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84"/>
  </p:notesMasterIdLst>
  <p:handoutMasterIdLst>
    <p:handoutMasterId r:id="rId85"/>
  </p:handoutMasterIdLst>
  <p:sldIdLst>
    <p:sldId id="256" r:id="rId3"/>
    <p:sldId id="257" r:id="rId4"/>
    <p:sldId id="421" r:id="rId5"/>
    <p:sldId id="576" r:id="rId6"/>
    <p:sldId id="425" r:id="rId7"/>
    <p:sldId id="427" r:id="rId8"/>
    <p:sldId id="428" r:id="rId9"/>
    <p:sldId id="429" r:id="rId10"/>
    <p:sldId id="443" r:id="rId11"/>
    <p:sldId id="577" r:id="rId12"/>
    <p:sldId id="444" r:id="rId13"/>
    <p:sldId id="430" r:id="rId14"/>
    <p:sldId id="432" r:id="rId15"/>
    <p:sldId id="433" r:id="rId16"/>
    <p:sldId id="533" r:id="rId17"/>
    <p:sldId id="534" r:id="rId18"/>
    <p:sldId id="458" r:id="rId19"/>
    <p:sldId id="459" r:id="rId20"/>
    <p:sldId id="555" r:id="rId21"/>
    <p:sldId id="462" r:id="rId22"/>
    <p:sldId id="439" r:id="rId23"/>
    <p:sldId id="440" r:id="rId24"/>
    <p:sldId id="442" r:id="rId25"/>
    <p:sldId id="426" r:id="rId26"/>
    <p:sldId id="508" r:id="rId27"/>
    <p:sldId id="514" r:id="rId28"/>
    <p:sldId id="424" r:id="rId29"/>
    <p:sldId id="405" r:id="rId30"/>
    <p:sldId id="403" r:id="rId31"/>
    <p:sldId id="419" r:id="rId32"/>
    <p:sldId id="420" r:id="rId33"/>
    <p:sldId id="408" r:id="rId34"/>
    <p:sldId id="469" r:id="rId35"/>
    <p:sldId id="415" r:id="rId36"/>
    <p:sldId id="422" r:id="rId37"/>
    <p:sldId id="579" r:id="rId38"/>
    <p:sldId id="578" r:id="rId39"/>
    <p:sldId id="580" r:id="rId40"/>
    <p:sldId id="536" r:id="rId41"/>
    <p:sldId id="537" r:id="rId42"/>
    <p:sldId id="538" r:id="rId43"/>
    <p:sldId id="539" r:id="rId44"/>
    <p:sldId id="540" r:id="rId45"/>
    <p:sldId id="542" r:id="rId46"/>
    <p:sldId id="581" r:id="rId47"/>
    <p:sldId id="543" r:id="rId48"/>
    <p:sldId id="544" r:id="rId49"/>
    <p:sldId id="471" r:id="rId50"/>
    <p:sldId id="472" r:id="rId51"/>
    <p:sldId id="529" r:id="rId52"/>
    <p:sldId id="531" r:id="rId53"/>
    <p:sldId id="532" r:id="rId54"/>
    <p:sldId id="507" r:id="rId55"/>
    <p:sldId id="498" r:id="rId56"/>
    <p:sldId id="499" r:id="rId57"/>
    <p:sldId id="500" r:id="rId58"/>
    <p:sldId id="566" r:id="rId59"/>
    <p:sldId id="567" r:id="rId60"/>
    <p:sldId id="568" r:id="rId61"/>
    <p:sldId id="569" r:id="rId62"/>
    <p:sldId id="570" r:id="rId63"/>
    <p:sldId id="571" r:id="rId64"/>
    <p:sldId id="549" r:id="rId65"/>
    <p:sldId id="554" r:id="rId66"/>
    <p:sldId id="557" r:id="rId67"/>
    <p:sldId id="558" r:id="rId68"/>
    <p:sldId id="559" r:id="rId69"/>
    <p:sldId id="560" r:id="rId70"/>
    <p:sldId id="561" r:id="rId71"/>
    <p:sldId id="562" r:id="rId72"/>
    <p:sldId id="573" r:id="rId73"/>
    <p:sldId id="574" r:id="rId74"/>
    <p:sldId id="553" r:id="rId75"/>
    <p:sldId id="550" r:id="rId76"/>
    <p:sldId id="551" r:id="rId77"/>
    <p:sldId id="552" r:id="rId78"/>
    <p:sldId id="563" r:id="rId79"/>
    <p:sldId id="564" r:id="rId80"/>
    <p:sldId id="565" r:id="rId81"/>
    <p:sldId id="518" r:id="rId82"/>
    <p:sldId id="286" r:id="rId8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996633"/>
    <a:srgbClr val="008080"/>
    <a:srgbClr val="CC00CC"/>
    <a:srgbClr val="000099"/>
    <a:srgbClr val="FF0000"/>
    <a:srgbClr val="CC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95431" autoAdjust="0"/>
  </p:normalViewPr>
  <p:slideViewPr>
    <p:cSldViewPr>
      <p:cViewPr varScale="1">
        <p:scale>
          <a:sx n="75" d="100"/>
          <a:sy n="75" d="100"/>
        </p:scale>
        <p:origin x="10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3F0AF6F3-F72F-4FD1-A76E-4770A9D0B88B}" type="datetimeFigureOut">
              <a:rPr lang="en-US" altLang="en-US"/>
              <a:pPr>
                <a:defRPr/>
              </a:pPr>
              <a:t>12/26/2022</a:t>
            </a:fld>
            <a:endParaRPr lang="en-US" altLang="en-US"/>
          </a:p>
        </p:txBody>
      </p:sp>
      <p:sp>
        <p:nvSpPr>
          <p:cNvPr id="2396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72B2C676-6664-4BF5-8211-3D7A6ABBD005}" type="slidenum">
              <a:rPr lang="en-US" altLang="en-US"/>
              <a:pPr>
                <a:defRPr/>
              </a:pPr>
              <a:t>‹#›</a:t>
            </a:fld>
            <a:endParaRPr lang="en-US" altLang="en-US"/>
          </a:p>
        </p:txBody>
      </p:sp>
    </p:spTree>
    <p:extLst>
      <p:ext uri="{BB962C8B-B14F-4D97-AF65-F5344CB8AC3E}">
        <p14:creationId xmlns:p14="http://schemas.microsoft.com/office/powerpoint/2010/main" val="1845685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5B952678-9321-4486-A896-13C5D4388FA5}" type="datetimeFigureOut">
              <a:rPr lang="en-US"/>
              <a:pPr>
                <a:defRPr/>
              </a:pPr>
              <a:t>12/26/2022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5E58C0C-3EBB-4713-8248-BDE6F4F69DA2}" type="slidenum">
              <a:rPr lang="en-US"/>
              <a:pPr>
                <a:defRPr/>
              </a:pPr>
              <a:t>‹#›</a:t>
            </a:fld>
            <a:endParaRPr lang="en-US"/>
          </a:p>
        </p:txBody>
      </p:sp>
    </p:spTree>
    <p:extLst>
      <p:ext uri="{BB962C8B-B14F-4D97-AF65-F5344CB8AC3E}">
        <p14:creationId xmlns:p14="http://schemas.microsoft.com/office/powerpoint/2010/main" val="4062508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C2B32F-DF1B-4104-8F9E-54E00563F35F}"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303410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FAA9141-50BD-4BBD-AC85-9C3643C160D8}" type="slidenum">
              <a:rPr lang="en-US" altLang="en-US">
                <a:latin typeface="Arial" panose="020B0604020202020204" pitchFamily="34" charset="0"/>
              </a:rPr>
              <a:pPr algn="r" eaLnBrk="1" hangingPunct="1">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467596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BCE81A7-A2DB-49F2-BBEE-BDFF9BFB1403}" type="slidenum">
              <a:rPr lang="en-US" altLang="en-US">
                <a:latin typeface="Arial" panose="020B0604020202020204" pitchFamily="34" charset="0"/>
              </a:rPr>
              <a:pPr algn="r" eaLnBrk="1" hangingPunct="1">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1765583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55E1F3F-CE50-4DD6-B769-B394D67CF4FE}" type="slidenum">
              <a:rPr lang="en-US" altLang="en-US">
                <a:latin typeface="Arial" panose="020B0604020202020204" pitchFamily="34" charset="0"/>
              </a:rPr>
              <a:pPr algn="r" eaLnBrk="1" hangingPunct="1">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3525297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9F96E1B-3232-43EF-8995-0240425D2AC9}" type="slidenum">
              <a:rPr lang="en-US" altLang="en-US">
                <a:latin typeface="Arial" panose="020B0604020202020204" pitchFamily="34" charset="0"/>
              </a:rPr>
              <a:pPr algn="r" eaLnBrk="1" hangingPunct="1">
                <a:spcBef>
                  <a:spcPct val="0"/>
                </a:spcBef>
              </a:pPr>
              <a:t>27</a:t>
            </a:fld>
            <a:endParaRPr lang="en-US" altLang="en-US">
              <a:latin typeface="Arial" panose="020B0604020202020204" pitchFamily="34" charset="0"/>
            </a:endParaRPr>
          </a:p>
        </p:txBody>
      </p:sp>
    </p:spTree>
    <p:extLst>
      <p:ext uri="{BB962C8B-B14F-4D97-AF65-F5344CB8AC3E}">
        <p14:creationId xmlns:p14="http://schemas.microsoft.com/office/powerpoint/2010/main" val="1361965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0D3300C-AE7E-4EF2-800F-29632EDA6099}" type="slidenum">
              <a:rPr lang="en-US" altLang="en-US">
                <a:latin typeface="Arial" panose="020B0604020202020204" pitchFamily="34" charset="0"/>
              </a:rPr>
              <a:pPr algn="r" eaLnBrk="1" hangingPunct="1">
                <a:spcBef>
                  <a:spcPct val="0"/>
                </a:spcBef>
              </a:pPr>
              <a:t>28</a:t>
            </a:fld>
            <a:endParaRPr lang="en-US" altLang="en-US">
              <a:latin typeface="Arial" panose="020B0604020202020204" pitchFamily="34" charset="0"/>
            </a:endParaRPr>
          </a:p>
        </p:txBody>
      </p:sp>
    </p:spTree>
    <p:extLst>
      <p:ext uri="{BB962C8B-B14F-4D97-AF65-F5344CB8AC3E}">
        <p14:creationId xmlns:p14="http://schemas.microsoft.com/office/powerpoint/2010/main" val="1446493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extLst>
      <p:ext uri="{BB962C8B-B14F-4D97-AF65-F5344CB8AC3E}">
        <p14:creationId xmlns:p14="http://schemas.microsoft.com/office/powerpoint/2010/main" val="1226287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35</a:t>
            </a:fld>
            <a:endParaRPr lang="en-US" altLang="en-US">
              <a:latin typeface="Arial" panose="020B0604020202020204" pitchFamily="34" charset="0"/>
            </a:endParaRPr>
          </a:p>
        </p:txBody>
      </p:sp>
    </p:spTree>
    <p:extLst>
      <p:ext uri="{BB962C8B-B14F-4D97-AF65-F5344CB8AC3E}">
        <p14:creationId xmlns:p14="http://schemas.microsoft.com/office/powerpoint/2010/main" val="254656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36</a:t>
            </a:fld>
            <a:endParaRPr lang="en-US" altLang="en-US">
              <a:latin typeface="Arial" panose="020B0604020202020204" pitchFamily="34" charset="0"/>
            </a:endParaRPr>
          </a:p>
        </p:txBody>
      </p:sp>
    </p:spTree>
    <p:extLst>
      <p:ext uri="{BB962C8B-B14F-4D97-AF65-F5344CB8AC3E}">
        <p14:creationId xmlns:p14="http://schemas.microsoft.com/office/powerpoint/2010/main" val="3494693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37</a:t>
            </a:fld>
            <a:endParaRPr lang="en-US" altLang="en-US">
              <a:latin typeface="Arial" panose="020B0604020202020204" pitchFamily="34" charset="0"/>
            </a:endParaRPr>
          </a:p>
        </p:txBody>
      </p:sp>
    </p:spTree>
    <p:extLst>
      <p:ext uri="{BB962C8B-B14F-4D97-AF65-F5344CB8AC3E}">
        <p14:creationId xmlns:p14="http://schemas.microsoft.com/office/powerpoint/2010/main" val="425390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38</a:t>
            </a:fld>
            <a:endParaRPr lang="en-US" altLang="en-US">
              <a:latin typeface="Arial" panose="020B0604020202020204" pitchFamily="34" charset="0"/>
            </a:endParaRPr>
          </a:p>
        </p:txBody>
      </p:sp>
    </p:spTree>
    <p:extLst>
      <p:ext uri="{BB962C8B-B14F-4D97-AF65-F5344CB8AC3E}">
        <p14:creationId xmlns:p14="http://schemas.microsoft.com/office/powerpoint/2010/main" val="303795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6D771F-6B54-4E90-BBAB-9A9C9B864047}"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2295265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49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7EC4AF8-605C-4716-BD87-E91084F9CC95}" type="slidenum">
              <a:rPr lang="en-US" altLang="en-US">
                <a:latin typeface="Arial" panose="020B0604020202020204" pitchFamily="34" charset="0"/>
              </a:rPr>
              <a:pPr algn="r" eaLnBrk="1" hangingPunct="1">
                <a:spcBef>
                  <a:spcPct val="0"/>
                </a:spcBef>
              </a:pPr>
              <a:t>39</a:t>
            </a:fld>
            <a:endParaRPr lang="en-US" altLang="en-US">
              <a:latin typeface="Arial" panose="020B0604020202020204" pitchFamily="34" charset="0"/>
            </a:endParaRPr>
          </a:p>
        </p:txBody>
      </p:sp>
    </p:spTree>
    <p:extLst>
      <p:ext uri="{BB962C8B-B14F-4D97-AF65-F5344CB8AC3E}">
        <p14:creationId xmlns:p14="http://schemas.microsoft.com/office/powerpoint/2010/main" val="2418853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a:latin typeface="Arial" panose="020B0604020202020204" pitchFamily="34" charset="0"/>
                <a:cs typeface="Arial" panose="020B0604020202020204" pitchFamily="34" charset="0"/>
              </a:rPr>
              <a:t>SQL Server Integration Services (SSIS) </a:t>
            </a:r>
            <a:r>
              <a:rPr lang="en-US">
                <a:latin typeface="Arial" panose="020B0604020202020204" pitchFamily="34" charset="0"/>
                <a:cs typeface="Arial" panose="020B0604020202020204" pitchFamily="34" charset="0"/>
              </a:rPr>
              <a:t>is a platform for building high performance data integration solutions, including extraction khai thác, transformation, and load packages for data warehousing</a:t>
            </a:r>
          </a:p>
          <a:p>
            <a:pPr eaLnBrk="1" hangingPunct="1">
              <a:spcBef>
                <a:spcPct val="0"/>
              </a:spcBef>
            </a:pPr>
            <a:endParaRPr lang="en-US" altLang="en-US"/>
          </a:p>
        </p:txBody>
      </p:sp>
      <p:sp>
        <p:nvSpPr>
          <p:cNvPr id="870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57B7E8E-3D7C-49A8-BB62-78A439E099B5}" type="slidenum">
              <a:rPr lang="en-US" altLang="en-US">
                <a:latin typeface="Arial" panose="020B0604020202020204" pitchFamily="34" charset="0"/>
              </a:rPr>
              <a:pPr algn="r" eaLnBrk="1" hangingPunct="1">
                <a:spcBef>
                  <a:spcPct val="0"/>
                </a:spcBef>
              </a:pPr>
              <a:t>40</a:t>
            </a:fld>
            <a:endParaRPr lang="en-US" altLang="en-US">
              <a:latin typeface="Arial" panose="020B0604020202020204" pitchFamily="34" charset="0"/>
            </a:endParaRPr>
          </a:p>
        </p:txBody>
      </p:sp>
    </p:spTree>
    <p:extLst>
      <p:ext uri="{BB962C8B-B14F-4D97-AF65-F5344CB8AC3E}">
        <p14:creationId xmlns:p14="http://schemas.microsoft.com/office/powerpoint/2010/main" val="890899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909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25FABFF-F855-44BA-A715-DB396B1B1B6E}" type="slidenum">
              <a:rPr lang="en-US" altLang="en-US">
                <a:latin typeface="Arial" panose="020B0604020202020204" pitchFamily="34" charset="0"/>
              </a:rPr>
              <a:pPr algn="r" eaLnBrk="1" hangingPunct="1">
                <a:spcBef>
                  <a:spcPct val="0"/>
                </a:spcBef>
              </a:pPr>
              <a:t>41</a:t>
            </a:fld>
            <a:endParaRPr lang="en-US" altLang="en-US">
              <a:latin typeface="Arial" panose="020B0604020202020204" pitchFamily="34" charset="0"/>
            </a:endParaRPr>
          </a:p>
        </p:txBody>
      </p:sp>
    </p:spTree>
    <p:extLst>
      <p:ext uri="{BB962C8B-B14F-4D97-AF65-F5344CB8AC3E}">
        <p14:creationId xmlns:p14="http://schemas.microsoft.com/office/powerpoint/2010/main" val="4169314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11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4758E10-9969-4E28-B428-D1201B10FB30}" type="slidenum">
              <a:rPr lang="en-US" altLang="en-US">
                <a:latin typeface="Arial" panose="020B0604020202020204" pitchFamily="34" charset="0"/>
              </a:rPr>
              <a:pPr algn="r" eaLnBrk="1" hangingPunct="1">
                <a:spcBef>
                  <a:spcPct val="0"/>
                </a:spcBef>
              </a:pPr>
              <a:t>42</a:t>
            </a:fld>
            <a:endParaRPr lang="en-US" altLang="en-US">
              <a:latin typeface="Arial" panose="020B0604020202020204" pitchFamily="34" charset="0"/>
            </a:endParaRPr>
          </a:p>
        </p:txBody>
      </p:sp>
    </p:spTree>
    <p:extLst>
      <p:ext uri="{BB962C8B-B14F-4D97-AF65-F5344CB8AC3E}">
        <p14:creationId xmlns:p14="http://schemas.microsoft.com/office/powerpoint/2010/main" val="96060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318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1A9D496-09AA-4EFE-A6B0-3EE7D69A14E5}" type="slidenum">
              <a:rPr lang="en-US" altLang="en-US">
                <a:latin typeface="Arial" panose="020B0604020202020204" pitchFamily="34" charset="0"/>
              </a:rPr>
              <a:pPr algn="r" eaLnBrk="1" hangingPunct="1">
                <a:spcBef>
                  <a:spcPct val="0"/>
                </a:spcBef>
              </a:pPr>
              <a:t>43</a:t>
            </a:fld>
            <a:endParaRPr lang="en-US" altLang="en-US">
              <a:latin typeface="Arial" panose="020B0604020202020204" pitchFamily="34" charset="0"/>
            </a:endParaRPr>
          </a:p>
        </p:txBody>
      </p:sp>
    </p:spTree>
    <p:extLst>
      <p:ext uri="{BB962C8B-B14F-4D97-AF65-F5344CB8AC3E}">
        <p14:creationId xmlns:p14="http://schemas.microsoft.com/office/powerpoint/2010/main" val="1858894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728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F63B4DE-17B6-4ACA-ACCF-A6A94948D69A}" type="slidenum">
              <a:rPr lang="en-US" altLang="en-US">
                <a:latin typeface="Arial" panose="020B0604020202020204" pitchFamily="34" charset="0"/>
              </a:rPr>
              <a:pPr algn="r" eaLnBrk="1" hangingPunct="1">
                <a:spcBef>
                  <a:spcPct val="0"/>
                </a:spcBef>
              </a:pPr>
              <a:t>44</a:t>
            </a:fld>
            <a:endParaRPr lang="en-US" altLang="en-US">
              <a:latin typeface="Arial" panose="020B0604020202020204" pitchFamily="34" charset="0"/>
            </a:endParaRPr>
          </a:p>
        </p:txBody>
      </p:sp>
    </p:spTree>
    <p:extLst>
      <p:ext uri="{BB962C8B-B14F-4D97-AF65-F5344CB8AC3E}">
        <p14:creationId xmlns:p14="http://schemas.microsoft.com/office/powerpoint/2010/main" val="404013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vi-VN" altLang="en-US"/>
              <a:t>cho phép người sử dụng và các ứng dụng chạy các truy vấn toàn văn đối với dữ liệu dựa trên ký tự trong bảng SQL Server.</a:t>
            </a:r>
          </a:p>
          <a:p>
            <a:pPr eaLnBrk="1" hangingPunct="1">
              <a:spcBef>
                <a:spcPct val="0"/>
              </a:spcBef>
            </a:pPr>
            <a:r>
              <a:rPr lang="vi-VN" altLang="en-US"/>
              <a:t>Các chỉ mục toàn văn bản bao gồm một hoặc nhiều cột dựa trên ký tự trong bảng.</a:t>
            </a:r>
            <a:endParaRPr lang="en-US" altLang="en-US"/>
          </a:p>
        </p:txBody>
      </p:sp>
      <p:sp>
        <p:nvSpPr>
          <p:cNvPr id="993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07950C5-F64F-44CB-A90E-59BC530B3D56}" type="slidenum">
              <a:rPr lang="en-US" altLang="en-US">
                <a:latin typeface="Arial" panose="020B0604020202020204" pitchFamily="34" charset="0"/>
              </a:rPr>
              <a:pPr algn="r" eaLnBrk="1" hangingPunct="1">
                <a:spcBef>
                  <a:spcPct val="0"/>
                </a:spcBef>
              </a:pPr>
              <a:t>46</a:t>
            </a:fld>
            <a:endParaRPr lang="en-US" altLang="en-US">
              <a:latin typeface="Arial" panose="020B0604020202020204" pitchFamily="34" charset="0"/>
            </a:endParaRPr>
          </a:p>
        </p:txBody>
      </p:sp>
    </p:spTree>
    <p:extLst>
      <p:ext uri="{BB962C8B-B14F-4D97-AF65-F5344CB8AC3E}">
        <p14:creationId xmlns:p14="http://schemas.microsoft.com/office/powerpoint/2010/main" val="3433551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vi-VN" altLang="en-US"/>
              <a:t>Dịch vụ thông báo là một nền tảng cho việc phát triển và triển khai các ứng dụng tạo ra và gửi thông báo cho thuê bao. Các thông báo được tạo ra là cá nhân, thông điệp kịp thời có thể được gửi đến một loạt các thiết bị, và phản ánh sở thích của các thuê bao.</a:t>
            </a:r>
            <a:endParaRPr lang="en-US" altLang="en-US"/>
          </a:p>
        </p:txBody>
      </p:sp>
      <p:sp>
        <p:nvSpPr>
          <p:cNvPr id="10138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089E60E-045E-4CC3-AD4F-6A63AC785DE8}" type="slidenum">
              <a:rPr lang="en-US" altLang="en-US">
                <a:latin typeface="Arial" panose="020B0604020202020204" pitchFamily="34" charset="0"/>
              </a:rPr>
              <a:pPr algn="r" eaLnBrk="1" hangingPunct="1">
                <a:spcBef>
                  <a:spcPct val="0"/>
                </a:spcBef>
              </a:pPr>
              <a:t>47</a:t>
            </a:fld>
            <a:endParaRPr lang="en-US" altLang="en-US">
              <a:latin typeface="Arial" panose="020B0604020202020204" pitchFamily="34" charset="0"/>
            </a:endParaRPr>
          </a:p>
        </p:txBody>
      </p:sp>
    </p:spTree>
    <p:extLst>
      <p:ext uri="{BB962C8B-B14F-4D97-AF65-F5344CB8AC3E}">
        <p14:creationId xmlns:p14="http://schemas.microsoft.com/office/powerpoint/2010/main" val="170660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57</a:t>
            </a:fld>
            <a:endParaRPr lang="en-US" altLang="en-US">
              <a:latin typeface="Arial" panose="020B0604020202020204" pitchFamily="34" charset="0"/>
            </a:endParaRPr>
          </a:p>
        </p:txBody>
      </p:sp>
    </p:spTree>
    <p:extLst>
      <p:ext uri="{BB962C8B-B14F-4D97-AF65-F5344CB8AC3E}">
        <p14:creationId xmlns:p14="http://schemas.microsoft.com/office/powerpoint/2010/main" val="1434513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58</a:t>
            </a:fld>
            <a:endParaRPr lang="en-US" altLang="en-US">
              <a:latin typeface="Arial" panose="020B0604020202020204" pitchFamily="34" charset="0"/>
            </a:endParaRPr>
          </a:p>
        </p:txBody>
      </p:sp>
    </p:spTree>
    <p:extLst>
      <p:ext uri="{BB962C8B-B14F-4D97-AF65-F5344CB8AC3E}">
        <p14:creationId xmlns:p14="http://schemas.microsoft.com/office/powerpoint/2010/main" val="174478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5C47242-9BF7-44BE-98BE-F7AE0B1CE0F0}" type="slidenum">
              <a:rPr lang="en-US" altLang="en-US">
                <a:latin typeface="Arial" panose="020B0604020202020204" pitchFamily="34" charset="0"/>
              </a:rPr>
              <a:pPr algn="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1343232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59</a:t>
            </a:fld>
            <a:endParaRPr lang="en-US" altLang="en-US">
              <a:latin typeface="Arial" panose="020B0604020202020204" pitchFamily="34" charset="0"/>
            </a:endParaRPr>
          </a:p>
        </p:txBody>
      </p:sp>
    </p:spTree>
    <p:extLst>
      <p:ext uri="{BB962C8B-B14F-4D97-AF65-F5344CB8AC3E}">
        <p14:creationId xmlns:p14="http://schemas.microsoft.com/office/powerpoint/2010/main" val="1084519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60</a:t>
            </a:fld>
            <a:endParaRPr lang="en-US" altLang="en-US">
              <a:latin typeface="Arial" panose="020B0604020202020204" pitchFamily="34" charset="0"/>
            </a:endParaRPr>
          </a:p>
        </p:txBody>
      </p:sp>
    </p:spTree>
    <p:extLst>
      <p:ext uri="{BB962C8B-B14F-4D97-AF65-F5344CB8AC3E}">
        <p14:creationId xmlns:p14="http://schemas.microsoft.com/office/powerpoint/2010/main" val="581532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61</a:t>
            </a:fld>
            <a:endParaRPr lang="en-US" altLang="en-US">
              <a:latin typeface="Arial" panose="020B0604020202020204" pitchFamily="34" charset="0"/>
            </a:endParaRPr>
          </a:p>
        </p:txBody>
      </p:sp>
    </p:spTree>
    <p:extLst>
      <p:ext uri="{BB962C8B-B14F-4D97-AF65-F5344CB8AC3E}">
        <p14:creationId xmlns:p14="http://schemas.microsoft.com/office/powerpoint/2010/main" val="3572242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62</a:t>
            </a:fld>
            <a:endParaRPr lang="en-US" altLang="en-US">
              <a:latin typeface="Arial" panose="020B0604020202020204" pitchFamily="34" charset="0"/>
            </a:endParaRPr>
          </a:p>
        </p:txBody>
      </p:sp>
    </p:spTree>
    <p:extLst>
      <p:ext uri="{BB962C8B-B14F-4D97-AF65-F5344CB8AC3E}">
        <p14:creationId xmlns:p14="http://schemas.microsoft.com/office/powerpoint/2010/main" val="3704996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4E9203-2712-4674-AB66-C29FA824E05A}" type="slidenum">
              <a:rPr lang="en-US" altLang="en-US" smtClean="0">
                <a:latin typeface="Arial" panose="020B0604020202020204" pitchFamily="34" charset="0"/>
              </a:rPr>
              <a:pPr>
                <a:spcBef>
                  <a:spcPct val="0"/>
                </a:spcBef>
              </a:pPr>
              <a:t>81</a:t>
            </a:fld>
            <a:endParaRPr lang="en-US" altLang="en-US">
              <a:latin typeface="Arial" panose="020B0604020202020204" pitchFamily="34" charset="0"/>
            </a:endParaRPr>
          </a:p>
        </p:txBody>
      </p:sp>
    </p:spTree>
    <p:extLst>
      <p:ext uri="{BB962C8B-B14F-4D97-AF65-F5344CB8AC3E}">
        <p14:creationId xmlns:p14="http://schemas.microsoft.com/office/powerpoint/2010/main" val="361023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5C47242-9BF7-44BE-98BE-F7AE0B1CE0F0}" type="slidenum">
              <a:rPr lang="en-US" altLang="en-US">
                <a:latin typeface="Arial" panose="020B0604020202020204" pitchFamily="34" charset="0"/>
              </a:rPr>
              <a:pPr algn="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1142375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4478E20-31F2-4C16-AFD7-FAC894F7B9AD}" type="slidenum">
              <a:rPr lang="en-US" altLang="en-US">
                <a:latin typeface="Arial" panose="020B0604020202020204" pitchFamily="34" charset="0"/>
              </a:rPr>
              <a:pPr algn="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389608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F8BB001-BE5F-4E17-8D77-29E909C22D9A}" type="slidenum">
              <a:rPr lang="en-US" altLang="en-US">
                <a:latin typeface="Arial" panose="020B0604020202020204" pitchFamily="34" charset="0"/>
              </a:rPr>
              <a:pPr algn="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296654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F13809D-63AD-4056-A0EA-020A35879D72}" type="slidenum">
              <a:rPr lang="en-US" altLang="en-US">
                <a:latin typeface="Arial" panose="020B0604020202020204" pitchFamily="34" charset="0"/>
              </a:rPr>
              <a:pPr algn="r" eaLnBrk="1" hangingPunct="1">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26924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182ED18-A3A4-48E8-A9D6-996AF398ECB3}" type="slidenum">
              <a:rPr lang="en-US" altLang="en-US">
                <a:latin typeface="Arial" panose="020B0604020202020204" pitchFamily="34" charset="0"/>
              </a:rPr>
              <a:pPr algn="r" eaLnBrk="1" hangingPunct="1">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350448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FAA9141-50BD-4BBD-AC85-9C3643C160D8}" type="slidenum">
              <a:rPr lang="en-US" altLang="en-US">
                <a:latin typeface="Arial" panose="020B0604020202020204" pitchFamily="34" charset="0"/>
              </a:rPr>
              <a:pPr algn="r" eaLnBrk="1" hangingPunct="1">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150121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7CC5378-428A-4EBF-A400-77A5340AEB73}" type="datetime1">
              <a:rPr lang="en-US"/>
              <a:pPr>
                <a:defRPr/>
              </a:pPr>
              <a:t>12/26/2022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837F072-F590-40E6-A4D6-2C6F1E39216E}" type="slidenum">
              <a:rPr lang="en-US"/>
              <a:pPr>
                <a:defRPr/>
              </a:pPr>
              <a:t>‹#›</a:t>
            </a:fld>
            <a:endParaRPr lang="en-US"/>
          </a:p>
        </p:txBody>
      </p:sp>
    </p:spTree>
    <p:extLst>
      <p:ext uri="{BB962C8B-B14F-4D97-AF65-F5344CB8AC3E}">
        <p14:creationId xmlns:p14="http://schemas.microsoft.com/office/powerpoint/2010/main" val="213940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8838DB8-CAA5-41CC-A002-6451EE960666}" type="datetime1">
              <a:rPr lang="en-US"/>
              <a:pPr>
                <a:defRPr/>
              </a:pPr>
              <a:t>12/26/2022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1E86847-1C25-4C2B-999F-88CCF65905B5}" type="slidenum">
              <a:rPr lang="en-US"/>
              <a:pPr>
                <a:defRPr/>
              </a:pPr>
              <a:t>‹#›</a:t>
            </a:fld>
            <a:endParaRPr lang="en-US"/>
          </a:p>
        </p:txBody>
      </p:sp>
    </p:spTree>
    <p:extLst>
      <p:ext uri="{BB962C8B-B14F-4D97-AF65-F5344CB8AC3E}">
        <p14:creationId xmlns:p14="http://schemas.microsoft.com/office/powerpoint/2010/main" val="80483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C548305-634D-4C4A-ADC5-B6738510E6DC}" type="datetime1">
              <a:rPr lang="en-US"/>
              <a:pPr>
                <a:defRPr/>
              </a:pPr>
              <a:t>12/26/2022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1DC987F-3BBF-4E10-AB36-7264DD253DD8}" type="slidenum">
              <a:rPr lang="en-US"/>
              <a:pPr>
                <a:defRPr/>
              </a:pPr>
              <a:t>‹#›</a:t>
            </a:fld>
            <a:endParaRPr lang="en-US"/>
          </a:p>
        </p:txBody>
      </p:sp>
    </p:spTree>
    <p:extLst>
      <p:ext uri="{BB962C8B-B14F-4D97-AF65-F5344CB8AC3E}">
        <p14:creationId xmlns:p14="http://schemas.microsoft.com/office/powerpoint/2010/main" val="133938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33FF369B-175E-40DD-9A67-DA1E5F823999}" type="datetime1">
              <a:rPr lang="en-US"/>
              <a:pPr>
                <a:defRPr/>
              </a:pPr>
              <a:t>12/26/2022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65D732B-85CA-4F40-9E38-9E2EB7A55421}" type="slidenum">
              <a:rPr lang="en-US"/>
              <a:pPr>
                <a:defRPr/>
              </a:pPr>
              <a:t>‹#›</a:t>
            </a:fld>
            <a:endParaRPr lang="en-US"/>
          </a:p>
        </p:txBody>
      </p:sp>
    </p:spTree>
    <p:extLst>
      <p:ext uri="{BB962C8B-B14F-4D97-AF65-F5344CB8AC3E}">
        <p14:creationId xmlns:p14="http://schemas.microsoft.com/office/powerpoint/2010/main" val="3021894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fld id="{82D72562-E6D1-4F75-8D4C-CF04EC2F62C5}" type="datetime1">
              <a:rPr lang="en-US"/>
              <a:pPr>
                <a:defRPr/>
              </a:pPr>
              <a:t>12/26/2022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E2D22F5-E61A-41A2-AA8B-AFF5E8E779C4}" type="slidenum">
              <a:rPr lang="en-US"/>
              <a:pPr>
                <a:defRPr/>
              </a:pPr>
              <a:t>‹#›</a:t>
            </a:fld>
            <a:endParaRPr lang="en-US"/>
          </a:p>
        </p:txBody>
      </p:sp>
    </p:spTree>
    <p:extLst>
      <p:ext uri="{BB962C8B-B14F-4D97-AF65-F5344CB8AC3E}">
        <p14:creationId xmlns:p14="http://schemas.microsoft.com/office/powerpoint/2010/main" val="1700996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A121F57-5231-4384-9BFA-C54B46A4A3D9}" type="datetime1">
              <a:rPr lang="en-US"/>
              <a:pPr>
                <a:defRPr/>
              </a:pPr>
              <a:t>12/26/2022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3F4060B-794C-4C55-92DE-F2AA104D86AE}" type="slidenum">
              <a:rPr lang="en-US"/>
              <a:pPr>
                <a:defRPr/>
              </a:pPr>
              <a:t>‹#›</a:t>
            </a:fld>
            <a:endParaRPr lang="en-US"/>
          </a:p>
        </p:txBody>
      </p:sp>
    </p:spTree>
    <p:extLst>
      <p:ext uri="{BB962C8B-B14F-4D97-AF65-F5344CB8AC3E}">
        <p14:creationId xmlns:p14="http://schemas.microsoft.com/office/powerpoint/2010/main" val="296954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4CA9015-6B6E-47CB-B77D-2C66A6411ED9}"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211702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gd name="T0" fmla="*/ 2147483646 w 3985"/>
              <a:gd name="T1" fmla="*/ 0 h 3619"/>
              <a:gd name="T2" fmla="*/ 0 w 3985"/>
              <a:gd name="T3" fmla="*/ 2147483646 h 3619"/>
              <a:gd name="T4" fmla="*/ 2147483646 w 3985"/>
              <a:gd name="T5" fmla="*/ 2147483646 h 3619"/>
              <a:gd name="T6" fmla="*/ 2147483646 w 3985"/>
              <a:gd name="T7" fmla="*/ 2147483646 h 3619"/>
              <a:gd name="T8" fmla="*/ 2147483646 w 3985"/>
              <a:gd name="T9" fmla="*/ 0 h 3619"/>
              <a:gd name="T10" fmla="*/ 2147483646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gd name="T0" fmla="*/ 411144 w 794"/>
                <a:gd name="T1" fmla="*/ 86777 h 414"/>
                <a:gd name="T2" fmla="*/ 367685 w 794"/>
                <a:gd name="T3" fmla="*/ 69881 h 414"/>
                <a:gd name="T4" fmla="*/ 287994 w 794"/>
                <a:gd name="T5" fmla="*/ 46175 h 414"/>
                <a:gd name="T6" fmla="*/ 36754 w 794"/>
                <a:gd name="T7" fmla="*/ 0 h 414"/>
                <a:gd name="T8" fmla="*/ 11854 w 794"/>
                <a:gd name="T9" fmla="*/ 4375 h 414"/>
                <a:gd name="T10" fmla="*/ 0 w 794"/>
                <a:gd name="T11" fmla="*/ 18250 h 414"/>
                <a:gd name="T12" fmla="*/ 14446 w 794"/>
                <a:gd name="T13" fmla="*/ 34082 h 414"/>
                <a:gd name="T14" fmla="*/ 295141 w 794"/>
                <a:gd name="T15" fmla="*/ 89909 h 414"/>
                <a:gd name="T16" fmla="*/ 356642 w 794"/>
                <a:gd name="T17" fmla="*/ 86334 h 414"/>
                <a:gd name="T18" fmla="*/ 406366 w 794"/>
                <a:gd name="T19" fmla="*/ 90958 h 414"/>
                <a:gd name="T20" fmla="*/ 411144 w 794"/>
                <a:gd name="T21" fmla="*/ 86777 h 414"/>
                <a:gd name="T22" fmla="*/ 411144 w 794"/>
                <a:gd name="T23" fmla="*/ 86777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0"/>
            <p:cNvSpPr>
              <a:spLocks/>
            </p:cNvSpPr>
            <p:nvPr userDrawn="1"/>
          </p:nvSpPr>
          <p:spPr bwMode="auto">
            <a:xfrm>
              <a:off x="166" y="261"/>
              <a:ext cx="2244" cy="1007"/>
            </a:xfrm>
            <a:custGeom>
              <a:avLst/>
              <a:gdLst>
                <a:gd name="T0" fmla="*/ 1099 w 1586"/>
                <a:gd name="T1" fmla="*/ 0 h 821"/>
                <a:gd name="T2" fmla="*/ 10677 w 1586"/>
                <a:gd name="T3" fmla="*/ 1767 h 821"/>
                <a:gd name="T4" fmla="*/ 11455 w 1586"/>
                <a:gd name="T5" fmla="*/ 2172 h 821"/>
                <a:gd name="T6" fmla="*/ 12724 w 1586"/>
                <a:gd name="T7" fmla="*/ 2696 h 821"/>
                <a:gd name="T8" fmla="*/ 12556 w 1586"/>
                <a:gd name="T9" fmla="*/ 2795 h 821"/>
                <a:gd name="T10" fmla="*/ 10828 w 1586"/>
                <a:gd name="T11" fmla="*/ 2679 h 821"/>
                <a:gd name="T12" fmla="*/ 9184 w 1586"/>
                <a:gd name="T13" fmla="*/ 2761 h 821"/>
                <a:gd name="T14" fmla="*/ 332 w 1586"/>
                <a:gd name="T15" fmla="*/ 1017 h 821"/>
                <a:gd name="T16" fmla="*/ 0 w 1586"/>
                <a:gd name="T17" fmla="*/ 511 h 821"/>
                <a:gd name="T18" fmla="*/ 368 w 1586"/>
                <a:gd name="T19" fmla="*/ 108 h 821"/>
                <a:gd name="T20" fmla="*/ 1099 w 1586"/>
                <a:gd name="T21" fmla="*/ 0 h 821"/>
                <a:gd name="T22" fmla="*/ 1099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1"/>
            <p:cNvSpPr>
              <a:spLocks/>
            </p:cNvSpPr>
            <p:nvPr userDrawn="1"/>
          </p:nvSpPr>
          <p:spPr bwMode="auto">
            <a:xfrm>
              <a:off x="474" y="344"/>
              <a:ext cx="1488" cy="919"/>
            </a:xfrm>
            <a:custGeom>
              <a:avLst/>
              <a:gdLst>
                <a:gd name="T0" fmla="*/ 0 w 1049"/>
                <a:gd name="T1" fmla="*/ 1126 h 747"/>
                <a:gd name="T2" fmla="*/ 7510 w 1049"/>
                <a:gd name="T3" fmla="*/ 2590 h 747"/>
                <a:gd name="T4" fmla="*/ 7650 w 1049"/>
                <a:gd name="T5" fmla="*/ 1852 h 747"/>
                <a:gd name="T6" fmla="*/ 8545 w 1049"/>
                <a:gd name="T7" fmla="*/ 1464 h 747"/>
                <a:gd name="T8" fmla="*/ 635 w 1049"/>
                <a:gd name="T9" fmla="*/ 0 h 747"/>
                <a:gd name="T10" fmla="*/ 0 w 1049"/>
                <a:gd name="T11" fmla="*/ 439 h 747"/>
                <a:gd name="T12" fmla="*/ 0 w 1049"/>
                <a:gd name="T13" fmla="*/ 1126 h 747"/>
                <a:gd name="T14" fmla="*/ 0 w 1049"/>
                <a:gd name="T15" fmla="*/ 1126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gd name="T0" fmla="*/ 875 w 150"/>
                  <a:gd name="T1" fmla="*/ 0 h 173"/>
                  <a:gd name="T2" fmla="*/ 322 w 150"/>
                  <a:gd name="T3" fmla="*/ 238 h 173"/>
                  <a:gd name="T4" fmla="*/ 0 w 150"/>
                  <a:gd name="T5" fmla="*/ 621 h 173"/>
                  <a:gd name="T6" fmla="*/ 637 w 150"/>
                  <a:gd name="T7" fmla="*/ 574 h 173"/>
                  <a:gd name="T8" fmla="*/ 821 w 150"/>
                  <a:gd name="T9" fmla="*/ 303 h 173"/>
                  <a:gd name="T10" fmla="*/ 1197 w 150"/>
                  <a:gd name="T11" fmla="*/ 96 h 173"/>
                  <a:gd name="T12" fmla="*/ 875 w 150"/>
                  <a:gd name="T13" fmla="*/ 0 h 173"/>
                  <a:gd name="T14" fmla="*/ 875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4"/>
              <p:cNvSpPr>
                <a:spLocks/>
              </p:cNvSpPr>
              <p:nvPr userDrawn="1"/>
            </p:nvSpPr>
            <p:spPr bwMode="auto">
              <a:xfrm>
                <a:off x="123" y="148"/>
                <a:ext cx="2386" cy="1081"/>
              </a:xfrm>
              <a:custGeom>
                <a:avLst/>
                <a:gdLst>
                  <a:gd name="T0" fmla="*/ 1261 w 1684"/>
                  <a:gd name="T1" fmla="*/ 0 h 880"/>
                  <a:gd name="T2" fmla="*/ 510 w 1684"/>
                  <a:gd name="T3" fmla="*/ 179 h 880"/>
                  <a:gd name="T4" fmla="*/ 0 w 1684"/>
                  <a:gd name="T5" fmla="*/ 715 h 880"/>
                  <a:gd name="T6" fmla="*/ 544 w 1684"/>
                  <a:gd name="T7" fmla="*/ 1233 h 880"/>
                  <a:gd name="T8" fmla="*/ 9562 w 1684"/>
                  <a:gd name="T9" fmla="*/ 2979 h 880"/>
                  <a:gd name="T10" fmla="*/ 11505 w 1684"/>
                  <a:gd name="T11" fmla="*/ 2870 h 880"/>
                  <a:gd name="T12" fmla="*/ 13079 w 1684"/>
                  <a:gd name="T13" fmla="*/ 3024 h 880"/>
                  <a:gd name="T14" fmla="*/ 13625 w 1684"/>
                  <a:gd name="T15" fmla="*/ 2779 h 880"/>
                  <a:gd name="T16" fmla="*/ 12151 w 1684"/>
                  <a:gd name="T17" fmla="*/ 2281 h 880"/>
                  <a:gd name="T18" fmla="*/ 11552 w 1684"/>
                  <a:gd name="T19" fmla="*/ 1762 h 880"/>
                  <a:gd name="T20" fmla="*/ 11080 w 1684"/>
                  <a:gd name="T21" fmla="*/ 1811 h 880"/>
                  <a:gd name="T22" fmla="*/ 11641 w 1684"/>
                  <a:gd name="T23" fmla="*/ 2281 h 880"/>
                  <a:gd name="T24" fmla="*/ 12767 w 1684"/>
                  <a:gd name="T25" fmla="*/ 2782 h 880"/>
                  <a:gd name="T26" fmla="*/ 11434 w 1684"/>
                  <a:gd name="T27" fmla="*/ 2704 h 880"/>
                  <a:gd name="T28" fmla="*/ 9861 w 1684"/>
                  <a:gd name="T29" fmla="*/ 2795 h 880"/>
                  <a:gd name="T30" fmla="*/ 10152 w 1684"/>
                  <a:gd name="T31" fmla="*/ 2232 h 880"/>
                  <a:gd name="T32" fmla="*/ 10826 w 1684"/>
                  <a:gd name="T33" fmla="*/ 1849 h 880"/>
                  <a:gd name="T34" fmla="*/ 10037 w 1684"/>
                  <a:gd name="T35" fmla="*/ 1897 h 880"/>
                  <a:gd name="T36" fmla="*/ 9425 w 1684"/>
                  <a:gd name="T37" fmla="*/ 2262 h 880"/>
                  <a:gd name="T38" fmla="*/ 9217 w 1684"/>
                  <a:gd name="T39" fmla="*/ 2720 h 880"/>
                  <a:gd name="T40" fmla="*/ 867 w 1684"/>
                  <a:gd name="T41" fmla="*/ 1065 h 880"/>
                  <a:gd name="T42" fmla="*/ 646 w 1684"/>
                  <a:gd name="T43" fmla="*/ 738 h 880"/>
                  <a:gd name="T44" fmla="*/ 833 w 1684"/>
                  <a:gd name="T45" fmla="*/ 328 h 880"/>
                  <a:gd name="T46" fmla="*/ 1753 w 1684"/>
                  <a:gd name="T47" fmla="*/ 0 h 880"/>
                  <a:gd name="T48" fmla="*/ 1261 w 1684"/>
                  <a:gd name="T49" fmla="*/ 0 h 880"/>
                  <a:gd name="T50" fmla="*/ 126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5"/>
              <p:cNvSpPr>
                <a:spLocks/>
              </p:cNvSpPr>
              <p:nvPr userDrawn="1"/>
            </p:nvSpPr>
            <p:spPr bwMode="auto">
              <a:xfrm>
                <a:off x="324" y="158"/>
                <a:ext cx="1686" cy="614"/>
              </a:xfrm>
              <a:custGeom>
                <a:avLst/>
                <a:gdLst>
                  <a:gd name="T0" fmla="*/ 810 w 1190"/>
                  <a:gd name="T1" fmla="*/ 0 h 500"/>
                  <a:gd name="T2" fmla="*/ 9627 w 1190"/>
                  <a:gd name="T3" fmla="*/ 1680 h 500"/>
                  <a:gd name="T4" fmla="*/ 8699 w 1190"/>
                  <a:gd name="T5" fmla="*/ 1714 h 500"/>
                  <a:gd name="T6" fmla="*/ 0 w 1190"/>
                  <a:gd name="T7" fmla="*/ 92 h 500"/>
                  <a:gd name="T8" fmla="*/ 810 w 1190"/>
                  <a:gd name="T9" fmla="*/ 0 h 500"/>
                  <a:gd name="T10" fmla="*/ 81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6"/>
              <p:cNvSpPr>
                <a:spLocks/>
              </p:cNvSpPr>
              <p:nvPr userDrawn="1"/>
            </p:nvSpPr>
            <p:spPr bwMode="auto">
              <a:xfrm>
                <a:off x="409" y="251"/>
                <a:ext cx="227" cy="410"/>
              </a:xfrm>
              <a:custGeom>
                <a:avLst/>
                <a:gdLst>
                  <a:gd name="T0" fmla="*/ 948 w 160"/>
                  <a:gd name="T1" fmla="*/ 0 h 335"/>
                  <a:gd name="T2" fmla="*/ 155 w 160"/>
                  <a:gd name="T3" fmla="*/ 359 h 335"/>
                  <a:gd name="T4" fmla="*/ 0 w 160"/>
                  <a:gd name="T5" fmla="*/ 771 h 335"/>
                  <a:gd name="T6" fmla="*/ 272 w 160"/>
                  <a:gd name="T7" fmla="*/ 1055 h 335"/>
                  <a:gd name="T8" fmla="*/ 765 w 160"/>
                  <a:gd name="T9" fmla="*/ 1125 h 335"/>
                  <a:gd name="T10" fmla="*/ 620 w 160"/>
                  <a:gd name="T11" fmla="*/ 515 h 335"/>
                  <a:gd name="T12" fmla="*/ 1304 w 160"/>
                  <a:gd name="T13" fmla="*/ 59 h 335"/>
                  <a:gd name="T14" fmla="*/ 948 w 160"/>
                  <a:gd name="T15" fmla="*/ 0 h 335"/>
                  <a:gd name="T16" fmla="*/ 948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7"/>
              <p:cNvSpPr>
                <a:spLocks/>
              </p:cNvSpPr>
              <p:nvPr userDrawn="1"/>
            </p:nvSpPr>
            <p:spPr bwMode="auto">
              <a:xfrm>
                <a:off x="846" y="536"/>
                <a:ext cx="691" cy="364"/>
              </a:xfrm>
              <a:custGeom>
                <a:avLst/>
                <a:gdLst>
                  <a:gd name="T0" fmla="*/ 114 w 489"/>
                  <a:gd name="T1" fmla="*/ 119 h 296"/>
                  <a:gd name="T2" fmla="*/ 1272 w 489"/>
                  <a:gd name="T3" fmla="*/ 229 h 296"/>
                  <a:gd name="T4" fmla="*/ 2580 w 489"/>
                  <a:gd name="T5" fmla="*/ 475 h 296"/>
                  <a:gd name="T6" fmla="*/ 3504 w 489"/>
                  <a:gd name="T7" fmla="*/ 842 h 296"/>
                  <a:gd name="T8" fmla="*/ 2596 w 489"/>
                  <a:gd name="T9" fmla="*/ 796 h 296"/>
                  <a:gd name="T10" fmla="*/ 1104 w 489"/>
                  <a:gd name="T11" fmla="*/ 505 h 296"/>
                  <a:gd name="T12" fmla="*/ 397 w 489"/>
                  <a:gd name="T13" fmla="*/ 277 h 296"/>
                  <a:gd name="T14" fmla="*/ 849 w 489"/>
                  <a:gd name="T15" fmla="*/ 564 h 296"/>
                  <a:gd name="T16" fmla="*/ 2165 w 489"/>
                  <a:gd name="T17" fmla="*/ 933 h 296"/>
                  <a:gd name="T18" fmla="*/ 3708 w 489"/>
                  <a:gd name="T19" fmla="*/ 1026 h 296"/>
                  <a:gd name="T20" fmla="*/ 3892 w 489"/>
                  <a:gd name="T21" fmla="*/ 775 h 296"/>
                  <a:gd name="T22" fmla="*/ 3137 w 489"/>
                  <a:gd name="T23" fmla="*/ 416 h 296"/>
                  <a:gd name="T24" fmla="*/ 1352 w 489"/>
                  <a:gd name="T25" fmla="*/ 59 h 296"/>
                  <a:gd name="T26" fmla="*/ 0 w 489"/>
                  <a:gd name="T27" fmla="*/ 0 h 296"/>
                  <a:gd name="T28" fmla="*/ 114 w 489"/>
                  <a:gd name="T29" fmla="*/ 119 h 296"/>
                  <a:gd name="T30" fmla="*/ 114 w 489"/>
                  <a:gd name="T31" fmla="*/ 119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gd name="T0" fmla="*/ 196 w 794"/>
                <a:gd name="T1" fmla="*/ 50 h 414"/>
                <a:gd name="T2" fmla="*/ 176 w 794"/>
                <a:gd name="T3" fmla="*/ 40 h 414"/>
                <a:gd name="T4" fmla="*/ 137 w 794"/>
                <a:gd name="T5" fmla="*/ 26 h 414"/>
                <a:gd name="T6" fmla="*/ 17 w 794"/>
                <a:gd name="T7" fmla="*/ 0 h 414"/>
                <a:gd name="T8" fmla="*/ 6 w 794"/>
                <a:gd name="T9" fmla="*/ 3 h 414"/>
                <a:gd name="T10" fmla="*/ 0 w 794"/>
                <a:gd name="T11" fmla="*/ 11 h 414"/>
                <a:gd name="T12" fmla="*/ 6 w 794"/>
                <a:gd name="T13" fmla="*/ 20 h 414"/>
                <a:gd name="T14" fmla="*/ 141 w 794"/>
                <a:gd name="T15" fmla="*/ 52 h 414"/>
                <a:gd name="T16" fmla="*/ 170 w 794"/>
                <a:gd name="T17" fmla="*/ 49 h 414"/>
                <a:gd name="T18" fmla="*/ 195 w 794"/>
                <a:gd name="T19" fmla="*/ 52 h 414"/>
                <a:gd name="T20" fmla="*/ 196 w 794"/>
                <a:gd name="T21" fmla="*/ 50 h 414"/>
                <a:gd name="T22" fmla="*/ 196 w 794"/>
                <a:gd name="T23" fmla="*/ 50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0"/>
            <p:cNvSpPr>
              <a:spLocks/>
            </p:cNvSpPr>
            <p:nvPr userDrawn="1"/>
          </p:nvSpPr>
          <p:spPr bwMode="auto">
            <a:xfrm rot="7320404">
              <a:off x="4893" y="2923"/>
              <a:ext cx="627" cy="290"/>
            </a:xfrm>
            <a:custGeom>
              <a:avLst/>
              <a:gdLst>
                <a:gd name="T0" fmla="*/ 0 w 1586"/>
                <a:gd name="T1" fmla="*/ 0 h 821"/>
                <a:gd name="T2" fmla="*/ 5 w 1586"/>
                <a:gd name="T3" fmla="*/ 1 h 821"/>
                <a:gd name="T4" fmla="*/ 6 w 1586"/>
                <a:gd name="T5" fmla="*/ 1 h 821"/>
                <a:gd name="T6" fmla="*/ 6 w 1586"/>
                <a:gd name="T7" fmla="*/ 1 h 821"/>
                <a:gd name="T8" fmla="*/ 6 w 1586"/>
                <a:gd name="T9" fmla="*/ 2 h 821"/>
                <a:gd name="T10" fmla="*/ 5 w 1586"/>
                <a:gd name="T11" fmla="*/ 1 h 821"/>
                <a:gd name="T12" fmla="*/ 4 w 1586"/>
                <a:gd name="T13" fmla="*/ 2 h 821"/>
                <a:gd name="T14" fmla="*/ 0 w 1586"/>
                <a:gd name="T15" fmla="*/ 1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1"/>
            <p:cNvSpPr>
              <a:spLocks/>
            </p:cNvSpPr>
            <p:nvPr userDrawn="1"/>
          </p:nvSpPr>
          <p:spPr bwMode="auto">
            <a:xfrm rot="7320404">
              <a:off x="5000" y="2912"/>
              <a:ext cx="416" cy="265"/>
            </a:xfrm>
            <a:custGeom>
              <a:avLst/>
              <a:gdLst>
                <a:gd name="T0" fmla="*/ 0 w 1049"/>
                <a:gd name="T1" fmla="*/ 1 h 747"/>
                <a:gd name="T2" fmla="*/ 4 w 1049"/>
                <a:gd name="T3" fmla="*/ 1 h 747"/>
                <a:gd name="T4" fmla="*/ 4 w 1049"/>
                <a:gd name="T5" fmla="*/ 1 h 747"/>
                <a:gd name="T6" fmla="*/ 4 w 1049"/>
                <a:gd name="T7" fmla="*/ 1 h 747"/>
                <a:gd name="T8" fmla="*/ 0 w 1049"/>
                <a:gd name="T9" fmla="*/ 0 h 747"/>
                <a:gd name="T10" fmla="*/ 0 w 1049"/>
                <a:gd name="T11" fmla="*/ 0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 name="Group 22"/>
            <p:cNvGrpSpPr>
              <a:grpSpLocks/>
            </p:cNvGrpSpPr>
            <p:nvPr userDrawn="1"/>
          </p:nvGrpSpPr>
          <p:grpSpPr bwMode="auto">
            <a:xfrm>
              <a:off x="4986" y="2752"/>
              <a:ext cx="468" cy="667"/>
              <a:chOff x="4986" y="2752"/>
              <a:chExt cx="468" cy="667"/>
            </a:xfrm>
          </p:grpSpPr>
          <p:sp>
            <p:nvSpPr>
              <p:cNvPr id="20" name="Freeform 23"/>
              <p:cNvSpPr>
                <a:spLocks/>
              </p:cNvSpPr>
              <p:nvPr userDrawn="1"/>
            </p:nvSpPr>
            <p:spPr bwMode="auto">
              <a:xfrm rot="7320404">
                <a:off x="4987" y="3190"/>
                <a:ext cx="59" cy="61"/>
              </a:xfrm>
              <a:custGeom>
                <a:avLst/>
                <a:gdLst>
                  <a:gd name="T0" fmla="*/ 0 w 150"/>
                  <a:gd name="T1" fmla="*/ 0 h 173"/>
                  <a:gd name="T2" fmla="*/ 0 w 150"/>
                  <a:gd name="T3" fmla="*/ 0 h 173"/>
                  <a:gd name="T4" fmla="*/ 0 w 150"/>
                  <a:gd name="T5" fmla="*/ 0 h 173"/>
                  <a:gd name="T6" fmla="*/ 0 w 150"/>
                  <a:gd name="T7" fmla="*/ 0 h 173"/>
                  <a:gd name="T8" fmla="*/ 0 w 150"/>
                  <a:gd name="T9" fmla="*/ 0 h 173"/>
                  <a:gd name="T10" fmla="*/ 1 w 150"/>
                  <a:gd name="T11" fmla="*/ 0 h 173"/>
                  <a:gd name="T12" fmla="*/ 0 w 150"/>
                  <a:gd name="T13" fmla="*/ 0 h 173"/>
                  <a:gd name="T14" fmla="*/ 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24"/>
              <p:cNvSpPr>
                <a:spLocks/>
              </p:cNvSpPr>
              <p:nvPr userDrawn="1"/>
            </p:nvSpPr>
            <p:spPr bwMode="auto">
              <a:xfrm rot="7320404">
                <a:off x="4887" y="2930"/>
                <a:ext cx="667" cy="311"/>
              </a:xfrm>
              <a:custGeom>
                <a:avLst/>
                <a:gdLst>
                  <a:gd name="T0" fmla="*/ 1 w 1684"/>
                  <a:gd name="T1" fmla="*/ 0 h 880"/>
                  <a:gd name="T2" fmla="*/ 0 w 1684"/>
                  <a:gd name="T3" fmla="*/ 0 h 880"/>
                  <a:gd name="T4" fmla="*/ 0 w 1684"/>
                  <a:gd name="T5" fmla="*/ 0 h 880"/>
                  <a:gd name="T6" fmla="*/ 0 w 1684"/>
                  <a:gd name="T7" fmla="*/ 1 h 880"/>
                  <a:gd name="T8" fmla="*/ 4 w 1684"/>
                  <a:gd name="T9" fmla="*/ 2 h 880"/>
                  <a:gd name="T10" fmla="*/ 6 w 1684"/>
                  <a:gd name="T11" fmla="*/ 2 h 880"/>
                  <a:gd name="T12" fmla="*/ 6 w 1684"/>
                  <a:gd name="T13" fmla="*/ 2 h 880"/>
                  <a:gd name="T14" fmla="*/ 7 w 1684"/>
                  <a:gd name="T15" fmla="*/ 2 h 880"/>
                  <a:gd name="T16" fmla="*/ 6 w 1684"/>
                  <a:gd name="T17" fmla="*/ 1 h 880"/>
                  <a:gd name="T18" fmla="*/ 6 w 1684"/>
                  <a:gd name="T19" fmla="*/ 1 h 880"/>
                  <a:gd name="T20" fmla="*/ 5 w 1684"/>
                  <a:gd name="T21" fmla="*/ 1 h 880"/>
                  <a:gd name="T22" fmla="*/ 6 w 1684"/>
                  <a:gd name="T23" fmla="*/ 1 h 880"/>
                  <a:gd name="T24" fmla="*/ 6 w 1684"/>
                  <a:gd name="T25" fmla="*/ 2 h 880"/>
                  <a:gd name="T26" fmla="*/ 6 w 1684"/>
                  <a:gd name="T27" fmla="*/ 1 h 880"/>
                  <a:gd name="T28" fmla="*/ 5 w 1684"/>
                  <a:gd name="T29" fmla="*/ 2 h 880"/>
                  <a:gd name="T30" fmla="*/ 5 w 1684"/>
                  <a:gd name="T31" fmla="*/ 1 h 880"/>
                  <a:gd name="T32" fmla="*/ 5 w 1684"/>
                  <a:gd name="T33" fmla="*/ 1 h 880"/>
                  <a:gd name="T34" fmla="*/ 5 w 1684"/>
                  <a:gd name="T35" fmla="*/ 1 h 880"/>
                  <a:gd name="T36" fmla="*/ 4 w 1684"/>
                  <a:gd name="T37" fmla="*/ 1 h 880"/>
                  <a:gd name="T38" fmla="*/ 4 w 1684"/>
                  <a:gd name="T39" fmla="*/ 1 h 880"/>
                  <a:gd name="T40" fmla="*/ 0 w 1684"/>
                  <a:gd name="T41" fmla="*/ 1 h 880"/>
                  <a:gd name="T42" fmla="*/ 0 w 1684"/>
                  <a:gd name="T43" fmla="*/ 0 h 880"/>
                  <a:gd name="T44" fmla="*/ 0 w 1684"/>
                  <a:gd name="T45" fmla="*/ 0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5"/>
              <p:cNvSpPr>
                <a:spLocks/>
              </p:cNvSpPr>
              <p:nvPr userDrawn="1"/>
            </p:nvSpPr>
            <p:spPr bwMode="auto">
              <a:xfrm rot="7320404">
                <a:off x="5062" y="2997"/>
                <a:ext cx="472" cy="176"/>
              </a:xfrm>
              <a:custGeom>
                <a:avLst/>
                <a:gdLst>
                  <a:gd name="T0" fmla="*/ 0 w 1190"/>
                  <a:gd name="T1" fmla="*/ 0 h 500"/>
                  <a:gd name="T2" fmla="*/ 5 w 1190"/>
                  <a:gd name="T3" fmla="*/ 1 h 500"/>
                  <a:gd name="T4" fmla="*/ 4 w 1190"/>
                  <a:gd name="T5" fmla="*/ 1 h 500"/>
                  <a:gd name="T6" fmla="*/ 0 w 1190"/>
                  <a:gd name="T7" fmla="*/ 0 h 500"/>
                  <a:gd name="T8" fmla="*/ 0 w 1190"/>
                  <a:gd name="T9" fmla="*/ 0 h 500"/>
                  <a:gd name="T10" fmla="*/ 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26"/>
              <p:cNvSpPr>
                <a:spLocks/>
              </p:cNvSpPr>
              <p:nvPr userDrawn="1"/>
            </p:nvSpPr>
            <p:spPr bwMode="auto">
              <a:xfrm rot="7320404">
                <a:off x="5363" y="2874"/>
                <a:ext cx="63" cy="118"/>
              </a:xfrm>
              <a:custGeom>
                <a:avLst/>
                <a:gdLst>
                  <a:gd name="T0" fmla="*/ 0 w 160"/>
                  <a:gd name="T1" fmla="*/ 0 h 335"/>
                  <a:gd name="T2" fmla="*/ 0 w 160"/>
                  <a:gd name="T3" fmla="*/ 0 h 335"/>
                  <a:gd name="T4" fmla="*/ 0 w 160"/>
                  <a:gd name="T5" fmla="*/ 0 h 335"/>
                  <a:gd name="T6" fmla="*/ 0 w 160"/>
                  <a:gd name="T7" fmla="*/ 1 h 335"/>
                  <a:gd name="T8" fmla="*/ 0 w 160"/>
                  <a:gd name="T9" fmla="*/ 1 h 335"/>
                  <a:gd name="T10" fmla="*/ 0 w 160"/>
                  <a:gd name="T11" fmla="*/ 0 h 335"/>
                  <a:gd name="T12" fmla="*/ 1 w 160"/>
                  <a:gd name="T13" fmla="*/ 0 h 335"/>
                  <a:gd name="T14" fmla="*/ 0 w 160"/>
                  <a:gd name="T15" fmla="*/ 0 h 335"/>
                  <a:gd name="T16" fmla="*/ 0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7"/>
              <p:cNvSpPr>
                <a:spLocks/>
              </p:cNvSpPr>
              <p:nvPr userDrawn="1"/>
            </p:nvSpPr>
            <p:spPr bwMode="auto">
              <a:xfrm rot="7320404">
                <a:off x="5136" y="3000"/>
                <a:ext cx="193" cy="104"/>
              </a:xfrm>
              <a:custGeom>
                <a:avLst/>
                <a:gdLst>
                  <a:gd name="T0" fmla="*/ 0 w 489"/>
                  <a:gd name="T1" fmla="*/ 0 h 296"/>
                  <a:gd name="T2" fmla="*/ 1 w 489"/>
                  <a:gd name="T3" fmla="*/ 0 h 296"/>
                  <a:gd name="T4" fmla="*/ 1 w 489"/>
                  <a:gd name="T5" fmla="*/ 0 h 296"/>
                  <a:gd name="T6" fmla="*/ 2 w 489"/>
                  <a:gd name="T7" fmla="*/ 0 h 296"/>
                  <a:gd name="T8" fmla="*/ 1 w 489"/>
                  <a:gd name="T9" fmla="*/ 0 h 296"/>
                  <a:gd name="T10" fmla="*/ 1 w 489"/>
                  <a:gd name="T11" fmla="*/ 0 h 296"/>
                  <a:gd name="T12" fmla="*/ 0 w 489"/>
                  <a:gd name="T13" fmla="*/ 0 h 296"/>
                  <a:gd name="T14" fmla="*/ 0 w 489"/>
                  <a:gd name="T15" fmla="*/ 0 h 296"/>
                  <a:gd name="T16" fmla="*/ 1 w 489"/>
                  <a:gd name="T17" fmla="*/ 0 h 296"/>
                  <a:gd name="T18" fmla="*/ 2 w 489"/>
                  <a:gd name="T19" fmla="*/ 1 h 296"/>
                  <a:gd name="T20" fmla="*/ 2 w 489"/>
                  <a:gd name="T21" fmla="*/ 0 h 296"/>
                  <a:gd name="T22" fmla="*/ 2 w 489"/>
                  <a:gd name="T23" fmla="*/ 0 h 296"/>
                  <a:gd name="T24" fmla="*/ 1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 name="Freeform 28"/>
          <p:cNvSpPr>
            <a:spLocks/>
          </p:cNvSpPr>
          <p:nvPr/>
        </p:nvSpPr>
        <p:spPr bwMode="auto">
          <a:xfrm>
            <a:off x="901700" y="5054600"/>
            <a:ext cx="6807200" cy="728663"/>
          </a:xfrm>
          <a:custGeom>
            <a:avLst/>
            <a:gdLst>
              <a:gd name="T0" fmla="*/ 0 w 4288"/>
              <a:gd name="T1" fmla="*/ 0 h 459"/>
              <a:gd name="T2" fmla="*/ 2147483646 w 4288"/>
              <a:gd name="T3" fmla="*/ 2147483646 h 459"/>
              <a:gd name="T4" fmla="*/ 2147483646 w 4288"/>
              <a:gd name="T5" fmla="*/ 2147483646 h 459"/>
              <a:gd name="T6" fmla="*/ 2147483646 w 4288"/>
              <a:gd name="T7" fmla="*/ 2147483646 h 459"/>
              <a:gd name="T8" fmla="*/ 2147483646 w 4288"/>
              <a:gd name="T9" fmla="*/ 2147483646 h 459"/>
              <a:gd name="T10" fmla="*/ 2147483646 w 4288"/>
              <a:gd name="T11" fmla="*/ 2147483646 h 459"/>
              <a:gd name="T12" fmla="*/ 2147483646 w 4288"/>
              <a:gd name="T13" fmla="*/ 2147483646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p:cNvSpPr>
            <a:spLocks/>
          </p:cNvSpPr>
          <p:nvPr/>
        </p:nvSpPr>
        <p:spPr bwMode="auto">
          <a:xfrm>
            <a:off x="4076700" y="1930400"/>
            <a:ext cx="889000" cy="381000"/>
          </a:xfrm>
          <a:custGeom>
            <a:avLst/>
            <a:gdLst>
              <a:gd name="T0" fmla="*/ 0 w 560"/>
              <a:gd name="T1" fmla="*/ 2147483646 h 240"/>
              <a:gd name="T2" fmla="*/ 2147483646 w 560"/>
              <a:gd name="T3" fmla="*/ 2147483646 h 240"/>
              <a:gd name="T4" fmla="*/ 2147483646 w 560"/>
              <a:gd name="T5" fmla="*/ 2147483646 h 240"/>
              <a:gd name="T6" fmla="*/ 2147483646 w 560"/>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299" name="Rectangle 3"/>
          <p:cNvSpPr>
            <a:spLocks noGrp="1" noChangeArrowheads="1"/>
          </p:cNvSpPr>
          <p:nvPr>
            <p:ph type="ctrTitle"/>
          </p:nvPr>
        </p:nvSpPr>
        <p:spPr>
          <a:xfrm>
            <a:off x="1371600" y="1511300"/>
            <a:ext cx="6400800" cy="2273300"/>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a:solidFill>
                  <a:schemeClr val="tx2"/>
                </a:solidFill>
                <a:effectLst>
                  <a:outerShdw blurRad="38100" dist="38100" dir="2700000" algn="tl">
                    <a:srgbClr val="C0C0C0"/>
                  </a:outerShdw>
                </a:effectLst>
              </a:defRPr>
            </a:lvl1pPr>
          </a:lstStyle>
          <a:p>
            <a:pPr lvl="0"/>
            <a:r>
              <a:rPr lang="en-US" altLang="en-US" noProof="0"/>
              <a:t>Click to edit Master title style</a:t>
            </a:r>
          </a:p>
        </p:txBody>
      </p:sp>
      <p:sp>
        <p:nvSpPr>
          <p:cNvPr id="55300"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pPr lvl="0"/>
            <a:r>
              <a:rPr lang="en-US" altLang="en-US" noProof="0"/>
              <a:t>Click to edit Master subtitle style</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pPr>
              <a:defRPr/>
            </a:pPr>
            <a:fld id="{7B3C589D-0EB1-4DF9-A09C-2A9012FC1A73}" type="datetime1">
              <a:rPr lang="en-US" altLang="en-US"/>
              <a:pPr>
                <a:defRPr/>
              </a:pPr>
              <a:t>12/26/2022</a:t>
            </a:fld>
            <a:endParaRPr lang="en-US" altLang="en-US"/>
          </a:p>
        </p:txBody>
      </p:sp>
      <p:sp>
        <p:nvSpPr>
          <p:cNvPr id="2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pPr>
              <a:defRPr/>
            </a:pPr>
            <a:fld id="{25D3A478-C7CD-4DD8-9BE7-A3598E56CD6F}" type="slidenum">
              <a:rPr lang="en-US" altLang="en-US"/>
              <a:pPr>
                <a:defRPr/>
              </a:pPr>
              <a:t>‹#›</a:t>
            </a:fld>
            <a:endParaRPr lang="en-US" altLang="en-US"/>
          </a:p>
        </p:txBody>
      </p:sp>
    </p:spTree>
    <p:extLst>
      <p:ext uri="{BB962C8B-B14F-4D97-AF65-F5344CB8AC3E}">
        <p14:creationId xmlns:p14="http://schemas.microsoft.com/office/powerpoint/2010/main" val="2115431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98D75596-7D98-4A15-90F1-2A935171EC68}" type="datetime1">
              <a:rPr lang="en-US" altLang="en-US"/>
              <a:pPr>
                <a:defRPr/>
              </a:pPr>
              <a:t>12/26/2022</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6FE7558-BDC2-4209-9FB9-5016B23943C9}" type="slidenum">
              <a:rPr lang="en-US" altLang="en-US"/>
              <a:pPr>
                <a:defRPr/>
              </a:pPr>
              <a:t>‹#›</a:t>
            </a:fld>
            <a:endParaRPr lang="en-US" altLang="en-US"/>
          </a:p>
        </p:txBody>
      </p:sp>
    </p:spTree>
    <p:extLst>
      <p:ext uri="{BB962C8B-B14F-4D97-AF65-F5344CB8AC3E}">
        <p14:creationId xmlns:p14="http://schemas.microsoft.com/office/powerpoint/2010/main" val="3990212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1C128BD2-E2D0-46A5-8F58-957CD1241AE1}" type="datetime1">
              <a:rPr lang="en-US" altLang="en-US"/>
              <a:pPr>
                <a:defRPr/>
              </a:pPr>
              <a:t>12/26/2022</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E36B79D-A920-497D-890C-DF3776ABEA25}" type="slidenum">
              <a:rPr lang="en-US" altLang="en-US"/>
              <a:pPr>
                <a:defRPr/>
              </a:pPr>
              <a:t>‹#›</a:t>
            </a:fld>
            <a:endParaRPr lang="en-US" altLang="en-US"/>
          </a:p>
        </p:txBody>
      </p:sp>
    </p:spTree>
    <p:extLst>
      <p:ext uri="{BB962C8B-B14F-4D97-AF65-F5344CB8AC3E}">
        <p14:creationId xmlns:p14="http://schemas.microsoft.com/office/powerpoint/2010/main" val="3776881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A74F51C2-B4DC-4609-BDA9-B60B228391ED}" type="datetime1">
              <a:rPr lang="en-US" altLang="en-US"/>
              <a:pPr>
                <a:defRPr/>
              </a:pPr>
              <a:t>12/26/2022</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C3EE28B-E7C4-4F31-AF09-1087AAFD0826}" type="slidenum">
              <a:rPr lang="en-US" altLang="en-US"/>
              <a:pPr>
                <a:defRPr/>
              </a:pPr>
              <a:t>‹#›</a:t>
            </a:fld>
            <a:endParaRPr lang="en-US" altLang="en-US"/>
          </a:p>
        </p:txBody>
      </p:sp>
    </p:spTree>
    <p:extLst>
      <p:ext uri="{BB962C8B-B14F-4D97-AF65-F5344CB8AC3E}">
        <p14:creationId xmlns:p14="http://schemas.microsoft.com/office/powerpoint/2010/main" val="419130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84FBA3-ACCF-4228-A356-E049E24A1759}" type="datetime1">
              <a:rPr lang="en-US"/>
              <a:pPr>
                <a:defRPr/>
              </a:pPr>
              <a:t>12/26/2022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22828CB-5C0A-49AC-A2D5-E260A9E38A42}" type="slidenum">
              <a:rPr lang="en-US"/>
              <a:pPr>
                <a:defRPr/>
              </a:pPr>
              <a:t>‹#›</a:t>
            </a:fld>
            <a:endParaRPr lang="en-US"/>
          </a:p>
        </p:txBody>
      </p:sp>
    </p:spTree>
    <p:extLst>
      <p:ext uri="{BB962C8B-B14F-4D97-AF65-F5344CB8AC3E}">
        <p14:creationId xmlns:p14="http://schemas.microsoft.com/office/powerpoint/2010/main" val="210260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43454C14-68BD-4606-8309-039194DA9E8B}" type="datetime1">
              <a:rPr lang="en-US" altLang="en-US"/>
              <a:pPr>
                <a:defRPr/>
              </a:pPr>
              <a:t>12/26/2022</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1816E2C4-1047-49C5-BABF-5264EFD2DE7E}" type="slidenum">
              <a:rPr lang="en-US" altLang="en-US"/>
              <a:pPr>
                <a:defRPr/>
              </a:pPr>
              <a:t>‹#›</a:t>
            </a:fld>
            <a:endParaRPr lang="en-US" altLang="en-US"/>
          </a:p>
        </p:txBody>
      </p:sp>
    </p:spTree>
    <p:extLst>
      <p:ext uri="{BB962C8B-B14F-4D97-AF65-F5344CB8AC3E}">
        <p14:creationId xmlns:p14="http://schemas.microsoft.com/office/powerpoint/2010/main" val="2773666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DBE2656B-BEFA-4273-A93E-08F893950475}" type="datetime1">
              <a:rPr lang="en-US" altLang="en-US"/>
              <a:pPr>
                <a:defRPr/>
              </a:pPr>
              <a:t>12/26/2022</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5D91F623-F3F6-421C-A405-18A7B93016FC}" type="slidenum">
              <a:rPr lang="en-US" altLang="en-US"/>
              <a:pPr>
                <a:defRPr/>
              </a:pPr>
              <a:t>‹#›</a:t>
            </a:fld>
            <a:endParaRPr lang="en-US" altLang="en-US"/>
          </a:p>
        </p:txBody>
      </p:sp>
    </p:spTree>
    <p:extLst>
      <p:ext uri="{BB962C8B-B14F-4D97-AF65-F5344CB8AC3E}">
        <p14:creationId xmlns:p14="http://schemas.microsoft.com/office/powerpoint/2010/main" val="2403176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B86E0500-3415-4D6A-AED6-9D523C57230F}" type="datetime1">
              <a:rPr lang="en-US" altLang="en-US"/>
              <a:pPr>
                <a:defRPr/>
              </a:pPr>
              <a:t>12/26/2022</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E52E75B5-EA2C-44A7-AA50-B96953CB1A94}" type="slidenum">
              <a:rPr lang="en-US" altLang="en-US"/>
              <a:pPr>
                <a:defRPr/>
              </a:pPr>
              <a:t>‹#›</a:t>
            </a:fld>
            <a:endParaRPr lang="en-US" altLang="en-US"/>
          </a:p>
        </p:txBody>
      </p:sp>
    </p:spTree>
    <p:extLst>
      <p:ext uri="{BB962C8B-B14F-4D97-AF65-F5344CB8AC3E}">
        <p14:creationId xmlns:p14="http://schemas.microsoft.com/office/powerpoint/2010/main" val="113373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654A461-9133-4C41-B1D8-02A5790006DB}" type="datetime1">
              <a:rPr lang="en-US" altLang="en-US"/>
              <a:pPr>
                <a:defRPr/>
              </a:pPr>
              <a:t>12/26/2022</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D310DB03-AEA2-46BB-AFEA-9C866D2086B0}" type="slidenum">
              <a:rPr lang="en-US" altLang="en-US"/>
              <a:pPr>
                <a:defRPr/>
              </a:pPr>
              <a:t>‹#›</a:t>
            </a:fld>
            <a:endParaRPr lang="en-US" altLang="en-US"/>
          </a:p>
        </p:txBody>
      </p:sp>
    </p:spTree>
    <p:extLst>
      <p:ext uri="{BB962C8B-B14F-4D97-AF65-F5344CB8AC3E}">
        <p14:creationId xmlns:p14="http://schemas.microsoft.com/office/powerpoint/2010/main" val="2015771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F0DDA337-D84D-466A-A9ED-BB7F2583F269}" type="datetime1">
              <a:rPr lang="en-US" altLang="en-US"/>
              <a:pPr>
                <a:defRPr/>
              </a:pPr>
              <a:t>12/26/2022</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97215A4A-159B-4FDE-9A9B-64358970AA54}" type="slidenum">
              <a:rPr lang="en-US" altLang="en-US"/>
              <a:pPr>
                <a:defRPr/>
              </a:pPr>
              <a:t>‹#›</a:t>
            </a:fld>
            <a:endParaRPr lang="en-US" altLang="en-US"/>
          </a:p>
        </p:txBody>
      </p:sp>
    </p:spTree>
    <p:extLst>
      <p:ext uri="{BB962C8B-B14F-4D97-AF65-F5344CB8AC3E}">
        <p14:creationId xmlns:p14="http://schemas.microsoft.com/office/powerpoint/2010/main" val="1191488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D11E5EAA-66EB-4CFE-8BAB-CB04BF551925}" type="datetime1">
              <a:rPr lang="en-US" altLang="en-US"/>
              <a:pPr>
                <a:defRPr/>
              </a:pPr>
              <a:t>12/26/2022</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F52518A-9CDF-431A-A477-F6ACE18A5C79}" type="slidenum">
              <a:rPr lang="en-US" altLang="en-US"/>
              <a:pPr>
                <a:defRPr/>
              </a:pPr>
              <a:t>‹#›</a:t>
            </a:fld>
            <a:endParaRPr lang="en-US" altLang="en-US"/>
          </a:p>
        </p:txBody>
      </p:sp>
    </p:spTree>
    <p:extLst>
      <p:ext uri="{BB962C8B-B14F-4D97-AF65-F5344CB8AC3E}">
        <p14:creationId xmlns:p14="http://schemas.microsoft.com/office/powerpoint/2010/main" val="1379007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1424765B-0638-4FBF-B95B-A5C29C052A61}" type="datetime1">
              <a:rPr lang="en-US" altLang="en-US"/>
              <a:pPr>
                <a:defRPr/>
              </a:pPr>
              <a:t>12/26/2022</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282293E5-A27B-4236-BABA-2A5631D3599A}" type="slidenum">
              <a:rPr lang="en-US" altLang="en-US"/>
              <a:pPr>
                <a:defRPr/>
              </a:pPr>
              <a:t>‹#›</a:t>
            </a:fld>
            <a:endParaRPr lang="en-US" altLang="en-US"/>
          </a:p>
        </p:txBody>
      </p:sp>
    </p:spTree>
    <p:extLst>
      <p:ext uri="{BB962C8B-B14F-4D97-AF65-F5344CB8AC3E}">
        <p14:creationId xmlns:p14="http://schemas.microsoft.com/office/powerpoint/2010/main" val="164596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04DDE4-9B67-4AEA-A0BF-71597BD13CAD}" type="datetime1">
              <a:rPr lang="en-US"/>
              <a:pPr>
                <a:defRPr/>
              </a:pPr>
              <a:t>12/26/2022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4752252-F932-45FF-940B-CDEB72787B55}" type="slidenum">
              <a:rPr lang="en-US"/>
              <a:pPr>
                <a:defRPr/>
              </a:pPr>
              <a:t>‹#›</a:t>
            </a:fld>
            <a:endParaRPr lang="en-US"/>
          </a:p>
        </p:txBody>
      </p:sp>
    </p:spTree>
    <p:extLst>
      <p:ext uri="{BB962C8B-B14F-4D97-AF65-F5344CB8AC3E}">
        <p14:creationId xmlns:p14="http://schemas.microsoft.com/office/powerpoint/2010/main" val="417816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B16BEB0-F1B0-486E-9C71-FCFBCB8F1016}" type="datetime1">
              <a:rPr lang="en-US"/>
              <a:pPr>
                <a:defRPr/>
              </a:pPr>
              <a:t>12/26/2022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1C96CA74-CE0E-4A6E-83E8-5499F181CA49}" type="slidenum">
              <a:rPr lang="en-US"/>
              <a:pPr>
                <a:defRPr/>
              </a:pPr>
              <a:t>‹#›</a:t>
            </a:fld>
            <a:endParaRPr lang="en-US"/>
          </a:p>
        </p:txBody>
      </p:sp>
    </p:spTree>
    <p:extLst>
      <p:ext uri="{BB962C8B-B14F-4D97-AF65-F5344CB8AC3E}">
        <p14:creationId xmlns:p14="http://schemas.microsoft.com/office/powerpoint/2010/main" val="40609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96FED79-F721-4141-A123-C79B5D4ADFCF}" type="datetime1">
              <a:rPr lang="en-US"/>
              <a:pPr>
                <a:defRPr/>
              </a:pPr>
              <a:t>12/26/2022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B951FD6D-D51A-4370-A2DB-45ACA9605921}" type="slidenum">
              <a:rPr lang="en-US"/>
              <a:pPr>
                <a:defRPr/>
              </a:pPr>
              <a:t>‹#›</a:t>
            </a:fld>
            <a:endParaRPr lang="en-US"/>
          </a:p>
        </p:txBody>
      </p:sp>
    </p:spTree>
    <p:extLst>
      <p:ext uri="{BB962C8B-B14F-4D97-AF65-F5344CB8AC3E}">
        <p14:creationId xmlns:p14="http://schemas.microsoft.com/office/powerpoint/2010/main" val="39418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1752EE-C277-4483-BD31-2200ADB67D65}" type="datetime1">
              <a:rPr lang="en-US"/>
              <a:pPr>
                <a:defRPr/>
              </a:pPr>
              <a:t>12/26/2022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BBA5200F-DEE2-440F-9BDC-54F8704D6F91}" type="slidenum">
              <a:rPr lang="en-US"/>
              <a:pPr>
                <a:defRPr/>
              </a:pPr>
              <a:t>‹#›</a:t>
            </a:fld>
            <a:endParaRPr lang="en-US"/>
          </a:p>
        </p:txBody>
      </p:sp>
    </p:spTree>
    <p:extLst>
      <p:ext uri="{BB962C8B-B14F-4D97-AF65-F5344CB8AC3E}">
        <p14:creationId xmlns:p14="http://schemas.microsoft.com/office/powerpoint/2010/main" val="364923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100A9CE-4B41-4476-B98E-455D5D420B9A}" type="datetime1">
              <a:rPr lang="en-US"/>
              <a:pPr>
                <a:defRPr/>
              </a:pPr>
              <a:t>12/26/2022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0E071146-F31E-4EF6-8DA3-9095BE2F8627}" type="slidenum">
              <a:rPr lang="en-US"/>
              <a:pPr>
                <a:defRPr/>
              </a:pPr>
              <a:t>‹#›</a:t>
            </a:fld>
            <a:endParaRPr lang="en-US"/>
          </a:p>
        </p:txBody>
      </p:sp>
    </p:spTree>
    <p:extLst>
      <p:ext uri="{BB962C8B-B14F-4D97-AF65-F5344CB8AC3E}">
        <p14:creationId xmlns:p14="http://schemas.microsoft.com/office/powerpoint/2010/main" val="103986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B8BBF9-875F-4045-9378-A6A30A2416AA}" type="datetime1">
              <a:rPr lang="en-US"/>
              <a:pPr>
                <a:defRPr/>
              </a:pPr>
              <a:t>12/26/2022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637ACB72-C467-436A-85EF-BB40B00F0F3D}" type="slidenum">
              <a:rPr lang="en-US"/>
              <a:pPr>
                <a:defRPr/>
              </a:pPr>
              <a:t>‹#›</a:t>
            </a:fld>
            <a:endParaRPr lang="en-US"/>
          </a:p>
        </p:txBody>
      </p:sp>
    </p:spTree>
    <p:extLst>
      <p:ext uri="{BB962C8B-B14F-4D97-AF65-F5344CB8AC3E}">
        <p14:creationId xmlns:p14="http://schemas.microsoft.com/office/powerpoint/2010/main" val="838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71319E-1895-4E93-8A39-2413C066859F}" type="datetime1">
              <a:rPr lang="en-US"/>
              <a:pPr>
                <a:defRPr/>
              </a:pPr>
              <a:t>12/26/2022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89A4F0F4-BAD6-40D7-BA93-BB01C82E63FB}" type="slidenum">
              <a:rPr lang="en-US"/>
              <a:pPr>
                <a:defRPr/>
              </a:pPr>
              <a:t>‹#›</a:t>
            </a:fld>
            <a:endParaRPr lang="en-US"/>
          </a:p>
        </p:txBody>
      </p:sp>
    </p:spTree>
    <p:extLst>
      <p:ext uri="{BB962C8B-B14F-4D97-AF65-F5344CB8AC3E}">
        <p14:creationId xmlns:p14="http://schemas.microsoft.com/office/powerpoint/2010/main" val="310166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A865F23-47A3-4D82-8FB0-16BE0BD651A7}" type="datetime1">
              <a:rPr lang="en-US"/>
              <a:pPr>
                <a:defRPr/>
              </a:pPr>
              <a:t>12/26/2022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4D8E14A4-7444-4E86-882C-C0F7D63052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31" r:id="rId1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rot="-3172564">
            <a:off x="7777957" y="-15081"/>
            <a:ext cx="1162050" cy="2084387"/>
          </a:xfrm>
          <a:custGeom>
            <a:avLst/>
            <a:gdLst>
              <a:gd name="T0" fmla="*/ 2147483646 w 2903"/>
              <a:gd name="T1" fmla="*/ 2147483646 h 3686"/>
              <a:gd name="T2" fmla="*/ 2147483646 w 2903"/>
              <a:gd name="T3" fmla="*/ 2147483646 h 3686"/>
              <a:gd name="T4" fmla="*/ 2147483646 w 2903"/>
              <a:gd name="T5" fmla="*/ 0 h 3686"/>
              <a:gd name="T6" fmla="*/ 2147483646 w 2903"/>
              <a:gd name="T7" fmla="*/ 2147483646 h 3686"/>
              <a:gd name="T8" fmla="*/ 2147483646 w 2903"/>
              <a:gd name="T9" fmla="*/ 2147483646 h 3686"/>
              <a:gd name="T10" fmla="*/ 0 w 2903"/>
              <a:gd name="T11" fmla="*/ 2147483646 h 3686"/>
              <a:gd name="T12" fmla="*/ 2147483646 w 2903"/>
              <a:gd name="T13" fmla="*/ 2147483646 h 3686"/>
              <a:gd name="T14" fmla="*/ 2147483646 w 2903"/>
              <a:gd name="T15" fmla="*/ 2147483646 h 3686"/>
              <a:gd name="T16" fmla="*/ 2147483646 w 2903"/>
              <a:gd name="T17" fmla="*/ 2147483646 h 3686"/>
              <a:gd name="T18" fmla="*/ 2147483646 w 2903"/>
              <a:gd name="T19" fmla="*/ 2147483646 h 3686"/>
              <a:gd name="T20" fmla="*/ 2147483646 w 2903"/>
              <a:gd name="T21" fmla="*/ 2147483646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2"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7" name="Rectangle 5"/>
          <p:cNvSpPr>
            <a:spLocks noGrp="1" noChangeArrowheads="1"/>
          </p:cNvSpPr>
          <p:nvPr>
            <p:ph type="dt" sz="half" idx="2"/>
          </p:nvPr>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fld id="{60581EB4-5C0A-4AD3-9CA7-20FB413BBE5D}" type="datetime1">
              <a:rPr lang="en-US" altLang="en-US"/>
              <a:pPr>
                <a:defRPr/>
              </a:pPr>
              <a:t>12/26/2022</a:t>
            </a:fld>
            <a:endParaRPr lang="en-US" altLang="en-US"/>
          </a:p>
        </p:txBody>
      </p:sp>
      <p:sp>
        <p:nvSpPr>
          <p:cNvPr id="54278" name="Rectangle 6"/>
          <p:cNvSpPr>
            <a:spLocks noGrp="1" noChangeArrowheads="1"/>
          </p:cNvSpPr>
          <p:nvPr>
            <p:ph type="ftr" sz="quarter" idx="3"/>
          </p:nvPr>
        </p:nvSpPr>
        <p:spPr bwMode="auto">
          <a:xfrm>
            <a:off x="35560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ltLang="en-US"/>
          </a:p>
        </p:txBody>
      </p:sp>
      <p:sp>
        <p:nvSpPr>
          <p:cNvPr id="54279" name="Rectangle 7"/>
          <p:cNvSpPr>
            <a:spLocks noGrp="1" noChangeArrowheads="1"/>
          </p:cNvSpPr>
          <p:nvPr>
            <p:ph type="sldNum" sz="quarter" idx="4"/>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atin typeface="Comic Sans MS" panose="030F0702030302020204" pitchFamily="66" charset="0"/>
              </a:defRPr>
            </a:lvl1pPr>
          </a:lstStyle>
          <a:p>
            <a:pPr>
              <a:defRPr/>
            </a:pPr>
            <a:fld id="{485E7F6E-25E5-4F73-9529-9DCD6EE541BC}" type="slidenum">
              <a:rPr lang="en-US" altLang="en-US"/>
              <a:pPr>
                <a:defRPr/>
              </a:pPr>
              <a:t>‹#›</a:t>
            </a:fld>
            <a:endParaRPr lang="en-US" altLang="en-US"/>
          </a:p>
        </p:txBody>
      </p:sp>
      <p:sp>
        <p:nvSpPr>
          <p:cNvPr id="2056" name="Freeform 8"/>
          <p:cNvSpPr>
            <a:spLocks/>
          </p:cNvSpPr>
          <p:nvPr/>
        </p:nvSpPr>
        <p:spPr bwMode="auto">
          <a:xfrm rot="-3172564">
            <a:off x="7865269" y="24607"/>
            <a:ext cx="1165225" cy="2097087"/>
          </a:xfrm>
          <a:custGeom>
            <a:avLst/>
            <a:gdLst>
              <a:gd name="T0" fmla="*/ 2147483646 w 2911"/>
              <a:gd name="T1" fmla="*/ 0 h 3703"/>
              <a:gd name="T2" fmla="*/ 2147483646 w 2911"/>
              <a:gd name="T3" fmla="*/ 2147483646 h 3703"/>
              <a:gd name="T4" fmla="*/ 2147483646 w 2911"/>
              <a:gd name="T5" fmla="*/ 2147483646 h 3703"/>
              <a:gd name="T6" fmla="*/ 0 w 2911"/>
              <a:gd name="T7" fmla="*/ 2147483646 h 3703"/>
              <a:gd name="T8" fmla="*/ 2147483646 w 2911"/>
              <a:gd name="T9" fmla="*/ 2147483646 h 3703"/>
              <a:gd name="T10" fmla="*/ 2147483646 w 2911"/>
              <a:gd name="T11" fmla="*/ 2147483646 h 3703"/>
              <a:gd name="T12" fmla="*/ 2147483646 w 2911"/>
              <a:gd name="T13" fmla="*/ 2147483646 h 3703"/>
              <a:gd name="T14" fmla="*/ 2147483646 w 2911"/>
              <a:gd name="T15" fmla="*/ 2147483646 h 3703"/>
              <a:gd name="T16" fmla="*/ 2147483646 w 2911"/>
              <a:gd name="T17" fmla="*/ 2147483646 h 3703"/>
              <a:gd name="T18" fmla="*/ 2147483646 w 2911"/>
              <a:gd name="T19" fmla="*/ 0 h 3703"/>
              <a:gd name="T20" fmla="*/ 2147483646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 name="Freeform 9"/>
          <p:cNvSpPr>
            <a:spLocks/>
          </p:cNvSpPr>
          <p:nvPr/>
        </p:nvSpPr>
        <p:spPr bwMode="auto">
          <a:xfrm rot="-3172564">
            <a:off x="7831138" y="192088"/>
            <a:ext cx="1025525" cy="1571625"/>
          </a:xfrm>
          <a:custGeom>
            <a:avLst/>
            <a:gdLst>
              <a:gd name="T0" fmla="*/ 0 w 2561"/>
              <a:gd name="T1" fmla="*/ 2147483646 h 2777"/>
              <a:gd name="T2" fmla="*/ 2147483646 w 2561"/>
              <a:gd name="T3" fmla="*/ 2147483646 h 2777"/>
              <a:gd name="T4" fmla="*/ 2147483646 w 2561"/>
              <a:gd name="T5" fmla="*/ 2147483646 h 2777"/>
              <a:gd name="T6" fmla="*/ 2147483646 w 2561"/>
              <a:gd name="T7" fmla="*/ 2147483646 h 2777"/>
              <a:gd name="T8" fmla="*/ 2147483646 w 2561"/>
              <a:gd name="T9" fmla="*/ 2147483646 h 2777"/>
              <a:gd name="T10" fmla="*/ 2147483646 w 2561"/>
              <a:gd name="T11" fmla="*/ 0 h 2777"/>
              <a:gd name="T12" fmla="*/ 0 w 2561"/>
              <a:gd name="T13" fmla="*/ 2147483646 h 2777"/>
              <a:gd name="T14" fmla="*/ 0 w 2561"/>
              <a:gd name="T15" fmla="*/ 2147483646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58" name="Group 10"/>
          <p:cNvGrpSpPr>
            <a:grpSpLocks/>
          </p:cNvGrpSpPr>
          <p:nvPr/>
        </p:nvGrpSpPr>
        <p:grpSpPr bwMode="auto">
          <a:xfrm>
            <a:off x="7938" y="5540375"/>
            <a:ext cx="1784350" cy="1246188"/>
            <a:chOff x="5" y="3490"/>
            <a:chExt cx="1124" cy="785"/>
          </a:xfrm>
        </p:grpSpPr>
        <p:sp>
          <p:nvSpPr>
            <p:cNvPr id="2075" name="Freeform 11"/>
            <p:cNvSpPr>
              <a:spLocks/>
            </p:cNvSpPr>
            <p:nvPr userDrawn="1"/>
          </p:nvSpPr>
          <p:spPr bwMode="auto">
            <a:xfrm>
              <a:off x="24" y="3505"/>
              <a:ext cx="1089" cy="649"/>
            </a:xfrm>
            <a:custGeom>
              <a:avLst/>
              <a:gdLst>
                <a:gd name="T0" fmla="*/ 25 w 2177"/>
                <a:gd name="T1" fmla="*/ 20 h 1298"/>
                <a:gd name="T2" fmla="*/ 23 w 2177"/>
                <a:gd name="T3" fmla="*/ 18 h 1298"/>
                <a:gd name="T4" fmla="*/ 21 w 2177"/>
                <a:gd name="T5" fmla="*/ 8 h 1298"/>
                <a:gd name="T6" fmla="*/ 34 w 2177"/>
                <a:gd name="T7" fmla="*/ 6 h 1298"/>
                <a:gd name="T8" fmla="*/ 35 w 2177"/>
                <a:gd name="T9" fmla="*/ 4 h 1298"/>
                <a:gd name="T10" fmla="*/ 33 w 2177"/>
                <a:gd name="T11" fmla="*/ 2 h 1298"/>
                <a:gd name="T12" fmla="*/ 20 w 2177"/>
                <a:gd name="T13" fmla="*/ 4 h 1298"/>
                <a:gd name="T14" fmla="*/ 20 w 2177"/>
                <a:gd name="T15" fmla="*/ 1 h 1298"/>
                <a:gd name="T16" fmla="*/ 17 w 2177"/>
                <a:gd name="T17" fmla="*/ 0 h 1298"/>
                <a:gd name="T18" fmla="*/ 15 w 2177"/>
                <a:gd name="T19" fmla="*/ 1 h 1298"/>
                <a:gd name="T20" fmla="*/ 14 w 2177"/>
                <a:gd name="T21" fmla="*/ 2 h 1298"/>
                <a:gd name="T22" fmla="*/ 15 w 2177"/>
                <a:gd name="T23" fmla="*/ 5 h 1298"/>
                <a:gd name="T24" fmla="*/ 11 w 2177"/>
                <a:gd name="T25" fmla="*/ 7 h 1298"/>
                <a:gd name="T26" fmla="*/ 16 w 2177"/>
                <a:gd name="T27" fmla="*/ 8 h 1298"/>
                <a:gd name="T28" fmla="*/ 18 w 2177"/>
                <a:gd name="T29" fmla="*/ 14 h 1298"/>
                <a:gd name="T30" fmla="*/ 3 w 2177"/>
                <a:gd name="T31" fmla="*/ 8 h 1298"/>
                <a:gd name="T32" fmla="*/ 1 w 2177"/>
                <a:gd name="T33" fmla="*/ 8 h 1298"/>
                <a:gd name="T34" fmla="*/ 0 w 2177"/>
                <a:gd name="T35" fmla="*/ 10 h 1298"/>
                <a:gd name="T36" fmla="*/ 1 w 2177"/>
                <a:gd name="T37" fmla="*/ 13 h 1298"/>
                <a:gd name="T38" fmla="*/ 18 w 2177"/>
                <a:gd name="T39" fmla="*/ 21 h 1298"/>
                <a:gd name="T40" fmla="*/ 22 w 2177"/>
                <a:gd name="T41" fmla="*/ 20 h 1298"/>
                <a:gd name="T42" fmla="*/ 25 w 2177"/>
                <a:gd name="T43" fmla="*/ 21 h 1298"/>
                <a:gd name="T44" fmla="*/ 25 w 2177"/>
                <a:gd name="T45" fmla="*/ 20 h 1298"/>
                <a:gd name="T46" fmla="*/ 25 w 2177"/>
                <a:gd name="T47" fmla="*/ 20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 name="Freeform 12"/>
            <p:cNvSpPr>
              <a:spLocks/>
            </p:cNvSpPr>
            <p:nvPr userDrawn="1"/>
          </p:nvSpPr>
          <p:spPr bwMode="auto">
            <a:xfrm>
              <a:off x="1022" y="3582"/>
              <a:ext cx="71" cy="129"/>
            </a:xfrm>
            <a:custGeom>
              <a:avLst/>
              <a:gdLst>
                <a:gd name="T0" fmla="*/ 0 w 143"/>
                <a:gd name="T1" fmla="*/ 1 h 258"/>
                <a:gd name="T2" fmla="*/ 1 w 143"/>
                <a:gd name="T3" fmla="*/ 0 h 258"/>
                <a:gd name="T4" fmla="*/ 2 w 143"/>
                <a:gd name="T5" fmla="*/ 4 h 258"/>
                <a:gd name="T6" fmla="*/ 0 w 143"/>
                <a:gd name="T7" fmla="*/ 5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 name="Freeform 13"/>
            <p:cNvSpPr>
              <a:spLocks/>
            </p:cNvSpPr>
            <p:nvPr userDrawn="1"/>
          </p:nvSpPr>
          <p:spPr bwMode="auto">
            <a:xfrm>
              <a:off x="20" y="3774"/>
              <a:ext cx="792" cy="410"/>
            </a:xfrm>
            <a:custGeom>
              <a:avLst/>
              <a:gdLst>
                <a:gd name="T0" fmla="*/ 2 w 1586"/>
                <a:gd name="T1" fmla="*/ 0 h 821"/>
                <a:gd name="T2" fmla="*/ 20 w 1586"/>
                <a:gd name="T3" fmla="*/ 8 h 821"/>
                <a:gd name="T4" fmla="*/ 22 w 1586"/>
                <a:gd name="T5" fmla="*/ 9 h 821"/>
                <a:gd name="T6" fmla="*/ 24 w 1586"/>
                <a:gd name="T7" fmla="*/ 12 h 821"/>
                <a:gd name="T8" fmla="*/ 24 w 1586"/>
                <a:gd name="T9" fmla="*/ 12 h 821"/>
                <a:gd name="T10" fmla="*/ 21 w 1586"/>
                <a:gd name="T11" fmla="*/ 12 h 821"/>
                <a:gd name="T12" fmla="*/ 17 w 1586"/>
                <a:gd name="T13" fmla="*/ 12 h 821"/>
                <a:gd name="T14" fmla="*/ 0 w 1586"/>
                <a:gd name="T15" fmla="*/ 4 h 821"/>
                <a:gd name="T16" fmla="*/ 0 w 1586"/>
                <a:gd name="T17" fmla="*/ 2 h 821"/>
                <a:gd name="T18" fmla="*/ 0 w 1586"/>
                <a:gd name="T19" fmla="*/ 0 h 821"/>
                <a:gd name="T20" fmla="*/ 2 w 1586"/>
                <a:gd name="T21" fmla="*/ 0 h 821"/>
                <a:gd name="T22" fmla="*/ 2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8" name="Freeform 14"/>
            <p:cNvSpPr>
              <a:spLocks/>
            </p:cNvSpPr>
            <p:nvPr userDrawn="1"/>
          </p:nvSpPr>
          <p:spPr bwMode="auto">
            <a:xfrm>
              <a:off x="129" y="3808"/>
              <a:ext cx="525" cy="374"/>
            </a:xfrm>
            <a:custGeom>
              <a:avLst/>
              <a:gdLst>
                <a:gd name="T0" fmla="*/ 0 w 1049"/>
                <a:gd name="T1" fmla="*/ 6 h 747"/>
                <a:gd name="T2" fmla="*/ 15 w 1049"/>
                <a:gd name="T3" fmla="*/ 12 h 747"/>
                <a:gd name="T4" fmla="*/ 15 w 1049"/>
                <a:gd name="T5" fmla="*/ 9 h 747"/>
                <a:gd name="T6" fmla="*/ 17 w 1049"/>
                <a:gd name="T7" fmla="*/ 7 h 747"/>
                <a:gd name="T8" fmla="*/ 2 w 1049"/>
                <a:gd name="T9" fmla="*/ 0 h 747"/>
                <a:gd name="T10" fmla="*/ 0 w 1049"/>
                <a:gd name="T11" fmla="*/ 2 h 747"/>
                <a:gd name="T12" fmla="*/ 0 w 1049"/>
                <a:gd name="T13" fmla="*/ 6 h 747"/>
                <a:gd name="T14" fmla="*/ 0 w 1049"/>
                <a:gd name="T15" fmla="*/ 6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9" name="Freeform 15"/>
            <p:cNvSpPr>
              <a:spLocks/>
            </p:cNvSpPr>
            <p:nvPr userDrawn="1"/>
          </p:nvSpPr>
          <p:spPr bwMode="auto">
            <a:xfrm>
              <a:off x="485" y="3532"/>
              <a:ext cx="135" cy="121"/>
            </a:xfrm>
            <a:custGeom>
              <a:avLst/>
              <a:gdLst>
                <a:gd name="T0" fmla="*/ 0 w 272"/>
                <a:gd name="T1" fmla="*/ 1 h 241"/>
                <a:gd name="T2" fmla="*/ 2 w 272"/>
                <a:gd name="T3" fmla="*/ 0 h 241"/>
                <a:gd name="T4" fmla="*/ 3 w 272"/>
                <a:gd name="T5" fmla="*/ 1 h 241"/>
                <a:gd name="T6" fmla="*/ 4 w 272"/>
                <a:gd name="T7" fmla="*/ 3 h 241"/>
                <a:gd name="T8" fmla="*/ 2 w 272"/>
                <a:gd name="T9" fmla="*/ 3 h 241"/>
                <a:gd name="T10" fmla="*/ 0 w 272"/>
                <a:gd name="T11" fmla="*/ 4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0" name="Freeform 16"/>
            <p:cNvSpPr>
              <a:spLocks/>
            </p:cNvSpPr>
            <p:nvPr userDrawn="1"/>
          </p:nvSpPr>
          <p:spPr bwMode="auto">
            <a:xfrm>
              <a:off x="641" y="4163"/>
              <a:ext cx="76" cy="112"/>
            </a:xfrm>
            <a:custGeom>
              <a:avLst/>
              <a:gdLst>
                <a:gd name="T0" fmla="*/ 3 w 152"/>
                <a:gd name="T1" fmla="*/ 1 h 224"/>
                <a:gd name="T2" fmla="*/ 3 w 152"/>
                <a:gd name="T3" fmla="*/ 4 h 224"/>
                <a:gd name="T4" fmla="*/ 0 w 152"/>
                <a:gd name="T5" fmla="*/ 1 h 224"/>
                <a:gd name="T6" fmla="*/ 2 w 152"/>
                <a:gd name="T7" fmla="*/ 0 h 224"/>
                <a:gd name="T8" fmla="*/ 3 w 152"/>
                <a:gd name="T9" fmla="*/ 1 h 224"/>
                <a:gd name="T10" fmla="*/ 3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1" name="Freeform 17"/>
            <p:cNvSpPr>
              <a:spLocks/>
            </p:cNvSpPr>
            <p:nvPr userDrawn="1"/>
          </p:nvSpPr>
          <p:spPr bwMode="auto">
            <a:xfrm>
              <a:off x="504" y="3607"/>
              <a:ext cx="193" cy="383"/>
            </a:xfrm>
            <a:custGeom>
              <a:avLst/>
              <a:gdLst>
                <a:gd name="T0" fmla="*/ 0 w 386"/>
                <a:gd name="T1" fmla="*/ 2 h 764"/>
                <a:gd name="T2" fmla="*/ 2 w 386"/>
                <a:gd name="T3" fmla="*/ 0 h 764"/>
                <a:gd name="T4" fmla="*/ 4 w 386"/>
                <a:gd name="T5" fmla="*/ 1 h 764"/>
                <a:gd name="T6" fmla="*/ 7 w 386"/>
                <a:gd name="T7" fmla="*/ 12 h 764"/>
                <a:gd name="T8" fmla="*/ 5 w 386"/>
                <a:gd name="T9" fmla="*/ 12 h 764"/>
                <a:gd name="T10" fmla="*/ 3 w 386"/>
                <a:gd name="T11" fmla="*/ 11 h 764"/>
                <a:gd name="T12" fmla="*/ 0 w 386"/>
                <a:gd name="T13" fmla="*/ 2 h 764"/>
                <a:gd name="T14" fmla="*/ 0 w 386"/>
                <a:gd name="T15" fmla="*/ 2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2" name="Freeform 18"/>
            <p:cNvSpPr>
              <a:spLocks/>
            </p:cNvSpPr>
            <p:nvPr userDrawn="1"/>
          </p:nvSpPr>
          <p:spPr bwMode="auto">
            <a:xfrm>
              <a:off x="668" y="3590"/>
              <a:ext cx="364" cy="174"/>
            </a:xfrm>
            <a:custGeom>
              <a:avLst/>
              <a:gdLst>
                <a:gd name="T0" fmla="*/ 11 w 728"/>
                <a:gd name="T1" fmla="*/ 0 h 348"/>
                <a:gd name="T2" fmla="*/ 0 w 728"/>
                <a:gd name="T3" fmla="*/ 2 h 348"/>
                <a:gd name="T4" fmla="*/ 1 w 728"/>
                <a:gd name="T5" fmla="*/ 6 h 348"/>
                <a:gd name="T6" fmla="*/ 12 w 728"/>
                <a:gd name="T7" fmla="*/ 4 h 348"/>
                <a:gd name="T8" fmla="*/ 12 w 728"/>
                <a:gd name="T9" fmla="*/ 1 h 348"/>
                <a:gd name="T10" fmla="*/ 11 w 728"/>
                <a:gd name="T11" fmla="*/ 0 h 348"/>
                <a:gd name="T12" fmla="*/ 1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3" name="Freeform 19"/>
            <p:cNvSpPr>
              <a:spLocks/>
            </p:cNvSpPr>
            <p:nvPr userDrawn="1"/>
          </p:nvSpPr>
          <p:spPr bwMode="auto">
            <a:xfrm>
              <a:off x="347" y="3693"/>
              <a:ext cx="156" cy="67"/>
            </a:xfrm>
            <a:custGeom>
              <a:avLst/>
              <a:gdLst>
                <a:gd name="T0" fmla="*/ 5 w 312"/>
                <a:gd name="T1" fmla="*/ 0 h 135"/>
                <a:gd name="T2" fmla="*/ 0 w 312"/>
                <a:gd name="T3" fmla="*/ 1 h 135"/>
                <a:gd name="T4" fmla="*/ 5 w 312"/>
                <a:gd name="T5" fmla="*/ 2 h 135"/>
                <a:gd name="T6" fmla="*/ 5 w 312"/>
                <a:gd name="T7" fmla="*/ 0 h 135"/>
                <a:gd name="T8" fmla="*/ 5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4" name="Group 20"/>
            <p:cNvGrpSpPr>
              <a:grpSpLocks/>
            </p:cNvGrpSpPr>
            <p:nvPr userDrawn="1"/>
          </p:nvGrpSpPr>
          <p:grpSpPr bwMode="auto">
            <a:xfrm>
              <a:off x="5" y="3490"/>
              <a:ext cx="1124" cy="780"/>
              <a:chOff x="5" y="3490"/>
              <a:chExt cx="1124" cy="780"/>
            </a:xfrm>
          </p:grpSpPr>
          <p:grpSp>
            <p:nvGrpSpPr>
              <p:cNvPr id="2085" name="Group 21"/>
              <p:cNvGrpSpPr>
                <a:grpSpLocks/>
              </p:cNvGrpSpPr>
              <p:nvPr userDrawn="1"/>
            </p:nvGrpSpPr>
            <p:grpSpPr bwMode="auto">
              <a:xfrm>
                <a:off x="499" y="3562"/>
                <a:ext cx="548" cy="708"/>
                <a:chOff x="499" y="3562"/>
                <a:chExt cx="548" cy="708"/>
              </a:xfrm>
            </p:grpSpPr>
            <p:sp>
              <p:nvSpPr>
                <p:cNvPr id="2098" name="Freeform 22"/>
                <p:cNvSpPr>
                  <a:spLocks/>
                </p:cNvSpPr>
                <p:nvPr userDrawn="1"/>
              </p:nvSpPr>
              <p:spPr bwMode="auto">
                <a:xfrm>
                  <a:off x="499" y="3587"/>
                  <a:ext cx="157" cy="87"/>
                </a:xfrm>
                <a:custGeom>
                  <a:avLst/>
                  <a:gdLst>
                    <a:gd name="T0" fmla="*/ 0 w 313"/>
                    <a:gd name="T1" fmla="*/ 1 h 175"/>
                    <a:gd name="T2" fmla="*/ 2 w 313"/>
                    <a:gd name="T3" fmla="*/ 0 h 175"/>
                    <a:gd name="T4" fmla="*/ 4 w 313"/>
                    <a:gd name="T5" fmla="*/ 0 h 175"/>
                    <a:gd name="T6" fmla="*/ 5 w 313"/>
                    <a:gd name="T7" fmla="*/ 0 h 175"/>
                    <a:gd name="T8" fmla="*/ 5 w 313"/>
                    <a:gd name="T9" fmla="*/ 1 h 175"/>
                    <a:gd name="T10" fmla="*/ 3 w 313"/>
                    <a:gd name="T11" fmla="*/ 1 h 175"/>
                    <a:gd name="T12" fmla="*/ 2 w 313"/>
                    <a:gd name="T13" fmla="*/ 1 h 175"/>
                    <a:gd name="T14" fmla="*/ 1 w 313"/>
                    <a:gd name="T15" fmla="*/ 2 h 175"/>
                    <a:gd name="T16" fmla="*/ 0 w 313"/>
                    <a:gd name="T17" fmla="*/ 1 h 175"/>
                    <a:gd name="T18" fmla="*/ 0 w 313"/>
                    <a:gd name="T19" fmla="*/ 1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9" name="Freeform 23"/>
                <p:cNvSpPr>
                  <a:spLocks/>
                </p:cNvSpPr>
                <p:nvPr userDrawn="1"/>
              </p:nvSpPr>
              <p:spPr bwMode="auto">
                <a:xfrm>
                  <a:off x="636" y="4137"/>
                  <a:ext cx="115" cy="133"/>
                </a:xfrm>
                <a:custGeom>
                  <a:avLst/>
                  <a:gdLst>
                    <a:gd name="T0" fmla="*/ 0 w 230"/>
                    <a:gd name="T1" fmla="*/ 1 h 266"/>
                    <a:gd name="T2" fmla="*/ 3 w 230"/>
                    <a:gd name="T3" fmla="*/ 5 h 266"/>
                    <a:gd name="T4" fmla="*/ 4 w 230"/>
                    <a:gd name="T5" fmla="*/ 4 h 266"/>
                    <a:gd name="T6" fmla="*/ 4 w 230"/>
                    <a:gd name="T7" fmla="*/ 1 h 266"/>
                    <a:gd name="T8" fmla="*/ 3 w 230"/>
                    <a:gd name="T9" fmla="*/ 0 h 266"/>
                    <a:gd name="T10" fmla="*/ 3 w 230"/>
                    <a:gd name="T11" fmla="*/ 4 h 266"/>
                    <a:gd name="T12" fmla="*/ 2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24"/>
                <p:cNvSpPr>
                  <a:spLocks/>
                </p:cNvSpPr>
                <p:nvPr userDrawn="1"/>
              </p:nvSpPr>
              <p:spPr bwMode="auto">
                <a:xfrm>
                  <a:off x="1004" y="3562"/>
                  <a:ext cx="43" cy="117"/>
                </a:xfrm>
                <a:custGeom>
                  <a:avLst/>
                  <a:gdLst>
                    <a:gd name="T0" fmla="*/ 0 w 87"/>
                    <a:gd name="T1" fmla="*/ 1 h 234"/>
                    <a:gd name="T2" fmla="*/ 0 w 87"/>
                    <a:gd name="T3" fmla="*/ 2 h 234"/>
                    <a:gd name="T4" fmla="*/ 0 w 87"/>
                    <a:gd name="T5" fmla="*/ 3 h 234"/>
                    <a:gd name="T6" fmla="*/ 0 w 87"/>
                    <a:gd name="T7" fmla="*/ 4 h 234"/>
                    <a:gd name="T8" fmla="*/ 1 w 87"/>
                    <a:gd name="T9" fmla="*/ 4 h 234"/>
                    <a:gd name="T10" fmla="*/ 1 w 87"/>
                    <a:gd name="T11" fmla="*/ 2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86" name="Freeform 25"/>
              <p:cNvSpPr>
                <a:spLocks/>
              </p:cNvSpPr>
              <p:nvPr userDrawn="1"/>
            </p:nvSpPr>
            <p:spPr bwMode="auto">
              <a:xfrm>
                <a:off x="76" y="3732"/>
                <a:ext cx="595" cy="250"/>
              </a:xfrm>
              <a:custGeom>
                <a:avLst/>
                <a:gdLst>
                  <a:gd name="T0" fmla="*/ 2 w 1190"/>
                  <a:gd name="T1" fmla="*/ 0 h 500"/>
                  <a:gd name="T2" fmla="*/ 19 w 1190"/>
                  <a:gd name="T3" fmla="*/ 8 h 500"/>
                  <a:gd name="T4" fmla="*/ 17 w 1190"/>
                  <a:gd name="T5" fmla="*/ 8 h 500"/>
                  <a:gd name="T6" fmla="*/ 0 w 1190"/>
                  <a:gd name="T7" fmla="*/ 1 h 500"/>
                  <a:gd name="T8" fmla="*/ 2 w 1190"/>
                  <a:gd name="T9" fmla="*/ 0 h 500"/>
                  <a:gd name="T10" fmla="*/ 2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7" name="Freeform 26"/>
              <p:cNvSpPr>
                <a:spLocks/>
              </p:cNvSpPr>
              <p:nvPr userDrawn="1"/>
            </p:nvSpPr>
            <p:spPr bwMode="auto">
              <a:xfrm>
                <a:off x="260" y="3886"/>
                <a:ext cx="244" cy="148"/>
              </a:xfrm>
              <a:custGeom>
                <a:avLst/>
                <a:gdLst>
                  <a:gd name="T0" fmla="*/ 0 w 489"/>
                  <a:gd name="T1" fmla="*/ 1 h 296"/>
                  <a:gd name="T2" fmla="*/ 2 w 489"/>
                  <a:gd name="T3" fmla="*/ 2 h 296"/>
                  <a:gd name="T4" fmla="*/ 5 w 489"/>
                  <a:gd name="T5" fmla="*/ 3 h 296"/>
                  <a:gd name="T6" fmla="*/ 6 w 489"/>
                  <a:gd name="T7" fmla="*/ 4 h 296"/>
                  <a:gd name="T8" fmla="*/ 5 w 489"/>
                  <a:gd name="T9" fmla="*/ 4 h 296"/>
                  <a:gd name="T10" fmla="*/ 2 w 489"/>
                  <a:gd name="T11" fmla="*/ 3 h 296"/>
                  <a:gd name="T12" fmla="*/ 0 w 489"/>
                  <a:gd name="T13" fmla="*/ 2 h 296"/>
                  <a:gd name="T14" fmla="*/ 1 w 489"/>
                  <a:gd name="T15" fmla="*/ 3 h 296"/>
                  <a:gd name="T16" fmla="*/ 4 w 489"/>
                  <a:gd name="T17" fmla="*/ 5 h 296"/>
                  <a:gd name="T18" fmla="*/ 7 w 489"/>
                  <a:gd name="T19" fmla="*/ 5 h 296"/>
                  <a:gd name="T20" fmla="*/ 7 w 489"/>
                  <a:gd name="T21" fmla="*/ 4 h 296"/>
                  <a:gd name="T22" fmla="*/ 6 w 489"/>
                  <a:gd name="T23" fmla="*/ 2 h 296"/>
                  <a:gd name="T24" fmla="*/ 2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27"/>
              <p:cNvSpPr>
                <a:spLocks/>
              </p:cNvSpPr>
              <p:nvPr userDrawn="1"/>
            </p:nvSpPr>
            <p:spPr bwMode="auto">
              <a:xfrm>
                <a:off x="565" y="3680"/>
                <a:ext cx="107" cy="238"/>
              </a:xfrm>
              <a:custGeom>
                <a:avLst/>
                <a:gdLst>
                  <a:gd name="T0" fmla="*/ 1 w 213"/>
                  <a:gd name="T1" fmla="*/ 0 h 478"/>
                  <a:gd name="T2" fmla="*/ 2 w 213"/>
                  <a:gd name="T3" fmla="*/ 0 h 478"/>
                  <a:gd name="T4" fmla="*/ 2 w 213"/>
                  <a:gd name="T5" fmla="*/ 3 h 478"/>
                  <a:gd name="T6" fmla="*/ 2 w 213"/>
                  <a:gd name="T7" fmla="*/ 5 h 478"/>
                  <a:gd name="T8" fmla="*/ 4 w 213"/>
                  <a:gd name="T9" fmla="*/ 7 h 478"/>
                  <a:gd name="T10" fmla="*/ 2 w 213"/>
                  <a:gd name="T11" fmla="*/ 7 h 478"/>
                  <a:gd name="T12" fmla="*/ 1 w 213"/>
                  <a:gd name="T13" fmla="*/ 5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9" name="Group 28"/>
              <p:cNvGrpSpPr>
                <a:grpSpLocks/>
              </p:cNvGrpSpPr>
              <p:nvPr userDrawn="1"/>
            </p:nvGrpSpPr>
            <p:grpSpPr bwMode="auto">
              <a:xfrm>
                <a:off x="5" y="3490"/>
                <a:ext cx="1124" cy="678"/>
                <a:chOff x="5" y="3490"/>
                <a:chExt cx="1124" cy="678"/>
              </a:xfrm>
            </p:grpSpPr>
            <p:sp>
              <p:nvSpPr>
                <p:cNvPr id="2090" name="Freeform 29"/>
                <p:cNvSpPr>
                  <a:spLocks/>
                </p:cNvSpPr>
                <p:nvPr userDrawn="1"/>
              </p:nvSpPr>
              <p:spPr bwMode="auto">
                <a:xfrm>
                  <a:off x="669" y="4048"/>
                  <a:ext cx="75" cy="87"/>
                </a:xfrm>
                <a:custGeom>
                  <a:avLst/>
                  <a:gdLst>
                    <a:gd name="T0" fmla="*/ 2 w 150"/>
                    <a:gd name="T1" fmla="*/ 0 h 173"/>
                    <a:gd name="T2" fmla="*/ 1 w 150"/>
                    <a:gd name="T3" fmla="*/ 2 h 173"/>
                    <a:gd name="T4" fmla="*/ 0 w 150"/>
                    <a:gd name="T5" fmla="*/ 3 h 173"/>
                    <a:gd name="T6" fmla="*/ 2 w 150"/>
                    <a:gd name="T7" fmla="*/ 3 h 173"/>
                    <a:gd name="T8" fmla="*/ 2 w 150"/>
                    <a:gd name="T9" fmla="*/ 2 h 173"/>
                    <a:gd name="T10" fmla="*/ 3 w 150"/>
                    <a:gd name="T11" fmla="*/ 1 h 173"/>
                    <a:gd name="T12" fmla="*/ 2 w 150"/>
                    <a:gd name="T13" fmla="*/ 0 h 173"/>
                    <a:gd name="T14" fmla="*/ 2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30"/>
                <p:cNvSpPr>
                  <a:spLocks/>
                </p:cNvSpPr>
                <p:nvPr userDrawn="1"/>
              </p:nvSpPr>
              <p:spPr bwMode="auto">
                <a:xfrm>
                  <a:off x="5" y="3728"/>
                  <a:ext cx="842" cy="440"/>
                </a:xfrm>
                <a:custGeom>
                  <a:avLst/>
                  <a:gdLst>
                    <a:gd name="T0" fmla="*/ 3 w 1684"/>
                    <a:gd name="T1" fmla="*/ 0 h 880"/>
                    <a:gd name="T2" fmla="*/ 1 w 1684"/>
                    <a:gd name="T3" fmla="*/ 1 h 880"/>
                    <a:gd name="T4" fmla="*/ 0 w 1684"/>
                    <a:gd name="T5" fmla="*/ 4 h 880"/>
                    <a:gd name="T6" fmla="*/ 2 w 1684"/>
                    <a:gd name="T7" fmla="*/ 6 h 880"/>
                    <a:gd name="T8" fmla="*/ 19 w 1684"/>
                    <a:gd name="T9" fmla="*/ 14 h 880"/>
                    <a:gd name="T10" fmla="*/ 23 w 1684"/>
                    <a:gd name="T11" fmla="*/ 14 h 880"/>
                    <a:gd name="T12" fmla="*/ 26 w 1684"/>
                    <a:gd name="T13" fmla="*/ 14 h 880"/>
                    <a:gd name="T14" fmla="*/ 27 w 1684"/>
                    <a:gd name="T15" fmla="*/ 13 h 880"/>
                    <a:gd name="T16" fmla="*/ 24 w 1684"/>
                    <a:gd name="T17" fmla="*/ 11 h 880"/>
                    <a:gd name="T18" fmla="*/ 23 w 1684"/>
                    <a:gd name="T19" fmla="*/ 8 h 880"/>
                    <a:gd name="T20" fmla="*/ 22 w 1684"/>
                    <a:gd name="T21" fmla="*/ 9 h 880"/>
                    <a:gd name="T22" fmla="*/ 23 w 1684"/>
                    <a:gd name="T23" fmla="*/ 11 h 880"/>
                    <a:gd name="T24" fmla="*/ 25 w 1684"/>
                    <a:gd name="T25" fmla="*/ 13 h 880"/>
                    <a:gd name="T26" fmla="*/ 23 w 1684"/>
                    <a:gd name="T27" fmla="*/ 13 h 880"/>
                    <a:gd name="T28" fmla="*/ 20 w 1684"/>
                    <a:gd name="T29" fmla="*/ 13 h 880"/>
                    <a:gd name="T30" fmla="*/ 20 w 1684"/>
                    <a:gd name="T31" fmla="*/ 11 h 880"/>
                    <a:gd name="T32" fmla="*/ 21 w 1684"/>
                    <a:gd name="T33" fmla="*/ 9 h 880"/>
                    <a:gd name="T34" fmla="*/ 20 w 1684"/>
                    <a:gd name="T35" fmla="*/ 9 h 880"/>
                    <a:gd name="T36" fmla="*/ 19 w 1684"/>
                    <a:gd name="T37" fmla="*/ 11 h 880"/>
                    <a:gd name="T38" fmla="*/ 18 w 1684"/>
                    <a:gd name="T39" fmla="*/ 13 h 880"/>
                    <a:gd name="T40" fmla="*/ 2 w 1684"/>
                    <a:gd name="T41" fmla="*/ 5 h 880"/>
                    <a:gd name="T42" fmla="*/ 2 w 1684"/>
                    <a:gd name="T43" fmla="*/ 4 h 880"/>
                    <a:gd name="T44" fmla="*/ 2 w 1684"/>
                    <a:gd name="T45" fmla="*/ 2 h 880"/>
                    <a:gd name="T46" fmla="*/ 4 w 1684"/>
                    <a:gd name="T47" fmla="*/ 0 h 880"/>
                    <a:gd name="T48" fmla="*/ 3 w 1684"/>
                    <a:gd name="T49" fmla="*/ 0 h 880"/>
                    <a:gd name="T50" fmla="*/ 3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31"/>
                <p:cNvSpPr>
                  <a:spLocks/>
                </p:cNvSpPr>
                <p:nvPr userDrawn="1"/>
              </p:nvSpPr>
              <p:spPr bwMode="auto">
                <a:xfrm>
                  <a:off x="106" y="3770"/>
                  <a:ext cx="80" cy="167"/>
                </a:xfrm>
                <a:custGeom>
                  <a:avLst/>
                  <a:gdLst>
                    <a:gd name="T0" fmla="*/ 2 w 160"/>
                    <a:gd name="T1" fmla="*/ 0 h 335"/>
                    <a:gd name="T2" fmla="*/ 1 w 160"/>
                    <a:gd name="T3" fmla="*/ 1 h 335"/>
                    <a:gd name="T4" fmla="*/ 0 w 160"/>
                    <a:gd name="T5" fmla="*/ 3 h 335"/>
                    <a:gd name="T6" fmla="*/ 1 w 160"/>
                    <a:gd name="T7" fmla="*/ 4 h 335"/>
                    <a:gd name="T8" fmla="*/ 2 w 160"/>
                    <a:gd name="T9" fmla="*/ 5 h 335"/>
                    <a:gd name="T10" fmla="*/ 2 w 160"/>
                    <a:gd name="T11" fmla="*/ 2 h 335"/>
                    <a:gd name="T12" fmla="*/ 3 w 160"/>
                    <a:gd name="T13" fmla="*/ 0 h 335"/>
                    <a:gd name="T14" fmla="*/ 2 w 160"/>
                    <a:gd name="T15" fmla="*/ 0 h 335"/>
                    <a:gd name="T16" fmla="*/ 2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Freeform 32"/>
                <p:cNvSpPr>
                  <a:spLocks/>
                </p:cNvSpPr>
                <p:nvPr userDrawn="1"/>
              </p:nvSpPr>
              <p:spPr bwMode="auto">
                <a:xfrm>
                  <a:off x="449" y="3490"/>
                  <a:ext cx="322" cy="594"/>
                </a:xfrm>
                <a:custGeom>
                  <a:avLst/>
                  <a:gdLst>
                    <a:gd name="T0" fmla="*/ 4 w 642"/>
                    <a:gd name="T1" fmla="*/ 14 h 1188"/>
                    <a:gd name="T2" fmla="*/ 0 w 642"/>
                    <a:gd name="T3" fmla="*/ 2 h 1188"/>
                    <a:gd name="T4" fmla="*/ 2 w 642"/>
                    <a:gd name="T5" fmla="*/ 1 h 1188"/>
                    <a:gd name="T6" fmla="*/ 5 w 642"/>
                    <a:gd name="T7" fmla="*/ 0 h 1188"/>
                    <a:gd name="T8" fmla="*/ 7 w 642"/>
                    <a:gd name="T9" fmla="*/ 1 h 1188"/>
                    <a:gd name="T10" fmla="*/ 11 w 642"/>
                    <a:gd name="T11" fmla="*/ 19 h 1188"/>
                    <a:gd name="T12" fmla="*/ 9 w 642"/>
                    <a:gd name="T13" fmla="*/ 18 h 1188"/>
                    <a:gd name="T14" fmla="*/ 6 w 642"/>
                    <a:gd name="T15" fmla="*/ 2 h 1188"/>
                    <a:gd name="T16" fmla="*/ 4 w 642"/>
                    <a:gd name="T17" fmla="*/ 1 h 1188"/>
                    <a:gd name="T18" fmla="*/ 2 w 642"/>
                    <a:gd name="T19" fmla="*/ 2 h 1188"/>
                    <a:gd name="T20" fmla="*/ 2 w 642"/>
                    <a:gd name="T21" fmla="*/ 3 h 1188"/>
                    <a:gd name="T22" fmla="*/ 5 w 642"/>
                    <a:gd name="T23" fmla="*/ 15 h 1188"/>
                    <a:gd name="T24" fmla="*/ 4 w 642"/>
                    <a:gd name="T25" fmla="*/ 14 h 1188"/>
                    <a:gd name="T26" fmla="*/ 4 w 642"/>
                    <a:gd name="T27" fmla="*/ 14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4" name="Freeform 33"/>
                <p:cNvSpPr>
                  <a:spLocks/>
                </p:cNvSpPr>
                <p:nvPr userDrawn="1"/>
              </p:nvSpPr>
              <p:spPr bwMode="auto">
                <a:xfrm>
                  <a:off x="578" y="3650"/>
                  <a:ext cx="96" cy="252"/>
                </a:xfrm>
                <a:custGeom>
                  <a:avLst/>
                  <a:gdLst>
                    <a:gd name="T0" fmla="*/ 0 w 192"/>
                    <a:gd name="T1" fmla="*/ 1 h 504"/>
                    <a:gd name="T2" fmla="*/ 2 w 192"/>
                    <a:gd name="T3" fmla="*/ 4 h 504"/>
                    <a:gd name="T4" fmla="*/ 2 w 192"/>
                    <a:gd name="T5" fmla="*/ 5 h 504"/>
                    <a:gd name="T6" fmla="*/ 2 w 192"/>
                    <a:gd name="T7" fmla="*/ 8 h 504"/>
                    <a:gd name="T8" fmla="*/ 3 w 192"/>
                    <a:gd name="T9" fmla="*/ 8 h 504"/>
                    <a:gd name="T10" fmla="*/ 3 w 192"/>
                    <a:gd name="T11" fmla="*/ 6 h 504"/>
                    <a:gd name="T12" fmla="*/ 3 w 192"/>
                    <a:gd name="T13" fmla="*/ 4 h 504"/>
                    <a:gd name="T14" fmla="*/ 2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5" name="Freeform 34"/>
                <p:cNvSpPr>
                  <a:spLocks/>
                </p:cNvSpPr>
                <p:nvPr userDrawn="1"/>
              </p:nvSpPr>
              <p:spPr bwMode="auto">
                <a:xfrm>
                  <a:off x="328" y="3630"/>
                  <a:ext cx="195" cy="135"/>
                </a:xfrm>
                <a:custGeom>
                  <a:avLst/>
                  <a:gdLst>
                    <a:gd name="T0" fmla="*/ 5 w 390"/>
                    <a:gd name="T1" fmla="*/ 0 h 269"/>
                    <a:gd name="T2" fmla="*/ 5 w 390"/>
                    <a:gd name="T3" fmla="*/ 1 h 269"/>
                    <a:gd name="T4" fmla="*/ 4 w 390"/>
                    <a:gd name="T5" fmla="*/ 2 h 269"/>
                    <a:gd name="T6" fmla="*/ 0 w 390"/>
                    <a:gd name="T7" fmla="*/ 3 h 269"/>
                    <a:gd name="T8" fmla="*/ 0 w 390"/>
                    <a:gd name="T9" fmla="*/ 4 h 269"/>
                    <a:gd name="T10" fmla="*/ 5 w 390"/>
                    <a:gd name="T11" fmla="*/ 4 h 269"/>
                    <a:gd name="T12" fmla="*/ 5 w 390"/>
                    <a:gd name="T13" fmla="*/ 5 h 269"/>
                    <a:gd name="T14" fmla="*/ 7 w 390"/>
                    <a:gd name="T15" fmla="*/ 5 h 269"/>
                    <a:gd name="T16" fmla="*/ 6 w 390"/>
                    <a:gd name="T17" fmla="*/ 3 h 269"/>
                    <a:gd name="T18" fmla="*/ 2 w 390"/>
                    <a:gd name="T19" fmla="*/ 3 h 269"/>
                    <a:gd name="T20" fmla="*/ 6 w 390"/>
                    <a:gd name="T21" fmla="*/ 2 h 269"/>
                    <a:gd name="T22" fmla="*/ 5 w 390"/>
                    <a:gd name="T23" fmla="*/ 0 h 269"/>
                    <a:gd name="T24" fmla="*/ 5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35"/>
                <p:cNvSpPr>
                  <a:spLocks/>
                </p:cNvSpPr>
                <p:nvPr userDrawn="1"/>
              </p:nvSpPr>
              <p:spPr bwMode="auto">
                <a:xfrm>
                  <a:off x="658" y="3538"/>
                  <a:ext cx="471" cy="212"/>
                </a:xfrm>
                <a:custGeom>
                  <a:avLst/>
                  <a:gdLst>
                    <a:gd name="T0" fmla="*/ 0 w 941"/>
                    <a:gd name="T1" fmla="*/ 3 h 424"/>
                    <a:gd name="T2" fmla="*/ 14 w 941"/>
                    <a:gd name="T3" fmla="*/ 0 h 424"/>
                    <a:gd name="T4" fmla="*/ 15 w 941"/>
                    <a:gd name="T5" fmla="*/ 2 h 424"/>
                    <a:gd name="T6" fmla="*/ 15 w 941"/>
                    <a:gd name="T7" fmla="*/ 3 h 424"/>
                    <a:gd name="T8" fmla="*/ 15 w 941"/>
                    <a:gd name="T9" fmla="*/ 5 h 424"/>
                    <a:gd name="T10" fmla="*/ 1 w 941"/>
                    <a:gd name="T11" fmla="*/ 7 h 424"/>
                    <a:gd name="T12" fmla="*/ 1 w 941"/>
                    <a:gd name="T13" fmla="*/ 6 h 424"/>
                    <a:gd name="T14" fmla="*/ 14 w 941"/>
                    <a:gd name="T15" fmla="*/ 4 h 424"/>
                    <a:gd name="T16" fmla="*/ 14 w 941"/>
                    <a:gd name="T17" fmla="*/ 3 h 424"/>
                    <a:gd name="T18" fmla="*/ 14 w 941"/>
                    <a:gd name="T19" fmla="*/ 1 h 424"/>
                    <a:gd name="T20" fmla="*/ 0 w 941"/>
                    <a:gd name="T21" fmla="*/ 3 h 424"/>
                    <a:gd name="T22" fmla="*/ 0 w 941"/>
                    <a:gd name="T23" fmla="*/ 3 h 424"/>
                    <a:gd name="T24" fmla="*/ 0 w 941"/>
                    <a:gd name="T25" fmla="*/ 3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36"/>
                <p:cNvSpPr>
                  <a:spLocks/>
                </p:cNvSpPr>
                <p:nvPr userDrawn="1"/>
              </p:nvSpPr>
              <p:spPr bwMode="auto">
                <a:xfrm>
                  <a:off x="717" y="3606"/>
                  <a:ext cx="245" cy="86"/>
                </a:xfrm>
                <a:custGeom>
                  <a:avLst/>
                  <a:gdLst>
                    <a:gd name="T0" fmla="*/ 0 w 488"/>
                    <a:gd name="T1" fmla="*/ 1 h 173"/>
                    <a:gd name="T2" fmla="*/ 2 w 488"/>
                    <a:gd name="T3" fmla="*/ 2 h 173"/>
                    <a:gd name="T4" fmla="*/ 4 w 488"/>
                    <a:gd name="T5" fmla="*/ 2 h 173"/>
                    <a:gd name="T6" fmla="*/ 7 w 488"/>
                    <a:gd name="T7" fmla="*/ 1 h 173"/>
                    <a:gd name="T8" fmla="*/ 8 w 488"/>
                    <a:gd name="T9" fmla="*/ 0 h 173"/>
                    <a:gd name="T10" fmla="*/ 7 w 488"/>
                    <a:gd name="T11" fmla="*/ 0 h 173"/>
                    <a:gd name="T12" fmla="*/ 4 w 488"/>
                    <a:gd name="T13" fmla="*/ 0 h 173"/>
                    <a:gd name="T14" fmla="*/ 2 w 488"/>
                    <a:gd name="T15" fmla="*/ 0 h 173"/>
                    <a:gd name="T16" fmla="*/ 1 w 488"/>
                    <a:gd name="T17" fmla="*/ 1 h 173"/>
                    <a:gd name="T18" fmla="*/ 2 w 488"/>
                    <a:gd name="T19" fmla="*/ 1 h 173"/>
                    <a:gd name="T20" fmla="*/ 5 w 488"/>
                    <a:gd name="T21" fmla="*/ 0 h 173"/>
                    <a:gd name="T22" fmla="*/ 7 w 488"/>
                    <a:gd name="T23" fmla="*/ 0 h 173"/>
                    <a:gd name="T24" fmla="*/ 5 w 488"/>
                    <a:gd name="T25" fmla="*/ 1 h 173"/>
                    <a:gd name="T26" fmla="*/ 3 w 488"/>
                    <a:gd name="T27" fmla="*/ 1 h 173"/>
                    <a:gd name="T28" fmla="*/ 0 w 488"/>
                    <a:gd name="T29" fmla="*/ 1 h 173"/>
                    <a:gd name="T30" fmla="*/ 0 w 488"/>
                    <a:gd name="T31" fmla="*/ 1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2059" name="Group 37"/>
          <p:cNvGrpSpPr>
            <a:grpSpLocks/>
          </p:cNvGrpSpPr>
          <p:nvPr/>
        </p:nvGrpSpPr>
        <p:grpSpPr bwMode="auto">
          <a:xfrm>
            <a:off x="8680450" y="2116138"/>
            <a:ext cx="385763" cy="4308475"/>
            <a:chOff x="5468" y="1333"/>
            <a:chExt cx="243" cy="2714"/>
          </a:xfrm>
        </p:grpSpPr>
        <p:sp>
          <p:nvSpPr>
            <p:cNvPr id="2073" name="Freeform 38"/>
            <p:cNvSpPr>
              <a:spLocks/>
            </p:cNvSpPr>
            <p:nvPr userDrawn="1"/>
          </p:nvSpPr>
          <p:spPr bwMode="auto">
            <a:xfrm flipH="1">
              <a:off x="5468" y="2620"/>
              <a:ext cx="205" cy="1427"/>
            </a:xfrm>
            <a:custGeom>
              <a:avLst/>
              <a:gdLst>
                <a:gd name="T0" fmla="*/ 0 w 772"/>
                <a:gd name="T1" fmla="*/ 22 h 3266"/>
                <a:gd name="T2" fmla="*/ 0 w 772"/>
                <a:gd name="T3" fmla="*/ 21 h 3266"/>
                <a:gd name="T4" fmla="*/ 0 w 772"/>
                <a:gd name="T5" fmla="*/ 19 h 3266"/>
                <a:gd name="T6" fmla="*/ 0 w 772"/>
                <a:gd name="T7" fmla="*/ 18 h 3266"/>
                <a:gd name="T8" fmla="*/ 0 w 772"/>
                <a:gd name="T9" fmla="*/ 16 h 3266"/>
                <a:gd name="T10" fmla="*/ 0 w 772"/>
                <a:gd name="T11" fmla="*/ 14 h 3266"/>
                <a:gd name="T12" fmla="*/ 0 w 772"/>
                <a:gd name="T13" fmla="*/ 14 h 3266"/>
                <a:gd name="T14" fmla="*/ 0 w 772"/>
                <a:gd name="T15" fmla="*/ 13 h 3266"/>
                <a:gd name="T16" fmla="*/ 0 w 772"/>
                <a:gd name="T17" fmla="*/ 12 h 3266"/>
                <a:gd name="T18" fmla="*/ 0 w 772"/>
                <a:gd name="T19" fmla="*/ 11 h 3266"/>
                <a:gd name="T20" fmla="*/ 0 w 772"/>
                <a:gd name="T21" fmla="*/ 8 h 3266"/>
                <a:gd name="T22" fmla="*/ 0 w 772"/>
                <a:gd name="T23" fmla="*/ 7 h 3266"/>
                <a:gd name="T24" fmla="*/ 0 w 772"/>
                <a:gd name="T25" fmla="*/ 5 h 3266"/>
                <a:gd name="T26" fmla="*/ 0 w 772"/>
                <a:gd name="T27" fmla="*/ 4 h 3266"/>
                <a:gd name="T28" fmla="*/ 0 w 772"/>
                <a:gd name="T29" fmla="*/ 3 h 3266"/>
                <a:gd name="T30" fmla="*/ 0 w 772"/>
                <a:gd name="T31" fmla="*/ 0 h 3266"/>
                <a:gd name="T32" fmla="*/ 0 w 772"/>
                <a:gd name="T33" fmla="*/ 3 h 3266"/>
                <a:gd name="T34" fmla="*/ 0 w 772"/>
                <a:gd name="T35" fmla="*/ 4 h 3266"/>
                <a:gd name="T36" fmla="*/ 0 w 772"/>
                <a:gd name="T37" fmla="*/ 5 h 3266"/>
                <a:gd name="T38" fmla="*/ 0 w 772"/>
                <a:gd name="T39" fmla="*/ 6 h 3266"/>
                <a:gd name="T40" fmla="*/ 0 w 772"/>
                <a:gd name="T41" fmla="*/ 7 h 3266"/>
                <a:gd name="T42" fmla="*/ 0 w 772"/>
                <a:gd name="T43" fmla="*/ 9 h 3266"/>
                <a:gd name="T44" fmla="*/ 0 w 772"/>
                <a:gd name="T45" fmla="*/ 11 h 3266"/>
                <a:gd name="T46" fmla="*/ 0 w 772"/>
                <a:gd name="T47" fmla="*/ 13 h 3266"/>
                <a:gd name="T48" fmla="*/ 0 w 772"/>
                <a:gd name="T49" fmla="*/ 14 h 3266"/>
                <a:gd name="T50" fmla="*/ 0 w 772"/>
                <a:gd name="T51" fmla="*/ 15 h 3266"/>
                <a:gd name="T52" fmla="*/ 0 w 772"/>
                <a:gd name="T53" fmla="*/ 17 h 3266"/>
                <a:gd name="T54" fmla="*/ 0 w 772"/>
                <a:gd name="T55" fmla="*/ 19 h 3266"/>
                <a:gd name="T56" fmla="*/ 0 w 772"/>
                <a:gd name="T57" fmla="*/ 21 h 3266"/>
                <a:gd name="T58" fmla="*/ 0 w 772"/>
                <a:gd name="T59" fmla="*/ 22 h 3266"/>
                <a:gd name="T60" fmla="*/ 0 w 772"/>
                <a:gd name="T61" fmla="*/ 23 h 3266"/>
                <a:gd name="T62" fmla="*/ 0 w 772"/>
                <a:gd name="T63" fmla="*/ 22 h 3266"/>
                <a:gd name="T64" fmla="*/ 0 w 772"/>
                <a:gd name="T65" fmla="*/ 22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 name="Freeform 39"/>
            <p:cNvSpPr>
              <a:spLocks/>
            </p:cNvSpPr>
            <p:nvPr userDrawn="1"/>
          </p:nvSpPr>
          <p:spPr bwMode="auto">
            <a:xfrm flipH="1">
              <a:off x="5506" y="1333"/>
              <a:ext cx="205" cy="1633"/>
            </a:xfrm>
            <a:custGeom>
              <a:avLst/>
              <a:gdLst>
                <a:gd name="T0" fmla="*/ 0 w 772"/>
                <a:gd name="T1" fmla="*/ 50 h 3266"/>
                <a:gd name="T2" fmla="*/ 0 w 772"/>
                <a:gd name="T3" fmla="*/ 47 h 3266"/>
                <a:gd name="T4" fmla="*/ 0 w 772"/>
                <a:gd name="T5" fmla="*/ 44 h 3266"/>
                <a:gd name="T6" fmla="*/ 0 w 772"/>
                <a:gd name="T7" fmla="*/ 40 h 3266"/>
                <a:gd name="T8" fmla="*/ 0 w 772"/>
                <a:gd name="T9" fmla="*/ 36 h 3266"/>
                <a:gd name="T10" fmla="*/ 0 w 772"/>
                <a:gd name="T11" fmla="*/ 33 h 3266"/>
                <a:gd name="T12" fmla="*/ 0 w 772"/>
                <a:gd name="T13" fmla="*/ 31 h 3266"/>
                <a:gd name="T14" fmla="*/ 0 w 772"/>
                <a:gd name="T15" fmla="*/ 30 h 3266"/>
                <a:gd name="T16" fmla="*/ 0 w 772"/>
                <a:gd name="T17" fmla="*/ 28 h 3266"/>
                <a:gd name="T18" fmla="*/ 0 w 772"/>
                <a:gd name="T19" fmla="*/ 25 h 3266"/>
                <a:gd name="T20" fmla="*/ 0 w 772"/>
                <a:gd name="T21" fmla="*/ 19 h 3266"/>
                <a:gd name="T22" fmla="*/ 0 w 772"/>
                <a:gd name="T23" fmla="*/ 15 h 3266"/>
                <a:gd name="T24" fmla="*/ 0 w 772"/>
                <a:gd name="T25" fmla="*/ 12 h 3266"/>
                <a:gd name="T26" fmla="*/ 0 w 772"/>
                <a:gd name="T27" fmla="*/ 10 h 3266"/>
                <a:gd name="T28" fmla="*/ 0 w 772"/>
                <a:gd name="T29" fmla="*/ 7 h 3266"/>
                <a:gd name="T30" fmla="*/ 0 w 772"/>
                <a:gd name="T31" fmla="*/ 0 h 3266"/>
                <a:gd name="T32" fmla="*/ 0 w 772"/>
                <a:gd name="T33" fmla="*/ 6 h 3266"/>
                <a:gd name="T34" fmla="*/ 0 w 772"/>
                <a:gd name="T35" fmla="*/ 10 h 3266"/>
                <a:gd name="T36" fmla="*/ 0 w 772"/>
                <a:gd name="T37" fmla="*/ 12 h 3266"/>
                <a:gd name="T38" fmla="*/ 0 w 772"/>
                <a:gd name="T39" fmla="*/ 14 h 3266"/>
                <a:gd name="T40" fmla="*/ 0 w 772"/>
                <a:gd name="T41" fmla="*/ 17 h 3266"/>
                <a:gd name="T42" fmla="*/ 0 w 772"/>
                <a:gd name="T43" fmla="*/ 20 h 3266"/>
                <a:gd name="T44" fmla="*/ 0 w 772"/>
                <a:gd name="T45" fmla="*/ 26 h 3266"/>
                <a:gd name="T46" fmla="*/ 0 w 772"/>
                <a:gd name="T47" fmla="*/ 30 h 3266"/>
                <a:gd name="T48" fmla="*/ 0 w 772"/>
                <a:gd name="T49" fmla="*/ 33 h 3266"/>
                <a:gd name="T50" fmla="*/ 0 w 772"/>
                <a:gd name="T51" fmla="*/ 35 h 3266"/>
                <a:gd name="T52" fmla="*/ 0 w 772"/>
                <a:gd name="T53" fmla="*/ 39 h 3266"/>
                <a:gd name="T54" fmla="*/ 0 w 772"/>
                <a:gd name="T55" fmla="*/ 43 h 3266"/>
                <a:gd name="T56" fmla="*/ 0 w 772"/>
                <a:gd name="T57" fmla="*/ 47 h 3266"/>
                <a:gd name="T58" fmla="*/ 0 w 772"/>
                <a:gd name="T59" fmla="*/ 50 h 3266"/>
                <a:gd name="T60" fmla="*/ 0 w 772"/>
                <a:gd name="T61" fmla="*/ 52 h 3266"/>
                <a:gd name="T62" fmla="*/ 0 w 772"/>
                <a:gd name="T63" fmla="*/ 50 h 3266"/>
                <a:gd name="T64" fmla="*/ 0 w 772"/>
                <a:gd name="T65" fmla="*/ 5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0" name="Group 40"/>
          <p:cNvGrpSpPr>
            <a:grpSpLocks/>
          </p:cNvGrpSpPr>
          <p:nvPr/>
        </p:nvGrpSpPr>
        <p:grpSpPr bwMode="auto">
          <a:xfrm>
            <a:off x="7318375" y="90488"/>
            <a:ext cx="2133600" cy="1911350"/>
            <a:chOff x="4610" y="57"/>
            <a:chExt cx="1344" cy="1204"/>
          </a:xfrm>
        </p:grpSpPr>
        <p:grpSp>
          <p:nvGrpSpPr>
            <p:cNvPr id="2061" name="Group 41"/>
            <p:cNvGrpSpPr>
              <a:grpSpLocks/>
            </p:cNvGrpSpPr>
            <p:nvPr userDrawn="1"/>
          </p:nvGrpSpPr>
          <p:grpSpPr bwMode="auto">
            <a:xfrm>
              <a:off x="4610" y="57"/>
              <a:ext cx="1344" cy="1204"/>
              <a:chOff x="4610" y="57"/>
              <a:chExt cx="1344" cy="1204"/>
            </a:xfrm>
          </p:grpSpPr>
          <p:sp>
            <p:nvSpPr>
              <p:cNvPr id="2063" name="Freeform 42"/>
              <p:cNvSpPr>
                <a:spLocks/>
              </p:cNvSpPr>
              <p:nvPr userDrawn="1"/>
            </p:nvSpPr>
            <p:spPr bwMode="auto">
              <a:xfrm rot="-3172564">
                <a:off x="5430" y="1086"/>
                <a:ext cx="62" cy="288"/>
              </a:xfrm>
              <a:custGeom>
                <a:avLst/>
                <a:gdLst>
                  <a:gd name="T0" fmla="*/ 0 w 245"/>
                  <a:gd name="T1" fmla="*/ 0 h 806"/>
                  <a:gd name="T2" fmla="*/ 0 w 245"/>
                  <a:gd name="T3" fmla="*/ 1 h 806"/>
                  <a:gd name="T4" fmla="*/ 0 w 245"/>
                  <a:gd name="T5" fmla="*/ 2 h 806"/>
                  <a:gd name="T6" fmla="*/ 0 w 245"/>
                  <a:gd name="T7" fmla="*/ 2 h 806"/>
                  <a:gd name="T8" fmla="*/ 0 w 245"/>
                  <a:gd name="T9" fmla="*/ 1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64" name="Group 43"/>
              <p:cNvGrpSpPr>
                <a:grpSpLocks/>
              </p:cNvGrpSpPr>
              <p:nvPr userDrawn="1"/>
            </p:nvGrpSpPr>
            <p:grpSpPr bwMode="auto">
              <a:xfrm>
                <a:off x="4610" y="57"/>
                <a:ext cx="1344" cy="985"/>
                <a:chOff x="4610" y="57"/>
                <a:chExt cx="1344" cy="985"/>
              </a:xfrm>
            </p:grpSpPr>
            <p:sp>
              <p:nvSpPr>
                <p:cNvPr id="2065" name="Freeform 44"/>
                <p:cNvSpPr>
                  <a:spLocks/>
                </p:cNvSpPr>
                <p:nvPr userDrawn="1"/>
              </p:nvSpPr>
              <p:spPr bwMode="auto">
                <a:xfrm rot="-3172564">
                  <a:off x="4966" y="71"/>
                  <a:ext cx="153" cy="125"/>
                </a:xfrm>
                <a:custGeom>
                  <a:avLst/>
                  <a:gdLst>
                    <a:gd name="T0" fmla="*/ 0 w 604"/>
                    <a:gd name="T1" fmla="*/ 0 h 349"/>
                    <a:gd name="T2" fmla="*/ 0 w 604"/>
                    <a:gd name="T3" fmla="*/ 0 h 349"/>
                    <a:gd name="T4" fmla="*/ 0 w 604"/>
                    <a:gd name="T5" fmla="*/ 1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 name="Freeform 45"/>
                <p:cNvSpPr>
                  <a:spLocks/>
                </p:cNvSpPr>
                <p:nvPr userDrawn="1"/>
              </p:nvSpPr>
              <p:spPr bwMode="auto">
                <a:xfrm rot="-3172564">
                  <a:off x="5048" y="332"/>
                  <a:ext cx="269" cy="438"/>
                </a:xfrm>
                <a:custGeom>
                  <a:avLst/>
                  <a:gdLst>
                    <a:gd name="T0" fmla="*/ 0 w 1064"/>
                    <a:gd name="T1" fmla="*/ 0 h 1230"/>
                    <a:gd name="T2" fmla="*/ 0 w 1064"/>
                    <a:gd name="T3" fmla="*/ 1 h 1230"/>
                    <a:gd name="T4" fmla="*/ 0 w 1064"/>
                    <a:gd name="T5" fmla="*/ 1 h 1230"/>
                    <a:gd name="T6" fmla="*/ 0 w 1064"/>
                    <a:gd name="T7" fmla="*/ 2 h 1230"/>
                    <a:gd name="T8" fmla="*/ 0 w 1064"/>
                    <a:gd name="T9" fmla="*/ 2 h 1230"/>
                    <a:gd name="T10" fmla="*/ 0 w 1064"/>
                    <a:gd name="T11" fmla="*/ 2 h 1230"/>
                    <a:gd name="T12" fmla="*/ 0 w 1064"/>
                    <a:gd name="T13" fmla="*/ 2 h 1230"/>
                    <a:gd name="T14" fmla="*/ 0 w 1064"/>
                    <a:gd name="T15" fmla="*/ 1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1 h 1230"/>
                    <a:gd name="T28" fmla="*/ 0 w 1064"/>
                    <a:gd name="T29" fmla="*/ 1 h 1230"/>
                    <a:gd name="T30" fmla="*/ 0 w 1064"/>
                    <a:gd name="T31" fmla="*/ 2 h 1230"/>
                    <a:gd name="T32" fmla="*/ 0 w 1064"/>
                    <a:gd name="T33" fmla="*/ 2 h 1230"/>
                    <a:gd name="T34" fmla="*/ 0 w 1064"/>
                    <a:gd name="T35" fmla="*/ 2 h 1230"/>
                    <a:gd name="T36" fmla="*/ 0 w 1064"/>
                    <a:gd name="T37" fmla="*/ 1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Freeform 46"/>
                <p:cNvSpPr>
                  <a:spLocks/>
                </p:cNvSpPr>
                <p:nvPr userDrawn="1"/>
              </p:nvSpPr>
              <p:spPr bwMode="auto">
                <a:xfrm rot="-3172564">
                  <a:off x="4858" y="182"/>
                  <a:ext cx="505" cy="898"/>
                </a:xfrm>
                <a:custGeom>
                  <a:avLst/>
                  <a:gdLst>
                    <a:gd name="T0" fmla="*/ 1 w 2002"/>
                    <a:gd name="T1" fmla="*/ 0 h 2521"/>
                    <a:gd name="T2" fmla="*/ 0 w 2002"/>
                    <a:gd name="T3" fmla="*/ 5 h 2521"/>
                    <a:gd name="T4" fmla="*/ 0 w 2002"/>
                    <a:gd name="T5" fmla="*/ 5 h 2521"/>
                    <a:gd name="T6" fmla="*/ 1 w 2002"/>
                    <a:gd name="T7" fmla="*/ 0 h 2521"/>
                    <a:gd name="T8" fmla="*/ 1 w 2002"/>
                    <a:gd name="T9" fmla="*/ 0 h 2521"/>
                    <a:gd name="T10" fmla="*/ 1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47"/>
                <p:cNvSpPr>
                  <a:spLocks/>
                </p:cNvSpPr>
                <p:nvPr userDrawn="1"/>
              </p:nvSpPr>
              <p:spPr bwMode="auto">
                <a:xfrm rot="-3172564">
                  <a:off x="4903" y="-19"/>
                  <a:ext cx="758" cy="1344"/>
                </a:xfrm>
                <a:custGeom>
                  <a:avLst/>
                  <a:gdLst>
                    <a:gd name="T0" fmla="*/ 0 w 3007"/>
                    <a:gd name="T1" fmla="*/ 6 h 3771"/>
                    <a:gd name="T2" fmla="*/ 0 w 3007"/>
                    <a:gd name="T3" fmla="*/ 6 h 3771"/>
                    <a:gd name="T4" fmla="*/ 0 w 3007"/>
                    <a:gd name="T5" fmla="*/ 6 h 3771"/>
                    <a:gd name="T6" fmla="*/ 0 w 3007"/>
                    <a:gd name="T7" fmla="*/ 6 h 3771"/>
                    <a:gd name="T8" fmla="*/ 0 w 3007"/>
                    <a:gd name="T9" fmla="*/ 5 h 3771"/>
                    <a:gd name="T10" fmla="*/ 0 w 3007"/>
                    <a:gd name="T11" fmla="*/ 6 h 3771"/>
                    <a:gd name="T12" fmla="*/ 0 w 3007"/>
                    <a:gd name="T13" fmla="*/ 6 h 3771"/>
                    <a:gd name="T14" fmla="*/ 1 w 3007"/>
                    <a:gd name="T15" fmla="*/ 1 h 3771"/>
                    <a:gd name="T16" fmla="*/ 1 w 3007"/>
                    <a:gd name="T17" fmla="*/ 0 h 3771"/>
                    <a:gd name="T18" fmla="*/ 1 w 3007"/>
                    <a:gd name="T19" fmla="*/ 0 h 3771"/>
                    <a:gd name="T20" fmla="*/ 1 w 3007"/>
                    <a:gd name="T21" fmla="*/ 0 h 3771"/>
                    <a:gd name="T22" fmla="*/ 1 w 3007"/>
                    <a:gd name="T23" fmla="*/ 1 h 3771"/>
                    <a:gd name="T24" fmla="*/ 0 w 3007"/>
                    <a:gd name="T25" fmla="*/ 7 h 3771"/>
                    <a:gd name="T26" fmla="*/ 0 w 3007"/>
                    <a:gd name="T27" fmla="*/ 7 h 3771"/>
                    <a:gd name="T28" fmla="*/ 0 w 3007"/>
                    <a:gd name="T29" fmla="*/ 8 h 3771"/>
                    <a:gd name="T30" fmla="*/ 0 w 3007"/>
                    <a:gd name="T31" fmla="*/ 7 h 3771"/>
                    <a:gd name="T32" fmla="*/ 0 w 3007"/>
                    <a:gd name="T33" fmla="*/ 7 h 3771"/>
                    <a:gd name="T34" fmla="*/ 0 w 3007"/>
                    <a:gd name="T35" fmla="*/ 7 h 3771"/>
                    <a:gd name="T36" fmla="*/ 0 w 3007"/>
                    <a:gd name="T37" fmla="*/ 7 h 3771"/>
                    <a:gd name="T38" fmla="*/ 0 w 3007"/>
                    <a:gd name="T39" fmla="*/ 6 h 3771"/>
                    <a:gd name="T40" fmla="*/ 0 w 3007"/>
                    <a:gd name="T41" fmla="*/ 7 h 3771"/>
                    <a:gd name="T42" fmla="*/ 0 w 3007"/>
                    <a:gd name="T43" fmla="*/ 6 h 3771"/>
                    <a:gd name="T44" fmla="*/ 0 w 3007"/>
                    <a:gd name="T45" fmla="*/ 7 h 3771"/>
                    <a:gd name="T46" fmla="*/ 0 w 3007"/>
                    <a:gd name="T47" fmla="*/ 6 h 3771"/>
                    <a:gd name="T48" fmla="*/ 0 w 3007"/>
                    <a:gd name="T49" fmla="*/ 6 h 3771"/>
                    <a:gd name="T50" fmla="*/ 0 w 3007"/>
                    <a:gd name="T51" fmla="*/ 6 h 3771"/>
                    <a:gd name="T52" fmla="*/ 0 w 3007"/>
                    <a:gd name="T53" fmla="*/ 6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48"/>
                <p:cNvSpPr>
                  <a:spLocks/>
                </p:cNvSpPr>
                <p:nvPr userDrawn="1"/>
              </p:nvSpPr>
              <p:spPr bwMode="auto">
                <a:xfrm rot="-3172564">
                  <a:off x="5297" y="897"/>
                  <a:ext cx="169" cy="122"/>
                </a:xfrm>
                <a:custGeom>
                  <a:avLst/>
                  <a:gdLst>
                    <a:gd name="T0" fmla="*/ 0 w 673"/>
                    <a:gd name="T1" fmla="*/ 0 h 342"/>
                    <a:gd name="T2" fmla="*/ 0 w 673"/>
                    <a:gd name="T3" fmla="*/ 0 h 342"/>
                    <a:gd name="T4" fmla="*/ 0 w 673"/>
                    <a:gd name="T5" fmla="*/ 1 h 342"/>
                    <a:gd name="T6" fmla="*/ 0 w 673"/>
                    <a:gd name="T7" fmla="*/ 1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 name="Freeform 49"/>
                <p:cNvSpPr>
                  <a:spLocks/>
                </p:cNvSpPr>
                <p:nvPr userDrawn="1"/>
              </p:nvSpPr>
              <p:spPr bwMode="auto">
                <a:xfrm rot="-3172564">
                  <a:off x="5253" y="806"/>
                  <a:ext cx="181" cy="144"/>
                </a:xfrm>
                <a:custGeom>
                  <a:avLst/>
                  <a:gdLst>
                    <a:gd name="T0" fmla="*/ 0 w 716"/>
                    <a:gd name="T1" fmla="*/ 0 h 403"/>
                    <a:gd name="T2" fmla="*/ 0 w 716"/>
                    <a:gd name="T3" fmla="*/ 0 h 403"/>
                    <a:gd name="T4" fmla="*/ 0 w 716"/>
                    <a:gd name="T5" fmla="*/ 1 h 403"/>
                    <a:gd name="T6" fmla="*/ 0 w 716"/>
                    <a:gd name="T7" fmla="*/ 1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 name="Freeform 50"/>
                <p:cNvSpPr>
                  <a:spLocks/>
                </p:cNvSpPr>
                <p:nvPr userDrawn="1"/>
              </p:nvSpPr>
              <p:spPr bwMode="auto">
                <a:xfrm rot="-3172564">
                  <a:off x="4985" y="210"/>
                  <a:ext cx="181" cy="147"/>
                </a:xfrm>
                <a:custGeom>
                  <a:avLst/>
                  <a:gdLst>
                    <a:gd name="T0" fmla="*/ 0 w 717"/>
                    <a:gd name="T1" fmla="*/ 0 h 411"/>
                    <a:gd name="T2" fmla="*/ 0 w 717"/>
                    <a:gd name="T3" fmla="*/ 0 h 411"/>
                    <a:gd name="T4" fmla="*/ 0 w 717"/>
                    <a:gd name="T5" fmla="*/ 1 h 411"/>
                    <a:gd name="T6" fmla="*/ 0 w 717"/>
                    <a:gd name="T7" fmla="*/ 1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 name="Freeform 51"/>
                <p:cNvSpPr>
                  <a:spLocks/>
                </p:cNvSpPr>
                <p:nvPr userDrawn="1"/>
              </p:nvSpPr>
              <p:spPr bwMode="auto">
                <a:xfrm rot="-3172564">
                  <a:off x="4948" y="142"/>
                  <a:ext cx="179" cy="138"/>
                </a:xfrm>
                <a:custGeom>
                  <a:avLst/>
                  <a:gdLst>
                    <a:gd name="T0" fmla="*/ 0 w 709"/>
                    <a:gd name="T1" fmla="*/ 0 h 386"/>
                    <a:gd name="T2" fmla="*/ 0 w 709"/>
                    <a:gd name="T3" fmla="*/ 0 h 386"/>
                    <a:gd name="T4" fmla="*/ 0 w 709"/>
                    <a:gd name="T5" fmla="*/ 1 h 386"/>
                    <a:gd name="T6" fmla="*/ 0 w 709"/>
                    <a:gd name="T7" fmla="*/ 1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62"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defRPr>
      </a:lvl2pPr>
      <a:lvl3pPr algn="ctr" rtl="0" eaLnBrk="0" fontAlgn="base" hangingPunct="0">
        <a:spcBef>
          <a:spcPct val="0"/>
        </a:spcBef>
        <a:spcAft>
          <a:spcPct val="0"/>
        </a:spcAft>
        <a:defRPr sz="4400">
          <a:solidFill>
            <a:schemeClr val="tx1"/>
          </a:solidFill>
          <a:latin typeface="Comic Sans MS" pitchFamily="66" charset="0"/>
        </a:defRPr>
      </a:lvl3pPr>
      <a:lvl4pPr algn="ctr" rtl="0" eaLnBrk="0" fontAlgn="base" hangingPunct="0">
        <a:spcBef>
          <a:spcPct val="0"/>
        </a:spcBef>
        <a:spcAft>
          <a:spcPct val="0"/>
        </a:spcAft>
        <a:defRPr sz="4400">
          <a:solidFill>
            <a:schemeClr val="tx1"/>
          </a:solidFill>
          <a:latin typeface="Comic Sans MS" pitchFamily="66" charset="0"/>
        </a:defRPr>
      </a:lvl4pPr>
      <a:lvl5pPr algn="ctr" rtl="0" eaLnBrk="0" fontAlgn="base" hangingPunct="0">
        <a:spcBef>
          <a:spcPct val="0"/>
        </a:spcBef>
        <a:spcAft>
          <a:spcPct val="0"/>
        </a:spcAft>
        <a:defRPr sz="4400">
          <a:solidFill>
            <a:schemeClr val="tx1"/>
          </a:solidFill>
          <a:latin typeface="Comic Sans MS" pitchFamily="66" charset="0"/>
        </a:defRPr>
      </a:lvl5pPr>
      <a:lvl6pPr marL="457200" algn="ctr" rtl="0" fontAlgn="base">
        <a:spcBef>
          <a:spcPct val="0"/>
        </a:spcBef>
        <a:spcAft>
          <a:spcPct val="0"/>
        </a:spcAft>
        <a:defRPr sz="4400">
          <a:solidFill>
            <a:schemeClr val="tx1"/>
          </a:solidFill>
          <a:latin typeface="Comic Sans MS" pitchFamily="66" charset="0"/>
        </a:defRPr>
      </a:lvl6pPr>
      <a:lvl7pPr marL="914400" algn="ctr" rtl="0" fontAlgn="base">
        <a:spcBef>
          <a:spcPct val="0"/>
        </a:spcBef>
        <a:spcAft>
          <a:spcPct val="0"/>
        </a:spcAft>
        <a:defRPr sz="4400">
          <a:solidFill>
            <a:schemeClr val="tx1"/>
          </a:solidFill>
          <a:latin typeface="Comic Sans MS" pitchFamily="66" charset="0"/>
        </a:defRPr>
      </a:lvl7pPr>
      <a:lvl8pPr marL="1371600" algn="ctr" rtl="0" fontAlgn="base">
        <a:spcBef>
          <a:spcPct val="0"/>
        </a:spcBef>
        <a:spcAft>
          <a:spcPct val="0"/>
        </a:spcAft>
        <a:defRPr sz="4400">
          <a:solidFill>
            <a:schemeClr val="tx1"/>
          </a:solidFill>
          <a:latin typeface="Comic Sans MS" pitchFamily="66" charset="0"/>
        </a:defRPr>
      </a:lvl8pPr>
      <a:lvl9pPr marL="1828800" algn="ctr" rtl="0" fontAlgn="base">
        <a:spcBef>
          <a:spcPct val="0"/>
        </a:spcBef>
        <a:spcAft>
          <a:spcPct val="0"/>
        </a:spcAft>
        <a:defRPr sz="4400">
          <a:solidFill>
            <a:schemeClr val="tx1"/>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8.wmf"/><Relationship Id="rId1" Type="http://schemas.openxmlformats.org/officeDocument/2006/relationships/slideLayout" Target="../slideLayouts/slideLayout7.xml"/><Relationship Id="rId5" Type="http://schemas.openxmlformats.org/officeDocument/2006/relationships/oleObject" Target="../embeddings/oleObject2.bin"/><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vi.wikipedia.org/wiki/Informix" TargetMode="External"/><Relationship Id="rId13" Type="http://schemas.openxmlformats.org/officeDocument/2006/relationships/hyperlink" Target="http://vi.wikipedia.org/w/index.php?title=Microsoft_SQL_Server&amp;action=edit&amp;redlink=1" TargetMode="External"/><Relationship Id="rId18" Type="http://schemas.openxmlformats.org/officeDocument/2006/relationships/hyperlink" Target="http://vi.wikipedia.org/w/index.php?title=SmallSQL&amp;action=edit&amp;redlink=1" TargetMode="External"/><Relationship Id="rId26" Type="http://schemas.openxmlformats.org/officeDocument/2006/relationships/hyperlink" Target="http://vi.wikipedia.org/w/index.php?title=VistaDB&amp;action=edit&amp;redlink=1" TargetMode="External"/><Relationship Id="rId3" Type="http://schemas.openxmlformats.org/officeDocument/2006/relationships/hyperlink" Target="http://vi.wikipedia.org/w/index.php?title=ANTs_Data_Server&amp;action=edit&amp;redlink=1" TargetMode="External"/><Relationship Id="rId21" Type="http://schemas.openxmlformats.org/officeDocument/2006/relationships/hyperlink" Target="http://vi.wikipedia.org/w/index.php?title=Sybase&amp;action=edit&amp;redlink=1" TargetMode="External"/><Relationship Id="rId34" Type="http://schemas.openxmlformats.org/officeDocument/2006/relationships/hyperlink" Target="http://vi.wikipedia.org/wiki/MySQL" TargetMode="External"/><Relationship Id="rId7" Type="http://schemas.openxmlformats.org/officeDocument/2006/relationships/hyperlink" Target="http://vi.wikipedia.org/w/index.php?title=FileMaker_Pro&amp;action=edit&amp;redlink=1" TargetMode="External"/><Relationship Id="rId12" Type="http://schemas.openxmlformats.org/officeDocument/2006/relationships/hyperlink" Target="http://vi.wikipedia.org/wiki/Microsoft_Access" TargetMode="External"/><Relationship Id="rId17" Type="http://schemas.openxmlformats.org/officeDocument/2006/relationships/hyperlink" Target="http://vi.wikipedia.org/w/index.php?title=Sand_Analytic_Server&amp;action=edit&amp;redlink=1" TargetMode="External"/><Relationship Id="rId25" Type="http://schemas.openxmlformats.org/officeDocument/2006/relationships/hyperlink" Target="http://www.thinksql.co.uk/" TargetMode="External"/><Relationship Id="rId33" Type="http://schemas.openxmlformats.org/officeDocument/2006/relationships/hyperlink" Target="http://vi.wikipedia.org/w/index.php?title=MonetDB&amp;action=edit&amp;redlink=1" TargetMode="External"/><Relationship Id="rId2" Type="http://schemas.openxmlformats.org/officeDocument/2006/relationships/hyperlink" Target="http://vi.wikipedia.org/w/index.php?title=4th_Dimension&amp;action=edit&amp;redlink=1" TargetMode="External"/><Relationship Id="rId16" Type="http://schemas.openxmlformats.org/officeDocument/2006/relationships/hyperlink" Target="http://vi.wikipedia.org/wiki/Oracle" TargetMode="External"/><Relationship Id="rId20" Type="http://schemas.openxmlformats.org/officeDocument/2006/relationships/hyperlink" Target="http://vi.wikipedia.org/w/index.php?title=Sybase_ASA&amp;action=edit&amp;redlink=1" TargetMode="External"/><Relationship Id="rId29" Type="http://schemas.openxmlformats.org/officeDocument/2006/relationships/hyperlink" Target="http://vi.wikipedia.org/w/index.php?title=Firebird&amp;action=edit&amp;redlink=1" TargetMode="External"/><Relationship Id="rId1" Type="http://schemas.openxmlformats.org/officeDocument/2006/relationships/slideLayout" Target="../slideLayouts/slideLayout2.xml"/><Relationship Id="rId6" Type="http://schemas.openxmlformats.org/officeDocument/2006/relationships/hyperlink" Target="http://vi.wikipedia.org/wiki/DB2" TargetMode="External"/><Relationship Id="rId11" Type="http://schemas.openxmlformats.org/officeDocument/2006/relationships/hyperlink" Target="http://www.matisse.com/" TargetMode="External"/><Relationship Id="rId24" Type="http://schemas.openxmlformats.org/officeDocument/2006/relationships/hyperlink" Target="http://vi.wikipedia.org/w/index.php?title=ThinkSQL&amp;action=edit&amp;redlink=1" TargetMode="External"/><Relationship Id="rId32" Type="http://schemas.openxmlformats.org/officeDocument/2006/relationships/hyperlink" Target="http://vi.wikipedia.org/w/index.php?title=MaxDB&amp;action=edit&amp;redlink=1" TargetMode="External"/><Relationship Id="rId37" Type="http://schemas.openxmlformats.org/officeDocument/2006/relationships/hyperlink" Target="http://vi.wikipedia.org/w/index.php?title=Tdbengine&amp;action=edit&amp;redlink=1" TargetMode="External"/><Relationship Id="rId5" Type="http://schemas.openxmlformats.org/officeDocument/2006/relationships/hyperlink" Target="http://vi.wikipedia.org/w/index.php?title=Daffodil_database&amp;action=edit&amp;redlink=1" TargetMode="External"/><Relationship Id="rId15" Type="http://schemas.openxmlformats.org/officeDocument/2006/relationships/hyperlink" Target="http://vi.wikipedia.org/w/index.php?title=NonStop_SQL&amp;action=edit&amp;redlink=1" TargetMode="External"/><Relationship Id="rId23" Type="http://schemas.openxmlformats.org/officeDocument/2006/relationships/hyperlink" Target="http://vi.wikipedia.org/w/index.php?title=Teradata&amp;action=edit&amp;redlink=1" TargetMode="External"/><Relationship Id="rId28" Type="http://schemas.openxmlformats.org/officeDocument/2006/relationships/hyperlink" Target="http://vi.wikipedia.org/w/index.php?title=Cloudscape&amp;action=edit&amp;redlink=1" TargetMode="External"/><Relationship Id="rId36" Type="http://schemas.openxmlformats.org/officeDocument/2006/relationships/hyperlink" Target="http://vi.wikipedia.org/wiki/SQLite" TargetMode="External"/><Relationship Id="rId10" Type="http://schemas.openxmlformats.org/officeDocument/2006/relationships/hyperlink" Target="http://vi.wikipedia.org/w/index.php?title=Matisse&amp;action=edit&amp;redlink=1" TargetMode="External"/><Relationship Id="rId19" Type="http://schemas.openxmlformats.org/officeDocument/2006/relationships/hyperlink" Target="http://www.smallsql.de/" TargetMode="External"/><Relationship Id="rId31" Type="http://schemas.openxmlformats.org/officeDocument/2006/relationships/hyperlink" Target="http://vi.wikipedia.org/w/index.php?title=Ingres_(c%C6%A1_s%E1%BB%9F_d%E1%BB%AF_li%E1%BB%87u)&amp;action=edit&amp;redlink=1" TargetMode="External"/><Relationship Id="rId4" Type="http://schemas.openxmlformats.org/officeDocument/2006/relationships/hyperlink" Target="http://vi.wikipedia.org/w/index.php?title=Dataphor&amp;action=edit&amp;redlink=1" TargetMode="External"/><Relationship Id="rId9" Type="http://schemas.openxmlformats.org/officeDocument/2006/relationships/hyperlink" Target="http://vi.wikipedia.org/w/index.php?title=InterBase&amp;action=edit&amp;redlink=1" TargetMode="External"/><Relationship Id="rId14" Type="http://schemas.openxmlformats.org/officeDocument/2006/relationships/hyperlink" Target="http://vi.wikipedia.org/w/index.php?title=Mimer_SQL&amp;action=edit&amp;redlink=1" TargetMode="External"/><Relationship Id="rId22" Type="http://schemas.openxmlformats.org/officeDocument/2006/relationships/hyperlink" Target="http://vi.wikipedia.org/w/index.php?title=Sybase_IQ&amp;action=edit&amp;redlink=1" TargetMode="External"/><Relationship Id="rId27" Type="http://schemas.openxmlformats.org/officeDocument/2006/relationships/hyperlink" Target="http://www.vistadb.net/" TargetMode="External"/><Relationship Id="rId30" Type="http://schemas.openxmlformats.org/officeDocument/2006/relationships/hyperlink" Target="http://vi.wikipedia.org/w/index.php?title=HSQLDB&amp;action=edit&amp;redlink=1" TargetMode="External"/><Relationship Id="rId35" Type="http://schemas.openxmlformats.org/officeDocument/2006/relationships/hyperlink" Target="http://vi.wikipedia.org/wiki/PostgreSQ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chiencong.com/cach-tinh-license-sql-server-2012"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hyperlink" Target="http://www.codeplex.com/"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FA90D0DE-B182-4952-8E79-2DCDD12FFF08}" type="slidenum">
              <a:rPr lang="en-US" altLang="en-US" sz="1400" smtClean="0"/>
              <a:pPr>
                <a:spcBef>
                  <a:spcPct val="0"/>
                </a:spcBef>
                <a:buFontTx/>
                <a:buNone/>
              </a:pPr>
              <a:t>1</a:t>
            </a:fld>
            <a:endParaRPr lang="en-US" altLang="en-US" sz="1400"/>
          </a:p>
        </p:txBody>
      </p:sp>
      <p:sp>
        <p:nvSpPr>
          <p:cNvPr id="6147" name="WordArt 16"/>
          <p:cNvSpPr>
            <a:spLocks noChangeArrowheads="1" noChangeShapeType="1" noTextEdit="1"/>
          </p:cNvSpPr>
          <p:nvPr/>
        </p:nvSpPr>
        <p:spPr bwMode="auto">
          <a:xfrm>
            <a:off x="1524000" y="2362200"/>
            <a:ext cx="6248400" cy="1927225"/>
          </a:xfrm>
          <a:prstGeom prst="rect">
            <a:avLst/>
          </a:prstGeom>
        </p:spPr>
        <p:txBody>
          <a:bodyPr wrap="none" fromWordArt="1">
            <a:prstTxWarp prst="textStop">
              <a:avLst>
                <a:gd name="adj" fmla="val 25000"/>
              </a:avLst>
            </a:prstTxWarp>
          </a:bodyPr>
          <a:lstStyle/>
          <a:p>
            <a:pPr algn="ctr"/>
            <a:r>
              <a:rPr lang="en-US" sz="3600" b="1" kern="10" dirty="0" err="1">
                <a:ln w="22225">
                  <a:solidFill>
                    <a:schemeClr val="accent2"/>
                  </a:solidFill>
                  <a:round/>
                  <a:headEnd/>
                  <a:tailEnd/>
                </a:ln>
                <a:solidFill>
                  <a:srgbClr val="999999"/>
                </a:solidFill>
                <a:cs typeface="Arial" panose="020B0604020202020204" pitchFamily="34" charset="0"/>
              </a:rPr>
              <a:t>Tổng</a:t>
            </a:r>
            <a:r>
              <a:rPr lang="en-US" sz="3600" b="1" kern="10" dirty="0">
                <a:ln w="22225">
                  <a:solidFill>
                    <a:schemeClr val="accent2"/>
                  </a:solidFill>
                  <a:round/>
                  <a:headEnd/>
                  <a:tailEnd/>
                </a:ln>
                <a:solidFill>
                  <a:srgbClr val="999999"/>
                </a:solidFill>
                <a:cs typeface="Arial" panose="020B0604020202020204" pitchFamily="34" charset="0"/>
              </a:rPr>
              <a:t> </a:t>
            </a:r>
            <a:r>
              <a:rPr lang="en-US" sz="3600" b="1" kern="10" dirty="0" err="1">
                <a:ln w="22225">
                  <a:solidFill>
                    <a:schemeClr val="accent2"/>
                  </a:solidFill>
                  <a:round/>
                  <a:headEnd/>
                  <a:tailEnd/>
                </a:ln>
                <a:solidFill>
                  <a:srgbClr val="999999"/>
                </a:solidFill>
                <a:cs typeface="Arial" panose="020B0604020202020204" pitchFamily="34" charset="0"/>
              </a:rPr>
              <a:t>Quan</a:t>
            </a:r>
            <a:r>
              <a:rPr lang="en-US" sz="3600" b="1" kern="10" dirty="0">
                <a:ln w="22225">
                  <a:solidFill>
                    <a:schemeClr val="accent2"/>
                  </a:solidFill>
                  <a:round/>
                  <a:headEnd/>
                  <a:tailEnd/>
                </a:ln>
                <a:solidFill>
                  <a:srgbClr val="999999"/>
                </a:solidFill>
                <a:cs typeface="Arial" panose="020B0604020202020204" pitchFamily="34" charset="0"/>
              </a:rPr>
              <a:t> </a:t>
            </a:r>
            <a:r>
              <a:rPr lang="en-US" sz="3600" b="1" kern="10" dirty="0" err="1">
                <a:ln w="22225">
                  <a:solidFill>
                    <a:schemeClr val="accent2"/>
                  </a:solidFill>
                  <a:round/>
                  <a:headEnd/>
                  <a:tailEnd/>
                </a:ln>
                <a:solidFill>
                  <a:srgbClr val="999999"/>
                </a:solidFill>
                <a:cs typeface="Arial" panose="020B0604020202020204" pitchFamily="34" charset="0"/>
              </a:rPr>
              <a:t>Hệ</a:t>
            </a:r>
            <a:r>
              <a:rPr lang="en-US" sz="3600" b="1" kern="10" dirty="0">
                <a:ln w="22225">
                  <a:solidFill>
                    <a:schemeClr val="accent2"/>
                  </a:solidFill>
                  <a:round/>
                  <a:headEnd/>
                  <a:tailEnd/>
                </a:ln>
                <a:solidFill>
                  <a:srgbClr val="999999"/>
                </a:solidFill>
                <a:cs typeface="Arial" panose="020B0604020202020204" pitchFamily="34" charset="0"/>
              </a:rPr>
              <a:t> </a:t>
            </a:r>
            <a:r>
              <a:rPr lang="en-US" sz="3600" b="1" kern="10" dirty="0" err="1">
                <a:ln w="22225">
                  <a:solidFill>
                    <a:schemeClr val="accent2"/>
                  </a:solidFill>
                  <a:round/>
                  <a:headEnd/>
                  <a:tailEnd/>
                </a:ln>
                <a:solidFill>
                  <a:srgbClr val="999999"/>
                </a:solidFill>
                <a:cs typeface="Arial" panose="020B0604020202020204" pitchFamily="34" charset="0"/>
              </a:rPr>
              <a:t>Quản</a:t>
            </a:r>
            <a:r>
              <a:rPr lang="en-US" sz="3600" b="1" kern="10" dirty="0">
                <a:ln w="22225">
                  <a:solidFill>
                    <a:schemeClr val="accent2"/>
                  </a:solidFill>
                  <a:round/>
                  <a:headEnd/>
                  <a:tailEnd/>
                </a:ln>
                <a:solidFill>
                  <a:srgbClr val="999999"/>
                </a:solidFill>
                <a:cs typeface="Arial" panose="020B0604020202020204" pitchFamily="34" charset="0"/>
              </a:rPr>
              <a:t> </a:t>
            </a:r>
            <a:r>
              <a:rPr lang="en-US" sz="3600" b="1" kern="10" dirty="0" err="1">
                <a:ln w="22225">
                  <a:solidFill>
                    <a:schemeClr val="accent2"/>
                  </a:solidFill>
                  <a:round/>
                  <a:headEnd/>
                  <a:tailEnd/>
                </a:ln>
                <a:solidFill>
                  <a:srgbClr val="999999"/>
                </a:solidFill>
                <a:cs typeface="Arial" panose="020B0604020202020204" pitchFamily="34" charset="0"/>
              </a:rPr>
              <a:t>Trị</a:t>
            </a:r>
            <a:r>
              <a:rPr lang="en-US" sz="3600" b="1" kern="10" dirty="0">
                <a:ln w="22225">
                  <a:solidFill>
                    <a:schemeClr val="accent2"/>
                  </a:solidFill>
                  <a:round/>
                  <a:headEnd/>
                  <a:tailEnd/>
                </a:ln>
                <a:solidFill>
                  <a:srgbClr val="999999"/>
                </a:solidFill>
                <a:cs typeface="Arial" panose="020B0604020202020204" pitchFamily="34" charset="0"/>
              </a:rPr>
              <a:t> CSDL</a:t>
            </a:r>
          </a:p>
        </p:txBody>
      </p:sp>
      <p:sp>
        <p:nvSpPr>
          <p:cNvPr id="6149" name="Text Box 18"/>
          <p:cNvSpPr txBox="1">
            <a:spLocks noChangeArrowheads="1"/>
          </p:cNvSpPr>
          <p:nvPr/>
        </p:nvSpPr>
        <p:spPr bwMode="auto">
          <a:xfrm>
            <a:off x="838200" y="1371600"/>
            <a:ext cx="1438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en-US" sz="1800">
                <a:solidFill>
                  <a:srgbClr val="990000"/>
                </a:solidFill>
                <a:latin typeface="Arial" panose="020B0604020202020204" pitchFamily="34" charset="0"/>
              </a:rPr>
              <a:t>CHƯƠNG 1</a:t>
            </a:r>
          </a:p>
        </p:txBody>
      </p:sp>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918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4336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174C3D-FFF5-40E5-B82B-FC042A868631}" type="slidenum">
              <a:rPr lang="en-US" sz="1200" smtClean="0">
                <a:solidFill>
                  <a:srgbClr val="898989"/>
                </a:solidFill>
              </a:rPr>
              <a:pPr>
                <a:spcBef>
                  <a:spcPct val="0"/>
                </a:spcBef>
                <a:buFontTx/>
                <a:buNone/>
              </a:pPr>
              <a:t>10</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0485" name="Group 14"/>
          <p:cNvGrpSpPr>
            <a:grpSpLocks/>
          </p:cNvGrpSpPr>
          <p:nvPr/>
        </p:nvGrpSpPr>
        <p:grpSpPr bwMode="auto">
          <a:xfrm>
            <a:off x="304800" y="304800"/>
            <a:ext cx="8839200" cy="474663"/>
            <a:chOff x="762000" y="1905000"/>
            <a:chExt cx="7543800" cy="475488"/>
          </a:xfrm>
        </p:grpSpPr>
        <p:sp>
          <p:nvSpPr>
            <p:cNvPr id="2048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0488" name="Group 28"/>
            <p:cNvGrpSpPr>
              <a:grpSpLocks/>
            </p:cNvGrpSpPr>
            <p:nvPr/>
          </p:nvGrpSpPr>
          <p:grpSpPr bwMode="auto">
            <a:xfrm>
              <a:off x="762000" y="1905000"/>
              <a:ext cx="548640" cy="475488"/>
              <a:chOff x="1110" y="2656"/>
              <a:chExt cx="1549" cy="1351"/>
            </a:xfrm>
          </p:grpSpPr>
          <p:sp>
            <p:nvSpPr>
              <p:cNvPr id="2048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049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0486" name="Text Box 12"/>
          <p:cNvSpPr txBox="1">
            <a:spLocks noChangeArrowheads="1"/>
          </p:cNvSpPr>
          <p:nvPr/>
        </p:nvSpPr>
        <p:spPr bwMode="auto">
          <a:xfrm>
            <a:off x="381000" y="1143000"/>
            <a:ext cx="375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Đặc điểm của Cơ sở dữ liệu</a:t>
            </a:r>
          </a:p>
        </p:txBody>
      </p:sp>
      <p:sp>
        <p:nvSpPr>
          <p:cNvPr id="13" name="Rectangle 3"/>
          <p:cNvSpPr txBox="1">
            <a:spLocks noChangeArrowheads="1"/>
          </p:cNvSpPr>
          <p:nvPr/>
        </p:nvSpPr>
        <p:spPr>
          <a:xfrm>
            <a:off x="685800" y="1905000"/>
            <a:ext cx="7848600" cy="4648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a:latin typeface="Arial" panose="020B0604020202020204" pitchFamily="34" charset="0"/>
                <a:cs typeface="Arial" panose="020B0604020202020204" pitchFamily="34" charset="0"/>
              </a:rPr>
              <a:t>Tính trừu t</a:t>
            </a:r>
            <a:r>
              <a:rPr lang="vi-VN" sz="2800" b="1">
                <a:latin typeface="Arial" panose="020B0604020202020204" pitchFamily="34" charset="0"/>
                <a:cs typeface="Arial" panose="020B0604020202020204" pitchFamily="34" charset="0"/>
              </a:rPr>
              <a:t>ượ</a:t>
            </a:r>
            <a:r>
              <a:rPr lang="en-US" sz="2800" b="1">
                <a:latin typeface="Arial" panose="020B0604020202020204" pitchFamily="34" charset="0"/>
                <a:cs typeface="Arial" panose="020B0604020202020204" pitchFamily="34" charset="0"/>
              </a:rPr>
              <a:t>ng (Data Abstraction)</a:t>
            </a:r>
          </a:p>
          <a:p>
            <a:pPr lvl="1" algn="just"/>
            <a:r>
              <a:rPr lang="en-US" sz="2400">
                <a:latin typeface="Arial" panose="020B0604020202020204" pitchFamily="34" charset="0"/>
                <a:cs typeface="Arial" panose="020B0604020202020204" pitchFamily="34" charset="0"/>
              </a:rPr>
              <a:t>Hệ quản trị c</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 sở dữ liệu chỉ cung cấp việc biểu diễn dữ liệu ở mức khái niệm và che giấu chi tiết và cách thức l</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u trữ dữ liệu.</a:t>
            </a:r>
          </a:p>
          <a:p>
            <a:pPr lvl="1" algn="just"/>
            <a:r>
              <a:rPr lang="en-US" sz="2400">
                <a:latin typeface="Arial" panose="020B0604020202020204" pitchFamily="34" charset="0"/>
                <a:cs typeface="Arial" panose="020B0604020202020204" pitchFamily="34" charset="0"/>
              </a:rPr>
              <a:t>Tính trừu t</a:t>
            </a:r>
            <a:r>
              <a:rPr lang="vi-VN" sz="2400">
                <a:latin typeface="Arial" panose="020B0604020202020204" pitchFamily="34" charset="0"/>
                <a:cs typeface="Arial" panose="020B0604020202020204" pitchFamily="34" charset="0"/>
              </a:rPr>
              <a:t>ượ</a:t>
            </a:r>
            <a:r>
              <a:rPr lang="en-US" sz="2400">
                <a:latin typeface="Arial" panose="020B0604020202020204" pitchFamily="34" charset="0"/>
                <a:cs typeface="Arial" panose="020B0604020202020204" pitchFamily="34" charset="0"/>
              </a:rPr>
              <a:t>ng hóa giúp bảo </a:t>
            </a:r>
            <a:r>
              <a:rPr lang="vi-VN" sz="2400">
                <a:latin typeface="Arial" panose="020B0604020202020204" pitchFamily="34" charset="0"/>
                <a:cs typeface="Arial" panose="020B0604020202020204" pitchFamily="34" charset="0"/>
              </a:rPr>
              <a:t>đảm</a:t>
            </a:r>
            <a:r>
              <a:rPr lang="en-US" sz="2400">
                <a:latin typeface="Arial" panose="020B0604020202020204" pitchFamily="34" charset="0"/>
                <a:cs typeface="Arial" panose="020B0604020202020204" pitchFamily="34" charset="0"/>
              </a:rPr>
              <a:t> tính </a:t>
            </a:r>
            <a:r>
              <a:rPr lang="vi-VN" sz="2400">
                <a:latin typeface="Arial" panose="020B0604020202020204" pitchFamily="34" charset="0"/>
                <a:cs typeface="Arial" panose="020B0604020202020204" pitchFamily="34" charset="0"/>
              </a:rPr>
              <a:t>độ</a:t>
            </a:r>
            <a:r>
              <a:rPr lang="en-US" sz="2400">
                <a:latin typeface="Arial" panose="020B0604020202020204" pitchFamily="34" charset="0"/>
                <a:cs typeface="Arial" panose="020B0604020202020204" pitchFamily="34" charset="0"/>
              </a:rPr>
              <a:t>c lập ch</a:t>
            </a:r>
            <a:r>
              <a:rPr lang="vi-VN" sz="2400">
                <a:latin typeface="Arial" panose="020B0604020202020204" pitchFamily="34" charset="0"/>
                <a:cs typeface="Arial" panose="020B0604020202020204" pitchFamily="34" charset="0"/>
              </a:rPr>
              <a:t>ươ</a:t>
            </a:r>
            <a:r>
              <a:rPr lang="en-US" sz="2400">
                <a:latin typeface="Arial" panose="020B0604020202020204" pitchFamily="34" charset="0"/>
                <a:cs typeface="Arial" panose="020B0604020202020204" pitchFamily="34" charset="0"/>
              </a:rPr>
              <a:t>ng trình và dữ liệu.</a:t>
            </a:r>
          </a:p>
          <a:p>
            <a:r>
              <a:rPr lang="en-US" sz="2800" b="1">
                <a:latin typeface="Arial" panose="020B0604020202020204" pitchFamily="34" charset="0"/>
                <a:cs typeface="Arial" panose="020B0604020202020204" pitchFamily="34" charset="0"/>
              </a:rPr>
              <a:t>Hỗ trợ nhiều cách nhìn c</a:t>
            </a:r>
            <a:r>
              <a:rPr lang="vi-VN" sz="2800" b="1">
                <a:latin typeface="Arial" panose="020B0604020202020204" pitchFamily="34" charset="0"/>
                <a:cs typeface="Arial" panose="020B0604020202020204" pitchFamily="34" charset="0"/>
              </a:rPr>
              <a:t>ơ</a:t>
            </a:r>
            <a:r>
              <a:rPr lang="en-US" sz="2800" b="1">
                <a:latin typeface="Arial" panose="020B0604020202020204" pitchFamily="34" charset="0"/>
                <a:cs typeface="Arial" panose="020B0604020202020204" pitchFamily="34" charset="0"/>
              </a:rPr>
              <a:t> sở dữ liệu</a:t>
            </a:r>
          </a:p>
          <a:p>
            <a:pPr lvl="1"/>
            <a:r>
              <a:rPr lang="en-GB" sz="2400">
                <a:latin typeface="Arial" panose="020B0604020202020204" pitchFamily="34" charset="0"/>
                <a:cs typeface="Arial" panose="020B0604020202020204" pitchFamily="34" charset="0"/>
              </a:rPr>
              <a:t>Đáp ứng yêu cầu đa người dùng</a:t>
            </a:r>
            <a:r>
              <a:rPr lang="en-US" sz="2400">
                <a:latin typeface="Arial" panose="020B0604020202020204" pitchFamily="34" charset="0"/>
                <a:cs typeface="Arial" panose="020B0604020202020204" pitchFamily="34" charset="0"/>
              </a:rPr>
              <a:t>, giúp ng</a:t>
            </a:r>
            <a:r>
              <a:rPr lang="vi-VN" sz="2400">
                <a:latin typeface="Arial" panose="020B0604020202020204" pitchFamily="34" charset="0"/>
                <a:cs typeface="Arial" panose="020B0604020202020204" pitchFamily="34" charset="0"/>
              </a:rPr>
              <a:t>ười</a:t>
            </a:r>
            <a:r>
              <a:rPr lang="en-US" sz="2400">
                <a:latin typeface="Arial" panose="020B0604020202020204" pitchFamily="34" charset="0"/>
                <a:cs typeface="Arial" panose="020B0604020202020204" pitchFamily="34" charset="0"/>
              </a:rPr>
              <a:t> </a:t>
            </a:r>
            <a:r>
              <a:rPr lang="en-GB" sz="2400">
                <a:latin typeface="Arial" panose="020B0604020202020204" pitchFamily="34" charset="0"/>
                <a:cs typeface="Arial" panose="020B0604020202020204" pitchFamily="34" charset="0"/>
              </a:rPr>
              <a:t>có thể xem dữ liệu theo những yêu cầu khác nhau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89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7A903D-C15B-4463-B381-CA1F3950BA07}" type="slidenum">
              <a:rPr lang="en-US" sz="1200" smtClean="0">
                <a:solidFill>
                  <a:srgbClr val="898989"/>
                </a:solidFill>
              </a:rPr>
              <a:pPr>
                <a:spcBef>
                  <a:spcPct val="0"/>
                </a:spcBef>
                <a:buFontTx/>
                <a:buNone/>
              </a:pPr>
              <a:t>11</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81000" y="1905000"/>
            <a:ext cx="8229600" cy="4678363"/>
          </a:xfrm>
        </p:spPr>
        <p:txBody>
          <a:bodyPr/>
          <a:lstStyle/>
          <a:p>
            <a:pPr lvl="1" algn="just">
              <a:spcBef>
                <a:spcPts val="1700"/>
              </a:spcBef>
            </a:pPr>
            <a:r>
              <a:rPr lang="en-US" altLang="en-US" sz="2400">
                <a:latin typeface="Arial" panose="020B0604020202020204" pitchFamily="34" charset="0"/>
                <a:cs typeface="Arial" panose="020B0604020202020204" pitchFamily="34" charset="0"/>
              </a:rPr>
              <a:t>Giảm bớt sự dư thừa dữ liệu</a:t>
            </a:r>
          </a:p>
          <a:p>
            <a:pPr lvl="1" algn="just">
              <a:spcBef>
                <a:spcPts val="1700"/>
              </a:spcBef>
            </a:pPr>
            <a:r>
              <a:rPr lang="en-US" altLang="en-US" sz="2400">
                <a:latin typeface="Arial" panose="020B0604020202020204" pitchFamily="34" charset="0"/>
                <a:cs typeface="Arial" panose="020B0604020202020204" pitchFamily="34" charset="0"/>
              </a:rPr>
              <a:t>Nhất quán dữ liệu</a:t>
            </a:r>
          </a:p>
          <a:p>
            <a:pPr lvl="1" algn="just">
              <a:spcBef>
                <a:spcPts val="1700"/>
              </a:spcBef>
            </a:pPr>
            <a:r>
              <a:rPr lang="en-US" altLang="en-US" sz="2400">
                <a:latin typeface="Arial" panose="020B0604020202020204" pitchFamily="34" charset="0"/>
                <a:cs typeface="Arial" panose="020B0604020202020204" pitchFamily="34" charset="0"/>
              </a:rPr>
              <a:t>Dữ liệu lưu trữ có thể được chia sẻ</a:t>
            </a:r>
          </a:p>
          <a:p>
            <a:pPr lvl="1" algn="just">
              <a:spcBef>
                <a:spcPts val="1700"/>
              </a:spcBef>
            </a:pPr>
            <a:r>
              <a:rPr lang="en-US" altLang="en-US" sz="2400">
                <a:latin typeface="Arial" panose="020B0604020202020204" pitchFamily="34" charset="0"/>
                <a:cs typeface="Arial" panose="020B0604020202020204" pitchFamily="34" charset="0"/>
              </a:rPr>
              <a:t>Có thể thiết lập các luật lên dữ liệu</a:t>
            </a:r>
          </a:p>
          <a:p>
            <a:pPr lvl="1" algn="just">
              <a:spcBef>
                <a:spcPts val="1700"/>
              </a:spcBef>
            </a:pPr>
            <a:r>
              <a:rPr lang="en-US" altLang="en-US" sz="2400">
                <a:latin typeface="Arial" panose="020B0604020202020204" pitchFamily="34" charset="0"/>
                <a:cs typeface="Arial" panose="020B0604020202020204" pitchFamily="34" charset="0"/>
              </a:rPr>
              <a:t>Toàn vẹn dữ liệu</a:t>
            </a:r>
          </a:p>
          <a:p>
            <a:pPr lvl="1" algn="just">
              <a:spcBef>
                <a:spcPts val="1700"/>
              </a:spcBef>
            </a:pPr>
            <a:r>
              <a:rPr lang="en-US" altLang="en-US" sz="2400">
                <a:latin typeface="Arial" panose="020B0604020202020204" pitchFamily="34" charset="0"/>
                <a:cs typeface="Arial" panose="020B0604020202020204" pitchFamily="34" charset="0"/>
              </a:rPr>
              <a:t>Bảo mật dữ liệu</a:t>
            </a:r>
          </a:p>
        </p:txBody>
      </p:sp>
      <p:grpSp>
        <p:nvGrpSpPr>
          <p:cNvPr id="22533" name="Group 14"/>
          <p:cNvGrpSpPr>
            <a:grpSpLocks/>
          </p:cNvGrpSpPr>
          <p:nvPr/>
        </p:nvGrpSpPr>
        <p:grpSpPr bwMode="auto">
          <a:xfrm>
            <a:off x="304800" y="304800"/>
            <a:ext cx="8839200" cy="474663"/>
            <a:chOff x="762000" y="1905000"/>
            <a:chExt cx="7543800" cy="475488"/>
          </a:xfrm>
        </p:grpSpPr>
        <p:sp>
          <p:nvSpPr>
            <p:cNvPr id="22535"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2536" name="Group 28"/>
            <p:cNvGrpSpPr>
              <a:grpSpLocks/>
            </p:cNvGrpSpPr>
            <p:nvPr/>
          </p:nvGrpSpPr>
          <p:grpSpPr bwMode="auto">
            <a:xfrm>
              <a:off x="762000" y="1905000"/>
              <a:ext cx="548640" cy="475488"/>
              <a:chOff x="1110" y="2656"/>
              <a:chExt cx="1549" cy="1351"/>
            </a:xfrm>
          </p:grpSpPr>
          <p:sp>
            <p:nvSpPr>
              <p:cNvPr id="2253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2534" name="Text Box 12"/>
          <p:cNvSpPr txBox="1">
            <a:spLocks noChangeArrowheads="1"/>
          </p:cNvSpPr>
          <p:nvPr/>
        </p:nvSpPr>
        <p:spPr bwMode="auto">
          <a:xfrm>
            <a:off x="381000" y="1143000"/>
            <a:ext cx="365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Ưu điểm của Cơ sở dữ liệu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2">
                                            <p:txEl>
                                              <p:pRg st="4" end="4"/>
                                            </p:txEl>
                                          </p:spTgt>
                                        </p:tgtEl>
                                        <p:attrNameLst>
                                          <p:attrName>style.visibility</p:attrName>
                                        </p:attrNameLst>
                                      </p:cBhvr>
                                      <p:to>
                                        <p:strVal val="visible"/>
                                      </p:to>
                                    </p:set>
                                    <p:animEffect transition="in" filter="wipe(down)">
                                      <p:cBhvr>
                                        <p:cTn id="27" dur="500"/>
                                        <p:tgtEl>
                                          <p:spTgt spid="41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02">
                                            <p:txEl>
                                              <p:pRg st="5" end="5"/>
                                            </p:txEl>
                                          </p:spTgt>
                                        </p:tgtEl>
                                        <p:attrNameLst>
                                          <p:attrName>style.visibility</p:attrName>
                                        </p:attrNameLst>
                                      </p:cBhvr>
                                      <p:to>
                                        <p:strVal val="visible"/>
                                      </p:to>
                                    </p:set>
                                    <p:animEffect transition="in" filter="wipe(down)">
                                      <p:cBhvr>
                                        <p:cTn id="32" dur="500"/>
                                        <p:tgtEl>
                                          <p:spTgt spid="41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4DCD57-D930-494E-B514-48476E0799AD}" type="slidenum">
              <a:rPr lang="en-US" sz="1200" smtClean="0">
                <a:solidFill>
                  <a:srgbClr val="898989"/>
                </a:solidFill>
              </a:rPr>
              <a:pPr>
                <a:spcBef>
                  <a:spcPct val="0"/>
                </a:spcBef>
                <a:buFontTx/>
                <a:buNone/>
              </a:pPr>
              <a:t>12</a:t>
            </a:fld>
            <a:endParaRPr lang="en-US" sz="1200">
              <a:solidFill>
                <a:srgbClr val="898989"/>
              </a:solidFill>
            </a:endParaRPr>
          </a:p>
        </p:txBody>
      </p:sp>
      <p:sp>
        <p:nvSpPr>
          <p:cNvPr id="24579" name="Rectangle 2"/>
          <p:cNvSpPr>
            <a:spLocks noGrp="1"/>
          </p:cNvSpPr>
          <p:nvPr>
            <p:ph type="title"/>
          </p:nvPr>
        </p:nvSpPr>
        <p:spPr>
          <a:xfrm>
            <a:off x="304800" y="1219200"/>
            <a:ext cx="8229600" cy="685800"/>
          </a:xfrm>
        </p:spPr>
        <p:txBody>
          <a:bodyPr/>
          <a:lstStyle/>
          <a:p>
            <a:pPr algn="l"/>
            <a:r>
              <a:rPr lang="en-US" altLang="en-US" sz="2400">
                <a:solidFill>
                  <a:srgbClr val="990000"/>
                </a:solidFill>
              </a:rPr>
              <a:t>Relational Data Model</a:t>
            </a:r>
          </a:p>
        </p:txBody>
      </p:sp>
      <p:sp>
        <p:nvSpPr>
          <p:cNvPr id="24580" name="AutoShape 3"/>
          <p:cNvSpPr>
            <a:spLocks noChangeArrowheads="1"/>
          </p:cNvSpPr>
          <p:nvPr/>
        </p:nvSpPr>
        <p:spPr bwMode="auto">
          <a:xfrm>
            <a:off x="3282950" y="1576388"/>
            <a:ext cx="5389563" cy="4868862"/>
          </a:xfrm>
          <a:prstGeom prst="can">
            <a:avLst>
              <a:gd name="adj" fmla="val 25000"/>
            </a:avLst>
          </a:prstGeom>
          <a:solidFill>
            <a:srgbClr val="CCCC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a:latin typeface="Tahoma" panose="020B0604030504040204" pitchFamily="34" charset="0"/>
            </a:endParaRPr>
          </a:p>
        </p:txBody>
      </p:sp>
      <p:sp>
        <p:nvSpPr>
          <p:cNvPr id="24581" name="Text Box 4"/>
          <p:cNvSpPr txBox="1">
            <a:spLocks noChangeArrowheads="1"/>
          </p:cNvSpPr>
          <p:nvPr/>
        </p:nvSpPr>
        <p:spPr bwMode="auto">
          <a:xfrm>
            <a:off x="6400800" y="3429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460CD8"/>
              </a:solidFill>
              <a:latin typeface="Tahoma" panose="020B0604030504040204" pitchFamily="34" charset="0"/>
            </a:endParaRPr>
          </a:p>
        </p:txBody>
      </p:sp>
      <p:sp>
        <p:nvSpPr>
          <p:cNvPr id="24582" name="Text Box 5"/>
          <p:cNvSpPr txBox="1">
            <a:spLocks noChangeArrowheads="1"/>
          </p:cNvSpPr>
          <p:nvPr/>
        </p:nvSpPr>
        <p:spPr bwMode="auto">
          <a:xfrm>
            <a:off x="5562600" y="3810000"/>
            <a:ext cx="290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chemeClr val="hlink"/>
              </a:solidFill>
              <a:latin typeface="Tahoma" panose="020B0604030504040204" pitchFamily="34" charset="0"/>
            </a:endParaRPr>
          </a:p>
        </p:txBody>
      </p:sp>
      <p:pic>
        <p:nvPicPr>
          <p:cNvPr id="24583" name="Picture 6" descr="Picture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498850" y="2630488"/>
            <a:ext cx="4802188" cy="3513137"/>
          </a:xfrm>
        </p:spPr>
      </p:pic>
      <p:sp>
        <p:nvSpPr>
          <p:cNvPr id="24584" name="Text Box 7"/>
          <p:cNvSpPr txBox="1">
            <a:spLocks noChangeArrowheads="1"/>
          </p:cNvSpPr>
          <p:nvPr/>
        </p:nvSpPr>
        <p:spPr bwMode="auto">
          <a:xfrm>
            <a:off x="4541838" y="1971675"/>
            <a:ext cx="293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latin typeface="Arial" panose="020B0604020202020204" pitchFamily="34" charset="0"/>
              </a:rPr>
              <a:t>Relational Database</a:t>
            </a:r>
          </a:p>
        </p:txBody>
      </p:sp>
      <p:grpSp>
        <p:nvGrpSpPr>
          <p:cNvPr id="24585" name="Group 8"/>
          <p:cNvGrpSpPr>
            <a:grpSpLocks/>
          </p:cNvGrpSpPr>
          <p:nvPr/>
        </p:nvGrpSpPr>
        <p:grpSpPr bwMode="auto">
          <a:xfrm>
            <a:off x="242888" y="2057400"/>
            <a:ext cx="2895600" cy="4191000"/>
            <a:chOff x="2304" y="1200"/>
            <a:chExt cx="1824" cy="2640"/>
          </a:xfrm>
        </p:grpSpPr>
        <p:sp>
          <p:nvSpPr>
            <p:cNvPr id="24596" name="Text Box 9"/>
            <p:cNvSpPr txBox="1">
              <a:spLocks noChangeArrowheads="1"/>
            </p:cNvSpPr>
            <p:nvPr/>
          </p:nvSpPr>
          <p:spPr bwMode="auto">
            <a:xfrm>
              <a:off x="2400" y="120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solidFill>
                    <a:schemeClr val="tx2"/>
                  </a:solidFill>
                  <a:latin typeface="Times New Roman" panose="02020603050405020304" pitchFamily="18" charset="0"/>
                </a:rPr>
                <a:t>Entities</a:t>
              </a:r>
            </a:p>
          </p:txBody>
        </p:sp>
        <p:sp>
          <p:nvSpPr>
            <p:cNvPr id="24597" name="AutoShape 10"/>
            <p:cNvSpPr>
              <a:spLocks noChangeArrowheads="1"/>
            </p:cNvSpPr>
            <p:nvPr/>
          </p:nvSpPr>
          <p:spPr bwMode="auto">
            <a:xfrm flipV="1">
              <a:off x="2640" y="1488"/>
              <a:ext cx="1488" cy="57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6 w 21600"/>
                <a:gd name="T13" fmla="*/ 2925 h 21600"/>
                <a:gd name="T14" fmla="*/ 18232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4A98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Text Box 11"/>
            <p:cNvSpPr txBox="1">
              <a:spLocks noChangeArrowheads="1"/>
            </p:cNvSpPr>
            <p:nvPr/>
          </p:nvSpPr>
          <p:spPr bwMode="auto">
            <a:xfrm>
              <a:off x="2304" y="2112"/>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solidFill>
                    <a:schemeClr val="tx2"/>
                  </a:solidFill>
                  <a:latin typeface="Times New Roman" panose="02020603050405020304" pitchFamily="18" charset="0"/>
                </a:rPr>
                <a:t>Attributes</a:t>
              </a:r>
            </a:p>
          </p:txBody>
        </p:sp>
        <p:sp>
          <p:nvSpPr>
            <p:cNvPr id="24599" name="AutoShape 12"/>
            <p:cNvSpPr>
              <a:spLocks noChangeArrowheads="1"/>
            </p:cNvSpPr>
            <p:nvPr/>
          </p:nvSpPr>
          <p:spPr bwMode="auto">
            <a:xfrm flipV="1">
              <a:off x="2688" y="2448"/>
              <a:ext cx="1392" cy="57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9 w 21600"/>
                <a:gd name="T13" fmla="*/ 2925 h 21600"/>
                <a:gd name="T14" fmla="*/ 18233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E7FC9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AutoShape 13"/>
            <p:cNvSpPr>
              <a:spLocks noChangeArrowheads="1"/>
            </p:cNvSpPr>
            <p:nvPr/>
          </p:nvSpPr>
          <p:spPr bwMode="auto">
            <a:xfrm flipV="1">
              <a:off x="2736" y="3264"/>
              <a:ext cx="1344" cy="57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3 w 21600"/>
                <a:gd name="T13" fmla="*/ 2925 h 21600"/>
                <a:gd name="T14" fmla="*/ 18225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2EB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Text Box 14"/>
            <p:cNvSpPr txBox="1">
              <a:spLocks noChangeArrowheads="1"/>
            </p:cNvSpPr>
            <p:nvPr/>
          </p:nvSpPr>
          <p:spPr bwMode="auto">
            <a:xfrm>
              <a:off x="2400" y="3002"/>
              <a:ext cx="11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a:solidFill>
                    <a:schemeClr val="tx2"/>
                  </a:solidFill>
                  <a:latin typeface="Times New Roman" panose="02020603050405020304" pitchFamily="18" charset="0"/>
                </a:rPr>
                <a:t>Relationship</a:t>
              </a:r>
            </a:p>
          </p:txBody>
        </p:sp>
      </p:gr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4587" name="Group 14"/>
          <p:cNvGrpSpPr>
            <a:grpSpLocks/>
          </p:cNvGrpSpPr>
          <p:nvPr/>
        </p:nvGrpSpPr>
        <p:grpSpPr bwMode="auto">
          <a:xfrm>
            <a:off x="304800" y="304800"/>
            <a:ext cx="8839200" cy="474663"/>
            <a:chOff x="762000" y="1905000"/>
            <a:chExt cx="7543800" cy="475488"/>
          </a:xfrm>
        </p:grpSpPr>
        <p:sp>
          <p:nvSpPr>
            <p:cNvPr id="24589"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4590" name="Group 28"/>
            <p:cNvGrpSpPr>
              <a:grpSpLocks/>
            </p:cNvGrpSpPr>
            <p:nvPr/>
          </p:nvGrpSpPr>
          <p:grpSpPr bwMode="auto">
            <a:xfrm>
              <a:off x="762000" y="1905000"/>
              <a:ext cx="548640" cy="475488"/>
              <a:chOff x="1110" y="2656"/>
              <a:chExt cx="1549" cy="1351"/>
            </a:xfrm>
          </p:grpSpPr>
          <p:sp>
            <p:nvSpPr>
              <p:cNvPr id="245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592"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4588" name="Rectangle 24"/>
          <p:cNvSpPr>
            <a:spLocks noChangeArrowheads="1"/>
          </p:cNvSpPr>
          <p:nvPr/>
        </p:nvSpPr>
        <p:spPr bwMode="auto">
          <a:xfrm>
            <a:off x="5181600" y="6491288"/>
            <a:ext cx="200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00FF"/>
                </a:solidFill>
                <a:latin typeface="Arial" panose="020B0604020202020204" pitchFamily="34" charset="0"/>
              </a:rPr>
              <a:t>Mô hình quan hệ</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0E78FD-8053-4806-B59B-95E0D1B707EC}" type="slidenum">
              <a:rPr lang="en-US" sz="1200" smtClean="0">
                <a:solidFill>
                  <a:srgbClr val="898989"/>
                </a:solidFill>
              </a:rPr>
              <a:pPr>
                <a:spcBef>
                  <a:spcPct val="0"/>
                </a:spcBef>
                <a:buFontTx/>
                <a:buNone/>
              </a:pPr>
              <a:t>13</a:t>
            </a:fld>
            <a:endParaRPr lang="en-US" sz="1200">
              <a:solidFill>
                <a:srgbClr val="898989"/>
              </a:solidFill>
            </a:endParaRPr>
          </a:p>
        </p:txBody>
      </p:sp>
      <p:sp>
        <p:nvSpPr>
          <p:cNvPr id="26627" name="Text Box 3"/>
          <p:cNvSpPr txBox="1">
            <a:spLocks noChangeArrowheads="1"/>
          </p:cNvSpPr>
          <p:nvPr/>
        </p:nvSpPr>
        <p:spPr bwMode="auto">
          <a:xfrm>
            <a:off x="228600" y="1676400"/>
            <a:ext cx="4495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US" altLang="en-US" sz="2400">
                <a:latin typeface="Tahoma" panose="020B0604030504040204" pitchFamily="34" charset="0"/>
              </a:rPr>
              <a:t>  </a:t>
            </a:r>
            <a:r>
              <a:rPr lang="en-US" altLang="en-US" sz="2400">
                <a:solidFill>
                  <a:srgbClr val="990000"/>
                </a:solidFill>
                <a:latin typeface="Tahoma" panose="020B0604030504040204" pitchFamily="34" charset="0"/>
              </a:rPr>
              <a:t>Database: </a:t>
            </a:r>
            <a:r>
              <a:rPr lang="en-US" altLang="en-US" sz="2400">
                <a:latin typeface="Tahoma" panose="020B0604030504040204" pitchFamily="34" charset="0"/>
              </a:rPr>
              <a:t>a collection of tables. </a:t>
            </a:r>
          </a:p>
          <a:p>
            <a:pPr eaLnBrk="1" hangingPunct="1">
              <a:spcBef>
                <a:spcPct val="50000"/>
              </a:spcBef>
              <a:buFontTx/>
              <a:buChar char="•"/>
            </a:pPr>
            <a:r>
              <a:rPr lang="en-US" altLang="en-US" sz="2400">
                <a:latin typeface="Tahoma" panose="020B0604030504040204" pitchFamily="34" charset="0"/>
              </a:rPr>
              <a:t> </a:t>
            </a:r>
            <a:r>
              <a:rPr lang="en-US" altLang="en-US" sz="2400">
                <a:solidFill>
                  <a:srgbClr val="990000"/>
                </a:solidFill>
                <a:latin typeface="Tahoma" panose="020B0604030504040204" pitchFamily="34" charset="0"/>
              </a:rPr>
              <a:t>Table: </a:t>
            </a:r>
            <a:r>
              <a:rPr lang="en-US" altLang="en-US" sz="2400">
                <a:latin typeface="Tahoma" panose="020B0604030504040204" pitchFamily="34" charset="0"/>
              </a:rPr>
              <a:t>information about a single entity</a:t>
            </a:r>
          </a:p>
          <a:p>
            <a:pPr eaLnBrk="1" hangingPunct="1">
              <a:spcBef>
                <a:spcPct val="50000"/>
              </a:spcBef>
              <a:buFontTx/>
              <a:buChar char="•"/>
            </a:pPr>
            <a:r>
              <a:rPr lang="en-US" altLang="en-US" sz="2400">
                <a:solidFill>
                  <a:srgbClr val="990000"/>
                </a:solidFill>
                <a:latin typeface="Tahoma" panose="020B0604030504040204" pitchFamily="34" charset="0"/>
              </a:rPr>
              <a:t>Primary key:</a:t>
            </a:r>
            <a:r>
              <a:rPr lang="en-US" altLang="en-US" sz="2400">
                <a:latin typeface="Tahoma" panose="020B0604030504040204" pitchFamily="34" charset="0"/>
              </a:rPr>
              <a:t> (set of) column(s) that uniquely identifies a record.</a:t>
            </a:r>
          </a:p>
          <a:p>
            <a:pPr eaLnBrk="1" hangingPunct="1">
              <a:spcBef>
                <a:spcPct val="50000"/>
              </a:spcBef>
              <a:buFontTx/>
              <a:buChar char="•"/>
            </a:pPr>
            <a:r>
              <a:rPr lang="en-US" altLang="en-US" sz="2400">
                <a:solidFill>
                  <a:srgbClr val="990000"/>
                </a:solidFill>
                <a:latin typeface="Tahoma" panose="020B0604030504040204" pitchFamily="34" charset="0"/>
              </a:rPr>
              <a:t>Foreign key: </a:t>
            </a:r>
            <a:r>
              <a:rPr lang="en-US" altLang="en-US" sz="2400">
                <a:latin typeface="Tahoma" panose="020B0604030504040204" pitchFamily="34" charset="0"/>
              </a:rPr>
              <a:t>(set of) column(s) used to link table together</a:t>
            </a:r>
          </a:p>
        </p:txBody>
      </p:sp>
      <p:graphicFrame>
        <p:nvGraphicFramePr>
          <p:cNvPr id="306239" name="Group 63"/>
          <p:cNvGraphicFramePr>
            <a:graphicFrameLocks noGrp="1"/>
          </p:cNvGraphicFramePr>
          <p:nvPr/>
        </p:nvGraphicFramePr>
        <p:xfrm>
          <a:off x="5562600" y="1828800"/>
          <a:ext cx="3352800" cy="2484439"/>
        </p:xfrm>
        <a:graphic>
          <a:graphicData uri="http://schemas.openxmlformats.org/drawingml/2006/table">
            <a:tbl>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81049">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sng" strike="noStrike" cap="none" normalizeH="0" baseline="0">
                          <a:ln>
                            <a:noFill/>
                          </a:ln>
                          <a:solidFill>
                            <a:schemeClr val="tx1"/>
                          </a:solidFill>
                          <a:effectLst/>
                          <a:latin typeface="Century Gothic" pitchFamily="34" charset="0"/>
                        </a:rPr>
                        <a:t>Id</a:t>
                      </a:r>
                      <a:endParaRPr kumimoji="0" lang="en-AU" altLang="en-US" sz="1900" b="1" i="0" u="sng"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none" strike="noStrike" cap="none" normalizeH="0" baseline="0">
                          <a:ln>
                            <a:noFill/>
                          </a:ln>
                          <a:solidFill>
                            <a:schemeClr val="tx1"/>
                          </a:solidFill>
                          <a:effectLst/>
                          <a:latin typeface="Century Gothic" pitchFamily="34" charset="0"/>
                        </a:rPr>
                        <a:t>Name</a:t>
                      </a:r>
                      <a:endParaRPr kumimoji="0" lang="en-AU" altLang="en-US" sz="1900" b="1"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none" strike="noStrike" cap="none" normalizeH="0" baseline="0">
                          <a:ln>
                            <a:noFill/>
                          </a:ln>
                          <a:solidFill>
                            <a:schemeClr val="tx1"/>
                          </a:solidFill>
                          <a:effectLst/>
                          <a:latin typeface="Century Gothic" pitchFamily="34" charset="0"/>
                        </a:rPr>
                        <a:t>Suburb</a:t>
                      </a:r>
                      <a:endParaRPr kumimoji="0" lang="en-AU" altLang="en-US" sz="1900" b="1"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1049">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1108</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Robert</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Kew</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0646">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3936</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Glen</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Bundoora</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646">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8507</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Norman</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Bundoora</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49">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8452</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Mary</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Balwyn</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654" name="Text Box 30"/>
          <p:cNvSpPr txBox="1">
            <a:spLocks noChangeArrowheads="1"/>
          </p:cNvSpPr>
          <p:nvPr/>
        </p:nvSpPr>
        <p:spPr bwMode="auto">
          <a:xfrm>
            <a:off x="5562600" y="1295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Century Gothic" panose="020B0502020202020204" pitchFamily="34" charset="0"/>
              </a:rPr>
              <a:t>Student</a:t>
            </a:r>
            <a:endParaRPr lang="en-AU" altLang="en-US" sz="2400">
              <a:latin typeface="Century Gothic" panose="020B0502020202020204" pitchFamily="34" charset="0"/>
            </a:endParaRPr>
          </a:p>
        </p:txBody>
      </p:sp>
      <p:sp>
        <p:nvSpPr>
          <p:cNvPr id="26655" name="Text Box 31"/>
          <p:cNvSpPr txBox="1">
            <a:spLocks noChangeArrowheads="1"/>
          </p:cNvSpPr>
          <p:nvPr/>
        </p:nvSpPr>
        <p:spPr bwMode="auto">
          <a:xfrm>
            <a:off x="5391150" y="4384675"/>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Century Gothic" panose="020B0502020202020204" pitchFamily="34" charset="0"/>
              </a:rPr>
              <a:t>Takes</a:t>
            </a:r>
            <a:endParaRPr lang="en-AU" altLang="en-US" sz="2400">
              <a:latin typeface="Century Gothic" panose="020B0502020202020204" pitchFamily="34" charset="0"/>
            </a:endParaRPr>
          </a:p>
        </p:txBody>
      </p:sp>
      <p:graphicFrame>
        <p:nvGraphicFramePr>
          <p:cNvPr id="306240" name="Group 64"/>
          <p:cNvGraphicFramePr>
            <a:graphicFrameLocks noGrp="1"/>
          </p:cNvGraphicFramePr>
          <p:nvPr/>
        </p:nvGraphicFramePr>
        <p:xfrm>
          <a:off x="5543550" y="4765675"/>
          <a:ext cx="2057400" cy="19050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sng" strike="noStrike" cap="none" normalizeH="0" baseline="0">
                          <a:ln>
                            <a:noFill/>
                          </a:ln>
                          <a:solidFill>
                            <a:schemeClr val="tx1"/>
                          </a:solidFill>
                          <a:effectLst/>
                          <a:latin typeface="Century Gothic" pitchFamily="34" charset="0"/>
                        </a:rPr>
                        <a:t>SID</a:t>
                      </a:r>
                      <a:endParaRPr kumimoji="0" lang="en-AU" altLang="en-US" sz="1900" b="1" i="0" u="sng"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sng" strike="noStrike" cap="none" normalizeH="0" baseline="0">
                          <a:ln>
                            <a:noFill/>
                          </a:ln>
                          <a:solidFill>
                            <a:schemeClr val="tx1"/>
                          </a:solidFill>
                          <a:effectLst/>
                          <a:latin typeface="Century Gothic" pitchFamily="34" charset="0"/>
                        </a:rPr>
                        <a:t>SNO</a:t>
                      </a:r>
                      <a:endParaRPr kumimoji="0" lang="en-AU" altLang="en-US" sz="1900" b="1" i="0" u="sng"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1108</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21</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1108</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23</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8507</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23</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8507</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29</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26676" name="AutoShape 52"/>
          <p:cNvCxnSpPr>
            <a:cxnSpLocks noChangeShapeType="1"/>
          </p:cNvCxnSpPr>
          <p:nvPr/>
        </p:nvCxnSpPr>
        <p:spPr bwMode="auto">
          <a:xfrm rot="10800000" flipV="1">
            <a:off x="5543550" y="2019300"/>
            <a:ext cx="19050" cy="2936875"/>
          </a:xfrm>
          <a:prstGeom prst="bentConnector3">
            <a:avLst>
              <a:gd name="adj1" fmla="val 1300000"/>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6678" name="Group 14"/>
          <p:cNvGrpSpPr>
            <a:grpSpLocks/>
          </p:cNvGrpSpPr>
          <p:nvPr/>
        </p:nvGrpSpPr>
        <p:grpSpPr bwMode="auto">
          <a:xfrm>
            <a:off x="304800" y="304800"/>
            <a:ext cx="8839200" cy="474663"/>
            <a:chOff x="762000" y="1905000"/>
            <a:chExt cx="7543800" cy="475488"/>
          </a:xfrm>
        </p:grpSpPr>
        <p:sp>
          <p:nvSpPr>
            <p:cNvPr id="26679"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6680" name="Group 28"/>
            <p:cNvGrpSpPr>
              <a:grpSpLocks/>
            </p:cNvGrpSpPr>
            <p:nvPr/>
          </p:nvGrpSpPr>
          <p:grpSpPr bwMode="auto">
            <a:xfrm>
              <a:off x="762000" y="1905000"/>
              <a:ext cx="548640" cy="475488"/>
              <a:chOff x="1110" y="2656"/>
              <a:chExt cx="1549" cy="1351"/>
            </a:xfrm>
          </p:grpSpPr>
          <p:sp>
            <p:nvSpPr>
              <p:cNvPr id="2668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6682"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80EB97-6E09-457D-9F3E-BB3CA8D8BC27}" type="slidenum">
              <a:rPr lang="en-US" sz="1200" smtClean="0">
                <a:solidFill>
                  <a:srgbClr val="898989"/>
                </a:solidFill>
              </a:rPr>
              <a:pPr>
                <a:spcBef>
                  <a:spcPct val="0"/>
                </a:spcBef>
                <a:buFontTx/>
                <a:buNone/>
              </a:pPr>
              <a:t>14</a:t>
            </a:fld>
            <a:endParaRPr lang="en-US" sz="1200">
              <a:solidFill>
                <a:srgbClr val="898989"/>
              </a:solidFill>
            </a:endParaRP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7652" name="Group 14"/>
          <p:cNvGrpSpPr>
            <a:grpSpLocks/>
          </p:cNvGrpSpPr>
          <p:nvPr/>
        </p:nvGrpSpPr>
        <p:grpSpPr bwMode="auto">
          <a:xfrm>
            <a:off x="304800" y="304800"/>
            <a:ext cx="8839200" cy="474663"/>
            <a:chOff x="762000" y="1905000"/>
            <a:chExt cx="7543800" cy="475488"/>
          </a:xfrm>
        </p:grpSpPr>
        <p:sp>
          <p:nvSpPr>
            <p:cNvPr id="2777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7774" name="Group 28"/>
            <p:cNvGrpSpPr>
              <a:grpSpLocks/>
            </p:cNvGrpSpPr>
            <p:nvPr/>
          </p:nvGrpSpPr>
          <p:grpSpPr bwMode="auto">
            <a:xfrm>
              <a:off x="762000" y="1905000"/>
              <a:ext cx="548640" cy="475488"/>
              <a:chOff x="1110" y="2656"/>
              <a:chExt cx="1549" cy="1351"/>
            </a:xfrm>
          </p:grpSpPr>
          <p:sp>
            <p:nvSpPr>
              <p:cNvPr id="277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77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307261" name="Rectangle 61"/>
          <p:cNvSpPr>
            <a:spLocks noChangeArrowheads="1"/>
          </p:cNvSpPr>
          <p:nvPr/>
        </p:nvSpPr>
        <p:spPr bwMode="auto">
          <a:xfrm>
            <a:off x="228600" y="4333875"/>
            <a:ext cx="1143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003300"/>
                </a:solidFill>
                <a:latin typeface="Arial" panose="020B0604020202020204" pitchFamily="34" charset="0"/>
                <a:ea typeface="Times New Roman" panose="02020603050405020304" pitchFamily="18" charset="0"/>
                <a:cs typeface="Arial" panose="020B0604020202020204" pitchFamily="34" charset="0"/>
              </a:rPr>
              <a:t>MONHOC</a:t>
            </a:r>
          </a:p>
        </p:txBody>
      </p:sp>
      <p:sp>
        <p:nvSpPr>
          <p:cNvPr id="307262" name="Rectangle 62"/>
          <p:cNvSpPr>
            <a:spLocks noChangeArrowheads="1"/>
          </p:cNvSpPr>
          <p:nvPr/>
        </p:nvSpPr>
        <p:spPr bwMode="auto">
          <a:xfrm>
            <a:off x="914400" y="1438275"/>
            <a:ext cx="11414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FF0000"/>
                </a:solidFill>
                <a:latin typeface="Arial" panose="020B0604020202020204" pitchFamily="34" charset="0"/>
                <a:ea typeface="Times New Roman" panose="02020603050405020304" pitchFamily="18" charset="0"/>
                <a:cs typeface="Arial" panose="020B0604020202020204" pitchFamily="34" charset="0"/>
              </a:rPr>
              <a:t>SINHVIEN</a:t>
            </a:r>
          </a:p>
        </p:txBody>
      </p:sp>
      <p:graphicFrame>
        <p:nvGraphicFramePr>
          <p:cNvPr id="307263" name="Group 63"/>
          <p:cNvGraphicFramePr>
            <a:graphicFrameLocks noGrp="1"/>
          </p:cNvGraphicFramePr>
          <p:nvPr/>
        </p:nvGraphicFramePr>
        <p:xfrm>
          <a:off x="838200" y="1895475"/>
          <a:ext cx="4191000" cy="2286000"/>
        </p:xfrm>
        <a:graphic>
          <a:graphicData uri="http://schemas.openxmlformats.org/drawingml/2006/table">
            <a:tbl>
              <a:tblPr/>
              <a:tblGrid>
                <a:gridCol w="1371600">
                  <a:extLst>
                    <a:ext uri="{9D8B030D-6E8A-4147-A177-3AD203B41FA5}">
                      <a16:colId xmlns:a16="http://schemas.microsoft.com/office/drawing/2014/main" val="20000"/>
                    </a:ext>
                  </a:extLst>
                </a:gridCol>
                <a:gridCol w="1058863">
                  <a:extLst>
                    <a:ext uri="{9D8B030D-6E8A-4147-A177-3AD203B41FA5}">
                      <a16:colId xmlns:a16="http://schemas.microsoft.com/office/drawing/2014/main" val="20001"/>
                    </a:ext>
                  </a:extLst>
                </a:gridCol>
                <a:gridCol w="1760537">
                  <a:extLst>
                    <a:ext uri="{9D8B030D-6E8A-4147-A177-3AD203B41FA5}">
                      <a16:colId xmlns:a16="http://schemas.microsoft.com/office/drawing/2014/main" val="20002"/>
                    </a:ext>
                  </a:extLst>
                </a:gridCol>
              </a:tblGrid>
              <a:tr h="8032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sng" strike="noStrike" cap="none" normalizeH="0" baseline="0">
                          <a:ln>
                            <a:noFill/>
                          </a:ln>
                          <a:solidFill>
                            <a:schemeClr val="tx1"/>
                          </a:solidFill>
                          <a:effectLst/>
                          <a:latin typeface="Arial" charset="0"/>
                          <a:ea typeface="Times New Roman" pitchFamily="18" charset="0"/>
                          <a:cs typeface="Arial" charset="0"/>
                        </a:rPr>
                        <a:t>MASV</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TEN</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MALOP</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5402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charset="0"/>
                          <a:ea typeface="SimSun" charset="-122"/>
                          <a:cs typeface="Arial"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Arial"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5402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charset="0"/>
                          <a:ea typeface="SimSun" charset="-122"/>
                          <a:cs typeface="Arial"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Arial"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746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Arial"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307285" name="Group 85"/>
          <p:cNvGraphicFramePr>
            <a:graphicFrameLocks noGrp="1"/>
          </p:cNvGraphicFramePr>
          <p:nvPr/>
        </p:nvGraphicFramePr>
        <p:xfrm>
          <a:off x="5562600" y="3876675"/>
          <a:ext cx="3200400" cy="2987674"/>
        </p:xfrm>
        <a:graphic>
          <a:graphicData uri="http://schemas.openxmlformats.org/drawingml/2006/table">
            <a:tbl>
              <a:tblPr/>
              <a:tblGrid>
                <a:gridCol w="1371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0973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MASV</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MAMH</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DIEM</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THVP</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8</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CSDL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6</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CTDL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7</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TCTH02</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THVP</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9</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TCTH02</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CSDL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8</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TCTH03</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THVP</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10</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graphicFrame>
        <p:nvGraphicFramePr>
          <p:cNvPr id="307370" name="Group 170"/>
          <p:cNvGraphicFramePr>
            <a:graphicFrameLocks noGrp="1"/>
          </p:cNvGraphicFramePr>
          <p:nvPr/>
        </p:nvGraphicFramePr>
        <p:xfrm>
          <a:off x="304800" y="4714875"/>
          <a:ext cx="4946650" cy="2101850"/>
        </p:xfrm>
        <a:graphic>
          <a:graphicData uri="http://schemas.openxmlformats.org/drawingml/2006/table">
            <a:tbl>
              <a:tblPr/>
              <a:tblGrid>
                <a:gridCol w="1066800">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466866">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sng" strike="noStrike" cap="none" normalizeH="0" baseline="0">
                          <a:ln>
                            <a:noFill/>
                          </a:ln>
                          <a:solidFill>
                            <a:schemeClr val="tx1"/>
                          </a:solidFill>
                          <a:effectLst/>
                          <a:latin typeface="Arial" charset="0"/>
                          <a:ea typeface="Times New Roman" pitchFamily="18" charset="0"/>
                          <a:cs typeface="Arial" charset="0"/>
                        </a:rPr>
                        <a:t>MAMH</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TENMH</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TINCHI</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KHOA</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66866">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THVP</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charset="-122"/>
                          <a:cs typeface="Arial" charset="0"/>
                        </a:rPr>
                        <a:t>Nhập môn TH</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4</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CNTT</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701252">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CSDL</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pitchFamily="18" charset="0"/>
                          <a:cs typeface="Arial" charset="0"/>
                        </a:rPr>
                        <a:t>Cấu trúc dữ liệu</a:t>
                      </a:r>
                      <a:endParaRPr kumimoji="0" lang="en-US" altLang="zh-CN" sz="2000" b="0" i="0" u="none" strike="noStrike" cap="none" normalizeH="0" baseline="0">
                        <a:ln>
                          <a:noFill/>
                        </a:ln>
                        <a:solidFill>
                          <a:schemeClr val="tx1"/>
                        </a:solidFill>
                        <a:effectLst/>
                        <a:latin typeface="Arial" charset="0"/>
                        <a:ea typeface="SimSun" charset="-122"/>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4</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CNTT</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66866">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CTDL</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charset="-122"/>
                          <a:cs typeface="Arial" charset="0"/>
                        </a:rPr>
                        <a:t>Toán rời rạc </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3</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TOAN</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
        <p:nvSpPr>
          <p:cNvPr id="307346" name="Rectangle 146"/>
          <p:cNvSpPr>
            <a:spLocks noChangeArrowheads="1"/>
          </p:cNvSpPr>
          <p:nvPr/>
        </p:nvSpPr>
        <p:spPr bwMode="auto">
          <a:xfrm>
            <a:off x="5410200" y="3495675"/>
            <a:ext cx="10398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0000CC"/>
                </a:solidFill>
                <a:latin typeface="Arial" panose="020B0604020202020204" pitchFamily="34" charset="0"/>
                <a:ea typeface="Times New Roman" panose="02020603050405020304" pitchFamily="18" charset="0"/>
                <a:cs typeface="Arial" panose="020B0604020202020204" pitchFamily="34" charset="0"/>
              </a:rPr>
              <a:t>KETQUA</a:t>
            </a:r>
          </a:p>
        </p:txBody>
      </p:sp>
      <p:sp>
        <p:nvSpPr>
          <p:cNvPr id="307347" name="Rectangle 147"/>
          <p:cNvSpPr>
            <a:spLocks noChangeArrowheads="1"/>
          </p:cNvSpPr>
          <p:nvPr/>
        </p:nvSpPr>
        <p:spPr bwMode="auto">
          <a:xfrm>
            <a:off x="5410200" y="1133475"/>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990000"/>
                </a:solidFill>
                <a:latin typeface="Arial" panose="020B0604020202020204" pitchFamily="34" charset="0"/>
                <a:ea typeface="Times New Roman" panose="02020603050405020304" pitchFamily="18" charset="0"/>
                <a:cs typeface="Arial" panose="020B0604020202020204" pitchFamily="34" charset="0"/>
              </a:rPr>
              <a:t>LOP</a:t>
            </a:r>
          </a:p>
        </p:txBody>
      </p:sp>
      <p:graphicFrame>
        <p:nvGraphicFramePr>
          <p:cNvPr id="307348" name="Group 148"/>
          <p:cNvGraphicFramePr>
            <a:graphicFrameLocks noGrp="1"/>
          </p:cNvGraphicFramePr>
          <p:nvPr/>
        </p:nvGraphicFramePr>
        <p:xfrm>
          <a:off x="5257800" y="1590675"/>
          <a:ext cx="3505200" cy="1557338"/>
        </p:xfrm>
        <a:graphic>
          <a:graphicData uri="http://schemas.openxmlformats.org/drawingml/2006/table">
            <a:tbl>
              <a:tblPr/>
              <a:tblGrid>
                <a:gridCol w="11938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683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sng" strike="noStrike" cap="none" normalizeH="0" baseline="0">
                          <a:ln>
                            <a:noFill/>
                          </a:ln>
                          <a:solidFill>
                            <a:srgbClr val="000000"/>
                          </a:solidFill>
                          <a:effectLst/>
                          <a:latin typeface="Arial" charset="0"/>
                          <a:ea typeface="Times New Roman" pitchFamily="18" charset="0"/>
                          <a:cs typeface="Arial" charset="0"/>
                        </a:rPr>
                        <a:t>MALOP</a:t>
                      </a:r>
                      <a:endParaRPr kumimoji="0" lang="en-US" altLang="zh-CN" sz="1800" b="0" i="0" u="none" strike="noStrike" cap="none" normalizeH="0" baseline="0">
                        <a:ln>
                          <a:noFill/>
                        </a:ln>
                        <a:solidFill>
                          <a:srgbClr val="000000"/>
                        </a:solidFill>
                        <a:effectLst/>
                        <a:latin typeface="Arial" charset="0"/>
                        <a:ea typeface="Times New Roman" pitchFamily="18" charset="0"/>
                        <a:cs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charset="0"/>
                          <a:ea typeface="Times New Roman" pitchFamily="18" charset="0"/>
                          <a:cs typeface="Arial" charset="0"/>
                        </a:rPr>
                        <a:t>TENLOP</a:t>
                      </a:r>
                      <a:endParaRPr kumimoji="0" lang="en-US" altLang="zh-CN" sz="1800" b="0" i="0" u="none" strike="noStrike" cap="none" normalizeH="0" baseline="0">
                        <a:ln>
                          <a:noFill/>
                        </a:ln>
                        <a:solidFill>
                          <a:srgbClr val="000000"/>
                        </a:solidFill>
                        <a:effectLst/>
                        <a:latin typeface="Arial" charset="0"/>
                        <a:ea typeface="Times New Roman" pitchFamily="18" charset="0"/>
                        <a:cs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charset="0"/>
                          <a:ea typeface="Times New Roman" pitchFamily="18" charset="0"/>
                          <a:cs typeface="Arial" charset="0"/>
                        </a:rPr>
                        <a:t>SISO</a:t>
                      </a:r>
                      <a:endParaRPr kumimoji="0" lang="en-US" altLang="zh-CN" sz="1800" b="0" i="0" u="none" strike="noStrike" cap="none" normalizeH="0" baseline="0">
                        <a:ln>
                          <a:noFill/>
                        </a:ln>
                        <a:solidFill>
                          <a:srgbClr val="000000"/>
                        </a:solidFill>
                        <a:effectLst/>
                        <a:latin typeface="Arial" charset="0"/>
                        <a:ea typeface="Times New Roman" pitchFamily="18" charset="0"/>
                        <a:cs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96321">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TCTHA</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TCTH32A</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80</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96321">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TCTHB</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TCTH32B</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65</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96321">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TCTHC</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TCTH32C</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82</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grpSp>
        <p:nvGrpSpPr>
          <p:cNvPr id="307381" name="Group 181"/>
          <p:cNvGrpSpPr>
            <a:grpSpLocks/>
          </p:cNvGrpSpPr>
          <p:nvPr/>
        </p:nvGrpSpPr>
        <p:grpSpPr bwMode="auto">
          <a:xfrm>
            <a:off x="1295400" y="1371600"/>
            <a:ext cx="6096000" cy="3352800"/>
            <a:chOff x="816" y="864"/>
            <a:chExt cx="3840" cy="2112"/>
          </a:xfrm>
        </p:grpSpPr>
        <p:sp>
          <p:nvSpPr>
            <p:cNvPr id="27763" name="Line 171"/>
            <p:cNvSpPr>
              <a:spLocks noChangeShapeType="1"/>
            </p:cNvSpPr>
            <p:nvPr/>
          </p:nvSpPr>
          <p:spPr bwMode="auto">
            <a:xfrm>
              <a:off x="1056" y="264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4" name="Line 172"/>
            <p:cNvSpPr>
              <a:spLocks noChangeShapeType="1"/>
            </p:cNvSpPr>
            <p:nvPr/>
          </p:nvSpPr>
          <p:spPr bwMode="auto">
            <a:xfrm>
              <a:off x="1056" y="2736"/>
              <a:ext cx="24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5" name="Line 173"/>
            <p:cNvSpPr>
              <a:spLocks noChangeShapeType="1"/>
            </p:cNvSpPr>
            <p:nvPr/>
          </p:nvSpPr>
          <p:spPr bwMode="auto">
            <a:xfrm flipV="1">
              <a:off x="3456" y="86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6" name="Line 174"/>
            <p:cNvSpPr>
              <a:spLocks noChangeShapeType="1"/>
            </p:cNvSpPr>
            <p:nvPr/>
          </p:nvSpPr>
          <p:spPr bwMode="auto">
            <a:xfrm>
              <a:off x="2736" y="86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7" name="Line 175"/>
            <p:cNvSpPr>
              <a:spLocks noChangeShapeType="1"/>
            </p:cNvSpPr>
            <p:nvPr/>
          </p:nvSpPr>
          <p:spPr bwMode="auto">
            <a:xfrm>
              <a:off x="2736" y="8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8" name="Line 176"/>
            <p:cNvSpPr>
              <a:spLocks noChangeShapeType="1"/>
            </p:cNvSpPr>
            <p:nvPr/>
          </p:nvSpPr>
          <p:spPr bwMode="auto">
            <a:xfrm flipV="1">
              <a:off x="816"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9" name="Line 177"/>
            <p:cNvSpPr>
              <a:spLocks noChangeShapeType="1"/>
            </p:cNvSpPr>
            <p:nvPr/>
          </p:nvSpPr>
          <p:spPr bwMode="auto">
            <a:xfrm flipH="1">
              <a:off x="816" y="2880"/>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70" name="Line 178"/>
            <p:cNvSpPr>
              <a:spLocks noChangeShapeType="1"/>
            </p:cNvSpPr>
            <p:nvPr/>
          </p:nvSpPr>
          <p:spPr bwMode="auto">
            <a:xfrm flipV="1">
              <a:off x="3312" y="216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71" name="Line 179"/>
            <p:cNvSpPr>
              <a:spLocks noChangeShapeType="1"/>
            </p:cNvSpPr>
            <p:nvPr/>
          </p:nvSpPr>
          <p:spPr bwMode="auto">
            <a:xfrm>
              <a:off x="3312" y="216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72" name="Line 180"/>
            <p:cNvSpPr>
              <a:spLocks noChangeShapeType="1"/>
            </p:cNvSpPr>
            <p:nvPr/>
          </p:nvSpPr>
          <p:spPr bwMode="auto">
            <a:xfrm>
              <a:off x="4656" y="216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62"/>
                                        </p:tgtEl>
                                        <p:attrNameLst>
                                          <p:attrName>style.visibility</p:attrName>
                                        </p:attrNameLst>
                                      </p:cBhvr>
                                      <p:to>
                                        <p:strVal val="visible"/>
                                      </p:to>
                                    </p:set>
                                    <p:anim calcmode="lin" valueType="num">
                                      <p:cBhvr additive="base">
                                        <p:cTn id="7" dur="500" fill="hold"/>
                                        <p:tgtEl>
                                          <p:spTgt spid="307262"/>
                                        </p:tgtEl>
                                        <p:attrNameLst>
                                          <p:attrName>ppt_x</p:attrName>
                                        </p:attrNameLst>
                                      </p:cBhvr>
                                      <p:tavLst>
                                        <p:tav tm="0">
                                          <p:val>
                                            <p:strVal val="0-#ppt_w/2"/>
                                          </p:val>
                                        </p:tav>
                                        <p:tav tm="100000">
                                          <p:val>
                                            <p:strVal val="#ppt_x"/>
                                          </p:val>
                                        </p:tav>
                                      </p:tavLst>
                                    </p:anim>
                                    <p:anim calcmode="lin" valueType="num">
                                      <p:cBhvr additive="base">
                                        <p:cTn id="8" dur="500" fill="hold"/>
                                        <p:tgtEl>
                                          <p:spTgt spid="3072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63"/>
                                        </p:tgtEl>
                                        <p:attrNameLst>
                                          <p:attrName>style.visibility</p:attrName>
                                        </p:attrNameLst>
                                      </p:cBhvr>
                                      <p:to>
                                        <p:strVal val="visible"/>
                                      </p:to>
                                    </p:set>
                                    <p:anim calcmode="lin" valueType="num">
                                      <p:cBhvr additive="base">
                                        <p:cTn id="13" dur="500" fill="hold"/>
                                        <p:tgtEl>
                                          <p:spTgt spid="307263"/>
                                        </p:tgtEl>
                                        <p:attrNameLst>
                                          <p:attrName>ppt_x</p:attrName>
                                        </p:attrNameLst>
                                      </p:cBhvr>
                                      <p:tavLst>
                                        <p:tav tm="0">
                                          <p:val>
                                            <p:strVal val="0-#ppt_w/2"/>
                                          </p:val>
                                        </p:tav>
                                        <p:tav tm="100000">
                                          <p:val>
                                            <p:strVal val="#ppt_x"/>
                                          </p:val>
                                        </p:tav>
                                      </p:tavLst>
                                    </p:anim>
                                    <p:anim calcmode="lin" valueType="num">
                                      <p:cBhvr additive="base">
                                        <p:cTn id="14" dur="500" fill="hold"/>
                                        <p:tgtEl>
                                          <p:spTgt spid="3072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7347"/>
                                        </p:tgtEl>
                                        <p:attrNameLst>
                                          <p:attrName>style.visibility</p:attrName>
                                        </p:attrNameLst>
                                      </p:cBhvr>
                                      <p:to>
                                        <p:strVal val="visible"/>
                                      </p:to>
                                    </p:set>
                                    <p:anim calcmode="lin" valueType="num">
                                      <p:cBhvr additive="base">
                                        <p:cTn id="19" dur="500" fill="hold"/>
                                        <p:tgtEl>
                                          <p:spTgt spid="307347"/>
                                        </p:tgtEl>
                                        <p:attrNameLst>
                                          <p:attrName>ppt_x</p:attrName>
                                        </p:attrNameLst>
                                      </p:cBhvr>
                                      <p:tavLst>
                                        <p:tav tm="0">
                                          <p:val>
                                            <p:strVal val="1+#ppt_w/2"/>
                                          </p:val>
                                        </p:tav>
                                        <p:tav tm="100000">
                                          <p:val>
                                            <p:strVal val="#ppt_x"/>
                                          </p:val>
                                        </p:tav>
                                      </p:tavLst>
                                    </p:anim>
                                    <p:anim calcmode="lin" valueType="num">
                                      <p:cBhvr additive="base">
                                        <p:cTn id="20" dur="500" fill="hold"/>
                                        <p:tgtEl>
                                          <p:spTgt spid="3073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07348"/>
                                        </p:tgtEl>
                                        <p:attrNameLst>
                                          <p:attrName>style.visibility</p:attrName>
                                        </p:attrNameLst>
                                      </p:cBhvr>
                                      <p:to>
                                        <p:strVal val="visible"/>
                                      </p:to>
                                    </p:set>
                                    <p:anim calcmode="lin" valueType="num">
                                      <p:cBhvr additive="base">
                                        <p:cTn id="25" dur="500" fill="hold"/>
                                        <p:tgtEl>
                                          <p:spTgt spid="307348"/>
                                        </p:tgtEl>
                                        <p:attrNameLst>
                                          <p:attrName>ppt_x</p:attrName>
                                        </p:attrNameLst>
                                      </p:cBhvr>
                                      <p:tavLst>
                                        <p:tav tm="0">
                                          <p:val>
                                            <p:strVal val="1+#ppt_w/2"/>
                                          </p:val>
                                        </p:tav>
                                        <p:tav tm="100000">
                                          <p:val>
                                            <p:strVal val="#ppt_x"/>
                                          </p:val>
                                        </p:tav>
                                      </p:tavLst>
                                    </p:anim>
                                    <p:anim calcmode="lin" valueType="num">
                                      <p:cBhvr additive="base">
                                        <p:cTn id="26" dur="500" fill="hold"/>
                                        <p:tgtEl>
                                          <p:spTgt spid="3073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07261"/>
                                        </p:tgtEl>
                                        <p:attrNameLst>
                                          <p:attrName>style.visibility</p:attrName>
                                        </p:attrNameLst>
                                      </p:cBhvr>
                                      <p:to>
                                        <p:strVal val="visible"/>
                                      </p:to>
                                    </p:set>
                                    <p:anim calcmode="lin" valueType="num">
                                      <p:cBhvr>
                                        <p:cTn id="31" dur="500" fill="hold"/>
                                        <p:tgtEl>
                                          <p:spTgt spid="307261"/>
                                        </p:tgtEl>
                                        <p:attrNameLst>
                                          <p:attrName>ppt_w</p:attrName>
                                        </p:attrNameLst>
                                      </p:cBhvr>
                                      <p:tavLst>
                                        <p:tav tm="0">
                                          <p:val>
                                            <p:fltVal val="0"/>
                                          </p:val>
                                        </p:tav>
                                        <p:tav tm="100000">
                                          <p:val>
                                            <p:strVal val="#ppt_w"/>
                                          </p:val>
                                        </p:tav>
                                      </p:tavLst>
                                    </p:anim>
                                    <p:anim calcmode="lin" valueType="num">
                                      <p:cBhvr>
                                        <p:cTn id="32" dur="500" fill="hold"/>
                                        <p:tgtEl>
                                          <p:spTgt spid="30726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307370"/>
                                        </p:tgtEl>
                                        <p:attrNameLst>
                                          <p:attrName>style.visibility</p:attrName>
                                        </p:attrNameLst>
                                      </p:cBhvr>
                                      <p:to>
                                        <p:strVal val="visible"/>
                                      </p:to>
                                    </p:set>
                                    <p:animEffect transition="in" filter="strips(downLeft)">
                                      <p:cBhvr>
                                        <p:cTn id="37" dur="500"/>
                                        <p:tgtEl>
                                          <p:spTgt spid="307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7346"/>
                                        </p:tgtEl>
                                        <p:attrNameLst>
                                          <p:attrName>style.visibility</p:attrName>
                                        </p:attrNameLst>
                                      </p:cBhvr>
                                      <p:to>
                                        <p:strVal val="visible"/>
                                      </p:to>
                                    </p:set>
                                    <p:animEffect transition="in" filter="blinds(horizontal)">
                                      <p:cBhvr>
                                        <p:cTn id="42" dur="500"/>
                                        <p:tgtEl>
                                          <p:spTgt spid="3073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7285"/>
                                        </p:tgtEl>
                                        <p:attrNameLst>
                                          <p:attrName>style.visibility</p:attrName>
                                        </p:attrNameLst>
                                      </p:cBhvr>
                                      <p:to>
                                        <p:strVal val="visible"/>
                                      </p:to>
                                    </p:set>
                                    <p:animEffect transition="in" filter="wipe(left)">
                                      <p:cBhvr>
                                        <p:cTn id="47" dur="500"/>
                                        <p:tgtEl>
                                          <p:spTgt spid="3072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307381"/>
                                        </p:tgtEl>
                                        <p:attrNameLst>
                                          <p:attrName>style.visibility</p:attrName>
                                        </p:attrNameLst>
                                      </p:cBhvr>
                                      <p:to>
                                        <p:strVal val="visible"/>
                                      </p:to>
                                    </p:set>
                                    <p:anim calcmode="lin" valueType="num">
                                      <p:cBhvr additive="base">
                                        <p:cTn id="52" dur="500" fill="hold"/>
                                        <p:tgtEl>
                                          <p:spTgt spid="307381"/>
                                        </p:tgtEl>
                                        <p:attrNameLst>
                                          <p:attrName>ppt_x</p:attrName>
                                        </p:attrNameLst>
                                      </p:cBhvr>
                                      <p:tavLst>
                                        <p:tav tm="0">
                                          <p:val>
                                            <p:strVal val="#ppt_x"/>
                                          </p:val>
                                        </p:tav>
                                        <p:tav tm="100000">
                                          <p:val>
                                            <p:strVal val="#ppt_x"/>
                                          </p:val>
                                        </p:tav>
                                      </p:tavLst>
                                    </p:anim>
                                    <p:anim calcmode="lin" valueType="num">
                                      <p:cBhvr additive="base">
                                        <p:cTn id="53" dur="500" fill="hold"/>
                                        <p:tgtEl>
                                          <p:spTgt spid="307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1" grpId="0" autoUpdateAnimBg="0"/>
      <p:bldP spid="307262" grpId="0" autoUpdateAnimBg="0"/>
      <p:bldP spid="307346" grpId="0" autoUpdateAnimBg="0"/>
      <p:bldP spid="3073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A688CB-26D3-42AE-9B89-6326DA30A558}" type="slidenum">
              <a:rPr lang="en-US" sz="1200" smtClean="0">
                <a:solidFill>
                  <a:srgbClr val="898989"/>
                </a:solidFill>
              </a:rPr>
              <a:pPr>
                <a:spcBef>
                  <a:spcPct val="0"/>
                </a:spcBef>
                <a:buFontTx/>
                <a:buNone/>
              </a:pPr>
              <a:t>15</a:t>
            </a:fld>
            <a:endParaRPr lang="en-US" sz="1200">
              <a:solidFill>
                <a:srgbClr val="898989"/>
              </a:solidFill>
            </a:endParaRPr>
          </a:p>
        </p:txBody>
      </p:sp>
      <p:sp>
        <p:nvSpPr>
          <p:cNvPr id="2" name="Title 1"/>
          <p:cNvSpPr>
            <a:spLocks noGrp="1"/>
          </p:cNvSpPr>
          <p:nvPr>
            <p:ph type="title" idx="4294967295"/>
          </p:nvPr>
        </p:nvSpPr>
        <p:spPr>
          <a:xfrm>
            <a:off x="293688" y="833438"/>
            <a:ext cx="8183562" cy="517525"/>
          </a:xfrm>
        </p:spPr>
        <p:txBody>
          <a:bodyPr anchor="b">
            <a:normAutofit/>
          </a:bodyPr>
          <a:lstStyle/>
          <a:p>
            <a:pPr algn="l">
              <a:defRPr/>
            </a:pPr>
            <a:r>
              <a:rPr lang="en-US" altLang="en-US" sz="2400" b="1">
                <a:solidFill>
                  <a:srgbClr val="990000"/>
                </a:solidFill>
                <a:effectLst>
                  <a:outerShdw blurRad="38100" dist="38100" dir="2700000" algn="tl">
                    <a:srgbClr val="C0C0C0"/>
                  </a:outerShdw>
                </a:effectLst>
              </a:rPr>
              <a:t>Bài tập</a:t>
            </a:r>
          </a:p>
        </p:txBody>
      </p:sp>
      <p:sp>
        <p:nvSpPr>
          <p:cNvPr id="350211" name="Content Placeholder 2"/>
          <p:cNvSpPr>
            <a:spLocks noGrp="1"/>
          </p:cNvSpPr>
          <p:nvPr>
            <p:ph idx="4294967295"/>
          </p:nvPr>
        </p:nvSpPr>
        <p:spPr>
          <a:xfrm>
            <a:off x="457200" y="1295400"/>
            <a:ext cx="8229600" cy="2819400"/>
          </a:xfrm>
        </p:spPr>
        <p:txBody>
          <a:bodyPr lIns="182880" tIns="91440"/>
          <a:lstStyle/>
          <a:p>
            <a:pPr marL="0" indent="0" algn="just">
              <a:buFont typeface="Arial" charset="0"/>
              <a:buNone/>
              <a:defRPr/>
            </a:pPr>
            <a:r>
              <a:rPr lang="en-US" sz="1800" b="1"/>
              <a:t>Việc quản lý nhân viên của một công ty</a:t>
            </a:r>
            <a:r>
              <a:rPr lang="en-US" sz="1800"/>
              <a:t> </a:t>
            </a:r>
            <a:r>
              <a:rPr lang="en-US" sz="1800" b="1"/>
              <a:t>như sau:</a:t>
            </a:r>
            <a:endParaRPr lang="en-US" sz="1800"/>
          </a:p>
          <a:p>
            <a:pPr algn="just">
              <a:buFont typeface="Arial" charset="0"/>
              <a:buChar char="•"/>
              <a:defRPr/>
            </a:pPr>
            <a:r>
              <a:rPr lang="en-US" sz="1800"/>
              <a:t>Công ty gồm nhiều nhân viên, mỗi nhân viên có một MANV duy nhất, mỗi MANV xác định Hoten, Phai, NgaySinh, Phongban. Mỗi nhân viên chỉ do một phòng ban quản lý.</a:t>
            </a:r>
          </a:p>
          <a:p>
            <a:pPr algn="just">
              <a:buFont typeface="Arial" charset="0"/>
              <a:buChar char="•"/>
              <a:defRPr/>
            </a:pPr>
            <a:r>
              <a:rPr lang="en-US" sz="1800"/>
              <a:t>Mỗi phòng ban có một MAPB duy nhất, mỗi MAPB xác dịnh TenPB, DiaDiem, MaTP (Mã người phụ trách), KPHD(Kinh phí hoạt động), DT (Doanh thu của từng phòng ban).</a:t>
            </a:r>
          </a:p>
          <a:p>
            <a:pPr algn="just">
              <a:buFont typeface="Arial" charset="0"/>
              <a:buChar char="•"/>
              <a:defRPr/>
            </a:pPr>
            <a:r>
              <a:rPr lang="en-US" sz="1800"/>
              <a:t>Nhân viên được chia làm hai loại nhân viên. Nhân viên hành chánh và nhân viên tham gia sản xuất. Nhân viên hành chánh làm việc theo giờ hành chánh. Nhân viên tham gia sản xuất thì làm nhiều công việc khác nhau. </a:t>
            </a:r>
          </a:p>
          <a:p>
            <a:pPr algn="just">
              <a:buFont typeface="Arial" charset="0"/>
              <a:buChar char="•"/>
              <a:defRPr/>
            </a:pPr>
            <a:r>
              <a:rPr lang="en-US" sz="1800"/>
              <a:t>Mỗi công việc có một mã MACV, Macv xác định TENCV, DONGIA. Công ty có tối đa 3 công việc.</a:t>
            </a:r>
          </a:p>
          <a:p>
            <a:pPr algn="just">
              <a:buFont typeface="Arial" charset="0"/>
              <a:buChar char="•"/>
              <a:defRPr/>
            </a:pPr>
            <a:r>
              <a:rPr lang="en-US" sz="1800"/>
              <a:t>Hàng tháng công ty chấm công cho nhân viên để tính lương cho nhân viên như sau:</a:t>
            </a:r>
          </a:p>
          <a:p>
            <a:pPr lvl="1" algn="just">
              <a:buFont typeface="Arial" charset="0"/>
              <a:buChar char="–"/>
              <a:defRPr/>
            </a:pPr>
            <a:r>
              <a:rPr lang="en-US" sz="1400"/>
              <a:t>Nhân viên hành chánh chấm theo số ngày làm trong tháng. Mỗi nhân viên một tháng phải làm tối thiểu 25 ngày công. Lương tháng được tính theo công thức: SoNC*LCB +Thuong</a:t>
            </a:r>
          </a:p>
          <a:p>
            <a:pPr lvl="1" algn="just">
              <a:buFont typeface="Arial" charset="0"/>
              <a:buChar char="–"/>
              <a:defRPr/>
            </a:pPr>
            <a:r>
              <a:rPr lang="en-US" sz="1400"/>
              <a:t>Nhân viên sản xuất thì sẽ chấm công theo số lượng của mỗi công việc trong một tháng. Mỗi nhân viên phải làm ít nhất một công việc trong một tháng. Mỗi công việc số lượng nhân viên làm phải lớn hơn 10. Lương tháng được tính theo công thức: Tổng SoLuong*Dongia của mỗi công việc +Thuong</a:t>
            </a:r>
            <a:endParaRPr lang="en-US" sz="1800"/>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9702" name="Group 14"/>
          <p:cNvGrpSpPr>
            <a:grpSpLocks/>
          </p:cNvGrpSpPr>
          <p:nvPr/>
        </p:nvGrpSpPr>
        <p:grpSpPr bwMode="auto">
          <a:xfrm>
            <a:off x="304800" y="304800"/>
            <a:ext cx="8839200" cy="474663"/>
            <a:chOff x="762000" y="1905000"/>
            <a:chExt cx="7543800" cy="475488"/>
          </a:xfrm>
        </p:grpSpPr>
        <p:sp>
          <p:nvSpPr>
            <p:cNvPr id="2970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9704" name="Group 28"/>
            <p:cNvGrpSpPr>
              <a:grpSpLocks/>
            </p:cNvGrpSpPr>
            <p:nvPr/>
          </p:nvGrpSpPr>
          <p:grpSpPr bwMode="auto">
            <a:xfrm>
              <a:off x="762000" y="1905000"/>
              <a:ext cx="548640" cy="475488"/>
              <a:chOff x="1110" y="2656"/>
              <a:chExt cx="1549" cy="1351"/>
            </a:xfrm>
          </p:grpSpPr>
          <p:sp>
            <p:nvSpPr>
              <p:cNvPr id="2970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checkerboard(across)">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checkerboard(across)">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checkerboard(across)">
                                      <p:cBhvr>
                                        <p:cTn id="17" dur="500"/>
                                        <p:tgtEl>
                                          <p:spTgt spid="350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checkerboard(across)">
                                      <p:cBhvr>
                                        <p:cTn id="22" dur="500"/>
                                        <p:tgtEl>
                                          <p:spTgt spid="350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Effect transition="in" filter="checkerboard(across)">
                                      <p:cBhvr>
                                        <p:cTn id="27" dur="500"/>
                                        <p:tgtEl>
                                          <p:spTgt spid="350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50211">
                                            <p:txEl>
                                              <p:pRg st="5" end="5"/>
                                            </p:txEl>
                                          </p:spTgt>
                                        </p:tgtEl>
                                        <p:attrNameLst>
                                          <p:attrName>style.visibility</p:attrName>
                                        </p:attrNameLst>
                                      </p:cBhvr>
                                      <p:to>
                                        <p:strVal val="visible"/>
                                      </p:to>
                                    </p:set>
                                    <p:animEffect transition="in" filter="checkerboard(across)">
                                      <p:cBhvr>
                                        <p:cTn id="32" dur="500"/>
                                        <p:tgtEl>
                                          <p:spTgt spid="350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Effect transition="in" filter="checkerboard(across)">
                                      <p:cBhvr>
                                        <p:cTn id="37" dur="500"/>
                                        <p:tgtEl>
                                          <p:spTgt spid="350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50211">
                                            <p:txEl>
                                              <p:pRg st="7" end="7"/>
                                            </p:txEl>
                                          </p:spTgt>
                                        </p:tgtEl>
                                        <p:attrNameLst>
                                          <p:attrName>style.visibility</p:attrName>
                                        </p:attrNameLst>
                                      </p:cBhvr>
                                      <p:to>
                                        <p:strVal val="visible"/>
                                      </p:to>
                                    </p:set>
                                    <p:animEffect transition="in" filter="checkerboard(across)">
                                      <p:cBhvr>
                                        <p:cTn id="42" dur="500"/>
                                        <p:tgtEl>
                                          <p:spTgt spid="350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06BD28-4825-447A-95F8-E37F151DF777}" type="slidenum">
              <a:rPr lang="en-US" sz="1200" smtClean="0">
                <a:solidFill>
                  <a:srgbClr val="898989"/>
                </a:solidFill>
              </a:rPr>
              <a:pPr>
                <a:spcBef>
                  <a:spcPct val="0"/>
                </a:spcBef>
                <a:buFontTx/>
                <a:buNone/>
              </a:pPr>
              <a:t>16</a:t>
            </a:fld>
            <a:endParaRPr lang="en-US" sz="1200">
              <a:solidFill>
                <a:srgbClr val="898989"/>
              </a:solidFill>
            </a:endParaRPr>
          </a:p>
        </p:txBody>
      </p:sp>
      <p:sp>
        <p:nvSpPr>
          <p:cNvPr id="2" name="Title 1"/>
          <p:cNvSpPr>
            <a:spLocks noGrp="1"/>
          </p:cNvSpPr>
          <p:nvPr>
            <p:ph type="title" idx="4294967295"/>
          </p:nvPr>
        </p:nvSpPr>
        <p:spPr>
          <a:xfrm>
            <a:off x="293688" y="833438"/>
            <a:ext cx="8183562" cy="517525"/>
          </a:xfrm>
        </p:spPr>
        <p:txBody>
          <a:bodyPr anchor="b">
            <a:normAutofit/>
          </a:bodyPr>
          <a:lstStyle/>
          <a:p>
            <a:pPr algn="l">
              <a:defRPr/>
            </a:pPr>
            <a:r>
              <a:rPr lang="en-US" altLang="en-US" sz="2400" b="1">
                <a:solidFill>
                  <a:srgbClr val="990000"/>
                </a:solidFill>
                <a:effectLst>
                  <a:outerShdw blurRad="38100" dist="38100" dir="2700000" algn="tl">
                    <a:srgbClr val="C0C0C0"/>
                  </a:outerShdw>
                </a:effectLst>
              </a:rPr>
              <a:t>Bài tập</a:t>
            </a:r>
          </a:p>
        </p:txBody>
      </p:sp>
      <p:sp>
        <p:nvSpPr>
          <p:cNvPr id="350211" name="Content Placeholder 2"/>
          <p:cNvSpPr>
            <a:spLocks noGrp="1"/>
          </p:cNvSpPr>
          <p:nvPr>
            <p:ph idx="4294967295"/>
          </p:nvPr>
        </p:nvSpPr>
        <p:spPr>
          <a:xfrm>
            <a:off x="457200" y="1295400"/>
            <a:ext cx="8229600" cy="2819400"/>
          </a:xfrm>
        </p:spPr>
        <p:txBody>
          <a:bodyPr lIns="182880" tIns="91440"/>
          <a:lstStyle/>
          <a:p>
            <a:pPr marL="0" indent="0" algn="just">
              <a:buFont typeface="Arial" charset="0"/>
              <a:buNone/>
              <a:defRPr/>
            </a:pPr>
            <a:r>
              <a:rPr lang="en-US" sz="2800" b="1"/>
              <a:t>Câu hỏi:</a:t>
            </a:r>
            <a:endParaRPr lang="en-US" sz="2800"/>
          </a:p>
          <a:p>
            <a:pPr algn="just">
              <a:buFont typeface="Arial" charset="0"/>
              <a:buChar char="•"/>
              <a:defRPr/>
            </a:pPr>
            <a:r>
              <a:rPr lang="en-US" sz="2800"/>
              <a:t>Xây dựng mô hình thực thể kết hợp gồm: Xác định các thực thể, thuộc tính, khóa, các mối kế hợp và vẽ mô hình thực thể kết hợp </a:t>
            </a:r>
          </a:p>
          <a:p>
            <a:pPr algn="just">
              <a:buFont typeface="Arial" charset="0"/>
              <a:buChar char="•"/>
              <a:defRPr/>
            </a:pPr>
            <a:r>
              <a:rPr lang="en-US" sz="2800"/>
              <a:t>Chuyển mô hình thực thể về lược đồ cơ sở dữ liệu quan hệ và xác định các khóa </a:t>
            </a:r>
          </a:p>
          <a:p>
            <a:pPr algn="just">
              <a:buFont typeface="Arial" charset="0"/>
              <a:buChar char="•"/>
              <a:defRPr/>
            </a:pPr>
            <a:r>
              <a:rPr lang="en-US" sz="2800"/>
              <a:t>Xác định các mối quan hệ và các ràng buộc của lược đồ cơ sở dữ liệu trên </a:t>
            </a:r>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0726" name="Group 14"/>
          <p:cNvGrpSpPr>
            <a:grpSpLocks/>
          </p:cNvGrpSpPr>
          <p:nvPr/>
        </p:nvGrpSpPr>
        <p:grpSpPr bwMode="auto">
          <a:xfrm>
            <a:off x="304800" y="304800"/>
            <a:ext cx="8839200" cy="474663"/>
            <a:chOff x="762000" y="1905000"/>
            <a:chExt cx="7543800" cy="475488"/>
          </a:xfrm>
        </p:grpSpPr>
        <p:sp>
          <p:nvSpPr>
            <p:cNvPr id="3072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30728" name="Group 28"/>
            <p:cNvGrpSpPr>
              <a:grpSpLocks/>
            </p:cNvGrpSpPr>
            <p:nvPr/>
          </p:nvGrpSpPr>
          <p:grpSpPr bwMode="auto">
            <a:xfrm>
              <a:off x="762000" y="1905000"/>
              <a:ext cx="548640" cy="475488"/>
              <a:chOff x="1110" y="2656"/>
              <a:chExt cx="1549" cy="1351"/>
            </a:xfrm>
          </p:grpSpPr>
          <p:sp>
            <p:nvSpPr>
              <p:cNvPr id="3072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073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checkerboard(across)">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checkerboard(across)">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checkerboard(across)">
                                      <p:cBhvr>
                                        <p:cTn id="17" dur="500"/>
                                        <p:tgtEl>
                                          <p:spTgt spid="350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checkerboard(across)">
                                      <p:cBhvr>
                                        <p:cTn id="22" dur="500"/>
                                        <p:tgtEl>
                                          <p:spTgt spid="350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EF6A8B-917F-4CFD-9398-E1B6C9D357AC}" type="slidenum">
              <a:rPr lang="en-US" sz="1200" smtClean="0">
                <a:solidFill>
                  <a:srgbClr val="898989"/>
                </a:solidFill>
              </a:rPr>
              <a:pPr>
                <a:spcBef>
                  <a:spcPct val="0"/>
                </a:spcBef>
                <a:buFontTx/>
                <a:buNone/>
              </a:pPr>
              <a:t>17</a:t>
            </a:fld>
            <a:endParaRPr lang="en-US" sz="1200">
              <a:solidFill>
                <a:srgbClr val="898989"/>
              </a:solidFill>
            </a:endParaRPr>
          </a:p>
        </p:txBody>
      </p:sp>
      <p:sp>
        <p:nvSpPr>
          <p:cNvPr id="2" name="Title 1"/>
          <p:cNvSpPr>
            <a:spLocks noGrp="1"/>
          </p:cNvSpPr>
          <p:nvPr>
            <p:ph type="title" idx="4294967295"/>
          </p:nvPr>
        </p:nvSpPr>
        <p:spPr>
          <a:xfrm>
            <a:off x="381000" y="1371600"/>
            <a:ext cx="8183563" cy="517525"/>
          </a:xfrm>
        </p:spPr>
        <p:txBody>
          <a:bodyPr anchor="b">
            <a:normAutofit/>
          </a:bodyPr>
          <a:lstStyle/>
          <a:p>
            <a:pPr algn="l">
              <a:defRPr/>
            </a:pPr>
            <a:r>
              <a:rPr lang="en-US" altLang="en-US" sz="2400" b="1">
                <a:solidFill>
                  <a:srgbClr val="990000"/>
                </a:solidFill>
                <a:effectLst>
                  <a:outerShdw blurRad="38100" dist="38100" dir="2700000" algn="tl">
                    <a:srgbClr val="C0C0C0"/>
                  </a:outerShdw>
                </a:effectLst>
              </a:rPr>
              <a:t>Cách tiếp cập CSDL</a:t>
            </a:r>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1749" name="Group 14"/>
          <p:cNvGrpSpPr>
            <a:grpSpLocks/>
          </p:cNvGrpSpPr>
          <p:nvPr/>
        </p:nvGrpSpPr>
        <p:grpSpPr bwMode="auto">
          <a:xfrm>
            <a:off x="304800" y="304800"/>
            <a:ext cx="8839200" cy="474663"/>
            <a:chOff x="762000" y="1905000"/>
            <a:chExt cx="7543800" cy="475488"/>
          </a:xfrm>
        </p:grpSpPr>
        <p:sp>
          <p:nvSpPr>
            <p:cNvPr id="31774"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31775" name="Group 28"/>
            <p:cNvGrpSpPr>
              <a:grpSpLocks/>
            </p:cNvGrpSpPr>
            <p:nvPr/>
          </p:nvGrpSpPr>
          <p:grpSpPr bwMode="auto">
            <a:xfrm>
              <a:off x="762000" y="1905000"/>
              <a:ext cx="548640" cy="475488"/>
              <a:chOff x="1110" y="2656"/>
              <a:chExt cx="1549" cy="1351"/>
            </a:xfrm>
          </p:grpSpPr>
          <p:sp>
            <p:nvSpPr>
              <p:cNvPr id="3177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1777"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grpSp>
        <p:nvGrpSpPr>
          <p:cNvPr id="31750" name="Group 14"/>
          <p:cNvGrpSpPr>
            <a:grpSpLocks/>
          </p:cNvGrpSpPr>
          <p:nvPr/>
        </p:nvGrpSpPr>
        <p:grpSpPr bwMode="auto">
          <a:xfrm>
            <a:off x="762000" y="1828800"/>
            <a:ext cx="8153400" cy="4572000"/>
            <a:chOff x="480" y="1152"/>
            <a:chExt cx="5136" cy="2880"/>
          </a:xfrm>
        </p:grpSpPr>
        <p:pic>
          <p:nvPicPr>
            <p:cNvPr id="31751" name="Picture 15" descr="bd0679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1488"/>
              <a:ext cx="48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16"/>
            <p:cNvSpPr txBox="1">
              <a:spLocks noChangeArrowheads="1"/>
            </p:cNvSpPr>
            <p:nvPr/>
          </p:nvSpPr>
          <p:spPr bwMode="auto">
            <a:xfrm>
              <a:off x="720" y="1872"/>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Times New Roman" panose="02020603050405020304" pitchFamily="18" charset="0"/>
                </a:rPr>
                <a:t>NSD</a:t>
              </a:r>
            </a:p>
          </p:txBody>
        </p:sp>
        <p:sp>
          <p:nvSpPr>
            <p:cNvPr id="31753" name="Line 17"/>
            <p:cNvSpPr>
              <a:spLocks noChangeShapeType="1"/>
            </p:cNvSpPr>
            <p:nvPr/>
          </p:nvSpPr>
          <p:spPr bwMode="auto">
            <a:xfrm>
              <a:off x="1200" y="1728"/>
              <a:ext cx="624" cy="129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31754" name="Object 18"/>
            <p:cNvGraphicFramePr>
              <a:graphicFrameLocks noChangeAspect="1"/>
            </p:cNvGraphicFramePr>
            <p:nvPr/>
          </p:nvGraphicFramePr>
          <p:xfrm>
            <a:off x="720" y="2304"/>
            <a:ext cx="408" cy="420"/>
          </p:xfrm>
          <a:graphic>
            <a:graphicData uri="http://schemas.openxmlformats.org/presentationml/2006/ole">
              <mc:AlternateContent xmlns:mc="http://schemas.openxmlformats.org/markup-compatibility/2006">
                <mc:Choice xmlns:v="urn:schemas-microsoft-com:vml" Requires="v">
                  <p:oleObj name="Bitmap Image" r:id="rId3" imgW="647619" imgH="666667" progId="Paint.Picture">
                    <p:embed/>
                  </p:oleObj>
                </mc:Choice>
                <mc:Fallback>
                  <p:oleObj name="Bitmap Image" r:id="rId3" imgW="647619" imgH="666667" progId="Paint.Picture">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2304"/>
                          <a:ext cx="40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Text Box 19"/>
            <p:cNvSpPr txBox="1">
              <a:spLocks noChangeArrowheads="1"/>
            </p:cNvSpPr>
            <p:nvPr/>
          </p:nvSpPr>
          <p:spPr bwMode="auto">
            <a:xfrm>
              <a:off x="576" y="2784"/>
              <a:ext cx="7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Times New Roman" panose="02020603050405020304" pitchFamily="18" charset="0"/>
                </a:rPr>
                <a:t>NPTUD</a:t>
              </a:r>
            </a:p>
          </p:txBody>
        </p:sp>
        <p:sp>
          <p:nvSpPr>
            <p:cNvPr id="31756" name="Line 20"/>
            <p:cNvSpPr>
              <a:spLocks noChangeShapeType="1"/>
            </p:cNvSpPr>
            <p:nvPr/>
          </p:nvSpPr>
          <p:spPr bwMode="auto">
            <a:xfrm flipV="1">
              <a:off x="1152" y="2400"/>
              <a:ext cx="624" cy="19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31757" name="Object 21"/>
            <p:cNvGraphicFramePr>
              <a:graphicFrameLocks noChangeAspect="1"/>
            </p:cNvGraphicFramePr>
            <p:nvPr/>
          </p:nvGraphicFramePr>
          <p:xfrm>
            <a:off x="720" y="3264"/>
            <a:ext cx="408" cy="420"/>
          </p:xfrm>
          <a:graphic>
            <a:graphicData uri="http://schemas.openxmlformats.org/presentationml/2006/ole">
              <mc:AlternateContent xmlns:mc="http://schemas.openxmlformats.org/markup-compatibility/2006">
                <mc:Choice xmlns:v="urn:schemas-microsoft-com:vml" Requires="v">
                  <p:oleObj name="Bitmap Image" r:id="rId5" imgW="647619" imgH="666667" progId="Paint.Picture">
                    <p:embed/>
                  </p:oleObj>
                </mc:Choice>
                <mc:Fallback>
                  <p:oleObj name="Bitmap Image" r:id="rId5" imgW="647619" imgH="666667" progId="Paint.Picture">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264"/>
                          <a:ext cx="40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8" name="Text Box 22"/>
            <p:cNvSpPr txBox="1">
              <a:spLocks noChangeArrowheads="1"/>
            </p:cNvSpPr>
            <p:nvPr/>
          </p:nvSpPr>
          <p:spPr bwMode="auto">
            <a:xfrm>
              <a:off x="480" y="3744"/>
              <a:ext cx="10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Times New Roman" panose="02020603050405020304" pitchFamily="18" charset="0"/>
                </a:rPr>
                <a:t>NQTCSDL</a:t>
              </a:r>
            </a:p>
          </p:txBody>
        </p:sp>
        <p:sp>
          <p:nvSpPr>
            <p:cNvPr id="31759" name="Line 23"/>
            <p:cNvSpPr>
              <a:spLocks noChangeShapeType="1"/>
            </p:cNvSpPr>
            <p:nvPr/>
          </p:nvSpPr>
          <p:spPr bwMode="auto">
            <a:xfrm flipV="1">
              <a:off x="1152" y="2448"/>
              <a:ext cx="624" cy="105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0" name="Rectangle 24"/>
            <p:cNvSpPr>
              <a:spLocks noChangeArrowheads="1"/>
            </p:cNvSpPr>
            <p:nvPr/>
          </p:nvSpPr>
          <p:spPr bwMode="auto">
            <a:xfrm>
              <a:off x="1824" y="1824"/>
              <a:ext cx="1056" cy="624"/>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Các chương trình </a:t>
              </a:r>
            </a:p>
            <a:p>
              <a:pPr algn="ctr">
                <a:spcBef>
                  <a:spcPct val="0"/>
                </a:spcBef>
                <a:buFontTx/>
                <a:buNone/>
              </a:pPr>
              <a:r>
                <a:rPr lang="en-US" altLang="en-US" sz="1800">
                  <a:latin typeface="Times New Roman" panose="02020603050405020304" pitchFamily="18" charset="0"/>
                </a:rPr>
                <a:t>khai báo cấu trúc</a:t>
              </a:r>
            </a:p>
          </p:txBody>
        </p:sp>
        <p:sp>
          <p:nvSpPr>
            <p:cNvPr id="31761" name="Rectangle 25"/>
            <p:cNvSpPr>
              <a:spLocks noChangeArrowheads="1"/>
            </p:cNvSpPr>
            <p:nvPr/>
          </p:nvSpPr>
          <p:spPr bwMode="auto">
            <a:xfrm>
              <a:off x="1824" y="2592"/>
              <a:ext cx="1008" cy="624"/>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Chương trình </a:t>
              </a:r>
            </a:p>
            <a:p>
              <a:pPr algn="ctr">
                <a:spcBef>
                  <a:spcPct val="0"/>
                </a:spcBef>
                <a:buFontTx/>
                <a:buNone/>
              </a:pPr>
              <a:r>
                <a:rPr lang="en-US" altLang="en-US" sz="1800">
                  <a:latin typeface="Times New Roman" panose="02020603050405020304" pitchFamily="18" charset="0"/>
                </a:rPr>
                <a:t>ứng dụng A</a:t>
              </a:r>
            </a:p>
          </p:txBody>
        </p:sp>
        <p:sp>
          <p:nvSpPr>
            <p:cNvPr id="31762" name="Rectangle 26"/>
            <p:cNvSpPr>
              <a:spLocks noChangeArrowheads="1"/>
            </p:cNvSpPr>
            <p:nvPr/>
          </p:nvSpPr>
          <p:spPr bwMode="auto">
            <a:xfrm>
              <a:off x="3168" y="1248"/>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Ngôn </a:t>
              </a:r>
            </a:p>
            <a:p>
              <a:pPr algn="ctr">
                <a:spcBef>
                  <a:spcPct val="0"/>
                </a:spcBef>
                <a:buFontTx/>
                <a:buNone/>
              </a:pPr>
              <a:r>
                <a:rPr lang="en-US" altLang="en-US" sz="1800">
                  <a:latin typeface="Times New Roman" panose="02020603050405020304" pitchFamily="18" charset="0"/>
                </a:rPr>
                <a:t>ngữ</a:t>
              </a:r>
            </a:p>
            <a:p>
              <a:pPr algn="ctr">
                <a:spcBef>
                  <a:spcPct val="0"/>
                </a:spcBef>
                <a:buFontTx/>
                <a:buNone/>
              </a:pPr>
              <a:r>
                <a:rPr lang="en-US" altLang="en-US" sz="1800">
                  <a:latin typeface="Times New Roman" panose="02020603050405020304" pitchFamily="18" charset="0"/>
                </a:rPr>
                <a:t>mô </a:t>
              </a:r>
            </a:p>
            <a:p>
              <a:pPr algn="ctr">
                <a:spcBef>
                  <a:spcPct val="0"/>
                </a:spcBef>
                <a:buFontTx/>
                <a:buNone/>
              </a:pPr>
              <a:r>
                <a:rPr lang="en-US" altLang="en-US" sz="1800">
                  <a:latin typeface="Times New Roman" panose="02020603050405020304" pitchFamily="18" charset="0"/>
                </a:rPr>
                <a:t>tả </a:t>
              </a:r>
            </a:p>
            <a:p>
              <a:pPr algn="ctr">
                <a:spcBef>
                  <a:spcPct val="0"/>
                </a:spcBef>
                <a:buFontTx/>
                <a:buNone/>
              </a:pPr>
              <a:r>
                <a:rPr lang="en-US" altLang="en-US" sz="1800">
                  <a:latin typeface="Times New Roman" panose="02020603050405020304" pitchFamily="18" charset="0"/>
                </a:rPr>
                <a:t>dữ </a:t>
              </a:r>
            </a:p>
            <a:p>
              <a:pPr algn="ctr">
                <a:spcBef>
                  <a:spcPct val="0"/>
                </a:spcBef>
                <a:buFontTx/>
                <a:buNone/>
              </a:pPr>
              <a:r>
                <a:rPr lang="en-US" altLang="en-US" sz="1800">
                  <a:latin typeface="Times New Roman" panose="02020603050405020304" pitchFamily="18" charset="0"/>
                </a:rPr>
                <a:t>liệu</a:t>
              </a:r>
            </a:p>
          </p:txBody>
        </p:sp>
        <p:sp>
          <p:nvSpPr>
            <p:cNvPr id="31763" name="Rectangle 27"/>
            <p:cNvSpPr>
              <a:spLocks noChangeArrowheads="1"/>
            </p:cNvSpPr>
            <p:nvPr/>
          </p:nvSpPr>
          <p:spPr bwMode="auto">
            <a:xfrm>
              <a:off x="3168" y="2592"/>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Ngôn </a:t>
              </a:r>
            </a:p>
            <a:p>
              <a:pPr algn="ctr">
                <a:spcBef>
                  <a:spcPct val="0"/>
                </a:spcBef>
                <a:buFontTx/>
                <a:buNone/>
              </a:pPr>
              <a:r>
                <a:rPr lang="en-US" altLang="en-US" sz="1800">
                  <a:latin typeface="Times New Roman" panose="02020603050405020304" pitchFamily="18" charset="0"/>
                </a:rPr>
                <a:t>ngữ</a:t>
              </a:r>
            </a:p>
            <a:p>
              <a:pPr algn="ctr">
                <a:spcBef>
                  <a:spcPct val="0"/>
                </a:spcBef>
                <a:buFontTx/>
                <a:buNone/>
              </a:pPr>
              <a:r>
                <a:rPr lang="en-US" altLang="en-US" sz="1800">
                  <a:latin typeface="Times New Roman" panose="02020603050405020304" pitchFamily="18" charset="0"/>
                </a:rPr>
                <a:t>thao </a:t>
              </a:r>
            </a:p>
            <a:p>
              <a:pPr algn="ctr">
                <a:spcBef>
                  <a:spcPct val="0"/>
                </a:spcBef>
                <a:buFontTx/>
                <a:buNone/>
              </a:pPr>
              <a:r>
                <a:rPr lang="en-US" altLang="en-US" sz="1800">
                  <a:latin typeface="Times New Roman" panose="02020603050405020304" pitchFamily="18" charset="0"/>
                </a:rPr>
                <a:t>tác</a:t>
              </a:r>
            </a:p>
            <a:p>
              <a:pPr algn="ctr">
                <a:spcBef>
                  <a:spcPct val="0"/>
                </a:spcBef>
                <a:buFontTx/>
                <a:buNone/>
              </a:pPr>
              <a:r>
                <a:rPr lang="en-US" altLang="en-US" sz="1800">
                  <a:latin typeface="Times New Roman" panose="02020603050405020304" pitchFamily="18" charset="0"/>
                </a:rPr>
                <a:t>dữ </a:t>
              </a:r>
            </a:p>
            <a:p>
              <a:pPr algn="ctr">
                <a:spcBef>
                  <a:spcPct val="0"/>
                </a:spcBef>
                <a:buFontTx/>
                <a:buNone/>
              </a:pPr>
              <a:r>
                <a:rPr lang="en-US" altLang="en-US" sz="1800">
                  <a:latin typeface="Times New Roman" panose="02020603050405020304" pitchFamily="18" charset="0"/>
                </a:rPr>
                <a:t>liệu</a:t>
              </a:r>
            </a:p>
          </p:txBody>
        </p:sp>
        <p:sp>
          <p:nvSpPr>
            <p:cNvPr id="31764" name="Rectangle 28"/>
            <p:cNvSpPr>
              <a:spLocks noChangeArrowheads="1"/>
            </p:cNvSpPr>
            <p:nvPr/>
          </p:nvSpPr>
          <p:spPr bwMode="auto">
            <a:xfrm>
              <a:off x="3936" y="1968"/>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Các</a:t>
              </a:r>
            </a:p>
            <a:p>
              <a:pPr algn="ctr">
                <a:spcBef>
                  <a:spcPct val="0"/>
                </a:spcBef>
                <a:buFontTx/>
                <a:buNone/>
              </a:pPr>
              <a:r>
                <a:rPr lang="en-US" altLang="en-US" sz="1800">
                  <a:latin typeface="Times New Roman" panose="02020603050405020304" pitchFamily="18" charset="0"/>
                </a:rPr>
                <a:t>từ</a:t>
              </a:r>
            </a:p>
            <a:p>
              <a:pPr algn="ctr">
                <a:spcBef>
                  <a:spcPct val="0"/>
                </a:spcBef>
                <a:buFontTx/>
                <a:buNone/>
              </a:pPr>
              <a:r>
                <a:rPr lang="en-US" altLang="en-US" sz="1800">
                  <a:latin typeface="Times New Roman" panose="02020603050405020304" pitchFamily="18" charset="0"/>
                </a:rPr>
                <a:t>điển </a:t>
              </a:r>
            </a:p>
            <a:p>
              <a:pPr algn="ctr">
                <a:spcBef>
                  <a:spcPct val="0"/>
                </a:spcBef>
                <a:buFontTx/>
                <a:buNone/>
              </a:pPr>
              <a:r>
                <a:rPr lang="en-US" altLang="en-US" sz="1800">
                  <a:latin typeface="Times New Roman" panose="02020603050405020304" pitchFamily="18" charset="0"/>
                </a:rPr>
                <a:t>dữ </a:t>
              </a:r>
            </a:p>
            <a:p>
              <a:pPr algn="ctr">
                <a:spcBef>
                  <a:spcPct val="0"/>
                </a:spcBef>
                <a:buFontTx/>
                <a:buNone/>
              </a:pPr>
              <a:r>
                <a:rPr lang="en-US" altLang="en-US" sz="1800">
                  <a:latin typeface="Times New Roman" panose="02020603050405020304" pitchFamily="18" charset="0"/>
                </a:rPr>
                <a:t>liệu</a:t>
              </a:r>
            </a:p>
          </p:txBody>
        </p:sp>
        <p:sp>
          <p:nvSpPr>
            <p:cNvPr id="31765" name="AutoShape 29"/>
            <p:cNvSpPr>
              <a:spLocks noChangeArrowheads="1"/>
            </p:cNvSpPr>
            <p:nvPr/>
          </p:nvSpPr>
          <p:spPr bwMode="auto">
            <a:xfrm>
              <a:off x="4896" y="2160"/>
              <a:ext cx="624" cy="672"/>
            </a:xfrm>
            <a:prstGeom prst="flowChartMagneticDisk">
              <a:avLst/>
            </a:prstGeom>
            <a:gradFill rotWithShape="1">
              <a:gsLst>
                <a:gs pos="0">
                  <a:srgbClr val="0000FF"/>
                </a:gs>
                <a:gs pos="100000">
                  <a:schemeClr val="bg1"/>
                </a:gs>
              </a:gsLst>
              <a:lin ang="27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CSDL</a:t>
              </a:r>
            </a:p>
          </p:txBody>
        </p:sp>
        <p:sp>
          <p:nvSpPr>
            <p:cNvPr id="31766" name="Rectangle 30"/>
            <p:cNvSpPr>
              <a:spLocks noChangeArrowheads="1"/>
            </p:cNvSpPr>
            <p:nvPr/>
          </p:nvSpPr>
          <p:spPr bwMode="auto">
            <a:xfrm>
              <a:off x="2976" y="1179"/>
              <a:ext cx="1632" cy="26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1767" name="Line 31"/>
            <p:cNvSpPr>
              <a:spLocks noChangeShapeType="1"/>
            </p:cNvSpPr>
            <p:nvPr/>
          </p:nvSpPr>
          <p:spPr bwMode="auto">
            <a:xfrm flipV="1">
              <a:off x="2880" y="1920"/>
              <a:ext cx="288" cy="192"/>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32"/>
            <p:cNvSpPr>
              <a:spLocks noChangeShapeType="1"/>
            </p:cNvSpPr>
            <p:nvPr/>
          </p:nvSpPr>
          <p:spPr bwMode="auto">
            <a:xfrm>
              <a:off x="2832" y="2928"/>
              <a:ext cx="336" cy="96"/>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Line 33"/>
            <p:cNvSpPr>
              <a:spLocks noChangeShapeType="1"/>
            </p:cNvSpPr>
            <p:nvPr/>
          </p:nvSpPr>
          <p:spPr bwMode="auto">
            <a:xfrm>
              <a:off x="3696" y="1968"/>
              <a:ext cx="240" cy="192"/>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Line 34"/>
            <p:cNvSpPr>
              <a:spLocks noChangeShapeType="1"/>
            </p:cNvSpPr>
            <p:nvPr/>
          </p:nvSpPr>
          <p:spPr bwMode="auto">
            <a:xfrm flipV="1">
              <a:off x="3696" y="2784"/>
              <a:ext cx="240" cy="24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Line 35"/>
            <p:cNvSpPr>
              <a:spLocks noChangeShapeType="1"/>
            </p:cNvSpPr>
            <p:nvPr/>
          </p:nvSpPr>
          <p:spPr bwMode="auto">
            <a:xfrm>
              <a:off x="4464" y="2352"/>
              <a:ext cx="432" cy="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36"/>
            <p:cNvSpPr>
              <a:spLocks noChangeShapeType="1"/>
            </p:cNvSpPr>
            <p:nvPr/>
          </p:nvSpPr>
          <p:spPr bwMode="auto">
            <a:xfrm>
              <a:off x="4464" y="2736"/>
              <a:ext cx="432" cy="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3" name="Rectangle 37"/>
            <p:cNvSpPr>
              <a:spLocks noChangeArrowheads="1"/>
            </p:cNvSpPr>
            <p:nvPr/>
          </p:nvSpPr>
          <p:spPr bwMode="auto">
            <a:xfrm>
              <a:off x="1776" y="1152"/>
              <a:ext cx="3840" cy="2832"/>
            </a:xfrm>
            <a:prstGeom prst="rect">
              <a:avLst/>
            </a:prstGeom>
            <a:noFill/>
            <a:ln w="28575">
              <a:solidFill>
                <a:srgbClr val="0099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8D6019-8BD0-4024-B3F5-725CDBA1A619}" type="slidenum">
              <a:rPr lang="en-US" sz="1200" smtClean="0">
                <a:solidFill>
                  <a:srgbClr val="898989"/>
                </a:solidFill>
              </a:rPr>
              <a:pPr>
                <a:spcBef>
                  <a:spcPct val="0"/>
                </a:spcBef>
                <a:buFontTx/>
                <a:buNone/>
              </a:pPr>
              <a:t>18</a:t>
            </a:fld>
            <a:endParaRPr lang="en-US" sz="1200">
              <a:solidFill>
                <a:srgbClr val="898989"/>
              </a:solidFill>
            </a:endParaRPr>
          </a:p>
        </p:txBody>
      </p:sp>
      <p:sp>
        <p:nvSpPr>
          <p:cNvPr id="2" name="Title 1"/>
          <p:cNvSpPr>
            <a:spLocks noGrp="1"/>
          </p:cNvSpPr>
          <p:nvPr>
            <p:ph type="title" idx="4294967295"/>
          </p:nvPr>
        </p:nvSpPr>
        <p:spPr>
          <a:xfrm>
            <a:off x="304800" y="1066800"/>
            <a:ext cx="8183563" cy="517525"/>
          </a:xfrm>
        </p:spPr>
        <p:txBody>
          <a:bodyPr anchor="b">
            <a:normAutofit/>
          </a:bodyPr>
          <a:lstStyle/>
          <a:p>
            <a:pPr algn="l">
              <a:defRPr/>
            </a:pPr>
            <a:r>
              <a:rPr lang="en-US" altLang="en-US" sz="2400" b="1">
                <a:solidFill>
                  <a:srgbClr val="990000"/>
                </a:solidFill>
                <a:effectLst>
                  <a:outerShdw blurRad="38100" dist="38100" dir="2700000" algn="tl">
                    <a:srgbClr val="C0C0C0"/>
                  </a:outerShdw>
                </a:effectLst>
              </a:rPr>
              <a:t>Cách tiếp cập CSDL</a:t>
            </a:r>
          </a:p>
        </p:txBody>
      </p:sp>
      <p:sp>
        <p:nvSpPr>
          <p:cNvPr id="350211" name="Content Placeholder 2"/>
          <p:cNvSpPr>
            <a:spLocks noGrp="1"/>
          </p:cNvSpPr>
          <p:nvPr>
            <p:ph idx="4294967295"/>
          </p:nvPr>
        </p:nvSpPr>
        <p:spPr>
          <a:xfrm>
            <a:off x="533400" y="1676400"/>
            <a:ext cx="8001000" cy="2819400"/>
          </a:xfrm>
        </p:spPr>
        <p:txBody>
          <a:bodyPr lIns="182880" tIns="91440"/>
          <a:lstStyle/>
          <a:p>
            <a:pPr marL="339725" indent="-339725" algn="just">
              <a:buFont typeface="Arial" panose="020B0604020202020204" pitchFamily="34" charset="0"/>
              <a:buNone/>
            </a:pPr>
            <a:r>
              <a:rPr lang="en-US" altLang="en-US" sz="2200">
                <a:solidFill>
                  <a:srgbClr val="000000"/>
                </a:solidFill>
                <a:latin typeface="Arial" panose="020B0604020202020204" pitchFamily="34" charset="0"/>
                <a:cs typeface="Arial" panose="020B0604020202020204" pitchFamily="34" charset="0"/>
              </a:rPr>
              <a:t>1. Người quản trị CSDL</a:t>
            </a:r>
          </a:p>
          <a:p>
            <a:pPr marL="771525" lvl="1" indent="-317500" algn="just"/>
            <a:r>
              <a:rPr lang="en-US" altLang="en-US" sz="2000">
                <a:solidFill>
                  <a:srgbClr val="000000"/>
                </a:solidFill>
                <a:latin typeface="Arial" panose="020B0604020202020204" pitchFamily="34" charset="0"/>
                <a:cs typeface="Arial" panose="020B0604020202020204" pitchFamily="34" charset="0"/>
              </a:rPr>
              <a:t>Quản lý sự chính xác, toàn vẹn của dữ liệu và ứng dụng.</a:t>
            </a:r>
          </a:p>
          <a:p>
            <a:pPr marL="771525" lvl="1" indent="-317500" algn="just"/>
            <a:r>
              <a:rPr lang="en-US" altLang="en-US" sz="2000">
                <a:solidFill>
                  <a:srgbClr val="000000"/>
                </a:solidFill>
                <a:latin typeface="Arial" panose="020B0604020202020204" pitchFamily="34" charset="0"/>
                <a:cs typeface="Arial" panose="020B0604020202020204" pitchFamily="34" charset="0"/>
              </a:rPr>
              <a:t>Lưu phòng hờ và phục hồi CSDL.</a:t>
            </a:r>
          </a:p>
          <a:p>
            <a:pPr marL="771525" lvl="1" indent="-317500" algn="just"/>
            <a:r>
              <a:rPr lang="en-US" altLang="en-US" sz="2000">
                <a:solidFill>
                  <a:srgbClr val="000000"/>
                </a:solidFill>
                <a:latin typeface="Arial" panose="020B0604020202020204" pitchFamily="34" charset="0"/>
                <a:cs typeface="Arial" panose="020B0604020202020204" pitchFamily="34" charset="0"/>
              </a:rPr>
              <a:t>Giữ liên lạc với người PTUD và người dùng chung.</a:t>
            </a:r>
          </a:p>
          <a:p>
            <a:pPr marL="771525" lvl="1" indent="-317500" algn="just"/>
            <a:r>
              <a:rPr lang="en-US" altLang="en-US" sz="2000">
                <a:solidFill>
                  <a:srgbClr val="000000"/>
                </a:solidFill>
                <a:latin typeface="Arial" panose="020B0604020202020204" pitchFamily="34" charset="0"/>
                <a:cs typeface="Arial" panose="020B0604020202020204" pitchFamily="34" charset="0"/>
              </a:rPr>
              <a:t>Quản lý sự hoạt động trôi chảy và hiệu quả của CSDL và HQTCSDL.</a:t>
            </a:r>
          </a:p>
          <a:p>
            <a:pPr marL="339725" indent="-339725" algn="just">
              <a:buFont typeface="Arial" panose="020B0604020202020204" pitchFamily="34" charset="0"/>
              <a:buNone/>
            </a:pPr>
            <a:r>
              <a:rPr lang="en-US" altLang="en-US" sz="2200">
                <a:solidFill>
                  <a:srgbClr val="000000"/>
                </a:solidFill>
                <a:latin typeface="Arial" panose="020B0604020202020204" pitchFamily="34" charset="0"/>
                <a:cs typeface="Arial" panose="020B0604020202020204" pitchFamily="34" charset="0"/>
              </a:rPr>
              <a:t>2. Người PTUD</a:t>
            </a:r>
          </a:p>
          <a:p>
            <a:pPr marL="771525" lvl="1" indent="-317500" algn="just"/>
            <a:r>
              <a:rPr lang="en-US" altLang="en-US" sz="2000">
                <a:solidFill>
                  <a:srgbClr val="000000"/>
                </a:solidFill>
                <a:latin typeface="Arial" panose="020B0604020202020204" pitchFamily="34" charset="0"/>
                <a:cs typeface="Arial" panose="020B0604020202020204" pitchFamily="34" charset="0"/>
              </a:rPr>
              <a:t> Thiết kế, tạo dựng và bảo trì hệ thông tin cho người sử dụng.</a:t>
            </a:r>
          </a:p>
          <a:p>
            <a:pPr marL="339725" indent="-339725" algn="just">
              <a:buFont typeface="Arial" panose="020B0604020202020204" pitchFamily="34" charset="0"/>
              <a:buNone/>
            </a:pPr>
            <a:r>
              <a:rPr lang="en-US" altLang="en-US" sz="2200">
                <a:solidFill>
                  <a:srgbClr val="000000"/>
                </a:solidFill>
                <a:latin typeface="Arial" panose="020B0604020202020204" pitchFamily="34" charset="0"/>
                <a:cs typeface="Arial" panose="020B0604020202020204" pitchFamily="34" charset="0"/>
              </a:rPr>
              <a:t>3. Người sử dụng:</a:t>
            </a:r>
          </a:p>
          <a:p>
            <a:pPr marL="771525" lvl="1" indent="-317500" algn="just"/>
            <a:r>
              <a:rPr lang="en-US" altLang="en-US" sz="2000">
                <a:latin typeface="Arial" panose="020B0604020202020204" pitchFamily="34" charset="0"/>
                <a:cs typeface="Arial" panose="020B0604020202020204" pitchFamily="34" charset="0"/>
              </a:rPr>
              <a:t>Tương tác với CSDL thông qua </a:t>
            </a:r>
            <a:r>
              <a:rPr lang="en-US" altLang="en-US" sz="2000">
                <a:solidFill>
                  <a:srgbClr val="990000"/>
                </a:solidFill>
                <a:latin typeface="Arial" panose="020B0604020202020204" pitchFamily="34" charset="0"/>
                <a:cs typeface="Arial" panose="020B0604020202020204" pitchFamily="34" charset="0"/>
              </a:rPr>
              <a:t>chương trình ứng dụng</a:t>
            </a:r>
            <a:r>
              <a:rPr lang="en-US" altLang="en-US" sz="2000">
                <a:latin typeface="Arial" panose="020B0604020202020204" pitchFamily="34" charset="0"/>
                <a:cs typeface="Arial" panose="020B0604020202020204" pitchFamily="34" charset="0"/>
              </a:rPr>
              <a:t> (application program) </a:t>
            </a:r>
            <a:r>
              <a:rPr lang="en-US" altLang="en-US" sz="2000">
                <a:solidFill>
                  <a:srgbClr val="000000"/>
                </a:solidFill>
                <a:latin typeface="Arial" panose="020B0604020202020204" pitchFamily="34" charset="0"/>
                <a:cs typeface="Arial" panose="020B0604020202020204" pitchFamily="34" charset="0"/>
              </a:rPr>
              <a:t>được phát triển bởi người PTUD hay các công cụ truy vấn của hệ QTCSDL.</a:t>
            </a:r>
          </a:p>
          <a:p>
            <a:pPr marL="771525" lvl="1" indent="-317500" algn="just"/>
            <a:r>
              <a:rPr lang="en-US" altLang="en-US" sz="2000">
                <a:latin typeface="Arial" panose="020B0604020202020204" pitchFamily="34" charset="0"/>
                <a:cs typeface="Arial" panose="020B0604020202020204" pitchFamily="34" charset="0"/>
              </a:rPr>
              <a:t>Có thể nhìn thấy dữ liệu họ cần thông qua </a:t>
            </a:r>
            <a:r>
              <a:rPr lang="en-US" altLang="en-US" sz="2000">
                <a:solidFill>
                  <a:srgbClr val="990000"/>
                </a:solidFill>
                <a:latin typeface="Arial" panose="020B0604020202020204" pitchFamily="34" charset="0"/>
                <a:cs typeface="Arial" panose="020B0604020202020204" pitchFamily="34" charset="0"/>
              </a:rPr>
              <a:t>khung nhìn</a:t>
            </a:r>
            <a:r>
              <a:rPr lang="en-US" altLang="en-US" sz="2000">
                <a:latin typeface="Arial" panose="020B0604020202020204" pitchFamily="34" charset="0"/>
                <a:cs typeface="Arial" panose="020B0604020202020204" pitchFamily="34" charset="0"/>
              </a:rPr>
              <a:t> (View - tiện ích của DBMS)</a:t>
            </a:r>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2774" name="Group 14"/>
          <p:cNvGrpSpPr>
            <a:grpSpLocks/>
          </p:cNvGrpSpPr>
          <p:nvPr/>
        </p:nvGrpSpPr>
        <p:grpSpPr bwMode="auto">
          <a:xfrm>
            <a:off x="304800" y="304800"/>
            <a:ext cx="8839200" cy="474663"/>
            <a:chOff x="762000" y="1905000"/>
            <a:chExt cx="7543800" cy="475488"/>
          </a:xfrm>
        </p:grpSpPr>
        <p:sp>
          <p:nvSpPr>
            <p:cNvPr id="32775"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32776" name="Group 28"/>
            <p:cNvGrpSpPr>
              <a:grpSpLocks/>
            </p:cNvGrpSpPr>
            <p:nvPr/>
          </p:nvGrpSpPr>
          <p:grpSpPr bwMode="auto">
            <a:xfrm>
              <a:off x="762000" y="1905000"/>
              <a:ext cx="548640" cy="475488"/>
              <a:chOff x="1110" y="2656"/>
              <a:chExt cx="1549" cy="1351"/>
            </a:xfrm>
          </p:grpSpPr>
          <p:sp>
            <p:nvSpPr>
              <p:cNvPr id="3277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2778"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checkerboard(across)">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checkerboard(across)">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checkerboard(across)">
                                      <p:cBhvr>
                                        <p:cTn id="17" dur="500"/>
                                        <p:tgtEl>
                                          <p:spTgt spid="350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checkerboard(across)">
                                      <p:cBhvr>
                                        <p:cTn id="22" dur="500"/>
                                        <p:tgtEl>
                                          <p:spTgt spid="350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Effect transition="in" filter="checkerboard(across)">
                                      <p:cBhvr>
                                        <p:cTn id="27" dur="500"/>
                                        <p:tgtEl>
                                          <p:spTgt spid="350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50211">
                                            <p:txEl>
                                              <p:pRg st="5" end="5"/>
                                            </p:txEl>
                                          </p:spTgt>
                                        </p:tgtEl>
                                        <p:attrNameLst>
                                          <p:attrName>style.visibility</p:attrName>
                                        </p:attrNameLst>
                                      </p:cBhvr>
                                      <p:to>
                                        <p:strVal val="visible"/>
                                      </p:to>
                                    </p:set>
                                    <p:animEffect transition="in" filter="checkerboard(across)">
                                      <p:cBhvr>
                                        <p:cTn id="32" dur="500"/>
                                        <p:tgtEl>
                                          <p:spTgt spid="350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Effect transition="in" filter="checkerboard(across)">
                                      <p:cBhvr>
                                        <p:cTn id="37" dur="500"/>
                                        <p:tgtEl>
                                          <p:spTgt spid="350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50211">
                                            <p:txEl>
                                              <p:pRg st="7" end="7"/>
                                            </p:txEl>
                                          </p:spTgt>
                                        </p:tgtEl>
                                        <p:attrNameLst>
                                          <p:attrName>style.visibility</p:attrName>
                                        </p:attrNameLst>
                                      </p:cBhvr>
                                      <p:to>
                                        <p:strVal val="visible"/>
                                      </p:to>
                                    </p:set>
                                    <p:animEffect transition="in" filter="checkerboard(across)">
                                      <p:cBhvr>
                                        <p:cTn id="42" dur="500"/>
                                        <p:tgtEl>
                                          <p:spTgt spid="3502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350211">
                                            <p:txEl>
                                              <p:pRg st="8" end="8"/>
                                            </p:txEl>
                                          </p:spTgt>
                                        </p:tgtEl>
                                        <p:attrNameLst>
                                          <p:attrName>style.visibility</p:attrName>
                                        </p:attrNameLst>
                                      </p:cBhvr>
                                      <p:to>
                                        <p:strVal val="visible"/>
                                      </p:to>
                                    </p:set>
                                    <p:animEffect transition="in" filter="checkerboard(across)">
                                      <p:cBhvr>
                                        <p:cTn id="47" dur="500"/>
                                        <p:tgtEl>
                                          <p:spTgt spid="3502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350211">
                                            <p:txEl>
                                              <p:pRg st="9" end="9"/>
                                            </p:txEl>
                                          </p:spTgt>
                                        </p:tgtEl>
                                        <p:attrNameLst>
                                          <p:attrName>style.visibility</p:attrName>
                                        </p:attrNameLst>
                                      </p:cBhvr>
                                      <p:to>
                                        <p:strVal val="visible"/>
                                      </p:to>
                                    </p:set>
                                    <p:animEffect transition="in" filter="checkerboard(across)">
                                      <p:cBhvr>
                                        <p:cTn id="52" dur="500"/>
                                        <p:tgtEl>
                                          <p:spTgt spid="350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27888" y="5737225"/>
            <a:ext cx="8229600" cy="1143000"/>
          </a:xfrm>
        </p:spPr>
        <p:txBody>
          <a:bodyPr/>
          <a:lstStyle/>
          <a:p>
            <a:r>
              <a:rPr lang="en-US" altLang="en-US" sz="2400" b="1">
                <a:solidFill>
                  <a:srgbClr val="FF0000"/>
                </a:solidFill>
                <a:latin typeface="Arial" panose="020B0604020202020204" pitchFamily="34" charset="0"/>
              </a:rPr>
              <a:t>Kiến trúc 3 lược đồ</a:t>
            </a:r>
            <a:endParaRPr lang="en-US" altLang="en-US" sz="2400" b="1" i="1">
              <a:solidFill>
                <a:srgbClr val="FF0000"/>
              </a:solidFill>
              <a:latin typeface="Courier New" panose="02070309020205020404" pitchFamily="49" charset="0"/>
            </a:endParaRPr>
          </a:p>
        </p:txBody>
      </p:sp>
      <p:sp>
        <p:nvSpPr>
          <p:cNvPr id="18435" name="Line 29"/>
          <p:cNvSpPr>
            <a:spLocks noChangeShapeType="1"/>
          </p:cNvSpPr>
          <p:nvPr/>
        </p:nvSpPr>
        <p:spPr bwMode="auto">
          <a:xfrm>
            <a:off x="2057400" y="45720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 name="Line 30"/>
          <p:cNvSpPr>
            <a:spLocks noChangeShapeType="1"/>
          </p:cNvSpPr>
          <p:nvPr/>
        </p:nvSpPr>
        <p:spPr bwMode="auto">
          <a:xfrm>
            <a:off x="2057400" y="32766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 name="Line 31"/>
          <p:cNvSpPr>
            <a:spLocks noChangeShapeType="1"/>
          </p:cNvSpPr>
          <p:nvPr/>
        </p:nvSpPr>
        <p:spPr bwMode="auto">
          <a:xfrm>
            <a:off x="2057400" y="15494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38" name="Group 32"/>
          <p:cNvGrpSpPr>
            <a:grpSpLocks/>
          </p:cNvGrpSpPr>
          <p:nvPr/>
        </p:nvGrpSpPr>
        <p:grpSpPr bwMode="auto">
          <a:xfrm>
            <a:off x="2048034" y="1093788"/>
            <a:ext cx="5929312" cy="4711700"/>
            <a:chOff x="969" y="728"/>
            <a:chExt cx="3735" cy="2968"/>
          </a:xfrm>
        </p:grpSpPr>
        <p:sp>
          <p:nvSpPr>
            <p:cNvPr id="18447" name="Text Box 33"/>
            <p:cNvSpPr txBox="1">
              <a:spLocks noChangeArrowheads="1"/>
            </p:cNvSpPr>
            <p:nvPr/>
          </p:nvSpPr>
          <p:spPr bwMode="auto">
            <a:xfrm>
              <a:off x="1488"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18448" name="Text Box 34"/>
            <p:cNvSpPr txBox="1">
              <a:spLocks noChangeArrowheads="1"/>
            </p:cNvSpPr>
            <p:nvPr/>
          </p:nvSpPr>
          <p:spPr bwMode="auto">
            <a:xfrm>
              <a:off x="3024"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18449" name="Text Box 35"/>
            <p:cNvSpPr txBox="1">
              <a:spLocks noChangeArrowheads="1"/>
            </p:cNvSpPr>
            <p:nvPr/>
          </p:nvSpPr>
          <p:spPr bwMode="auto">
            <a:xfrm>
              <a:off x="2032" y="1915"/>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ý niệm</a:t>
              </a:r>
            </a:p>
          </p:txBody>
        </p:sp>
        <p:sp>
          <p:nvSpPr>
            <p:cNvPr id="18450" name="Text Box 36"/>
            <p:cNvSpPr txBox="1">
              <a:spLocks noChangeArrowheads="1"/>
            </p:cNvSpPr>
            <p:nvPr/>
          </p:nvSpPr>
          <p:spPr bwMode="auto">
            <a:xfrm>
              <a:off x="2016" y="2739"/>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trong</a:t>
              </a:r>
            </a:p>
          </p:txBody>
        </p:sp>
        <p:sp>
          <p:nvSpPr>
            <p:cNvPr id="18451" name="AutoShape 37"/>
            <p:cNvSpPr>
              <a:spLocks noChangeArrowheads="1"/>
            </p:cNvSpPr>
            <p:nvPr/>
          </p:nvSpPr>
          <p:spPr bwMode="auto">
            <a:xfrm>
              <a:off x="2496" y="2355"/>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52" name="AutoShape 38"/>
            <p:cNvSpPr>
              <a:spLocks noChangeArrowheads="1"/>
            </p:cNvSpPr>
            <p:nvPr/>
          </p:nvSpPr>
          <p:spPr bwMode="auto">
            <a:xfrm>
              <a:off x="1728"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53" name="AutoShape 39"/>
            <p:cNvSpPr>
              <a:spLocks noChangeArrowheads="1"/>
            </p:cNvSpPr>
            <p:nvPr/>
          </p:nvSpPr>
          <p:spPr bwMode="auto">
            <a:xfrm>
              <a:off x="3264"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54" name="Freeform 40"/>
            <p:cNvSpPr>
              <a:spLocks/>
            </p:cNvSpPr>
            <p:nvPr/>
          </p:nvSpPr>
          <p:spPr bwMode="auto">
            <a:xfrm>
              <a:off x="2064" y="1624"/>
              <a:ext cx="1536" cy="144"/>
            </a:xfrm>
            <a:custGeom>
              <a:avLst/>
              <a:gdLst>
                <a:gd name="T0" fmla="*/ 0 w 1536"/>
                <a:gd name="T1" fmla="*/ 0 h 144"/>
                <a:gd name="T2" fmla="*/ 0 w 1536"/>
                <a:gd name="T3" fmla="*/ 144 h 144"/>
                <a:gd name="T4" fmla="*/ 1536 w 1536"/>
                <a:gd name="T5" fmla="*/ 144 h 144"/>
                <a:gd name="T6" fmla="*/ 1536 w 1536"/>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144">
                  <a:moveTo>
                    <a:pt x="0" y="0"/>
                  </a:moveTo>
                  <a:lnTo>
                    <a:pt x="0" y="144"/>
                  </a:lnTo>
                  <a:lnTo>
                    <a:pt x="1536" y="144"/>
                  </a:lnTo>
                  <a:lnTo>
                    <a:pt x="1536" y="0"/>
                  </a:lnTo>
                </a:path>
              </a:pathLst>
            </a:custGeom>
            <a:noFill/>
            <a:ln w="25400">
              <a:solidFill>
                <a:schemeClr val="tx1"/>
              </a:solidFill>
              <a:round/>
              <a:headEnd type="none"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Line 41"/>
            <p:cNvSpPr>
              <a:spLocks noChangeShapeType="1"/>
            </p:cNvSpPr>
            <p:nvPr/>
          </p:nvSpPr>
          <p:spPr bwMode="auto">
            <a:xfrm>
              <a:off x="2832" y="1768"/>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42"/>
            <p:cNvSpPr>
              <a:spLocks noChangeShapeType="1"/>
            </p:cNvSpPr>
            <p:nvPr/>
          </p:nvSpPr>
          <p:spPr bwMode="auto">
            <a:xfrm>
              <a:off x="2832" y="2200"/>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Line 43"/>
            <p:cNvSpPr>
              <a:spLocks noChangeShapeType="1"/>
            </p:cNvSpPr>
            <p:nvPr/>
          </p:nvSpPr>
          <p:spPr bwMode="auto">
            <a:xfrm>
              <a:off x="2832" y="2584"/>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8" name="Line 44"/>
            <p:cNvSpPr>
              <a:spLocks noChangeShapeType="1"/>
            </p:cNvSpPr>
            <p:nvPr/>
          </p:nvSpPr>
          <p:spPr bwMode="auto">
            <a:xfrm>
              <a:off x="2064"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9" name="Line 45"/>
            <p:cNvSpPr>
              <a:spLocks noChangeShapeType="1"/>
            </p:cNvSpPr>
            <p:nvPr/>
          </p:nvSpPr>
          <p:spPr bwMode="auto">
            <a:xfrm>
              <a:off x="3600"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60" name="Group 46"/>
            <p:cNvGrpSpPr>
              <a:grpSpLocks/>
            </p:cNvGrpSpPr>
            <p:nvPr/>
          </p:nvGrpSpPr>
          <p:grpSpPr bwMode="auto">
            <a:xfrm>
              <a:off x="2136" y="3168"/>
              <a:ext cx="1392" cy="528"/>
              <a:chOff x="2112" y="3216"/>
              <a:chExt cx="1392" cy="528"/>
            </a:xfrm>
          </p:grpSpPr>
          <p:sp>
            <p:nvSpPr>
              <p:cNvPr id="18464" name="AutoShape 47"/>
              <p:cNvSpPr>
                <a:spLocks noChangeArrowheads="1"/>
              </p:cNvSpPr>
              <p:nvPr/>
            </p:nvSpPr>
            <p:spPr bwMode="auto">
              <a:xfrm>
                <a:off x="2112" y="3216"/>
                <a:ext cx="1392" cy="528"/>
              </a:xfrm>
              <a:prstGeom prst="can">
                <a:avLst>
                  <a:gd name="adj" fmla="val 25000"/>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65" name="Text Box 48"/>
              <p:cNvSpPr txBox="1">
                <a:spLocks noChangeArrowheads="1"/>
              </p:cNvSpPr>
              <p:nvPr/>
            </p:nvSpPr>
            <p:spPr bwMode="auto">
              <a:xfrm>
                <a:off x="2168" y="3360"/>
                <a:ext cx="129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Cơ sở dữ liệu</a:t>
                </a:r>
              </a:p>
            </p:txBody>
          </p:sp>
        </p:grpSp>
        <p:sp>
          <p:nvSpPr>
            <p:cNvPr id="18461" name="Line 49"/>
            <p:cNvSpPr>
              <a:spLocks noChangeShapeType="1"/>
            </p:cNvSpPr>
            <p:nvPr/>
          </p:nvSpPr>
          <p:spPr bwMode="auto">
            <a:xfrm>
              <a:off x="2832" y="3016"/>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462" name="Picture 50"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3" name="Picture 51"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9" name="Text Box 52"/>
          <p:cNvSpPr txBox="1">
            <a:spLocks noChangeArrowheads="1"/>
          </p:cNvSpPr>
          <p:nvPr/>
        </p:nvSpPr>
        <p:spPr bwMode="auto">
          <a:xfrm>
            <a:off x="254000" y="43434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trong</a:t>
            </a:r>
          </a:p>
        </p:txBody>
      </p:sp>
      <p:sp>
        <p:nvSpPr>
          <p:cNvPr id="18440" name="Text Box 53"/>
          <p:cNvSpPr txBox="1">
            <a:spLocks noChangeArrowheads="1"/>
          </p:cNvSpPr>
          <p:nvPr/>
        </p:nvSpPr>
        <p:spPr bwMode="auto">
          <a:xfrm>
            <a:off x="254000" y="3022600"/>
            <a:ext cx="1752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ý niệm</a:t>
            </a:r>
          </a:p>
        </p:txBody>
      </p:sp>
      <p:sp>
        <p:nvSpPr>
          <p:cNvPr id="18441" name="Text Box 54"/>
          <p:cNvSpPr txBox="1">
            <a:spLocks noChangeArrowheads="1"/>
          </p:cNvSpPr>
          <p:nvPr/>
        </p:nvSpPr>
        <p:spPr bwMode="auto">
          <a:xfrm>
            <a:off x="266700" y="12827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ngoài</a:t>
            </a:r>
          </a:p>
        </p:txBody>
      </p:sp>
      <p:sp>
        <p:nvSpPr>
          <p:cNvPr id="18442" name="Text Box 57"/>
          <p:cNvSpPr txBox="1">
            <a:spLocks noChangeArrowheads="1"/>
          </p:cNvSpPr>
          <p:nvPr/>
        </p:nvSpPr>
        <p:spPr bwMode="auto">
          <a:xfrm>
            <a:off x="6705600" y="2057400"/>
            <a:ext cx="19812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Ánh xạ </a:t>
            </a:r>
          </a:p>
          <a:p>
            <a:pPr algn="ctr">
              <a:spcBef>
                <a:spcPct val="0"/>
              </a:spcBef>
              <a:buClrTx/>
              <a:buSzTx/>
              <a:buFontTx/>
              <a:buNone/>
            </a:pPr>
            <a:r>
              <a:rPr lang="en-US" altLang="en-US" sz="2200">
                <a:solidFill>
                  <a:srgbClr val="0000FF"/>
                </a:solidFill>
              </a:rPr>
              <a:t>mức ngoài-mức ý niệm</a:t>
            </a:r>
          </a:p>
        </p:txBody>
      </p:sp>
      <p:sp>
        <p:nvSpPr>
          <p:cNvPr id="18443" name="Text Box 58"/>
          <p:cNvSpPr txBox="1">
            <a:spLocks noChangeArrowheads="1"/>
          </p:cNvSpPr>
          <p:nvPr/>
        </p:nvSpPr>
        <p:spPr bwMode="auto">
          <a:xfrm>
            <a:off x="2565400" y="5257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000">
                <a:solidFill>
                  <a:srgbClr val="339933"/>
                </a:solidFill>
              </a:rPr>
              <a:t>Qlsv.mdb</a:t>
            </a:r>
          </a:p>
        </p:txBody>
      </p:sp>
      <p:sp>
        <p:nvSpPr>
          <p:cNvPr id="18444" name="Text Box 59"/>
          <p:cNvSpPr txBox="1">
            <a:spLocks noChangeArrowheads="1"/>
          </p:cNvSpPr>
          <p:nvPr/>
        </p:nvSpPr>
        <p:spPr bwMode="auto">
          <a:xfrm>
            <a:off x="228600" y="35052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Sviên(mãsv, họtên, mãlớp)</a:t>
            </a:r>
          </a:p>
          <a:p>
            <a:pPr>
              <a:spcBef>
                <a:spcPct val="0"/>
              </a:spcBef>
              <a:buClrTx/>
              <a:buSzTx/>
              <a:buFontTx/>
              <a:buNone/>
            </a:pPr>
            <a:r>
              <a:rPr lang="en-US" altLang="en-US" sz="2000">
                <a:solidFill>
                  <a:srgbClr val="339933"/>
                </a:solidFill>
              </a:rPr>
              <a:t>Lớp(mãlớp, tênlớp)</a:t>
            </a:r>
          </a:p>
        </p:txBody>
      </p:sp>
      <p:sp>
        <p:nvSpPr>
          <p:cNvPr id="18445" name="Text Box 60"/>
          <p:cNvSpPr txBox="1">
            <a:spLocks noChangeArrowheads="1"/>
          </p:cNvSpPr>
          <p:nvPr/>
        </p:nvSpPr>
        <p:spPr bwMode="auto">
          <a:xfrm>
            <a:off x="228600" y="1736725"/>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Sinhviên</a:t>
            </a:r>
          </a:p>
          <a:p>
            <a:pPr>
              <a:spcBef>
                <a:spcPct val="0"/>
              </a:spcBef>
              <a:buClrTx/>
              <a:buSzTx/>
              <a:buFontTx/>
              <a:buNone/>
            </a:pPr>
            <a:r>
              <a:rPr lang="en-US" altLang="en-US" sz="2000">
                <a:solidFill>
                  <a:srgbClr val="339933"/>
                </a:solidFill>
              </a:rPr>
              <a:t>(mãsv, họtên, tênlớp)</a:t>
            </a:r>
          </a:p>
        </p:txBody>
      </p:sp>
      <p:sp>
        <p:nvSpPr>
          <p:cNvPr id="18446" name="Text Box 65"/>
          <p:cNvSpPr txBox="1">
            <a:spLocks noChangeArrowheads="1"/>
          </p:cNvSpPr>
          <p:nvPr/>
        </p:nvSpPr>
        <p:spPr bwMode="auto">
          <a:xfrm>
            <a:off x="5829300" y="3695700"/>
            <a:ext cx="304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Ánh xạ mức ý niệm-mức trong</a:t>
            </a:r>
          </a:p>
        </p:txBody>
      </p:sp>
      <p:sp>
        <p:nvSpPr>
          <p:cNvPr id="34" name="Rectangle 3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5" name="Group 14"/>
          <p:cNvGrpSpPr>
            <a:grpSpLocks/>
          </p:cNvGrpSpPr>
          <p:nvPr/>
        </p:nvGrpSpPr>
        <p:grpSpPr bwMode="auto">
          <a:xfrm>
            <a:off x="304800" y="304800"/>
            <a:ext cx="8839200" cy="474663"/>
            <a:chOff x="762000" y="1904999"/>
            <a:chExt cx="7543800" cy="475489"/>
          </a:xfrm>
        </p:grpSpPr>
        <p:sp>
          <p:nvSpPr>
            <p:cNvPr id="36" name="Text Box 12"/>
            <p:cNvSpPr txBox="1">
              <a:spLocks noChangeArrowheads="1"/>
            </p:cNvSpPr>
            <p:nvPr/>
          </p:nvSpPr>
          <p:spPr bwMode="auto">
            <a:xfrm>
              <a:off x="1371682" y="1904999"/>
              <a:ext cx="6934118" cy="46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Kiến trúc Database</a:t>
              </a:r>
            </a:p>
          </p:txBody>
        </p:sp>
        <p:grpSp>
          <p:nvGrpSpPr>
            <p:cNvPr id="37" name="Group 28"/>
            <p:cNvGrpSpPr>
              <a:grpSpLocks/>
            </p:cNvGrpSpPr>
            <p:nvPr/>
          </p:nvGrpSpPr>
          <p:grpSpPr bwMode="auto">
            <a:xfrm>
              <a:off x="762000" y="1905000"/>
              <a:ext cx="548640" cy="475488"/>
              <a:chOff x="1110" y="2656"/>
              <a:chExt cx="1549" cy="1351"/>
            </a:xfrm>
          </p:grpSpPr>
          <p:sp>
            <p:nvSpPr>
              <p:cNvPr id="3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9"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0"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extLst>
      <p:ext uri="{BB962C8B-B14F-4D97-AF65-F5344CB8AC3E}">
        <p14:creationId xmlns:p14="http://schemas.microsoft.com/office/powerpoint/2010/main" val="270797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8F15B6-7657-4365-A9B5-FFB49C309D95}" type="slidenum">
              <a:rPr lang="en-US" sz="1200" smtClean="0">
                <a:solidFill>
                  <a:srgbClr val="898989"/>
                </a:solidFill>
              </a:rPr>
              <a:pPr>
                <a:spcBef>
                  <a:spcPct val="0"/>
                </a:spcBef>
                <a:buFontTx/>
                <a:buNone/>
              </a:pPr>
              <a:t>2</a:t>
            </a:fld>
            <a:endParaRPr lang="en-US" sz="1200">
              <a:solidFill>
                <a:srgbClr val="898989"/>
              </a:solidFill>
            </a:endParaRPr>
          </a:p>
        </p:txBody>
      </p:sp>
      <p:sp>
        <p:nvSpPr>
          <p:cNvPr id="8195" name="Title 1"/>
          <p:cNvSpPr>
            <a:spLocks noGrp="1"/>
          </p:cNvSpPr>
          <p:nvPr>
            <p:ph type="ctrTitle"/>
          </p:nvPr>
        </p:nvSpPr>
        <p:spPr>
          <a:xfrm>
            <a:off x="0" y="0"/>
            <a:ext cx="9144000" cy="1219200"/>
          </a:xfrm>
        </p:spPr>
        <p:txBody>
          <a:bodyPr/>
          <a:lstStyle/>
          <a:p>
            <a:pPr eaLnBrk="1" hangingPunct="1"/>
            <a:endParaRPr lang="vi-VN" altLang="en-US">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en-US" sz="3200" b="1">
                <a:ln w="11430"/>
                <a:solidFill>
                  <a:schemeClr val="bg1"/>
                </a:solidFill>
                <a:effectLst>
                  <a:outerShdw blurRad="50800" dist="39000" dir="5460000" algn="tl">
                    <a:srgbClr val="000000">
                      <a:alpha val="38000"/>
                    </a:srgbClr>
                  </a:outerShdw>
                </a:effectLst>
                <a:latin typeface="Tahoma" pitchFamily="34" charset="0"/>
                <a:cs typeface="Tahoma" pitchFamily="34" charset="0"/>
              </a:rPr>
              <a:t>NỘI DUNG</a:t>
            </a:r>
          </a:p>
        </p:txBody>
      </p:sp>
      <p:grpSp>
        <p:nvGrpSpPr>
          <p:cNvPr id="2" name="Group 25"/>
          <p:cNvGrpSpPr>
            <a:grpSpLocks/>
          </p:cNvGrpSpPr>
          <p:nvPr/>
        </p:nvGrpSpPr>
        <p:grpSpPr bwMode="auto">
          <a:xfrm>
            <a:off x="685800" y="3756025"/>
            <a:ext cx="7543800" cy="476250"/>
            <a:chOff x="762000" y="1905000"/>
            <a:chExt cx="7543800" cy="475488"/>
          </a:xfrm>
        </p:grpSpPr>
        <p:sp>
          <p:nvSpPr>
            <p:cNvPr id="8247"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b="1">
                <a:latin typeface="Arial" panose="020B0604020202020204" pitchFamily="34" charset="0"/>
              </a:endParaRPr>
            </a:p>
          </p:txBody>
        </p:sp>
        <p:grpSp>
          <p:nvGrpSpPr>
            <p:cNvPr id="8248" name="Group 3"/>
            <p:cNvGrpSpPr>
              <a:grpSpLocks/>
            </p:cNvGrpSpPr>
            <p:nvPr/>
          </p:nvGrpSpPr>
          <p:grpSpPr bwMode="auto">
            <a:xfrm>
              <a:off x="762000" y="1905000"/>
              <a:ext cx="548640" cy="475488"/>
              <a:chOff x="1110" y="2656"/>
              <a:chExt cx="1549" cy="1351"/>
            </a:xfrm>
          </p:grpSpPr>
          <p:sp>
            <p:nvSpPr>
              <p:cNvPr id="825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5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
          <p:nvSpPr>
            <p:cNvPr id="8249"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6"/>
          <p:cNvGrpSpPr>
            <a:grpSpLocks/>
          </p:cNvGrpSpPr>
          <p:nvPr/>
        </p:nvGrpSpPr>
        <p:grpSpPr bwMode="auto">
          <a:xfrm>
            <a:off x="685800" y="1752600"/>
            <a:ext cx="7543800" cy="476250"/>
            <a:chOff x="762000" y="1905000"/>
            <a:chExt cx="7543800" cy="475488"/>
          </a:xfrm>
        </p:grpSpPr>
        <p:sp>
          <p:nvSpPr>
            <p:cNvPr id="8239"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Tổng quan về Cơ Sở Dữ Liệu quan hệ</a:t>
              </a:r>
            </a:p>
          </p:txBody>
        </p:sp>
        <p:grpSp>
          <p:nvGrpSpPr>
            <p:cNvPr id="8240" name="Group 28"/>
            <p:cNvGrpSpPr>
              <a:grpSpLocks/>
            </p:cNvGrpSpPr>
            <p:nvPr/>
          </p:nvGrpSpPr>
          <p:grpSpPr bwMode="auto">
            <a:xfrm>
              <a:off x="762000" y="1905000"/>
              <a:ext cx="548640" cy="475488"/>
              <a:chOff x="1110" y="2656"/>
              <a:chExt cx="1549" cy="1351"/>
            </a:xfrm>
          </p:grpSpPr>
          <p:sp>
            <p:nvSpPr>
              <p:cNvPr id="82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4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3"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sp>
          <p:nvSpPr>
            <p:cNvPr id="8241"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33"/>
          <p:cNvGrpSpPr>
            <a:grpSpLocks/>
          </p:cNvGrpSpPr>
          <p:nvPr/>
        </p:nvGrpSpPr>
        <p:grpSpPr bwMode="auto">
          <a:xfrm>
            <a:off x="685800" y="2489200"/>
            <a:ext cx="7545388" cy="1133475"/>
            <a:chOff x="762000" y="1248608"/>
            <a:chExt cx="7545729" cy="1131880"/>
          </a:xfrm>
        </p:grpSpPr>
        <p:sp>
          <p:nvSpPr>
            <p:cNvPr id="8228"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Giới thiệu SQL Server</a:t>
              </a:r>
            </a:p>
          </p:txBody>
        </p:sp>
        <p:grpSp>
          <p:nvGrpSpPr>
            <p:cNvPr id="8229" name="Group 35"/>
            <p:cNvGrpSpPr>
              <a:grpSpLocks/>
            </p:cNvGrpSpPr>
            <p:nvPr/>
          </p:nvGrpSpPr>
          <p:grpSpPr bwMode="auto">
            <a:xfrm>
              <a:off x="762000" y="1248608"/>
              <a:ext cx="548640" cy="1131880"/>
              <a:chOff x="1110" y="791"/>
              <a:chExt cx="1549" cy="3216"/>
            </a:xfrm>
          </p:grpSpPr>
          <p:sp>
            <p:nvSpPr>
              <p:cNvPr id="823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3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sp>
            <p:nvSpPr>
              <p:cNvPr id="51" name="AutoShape 5"/>
              <p:cNvSpPr>
                <a:spLocks noChangeArrowheads="1"/>
              </p:cNvSpPr>
              <p:nvPr/>
            </p:nvSpPr>
            <p:spPr bwMode="gray">
              <a:xfrm>
                <a:off x="1114" y="791"/>
                <a:ext cx="1537" cy="1329"/>
              </a:xfrm>
              <a:prstGeom prst="hexagon">
                <a:avLst>
                  <a:gd name="adj" fmla="val 28916"/>
                  <a:gd name="vf" fmla="val 115470"/>
                </a:avLst>
              </a:prstGeom>
              <a:solidFill>
                <a:schemeClr val="bg2">
                  <a:lumMod val="50000"/>
                </a:schemeClr>
              </a:solidFill>
              <a:ln w="9525">
                <a:solidFill>
                  <a:srgbClr val="C0C0C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1800">
                    <a:latin typeface="Arial" charset="0"/>
                  </a:rPr>
                  <a:t>2</a:t>
                </a:r>
              </a:p>
            </p:txBody>
          </p:sp>
        </p:grpSp>
        <p:sp>
          <p:nvSpPr>
            <p:cNvPr id="8230"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1" name="Text Box 12"/>
            <p:cNvSpPr txBox="1">
              <a:spLocks noChangeArrowheads="1"/>
            </p:cNvSpPr>
            <p:nvPr/>
          </p:nvSpPr>
          <p:spPr bwMode="auto">
            <a:xfrm>
              <a:off x="1371600" y="1350491"/>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Hệ Quản Trị Cơ Sở Dữ Liệu</a:t>
              </a:r>
            </a:p>
          </p:txBody>
        </p:sp>
        <p:sp>
          <p:nvSpPr>
            <p:cNvPr id="8232" name="Line 11"/>
            <p:cNvSpPr>
              <a:spLocks noChangeShapeType="1"/>
            </p:cNvSpPr>
            <p:nvPr/>
          </p:nvSpPr>
          <p:spPr bwMode="auto">
            <a:xfrm>
              <a:off x="1221129" y="1705971"/>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49"/>
          <p:cNvGrpSpPr>
            <a:grpSpLocks/>
          </p:cNvGrpSpPr>
          <p:nvPr/>
        </p:nvGrpSpPr>
        <p:grpSpPr bwMode="auto">
          <a:xfrm>
            <a:off x="685800" y="4365625"/>
            <a:ext cx="7543800" cy="728663"/>
            <a:chOff x="762000" y="1905000"/>
            <a:chExt cx="7543800" cy="727497"/>
          </a:xfrm>
        </p:grpSpPr>
        <p:sp>
          <p:nvSpPr>
            <p:cNvPr id="8220" name="Text Box 12"/>
            <p:cNvSpPr txBox="1">
              <a:spLocks noChangeArrowheads="1"/>
            </p:cNvSpPr>
            <p:nvPr/>
          </p:nvSpPr>
          <p:spPr bwMode="auto">
            <a:xfrm>
              <a:off x="1371600" y="1962059"/>
              <a:ext cx="6934200" cy="6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Giới thiệu SQL Server 2012</a:t>
              </a:r>
            </a:p>
            <a:p>
              <a:pPr>
                <a:spcBef>
                  <a:spcPct val="0"/>
                </a:spcBef>
                <a:buFontTx/>
                <a:buNone/>
              </a:pPr>
              <a:endParaRPr lang="en-US" altLang="en-US" sz="2000" b="1">
                <a:solidFill>
                  <a:srgbClr val="606060"/>
                </a:solidFill>
                <a:latin typeface="Tahoma" panose="020B0604030504040204" pitchFamily="34" charset="0"/>
                <a:cs typeface="Tahoma" panose="020B0604030504040204" pitchFamily="34" charset="0"/>
              </a:endParaRPr>
            </a:p>
          </p:txBody>
        </p:sp>
        <p:grpSp>
          <p:nvGrpSpPr>
            <p:cNvPr id="8221" name="Group 28"/>
            <p:cNvGrpSpPr>
              <a:grpSpLocks/>
            </p:cNvGrpSpPr>
            <p:nvPr/>
          </p:nvGrpSpPr>
          <p:grpSpPr bwMode="auto">
            <a:xfrm>
              <a:off x="762000" y="1905000"/>
              <a:ext cx="548640" cy="475488"/>
              <a:chOff x="1110" y="2656"/>
              <a:chExt cx="1549" cy="1351"/>
            </a:xfrm>
          </p:grpSpPr>
          <p:sp>
            <p:nvSpPr>
              <p:cNvPr id="822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2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5</a:t>
                </a:r>
              </a:p>
            </p:txBody>
          </p:sp>
        </p:grpSp>
        <p:sp>
          <p:nvSpPr>
            <p:cNvPr id="8222"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49"/>
          <p:cNvGrpSpPr>
            <a:grpSpLocks/>
          </p:cNvGrpSpPr>
          <p:nvPr/>
        </p:nvGrpSpPr>
        <p:grpSpPr bwMode="auto">
          <a:xfrm>
            <a:off x="685800" y="5032375"/>
            <a:ext cx="7543800" cy="476250"/>
            <a:chOff x="762000" y="1905000"/>
            <a:chExt cx="7543800" cy="475488"/>
          </a:xfrm>
        </p:grpSpPr>
        <p:sp>
          <p:nvSpPr>
            <p:cNvPr id="8212"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b="1">
                  <a:latin typeface="Arial" panose="020B0604020202020204" pitchFamily="34" charset="0"/>
                </a:rPr>
                <a:t>Bộ công cụ Management Studio</a:t>
              </a:r>
              <a:r>
                <a:rPr lang="en-US" altLang="zh-CN" sz="1800">
                  <a:latin typeface="Arial" panose="020B0604020202020204" pitchFamily="34" charset="0"/>
                </a:rPr>
                <a:t> </a:t>
              </a:r>
              <a:endParaRPr lang="en-US" altLang="en-US" sz="1800">
                <a:latin typeface="Arial" panose="020B0604020202020204" pitchFamily="34" charset="0"/>
              </a:endParaRPr>
            </a:p>
          </p:txBody>
        </p:sp>
        <p:grpSp>
          <p:nvGrpSpPr>
            <p:cNvPr id="8213" name="Group 28"/>
            <p:cNvGrpSpPr>
              <a:grpSpLocks/>
            </p:cNvGrpSpPr>
            <p:nvPr/>
          </p:nvGrpSpPr>
          <p:grpSpPr bwMode="auto">
            <a:xfrm>
              <a:off x="762000" y="1905000"/>
              <a:ext cx="548640" cy="475488"/>
              <a:chOff x="1110" y="2656"/>
              <a:chExt cx="1549" cy="1351"/>
            </a:xfrm>
          </p:grpSpPr>
          <p:sp>
            <p:nvSpPr>
              <p:cNvPr id="821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1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
          <p:nvSpPr>
            <p:cNvPr id="8214"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49"/>
          <p:cNvGrpSpPr>
            <a:grpSpLocks/>
          </p:cNvGrpSpPr>
          <p:nvPr/>
        </p:nvGrpSpPr>
        <p:grpSpPr bwMode="auto">
          <a:xfrm>
            <a:off x="685800" y="5718175"/>
            <a:ext cx="7543800" cy="476250"/>
            <a:chOff x="762000" y="1905000"/>
            <a:chExt cx="7543800" cy="475488"/>
          </a:xfrm>
        </p:grpSpPr>
        <p:sp>
          <p:nvSpPr>
            <p:cNvPr id="8204"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Các đối tượng trong SQL Server</a:t>
              </a:r>
            </a:p>
          </p:txBody>
        </p:sp>
        <p:grpSp>
          <p:nvGrpSpPr>
            <p:cNvPr id="8205" name="Group 28"/>
            <p:cNvGrpSpPr>
              <a:grpSpLocks/>
            </p:cNvGrpSpPr>
            <p:nvPr/>
          </p:nvGrpSpPr>
          <p:grpSpPr bwMode="auto">
            <a:xfrm>
              <a:off x="762000" y="1905000"/>
              <a:ext cx="548640" cy="475488"/>
              <a:chOff x="1110" y="2656"/>
              <a:chExt cx="1549" cy="1351"/>
            </a:xfrm>
          </p:grpSpPr>
          <p:sp>
            <p:nvSpPr>
              <p:cNvPr id="820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0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8206"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203" name="Rectangle 72"/>
          <p:cNvSpPr>
            <a:spLocks noChangeArrowheads="1"/>
          </p:cNvSpPr>
          <p:nvPr/>
        </p:nvSpPr>
        <p:spPr bwMode="auto">
          <a:xfrm>
            <a:off x="1328738" y="3756025"/>
            <a:ext cx="339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b="1">
                <a:latin typeface="Arial" panose="020B0604020202020204" pitchFamily="34" charset="0"/>
              </a:rPr>
              <a:t>SQL Server Services &amp; Tools</a:t>
            </a:r>
            <a:r>
              <a:rPr lang="en-US" altLang="zh-CN" sz="180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9A02DE-9930-4EFE-B976-91C5E76CB0E4}" type="slidenum">
              <a:rPr lang="en-US" sz="1200" smtClean="0">
                <a:solidFill>
                  <a:srgbClr val="898989"/>
                </a:solidFill>
              </a:rPr>
              <a:pPr>
                <a:spcBef>
                  <a:spcPct val="0"/>
                </a:spcBef>
                <a:buFontTx/>
                <a:buNone/>
              </a:pPr>
              <a:t>20</a:t>
            </a:fld>
            <a:endParaRPr lang="en-US" sz="1200">
              <a:solidFill>
                <a:srgbClr val="898989"/>
              </a:solidFill>
            </a:endParaRPr>
          </a:p>
        </p:txBody>
      </p:sp>
      <p:sp>
        <p:nvSpPr>
          <p:cNvPr id="2" name="Title 1"/>
          <p:cNvSpPr>
            <a:spLocks noGrp="1"/>
          </p:cNvSpPr>
          <p:nvPr>
            <p:ph type="title" idx="4294967295"/>
          </p:nvPr>
        </p:nvSpPr>
        <p:spPr>
          <a:xfrm>
            <a:off x="335280" y="1287463"/>
            <a:ext cx="8183563" cy="517525"/>
          </a:xfrm>
        </p:spPr>
        <p:txBody>
          <a:bodyPr anchor="b">
            <a:normAutofit/>
          </a:bodyPr>
          <a:lstStyle/>
          <a:p>
            <a:pPr algn="l">
              <a:defRPr/>
            </a:pPr>
            <a:r>
              <a:rPr lang="en-US" altLang="en-US" sz="2400" b="1">
                <a:solidFill>
                  <a:srgbClr val="0000FF"/>
                </a:solidFill>
                <a:effectLst>
                  <a:outerShdw blurRad="38100" dist="38100" dir="2700000" algn="tl">
                    <a:srgbClr val="C0C0C0"/>
                  </a:outerShdw>
                </a:effectLst>
              </a:rPr>
              <a:t>Hệ quản trị CSDL</a:t>
            </a:r>
          </a:p>
        </p:txBody>
      </p:sp>
      <p:sp>
        <p:nvSpPr>
          <p:cNvPr id="34820" name="Content Placeholder 2"/>
          <p:cNvSpPr>
            <a:spLocks noGrp="1"/>
          </p:cNvSpPr>
          <p:nvPr>
            <p:ph idx="4294967295"/>
          </p:nvPr>
        </p:nvSpPr>
        <p:spPr>
          <a:xfrm>
            <a:off x="335280" y="1854612"/>
            <a:ext cx="8001000" cy="2819400"/>
          </a:xfrm>
        </p:spPr>
        <p:txBody>
          <a:bodyPr lIns="182880" tIns="91440"/>
          <a:lstStyle/>
          <a:p>
            <a:pPr marL="339725" indent="-339725" algn="just">
              <a:lnSpc>
                <a:spcPct val="110000"/>
              </a:lnSpc>
            </a:pPr>
            <a:r>
              <a:rPr lang="en-US" altLang="en-US" sz="2400">
                <a:latin typeface="Arial" panose="020B0604020202020204" pitchFamily="34" charset="0"/>
                <a:cs typeface="Arial" panose="020B0604020202020204" pitchFamily="34" charset="0"/>
              </a:rPr>
              <a:t>CSDL đặt ra vấn đề cần giải quyết là</a:t>
            </a:r>
            <a:endParaRPr lang="en-US" altLang="en-US" sz="2400" i="1">
              <a:latin typeface="Arial" panose="020B0604020202020204" pitchFamily="34" charset="0"/>
              <a:cs typeface="Arial" panose="020B0604020202020204" pitchFamily="34" charset="0"/>
            </a:endParaRPr>
          </a:p>
          <a:p>
            <a:pPr marL="771525" lvl="1" indent="-317500" algn="just"/>
            <a:r>
              <a:rPr lang="en-US" altLang="en-US" sz="2400" i="1">
                <a:latin typeface="Arial" panose="020B0604020202020204" pitchFamily="34" charset="0"/>
                <a:cs typeface="Arial" panose="020B0604020202020204" pitchFamily="34" charset="0"/>
              </a:rPr>
              <a:t>Tính chủ quyền</a:t>
            </a:r>
            <a:endParaRPr lang="en-US" altLang="en-US" sz="2400">
              <a:latin typeface="Arial" panose="020B0604020202020204" pitchFamily="34" charset="0"/>
              <a:cs typeface="Arial" panose="020B0604020202020204" pitchFamily="34" charset="0"/>
            </a:endParaRPr>
          </a:p>
          <a:p>
            <a:pPr marL="771525" lvl="1" indent="-317500" algn="just"/>
            <a:r>
              <a:rPr lang="en-US" altLang="en-US" sz="2400" i="1">
                <a:latin typeface="Arial" panose="020B0604020202020204" pitchFamily="34" charset="0"/>
                <a:cs typeface="Arial" panose="020B0604020202020204" pitchFamily="34" charset="0"/>
              </a:rPr>
              <a:t>Cơ chế bảo mật hay phân quyền hạn khi khai thác dữ liệu.</a:t>
            </a:r>
          </a:p>
          <a:p>
            <a:pPr marL="771525" lvl="1" indent="-317500" algn="just"/>
            <a:r>
              <a:rPr lang="en-US" altLang="en-US" sz="2400" i="1">
                <a:latin typeface="Arial" panose="020B0604020202020204" pitchFamily="34" charset="0"/>
                <a:cs typeface="Arial" panose="020B0604020202020204" pitchFamily="34" charset="0"/>
              </a:rPr>
              <a:t>Cung cấp một giao diện giữa người sử dụng và dữ liệu.</a:t>
            </a:r>
          </a:p>
          <a:p>
            <a:pPr marL="771525" lvl="1" indent="-317500" algn="just"/>
            <a:r>
              <a:rPr lang="en-US" altLang="en-US" sz="2400" i="1">
                <a:latin typeface="Arial" panose="020B0604020202020204" pitchFamily="34" charset="0"/>
                <a:cs typeface="Arial" panose="020B0604020202020204" pitchFamily="34" charset="0"/>
              </a:rPr>
              <a:t>Phục hồi dữ liệu khi có sự cố xảy ra</a:t>
            </a:r>
          </a:p>
        </p:txBody>
      </p:sp>
      <p:sp>
        <p:nvSpPr>
          <p:cNvPr id="34821" name="Rectangle 4"/>
          <p:cNvSpPr>
            <a:spLocks noChangeArrowheads="1"/>
          </p:cNvSpPr>
          <p:nvPr/>
        </p:nvSpPr>
        <p:spPr bwMode="auto">
          <a:xfrm>
            <a:off x="990600" y="56388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6286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990000"/>
                </a:solidFill>
                <a:latin typeface="Times New Roman" panose="02020603050405020304" pitchFamily="18" charset="0"/>
                <a:sym typeface="Wingdings" panose="05000000000000000000" pitchFamily="2" charset="2"/>
              </a:rPr>
              <a:t> </a:t>
            </a:r>
            <a:r>
              <a:rPr lang="en-US" altLang="en-US" sz="2400" b="1">
                <a:solidFill>
                  <a:srgbClr val="990000"/>
                </a:solidFill>
                <a:latin typeface="Times New Roman" panose="02020603050405020304" pitchFamily="18" charset="0"/>
              </a:rPr>
              <a:t>Phần mềm có khả năng giải quyết các vấn đề trên là hệ quản trị cơ sở dữ liệu</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4823" name="Group 14"/>
          <p:cNvGrpSpPr>
            <a:grpSpLocks/>
          </p:cNvGrpSpPr>
          <p:nvPr/>
        </p:nvGrpSpPr>
        <p:grpSpPr bwMode="auto">
          <a:xfrm>
            <a:off x="304800" y="304800"/>
            <a:ext cx="8839200" cy="474663"/>
            <a:chOff x="762000" y="1905000"/>
            <a:chExt cx="7543800" cy="475488"/>
          </a:xfrm>
        </p:grpSpPr>
        <p:sp>
          <p:nvSpPr>
            <p:cNvPr id="34824"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4825" name="Group 28"/>
            <p:cNvGrpSpPr>
              <a:grpSpLocks/>
            </p:cNvGrpSpPr>
            <p:nvPr/>
          </p:nvGrpSpPr>
          <p:grpSpPr bwMode="auto">
            <a:xfrm>
              <a:off x="762000" y="1905000"/>
              <a:ext cx="548640" cy="475488"/>
              <a:chOff x="1110" y="2656"/>
              <a:chExt cx="1549" cy="1351"/>
            </a:xfrm>
          </p:grpSpPr>
          <p:sp>
            <p:nvSpPr>
              <p:cNvPr id="3482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4827"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ED0CCB-5E48-420F-A9C7-632D58494D10}" type="slidenum">
              <a:rPr lang="en-US" sz="1200" smtClean="0">
                <a:solidFill>
                  <a:srgbClr val="898989"/>
                </a:solidFill>
              </a:rPr>
              <a:pPr>
                <a:spcBef>
                  <a:spcPct val="0"/>
                </a:spcBef>
                <a:buFontTx/>
                <a:buNone/>
              </a:pPr>
              <a:t>21</a:t>
            </a:fld>
            <a:endParaRPr lang="en-US" sz="1200">
              <a:solidFill>
                <a:srgbClr val="898989"/>
              </a:solidFill>
            </a:endParaRPr>
          </a:p>
        </p:txBody>
      </p:sp>
      <p:sp>
        <p:nvSpPr>
          <p:cNvPr id="35844" name="Content Placeholder 2"/>
          <p:cNvSpPr>
            <a:spLocks noGrp="1"/>
          </p:cNvSpPr>
          <p:nvPr>
            <p:ph idx="4294967295"/>
          </p:nvPr>
        </p:nvSpPr>
        <p:spPr>
          <a:xfrm>
            <a:off x="304800" y="1447800"/>
            <a:ext cx="8534400" cy="4187825"/>
          </a:xfrm>
        </p:spPr>
        <p:txBody>
          <a:bodyPr lIns="182880" tIns="91440"/>
          <a:lstStyle/>
          <a:p>
            <a:pPr marL="339725" indent="-339725" algn="just">
              <a:lnSpc>
                <a:spcPct val="110000"/>
              </a:lnSpc>
            </a:pPr>
            <a:r>
              <a:rPr lang="en-US" altLang="en-US" sz="2400">
                <a:latin typeface="Arial" panose="020B0604020202020204" pitchFamily="34" charset="0"/>
                <a:cs typeface="Arial" panose="020B0604020202020204" pitchFamily="34" charset="0"/>
              </a:rPr>
              <a:t>Hệ quản trị CSDL (DBMS – </a:t>
            </a:r>
            <a:r>
              <a:rPr lang="en-US" altLang="en-US" sz="2400" i="1">
                <a:latin typeface="Arial" panose="020B0604020202020204" pitchFamily="34" charset="0"/>
                <a:cs typeface="Arial" panose="020B0604020202020204" pitchFamily="34" charset="0"/>
              </a:rPr>
              <a:t>DataBase Management System)</a:t>
            </a:r>
          </a:p>
          <a:p>
            <a:pPr marL="771525" lvl="1" indent="-317500" algn="just"/>
            <a:r>
              <a:rPr lang="en-US" altLang="en-US" sz="2400" i="1">
                <a:latin typeface="Arial" panose="020B0604020202020204" pitchFamily="34" charset="0"/>
                <a:cs typeface="Arial" panose="020B0604020202020204" pitchFamily="34" charset="0"/>
              </a:rPr>
              <a:t>Hệ quản trị CSDL</a:t>
            </a:r>
            <a:r>
              <a:rPr lang="en-US" altLang="en-US" sz="2400">
                <a:latin typeface="Arial" panose="020B0604020202020204" pitchFamily="34" charset="0"/>
                <a:cs typeface="Arial" panose="020B0604020202020204" pitchFamily="34" charset="0"/>
              </a:rPr>
              <a:t> là tập hợp các chương trình, phần mềm dùng để quản lý cấu trúc và dữ liệu của CSDL và điều khiển truy xuất dữ liệu trong CSDL.</a:t>
            </a:r>
          </a:p>
          <a:p>
            <a:pPr marL="771525" lvl="1" indent="-317500" algn="just"/>
            <a:r>
              <a:rPr lang="en-US" altLang="en-US" sz="2400">
                <a:latin typeface="Arial" panose="020B0604020202020204" pitchFamily="34" charset="0"/>
                <a:cs typeface="Arial" panose="020B0604020202020204" pitchFamily="34" charset="0"/>
              </a:rPr>
              <a:t>Cho phép người sử dụng định nghĩa, tạo lập, bảo trì CSDL và cung cấp các truy xuất dữ liệu.</a:t>
            </a:r>
          </a:p>
          <a:p>
            <a:pPr marL="771525" lvl="1" indent="-317500" algn="just"/>
            <a:r>
              <a:rPr lang="en-US" altLang="en-US" sz="2400">
                <a:latin typeface="Arial" panose="020B0604020202020204" pitchFamily="34" charset="0"/>
                <a:cs typeface="Arial" panose="020B0604020202020204" pitchFamily="34" charset="0"/>
              </a:rPr>
              <a:t>Cung cấp một giao diện giữa người sử dụng và dữ liệu.</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5846" name="Group 14"/>
          <p:cNvGrpSpPr>
            <a:grpSpLocks/>
          </p:cNvGrpSpPr>
          <p:nvPr/>
        </p:nvGrpSpPr>
        <p:grpSpPr bwMode="auto">
          <a:xfrm>
            <a:off x="304800" y="304800"/>
            <a:ext cx="8839200" cy="474663"/>
            <a:chOff x="762000" y="1905000"/>
            <a:chExt cx="7543800" cy="475488"/>
          </a:xfrm>
        </p:grpSpPr>
        <p:sp>
          <p:nvSpPr>
            <p:cNvPr id="3584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5848" name="Group 28"/>
            <p:cNvGrpSpPr>
              <a:grpSpLocks/>
            </p:cNvGrpSpPr>
            <p:nvPr/>
          </p:nvGrpSpPr>
          <p:grpSpPr bwMode="auto">
            <a:xfrm>
              <a:off x="762000" y="1905000"/>
              <a:ext cx="548640" cy="475488"/>
              <a:chOff x="1110" y="2656"/>
              <a:chExt cx="1549" cy="1351"/>
            </a:xfrm>
          </p:grpSpPr>
          <p:sp>
            <p:nvSpPr>
              <p:cNvPr id="358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0B90AC-9D95-47B1-B2F6-175FB8549791}" type="slidenum">
              <a:rPr lang="en-US" sz="1200" smtClean="0">
                <a:solidFill>
                  <a:srgbClr val="898989"/>
                </a:solidFill>
              </a:rPr>
              <a:pPr>
                <a:spcBef>
                  <a:spcPct val="0"/>
                </a:spcBef>
                <a:buFontTx/>
                <a:buNone/>
              </a:pPr>
              <a:t>22</a:t>
            </a:fld>
            <a:endParaRPr lang="en-US" sz="1200">
              <a:solidFill>
                <a:srgbClr val="898989"/>
              </a:solidFill>
            </a:endParaRPr>
          </a:p>
        </p:txBody>
      </p:sp>
      <p:sp>
        <p:nvSpPr>
          <p:cNvPr id="36868" name="Content Placeholder 2"/>
          <p:cNvSpPr>
            <a:spLocks noGrp="1"/>
          </p:cNvSpPr>
          <p:nvPr>
            <p:ph idx="4294967295"/>
          </p:nvPr>
        </p:nvSpPr>
        <p:spPr>
          <a:xfrm>
            <a:off x="389467" y="1613835"/>
            <a:ext cx="8763000" cy="4187825"/>
          </a:xfrm>
        </p:spPr>
        <p:txBody>
          <a:bodyPr lIns="182880" tIns="91440"/>
          <a:lstStyle/>
          <a:p>
            <a:pPr marL="339725" indent="-339725"/>
            <a:r>
              <a:rPr lang="en-US" altLang="en-US" sz="2200">
                <a:latin typeface="Arial" panose="020B0604020202020204" pitchFamily="34" charset="0"/>
              </a:rPr>
              <a:t>Các chức năng của hệ quản trị CSDL</a:t>
            </a:r>
          </a:p>
          <a:p>
            <a:pPr marL="771525" lvl="1" indent="-317500"/>
            <a:r>
              <a:rPr lang="en-US" altLang="en-US" sz="2200">
                <a:latin typeface="Arial" panose="020B0604020202020204" pitchFamily="34" charset="0"/>
              </a:rPr>
              <a:t>Lưu trữ, truy xuất và cập nhật dữ liệu</a:t>
            </a:r>
          </a:p>
          <a:p>
            <a:pPr lvl="2"/>
            <a:r>
              <a:rPr lang="en-US" altLang="en-US" sz="2000">
                <a:latin typeface="Arial" panose="020B0604020202020204" pitchFamily="34" charset="0"/>
              </a:rPr>
              <a:t>Ngôn ngữ định nghĩa dữ liệu (DDL - </a:t>
            </a:r>
            <a:r>
              <a:rPr lang="en-US" altLang="en-US" sz="2000" i="1">
                <a:latin typeface="Arial" panose="020B0604020202020204" pitchFamily="34" charset="0"/>
              </a:rPr>
              <a:t>Data Definition Language</a:t>
            </a:r>
            <a:r>
              <a:rPr lang="en-US" altLang="en-US" sz="2000">
                <a:latin typeface="Arial" panose="020B0604020202020204" pitchFamily="34" charset="0"/>
              </a:rPr>
              <a:t>)</a:t>
            </a:r>
          </a:p>
          <a:p>
            <a:pPr lvl="2"/>
            <a:r>
              <a:rPr lang="en-US" altLang="en-US" sz="2000">
                <a:latin typeface="Arial" panose="020B0604020202020204" pitchFamily="34" charset="0"/>
              </a:rPr>
              <a:t>Ngôn ngữ thao tác dữ liệu (DML - </a:t>
            </a:r>
            <a:r>
              <a:rPr lang="en-US" altLang="en-US" sz="2000" i="1">
                <a:latin typeface="Arial" panose="020B0604020202020204" pitchFamily="34" charset="0"/>
              </a:rPr>
              <a:t>Data Manipulation Language</a:t>
            </a:r>
            <a:r>
              <a:rPr lang="en-US" altLang="en-US" sz="2000">
                <a:latin typeface="Arial" panose="020B0604020202020204" pitchFamily="34" charset="0"/>
              </a:rPr>
              <a:t>).</a:t>
            </a:r>
          </a:p>
          <a:p>
            <a:pPr marL="771525" lvl="1" indent="-317500"/>
            <a:r>
              <a:rPr lang="en-US" altLang="en-US" sz="2200">
                <a:latin typeface="Arial" panose="020B0604020202020204" pitchFamily="34" charset="0"/>
              </a:rPr>
              <a:t>Quản lý giao tác (</a:t>
            </a:r>
            <a:r>
              <a:rPr lang="en-US" altLang="en-US" sz="2200" i="1">
                <a:latin typeface="Arial" panose="020B0604020202020204" pitchFamily="34" charset="0"/>
              </a:rPr>
              <a:t>transaction management</a:t>
            </a:r>
            <a:r>
              <a:rPr lang="en-US" altLang="en-US" sz="2200">
                <a:latin typeface="Arial" panose="020B0604020202020204" pitchFamily="34" charset="0"/>
              </a:rPr>
              <a:t>).</a:t>
            </a:r>
          </a:p>
          <a:p>
            <a:pPr marL="771525" lvl="1" indent="-317500"/>
            <a:r>
              <a:rPr lang="en-US" altLang="en-US" sz="2200">
                <a:latin typeface="Arial" panose="020B0604020202020204" pitchFamily="34" charset="0"/>
              </a:rPr>
              <a:t>Điều khiển đồng thời (</a:t>
            </a:r>
            <a:r>
              <a:rPr lang="en-US" altLang="en-US" sz="2200" i="1">
                <a:latin typeface="Arial" panose="020B0604020202020204" pitchFamily="34" charset="0"/>
              </a:rPr>
              <a:t>concurrency control</a:t>
            </a:r>
            <a:r>
              <a:rPr lang="en-US" altLang="en-US" sz="2200">
                <a:latin typeface="Arial" panose="020B0604020202020204" pitchFamily="34" charset="0"/>
              </a:rPr>
              <a:t>)</a:t>
            </a:r>
          </a:p>
          <a:p>
            <a:pPr marL="771525" lvl="1" indent="-317500"/>
            <a:r>
              <a:rPr lang="en-US" altLang="en-US" sz="2200">
                <a:latin typeface="Arial" panose="020B0604020202020204" pitchFamily="34" charset="0"/>
              </a:rPr>
              <a:t>Sao lưu và phục hồi dữ liệu.</a:t>
            </a:r>
          </a:p>
          <a:p>
            <a:pPr marL="771525" lvl="1" indent="-317500"/>
            <a:r>
              <a:rPr lang="en-US" altLang="en-US" sz="2200">
                <a:latin typeface="Arial" panose="020B0604020202020204" pitchFamily="34" charset="0"/>
              </a:rPr>
              <a:t>Bảo mật dữ liệu</a:t>
            </a:r>
          </a:p>
          <a:p>
            <a:pPr lvl="2"/>
            <a:r>
              <a:rPr lang="en-US" altLang="en-US" sz="2000">
                <a:latin typeface="Arial" panose="020B0604020202020204" pitchFamily="34" charset="0"/>
              </a:rPr>
              <a:t>Ngôn ngữ điều khiển dữ liệu (DCL - </a:t>
            </a:r>
            <a:r>
              <a:rPr lang="en-US" altLang="en-US" sz="2000" i="1">
                <a:latin typeface="Arial" panose="020B0604020202020204" pitchFamily="34" charset="0"/>
              </a:rPr>
              <a:t>Data Control Language</a:t>
            </a:r>
            <a:r>
              <a:rPr lang="en-US" altLang="en-US" sz="2000">
                <a:latin typeface="Arial" panose="020B0604020202020204" pitchFamily="34" charset="0"/>
              </a:rPr>
              <a:t>).</a:t>
            </a:r>
          </a:p>
          <a:p>
            <a:pPr marL="771525" lvl="1" indent="-317500"/>
            <a:r>
              <a:rPr lang="en-US" altLang="en-US" sz="2200">
                <a:latin typeface="Arial" panose="020B0604020202020204" pitchFamily="34" charset="0"/>
              </a:rPr>
              <a:t>Hỗ trợ truyền thông dữ liệu.</a:t>
            </a:r>
          </a:p>
          <a:p>
            <a:pPr marL="771525" lvl="1" indent="-317500"/>
            <a:r>
              <a:rPr lang="en-US" altLang="en-US" sz="2200">
                <a:latin typeface="Arial" panose="020B0604020202020204" pitchFamily="34" charset="0"/>
              </a:rPr>
              <a:t>Duy trì tính toàn vẹn / nhất quán dữ liệu.</a:t>
            </a:r>
          </a:p>
          <a:p>
            <a:pPr marL="771525" lvl="1" indent="-317500"/>
            <a:r>
              <a:rPr lang="en-US" altLang="en-US" sz="2200">
                <a:latin typeface="Arial" panose="020B0604020202020204" pitchFamily="34" charset="0"/>
              </a:rPr>
              <a:t>Cung cấp các tiện ích.</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6870" name="Group 14"/>
          <p:cNvGrpSpPr>
            <a:grpSpLocks/>
          </p:cNvGrpSpPr>
          <p:nvPr/>
        </p:nvGrpSpPr>
        <p:grpSpPr bwMode="auto">
          <a:xfrm>
            <a:off x="304800" y="304800"/>
            <a:ext cx="8839200" cy="474663"/>
            <a:chOff x="762000" y="1905000"/>
            <a:chExt cx="7543800" cy="475488"/>
          </a:xfrm>
        </p:grpSpPr>
        <p:sp>
          <p:nvSpPr>
            <p:cNvPr id="36871"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6872" name="Group 28"/>
            <p:cNvGrpSpPr>
              <a:grpSpLocks/>
            </p:cNvGrpSpPr>
            <p:nvPr/>
          </p:nvGrpSpPr>
          <p:grpSpPr bwMode="auto">
            <a:xfrm>
              <a:off x="762000" y="1905000"/>
              <a:ext cx="548640" cy="475488"/>
              <a:chOff x="1110" y="2656"/>
              <a:chExt cx="1549" cy="1351"/>
            </a:xfrm>
          </p:grpSpPr>
          <p:sp>
            <p:nvSpPr>
              <p:cNvPr id="3687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45078B-FC5A-4F13-A38D-61922E0ECCCE}" type="slidenum">
              <a:rPr lang="en-US" sz="1200" smtClean="0">
                <a:solidFill>
                  <a:srgbClr val="898989"/>
                </a:solidFill>
              </a:rPr>
              <a:pPr>
                <a:spcBef>
                  <a:spcPct val="0"/>
                </a:spcBef>
                <a:buFontTx/>
                <a:buNone/>
              </a:pPr>
              <a:t>23</a:t>
            </a:fld>
            <a:endParaRPr lang="en-US" sz="1200">
              <a:solidFill>
                <a:srgbClr val="898989"/>
              </a:solidFill>
            </a:endParaRPr>
          </a:p>
        </p:txBody>
      </p:sp>
      <p:sp>
        <p:nvSpPr>
          <p:cNvPr id="37891" name="Rectangle 2"/>
          <p:cNvSpPr>
            <a:spLocks noGrp="1"/>
          </p:cNvSpPr>
          <p:nvPr>
            <p:ph type="title"/>
          </p:nvPr>
        </p:nvSpPr>
        <p:spPr>
          <a:xfrm>
            <a:off x="219074" y="1236663"/>
            <a:ext cx="9229725" cy="609600"/>
          </a:xfrm>
        </p:spPr>
        <p:txBody>
          <a:bodyPr/>
          <a:lstStyle/>
          <a:p>
            <a:pPr algn="l"/>
            <a:r>
              <a:rPr lang="en-US" altLang="en-US" sz="2400" b="1">
                <a:solidFill>
                  <a:srgbClr val="0000FF"/>
                </a:solidFill>
              </a:rPr>
              <a:t>Hệ quản trị CSDL quan hệ (Relation DataBase Management Systems)</a:t>
            </a:r>
          </a:p>
        </p:txBody>
      </p:sp>
      <p:sp>
        <p:nvSpPr>
          <p:cNvPr id="37892" name="Rectangle 3"/>
          <p:cNvSpPr>
            <a:spLocks noGrp="1"/>
          </p:cNvSpPr>
          <p:nvPr>
            <p:ph type="body" idx="1"/>
          </p:nvPr>
        </p:nvSpPr>
        <p:spPr>
          <a:xfrm>
            <a:off x="357391" y="1947863"/>
            <a:ext cx="7924800" cy="1905000"/>
          </a:xfrm>
        </p:spPr>
        <p:txBody>
          <a:bodyPr/>
          <a:lstStyle/>
          <a:p>
            <a:pPr algn="just">
              <a:spcBef>
                <a:spcPts val="1700"/>
              </a:spcBef>
            </a:pPr>
            <a:r>
              <a:rPr lang="en-US" altLang="en-US" sz="2200">
                <a:latin typeface="Arial" panose="020B0604020202020204" pitchFamily="34" charset="0"/>
                <a:cs typeface="Arial" panose="020B0604020202020204" pitchFamily="34" charset="0"/>
              </a:rPr>
              <a:t>Một hệ quản trị CSDL quan hệ (RDBMS) là một hệ quản trị CSDL được xây dựng trên mô hình CSDL quan hệ.</a:t>
            </a:r>
          </a:p>
          <a:p>
            <a:pPr algn="just">
              <a:spcBef>
                <a:spcPts val="1700"/>
              </a:spcBef>
            </a:pPr>
            <a:r>
              <a:rPr lang="en-US" altLang="en-US" sz="2200">
                <a:latin typeface="Arial" panose="020B0604020202020204" pitchFamily="34" charset="0"/>
                <a:cs typeface="Arial" panose="020B0604020202020204" pitchFamily="34" charset="0"/>
              </a:rPr>
              <a:t>Một CSDL quan hệ là một CSDL được chia nhỏ thành các đơn vị logic gọi là bảng, các bảng có quan hệ với nhau trong CSDL.</a:t>
            </a:r>
          </a:p>
          <a:p>
            <a:endParaRPr lang="en-US" altLang="en-US" sz="2200">
              <a:latin typeface="Arial" panose="020B0604020202020204" pitchFamily="34" charset="0"/>
              <a:cs typeface="Arial" panose="020B0604020202020204" pitchFamily="34" charset="0"/>
            </a:endParaRPr>
          </a:p>
        </p:txBody>
      </p:sp>
      <p:sp>
        <p:nvSpPr>
          <p:cNvPr id="318468" name="AutoShape 4"/>
          <p:cNvSpPr>
            <a:spLocks noChangeArrowheads="1"/>
          </p:cNvSpPr>
          <p:nvPr/>
        </p:nvSpPr>
        <p:spPr bwMode="auto">
          <a:xfrm>
            <a:off x="3276600" y="3886200"/>
            <a:ext cx="3581400" cy="2667000"/>
          </a:xfrm>
          <a:prstGeom prst="can">
            <a:avLst>
              <a:gd name="adj" fmla="val 25000"/>
            </a:avLst>
          </a:prstGeom>
          <a:solidFill>
            <a:srgbClr val="3366FF">
              <a:alpha val="45097"/>
            </a:srgbClr>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318469" name="Rectangle 5"/>
          <p:cNvSpPr>
            <a:spLocks noChangeArrowheads="1"/>
          </p:cNvSpPr>
          <p:nvPr/>
        </p:nvSpPr>
        <p:spPr bwMode="auto">
          <a:xfrm>
            <a:off x="3657600" y="4800600"/>
            <a:ext cx="1066800" cy="1295400"/>
          </a:xfrm>
          <a:prstGeom prst="rect">
            <a:avLst/>
          </a:prstGeom>
          <a:solidFill>
            <a:srgbClr val="F9ADF7">
              <a:alpha val="70979"/>
            </a:srgbClr>
          </a:solidFill>
          <a:ln w="9525">
            <a:solidFill>
              <a:srgbClr val="F9ADF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Bảng 1</a:t>
            </a:r>
          </a:p>
          <a:p>
            <a:pPr algn="ctr" eaLnBrk="1" hangingPunct="1">
              <a:spcBef>
                <a:spcPct val="0"/>
              </a:spcBef>
              <a:buFontTx/>
              <a:buNone/>
            </a:pPr>
            <a:r>
              <a:rPr lang="en-US" altLang="en-US" sz="1800" b="1">
                <a:latin typeface="Arial" panose="020B0604020202020204" pitchFamily="34" charset="0"/>
              </a:rPr>
              <a:t>Khóa</a:t>
            </a:r>
            <a:endParaRPr lang="en-US" altLang="en-US" sz="1400" b="1">
              <a:latin typeface="Arial" panose="020B0604020202020204" pitchFamily="34" charset="0"/>
            </a:endParaRPr>
          </a:p>
          <a:p>
            <a:pPr algn="ctr" eaLnBrk="1" hangingPunct="1">
              <a:spcBef>
                <a:spcPct val="0"/>
              </a:spcBef>
              <a:buFontTx/>
              <a:buNone/>
            </a:pPr>
            <a:endParaRPr lang="en-US" altLang="en-US" sz="1400" b="1">
              <a:latin typeface="Arial" panose="020B0604020202020204" pitchFamily="34" charset="0"/>
            </a:endParaRPr>
          </a:p>
          <a:p>
            <a:pPr algn="ctr" eaLnBrk="1" hangingPunct="1">
              <a:spcBef>
                <a:spcPct val="0"/>
              </a:spcBef>
              <a:buFontTx/>
              <a:buNone/>
            </a:pPr>
            <a:r>
              <a:rPr lang="en-US" altLang="en-US" sz="1800" b="1">
                <a:latin typeface="Arial" panose="020B0604020202020204" pitchFamily="34" charset="0"/>
              </a:rPr>
              <a:t>Dữ liệu...</a:t>
            </a:r>
          </a:p>
        </p:txBody>
      </p:sp>
      <p:sp>
        <p:nvSpPr>
          <p:cNvPr id="318470" name="Rectangle 6"/>
          <p:cNvSpPr>
            <a:spLocks noChangeArrowheads="1"/>
          </p:cNvSpPr>
          <p:nvPr/>
        </p:nvSpPr>
        <p:spPr bwMode="auto">
          <a:xfrm>
            <a:off x="5486400" y="4800600"/>
            <a:ext cx="1066800" cy="1295400"/>
          </a:xfrm>
          <a:prstGeom prst="rect">
            <a:avLst/>
          </a:prstGeom>
          <a:solidFill>
            <a:srgbClr val="F9ADF7">
              <a:alpha val="70979"/>
            </a:srgbClr>
          </a:solidFill>
          <a:ln w="9525">
            <a:solidFill>
              <a:srgbClr val="F9ADF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Bảng 2</a:t>
            </a:r>
          </a:p>
          <a:p>
            <a:pPr algn="ctr" eaLnBrk="1" hangingPunct="1">
              <a:spcBef>
                <a:spcPct val="0"/>
              </a:spcBef>
              <a:buFontTx/>
              <a:buNone/>
            </a:pPr>
            <a:r>
              <a:rPr lang="en-US" altLang="en-US" sz="1800" b="1">
                <a:latin typeface="Arial" panose="020B0604020202020204" pitchFamily="34" charset="0"/>
              </a:rPr>
              <a:t>Khóa</a:t>
            </a:r>
          </a:p>
          <a:p>
            <a:pPr algn="ctr" eaLnBrk="1" hangingPunct="1">
              <a:spcBef>
                <a:spcPct val="0"/>
              </a:spcBef>
              <a:buFontTx/>
              <a:buNone/>
            </a:pPr>
            <a:endParaRPr lang="en-US" altLang="en-US" sz="1400" b="1">
              <a:latin typeface="Arial" panose="020B0604020202020204" pitchFamily="34" charset="0"/>
            </a:endParaRPr>
          </a:p>
          <a:p>
            <a:pPr algn="ctr" eaLnBrk="1" hangingPunct="1">
              <a:spcBef>
                <a:spcPct val="0"/>
              </a:spcBef>
              <a:buFontTx/>
              <a:buNone/>
            </a:pPr>
            <a:endParaRPr lang="en-US" altLang="en-US" sz="1400" b="1">
              <a:latin typeface="Arial" panose="020B0604020202020204" pitchFamily="34" charset="0"/>
            </a:endParaRPr>
          </a:p>
          <a:p>
            <a:pPr algn="ctr" eaLnBrk="1" hangingPunct="1">
              <a:spcBef>
                <a:spcPct val="0"/>
              </a:spcBef>
              <a:buFontTx/>
              <a:buNone/>
            </a:pPr>
            <a:r>
              <a:rPr lang="en-US" altLang="en-US" sz="1800" b="1">
                <a:latin typeface="Arial" panose="020B0604020202020204" pitchFamily="34" charset="0"/>
              </a:rPr>
              <a:t>Dữ liệu...</a:t>
            </a:r>
          </a:p>
        </p:txBody>
      </p:sp>
      <p:sp>
        <p:nvSpPr>
          <p:cNvPr id="318471"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solidFill>
                  <a:schemeClr val="bg1"/>
                </a:solidFill>
                <a:latin typeface="Arial" panose="020B0604020202020204" pitchFamily="34" charset="0"/>
              </a:rPr>
              <a:t>Quan hệ</a:t>
            </a:r>
          </a:p>
        </p:txBody>
      </p:sp>
      <p:sp>
        <p:nvSpPr>
          <p:cNvPr id="318472" name="Line 8"/>
          <p:cNvSpPr>
            <a:spLocks noChangeShapeType="1"/>
          </p:cNvSpPr>
          <p:nvPr/>
        </p:nvSpPr>
        <p:spPr bwMode="auto">
          <a:xfrm>
            <a:off x="4524375" y="5257800"/>
            <a:ext cx="121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73" name="Line 9"/>
          <p:cNvSpPr>
            <a:spLocks noChangeShapeType="1"/>
          </p:cNvSpPr>
          <p:nvPr/>
        </p:nvSpPr>
        <p:spPr bwMode="auto">
          <a:xfrm flipV="1">
            <a:off x="5105400" y="4343400"/>
            <a:ext cx="0" cy="914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74" name="Text Box 10"/>
          <p:cNvSpPr txBox="1">
            <a:spLocks noChangeArrowheads="1"/>
          </p:cNvSpPr>
          <p:nvPr/>
        </p:nvSpPr>
        <p:spPr bwMode="auto">
          <a:xfrm>
            <a:off x="1143000" y="5105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latin typeface="Tahoma" panose="020B0604030504040204" pitchFamily="34" charset="0"/>
              </a:rPr>
              <a:t>CSDL</a:t>
            </a:r>
          </a:p>
        </p:txBody>
      </p:sp>
      <p:sp>
        <p:nvSpPr>
          <p:cNvPr id="318475" name="Line 11"/>
          <p:cNvSpPr>
            <a:spLocks noChangeShapeType="1"/>
          </p:cNvSpPr>
          <p:nvPr/>
        </p:nvSpPr>
        <p:spPr bwMode="auto">
          <a:xfrm>
            <a:off x="2562225" y="5381625"/>
            <a:ext cx="6858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7902" name="Group 14"/>
          <p:cNvGrpSpPr>
            <a:grpSpLocks/>
          </p:cNvGrpSpPr>
          <p:nvPr/>
        </p:nvGrpSpPr>
        <p:grpSpPr bwMode="auto">
          <a:xfrm>
            <a:off x="304800" y="304800"/>
            <a:ext cx="8839200" cy="474663"/>
            <a:chOff x="762000" y="1905000"/>
            <a:chExt cx="7543800" cy="475488"/>
          </a:xfrm>
        </p:grpSpPr>
        <p:sp>
          <p:nvSpPr>
            <p:cNvPr id="3790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7904" name="Group 28"/>
            <p:cNvGrpSpPr>
              <a:grpSpLocks/>
            </p:cNvGrpSpPr>
            <p:nvPr/>
          </p:nvGrpSpPr>
          <p:grpSpPr bwMode="auto">
            <a:xfrm>
              <a:off x="762000" y="1905000"/>
              <a:ext cx="548640" cy="475488"/>
              <a:chOff x="1110" y="2656"/>
              <a:chExt cx="1549" cy="1351"/>
            </a:xfrm>
          </p:grpSpPr>
          <p:sp>
            <p:nvSpPr>
              <p:cNvPr id="3790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0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Effect transition="in" filter="wedge">
                                      <p:cBhvr>
                                        <p:cTn id="7" dur="1000"/>
                                        <p:tgtEl>
                                          <p:spTgt spid="318468"/>
                                        </p:tgtEl>
                                      </p:cBhvr>
                                    </p:animEffect>
                                  </p:childTnLst>
                                </p:cTn>
                              </p:par>
                            </p:childTnLst>
                          </p:cTn>
                        </p:par>
                        <p:par>
                          <p:cTn id="8" fill="hold" nodeType="afterGroup">
                            <p:stCondLst>
                              <p:cond delay="1000"/>
                            </p:stCondLst>
                            <p:childTnLst>
                              <p:par>
                                <p:cTn id="9" presetID="23" presetClass="entr" presetSubtype="16" fill="hold" grpId="0" nodeType="afterEffect">
                                  <p:stCondLst>
                                    <p:cond delay="0"/>
                                  </p:stCondLst>
                                  <p:childTnLst>
                                    <p:set>
                                      <p:cBhvr>
                                        <p:cTn id="10" dur="1" fill="hold">
                                          <p:stCondLst>
                                            <p:cond delay="0"/>
                                          </p:stCondLst>
                                        </p:cTn>
                                        <p:tgtEl>
                                          <p:spTgt spid="318474"/>
                                        </p:tgtEl>
                                        <p:attrNameLst>
                                          <p:attrName>style.visibility</p:attrName>
                                        </p:attrNameLst>
                                      </p:cBhvr>
                                      <p:to>
                                        <p:strVal val="visible"/>
                                      </p:to>
                                    </p:set>
                                    <p:anim calcmode="lin" valueType="num">
                                      <p:cBhvr>
                                        <p:cTn id="11" dur="500" fill="hold"/>
                                        <p:tgtEl>
                                          <p:spTgt spid="318474"/>
                                        </p:tgtEl>
                                        <p:attrNameLst>
                                          <p:attrName>ppt_w</p:attrName>
                                        </p:attrNameLst>
                                      </p:cBhvr>
                                      <p:tavLst>
                                        <p:tav tm="0">
                                          <p:val>
                                            <p:fltVal val="0"/>
                                          </p:val>
                                        </p:tav>
                                        <p:tav tm="100000">
                                          <p:val>
                                            <p:strVal val="#ppt_w"/>
                                          </p:val>
                                        </p:tav>
                                      </p:tavLst>
                                    </p:anim>
                                    <p:anim calcmode="lin" valueType="num">
                                      <p:cBhvr>
                                        <p:cTn id="12" dur="500" fill="hold"/>
                                        <p:tgtEl>
                                          <p:spTgt spid="318474"/>
                                        </p:tgtEl>
                                        <p:attrNameLst>
                                          <p:attrName>ppt_h</p:attrName>
                                        </p:attrNameLst>
                                      </p:cBhvr>
                                      <p:tavLst>
                                        <p:tav tm="0">
                                          <p:val>
                                            <p:fltVal val="0"/>
                                          </p:val>
                                        </p:tav>
                                        <p:tav tm="100000">
                                          <p:val>
                                            <p:strVal val="#ppt_h"/>
                                          </p:val>
                                        </p:tav>
                                      </p:tavLst>
                                    </p:anim>
                                  </p:childTnLst>
                                </p:cTn>
                              </p:par>
                              <p:par>
                                <p:cTn id="13" presetID="18" presetClass="entr" presetSubtype="3" fill="hold" grpId="0" nodeType="withEffect">
                                  <p:stCondLst>
                                    <p:cond delay="0"/>
                                  </p:stCondLst>
                                  <p:childTnLst>
                                    <p:set>
                                      <p:cBhvr>
                                        <p:cTn id="14" dur="1" fill="hold">
                                          <p:stCondLst>
                                            <p:cond delay="0"/>
                                          </p:stCondLst>
                                        </p:cTn>
                                        <p:tgtEl>
                                          <p:spTgt spid="318475"/>
                                        </p:tgtEl>
                                        <p:attrNameLst>
                                          <p:attrName>style.visibility</p:attrName>
                                        </p:attrNameLst>
                                      </p:cBhvr>
                                      <p:to>
                                        <p:strVal val="visible"/>
                                      </p:to>
                                    </p:set>
                                    <p:animEffect transition="in" filter="strips(upRight)">
                                      <p:cBhvr>
                                        <p:cTn id="15" dur="1000"/>
                                        <p:tgtEl>
                                          <p:spTgt spid="3184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318469"/>
                                        </p:tgtEl>
                                        <p:attrNameLst>
                                          <p:attrName>style.visibility</p:attrName>
                                        </p:attrNameLst>
                                      </p:cBhvr>
                                      <p:to>
                                        <p:strVal val="visible"/>
                                      </p:to>
                                    </p:set>
                                    <p:animEffect transition="in" filter="wedge">
                                      <p:cBhvr>
                                        <p:cTn id="20" dur="1000"/>
                                        <p:tgtEl>
                                          <p:spTgt spid="318469"/>
                                        </p:tgtEl>
                                      </p:cBhvr>
                                    </p:animEffect>
                                  </p:childTnLst>
                                </p:cTn>
                              </p:par>
                            </p:childTnLst>
                          </p:cTn>
                        </p:par>
                        <p:par>
                          <p:cTn id="21" fill="hold" nodeType="afterGroup">
                            <p:stCondLst>
                              <p:cond delay="1000"/>
                            </p:stCondLst>
                            <p:childTnLst>
                              <p:par>
                                <p:cTn id="22" presetID="20" presetClass="entr" presetSubtype="0" fill="hold" grpId="0" nodeType="afterEffect">
                                  <p:stCondLst>
                                    <p:cond delay="0"/>
                                  </p:stCondLst>
                                  <p:childTnLst>
                                    <p:set>
                                      <p:cBhvr>
                                        <p:cTn id="23" dur="1" fill="hold">
                                          <p:stCondLst>
                                            <p:cond delay="0"/>
                                          </p:stCondLst>
                                        </p:cTn>
                                        <p:tgtEl>
                                          <p:spTgt spid="318470"/>
                                        </p:tgtEl>
                                        <p:attrNameLst>
                                          <p:attrName>style.visibility</p:attrName>
                                        </p:attrNameLst>
                                      </p:cBhvr>
                                      <p:to>
                                        <p:strVal val="visible"/>
                                      </p:to>
                                    </p:set>
                                    <p:animEffect transition="in" filter="wedge">
                                      <p:cBhvr>
                                        <p:cTn id="24" dur="1000"/>
                                        <p:tgtEl>
                                          <p:spTgt spid="31847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18472"/>
                                        </p:tgtEl>
                                        <p:attrNameLst>
                                          <p:attrName>style.visibility</p:attrName>
                                        </p:attrNameLst>
                                      </p:cBhvr>
                                      <p:to>
                                        <p:strVal val="visible"/>
                                      </p:to>
                                    </p:set>
                                    <p:animEffect transition="in" filter="strips(downRight)">
                                      <p:cBhvr>
                                        <p:cTn id="29" dur="1000"/>
                                        <p:tgtEl>
                                          <p:spTgt spid="318472"/>
                                        </p:tgtEl>
                                      </p:cBhvr>
                                    </p:animEffect>
                                  </p:childTnLst>
                                </p:cTn>
                              </p:par>
                            </p:childTnLst>
                          </p:cTn>
                        </p:par>
                        <p:par>
                          <p:cTn id="30" fill="hold" nodeType="afterGroup">
                            <p:stCondLst>
                              <p:cond delay="1000"/>
                            </p:stCondLst>
                            <p:childTnLst>
                              <p:par>
                                <p:cTn id="31" presetID="18" presetClass="entr" presetSubtype="3" fill="hold" grpId="0" nodeType="afterEffect">
                                  <p:stCondLst>
                                    <p:cond delay="0"/>
                                  </p:stCondLst>
                                  <p:childTnLst>
                                    <p:set>
                                      <p:cBhvr>
                                        <p:cTn id="32" dur="1" fill="hold">
                                          <p:stCondLst>
                                            <p:cond delay="0"/>
                                          </p:stCondLst>
                                        </p:cTn>
                                        <p:tgtEl>
                                          <p:spTgt spid="318473"/>
                                        </p:tgtEl>
                                        <p:attrNameLst>
                                          <p:attrName>style.visibility</p:attrName>
                                        </p:attrNameLst>
                                      </p:cBhvr>
                                      <p:to>
                                        <p:strVal val="visible"/>
                                      </p:to>
                                    </p:set>
                                    <p:animEffect transition="in" filter="strips(upRight)">
                                      <p:cBhvr>
                                        <p:cTn id="33" dur="1000"/>
                                        <p:tgtEl>
                                          <p:spTgt spid="318473"/>
                                        </p:tgtEl>
                                      </p:cBhvr>
                                    </p:animEffect>
                                  </p:childTnLst>
                                </p:cTn>
                              </p:par>
                            </p:childTnLst>
                          </p:cTn>
                        </p:par>
                        <p:par>
                          <p:cTn id="34" fill="hold" nodeType="afterGroup">
                            <p:stCondLst>
                              <p:cond delay="2000"/>
                            </p:stCondLst>
                            <p:childTnLst>
                              <p:par>
                                <p:cTn id="35" presetID="23" presetClass="entr" presetSubtype="16" fill="hold" grpId="0" nodeType="afterEffect">
                                  <p:stCondLst>
                                    <p:cond delay="0"/>
                                  </p:stCondLst>
                                  <p:childTnLst>
                                    <p:set>
                                      <p:cBhvr>
                                        <p:cTn id="36" dur="1" fill="hold">
                                          <p:stCondLst>
                                            <p:cond delay="0"/>
                                          </p:stCondLst>
                                        </p:cTn>
                                        <p:tgtEl>
                                          <p:spTgt spid="318471"/>
                                        </p:tgtEl>
                                        <p:attrNameLst>
                                          <p:attrName>style.visibility</p:attrName>
                                        </p:attrNameLst>
                                      </p:cBhvr>
                                      <p:to>
                                        <p:strVal val="visible"/>
                                      </p:to>
                                    </p:set>
                                    <p:anim calcmode="lin" valueType="num">
                                      <p:cBhvr>
                                        <p:cTn id="37" dur="1000" fill="hold"/>
                                        <p:tgtEl>
                                          <p:spTgt spid="318471"/>
                                        </p:tgtEl>
                                        <p:attrNameLst>
                                          <p:attrName>ppt_w</p:attrName>
                                        </p:attrNameLst>
                                      </p:cBhvr>
                                      <p:tavLst>
                                        <p:tav tm="0">
                                          <p:val>
                                            <p:fltVal val="0"/>
                                          </p:val>
                                        </p:tav>
                                        <p:tav tm="100000">
                                          <p:val>
                                            <p:strVal val="#ppt_w"/>
                                          </p:val>
                                        </p:tav>
                                      </p:tavLst>
                                    </p:anim>
                                    <p:anim calcmode="lin" valueType="num">
                                      <p:cBhvr>
                                        <p:cTn id="38" dur="1000" fill="hold"/>
                                        <p:tgtEl>
                                          <p:spTgt spid="318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318469" grpId="0" animBg="1"/>
      <p:bldP spid="318470" grpId="0" animBg="1"/>
      <p:bldP spid="318471" grpId="0"/>
      <p:bldP spid="318472" grpId="0" animBg="1"/>
      <p:bldP spid="318473" grpId="0" animBg="1"/>
      <p:bldP spid="318474" grpId="0"/>
      <p:bldP spid="31847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0F1155-282D-41B7-A5D5-DDF3D07F17AD}" type="slidenum">
              <a:rPr lang="en-US" sz="1200" smtClean="0">
                <a:solidFill>
                  <a:srgbClr val="898989"/>
                </a:solidFill>
              </a:rPr>
              <a:pPr>
                <a:spcBef>
                  <a:spcPct val="0"/>
                </a:spcBef>
                <a:buFontTx/>
                <a:buNone/>
              </a:pPr>
              <a:t>24</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8916" name="Group 14"/>
          <p:cNvGrpSpPr>
            <a:grpSpLocks/>
          </p:cNvGrpSpPr>
          <p:nvPr/>
        </p:nvGrpSpPr>
        <p:grpSpPr bwMode="auto">
          <a:xfrm>
            <a:off x="304800" y="304800"/>
            <a:ext cx="8839200" cy="474663"/>
            <a:chOff x="762000" y="1905000"/>
            <a:chExt cx="7543800" cy="475488"/>
          </a:xfrm>
        </p:grpSpPr>
        <p:sp>
          <p:nvSpPr>
            <p:cNvPr id="38940"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8941" name="Group 28"/>
            <p:cNvGrpSpPr>
              <a:grpSpLocks/>
            </p:cNvGrpSpPr>
            <p:nvPr/>
          </p:nvGrpSpPr>
          <p:grpSpPr bwMode="auto">
            <a:xfrm>
              <a:off x="762000" y="1905000"/>
              <a:ext cx="548640" cy="475488"/>
              <a:chOff x="1110" y="2656"/>
              <a:chExt cx="1549" cy="1351"/>
            </a:xfrm>
          </p:grpSpPr>
          <p:sp>
            <p:nvSpPr>
              <p:cNvPr id="389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43"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graphicFrame>
        <p:nvGraphicFramePr>
          <p:cNvPr id="295949" name="Group 13"/>
          <p:cNvGraphicFramePr>
            <a:graphicFrameLocks noGrp="1"/>
          </p:cNvGraphicFramePr>
          <p:nvPr>
            <p:extLst>
              <p:ext uri="{D42A27DB-BD31-4B8C-83A1-F6EECF244321}">
                <p14:modId xmlns:p14="http://schemas.microsoft.com/office/powerpoint/2010/main" val="1525385664"/>
              </p:ext>
            </p:extLst>
          </p:nvPr>
        </p:nvGraphicFramePr>
        <p:xfrm>
          <a:off x="304800" y="1447800"/>
          <a:ext cx="8382000" cy="5282883"/>
        </p:xfrm>
        <a:graphic>
          <a:graphicData uri="http://schemas.openxmlformats.org/drawingml/2006/table">
            <a:tbl>
              <a:tblPr/>
              <a:tblGrid>
                <a:gridCol w="4230688">
                  <a:extLst>
                    <a:ext uri="{9D8B030D-6E8A-4147-A177-3AD203B41FA5}">
                      <a16:colId xmlns:a16="http://schemas.microsoft.com/office/drawing/2014/main" val="20000"/>
                    </a:ext>
                  </a:extLst>
                </a:gridCol>
                <a:gridCol w="4151312">
                  <a:extLst>
                    <a:ext uri="{9D8B030D-6E8A-4147-A177-3AD203B41FA5}">
                      <a16:colId xmlns:a16="http://schemas.microsoft.com/office/drawing/2014/main" val="20001"/>
                    </a:ext>
                  </a:extLst>
                </a:gridCol>
              </a:tblGrid>
              <a:tr h="433388">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2400" b="1" i="0" u="none" strike="noStrike" cap="none" normalizeH="0" baseline="0">
                          <a:ln>
                            <a:noFill/>
                          </a:ln>
                          <a:solidFill>
                            <a:schemeClr val="bg1"/>
                          </a:solidFill>
                          <a:effectLst/>
                          <a:latin typeface="Arial" panose="020B0604020202020204" pitchFamily="34" charset="0"/>
                          <a:cs typeface="Arial" panose="020B0604020202020204" pitchFamily="34" charset="0"/>
                        </a:rPr>
                        <a:t>DBMS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2400" b="1" i="0" u="none" strike="noStrike" cap="none" normalizeH="0" baseline="0">
                          <a:ln>
                            <a:noFill/>
                          </a:ln>
                          <a:solidFill>
                            <a:schemeClr val="bg1"/>
                          </a:solidFill>
                          <a:effectLst/>
                          <a:latin typeface="Arial" panose="020B0604020202020204" pitchFamily="34" charset="0"/>
                          <a:cs typeface="Arial" panose="020B0604020202020204" pitchFamily="34" charset="0"/>
                        </a:rPr>
                        <a:t>RDBMS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190500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Nó không cần chứa dữ liệu trong cấu trúc bảng và các mục dữ liệu không có quan hệ với nhau.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Trong RDBMS, cấu trúc bảng là bắt buộc và giữa chúng có mối quan hệ với nhau. Các mối quan hệ này làm cho người dùng có thể áp dụng và quản lý các qui tắc kinh doanh vào các đoạn mã.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1688">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Số lượng nhỏ dữ liệu được lưu trữ và thao tác.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RDBMS có thể lưu trữ và thao tác trên một số lượng lớn dữ liệu.</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DBMS kém đảm bảo hơn RDBMS.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DBMS kém đảm bảo hơn RDBMS.</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Nó là 1 hệ thống đơn người dùng.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Nó là 1 hệ thống đa người dùng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6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Hầu hết các DBMS không hỗ trợ kiến trúc client/server.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Nó hỗ trợ kiến trúc client/server.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95949"/>
                                        </p:tgtEl>
                                        <p:attrNameLst>
                                          <p:attrName>style.visibility</p:attrName>
                                        </p:attrNameLst>
                                      </p:cBhvr>
                                      <p:to>
                                        <p:strVal val="visible"/>
                                      </p:to>
                                    </p:set>
                                    <p:anim calcmode="lin" valueType="num">
                                      <p:cBhvr>
                                        <p:cTn id="7" dur="1000" fill="hold"/>
                                        <p:tgtEl>
                                          <p:spTgt spid="295949"/>
                                        </p:tgtEl>
                                        <p:attrNameLst>
                                          <p:attrName>ppt_w</p:attrName>
                                        </p:attrNameLst>
                                      </p:cBhvr>
                                      <p:tavLst>
                                        <p:tav tm="0">
                                          <p:val>
                                            <p:fltVal val="0"/>
                                          </p:val>
                                        </p:tav>
                                        <p:tav tm="100000">
                                          <p:val>
                                            <p:strVal val="#ppt_w"/>
                                          </p:val>
                                        </p:tav>
                                      </p:tavLst>
                                    </p:anim>
                                    <p:anim calcmode="lin" valueType="num">
                                      <p:cBhvr>
                                        <p:cTn id="8" dur="1000" fill="hold"/>
                                        <p:tgtEl>
                                          <p:spTgt spid="2959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371664-F48A-48E7-8F68-31BDB358266F}" type="slidenum">
              <a:rPr lang="en-US" sz="1200" smtClean="0">
                <a:solidFill>
                  <a:srgbClr val="898989"/>
                </a:solidFill>
              </a:rPr>
              <a:pPr>
                <a:spcBef>
                  <a:spcPct val="0"/>
                </a:spcBef>
                <a:buFontTx/>
                <a:buNone/>
              </a:pPr>
              <a:t>25</a:t>
            </a:fld>
            <a:endParaRPr lang="en-US" sz="1200">
              <a:solidFill>
                <a:srgbClr val="898989"/>
              </a:solidFill>
            </a:endParaRPr>
          </a:p>
        </p:txBody>
      </p:sp>
      <p:sp>
        <p:nvSpPr>
          <p:cNvPr id="318471"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solidFill>
                  <a:schemeClr val="bg1"/>
                </a:solidFill>
                <a:latin typeface="Arial" panose="020B0604020202020204" pitchFamily="34" charset="0"/>
              </a:rPr>
              <a:t>Quan hệ</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40965" name="Group 14"/>
          <p:cNvGrpSpPr>
            <a:grpSpLocks/>
          </p:cNvGrpSpPr>
          <p:nvPr/>
        </p:nvGrpSpPr>
        <p:grpSpPr bwMode="auto">
          <a:xfrm>
            <a:off x="304800" y="304800"/>
            <a:ext cx="8839200" cy="474663"/>
            <a:chOff x="762000" y="1905000"/>
            <a:chExt cx="7543800" cy="475488"/>
          </a:xfrm>
        </p:grpSpPr>
        <p:sp>
          <p:nvSpPr>
            <p:cNvPr id="4096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40968" name="Group 28"/>
            <p:cNvGrpSpPr>
              <a:grpSpLocks/>
            </p:cNvGrpSpPr>
            <p:nvPr/>
          </p:nvGrpSpPr>
          <p:grpSpPr bwMode="auto">
            <a:xfrm>
              <a:off x="762000" y="1905000"/>
              <a:ext cx="548640" cy="475488"/>
              <a:chOff x="1110" y="2656"/>
              <a:chExt cx="1549" cy="1351"/>
            </a:xfrm>
          </p:grpSpPr>
          <p:sp>
            <p:nvSpPr>
              <p:cNvPr id="4096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097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pic>
        <p:nvPicPr>
          <p:cNvPr id="40966" name="Picture 2"/>
          <p:cNvPicPr>
            <a:picLocks noChangeAspect="1" noChangeArrowheads="1"/>
          </p:cNvPicPr>
          <p:nvPr/>
        </p:nvPicPr>
        <p:blipFill>
          <a:blip r:embed="rId2">
            <a:extLst>
              <a:ext uri="{28A0092B-C50C-407E-A947-70E740481C1C}">
                <a14:useLocalDpi xmlns:a14="http://schemas.microsoft.com/office/drawing/2010/main" val="0"/>
              </a:ext>
            </a:extLst>
          </a:blip>
          <a:srcRect l="4910" t="17657" r="6348" b="10318"/>
          <a:stretch>
            <a:fillRect/>
          </a:stretch>
        </p:blipFill>
        <p:spPr bwMode="auto">
          <a:xfrm>
            <a:off x="331788" y="1292225"/>
            <a:ext cx="8655050" cy="526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18471"/>
                                        </p:tgtEl>
                                        <p:attrNameLst>
                                          <p:attrName>style.visibility</p:attrName>
                                        </p:attrNameLst>
                                      </p:cBhvr>
                                      <p:to>
                                        <p:strVal val="visible"/>
                                      </p:to>
                                    </p:set>
                                    <p:anim calcmode="lin" valueType="num">
                                      <p:cBhvr>
                                        <p:cTn id="7" dur="1000" fill="hold"/>
                                        <p:tgtEl>
                                          <p:spTgt spid="318471"/>
                                        </p:tgtEl>
                                        <p:attrNameLst>
                                          <p:attrName>ppt_w</p:attrName>
                                        </p:attrNameLst>
                                      </p:cBhvr>
                                      <p:tavLst>
                                        <p:tav tm="0">
                                          <p:val>
                                            <p:fltVal val="0"/>
                                          </p:val>
                                        </p:tav>
                                        <p:tav tm="100000">
                                          <p:val>
                                            <p:strVal val="#ppt_w"/>
                                          </p:val>
                                        </p:tav>
                                      </p:tavLst>
                                    </p:anim>
                                    <p:anim calcmode="lin" valueType="num">
                                      <p:cBhvr>
                                        <p:cTn id="8" dur="1000" fill="hold"/>
                                        <p:tgtEl>
                                          <p:spTgt spid="318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A4BC4C-B414-4324-B230-DC73591BBC79}" type="slidenum">
              <a:rPr lang="en-US" sz="1200" smtClean="0">
                <a:solidFill>
                  <a:srgbClr val="898989"/>
                </a:solidFill>
              </a:rPr>
              <a:pPr>
                <a:spcBef>
                  <a:spcPct val="0"/>
                </a:spcBef>
                <a:buFontTx/>
                <a:buNone/>
              </a:pPr>
              <a:t>26</a:t>
            </a:fld>
            <a:endParaRPr lang="en-US" sz="1200">
              <a:solidFill>
                <a:srgbClr val="898989"/>
              </a:solidFill>
            </a:endParaRPr>
          </a:p>
        </p:txBody>
      </p:sp>
      <p:sp>
        <p:nvSpPr>
          <p:cNvPr id="45059" name="Rectangle 2"/>
          <p:cNvSpPr>
            <a:spLocks noGrp="1"/>
          </p:cNvSpPr>
          <p:nvPr>
            <p:ph type="title"/>
          </p:nvPr>
        </p:nvSpPr>
        <p:spPr>
          <a:xfrm>
            <a:off x="219075" y="1001713"/>
            <a:ext cx="8686800" cy="609600"/>
          </a:xfrm>
        </p:spPr>
        <p:txBody>
          <a:bodyPr/>
          <a:lstStyle/>
          <a:p>
            <a:pPr algn="l"/>
            <a:r>
              <a:rPr lang="en-US" altLang="en-US" sz="2400" b="1">
                <a:solidFill>
                  <a:srgbClr val="0000FF"/>
                </a:solidFill>
              </a:rPr>
              <a:t>Các loại hệ quản trị CSDL</a:t>
            </a:r>
          </a:p>
        </p:txBody>
      </p:sp>
      <p:sp>
        <p:nvSpPr>
          <p:cNvPr id="40964" name="Rectangle 3"/>
          <p:cNvSpPr>
            <a:spLocks noGrp="1"/>
          </p:cNvSpPr>
          <p:nvPr>
            <p:ph type="body" idx="1"/>
          </p:nvPr>
        </p:nvSpPr>
        <p:spPr>
          <a:xfrm>
            <a:off x="33338" y="1524000"/>
            <a:ext cx="4114800" cy="1905000"/>
          </a:xfrm>
        </p:spPr>
        <p:txBody>
          <a:bodyPr/>
          <a:lstStyle/>
          <a:p>
            <a:pPr marL="0" indent="0">
              <a:buFont typeface="Arial" charset="0"/>
              <a:buNone/>
              <a:defRPr/>
            </a:pPr>
            <a:r>
              <a:rPr lang="vi-VN" sz="1800" b="1">
                <a:solidFill>
                  <a:srgbClr val="C00000"/>
                </a:solidFill>
              </a:rPr>
              <a:t>Phần mềm có bản quyền</a:t>
            </a:r>
          </a:p>
          <a:p>
            <a:pPr>
              <a:buFont typeface="Arial" charset="0"/>
              <a:buChar char="•"/>
              <a:defRPr/>
            </a:pPr>
            <a:r>
              <a:rPr lang="vi-VN" sz="1200">
                <a:hlinkClick r:id="rId2" tooltip="4th Dimension (trang chưa được viết)"/>
              </a:rPr>
              <a:t>4th Dimension</a:t>
            </a:r>
            <a:endParaRPr lang="vi-VN" sz="1200"/>
          </a:p>
          <a:p>
            <a:pPr>
              <a:buFont typeface="Arial" charset="0"/>
              <a:buChar char="•"/>
              <a:defRPr/>
            </a:pPr>
            <a:r>
              <a:rPr lang="vi-VN" sz="1200">
                <a:hlinkClick r:id="rId3" tooltip="ANTs Data Server (trang chưa được viết)"/>
              </a:rPr>
              <a:t>ANTs Data Server</a:t>
            </a:r>
            <a:endParaRPr lang="vi-VN" sz="1200"/>
          </a:p>
          <a:p>
            <a:pPr>
              <a:buFont typeface="Arial" charset="0"/>
              <a:buChar char="•"/>
              <a:defRPr/>
            </a:pPr>
            <a:r>
              <a:rPr lang="vi-VN" sz="1200">
                <a:hlinkClick r:id="rId4" tooltip="Dataphor (trang chưa được viết)"/>
              </a:rPr>
              <a:t>Dataphor</a:t>
            </a:r>
            <a:endParaRPr lang="vi-VN" sz="1200"/>
          </a:p>
          <a:p>
            <a:pPr>
              <a:buFont typeface="Arial" charset="0"/>
              <a:buChar char="•"/>
              <a:defRPr/>
            </a:pPr>
            <a:r>
              <a:rPr lang="vi-VN" sz="1200">
                <a:hlinkClick r:id="rId5" tooltip="Daffodil database (trang chưa được viết)"/>
              </a:rPr>
              <a:t>Daffodil database</a:t>
            </a:r>
            <a:endParaRPr lang="vi-VN" sz="1200"/>
          </a:p>
          <a:p>
            <a:pPr>
              <a:buFont typeface="Arial" charset="0"/>
              <a:buChar char="•"/>
              <a:defRPr/>
            </a:pPr>
            <a:r>
              <a:rPr lang="vi-VN" sz="1200">
                <a:hlinkClick r:id="rId6" tooltip="DB2"/>
              </a:rPr>
              <a:t>DB2</a:t>
            </a:r>
            <a:endParaRPr lang="vi-VN" sz="1200"/>
          </a:p>
          <a:p>
            <a:pPr>
              <a:buFont typeface="Arial" charset="0"/>
              <a:buChar char="•"/>
              <a:defRPr/>
            </a:pPr>
            <a:r>
              <a:rPr lang="vi-VN" sz="1200">
                <a:hlinkClick r:id="rId7" tooltip="FileMaker Pro (trang chưa được viết)"/>
              </a:rPr>
              <a:t>FileMaker Pro</a:t>
            </a:r>
            <a:endParaRPr lang="vi-VN" sz="1200"/>
          </a:p>
          <a:p>
            <a:pPr>
              <a:buFont typeface="Arial" charset="0"/>
              <a:buChar char="•"/>
              <a:defRPr/>
            </a:pPr>
            <a:r>
              <a:rPr lang="vi-VN" sz="1200">
                <a:hlinkClick r:id="rId8" tooltip="Informix"/>
              </a:rPr>
              <a:t>Informix</a:t>
            </a:r>
            <a:endParaRPr lang="vi-VN" sz="1200"/>
          </a:p>
          <a:p>
            <a:pPr>
              <a:buFont typeface="Arial" charset="0"/>
              <a:buChar char="•"/>
              <a:defRPr/>
            </a:pPr>
            <a:r>
              <a:rPr lang="vi-VN" sz="1200">
                <a:hlinkClick r:id="rId9" tooltip="InterBase (trang chưa được viết)"/>
              </a:rPr>
              <a:t>InterBase</a:t>
            </a:r>
            <a:endParaRPr lang="vi-VN" sz="1200"/>
          </a:p>
          <a:p>
            <a:pPr>
              <a:buFont typeface="Arial" charset="0"/>
              <a:buChar char="•"/>
              <a:defRPr/>
            </a:pPr>
            <a:r>
              <a:rPr lang="vi-VN" sz="1200">
                <a:hlinkClick r:id="rId10" tooltip="Matisse (trang chưa được viết)"/>
              </a:rPr>
              <a:t>Matisse</a:t>
            </a:r>
            <a:r>
              <a:rPr lang="vi-VN" sz="1200"/>
              <a:t> </a:t>
            </a:r>
            <a:r>
              <a:rPr lang="vi-VN" sz="1200">
                <a:hlinkClick r:id="rId11"/>
              </a:rPr>
              <a:t>[1]</a:t>
            </a:r>
            <a:endParaRPr lang="vi-VN" sz="1200"/>
          </a:p>
          <a:p>
            <a:pPr>
              <a:buFont typeface="Arial" charset="0"/>
              <a:buChar char="•"/>
              <a:defRPr/>
            </a:pPr>
            <a:r>
              <a:rPr lang="vi-VN" sz="1200">
                <a:hlinkClick r:id="rId12" tooltip="Microsoft Access"/>
              </a:rPr>
              <a:t>Microsoft Access</a:t>
            </a:r>
            <a:endParaRPr lang="vi-VN" sz="1200"/>
          </a:p>
          <a:p>
            <a:pPr>
              <a:buFont typeface="Arial" charset="0"/>
              <a:buChar char="•"/>
              <a:defRPr/>
            </a:pPr>
            <a:r>
              <a:rPr lang="vi-VN" sz="1200">
                <a:hlinkClick r:id="rId13" tooltip="Microsoft SQL Server (trang chưa được viết)"/>
              </a:rPr>
              <a:t>Microsoft SQL Server</a:t>
            </a:r>
            <a:endParaRPr lang="vi-VN" sz="1200"/>
          </a:p>
          <a:p>
            <a:pPr>
              <a:buFont typeface="Arial" charset="0"/>
              <a:buChar char="•"/>
              <a:defRPr/>
            </a:pPr>
            <a:r>
              <a:rPr lang="vi-VN" sz="1200">
                <a:hlinkClick r:id="rId14" tooltip="Mimer SQL (trang chưa được viết)"/>
              </a:rPr>
              <a:t>Mimer SQL</a:t>
            </a:r>
            <a:endParaRPr lang="vi-VN" sz="1200"/>
          </a:p>
          <a:p>
            <a:pPr>
              <a:buFont typeface="Arial" charset="0"/>
              <a:buChar char="•"/>
              <a:defRPr/>
            </a:pPr>
            <a:r>
              <a:rPr lang="vi-VN" sz="1200">
                <a:hlinkClick r:id="rId15" tooltip="NonStop SQL (trang chưa được viết)"/>
              </a:rPr>
              <a:t>NonStop SQL</a:t>
            </a:r>
            <a:endParaRPr lang="vi-VN" sz="1200"/>
          </a:p>
          <a:p>
            <a:pPr>
              <a:buFont typeface="Arial" charset="0"/>
              <a:buChar char="•"/>
              <a:defRPr/>
            </a:pPr>
            <a:r>
              <a:rPr lang="vi-VN" sz="1200">
                <a:hlinkClick r:id="rId16" tooltip="Oracle"/>
              </a:rPr>
              <a:t>Oracle</a:t>
            </a:r>
            <a:endParaRPr lang="vi-VN" sz="1200"/>
          </a:p>
          <a:p>
            <a:pPr>
              <a:buFont typeface="Arial" charset="0"/>
              <a:buChar char="•"/>
              <a:defRPr/>
            </a:pPr>
            <a:r>
              <a:rPr lang="vi-VN" sz="1200">
                <a:hlinkClick r:id="rId17" tooltip="Sand Analytic Server (trang chưa được viết)"/>
              </a:rPr>
              <a:t>Sand Analytic Server</a:t>
            </a:r>
            <a:r>
              <a:rPr lang="vi-VN" sz="1200"/>
              <a:t> (trước đây là Nucleus)</a:t>
            </a:r>
          </a:p>
          <a:p>
            <a:pPr>
              <a:buFont typeface="Arial" charset="0"/>
              <a:buChar char="•"/>
              <a:defRPr/>
            </a:pPr>
            <a:r>
              <a:rPr lang="vi-VN" sz="1200">
                <a:hlinkClick r:id="rId18" tooltip="SmallSQL (trang chưa được viết)"/>
              </a:rPr>
              <a:t>SmallSQL</a:t>
            </a:r>
            <a:r>
              <a:rPr lang="vi-VN" sz="1200"/>
              <a:t> </a:t>
            </a:r>
            <a:r>
              <a:rPr lang="vi-VN" sz="1200">
                <a:hlinkClick r:id="rId19"/>
              </a:rPr>
              <a:t>[2]</a:t>
            </a:r>
            <a:endParaRPr lang="vi-VN" sz="1200"/>
          </a:p>
          <a:p>
            <a:pPr>
              <a:buFont typeface="Arial" charset="0"/>
              <a:buChar char="•"/>
              <a:defRPr/>
            </a:pPr>
            <a:r>
              <a:rPr lang="vi-VN" sz="1200" u="sng">
                <a:hlinkClick r:id="rId20" tooltip="Sybase ASA (trang chưa được viết)"/>
              </a:rPr>
              <a:t>Sybase ASA</a:t>
            </a:r>
            <a:r>
              <a:rPr lang="vi-VN" sz="1200"/>
              <a:t> (trước đây là Watcom SQL)</a:t>
            </a:r>
          </a:p>
          <a:p>
            <a:pPr>
              <a:buFont typeface="Arial" charset="0"/>
              <a:buChar char="•"/>
              <a:defRPr/>
            </a:pPr>
            <a:r>
              <a:rPr lang="vi-VN" sz="1200">
                <a:hlinkClick r:id="rId21" tooltip="Sybase (trang chưa được viết)"/>
              </a:rPr>
              <a:t>Sybase</a:t>
            </a:r>
            <a:endParaRPr lang="vi-VN" sz="1200"/>
          </a:p>
          <a:p>
            <a:pPr>
              <a:buFont typeface="Arial" charset="0"/>
              <a:buChar char="•"/>
              <a:defRPr/>
            </a:pPr>
            <a:r>
              <a:rPr lang="vi-VN" sz="1200">
                <a:hlinkClick r:id="rId22" tooltip="Sybase IQ (trang chưa được viết)"/>
              </a:rPr>
              <a:t>Sybase IQ</a:t>
            </a:r>
            <a:endParaRPr lang="vi-VN" sz="1200"/>
          </a:p>
          <a:p>
            <a:pPr>
              <a:buFont typeface="Arial" charset="0"/>
              <a:buChar char="•"/>
              <a:defRPr/>
            </a:pPr>
            <a:r>
              <a:rPr lang="vi-VN" sz="1200">
                <a:hlinkClick r:id="rId23" tooltip="Teradata (trang chưa được viết)"/>
              </a:rPr>
              <a:t>Teradata</a:t>
            </a:r>
            <a:endParaRPr lang="vi-VN" sz="1200"/>
          </a:p>
          <a:p>
            <a:pPr>
              <a:buFont typeface="Arial" charset="0"/>
              <a:buChar char="•"/>
              <a:defRPr/>
            </a:pPr>
            <a:r>
              <a:rPr lang="vi-VN" sz="1200">
                <a:hlinkClick r:id="rId24" tooltip="ThinkSQL (trang chưa được viết)"/>
              </a:rPr>
              <a:t>ThinkSQL</a:t>
            </a:r>
            <a:r>
              <a:rPr lang="vi-VN" sz="1200"/>
              <a:t> </a:t>
            </a:r>
            <a:r>
              <a:rPr lang="vi-VN" sz="1200">
                <a:hlinkClick r:id="rId25"/>
              </a:rPr>
              <a:t>[3]</a:t>
            </a:r>
            <a:endParaRPr lang="vi-VN" sz="1200"/>
          </a:p>
          <a:p>
            <a:pPr>
              <a:buFont typeface="Arial" charset="0"/>
              <a:buChar char="•"/>
              <a:defRPr/>
            </a:pPr>
            <a:r>
              <a:rPr lang="vi-VN" sz="1200">
                <a:hlinkClick r:id="rId26" tooltip="VistaDB (trang chưa được viết)"/>
              </a:rPr>
              <a:t>VistaDB</a:t>
            </a:r>
            <a:r>
              <a:rPr lang="vi-VN" sz="1200"/>
              <a:t> </a:t>
            </a:r>
            <a:r>
              <a:rPr lang="vi-VN" sz="1200">
                <a:hlinkClick r:id="rId27"/>
              </a:rPr>
              <a:t>[4]</a:t>
            </a:r>
            <a:endParaRPr lang="vi-VN" sz="1200"/>
          </a:p>
          <a:p>
            <a:pPr>
              <a:buFont typeface="Arial" charset="0"/>
              <a:buChar char="•"/>
              <a:defRPr/>
            </a:pPr>
            <a:endParaRPr lang="en-US" altLang="en-US" sz="2200"/>
          </a:p>
        </p:txBody>
      </p:sp>
      <p:sp>
        <p:nvSpPr>
          <p:cNvPr id="318471"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solidFill>
                  <a:schemeClr val="bg1"/>
                </a:solidFill>
                <a:latin typeface="Arial" panose="020B0604020202020204" pitchFamily="34" charset="0"/>
              </a:rPr>
              <a:t>Quan hệ</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45063" name="Group 14"/>
          <p:cNvGrpSpPr>
            <a:grpSpLocks/>
          </p:cNvGrpSpPr>
          <p:nvPr/>
        </p:nvGrpSpPr>
        <p:grpSpPr bwMode="auto">
          <a:xfrm>
            <a:off x="304800" y="304800"/>
            <a:ext cx="8839200" cy="474663"/>
            <a:chOff x="762000" y="1905000"/>
            <a:chExt cx="7543800" cy="475488"/>
          </a:xfrm>
        </p:grpSpPr>
        <p:sp>
          <p:nvSpPr>
            <p:cNvPr id="45065"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45066" name="Group 28"/>
            <p:cNvGrpSpPr>
              <a:grpSpLocks/>
            </p:cNvGrpSpPr>
            <p:nvPr/>
          </p:nvGrpSpPr>
          <p:grpSpPr bwMode="auto">
            <a:xfrm>
              <a:off x="762000" y="1905000"/>
              <a:ext cx="548640" cy="475488"/>
              <a:chOff x="1110" y="2656"/>
              <a:chExt cx="1549" cy="1351"/>
            </a:xfrm>
          </p:grpSpPr>
          <p:sp>
            <p:nvSpPr>
              <p:cNvPr id="4506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5068"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
        <p:nvSpPr>
          <p:cNvPr id="22" name="Rectangle 3"/>
          <p:cNvSpPr txBox="1">
            <a:spLocks/>
          </p:cNvSpPr>
          <p:nvPr/>
        </p:nvSpPr>
        <p:spPr bwMode="auto">
          <a:xfrm>
            <a:off x="4219575" y="1524000"/>
            <a:ext cx="46196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vi-VN" sz="1800" b="1">
                <a:solidFill>
                  <a:srgbClr val="C00000"/>
                </a:solidFill>
              </a:rPr>
              <a:t>Phần mềm miễn phí hoặc nguồn mở</a:t>
            </a:r>
          </a:p>
          <a:p>
            <a:pPr>
              <a:defRPr/>
            </a:pPr>
            <a:r>
              <a:rPr lang="vi-VN" sz="1800">
                <a:hlinkClick r:id="rId28" tooltip="Cloudscape (trang chưa được viết)"/>
              </a:rPr>
              <a:t>Cloudscape</a:t>
            </a:r>
            <a:endParaRPr lang="vi-VN" sz="1800"/>
          </a:p>
          <a:p>
            <a:pPr>
              <a:defRPr/>
            </a:pPr>
            <a:r>
              <a:rPr lang="vi-VN" sz="1800">
                <a:hlinkClick r:id="rId29" tooltip="Firebird (trang chưa được viết)"/>
              </a:rPr>
              <a:t>Firebird</a:t>
            </a:r>
            <a:endParaRPr lang="vi-VN" sz="1800"/>
          </a:p>
          <a:p>
            <a:pPr>
              <a:defRPr/>
            </a:pPr>
            <a:r>
              <a:rPr lang="vi-VN" sz="1800">
                <a:hlinkClick r:id="rId30" tooltip="HSQLDB (trang chưa được viết)"/>
              </a:rPr>
              <a:t>HSQLDB</a:t>
            </a:r>
            <a:endParaRPr lang="vi-VN" sz="1800"/>
          </a:p>
          <a:p>
            <a:pPr>
              <a:defRPr/>
            </a:pPr>
            <a:r>
              <a:rPr lang="vi-VN" sz="1800">
                <a:hlinkClick r:id="rId31" tooltip="Ingres (cơ sở dữ liệu) (trang chưa được viết)"/>
              </a:rPr>
              <a:t>Ingres (cơ sở dữ liệu)</a:t>
            </a:r>
            <a:endParaRPr lang="vi-VN" sz="1800"/>
          </a:p>
          <a:p>
            <a:pPr>
              <a:defRPr/>
            </a:pPr>
            <a:r>
              <a:rPr lang="vi-VN" sz="1800">
                <a:hlinkClick r:id="rId32" tooltip="MaxDB (trang chưa được viết)"/>
              </a:rPr>
              <a:t>MaxDB</a:t>
            </a:r>
            <a:endParaRPr lang="vi-VN" sz="1800"/>
          </a:p>
          <a:p>
            <a:pPr>
              <a:defRPr/>
            </a:pPr>
            <a:r>
              <a:rPr lang="vi-VN" sz="1800">
                <a:hlinkClick r:id="rId33" tooltip="MonetDB (trang chưa được viết)"/>
              </a:rPr>
              <a:t>MonetDB</a:t>
            </a:r>
            <a:endParaRPr lang="vi-VN" sz="1800"/>
          </a:p>
          <a:p>
            <a:pPr>
              <a:defRPr/>
            </a:pPr>
            <a:r>
              <a:rPr lang="vi-VN" sz="1800">
                <a:hlinkClick r:id="rId34" tooltip="MySQL"/>
              </a:rPr>
              <a:t>MySQL</a:t>
            </a:r>
            <a:endParaRPr lang="vi-VN" sz="1800"/>
          </a:p>
          <a:p>
            <a:pPr>
              <a:defRPr/>
            </a:pPr>
            <a:r>
              <a:rPr lang="vi-VN" sz="1800">
                <a:hlinkClick r:id="rId35" tooltip="PostgreSQL"/>
              </a:rPr>
              <a:t>PostgreSQL</a:t>
            </a:r>
            <a:endParaRPr lang="vi-VN" sz="1800"/>
          </a:p>
          <a:p>
            <a:pPr>
              <a:defRPr/>
            </a:pPr>
            <a:r>
              <a:rPr lang="vi-VN" sz="1800">
                <a:hlinkClick r:id="rId36" tooltip="SQLite"/>
              </a:rPr>
              <a:t>SQLite</a:t>
            </a:r>
            <a:endParaRPr lang="vi-VN" sz="1800"/>
          </a:p>
          <a:p>
            <a:pPr>
              <a:defRPr/>
            </a:pPr>
            <a:r>
              <a:rPr lang="vi-VN" sz="1800">
                <a:hlinkClick r:id="rId37" tooltip="Tdbengine (trang chưa được viết)"/>
              </a:rPr>
              <a:t>tdbengine</a:t>
            </a:r>
            <a:endParaRPr lang="vi-VN" sz="1800"/>
          </a:p>
          <a:p>
            <a:pPr>
              <a:defRPr/>
            </a:pPr>
            <a:endParaRPr lang="en-US" altLang="en-US" sz="2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18471"/>
                                        </p:tgtEl>
                                        <p:attrNameLst>
                                          <p:attrName>style.visibility</p:attrName>
                                        </p:attrNameLst>
                                      </p:cBhvr>
                                      <p:to>
                                        <p:strVal val="visible"/>
                                      </p:to>
                                    </p:set>
                                    <p:anim calcmode="lin" valueType="num">
                                      <p:cBhvr>
                                        <p:cTn id="7" dur="1000" fill="hold"/>
                                        <p:tgtEl>
                                          <p:spTgt spid="318471"/>
                                        </p:tgtEl>
                                        <p:attrNameLst>
                                          <p:attrName>ppt_w</p:attrName>
                                        </p:attrNameLst>
                                      </p:cBhvr>
                                      <p:tavLst>
                                        <p:tav tm="0">
                                          <p:val>
                                            <p:fltVal val="0"/>
                                          </p:val>
                                        </p:tav>
                                        <p:tav tm="100000">
                                          <p:val>
                                            <p:strVal val="#ppt_w"/>
                                          </p:val>
                                        </p:tav>
                                      </p:tavLst>
                                    </p:anim>
                                    <p:anim calcmode="lin" valueType="num">
                                      <p:cBhvr>
                                        <p:cTn id="8" dur="1000" fill="hold"/>
                                        <p:tgtEl>
                                          <p:spTgt spid="318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77FDC3-78DC-4443-A2D6-08369FEA55E5}" type="slidenum">
              <a:rPr lang="en-US" sz="1200" smtClean="0">
                <a:solidFill>
                  <a:srgbClr val="898989"/>
                </a:solidFill>
              </a:rPr>
              <a:pPr>
                <a:spcBef>
                  <a:spcPct val="0"/>
                </a:spcBef>
                <a:buFontTx/>
                <a:buNone/>
              </a:pPr>
              <a:t>27</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6084" name="Content Placeholder 24"/>
          <p:cNvSpPr>
            <a:spLocks noGrp="1"/>
          </p:cNvSpPr>
          <p:nvPr>
            <p:ph idx="4294967295"/>
          </p:nvPr>
        </p:nvSpPr>
        <p:spPr>
          <a:xfrm>
            <a:off x="457200" y="1143000"/>
            <a:ext cx="8229600" cy="4678363"/>
          </a:xfrm>
        </p:spPr>
        <p:txBody>
          <a:bodyPr/>
          <a:lstStyle/>
          <a:p>
            <a:pPr algn="just" eaLnBrk="1" hangingPunct="1">
              <a:spcBef>
                <a:spcPct val="5000"/>
              </a:spcBef>
            </a:pPr>
            <a:r>
              <a:rPr lang="en-US" altLang="en-US" sz="2400">
                <a:latin typeface="Arial" panose="020B0604020202020204" pitchFamily="34" charset="0"/>
              </a:rPr>
              <a:t>Microsoft SQL Server là một hệ quản trị cơ sở dữ liệu quan hệ (Relation database management system – RDBMS) chạy trên hệ thống mạng Windows NT 4 hay Windows</a:t>
            </a:r>
            <a:r>
              <a:rPr lang="en-US" altLang="en-US" sz="2400"/>
              <a:t>.</a:t>
            </a:r>
          </a:p>
          <a:p>
            <a:pPr algn="just" eaLnBrk="1" hangingPunct="1">
              <a:lnSpc>
                <a:spcPct val="105000"/>
              </a:lnSpc>
              <a:spcBef>
                <a:spcPct val="5000"/>
              </a:spcBef>
            </a:pPr>
            <a:r>
              <a:rPr lang="en-US" altLang="en-US" sz="2400">
                <a:latin typeface="Arial" panose="020B0604020202020204" pitchFamily="34" charset="0"/>
              </a:rPr>
              <a:t>Có thể dùng trong các mô hình :</a:t>
            </a:r>
          </a:p>
          <a:p>
            <a:pPr lvl="1" algn="just">
              <a:lnSpc>
                <a:spcPct val="105000"/>
              </a:lnSpc>
              <a:spcBef>
                <a:spcPct val="5000"/>
              </a:spcBef>
            </a:pPr>
            <a:r>
              <a:rPr lang="en-US" altLang="en-US" sz="2000">
                <a:latin typeface="Arial" panose="020B0604020202020204" pitchFamily="34" charset="0"/>
              </a:rPr>
              <a:t>Network servers: chuyên cung cấp các tài nguyên cho máy trạm</a:t>
            </a:r>
          </a:p>
          <a:p>
            <a:pPr lvl="1" algn="just">
              <a:lnSpc>
                <a:spcPct val="105000"/>
              </a:lnSpc>
              <a:spcBef>
                <a:spcPct val="5000"/>
              </a:spcBef>
            </a:pPr>
            <a:r>
              <a:rPr lang="en-US" altLang="en-US" sz="2000">
                <a:latin typeface="Arial" panose="020B0604020202020204" pitchFamily="34" charset="0"/>
              </a:rPr>
              <a:t>Client/Server Application: phân chia nhiệm vụ giữa hệ thống máy trạm và máy chủ</a:t>
            </a:r>
          </a:p>
          <a:p>
            <a:pPr algn="just">
              <a:lnSpc>
                <a:spcPct val="105000"/>
              </a:lnSpc>
              <a:spcBef>
                <a:spcPct val="5000"/>
              </a:spcBef>
            </a:pPr>
            <a:r>
              <a:rPr lang="en-US" altLang="en-US" sz="2400">
                <a:latin typeface="Arial" panose="020B0604020202020204" pitchFamily="34" charset="0"/>
              </a:rPr>
              <a:t>Một hệ quản trị gồm hai thành phần :</a:t>
            </a:r>
          </a:p>
          <a:p>
            <a:pPr lvl="1" algn="just">
              <a:lnSpc>
                <a:spcPct val="105000"/>
              </a:lnSpc>
              <a:spcBef>
                <a:spcPct val="5000"/>
              </a:spcBef>
            </a:pPr>
            <a:r>
              <a:rPr lang="en-US" altLang="en-US" sz="2000">
                <a:latin typeface="Arial" panose="020B0604020202020204" pitchFamily="34" charset="0"/>
              </a:rPr>
              <a:t>Hỗ trợ các tiến trình giao tác với số lượng lớn.</a:t>
            </a:r>
          </a:p>
          <a:p>
            <a:pPr lvl="1" algn="just">
              <a:lnSpc>
                <a:spcPct val="105000"/>
              </a:lnSpc>
              <a:spcBef>
                <a:spcPct val="5000"/>
              </a:spcBef>
            </a:pPr>
            <a:r>
              <a:rPr lang="en-US" altLang="en-US" sz="2000">
                <a:latin typeface="Arial" panose="020B0604020202020204" pitchFamily="34" charset="0"/>
              </a:rPr>
              <a:t>Các hỗ trợ để ra quyết định. </a:t>
            </a:r>
          </a:p>
          <a:p>
            <a:pPr algn="just">
              <a:lnSpc>
                <a:spcPct val="105000"/>
              </a:lnSpc>
              <a:spcBef>
                <a:spcPct val="5000"/>
              </a:spcBef>
            </a:pPr>
            <a:r>
              <a:rPr lang="en-US" altLang="en-US" sz="2400">
                <a:latin typeface="Arial" panose="020B0604020202020204" pitchFamily="34" charset="0"/>
              </a:rPr>
              <a:t>Phương pháp truy xuất máy trạm :</a:t>
            </a:r>
          </a:p>
          <a:p>
            <a:pPr lvl="1" algn="just">
              <a:lnSpc>
                <a:spcPct val="105000"/>
              </a:lnSpc>
              <a:spcBef>
                <a:spcPct val="5000"/>
              </a:spcBef>
            </a:pPr>
            <a:r>
              <a:rPr lang="en-US" altLang="en-US" sz="2000">
                <a:latin typeface="Arial" panose="020B0604020202020204" pitchFamily="34" charset="0"/>
              </a:rPr>
              <a:t>Ngôn ngữ Transact-SQL (T-SQL)</a:t>
            </a:r>
          </a:p>
          <a:p>
            <a:pPr lvl="1" algn="just">
              <a:lnSpc>
                <a:spcPct val="105000"/>
              </a:lnSpc>
              <a:spcBef>
                <a:spcPct val="5000"/>
              </a:spcBef>
            </a:pPr>
            <a:r>
              <a:rPr lang="en-US" altLang="en-US" sz="2000">
                <a:latin typeface="Arial" panose="020B0604020202020204" pitchFamily="34" charset="0"/>
              </a:rPr>
              <a:t>OLE DB/ODBC</a:t>
            </a:r>
          </a:p>
          <a:p>
            <a:pPr lvl="1" algn="just">
              <a:lnSpc>
                <a:spcPct val="105000"/>
              </a:lnSpc>
              <a:spcBef>
                <a:spcPct val="5000"/>
              </a:spcBef>
            </a:pPr>
            <a:r>
              <a:rPr lang="en-US" altLang="en-US" sz="2000">
                <a:latin typeface="Arial" panose="020B0604020202020204" pitchFamily="34" charset="0"/>
              </a:rPr>
              <a:t>ActiveX Data Objects (ADO)</a:t>
            </a:r>
          </a:p>
        </p:txBody>
      </p:sp>
      <p:sp>
        <p:nvSpPr>
          <p:cNvPr id="46085"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46086" name="Group 35"/>
          <p:cNvGrpSpPr>
            <a:grpSpLocks/>
          </p:cNvGrpSpPr>
          <p:nvPr/>
        </p:nvGrpSpPr>
        <p:grpSpPr bwMode="auto">
          <a:xfrm>
            <a:off x="457200" y="228600"/>
            <a:ext cx="549275" cy="476250"/>
            <a:chOff x="1110" y="2656"/>
            <a:chExt cx="1549" cy="1351"/>
          </a:xfrm>
        </p:grpSpPr>
        <p:sp>
          <p:nvSpPr>
            <p:cNvPr id="4608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608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6C363B-6658-4469-80EC-23CB955954B2}" type="slidenum">
              <a:rPr lang="en-US" sz="1200" smtClean="0">
                <a:solidFill>
                  <a:srgbClr val="898989"/>
                </a:solidFill>
              </a:rPr>
              <a:pPr>
                <a:spcBef>
                  <a:spcPct val="0"/>
                </a:spcBef>
                <a:buFontTx/>
                <a:buNone/>
              </a:pPr>
              <a:t>28</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219200"/>
            <a:ext cx="8229600" cy="4678363"/>
          </a:xfrm>
        </p:spPr>
        <p:txBody>
          <a:bodyPr/>
          <a:lstStyle/>
          <a:p>
            <a:pPr algn="just" eaLnBrk="1" hangingPunct="1">
              <a:lnSpc>
                <a:spcPct val="105000"/>
              </a:lnSpc>
              <a:spcBef>
                <a:spcPts val="100"/>
              </a:spcBef>
              <a:buFont typeface="Arial" panose="020B0604020202020204" pitchFamily="34" charset="0"/>
              <a:buNone/>
            </a:pPr>
            <a:r>
              <a:rPr lang="en-US" altLang="en-US" sz="2400">
                <a:solidFill>
                  <a:srgbClr val="990000"/>
                </a:solidFill>
                <a:latin typeface="Arial" panose="020B0604020202020204" pitchFamily="34" charset="0"/>
              </a:rPr>
              <a:t>Cơ chế hoạt động: theo mô hình Client/server</a:t>
            </a:r>
          </a:p>
          <a:p>
            <a:pPr algn="just" eaLnBrk="1" hangingPunct="1">
              <a:lnSpc>
                <a:spcPct val="105000"/>
              </a:lnSpc>
              <a:spcBef>
                <a:spcPts val="100"/>
              </a:spcBef>
            </a:pPr>
            <a:r>
              <a:rPr lang="en-US" altLang="en-US" sz="2200">
                <a:latin typeface="Arial" panose="020B0604020202020204" pitchFamily="34" charset="0"/>
                <a:cs typeface="Tahoma" panose="020B0604030504040204" pitchFamily="34" charset="0"/>
              </a:rPr>
              <a:t>Client hay người dùng gửi yêu cầu (request) đến database server thông qua mạng</a:t>
            </a:r>
            <a:r>
              <a:rPr lang="en-US" altLang="en-US" sz="2200">
                <a:latin typeface="Arial" panose="020B0604020202020204" pitchFamily="34" charset="0"/>
                <a:cs typeface="Tahoma" panose="020B0604030504040204" pitchFamily="34" charset="0"/>
                <a:sym typeface="Wingdings" panose="05000000000000000000" pitchFamily="2" charset="2"/>
              </a:rPr>
              <a:t>server</a:t>
            </a:r>
            <a:r>
              <a:rPr lang="en-US" altLang="en-US" sz="2200">
                <a:latin typeface="Arial" panose="020B0604020202020204" pitchFamily="34" charset="0"/>
                <a:cs typeface="Tahoma" panose="020B0604030504040204" pitchFamily="34" charset="0"/>
              </a:rPr>
              <a:t> đọc và xử lý yêu cầu</a:t>
            </a:r>
          </a:p>
          <a:p>
            <a:pPr algn="just" eaLnBrk="1" hangingPunct="1">
              <a:lnSpc>
                <a:spcPct val="105000"/>
              </a:lnSpc>
              <a:spcBef>
                <a:spcPts val="100"/>
              </a:spcBef>
            </a:pPr>
            <a:r>
              <a:rPr lang="en-US" altLang="en-US" sz="2200">
                <a:latin typeface="Arial" panose="020B0604020202020204" pitchFamily="34" charset="0"/>
                <a:cs typeface="Tahoma" panose="020B0604030504040204" pitchFamily="34" charset="0"/>
              </a:rPr>
              <a:t>Server kiểm tra tính bảo mật và dò tìm các chỉ mục, dữ liệu được khôi phục và khai thác, mã phía server được thực thi</a:t>
            </a:r>
            <a:r>
              <a:rPr lang="en-US" altLang="en-US" sz="2200">
                <a:latin typeface="Arial" panose="020B0604020202020204" pitchFamily="34" charset="0"/>
                <a:cs typeface="Tahoma" panose="020B0604030504040204" pitchFamily="34" charset="0"/>
                <a:sym typeface="Wingdings" panose="05000000000000000000" pitchFamily="2" charset="2"/>
              </a:rPr>
              <a:t></a:t>
            </a:r>
            <a:r>
              <a:rPr lang="en-US" altLang="en-US" sz="2200">
                <a:latin typeface="Arial" panose="020B0604020202020204" pitchFamily="34" charset="0"/>
                <a:cs typeface="Tahoma" panose="020B0604030504040204" pitchFamily="34" charset="0"/>
              </a:rPr>
              <a:t>kết quả cuối cùng được gửi về lại cho client</a:t>
            </a:r>
          </a:p>
        </p:txBody>
      </p:sp>
      <p:sp>
        <p:nvSpPr>
          <p:cNvPr id="48133"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48134" name="Group 35"/>
          <p:cNvGrpSpPr>
            <a:grpSpLocks/>
          </p:cNvGrpSpPr>
          <p:nvPr/>
        </p:nvGrpSpPr>
        <p:grpSpPr bwMode="auto">
          <a:xfrm>
            <a:off x="457200" y="228600"/>
            <a:ext cx="549275" cy="476250"/>
            <a:chOff x="1110" y="2656"/>
            <a:chExt cx="1549" cy="1351"/>
          </a:xfrm>
        </p:grpSpPr>
        <p:sp>
          <p:nvSpPr>
            <p:cNvPr id="4813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pic>
        <p:nvPicPr>
          <p:cNvPr id="48135"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81400"/>
            <a:ext cx="5791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6AD67C-050F-435C-AFAB-D6F33AA71CBB}" type="slidenum">
              <a:rPr lang="en-US" sz="1200" smtClean="0">
                <a:solidFill>
                  <a:srgbClr val="898989"/>
                </a:solidFill>
              </a:rPr>
              <a:pPr>
                <a:spcBef>
                  <a:spcPct val="0"/>
                </a:spcBef>
                <a:buFontTx/>
                <a:buNone/>
              </a:pPr>
              <a:t>29</a:t>
            </a:fld>
            <a:endParaRPr lang="en-US" sz="1200">
              <a:solidFill>
                <a:srgbClr val="898989"/>
              </a:solidFill>
            </a:endParaRPr>
          </a:p>
        </p:txBody>
      </p:sp>
      <p:grpSp>
        <p:nvGrpSpPr>
          <p:cNvPr id="263170" name="Group 2"/>
          <p:cNvGrpSpPr>
            <a:grpSpLocks/>
          </p:cNvGrpSpPr>
          <p:nvPr/>
        </p:nvGrpSpPr>
        <p:grpSpPr bwMode="auto">
          <a:xfrm>
            <a:off x="2590800" y="1600200"/>
            <a:ext cx="4038600" cy="3162300"/>
            <a:chOff x="816" y="1680"/>
            <a:chExt cx="2544" cy="1992"/>
          </a:xfrm>
        </p:grpSpPr>
        <p:sp>
          <p:nvSpPr>
            <p:cNvPr id="50365" name="Oval 3"/>
            <p:cNvSpPr>
              <a:spLocks noChangeArrowheads="1"/>
            </p:cNvSpPr>
            <p:nvPr/>
          </p:nvSpPr>
          <p:spPr bwMode="auto">
            <a:xfrm>
              <a:off x="816" y="3282"/>
              <a:ext cx="336" cy="390"/>
            </a:xfrm>
            <a:prstGeom prst="ellipse">
              <a:avLst/>
            </a:prstGeom>
            <a:gradFill rotWithShape="0">
              <a:gsLst>
                <a:gs pos="0">
                  <a:srgbClr val="33CCCC"/>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6" name="Freeform 4"/>
            <p:cNvSpPr>
              <a:spLocks/>
            </p:cNvSpPr>
            <p:nvPr/>
          </p:nvSpPr>
          <p:spPr bwMode="auto">
            <a:xfrm>
              <a:off x="960" y="3378"/>
              <a:ext cx="1296" cy="288"/>
            </a:xfrm>
            <a:custGeom>
              <a:avLst/>
              <a:gdLst>
                <a:gd name="T0" fmla="*/ 0 w 1296"/>
                <a:gd name="T1" fmla="*/ 288 h 288"/>
                <a:gd name="T2" fmla="*/ 1296 w 1296"/>
                <a:gd name="T3" fmla="*/ 288 h 288"/>
                <a:gd name="T4" fmla="*/ 1056 w 1296"/>
                <a:gd name="T5" fmla="*/ 0 h 288"/>
                <a:gd name="T6" fmla="*/ 0 w 1296"/>
                <a:gd name="T7" fmla="*/ 0 h 288"/>
                <a:gd name="T8" fmla="*/ 0 w 1296"/>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288">
                  <a:moveTo>
                    <a:pt x="0" y="288"/>
                  </a:moveTo>
                  <a:lnTo>
                    <a:pt x="1296" y="288"/>
                  </a:lnTo>
                  <a:lnTo>
                    <a:pt x="1056" y="0"/>
                  </a:lnTo>
                  <a:lnTo>
                    <a:pt x="0" y="0"/>
                  </a:lnTo>
                  <a:lnTo>
                    <a:pt x="0" y="288"/>
                  </a:lnTo>
                  <a:close/>
                </a:path>
              </a:pathLst>
            </a:custGeom>
            <a:gradFill rotWithShape="0">
              <a:gsLst>
                <a:gs pos="0">
                  <a:srgbClr val="FCFEB9"/>
                </a:gs>
                <a:gs pos="50000">
                  <a:srgbClr val="33CCCC"/>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7" name="Oval 5"/>
            <p:cNvSpPr>
              <a:spLocks noChangeArrowheads="1"/>
            </p:cNvSpPr>
            <p:nvPr/>
          </p:nvSpPr>
          <p:spPr bwMode="auto">
            <a:xfrm>
              <a:off x="3024" y="1680"/>
              <a:ext cx="336" cy="402"/>
            </a:xfrm>
            <a:prstGeom prst="ellipse">
              <a:avLst/>
            </a:prstGeom>
            <a:gradFill rotWithShape="0">
              <a:gsLst>
                <a:gs pos="0">
                  <a:srgbClr val="33CCCC"/>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8" name="Freeform 6"/>
            <p:cNvSpPr>
              <a:spLocks/>
            </p:cNvSpPr>
            <p:nvPr/>
          </p:nvSpPr>
          <p:spPr bwMode="auto">
            <a:xfrm>
              <a:off x="2016" y="1698"/>
              <a:ext cx="1200" cy="240"/>
            </a:xfrm>
            <a:custGeom>
              <a:avLst/>
              <a:gdLst>
                <a:gd name="T0" fmla="*/ 240 w 1200"/>
                <a:gd name="T1" fmla="*/ 240 h 240"/>
                <a:gd name="T2" fmla="*/ 0 w 1200"/>
                <a:gd name="T3" fmla="*/ 0 h 240"/>
                <a:gd name="T4" fmla="*/ 1200 w 1200"/>
                <a:gd name="T5" fmla="*/ 0 h 240"/>
                <a:gd name="T6" fmla="*/ 1200 w 1200"/>
                <a:gd name="T7" fmla="*/ 240 h 240"/>
                <a:gd name="T8" fmla="*/ 240 w 1200"/>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 h="240">
                  <a:moveTo>
                    <a:pt x="240" y="240"/>
                  </a:moveTo>
                  <a:lnTo>
                    <a:pt x="0" y="0"/>
                  </a:lnTo>
                  <a:lnTo>
                    <a:pt x="1200" y="0"/>
                  </a:lnTo>
                  <a:lnTo>
                    <a:pt x="1200" y="240"/>
                  </a:lnTo>
                  <a:lnTo>
                    <a:pt x="240" y="240"/>
                  </a:lnTo>
                  <a:close/>
                </a:path>
              </a:pathLst>
            </a:custGeom>
            <a:gradFill rotWithShape="0">
              <a:gsLst>
                <a:gs pos="0">
                  <a:srgbClr val="FCFEB9"/>
                </a:gs>
                <a:gs pos="50000">
                  <a:srgbClr val="33CCCC"/>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9" name="Freeform 7"/>
            <p:cNvSpPr>
              <a:spLocks/>
            </p:cNvSpPr>
            <p:nvPr/>
          </p:nvSpPr>
          <p:spPr bwMode="auto">
            <a:xfrm>
              <a:off x="2016" y="1698"/>
              <a:ext cx="240" cy="1968"/>
            </a:xfrm>
            <a:custGeom>
              <a:avLst/>
              <a:gdLst>
                <a:gd name="T0" fmla="*/ 0 w 240"/>
                <a:gd name="T1" fmla="*/ 1680 h 1968"/>
                <a:gd name="T2" fmla="*/ 0 w 240"/>
                <a:gd name="T3" fmla="*/ 0 h 1968"/>
                <a:gd name="T4" fmla="*/ 240 w 240"/>
                <a:gd name="T5" fmla="*/ 240 h 1968"/>
                <a:gd name="T6" fmla="*/ 240 w 240"/>
                <a:gd name="T7" fmla="*/ 1968 h 1968"/>
                <a:gd name="T8" fmla="*/ 0 w 240"/>
                <a:gd name="T9" fmla="*/ 1680 h 19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968">
                  <a:moveTo>
                    <a:pt x="0" y="1680"/>
                  </a:moveTo>
                  <a:lnTo>
                    <a:pt x="0" y="0"/>
                  </a:lnTo>
                  <a:lnTo>
                    <a:pt x="240" y="240"/>
                  </a:lnTo>
                  <a:lnTo>
                    <a:pt x="240" y="1968"/>
                  </a:lnTo>
                  <a:lnTo>
                    <a:pt x="0" y="1680"/>
                  </a:lnTo>
                  <a:close/>
                </a:path>
              </a:pathLst>
            </a:custGeom>
            <a:gradFill rotWithShape="0">
              <a:gsLst>
                <a:gs pos="0">
                  <a:srgbClr val="FCFEB9"/>
                </a:gs>
                <a:gs pos="50000">
                  <a:srgbClr val="33CCCC"/>
                </a:gs>
                <a:gs pos="100000">
                  <a:srgbClr val="FCFEB9"/>
                </a:gs>
              </a:gsLst>
              <a:lin ang="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3176" name="Group 8"/>
          <p:cNvGrpSpPr>
            <a:grpSpLocks/>
          </p:cNvGrpSpPr>
          <p:nvPr/>
        </p:nvGrpSpPr>
        <p:grpSpPr bwMode="auto">
          <a:xfrm>
            <a:off x="2590800" y="1571625"/>
            <a:ext cx="4038600" cy="3162300"/>
            <a:chOff x="1632" y="654"/>
            <a:chExt cx="2544" cy="1992"/>
          </a:xfrm>
        </p:grpSpPr>
        <p:sp>
          <p:nvSpPr>
            <p:cNvPr id="50360" name="Oval 9"/>
            <p:cNvSpPr>
              <a:spLocks noChangeArrowheads="1"/>
            </p:cNvSpPr>
            <p:nvPr/>
          </p:nvSpPr>
          <p:spPr bwMode="auto">
            <a:xfrm>
              <a:off x="1632" y="2256"/>
              <a:ext cx="336" cy="390"/>
            </a:xfrm>
            <a:prstGeom prst="ellipse">
              <a:avLst/>
            </a:prstGeom>
            <a:gradFill rotWithShape="0">
              <a:gsLst>
                <a:gs pos="0">
                  <a:srgbClr val="FFCC66"/>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1" name="Freeform 10"/>
            <p:cNvSpPr>
              <a:spLocks/>
            </p:cNvSpPr>
            <p:nvPr/>
          </p:nvSpPr>
          <p:spPr bwMode="auto">
            <a:xfrm>
              <a:off x="1776" y="2352"/>
              <a:ext cx="1296" cy="288"/>
            </a:xfrm>
            <a:custGeom>
              <a:avLst/>
              <a:gdLst>
                <a:gd name="T0" fmla="*/ 0 w 1296"/>
                <a:gd name="T1" fmla="*/ 288 h 288"/>
                <a:gd name="T2" fmla="*/ 1296 w 1296"/>
                <a:gd name="T3" fmla="*/ 288 h 288"/>
                <a:gd name="T4" fmla="*/ 1056 w 1296"/>
                <a:gd name="T5" fmla="*/ 0 h 288"/>
                <a:gd name="T6" fmla="*/ 0 w 1296"/>
                <a:gd name="T7" fmla="*/ 0 h 288"/>
                <a:gd name="T8" fmla="*/ 0 w 1296"/>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288">
                  <a:moveTo>
                    <a:pt x="0" y="288"/>
                  </a:moveTo>
                  <a:lnTo>
                    <a:pt x="1296" y="288"/>
                  </a:lnTo>
                  <a:lnTo>
                    <a:pt x="1056" y="0"/>
                  </a:lnTo>
                  <a:lnTo>
                    <a:pt x="0" y="0"/>
                  </a:lnTo>
                  <a:lnTo>
                    <a:pt x="0" y="288"/>
                  </a:lnTo>
                  <a:close/>
                </a:path>
              </a:pathLst>
            </a:custGeom>
            <a:gradFill rotWithShape="0">
              <a:gsLst>
                <a:gs pos="0">
                  <a:srgbClr val="FCFEB9"/>
                </a:gs>
                <a:gs pos="50000">
                  <a:srgbClr val="FFCC66"/>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2" name="Oval 11"/>
            <p:cNvSpPr>
              <a:spLocks noChangeArrowheads="1"/>
            </p:cNvSpPr>
            <p:nvPr/>
          </p:nvSpPr>
          <p:spPr bwMode="auto">
            <a:xfrm>
              <a:off x="3840" y="654"/>
              <a:ext cx="336" cy="402"/>
            </a:xfrm>
            <a:prstGeom prst="ellipse">
              <a:avLst/>
            </a:prstGeom>
            <a:gradFill rotWithShape="0">
              <a:gsLst>
                <a:gs pos="0">
                  <a:srgbClr val="FFCC66"/>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3" name="Freeform 12"/>
            <p:cNvSpPr>
              <a:spLocks/>
            </p:cNvSpPr>
            <p:nvPr/>
          </p:nvSpPr>
          <p:spPr bwMode="auto">
            <a:xfrm>
              <a:off x="2832" y="672"/>
              <a:ext cx="1200" cy="240"/>
            </a:xfrm>
            <a:custGeom>
              <a:avLst/>
              <a:gdLst>
                <a:gd name="T0" fmla="*/ 240 w 1200"/>
                <a:gd name="T1" fmla="*/ 240 h 240"/>
                <a:gd name="T2" fmla="*/ 0 w 1200"/>
                <a:gd name="T3" fmla="*/ 0 h 240"/>
                <a:gd name="T4" fmla="*/ 1200 w 1200"/>
                <a:gd name="T5" fmla="*/ 0 h 240"/>
                <a:gd name="T6" fmla="*/ 1200 w 1200"/>
                <a:gd name="T7" fmla="*/ 240 h 240"/>
                <a:gd name="T8" fmla="*/ 240 w 1200"/>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 h="240">
                  <a:moveTo>
                    <a:pt x="240" y="240"/>
                  </a:moveTo>
                  <a:lnTo>
                    <a:pt x="0" y="0"/>
                  </a:lnTo>
                  <a:lnTo>
                    <a:pt x="1200" y="0"/>
                  </a:lnTo>
                  <a:lnTo>
                    <a:pt x="1200" y="240"/>
                  </a:lnTo>
                  <a:lnTo>
                    <a:pt x="240" y="240"/>
                  </a:lnTo>
                  <a:close/>
                </a:path>
              </a:pathLst>
            </a:custGeom>
            <a:gradFill rotWithShape="0">
              <a:gsLst>
                <a:gs pos="0">
                  <a:srgbClr val="FCFEB9"/>
                </a:gs>
                <a:gs pos="50000">
                  <a:srgbClr val="FFCC66"/>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4" name="Freeform 13"/>
            <p:cNvSpPr>
              <a:spLocks/>
            </p:cNvSpPr>
            <p:nvPr/>
          </p:nvSpPr>
          <p:spPr bwMode="auto">
            <a:xfrm>
              <a:off x="2832" y="672"/>
              <a:ext cx="240" cy="1968"/>
            </a:xfrm>
            <a:custGeom>
              <a:avLst/>
              <a:gdLst>
                <a:gd name="T0" fmla="*/ 0 w 240"/>
                <a:gd name="T1" fmla="*/ 1680 h 1968"/>
                <a:gd name="T2" fmla="*/ 0 w 240"/>
                <a:gd name="T3" fmla="*/ 0 h 1968"/>
                <a:gd name="T4" fmla="*/ 240 w 240"/>
                <a:gd name="T5" fmla="*/ 240 h 1968"/>
                <a:gd name="T6" fmla="*/ 240 w 240"/>
                <a:gd name="T7" fmla="*/ 1968 h 1968"/>
                <a:gd name="T8" fmla="*/ 0 w 240"/>
                <a:gd name="T9" fmla="*/ 1680 h 19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968">
                  <a:moveTo>
                    <a:pt x="0" y="1680"/>
                  </a:moveTo>
                  <a:lnTo>
                    <a:pt x="0" y="0"/>
                  </a:lnTo>
                  <a:lnTo>
                    <a:pt x="240" y="240"/>
                  </a:lnTo>
                  <a:lnTo>
                    <a:pt x="240" y="1968"/>
                  </a:lnTo>
                  <a:lnTo>
                    <a:pt x="0" y="1680"/>
                  </a:lnTo>
                  <a:close/>
                </a:path>
              </a:pathLst>
            </a:custGeom>
            <a:gradFill rotWithShape="0">
              <a:gsLst>
                <a:gs pos="0">
                  <a:srgbClr val="FCFEB9"/>
                </a:gs>
                <a:gs pos="50000">
                  <a:srgbClr val="FFCC66"/>
                </a:gs>
                <a:gs pos="100000">
                  <a:srgbClr val="FCFEB9"/>
                </a:gs>
              </a:gsLst>
              <a:lin ang="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181" name="Rectangle 14"/>
          <p:cNvSpPr>
            <a:spLocks noChangeArrowheads="1"/>
          </p:cNvSpPr>
          <p:nvPr/>
        </p:nvSpPr>
        <p:spPr bwMode="auto">
          <a:xfrm>
            <a:off x="1447800" y="1981200"/>
            <a:ext cx="2895600" cy="2286000"/>
          </a:xfrm>
          <a:prstGeom prst="rect">
            <a:avLst/>
          </a:prstGeom>
          <a:gradFill rotWithShape="0">
            <a:gsLst>
              <a:gs pos="0">
                <a:schemeClr val="bg1"/>
              </a:gs>
              <a:gs pos="100000">
                <a:srgbClr val="FCFEB9"/>
              </a:gs>
            </a:gsLst>
            <a:lin ang="2700000" scaled="1"/>
          </a:gradFill>
          <a:ln w="9525">
            <a:solidFill>
              <a:srgbClr val="B2B2B2"/>
            </a:solidFill>
            <a:miter lim="800000"/>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0182" name="Group 15"/>
          <p:cNvGrpSpPr>
            <a:grpSpLocks/>
          </p:cNvGrpSpPr>
          <p:nvPr/>
        </p:nvGrpSpPr>
        <p:grpSpPr bwMode="auto">
          <a:xfrm>
            <a:off x="368300" y="2590800"/>
            <a:ext cx="1231900" cy="1382713"/>
            <a:chOff x="2614" y="840"/>
            <a:chExt cx="776" cy="871"/>
          </a:xfrm>
        </p:grpSpPr>
        <p:grpSp>
          <p:nvGrpSpPr>
            <p:cNvPr id="50333" name="Group 16"/>
            <p:cNvGrpSpPr>
              <a:grpSpLocks/>
            </p:cNvGrpSpPr>
            <p:nvPr/>
          </p:nvGrpSpPr>
          <p:grpSpPr bwMode="auto">
            <a:xfrm>
              <a:off x="2614" y="1299"/>
              <a:ext cx="763" cy="412"/>
              <a:chOff x="2614" y="1299"/>
              <a:chExt cx="763" cy="412"/>
            </a:xfrm>
          </p:grpSpPr>
          <p:sp>
            <p:nvSpPr>
              <p:cNvPr id="50346" name="Freeform 17"/>
              <p:cNvSpPr>
                <a:spLocks noChangeAspect="1"/>
              </p:cNvSpPr>
              <p:nvPr/>
            </p:nvSpPr>
            <p:spPr bwMode="auto">
              <a:xfrm>
                <a:off x="3113" y="1406"/>
                <a:ext cx="263" cy="305"/>
              </a:xfrm>
              <a:custGeom>
                <a:avLst/>
                <a:gdLst>
                  <a:gd name="T0" fmla="*/ 1 w 364"/>
                  <a:gd name="T1" fmla="*/ 30 h 422"/>
                  <a:gd name="T2" fmla="*/ 52 w 364"/>
                  <a:gd name="T3" fmla="*/ 0 h 422"/>
                  <a:gd name="T4" fmla="*/ 52 w 364"/>
                  <a:gd name="T5" fmla="*/ 25 h 422"/>
                  <a:gd name="T6" fmla="*/ 0 w 364"/>
                  <a:gd name="T7" fmla="*/ 60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7" name="Freeform 18"/>
              <p:cNvSpPr>
                <a:spLocks noChangeAspect="1"/>
              </p:cNvSpPr>
              <p:nvPr/>
            </p:nvSpPr>
            <p:spPr bwMode="auto">
              <a:xfrm>
                <a:off x="2614" y="1299"/>
                <a:ext cx="763" cy="264"/>
              </a:xfrm>
              <a:custGeom>
                <a:avLst/>
                <a:gdLst>
                  <a:gd name="T0" fmla="*/ 84 w 1091"/>
                  <a:gd name="T1" fmla="*/ 44 h 377"/>
                  <a:gd name="T2" fmla="*/ 0 w 1091"/>
                  <a:gd name="T3" fmla="*/ 22 h 377"/>
                  <a:gd name="T4" fmla="*/ 46 w 1091"/>
                  <a:gd name="T5" fmla="*/ 0 h 377"/>
                  <a:gd name="T6" fmla="*/ 128 w 1091"/>
                  <a:gd name="T7" fmla="*/ 18 h 377"/>
                  <a:gd name="T8" fmla="*/ 84 w 1091"/>
                  <a:gd name="T9" fmla="*/ 44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8" name="Freeform 19"/>
              <p:cNvSpPr>
                <a:spLocks noChangeAspect="1"/>
              </p:cNvSpPr>
              <p:nvPr/>
            </p:nvSpPr>
            <p:spPr bwMode="auto">
              <a:xfrm>
                <a:off x="2614" y="1429"/>
                <a:ext cx="499" cy="282"/>
              </a:xfrm>
              <a:custGeom>
                <a:avLst/>
                <a:gdLst>
                  <a:gd name="T0" fmla="*/ 0 w 690"/>
                  <a:gd name="T1" fmla="*/ 1 h 390"/>
                  <a:gd name="T2" fmla="*/ 0 w 690"/>
                  <a:gd name="T3" fmla="*/ 27 h 390"/>
                  <a:gd name="T4" fmla="*/ 99 w 690"/>
                  <a:gd name="T5" fmla="*/ 56 h 390"/>
                  <a:gd name="T6" fmla="*/ 99 w 690"/>
                  <a:gd name="T7" fmla="*/ 27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9" name="Freeform 20"/>
              <p:cNvSpPr>
                <a:spLocks noChangeAspect="1"/>
              </p:cNvSpPr>
              <p:nvPr/>
            </p:nvSpPr>
            <p:spPr bwMode="auto">
              <a:xfrm>
                <a:off x="2875" y="1529"/>
                <a:ext cx="196" cy="137"/>
              </a:xfrm>
              <a:custGeom>
                <a:avLst/>
                <a:gdLst>
                  <a:gd name="T0" fmla="*/ 0 w 271"/>
                  <a:gd name="T1" fmla="*/ 0 h 189"/>
                  <a:gd name="T2" fmla="*/ 39 w 271"/>
                  <a:gd name="T3" fmla="*/ 10 h 189"/>
                  <a:gd name="T4" fmla="*/ 39 w 271"/>
                  <a:gd name="T5" fmla="*/ 28 h 189"/>
                  <a:gd name="T6" fmla="*/ 0 w 271"/>
                  <a:gd name="T7" fmla="*/ 16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50" name="Freeform 21"/>
              <p:cNvSpPr>
                <a:spLocks noChangeAspect="1" noChangeArrowheads="1"/>
              </p:cNvSpPr>
              <p:nvPr/>
            </p:nvSpPr>
            <p:spPr bwMode="auto">
              <a:xfrm>
                <a:off x="2879" y="1580"/>
                <a:ext cx="189" cy="49"/>
              </a:xfrm>
              <a:custGeom>
                <a:avLst/>
                <a:gdLst>
                  <a:gd name="T0" fmla="*/ 0 w 261"/>
                  <a:gd name="T1" fmla="*/ 0 h 69"/>
                  <a:gd name="T2" fmla="*/ 38 w 261"/>
                  <a:gd name="T3" fmla="*/ 9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51" name="Freeform 22"/>
              <p:cNvSpPr>
                <a:spLocks/>
              </p:cNvSpPr>
              <p:nvPr/>
            </p:nvSpPr>
            <p:spPr bwMode="auto">
              <a:xfrm>
                <a:off x="2874" y="1528"/>
                <a:ext cx="196" cy="83"/>
              </a:xfrm>
              <a:custGeom>
                <a:avLst/>
                <a:gdLst>
                  <a:gd name="T0" fmla="*/ 0 w 270"/>
                  <a:gd name="T1" fmla="*/ 15 h 116"/>
                  <a:gd name="T2" fmla="*/ 1 w 270"/>
                  <a:gd name="T3" fmla="*/ 0 h 116"/>
                  <a:gd name="T4" fmla="*/ 39 w 270"/>
                  <a:gd name="T5" fmla="*/ 10 h 116"/>
                  <a:gd name="T6" fmla="*/ 0 60000 65536"/>
                  <a:gd name="T7" fmla="*/ 0 60000 65536"/>
                  <a:gd name="T8" fmla="*/ 0 60000 65536"/>
                </a:gdLst>
                <a:ahLst/>
                <a:cxnLst>
                  <a:cxn ang="T6">
                    <a:pos x="T0" y="T1"/>
                  </a:cxn>
                  <a:cxn ang="T7">
                    <a:pos x="T2" y="T3"/>
                  </a:cxn>
                  <a:cxn ang="T8">
                    <a:pos x="T4" y="T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52" name="Line 23"/>
              <p:cNvSpPr>
                <a:spLocks noChangeShapeType="1"/>
              </p:cNvSpPr>
              <p:nvPr/>
            </p:nvSpPr>
            <p:spPr bwMode="auto">
              <a:xfrm>
                <a:off x="2892" y="1556"/>
                <a:ext cx="153" cy="38"/>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53" name="Line 24"/>
              <p:cNvSpPr>
                <a:spLocks noChangeShapeType="1"/>
              </p:cNvSpPr>
              <p:nvPr/>
            </p:nvSpPr>
            <p:spPr bwMode="auto">
              <a:xfrm>
                <a:off x="3022" y="1634"/>
                <a:ext cx="29" cy="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54" name="Freeform 25"/>
              <p:cNvSpPr>
                <a:spLocks/>
              </p:cNvSpPr>
              <p:nvPr/>
            </p:nvSpPr>
            <p:spPr bwMode="auto">
              <a:xfrm>
                <a:off x="2940" y="1566"/>
                <a:ext cx="47" cy="25"/>
              </a:xfrm>
              <a:custGeom>
                <a:avLst/>
                <a:gdLst>
                  <a:gd name="T0" fmla="*/ 0 w 64"/>
                  <a:gd name="T1" fmla="*/ 0 h 35"/>
                  <a:gd name="T2" fmla="*/ 1 w 64"/>
                  <a:gd name="T3" fmla="*/ 2 h 35"/>
                  <a:gd name="T4" fmla="*/ 10 w 64"/>
                  <a:gd name="T5" fmla="*/ 4 h 35"/>
                  <a:gd name="T6" fmla="*/ 10 w 64"/>
                  <a:gd name="T7" fmla="*/ 3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5" name="Line 26"/>
              <p:cNvSpPr>
                <a:spLocks noChangeShapeType="1"/>
              </p:cNvSpPr>
              <p:nvPr/>
            </p:nvSpPr>
            <p:spPr bwMode="auto">
              <a:xfrm>
                <a:off x="2627" y="1459"/>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6" name="Line 27"/>
              <p:cNvSpPr>
                <a:spLocks noChangeShapeType="1"/>
              </p:cNvSpPr>
              <p:nvPr/>
            </p:nvSpPr>
            <p:spPr bwMode="auto">
              <a:xfrm>
                <a:off x="2627" y="1481"/>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7" name="Line 28"/>
              <p:cNvSpPr>
                <a:spLocks noChangeShapeType="1"/>
              </p:cNvSpPr>
              <p:nvPr/>
            </p:nvSpPr>
            <p:spPr bwMode="auto">
              <a:xfrm>
                <a:off x="2627" y="1504"/>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8" name="Line 29"/>
              <p:cNvSpPr>
                <a:spLocks noChangeShapeType="1"/>
              </p:cNvSpPr>
              <p:nvPr/>
            </p:nvSpPr>
            <p:spPr bwMode="auto">
              <a:xfrm>
                <a:off x="2627" y="1526"/>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9" name="Freeform 30"/>
              <p:cNvSpPr>
                <a:spLocks/>
              </p:cNvSpPr>
              <p:nvPr/>
            </p:nvSpPr>
            <p:spPr bwMode="auto">
              <a:xfrm>
                <a:off x="2877" y="1588"/>
                <a:ext cx="198" cy="84"/>
              </a:xfrm>
              <a:custGeom>
                <a:avLst/>
                <a:gdLst>
                  <a:gd name="T0" fmla="*/ 0 w 275"/>
                  <a:gd name="T1" fmla="*/ 6 h 117"/>
                  <a:gd name="T2" fmla="*/ 38 w 275"/>
                  <a:gd name="T3" fmla="*/ 16 h 117"/>
                  <a:gd name="T4" fmla="*/ 38 w 275"/>
                  <a:gd name="T5" fmla="*/ 0 h 117"/>
                  <a:gd name="T6" fmla="*/ 0 60000 65536"/>
                  <a:gd name="T7" fmla="*/ 0 60000 65536"/>
                  <a:gd name="T8" fmla="*/ 0 60000 65536"/>
                </a:gdLst>
                <a:ahLst/>
                <a:cxnLst>
                  <a:cxn ang="T6">
                    <a:pos x="T0" y="T1"/>
                  </a:cxn>
                  <a:cxn ang="T7">
                    <a:pos x="T2" y="T3"/>
                  </a:cxn>
                  <a:cxn ang="T8">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grpSp>
          <p:nvGrpSpPr>
            <p:cNvPr id="50334" name="Group 31"/>
            <p:cNvGrpSpPr>
              <a:grpSpLocks/>
            </p:cNvGrpSpPr>
            <p:nvPr/>
          </p:nvGrpSpPr>
          <p:grpSpPr bwMode="auto">
            <a:xfrm>
              <a:off x="2676" y="840"/>
              <a:ext cx="714" cy="672"/>
              <a:chOff x="2676" y="840"/>
              <a:chExt cx="714" cy="672"/>
            </a:xfrm>
          </p:grpSpPr>
          <p:sp>
            <p:nvSpPr>
              <p:cNvPr id="50335" name="Freeform 32"/>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6" name="Freeform 33"/>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n-US"/>
              </a:p>
            </p:txBody>
          </p:sp>
          <p:sp>
            <p:nvSpPr>
              <p:cNvPr id="50337" name="Oval 34"/>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38" name="Freeform 35"/>
              <p:cNvSpPr>
                <a:spLocks/>
              </p:cNvSpPr>
              <p:nvPr/>
            </p:nvSpPr>
            <p:spPr bwMode="auto">
              <a:xfrm>
                <a:off x="2718" y="1337"/>
                <a:ext cx="452" cy="126"/>
              </a:xfrm>
              <a:custGeom>
                <a:avLst/>
                <a:gdLst>
                  <a:gd name="T0" fmla="*/ 0 w 646"/>
                  <a:gd name="T1" fmla="*/ 0 h 180"/>
                  <a:gd name="T2" fmla="*/ 2 w 646"/>
                  <a:gd name="T3" fmla="*/ 4 h 180"/>
                  <a:gd name="T4" fmla="*/ 68 w 646"/>
                  <a:gd name="T5" fmla="*/ 21 h 180"/>
                  <a:gd name="T6" fmla="*/ 76 w 646"/>
                  <a:gd name="T7" fmla="*/ 19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9" name="Freeform 36"/>
              <p:cNvSpPr>
                <a:spLocks noChangeAspect="1"/>
              </p:cNvSpPr>
              <p:nvPr/>
            </p:nvSpPr>
            <p:spPr bwMode="auto">
              <a:xfrm>
                <a:off x="2826" y="840"/>
                <a:ext cx="564" cy="520"/>
              </a:xfrm>
              <a:custGeom>
                <a:avLst/>
                <a:gdLst>
                  <a:gd name="T0" fmla="*/ 72 w 808"/>
                  <a:gd name="T1" fmla="*/ 86 h 746"/>
                  <a:gd name="T2" fmla="*/ 94 w 808"/>
                  <a:gd name="T3" fmla="*/ 60 h 746"/>
                  <a:gd name="T4" fmla="*/ 94 w 808"/>
                  <a:gd name="T5" fmla="*/ 12 h 746"/>
                  <a:gd name="T6" fmla="*/ 39 w 808"/>
                  <a:gd name="T7" fmla="*/ 0 h 746"/>
                  <a:gd name="T8" fmla="*/ 0 w 808"/>
                  <a:gd name="T9" fmla="*/ 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0" name="Freeform 37"/>
              <p:cNvSpPr>
                <a:spLocks noChangeAspect="1"/>
              </p:cNvSpPr>
              <p:nvPr/>
            </p:nvSpPr>
            <p:spPr bwMode="auto">
              <a:xfrm>
                <a:off x="3178" y="955"/>
                <a:ext cx="113" cy="506"/>
              </a:xfrm>
              <a:custGeom>
                <a:avLst/>
                <a:gdLst>
                  <a:gd name="T0" fmla="*/ 0 w 144"/>
                  <a:gd name="T1" fmla="*/ 152 h 644"/>
                  <a:gd name="T2" fmla="*/ 0 w 144"/>
                  <a:gd name="T3" fmla="*/ 19 h 644"/>
                  <a:gd name="T4" fmla="*/ 34 w 144"/>
                  <a:gd name="T5" fmla="*/ 0 h 644"/>
                  <a:gd name="T6" fmla="*/ 34 w 144"/>
                  <a:gd name="T7" fmla="*/ 130 h 644"/>
                  <a:gd name="T8" fmla="*/ 0 w 144"/>
                  <a:gd name="T9" fmla="*/ 152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1" name="Freeform 38"/>
              <p:cNvSpPr>
                <a:spLocks noChangeAspect="1"/>
              </p:cNvSpPr>
              <p:nvPr/>
            </p:nvSpPr>
            <p:spPr bwMode="auto">
              <a:xfrm>
                <a:off x="2676" y="846"/>
                <a:ext cx="615" cy="172"/>
              </a:xfrm>
              <a:custGeom>
                <a:avLst/>
                <a:gdLst>
                  <a:gd name="T0" fmla="*/ 152 w 782"/>
                  <a:gd name="T1" fmla="*/ 51 h 219"/>
                  <a:gd name="T2" fmla="*/ 0 w 782"/>
                  <a:gd name="T3" fmla="*/ 16 h 219"/>
                  <a:gd name="T4" fmla="*/ 38 w 782"/>
                  <a:gd name="T5" fmla="*/ 0 h 219"/>
                  <a:gd name="T6" fmla="*/ 186 w 782"/>
                  <a:gd name="T7" fmla="*/ 33 h 219"/>
                  <a:gd name="T8" fmla="*/ 152 w 782"/>
                  <a:gd name="T9" fmla="*/ 51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2" name="Freeform 39"/>
              <p:cNvSpPr>
                <a:spLocks noChangeAspect="1"/>
              </p:cNvSpPr>
              <p:nvPr/>
            </p:nvSpPr>
            <p:spPr bwMode="auto">
              <a:xfrm>
                <a:off x="2676" y="897"/>
                <a:ext cx="502" cy="566"/>
              </a:xfrm>
              <a:custGeom>
                <a:avLst/>
                <a:gdLst>
                  <a:gd name="T0" fmla="*/ 116 w 672"/>
                  <a:gd name="T1" fmla="*/ 134 h 754"/>
                  <a:gd name="T2" fmla="*/ 116 w 672"/>
                  <a:gd name="T3" fmla="*/ 29 h 754"/>
                  <a:gd name="T4" fmla="*/ 0 w 672"/>
                  <a:gd name="T5" fmla="*/ 0 h 754"/>
                  <a:gd name="T6" fmla="*/ 0 w 672"/>
                  <a:gd name="T7" fmla="*/ 104 h 754"/>
                  <a:gd name="T8" fmla="*/ 116 w 672"/>
                  <a:gd name="T9" fmla="*/ 134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3" name="Freeform 40"/>
              <p:cNvSpPr>
                <a:spLocks noChangeAspect="1"/>
              </p:cNvSpPr>
              <p:nvPr/>
            </p:nvSpPr>
            <p:spPr bwMode="auto">
              <a:xfrm>
                <a:off x="2715" y="947"/>
                <a:ext cx="425" cy="464"/>
              </a:xfrm>
              <a:custGeom>
                <a:avLst/>
                <a:gdLst>
                  <a:gd name="T0" fmla="*/ 206 w 491"/>
                  <a:gd name="T1" fmla="*/ 199 h 549"/>
                  <a:gd name="T2" fmla="*/ 206 w 491"/>
                  <a:gd name="T3" fmla="*/ 43 h 549"/>
                  <a:gd name="T4" fmla="*/ 0 w 491"/>
                  <a:gd name="T5" fmla="*/ 0 h 549"/>
                  <a:gd name="T6" fmla="*/ 0 w 491"/>
                  <a:gd name="T7" fmla="*/ 155 h 549"/>
                  <a:gd name="T8" fmla="*/ 206 w 491"/>
                  <a:gd name="T9" fmla="*/ 199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4" name="Freeform 41"/>
              <p:cNvSpPr>
                <a:spLocks/>
              </p:cNvSpPr>
              <p:nvPr/>
            </p:nvSpPr>
            <p:spPr bwMode="auto">
              <a:xfrm>
                <a:off x="2741" y="978"/>
                <a:ext cx="372" cy="400"/>
              </a:xfrm>
              <a:custGeom>
                <a:avLst/>
                <a:gdLst>
                  <a:gd name="T0" fmla="*/ 0 w 542"/>
                  <a:gd name="T1" fmla="*/ 0 h 592"/>
                  <a:gd name="T2" fmla="*/ 0 w 542"/>
                  <a:gd name="T3" fmla="*/ 43 h 592"/>
                  <a:gd name="T4" fmla="*/ 56 w 542"/>
                  <a:gd name="T5" fmla="*/ 56 h 592"/>
                  <a:gd name="T6" fmla="*/ 56 w 542"/>
                  <a:gd name="T7" fmla="*/ 12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US"/>
              </a:p>
            </p:txBody>
          </p:sp>
          <p:sp>
            <p:nvSpPr>
              <p:cNvPr id="50345" name="Line 42"/>
              <p:cNvSpPr>
                <a:spLocks noChangeShapeType="1"/>
              </p:cNvSpPr>
              <p:nvPr/>
            </p:nvSpPr>
            <p:spPr bwMode="auto">
              <a:xfrm>
                <a:off x="2774" y="1011"/>
                <a:ext cx="0" cy="61"/>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0183" name="Rectangle 43"/>
          <p:cNvSpPr>
            <a:spLocks noChangeArrowheads="1"/>
          </p:cNvSpPr>
          <p:nvPr/>
        </p:nvSpPr>
        <p:spPr bwMode="auto">
          <a:xfrm>
            <a:off x="1676400" y="2133600"/>
            <a:ext cx="2438400" cy="381000"/>
          </a:xfrm>
          <a:prstGeom prst="rect">
            <a:avLst/>
          </a:prstGeom>
          <a:gradFill rotWithShape="0">
            <a:gsLst>
              <a:gs pos="0">
                <a:srgbClr val="CCECFF"/>
              </a:gs>
              <a:gs pos="100000">
                <a:srgbClr val="66CCFF"/>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Client Application</a:t>
            </a:r>
          </a:p>
        </p:txBody>
      </p:sp>
      <p:sp>
        <p:nvSpPr>
          <p:cNvPr id="50184" name="Rectangle 44"/>
          <p:cNvSpPr>
            <a:spLocks noChangeArrowheads="1"/>
          </p:cNvSpPr>
          <p:nvPr/>
        </p:nvSpPr>
        <p:spPr bwMode="auto">
          <a:xfrm>
            <a:off x="1676400" y="3657600"/>
            <a:ext cx="2438400" cy="381000"/>
          </a:xfrm>
          <a:prstGeom prst="rect">
            <a:avLst/>
          </a:prstGeom>
          <a:gradFill rotWithShape="0">
            <a:gsLst>
              <a:gs pos="0">
                <a:srgbClr val="FFFFCC"/>
              </a:gs>
              <a:gs pos="100000">
                <a:srgbClr val="66FF33"/>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Client Net-Library</a:t>
            </a:r>
          </a:p>
        </p:txBody>
      </p:sp>
      <p:sp>
        <p:nvSpPr>
          <p:cNvPr id="50185" name="Line 45"/>
          <p:cNvSpPr>
            <a:spLocks noChangeShapeType="1"/>
          </p:cNvSpPr>
          <p:nvPr/>
        </p:nvSpPr>
        <p:spPr bwMode="auto">
          <a:xfrm>
            <a:off x="2895600" y="2514600"/>
            <a:ext cx="0" cy="3048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6" name="Text Box 46"/>
          <p:cNvSpPr txBox="1">
            <a:spLocks noChangeArrowheads="1"/>
          </p:cNvSpPr>
          <p:nvPr/>
        </p:nvSpPr>
        <p:spPr bwMode="auto">
          <a:xfrm>
            <a:off x="533400" y="4038600"/>
            <a:ext cx="617538" cy="346075"/>
          </a:xfrm>
          <a:prstGeom prst="rect">
            <a:avLst/>
          </a:prstGeom>
          <a:solidFill>
            <a:schemeClr val="bg1"/>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Arial Narrow" panose="020B0606020202030204" pitchFamily="34" charset="0"/>
              </a:rPr>
              <a:t>Client</a:t>
            </a:r>
          </a:p>
        </p:txBody>
      </p:sp>
      <p:sp>
        <p:nvSpPr>
          <p:cNvPr id="50187" name="Rectangle 47"/>
          <p:cNvSpPr>
            <a:spLocks noChangeArrowheads="1"/>
          </p:cNvSpPr>
          <p:nvPr/>
        </p:nvSpPr>
        <p:spPr bwMode="auto">
          <a:xfrm>
            <a:off x="4953000" y="1981200"/>
            <a:ext cx="2895600" cy="3505200"/>
          </a:xfrm>
          <a:prstGeom prst="rect">
            <a:avLst/>
          </a:prstGeom>
          <a:gradFill rotWithShape="0">
            <a:gsLst>
              <a:gs pos="0">
                <a:schemeClr val="bg1"/>
              </a:gs>
              <a:gs pos="100000">
                <a:srgbClr val="FCFEB9"/>
              </a:gs>
            </a:gsLst>
            <a:lin ang="2700000" scaled="1"/>
          </a:gradFill>
          <a:ln w="9525">
            <a:solidFill>
              <a:srgbClr val="B2B2B2"/>
            </a:solidFill>
            <a:miter lim="800000"/>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188" name="Rectangle 48"/>
          <p:cNvSpPr>
            <a:spLocks noChangeArrowheads="1"/>
          </p:cNvSpPr>
          <p:nvPr/>
        </p:nvSpPr>
        <p:spPr bwMode="auto">
          <a:xfrm>
            <a:off x="5181600" y="2133600"/>
            <a:ext cx="2438400" cy="3200400"/>
          </a:xfrm>
          <a:prstGeom prst="rect">
            <a:avLst/>
          </a:prstGeom>
          <a:gradFill rotWithShape="0">
            <a:gsLst>
              <a:gs pos="0">
                <a:srgbClr val="00FFFF"/>
              </a:gs>
              <a:gs pos="100000">
                <a:schemeClr val="accent1"/>
              </a:gs>
            </a:gsLst>
            <a:lin ang="2700000" scaled="1"/>
          </a:gradFill>
          <a:ln w="9525">
            <a:solidFill>
              <a:schemeClr val="tx1"/>
            </a:solidFill>
            <a:miter lim="800000"/>
            <a:headEnd/>
            <a:tailEnd/>
          </a:ln>
          <a:effectLst>
            <a:outerShdw dist="53882" dir="2700000" algn="ctr" rotWithShape="0">
              <a:srgbClr val="CECECE"/>
            </a:outerShdw>
          </a:effec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SQL Server</a:t>
            </a:r>
          </a:p>
        </p:txBody>
      </p:sp>
      <p:sp>
        <p:nvSpPr>
          <p:cNvPr id="50189" name="Rectangle 49"/>
          <p:cNvSpPr>
            <a:spLocks noChangeArrowheads="1"/>
          </p:cNvSpPr>
          <p:nvPr/>
        </p:nvSpPr>
        <p:spPr bwMode="auto">
          <a:xfrm>
            <a:off x="5334000" y="3649663"/>
            <a:ext cx="2133600" cy="609600"/>
          </a:xfrm>
          <a:prstGeom prst="rect">
            <a:avLst/>
          </a:prstGeom>
          <a:gradFill rotWithShape="0">
            <a:gsLst>
              <a:gs pos="0">
                <a:srgbClr val="99CCFF"/>
              </a:gs>
              <a:gs pos="100000">
                <a:srgbClr val="33CCCC"/>
              </a:gs>
            </a:gsLst>
            <a:lin ang="2700000" scaled="1"/>
          </a:gradFill>
          <a:ln w="9525">
            <a:solidFill>
              <a:schemeClr val="tx1"/>
            </a:solidFill>
            <a:miter lim="800000"/>
            <a:headEnd/>
            <a:tailEnd/>
          </a:ln>
          <a:effectLst>
            <a:outerShdw dist="53882"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Relational </a:t>
            </a:r>
            <a:br>
              <a:rPr lang="en-US" altLang="en-US" sz="1600" b="1">
                <a:latin typeface="Times New Roman" panose="02020603050405020304" pitchFamily="18" charset="0"/>
              </a:rPr>
            </a:br>
            <a:r>
              <a:rPr lang="en-US" altLang="en-US" sz="1600" b="1">
                <a:latin typeface="Times New Roman" panose="02020603050405020304" pitchFamily="18" charset="0"/>
              </a:rPr>
              <a:t>Engine</a:t>
            </a:r>
          </a:p>
        </p:txBody>
      </p:sp>
      <p:sp>
        <p:nvSpPr>
          <p:cNvPr id="50190" name="Rectangle 50"/>
          <p:cNvSpPr>
            <a:spLocks noChangeArrowheads="1"/>
          </p:cNvSpPr>
          <p:nvPr/>
        </p:nvSpPr>
        <p:spPr bwMode="auto">
          <a:xfrm>
            <a:off x="5334000" y="4564063"/>
            <a:ext cx="2133600" cy="617537"/>
          </a:xfrm>
          <a:prstGeom prst="rect">
            <a:avLst/>
          </a:prstGeom>
          <a:gradFill rotWithShape="0">
            <a:gsLst>
              <a:gs pos="0">
                <a:srgbClr val="FFCC99"/>
              </a:gs>
              <a:gs pos="100000">
                <a:srgbClr val="FFCC00"/>
              </a:gs>
            </a:gsLst>
            <a:lin ang="2700000" scaled="1"/>
          </a:gradFill>
          <a:ln w="9525">
            <a:solidFill>
              <a:schemeClr val="tx1"/>
            </a:solidFill>
            <a:miter lim="800000"/>
            <a:headEnd/>
            <a:tailEnd/>
          </a:ln>
          <a:effectLst>
            <a:outerShdw dist="53882"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Storage Engine</a:t>
            </a:r>
          </a:p>
        </p:txBody>
      </p:sp>
      <p:grpSp>
        <p:nvGrpSpPr>
          <p:cNvPr id="50191" name="Group 51"/>
          <p:cNvGrpSpPr>
            <a:grpSpLocks/>
          </p:cNvGrpSpPr>
          <p:nvPr/>
        </p:nvGrpSpPr>
        <p:grpSpPr bwMode="auto">
          <a:xfrm flipH="1">
            <a:off x="7696200" y="2355850"/>
            <a:ext cx="993775" cy="1606550"/>
            <a:chOff x="2415" y="576"/>
            <a:chExt cx="626" cy="1012"/>
          </a:xfrm>
        </p:grpSpPr>
        <p:sp>
          <p:nvSpPr>
            <p:cNvPr id="50309" name="Freeform 52"/>
            <p:cNvSpPr>
              <a:spLocks/>
            </p:cNvSpPr>
            <p:nvPr/>
          </p:nvSpPr>
          <p:spPr bwMode="auto">
            <a:xfrm>
              <a:off x="2417" y="576"/>
              <a:ext cx="623" cy="217"/>
            </a:xfrm>
            <a:custGeom>
              <a:avLst/>
              <a:gdLst>
                <a:gd name="T0" fmla="*/ 0 w 1291"/>
                <a:gd name="T1" fmla="*/ 4 h 449"/>
                <a:gd name="T2" fmla="*/ 7 w 1291"/>
                <a:gd name="T3" fmla="*/ 6 h 449"/>
                <a:gd name="T4" fmla="*/ 16 w 1291"/>
                <a:gd name="T5" fmla="*/ 1 h 449"/>
                <a:gd name="T6" fmla="*/ 9 w 1291"/>
                <a:gd name="T7" fmla="*/ 0 h 449"/>
                <a:gd name="T8" fmla="*/ 0 w 1291"/>
                <a:gd name="T9" fmla="*/ 4 h 4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0" name="Freeform 53"/>
            <p:cNvSpPr>
              <a:spLocks/>
            </p:cNvSpPr>
            <p:nvPr/>
          </p:nvSpPr>
          <p:spPr bwMode="auto">
            <a:xfrm>
              <a:off x="2427" y="1329"/>
              <a:ext cx="604" cy="259"/>
            </a:xfrm>
            <a:custGeom>
              <a:avLst/>
              <a:gdLst>
                <a:gd name="T0" fmla="*/ 0 w 1252"/>
                <a:gd name="T1" fmla="*/ 4 h 536"/>
                <a:gd name="T2" fmla="*/ 0 w 1252"/>
                <a:gd name="T3" fmla="*/ 5 h 536"/>
                <a:gd name="T4" fmla="*/ 7 w 1252"/>
                <a:gd name="T5" fmla="*/ 7 h 536"/>
                <a:gd name="T6" fmla="*/ 16 w 1252"/>
                <a:gd name="T7" fmla="*/ 1 h 536"/>
                <a:gd name="T8" fmla="*/ 16 w 1252"/>
                <a:gd name="T9" fmla="*/ 0 h 5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1" name="Freeform 54"/>
            <p:cNvSpPr>
              <a:spLocks/>
            </p:cNvSpPr>
            <p:nvPr/>
          </p:nvSpPr>
          <p:spPr bwMode="auto">
            <a:xfrm>
              <a:off x="2689" y="636"/>
              <a:ext cx="352" cy="927"/>
            </a:xfrm>
            <a:custGeom>
              <a:avLst/>
              <a:gdLst>
                <a:gd name="T0" fmla="*/ 0 w 729"/>
                <a:gd name="T1" fmla="*/ 4 h 1916"/>
                <a:gd name="T2" fmla="*/ 0 w 729"/>
                <a:gd name="T3" fmla="*/ 25 h 1916"/>
                <a:gd name="T4" fmla="*/ 9 w 729"/>
                <a:gd name="T5" fmla="*/ 19 h 1916"/>
                <a:gd name="T6" fmla="*/ 9 w 729"/>
                <a:gd name="T7" fmla="*/ 0 h 1916"/>
                <a:gd name="T8" fmla="*/ 0 w 729"/>
                <a:gd name="T9" fmla="*/ 4 h 19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2" name="Freeform 55"/>
            <p:cNvSpPr>
              <a:spLocks/>
            </p:cNvSpPr>
            <p:nvPr/>
          </p:nvSpPr>
          <p:spPr bwMode="auto">
            <a:xfrm>
              <a:off x="2415" y="724"/>
              <a:ext cx="278" cy="834"/>
            </a:xfrm>
            <a:custGeom>
              <a:avLst/>
              <a:gdLst>
                <a:gd name="T0" fmla="*/ 7 w 577"/>
                <a:gd name="T1" fmla="*/ 2 h 1728"/>
                <a:gd name="T2" fmla="*/ 7 w 577"/>
                <a:gd name="T3" fmla="*/ 22 h 1728"/>
                <a:gd name="T4" fmla="*/ 0 w 577"/>
                <a:gd name="T5" fmla="*/ 20 h 1728"/>
                <a:gd name="T6" fmla="*/ 0 w 577"/>
                <a:gd name="T7" fmla="*/ 0 h 1728"/>
                <a:gd name="T8" fmla="*/ 7 w 577"/>
                <a:gd name="T9" fmla="*/ 2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3" name="Line 56"/>
            <p:cNvSpPr>
              <a:spLocks noChangeShapeType="1"/>
            </p:cNvSpPr>
            <p:nvPr/>
          </p:nvSpPr>
          <p:spPr bwMode="auto">
            <a:xfrm>
              <a:off x="2454" y="1426"/>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4" name="Oval 57"/>
            <p:cNvSpPr>
              <a:spLocks noChangeArrowheads="1"/>
            </p:cNvSpPr>
            <p:nvPr/>
          </p:nvSpPr>
          <p:spPr bwMode="auto">
            <a:xfrm>
              <a:off x="2447" y="765"/>
              <a:ext cx="31" cy="17"/>
            </a:xfrm>
            <a:prstGeom prst="ellipse">
              <a:avLst/>
            </a:prstGeom>
            <a:solidFill>
              <a:srgbClr val="CC0099"/>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15" name="Line 58"/>
            <p:cNvSpPr>
              <a:spLocks noChangeShapeType="1"/>
            </p:cNvSpPr>
            <p:nvPr/>
          </p:nvSpPr>
          <p:spPr bwMode="auto">
            <a:xfrm>
              <a:off x="2454" y="1388"/>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6" name="Line 59"/>
            <p:cNvSpPr>
              <a:spLocks noChangeShapeType="1"/>
            </p:cNvSpPr>
            <p:nvPr/>
          </p:nvSpPr>
          <p:spPr bwMode="auto">
            <a:xfrm>
              <a:off x="2454" y="1350"/>
              <a:ext cx="192"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7" name="Line 60"/>
            <p:cNvSpPr>
              <a:spLocks noChangeShapeType="1"/>
            </p:cNvSpPr>
            <p:nvPr/>
          </p:nvSpPr>
          <p:spPr bwMode="auto">
            <a:xfrm>
              <a:off x="2454" y="1313"/>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8" name="Line 61"/>
            <p:cNvSpPr>
              <a:spLocks noChangeShapeType="1"/>
            </p:cNvSpPr>
            <p:nvPr/>
          </p:nvSpPr>
          <p:spPr bwMode="auto">
            <a:xfrm>
              <a:off x="2454" y="1274"/>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n-US"/>
            </a:p>
          </p:txBody>
        </p:sp>
        <p:sp>
          <p:nvSpPr>
            <p:cNvPr id="50319" name="Freeform 62"/>
            <p:cNvSpPr>
              <a:spLocks/>
            </p:cNvSpPr>
            <p:nvPr/>
          </p:nvSpPr>
          <p:spPr bwMode="auto">
            <a:xfrm>
              <a:off x="2457" y="910"/>
              <a:ext cx="190" cy="355"/>
            </a:xfrm>
            <a:custGeom>
              <a:avLst/>
              <a:gdLst>
                <a:gd name="T0" fmla="*/ 0 w 397"/>
                <a:gd name="T1" fmla="*/ 8 h 733"/>
                <a:gd name="T2" fmla="*/ 5 w 397"/>
                <a:gd name="T3" fmla="*/ 9 h 733"/>
                <a:gd name="T4" fmla="*/ 5 w 397"/>
                <a:gd name="T5" fmla="*/ 0 h 733"/>
                <a:gd name="T6" fmla="*/ 0 60000 65536"/>
                <a:gd name="T7" fmla="*/ 0 60000 65536"/>
                <a:gd name="T8" fmla="*/ 0 60000 65536"/>
              </a:gdLst>
              <a:ahLst/>
              <a:cxnLst>
                <a:cxn ang="T6">
                  <a:pos x="T0" y="T1"/>
                </a:cxn>
                <a:cxn ang="T7">
                  <a:pos x="T2" y="T3"/>
                </a:cxn>
                <a:cxn ang="T8">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0" name="Freeform 63"/>
            <p:cNvSpPr>
              <a:spLocks/>
            </p:cNvSpPr>
            <p:nvPr/>
          </p:nvSpPr>
          <p:spPr bwMode="auto">
            <a:xfrm>
              <a:off x="2437" y="840"/>
              <a:ext cx="218" cy="618"/>
            </a:xfrm>
            <a:custGeom>
              <a:avLst/>
              <a:gdLst>
                <a:gd name="T0" fmla="*/ 6 w 453"/>
                <a:gd name="T1" fmla="*/ 1 h 1278"/>
                <a:gd name="T2" fmla="*/ 0 w 453"/>
                <a:gd name="T3" fmla="*/ 0 h 1278"/>
                <a:gd name="T4" fmla="*/ 0 w 453"/>
                <a:gd name="T5" fmla="*/ 16 h 1278"/>
                <a:gd name="T6" fmla="*/ 0 60000 65536"/>
                <a:gd name="T7" fmla="*/ 0 60000 65536"/>
                <a:gd name="T8" fmla="*/ 0 60000 65536"/>
              </a:gdLst>
              <a:ahLst/>
              <a:cxnLst>
                <a:cxn ang="T6">
                  <a:pos x="T0" y="T1"/>
                </a:cxn>
                <a:cxn ang="T7">
                  <a:pos x="T2" y="T3"/>
                </a:cxn>
                <a:cxn ang="T8">
                  <a:pos x="T4" y="T5"/>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1" name="Freeform 64"/>
            <p:cNvSpPr>
              <a:spLocks/>
            </p:cNvSpPr>
            <p:nvPr/>
          </p:nvSpPr>
          <p:spPr bwMode="auto">
            <a:xfrm>
              <a:off x="2451" y="863"/>
              <a:ext cx="194" cy="352"/>
            </a:xfrm>
            <a:custGeom>
              <a:avLst/>
              <a:gdLst>
                <a:gd name="T0" fmla="*/ 5 w 402"/>
                <a:gd name="T1" fmla="*/ 1 h 726"/>
                <a:gd name="T2" fmla="*/ 0 w 402"/>
                <a:gd name="T3" fmla="*/ 0 h 726"/>
                <a:gd name="T4" fmla="*/ 0 w 402"/>
                <a:gd name="T5" fmla="*/ 9 h 726"/>
                <a:gd name="T6" fmla="*/ 0 60000 65536"/>
                <a:gd name="T7" fmla="*/ 0 60000 65536"/>
                <a:gd name="T8" fmla="*/ 0 60000 65536"/>
              </a:gdLst>
              <a:ahLst/>
              <a:cxnLst>
                <a:cxn ang="T6">
                  <a:pos x="T0" y="T1"/>
                </a:cxn>
                <a:cxn ang="T7">
                  <a:pos x="T2" y="T3"/>
                </a:cxn>
                <a:cxn ang="T8">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D1D1D1"/>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2" name="Line 65"/>
            <p:cNvSpPr>
              <a:spLocks noChangeShapeType="1"/>
            </p:cNvSpPr>
            <p:nvPr/>
          </p:nvSpPr>
          <p:spPr bwMode="auto">
            <a:xfrm>
              <a:off x="2452" y="944"/>
              <a:ext cx="187"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3" name="Line 66"/>
            <p:cNvSpPr>
              <a:spLocks noChangeShapeType="1"/>
            </p:cNvSpPr>
            <p:nvPr/>
          </p:nvSpPr>
          <p:spPr bwMode="auto">
            <a:xfrm>
              <a:off x="2452" y="1019"/>
              <a:ext cx="189"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4" name="Line 67"/>
            <p:cNvSpPr>
              <a:spLocks noChangeShapeType="1"/>
            </p:cNvSpPr>
            <p:nvPr/>
          </p:nvSpPr>
          <p:spPr bwMode="auto">
            <a:xfrm>
              <a:off x="2452" y="1112"/>
              <a:ext cx="180"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5" name="Freeform 68"/>
            <p:cNvSpPr>
              <a:spLocks/>
            </p:cNvSpPr>
            <p:nvPr/>
          </p:nvSpPr>
          <p:spPr bwMode="auto">
            <a:xfrm>
              <a:off x="2508" y="907"/>
              <a:ext cx="74" cy="40"/>
            </a:xfrm>
            <a:custGeom>
              <a:avLst/>
              <a:gdLst>
                <a:gd name="T0" fmla="*/ 0 w 152"/>
                <a:gd name="T1" fmla="*/ 0 h 82"/>
                <a:gd name="T2" fmla="*/ 0 w 152"/>
                <a:gd name="T3" fmla="*/ 0 h 82"/>
                <a:gd name="T4" fmla="*/ 2 w 152"/>
                <a:gd name="T5" fmla="*/ 1 h 82"/>
                <a:gd name="T6" fmla="*/ 2 w 152"/>
                <a:gd name="T7" fmla="*/ 0 h 82"/>
                <a:gd name="T8" fmla="*/ 0 w 152"/>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6" name="Line 69"/>
            <p:cNvSpPr>
              <a:spLocks noChangeShapeType="1"/>
            </p:cNvSpPr>
            <p:nvPr/>
          </p:nvSpPr>
          <p:spPr bwMode="auto">
            <a:xfrm>
              <a:off x="2479" y="913"/>
              <a:ext cx="138"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7" name="Freeform 70"/>
            <p:cNvSpPr>
              <a:spLocks/>
            </p:cNvSpPr>
            <p:nvPr/>
          </p:nvSpPr>
          <p:spPr bwMode="auto">
            <a:xfrm>
              <a:off x="2465" y="1050"/>
              <a:ext cx="167" cy="75"/>
            </a:xfrm>
            <a:custGeom>
              <a:avLst/>
              <a:gdLst>
                <a:gd name="T0" fmla="*/ 0 w 351"/>
                <a:gd name="T1" fmla="*/ 0 h 183"/>
                <a:gd name="T2" fmla="*/ 0 w 351"/>
                <a:gd name="T3" fmla="*/ 0 h 183"/>
                <a:gd name="T4" fmla="*/ 4 w 351"/>
                <a:gd name="T5" fmla="*/ 0 h 183"/>
                <a:gd name="T6" fmla="*/ 4 w 351"/>
                <a:gd name="T7" fmla="*/ 1 h 183"/>
                <a:gd name="T8" fmla="*/ 0 w 351"/>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8" name="Freeform 71"/>
            <p:cNvSpPr>
              <a:spLocks/>
            </p:cNvSpPr>
            <p:nvPr/>
          </p:nvSpPr>
          <p:spPr bwMode="auto">
            <a:xfrm>
              <a:off x="2465" y="1143"/>
              <a:ext cx="167" cy="83"/>
            </a:xfrm>
            <a:custGeom>
              <a:avLst/>
              <a:gdLst>
                <a:gd name="T0" fmla="*/ 0 w 351"/>
                <a:gd name="T1" fmla="*/ 1 h 182"/>
                <a:gd name="T2" fmla="*/ 0 w 351"/>
                <a:gd name="T3" fmla="*/ 0 h 182"/>
                <a:gd name="T4" fmla="*/ 4 w 351"/>
                <a:gd name="T5" fmla="*/ 1 h 182"/>
                <a:gd name="T6" fmla="*/ 4 w 351"/>
                <a:gd name="T7" fmla="*/ 2 h 182"/>
                <a:gd name="T8" fmla="*/ 0 w 351"/>
                <a:gd name="T9" fmla="*/ 1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9" name="Freeform 72"/>
            <p:cNvSpPr>
              <a:spLocks/>
            </p:cNvSpPr>
            <p:nvPr/>
          </p:nvSpPr>
          <p:spPr bwMode="auto">
            <a:xfrm>
              <a:off x="2462" y="966"/>
              <a:ext cx="170" cy="77"/>
            </a:xfrm>
            <a:custGeom>
              <a:avLst/>
              <a:gdLst>
                <a:gd name="T0" fmla="*/ 0 w 351"/>
                <a:gd name="T1" fmla="*/ 0 h 182"/>
                <a:gd name="T2" fmla="*/ 0 w 351"/>
                <a:gd name="T3" fmla="*/ 0 h 182"/>
                <a:gd name="T4" fmla="*/ 4 w 351"/>
                <a:gd name="T5" fmla="*/ 0 h 182"/>
                <a:gd name="T6" fmla="*/ 4 w 351"/>
                <a:gd name="T7" fmla="*/ 1 h 182"/>
                <a:gd name="T8" fmla="*/ 0 w 351"/>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0" name="Line 73"/>
            <p:cNvSpPr>
              <a:spLocks noChangeShapeType="1"/>
            </p:cNvSpPr>
            <p:nvPr/>
          </p:nvSpPr>
          <p:spPr bwMode="auto">
            <a:xfrm flipH="1" flipV="1">
              <a:off x="2584" y="1013"/>
              <a:ext cx="33" cy="8"/>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31" name="Line 74"/>
            <p:cNvSpPr>
              <a:spLocks noChangeShapeType="1"/>
            </p:cNvSpPr>
            <p:nvPr/>
          </p:nvSpPr>
          <p:spPr bwMode="auto">
            <a:xfrm flipH="1" flipV="1">
              <a:off x="2584" y="1095"/>
              <a:ext cx="33" cy="7"/>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32" name="Line 75"/>
            <p:cNvSpPr>
              <a:spLocks noChangeShapeType="1"/>
            </p:cNvSpPr>
            <p:nvPr/>
          </p:nvSpPr>
          <p:spPr bwMode="auto">
            <a:xfrm flipH="1" flipV="1">
              <a:off x="2584" y="1194"/>
              <a:ext cx="33" cy="8"/>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sp>
        <p:nvSpPr>
          <p:cNvPr id="50192" name="Text Box 76"/>
          <p:cNvSpPr txBox="1">
            <a:spLocks noChangeArrowheads="1"/>
          </p:cNvSpPr>
          <p:nvPr/>
        </p:nvSpPr>
        <p:spPr bwMode="auto">
          <a:xfrm>
            <a:off x="8001000" y="4038600"/>
            <a:ext cx="684213" cy="346075"/>
          </a:xfrm>
          <a:prstGeom prst="rect">
            <a:avLst/>
          </a:prstGeom>
          <a:solidFill>
            <a:schemeClr val="bg1"/>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Arial Narrow" panose="020B0606020202030204" pitchFamily="34" charset="0"/>
              </a:rPr>
              <a:t>Server</a:t>
            </a:r>
          </a:p>
        </p:txBody>
      </p:sp>
      <p:sp>
        <p:nvSpPr>
          <p:cNvPr id="50193" name="Line 77"/>
          <p:cNvSpPr>
            <a:spLocks noChangeShapeType="1"/>
          </p:cNvSpPr>
          <p:nvPr/>
        </p:nvSpPr>
        <p:spPr bwMode="auto">
          <a:xfrm>
            <a:off x="6400800" y="5181600"/>
            <a:ext cx="0" cy="5334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4" name="Text Box 78"/>
          <p:cNvSpPr txBox="1">
            <a:spLocks noChangeArrowheads="1"/>
          </p:cNvSpPr>
          <p:nvPr/>
        </p:nvSpPr>
        <p:spPr bwMode="auto">
          <a:xfrm>
            <a:off x="7162800" y="6292850"/>
            <a:ext cx="9858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spcBef>
                <a:spcPct val="0"/>
              </a:spcBef>
              <a:buFontTx/>
              <a:buNone/>
            </a:pPr>
            <a:r>
              <a:rPr lang="en-US" altLang="en-US" sz="1600" b="1">
                <a:solidFill>
                  <a:srgbClr val="990000"/>
                </a:solidFill>
                <a:latin typeface="Times New Roman" panose="02020603050405020304" pitchFamily="18" charset="0"/>
              </a:rPr>
              <a:t>Local</a:t>
            </a:r>
          </a:p>
          <a:p>
            <a:pPr>
              <a:lnSpc>
                <a:spcPct val="80000"/>
              </a:lnSpc>
              <a:spcBef>
                <a:spcPct val="0"/>
              </a:spcBef>
              <a:buFontTx/>
              <a:buNone/>
            </a:pPr>
            <a:r>
              <a:rPr lang="en-US" altLang="en-US" sz="1600" b="1">
                <a:solidFill>
                  <a:srgbClr val="990000"/>
                </a:solidFill>
                <a:latin typeface="Times New Roman" panose="02020603050405020304" pitchFamily="18" charset="0"/>
              </a:rPr>
              <a:t>Database</a:t>
            </a:r>
          </a:p>
        </p:txBody>
      </p:sp>
      <p:sp>
        <p:nvSpPr>
          <p:cNvPr id="50195" name="Rectangle 79"/>
          <p:cNvSpPr>
            <a:spLocks noChangeArrowheads="1"/>
          </p:cNvSpPr>
          <p:nvPr/>
        </p:nvSpPr>
        <p:spPr bwMode="auto">
          <a:xfrm>
            <a:off x="1676400" y="2743200"/>
            <a:ext cx="2438400" cy="685800"/>
          </a:xfrm>
          <a:prstGeom prst="rect">
            <a:avLst/>
          </a:prstGeom>
          <a:gradFill rotWithShape="0">
            <a:gsLst>
              <a:gs pos="0">
                <a:srgbClr val="FFCCFF"/>
              </a:gs>
              <a:gs pos="100000">
                <a:srgbClr val="CCECFF"/>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spcBef>
                <a:spcPct val="0"/>
              </a:spcBef>
              <a:buFontTx/>
              <a:buNone/>
            </a:pPr>
            <a:r>
              <a:rPr lang="en-US" altLang="en-US" sz="1600" b="1">
                <a:latin typeface="Times New Roman" panose="02020603050405020304" pitchFamily="18" charset="0"/>
              </a:rPr>
              <a:t>Database API</a:t>
            </a:r>
          </a:p>
          <a:p>
            <a:pPr algn="ctr">
              <a:lnSpc>
                <a:spcPct val="80000"/>
              </a:lnSpc>
              <a:spcBef>
                <a:spcPct val="0"/>
              </a:spcBef>
              <a:buFontTx/>
              <a:buNone/>
            </a:pPr>
            <a:r>
              <a:rPr lang="en-US" altLang="en-US" sz="1600" b="1">
                <a:latin typeface="Times New Roman" panose="02020603050405020304" pitchFamily="18" charset="0"/>
              </a:rPr>
              <a:t> (OLE DB, ODBC, </a:t>
            </a:r>
          </a:p>
          <a:p>
            <a:pPr algn="ctr">
              <a:lnSpc>
                <a:spcPct val="80000"/>
              </a:lnSpc>
              <a:spcBef>
                <a:spcPct val="0"/>
              </a:spcBef>
              <a:buFontTx/>
              <a:buNone/>
            </a:pPr>
            <a:r>
              <a:rPr lang="en-US" altLang="en-US" sz="1600" b="1">
                <a:latin typeface="Times New Roman" panose="02020603050405020304" pitchFamily="18" charset="0"/>
              </a:rPr>
              <a:t>DB-Library)</a:t>
            </a:r>
          </a:p>
        </p:txBody>
      </p:sp>
      <p:sp>
        <p:nvSpPr>
          <p:cNvPr id="50196" name="Line 80"/>
          <p:cNvSpPr>
            <a:spLocks noChangeShapeType="1"/>
          </p:cNvSpPr>
          <p:nvPr/>
        </p:nvSpPr>
        <p:spPr bwMode="auto">
          <a:xfrm>
            <a:off x="2895600" y="3429000"/>
            <a:ext cx="0" cy="2286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7" name="Rectangle 81"/>
          <p:cNvSpPr>
            <a:spLocks noChangeArrowheads="1"/>
          </p:cNvSpPr>
          <p:nvPr/>
        </p:nvSpPr>
        <p:spPr bwMode="auto">
          <a:xfrm>
            <a:off x="5867400" y="5638800"/>
            <a:ext cx="1066800" cy="381000"/>
          </a:xfrm>
          <a:prstGeom prst="rect">
            <a:avLst/>
          </a:prstGeom>
          <a:gradFill rotWithShape="0">
            <a:gsLst>
              <a:gs pos="0">
                <a:srgbClr val="DDDDDD"/>
              </a:gs>
              <a:gs pos="100000">
                <a:srgbClr val="C0C0C0"/>
              </a:gs>
            </a:gsLst>
            <a:lin ang="2700000" scaled="1"/>
          </a:gradFill>
          <a:ln w="9525">
            <a:solidFill>
              <a:srgbClr val="808080"/>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990000"/>
                </a:solidFill>
                <a:latin typeface="Times New Roman" panose="02020603050405020304" pitchFamily="18" charset="0"/>
              </a:rPr>
              <a:t>Processor</a:t>
            </a:r>
          </a:p>
        </p:txBody>
      </p:sp>
      <p:sp>
        <p:nvSpPr>
          <p:cNvPr id="50198" name="Freeform 82"/>
          <p:cNvSpPr>
            <a:spLocks/>
          </p:cNvSpPr>
          <p:nvPr/>
        </p:nvSpPr>
        <p:spPr bwMode="auto">
          <a:xfrm>
            <a:off x="6019800" y="6019800"/>
            <a:ext cx="762000" cy="457200"/>
          </a:xfrm>
          <a:custGeom>
            <a:avLst/>
            <a:gdLst>
              <a:gd name="T0" fmla="*/ 0 w 480"/>
              <a:gd name="T1" fmla="*/ 2147483646 h 288"/>
              <a:gd name="T2" fmla="*/ 2147483646 w 480"/>
              <a:gd name="T3" fmla="*/ 0 h 288"/>
              <a:gd name="T4" fmla="*/ 2147483646 w 480"/>
              <a:gd name="T5" fmla="*/ 2147483646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lnTo>
                  <a:pt x="240" y="0"/>
                </a:lnTo>
                <a:lnTo>
                  <a:pt x="480" y="288"/>
                </a:lnTo>
              </a:path>
            </a:pathLst>
          </a:custGeom>
          <a:noFill/>
          <a:ln w="19050" cap="flat" cmpd="sng">
            <a:solidFill>
              <a:srgbClr val="CC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9" name="AutoShape 83"/>
          <p:cNvSpPr>
            <a:spLocks noChangeArrowheads="1"/>
          </p:cNvSpPr>
          <p:nvPr/>
        </p:nvSpPr>
        <p:spPr bwMode="auto">
          <a:xfrm>
            <a:off x="6553200" y="6248400"/>
            <a:ext cx="609600" cy="457200"/>
          </a:xfrm>
          <a:prstGeom prst="can">
            <a:avLst>
              <a:gd name="adj" fmla="val 35417"/>
            </a:avLst>
          </a:prstGeom>
          <a:gradFill rotWithShape="0">
            <a:gsLst>
              <a:gs pos="0">
                <a:srgbClr val="DDDDDD"/>
              </a:gs>
              <a:gs pos="100000">
                <a:srgbClr val="C0C0C0"/>
              </a:gs>
            </a:gsLst>
            <a:lin ang="2700000" scaled="1"/>
          </a:gradFill>
          <a:ln w="9525">
            <a:solidFill>
              <a:srgbClr val="808080"/>
            </a:solidFill>
            <a:round/>
            <a:headEnd/>
            <a:tailEnd/>
          </a:ln>
          <a:effectLst/>
          <a:extLst>
            <a:ext uri="{AF507438-7753-43E0-B8FC-AC1667EBCBE1}">
              <a14:hiddenEffects xmlns:a14="http://schemas.microsoft.com/office/drawing/2010/main">
                <a:effectLst>
                  <a:outerShdw dist="53882" dir="2700000" algn="ctr" rotWithShape="0">
                    <a:srgbClr val="CECECE"/>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00" name="Rectangle 84"/>
          <p:cNvSpPr>
            <a:spLocks noChangeArrowheads="1"/>
          </p:cNvSpPr>
          <p:nvPr/>
        </p:nvSpPr>
        <p:spPr bwMode="auto">
          <a:xfrm>
            <a:off x="5410200" y="6248400"/>
            <a:ext cx="914400" cy="419100"/>
          </a:xfrm>
          <a:prstGeom prst="rect">
            <a:avLst/>
          </a:prstGeom>
          <a:gradFill rotWithShape="0">
            <a:gsLst>
              <a:gs pos="0">
                <a:srgbClr val="DDDDDD"/>
              </a:gs>
              <a:gs pos="100000">
                <a:srgbClr val="C0C0C0"/>
              </a:gs>
            </a:gsLst>
            <a:lin ang="2700000" scaled="1"/>
          </a:gradFill>
          <a:ln w="9525">
            <a:solidFill>
              <a:srgbClr val="808080"/>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990000"/>
                </a:solidFill>
                <a:latin typeface="Times New Roman" panose="02020603050405020304" pitchFamily="18" charset="0"/>
              </a:rPr>
              <a:t>Memory</a:t>
            </a:r>
          </a:p>
        </p:txBody>
      </p:sp>
      <p:sp>
        <p:nvSpPr>
          <p:cNvPr id="50201" name="Rectangle 85"/>
          <p:cNvSpPr>
            <a:spLocks noChangeArrowheads="1"/>
          </p:cNvSpPr>
          <p:nvPr/>
        </p:nvSpPr>
        <p:spPr bwMode="auto">
          <a:xfrm>
            <a:off x="2819400" y="4419600"/>
            <a:ext cx="1905000" cy="76200"/>
          </a:xfrm>
          <a:prstGeom prst="rect">
            <a:avLst/>
          </a:prstGeom>
          <a:gradFill rotWithShape="0">
            <a:gsLst>
              <a:gs pos="0">
                <a:srgbClr val="9900CC"/>
              </a:gs>
              <a:gs pos="50000">
                <a:srgbClr val="CCCCFF"/>
              </a:gs>
              <a:gs pos="100000">
                <a:srgbClr val="9900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02" name="Rectangle 86"/>
          <p:cNvSpPr>
            <a:spLocks noChangeArrowheads="1"/>
          </p:cNvSpPr>
          <p:nvPr/>
        </p:nvSpPr>
        <p:spPr bwMode="auto">
          <a:xfrm>
            <a:off x="4648200" y="1752600"/>
            <a:ext cx="1752600" cy="76200"/>
          </a:xfrm>
          <a:prstGeom prst="rect">
            <a:avLst/>
          </a:prstGeom>
          <a:gradFill rotWithShape="0">
            <a:gsLst>
              <a:gs pos="0">
                <a:srgbClr val="9900CC"/>
              </a:gs>
              <a:gs pos="50000">
                <a:srgbClr val="CCCCFF"/>
              </a:gs>
              <a:gs pos="100000">
                <a:srgbClr val="9900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03" name="Freeform 87"/>
          <p:cNvSpPr>
            <a:spLocks/>
          </p:cNvSpPr>
          <p:nvPr/>
        </p:nvSpPr>
        <p:spPr bwMode="auto">
          <a:xfrm>
            <a:off x="4648200" y="1795463"/>
            <a:ext cx="76200" cy="2676525"/>
          </a:xfrm>
          <a:custGeom>
            <a:avLst/>
            <a:gdLst>
              <a:gd name="T0" fmla="*/ 0 w 48"/>
              <a:gd name="T1" fmla="*/ 2147483646 h 1686"/>
              <a:gd name="T2" fmla="*/ 2147483646 w 48"/>
              <a:gd name="T3" fmla="*/ 0 h 1686"/>
              <a:gd name="T4" fmla="*/ 2147483646 w 48"/>
              <a:gd name="T5" fmla="*/ 2147483646 h 1686"/>
              <a:gd name="T6" fmla="*/ 2147483646 w 48"/>
              <a:gd name="T7" fmla="*/ 2147483646 h 1686"/>
              <a:gd name="T8" fmla="*/ 2147483646 w 48"/>
              <a:gd name="T9" fmla="*/ 2147483646 h 1686"/>
              <a:gd name="T10" fmla="*/ 0 w 48"/>
              <a:gd name="T11" fmla="*/ 2147483646 h 1686"/>
              <a:gd name="T12" fmla="*/ 0 w 48"/>
              <a:gd name="T13" fmla="*/ 2147483646 h 16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686">
                <a:moveTo>
                  <a:pt x="0" y="21"/>
                </a:moveTo>
                <a:lnTo>
                  <a:pt x="14" y="0"/>
                </a:lnTo>
                <a:lnTo>
                  <a:pt x="48" y="21"/>
                </a:lnTo>
                <a:lnTo>
                  <a:pt x="48" y="1653"/>
                </a:lnTo>
                <a:lnTo>
                  <a:pt x="35" y="1686"/>
                </a:lnTo>
                <a:lnTo>
                  <a:pt x="0" y="1653"/>
                </a:lnTo>
                <a:lnTo>
                  <a:pt x="0" y="21"/>
                </a:lnTo>
                <a:close/>
              </a:path>
            </a:pathLst>
          </a:custGeom>
          <a:gradFill rotWithShape="0">
            <a:gsLst>
              <a:gs pos="0">
                <a:srgbClr val="9900CC"/>
              </a:gs>
              <a:gs pos="50000">
                <a:srgbClr val="CCCCFF"/>
              </a:gs>
              <a:gs pos="100000">
                <a:srgbClr val="9900CC"/>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0204" name="Freeform 88"/>
          <p:cNvSpPr>
            <a:spLocks/>
          </p:cNvSpPr>
          <p:nvPr/>
        </p:nvSpPr>
        <p:spPr bwMode="auto">
          <a:xfrm flipV="1">
            <a:off x="2819400" y="4267200"/>
            <a:ext cx="76200" cy="185738"/>
          </a:xfrm>
          <a:custGeom>
            <a:avLst/>
            <a:gdLst>
              <a:gd name="T0" fmla="*/ 0 w 48"/>
              <a:gd name="T1" fmla="*/ 2147483646 h 117"/>
              <a:gd name="T2" fmla="*/ 2147483646 w 48"/>
              <a:gd name="T3" fmla="*/ 0 h 117"/>
              <a:gd name="T4" fmla="*/ 2147483646 w 48"/>
              <a:gd name="T5" fmla="*/ 2147483646 h 117"/>
              <a:gd name="T6" fmla="*/ 2147483646 w 48"/>
              <a:gd name="T7" fmla="*/ 2147483646 h 117"/>
              <a:gd name="T8" fmla="*/ 0 w 48"/>
              <a:gd name="T9" fmla="*/ 2147483646 h 117"/>
              <a:gd name="T10" fmla="*/ 0 w 48"/>
              <a:gd name="T11" fmla="*/ 2147483646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17">
                <a:moveTo>
                  <a:pt x="0" y="21"/>
                </a:moveTo>
                <a:lnTo>
                  <a:pt x="35" y="0"/>
                </a:lnTo>
                <a:lnTo>
                  <a:pt x="48" y="21"/>
                </a:lnTo>
                <a:lnTo>
                  <a:pt x="48" y="117"/>
                </a:lnTo>
                <a:lnTo>
                  <a:pt x="0" y="117"/>
                </a:lnTo>
                <a:lnTo>
                  <a:pt x="0" y="21"/>
                </a:lnTo>
                <a:close/>
              </a:path>
            </a:pathLst>
          </a:custGeom>
          <a:gradFill rotWithShape="0">
            <a:gsLst>
              <a:gs pos="0">
                <a:srgbClr val="9900CC"/>
              </a:gs>
              <a:gs pos="50000">
                <a:srgbClr val="CCCCFF"/>
              </a:gs>
              <a:gs pos="100000">
                <a:srgbClr val="9900CC"/>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0205" name="Rectangle 89"/>
          <p:cNvSpPr>
            <a:spLocks noChangeArrowheads="1"/>
          </p:cNvSpPr>
          <p:nvPr/>
        </p:nvSpPr>
        <p:spPr bwMode="auto">
          <a:xfrm>
            <a:off x="5334000" y="3048000"/>
            <a:ext cx="2133600" cy="381000"/>
          </a:xfrm>
          <a:prstGeom prst="rect">
            <a:avLst/>
          </a:prstGeom>
          <a:gradFill rotWithShape="0">
            <a:gsLst>
              <a:gs pos="0">
                <a:srgbClr val="CCECFF"/>
              </a:gs>
              <a:gs pos="100000">
                <a:srgbClr val="66CCFF"/>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Open Data Services</a:t>
            </a:r>
          </a:p>
        </p:txBody>
      </p:sp>
      <p:sp>
        <p:nvSpPr>
          <p:cNvPr id="50206" name="Rectangle 90"/>
          <p:cNvSpPr>
            <a:spLocks noChangeArrowheads="1"/>
          </p:cNvSpPr>
          <p:nvPr/>
        </p:nvSpPr>
        <p:spPr bwMode="auto">
          <a:xfrm>
            <a:off x="5334000" y="2446338"/>
            <a:ext cx="2133600" cy="381000"/>
          </a:xfrm>
          <a:prstGeom prst="rect">
            <a:avLst/>
          </a:prstGeom>
          <a:gradFill rotWithShape="0">
            <a:gsLst>
              <a:gs pos="0">
                <a:srgbClr val="FFFFCC"/>
              </a:gs>
              <a:gs pos="100000">
                <a:srgbClr val="66FF33"/>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Server Net-Libraries</a:t>
            </a:r>
          </a:p>
        </p:txBody>
      </p:sp>
      <p:sp>
        <p:nvSpPr>
          <p:cNvPr id="50207" name="Line 91"/>
          <p:cNvSpPr>
            <a:spLocks noChangeShapeType="1"/>
          </p:cNvSpPr>
          <p:nvPr/>
        </p:nvSpPr>
        <p:spPr bwMode="auto">
          <a:xfrm>
            <a:off x="6400800" y="2827338"/>
            <a:ext cx="0" cy="220662"/>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8" name="Line 92"/>
          <p:cNvSpPr>
            <a:spLocks noChangeShapeType="1"/>
          </p:cNvSpPr>
          <p:nvPr/>
        </p:nvSpPr>
        <p:spPr bwMode="auto">
          <a:xfrm>
            <a:off x="6400800" y="3429000"/>
            <a:ext cx="0" cy="2286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9" name="Freeform 93"/>
          <p:cNvSpPr>
            <a:spLocks/>
          </p:cNvSpPr>
          <p:nvPr/>
        </p:nvSpPr>
        <p:spPr bwMode="auto">
          <a:xfrm>
            <a:off x="6324600" y="1795463"/>
            <a:ext cx="76200" cy="185737"/>
          </a:xfrm>
          <a:custGeom>
            <a:avLst/>
            <a:gdLst>
              <a:gd name="T0" fmla="*/ 0 w 48"/>
              <a:gd name="T1" fmla="*/ 2147483646 h 117"/>
              <a:gd name="T2" fmla="*/ 2147483646 w 48"/>
              <a:gd name="T3" fmla="*/ 0 h 117"/>
              <a:gd name="T4" fmla="*/ 2147483646 w 48"/>
              <a:gd name="T5" fmla="*/ 2147483646 h 117"/>
              <a:gd name="T6" fmla="*/ 2147483646 w 48"/>
              <a:gd name="T7" fmla="*/ 2147483646 h 117"/>
              <a:gd name="T8" fmla="*/ 0 w 48"/>
              <a:gd name="T9" fmla="*/ 2147483646 h 117"/>
              <a:gd name="T10" fmla="*/ 0 w 48"/>
              <a:gd name="T11" fmla="*/ 2147483646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17">
                <a:moveTo>
                  <a:pt x="0" y="21"/>
                </a:moveTo>
                <a:lnTo>
                  <a:pt x="35" y="0"/>
                </a:lnTo>
                <a:lnTo>
                  <a:pt x="48" y="21"/>
                </a:lnTo>
                <a:lnTo>
                  <a:pt x="48" y="117"/>
                </a:lnTo>
                <a:lnTo>
                  <a:pt x="0" y="117"/>
                </a:lnTo>
                <a:lnTo>
                  <a:pt x="0" y="21"/>
                </a:lnTo>
                <a:close/>
              </a:path>
            </a:pathLst>
          </a:custGeom>
          <a:gradFill rotWithShape="0">
            <a:gsLst>
              <a:gs pos="0">
                <a:srgbClr val="9900CC"/>
              </a:gs>
              <a:gs pos="50000">
                <a:srgbClr val="CCCCFF"/>
              </a:gs>
              <a:gs pos="100000">
                <a:srgbClr val="9900CC"/>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263262" name="Group 94"/>
          <p:cNvGrpSpPr>
            <a:grpSpLocks/>
          </p:cNvGrpSpPr>
          <p:nvPr/>
        </p:nvGrpSpPr>
        <p:grpSpPr bwMode="auto">
          <a:xfrm>
            <a:off x="5486400" y="4267200"/>
            <a:ext cx="304800" cy="381000"/>
            <a:chOff x="2400" y="3360"/>
            <a:chExt cx="192" cy="240"/>
          </a:xfrm>
        </p:grpSpPr>
        <p:sp>
          <p:nvSpPr>
            <p:cNvPr id="50306" name="Line 95"/>
            <p:cNvSpPr>
              <a:spLocks noChangeShapeType="1"/>
            </p:cNvSpPr>
            <p:nvPr/>
          </p:nvSpPr>
          <p:spPr bwMode="auto">
            <a:xfrm>
              <a:off x="2400"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7" name="Line 96"/>
            <p:cNvSpPr>
              <a:spLocks noChangeShapeType="1"/>
            </p:cNvSpPr>
            <p:nvPr/>
          </p:nvSpPr>
          <p:spPr bwMode="auto">
            <a:xfrm>
              <a:off x="2496"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8" name="Line 97"/>
            <p:cNvSpPr>
              <a:spLocks noChangeShapeType="1"/>
            </p:cNvSpPr>
            <p:nvPr/>
          </p:nvSpPr>
          <p:spPr bwMode="auto">
            <a:xfrm>
              <a:off x="2592"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263266" name="Group 98"/>
          <p:cNvGrpSpPr>
            <a:grpSpLocks/>
          </p:cNvGrpSpPr>
          <p:nvPr/>
        </p:nvGrpSpPr>
        <p:grpSpPr bwMode="auto">
          <a:xfrm flipV="1">
            <a:off x="7010400" y="4191000"/>
            <a:ext cx="304800" cy="381000"/>
            <a:chOff x="2400" y="3360"/>
            <a:chExt cx="192" cy="240"/>
          </a:xfrm>
        </p:grpSpPr>
        <p:sp>
          <p:nvSpPr>
            <p:cNvPr id="50303" name="Line 99"/>
            <p:cNvSpPr>
              <a:spLocks noChangeShapeType="1"/>
            </p:cNvSpPr>
            <p:nvPr/>
          </p:nvSpPr>
          <p:spPr bwMode="auto">
            <a:xfrm>
              <a:off x="2400"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4" name="Line 100"/>
            <p:cNvSpPr>
              <a:spLocks noChangeShapeType="1"/>
            </p:cNvSpPr>
            <p:nvPr/>
          </p:nvSpPr>
          <p:spPr bwMode="auto">
            <a:xfrm>
              <a:off x="2496"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5" name="Line 101"/>
            <p:cNvSpPr>
              <a:spLocks noChangeShapeType="1"/>
            </p:cNvSpPr>
            <p:nvPr/>
          </p:nvSpPr>
          <p:spPr bwMode="auto">
            <a:xfrm>
              <a:off x="2592"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263270" name="Group 102"/>
          <p:cNvGrpSpPr>
            <a:grpSpLocks/>
          </p:cNvGrpSpPr>
          <p:nvPr/>
        </p:nvGrpSpPr>
        <p:grpSpPr bwMode="auto">
          <a:xfrm flipV="1">
            <a:off x="7134225" y="3700463"/>
            <a:ext cx="104775" cy="566737"/>
            <a:chOff x="2718" y="2715"/>
            <a:chExt cx="66" cy="357"/>
          </a:xfrm>
        </p:grpSpPr>
        <p:sp>
          <p:nvSpPr>
            <p:cNvPr id="50299" name="Rectangle 103"/>
            <p:cNvSpPr>
              <a:spLocks noChangeArrowheads="1"/>
            </p:cNvSpPr>
            <p:nvPr/>
          </p:nvSpPr>
          <p:spPr bwMode="auto">
            <a:xfrm>
              <a:off x="2718" y="2715"/>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00" name="Rectangle 104"/>
            <p:cNvSpPr>
              <a:spLocks noChangeArrowheads="1"/>
            </p:cNvSpPr>
            <p:nvPr/>
          </p:nvSpPr>
          <p:spPr bwMode="auto">
            <a:xfrm>
              <a:off x="2718" y="281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01" name="Rectangle 105"/>
            <p:cNvSpPr>
              <a:spLocks noChangeArrowheads="1"/>
            </p:cNvSpPr>
            <p:nvPr/>
          </p:nvSpPr>
          <p:spPr bwMode="auto">
            <a:xfrm>
              <a:off x="2718" y="290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02" name="Rectangle 106"/>
            <p:cNvSpPr>
              <a:spLocks noChangeArrowheads="1"/>
            </p:cNvSpPr>
            <p:nvPr/>
          </p:nvSpPr>
          <p:spPr bwMode="auto">
            <a:xfrm>
              <a:off x="2718" y="3003"/>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275" name="Group 107"/>
          <p:cNvGrpSpPr>
            <a:grpSpLocks/>
          </p:cNvGrpSpPr>
          <p:nvPr/>
        </p:nvGrpSpPr>
        <p:grpSpPr bwMode="auto">
          <a:xfrm>
            <a:off x="3781425" y="2743200"/>
            <a:ext cx="104775" cy="566738"/>
            <a:chOff x="2670" y="1392"/>
            <a:chExt cx="66" cy="357"/>
          </a:xfrm>
        </p:grpSpPr>
        <p:sp>
          <p:nvSpPr>
            <p:cNvPr id="50295" name="Rectangle 108"/>
            <p:cNvSpPr>
              <a:spLocks noChangeArrowheads="1"/>
            </p:cNvSpPr>
            <p:nvPr/>
          </p:nvSpPr>
          <p:spPr bwMode="auto">
            <a:xfrm flipV="1">
              <a:off x="2670" y="1680"/>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6" name="Rectangle 109"/>
            <p:cNvSpPr>
              <a:spLocks noChangeArrowheads="1"/>
            </p:cNvSpPr>
            <p:nvPr/>
          </p:nvSpPr>
          <p:spPr bwMode="auto">
            <a:xfrm flipV="1">
              <a:off x="2670" y="1584"/>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7" name="Rectangle 110"/>
            <p:cNvSpPr>
              <a:spLocks noChangeArrowheads="1"/>
            </p:cNvSpPr>
            <p:nvPr/>
          </p:nvSpPr>
          <p:spPr bwMode="auto">
            <a:xfrm flipV="1">
              <a:off x="2670" y="1488"/>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8" name="Rectangle 111"/>
            <p:cNvSpPr>
              <a:spLocks noChangeArrowheads="1"/>
            </p:cNvSpPr>
            <p:nvPr/>
          </p:nvSpPr>
          <p:spPr bwMode="auto">
            <a:xfrm flipV="1">
              <a:off x="2670" y="1392"/>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292" name="Group 124"/>
          <p:cNvGrpSpPr>
            <a:grpSpLocks/>
          </p:cNvGrpSpPr>
          <p:nvPr/>
        </p:nvGrpSpPr>
        <p:grpSpPr bwMode="auto">
          <a:xfrm>
            <a:off x="7086600" y="2709863"/>
            <a:ext cx="315913" cy="381000"/>
            <a:chOff x="861" y="1773"/>
            <a:chExt cx="239" cy="288"/>
          </a:xfrm>
        </p:grpSpPr>
        <p:sp>
          <p:nvSpPr>
            <p:cNvPr id="50286" name="Rectangle 125"/>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7" name="Arc 126"/>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88" name="Freeform 127"/>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89" name="Group 128"/>
            <p:cNvGrpSpPr>
              <a:grpSpLocks/>
            </p:cNvGrpSpPr>
            <p:nvPr/>
          </p:nvGrpSpPr>
          <p:grpSpPr bwMode="auto">
            <a:xfrm>
              <a:off x="974" y="1806"/>
              <a:ext cx="25" cy="25"/>
              <a:chOff x="4608" y="2592"/>
              <a:chExt cx="96" cy="96"/>
            </a:xfrm>
          </p:grpSpPr>
          <p:sp>
            <p:nvSpPr>
              <p:cNvPr id="50293" name="Oval 129"/>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4" name="Oval 130"/>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90" name="Group 131"/>
            <p:cNvGrpSpPr>
              <a:grpSpLocks/>
            </p:cNvGrpSpPr>
            <p:nvPr/>
          </p:nvGrpSpPr>
          <p:grpSpPr bwMode="auto">
            <a:xfrm>
              <a:off x="974" y="1856"/>
              <a:ext cx="25" cy="25"/>
              <a:chOff x="4608" y="2784"/>
              <a:chExt cx="96" cy="96"/>
            </a:xfrm>
          </p:grpSpPr>
          <p:sp>
            <p:nvSpPr>
              <p:cNvPr id="50291" name="Oval 132"/>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2" name="Oval 133"/>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sp>
        <p:nvSpPr>
          <p:cNvPr id="263302" name="Text Box 134"/>
          <p:cNvSpPr txBox="1">
            <a:spLocks noChangeArrowheads="1"/>
          </p:cNvSpPr>
          <p:nvPr/>
        </p:nvSpPr>
        <p:spPr bwMode="auto">
          <a:xfrm>
            <a:off x="5257800" y="3348038"/>
            <a:ext cx="546100" cy="241300"/>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Query</a:t>
            </a:r>
          </a:p>
        </p:txBody>
      </p:sp>
      <p:grpSp>
        <p:nvGrpSpPr>
          <p:cNvPr id="263303" name="Group 135"/>
          <p:cNvGrpSpPr>
            <a:grpSpLocks/>
          </p:cNvGrpSpPr>
          <p:nvPr/>
        </p:nvGrpSpPr>
        <p:grpSpPr bwMode="auto">
          <a:xfrm flipV="1">
            <a:off x="3781425" y="3852863"/>
            <a:ext cx="104775" cy="261937"/>
            <a:chOff x="2718" y="2331"/>
            <a:chExt cx="66" cy="165"/>
          </a:xfrm>
        </p:grpSpPr>
        <p:sp>
          <p:nvSpPr>
            <p:cNvPr id="50284" name="Rectangle 136"/>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5" name="Rectangle 137"/>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06" name="Group 138"/>
          <p:cNvGrpSpPr>
            <a:grpSpLocks/>
          </p:cNvGrpSpPr>
          <p:nvPr/>
        </p:nvGrpSpPr>
        <p:grpSpPr bwMode="auto">
          <a:xfrm flipV="1">
            <a:off x="7239000" y="2219325"/>
            <a:ext cx="104775" cy="261938"/>
            <a:chOff x="2718" y="2331"/>
            <a:chExt cx="66" cy="165"/>
          </a:xfrm>
        </p:grpSpPr>
        <p:sp>
          <p:nvSpPr>
            <p:cNvPr id="50282" name="Rectangle 139"/>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3" name="Rectangle 140"/>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263309" name="Text Box 141"/>
          <p:cNvSpPr txBox="1">
            <a:spLocks noChangeArrowheads="1"/>
          </p:cNvSpPr>
          <p:nvPr/>
        </p:nvSpPr>
        <p:spPr bwMode="auto">
          <a:xfrm>
            <a:off x="3352800" y="2466975"/>
            <a:ext cx="828675" cy="241300"/>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Result Set</a:t>
            </a:r>
          </a:p>
        </p:txBody>
      </p:sp>
      <p:sp>
        <p:nvSpPr>
          <p:cNvPr id="263310" name="Text Box 142"/>
          <p:cNvSpPr txBox="1">
            <a:spLocks noChangeArrowheads="1"/>
          </p:cNvSpPr>
          <p:nvPr/>
        </p:nvSpPr>
        <p:spPr bwMode="auto">
          <a:xfrm>
            <a:off x="6705600" y="3348038"/>
            <a:ext cx="828675" cy="241300"/>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Result Set</a:t>
            </a:r>
          </a:p>
        </p:txBody>
      </p:sp>
      <p:grpSp>
        <p:nvGrpSpPr>
          <p:cNvPr id="263311" name="Group 143"/>
          <p:cNvGrpSpPr>
            <a:grpSpLocks/>
          </p:cNvGrpSpPr>
          <p:nvPr/>
        </p:nvGrpSpPr>
        <p:grpSpPr bwMode="auto">
          <a:xfrm>
            <a:off x="1752600" y="2466975"/>
            <a:ext cx="546100" cy="1266825"/>
            <a:chOff x="1104" y="1101"/>
            <a:chExt cx="344" cy="798"/>
          </a:xfrm>
        </p:grpSpPr>
        <p:grpSp>
          <p:nvGrpSpPr>
            <p:cNvPr id="50266" name="Group 144"/>
            <p:cNvGrpSpPr>
              <a:grpSpLocks/>
            </p:cNvGrpSpPr>
            <p:nvPr/>
          </p:nvGrpSpPr>
          <p:grpSpPr bwMode="auto">
            <a:xfrm>
              <a:off x="1188" y="1659"/>
              <a:ext cx="199" cy="240"/>
              <a:chOff x="861" y="1773"/>
              <a:chExt cx="239" cy="288"/>
            </a:xfrm>
          </p:grpSpPr>
          <p:sp>
            <p:nvSpPr>
              <p:cNvPr id="50273" name="Rectangle 145"/>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4" name="Arc 146"/>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75" name="Freeform 147"/>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76" name="Group 148"/>
              <p:cNvGrpSpPr>
                <a:grpSpLocks/>
              </p:cNvGrpSpPr>
              <p:nvPr/>
            </p:nvGrpSpPr>
            <p:grpSpPr bwMode="auto">
              <a:xfrm>
                <a:off x="974" y="1806"/>
                <a:ext cx="25" cy="25"/>
                <a:chOff x="4608" y="2592"/>
                <a:chExt cx="96" cy="96"/>
              </a:xfrm>
            </p:grpSpPr>
            <p:sp>
              <p:nvSpPr>
                <p:cNvPr id="50280" name="Oval 149"/>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1" name="Oval 150"/>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77" name="Group 151"/>
              <p:cNvGrpSpPr>
                <a:grpSpLocks/>
              </p:cNvGrpSpPr>
              <p:nvPr/>
            </p:nvGrpSpPr>
            <p:grpSpPr bwMode="auto">
              <a:xfrm>
                <a:off x="974" y="1856"/>
                <a:ext cx="25" cy="25"/>
                <a:chOff x="4608" y="2784"/>
                <a:chExt cx="96" cy="96"/>
              </a:xfrm>
            </p:grpSpPr>
            <p:sp>
              <p:nvSpPr>
                <p:cNvPr id="50278" name="Oval 152"/>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9" name="Oval 153"/>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sp>
          <p:nvSpPr>
            <p:cNvPr id="50267" name="Text Box 154"/>
            <p:cNvSpPr txBox="1">
              <a:spLocks noChangeArrowheads="1"/>
            </p:cNvSpPr>
            <p:nvPr/>
          </p:nvSpPr>
          <p:spPr bwMode="auto">
            <a:xfrm>
              <a:off x="1104" y="1101"/>
              <a:ext cx="344" cy="152"/>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Query</a:t>
              </a:r>
            </a:p>
          </p:txBody>
        </p:sp>
        <p:grpSp>
          <p:nvGrpSpPr>
            <p:cNvPr id="50268" name="Group 155"/>
            <p:cNvGrpSpPr>
              <a:grpSpLocks/>
            </p:cNvGrpSpPr>
            <p:nvPr/>
          </p:nvGrpSpPr>
          <p:grpSpPr bwMode="auto">
            <a:xfrm flipV="1">
              <a:off x="1254" y="1275"/>
              <a:ext cx="66" cy="357"/>
              <a:chOff x="2718" y="2715"/>
              <a:chExt cx="66" cy="357"/>
            </a:xfrm>
          </p:grpSpPr>
          <p:sp>
            <p:nvSpPr>
              <p:cNvPr id="50269" name="Rectangle 156"/>
              <p:cNvSpPr>
                <a:spLocks noChangeArrowheads="1"/>
              </p:cNvSpPr>
              <p:nvPr/>
            </p:nvSpPr>
            <p:spPr bwMode="auto">
              <a:xfrm>
                <a:off x="2718" y="2715"/>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0" name="Rectangle 157"/>
              <p:cNvSpPr>
                <a:spLocks noChangeArrowheads="1"/>
              </p:cNvSpPr>
              <p:nvPr/>
            </p:nvSpPr>
            <p:spPr bwMode="auto">
              <a:xfrm>
                <a:off x="2718" y="281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1" name="Rectangle 158"/>
              <p:cNvSpPr>
                <a:spLocks noChangeArrowheads="1"/>
              </p:cNvSpPr>
              <p:nvPr/>
            </p:nvSpPr>
            <p:spPr bwMode="auto">
              <a:xfrm>
                <a:off x="2718" y="290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2" name="Rectangle 159"/>
              <p:cNvSpPr>
                <a:spLocks noChangeArrowheads="1"/>
              </p:cNvSpPr>
              <p:nvPr/>
            </p:nvSpPr>
            <p:spPr bwMode="auto">
              <a:xfrm>
                <a:off x="2718" y="3003"/>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grpSp>
        <p:nvGrpSpPr>
          <p:cNvPr id="263328" name="Group 160"/>
          <p:cNvGrpSpPr>
            <a:grpSpLocks/>
          </p:cNvGrpSpPr>
          <p:nvPr/>
        </p:nvGrpSpPr>
        <p:grpSpPr bwMode="auto">
          <a:xfrm flipV="1">
            <a:off x="1981200" y="3852863"/>
            <a:ext cx="104775" cy="261937"/>
            <a:chOff x="2718" y="2331"/>
            <a:chExt cx="66" cy="165"/>
          </a:xfrm>
        </p:grpSpPr>
        <p:sp>
          <p:nvSpPr>
            <p:cNvPr id="50264" name="Rectangle 161"/>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65" name="Rectangle 162"/>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31" name="Group 163"/>
          <p:cNvGrpSpPr>
            <a:grpSpLocks/>
          </p:cNvGrpSpPr>
          <p:nvPr/>
        </p:nvGrpSpPr>
        <p:grpSpPr bwMode="auto">
          <a:xfrm flipV="1">
            <a:off x="5497513" y="2219325"/>
            <a:ext cx="104775" cy="261938"/>
            <a:chOff x="2718" y="2331"/>
            <a:chExt cx="66" cy="165"/>
          </a:xfrm>
        </p:grpSpPr>
        <p:sp>
          <p:nvSpPr>
            <p:cNvPr id="50262" name="Rectangle 164"/>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63" name="Rectangle 165"/>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34" name="Group 166"/>
          <p:cNvGrpSpPr>
            <a:grpSpLocks/>
          </p:cNvGrpSpPr>
          <p:nvPr/>
        </p:nvGrpSpPr>
        <p:grpSpPr bwMode="auto">
          <a:xfrm>
            <a:off x="5391150" y="2709863"/>
            <a:ext cx="315913" cy="381000"/>
            <a:chOff x="861" y="1773"/>
            <a:chExt cx="239" cy="288"/>
          </a:xfrm>
        </p:grpSpPr>
        <p:sp>
          <p:nvSpPr>
            <p:cNvPr id="50253" name="Rectangle 167"/>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4" name="Arc 168"/>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55" name="Freeform 169"/>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56" name="Group 170"/>
            <p:cNvGrpSpPr>
              <a:grpSpLocks/>
            </p:cNvGrpSpPr>
            <p:nvPr/>
          </p:nvGrpSpPr>
          <p:grpSpPr bwMode="auto">
            <a:xfrm>
              <a:off x="974" y="1806"/>
              <a:ext cx="25" cy="25"/>
              <a:chOff x="4608" y="2592"/>
              <a:chExt cx="96" cy="96"/>
            </a:xfrm>
          </p:grpSpPr>
          <p:sp>
            <p:nvSpPr>
              <p:cNvPr id="50260" name="Oval 171"/>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61" name="Oval 172"/>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57" name="Group 173"/>
            <p:cNvGrpSpPr>
              <a:grpSpLocks/>
            </p:cNvGrpSpPr>
            <p:nvPr/>
          </p:nvGrpSpPr>
          <p:grpSpPr bwMode="auto">
            <a:xfrm>
              <a:off x="974" y="1856"/>
              <a:ext cx="25" cy="25"/>
              <a:chOff x="4608" y="2784"/>
              <a:chExt cx="96" cy="96"/>
            </a:xfrm>
          </p:grpSpPr>
          <p:sp>
            <p:nvSpPr>
              <p:cNvPr id="50258" name="Oval 174"/>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9" name="Oval 175"/>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grpSp>
        <p:nvGrpSpPr>
          <p:cNvPr id="263344" name="Group 176"/>
          <p:cNvGrpSpPr>
            <a:grpSpLocks/>
          </p:cNvGrpSpPr>
          <p:nvPr/>
        </p:nvGrpSpPr>
        <p:grpSpPr bwMode="auto">
          <a:xfrm flipV="1">
            <a:off x="5495925" y="3700463"/>
            <a:ext cx="104775" cy="566737"/>
            <a:chOff x="2718" y="2715"/>
            <a:chExt cx="66" cy="357"/>
          </a:xfrm>
        </p:grpSpPr>
        <p:sp>
          <p:nvSpPr>
            <p:cNvPr id="50249" name="Rectangle 177"/>
            <p:cNvSpPr>
              <a:spLocks noChangeArrowheads="1"/>
            </p:cNvSpPr>
            <p:nvPr/>
          </p:nvSpPr>
          <p:spPr bwMode="auto">
            <a:xfrm>
              <a:off x="2718" y="2715"/>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0" name="Rectangle 178"/>
            <p:cNvSpPr>
              <a:spLocks noChangeArrowheads="1"/>
            </p:cNvSpPr>
            <p:nvPr/>
          </p:nvSpPr>
          <p:spPr bwMode="auto">
            <a:xfrm>
              <a:off x="2718" y="281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1" name="Rectangle 179"/>
            <p:cNvSpPr>
              <a:spLocks noChangeArrowheads="1"/>
            </p:cNvSpPr>
            <p:nvPr/>
          </p:nvSpPr>
          <p:spPr bwMode="auto">
            <a:xfrm>
              <a:off x="2718" y="290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2" name="Rectangle 180"/>
            <p:cNvSpPr>
              <a:spLocks noChangeArrowheads="1"/>
            </p:cNvSpPr>
            <p:nvPr/>
          </p:nvSpPr>
          <p:spPr bwMode="auto">
            <a:xfrm>
              <a:off x="2718" y="3003"/>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49" name="Group 181"/>
          <p:cNvGrpSpPr>
            <a:grpSpLocks/>
          </p:cNvGrpSpPr>
          <p:nvPr/>
        </p:nvGrpSpPr>
        <p:grpSpPr bwMode="auto">
          <a:xfrm>
            <a:off x="3657600" y="3352800"/>
            <a:ext cx="315913" cy="381000"/>
            <a:chOff x="861" y="1773"/>
            <a:chExt cx="239" cy="288"/>
          </a:xfrm>
        </p:grpSpPr>
        <p:sp>
          <p:nvSpPr>
            <p:cNvPr id="50240" name="Rectangle 182"/>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41" name="Arc 183"/>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2" name="Freeform 184"/>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43" name="Group 185"/>
            <p:cNvGrpSpPr>
              <a:grpSpLocks/>
            </p:cNvGrpSpPr>
            <p:nvPr/>
          </p:nvGrpSpPr>
          <p:grpSpPr bwMode="auto">
            <a:xfrm>
              <a:off x="974" y="1806"/>
              <a:ext cx="25" cy="25"/>
              <a:chOff x="4608" y="2592"/>
              <a:chExt cx="96" cy="96"/>
            </a:xfrm>
          </p:grpSpPr>
          <p:sp>
            <p:nvSpPr>
              <p:cNvPr id="50247" name="Oval 186"/>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48" name="Oval 187"/>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44" name="Group 188"/>
            <p:cNvGrpSpPr>
              <a:grpSpLocks/>
            </p:cNvGrpSpPr>
            <p:nvPr/>
          </p:nvGrpSpPr>
          <p:grpSpPr bwMode="auto">
            <a:xfrm>
              <a:off x="974" y="1856"/>
              <a:ext cx="25" cy="25"/>
              <a:chOff x="4608" y="2784"/>
              <a:chExt cx="96" cy="96"/>
            </a:xfrm>
          </p:grpSpPr>
          <p:sp>
            <p:nvSpPr>
              <p:cNvPr id="50245" name="Oval 189"/>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46" name="Oval 190"/>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sp>
        <p:nvSpPr>
          <p:cNvPr id="50226" name="Line 191"/>
          <p:cNvSpPr>
            <a:spLocks noChangeShapeType="1"/>
          </p:cNvSpPr>
          <p:nvPr/>
        </p:nvSpPr>
        <p:spPr bwMode="auto">
          <a:xfrm>
            <a:off x="6400800" y="4267200"/>
            <a:ext cx="0" cy="3048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360" name="Oval 192"/>
          <p:cNvSpPr>
            <a:spLocks noChangeArrowheads="1"/>
          </p:cNvSpPr>
          <p:nvPr/>
        </p:nvSpPr>
        <p:spPr bwMode="auto">
          <a:xfrm>
            <a:off x="1508125" y="22098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1</a:t>
            </a:r>
          </a:p>
        </p:txBody>
      </p:sp>
      <p:sp>
        <p:nvSpPr>
          <p:cNvPr id="263361" name="Oval 193"/>
          <p:cNvSpPr>
            <a:spLocks noChangeArrowheads="1"/>
          </p:cNvSpPr>
          <p:nvPr/>
        </p:nvSpPr>
        <p:spPr bwMode="auto">
          <a:xfrm>
            <a:off x="1508125" y="37338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2</a:t>
            </a:r>
          </a:p>
        </p:txBody>
      </p:sp>
      <p:sp>
        <p:nvSpPr>
          <p:cNvPr id="263362" name="Oval 194"/>
          <p:cNvSpPr>
            <a:spLocks noChangeArrowheads="1"/>
          </p:cNvSpPr>
          <p:nvPr/>
        </p:nvSpPr>
        <p:spPr bwMode="auto">
          <a:xfrm>
            <a:off x="4876800" y="32004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3</a:t>
            </a:r>
          </a:p>
        </p:txBody>
      </p:sp>
      <p:sp>
        <p:nvSpPr>
          <p:cNvPr id="263363" name="Oval 195"/>
          <p:cNvSpPr>
            <a:spLocks noChangeArrowheads="1"/>
          </p:cNvSpPr>
          <p:nvPr/>
        </p:nvSpPr>
        <p:spPr bwMode="auto">
          <a:xfrm>
            <a:off x="7391400" y="43434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4</a:t>
            </a:r>
          </a:p>
        </p:txBody>
      </p:sp>
      <p:sp>
        <p:nvSpPr>
          <p:cNvPr id="263364" name="Oval 196"/>
          <p:cNvSpPr>
            <a:spLocks noChangeArrowheads="1"/>
          </p:cNvSpPr>
          <p:nvPr/>
        </p:nvSpPr>
        <p:spPr bwMode="auto">
          <a:xfrm>
            <a:off x="7391400" y="29718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5</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0233"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0234" name="Group 35"/>
          <p:cNvGrpSpPr>
            <a:grpSpLocks/>
          </p:cNvGrpSpPr>
          <p:nvPr/>
        </p:nvGrpSpPr>
        <p:grpSpPr bwMode="auto">
          <a:xfrm>
            <a:off x="457200" y="228600"/>
            <a:ext cx="549275" cy="476250"/>
            <a:chOff x="1110" y="2656"/>
            <a:chExt cx="1549" cy="1351"/>
          </a:xfrm>
        </p:grpSpPr>
        <p:sp>
          <p:nvSpPr>
            <p:cNvPr id="5023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3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3360"/>
                                        </p:tgtEl>
                                        <p:attrNameLst>
                                          <p:attrName>style.visibility</p:attrName>
                                        </p:attrNameLst>
                                      </p:cBhvr>
                                      <p:to>
                                        <p:strVal val="visible"/>
                                      </p:to>
                                    </p:set>
                                    <p:animEffect transition="in" filter="dissolve">
                                      <p:cBhvr>
                                        <p:cTn id="7" dur="500"/>
                                        <p:tgtEl>
                                          <p:spTgt spid="26336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63311"/>
                                        </p:tgtEl>
                                        <p:attrNameLst>
                                          <p:attrName>style.visibility</p:attrName>
                                        </p:attrNameLst>
                                      </p:cBhvr>
                                      <p:to>
                                        <p:strVal val="visible"/>
                                      </p:to>
                                    </p:set>
                                    <p:animEffect transition="in" filter="wipe(up)">
                                      <p:cBhvr>
                                        <p:cTn id="11" dur="500"/>
                                        <p:tgtEl>
                                          <p:spTgt spid="2633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63361"/>
                                        </p:tgtEl>
                                        <p:attrNameLst>
                                          <p:attrName>style.visibility</p:attrName>
                                        </p:attrNameLst>
                                      </p:cBhvr>
                                      <p:to>
                                        <p:strVal val="visible"/>
                                      </p:to>
                                    </p:set>
                                    <p:animEffect transition="in" filter="dissolve">
                                      <p:cBhvr>
                                        <p:cTn id="16" dur="500"/>
                                        <p:tgtEl>
                                          <p:spTgt spid="263361"/>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63328"/>
                                        </p:tgtEl>
                                        <p:attrNameLst>
                                          <p:attrName>style.visibility</p:attrName>
                                        </p:attrNameLst>
                                      </p:cBhvr>
                                      <p:to>
                                        <p:strVal val="visible"/>
                                      </p:to>
                                    </p:set>
                                    <p:animEffect transition="in" filter="wipe(up)">
                                      <p:cBhvr>
                                        <p:cTn id="20" dur="500"/>
                                        <p:tgtEl>
                                          <p:spTgt spid="263328"/>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63170"/>
                                        </p:tgtEl>
                                        <p:attrNameLst>
                                          <p:attrName>style.visibility</p:attrName>
                                        </p:attrNameLst>
                                      </p:cBhvr>
                                      <p:to>
                                        <p:strVal val="visible"/>
                                      </p:to>
                                    </p:set>
                                    <p:animEffect transition="in" filter="wipe(left)">
                                      <p:cBhvr>
                                        <p:cTn id="24" dur="500"/>
                                        <p:tgtEl>
                                          <p:spTgt spid="263170"/>
                                        </p:tgtEl>
                                      </p:cBhvr>
                                    </p:animEffect>
                                  </p:childTnLst>
                                </p:cTn>
                              </p:par>
                            </p:childTnLst>
                          </p:cTn>
                        </p:par>
                        <p:par>
                          <p:cTn id="25" fill="hold" nodeType="afterGroup">
                            <p:stCondLst>
                              <p:cond delay="1500"/>
                            </p:stCondLst>
                            <p:childTnLst>
                              <p:par>
                                <p:cTn id="26" presetID="22" presetClass="entr" presetSubtype="1" fill="hold" nodeType="afterEffect">
                                  <p:stCondLst>
                                    <p:cond delay="0"/>
                                  </p:stCondLst>
                                  <p:childTnLst>
                                    <p:set>
                                      <p:cBhvr>
                                        <p:cTn id="27" dur="1" fill="hold">
                                          <p:stCondLst>
                                            <p:cond delay="0"/>
                                          </p:stCondLst>
                                        </p:cTn>
                                        <p:tgtEl>
                                          <p:spTgt spid="263331"/>
                                        </p:tgtEl>
                                        <p:attrNameLst>
                                          <p:attrName>style.visibility</p:attrName>
                                        </p:attrNameLst>
                                      </p:cBhvr>
                                      <p:to>
                                        <p:strVal val="visible"/>
                                      </p:to>
                                    </p:set>
                                    <p:animEffect transition="in" filter="wipe(up)">
                                      <p:cBhvr>
                                        <p:cTn id="28" dur="500"/>
                                        <p:tgtEl>
                                          <p:spTgt spid="263331"/>
                                        </p:tgtEl>
                                      </p:cBhvr>
                                    </p:animEffect>
                                  </p:childTnLst>
                                </p:cTn>
                              </p:par>
                            </p:childTnLst>
                          </p:cTn>
                        </p:par>
                        <p:par>
                          <p:cTn id="29" fill="hold" nodeType="afterGroup">
                            <p:stCondLst>
                              <p:cond delay="2000"/>
                            </p:stCondLst>
                            <p:childTnLst>
                              <p:par>
                                <p:cTn id="30" presetID="22" presetClass="entr" presetSubtype="1" fill="hold" nodeType="afterEffect">
                                  <p:stCondLst>
                                    <p:cond delay="0"/>
                                  </p:stCondLst>
                                  <p:childTnLst>
                                    <p:set>
                                      <p:cBhvr>
                                        <p:cTn id="31" dur="1" fill="hold">
                                          <p:stCondLst>
                                            <p:cond delay="0"/>
                                          </p:stCondLst>
                                        </p:cTn>
                                        <p:tgtEl>
                                          <p:spTgt spid="263334"/>
                                        </p:tgtEl>
                                        <p:attrNameLst>
                                          <p:attrName>style.visibility</p:attrName>
                                        </p:attrNameLst>
                                      </p:cBhvr>
                                      <p:to>
                                        <p:strVal val="visible"/>
                                      </p:to>
                                    </p:set>
                                    <p:animEffect transition="in" filter="wipe(up)">
                                      <p:cBhvr>
                                        <p:cTn id="32" dur="500"/>
                                        <p:tgtEl>
                                          <p:spTgt spid="2633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3362"/>
                                        </p:tgtEl>
                                        <p:attrNameLst>
                                          <p:attrName>style.visibility</p:attrName>
                                        </p:attrNameLst>
                                      </p:cBhvr>
                                      <p:to>
                                        <p:strVal val="visible"/>
                                      </p:to>
                                    </p:set>
                                    <p:animEffect transition="in" filter="dissolve">
                                      <p:cBhvr>
                                        <p:cTn id="37" dur="500"/>
                                        <p:tgtEl>
                                          <p:spTgt spid="263362"/>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63302"/>
                                        </p:tgtEl>
                                        <p:attrNameLst>
                                          <p:attrName>style.visibility</p:attrName>
                                        </p:attrNameLst>
                                      </p:cBhvr>
                                      <p:to>
                                        <p:strVal val="visible"/>
                                      </p:to>
                                    </p:set>
                                    <p:animEffect transition="in" filter="wipe(up)">
                                      <p:cBhvr>
                                        <p:cTn id="41" dur="500"/>
                                        <p:tgtEl>
                                          <p:spTgt spid="263302"/>
                                        </p:tgtEl>
                                      </p:cBhvr>
                                    </p:animEffect>
                                  </p:childTnLst>
                                </p:cTn>
                              </p:par>
                            </p:childTnLst>
                          </p:cTn>
                        </p:par>
                        <p:par>
                          <p:cTn id="42" fill="hold" nodeType="afterGroup">
                            <p:stCondLst>
                              <p:cond delay="1000"/>
                            </p:stCondLst>
                            <p:childTnLst>
                              <p:par>
                                <p:cTn id="43" presetID="22" presetClass="entr" presetSubtype="1" fill="hold" nodeType="afterEffect">
                                  <p:stCondLst>
                                    <p:cond delay="0"/>
                                  </p:stCondLst>
                                  <p:childTnLst>
                                    <p:set>
                                      <p:cBhvr>
                                        <p:cTn id="44" dur="1" fill="hold">
                                          <p:stCondLst>
                                            <p:cond delay="0"/>
                                          </p:stCondLst>
                                        </p:cTn>
                                        <p:tgtEl>
                                          <p:spTgt spid="263344"/>
                                        </p:tgtEl>
                                        <p:attrNameLst>
                                          <p:attrName>style.visibility</p:attrName>
                                        </p:attrNameLst>
                                      </p:cBhvr>
                                      <p:to>
                                        <p:strVal val="visible"/>
                                      </p:to>
                                    </p:set>
                                    <p:animEffect transition="in" filter="wipe(up)">
                                      <p:cBhvr>
                                        <p:cTn id="45" dur="500"/>
                                        <p:tgtEl>
                                          <p:spTgt spid="263344"/>
                                        </p:tgtEl>
                                      </p:cBhvr>
                                    </p:animEffect>
                                  </p:childTnLst>
                                </p:cTn>
                              </p:par>
                            </p:childTnLst>
                          </p:cTn>
                        </p:par>
                        <p:par>
                          <p:cTn id="46" fill="hold" nodeType="afterGroup">
                            <p:stCondLst>
                              <p:cond delay="1500"/>
                            </p:stCondLst>
                            <p:childTnLst>
                              <p:par>
                                <p:cTn id="47" presetID="22" presetClass="entr" presetSubtype="1" fill="hold" nodeType="afterEffect">
                                  <p:stCondLst>
                                    <p:cond delay="0"/>
                                  </p:stCondLst>
                                  <p:childTnLst>
                                    <p:set>
                                      <p:cBhvr>
                                        <p:cTn id="48" dur="1" fill="hold">
                                          <p:stCondLst>
                                            <p:cond delay="0"/>
                                          </p:stCondLst>
                                        </p:cTn>
                                        <p:tgtEl>
                                          <p:spTgt spid="263262"/>
                                        </p:tgtEl>
                                        <p:attrNameLst>
                                          <p:attrName>style.visibility</p:attrName>
                                        </p:attrNameLst>
                                      </p:cBhvr>
                                      <p:to>
                                        <p:strVal val="visible"/>
                                      </p:to>
                                    </p:set>
                                    <p:animEffect transition="in" filter="wipe(up)">
                                      <p:cBhvr>
                                        <p:cTn id="49" dur="500"/>
                                        <p:tgtEl>
                                          <p:spTgt spid="26326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63363"/>
                                        </p:tgtEl>
                                        <p:attrNameLst>
                                          <p:attrName>style.visibility</p:attrName>
                                        </p:attrNameLst>
                                      </p:cBhvr>
                                      <p:to>
                                        <p:strVal val="visible"/>
                                      </p:to>
                                    </p:set>
                                    <p:animEffect transition="in" filter="dissolve">
                                      <p:cBhvr>
                                        <p:cTn id="54" dur="500"/>
                                        <p:tgtEl>
                                          <p:spTgt spid="263363"/>
                                        </p:tgtEl>
                                      </p:cBhvr>
                                    </p:animEffect>
                                  </p:childTnLst>
                                </p:cTn>
                              </p:par>
                            </p:childTnLst>
                          </p:cTn>
                        </p:par>
                        <p:par>
                          <p:cTn id="55" fill="hold" nodeType="afterGroup">
                            <p:stCondLst>
                              <p:cond delay="500"/>
                            </p:stCondLst>
                            <p:childTnLst>
                              <p:par>
                                <p:cTn id="56" presetID="22" presetClass="entr" presetSubtype="4" fill="hold" nodeType="afterEffect">
                                  <p:stCondLst>
                                    <p:cond delay="0"/>
                                  </p:stCondLst>
                                  <p:childTnLst>
                                    <p:set>
                                      <p:cBhvr>
                                        <p:cTn id="57" dur="1" fill="hold">
                                          <p:stCondLst>
                                            <p:cond delay="0"/>
                                          </p:stCondLst>
                                        </p:cTn>
                                        <p:tgtEl>
                                          <p:spTgt spid="263266"/>
                                        </p:tgtEl>
                                        <p:attrNameLst>
                                          <p:attrName>style.visibility</p:attrName>
                                        </p:attrNameLst>
                                      </p:cBhvr>
                                      <p:to>
                                        <p:strVal val="visible"/>
                                      </p:to>
                                    </p:set>
                                    <p:animEffect transition="in" filter="wipe(down)">
                                      <p:cBhvr>
                                        <p:cTn id="58" dur="500"/>
                                        <p:tgtEl>
                                          <p:spTgt spid="263266"/>
                                        </p:tgtEl>
                                      </p:cBhvr>
                                    </p:animEffect>
                                  </p:childTnLst>
                                </p:cTn>
                              </p:par>
                            </p:childTnLst>
                          </p:cTn>
                        </p:par>
                        <p:par>
                          <p:cTn id="59" fill="hold" nodeType="afterGroup">
                            <p:stCondLst>
                              <p:cond delay="1000"/>
                            </p:stCondLst>
                            <p:childTnLst>
                              <p:par>
                                <p:cTn id="60" presetID="22" presetClass="entr" presetSubtype="4" fill="hold" nodeType="afterEffect">
                                  <p:stCondLst>
                                    <p:cond delay="0"/>
                                  </p:stCondLst>
                                  <p:childTnLst>
                                    <p:set>
                                      <p:cBhvr>
                                        <p:cTn id="61" dur="1" fill="hold">
                                          <p:stCondLst>
                                            <p:cond delay="0"/>
                                          </p:stCondLst>
                                        </p:cTn>
                                        <p:tgtEl>
                                          <p:spTgt spid="263270"/>
                                        </p:tgtEl>
                                        <p:attrNameLst>
                                          <p:attrName>style.visibility</p:attrName>
                                        </p:attrNameLst>
                                      </p:cBhvr>
                                      <p:to>
                                        <p:strVal val="visible"/>
                                      </p:to>
                                    </p:set>
                                    <p:animEffect transition="in" filter="wipe(down)">
                                      <p:cBhvr>
                                        <p:cTn id="62" dur="500"/>
                                        <p:tgtEl>
                                          <p:spTgt spid="263270"/>
                                        </p:tgtEl>
                                      </p:cBhvr>
                                    </p:animEffect>
                                  </p:childTnLst>
                                </p:cTn>
                              </p:par>
                            </p:childTnLst>
                          </p:cTn>
                        </p:par>
                        <p:par>
                          <p:cTn id="63" fill="hold" nodeType="afterGroup">
                            <p:stCondLst>
                              <p:cond delay="1500"/>
                            </p:stCondLst>
                            <p:childTnLst>
                              <p:par>
                                <p:cTn id="64" presetID="22" presetClass="entr" presetSubtype="4" fill="hold" grpId="0" nodeType="afterEffect">
                                  <p:stCondLst>
                                    <p:cond delay="0"/>
                                  </p:stCondLst>
                                  <p:childTnLst>
                                    <p:set>
                                      <p:cBhvr>
                                        <p:cTn id="65" dur="1" fill="hold">
                                          <p:stCondLst>
                                            <p:cond delay="0"/>
                                          </p:stCondLst>
                                        </p:cTn>
                                        <p:tgtEl>
                                          <p:spTgt spid="263310"/>
                                        </p:tgtEl>
                                        <p:attrNameLst>
                                          <p:attrName>style.visibility</p:attrName>
                                        </p:attrNameLst>
                                      </p:cBhvr>
                                      <p:to>
                                        <p:strVal val="visible"/>
                                      </p:to>
                                    </p:set>
                                    <p:animEffect transition="in" filter="wipe(down)">
                                      <p:cBhvr>
                                        <p:cTn id="66" dur="500"/>
                                        <p:tgtEl>
                                          <p:spTgt spid="2633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63364"/>
                                        </p:tgtEl>
                                        <p:attrNameLst>
                                          <p:attrName>style.visibility</p:attrName>
                                        </p:attrNameLst>
                                      </p:cBhvr>
                                      <p:to>
                                        <p:strVal val="visible"/>
                                      </p:to>
                                    </p:set>
                                    <p:animEffect transition="in" filter="dissolve">
                                      <p:cBhvr>
                                        <p:cTn id="71" dur="500"/>
                                        <p:tgtEl>
                                          <p:spTgt spid="263364"/>
                                        </p:tgtEl>
                                      </p:cBhvr>
                                    </p:animEffect>
                                  </p:childTnLst>
                                </p:cTn>
                              </p:par>
                            </p:childTnLst>
                          </p:cTn>
                        </p:par>
                        <p:par>
                          <p:cTn id="72" fill="hold" nodeType="afterGroup">
                            <p:stCondLst>
                              <p:cond delay="500"/>
                            </p:stCondLst>
                            <p:childTnLst>
                              <p:par>
                                <p:cTn id="73" presetID="22" presetClass="entr" presetSubtype="4" fill="hold" nodeType="afterEffect">
                                  <p:stCondLst>
                                    <p:cond delay="0"/>
                                  </p:stCondLst>
                                  <p:childTnLst>
                                    <p:set>
                                      <p:cBhvr>
                                        <p:cTn id="74" dur="1" fill="hold">
                                          <p:stCondLst>
                                            <p:cond delay="0"/>
                                          </p:stCondLst>
                                        </p:cTn>
                                        <p:tgtEl>
                                          <p:spTgt spid="263292"/>
                                        </p:tgtEl>
                                        <p:attrNameLst>
                                          <p:attrName>style.visibility</p:attrName>
                                        </p:attrNameLst>
                                      </p:cBhvr>
                                      <p:to>
                                        <p:strVal val="visible"/>
                                      </p:to>
                                    </p:set>
                                    <p:animEffect transition="in" filter="wipe(down)">
                                      <p:cBhvr>
                                        <p:cTn id="75" dur="500"/>
                                        <p:tgtEl>
                                          <p:spTgt spid="263292"/>
                                        </p:tgtEl>
                                      </p:cBhvr>
                                    </p:animEffect>
                                  </p:childTnLst>
                                </p:cTn>
                              </p:par>
                            </p:childTnLst>
                          </p:cTn>
                        </p:par>
                        <p:par>
                          <p:cTn id="76" fill="hold" nodeType="afterGroup">
                            <p:stCondLst>
                              <p:cond delay="1000"/>
                            </p:stCondLst>
                            <p:childTnLst>
                              <p:par>
                                <p:cTn id="77" presetID="22" presetClass="entr" presetSubtype="4" fill="hold" nodeType="afterEffect">
                                  <p:stCondLst>
                                    <p:cond delay="0"/>
                                  </p:stCondLst>
                                  <p:childTnLst>
                                    <p:set>
                                      <p:cBhvr>
                                        <p:cTn id="78" dur="1" fill="hold">
                                          <p:stCondLst>
                                            <p:cond delay="0"/>
                                          </p:stCondLst>
                                        </p:cTn>
                                        <p:tgtEl>
                                          <p:spTgt spid="263306"/>
                                        </p:tgtEl>
                                        <p:attrNameLst>
                                          <p:attrName>style.visibility</p:attrName>
                                        </p:attrNameLst>
                                      </p:cBhvr>
                                      <p:to>
                                        <p:strVal val="visible"/>
                                      </p:to>
                                    </p:set>
                                    <p:animEffect transition="in" filter="wipe(down)">
                                      <p:cBhvr>
                                        <p:cTn id="79" dur="500"/>
                                        <p:tgtEl>
                                          <p:spTgt spid="263306"/>
                                        </p:tgtEl>
                                      </p:cBhvr>
                                    </p:animEffect>
                                  </p:childTnLst>
                                </p:cTn>
                              </p:par>
                            </p:childTnLst>
                          </p:cTn>
                        </p:par>
                        <p:par>
                          <p:cTn id="80" fill="hold" nodeType="afterGroup">
                            <p:stCondLst>
                              <p:cond delay="1500"/>
                            </p:stCondLst>
                            <p:childTnLst>
                              <p:par>
                                <p:cTn id="81" presetID="22" presetClass="entr" presetSubtype="2" fill="hold" nodeType="afterEffect">
                                  <p:stCondLst>
                                    <p:cond delay="0"/>
                                  </p:stCondLst>
                                  <p:childTnLst>
                                    <p:set>
                                      <p:cBhvr>
                                        <p:cTn id="82" dur="1" fill="hold">
                                          <p:stCondLst>
                                            <p:cond delay="0"/>
                                          </p:stCondLst>
                                        </p:cTn>
                                        <p:tgtEl>
                                          <p:spTgt spid="263176"/>
                                        </p:tgtEl>
                                        <p:attrNameLst>
                                          <p:attrName>style.visibility</p:attrName>
                                        </p:attrNameLst>
                                      </p:cBhvr>
                                      <p:to>
                                        <p:strVal val="visible"/>
                                      </p:to>
                                    </p:set>
                                    <p:animEffect transition="in" filter="wipe(right)">
                                      <p:cBhvr>
                                        <p:cTn id="83" dur="500"/>
                                        <p:tgtEl>
                                          <p:spTgt spid="263176"/>
                                        </p:tgtEl>
                                      </p:cBhvr>
                                    </p:animEffect>
                                  </p:childTnLst>
                                </p:cTn>
                              </p:par>
                            </p:childTnLst>
                          </p:cTn>
                        </p:par>
                        <p:par>
                          <p:cTn id="84" fill="hold" nodeType="afterGroup">
                            <p:stCondLst>
                              <p:cond delay="2000"/>
                            </p:stCondLst>
                            <p:childTnLst>
                              <p:par>
                                <p:cTn id="85" presetID="22" presetClass="entr" presetSubtype="4" fill="hold" nodeType="afterEffect">
                                  <p:stCondLst>
                                    <p:cond delay="0"/>
                                  </p:stCondLst>
                                  <p:childTnLst>
                                    <p:set>
                                      <p:cBhvr>
                                        <p:cTn id="86" dur="1" fill="hold">
                                          <p:stCondLst>
                                            <p:cond delay="0"/>
                                          </p:stCondLst>
                                        </p:cTn>
                                        <p:tgtEl>
                                          <p:spTgt spid="263303"/>
                                        </p:tgtEl>
                                        <p:attrNameLst>
                                          <p:attrName>style.visibility</p:attrName>
                                        </p:attrNameLst>
                                      </p:cBhvr>
                                      <p:to>
                                        <p:strVal val="visible"/>
                                      </p:to>
                                    </p:set>
                                    <p:animEffect transition="in" filter="wipe(down)">
                                      <p:cBhvr>
                                        <p:cTn id="87" dur="500"/>
                                        <p:tgtEl>
                                          <p:spTgt spid="263303"/>
                                        </p:tgtEl>
                                      </p:cBhvr>
                                    </p:animEffect>
                                  </p:childTnLst>
                                </p:cTn>
                              </p:par>
                            </p:childTnLst>
                          </p:cTn>
                        </p:par>
                        <p:par>
                          <p:cTn id="88" fill="hold" nodeType="afterGroup">
                            <p:stCondLst>
                              <p:cond delay="2500"/>
                            </p:stCondLst>
                            <p:childTnLst>
                              <p:par>
                                <p:cTn id="89" presetID="22" presetClass="entr" presetSubtype="4" fill="hold" nodeType="afterEffect">
                                  <p:stCondLst>
                                    <p:cond delay="0"/>
                                  </p:stCondLst>
                                  <p:childTnLst>
                                    <p:set>
                                      <p:cBhvr>
                                        <p:cTn id="90" dur="1" fill="hold">
                                          <p:stCondLst>
                                            <p:cond delay="0"/>
                                          </p:stCondLst>
                                        </p:cTn>
                                        <p:tgtEl>
                                          <p:spTgt spid="263349"/>
                                        </p:tgtEl>
                                        <p:attrNameLst>
                                          <p:attrName>style.visibility</p:attrName>
                                        </p:attrNameLst>
                                      </p:cBhvr>
                                      <p:to>
                                        <p:strVal val="visible"/>
                                      </p:to>
                                    </p:set>
                                    <p:animEffect transition="in" filter="wipe(down)">
                                      <p:cBhvr>
                                        <p:cTn id="91" dur="500"/>
                                        <p:tgtEl>
                                          <p:spTgt spid="263349"/>
                                        </p:tgtEl>
                                      </p:cBhvr>
                                    </p:animEffect>
                                  </p:childTnLst>
                                </p:cTn>
                              </p:par>
                            </p:childTnLst>
                          </p:cTn>
                        </p:par>
                        <p:par>
                          <p:cTn id="92" fill="hold" nodeType="afterGroup">
                            <p:stCondLst>
                              <p:cond delay="3000"/>
                            </p:stCondLst>
                            <p:childTnLst>
                              <p:par>
                                <p:cTn id="93" presetID="22" presetClass="entr" presetSubtype="4" fill="hold" nodeType="afterEffect">
                                  <p:stCondLst>
                                    <p:cond delay="0"/>
                                  </p:stCondLst>
                                  <p:childTnLst>
                                    <p:set>
                                      <p:cBhvr>
                                        <p:cTn id="94" dur="1" fill="hold">
                                          <p:stCondLst>
                                            <p:cond delay="0"/>
                                          </p:stCondLst>
                                        </p:cTn>
                                        <p:tgtEl>
                                          <p:spTgt spid="263275"/>
                                        </p:tgtEl>
                                        <p:attrNameLst>
                                          <p:attrName>style.visibility</p:attrName>
                                        </p:attrNameLst>
                                      </p:cBhvr>
                                      <p:to>
                                        <p:strVal val="visible"/>
                                      </p:to>
                                    </p:set>
                                    <p:animEffect transition="in" filter="wipe(down)">
                                      <p:cBhvr>
                                        <p:cTn id="95" dur="500"/>
                                        <p:tgtEl>
                                          <p:spTgt spid="263275"/>
                                        </p:tgtEl>
                                      </p:cBhvr>
                                    </p:animEffect>
                                  </p:childTnLst>
                                </p:cTn>
                              </p:par>
                            </p:childTnLst>
                          </p:cTn>
                        </p:par>
                        <p:par>
                          <p:cTn id="96" fill="hold" nodeType="afterGroup">
                            <p:stCondLst>
                              <p:cond delay="3500"/>
                            </p:stCondLst>
                            <p:childTnLst>
                              <p:par>
                                <p:cTn id="97" presetID="22" presetClass="entr" presetSubtype="4" fill="hold" grpId="0" nodeType="afterEffect">
                                  <p:stCondLst>
                                    <p:cond delay="0"/>
                                  </p:stCondLst>
                                  <p:childTnLst>
                                    <p:set>
                                      <p:cBhvr>
                                        <p:cTn id="98" dur="1" fill="hold">
                                          <p:stCondLst>
                                            <p:cond delay="0"/>
                                          </p:stCondLst>
                                        </p:cTn>
                                        <p:tgtEl>
                                          <p:spTgt spid="263309"/>
                                        </p:tgtEl>
                                        <p:attrNameLst>
                                          <p:attrName>style.visibility</p:attrName>
                                        </p:attrNameLst>
                                      </p:cBhvr>
                                      <p:to>
                                        <p:strVal val="visible"/>
                                      </p:to>
                                    </p:set>
                                    <p:animEffect transition="in" filter="wipe(down)">
                                      <p:cBhvr>
                                        <p:cTn id="99" dur="500"/>
                                        <p:tgtEl>
                                          <p:spTgt spid="263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302" grpId="0" animBg="1" autoUpdateAnimBg="0"/>
      <p:bldP spid="263309" grpId="0" animBg="1" autoUpdateAnimBg="0"/>
      <p:bldP spid="263310" grpId="0" animBg="1" autoUpdateAnimBg="0"/>
      <p:bldP spid="263360" grpId="0" animBg="1" autoUpdateAnimBg="0"/>
      <p:bldP spid="263361" grpId="0" animBg="1" autoUpdateAnimBg="0"/>
      <p:bldP spid="263362" grpId="0" animBg="1" autoUpdateAnimBg="0"/>
      <p:bldP spid="263363" grpId="0" animBg="1" autoUpdateAnimBg="0"/>
      <p:bldP spid="26336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6F9E6C-0E23-4B7E-AFCC-286FD9280066}" type="slidenum">
              <a:rPr lang="en-US" sz="1200" smtClean="0">
                <a:solidFill>
                  <a:srgbClr val="898989"/>
                </a:solidFill>
              </a:rPr>
              <a:pPr>
                <a:spcBef>
                  <a:spcPct val="0"/>
                </a:spcBef>
                <a:buFontTx/>
                <a:buNone/>
              </a:pPr>
              <a:t>3</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0245" name="Group 14"/>
          <p:cNvGrpSpPr>
            <a:grpSpLocks/>
          </p:cNvGrpSpPr>
          <p:nvPr/>
        </p:nvGrpSpPr>
        <p:grpSpPr bwMode="auto">
          <a:xfrm>
            <a:off x="304800" y="304800"/>
            <a:ext cx="8839200" cy="474663"/>
            <a:chOff x="762000" y="1905000"/>
            <a:chExt cx="7543800" cy="475488"/>
          </a:xfrm>
        </p:grpSpPr>
        <p:sp>
          <p:nvSpPr>
            <p:cNvPr id="1024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0248" name="Group 28"/>
            <p:cNvGrpSpPr>
              <a:grpSpLocks/>
            </p:cNvGrpSpPr>
            <p:nvPr/>
          </p:nvGrpSpPr>
          <p:grpSpPr bwMode="auto">
            <a:xfrm>
              <a:off x="762000" y="1905000"/>
              <a:ext cx="548640" cy="475488"/>
              <a:chOff x="1110" y="2656"/>
              <a:chExt cx="1549" cy="1351"/>
            </a:xfrm>
          </p:grpSpPr>
          <p:sp>
            <p:nvSpPr>
              <p:cNvPr id="102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25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0246"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 y="2561319"/>
            <a:ext cx="4191000" cy="2576030"/>
          </a:xfrm>
          <a:prstGeom prst="rect">
            <a:avLst/>
          </a:prstGeom>
          <a:ln>
            <a:solidFill>
              <a:schemeClr val="accent1"/>
            </a:solidFill>
          </a:ln>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860" y="2561319"/>
            <a:ext cx="4432680" cy="2576030"/>
          </a:xfrm>
          <a:prstGeom prst="rect">
            <a:avLst/>
          </a:prstGeom>
        </p:spPr>
      </p:pic>
      <p:sp>
        <p:nvSpPr>
          <p:cNvPr id="14" name="TextBox 13"/>
          <p:cNvSpPr txBox="1"/>
          <p:nvPr/>
        </p:nvSpPr>
        <p:spPr>
          <a:xfrm>
            <a:off x="622075" y="1987793"/>
            <a:ext cx="880369" cy="369332"/>
          </a:xfrm>
          <a:prstGeom prst="rect">
            <a:avLst/>
          </a:prstGeom>
          <a:noFill/>
        </p:spPr>
        <p:txBody>
          <a:bodyPr wrap="none" rtlCol="0">
            <a:spAutoFit/>
          </a:bodyPr>
          <a:lstStyle/>
          <a:p>
            <a:pPr marL="0" lvl="1"/>
            <a:r>
              <a:rPr lang="en-GB" kern="0">
                <a:solidFill>
                  <a:srgbClr val="FF0000"/>
                </a:solidFill>
              </a:rPr>
              <a:t>Dữ liệu</a:t>
            </a:r>
          </a:p>
        </p:txBody>
      </p:sp>
      <p:sp>
        <p:nvSpPr>
          <p:cNvPr id="15" name="TextBox 14"/>
          <p:cNvSpPr txBox="1"/>
          <p:nvPr/>
        </p:nvSpPr>
        <p:spPr>
          <a:xfrm>
            <a:off x="4336860" y="2065674"/>
            <a:ext cx="1088760" cy="369332"/>
          </a:xfrm>
          <a:prstGeom prst="rect">
            <a:avLst/>
          </a:prstGeom>
          <a:noFill/>
        </p:spPr>
        <p:txBody>
          <a:bodyPr wrap="none" rtlCol="0">
            <a:spAutoFit/>
          </a:bodyPr>
          <a:lstStyle/>
          <a:p>
            <a:pPr marL="0" lvl="1"/>
            <a:r>
              <a:rPr lang="en-GB" kern="0">
                <a:solidFill>
                  <a:srgbClr val="FF0000"/>
                </a:solidFill>
              </a:rPr>
              <a:t>Thông tin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1AAF71-1F87-4D0C-B562-651E1697C4EC}" type="slidenum">
              <a:rPr lang="en-US" sz="1200" smtClean="0">
                <a:solidFill>
                  <a:srgbClr val="898989"/>
                </a:solidFill>
              </a:rPr>
              <a:pPr>
                <a:spcBef>
                  <a:spcPct val="0"/>
                </a:spcBef>
                <a:buFontTx/>
                <a:buNone/>
              </a:pPr>
              <a:t>30</a:t>
            </a:fld>
            <a:endParaRPr lang="en-US" sz="1200">
              <a:solidFill>
                <a:srgbClr val="898989"/>
              </a:solidFill>
            </a:endParaRPr>
          </a:p>
        </p:txBody>
      </p:sp>
      <p:sp>
        <p:nvSpPr>
          <p:cNvPr id="52227" name="Rectangle 2"/>
          <p:cNvSpPr>
            <a:spLocks noGrp="1"/>
          </p:cNvSpPr>
          <p:nvPr>
            <p:ph type="title"/>
          </p:nvPr>
        </p:nvSpPr>
        <p:spPr>
          <a:xfrm>
            <a:off x="914400" y="1066800"/>
            <a:ext cx="8229600" cy="533400"/>
          </a:xfrm>
        </p:spPr>
        <p:txBody>
          <a:bodyPr/>
          <a:lstStyle/>
          <a:p>
            <a:r>
              <a:rPr lang="en-US" altLang="en-US" sz="2400">
                <a:solidFill>
                  <a:srgbClr val="990000"/>
                </a:solidFill>
              </a:rPr>
              <a:t>Kiến trúc 2-tầng 1-2</a:t>
            </a:r>
          </a:p>
        </p:txBody>
      </p:sp>
      <p:sp>
        <p:nvSpPr>
          <p:cNvPr id="52228" name="AutoShape 3"/>
          <p:cNvSpPr>
            <a:spLocks noChangeArrowheads="1"/>
          </p:cNvSpPr>
          <p:nvPr/>
        </p:nvSpPr>
        <p:spPr bwMode="auto">
          <a:xfrm>
            <a:off x="1295400" y="1676400"/>
            <a:ext cx="2133600" cy="1600200"/>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52229" name="Picture 4"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905000"/>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AutoShape 5"/>
          <p:cNvSpPr>
            <a:spLocks noChangeArrowheads="1"/>
          </p:cNvSpPr>
          <p:nvPr/>
        </p:nvSpPr>
        <p:spPr bwMode="auto">
          <a:xfrm>
            <a:off x="3657600" y="2438400"/>
            <a:ext cx="1981200" cy="304800"/>
          </a:xfrm>
          <a:prstGeom prst="leftRightArrow">
            <a:avLst>
              <a:gd name="adj1" fmla="val 50000"/>
              <a:gd name="adj2" fmla="val 13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1" name="AutoShape 6"/>
          <p:cNvSpPr>
            <a:spLocks noChangeArrowheads="1"/>
          </p:cNvSpPr>
          <p:nvPr/>
        </p:nvSpPr>
        <p:spPr bwMode="auto">
          <a:xfrm>
            <a:off x="5791200" y="1676400"/>
            <a:ext cx="2133600" cy="1600200"/>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2" name="tower"/>
          <p:cNvSpPr>
            <a:spLocks noEditPoints="1" noChangeArrowheads="1"/>
          </p:cNvSpPr>
          <p:nvPr/>
        </p:nvSpPr>
        <p:spPr bwMode="auto">
          <a:xfrm>
            <a:off x="6172200" y="1981200"/>
            <a:ext cx="685800" cy="914400"/>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2233" name="AutoShape 8"/>
          <p:cNvSpPr>
            <a:spLocks noChangeArrowheads="1"/>
          </p:cNvSpPr>
          <p:nvPr/>
        </p:nvSpPr>
        <p:spPr bwMode="auto">
          <a:xfrm>
            <a:off x="6858000" y="2590800"/>
            <a:ext cx="685800" cy="304800"/>
          </a:xfrm>
          <a:prstGeom prst="can">
            <a:avLst>
              <a:gd name="adj" fmla="val 50000"/>
            </a:avLst>
          </a:prstGeom>
          <a:solidFill>
            <a:srgbClr val="66CCFF">
              <a:alpha val="6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4" name="Text Box 9"/>
          <p:cNvSpPr txBox="1">
            <a:spLocks noChangeArrowheads="1"/>
          </p:cNvSpPr>
          <p:nvPr/>
        </p:nvSpPr>
        <p:spPr bwMode="auto">
          <a:xfrm>
            <a:off x="1371600" y="35814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solidFill>
                  <a:srgbClr val="FF3300"/>
                </a:solidFill>
                <a:latin typeface="Arial" panose="020B0604020202020204" pitchFamily="34" charset="0"/>
              </a:rPr>
              <a:t>Trình bày dữ liệu</a:t>
            </a:r>
          </a:p>
        </p:txBody>
      </p:sp>
      <p:sp>
        <p:nvSpPr>
          <p:cNvPr id="52235" name="Text Box 10"/>
          <p:cNvSpPr txBox="1">
            <a:spLocks noChangeArrowheads="1"/>
          </p:cNvSpPr>
          <p:nvPr/>
        </p:nvSpPr>
        <p:spPr bwMode="auto">
          <a:xfrm>
            <a:off x="5943600" y="35814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solidFill>
                  <a:srgbClr val="FF3300"/>
                </a:solidFill>
                <a:latin typeface="Arial" panose="020B0604020202020204" pitchFamily="34" charset="0"/>
              </a:rPr>
              <a:t>Dịch vụ dữ liệu</a:t>
            </a:r>
          </a:p>
        </p:txBody>
      </p:sp>
      <p:sp>
        <p:nvSpPr>
          <p:cNvPr id="52236" name="Text Box 11"/>
          <p:cNvSpPr txBox="1">
            <a:spLocks noChangeArrowheads="1"/>
          </p:cNvSpPr>
          <p:nvPr/>
        </p:nvSpPr>
        <p:spPr bwMode="auto">
          <a:xfrm>
            <a:off x="3200400" y="2125663"/>
            <a:ext cx="281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rPr>
              <a:t>2-Tier Model</a:t>
            </a:r>
          </a:p>
        </p:txBody>
      </p:sp>
      <p:sp>
        <p:nvSpPr>
          <p:cNvPr id="282636" name="Rectangle 12"/>
          <p:cNvSpPr>
            <a:spLocks noChangeArrowheads="1"/>
          </p:cNvSpPr>
          <p:nvPr/>
        </p:nvSpPr>
        <p:spPr bwMode="auto">
          <a:xfrm>
            <a:off x="914400" y="4495800"/>
            <a:ext cx="8001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pPr>
            <a:r>
              <a:rPr lang="en-US" altLang="en-US" sz="2000">
                <a:solidFill>
                  <a:srgbClr val="221E1F"/>
                </a:solidFill>
                <a:latin typeface="Arial" panose="020B0604020202020204" pitchFamily="34" charset="0"/>
              </a:rPr>
              <a:t>Dữ liệu chia sẻ giữa máy chủ trung tâm và máy client</a:t>
            </a:r>
          </a:p>
          <a:p>
            <a:pPr algn="just">
              <a:lnSpc>
                <a:spcPct val="80000"/>
              </a:lnSpc>
              <a:spcBef>
                <a:spcPts val="1700"/>
              </a:spcBef>
            </a:pPr>
            <a:r>
              <a:rPr lang="en-US" altLang="en-US" sz="2000">
                <a:solidFill>
                  <a:srgbClr val="221E1F"/>
                </a:solidFill>
                <a:latin typeface="Arial" panose="020B0604020202020204" pitchFamily="34" charset="0"/>
              </a:rPr>
              <a:t>Máy khách gửi yêu cầu đến máy chủ, máy chủ xử lý yêu cầu và trả kết quả cho máy khách</a:t>
            </a:r>
          </a:p>
          <a:p>
            <a:pPr algn="just">
              <a:lnSpc>
                <a:spcPct val="80000"/>
              </a:lnSpc>
              <a:spcBef>
                <a:spcPts val="1700"/>
              </a:spcBef>
            </a:pPr>
            <a:r>
              <a:rPr lang="en-US" altLang="en-US" sz="2000">
                <a:solidFill>
                  <a:srgbClr val="221E1F"/>
                </a:solidFill>
                <a:latin typeface="Arial" panose="020B0604020202020204" pitchFamily="34" charset="0"/>
              </a:rPr>
              <a:t>Kiến trúc này còn được gọi là kiến trúc client-server</a:t>
            </a:r>
          </a:p>
        </p:txBody>
      </p:sp>
      <p:sp>
        <p:nvSpPr>
          <p:cNvPr id="52238" name="Text Box 13"/>
          <p:cNvSpPr txBox="1">
            <a:spLocks noChangeArrowheads="1"/>
          </p:cNvSpPr>
          <p:nvPr/>
        </p:nvSpPr>
        <p:spPr bwMode="auto">
          <a:xfrm>
            <a:off x="228600" y="38862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Arial" panose="020B0604020202020204" pitchFamily="34" charset="0"/>
              </a:rPr>
              <a:t>Sử dụng kiến trúc 2-tầng:</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2240"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2241" name="Group 35"/>
          <p:cNvGrpSpPr>
            <a:grpSpLocks/>
          </p:cNvGrpSpPr>
          <p:nvPr/>
        </p:nvGrpSpPr>
        <p:grpSpPr bwMode="auto">
          <a:xfrm>
            <a:off x="457200" y="228600"/>
            <a:ext cx="549275" cy="476250"/>
            <a:chOff x="1110" y="2656"/>
            <a:chExt cx="1549" cy="1351"/>
          </a:xfrm>
        </p:grpSpPr>
        <p:sp>
          <p:nvSpPr>
            <p:cNvPr id="522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4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82636">
                                            <p:txEl>
                                              <p:pRg st="0" end="0"/>
                                            </p:txEl>
                                          </p:spTgt>
                                        </p:tgtEl>
                                        <p:attrNameLst>
                                          <p:attrName>style.visibility</p:attrName>
                                        </p:attrNameLst>
                                      </p:cBhvr>
                                      <p:to>
                                        <p:strVal val="visible"/>
                                      </p:to>
                                    </p:set>
                                    <p:animEffect transition="in" filter="fade">
                                      <p:cBhvr>
                                        <p:cTn id="7" dur="1000"/>
                                        <p:tgtEl>
                                          <p:spTgt spid="282636">
                                            <p:txEl>
                                              <p:pRg st="0" end="0"/>
                                            </p:txEl>
                                          </p:spTgt>
                                        </p:tgtEl>
                                      </p:cBhvr>
                                    </p:animEffect>
                                    <p:anim calcmode="lin" valueType="num">
                                      <p:cBhvr>
                                        <p:cTn id="8" dur="1000" fill="hold"/>
                                        <p:tgtEl>
                                          <p:spTgt spid="2826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263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82636">
                                            <p:txEl>
                                              <p:pRg st="1" end="1"/>
                                            </p:txEl>
                                          </p:spTgt>
                                        </p:tgtEl>
                                        <p:attrNameLst>
                                          <p:attrName>style.visibility</p:attrName>
                                        </p:attrNameLst>
                                      </p:cBhvr>
                                      <p:to>
                                        <p:strVal val="visible"/>
                                      </p:to>
                                    </p:set>
                                    <p:animEffect transition="in" filter="fade">
                                      <p:cBhvr>
                                        <p:cTn id="12" dur="1000"/>
                                        <p:tgtEl>
                                          <p:spTgt spid="282636">
                                            <p:txEl>
                                              <p:pRg st="1" end="1"/>
                                            </p:txEl>
                                          </p:spTgt>
                                        </p:tgtEl>
                                      </p:cBhvr>
                                    </p:animEffect>
                                    <p:anim calcmode="lin" valueType="num">
                                      <p:cBhvr>
                                        <p:cTn id="13" dur="1000" fill="hold"/>
                                        <p:tgtEl>
                                          <p:spTgt spid="2826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82636">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82636">
                                            <p:txEl>
                                              <p:pRg st="2" end="2"/>
                                            </p:txEl>
                                          </p:spTgt>
                                        </p:tgtEl>
                                        <p:attrNameLst>
                                          <p:attrName>style.visibility</p:attrName>
                                        </p:attrNameLst>
                                      </p:cBhvr>
                                      <p:to>
                                        <p:strVal val="visible"/>
                                      </p:to>
                                    </p:set>
                                    <p:animEffect transition="in" filter="fade">
                                      <p:cBhvr>
                                        <p:cTn id="17" dur="1000"/>
                                        <p:tgtEl>
                                          <p:spTgt spid="282636">
                                            <p:txEl>
                                              <p:pRg st="2" end="2"/>
                                            </p:txEl>
                                          </p:spTgt>
                                        </p:tgtEl>
                                      </p:cBhvr>
                                    </p:animEffect>
                                    <p:anim calcmode="lin" valueType="num">
                                      <p:cBhvr>
                                        <p:cTn id="18" dur="1000" fill="hold"/>
                                        <p:tgtEl>
                                          <p:spTgt spid="28263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826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9D078A-5BB8-445C-A7DE-80F5E480172A}" type="slidenum">
              <a:rPr lang="en-US" sz="1200" smtClean="0">
                <a:solidFill>
                  <a:srgbClr val="898989"/>
                </a:solidFill>
              </a:rPr>
              <a:pPr>
                <a:spcBef>
                  <a:spcPct val="0"/>
                </a:spcBef>
                <a:buFontTx/>
                <a:buNone/>
              </a:pPr>
              <a:t>31</a:t>
            </a:fld>
            <a:endParaRPr lang="en-US" sz="1200">
              <a:solidFill>
                <a:srgbClr val="898989"/>
              </a:solidFill>
            </a:endParaRPr>
          </a:p>
        </p:txBody>
      </p:sp>
      <p:grpSp>
        <p:nvGrpSpPr>
          <p:cNvPr id="53251" name="Group 2"/>
          <p:cNvGrpSpPr>
            <a:grpSpLocks/>
          </p:cNvGrpSpPr>
          <p:nvPr/>
        </p:nvGrpSpPr>
        <p:grpSpPr bwMode="auto">
          <a:xfrm>
            <a:off x="1219200" y="1600200"/>
            <a:ext cx="6553200" cy="2017713"/>
            <a:chOff x="720" y="960"/>
            <a:chExt cx="4224" cy="1301"/>
          </a:xfrm>
        </p:grpSpPr>
        <p:sp>
          <p:nvSpPr>
            <p:cNvPr id="53263" name="AutoShape 3"/>
            <p:cNvSpPr>
              <a:spLocks noChangeArrowheads="1"/>
            </p:cNvSpPr>
            <p:nvPr/>
          </p:nvSpPr>
          <p:spPr bwMode="auto">
            <a:xfrm>
              <a:off x="720" y="960"/>
              <a:ext cx="1440" cy="1008"/>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53264" name="Picture 4"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 y="1200"/>
              <a:ext cx="77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5" name="AutoShape 5"/>
            <p:cNvSpPr>
              <a:spLocks noChangeArrowheads="1"/>
            </p:cNvSpPr>
            <p:nvPr/>
          </p:nvSpPr>
          <p:spPr bwMode="auto">
            <a:xfrm>
              <a:off x="3600" y="960"/>
              <a:ext cx="1344" cy="1008"/>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66" name="tower"/>
            <p:cNvSpPr>
              <a:spLocks noEditPoints="1" noChangeArrowheads="1"/>
            </p:cNvSpPr>
            <p:nvPr/>
          </p:nvSpPr>
          <p:spPr bwMode="auto">
            <a:xfrm>
              <a:off x="3840" y="1152"/>
              <a:ext cx="432"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0 w 21600"/>
                <a:gd name="T31" fmla="*/ 22538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3267" name="AutoShape 7"/>
            <p:cNvSpPr>
              <a:spLocks noChangeArrowheads="1"/>
            </p:cNvSpPr>
            <p:nvPr/>
          </p:nvSpPr>
          <p:spPr bwMode="auto">
            <a:xfrm>
              <a:off x="4272" y="1536"/>
              <a:ext cx="432" cy="192"/>
            </a:xfrm>
            <a:prstGeom prst="can">
              <a:avLst>
                <a:gd name="adj" fmla="val 50000"/>
              </a:avLst>
            </a:prstGeom>
            <a:solidFill>
              <a:srgbClr val="66CCFF">
                <a:alpha val="6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68" name="Text Box 8"/>
            <p:cNvSpPr txBox="1">
              <a:spLocks noChangeArrowheads="1"/>
            </p:cNvSpPr>
            <p:nvPr/>
          </p:nvSpPr>
          <p:spPr bwMode="auto">
            <a:xfrm>
              <a:off x="816" y="2064"/>
              <a:ext cx="124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solidFill>
                    <a:srgbClr val="FF3300"/>
                  </a:solidFill>
                  <a:latin typeface="Arial" panose="020B0604020202020204" pitchFamily="34" charset="0"/>
                </a:rPr>
                <a:t>Trình bày dữ liệu</a:t>
              </a:r>
            </a:p>
          </p:txBody>
        </p:sp>
        <p:sp>
          <p:nvSpPr>
            <p:cNvPr id="53269" name="Text Box 9"/>
            <p:cNvSpPr txBox="1">
              <a:spLocks noChangeArrowheads="1"/>
            </p:cNvSpPr>
            <p:nvPr/>
          </p:nvSpPr>
          <p:spPr bwMode="auto">
            <a:xfrm>
              <a:off x="3696" y="2064"/>
              <a:ext cx="124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solidFill>
                    <a:srgbClr val="FF3300"/>
                  </a:solidFill>
                  <a:latin typeface="Arial" panose="020B0604020202020204" pitchFamily="34" charset="0"/>
                </a:rPr>
                <a:t>Dịch vụ dữ liệu</a:t>
              </a:r>
            </a:p>
          </p:txBody>
        </p:sp>
        <p:sp>
          <p:nvSpPr>
            <p:cNvPr id="53270" name="Text Box 10"/>
            <p:cNvSpPr txBox="1">
              <a:spLocks noChangeArrowheads="1"/>
            </p:cNvSpPr>
            <p:nvPr/>
          </p:nvSpPr>
          <p:spPr bwMode="auto">
            <a:xfrm>
              <a:off x="2112" y="2064"/>
              <a:ext cx="17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latin typeface="Arial" panose="020B0604020202020204" pitchFamily="34" charset="0"/>
                </a:rPr>
                <a:t>Kiến trúc đa tầng</a:t>
              </a:r>
            </a:p>
          </p:txBody>
        </p:sp>
        <p:sp>
          <p:nvSpPr>
            <p:cNvPr id="53271" name="AutoShape 11"/>
            <p:cNvSpPr>
              <a:spLocks noChangeArrowheads="1"/>
            </p:cNvSpPr>
            <p:nvPr/>
          </p:nvSpPr>
          <p:spPr bwMode="auto">
            <a:xfrm>
              <a:off x="1578" y="1392"/>
              <a:ext cx="240" cy="96"/>
            </a:xfrm>
            <a:prstGeom prst="leftRightArrow">
              <a:avLst>
                <a:gd name="adj1" fmla="val 50000"/>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2" name="tower"/>
            <p:cNvSpPr>
              <a:spLocks noEditPoints="1" noChangeArrowheads="1"/>
            </p:cNvSpPr>
            <p:nvPr/>
          </p:nvSpPr>
          <p:spPr bwMode="auto">
            <a:xfrm>
              <a:off x="1824" y="1200"/>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0 w 21600"/>
                <a:gd name="T31" fmla="*/ 22550 h 21600"/>
                <a:gd name="T32" fmla="*/ 2145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3273" name="AutoShape 13"/>
            <p:cNvSpPr>
              <a:spLocks noChangeArrowheads="1"/>
            </p:cNvSpPr>
            <p:nvPr/>
          </p:nvSpPr>
          <p:spPr bwMode="auto">
            <a:xfrm>
              <a:off x="2304" y="1200"/>
              <a:ext cx="336" cy="144"/>
            </a:xfrm>
            <a:prstGeom prst="rightArrow">
              <a:avLst>
                <a:gd name="adj1" fmla="val 50000"/>
                <a:gd name="adj2" fmla="val 58333"/>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4" name="AutoShape 14"/>
            <p:cNvSpPr>
              <a:spLocks noChangeArrowheads="1"/>
            </p:cNvSpPr>
            <p:nvPr/>
          </p:nvSpPr>
          <p:spPr bwMode="auto">
            <a:xfrm>
              <a:off x="2766" y="1170"/>
              <a:ext cx="240" cy="192"/>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5" name="AutoShape 15"/>
            <p:cNvSpPr>
              <a:spLocks noChangeArrowheads="1"/>
            </p:cNvSpPr>
            <p:nvPr/>
          </p:nvSpPr>
          <p:spPr bwMode="auto">
            <a:xfrm>
              <a:off x="3120" y="1200"/>
              <a:ext cx="336" cy="144"/>
            </a:xfrm>
            <a:prstGeom prst="rightArrow">
              <a:avLst>
                <a:gd name="adj1" fmla="val 50000"/>
                <a:gd name="adj2" fmla="val 58333"/>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6" name="AutoShape 16"/>
            <p:cNvSpPr>
              <a:spLocks noChangeArrowheads="1"/>
            </p:cNvSpPr>
            <p:nvPr/>
          </p:nvSpPr>
          <p:spPr bwMode="auto">
            <a:xfrm>
              <a:off x="2256" y="1584"/>
              <a:ext cx="384" cy="144"/>
            </a:xfrm>
            <a:prstGeom prst="rightArrow">
              <a:avLst>
                <a:gd name="adj1" fmla="val 50000"/>
                <a:gd name="adj2" fmla="val 66667"/>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7" name="AutoShape 17"/>
            <p:cNvSpPr>
              <a:spLocks noChangeArrowheads="1"/>
            </p:cNvSpPr>
            <p:nvPr/>
          </p:nvSpPr>
          <p:spPr bwMode="auto">
            <a:xfrm>
              <a:off x="2784" y="1584"/>
              <a:ext cx="144" cy="14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8" name="Text Box 18"/>
            <p:cNvSpPr txBox="1">
              <a:spLocks noChangeArrowheads="1"/>
            </p:cNvSpPr>
            <p:nvPr/>
          </p:nvSpPr>
          <p:spPr bwMode="auto">
            <a:xfrm>
              <a:off x="2256" y="1795"/>
              <a:ext cx="124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solidFill>
                    <a:srgbClr val="FF3300"/>
                  </a:solidFill>
                  <a:latin typeface="Arial" panose="020B0604020202020204" pitchFamily="34" charset="0"/>
                </a:rPr>
                <a:t>Logic ứng dụng</a:t>
              </a:r>
            </a:p>
          </p:txBody>
        </p:sp>
        <p:sp>
          <p:nvSpPr>
            <p:cNvPr id="53279" name="Text Box 19"/>
            <p:cNvSpPr txBox="1">
              <a:spLocks noChangeArrowheads="1"/>
            </p:cNvSpPr>
            <p:nvPr/>
          </p:nvSpPr>
          <p:spPr bwMode="auto">
            <a:xfrm>
              <a:off x="2016" y="1392"/>
              <a:ext cx="17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latin typeface="Arial" panose="020B0604020202020204" pitchFamily="34" charset="0"/>
                </a:rPr>
                <a:t>Thành phần</a:t>
              </a:r>
            </a:p>
          </p:txBody>
        </p:sp>
      </p:grpSp>
      <p:sp>
        <p:nvSpPr>
          <p:cNvPr id="53252" name="Text Box 20"/>
          <p:cNvSpPr txBox="1">
            <a:spLocks noChangeArrowheads="1"/>
          </p:cNvSpPr>
          <p:nvPr/>
        </p:nvSpPr>
        <p:spPr bwMode="auto">
          <a:xfrm>
            <a:off x="1447800" y="10668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990000"/>
                </a:solidFill>
                <a:latin typeface="Tahoma" panose="020B0604030504040204" pitchFamily="34" charset="0"/>
              </a:rPr>
              <a:t>Kiến trúc 3-tầng 2-2</a:t>
            </a:r>
          </a:p>
        </p:txBody>
      </p:sp>
      <p:sp>
        <p:nvSpPr>
          <p:cNvPr id="283669" name="Rectangle 21"/>
          <p:cNvSpPr>
            <a:spLocks noChangeArrowheads="1"/>
          </p:cNvSpPr>
          <p:nvPr/>
        </p:nvSpPr>
        <p:spPr bwMode="auto">
          <a:xfrm>
            <a:off x="457200" y="4038600"/>
            <a:ext cx="8001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95000"/>
              </a:lnSpc>
            </a:pPr>
            <a:r>
              <a:rPr lang="en-US" altLang="en-US" sz="2000">
                <a:solidFill>
                  <a:srgbClr val="221E1F"/>
                </a:solidFill>
                <a:latin typeface="Arial" panose="020B0604020202020204" pitchFamily="34" charset="0"/>
              </a:rPr>
              <a:t>Được gọi là kiến trúc ứng dụng</a:t>
            </a:r>
          </a:p>
          <a:p>
            <a:pPr algn="just">
              <a:lnSpc>
                <a:spcPct val="95000"/>
              </a:lnSpc>
            </a:pPr>
            <a:r>
              <a:rPr lang="en-US" altLang="en-US" sz="2000">
                <a:solidFill>
                  <a:srgbClr val="221E1F"/>
                </a:solidFill>
                <a:latin typeface="Arial" panose="020B0604020202020204" pitchFamily="34" charset="0"/>
              </a:rPr>
              <a:t>Kiến trúc ứng dụng chia ứng dụng thành 3 nhóm dịch vụ</a:t>
            </a:r>
          </a:p>
          <a:p>
            <a:pPr lvl="1" algn="just">
              <a:lnSpc>
                <a:spcPct val="95000"/>
              </a:lnSpc>
            </a:pPr>
            <a:r>
              <a:rPr lang="en-US" altLang="en-US" sz="1800">
                <a:solidFill>
                  <a:srgbClr val="221E1F"/>
                </a:solidFill>
                <a:latin typeface="Arial" panose="020B0604020202020204" pitchFamily="34" charset="0"/>
              </a:rPr>
              <a:t>Tầng dịch vụ người dùng được gọi là tầng trình bày. Trình bày dữ liệu cho người dùng.</a:t>
            </a:r>
          </a:p>
          <a:p>
            <a:pPr lvl="1" algn="just">
              <a:lnSpc>
                <a:spcPct val="95000"/>
              </a:lnSpc>
            </a:pPr>
            <a:r>
              <a:rPr lang="en-US" altLang="en-US" sz="1800">
                <a:solidFill>
                  <a:srgbClr val="221E1F"/>
                </a:solidFill>
                <a:latin typeface="Arial" panose="020B0604020202020204" pitchFamily="34" charset="0"/>
              </a:rPr>
              <a:t>Tầng dịch vụ tác nghiệp được gọi là tầng logic ứng dụng. Đó là tầng trung gian giữa giao diện và cơ sở dữ liệu. Chức năng: xử lý kiểm tra dữ liệu hợp lệ, logic truy cập dữ liệu.</a:t>
            </a:r>
          </a:p>
          <a:p>
            <a:pPr lvl="1" algn="just">
              <a:lnSpc>
                <a:spcPct val="95000"/>
              </a:lnSpc>
            </a:pPr>
            <a:r>
              <a:rPr lang="en-US" altLang="en-US" sz="1800">
                <a:solidFill>
                  <a:srgbClr val="221E1F"/>
                </a:solidFill>
                <a:latin typeface="Arial" panose="020B0604020202020204" pitchFamily="34" charset="0"/>
              </a:rPr>
              <a:t>Tầng dịch vụ tương tác trực tiếp với dữ liệu nguồn như: thêm mới, sửa, xóa, rút trích</a:t>
            </a:r>
          </a:p>
        </p:txBody>
      </p:sp>
      <p:sp>
        <p:nvSpPr>
          <p:cNvPr id="283670" name="Text Box 22"/>
          <p:cNvSpPr txBox="1">
            <a:spLocks noChangeArrowheads="1"/>
          </p:cNvSpPr>
          <p:nvPr/>
        </p:nvSpPr>
        <p:spPr bwMode="auto">
          <a:xfrm>
            <a:off x="1066800" y="350520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Tahoma" panose="020B0604030504040204" pitchFamily="34" charset="0"/>
              </a:rPr>
              <a:t>Kiến trúc 3-tầng</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3256"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3257" name="Group 35"/>
          <p:cNvGrpSpPr>
            <a:grpSpLocks/>
          </p:cNvGrpSpPr>
          <p:nvPr/>
        </p:nvGrpSpPr>
        <p:grpSpPr bwMode="auto">
          <a:xfrm>
            <a:off x="457200" y="228600"/>
            <a:ext cx="549275" cy="476250"/>
            <a:chOff x="1110" y="2656"/>
            <a:chExt cx="1549" cy="1351"/>
          </a:xfrm>
        </p:grpSpPr>
        <p:sp>
          <p:nvSpPr>
            <p:cNvPr id="5325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5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83670"/>
                                        </p:tgtEl>
                                        <p:attrNameLst>
                                          <p:attrName>style.visibility</p:attrName>
                                        </p:attrNameLst>
                                      </p:cBhvr>
                                      <p:to>
                                        <p:strVal val="visible"/>
                                      </p:to>
                                    </p:set>
                                    <p:animEffect transition="in" filter="fade">
                                      <p:cBhvr>
                                        <p:cTn id="7" dur="1000"/>
                                        <p:tgtEl>
                                          <p:spTgt spid="283670"/>
                                        </p:tgtEl>
                                      </p:cBhvr>
                                    </p:animEffect>
                                    <p:anim calcmode="lin" valueType="num">
                                      <p:cBhvr>
                                        <p:cTn id="8" dur="1000" fill="hold"/>
                                        <p:tgtEl>
                                          <p:spTgt spid="283670"/>
                                        </p:tgtEl>
                                        <p:attrNameLst>
                                          <p:attrName>ppt_x</p:attrName>
                                        </p:attrNameLst>
                                      </p:cBhvr>
                                      <p:tavLst>
                                        <p:tav tm="0">
                                          <p:val>
                                            <p:strVal val="#ppt_x"/>
                                          </p:val>
                                        </p:tav>
                                        <p:tav tm="100000">
                                          <p:val>
                                            <p:strVal val="#ppt_x"/>
                                          </p:val>
                                        </p:tav>
                                      </p:tavLst>
                                    </p:anim>
                                    <p:anim calcmode="lin" valueType="num">
                                      <p:cBhvr>
                                        <p:cTn id="9" dur="1000" fill="hold"/>
                                        <p:tgtEl>
                                          <p:spTgt spid="28367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7" presetClass="entr" presetSubtype="0" fill="hold" nodeType="afterEffect">
                                  <p:stCondLst>
                                    <p:cond delay="0"/>
                                  </p:stCondLst>
                                  <p:childTnLst>
                                    <p:set>
                                      <p:cBhvr>
                                        <p:cTn id="12" dur="1" fill="hold">
                                          <p:stCondLst>
                                            <p:cond delay="0"/>
                                          </p:stCondLst>
                                        </p:cTn>
                                        <p:tgtEl>
                                          <p:spTgt spid="283669">
                                            <p:txEl>
                                              <p:pRg st="0" end="0"/>
                                            </p:txEl>
                                          </p:spTgt>
                                        </p:tgtEl>
                                        <p:attrNameLst>
                                          <p:attrName>style.visibility</p:attrName>
                                        </p:attrNameLst>
                                      </p:cBhvr>
                                      <p:to>
                                        <p:strVal val="visible"/>
                                      </p:to>
                                    </p:set>
                                    <p:animEffect transition="in" filter="fade">
                                      <p:cBhvr>
                                        <p:cTn id="13" dur="1000"/>
                                        <p:tgtEl>
                                          <p:spTgt spid="283669">
                                            <p:txEl>
                                              <p:pRg st="0" end="0"/>
                                            </p:txEl>
                                          </p:spTgt>
                                        </p:tgtEl>
                                      </p:cBhvr>
                                    </p:animEffect>
                                    <p:anim calcmode="lin" valueType="num">
                                      <p:cBhvr>
                                        <p:cTn id="14" dur="1000" fill="hold"/>
                                        <p:tgtEl>
                                          <p:spTgt spid="28366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83669">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7" presetClass="entr" presetSubtype="0" fill="hold" nodeType="afterEffect">
                                  <p:stCondLst>
                                    <p:cond delay="0"/>
                                  </p:stCondLst>
                                  <p:childTnLst>
                                    <p:set>
                                      <p:cBhvr>
                                        <p:cTn id="18" dur="1" fill="hold">
                                          <p:stCondLst>
                                            <p:cond delay="0"/>
                                          </p:stCondLst>
                                        </p:cTn>
                                        <p:tgtEl>
                                          <p:spTgt spid="283669">
                                            <p:txEl>
                                              <p:pRg st="1" end="1"/>
                                            </p:txEl>
                                          </p:spTgt>
                                        </p:tgtEl>
                                        <p:attrNameLst>
                                          <p:attrName>style.visibility</p:attrName>
                                        </p:attrNameLst>
                                      </p:cBhvr>
                                      <p:to>
                                        <p:strVal val="visible"/>
                                      </p:to>
                                    </p:set>
                                    <p:animEffect transition="in" filter="fade">
                                      <p:cBhvr>
                                        <p:cTn id="19" dur="1000"/>
                                        <p:tgtEl>
                                          <p:spTgt spid="283669">
                                            <p:txEl>
                                              <p:pRg st="1" end="1"/>
                                            </p:txEl>
                                          </p:spTgt>
                                        </p:tgtEl>
                                      </p:cBhvr>
                                    </p:animEffect>
                                    <p:anim calcmode="lin" valueType="num">
                                      <p:cBhvr>
                                        <p:cTn id="20" dur="1000" fill="hold"/>
                                        <p:tgtEl>
                                          <p:spTgt spid="28366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83669">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7" presetClass="entr" presetSubtype="0" fill="hold" nodeType="afterEffect">
                                  <p:stCondLst>
                                    <p:cond delay="0"/>
                                  </p:stCondLst>
                                  <p:childTnLst>
                                    <p:set>
                                      <p:cBhvr>
                                        <p:cTn id="24" dur="1" fill="hold">
                                          <p:stCondLst>
                                            <p:cond delay="0"/>
                                          </p:stCondLst>
                                        </p:cTn>
                                        <p:tgtEl>
                                          <p:spTgt spid="283669">
                                            <p:txEl>
                                              <p:pRg st="2" end="2"/>
                                            </p:txEl>
                                          </p:spTgt>
                                        </p:tgtEl>
                                        <p:attrNameLst>
                                          <p:attrName>style.visibility</p:attrName>
                                        </p:attrNameLst>
                                      </p:cBhvr>
                                      <p:to>
                                        <p:strVal val="visible"/>
                                      </p:to>
                                    </p:set>
                                    <p:animEffect transition="in" filter="fade">
                                      <p:cBhvr>
                                        <p:cTn id="25" dur="1000"/>
                                        <p:tgtEl>
                                          <p:spTgt spid="283669">
                                            <p:txEl>
                                              <p:pRg st="2" end="2"/>
                                            </p:txEl>
                                          </p:spTgt>
                                        </p:tgtEl>
                                      </p:cBhvr>
                                    </p:animEffect>
                                    <p:anim calcmode="lin" valueType="num">
                                      <p:cBhvr>
                                        <p:cTn id="26" dur="1000" fill="hold"/>
                                        <p:tgtEl>
                                          <p:spTgt spid="28366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283669">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7" presetClass="entr" presetSubtype="0" fill="hold" nodeType="afterEffect">
                                  <p:stCondLst>
                                    <p:cond delay="0"/>
                                  </p:stCondLst>
                                  <p:childTnLst>
                                    <p:set>
                                      <p:cBhvr>
                                        <p:cTn id="30" dur="1" fill="hold">
                                          <p:stCondLst>
                                            <p:cond delay="0"/>
                                          </p:stCondLst>
                                        </p:cTn>
                                        <p:tgtEl>
                                          <p:spTgt spid="283669">
                                            <p:txEl>
                                              <p:pRg st="3" end="3"/>
                                            </p:txEl>
                                          </p:spTgt>
                                        </p:tgtEl>
                                        <p:attrNameLst>
                                          <p:attrName>style.visibility</p:attrName>
                                        </p:attrNameLst>
                                      </p:cBhvr>
                                      <p:to>
                                        <p:strVal val="visible"/>
                                      </p:to>
                                    </p:set>
                                    <p:animEffect transition="in" filter="fade">
                                      <p:cBhvr>
                                        <p:cTn id="31" dur="1000"/>
                                        <p:tgtEl>
                                          <p:spTgt spid="283669">
                                            <p:txEl>
                                              <p:pRg st="3" end="3"/>
                                            </p:txEl>
                                          </p:spTgt>
                                        </p:tgtEl>
                                      </p:cBhvr>
                                    </p:animEffect>
                                    <p:anim calcmode="lin" valueType="num">
                                      <p:cBhvr>
                                        <p:cTn id="32" dur="1000" fill="hold"/>
                                        <p:tgtEl>
                                          <p:spTgt spid="28366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83669">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7" presetClass="entr" presetSubtype="0" fill="hold" nodeType="afterEffect">
                                  <p:stCondLst>
                                    <p:cond delay="0"/>
                                  </p:stCondLst>
                                  <p:childTnLst>
                                    <p:set>
                                      <p:cBhvr>
                                        <p:cTn id="36" dur="1" fill="hold">
                                          <p:stCondLst>
                                            <p:cond delay="0"/>
                                          </p:stCondLst>
                                        </p:cTn>
                                        <p:tgtEl>
                                          <p:spTgt spid="283669">
                                            <p:txEl>
                                              <p:pRg st="4" end="4"/>
                                            </p:txEl>
                                          </p:spTgt>
                                        </p:tgtEl>
                                        <p:attrNameLst>
                                          <p:attrName>style.visibility</p:attrName>
                                        </p:attrNameLst>
                                      </p:cBhvr>
                                      <p:to>
                                        <p:strVal val="visible"/>
                                      </p:to>
                                    </p:set>
                                    <p:animEffect transition="in" filter="fade">
                                      <p:cBhvr>
                                        <p:cTn id="37" dur="1000"/>
                                        <p:tgtEl>
                                          <p:spTgt spid="283669">
                                            <p:txEl>
                                              <p:pRg st="4" end="4"/>
                                            </p:txEl>
                                          </p:spTgt>
                                        </p:tgtEl>
                                      </p:cBhvr>
                                    </p:animEffect>
                                    <p:anim calcmode="lin" valueType="num">
                                      <p:cBhvr>
                                        <p:cTn id="38" dur="1000" fill="hold"/>
                                        <p:tgtEl>
                                          <p:spTgt spid="283669">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28366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2E12F7-46BB-4AE0-BF47-649FEAB7E374}" type="slidenum">
              <a:rPr lang="en-US" sz="1200" smtClean="0">
                <a:solidFill>
                  <a:srgbClr val="898989"/>
                </a:solidFill>
              </a:rPr>
              <a:pPr>
                <a:spcBef>
                  <a:spcPct val="0"/>
                </a:spcBef>
                <a:buFontTx/>
                <a:buNone/>
              </a:pPr>
              <a:t>32</a:t>
            </a:fld>
            <a:endParaRPr lang="en-US" sz="1200">
              <a:solidFill>
                <a:srgbClr val="898989"/>
              </a:solidFill>
            </a:endParaRPr>
          </a:p>
        </p:txBody>
      </p:sp>
      <p:sp>
        <p:nvSpPr>
          <p:cNvPr id="54275" name="Rectangle 2"/>
          <p:cNvSpPr>
            <a:spLocks noGrp="1"/>
          </p:cNvSpPr>
          <p:nvPr>
            <p:ph type="title"/>
          </p:nvPr>
        </p:nvSpPr>
        <p:spPr>
          <a:xfrm>
            <a:off x="381000" y="3352800"/>
            <a:ext cx="8229600" cy="1143000"/>
          </a:xfrm>
        </p:spPr>
        <p:txBody>
          <a:bodyPr/>
          <a:lstStyle/>
          <a:p>
            <a:r>
              <a:rPr lang="en-US" altLang="en-US"/>
              <a:t>N-tier Architecture </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4278" name="Rectangle 13"/>
          <p:cNvSpPr>
            <a:spLocks noChangeArrowheads="1"/>
          </p:cNvSpPr>
          <p:nvPr/>
        </p:nvSpPr>
        <p:spPr bwMode="auto">
          <a:xfrm>
            <a:off x="533400" y="1219200"/>
            <a:ext cx="202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990000"/>
                </a:solidFill>
                <a:latin typeface="Arial" panose="020B0604020202020204" pitchFamily="34" charset="0"/>
              </a:rPr>
              <a:t>N-tier Architecture</a:t>
            </a:r>
          </a:p>
        </p:txBody>
      </p:sp>
      <p:sp>
        <p:nvSpPr>
          <p:cNvPr id="54279"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4280" name="Group 35"/>
          <p:cNvGrpSpPr>
            <a:grpSpLocks/>
          </p:cNvGrpSpPr>
          <p:nvPr/>
        </p:nvGrpSpPr>
        <p:grpSpPr bwMode="auto">
          <a:xfrm>
            <a:off x="457200" y="228600"/>
            <a:ext cx="549275" cy="476250"/>
            <a:chOff x="1110" y="2656"/>
            <a:chExt cx="1549" cy="1351"/>
          </a:xfrm>
        </p:grpSpPr>
        <p:sp>
          <p:nvSpPr>
            <p:cNvPr id="5428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428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
        <p:nvSpPr>
          <p:cNvPr id="2" name="Content Placeholder 1">
            <a:extLst>
              <a:ext uri="{FF2B5EF4-FFF2-40B4-BE49-F238E27FC236}">
                <a16:creationId xmlns:a16="http://schemas.microsoft.com/office/drawing/2014/main" id="{28E38620-E5AC-6C16-BE9C-D56F297AE92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D322955-356C-F6D9-4F0F-D6B09DA2E346}"/>
              </a:ext>
            </a:extLst>
          </p:cNvPr>
          <p:cNvPicPr>
            <a:picLocks noChangeAspect="1"/>
          </p:cNvPicPr>
          <p:nvPr/>
        </p:nvPicPr>
        <p:blipFill>
          <a:blip r:embed="rId2"/>
          <a:stretch>
            <a:fillRect/>
          </a:stretch>
        </p:blipFill>
        <p:spPr>
          <a:xfrm>
            <a:off x="765372" y="2056185"/>
            <a:ext cx="7871078" cy="236341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66C305-DD63-42CB-8D15-38F45904F31E}" type="slidenum">
              <a:rPr lang="en-US" sz="1200" smtClean="0">
                <a:solidFill>
                  <a:srgbClr val="898989"/>
                </a:solidFill>
              </a:rPr>
              <a:pPr>
                <a:spcBef>
                  <a:spcPct val="0"/>
                </a:spcBef>
                <a:buFontTx/>
                <a:buNone/>
              </a:pPr>
              <a:t>33</a:t>
            </a:fld>
            <a:endParaRPr lang="en-US" sz="1200">
              <a:solidFill>
                <a:srgbClr val="898989"/>
              </a:solidFill>
            </a:endParaRPr>
          </a:p>
        </p:txBody>
      </p:sp>
      <p:sp>
        <p:nvSpPr>
          <p:cNvPr id="55299" name="Rectangle 3"/>
          <p:cNvSpPr>
            <a:spLocks noGrp="1" noChangeArrowheads="1"/>
          </p:cNvSpPr>
          <p:nvPr>
            <p:ph idx="4294967295"/>
          </p:nvPr>
        </p:nvSpPr>
        <p:spPr>
          <a:xfrm>
            <a:off x="165100" y="1251521"/>
            <a:ext cx="8640763" cy="4648200"/>
          </a:xfrm>
        </p:spPr>
        <p:txBody>
          <a:bodyPr lIns="182880" tIns="91440"/>
          <a:lstStyle/>
          <a:p>
            <a:r>
              <a:rPr lang="en-US" altLang="en-US" sz="2400">
                <a:solidFill>
                  <a:srgbClr val="000000"/>
                </a:solidFill>
                <a:latin typeface="Arial" panose="020B0604020202020204" pitchFamily="34" charset="0"/>
                <a:cs typeface="Arial" panose="020B0604020202020204" pitchFamily="34" charset="0"/>
              </a:rPr>
              <a:t>Các tính năng quan trọng</a:t>
            </a:r>
          </a:p>
          <a:p>
            <a:pPr lvl="1" algn="just"/>
            <a:r>
              <a:rPr lang="en-US" altLang="en-US" sz="2200">
                <a:latin typeface="Arial" panose="020B0604020202020204" pitchFamily="34" charset="0"/>
                <a:cs typeface="Arial" panose="020B0604020202020204" pitchFamily="34" charset="0"/>
              </a:rPr>
              <a:t>SQL server có chức năng chính là gửi các yêu cầu giữa một máy tính Client với một máy SQL Server. </a:t>
            </a:r>
          </a:p>
          <a:p>
            <a:pPr lvl="1"/>
            <a:r>
              <a:rPr lang="en-US" altLang="en-US" sz="2200">
                <a:solidFill>
                  <a:srgbClr val="000000"/>
                </a:solidFill>
                <a:latin typeface="Arial" panose="020B0604020202020204" pitchFamily="34" charset="0"/>
                <a:cs typeface="Arial" panose="020B0604020202020204" pitchFamily="34" charset="0"/>
              </a:rPr>
              <a:t>Hỗ trợ việc phát triển các ứng dụng CSDL nâng cao như : SQL, T-SQL, …</a:t>
            </a:r>
          </a:p>
          <a:p>
            <a:pPr lvl="1"/>
            <a:r>
              <a:rPr lang="en-US" altLang="en-US" sz="2200">
                <a:solidFill>
                  <a:srgbClr val="000000"/>
                </a:solidFill>
                <a:latin typeface="Arial" panose="020B0604020202020204" pitchFamily="34" charset="0"/>
                <a:cs typeface="Arial" panose="020B0604020202020204" pitchFamily="34" charset="0"/>
              </a:rPr>
              <a:t>Hỗ trợ các truy vấn và giao tác phân tán, replication</a:t>
            </a:r>
          </a:p>
          <a:p>
            <a:pPr lvl="1"/>
            <a:r>
              <a:rPr lang="en-US" altLang="en-US" sz="2200">
                <a:solidFill>
                  <a:srgbClr val="000000"/>
                </a:solidFill>
                <a:latin typeface="Arial" panose="020B0604020202020204" pitchFamily="34" charset="0"/>
                <a:cs typeface="Arial" panose="020B0604020202020204" pitchFamily="34" charset="0"/>
              </a:rPr>
              <a:t>Online Transaction Processing (OLTP)</a:t>
            </a:r>
          </a:p>
          <a:p>
            <a:pPr lvl="1"/>
            <a:r>
              <a:rPr lang="en-US" altLang="en-US" sz="2200">
                <a:solidFill>
                  <a:srgbClr val="000000"/>
                </a:solidFill>
                <a:latin typeface="Arial" panose="020B0604020202020204" pitchFamily="34" charset="0"/>
                <a:cs typeface="Arial" panose="020B0604020202020204" pitchFamily="34" charset="0"/>
              </a:rPr>
              <a:t>Data Warehousing</a:t>
            </a:r>
          </a:p>
          <a:p>
            <a:pPr lvl="1"/>
            <a:r>
              <a:rPr lang="en-US" altLang="en-US" sz="2200">
                <a:solidFill>
                  <a:srgbClr val="000000"/>
                </a:solidFill>
                <a:latin typeface="Arial" panose="020B0604020202020204" pitchFamily="34" charset="0"/>
                <a:cs typeface="Arial" panose="020B0604020202020204" pitchFamily="34" charset="0"/>
              </a:rPr>
              <a:t>Analysis Services (OLAP)</a:t>
            </a:r>
          </a:p>
          <a:p>
            <a:pPr lvl="1"/>
            <a:r>
              <a:rPr lang="en-US" altLang="en-US" sz="2200">
                <a:solidFill>
                  <a:srgbClr val="000000"/>
                </a:solidFill>
                <a:latin typeface="Arial" panose="020B0604020202020204" pitchFamily="34" charset="0"/>
                <a:cs typeface="Arial" panose="020B0604020202020204" pitchFamily="34" charset="0"/>
              </a:rPr>
              <a:t>Meta Data Services</a:t>
            </a:r>
          </a:p>
          <a:p>
            <a:pPr lvl="1"/>
            <a:r>
              <a:rPr lang="en-US" altLang="en-US" sz="2200">
                <a:solidFill>
                  <a:srgbClr val="000000"/>
                </a:solidFill>
                <a:latin typeface="Arial" panose="020B0604020202020204" pitchFamily="34" charset="0"/>
                <a:cs typeface="Arial" panose="020B0604020202020204" pitchFamily="34" charset="0"/>
              </a:rPr>
              <a:t>Các ứng dụng về thương mại điện tử (E-commerrce applications)</a:t>
            </a:r>
          </a:p>
        </p:txBody>
      </p:sp>
      <p:sp>
        <p:nvSpPr>
          <p:cNvPr id="55300"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C291FD-770B-4B73-80CC-A2B8C950DDF3}" type="slidenum">
              <a:rPr lang="en-US" sz="1000">
                <a:solidFill>
                  <a:srgbClr val="AFADA5"/>
                </a:solidFill>
                <a:latin typeface="Verdana" panose="020B0604030504040204" pitchFamily="34" charset="0"/>
              </a:rPr>
              <a:pPr algn="r" eaLnBrk="1" hangingPunct="1">
                <a:spcBef>
                  <a:spcPct val="0"/>
                </a:spcBef>
                <a:buFontTx/>
                <a:buNone/>
              </a:pPr>
              <a:t>33</a:t>
            </a:fld>
            <a:endParaRPr lang="en-US" sz="1000">
              <a:solidFill>
                <a:srgbClr val="AFADA5"/>
              </a:solidFill>
              <a:latin typeface="Verdana" panose="020B060403050404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5302"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5303" name="Group 35"/>
          <p:cNvGrpSpPr>
            <a:grpSpLocks/>
          </p:cNvGrpSpPr>
          <p:nvPr/>
        </p:nvGrpSpPr>
        <p:grpSpPr bwMode="auto">
          <a:xfrm>
            <a:off x="457200" y="228600"/>
            <a:ext cx="549275" cy="476250"/>
            <a:chOff x="1110" y="2656"/>
            <a:chExt cx="1549" cy="1351"/>
          </a:xfrm>
        </p:grpSpPr>
        <p:sp>
          <p:nvSpPr>
            <p:cNvPr id="5530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ECBCE2-3A9C-419B-92F3-33F1240041F3}" type="slidenum">
              <a:rPr lang="en-US" sz="1200" smtClean="0">
                <a:solidFill>
                  <a:srgbClr val="898989"/>
                </a:solidFill>
              </a:rPr>
              <a:pPr>
                <a:spcBef>
                  <a:spcPct val="0"/>
                </a:spcBef>
                <a:buFontTx/>
                <a:buNone/>
              </a:pPr>
              <a:t>34</a:t>
            </a:fld>
            <a:endParaRPr lang="en-US" sz="1200">
              <a:solidFill>
                <a:srgbClr val="898989"/>
              </a:solidFill>
            </a:endParaRPr>
          </a:p>
        </p:txBody>
      </p:sp>
      <p:sp>
        <p:nvSpPr>
          <p:cNvPr id="56323" name="Line 2"/>
          <p:cNvSpPr>
            <a:spLocks noChangeShapeType="1"/>
          </p:cNvSpPr>
          <p:nvPr/>
        </p:nvSpPr>
        <p:spPr bwMode="auto">
          <a:xfrm>
            <a:off x="0" y="1624013"/>
            <a:ext cx="9144000" cy="26987"/>
          </a:xfrm>
          <a:prstGeom prst="line">
            <a:avLst/>
          </a:prstGeom>
          <a:noFill/>
          <a:ln w="444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4" name="AutoShape 3"/>
          <p:cNvSpPr>
            <a:spLocks noChangeArrowheads="1"/>
          </p:cNvSpPr>
          <p:nvPr/>
        </p:nvSpPr>
        <p:spPr bwMode="auto">
          <a:xfrm>
            <a:off x="0" y="5653088"/>
            <a:ext cx="9144000" cy="1204912"/>
          </a:xfrm>
          <a:prstGeom prst="rightArrow">
            <a:avLst>
              <a:gd name="adj1" fmla="val 50000"/>
              <a:gd name="adj2" fmla="val 189723"/>
            </a:avLst>
          </a:prstGeom>
          <a:solidFill>
            <a:schemeClr val="accent1"/>
          </a:solidFill>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325" name="Rectangle 4"/>
          <p:cNvSpPr>
            <a:spLocks noGrp="1"/>
          </p:cNvSpPr>
          <p:nvPr>
            <p:ph type="title"/>
          </p:nvPr>
        </p:nvSpPr>
        <p:spPr>
          <a:xfrm>
            <a:off x="0" y="4953000"/>
            <a:ext cx="8948738" cy="695325"/>
          </a:xfrm>
        </p:spPr>
        <p:txBody>
          <a:bodyPr/>
          <a:lstStyle/>
          <a:p>
            <a:r>
              <a:rPr lang="en-US" altLang="en-US"/>
              <a:t>Evolution of SQL Server</a:t>
            </a:r>
          </a:p>
        </p:txBody>
      </p:sp>
      <p:sp useBgFill="1">
        <p:nvSpPr>
          <p:cNvPr id="56326" name="Text Box 5"/>
          <p:cNvSpPr txBox="1">
            <a:spLocks noChangeArrowheads="1"/>
          </p:cNvSpPr>
          <p:nvPr/>
        </p:nvSpPr>
        <p:spPr bwMode="auto">
          <a:xfrm>
            <a:off x="1855788" y="1374775"/>
            <a:ext cx="1360487"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7.0</a:t>
            </a:r>
          </a:p>
        </p:txBody>
      </p:sp>
      <p:sp useBgFill="1">
        <p:nvSpPr>
          <p:cNvPr id="56327" name="Text Box 6"/>
          <p:cNvSpPr txBox="1">
            <a:spLocks noChangeArrowheads="1"/>
          </p:cNvSpPr>
          <p:nvPr/>
        </p:nvSpPr>
        <p:spPr bwMode="auto">
          <a:xfrm>
            <a:off x="5500688" y="1374775"/>
            <a:ext cx="1606550"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2005</a:t>
            </a:r>
          </a:p>
        </p:txBody>
      </p:sp>
      <p:sp useBgFill="1">
        <p:nvSpPr>
          <p:cNvPr id="56328" name="Text Box 7"/>
          <p:cNvSpPr txBox="1">
            <a:spLocks noChangeArrowheads="1"/>
          </p:cNvSpPr>
          <p:nvPr/>
        </p:nvSpPr>
        <p:spPr bwMode="auto">
          <a:xfrm>
            <a:off x="3581400" y="1374775"/>
            <a:ext cx="1582738"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2000</a:t>
            </a:r>
          </a:p>
        </p:txBody>
      </p:sp>
      <p:sp>
        <p:nvSpPr>
          <p:cNvPr id="277512" name="Text Box 8"/>
          <p:cNvSpPr txBox="1">
            <a:spLocks noChangeArrowheads="1"/>
          </p:cNvSpPr>
          <p:nvPr/>
        </p:nvSpPr>
        <p:spPr bwMode="auto">
          <a:xfrm>
            <a:off x="1871663" y="5948363"/>
            <a:ext cx="3302000"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Realibility &amp; Security</a:t>
            </a:r>
          </a:p>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Integrated Business Intelligence</a:t>
            </a:r>
          </a:p>
        </p:txBody>
      </p:sp>
      <p:sp>
        <p:nvSpPr>
          <p:cNvPr id="277513" name="Text Box 9"/>
          <p:cNvSpPr txBox="1">
            <a:spLocks noChangeArrowheads="1"/>
          </p:cNvSpPr>
          <p:nvPr/>
        </p:nvSpPr>
        <p:spPr bwMode="auto">
          <a:xfrm>
            <a:off x="5476875" y="5975350"/>
            <a:ext cx="2906713"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Performance and Scalability</a:t>
            </a:r>
          </a:p>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Automatic Tuning</a:t>
            </a:r>
          </a:p>
        </p:txBody>
      </p:sp>
      <p:sp>
        <p:nvSpPr>
          <p:cNvPr id="56331" name="Text Box 10"/>
          <p:cNvSpPr txBox="1">
            <a:spLocks noChangeArrowheads="1"/>
          </p:cNvSpPr>
          <p:nvPr/>
        </p:nvSpPr>
        <p:spPr bwMode="auto">
          <a:xfrm>
            <a:off x="3514725" y="2290763"/>
            <a:ext cx="1779588" cy="2292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Reliability and scalability advancements</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Deep XML support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Data warehousing</a:t>
            </a:r>
          </a:p>
          <a:p>
            <a:pPr eaLnBrk="1" hangingPunct="1">
              <a:spcBef>
                <a:spcPct val="0"/>
              </a:spcBef>
              <a:buFontTx/>
              <a:buChar char="•"/>
            </a:pPr>
            <a:r>
              <a:rPr lang="en-US" altLang="en-US" sz="1600">
                <a:latin typeface="Arial" panose="020B0604020202020204" pitchFamily="34" charset="0"/>
                <a:cs typeface="Arial" panose="020B0604020202020204" pitchFamily="34" charset="0"/>
              </a:rPr>
              <a:t>SQL Server CE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64 bit support</a:t>
            </a:r>
          </a:p>
        </p:txBody>
      </p:sp>
      <p:sp>
        <p:nvSpPr>
          <p:cNvPr id="56332" name="Text Box 11"/>
          <p:cNvSpPr txBox="1">
            <a:spLocks noChangeArrowheads="1"/>
          </p:cNvSpPr>
          <p:nvPr/>
        </p:nvSpPr>
        <p:spPr bwMode="auto">
          <a:xfrm>
            <a:off x="1566863" y="2263775"/>
            <a:ext cx="1762125" cy="2047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Re-architecture of relational server</a:t>
            </a:r>
          </a:p>
          <a:p>
            <a:pPr eaLnBrk="1" hangingPunct="1">
              <a:spcBef>
                <a:spcPct val="0"/>
              </a:spcBef>
              <a:buFontTx/>
              <a:buChar char="•"/>
            </a:pPr>
            <a:r>
              <a:rPr lang="en-US" altLang="en-US" sz="1600">
                <a:latin typeface="Arial" panose="020B0604020202020204" pitchFamily="34" charset="0"/>
                <a:cs typeface="Arial" panose="020B0604020202020204" pitchFamily="34" charset="0"/>
              </a:rPr>
              <a:t>First to include OLAP in database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Auto tuning</a:t>
            </a:r>
          </a:p>
          <a:p>
            <a:pPr eaLnBrk="1" hangingPunct="1">
              <a:spcBef>
                <a:spcPct val="0"/>
              </a:spcBef>
              <a:buFontTx/>
              <a:buChar char="•"/>
            </a:pPr>
            <a:r>
              <a:rPr lang="en-US" altLang="en-US" sz="1600">
                <a:latin typeface="Arial" panose="020B0604020202020204" pitchFamily="34" charset="0"/>
                <a:cs typeface="Arial" panose="020B0604020202020204" pitchFamily="34" charset="0"/>
              </a:rPr>
              <a:t>Ease-of-use</a:t>
            </a:r>
          </a:p>
        </p:txBody>
      </p:sp>
      <p:sp>
        <p:nvSpPr>
          <p:cNvPr id="277516" name="Text Box 12"/>
          <p:cNvSpPr txBox="1">
            <a:spLocks noChangeArrowheads="1"/>
          </p:cNvSpPr>
          <p:nvPr/>
        </p:nvSpPr>
        <p:spPr bwMode="auto">
          <a:xfrm>
            <a:off x="-206375" y="5969000"/>
            <a:ext cx="1922463"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en-US" sz="1600" b="1">
                <a:solidFill>
                  <a:schemeClr val="bg2"/>
                </a:solidFill>
                <a:effectLst>
                  <a:outerShdw blurRad="38100" dist="38100" dir="2700000" algn="tl">
                    <a:srgbClr val="C0C0C0"/>
                  </a:outerShdw>
                </a:effectLst>
                <a:latin typeface="Arial" charset="0"/>
                <a:cs typeface="Arial" charset="0"/>
              </a:rPr>
              <a:t>Cross-release objective</a:t>
            </a:r>
          </a:p>
        </p:txBody>
      </p:sp>
      <p:sp useBgFill="1">
        <p:nvSpPr>
          <p:cNvPr id="56334" name="Text Box 13"/>
          <p:cNvSpPr txBox="1">
            <a:spLocks noChangeArrowheads="1"/>
          </p:cNvSpPr>
          <p:nvPr/>
        </p:nvSpPr>
        <p:spPr bwMode="auto">
          <a:xfrm>
            <a:off x="96838" y="1370013"/>
            <a:ext cx="1360487"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6.5</a:t>
            </a:r>
          </a:p>
        </p:txBody>
      </p:sp>
      <p:sp>
        <p:nvSpPr>
          <p:cNvPr id="56335" name="Text Box 14"/>
          <p:cNvSpPr txBox="1">
            <a:spLocks noChangeArrowheads="1"/>
          </p:cNvSpPr>
          <p:nvPr/>
        </p:nvSpPr>
        <p:spPr bwMode="auto">
          <a:xfrm>
            <a:off x="-82550" y="2286000"/>
            <a:ext cx="1692275" cy="1803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Data warehousing</a:t>
            </a:r>
          </a:p>
          <a:p>
            <a:pPr eaLnBrk="1" hangingPunct="1">
              <a:spcBef>
                <a:spcPct val="0"/>
              </a:spcBef>
              <a:buFontTx/>
              <a:buChar char="•"/>
            </a:pPr>
            <a:r>
              <a:rPr lang="en-US" altLang="en-US" sz="1600">
                <a:latin typeface="Arial" panose="020B0604020202020204" pitchFamily="34" charset="0"/>
                <a:cs typeface="Arial" panose="020B0604020202020204" pitchFamily="34" charset="0"/>
              </a:rPr>
              <a:t>Internet support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Differentiation from Sybase SQL Server</a:t>
            </a:r>
          </a:p>
        </p:txBody>
      </p:sp>
      <p:sp>
        <p:nvSpPr>
          <p:cNvPr id="56336" name="Text Box 15"/>
          <p:cNvSpPr txBox="1">
            <a:spLocks noChangeArrowheads="1"/>
          </p:cNvSpPr>
          <p:nvPr/>
        </p:nvSpPr>
        <p:spPr bwMode="auto">
          <a:xfrm>
            <a:off x="5462588" y="2260600"/>
            <a:ext cx="1868487" cy="2781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Enterprise-class scalability</a:t>
            </a:r>
          </a:p>
          <a:p>
            <a:pPr eaLnBrk="1" hangingPunct="1">
              <a:spcBef>
                <a:spcPct val="0"/>
              </a:spcBef>
              <a:buFontTx/>
              <a:buChar char="•"/>
            </a:pPr>
            <a:r>
              <a:rPr lang="en-US" altLang="en-US" sz="1600">
                <a:latin typeface="Arial" panose="020B0604020202020204" pitchFamily="34" charset="0"/>
                <a:cs typeface="Arial" panose="020B0604020202020204" pitchFamily="34" charset="0"/>
              </a:rPr>
              <a:t>Programmability advancements </a:t>
            </a:r>
          </a:p>
          <a:p>
            <a:pPr eaLnBrk="1" hangingPunct="1">
              <a:spcBef>
                <a:spcPct val="0"/>
              </a:spcBef>
              <a:buFontTx/>
              <a:buChar char="•"/>
            </a:pPr>
            <a:r>
              <a:rPr lang="en-US" altLang="en-US" sz="1600">
                <a:latin typeface="Arial" panose="020B0604020202020204" pitchFamily="34" charset="0"/>
                <a:cs typeface="Arial" panose="020B0604020202020204" pitchFamily="34" charset="0"/>
              </a:rPr>
              <a:t>End-to-end business intelligence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Manageability</a:t>
            </a:r>
          </a:p>
          <a:p>
            <a:pPr eaLnBrk="1" hangingPunct="1">
              <a:spcBef>
                <a:spcPct val="0"/>
              </a:spcBef>
              <a:buFontTx/>
              <a:buChar char="•"/>
            </a:pPr>
            <a:r>
              <a:rPr lang="en-US" altLang="en-US" sz="1600">
                <a:latin typeface="Arial" panose="020B0604020202020204" pitchFamily="34" charset="0"/>
                <a:cs typeface="Arial" panose="020B0604020202020204" pitchFamily="34" charset="0"/>
              </a:rPr>
              <a:t>Support for multiple types of data</a:t>
            </a:r>
          </a:p>
        </p:txBody>
      </p:sp>
      <p:sp useBgFill="1">
        <p:nvSpPr>
          <p:cNvPr id="56337" name="Text Box 16"/>
          <p:cNvSpPr txBox="1">
            <a:spLocks noChangeArrowheads="1"/>
          </p:cNvSpPr>
          <p:nvPr/>
        </p:nvSpPr>
        <p:spPr bwMode="auto">
          <a:xfrm>
            <a:off x="7450138" y="1384300"/>
            <a:ext cx="1476375"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2008</a:t>
            </a:r>
          </a:p>
        </p:txBody>
      </p:sp>
      <p:sp>
        <p:nvSpPr>
          <p:cNvPr id="56338" name="Text Box 17"/>
          <p:cNvSpPr txBox="1">
            <a:spLocks noChangeArrowheads="1"/>
          </p:cNvSpPr>
          <p:nvPr/>
        </p:nvSpPr>
        <p:spPr bwMode="auto">
          <a:xfrm>
            <a:off x="7391400" y="2236788"/>
            <a:ext cx="1866900" cy="3759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Secure trusted platform for data</a:t>
            </a:r>
          </a:p>
          <a:p>
            <a:pPr eaLnBrk="1" hangingPunct="1">
              <a:spcBef>
                <a:spcPct val="0"/>
              </a:spcBef>
              <a:buFontTx/>
              <a:buChar char="•"/>
            </a:pPr>
            <a:r>
              <a:rPr lang="en-US" altLang="en-US" sz="1600">
                <a:latin typeface="Arial" panose="020B0604020202020204" pitchFamily="34" charset="0"/>
                <a:cs typeface="Arial" panose="020B0604020202020204" pitchFamily="34" charset="0"/>
              </a:rPr>
              <a:t>Productive policy-based management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Optimized and predictable system performance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Dynamic development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 Beyond relational data</a:t>
            </a:r>
          </a:p>
          <a:p>
            <a:pPr eaLnBrk="1" hangingPunct="1">
              <a:spcBef>
                <a:spcPct val="0"/>
              </a:spcBef>
              <a:buFontTx/>
              <a:buChar char="•"/>
            </a:pPr>
            <a:r>
              <a:rPr lang="en-US" altLang="en-US" sz="1600">
                <a:latin typeface="Arial" panose="020B0604020202020204" pitchFamily="34" charset="0"/>
                <a:cs typeface="Arial" panose="020B0604020202020204" pitchFamily="34" charset="0"/>
              </a:rPr>
              <a:t>Pervasive Business Insight</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6340" name="Text Box 12"/>
          <p:cNvSpPr txBox="1">
            <a:spLocks noChangeArrowheads="1"/>
          </p:cNvSpPr>
          <p:nvPr/>
        </p:nvSpPr>
        <p:spPr bwMode="auto">
          <a:xfrm>
            <a:off x="1219200" y="22860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Các phiên bản của SQL Server</a:t>
            </a:r>
            <a:endParaRPr lang="en-US" altLang="en-US" b="1">
              <a:solidFill>
                <a:schemeClr val="bg1"/>
              </a:solidFill>
              <a:latin typeface="Tahoma" panose="020B0604030504040204" pitchFamily="34" charset="0"/>
              <a:cs typeface="Tahoma" panose="020B0604030504040204" pitchFamily="34" charset="0"/>
            </a:endParaRPr>
          </a:p>
        </p:txBody>
      </p:sp>
      <p:grpSp>
        <p:nvGrpSpPr>
          <p:cNvPr id="56341" name="Group 28"/>
          <p:cNvGrpSpPr>
            <a:grpSpLocks/>
          </p:cNvGrpSpPr>
          <p:nvPr/>
        </p:nvGrpSpPr>
        <p:grpSpPr bwMode="auto">
          <a:xfrm>
            <a:off x="609600" y="304800"/>
            <a:ext cx="549275" cy="476250"/>
            <a:chOff x="1110" y="2656"/>
            <a:chExt cx="1549" cy="1351"/>
          </a:xfrm>
        </p:grpSpPr>
        <p:sp>
          <p:nvSpPr>
            <p:cNvPr id="563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34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ransition spd="med">
    <p:wedg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35</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447800"/>
            <a:ext cx="8229600" cy="4678363"/>
          </a:xfrm>
        </p:spPr>
        <p:txBody>
          <a:bodyPr/>
          <a:lstStyle/>
          <a:p>
            <a:r>
              <a:rPr lang="vi-VN" sz="2400" b="1"/>
              <a:t>Microsoft SQL Server 2012</a:t>
            </a:r>
            <a:r>
              <a:rPr lang="vi-VN" sz="2400"/>
              <a:t> là một hệ quản trị cơ sở dữ liệu quan hệ (Relational Database Management System (RDBMS) ) sử dụng câu lệnh SQL (Transact-SQL) để trao đổi dữ liệu giữa máy Client và máy cài SQL Server. Một RDBMS bao gồm databases, database engine và các ứng dụng dùng để quản lý dữ liệu và các bộ phận khác nhau trong RDBMS.</a:t>
            </a:r>
          </a:p>
          <a:p>
            <a:r>
              <a:rPr lang="vi-VN" sz="2400" b="1"/>
              <a:t>SQL Server 2012 Express</a:t>
            </a:r>
            <a:r>
              <a:rPr lang="vi-VN" sz="2400"/>
              <a:t> được tối ưu để có thể chạy trên môi trường cơ sở dữ liệu rất lớn (Very Large Database Environment) lên đến Tera-Byte và có thể phục vụ cùng lúc cho hàng ngàn user. SQL Server có thể kết hợp “ăn ý” với các server khác như </a:t>
            </a:r>
            <a:r>
              <a:rPr lang="vi-VN" sz="2400" b="1"/>
              <a:t>Microsoft Internet Information Server (IIS), E-Commerce Server, Proxy Server</a:t>
            </a:r>
            <a:r>
              <a:rPr lang="vi-VN" sz="2400"/>
              <a:t>….</a:t>
            </a: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2012</a:t>
            </a: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36</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447800"/>
            <a:ext cx="8229600" cy="4678363"/>
          </a:xfrm>
        </p:spPr>
        <p:txBody>
          <a:bodyPr/>
          <a:lstStyle/>
          <a:p>
            <a:pPr marL="0" indent="0">
              <a:buNone/>
            </a:pPr>
            <a:r>
              <a:rPr lang="nn-NO" sz="2400" b="1"/>
              <a:t>Tính năng của Microsoft SQL Server 2012</a:t>
            </a:r>
            <a:endParaRPr lang="en-US" sz="2400"/>
          </a:p>
          <a:p>
            <a:pPr marL="457200" indent="-457200">
              <a:buFont typeface="+mj-lt"/>
              <a:buAutoNum type="arabicParenR"/>
            </a:pPr>
            <a:r>
              <a:rPr lang="vi-VN" sz="2400"/>
              <a:t>SQL 2012 có thể truy vấn Database theo nhiều cách khác nhau, bởi sử dụng các lệnh.</a:t>
            </a:r>
          </a:p>
          <a:p>
            <a:pPr marL="457200" indent="-457200">
              <a:buFont typeface="+mj-lt"/>
              <a:buAutoNum type="arabicParenR"/>
            </a:pPr>
            <a:r>
              <a:rPr lang="vi-VN" sz="2400"/>
              <a:t>Sql người dùng có thể truy cập dữ liệu từ RDBMS.</a:t>
            </a:r>
          </a:p>
          <a:p>
            <a:pPr marL="457200" indent="-457200">
              <a:buFont typeface="+mj-lt"/>
              <a:buAutoNum type="arabicParenR"/>
            </a:pPr>
            <a:r>
              <a:rPr lang="vi-VN" sz="2400"/>
              <a:t>Sql cho phép người dùng miêu tả dữ liệu.</a:t>
            </a:r>
          </a:p>
          <a:p>
            <a:pPr marL="457200" indent="-457200">
              <a:buFont typeface="+mj-lt"/>
              <a:buAutoNum type="arabicParenR"/>
            </a:pPr>
            <a:r>
              <a:rPr lang="vi-VN" sz="2400"/>
              <a:t>Sql cho phép người dùng định nghĩa dữ liệu trong một Database và thao tác nó khi cần thiết.</a:t>
            </a:r>
          </a:p>
          <a:p>
            <a:pPr marL="457200" indent="-457200">
              <a:buFont typeface="+mj-lt"/>
              <a:buAutoNum type="arabicParenR"/>
            </a:pPr>
            <a:r>
              <a:rPr lang="vi-VN" sz="2400"/>
              <a:t>Cho phép người dùng tạo, xóa Database và bảng.</a:t>
            </a:r>
          </a:p>
          <a:p>
            <a:pPr marL="457200" indent="-457200">
              <a:buFont typeface="+mj-lt"/>
              <a:buAutoNum type="arabicParenR"/>
            </a:pPr>
            <a:r>
              <a:rPr lang="vi-VN" sz="2400"/>
              <a:t>Cho phép người dùng tạo view, Procedure, hàm trong một Database.</a:t>
            </a:r>
          </a:p>
          <a:p>
            <a:pPr marL="457200" indent="-457200">
              <a:buFont typeface="+mj-lt"/>
              <a:buAutoNum type="arabicParenR"/>
            </a:pPr>
            <a:r>
              <a:rPr lang="vi-VN" sz="2400"/>
              <a:t>Cho phép người dùng thiết lập quyền truy cập vào bảng, thủ tục và view.</a:t>
            </a: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2012</a:t>
            </a: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Tree>
    <p:extLst>
      <p:ext uri="{BB962C8B-B14F-4D97-AF65-F5344CB8AC3E}">
        <p14:creationId xmlns:p14="http://schemas.microsoft.com/office/powerpoint/2010/main" val="369770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2">
                                            <p:txEl>
                                              <p:pRg st="4" end="4"/>
                                            </p:txEl>
                                          </p:spTgt>
                                        </p:tgtEl>
                                        <p:attrNameLst>
                                          <p:attrName>style.visibility</p:attrName>
                                        </p:attrNameLst>
                                      </p:cBhvr>
                                      <p:to>
                                        <p:strVal val="visible"/>
                                      </p:to>
                                    </p:set>
                                    <p:animEffect transition="in" filter="wipe(down)">
                                      <p:cBhvr>
                                        <p:cTn id="27" dur="500"/>
                                        <p:tgtEl>
                                          <p:spTgt spid="4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02">
                                            <p:txEl>
                                              <p:pRg st="5" end="5"/>
                                            </p:txEl>
                                          </p:spTgt>
                                        </p:tgtEl>
                                        <p:attrNameLst>
                                          <p:attrName>style.visibility</p:attrName>
                                        </p:attrNameLst>
                                      </p:cBhvr>
                                      <p:to>
                                        <p:strVal val="visible"/>
                                      </p:to>
                                    </p:set>
                                    <p:animEffect transition="in" filter="wipe(down)">
                                      <p:cBhvr>
                                        <p:cTn id="32" dur="500"/>
                                        <p:tgtEl>
                                          <p:spTgt spid="4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102">
                                            <p:txEl>
                                              <p:pRg st="6" end="6"/>
                                            </p:txEl>
                                          </p:spTgt>
                                        </p:tgtEl>
                                        <p:attrNameLst>
                                          <p:attrName>style.visibility</p:attrName>
                                        </p:attrNameLst>
                                      </p:cBhvr>
                                      <p:to>
                                        <p:strVal val="visible"/>
                                      </p:to>
                                    </p:set>
                                    <p:animEffect transition="in" filter="wipe(down)">
                                      <p:cBhvr>
                                        <p:cTn id="37" dur="500"/>
                                        <p:tgtEl>
                                          <p:spTgt spid="41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102">
                                            <p:txEl>
                                              <p:pRg st="7" end="7"/>
                                            </p:txEl>
                                          </p:spTgt>
                                        </p:tgtEl>
                                        <p:attrNameLst>
                                          <p:attrName>style.visibility</p:attrName>
                                        </p:attrNameLst>
                                      </p:cBhvr>
                                      <p:to>
                                        <p:strVal val="visible"/>
                                      </p:to>
                                    </p:set>
                                    <p:animEffect transition="in" filter="wipe(down)">
                                      <p:cBhvr>
                                        <p:cTn id="42" dur="500"/>
                                        <p:tgtEl>
                                          <p:spTgt spid="41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37</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152400" y="1166459"/>
            <a:ext cx="8991600" cy="4678363"/>
          </a:xfrm>
        </p:spPr>
        <p:txBody>
          <a:bodyPr/>
          <a:lstStyle/>
          <a:p>
            <a:pPr algn="just" eaLnBrk="1" hangingPunct="1">
              <a:lnSpc>
                <a:spcPct val="105000"/>
              </a:lnSpc>
              <a:spcBef>
                <a:spcPct val="5000"/>
              </a:spcBef>
            </a:pPr>
            <a:r>
              <a:rPr lang="en-US" altLang="en-US" sz="2400">
                <a:latin typeface="Arial" panose="020B0604020202020204" pitchFamily="34" charset="0"/>
              </a:rPr>
              <a:t>Chức năng mới có trong SQL Server 2012:</a:t>
            </a:r>
          </a:p>
          <a:p>
            <a:pPr lvl="1" eaLnBrk="1" hangingPunct="1">
              <a:lnSpc>
                <a:spcPct val="105000"/>
              </a:lnSpc>
              <a:spcBef>
                <a:spcPct val="5000"/>
              </a:spcBef>
              <a:buFontTx/>
              <a:buChar char="‒"/>
            </a:pPr>
            <a:r>
              <a:rPr lang="vi-VN" sz="2000"/>
              <a:t>SQL Server AlwaysOn.</a:t>
            </a:r>
            <a:endParaRPr lang="en-US" sz="2000"/>
          </a:p>
          <a:p>
            <a:pPr lvl="1" eaLnBrk="1" hangingPunct="1">
              <a:lnSpc>
                <a:spcPct val="105000"/>
              </a:lnSpc>
              <a:spcBef>
                <a:spcPct val="5000"/>
              </a:spcBef>
              <a:buFontTx/>
              <a:buChar char="‒"/>
            </a:pPr>
            <a:r>
              <a:rPr lang="vi-VN" sz="2000"/>
              <a:t>xVelocity: một dạng của result_cache trong Oracle 11g.</a:t>
            </a:r>
            <a:endParaRPr lang="en-US" sz="2000"/>
          </a:p>
          <a:p>
            <a:pPr lvl="1" eaLnBrk="1" hangingPunct="1">
              <a:lnSpc>
                <a:spcPct val="105000"/>
              </a:lnSpc>
              <a:spcBef>
                <a:spcPct val="5000"/>
              </a:spcBef>
              <a:buFontTx/>
              <a:buChar char="‒"/>
            </a:pPr>
            <a:r>
              <a:rPr lang="vi-VN" sz="2000"/>
              <a:t>Power View.</a:t>
            </a:r>
            <a:endParaRPr lang="en-US" sz="2000"/>
          </a:p>
          <a:p>
            <a:pPr lvl="1" eaLnBrk="1" hangingPunct="1">
              <a:lnSpc>
                <a:spcPct val="105000"/>
              </a:lnSpc>
              <a:spcBef>
                <a:spcPct val="5000"/>
              </a:spcBef>
              <a:buFontTx/>
              <a:buChar char="‒"/>
            </a:pPr>
            <a:r>
              <a:rPr lang="vi-VN" sz="2000"/>
              <a:t>SQL Server Data Quality Services.</a:t>
            </a:r>
            <a:endParaRPr lang="en-US" sz="2000"/>
          </a:p>
          <a:p>
            <a:pPr lvl="1" eaLnBrk="1" hangingPunct="1">
              <a:lnSpc>
                <a:spcPct val="105000"/>
              </a:lnSpc>
              <a:spcBef>
                <a:spcPct val="5000"/>
              </a:spcBef>
              <a:buFontTx/>
              <a:buChar char="‒"/>
            </a:pPr>
            <a:r>
              <a:rPr lang="vi-VN" sz="2000"/>
              <a:t>PowerPivot.</a:t>
            </a:r>
            <a:endParaRPr lang="en-US" sz="2000"/>
          </a:p>
          <a:p>
            <a:pPr lvl="1" eaLnBrk="1" hangingPunct="1">
              <a:lnSpc>
                <a:spcPct val="105000"/>
              </a:lnSpc>
              <a:spcBef>
                <a:spcPct val="5000"/>
              </a:spcBef>
              <a:buFontTx/>
              <a:buChar char="‒"/>
            </a:pPr>
            <a:r>
              <a:rPr lang="vi-VN" sz="2000"/>
              <a:t>Business Intelligence (BI) Semantic Model</a:t>
            </a:r>
            <a:endParaRPr lang="en-US" sz="2000"/>
          </a:p>
          <a:p>
            <a:pPr lvl="1" eaLnBrk="1" hangingPunct="1">
              <a:lnSpc>
                <a:spcPct val="105000"/>
              </a:lnSpc>
              <a:spcBef>
                <a:spcPct val="5000"/>
              </a:spcBef>
              <a:buFontTx/>
              <a:buChar char="‒"/>
            </a:pPr>
            <a:r>
              <a:rPr lang="vi-VN" sz="2000"/>
              <a:t>SQL Server Data Tools: công cụ h</a:t>
            </a:r>
            <a:r>
              <a:rPr lang="en-US" sz="2000"/>
              <a:t>ỗ</a:t>
            </a:r>
            <a:r>
              <a:rPr lang="vi-VN" sz="2000"/>
              <a:t> trợ lập trình viên sử dụng cho môi trường SQL Server và cloud SQL Azure.</a:t>
            </a:r>
            <a:endParaRPr lang="en-US" sz="2000"/>
          </a:p>
          <a:p>
            <a:pPr lvl="1" eaLnBrk="1" hangingPunct="1">
              <a:lnSpc>
                <a:spcPct val="105000"/>
              </a:lnSpc>
              <a:spcBef>
                <a:spcPct val="5000"/>
              </a:spcBef>
              <a:buFontTx/>
              <a:buChar char="‒"/>
            </a:pPr>
            <a:r>
              <a:rPr lang="vi-VN" sz="2000"/>
              <a:t>Những bổ sung khác cho T-SQL như thêm vào đối tượng sequence, thêm một số hàm mới, hổ trợ (1 phần) ANSI SQL 2011,…</a:t>
            </a:r>
            <a:endParaRPr lang="en-US" sz="2000"/>
          </a:p>
          <a:p>
            <a:pPr lvl="1" eaLnBrk="1" hangingPunct="1">
              <a:lnSpc>
                <a:spcPct val="105000"/>
              </a:lnSpc>
              <a:spcBef>
                <a:spcPct val="5000"/>
              </a:spcBef>
              <a:buFontTx/>
              <a:buChar char="‒"/>
            </a:pPr>
            <a:r>
              <a:rPr lang="vi-VN" sz="2000"/>
              <a:t>Edition Family cũng giới thiệu thêm phiên bản SQL Server BI ngoài những phiên bản truyền thống như Enterprise, Standard, Developer,…</a:t>
            </a:r>
            <a:endParaRPr lang="en-US" sz="2000"/>
          </a:p>
          <a:p>
            <a:pPr lvl="1" eaLnBrk="1" hangingPunct="1">
              <a:lnSpc>
                <a:spcPct val="105000"/>
              </a:lnSpc>
              <a:spcBef>
                <a:spcPct val="5000"/>
              </a:spcBef>
              <a:buFontTx/>
              <a:buChar char="‒"/>
            </a:pPr>
            <a:r>
              <a:rPr lang="vi-VN" sz="2000"/>
              <a:t>Việc </a:t>
            </a:r>
            <a:r>
              <a:rPr lang="vi-VN" sz="2000">
                <a:hlinkClick r:id="rId3" tooltip="tính license"/>
              </a:rPr>
              <a:t>tính license</a:t>
            </a:r>
            <a:r>
              <a:rPr lang="vi-VN" sz="2000"/>
              <a:t> cũng só thay đổi đáng kể khi chuyển từ việc tính License theo CPU vật lý sang tính theo CPU Core (có phân biệt hệ số cho từng loại CPU).</a:t>
            </a:r>
            <a:endParaRPr lang="en-US" altLang="en-US" sz="2000">
              <a:latin typeface="Arial" panose="020B0604020202020204" pitchFamily="34" charset="0"/>
              <a:cs typeface="Tahoma" panose="020B0604030504040204" pitchFamily="34" charset="0"/>
            </a:endParaRPr>
          </a:p>
          <a:p>
            <a:pPr algn="just" eaLnBrk="1" hangingPunct="1">
              <a:lnSpc>
                <a:spcPct val="105000"/>
              </a:lnSpc>
              <a:spcBef>
                <a:spcPct val="5000"/>
              </a:spcBef>
            </a:pPr>
            <a:endParaRPr lang="en-US" altLang="en-US" sz="2400">
              <a:latin typeface="Arial" panose="020B0604020202020204" pitchFamily="34" charset="0"/>
              <a:cs typeface="Tahoma" panose="020B0604030504040204" pitchFamily="34" charset="0"/>
            </a:endParaRP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2012</a:t>
            </a: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Tree>
    <p:extLst>
      <p:ext uri="{BB962C8B-B14F-4D97-AF65-F5344CB8AC3E}">
        <p14:creationId xmlns:p14="http://schemas.microsoft.com/office/powerpoint/2010/main" val="153846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38</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152400" y="1166459"/>
            <a:ext cx="8686800" cy="4678363"/>
          </a:xfrm>
        </p:spPr>
        <p:txBody>
          <a:bodyPr/>
          <a:lstStyle/>
          <a:p>
            <a:pPr marL="0" indent="0" algn="just" eaLnBrk="1" hangingPunct="1">
              <a:lnSpc>
                <a:spcPct val="105000"/>
              </a:lnSpc>
              <a:spcBef>
                <a:spcPct val="5000"/>
              </a:spcBef>
              <a:buNone/>
            </a:pPr>
            <a:r>
              <a:rPr lang="en-US" sz="2400" b="1">
                <a:latin typeface="Arial" panose="020B0604020202020204" pitchFamily="34" charset="0"/>
                <a:cs typeface="Arial" panose="020B0604020202020204" pitchFamily="34" charset="0"/>
              </a:rPr>
              <a:t>Yêu cầu cấu hình để cài đặt SQL Server 2012</a:t>
            </a:r>
          </a:p>
          <a:p>
            <a:pPr marL="0" indent="0" algn="just" eaLnBrk="1" hangingPunct="1">
              <a:lnSpc>
                <a:spcPct val="105000"/>
              </a:lnSpc>
              <a:spcBef>
                <a:spcPct val="5000"/>
              </a:spcBef>
              <a:buNone/>
            </a:pPr>
            <a:endParaRPr lang="en-US" sz="2400" b="1">
              <a:latin typeface="Arial" panose="020B0604020202020204" pitchFamily="34" charset="0"/>
              <a:cs typeface="Arial" panose="020B0604020202020204" pitchFamily="34" charset="0"/>
            </a:endParaRPr>
          </a:p>
          <a:p>
            <a:pPr marL="514350" indent="-514350" algn="just" eaLnBrk="1" hangingPunct="1">
              <a:lnSpc>
                <a:spcPct val="105000"/>
              </a:lnSpc>
              <a:spcBef>
                <a:spcPct val="5000"/>
              </a:spcBef>
              <a:buFont typeface="+mj-lt"/>
              <a:buAutoNum type="arabicPeriod"/>
            </a:pPr>
            <a:r>
              <a:rPr lang="en-US" sz="2400" b="1">
                <a:latin typeface="Arial" panose="020B0604020202020204" pitchFamily="34" charset="0"/>
                <a:cs typeface="Arial" panose="020B0604020202020204" pitchFamily="34" charset="0"/>
              </a:rPr>
              <a:t>Hệ điều hành</a:t>
            </a:r>
            <a:r>
              <a:rPr lang="en-US" sz="2400">
                <a:latin typeface="Arial" panose="020B0604020202020204" pitchFamily="34" charset="0"/>
                <a:cs typeface="Arial" panose="020B0604020202020204" pitchFamily="34" charset="0"/>
              </a:rPr>
              <a:t>: Windows 7, Windows 10,Windows Server 2008 R2, Windows Server 2008 Service Pack 2, Windows Vista Service Pack 2.</a:t>
            </a:r>
          </a:p>
          <a:p>
            <a:pPr marL="514350" indent="-514350">
              <a:buFont typeface="+mj-lt"/>
              <a:buAutoNum type="arabicPeriod"/>
            </a:pPr>
            <a:r>
              <a:rPr lang="en-US" sz="2400" b="1">
                <a:latin typeface="Arial" panose="020B0604020202020204" pitchFamily="34" charset="0"/>
                <a:cs typeface="Arial" panose="020B0604020202020204" pitchFamily="34" charset="0"/>
              </a:rPr>
              <a:t>CPU</a:t>
            </a:r>
            <a:r>
              <a:rPr lang="en-US" sz="2400">
                <a:latin typeface="Arial" panose="020B0604020202020204" pitchFamily="34" charset="0"/>
                <a:cs typeface="Arial" panose="020B0604020202020204" pitchFamily="34" charset="0"/>
              </a:rPr>
              <a:t> : 32bit thì 1Ghz. 64bit thì &gt;1.4Ghz</a:t>
            </a:r>
          </a:p>
          <a:p>
            <a:pPr marL="514350" indent="-514350">
              <a:buFont typeface="+mj-lt"/>
              <a:buAutoNum type="arabicPeriod"/>
            </a:pPr>
            <a:r>
              <a:rPr lang="en-US" sz="2400" b="1">
                <a:latin typeface="Arial" panose="020B0604020202020204" pitchFamily="34" charset="0"/>
                <a:cs typeface="Arial" panose="020B0604020202020204" pitchFamily="34" charset="0"/>
              </a:rPr>
              <a:t>Ram</a:t>
            </a:r>
            <a:r>
              <a:rPr lang="en-US" sz="2400">
                <a:latin typeface="Arial" panose="020B0604020202020204" pitchFamily="34" charset="0"/>
                <a:cs typeface="Arial" panose="020B0604020202020204" pitchFamily="34" charset="0"/>
              </a:rPr>
              <a:t>: 512Mb. Đề nghị &gt;2Gb</a:t>
            </a:r>
          </a:p>
          <a:p>
            <a:pPr marL="514350" indent="-514350">
              <a:buFont typeface="+mj-lt"/>
              <a:buAutoNum type="arabicPeriod"/>
            </a:pPr>
            <a:r>
              <a:rPr lang="en-US" sz="2400" b="1">
                <a:latin typeface="Arial" panose="020B0604020202020204" pitchFamily="34" charset="0"/>
                <a:cs typeface="Arial" panose="020B0604020202020204" pitchFamily="34" charset="0"/>
              </a:rPr>
              <a:t>Ổ cứng</a:t>
            </a:r>
            <a:r>
              <a:rPr lang="en-US" sz="2400">
                <a:latin typeface="Arial" panose="020B0604020202020204" pitchFamily="34" charset="0"/>
                <a:cs typeface="Arial" panose="020B0604020202020204" pitchFamily="34" charset="0"/>
              </a:rPr>
              <a:t>: Trống &gt;2.2Gb</a:t>
            </a: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2012</a:t>
            </a: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Tree>
    <p:extLst>
      <p:ext uri="{BB962C8B-B14F-4D97-AF65-F5344CB8AC3E}">
        <p14:creationId xmlns:p14="http://schemas.microsoft.com/office/powerpoint/2010/main" val="3853851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4ACAE3-5A89-4BA9-A9BD-1BE6B1232A4F}" type="slidenum">
              <a:rPr lang="en-US" sz="1200" smtClean="0">
                <a:solidFill>
                  <a:srgbClr val="898989"/>
                </a:solidFill>
              </a:rPr>
              <a:pPr>
                <a:spcBef>
                  <a:spcPct val="0"/>
                </a:spcBef>
                <a:buFontTx/>
                <a:buNone/>
              </a:pPr>
              <a:t>39</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83972"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83973" name="Group 35"/>
          <p:cNvGrpSpPr>
            <a:grpSpLocks/>
          </p:cNvGrpSpPr>
          <p:nvPr/>
        </p:nvGrpSpPr>
        <p:grpSpPr bwMode="auto">
          <a:xfrm>
            <a:off x="457200" y="228600"/>
            <a:ext cx="549275" cy="476250"/>
            <a:chOff x="1110" y="2656"/>
            <a:chExt cx="1549" cy="1351"/>
          </a:xfrm>
        </p:grpSpPr>
        <p:sp>
          <p:nvSpPr>
            <p:cNvPr id="839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39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83974"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338" y="1430338"/>
            <a:ext cx="5089525"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6F9E6C-0E23-4B7E-AFCC-286FD9280066}" type="slidenum">
              <a:rPr lang="en-US" sz="1200" smtClean="0">
                <a:solidFill>
                  <a:srgbClr val="898989"/>
                </a:solidFill>
              </a:rPr>
              <a:pPr>
                <a:spcBef>
                  <a:spcPct val="0"/>
                </a:spcBef>
                <a:buFontTx/>
                <a:buNone/>
              </a:pPr>
              <a:t>4</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04800" y="1676400"/>
            <a:ext cx="8229600" cy="4678363"/>
          </a:xfrm>
        </p:spPr>
        <p:txBody>
          <a:bodyPr/>
          <a:lstStyle/>
          <a:p>
            <a:pPr lvl="1" algn="just"/>
            <a:r>
              <a:rPr lang="en-US" altLang="en-US" sz="2400" b="1">
                <a:latin typeface="Arial" panose="020B0604020202020204" pitchFamily="34" charset="0"/>
              </a:rPr>
              <a:t>Data:</a:t>
            </a:r>
            <a:r>
              <a:rPr lang="en-US" altLang="en-US" sz="2400">
                <a:latin typeface="Arial" panose="020B0604020202020204" pitchFamily="34" charset="0"/>
              </a:rPr>
              <a:t> sự biểu diễn của các đối tượng và sự kiện chưa có ý nghĩa rõ ràng được ghi nhận và được lưu trữ trên các phương tiện của máy tính.</a:t>
            </a:r>
            <a:endParaRPr lang="en-US" altLang="en-US" sz="2400">
              <a:latin typeface="Arial" panose="020B0604020202020204" pitchFamily="34" charset="0"/>
              <a:cs typeface="Arial" panose="020B0604020202020204" pitchFamily="34" charset="0"/>
            </a:endParaRPr>
          </a:p>
          <a:p>
            <a:pPr lvl="2" algn="just">
              <a:buClr>
                <a:srgbClr val="9900FF"/>
              </a:buClr>
              <a:buSzPct val="75000"/>
              <a:buFont typeface="Wingdings" panose="05000000000000000000" pitchFamily="2" charset="2"/>
              <a:buChar char=""/>
            </a:pPr>
            <a:r>
              <a:rPr lang="en-US" altLang="en-US">
                <a:latin typeface="Arial" panose="020B0604020202020204" pitchFamily="34" charset="0"/>
              </a:rPr>
              <a:t>Dữ liệu có cấu trúc: số, ngày, chuỗi ký tự, …</a:t>
            </a:r>
          </a:p>
          <a:p>
            <a:pPr lvl="2" algn="just">
              <a:buClr>
                <a:srgbClr val="9900FF"/>
              </a:buClr>
              <a:buSzPct val="75000"/>
              <a:buFont typeface="Wingdings" panose="05000000000000000000" pitchFamily="2" charset="2"/>
              <a:buChar char=""/>
            </a:pPr>
            <a:r>
              <a:rPr lang="en-US" altLang="en-US">
                <a:latin typeface="Arial" panose="020B0604020202020204" pitchFamily="34" charset="0"/>
              </a:rPr>
              <a:t>Dữ liệu không có cấu trúc: hình ảnh, âm thanh, đoạn phim, …</a:t>
            </a:r>
          </a:p>
          <a:p>
            <a:pPr lvl="1" algn="just"/>
            <a:r>
              <a:rPr lang="en-US" altLang="en-US" sz="2400" b="1">
                <a:latin typeface="Arial" panose="020B0604020202020204" pitchFamily="34" charset="0"/>
              </a:rPr>
              <a:t>Information:</a:t>
            </a:r>
            <a:r>
              <a:rPr lang="en-US" altLang="en-US" sz="2400">
                <a:latin typeface="Arial" panose="020B0604020202020204" pitchFamily="34" charset="0"/>
              </a:rPr>
              <a:t> dữ liệu đã được xử lý để làm tăng sự hiểu biết của người sử dụng.</a:t>
            </a:r>
            <a:endParaRPr lang="en-US" altLang="en-US" sz="2400">
              <a:latin typeface="Arial" panose="020B0604020202020204" pitchFamily="34" charset="0"/>
              <a:cs typeface="Arial" panose="020B0604020202020204" pitchFamily="34" charset="0"/>
            </a:endParaRPr>
          </a:p>
          <a:p>
            <a:pPr lvl="1" algn="just">
              <a:buClr>
                <a:srgbClr val="0000FF"/>
              </a:buClr>
              <a:buFont typeface="Wingdings 3" panose="05040102010807070707" pitchFamily="18" charset="2"/>
              <a:buChar char=""/>
            </a:pPr>
            <a:endParaRPr lang="en-US" altLang="en-US" sz="2400">
              <a:latin typeface="Arial" panose="020B0604020202020204" pitchFamily="34" charset="0"/>
            </a:endParaRPr>
          </a:p>
          <a:p>
            <a:pPr lvl="1" algn="just">
              <a:buFont typeface="Wingdings" panose="05000000000000000000" pitchFamily="2" charset="2"/>
              <a:buChar char="è"/>
            </a:pPr>
            <a:r>
              <a:rPr lang="en-US" altLang="en-US" sz="2400">
                <a:latin typeface="Arial" panose="020B0604020202020204" pitchFamily="34" charset="0"/>
                <a:sym typeface="Wingdings" panose="05000000000000000000" pitchFamily="2" charset="2"/>
              </a:rPr>
              <a:t>Phân biệt giữa data và information??</a:t>
            </a:r>
          </a:p>
          <a:p>
            <a:pPr lvl="1" algn="just">
              <a:buFont typeface="Wingdings" panose="05000000000000000000" pitchFamily="2" charset="2"/>
              <a:buChar char="è"/>
            </a:pPr>
            <a:endParaRPr lang="en-US" altLang="en-US" sz="2400">
              <a:latin typeface="Arial" panose="020B0604020202020204" pitchFamily="34" charset="0"/>
              <a:sym typeface="Wingdings" panose="05000000000000000000" pitchFamily="2" charset="2"/>
            </a:endParaRPr>
          </a:p>
        </p:txBody>
      </p:sp>
      <p:grpSp>
        <p:nvGrpSpPr>
          <p:cNvPr id="10245" name="Group 14"/>
          <p:cNvGrpSpPr>
            <a:grpSpLocks/>
          </p:cNvGrpSpPr>
          <p:nvPr/>
        </p:nvGrpSpPr>
        <p:grpSpPr bwMode="auto">
          <a:xfrm>
            <a:off x="304800" y="304800"/>
            <a:ext cx="8839200" cy="474663"/>
            <a:chOff x="762000" y="1905000"/>
            <a:chExt cx="7543800" cy="475488"/>
          </a:xfrm>
        </p:grpSpPr>
        <p:sp>
          <p:nvSpPr>
            <p:cNvPr id="1024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0248" name="Group 28"/>
            <p:cNvGrpSpPr>
              <a:grpSpLocks/>
            </p:cNvGrpSpPr>
            <p:nvPr/>
          </p:nvGrpSpPr>
          <p:grpSpPr bwMode="auto">
            <a:xfrm>
              <a:off x="762000" y="1905000"/>
              <a:ext cx="548640" cy="475488"/>
              <a:chOff x="1110" y="2656"/>
              <a:chExt cx="1549" cy="1351"/>
            </a:xfrm>
          </p:grpSpPr>
          <p:sp>
            <p:nvSpPr>
              <p:cNvPr id="102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25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0246"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spTree>
    <p:extLst>
      <p:ext uri="{BB962C8B-B14F-4D97-AF65-F5344CB8AC3E}">
        <p14:creationId xmlns:p14="http://schemas.microsoft.com/office/powerpoint/2010/main" val="363119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2">
                                            <p:txEl>
                                              <p:pRg st="5" end="5"/>
                                            </p:txEl>
                                          </p:spTgt>
                                        </p:tgtEl>
                                        <p:attrNameLst>
                                          <p:attrName>style.visibility</p:attrName>
                                        </p:attrNameLst>
                                      </p:cBhvr>
                                      <p:to>
                                        <p:strVal val="visible"/>
                                      </p:to>
                                    </p:set>
                                    <p:animEffect transition="in" filter="wipe(down)">
                                      <p:cBhvr>
                                        <p:cTn id="27" dur="500"/>
                                        <p:tgtEl>
                                          <p:spTgt spid="41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B13123E-18CB-46A9-8378-024C2C6462E2}" type="slidenum">
              <a:rPr lang="en-US" sz="1200" smtClean="0">
                <a:solidFill>
                  <a:srgbClr val="898989"/>
                </a:solidFill>
              </a:rPr>
              <a:pPr>
                <a:spcBef>
                  <a:spcPct val="0"/>
                </a:spcBef>
                <a:buFontTx/>
                <a:buNone/>
              </a:pPr>
              <a:t>40</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86020" name="Content Placeholder 24"/>
          <p:cNvSpPr>
            <a:spLocks noGrp="1"/>
          </p:cNvSpPr>
          <p:nvPr>
            <p:ph idx="4294967295"/>
          </p:nvPr>
        </p:nvSpPr>
        <p:spPr>
          <a:xfrm>
            <a:off x="457200" y="1387475"/>
            <a:ext cx="8229600" cy="4678363"/>
          </a:xfrm>
        </p:spPr>
        <p:txBody>
          <a:bodyPr/>
          <a:lstStyle/>
          <a:p>
            <a:r>
              <a:rPr lang="en-US" sz="2400" b="1" dirty="0" err="1">
                <a:latin typeface="Arial" panose="020B0604020202020204" pitchFamily="34" charset="0"/>
                <a:cs typeface="Arial" panose="020B0604020202020204" pitchFamily="34" charset="0"/>
              </a:rPr>
              <a:t>Dịch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vụ</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tích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hợp</a:t>
            </a:r>
            <a:r>
              <a:rPr lang="en-US" sz="2400" b="1" dirty="0">
                <a:latin typeface="Arial" panose="020B0604020202020204" pitchFamily="34" charset="0"/>
                <a:cs typeface="Arial" panose="020B0604020202020204" pitchFamily="34" charset="0"/>
              </a:rPr>
              <a:t> - SQL Server Integration Services </a:t>
            </a:r>
            <a:r>
              <a:rPr lang="en-US" sz="2400" dirty="0">
                <a:latin typeface="Arial" panose="020B0604020202020204" pitchFamily="34" charset="0"/>
                <a:cs typeface="Arial" panose="020B0604020202020204" pitchFamily="34" charset="0"/>
              </a:rPr>
              <a:t>(SSIS)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chép</a:t>
            </a:r>
            <a:r>
              <a:rPr lang="en-US" sz="2400" dirty="0">
                <a:latin typeface="Arial" panose="020B0604020202020204" pitchFamily="34" charset="0"/>
                <a:cs typeface="Arial" panose="020B0604020202020204" pitchFamily="34" charset="0"/>
              </a:rPr>
              <a:t> ,</a:t>
            </a:r>
            <a:r>
              <a:rPr lang="vi-VN" sz="2400" dirty="0">
                <a:solidFill>
                  <a:srgbClr val="171717"/>
                </a:solidFill>
                <a:latin typeface="Segoe UI" panose="020B0502040204020203" pitchFamily="34" charset="0"/>
              </a:rPr>
              <a:t> làm sạch và khai thác dữ liệu</a:t>
            </a:r>
            <a:r>
              <a:rPr lang="en-US" sz="2400" dirty="0">
                <a:solidFill>
                  <a:srgbClr val="171717"/>
                </a:solidFill>
                <a:latin typeface="Segoe UI" panose="020B0502040204020203" pitchFamily="34" charset="0"/>
              </a:rPr>
              <a:t>,</a:t>
            </a:r>
            <a:r>
              <a:rPr lang="vi-VN" sz="2400" dirty="0">
                <a:solidFill>
                  <a:srgbClr val="171717"/>
                </a:solidFill>
                <a:latin typeface="Segoe UI" panose="020B0502040204020203" pitchFamily="34" charset="0"/>
              </a:rPr>
              <a:t> </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gói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a:t>
            </a:r>
            <a:r>
              <a:rPr lang="en-US" sz="1400" b="0" i="0" dirty="0">
                <a:solidFill>
                  <a:srgbClr val="171717"/>
                </a:solidFill>
                <a:effectLst/>
                <a:latin typeface="Segoe UI" panose="020B0502040204020203" pitchFamily="34" charset="0"/>
              </a:rPr>
              <a:t> </a:t>
            </a:r>
            <a:endParaRPr lang="en-US" sz="2400" dirty="0">
              <a:latin typeface="Arial" panose="020B0604020202020204" pitchFamily="34" charset="0"/>
              <a:cs typeface="Arial" panose="020B0604020202020204" pitchFamily="34" charset="0"/>
            </a:endParaRPr>
          </a:p>
        </p:txBody>
      </p:sp>
      <p:sp>
        <p:nvSpPr>
          <p:cNvPr id="86021"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86022" name="Group 35"/>
          <p:cNvGrpSpPr>
            <a:grpSpLocks/>
          </p:cNvGrpSpPr>
          <p:nvPr/>
        </p:nvGrpSpPr>
        <p:grpSpPr bwMode="auto">
          <a:xfrm>
            <a:off x="457200" y="228600"/>
            <a:ext cx="549275" cy="476250"/>
            <a:chOff x="1110" y="2656"/>
            <a:chExt cx="1549" cy="1351"/>
          </a:xfrm>
        </p:grpSpPr>
        <p:sp>
          <p:nvSpPr>
            <p:cNvPr id="860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60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86023" name="Picture 3" descr="IC11261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95040"/>
            <a:ext cx="3252787"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A3743A-935C-4B45-BC88-62DC38B72802}" type="slidenum">
              <a:rPr lang="en-US" sz="1200" smtClean="0">
                <a:solidFill>
                  <a:srgbClr val="898989"/>
                </a:solidFill>
              </a:rPr>
              <a:pPr>
                <a:spcBef>
                  <a:spcPct val="0"/>
                </a:spcBef>
                <a:buFontTx/>
                <a:buNone/>
              </a:pPr>
              <a:t>41</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88068" name="Content Placeholder 24"/>
          <p:cNvSpPr>
            <a:spLocks noGrp="1"/>
          </p:cNvSpPr>
          <p:nvPr>
            <p:ph idx="4294967295"/>
          </p:nvPr>
        </p:nvSpPr>
        <p:spPr>
          <a:xfrm>
            <a:off x="498475" y="1241425"/>
            <a:ext cx="8229600" cy="4678363"/>
          </a:xfrm>
        </p:spPr>
        <p:txBody>
          <a:bodyPr/>
          <a:lstStyle/>
          <a:p>
            <a:r>
              <a:rPr lang="en-US" sz="2400" b="1" dirty="0">
                <a:latin typeface="Arial" panose="020B0604020202020204" pitchFamily="34" charset="0"/>
                <a:cs typeface="Arial" panose="020B0604020202020204" pitchFamily="34" charset="0"/>
              </a:rPr>
              <a:t>SQL Server Database Engine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SQL Server,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n</a:t>
            </a:r>
            <a:r>
              <a:rPr lang="vi-VN" sz="2400" dirty="0">
                <a:latin typeface="Arial" panose="020B0604020202020204" pitchFamily="34" charset="0"/>
                <a:cs typeface="Arial" panose="020B0604020202020204" pitchFamily="34" charset="0"/>
              </a:rPr>
              <a:t>ói chung, chứa mã cốt lõi cho các hoạt động của công nghệ đó. </a:t>
            </a:r>
            <a:r>
              <a:rPr lang="en-US" sz="2400" dirty="0">
                <a:latin typeface="Arial" panose="020B0604020202020204" pitchFamily="34" charset="0"/>
                <a:cs typeface="Arial" panose="020B0604020202020204" pitchFamily="34" charset="0"/>
              </a:rPr>
              <a:t>Bao </a:t>
            </a:r>
            <a:r>
              <a:rPr lang="en-US" sz="2400" dirty="0" err="1">
                <a:latin typeface="Arial" panose="020B0604020202020204" pitchFamily="34" charset="0"/>
                <a:cs typeface="Arial" panose="020B0604020202020204" pitchFamily="34" charset="0"/>
              </a:rPr>
              <a:t>gồm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lưu trữ và khôi phục dữ liệu. </a:t>
            </a:r>
            <a:endParaRPr lang="en-US" sz="2400" dirty="0">
              <a:latin typeface="Arial" panose="020B0604020202020204" pitchFamily="34" charset="0"/>
              <a:cs typeface="Arial" panose="020B0604020202020204" pitchFamily="34" charset="0"/>
            </a:endParaRPr>
          </a:p>
        </p:txBody>
      </p:sp>
      <p:sp>
        <p:nvSpPr>
          <p:cNvPr id="88069"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88070" name="Group 35"/>
          <p:cNvGrpSpPr>
            <a:grpSpLocks/>
          </p:cNvGrpSpPr>
          <p:nvPr/>
        </p:nvGrpSpPr>
        <p:grpSpPr bwMode="auto">
          <a:xfrm>
            <a:off x="457200" y="228600"/>
            <a:ext cx="549275" cy="476250"/>
            <a:chOff x="1110" y="2656"/>
            <a:chExt cx="1549" cy="1351"/>
          </a:xfrm>
        </p:grpSpPr>
        <p:sp>
          <p:nvSpPr>
            <p:cNvPr id="8807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807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88071" name="Picture 4" descr="IC86240.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62363"/>
            <a:ext cx="31242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B803AA-488E-4742-996E-BA494CAEC01B}" type="slidenum">
              <a:rPr lang="en-US" sz="1200" smtClean="0">
                <a:solidFill>
                  <a:srgbClr val="898989"/>
                </a:solidFill>
              </a:rPr>
              <a:pPr>
                <a:spcBef>
                  <a:spcPct val="0"/>
                </a:spcBef>
                <a:buFontTx/>
                <a:buNone/>
              </a:pPr>
              <a:t>42</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90116" name="Content Placeholder 24"/>
          <p:cNvSpPr>
            <a:spLocks noGrp="1"/>
          </p:cNvSpPr>
          <p:nvPr>
            <p:ph idx="4294967295"/>
          </p:nvPr>
        </p:nvSpPr>
        <p:spPr>
          <a:xfrm>
            <a:off x="498475" y="1241425"/>
            <a:ext cx="8229600" cy="4678363"/>
          </a:xfrm>
        </p:spPr>
        <p:txBody>
          <a:bodyPr/>
          <a:lstStyle/>
          <a:p>
            <a:r>
              <a:rPr lang="en-US" sz="2400" b="1">
                <a:latin typeface="Arial" panose="020B0604020202020204" pitchFamily="34" charset="0"/>
                <a:cs typeface="Arial" panose="020B0604020202020204" pitchFamily="34" charset="0"/>
              </a:rPr>
              <a:t>SQL Server Reporting Services (SSRS)</a:t>
            </a:r>
            <a:r>
              <a:rPr lang="en-US" sz="2400">
                <a:latin typeface="Arial" panose="020B0604020202020204" pitchFamily="34" charset="0"/>
                <a:cs typeface="Arial" panose="020B0604020202020204" pitchFamily="34" charset="0"/>
              </a:rPr>
              <a:t> bao gồm:</a:t>
            </a:r>
          </a:p>
          <a:p>
            <a:pPr lvl="1"/>
            <a:r>
              <a:rPr lang="en-US" sz="2400">
                <a:latin typeface="Arial" panose="020B0604020202020204" pitchFamily="34" charset="0"/>
                <a:cs typeface="Arial" panose="020B0604020202020204" pitchFamily="34" charset="0"/>
              </a:rPr>
              <a:t>Một tập các công cụ dùng để tạo và quản lý các report. </a:t>
            </a:r>
          </a:p>
          <a:p>
            <a:pPr lvl="1"/>
            <a:r>
              <a:rPr lang="en-US" sz="2400">
                <a:latin typeface="Arial" panose="020B0604020202020204" pitchFamily="34" charset="0"/>
                <a:cs typeface="Arial" panose="020B0604020202020204" pitchFamily="34" charset="0"/>
              </a:rPr>
              <a:t>Một giao diện chương trình ứng dụng (API) cho phép các nhà phát triển tích hợp hoặc mở rộng dữ liệu và xử lý các report trong các ứng dụng.</a:t>
            </a:r>
            <a:endParaRPr lang="en-US" sz="2000">
              <a:latin typeface="Arial" panose="020B0604020202020204" pitchFamily="34" charset="0"/>
              <a:cs typeface="Arial" panose="020B0604020202020204" pitchFamily="34" charset="0"/>
            </a:endParaRPr>
          </a:p>
        </p:txBody>
      </p:sp>
      <p:sp>
        <p:nvSpPr>
          <p:cNvPr id="90117"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0118" name="Group 35"/>
          <p:cNvGrpSpPr>
            <a:grpSpLocks/>
          </p:cNvGrpSpPr>
          <p:nvPr/>
        </p:nvGrpSpPr>
        <p:grpSpPr bwMode="auto">
          <a:xfrm>
            <a:off x="457200" y="228600"/>
            <a:ext cx="549275" cy="476250"/>
            <a:chOff x="1110" y="2656"/>
            <a:chExt cx="1549" cy="1351"/>
          </a:xfrm>
        </p:grpSpPr>
        <p:sp>
          <p:nvSpPr>
            <p:cNvPr id="9012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012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90119" name="Picture 4" descr="IC80389.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2412"/>
            <a:ext cx="27717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stretch>
            <a:fillRect/>
          </a:stretch>
        </p:blipFill>
        <p:spPr>
          <a:xfrm>
            <a:off x="3672731" y="3733800"/>
            <a:ext cx="5325219" cy="332351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5E48A6-2D66-467F-AF1B-D006D8638885}" type="slidenum">
              <a:rPr lang="en-US" sz="1200" smtClean="0">
                <a:solidFill>
                  <a:srgbClr val="898989"/>
                </a:solidFill>
              </a:rPr>
              <a:pPr>
                <a:spcBef>
                  <a:spcPct val="0"/>
                </a:spcBef>
                <a:buFontTx/>
                <a:buNone/>
              </a:pPr>
              <a:t>43</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98475" y="1241425"/>
            <a:ext cx="8229600" cy="4678363"/>
          </a:xfrm>
        </p:spPr>
        <p:txBody>
          <a:bodyPr/>
          <a:lstStyle/>
          <a:p>
            <a:pPr marL="0" indent="0" eaLnBrk="1" hangingPunct="1">
              <a:buFont typeface="Arial" panose="020B0604020202020204" pitchFamily="34" charset="0"/>
              <a:buNone/>
              <a:defRPr/>
            </a:pPr>
            <a:r>
              <a:rPr lang="en-US" sz="2400" b="1">
                <a:latin typeface="Arial" panose="020B0604020202020204" pitchFamily="34" charset="0"/>
                <a:cs typeface="Arial" panose="020B0604020202020204" pitchFamily="34" charset="0"/>
              </a:rPr>
              <a:t>SQL Server Analysis Services :</a:t>
            </a:r>
          </a:p>
          <a:p>
            <a:pPr>
              <a:defRPr/>
            </a:pPr>
            <a:r>
              <a:rPr lang="en-US" sz="2400" b="1">
                <a:latin typeface="Arial" panose="020B0604020202020204" pitchFamily="34" charset="0"/>
                <a:cs typeface="Arial" panose="020B0604020202020204" pitchFamily="34" charset="0"/>
              </a:rPr>
              <a:t>Analysis Services </a:t>
            </a:r>
            <a:r>
              <a:rPr lang="en-US" sz="2400">
                <a:latin typeface="Arial" panose="020B0604020202020204" pitchFamily="34" charset="0"/>
                <a:cs typeface="Arial" panose="020B0604020202020204" pitchFamily="34" charset="0"/>
              </a:rPr>
              <a:t>cung cấp trực tuyến xử lý phân tích dữ liệu và chức năng khai thác cho các ứng dụng kinh doanh thông minh.</a:t>
            </a:r>
            <a:endParaRPr lang="en-US" sz="2400" dirty="0">
              <a:latin typeface="Arial" panose="020B0604020202020204" pitchFamily="34" charset="0"/>
              <a:cs typeface="Arial" panose="020B0604020202020204" pitchFamily="34" charset="0"/>
            </a:endParaRPr>
          </a:p>
        </p:txBody>
      </p:sp>
      <p:sp>
        <p:nvSpPr>
          <p:cNvPr id="92165"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2166" name="Group 35"/>
          <p:cNvGrpSpPr>
            <a:grpSpLocks/>
          </p:cNvGrpSpPr>
          <p:nvPr/>
        </p:nvGrpSpPr>
        <p:grpSpPr bwMode="auto">
          <a:xfrm>
            <a:off x="457200" y="228600"/>
            <a:ext cx="549275" cy="476250"/>
            <a:chOff x="1110" y="2656"/>
            <a:chExt cx="1549" cy="1351"/>
          </a:xfrm>
        </p:grpSpPr>
        <p:sp>
          <p:nvSpPr>
            <p:cNvPr id="921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21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92167"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2943225"/>
            <a:ext cx="3573463"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4647CD-73DA-408B-A26F-F67D1D59B895}" type="slidenum">
              <a:rPr lang="en-US" sz="1200" smtClean="0">
                <a:solidFill>
                  <a:srgbClr val="898989"/>
                </a:solidFill>
              </a:rPr>
              <a:pPr>
                <a:spcBef>
                  <a:spcPct val="0"/>
                </a:spcBef>
                <a:buFontTx/>
                <a:buNone/>
              </a:pPr>
              <a:t>44</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96260" name="Content Placeholder 24"/>
          <p:cNvSpPr>
            <a:spLocks noGrp="1"/>
          </p:cNvSpPr>
          <p:nvPr>
            <p:ph idx="4294967295"/>
          </p:nvPr>
        </p:nvSpPr>
        <p:spPr>
          <a:xfrm>
            <a:off x="498475" y="1241425"/>
            <a:ext cx="8229600" cy="4678363"/>
          </a:xfrm>
        </p:spPr>
        <p:txBody>
          <a:bodyPr/>
          <a:lstStyle/>
          <a:p>
            <a:r>
              <a:rPr lang="en-US" sz="2400" b="1" dirty="0">
                <a:latin typeface="Arial" panose="020B0604020202020204" pitchFamily="34" charset="0"/>
                <a:cs typeface="Arial" panose="020B0604020202020204" pitchFamily="34" charset="0"/>
              </a:rPr>
              <a:t>SQL Server Replication</a:t>
            </a:r>
            <a:r>
              <a:rPr lang="en-US" sz="2400"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Nhân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bản</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vi-VN" sz="2400" dirty="0">
                <a:cs typeface="Arial" panose="020B0604020202020204" pitchFamily="34" charset="0"/>
              </a:rPr>
              <a:t>một tập hợp các công nghệ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vi-VN" sz="2400" dirty="0">
                <a:cs typeface="Arial" panose="020B0604020202020204" pitchFamily="34" charset="0"/>
              </a:rPr>
              <a:t>việc sao chép</a:t>
            </a:r>
            <a:r>
              <a:rPr lang="en-US" sz="2400" dirty="0">
                <a:latin typeface="Arial" panose="020B0604020202020204" pitchFamily="34" charset="0"/>
                <a:cs typeface="Arial" panose="020B0604020202020204" pitchFamily="34" charset="0"/>
              </a:rPr>
              <a:t>, </a:t>
            </a:r>
            <a:r>
              <a:rPr lang="vi-VN" sz="2400" dirty="0">
                <a:cs typeface="Arial" panose="020B0604020202020204" pitchFamily="34" charset="0"/>
              </a:rPr>
              <a:t>phân phối dữ liệu và các đối tượng cơ sở dữ liệu từ một cơ sở dữ liệu khác,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a:t>
            </a:r>
            <a:r>
              <a:rPr lang="vi-VN" sz="2400" dirty="0">
                <a:cs typeface="Arial" panose="020B0604020202020204" pitchFamily="34" charset="0"/>
              </a:rPr>
              <a:t>đồng bộ hóa giữa cơ sở dữ liệu để duy trì tính nhất quán</a:t>
            </a:r>
            <a:r>
              <a:rPr lang="en-US" sz="2400" dirty="0">
                <a:cs typeface="Arial" panose="020B0604020202020204" pitchFamily="34" charset="0"/>
              </a:rPr>
              <a:t> </a:t>
            </a:r>
            <a:r>
              <a:rPr lang="en-US" sz="2400" dirty="0" err="1">
                <a:cs typeface="Arial" panose="020B0604020202020204" pitchFamily="34" charset="0"/>
              </a:rPr>
              <a:t>và</a:t>
            </a:r>
            <a:r>
              <a:rPr lang="en-US" sz="2400" dirty="0">
                <a:cs typeface="Arial" panose="020B0604020202020204" pitchFamily="34" charset="0"/>
              </a:rPr>
              <a:t> </a:t>
            </a:r>
            <a:r>
              <a:rPr lang="en-US" sz="2400" dirty="0" err="1">
                <a:cs typeface="Arial" panose="020B0604020202020204" pitchFamily="34" charset="0"/>
              </a:rPr>
              <a:t>toàn</a:t>
            </a:r>
            <a:r>
              <a:rPr lang="en-US" sz="2400" dirty="0">
                <a:cs typeface="Arial" panose="020B0604020202020204" pitchFamily="34" charset="0"/>
              </a:rPr>
              <a:t> </a:t>
            </a:r>
            <a:r>
              <a:rPr lang="en-US" sz="2400" dirty="0" err="1">
                <a:cs typeface="Arial" panose="020B0604020202020204" pitchFamily="34" charset="0"/>
              </a:rPr>
              <a:t>vẹn</a:t>
            </a:r>
            <a:r>
              <a:rPr lang="en-US" sz="2400" dirty="0">
                <a:cs typeface="Arial" panose="020B0604020202020204" pitchFamily="34" charset="0"/>
              </a:rPr>
              <a:t> </a:t>
            </a:r>
            <a:r>
              <a:rPr lang="en-US" sz="2400" dirty="0" err="1">
                <a:cs typeface="Arial" panose="020B0604020202020204" pitchFamily="34" charset="0"/>
              </a:rPr>
              <a:t>dữ</a:t>
            </a:r>
            <a:r>
              <a:rPr lang="en-US" sz="2400" dirty="0">
                <a:cs typeface="Arial" panose="020B0604020202020204" pitchFamily="34" charset="0"/>
              </a:rPr>
              <a:t> </a:t>
            </a:r>
            <a:r>
              <a:rPr lang="en-US" sz="2400" dirty="0" err="1">
                <a:cs typeface="Arial" panose="020B0604020202020204" pitchFamily="34" charset="0"/>
              </a:rPr>
              <a:t>liệu</a:t>
            </a:r>
            <a:endParaRPr lang="en-US" sz="2400" dirty="0">
              <a:latin typeface="Arial" panose="020B0604020202020204" pitchFamily="34" charset="0"/>
              <a:cs typeface="Arial" panose="020B0604020202020204" pitchFamily="34" charset="0"/>
            </a:endParaRPr>
          </a:p>
        </p:txBody>
      </p:sp>
      <p:sp>
        <p:nvSpPr>
          <p:cNvPr id="96261"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6262" name="Group 35"/>
          <p:cNvGrpSpPr>
            <a:grpSpLocks/>
          </p:cNvGrpSpPr>
          <p:nvPr/>
        </p:nvGrpSpPr>
        <p:grpSpPr bwMode="auto">
          <a:xfrm>
            <a:off x="457200" y="228600"/>
            <a:ext cx="549275" cy="476250"/>
            <a:chOff x="1110" y="2656"/>
            <a:chExt cx="1549" cy="1351"/>
          </a:xfrm>
        </p:grpSpPr>
        <p:sp>
          <p:nvSpPr>
            <p:cNvPr id="962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62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96263" name="Picture 3" descr="IC9651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276600"/>
            <a:ext cx="34464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3CE6B7-A175-B457-6D00-9E8A48713A02}"/>
              </a:ext>
            </a:extLst>
          </p:cNvPr>
          <p:cNvSpPr>
            <a:spLocks noGrp="1"/>
          </p:cNvSpPr>
          <p:nvPr>
            <p:ph type="sldNum" sz="quarter" idx="12"/>
          </p:nvPr>
        </p:nvSpPr>
        <p:spPr/>
        <p:txBody>
          <a:bodyPr/>
          <a:lstStyle/>
          <a:p>
            <a:pPr>
              <a:defRPr/>
            </a:pPr>
            <a:fld id="{0E071146-F31E-4EF6-8DA3-9095BE2F8627}" type="slidenum">
              <a:rPr lang="en-US" smtClean="0"/>
              <a:pPr>
                <a:defRPr/>
              </a:pPr>
              <a:t>45</a:t>
            </a:fld>
            <a:endParaRPr lang="en-US"/>
          </a:p>
        </p:txBody>
      </p:sp>
      <p:pic>
        <p:nvPicPr>
          <p:cNvPr id="1026" name="Picture 2">
            <a:extLst>
              <a:ext uri="{FF2B5EF4-FFF2-40B4-BE49-F238E27FC236}">
                <a16:creationId xmlns:a16="http://schemas.microsoft.com/office/drawing/2014/main" id="{2B22E7BC-FD93-0A8F-7A56-5D1F561CD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647700"/>
            <a:ext cx="696277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48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12B8E7-8632-4840-A829-B27BD84D8768}" type="slidenum">
              <a:rPr lang="en-US" sz="1200" smtClean="0">
                <a:solidFill>
                  <a:srgbClr val="898989"/>
                </a:solidFill>
              </a:rPr>
              <a:pPr>
                <a:spcBef>
                  <a:spcPct val="0"/>
                </a:spcBef>
                <a:buFontTx/>
                <a:buNone/>
              </a:pPr>
              <a:t>46</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98308" name="Content Placeholder 24"/>
          <p:cNvSpPr>
            <a:spLocks noGrp="1"/>
          </p:cNvSpPr>
          <p:nvPr>
            <p:ph idx="4294967295"/>
          </p:nvPr>
        </p:nvSpPr>
        <p:spPr>
          <a:xfrm>
            <a:off x="498475" y="1241425"/>
            <a:ext cx="8229600" cy="4678363"/>
          </a:xfrm>
        </p:spPr>
        <p:txBody>
          <a:bodyPr/>
          <a:lstStyle/>
          <a:p>
            <a:pPr eaLnBrk="1" hangingPunct="1">
              <a:spcBef>
                <a:spcPct val="0"/>
              </a:spcBef>
            </a:pPr>
            <a:r>
              <a:rPr lang="en-US" sz="2400" b="1">
                <a:latin typeface="Arial" panose="020B0604020202020204" pitchFamily="34" charset="0"/>
                <a:cs typeface="Arial" panose="020B0604020202020204" pitchFamily="34" charset="0"/>
              </a:rPr>
              <a:t>Full – Text Search</a:t>
            </a:r>
            <a:r>
              <a:rPr lang="en-US" sz="2400">
                <a:latin typeface="Arial" panose="020B0604020202020204" pitchFamily="34" charset="0"/>
                <a:cs typeface="Arial" panose="020B0604020202020204" pitchFamily="34" charset="0"/>
              </a:rPr>
              <a:t> </a:t>
            </a:r>
            <a:r>
              <a:rPr lang="vi-VN" altLang="en-US" sz="2400"/>
              <a:t>cho phép người sử dụng và các ứng dụng chạy các truy vấn toàn văn </a:t>
            </a:r>
            <a:r>
              <a:rPr lang="en-US" altLang="en-US" sz="2400"/>
              <a:t>bản </a:t>
            </a:r>
            <a:r>
              <a:rPr lang="vi-VN" altLang="en-US" sz="2400"/>
              <a:t>đối với dữ liệu dựa trên ký tự trong bảng SQL Server.</a:t>
            </a:r>
            <a:r>
              <a:rPr lang="en-US" altLang="en-US" sz="2400"/>
              <a:t> </a:t>
            </a:r>
            <a:r>
              <a:rPr lang="vi-VN" altLang="en-US" sz="2400"/>
              <a:t>Các chỉ mục toàn văn bản bao gồm một hoặc nhiều cột dựa trên ký tự trong bảng.</a:t>
            </a:r>
            <a:endParaRPr lang="en-US" altLang="en-US" sz="2400"/>
          </a:p>
          <a:p>
            <a:pPr algn="just" eaLnBrk="1" hangingPunct="1"/>
            <a:endParaRPr lang="en-US" sz="2400">
              <a:latin typeface="Arial" panose="020B0604020202020204" pitchFamily="34" charset="0"/>
              <a:cs typeface="Arial" panose="020B0604020202020204" pitchFamily="34" charset="0"/>
            </a:endParaRPr>
          </a:p>
        </p:txBody>
      </p:sp>
      <p:sp>
        <p:nvSpPr>
          <p:cNvPr id="98309"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8310" name="Group 35"/>
          <p:cNvGrpSpPr>
            <a:grpSpLocks/>
          </p:cNvGrpSpPr>
          <p:nvPr/>
        </p:nvGrpSpPr>
        <p:grpSpPr bwMode="auto">
          <a:xfrm>
            <a:off x="457200" y="228600"/>
            <a:ext cx="549275" cy="476250"/>
            <a:chOff x="1110" y="2656"/>
            <a:chExt cx="1549" cy="1351"/>
          </a:xfrm>
        </p:grpSpPr>
        <p:sp>
          <p:nvSpPr>
            <p:cNvPr id="9831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831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98311"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55988"/>
            <a:ext cx="2747963"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0992D9-B7B3-4480-94E1-C07479DF7401}" type="slidenum">
              <a:rPr lang="en-US" sz="1200" smtClean="0">
                <a:solidFill>
                  <a:srgbClr val="898989"/>
                </a:solidFill>
              </a:rPr>
              <a:pPr>
                <a:spcBef>
                  <a:spcPct val="0"/>
                </a:spcBef>
                <a:buFontTx/>
                <a:buNone/>
              </a:pPr>
              <a:t>47</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0356" name="Content Placeholder 24"/>
          <p:cNvSpPr>
            <a:spLocks noGrp="1"/>
          </p:cNvSpPr>
          <p:nvPr>
            <p:ph idx="4294967295"/>
          </p:nvPr>
        </p:nvSpPr>
        <p:spPr>
          <a:xfrm>
            <a:off x="498475" y="1241425"/>
            <a:ext cx="8229600" cy="4678363"/>
          </a:xfrm>
        </p:spPr>
        <p:txBody>
          <a:bodyPr/>
          <a:lstStyle/>
          <a:p>
            <a:pPr algn="just" eaLnBrk="1" hangingPunct="1">
              <a:spcBef>
                <a:spcPct val="0"/>
              </a:spcBef>
            </a:pPr>
            <a:r>
              <a:rPr lang="en-US" sz="2400" b="1">
                <a:latin typeface="Arial" panose="020B0604020202020204" pitchFamily="34" charset="0"/>
                <a:cs typeface="Arial" panose="020B0604020202020204" pitchFamily="34" charset="0"/>
              </a:rPr>
              <a:t>Notification Services </a:t>
            </a:r>
            <a:r>
              <a:rPr lang="vi-VN" altLang="en-US" sz="2400"/>
              <a:t>Dịch vụ thông báo là một nền tảng cho việc phát triển và triển khai các ứng dụng tạo ra và gửi thông báo cho thuê bao. Các thông báo được tạo ra là cá nhân, thông điệp kịp thời có thể được gửi đến một loạt các thiết bị, và phản ánh sở thích của các thuê bao.</a:t>
            </a:r>
            <a:endParaRPr lang="en-US" altLang="en-US" sz="2400"/>
          </a:p>
        </p:txBody>
      </p:sp>
      <p:sp>
        <p:nvSpPr>
          <p:cNvPr id="100357"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100358" name="Group 35"/>
          <p:cNvGrpSpPr>
            <a:grpSpLocks/>
          </p:cNvGrpSpPr>
          <p:nvPr/>
        </p:nvGrpSpPr>
        <p:grpSpPr bwMode="auto">
          <a:xfrm>
            <a:off x="457200" y="228600"/>
            <a:ext cx="549275" cy="476250"/>
            <a:chOff x="1110" y="2656"/>
            <a:chExt cx="1549" cy="1351"/>
          </a:xfrm>
        </p:grpSpPr>
        <p:sp>
          <p:nvSpPr>
            <p:cNvPr id="10036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036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100359"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55988"/>
            <a:ext cx="2747963"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4B3772C-38A9-4E64-BF4B-12B20ED0FF04}" type="slidenum">
              <a:rPr lang="en-US" sz="1200" smtClean="0">
                <a:solidFill>
                  <a:srgbClr val="898989"/>
                </a:solidFill>
              </a:rPr>
              <a:pPr>
                <a:spcBef>
                  <a:spcPct val="0"/>
                </a:spcBef>
                <a:buFontTx/>
                <a:buNone/>
              </a:pPr>
              <a:t>48</a:t>
            </a:fld>
            <a:endParaRPr lang="en-US" sz="1200">
              <a:solidFill>
                <a:srgbClr val="898989"/>
              </a:solidFill>
            </a:endParaRPr>
          </a:p>
        </p:txBody>
      </p:sp>
      <p:sp>
        <p:nvSpPr>
          <p:cNvPr id="104451"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6BC62EE-9D3C-4E6C-A63D-5587DD998C4B}" type="slidenum">
              <a:rPr lang="en-US" sz="1000">
                <a:solidFill>
                  <a:srgbClr val="AFADA5"/>
                </a:solidFill>
                <a:latin typeface="Verdana" panose="020B0604030504040204" pitchFamily="34" charset="0"/>
              </a:rPr>
              <a:pPr algn="r" eaLnBrk="1" hangingPunct="1">
                <a:spcBef>
                  <a:spcPct val="0"/>
                </a:spcBef>
                <a:buFontTx/>
                <a:buNone/>
              </a:pPr>
              <a:t>48</a:t>
            </a:fld>
            <a:endParaRPr lang="en-US" sz="1000">
              <a:solidFill>
                <a:srgbClr val="AFADA5"/>
              </a:solidFill>
              <a:latin typeface="Verdana" panose="020B0604030504040204" pitchFamily="34" charset="0"/>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4453" name="Text Box 12"/>
          <p:cNvSpPr txBox="1">
            <a:spLocks noChangeArrowheads="1"/>
          </p:cNvSpPr>
          <p:nvPr/>
        </p:nvSpPr>
        <p:spPr bwMode="auto">
          <a:xfrm>
            <a:off x="1219200" y="209550"/>
            <a:ext cx="7586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Bộ công cụ SQL Management Studio</a:t>
            </a:r>
            <a:r>
              <a:rPr lang="en-US" altLang="zh-CN">
                <a:solidFill>
                  <a:schemeClr val="bg1"/>
                </a:solidFill>
                <a:latin typeface="Arial" panose="020B0604020202020204" pitchFamily="34" charset="0"/>
              </a:rPr>
              <a:t> </a:t>
            </a:r>
            <a:endParaRPr lang="en-US" altLang="en-US">
              <a:solidFill>
                <a:schemeClr val="bg1"/>
              </a:solidFill>
              <a:latin typeface="Arial" panose="020B0604020202020204" pitchFamily="34" charset="0"/>
            </a:endParaRPr>
          </a:p>
        </p:txBody>
      </p:sp>
      <p:grpSp>
        <p:nvGrpSpPr>
          <p:cNvPr id="104454" name="Group 28"/>
          <p:cNvGrpSpPr>
            <a:grpSpLocks/>
          </p:cNvGrpSpPr>
          <p:nvPr/>
        </p:nvGrpSpPr>
        <p:grpSpPr bwMode="auto">
          <a:xfrm>
            <a:off x="609600" y="228600"/>
            <a:ext cx="549275" cy="476250"/>
            <a:chOff x="1110" y="2656"/>
            <a:chExt cx="1549" cy="1351"/>
          </a:xfrm>
        </p:grpSpPr>
        <p:sp>
          <p:nvSpPr>
            <p:cNvPr id="10445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445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
        <p:nvSpPr>
          <p:cNvPr id="104455" name="Rectangle 3"/>
          <p:cNvSpPr>
            <a:spLocks noChangeArrowheads="1"/>
          </p:cNvSpPr>
          <p:nvPr/>
        </p:nvSpPr>
        <p:spPr bwMode="auto">
          <a:xfrm>
            <a:off x="838200" y="1676400"/>
            <a:ext cx="7467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5000"/>
              </a:lnSpc>
            </a:pPr>
            <a:r>
              <a:rPr lang="en-US" altLang="en-US" sz="2400">
                <a:latin typeface="Arial" panose="020B0604020202020204" pitchFamily="34" charset="0"/>
              </a:rPr>
              <a:t>Hai studio của SQL Server:</a:t>
            </a:r>
          </a:p>
          <a:p>
            <a:pPr lvl="1" eaLnBrk="1" hangingPunct="1">
              <a:lnSpc>
                <a:spcPct val="155000"/>
              </a:lnSpc>
            </a:pPr>
            <a:r>
              <a:rPr lang="en-US" altLang="en-US" sz="2000">
                <a:latin typeface="Arial" panose="020B0604020202020204" pitchFamily="34" charset="0"/>
              </a:rPr>
              <a:t>SQL Server Management Studio</a:t>
            </a:r>
          </a:p>
          <a:p>
            <a:pPr lvl="1" eaLnBrk="1" hangingPunct="1">
              <a:lnSpc>
                <a:spcPct val="155000"/>
              </a:lnSpc>
            </a:pPr>
            <a:r>
              <a:rPr lang="en-US" altLang="en-US" sz="2000">
                <a:latin typeface="Arial" panose="020B0604020202020204" pitchFamily="34" charset="0"/>
              </a:rPr>
              <a:t>Business Intelligence Development Studio</a:t>
            </a:r>
          </a:p>
          <a:p>
            <a:pPr eaLnBrk="1" hangingPunct="1">
              <a:lnSpc>
                <a:spcPct val="155000"/>
              </a:lnSpc>
            </a:pPr>
            <a:r>
              <a:rPr lang="en-US" altLang="en-US" sz="2400">
                <a:latin typeface="Arial" panose="020B0604020202020204" pitchFamily="34" charset="0"/>
              </a:rPr>
              <a:t>Cả hai studio đều cung cấp các projects được tổ chức thành các Solution</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395469-9C6F-4BD9-8B31-ADCC4F6F895C}" type="slidenum">
              <a:rPr lang="en-US" sz="1200" smtClean="0">
                <a:solidFill>
                  <a:srgbClr val="898989"/>
                </a:solidFill>
              </a:rPr>
              <a:pPr>
                <a:spcBef>
                  <a:spcPct val="0"/>
                </a:spcBef>
                <a:buFontTx/>
                <a:buNone/>
              </a:pPr>
              <a:t>49</a:t>
            </a:fld>
            <a:endParaRPr lang="en-US" sz="1200">
              <a:solidFill>
                <a:srgbClr val="898989"/>
              </a:solidFill>
            </a:endParaRPr>
          </a:p>
        </p:txBody>
      </p:sp>
      <p:sp>
        <p:nvSpPr>
          <p:cNvPr id="105475"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50D1424-6575-4446-876C-D31F87CCE856}" type="slidenum">
              <a:rPr lang="en-US" sz="1000">
                <a:solidFill>
                  <a:srgbClr val="AFADA5"/>
                </a:solidFill>
                <a:latin typeface="Verdana" panose="020B0604030504040204" pitchFamily="34" charset="0"/>
              </a:rPr>
              <a:pPr algn="r" eaLnBrk="1" hangingPunct="1">
                <a:spcBef>
                  <a:spcPct val="0"/>
                </a:spcBef>
                <a:buFontTx/>
                <a:buNone/>
              </a:pPr>
              <a:t>49</a:t>
            </a:fld>
            <a:endParaRPr lang="en-US" sz="1000">
              <a:solidFill>
                <a:srgbClr val="AFADA5"/>
              </a:solidFill>
              <a:latin typeface="Verdana" panose="020B0604030504040204" pitchFamily="34" charset="0"/>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5477" name="Text Box 12"/>
          <p:cNvSpPr txBox="1">
            <a:spLocks noChangeArrowheads="1"/>
          </p:cNvSpPr>
          <p:nvPr/>
        </p:nvSpPr>
        <p:spPr bwMode="auto">
          <a:xfrm>
            <a:off x="1219200" y="2095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Các Studio</a:t>
            </a:r>
            <a:r>
              <a:rPr lang="en-US" altLang="zh-CN">
                <a:solidFill>
                  <a:schemeClr val="bg1"/>
                </a:solidFill>
                <a:latin typeface="Arial" panose="020B0604020202020204" pitchFamily="34" charset="0"/>
              </a:rPr>
              <a:t> của SQL Server</a:t>
            </a:r>
            <a:endParaRPr lang="en-US" altLang="en-US">
              <a:solidFill>
                <a:schemeClr val="bg1"/>
              </a:solidFill>
              <a:latin typeface="Arial" panose="020B0604020202020204" pitchFamily="34" charset="0"/>
            </a:endParaRPr>
          </a:p>
        </p:txBody>
      </p:sp>
      <p:grpSp>
        <p:nvGrpSpPr>
          <p:cNvPr id="105478" name="Group 28"/>
          <p:cNvGrpSpPr>
            <a:grpSpLocks/>
          </p:cNvGrpSpPr>
          <p:nvPr/>
        </p:nvGrpSpPr>
        <p:grpSpPr bwMode="auto">
          <a:xfrm>
            <a:off x="609600" y="228600"/>
            <a:ext cx="549275" cy="476250"/>
            <a:chOff x="1110" y="2656"/>
            <a:chExt cx="1549" cy="1351"/>
          </a:xfrm>
        </p:grpSpPr>
        <p:sp>
          <p:nvSpPr>
            <p:cNvPr id="10548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548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
        <p:nvSpPr>
          <p:cNvPr id="105479" name="Rectangle 3"/>
          <p:cNvSpPr>
            <a:spLocks noChangeArrowheads="1"/>
          </p:cNvSpPr>
          <p:nvPr/>
        </p:nvSpPr>
        <p:spPr bwMode="auto">
          <a:xfrm>
            <a:off x="533400" y="2057400"/>
            <a:ext cx="807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5000"/>
              </a:lnSpc>
            </a:pPr>
            <a:r>
              <a:rPr lang="en-US" altLang="en-US" sz="2400">
                <a:latin typeface="Arial" panose="020B0604020202020204" pitchFamily="34" charset="0"/>
              </a:rPr>
              <a:t>Là môi trường tích hợp để truy xuất, cấu hình, quản lý tất cả các thành phần của SQL Server.</a:t>
            </a:r>
          </a:p>
          <a:p>
            <a:pPr eaLnBrk="1" hangingPunct="1">
              <a:lnSpc>
                <a:spcPct val="115000"/>
              </a:lnSpc>
            </a:pPr>
            <a:r>
              <a:rPr lang="en-US" altLang="en-US" sz="2400">
                <a:latin typeface="Arial" panose="020B0604020202020204" pitchFamily="34" charset="0"/>
              </a:rPr>
              <a:t>Kết hợp các chức năng của Enterprise Manager và Query Analyzer trong các phiên bản trước của SQL Server</a:t>
            </a:r>
          </a:p>
        </p:txBody>
      </p:sp>
      <p:sp>
        <p:nvSpPr>
          <p:cNvPr id="105480" name="Rectangle 13"/>
          <p:cNvSpPr>
            <a:spLocks noChangeArrowheads="1"/>
          </p:cNvSpPr>
          <p:nvPr/>
        </p:nvSpPr>
        <p:spPr bwMode="auto">
          <a:xfrm>
            <a:off x="457200" y="1182688"/>
            <a:ext cx="5280025"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5000"/>
              </a:lnSpc>
              <a:buFont typeface="Arial" panose="020B0604020202020204" pitchFamily="34" charset="0"/>
              <a:buNone/>
            </a:pPr>
            <a:r>
              <a:rPr lang="en-US" altLang="en-US" sz="2400" b="1">
                <a:solidFill>
                  <a:srgbClr val="990000"/>
                </a:solidFill>
                <a:latin typeface="Arial" panose="020B0604020202020204" pitchFamily="34" charset="0"/>
              </a:rPr>
              <a:t>SQL Server Management Studio</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10FA16-4D43-4B69-9A0D-7B5FF9334E90}" type="slidenum">
              <a:rPr lang="en-US" sz="1200" smtClean="0">
                <a:solidFill>
                  <a:srgbClr val="898989"/>
                </a:solidFill>
              </a:rPr>
              <a:pPr>
                <a:spcBef>
                  <a:spcPct val="0"/>
                </a:spcBef>
                <a:buFontTx/>
                <a:buNone/>
              </a:pPr>
              <a:t>5</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2292" name="Group 14"/>
          <p:cNvGrpSpPr>
            <a:grpSpLocks/>
          </p:cNvGrpSpPr>
          <p:nvPr/>
        </p:nvGrpSpPr>
        <p:grpSpPr bwMode="auto">
          <a:xfrm>
            <a:off x="304800" y="304800"/>
            <a:ext cx="8839200" cy="474663"/>
            <a:chOff x="762000" y="1905000"/>
            <a:chExt cx="7543800" cy="475488"/>
          </a:xfrm>
        </p:grpSpPr>
        <p:sp>
          <p:nvSpPr>
            <p:cNvPr id="12300"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2301" name="Group 28"/>
            <p:cNvGrpSpPr>
              <a:grpSpLocks/>
            </p:cNvGrpSpPr>
            <p:nvPr/>
          </p:nvGrpSpPr>
          <p:grpSpPr bwMode="auto">
            <a:xfrm>
              <a:off x="762000" y="1905000"/>
              <a:ext cx="548640" cy="475488"/>
              <a:chOff x="1110" y="2656"/>
              <a:chExt cx="1549" cy="1351"/>
            </a:xfrm>
          </p:grpSpPr>
          <p:sp>
            <p:nvSpPr>
              <p:cNvPr id="1230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03"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2293"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grpSp>
        <p:nvGrpSpPr>
          <p:cNvPr id="293901" name="Group 13"/>
          <p:cNvGrpSpPr>
            <a:grpSpLocks/>
          </p:cNvGrpSpPr>
          <p:nvPr/>
        </p:nvGrpSpPr>
        <p:grpSpPr bwMode="auto">
          <a:xfrm>
            <a:off x="533400" y="3997325"/>
            <a:ext cx="8610600" cy="2509838"/>
            <a:chOff x="1044" y="768"/>
            <a:chExt cx="4176" cy="2034"/>
          </a:xfrm>
        </p:grpSpPr>
        <p:sp>
          <p:nvSpPr>
            <p:cNvPr id="12298" name="Rectangle 14"/>
            <p:cNvSpPr>
              <a:spLocks noChangeArrowheads="1"/>
            </p:cNvSpPr>
            <p:nvPr/>
          </p:nvSpPr>
          <p:spPr bwMode="auto">
            <a:xfrm>
              <a:off x="1044" y="768"/>
              <a:ext cx="4176" cy="15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299" name="Text Box 15"/>
            <p:cNvSpPr txBox="1">
              <a:spLocks noChangeArrowheads="1"/>
            </p:cNvSpPr>
            <p:nvPr/>
          </p:nvSpPr>
          <p:spPr bwMode="auto">
            <a:xfrm>
              <a:off x="1140" y="852"/>
              <a:ext cx="3888" cy="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1600200">
                <a:spcBef>
                  <a:spcPct val="20000"/>
                </a:spcBef>
                <a:buFont typeface="Arial" panose="020B0604020202020204" pitchFamily="34" charset="0"/>
                <a:buChar char="•"/>
                <a:tabLst>
                  <a:tab pos="914400" algn="l"/>
                  <a:tab pos="2571750" algn="l"/>
                  <a:tab pos="5543550" algn="l"/>
                  <a:tab pos="7143750" algn="l"/>
                </a:tabLst>
                <a:defRPr sz="3200">
                  <a:solidFill>
                    <a:schemeClr val="tx1"/>
                  </a:solidFill>
                  <a:latin typeface="Calibri" panose="020F0502020204030204" pitchFamily="34" charset="0"/>
                </a:defRPr>
              </a:lvl1pPr>
              <a:lvl2pPr marL="800100" indent="-342900" defTabSz="1600200">
                <a:spcBef>
                  <a:spcPct val="20000"/>
                </a:spcBef>
                <a:buFont typeface="Arial" panose="020B0604020202020204" pitchFamily="34" charset="0"/>
                <a:buChar char="–"/>
                <a:tabLst>
                  <a:tab pos="914400" algn="l"/>
                  <a:tab pos="2571750" algn="l"/>
                  <a:tab pos="5543550" algn="l"/>
                  <a:tab pos="7143750" algn="l"/>
                </a:tabLst>
                <a:defRPr sz="2800">
                  <a:solidFill>
                    <a:schemeClr val="tx1"/>
                  </a:solidFill>
                  <a:latin typeface="Calibri" panose="020F0502020204030204" pitchFamily="34" charset="0"/>
                </a:defRPr>
              </a:lvl2pPr>
              <a:lvl3pPr marL="1257300" indent="-342900" defTabSz="1600200">
                <a:spcBef>
                  <a:spcPct val="20000"/>
                </a:spcBef>
                <a:buFont typeface="Arial" panose="020B0604020202020204" pitchFamily="34" charset="0"/>
                <a:buChar char="•"/>
                <a:tabLst>
                  <a:tab pos="914400" algn="l"/>
                  <a:tab pos="2571750" algn="l"/>
                  <a:tab pos="5543550" algn="l"/>
                  <a:tab pos="7143750" algn="l"/>
                </a:tabLst>
                <a:defRPr sz="2400">
                  <a:solidFill>
                    <a:schemeClr val="tx1"/>
                  </a:solidFill>
                  <a:latin typeface="Calibri" panose="020F0502020204030204" pitchFamily="34" charset="0"/>
                </a:defRPr>
              </a:lvl3pPr>
              <a:lvl4pPr marL="1714500" indent="-342900" defTabSz="1600200">
                <a:spcBef>
                  <a:spcPct val="20000"/>
                </a:spcBef>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4pPr>
              <a:lvl5pPr marL="2171700" indent="-342900" defTabSz="1600200">
                <a:spcBef>
                  <a:spcPct val="20000"/>
                </a:spcBef>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5pPr>
              <a:lvl6pPr marL="26289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6pPr>
              <a:lvl7pPr marL="30861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7pPr>
              <a:lvl8pPr marL="35433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8pPr>
              <a:lvl9pPr marL="40005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9pPr>
            </a:lstStyle>
            <a:p>
              <a:pPr>
                <a:spcBef>
                  <a:spcPct val="0"/>
                </a:spcBef>
                <a:buFontTx/>
                <a:buNone/>
              </a:pPr>
              <a:r>
                <a:rPr lang="en-US" altLang="en-US" sz="2000" i="1">
                  <a:solidFill>
                    <a:srgbClr val="FF0000"/>
                  </a:solidFill>
                  <a:latin typeface="Times New Roman" panose="02020603050405020304" pitchFamily="18" charset="0"/>
                </a:rPr>
                <a:t>Thông tin: dữ liệu trong ngữ cảnh</a:t>
              </a:r>
            </a:p>
            <a:p>
              <a:pPr algn="just" eaLnBrk="1" hangingPunct="1">
                <a:lnSpc>
                  <a:spcPct val="90000"/>
                </a:lnSpc>
                <a:buClr>
                  <a:srgbClr val="0000FF"/>
                </a:buClr>
                <a:buSzPct val="75000"/>
                <a:buFont typeface="Wingdings" panose="05000000000000000000" pitchFamily="2" charset="2"/>
                <a:buNone/>
              </a:pPr>
              <a:r>
                <a:rPr lang="en-US" altLang="en-US" sz="2000">
                  <a:solidFill>
                    <a:srgbClr val="0000FF"/>
                  </a:solidFill>
                  <a:latin typeface="Times New Roman" panose="02020603050405020304" pitchFamily="18" charset="0"/>
                </a:rPr>
                <a:t>STT	Mã sinh viên	Họ và tên sinh viên	Lớp	Tuổi</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		10273	Nguyễn V</a:t>
              </a:r>
              <a:r>
                <a:rPr lang="en-US" altLang="en-US" sz="2000">
                  <a:latin typeface="Times New Roman" panose="02020603050405020304" pitchFamily="18" charset="0"/>
                </a:rPr>
                <a:t>ăn Hoà</a:t>
              </a:r>
              <a:r>
                <a:rPr lang="en-US" altLang="en-US" sz="2000">
                  <a:latin typeface="Arial" panose="020B0604020202020204" pitchFamily="34" charset="0"/>
                  <a:cs typeface="Arial" panose="020B0604020202020204" pitchFamily="34" charset="0"/>
                </a:rPr>
                <a:t>	CDTH7	20</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2		00298	Nguy</a:t>
              </a:r>
              <a:r>
                <a:rPr lang="en-US" altLang="en-US" sz="2000">
                  <a:latin typeface="Times New Roman" panose="02020603050405020304" pitchFamily="18" charset="0"/>
                </a:rPr>
                <a:t>ễn Minh Tâm</a:t>
              </a:r>
              <a:r>
                <a:rPr lang="en-US" altLang="en-US" sz="2000">
                  <a:latin typeface="Arial" panose="020B0604020202020204" pitchFamily="34" charset="0"/>
                  <a:cs typeface="Arial" panose="020B0604020202020204" pitchFamily="34" charset="0"/>
                </a:rPr>
                <a:t>	CDTH7	19</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151	50542	Hồ </a:t>
              </a:r>
              <a:r>
                <a:rPr lang="en-US" altLang="en-US" sz="2000">
                  <a:latin typeface="Times New Roman" panose="02020603050405020304" pitchFamily="18" charset="0"/>
                </a:rPr>
                <a:t>Xuân Phương </a:t>
              </a:r>
              <a:r>
                <a:rPr lang="en-US" altLang="en-US" sz="2000">
                  <a:latin typeface="Arial" panose="020B0604020202020204" pitchFamily="34" charset="0"/>
                  <a:cs typeface="Arial" panose="020B0604020202020204" pitchFamily="34" charset="0"/>
                </a:rPr>
                <a:t>	TCTH33	18</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152	50075	L</a:t>
              </a:r>
              <a:r>
                <a:rPr lang="en-US" altLang="en-US" sz="2000">
                  <a:latin typeface="Times New Roman" panose="02020603050405020304" pitchFamily="18" charset="0"/>
                </a:rPr>
                <a:t>ê Việt Dũng</a:t>
              </a:r>
              <a:r>
                <a:rPr lang="en-US" altLang="en-US" sz="2000">
                  <a:latin typeface="Arial" panose="020B0604020202020204" pitchFamily="34" charset="0"/>
                  <a:cs typeface="Arial" panose="020B0604020202020204" pitchFamily="34" charset="0"/>
                </a:rPr>
                <a:t>	CNTH34	20</a:t>
              </a:r>
            </a:p>
          </p:txBody>
        </p:sp>
      </p:grpSp>
      <p:grpSp>
        <p:nvGrpSpPr>
          <p:cNvPr id="293904" name="Group 16"/>
          <p:cNvGrpSpPr>
            <a:grpSpLocks/>
          </p:cNvGrpSpPr>
          <p:nvPr/>
        </p:nvGrpSpPr>
        <p:grpSpPr bwMode="auto">
          <a:xfrm>
            <a:off x="685800" y="1852613"/>
            <a:ext cx="8458200" cy="2154237"/>
            <a:chOff x="1044" y="768"/>
            <a:chExt cx="4176" cy="1600"/>
          </a:xfrm>
        </p:grpSpPr>
        <p:sp>
          <p:nvSpPr>
            <p:cNvPr id="12296" name="Rectangle 17"/>
            <p:cNvSpPr>
              <a:spLocks noChangeArrowheads="1"/>
            </p:cNvSpPr>
            <p:nvPr/>
          </p:nvSpPr>
          <p:spPr bwMode="auto">
            <a:xfrm>
              <a:off x="1044" y="768"/>
              <a:ext cx="4176" cy="15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297" name="Text Box 18"/>
            <p:cNvSpPr txBox="1">
              <a:spLocks noChangeArrowheads="1"/>
            </p:cNvSpPr>
            <p:nvPr/>
          </p:nvSpPr>
          <p:spPr bwMode="auto">
            <a:xfrm>
              <a:off x="1140" y="852"/>
              <a:ext cx="3888" cy="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771650">
                <a:spcBef>
                  <a:spcPct val="20000"/>
                </a:spcBef>
                <a:buFont typeface="Arial" panose="020B0604020202020204" pitchFamily="34" charset="0"/>
                <a:buChar char="•"/>
                <a:tabLst>
                  <a:tab pos="800100" algn="l"/>
                  <a:tab pos="2457450" algn="l"/>
                  <a:tab pos="5486400" algn="l"/>
                  <a:tab pos="7086600" algn="l"/>
                </a:tabLst>
                <a:defRPr sz="3200">
                  <a:solidFill>
                    <a:schemeClr val="tx1"/>
                  </a:solidFill>
                  <a:latin typeface="Calibri" panose="020F0502020204030204" pitchFamily="34" charset="0"/>
                </a:defRPr>
              </a:lvl1pPr>
              <a:lvl2pPr marL="742950" indent="-285750" defTabSz="1771650">
                <a:spcBef>
                  <a:spcPct val="20000"/>
                </a:spcBef>
                <a:buFont typeface="Arial" panose="020B0604020202020204" pitchFamily="34" charset="0"/>
                <a:buChar char="–"/>
                <a:tabLst>
                  <a:tab pos="800100" algn="l"/>
                  <a:tab pos="2457450" algn="l"/>
                  <a:tab pos="5486400" algn="l"/>
                  <a:tab pos="7086600" algn="l"/>
                </a:tabLst>
                <a:defRPr sz="2800">
                  <a:solidFill>
                    <a:schemeClr val="tx1"/>
                  </a:solidFill>
                  <a:latin typeface="Calibri" panose="020F0502020204030204" pitchFamily="34" charset="0"/>
                </a:defRPr>
              </a:lvl2pPr>
              <a:lvl3pPr marL="1143000" indent="-228600" defTabSz="1771650">
                <a:spcBef>
                  <a:spcPct val="20000"/>
                </a:spcBef>
                <a:buFont typeface="Arial" panose="020B0604020202020204" pitchFamily="34" charset="0"/>
                <a:buChar char="•"/>
                <a:tabLst>
                  <a:tab pos="800100" algn="l"/>
                  <a:tab pos="2457450" algn="l"/>
                  <a:tab pos="5486400" algn="l"/>
                  <a:tab pos="7086600" algn="l"/>
                </a:tabLst>
                <a:defRPr sz="2400">
                  <a:solidFill>
                    <a:schemeClr val="tx1"/>
                  </a:solidFill>
                  <a:latin typeface="Calibri" panose="020F0502020204030204" pitchFamily="34" charset="0"/>
                </a:defRPr>
              </a:lvl3pPr>
              <a:lvl4pPr marL="1600200" indent="-228600" defTabSz="1771650">
                <a:spcBef>
                  <a:spcPct val="20000"/>
                </a:spcBef>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4pPr>
              <a:lvl5pPr marL="2057400" indent="-228600" defTabSz="1771650">
                <a:spcBef>
                  <a:spcPct val="20000"/>
                </a:spcBef>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5pPr>
              <a:lvl6pPr marL="25146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6pPr>
              <a:lvl7pPr marL="29718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7pPr>
              <a:lvl8pPr marL="34290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8pPr>
              <a:lvl9pPr marL="38862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9pPr>
            </a:lstStyle>
            <a:p>
              <a:pPr algn="just" eaLnBrk="1" hangingPunct="1">
                <a:lnSpc>
                  <a:spcPct val="90000"/>
                </a:lnSpc>
                <a:buClr>
                  <a:srgbClr val="0000FF"/>
                </a:buClr>
                <a:buSzPct val="75000"/>
                <a:buFont typeface="Wingdings" panose="05000000000000000000" pitchFamily="2" charset="2"/>
                <a:buNone/>
              </a:pPr>
              <a:r>
                <a:rPr lang="en-US" altLang="en-US" sz="2000" i="1">
                  <a:solidFill>
                    <a:srgbClr val="FF0000"/>
                  </a:solidFill>
                  <a:latin typeface="Arial" panose="020B0604020202020204" pitchFamily="34" charset="0"/>
                  <a:cs typeface="Arial" panose="020B0604020202020204" pitchFamily="34" charset="0"/>
                </a:rPr>
                <a:t>Dữ liệu</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	10273	Nguyễn V</a:t>
              </a:r>
              <a:r>
                <a:rPr lang="en-US" altLang="en-US" sz="2000">
                  <a:latin typeface="Times New Roman" panose="02020603050405020304" pitchFamily="18" charset="0"/>
                </a:rPr>
                <a:t>ăn Hoà</a:t>
              </a:r>
              <a:r>
                <a:rPr lang="en-US" altLang="en-US" sz="2000">
                  <a:latin typeface="Arial" panose="020B0604020202020204" pitchFamily="34" charset="0"/>
                  <a:cs typeface="Arial" panose="020B0604020202020204" pitchFamily="34" charset="0"/>
                </a:rPr>
                <a:t>	CDTH7	20</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2	00298	Nguy</a:t>
              </a:r>
              <a:r>
                <a:rPr lang="en-US" altLang="en-US" sz="2000">
                  <a:latin typeface="Times New Roman" panose="02020603050405020304" pitchFamily="18" charset="0"/>
                </a:rPr>
                <a:t>ễn Minh Tâm</a:t>
              </a:r>
              <a:r>
                <a:rPr lang="en-US" altLang="en-US" sz="2000">
                  <a:latin typeface="Arial" panose="020B0604020202020204" pitchFamily="34" charset="0"/>
                  <a:cs typeface="Arial" panose="020B0604020202020204" pitchFamily="34" charset="0"/>
                </a:rPr>
                <a:t>	CDTH7	19</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151	50542	Hồ </a:t>
              </a:r>
              <a:r>
                <a:rPr lang="en-US" altLang="en-US" sz="2000">
                  <a:latin typeface="Times New Roman" panose="02020603050405020304" pitchFamily="18" charset="0"/>
                </a:rPr>
                <a:t>Xuân Phương </a:t>
              </a:r>
              <a:r>
                <a:rPr lang="en-US" altLang="en-US" sz="2000">
                  <a:latin typeface="Arial" panose="020B0604020202020204" pitchFamily="34" charset="0"/>
                  <a:cs typeface="Arial" panose="020B0604020202020204" pitchFamily="34" charset="0"/>
                </a:rPr>
                <a:t>	TCTH33	18</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152	50075	L</a:t>
              </a:r>
              <a:r>
                <a:rPr lang="en-US" altLang="en-US" sz="2000">
                  <a:latin typeface="Times New Roman" panose="02020603050405020304" pitchFamily="18" charset="0"/>
                </a:rPr>
                <a:t>ê Việt Dũng</a:t>
              </a:r>
              <a:r>
                <a:rPr lang="en-US" altLang="en-US" sz="2000">
                  <a:latin typeface="Arial" panose="020B0604020202020204" pitchFamily="34" charset="0"/>
                  <a:cs typeface="Arial" panose="020B0604020202020204" pitchFamily="34" charset="0"/>
                </a:rPr>
                <a:t>	CNTH34	20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93904"/>
                                        </p:tgtEl>
                                        <p:attrNameLst>
                                          <p:attrName>style.visibility</p:attrName>
                                        </p:attrNameLst>
                                      </p:cBhvr>
                                      <p:to>
                                        <p:strVal val="visible"/>
                                      </p:to>
                                    </p:set>
                                    <p:animEffect transition="in" filter="blinds(horizontal)">
                                      <p:cBhvr>
                                        <p:cTn id="7" dur="500"/>
                                        <p:tgtEl>
                                          <p:spTgt spid="293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3901"/>
                                        </p:tgtEl>
                                        <p:attrNameLst>
                                          <p:attrName>style.visibility</p:attrName>
                                        </p:attrNameLst>
                                      </p:cBhvr>
                                      <p:to>
                                        <p:strVal val="visible"/>
                                      </p:to>
                                    </p:set>
                                    <p:animEffect transition="in" filter="checkerboard(across)">
                                      <p:cBhvr>
                                        <p:cTn id="12" dur="500"/>
                                        <p:tgtEl>
                                          <p:spTgt spid="293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296E30-811E-4BAF-9383-989FBF447281}" type="slidenum">
              <a:rPr lang="en-US" sz="1200" smtClean="0">
                <a:solidFill>
                  <a:srgbClr val="898989"/>
                </a:solidFill>
              </a:rPr>
              <a:pPr>
                <a:spcBef>
                  <a:spcPct val="0"/>
                </a:spcBef>
                <a:buFontTx/>
                <a:buNone/>
              </a:pPr>
              <a:t>50</a:t>
            </a:fld>
            <a:endParaRPr lang="en-US" sz="1200">
              <a:solidFill>
                <a:srgbClr val="898989"/>
              </a:solidFill>
            </a:endParaRPr>
          </a:p>
        </p:txBody>
      </p:sp>
      <p:sp>
        <p:nvSpPr>
          <p:cNvPr id="108547" name="Rectangle 2"/>
          <p:cNvSpPr>
            <a:spLocks noGrp="1" noChangeArrowheads="1"/>
          </p:cNvSpPr>
          <p:nvPr>
            <p:ph type="title" idx="4294967295"/>
          </p:nvPr>
        </p:nvSpPr>
        <p:spPr>
          <a:xfrm>
            <a:off x="381000" y="1066800"/>
            <a:ext cx="8229600" cy="838200"/>
          </a:xfrm>
        </p:spPr>
        <p:txBody>
          <a:bodyPr/>
          <a:lstStyle/>
          <a:p>
            <a:pPr algn="l" eaLnBrk="1" hangingPunct="1"/>
            <a:r>
              <a:rPr lang="en-US" altLang="en-US" sz="2400">
                <a:solidFill>
                  <a:srgbClr val="990000"/>
                </a:solidFill>
              </a:rPr>
              <a:t>Khởi động SQL Server Management Studio</a:t>
            </a:r>
          </a:p>
        </p:txBody>
      </p:sp>
      <p:sp>
        <p:nvSpPr>
          <p:cNvPr id="403459" name="Rectangle 3"/>
          <p:cNvSpPr>
            <a:spLocks noGrp="1" noChangeArrowheads="1"/>
          </p:cNvSpPr>
          <p:nvPr>
            <p:ph type="body" idx="4294967295"/>
          </p:nvPr>
        </p:nvSpPr>
        <p:spPr>
          <a:xfrm>
            <a:off x="762000" y="1752600"/>
            <a:ext cx="8229600" cy="3886200"/>
          </a:xfrm>
        </p:spPr>
        <p:txBody>
          <a:bodyPr/>
          <a:lstStyle/>
          <a:p>
            <a:pPr marL="457200" indent="-457200" algn="just" eaLnBrk="1" hangingPunct="1">
              <a:lnSpc>
                <a:spcPct val="120000"/>
              </a:lnSpc>
              <a:spcBef>
                <a:spcPct val="40000"/>
              </a:spcBef>
              <a:buFont typeface="Wingdings" panose="05000000000000000000" pitchFamily="2" charset="2"/>
              <a:buAutoNum type="arabicPeriod"/>
            </a:pPr>
            <a:r>
              <a:rPr lang="vi-VN" altLang="en-US" sz="2400"/>
              <a:t>Mở SQL Server Management Studio ta làm như sau: Vào start -&gt; chọn program -&gt; chọn Microsoft SQL Server 2008 -&gt; chọn SQL Server Management Studio </a:t>
            </a:r>
            <a:endParaRPr lang="en-US" altLang="en-US" sz="2400"/>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8550" name="Text Box 12"/>
          <p:cNvSpPr txBox="1">
            <a:spLocks noChangeArrowheads="1"/>
          </p:cNvSpPr>
          <p:nvPr/>
        </p:nvSpPr>
        <p:spPr bwMode="auto">
          <a:xfrm>
            <a:off x="1219200" y="2095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SQL Server Management Studio</a:t>
            </a:r>
          </a:p>
        </p:txBody>
      </p:sp>
      <p:grpSp>
        <p:nvGrpSpPr>
          <p:cNvPr id="108551" name="Group 28"/>
          <p:cNvGrpSpPr>
            <a:grpSpLocks/>
          </p:cNvGrpSpPr>
          <p:nvPr/>
        </p:nvGrpSpPr>
        <p:grpSpPr bwMode="auto">
          <a:xfrm>
            <a:off x="609600" y="228600"/>
            <a:ext cx="549275" cy="476250"/>
            <a:chOff x="1110" y="2656"/>
            <a:chExt cx="1549" cy="1351"/>
          </a:xfrm>
        </p:grpSpPr>
        <p:sp>
          <p:nvSpPr>
            <p:cNvPr id="1085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855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pic>
        <p:nvPicPr>
          <p:cNvPr id="1085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3130550"/>
            <a:ext cx="51720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F76295-E9F0-4C3D-B851-776025EBA3ED}" type="slidenum">
              <a:rPr lang="en-US" sz="1200" smtClean="0">
                <a:solidFill>
                  <a:srgbClr val="898989"/>
                </a:solidFill>
              </a:rPr>
              <a:pPr>
                <a:spcBef>
                  <a:spcPct val="0"/>
                </a:spcBef>
                <a:buFontTx/>
                <a:buNone/>
              </a:pPr>
              <a:t>51</a:t>
            </a:fld>
            <a:endParaRPr lang="en-US" sz="1200">
              <a:solidFill>
                <a:srgbClr val="898989"/>
              </a:solidFill>
            </a:endParaRPr>
          </a:p>
        </p:txBody>
      </p:sp>
      <p:sp>
        <p:nvSpPr>
          <p:cNvPr id="109571" name="Rectangle 2"/>
          <p:cNvSpPr>
            <a:spLocks noGrp="1" noChangeArrowheads="1"/>
          </p:cNvSpPr>
          <p:nvPr>
            <p:ph type="title" idx="4294967295"/>
          </p:nvPr>
        </p:nvSpPr>
        <p:spPr>
          <a:xfrm>
            <a:off x="381000" y="1066800"/>
            <a:ext cx="8229600" cy="838200"/>
          </a:xfrm>
        </p:spPr>
        <p:txBody>
          <a:bodyPr/>
          <a:lstStyle/>
          <a:p>
            <a:pPr algn="l" eaLnBrk="1" hangingPunct="1"/>
            <a:r>
              <a:rPr lang="en-US" altLang="en-US" sz="2400">
                <a:solidFill>
                  <a:srgbClr val="990000"/>
                </a:solidFill>
              </a:rPr>
              <a:t>Khởi động SQL Server Management Studio</a:t>
            </a:r>
          </a:p>
        </p:txBody>
      </p:sp>
      <p:sp>
        <p:nvSpPr>
          <p:cNvPr id="403459" name="Rectangle 3"/>
          <p:cNvSpPr>
            <a:spLocks noGrp="1" noChangeArrowheads="1"/>
          </p:cNvSpPr>
          <p:nvPr>
            <p:ph type="body" idx="4294967295"/>
          </p:nvPr>
        </p:nvSpPr>
        <p:spPr>
          <a:xfrm>
            <a:off x="444500" y="1752600"/>
            <a:ext cx="8229600" cy="3886200"/>
          </a:xfrm>
        </p:spPr>
        <p:txBody>
          <a:bodyPr/>
          <a:lstStyle/>
          <a:p>
            <a:pPr lvl="0"/>
            <a:r>
              <a:rPr lang="en-US" sz="2000" b="1">
                <a:latin typeface="Arial" panose="020B0604020202020204" pitchFamily="34" charset="0"/>
                <a:cs typeface="Arial" panose="020B0604020202020204" pitchFamily="34" charset="0"/>
              </a:rPr>
              <a:t>Server Type: </a:t>
            </a:r>
            <a:r>
              <a:rPr lang="en-US" sz="2000">
                <a:latin typeface="Arial" panose="020B0604020202020204" pitchFamily="34" charset="0"/>
                <a:cs typeface="Arial" panose="020B0604020202020204" pitchFamily="34" charset="0"/>
              </a:rPr>
              <a:t>các subsystems của SQL Server mà người dùng có thể đăng nhập vào, gồm:</a:t>
            </a:r>
            <a:r>
              <a:rPr lang="en-US" sz="1800">
                <a:latin typeface="Arial" panose="020B0604020202020204" pitchFamily="34" charset="0"/>
                <a:cs typeface="Arial" panose="020B0604020202020204" pitchFamily="34" charset="0"/>
              </a:rPr>
              <a:t> Database engine, Analysis Services, Report Server, Integration Services</a:t>
            </a:r>
            <a:endParaRPr lang="en-US" sz="1600">
              <a:latin typeface="Arial" panose="020B0604020202020204" pitchFamily="34" charset="0"/>
              <a:cs typeface="Arial" panose="020B0604020202020204" pitchFamily="34" charset="0"/>
            </a:endParaRPr>
          </a:p>
          <a:p>
            <a:pPr lvl="0"/>
            <a:r>
              <a:rPr lang="en-US" sz="2000" b="1">
                <a:latin typeface="Arial" panose="020B0604020202020204" pitchFamily="34" charset="0"/>
                <a:cs typeface="Arial" panose="020B0604020202020204" pitchFamily="34" charset="0"/>
              </a:rPr>
              <a:t>Server Name: </a:t>
            </a:r>
            <a:r>
              <a:rPr lang="en-US" sz="2000">
                <a:latin typeface="Arial" panose="020B0604020202020204" pitchFamily="34" charset="0"/>
                <a:cs typeface="Arial" panose="020B0604020202020204" pitchFamily="34" charset="0"/>
              </a:rPr>
              <a:t>tên của Server mà người dùng muốn đăng nhập:</a:t>
            </a:r>
            <a:endParaRPr lang="en-US" sz="1800">
              <a:latin typeface="Arial" panose="020B0604020202020204" pitchFamily="34" charset="0"/>
              <a:cs typeface="Arial" panose="020B0604020202020204" pitchFamily="34" charset="0"/>
            </a:endParaRPr>
          </a:p>
          <a:p>
            <a:pPr lvl="1"/>
            <a:r>
              <a:rPr lang="en-US" sz="1800">
                <a:latin typeface="Arial" panose="020B0604020202020204" pitchFamily="34" charset="0"/>
                <a:cs typeface="Arial" panose="020B0604020202020204" pitchFamily="34" charset="0"/>
              </a:rPr>
              <a:t>“.”: đăng nhập vào một thể hiện mặc định của SQL Server trên cùng máy tính đang đăng nhập.</a:t>
            </a:r>
            <a:endParaRPr lang="en-US" sz="1600">
              <a:latin typeface="Arial" panose="020B0604020202020204" pitchFamily="34" charset="0"/>
              <a:cs typeface="Arial" panose="020B0604020202020204" pitchFamily="34" charset="0"/>
            </a:endParaRPr>
          </a:p>
          <a:p>
            <a:pPr lvl="1"/>
            <a:r>
              <a:rPr lang="en-US" sz="1800">
                <a:latin typeface="Arial" panose="020B0604020202020204" pitchFamily="34" charset="0"/>
                <a:cs typeface="Arial" panose="020B0604020202020204" pitchFamily="34" charset="0"/>
              </a:rPr>
              <a:t>“.” (local): định danh tự động và cách đăng nhập đến server đó. </a:t>
            </a:r>
            <a:endParaRPr lang="en-US" sz="1600">
              <a:latin typeface="Arial" panose="020B0604020202020204" pitchFamily="34" charset="0"/>
              <a:cs typeface="Arial" panose="020B0604020202020204" pitchFamily="34" charset="0"/>
            </a:endParaRPr>
          </a:p>
          <a:p>
            <a:pPr lvl="1"/>
            <a:r>
              <a:rPr lang="en-US" sz="1800">
                <a:latin typeface="Arial" panose="020B0604020202020204" pitchFamily="34" charset="0"/>
                <a:cs typeface="Arial" panose="020B0604020202020204" pitchFamily="34" charset="0"/>
              </a:rPr>
              <a:t>Nếu bạn mở hộp Server name bạn có thể tìm kiếm nhiều server local hoặc network connection bằng cách chọn &lt;Browse for more...&gt;. </a:t>
            </a:r>
            <a:endParaRPr lang="en-US" sz="1600">
              <a:latin typeface="Arial" panose="020B0604020202020204" pitchFamily="34" charset="0"/>
              <a:cs typeface="Arial" panose="020B0604020202020204" pitchFamily="34" charset="0"/>
            </a:endParaRPr>
          </a:p>
          <a:p>
            <a:pPr lvl="0"/>
            <a:r>
              <a:rPr lang="en-US" sz="2000" b="1">
                <a:latin typeface="Arial" panose="020B0604020202020204" pitchFamily="34" charset="0"/>
                <a:cs typeface="Arial" panose="020B0604020202020204" pitchFamily="34" charset="0"/>
              </a:rPr>
              <a:t>Authentication: </a:t>
            </a:r>
            <a:r>
              <a:rPr lang="en-US" sz="2000">
                <a:latin typeface="Arial" panose="020B0604020202020204" pitchFamily="34" charset="0"/>
                <a:cs typeface="Arial" panose="020B0604020202020204" pitchFamily="34" charset="0"/>
              </a:rPr>
              <a:t>xác định các loại hình kết nối bạn muốn sử dụng. Có 2 cách đăng nhập:</a:t>
            </a:r>
            <a:endParaRPr lang="en-US" sz="1800">
              <a:latin typeface="Arial" panose="020B0604020202020204" pitchFamily="34" charset="0"/>
              <a:cs typeface="Arial" panose="020B0604020202020204" pitchFamily="34" charset="0"/>
            </a:endParaRPr>
          </a:p>
          <a:p>
            <a:pPr lvl="1"/>
            <a:r>
              <a:rPr lang="en-US" sz="1800" b="1">
                <a:latin typeface="Arial" panose="020B0604020202020204" pitchFamily="34" charset="0"/>
                <a:cs typeface="Arial" panose="020B0604020202020204" pitchFamily="34" charset="0"/>
              </a:rPr>
              <a:t>Windows Authentication</a:t>
            </a:r>
            <a:r>
              <a:rPr lang="en-US" sz="1800">
                <a:latin typeface="Arial" panose="020B0604020202020204" pitchFamily="34" charset="0"/>
                <a:cs typeface="Arial" panose="020B0604020202020204" pitchFamily="34" charset="0"/>
              </a:rPr>
              <a:t>: thông tin đăng nhập Windows được chuyển thành tài khoản đăng nhập SQL Server.</a:t>
            </a:r>
            <a:endParaRPr lang="en-US" sz="1600">
              <a:latin typeface="Arial" panose="020B0604020202020204" pitchFamily="34" charset="0"/>
              <a:cs typeface="Arial" panose="020B0604020202020204" pitchFamily="34" charset="0"/>
            </a:endParaRPr>
          </a:p>
          <a:p>
            <a:pPr lvl="1"/>
            <a:r>
              <a:rPr lang="en-US" sz="1800" b="1">
                <a:latin typeface="Arial" panose="020B0604020202020204" pitchFamily="34" charset="0"/>
                <a:cs typeface="Arial" panose="020B0604020202020204" pitchFamily="34" charset="0"/>
              </a:rPr>
              <a:t>SQL Server Authentication</a:t>
            </a:r>
            <a:r>
              <a:rPr lang="en-US" sz="1800">
                <a:latin typeface="Arial" panose="020B0604020202020204" pitchFamily="34" charset="0"/>
                <a:cs typeface="Arial" panose="020B0604020202020204" pitchFamily="34" charset="0"/>
              </a:rPr>
              <a:t>: Người dùng cung cấp usename và password để đăng nhập vào SQL Server.</a:t>
            </a:r>
            <a:endParaRPr lang="en-US" sz="1600">
              <a:latin typeface="Arial" panose="020B0604020202020204" pitchFamily="34" charset="0"/>
              <a:cs typeface="Arial" panose="020B0604020202020204" pitchFamily="34" charset="0"/>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9574" name="Text Box 12"/>
          <p:cNvSpPr txBox="1">
            <a:spLocks noChangeArrowheads="1"/>
          </p:cNvSpPr>
          <p:nvPr/>
        </p:nvSpPr>
        <p:spPr bwMode="auto">
          <a:xfrm>
            <a:off x="1219200" y="2095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SQL Server Management Studio</a:t>
            </a:r>
          </a:p>
        </p:txBody>
      </p:sp>
      <p:grpSp>
        <p:nvGrpSpPr>
          <p:cNvPr id="109575" name="Group 28"/>
          <p:cNvGrpSpPr>
            <a:grpSpLocks/>
          </p:cNvGrpSpPr>
          <p:nvPr/>
        </p:nvGrpSpPr>
        <p:grpSpPr bwMode="auto">
          <a:xfrm>
            <a:off x="609600" y="228600"/>
            <a:ext cx="549275" cy="476250"/>
            <a:chOff x="1110" y="2656"/>
            <a:chExt cx="1549" cy="1351"/>
          </a:xfrm>
        </p:grpSpPr>
        <p:sp>
          <p:nvSpPr>
            <p:cNvPr id="10957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957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3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3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3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3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3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3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3F4236-7DB0-4F0B-ABAB-F8B228CC4F19}" type="slidenum">
              <a:rPr lang="en-US" sz="1200" smtClean="0">
                <a:solidFill>
                  <a:srgbClr val="898989"/>
                </a:solidFill>
              </a:rPr>
              <a:pPr>
                <a:spcBef>
                  <a:spcPct val="0"/>
                </a:spcBef>
                <a:buFontTx/>
                <a:buNone/>
              </a:pPr>
              <a:t>52</a:t>
            </a:fld>
            <a:endParaRPr lang="en-US" sz="1200">
              <a:solidFill>
                <a:srgbClr val="898989"/>
              </a:solidFill>
            </a:endParaRPr>
          </a:p>
        </p:txBody>
      </p:sp>
      <p:sp>
        <p:nvSpPr>
          <p:cNvPr id="110595" name="Rectangle 2"/>
          <p:cNvSpPr>
            <a:spLocks noGrp="1" noChangeArrowheads="1"/>
          </p:cNvSpPr>
          <p:nvPr>
            <p:ph type="title" idx="4294967295"/>
          </p:nvPr>
        </p:nvSpPr>
        <p:spPr>
          <a:xfrm>
            <a:off x="381000" y="1066800"/>
            <a:ext cx="8229600" cy="838200"/>
          </a:xfrm>
        </p:spPr>
        <p:txBody>
          <a:bodyPr/>
          <a:lstStyle/>
          <a:p>
            <a:pPr algn="l" eaLnBrk="1" hangingPunct="1"/>
            <a:r>
              <a:rPr lang="en-US" altLang="en-US" sz="2400">
                <a:solidFill>
                  <a:srgbClr val="990000"/>
                </a:solidFill>
              </a:rPr>
              <a:t>Khởi động SQL Server Management Studio</a:t>
            </a: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0597" name="Text Box 12"/>
          <p:cNvSpPr txBox="1">
            <a:spLocks noChangeArrowheads="1"/>
          </p:cNvSpPr>
          <p:nvPr/>
        </p:nvSpPr>
        <p:spPr bwMode="auto">
          <a:xfrm>
            <a:off x="1219200" y="2095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SQL Server Management Studio</a:t>
            </a:r>
          </a:p>
        </p:txBody>
      </p:sp>
      <p:grpSp>
        <p:nvGrpSpPr>
          <p:cNvPr id="110598" name="Group 28"/>
          <p:cNvGrpSpPr>
            <a:grpSpLocks/>
          </p:cNvGrpSpPr>
          <p:nvPr/>
        </p:nvGrpSpPr>
        <p:grpSpPr bwMode="auto">
          <a:xfrm>
            <a:off x="609600" y="228600"/>
            <a:ext cx="549275" cy="476250"/>
            <a:chOff x="1110" y="2656"/>
            <a:chExt cx="1549" cy="1351"/>
          </a:xfrm>
        </p:grpSpPr>
        <p:sp>
          <p:nvSpPr>
            <p:cNvPr id="11060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060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pic>
        <p:nvPicPr>
          <p:cNvPr id="1105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1055688"/>
            <a:ext cx="9117012" cy="580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A96740-3564-478B-966F-8138825899BD}" type="slidenum">
              <a:rPr lang="en-US" sz="1200" smtClean="0">
                <a:solidFill>
                  <a:srgbClr val="898989"/>
                </a:solidFill>
              </a:rPr>
              <a:pPr>
                <a:spcBef>
                  <a:spcPct val="0"/>
                </a:spcBef>
                <a:buFontTx/>
                <a:buNone/>
              </a:pPr>
              <a:t>53</a:t>
            </a:fld>
            <a:endParaRPr lang="en-US" sz="1200">
              <a:solidFill>
                <a:srgbClr val="898989"/>
              </a:solidFill>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1620" name="Text Box 12"/>
          <p:cNvSpPr txBox="1">
            <a:spLocks noChangeArrowheads="1"/>
          </p:cNvSpPr>
          <p:nvPr/>
        </p:nvSpPr>
        <p:spPr bwMode="auto">
          <a:xfrm>
            <a:off x="1219200" y="2095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Các Studio</a:t>
            </a:r>
            <a:r>
              <a:rPr lang="en-US" altLang="zh-CN">
                <a:solidFill>
                  <a:schemeClr val="bg1"/>
                </a:solidFill>
                <a:latin typeface="Arial" panose="020B0604020202020204" pitchFamily="34" charset="0"/>
              </a:rPr>
              <a:t> của SQL Server</a:t>
            </a:r>
            <a:endParaRPr lang="en-US" altLang="en-US">
              <a:solidFill>
                <a:schemeClr val="bg1"/>
              </a:solidFill>
              <a:latin typeface="Arial" panose="020B0604020202020204" pitchFamily="34" charset="0"/>
            </a:endParaRPr>
          </a:p>
        </p:txBody>
      </p:sp>
      <p:grpSp>
        <p:nvGrpSpPr>
          <p:cNvPr id="111621" name="Group 28"/>
          <p:cNvGrpSpPr>
            <a:grpSpLocks/>
          </p:cNvGrpSpPr>
          <p:nvPr/>
        </p:nvGrpSpPr>
        <p:grpSpPr bwMode="auto">
          <a:xfrm>
            <a:off x="609600" y="228600"/>
            <a:ext cx="549275" cy="476250"/>
            <a:chOff x="1110" y="2656"/>
            <a:chExt cx="1549" cy="1351"/>
          </a:xfrm>
        </p:grpSpPr>
        <p:sp>
          <p:nvSpPr>
            <p:cNvPr id="1116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16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
        <p:nvSpPr>
          <p:cNvPr id="111622" name="Rectangle 3"/>
          <p:cNvSpPr>
            <a:spLocks noChangeArrowheads="1"/>
          </p:cNvSpPr>
          <p:nvPr/>
        </p:nvSpPr>
        <p:spPr bwMode="auto">
          <a:xfrm>
            <a:off x="533400" y="2057400"/>
            <a:ext cx="7924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pPr>
            <a:r>
              <a:rPr lang="en-US" altLang="en-US" sz="2400">
                <a:latin typeface="Arial" panose="020B0604020202020204" pitchFamily="34" charset="0"/>
              </a:rPr>
              <a:t>Là môi trường tích hợp để phát triển các cấu trúc thông minh doanh nghiệp như cubes, data source, reports,…</a:t>
            </a:r>
          </a:p>
          <a:p>
            <a:pPr algn="just" eaLnBrk="1" hangingPunct="1">
              <a:lnSpc>
                <a:spcPct val="115000"/>
              </a:lnSpc>
            </a:pPr>
            <a:r>
              <a:rPr lang="en-US" altLang="en-US" sz="2400">
                <a:latin typeface="Arial" panose="020B0604020202020204" pitchFamily="34" charset="0"/>
              </a:rPr>
              <a:t>Ví dụ: các dự án Analysis Services, Integration Services và Reporting Services có thể cùng tích hợp trong 1 solution</a:t>
            </a:r>
          </a:p>
        </p:txBody>
      </p:sp>
      <p:sp>
        <p:nvSpPr>
          <p:cNvPr id="111623" name="Rectangle 11"/>
          <p:cNvSpPr>
            <a:spLocks noChangeArrowheads="1"/>
          </p:cNvSpPr>
          <p:nvPr/>
        </p:nvSpPr>
        <p:spPr bwMode="auto">
          <a:xfrm>
            <a:off x="457200" y="1182688"/>
            <a:ext cx="6784975"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5000"/>
              </a:lnSpc>
              <a:buFont typeface="Arial" panose="020B0604020202020204" pitchFamily="34" charset="0"/>
              <a:buNone/>
            </a:pPr>
            <a:r>
              <a:rPr lang="en-US" altLang="en-US" sz="2400" b="1">
                <a:solidFill>
                  <a:srgbClr val="990000"/>
                </a:solidFill>
                <a:latin typeface="Arial" panose="020B0604020202020204" pitchFamily="34" charset="0"/>
              </a:rPr>
              <a:t>Business Intelligence Development Studio</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D1C3FE-29AF-4A61-B1BE-BB15E0731985}" type="slidenum">
              <a:rPr lang="en-US" sz="1200" smtClean="0">
                <a:solidFill>
                  <a:srgbClr val="898989"/>
                </a:solidFill>
              </a:rPr>
              <a:pPr>
                <a:spcBef>
                  <a:spcPct val="0"/>
                </a:spcBef>
                <a:buFontTx/>
                <a:buNone/>
              </a:pPr>
              <a:t>54</a:t>
            </a:fld>
            <a:endParaRPr lang="en-US" sz="1200">
              <a:solidFill>
                <a:srgbClr val="898989"/>
              </a:solidFill>
            </a:endParaRPr>
          </a:p>
        </p:txBody>
      </p:sp>
      <p:sp>
        <p:nvSpPr>
          <p:cNvPr id="404483" name="Rectangle 3"/>
          <p:cNvSpPr>
            <a:spLocks noGrp="1" noChangeArrowheads="1"/>
          </p:cNvSpPr>
          <p:nvPr>
            <p:ph type="body" idx="4294967295"/>
          </p:nvPr>
        </p:nvSpPr>
        <p:spPr>
          <a:xfrm>
            <a:off x="228600" y="1163191"/>
            <a:ext cx="8229600" cy="3886200"/>
          </a:xfrm>
        </p:spPr>
        <p:txBody>
          <a:bodyPr/>
          <a:lstStyle/>
          <a:p>
            <a:pPr marL="457200" indent="-457200" eaLnBrk="1" hangingPunct="1">
              <a:lnSpc>
                <a:spcPct val="105000"/>
              </a:lnSpc>
              <a:spcBef>
                <a:spcPct val="40000"/>
              </a:spcBef>
              <a:buFontTx/>
              <a:buChar char="•"/>
            </a:pPr>
            <a:r>
              <a:rPr lang="en-US" altLang="en-US" sz="2400">
                <a:latin typeface="Arial" panose="020B0604020202020204" pitchFamily="34" charset="0"/>
                <a:cs typeface="Arial" panose="020B0604020202020204" pitchFamily="34" charset="0"/>
              </a:rPr>
              <a:t>Là tên một chuyên ngành cho phép quản lý dữ liệu cho mục đích phân tích, khai thác, báo cáo và hình ảnh hóa dữ liệu</a:t>
            </a:r>
          </a:p>
          <a:p>
            <a:pPr marL="457200" indent="-457200" eaLnBrk="1" hangingPunct="1">
              <a:lnSpc>
                <a:spcPct val="105000"/>
              </a:lnSpc>
              <a:spcBef>
                <a:spcPct val="40000"/>
              </a:spcBef>
              <a:buFontTx/>
              <a:buChar char="•"/>
            </a:pPr>
            <a:r>
              <a:rPr lang="en-US" altLang="en-US" sz="2400">
                <a:latin typeface="Arial" panose="020B0604020202020204" pitchFamily="34" charset="0"/>
                <a:cs typeface="Arial" panose="020B0604020202020204" pitchFamily="34" charset="0"/>
              </a:rPr>
              <a:t>SQL cung cấp 3 dịch vụ dành cho BI</a:t>
            </a:r>
          </a:p>
          <a:p>
            <a:pPr marL="838200" lvl="1" indent="-381000" eaLnBrk="1" hangingPunct="1">
              <a:lnSpc>
                <a:spcPct val="80000"/>
              </a:lnSpc>
              <a:spcBef>
                <a:spcPct val="40000"/>
              </a:spcBef>
              <a:buFont typeface="Wingdings" panose="05000000000000000000" pitchFamily="2" charset="2"/>
              <a:buAutoNum type="arabicPeriod"/>
            </a:pPr>
            <a:r>
              <a:rPr lang="en-US" altLang="en-US" sz="2000">
                <a:latin typeface="Arial" panose="020B0604020202020204" pitchFamily="34" charset="0"/>
                <a:cs typeface="Arial" panose="020B0604020202020204" pitchFamily="34" charset="0"/>
              </a:rPr>
              <a:t>Integration Services (IS), đôi khi được gọi là SSIS</a:t>
            </a:r>
          </a:p>
          <a:p>
            <a:pPr marL="838200" lvl="1" indent="-381000" eaLnBrk="1" hangingPunct="1">
              <a:lnSpc>
                <a:spcPct val="80000"/>
              </a:lnSpc>
              <a:spcBef>
                <a:spcPct val="40000"/>
              </a:spcBef>
              <a:buFont typeface="Wingdings" panose="05000000000000000000" pitchFamily="2" charset="2"/>
              <a:buAutoNum type="arabicPeriod"/>
            </a:pPr>
            <a:r>
              <a:rPr lang="en-US" altLang="en-US" sz="2000">
                <a:latin typeface="Arial" panose="020B0604020202020204" pitchFamily="34" charset="0"/>
                <a:cs typeface="Arial" panose="020B0604020202020204" pitchFamily="34" charset="0"/>
              </a:rPr>
              <a:t>Reporting Services (RS)</a:t>
            </a:r>
          </a:p>
          <a:p>
            <a:pPr marL="838200" lvl="1" indent="-381000" eaLnBrk="1" hangingPunct="1">
              <a:lnSpc>
                <a:spcPct val="80000"/>
              </a:lnSpc>
              <a:spcBef>
                <a:spcPct val="40000"/>
              </a:spcBef>
              <a:buFont typeface="Wingdings" panose="05000000000000000000" pitchFamily="2" charset="2"/>
              <a:buAutoNum type="arabicPeriod"/>
            </a:pPr>
            <a:r>
              <a:rPr lang="en-US" altLang="en-US" sz="2000">
                <a:latin typeface="Arial" panose="020B0604020202020204" pitchFamily="34" charset="0"/>
                <a:cs typeface="Arial" panose="020B0604020202020204" pitchFamily="34" charset="0"/>
              </a:rPr>
              <a:t>Analysis Services (AS)</a:t>
            </a:r>
          </a:p>
          <a:p>
            <a:pPr marL="457200" indent="-457200" eaLnBrk="1" hangingPunct="1">
              <a:lnSpc>
                <a:spcPct val="105000"/>
              </a:lnSpc>
              <a:spcBef>
                <a:spcPct val="40000"/>
              </a:spcBef>
              <a:buFontTx/>
              <a:buChar char="•"/>
            </a:pPr>
            <a:endParaRPr lang="en-US" altLang="en-US" sz="2400">
              <a:latin typeface="Arial" panose="020B0604020202020204" pitchFamily="34" charset="0"/>
              <a:cs typeface="Arial" panose="020B0604020202020204" pitchFamily="34" charset="0"/>
            </a:endParaRPr>
          </a:p>
        </p:txBody>
      </p:sp>
      <p:sp>
        <p:nvSpPr>
          <p:cNvPr id="4" name="Rectangle 3"/>
          <p:cNvSpPr/>
          <p:nvPr/>
        </p:nvSpPr>
        <p:spPr>
          <a:xfrm>
            <a:off x="-3547" y="-50437"/>
            <a:ext cx="9087594" cy="898159"/>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2645" name="Text Box 12"/>
          <p:cNvSpPr txBox="1">
            <a:spLocks noChangeArrowheads="1"/>
          </p:cNvSpPr>
          <p:nvPr/>
        </p:nvSpPr>
        <p:spPr bwMode="auto">
          <a:xfrm>
            <a:off x="1219200" y="2286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Business Intelligence (BI)</a:t>
            </a:r>
          </a:p>
        </p:txBody>
      </p:sp>
      <p:grpSp>
        <p:nvGrpSpPr>
          <p:cNvPr id="112646" name="Group 28"/>
          <p:cNvGrpSpPr>
            <a:grpSpLocks/>
          </p:cNvGrpSpPr>
          <p:nvPr/>
        </p:nvGrpSpPr>
        <p:grpSpPr bwMode="auto">
          <a:xfrm>
            <a:off x="609600" y="228600"/>
            <a:ext cx="549275" cy="476250"/>
            <a:chOff x="1110" y="2656"/>
            <a:chExt cx="1549" cy="1351"/>
          </a:xfrm>
        </p:grpSpPr>
        <p:sp>
          <p:nvSpPr>
            <p:cNvPr id="11264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4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4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4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4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447C63-8BDC-4560-AD82-C6B6A1C2E911}" type="slidenum">
              <a:rPr lang="en-US" sz="1200" smtClean="0">
                <a:solidFill>
                  <a:srgbClr val="898989"/>
                </a:solidFill>
              </a:rPr>
              <a:pPr>
                <a:spcBef>
                  <a:spcPct val="0"/>
                </a:spcBef>
                <a:buFontTx/>
                <a:buNone/>
              </a:pPr>
              <a:t>55</a:t>
            </a:fld>
            <a:endParaRPr lang="en-US" sz="1200">
              <a:solidFill>
                <a:srgbClr val="898989"/>
              </a:solidFill>
            </a:endParaRPr>
          </a:p>
        </p:txBody>
      </p:sp>
      <p:sp>
        <p:nvSpPr>
          <p:cNvPr id="113667" name="Rectangle 2"/>
          <p:cNvSpPr>
            <a:spLocks noGrp="1" noChangeArrowheads="1"/>
          </p:cNvSpPr>
          <p:nvPr>
            <p:ph type="title" idx="4294967295"/>
          </p:nvPr>
        </p:nvSpPr>
        <p:spPr>
          <a:xfrm>
            <a:off x="304800" y="1143000"/>
            <a:ext cx="8229600" cy="838200"/>
          </a:xfrm>
        </p:spPr>
        <p:txBody>
          <a:bodyPr/>
          <a:lstStyle/>
          <a:p>
            <a:pPr algn="l" eaLnBrk="1" hangingPunct="1"/>
            <a:r>
              <a:rPr lang="en-US" altLang="en-US" sz="2400">
                <a:solidFill>
                  <a:srgbClr val="990000"/>
                </a:solidFill>
              </a:rPr>
              <a:t>Integration Services (IS)</a:t>
            </a:r>
          </a:p>
        </p:txBody>
      </p:sp>
      <p:sp>
        <p:nvSpPr>
          <p:cNvPr id="405507" name="Rectangle 3"/>
          <p:cNvSpPr>
            <a:spLocks noGrp="1" noChangeArrowheads="1"/>
          </p:cNvSpPr>
          <p:nvPr>
            <p:ph type="body" idx="4294967295"/>
          </p:nvPr>
        </p:nvSpPr>
        <p:spPr>
          <a:xfrm>
            <a:off x="414337" y="1860309"/>
            <a:ext cx="8229600" cy="3886200"/>
          </a:xfrm>
        </p:spPr>
        <p:txBody>
          <a:bodyPr/>
          <a:lstStyle/>
          <a:p>
            <a:pPr marL="457200" indent="-457200" eaLnBrk="1" hangingPunct="1">
              <a:lnSpc>
                <a:spcPct val="105000"/>
              </a:lnSpc>
              <a:spcBef>
                <a:spcPct val="40000"/>
              </a:spcBef>
              <a:buFont typeface="Wingdings" panose="05000000000000000000" pitchFamily="2" charset="2"/>
              <a:buChar char="n"/>
            </a:pPr>
            <a:r>
              <a:rPr lang="en-US" altLang="en-US" sz="2400">
                <a:latin typeface="Arial" panose="020B0604020202020204" pitchFamily="34" charset="0"/>
                <a:cs typeface="Arial" panose="020B0604020202020204" pitchFamily="34" charset="0"/>
              </a:rPr>
              <a:t>Dùng để chuyển đổi dữ liệu từ nhiều nguồn và là 1 công cụ ETL (Extract Transform Load)</a:t>
            </a:r>
          </a:p>
        </p:txBody>
      </p:sp>
      <p:sp>
        <p:nvSpPr>
          <p:cNvPr id="4" name="Rectangle 3"/>
          <p:cNvSpPr/>
          <p:nvPr/>
        </p:nvSpPr>
        <p:spPr>
          <a:xfrm>
            <a:off x="-6825" y="-11699"/>
            <a:ext cx="9071925" cy="920402"/>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3670" name="Text Box 12"/>
          <p:cNvSpPr txBox="1">
            <a:spLocks noChangeArrowheads="1"/>
          </p:cNvSpPr>
          <p:nvPr/>
        </p:nvSpPr>
        <p:spPr bwMode="auto">
          <a:xfrm>
            <a:off x="1219200" y="2286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Business Intelligence Studio</a:t>
            </a:r>
          </a:p>
        </p:txBody>
      </p:sp>
      <p:grpSp>
        <p:nvGrpSpPr>
          <p:cNvPr id="113671" name="Group 28"/>
          <p:cNvGrpSpPr>
            <a:grpSpLocks/>
          </p:cNvGrpSpPr>
          <p:nvPr/>
        </p:nvGrpSpPr>
        <p:grpSpPr bwMode="auto">
          <a:xfrm>
            <a:off x="609600" y="228600"/>
            <a:ext cx="549275" cy="476250"/>
            <a:chOff x="1110" y="2656"/>
            <a:chExt cx="1549" cy="1351"/>
          </a:xfrm>
        </p:grpSpPr>
        <p:sp>
          <p:nvSpPr>
            <p:cNvPr id="11367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367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pic>
        <p:nvPicPr>
          <p:cNvPr id="11367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00400"/>
            <a:ext cx="7392988"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30F588-A2DC-4967-AAF0-782F327997CE}" type="slidenum">
              <a:rPr lang="en-US" sz="1200" smtClean="0">
                <a:solidFill>
                  <a:srgbClr val="898989"/>
                </a:solidFill>
              </a:rPr>
              <a:pPr>
                <a:spcBef>
                  <a:spcPct val="0"/>
                </a:spcBef>
                <a:buFontTx/>
                <a:buNone/>
              </a:pPr>
              <a:t>56</a:t>
            </a:fld>
            <a:endParaRPr lang="en-US" sz="1200">
              <a:solidFill>
                <a:srgbClr val="898989"/>
              </a:solidFill>
            </a:endParaRPr>
          </a:p>
        </p:txBody>
      </p:sp>
      <p:sp>
        <p:nvSpPr>
          <p:cNvPr id="114691" name="Rectangle 2"/>
          <p:cNvSpPr>
            <a:spLocks noGrp="1" noChangeArrowheads="1"/>
          </p:cNvSpPr>
          <p:nvPr>
            <p:ph type="title" idx="4294967295"/>
          </p:nvPr>
        </p:nvSpPr>
        <p:spPr>
          <a:xfrm>
            <a:off x="304800" y="1065500"/>
            <a:ext cx="8229600" cy="838200"/>
          </a:xfrm>
        </p:spPr>
        <p:txBody>
          <a:bodyPr/>
          <a:lstStyle/>
          <a:p>
            <a:pPr algn="l" eaLnBrk="1" hangingPunct="1"/>
            <a:r>
              <a:rPr lang="en-US" altLang="en-US" sz="2400">
                <a:solidFill>
                  <a:srgbClr val="990000"/>
                </a:solidFill>
              </a:rPr>
              <a:t>Annalysis Services </a:t>
            </a:r>
          </a:p>
        </p:txBody>
      </p:sp>
      <p:sp>
        <p:nvSpPr>
          <p:cNvPr id="406531" name="Rectangle 3"/>
          <p:cNvSpPr>
            <a:spLocks noGrp="1" noChangeArrowheads="1"/>
          </p:cNvSpPr>
          <p:nvPr>
            <p:ph type="body" idx="4294967295"/>
          </p:nvPr>
        </p:nvSpPr>
        <p:spPr>
          <a:xfrm>
            <a:off x="310896" y="1934180"/>
            <a:ext cx="8229600" cy="3886200"/>
          </a:xfrm>
        </p:spPr>
        <p:txBody>
          <a:bodyPr/>
          <a:lstStyle/>
          <a:p>
            <a:pPr marL="457200" indent="-457200" algn="just" eaLnBrk="1" hangingPunct="1">
              <a:lnSpc>
                <a:spcPct val="105000"/>
              </a:lnSpc>
              <a:spcBef>
                <a:spcPct val="40000"/>
              </a:spcBef>
              <a:buFontTx/>
              <a:buNone/>
            </a:pPr>
            <a:r>
              <a:rPr lang="en-US" altLang="en-US" sz="2400">
                <a:latin typeface="Arial" panose="020B0604020202020204" pitchFamily="34" charset="0"/>
                <a:cs typeface="Arial" panose="020B0604020202020204" pitchFamily="34" charset="0"/>
              </a:rPr>
              <a:t>Bao gồm 2 thành phần chính:</a:t>
            </a:r>
          </a:p>
          <a:p>
            <a:pPr marL="457200" indent="-457200" algn="just" eaLnBrk="1" hangingPunct="1">
              <a:lnSpc>
                <a:spcPct val="105000"/>
              </a:lnSpc>
              <a:spcBef>
                <a:spcPct val="40000"/>
              </a:spcBef>
              <a:buFontTx/>
              <a:buChar char="•"/>
            </a:pPr>
            <a:r>
              <a:rPr lang="en-US" altLang="en-US" sz="2400">
                <a:latin typeface="Arial" panose="020B0604020202020204" pitchFamily="34" charset="0"/>
                <a:cs typeface="Arial" panose="020B0604020202020204" pitchFamily="34" charset="0"/>
              </a:rPr>
              <a:t>Online Analytical Processing (OLAP); tạo CSDL đa chiều (Multidimensional databases), dữ liệu được lưu trữ trong Cube</a:t>
            </a:r>
          </a:p>
          <a:p>
            <a:pPr marL="457200" indent="-457200" algn="just" eaLnBrk="1" hangingPunct="1">
              <a:lnSpc>
                <a:spcPct val="105000"/>
              </a:lnSpc>
              <a:spcBef>
                <a:spcPct val="40000"/>
              </a:spcBef>
              <a:buFontTx/>
              <a:buChar char="•"/>
            </a:pPr>
            <a:r>
              <a:rPr lang="en-US" altLang="en-US" sz="2400">
                <a:latin typeface="Arial" panose="020B0604020202020204" pitchFamily="34" charset="0"/>
                <a:cs typeface="Arial" panose="020B0604020202020204" pitchFamily="34" charset="0"/>
              </a:rPr>
              <a:t>Data Mining: cung cấp các phương pháp để phân tích các tập dữ liệu theo những giải thuật khác nhau.</a:t>
            </a:r>
          </a:p>
        </p:txBody>
      </p:sp>
      <p:sp>
        <p:nvSpPr>
          <p:cNvPr id="4" name="Rectangle 3"/>
          <p:cNvSpPr/>
          <p:nvPr/>
        </p:nvSpPr>
        <p:spPr>
          <a:xfrm>
            <a:off x="-475" y="4169"/>
            <a:ext cx="9071925" cy="1030851"/>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4694" name="Text Box 12"/>
          <p:cNvSpPr txBox="1">
            <a:spLocks noChangeArrowheads="1"/>
          </p:cNvSpPr>
          <p:nvPr/>
        </p:nvSpPr>
        <p:spPr bwMode="auto">
          <a:xfrm>
            <a:off x="1219200" y="2286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Business Intelligence Studio</a:t>
            </a:r>
          </a:p>
        </p:txBody>
      </p:sp>
      <p:grpSp>
        <p:nvGrpSpPr>
          <p:cNvPr id="114695" name="Group 28"/>
          <p:cNvGrpSpPr>
            <a:grpSpLocks/>
          </p:cNvGrpSpPr>
          <p:nvPr/>
        </p:nvGrpSpPr>
        <p:grpSpPr bwMode="auto">
          <a:xfrm>
            <a:off x="609600" y="228600"/>
            <a:ext cx="549275" cy="476250"/>
            <a:chOff x="1110" y="2656"/>
            <a:chExt cx="1549" cy="1351"/>
          </a:xfrm>
        </p:grpSpPr>
        <p:sp>
          <p:nvSpPr>
            <p:cNvPr id="11469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469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6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6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57</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Book Online</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304800" y="1388093"/>
            <a:ext cx="8534400" cy="426795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latin typeface="Arial" panose="020B0604020202020204" pitchFamily="34" charset="0"/>
                <a:cs typeface="Arial" panose="020B0604020202020204" pitchFamily="34" charset="0"/>
              </a:rPr>
              <a:t>Book online là một cách đơn giản để người dùng có thể tìm kiếm hoặc tra cứu các vấn đề gặp phải khi làm việc với SQL server.</a:t>
            </a:r>
          </a:p>
          <a:p>
            <a:pPr lvl="0" algn="just"/>
            <a:r>
              <a:rPr lang="en-US" sz="2800">
                <a:latin typeface="Arial" panose="020B0604020202020204" pitchFamily="34" charset="0"/>
                <a:cs typeface="Arial" panose="020B0604020202020204" pitchFamily="34" charset="0"/>
              </a:rPr>
              <a:t>Có nhiều cách để mở book online</a:t>
            </a:r>
          </a:p>
          <a:p>
            <a:pPr lvl="1" algn="just"/>
            <a:r>
              <a:rPr lang="en-US" sz="2400">
                <a:latin typeface="Arial" panose="020B0604020202020204" pitchFamily="34" charset="0"/>
                <a:cs typeface="Arial" panose="020B0604020202020204" pitchFamily="34" charset="0"/>
              </a:rPr>
              <a:t>Trong cửa sổ SQL Server Management Studio, click menu </a:t>
            </a:r>
            <a:r>
              <a:rPr lang="en-US" sz="2400" b="1">
                <a:latin typeface="Arial" panose="020B0604020202020204" pitchFamily="34" charset="0"/>
                <a:cs typeface="Arial" panose="020B0604020202020204" pitchFamily="34" charset="0"/>
              </a:rPr>
              <a:t>Help</a:t>
            </a:r>
            <a:r>
              <a:rPr lang="en-US" sz="2400">
                <a:latin typeface="Arial" panose="020B0604020202020204" pitchFamily="34" charset="0"/>
                <a:cs typeface="Arial" panose="020B0604020202020204" pitchFamily="34" charset="0"/>
              </a:rPr>
              <a:t>, chọn </a:t>
            </a:r>
            <a:r>
              <a:rPr lang="en-US" sz="2400" b="1">
                <a:latin typeface="Arial" panose="020B0604020202020204" pitchFamily="34" charset="0"/>
                <a:cs typeface="Arial" panose="020B0604020202020204" pitchFamily="34" charset="0"/>
              </a:rPr>
              <a:t>How Do I, Search, Contents, Index</a:t>
            </a:r>
            <a:r>
              <a:rPr lang="en-US" sz="2400">
                <a:latin typeface="Arial" panose="020B0604020202020204" pitchFamily="34" charset="0"/>
                <a:cs typeface="Arial" panose="020B0604020202020204" pitchFamily="34" charset="0"/>
              </a:rPr>
              <a:t> hoặc </a:t>
            </a:r>
            <a:r>
              <a:rPr lang="en-US" sz="2400" b="1">
                <a:latin typeface="Arial" panose="020B0604020202020204" pitchFamily="34" charset="0"/>
                <a:cs typeface="Arial" panose="020B0604020202020204" pitchFamily="34" charset="0"/>
              </a:rPr>
              <a:t>Help Favorites</a:t>
            </a:r>
            <a:r>
              <a:rPr lang="en-US" sz="2400">
                <a:latin typeface="Arial" panose="020B0604020202020204" pitchFamily="34" charset="0"/>
                <a:cs typeface="Arial" panose="020B0604020202020204" pitchFamily="34" charset="0"/>
              </a:rPr>
              <a:t>.</a:t>
            </a:r>
          </a:p>
          <a:p>
            <a:pPr lvl="1" algn="just"/>
            <a:r>
              <a:rPr lang="en-US" sz="2400">
                <a:latin typeface="Arial" panose="020B0604020202020204" pitchFamily="34" charset="0"/>
                <a:cs typeface="Arial" panose="020B0604020202020204" pitchFamily="34" charset="0"/>
              </a:rPr>
              <a:t>Hoặc từ cửa sổ </a:t>
            </a:r>
            <a:r>
              <a:rPr lang="en-US" sz="2400" b="1">
                <a:latin typeface="Arial" panose="020B0604020202020204" pitchFamily="34" charset="0"/>
                <a:cs typeface="Arial" panose="020B0604020202020204" pitchFamily="34" charset="0"/>
              </a:rPr>
              <a:t>SQL Server Business Intelligence Development Studio </a:t>
            </a:r>
            <a:r>
              <a:rPr lang="en-US" sz="2400">
                <a:latin typeface="Arial" panose="020B0604020202020204" pitchFamily="34" charset="0"/>
                <a:cs typeface="Arial" panose="020B0604020202020204" pitchFamily="34" charset="0"/>
              </a:rPr>
              <a:t>– chọn menu </a:t>
            </a:r>
            <a:r>
              <a:rPr lang="en-US" sz="2400" b="1">
                <a:latin typeface="Arial" panose="020B0604020202020204" pitchFamily="34" charset="0"/>
                <a:cs typeface="Arial" panose="020B0604020202020204" pitchFamily="34" charset="0"/>
              </a:rPr>
              <a:t>Help</a:t>
            </a:r>
            <a:r>
              <a:rPr lang="en-US" sz="2400">
                <a:latin typeface="Arial" panose="020B0604020202020204" pitchFamily="34" charset="0"/>
                <a:cs typeface="Arial" panose="020B0604020202020204" pitchFamily="34" charset="0"/>
              </a:rPr>
              <a:t>, click</a:t>
            </a:r>
            <a:r>
              <a:rPr lang="en-US" sz="2400" b="1">
                <a:latin typeface="Arial" panose="020B0604020202020204" pitchFamily="34" charset="0"/>
                <a:cs typeface="Arial" panose="020B0604020202020204" pitchFamily="34" charset="0"/>
              </a:rPr>
              <a:t> How Do I</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Search</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Contents</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Index</a:t>
            </a:r>
            <a:r>
              <a:rPr lang="en-US" sz="2400">
                <a:latin typeface="Arial" panose="020B0604020202020204" pitchFamily="34" charset="0"/>
                <a:cs typeface="Arial" panose="020B0604020202020204" pitchFamily="34" charset="0"/>
              </a:rPr>
              <a:t>, hoặc </a:t>
            </a:r>
            <a:r>
              <a:rPr lang="en-US" sz="2400" b="1">
                <a:latin typeface="Arial" panose="020B0604020202020204" pitchFamily="34" charset="0"/>
                <a:cs typeface="Arial" panose="020B0604020202020204" pitchFamily="34" charset="0"/>
              </a:rPr>
              <a:t>Help Favorites</a:t>
            </a:r>
            <a:r>
              <a:rPr lang="en-US" sz="2400">
                <a:latin typeface="Arial" panose="020B0604020202020204" pitchFamily="34" charset="0"/>
                <a:cs typeface="Arial" panose="020B0604020202020204" pitchFamily="34" charset="0"/>
              </a:rPr>
              <a:t>.</a:t>
            </a:r>
          </a:p>
          <a:p>
            <a:pPr lvl="1" algn="just"/>
            <a:r>
              <a:rPr lang="en-US" sz="2400">
                <a:latin typeface="Arial" panose="020B0604020202020204" pitchFamily="34" charset="0"/>
                <a:cs typeface="Arial" panose="020B0604020202020204" pitchFamily="34" charset="0"/>
              </a:rPr>
              <a:t>Nhấn F1 hoặc click </a:t>
            </a:r>
            <a:r>
              <a:rPr lang="en-US" sz="2400" b="1">
                <a:latin typeface="Arial" panose="020B0604020202020204" pitchFamily="34" charset="0"/>
                <a:cs typeface="Arial" panose="020B0604020202020204" pitchFamily="34" charset="0"/>
              </a:rPr>
              <a:t>Help</a:t>
            </a:r>
            <a:r>
              <a:rPr lang="en-US" sz="2400">
                <a:latin typeface="Arial" panose="020B0604020202020204" pitchFamily="34" charset="0"/>
                <a:cs typeface="Arial" panose="020B0604020202020204" pitchFamily="34" charset="0"/>
              </a:rPr>
              <a:t> trong giao diện làm việc.</a:t>
            </a:r>
          </a:p>
          <a:p>
            <a:pPr algn="just"/>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679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58</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Book Online</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875211" y="1357312"/>
            <a:ext cx="7393577" cy="5181600"/>
          </a:xfrm>
          <a:prstGeom prst="rect">
            <a:avLst/>
          </a:prstGeom>
        </p:spPr>
      </p:pic>
    </p:spTree>
    <p:extLst>
      <p:ext uri="{BB962C8B-B14F-4D97-AF65-F5344CB8AC3E}">
        <p14:creationId xmlns:p14="http://schemas.microsoft.com/office/powerpoint/2010/main" val="30500405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59</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304801" y="1406701"/>
            <a:ext cx="8382000"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a:latin typeface="Arial" panose="020B0604020202020204" pitchFamily="34" charset="0"/>
                <a:cs typeface="Arial" panose="020B0604020202020204" pitchFamily="34" charset="0"/>
              </a:rPr>
              <a:t>Object Explorer </a:t>
            </a:r>
            <a:r>
              <a:rPr lang="en-US" sz="2400">
                <a:latin typeface="Arial" panose="020B0604020202020204" pitchFamily="34" charset="0"/>
                <a:cs typeface="Arial" panose="020B0604020202020204" pitchFamily="34" charset="0"/>
              </a:rPr>
              <a:t>là một cửa sổ đa chức năng trong SSMS, là công cụ được sử dụng để bắt đầu hầu hết các tác vụ quản trị cơ sở dữ liệu.</a:t>
            </a:r>
          </a:p>
          <a:p>
            <a:pPr algn="just"/>
            <a:r>
              <a:rPr lang="en-US" sz="2400">
                <a:latin typeface="Arial" panose="020B0604020202020204" pitchFamily="34" charset="0"/>
                <a:cs typeface="Arial" panose="020B0604020202020204" pitchFamily="34" charset="0"/>
              </a:rPr>
              <a:t>Object Explorer liên kết đến nhiều thể hiện của SQL Server, Integration Services, Analysis Services, và Reporting Services.</a:t>
            </a:r>
          </a:p>
          <a:p>
            <a:pPr algn="just"/>
            <a:endParaRPr lang="en-US" sz="2400"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a:stretch>
            <a:fillRect/>
          </a:stretch>
        </p:blipFill>
        <p:spPr>
          <a:xfrm>
            <a:off x="4455599" y="3429000"/>
            <a:ext cx="4369698" cy="3428634"/>
          </a:xfrm>
          <a:prstGeom prst="rect">
            <a:avLst/>
          </a:prstGeom>
        </p:spPr>
      </p:pic>
    </p:spTree>
    <p:extLst>
      <p:ext uri="{BB962C8B-B14F-4D97-AF65-F5344CB8AC3E}">
        <p14:creationId xmlns:p14="http://schemas.microsoft.com/office/powerpoint/2010/main" val="224418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2D824C-0191-4469-B73D-BFABC0F2EBB6}" type="slidenum">
              <a:rPr lang="en-US" sz="1200" smtClean="0">
                <a:solidFill>
                  <a:srgbClr val="898989"/>
                </a:solidFill>
              </a:rPr>
              <a:pPr>
                <a:spcBef>
                  <a:spcPct val="0"/>
                </a:spcBef>
                <a:buFontTx/>
                <a:buNone/>
              </a:pPr>
              <a:t>6</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4340" name="Group 14"/>
          <p:cNvGrpSpPr>
            <a:grpSpLocks/>
          </p:cNvGrpSpPr>
          <p:nvPr/>
        </p:nvGrpSpPr>
        <p:grpSpPr bwMode="auto">
          <a:xfrm>
            <a:off x="304800" y="304800"/>
            <a:ext cx="8839200" cy="474663"/>
            <a:chOff x="762000" y="1905000"/>
            <a:chExt cx="7543800" cy="475488"/>
          </a:xfrm>
        </p:grpSpPr>
        <p:sp>
          <p:nvSpPr>
            <p:cNvPr id="1434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4344" name="Group 28"/>
            <p:cNvGrpSpPr>
              <a:grpSpLocks/>
            </p:cNvGrpSpPr>
            <p:nvPr/>
          </p:nvGrpSpPr>
          <p:grpSpPr bwMode="auto">
            <a:xfrm>
              <a:off x="762000" y="1905000"/>
              <a:ext cx="548640" cy="475488"/>
              <a:chOff x="1110" y="2656"/>
              <a:chExt cx="1549" cy="1351"/>
            </a:xfrm>
          </p:grpSpPr>
          <p:sp>
            <p:nvSpPr>
              <p:cNvPr id="1434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434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4341" name="Text Box 11"/>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pic>
        <p:nvPicPr>
          <p:cNvPr id="29800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86877"/>
            <a:ext cx="594360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858651" y="6054507"/>
            <a:ext cx="2286000" cy="646331"/>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DỮ LIỆU</a:t>
            </a:r>
          </a:p>
          <a:p>
            <a:pPr algn="ctr"/>
            <a:r>
              <a:rPr lang="en-US" b="1" dirty="0"/>
              <a:t>(DATA)</a:t>
            </a:r>
          </a:p>
        </p:txBody>
      </p:sp>
      <p:sp>
        <p:nvSpPr>
          <p:cNvPr id="13" name="TextBox 12"/>
          <p:cNvSpPr txBox="1"/>
          <p:nvPr/>
        </p:nvSpPr>
        <p:spPr>
          <a:xfrm>
            <a:off x="6062663" y="6054507"/>
            <a:ext cx="2438400" cy="646331"/>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THÔNG TIN </a:t>
            </a:r>
          </a:p>
          <a:p>
            <a:pPr algn="ctr"/>
            <a:r>
              <a:rPr lang="en-US" b="1" dirty="0"/>
              <a:t>(INFORMATION)</a:t>
            </a:r>
          </a:p>
        </p:txBody>
      </p:sp>
      <p:sp>
        <p:nvSpPr>
          <p:cNvPr id="14" name="TextBox 13"/>
          <p:cNvSpPr txBox="1"/>
          <p:nvPr/>
        </p:nvSpPr>
        <p:spPr>
          <a:xfrm>
            <a:off x="3449451" y="6010840"/>
            <a:ext cx="2286000" cy="733663"/>
          </a:xfrm>
          <a:prstGeom prst="rightArrow">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a:t>XỬ </a:t>
            </a:r>
            <a:r>
              <a:rPr lang="en-US" b="1" dirty="0"/>
              <a:t>LÝ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98002"/>
                                        </p:tgtEl>
                                        <p:attrNameLst>
                                          <p:attrName>style.visibility</p:attrName>
                                        </p:attrNameLst>
                                      </p:cBhvr>
                                      <p:to>
                                        <p:strVal val="visible"/>
                                      </p:to>
                                    </p:set>
                                    <p:animEffect transition="in" filter="strips(downRight)">
                                      <p:cBhvr>
                                        <p:cTn id="7" dur="500"/>
                                        <p:tgtEl>
                                          <p:spTgt spid="29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60</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5" name="Title 1"/>
          <p:cNvSpPr txBox="1">
            <a:spLocks/>
          </p:cNvSpPr>
          <p:nvPr/>
        </p:nvSpPr>
        <p:spPr>
          <a:xfrm>
            <a:off x="228600" y="118470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3200">
                <a:solidFill>
                  <a:srgbClr val="C00000"/>
                </a:solidFill>
              </a:rPr>
              <a:t>Các thành phần trong Object Explorer</a:t>
            </a:r>
            <a:endParaRPr lang="en-US" sz="3200" dirty="0">
              <a:solidFill>
                <a:srgbClr val="C00000"/>
              </a:solidFill>
            </a:endParaRPr>
          </a:p>
        </p:txBody>
      </p:sp>
      <p:sp>
        <p:nvSpPr>
          <p:cNvPr id="16" name="Content Placeholder 2"/>
          <p:cNvSpPr txBox="1">
            <a:spLocks/>
          </p:cNvSpPr>
          <p:nvPr/>
        </p:nvSpPr>
        <p:spPr>
          <a:xfrm>
            <a:off x="398153" y="1900916"/>
            <a:ext cx="8288648"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a:latin typeface="Arial" panose="020B0604020202020204" pitchFamily="34" charset="0"/>
                <a:cs typeface="Arial" panose="020B0604020202020204" pitchFamily="34" charset="0"/>
              </a:rPr>
              <a:t>Databases</a:t>
            </a:r>
            <a:r>
              <a:rPr lang="en-US" sz="2400">
                <a:latin typeface="Arial" panose="020B0604020202020204" pitchFamily="34" charset="0"/>
                <a:cs typeface="Arial" panose="020B0604020202020204" pitchFamily="34" charset="0"/>
              </a:rPr>
              <a:t>: chứa tất cả các cơ sở dữ liệu hệ thống và cơ sở dữ liệu người dùng trong SQL Server. </a:t>
            </a:r>
          </a:p>
          <a:p>
            <a:pPr algn="just"/>
            <a:r>
              <a:rPr lang="en-US" sz="2400" b="1">
                <a:latin typeface="Arial" panose="020B0604020202020204" pitchFamily="34" charset="0"/>
                <a:cs typeface="Arial" panose="020B0604020202020204" pitchFamily="34" charset="0"/>
              </a:rPr>
              <a:t>Security</a:t>
            </a:r>
            <a:r>
              <a:rPr lang="en-US" sz="2400">
                <a:latin typeface="Arial" panose="020B0604020202020204" pitchFamily="34" charset="0"/>
                <a:cs typeface="Arial" panose="020B0604020202020204" pitchFamily="34" charset="0"/>
              </a:rPr>
              <a:t>: chứa chi  tiết danh sách các login có thể connect đến SQL Server. </a:t>
            </a:r>
          </a:p>
          <a:p>
            <a:pPr algn="just"/>
            <a:r>
              <a:rPr lang="en-US" sz="2400" b="1">
                <a:latin typeface="Arial" panose="020B0604020202020204" pitchFamily="34" charset="0"/>
                <a:cs typeface="Arial" panose="020B0604020202020204" pitchFamily="34" charset="0"/>
              </a:rPr>
              <a:t>Server Objects</a:t>
            </a:r>
            <a:r>
              <a:rPr lang="en-US" sz="2400">
                <a:latin typeface="Arial" panose="020B0604020202020204" pitchFamily="34" charset="0"/>
                <a:cs typeface="Arial" panose="020B0604020202020204" pitchFamily="34" charset="0"/>
              </a:rPr>
              <a:t>: các đối tượng như backup devices, danh sách các servers đã được kết nối.</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035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61</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5" name="Title 1"/>
          <p:cNvSpPr txBox="1">
            <a:spLocks/>
          </p:cNvSpPr>
          <p:nvPr/>
        </p:nvSpPr>
        <p:spPr>
          <a:xfrm>
            <a:off x="228600" y="118470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3200">
                <a:solidFill>
                  <a:srgbClr val="C00000"/>
                </a:solidFill>
              </a:rPr>
              <a:t>Các thành phần trong Object Explorer</a:t>
            </a:r>
            <a:endParaRPr lang="en-US" sz="3200" dirty="0">
              <a:solidFill>
                <a:srgbClr val="C00000"/>
              </a:solidFill>
            </a:endParaRPr>
          </a:p>
        </p:txBody>
      </p:sp>
      <p:sp>
        <p:nvSpPr>
          <p:cNvPr id="16" name="Content Placeholder 2"/>
          <p:cNvSpPr txBox="1">
            <a:spLocks/>
          </p:cNvSpPr>
          <p:nvPr/>
        </p:nvSpPr>
        <p:spPr>
          <a:xfrm>
            <a:off x="398153" y="1900916"/>
            <a:ext cx="8288648"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a:latin typeface="Arial" panose="020B0604020202020204" pitchFamily="34" charset="0"/>
                <a:cs typeface="Arial" panose="020B0604020202020204" pitchFamily="34" charset="0"/>
              </a:rPr>
              <a:t>Replication:</a:t>
            </a:r>
            <a:r>
              <a:rPr lang="en-US" sz="2400">
                <a:latin typeface="Arial" panose="020B0604020202020204" pitchFamily="34" charset="0"/>
                <a:cs typeface="Arial" panose="020B0604020202020204" pitchFamily="34" charset="0"/>
              </a:rPr>
              <a:t> nhân bản dữ liệu từ cơ sở dữ liệu của server này đến cơ sở dữ liệu của server khác và ngược lại. </a:t>
            </a:r>
          </a:p>
          <a:p>
            <a:pPr algn="just"/>
            <a:r>
              <a:rPr lang="en-US" sz="2400" b="1">
                <a:latin typeface="Arial" panose="020B0604020202020204" pitchFamily="34" charset="0"/>
                <a:cs typeface="Arial" panose="020B0604020202020204" pitchFamily="34" charset="0"/>
              </a:rPr>
              <a:t>Management</a:t>
            </a:r>
            <a:r>
              <a:rPr lang="en-US" sz="2400">
                <a:latin typeface="Arial" panose="020B0604020202020204" pitchFamily="34" charset="0"/>
                <a:cs typeface="Arial" panose="020B0604020202020204" pitchFamily="34" charset="0"/>
              </a:rPr>
              <a:t>: kế hoạch bảo trì, chính sách quản lý, thu thập dữ liệu. </a:t>
            </a:r>
          </a:p>
          <a:p>
            <a:pPr algn="just"/>
            <a:r>
              <a:rPr lang="en-US" sz="2400" b="1">
                <a:latin typeface="Arial" panose="020B0604020202020204" pitchFamily="34" charset="0"/>
                <a:cs typeface="Arial" panose="020B0604020202020204" pitchFamily="34" charset="0"/>
              </a:rPr>
              <a:t>SQL Server Agent</a:t>
            </a:r>
            <a:r>
              <a:rPr lang="en-US" sz="2400">
                <a:latin typeface="Arial" panose="020B0604020202020204" pitchFamily="34" charset="0"/>
                <a:cs typeface="Arial" panose="020B0604020202020204" pitchFamily="34" charset="0"/>
              </a:rPr>
              <a:t>: xây dựng và thực thi các tác vụ tại một thời điểm xác định, và thông tin chi tiết về tác vụ được thực hiện thành công hay thất bại</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394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62</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3" name="Title 1"/>
          <p:cNvSpPr txBox="1">
            <a:spLocks/>
          </p:cNvSpPr>
          <p:nvPr/>
        </p:nvSpPr>
        <p:spPr>
          <a:xfrm>
            <a:off x="314057" y="119572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just"/>
            <a:r>
              <a:rPr lang="en-US" sz="2800">
                <a:solidFill>
                  <a:srgbClr val="C00000"/>
                </a:solidFill>
                <a:latin typeface="Arial" panose="020B0604020202020204" pitchFamily="34" charset="0"/>
                <a:cs typeface="Arial" panose="020B0604020202020204" pitchFamily="34" charset="0"/>
              </a:rPr>
              <a:t>Query Editor</a:t>
            </a:r>
            <a:endParaRPr lang="en-US" sz="2800" dirty="0">
              <a:solidFill>
                <a:srgbClr val="C00000"/>
              </a:solidFill>
              <a:latin typeface="Arial" panose="020B0604020202020204" pitchFamily="34" charset="0"/>
              <a:cs typeface="Arial" panose="020B0604020202020204" pitchFamily="34" charset="0"/>
            </a:endParaRPr>
          </a:p>
        </p:txBody>
      </p:sp>
      <p:sp>
        <p:nvSpPr>
          <p:cNvPr id="14" name="Content Placeholder 2"/>
          <p:cNvSpPr txBox="1">
            <a:spLocks/>
          </p:cNvSpPr>
          <p:nvPr/>
        </p:nvSpPr>
        <p:spPr>
          <a:xfrm>
            <a:off x="310131" y="2057637"/>
            <a:ext cx="9424022" cy="4790187"/>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latin typeface="Arial" panose="020B0604020202020204" pitchFamily="34" charset="0"/>
                <a:cs typeface="Arial" panose="020B0604020202020204" pitchFamily="34" charset="0"/>
              </a:rPr>
              <a:t>Query editor cung cấp chức năng tạo mới các truy vấn, mở và hiệu chỉnh các truy vấn có sẵn </a:t>
            </a:r>
          </a:p>
          <a:p>
            <a:r>
              <a:rPr lang="en-US" sz="2400">
                <a:latin typeface="Arial" panose="020B0604020202020204" pitchFamily="34" charset="0"/>
                <a:cs typeface="Arial" panose="020B0604020202020204" pitchFamily="34" charset="0"/>
              </a:rPr>
              <a:t>Các loại query được hỗ trợ bởi editor</a:t>
            </a:r>
          </a:p>
          <a:p>
            <a:pPr lvl="1"/>
            <a:r>
              <a:rPr lang="en-US" sz="2000">
                <a:latin typeface="Arial" panose="020B0604020202020204" pitchFamily="34" charset="0"/>
                <a:cs typeface="Arial" panose="020B0604020202020204" pitchFamily="34" charset="0"/>
              </a:rPr>
              <a:t>Database Engine Queries</a:t>
            </a:r>
          </a:p>
          <a:p>
            <a:pPr lvl="1"/>
            <a:r>
              <a:rPr lang="en-US" sz="2000">
                <a:latin typeface="Arial" panose="020B0604020202020204" pitchFamily="34" charset="0"/>
                <a:cs typeface="Arial" panose="020B0604020202020204" pitchFamily="34" charset="0"/>
              </a:rPr>
              <a:t>Analysis Services MDX Queries</a:t>
            </a:r>
          </a:p>
          <a:p>
            <a:pPr lvl="1"/>
            <a:r>
              <a:rPr lang="en-US" sz="2000">
                <a:latin typeface="Arial" panose="020B0604020202020204" pitchFamily="34" charset="0"/>
                <a:cs typeface="Arial" panose="020B0604020202020204" pitchFamily="34" charset="0"/>
              </a:rPr>
              <a:t>Analysis Services DMX Queries</a:t>
            </a:r>
          </a:p>
          <a:p>
            <a:pPr lvl="1"/>
            <a:r>
              <a:rPr lang="en-US" sz="2000">
                <a:latin typeface="Arial" panose="020B0604020202020204" pitchFamily="34" charset="0"/>
                <a:cs typeface="Arial" panose="020B0604020202020204" pitchFamily="34" charset="0"/>
              </a:rPr>
              <a:t>Analysis Services XMLA Queries</a:t>
            </a:r>
          </a:p>
          <a:p>
            <a:pPr lvl="1"/>
            <a:r>
              <a:rPr lang="en-US" sz="2000">
                <a:latin typeface="Arial" panose="020B0604020202020204" pitchFamily="34" charset="0"/>
                <a:cs typeface="Arial" panose="020B0604020202020204" pitchFamily="34" charset="0"/>
              </a:rPr>
              <a:t>SQL Server Compact</a:t>
            </a:r>
          </a:p>
          <a:p>
            <a:pPr lvl="1"/>
            <a:endParaRPr lang="en-US" sz="2000"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3"/>
          <a:stretch>
            <a:fillRect/>
          </a:stretch>
        </p:blipFill>
        <p:spPr>
          <a:xfrm>
            <a:off x="5257800" y="3810000"/>
            <a:ext cx="3750129" cy="1037270"/>
          </a:xfrm>
          <a:prstGeom prst="rect">
            <a:avLst/>
          </a:prstGeom>
        </p:spPr>
      </p:pic>
    </p:spTree>
    <p:extLst>
      <p:ext uri="{BB962C8B-B14F-4D97-AF65-F5344CB8AC3E}">
        <p14:creationId xmlns:p14="http://schemas.microsoft.com/office/powerpoint/2010/main" val="525011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a:lstStyle/>
          <a:p>
            <a:r>
              <a:rPr lang="en-US" altLang="en-US"/>
              <a:t>Transact-SQL (T-SQL)</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5956" name="Text Box 12"/>
          <p:cNvSpPr txBox="1">
            <a:spLocks noChangeArrowheads="1"/>
          </p:cNvSpPr>
          <p:nvPr/>
        </p:nvSpPr>
        <p:spPr bwMode="auto">
          <a:xfrm>
            <a:off x="1066800" y="28575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3600" b="1">
                <a:solidFill>
                  <a:schemeClr val="bg1"/>
                </a:solidFill>
              </a:rPr>
              <a:t>Các đối tượng trong SQL server</a:t>
            </a:r>
            <a:endParaRPr lang="en-US" altLang="en-US" sz="3600" b="1">
              <a:solidFill>
                <a:schemeClr val="bg1"/>
              </a:solidFill>
              <a:latin typeface="Arial" panose="020B0604020202020204" pitchFamily="34" charset="0"/>
            </a:endParaRPr>
          </a:p>
        </p:txBody>
      </p:sp>
      <p:grpSp>
        <p:nvGrpSpPr>
          <p:cNvPr id="125957" name="Group 3"/>
          <p:cNvGrpSpPr>
            <a:grpSpLocks/>
          </p:cNvGrpSpPr>
          <p:nvPr/>
        </p:nvGrpSpPr>
        <p:grpSpPr bwMode="auto">
          <a:xfrm>
            <a:off x="457200" y="304800"/>
            <a:ext cx="549275" cy="476250"/>
            <a:chOff x="1110" y="2656"/>
            <a:chExt cx="1549" cy="1351"/>
          </a:xfrm>
        </p:grpSpPr>
        <p:sp>
          <p:nvSpPr>
            <p:cNvPr id="12595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596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25958" name="Content Placeholder 2"/>
          <p:cNvSpPr>
            <a:spLocks noGrp="1"/>
          </p:cNvSpPr>
          <p:nvPr>
            <p:ph idx="1"/>
          </p:nvPr>
        </p:nvSpPr>
        <p:spPr>
          <a:xfrm>
            <a:off x="114300" y="1458913"/>
            <a:ext cx="8915400" cy="4627562"/>
          </a:xfrm>
        </p:spPr>
        <p:txBody>
          <a:bodyPr/>
          <a:lstStyle/>
          <a:p>
            <a:r>
              <a:rPr lang="en-US">
                <a:latin typeface="Arial" panose="020B0604020202020204" pitchFamily="34" charset="0"/>
                <a:cs typeface="Arial" panose="020B0604020202020204" pitchFamily="34" charset="0"/>
              </a:rPr>
              <a:t>Đối tượng trong hệ quản trị SQL server gồm:</a:t>
            </a:r>
          </a:p>
          <a:p>
            <a:pPr lvl="1"/>
            <a:r>
              <a:rPr lang="en-US" b="1">
                <a:latin typeface="Arial" panose="020B0604020202020204" pitchFamily="34" charset="0"/>
                <a:cs typeface="Arial" panose="020B0604020202020204" pitchFamily="34" charset="0"/>
              </a:rPr>
              <a:t>Server</a:t>
            </a:r>
            <a:r>
              <a:rPr lang="en-US">
                <a:latin typeface="Arial" panose="020B0604020202020204" pitchFamily="34" charset="0"/>
                <a:cs typeface="Arial" panose="020B0604020202020204" pitchFamily="34" charset="0"/>
              </a:rPr>
              <a:t>: Phạm vi của </a:t>
            </a:r>
            <a:r>
              <a:rPr lang="en-US">
                <a:solidFill>
                  <a:srgbClr val="FF0000"/>
                </a:solidFill>
                <a:latin typeface="Arial" panose="020B0604020202020204" pitchFamily="34" charset="0"/>
                <a:cs typeface="Arial" panose="020B0604020202020204" pitchFamily="34" charset="0"/>
              </a:rPr>
              <a:t>server</a:t>
            </a:r>
            <a:r>
              <a:rPr lang="en-US">
                <a:latin typeface="Arial" panose="020B0604020202020204" pitchFamily="34" charset="0"/>
                <a:cs typeface="Arial" panose="020B0604020202020204" pitchFamily="34" charset="0"/>
              </a:rPr>
              <a:t> bao gồm các đối tượng tồn tại trên một thể hiện của SQL server</a:t>
            </a:r>
          </a:p>
          <a:p>
            <a:pPr lvl="1"/>
            <a:r>
              <a:rPr lang="en-US" b="1">
                <a:latin typeface="Arial" panose="020B0604020202020204" pitchFamily="34" charset="0"/>
                <a:cs typeface="Arial" panose="020B0604020202020204" pitchFamily="34" charset="0"/>
              </a:rPr>
              <a:t>Database</a:t>
            </a:r>
            <a:r>
              <a:rPr lang="en-US">
                <a:latin typeface="Arial" panose="020B0604020202020204" pitchFamily="34" charset="0"/>
                <a:cs typeface="Arial" panose="020B0604020202020204" pitchFamily="34" charset="0"/>
              </a:rPr>
              <a:t>: bao gồm các đối tượng bên trong các danh mục cơ sở dữ liệu, bao gồm các lược đồ</a:t>
            </a:r>
          </a:p>
          <a:p>
            <a:pPr lvl="1"/>
            <a:r>
              <a:rPr lang="en-US" b="1">
                <a:latin typeface="Arial" panose="020B0604020202020204" pitchFamily="34" charset="0"/>
                <a:cs typeface="Arial" panose="020B0604020202020204" pitchFamily="34" charset="0"/>
              </a:rPr>
              <a:t>Schema</a:t>
            </a:r>
            <a:r>
              <a:rPr lang="en-US">
                <a:latin typeface="Arial" panose="020B0604020202020204" pitchFamily="34" charset="0"/>
                <a:cs typeface="Arial" panose="020B0604020202020204" pitchFamily="34" charset="0"/>
              </a:rPr>
              <a:t> (lược đồ): là không gian tên của các đối tượng trong cơ sở dữ liệu. Mỗi cơ sở dữ liệu chứa nhiều lược đồ.</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p:txBody>
          <a:bodyPr/>
          <a:lstStyle/>
          <a:p>
            <a:r>
              <a:rPr lang="en-US" altLang="en-US"/>
              <a:t>Transact-SQL (T-SQL)</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6980" name="Text Box 12"/>
          <p:cNvSpPr txBox="1">
            <a:spLocks noChangeArrowheads="1"/>
          </p:cNvSpPr>
          <p:nvPr/>
        </p:nvSpPr>
        <p:spPr bwMode="auto">
          <a:xfrm>
            <a:off x="1066800" y="28575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3600" b="1">
                <a:solidFill>
                  <a:schemeClr val="bg1"/>
                </a:solidFill>
              </a:rPr>
              <a:t>Các đối tượng trong SQL server</a:t>
            </a:r>
            <a:endParaRPr lang="en-US" altLang="en-US" sz="3600" b="1">
              <a:solidFill>
                <a:schemeClr val="bg1"/>
              </a:solidFill>
              <a:latin typeface="Arial" panose="020B0604020202020204" pitchFamily="34" charset="0"/>
            </a:endParaRPr>
          </a:p>
        </p:txBody>
      </p:sp>
      <p:grpSp>
        <p:nvGrpSpPr>
          <p:cNvPr id="126981" name="Group 3"/>
          <p:cNvGrpSpPr>
            <a:grpSpLocks/>
          </p:cNvGrpSpPr>
          <p:nvPr/>
        </p:nvGrpSpPr>
        <p:grpSpPr bwMode="auto">
          <a:xfrm>
            <a:off x="457200" y="304800"/>
            <a:ext cx="549275" cy="476250"/>
            <a:chOff x="1110" y="2656"/>
            <a:chExt cx="1549" cy="1351"/>
          </a:xfrm>
        </p:grpSpPr>
        <p:sp>
          <p:nvSpPr>
            <p:cNvPr id="12698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698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 name="Content Placeholder 2"/>
          <p:cNvSpPr txBox="1">
            <a:spLocks/>
          </p:cNvSpPr>
          <p:nvPr/>
        </p:nvSpPr>
        <p:spPr bwMode="auto">
          <a:xfrm>
            <a:off x="228600" y="1414463"/>
            <a:ext cx="8915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800" b="1">
                <a:latin typeface="Arial" panose="020B0604020202020204" pitchFamily="34" charset="0"/>
                <a:cs typeface="Arial" panose="020B0604020202020204" pitchFamily="34" charset="0"/>
              </a:rPr>
              <a:t>Tên đối tượng</a:t>
            </a:r>
          </a:p>
          <a:p>
            <a:pPr lvl="1">
              <a:defRPr/>
            </a:pPr>
            <a:r>
              <a:rPr lang="en-US" sz="2400">
                <a:latin typeface="Arial" panose="020B0604020202020204" pitchFamily="34" charset="0"/>
                <a:cs typeface="Arial" panose="020B0604020202020204" pitchFamily="34" charset="0"/>
              </a:rPr>
              <a:t>Mỗi đối tượng trong cơ sở dữ liệu SQL Server 2012 đều có một tên xác định gồm 4 thành phần:</a:t>
            </a:r>
          </a:p>
          <a:p>
            <a:pPr marL="0" indent="0" algn="ctr">
              <a:buFont typeface="Arial" panose="020B0604020202020204" pitchFamily="34" charset="0"/>
              <a:buNone/>
              <a:defRPr/>
            </a:pPr>
            <a:r>
              <a:rPr lang="en-US" sz="2800" b="1" i="1">
                <a:solidFill>
                  <a:srgbClr val="FF0000"/>
                </a:solidFill>
                <a:latin typeface="Arial" panose="020B0604020202020204" pitchFamily="34" charset="0"/>
                <a:cs typeface="Arial" panose="020B0604020202020204" pitchFamily="34" charset="0"/>
              </a:rPr>
              <a:t>server</a:t>
            </a:r>
            <a:r>
              <a:rPr lang="en-US" sz="2800" b="1" i="1">
                <a:latin typeface="Arial" panose="020B0604020202020204" pitchFamily="34" charset="0"/>
                <a:cs typeface="Arial" panose="020B0604020202020204" pitchFamily="34" charset="0"/>
              </a:rPr>
              <a:t>.</a:t>
            </a:r>
            <a:r>
              <a:rPr lang="en-US" sz="2800" b="1" i="1">
                <a:solidFill>
                  <a:srgbClr val="0070C0"/>
                </a:solidFill>
                <a:latin typeface="Arial" panose="020B0604020202020204" pitchFamily="34" charset="0"/>
                <a:cs typeface="Arial" panose="020B0604020202020204" pitchFamily="34" charset="0"/>
              </a:rPr>
              <a:t>database</a:t>
            </a:r>
            <a:r>
              <a:rPr lang="en-US" sz="2800" b="1" i="1">
                <a:latin typeface="Arial" panose="020B0604020202020204" pitchFamily="34" charset="0"/>
                <a:cs typeface="Arial" panose="020B0604020202020204" pitchFamily="34" charset="0"/>
              </a:rPr>
              <a:t>.</a:t>
            </a:r>
            <a:r>
              <a:rPr lang="en-US" sz="2800" b="1" i="1">
                <a:solidFill>
                  <a:srgbClr val="7030A0"/>
                </a:solidFill>
                <a:latin typeface="Arial" panose="020B0604020202020204" pitchFamily="34" charset="0"/>
                <a:cs typeface="Arial" panose="020B0604020202020204" pitchFamily="34" charset="0"/>
              </a:rPr>
              <a:t>schema</a:t>
            </a:r>
            <a:r>
              <a:rPr lang="en-US" sz="2800" b="1" i="1">
                <a:latin typeface="Arial" panose="020B0604020202020204" pitchFamily="34" charset="0"/>
                <a:cs typeface="Arial" panose="020B0604020202020204" pitchFamily="34" charset="0"/>
              </a:rPr>
              <a:t>.object</a:t>
            </a:r>
          </a:p>
          <a:p>
            <a:pPr lvl="1">
              <a:defRPr/>
            </a:pPr>
            <a:r>
              <a:rPr lang="en-US" sz="2400">
                <a:latin typeface="Arial" panose="020B0604020202020204" pitchFamily="34" charset="0"/>
                <a:cs typeface="Arial" panose="020B0604020202020204" pitchFamily="34" charset="0"/>
              </a:rPr>
              <a:t>Có thể bỏ qua tên server và database.</a:t>
            </a:r>
          </a:p>
          <a:p>
            <a:pPr lvl="1">
              <a:defRPr/>
            </a:pPr>
            <a:r>
              <a:rPr lang="en-US" sz="2400">
                <a:latin typeface="Arial" panose="020B0604020202020204" pitchFamily="34" charset="0"/>
                <a:cs typeface="Arial" panose="020B0604020202020204" pitchFamily="34" charset="0"/>
              </a:rPr>
              <a:t>Một user mới được gán lược đồ mặc định là </a:t>
            </a:r>
            <a:r>
              <a:rPr lang="en-US" sz="2400" b="1">
                <a:solidFill>
                  <a:srgbClr val="7030A0"/>
                </a:solidFill>
                <a:latin typeface="Arial" panose="020B0604020202020204" pitchFamily="34" charset="0"/>
                <a:cs typeface="Arial" panose="020B0604020202020204" pitchFamily="34" charset="0"/>
              </a:rPr>
              <a:t>dbo</a:t>
            </a:r>
            <a:r>
              <a:rPr lang="en-US" sz="240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4D191E-5874-4F86-94FB-703A55747F94}" type="slidenum">
              <a:rPr lang="en-US" sz="1200" smtClean="0">
                <a:solidFill>
                  <a:srgbClr val="898989"/>
                </a:solidFill>
              </a:rPr>
              <a:pPr>
                <a:spcBef>
                  <a:spcPct val="0"/>
                </a:spcBef>
                <a:buFontTx/>
                <a:buNone/>
              </a:pPr>
              <a:t>65</a:t>
            </a:fld>
            <a:endParaRPr lang="en-US" sz="1200">
              <a:solidFill>
                <a:srgbClr val="898989"/>
              </a:solidFill>
            </a:endParaRPr>
          </a:p>
        </p:txBody>
      </p:sp>
      <p:sp>
        <p:nvSpPr>
          <p:cNvPr id="116739" name="Rectangle 3"/>
          <p:cNvSpPr>
            <a:spLocks noGrp="1" noChangeArrowheads="1"/>
          </p:cNvSpPr>
          <p:nvPr>
            <p:ph type="body" idx="4294967295"/>
          </p:nvPr>
        </p:nvSpPr>
        <p:spPr>
          <a:xfrm>
            <a:off x="457200" y="1524000"/>
            <a:ext cx="8229600" cy="3886200"/>
          </a:xfrm>
        </p:spPr>
        <p:txBody>
          <a:bodyPr/>
          <a:lstStyle/>
          <a:p>
            <a:r>
              <a:rPr lang="en-US" altLang="en-US" sz="2400" b="1">
                <a:solidFill>
                  <a:srgbClr val="000099"/>
                </a:solidFill>
                <a:latin typeface="Arial" panose="020B0604020202020204" pitchFamily="34" charset="0"/>
                <a:cs typeface="Arial" panose="020B0604020202020204" pitchFamily="34" charset="0"/>
              </a:rPr>
              <a:t>Master:</a:t>
            </a:r>
            <a:r>
              <a:rPr lang="en-US" altLang="en-US" sz="2400">
                <a:latin typeface="Arial" panose="020B0604020202020204" pitchFamily="34" charset="0"/>
                <a:cs typeface="Arial" panose="020B0604020202020204" pitchFamily="34" charset="0"/>
              </a:rPr>
              <a:t> chứa tất cả các thông tin cấp hệ thống, nơi lưu trữ data file của các database, </a:t>
            </a:r>
            <a:r>
              <a:rPr lang="en-US" sz="2400">
                <a:latin typeface="Arial" panose="020B0604020202020204" pitchFamily="34" charset="0"/>
                <a:cs typeface="Arial" panose="020B0604020202020204" pitchFamily="34" charset="0"/>
              </a:rPr>
              <a:t>ghi lại tất cả các dịch vụ thực hiện trên các đối tượng trong SQL server, bao gồm: </a:t>
            </a:r>
          </a:p>
          <a:p>
            <a:pPr lvl="1"/>
            <a:r>
              <a:rPr lang="en-US" sz="2400">
                <a:latin typeface="Arial" panose="020B0604020202020204" pitchFamily="34" charset="0"/>
                <a:cs typeface="Arial" panose="020B0604020202020204" pitchFamily="34" charset="0"/>
              </a:rPr>
              <a:t> Server Logon accounts, </a:t>
            </a:r>
          </a:p>
          <a:p>
            <a:pPr lvl="1"/>
            <a:r>
              <a:rPr lang="en-US" sz="2400">
                <a:latin typeface="Arial" panose="020B0604020202020204" pitchFamily="34" charset="0"/>
                <a:cs typeface="Arial" panose="020B0604020202020204" pitchFamily="34" charset="0"/>
              </a:rPr>
              <a:t>Linked Server definitions, và EndPoints.</a:t>
            </a:r>
          </a:p>
          <a:p>
            <a:pPr marL="457200" indent="-457200" algn="just">
              <a:lnSpc>
                <a:spcPct val="105000"/>
              </a:lnSpc>
            </a:pPr>
            <a:r>
              <a:rPr lang="en-US" altLang="en-US" sz="2400" b="1">
                <a:solidFill>
                  <a:srgbClr val="000099"/>
                </a:solidFill>
                <a:latin typeface="Arial" panose="020B0604020202020204" pitchFamily="34" charset="0"/>
                <a:cs typeface="Arial" panose="020B0604020202020204" pitchFamily="34" charset="0"/>
              </a:rPr>
              <a:t>Model:</a:t>
            </a:r>
            <a:r>
              <a:rPr lang="en-US" altLang="en-US" sz="2400">
                <a:latin typeface="Arial" panose="020B0604020202020204" pitchFamily="34" charset="0"/>
                <a:cs typeface="Arial" panose="020B0604020202020204" pitchFamily="34" charset="0"/>
              </a:rPr>
              <a:t> Là một bản mẫu cho các database khác. </a:t>
            </a:r>
          </a:p>
          <a:p>
            <a:pPr lvl="1" algn="just">
              <a:lnSpc>
                <a:spcPct val="105000"/>
              </a:lnSpc>
            </a:pPr>
            <a:r>
              <a:rPr lang="en-US" altLang="en-US" sz="2400">
                <a:latin typeface="Arial" panose="020B0604020202020204" pitchFamily="34" charset="0"/>
                <a:cs typeface="Arial" panose="020B0604020202020204" pitchFamily="34" charset="0"/>
              </a:rPr>
              <a:t>Khi một database được tạo ra thì sql server sẽ copy tất cả các system objects(objects (tables, store procedure...) từ model database sang database vừa tạo.</a:t>
            </a:r>
          </a:p>
          <a:p>
            <a:r>
              <a:rPr lang="en-US" altLang="en-US" sz="2400" b="1">
                <a:solidFill>
                  <a:srgbClr val="000099"/>
                </a:solidFill>
                <a:latin typeface="Arial" panose="020B0604020202020204" pitchFamily="34" charset="0"/>
                <a:cs typeface="Arial" panose="020B0604020202020204" pitchFamily="34" charset="0"/>
              </a:rPr>
              <a:t>Msdb:</a:t>
            </a:r>
            <a:r>
              <a:rPr lang="en-US" altLang="en-US" sz="2400">
                <a:latin typeface="Arial" panose="020B0604020202020204" pitchFamily="34" charset="0"/>
                <a:cs typeface="Arial" panose="020B0604020202020204" pitchFamily="34" charset="0"/>
              </a:rPr>
              <a:t> </a:t>
            </a:r>
            <a:r>
              <a:rPr lang="vi-VN" sz="2400"/>
              <a:t>SQL Server Agent sử dụng cơ sở dữ liệu </a:t>
            </a:r>
            <a:r>
              <a:rPr lang="vi-VN" sz="2400" b="1"/>
              <a:t>msdb</a:t>
            </a:r>
            <a:r>
              <a:rPr lang="vi-VN" sz="2400"/>
              <a:t> cho việc lưu trữ các định nghĩa công việc</a:t>
            </a:r>
            <a:r>
              <a:rPr lang="en-US" sz="2400"/>
              <a:t> </a:t>
            </a:r>
            <a:r>
              <a:rPr lang="vi-VN" sz="2400"/>
              <a:t>tự động , lịch làm việc,</a:t>
            </a:r>
            <a:r>
              <a:rPr lang="en-US" sz="2400"/>
              <a:t> </a:t>
            </a:r>
            <a:r>
              <a:rPr lang="vi-VN" sz="2400"/>
              <a:t>định nghĩa và cảnh báo.</a:t>
            </a:r>
            <a:endParaRPr lang="en-US" sz="2400" i="1" dirty="0"/>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6741"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6742" name="Group 28"/>
          <p:cNvGrpSpPr>
            <a:grpSpLocks/>
          </p:cNvGrpSpPr>
          <p:nvPr/>
        </p:nvGrpSpPr>
        <p:grpSpPr bwMode="auto">
          <a:xfrm>
            <a:off x="533400" y="152400"/>
            <a:ext cx="549275" cy="476250"/>
            <a:chOff x="1110" y="2656"/>
            <a:chExt cx="1549" cy="1351"/>
          </a:xfrm>
        </p:grpSpPr>
        <p:sp>
          <p:nvSpPr>
            <p:cNvPr id="11674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6743" name="Rectangle 44"/>
          <p:cNvSpPr>
            <a:spLocks noChangeArrowheads="1"/>
          </p:cNvSpPr>
          <p:nvPr/>
        </p:nvSpPr>
        <p:spPr bwMode="auto">
          <a:xfrm>
            <a:off x="381000" y="993775"/>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990000"/>
                </a:solidFill>
                <a:latin typeface="Arial" panose="020B0604020202020204" pitchFamily="34" charset="0"/>
              </a:rPr>
              <a:t>System database</a:t>
            </a:r>
          </a:p>
        </p:txBody>
      </p:sp>
    </p:spTree>
    <p:extLst>
      <p:ext uri="{BB962C8B-B14F-4D97-AF65-F5344CB8AC3E}">
        <p14:creationId xmlns:p14="http://schemas.microsoft.com/office/powerpoint/2010/main" val="33574897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66</a:t>
            </a:fld>
            <a:endParaRPr lang="en-US" sz="1200">
              <a:solidFill>
                <a:srgbClr val="898989"/>
              </a:solidFill>
            </a:endParaRPr>
          </a:p>
        </p:txBody>
      </p:sp>
      <p:sp>
        <p:nvSpPr>
          <p:cNvPr id="117763" name="Rectangle 3"/>
          <p:cNvSpPr>
            <a:spLocks noGrp="1" noChangeArrowheads="1"/>
          </p:cNvSpPr>
          <p:nvPr>
            <p:ph type="body" idx="4294967295"/>
          </p:nvPr>
        </p:nvSpPr>
        <p:spPr>
          <a:xfrm>
            <a:off x="457200" y="1447800"/>
            <a:ext cx="8229600" cy="3886200"/>
          </a:xfrm>
        </p:spPr>
        <p:txBody>
          <a:bodyPr/>
          <a:lstStyle/>
          <a:p>
            <a:pPr marL="457200" indent="-457200" algn="just" eaLnBrk="1" hangingPunct="1">
              <a:lnSpc>
                <a:spcPct val="105000"/>
              </a:lnSpc>
              <a:spcBef>
                <a:spcPct val="40000"/>
              </a:spcBef>
              <a:buFontTx/>
              <a:buChar char="•"/>
            </a:pPr>
            <a:r>
              <a:rPr lang="en-US" altLang="en-US" sz="2400" b="1">
                <a:solidFill>
                  <a:srgbClr val="000099"/>
                </a:solidFill>
                <a:latin typeface="Arial" panose="020B0604020202020204" pitchFamily="34" charset="0"/>
              </a:rPr>
              <a:t>Tempdb</a:t>
            </a:r>
          </a:p>
          <a:p>
            <a:pPr lvl="1" algn="just">
              <a:lnSpc>
                <a:spcPct val="105000"/>
              </a:lnSpc>
            </a:pPr>
            <a:r>
              <a:rPr lang="en-US" altLang="en-US" sz="2400">
                <a:latin typeface="Arial" panose="020B0604020202020204" pitchFamily="34" charset="0"/>
              </a:rPr>
              <a:t>Chứa tất cả các tables, </a:t>
            </a:r>
            <a:r>
              <a:rPr lang="en-US" sz="2400" i="1"/>
              <a:t>temporary tables, views, cursors, các biến table-valued</a:t>
            </a:r>
            <a:r>
              <a:rPr lang="en-US" altLang="en-US" sz="2400">
                <a:latin typeface="Arial" panose="020B0604020202020204" pitchFamily="34" charset="0"/>
              </a:rPr>
              <a:t>, store procedure tạm được tạo ra trong 1 user session hoặc do bản thân sql engine. </a:t>
            </a:r>
          </a:p>
          <a:p>
            <a:pPr lvl="1" algn="just">
              <a:lnSpc>
                <a:spcPct val="105000"/>
              </a:lnSpc>
            </a:pPr>
            <a:r>
              <a:rPr lang="en-US" altLang="en-US" sz="2400">
                <a:latin typeface="Arial" panose="020B0604020202020204" pitchFamily="34" charset="0"/>
              </a:rPr>
              <a:t>Tự động xóa khi SQL server khởi động lại hoặc user ngắt connect</a:t>
            </a:r>
          </a:p>
          <a:p>
            <a:pPr marL="458788" lvl="1" indent="-342900" algn="just">
              <a:lnSpc>
                <a:spcPct val="105000"/>
              </a:lnSpc>
              <a:buFont typeface="Arial" panose="020B0604020202020204" pitchFamily="34" charset="0"/>
              <a:buChar char="•"/>
            </a:pPr>
            <a:r>
              <a:rPr lang="en-US" altLang="en-US" sz="2400" b="1">
                <a:solidFill>
                  <a:srgbClr val="000099"/>
                </a:solidFill>
                <a:latin typeface="Arial" panose="020B0604020202020204" pitchFamily="34" charset="0"/>
              </a:rPr>
              <a:t>Resource:</a:t>
            </a:r>
            <a:r>
              <a:rPr lang="en-US" altLang="en-US" sz="2400">
                <a:latin typeface="Arial" panose="020B0604020202020204" pitchFamily="34" charset="0"/>
              </a:rPr>
              <a:t> Cơ sở dữ liệu này là cơ sở dữ liệu chỉ đọc. Nó gồm các đối tượng hệ thống được gộp vào trong SQL Server 2012. </a:t>
            </a:r>
            <a:r>
              <a:rPr lang="en-US"/>
              <a:t>Không chứa dữ liệu người dùng hoặc siêu dữ liệu.</a:t>
            </a:r>
          </a:p>
          <a:p>
            <a:pPr lvl="1"/>
            <a:r>
              <a:rPr lang="en-US"/>
              <a:t>Chứa cấu trúc và mô tả của tất cả các đối tượng của hệ thống</a:t>
            </a:r>
            <a:endParaRPr lang="en-US" altLang="en-US" sz="2400">
              <a:latin typeface="Arial" panose="020B060402020202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7767" name="Rectangle 11"/>
          <p:cNvSpPr>
            <a:spLocks noChangeArrowheads="1"/>
          </p:cNvSpPr>
          <p:nvPr/>
        </p:nvSpPr>
        <p:spPr bwMode="auto">
          <a:xfrm>
            <a:off x="381000" y="993775"/>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990000"/>
                </a:solidFill>
                <a:latin typeface="Arial" panose="020B0604020202020204" pitchFamily="34" charset="0"/>
              </a:rPr>
              <a:t>System database</a:t>
            </a:r>
          </a:p>
        </p:txBody>
      </p:sp>
    </p:spTree>
    <p:extLst>
      <p:ext uri="{BB962C8B-B14F-4D97-AF65-F5344CB8AC3E}">
        <p14:creationId xmlns:p14="http://schemas.microsoft.com/office/powerpoint/2010/main" val="220495017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67</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7767" name="Rectangle 11"/>
          <p:cNvSpPr>
            <a:spLocks noChangeArrowheads="1"/>
          </p:cNvSpPr>
          <p:nvPr/>
        </p:nvSpPr>
        <p:spPr bwMode="auto">
          <a:xfrm>
            <a:off x="381000" y="993775"/>
            <a:ext cx="37561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990000"/>
                </a:solidFill>
                <a:latin typeface="Arial" panose="020B0604020202020204" pitchFamily="34" charset="0"/>
              </a:rPr>
              <a:t>Cơ sở dữ liệu người dùng</a:t>
            </a:r>
          </a:p>
        </p:txBody>
      </p:sp>
      <p:sp>
        <p:nvSpPr>
          <p:cNvPr id="2" name="Rectangle 1"/>
          <p:cNvSpPr/>
          <p:nvPr/>
        </p:nvSpPr>
        <p:spPr>
          <a:xfrm>
            <a:off x="565314" y="1666600"/>
            <a:ext cx="7969086" cy="3046988"/>
          </a:xfrm>
          <a:prstGeom prst="rect">
            <a:avLst/>
          </a:prstGeom>
        </p:spPr>
        <p:txBody>
          <a:bodyPr wrap="square">
            <a:spAutoFit/>
          </a:bodyPr>
          <a:lstStyle/>
          <a:p>
            <a:pPr marL="342900" indent="-342900">
              <a:buFont typeface="Arial" panose="020B0604020202020204" pitchFamily="34" charset="0"/>
              <a:buChar char="•"/>
            </a:pPr>
            <a:r>
              <a:rPr lang="en-US" sz="2400"/>
              <a:t>Cơ sở dữ liệu được tạo bởi người dùng, được sử dụng để lưu trữ dữ liệu của các ứng dụng.</a:t>
            </a:r>
          </a:p>
          <a:p>
            <a:pPr marL="342900" indent="-342900">
              <a:buFont typeface="Arial" panose="020B0604020202020204" pitchFamily="34" charset="0"/>
              <a:buChar char="•"/>
            </a:pPr>
            <a:r>
              <a:rPr lang="en-US" sz="2400"/>
              <a:t>SQL server 2012 không có cơ sở dữ liệu mẫu mà sử dụng cơ sở dữ liệu mẫu từ trang web </a:t>
            </a:r>
            <a:r>
              <a:rPr lang="en-US" sz="2400">
                <a:hlinkClick r:id="rId2"/>
              </a:rPr>
              <a:t>www.codeplex.com</a:t>
            </a:r>
            <a:r>
              <a:rPr lang="en-US" sz="2400"/>
              <a:t> gồm: </a:t>
            </a:r>
          </a:p>
          <a:p>
            <a:pPr marL="800100" lvl="1" indent="-342900">
              <a:buFont typeface="Arial" panose="020B0604020202020204" pitchFamily="34" charset="0"/>
              <a:buChar char="•"/>
            </a:pPr>
            <a:r>
              <a:rPr lang="en-US" sz="2400"/>
              <a:t>AdventureWorks2008</a:t>
            </a:r>
          </a:p>
          <a:p>
            <a:pPr marL="800100" lvl="1" indent="-342900">
              <a:buFont typeface="Arial" panose="020B0604020202020204" pitchFamily="34" charset="0"/>
              <a:buChar char="•"/>
            </a:pPr>
            <a:r>
              <a:rPr lang="en-US" sz="2400"/>
              <a:t>AdventureWorksLT2008</a:t>
            </a:r>
          </a:p>
          <a:p>
            <a:pPr marL="800100" lvl="1" indent="-342900">
              <a:buFont typeface="Arial" panose="020B0604020202020204" pitchFamily="34" charset="0"/>
              <a:buChar char="•"/>
            </a:pPr>
            <a:r>
              <a:rPr lang="en-US" sz="2400"/>
              <a:t>AdventureWorksDW2008</a:t>
            </a:r>
            <a:endParaRPr lang="en-US" sz="2400"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985552"/>
            <a:ext cx="3656176" cy="2306308"/>
          </a:xfrm>
          <a:prstGeom prst="rect">
            <a:avLst/>
          </a:prstGeom>
        </p:spPr>
      </p:pic>
    </p:spTree>
    <p:extLst>
      <p:ext uri="{BB962C8B-B14F-4D97-AF65-F5344CB8AC3E}">
        <p14:creationId xmlns:p14="http://schemas.microsoft.com/office/powerpoint/2010/main" val="122565270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68</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 name="Title 1"/>
          <p:cNvSpPr txBox="1">
            <a:spLocks/>
          </p:cNvSpPr>
          <p:nvPr/>
        </p:nvSpPr>
        <p:spPr>
          <a:xfrm>
            <a:off x="232314" y="1108071"/>
            <a:ext cx="8911687" cy="886638"/>
          </a:xfrm>
          <a:prstGeom prst="rect">
            <a:avLst/>
          </a:prstGeom>
        </p:spPr>
        <p:txBody>
          <a:bodyPr>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a:solidFill>
                  <a:srgbClr val="C00000"/>
                </a:solidFill>
                <a:latin typeface="Arial" panose="020B0604020202020204" pitchFamily="34" charset="0"/>
                <a:cs typeface="Arial" panose="020B0604020202020204" pitchFamily="34" charset="0"/>
              </a:rPr>
              <a:t>Lưu trữ cơ sở dữ liệu SQL Server 2012</a:t>
            </a:r>
            <a:endParaRPr lang="en-US" sz="2400" dirty="0">
              <a:solidFill>
                <a:srgbClr val="C00000"/>
              </a:solidFill>
              <a:latin typeface="Arial" panose="020B0604020202020204" pitchFamily="34" charset="0"/>
              <a:cs typeface="Arial" panose="020B0604020202020204" pitchFamily="34" charset="0"/>
            </a:endParaRPr>
          </a:p>
        </p:txBody>
      </p:sp>
      <p:sp>
        <p:nvSpPr>
          <p:cNvPr id="12" name="Content Placeholder 2"/>
          <p:cNvSpPr txBox="1">
            <a:spLocks/>
          </p:cNvSpPr>
          <p:nvPr/>
        </p:nvSpPr>
        <p:spPr>
          <a:xfrm>
            <a:off x="232315" y="1798682"/>
            <a:ext cx="8454486" cy="4594244"/>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a:latin typeface="Arial" panose="020B0604020202020204" pitchFamily="34" charset="0"/>
                <a:cs typeface="Arial" panose="020B0604020202020204" pitchFamily="34" charset="0"/>
              </a:rPr>
              <a:t>Tất cả cơ sở dữ liệu hệ thống và cơ sở dữ liệu người dùng đều được lưu thành file, có hai loại</a:t>
            </a:r>
          </a:p>
          <a:p>
            <a:pPr lvl="1" algn="just"/>
            <a:r>
              <a:rPr lang="en-US" sz="2400" b="1">
                <a:solidFill>
                  <a:srgbClr val="C00000"/>
                </a:solidFill>
                <a:latin typeface="Arial" panose="020B0604020202020204" pitchFamily="34" charset="0"/>
                <a:cs typeface="Arial" panose="020B0604020202020204" pitchFamily="34" charset="0"/>
              </a:rPr>
              <a:t>File dữ liệu (data ﬁle) </a:t>
            </a:r>
            <a:r>
              <a:rPr lang="en-US" sz="2400">
                <a:latin typeface="Arial" panose="020B0604020202020204" pitchFamily="34" charset="0"/>
                <a:cs typeface="Arial" panose="020B0604020202020204" pitchFamily="34" charset="0"/>
              </a:rPr>
              <a:t>có phần mở rộng </a:t>
            </a:r>
            <a:r>
              <a:rPr lang="en-US" sz="2400" b="1">
                <a:solidFill>
                  <a:srgbClr val="C00000"/>
                </a:solidFill>
                <a:latin typeface="Arial" panose="020B0604020202020204" pitchFamily="34" charset="0"/>
                <a:cs typeface="Arial" panose="020B0604020202020204" pitchFamily="34" charset="0"/>
              </a:rPr>
              <a:t>.mdf</a:t>
            </a:r>
          </a:p>
          <a:p>
            <a:pPr lvl="1" algn="just"/>
            <a:r>
              <a:rPr lang="en-US" sz="2400" b="1">
                <a:solidFill>
                  <a:srgbClr val="C00000"/>
                </a:solidFill>
                <a:latin typeface="Arial" panose="020B0604020202020204" pitchFamily="34" charset="0"/>
                <a:cs typeface="Arial" panose="020B0604020202020204" pitchFamily="34" charset="0"/>
              </a:rPr>
              <a:t>File giao dịch (transaction log ﬁle), </a:t>
            </a:r>
            <a:r>
              <a:rPr lang="en-US" sz="2400">
                <a:latin typeface="Arial" panose="020B0604020202020204" pitchFamily="34" charset="0"/>
                <a:cs typeface="Arial" panose="020B0604020202020204" pitchFamily="34" charset="0"/>
              </a:rPr>
              <a:t>có phần mở rộng </a:t>
            </a:r>
            <a:r>
              <a:rPr lang="en-US" sz="2400" b="1">
                <a:solidFill>
                  <a:srgbClr val="C00000"/>
                </a:solidFill>
                <a:latin typeface="Arial" panose="020B0604020202020204" pitchFamily="34" charset="0"/>
                <a:cs typeface="Arial" panose="020B0604020202020204" pitchFamily="34" charset="0"/>
              </a:rPr>
              <a:t>.ldf</a:t>
            </a:r>
            <a:r>
              <a:rPr lang="en-US" sz="2400">
                <a:latin typeface="Arial" panose="020B0604020202020204" pitchFamily="34" charset="0"/>
                <a:cs typeface="Arial" panose="020B0604020202020204" pitchFamily="34" charset="0"/>
              </a:rPr>
              <a:t>.</a:t>
            </a:r>
          </a:p>
          <a:p>
            <a:pPr algn="just"/>
            <a:r>
              <a:rPr lang="en-US" sz="2400">
                <a:latin typeface="Arial" panose="020B0604020202020204" pitchFamily="34" charset="0"/>
                <a:cs typeface="Arial" panose="020B0604020202020204" pitchFamily="34" charset="0"/>
              </a:rPr>
              <a:t>Vị trí lưu mặc định: </a:t>
            </a:r>
          </a:p>
          <a:p>
            <a:pPr marL="401638" lvl="1" indent="0">
              <a:buFont typeface="Arial" panose="020B0604020202020204" pitchFamily="34" charset="0"/>
              <a:buNone/>
            </a:pPr>
            <a:r>
              <a:rPr lang="en-US" sz="2400" b="1">
                <a:solidFill>
                  <a:srgbClr val="C00000"/>
                </a:solidFill>
                <a:latin typeface="Arial" panose="020B0604020202020204" pitchFamily="34" charset="0"/>
                <a:cs typeface="Arial" panose="020B0604020202020204" pitchFamily="34" charset="0"/>
              </a:rPr>
              <a:t>&lt;drive&gt;:\Program Files\Microsoft SQL Server\MSSQL.X\MSSQL\Data\</a:t>
            </a:r>
            <a:endParaRPr lang="en-US" sz="24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103528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69</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3" name="Title 1"/>
          <p:cNvSpPr txBox="1">
            <a:spLocks/>
          </p:cNvSpPr>
          <p:nvPr/>
        </p:nvSpPr>
        <p:spPr>
          <a:xfrm>
            <a:off x="232313" y="1120508"/>
            <a:ext cx="8911687"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b="1">
                <a:solidFill>
                  <a:srgbClr val="C00000"/>
                </a:solidFill>
                <a:latin typeface="Arial" panose="020B0604020202020204" pitchFamily="34" charset="0"/>
                <a:cs typeface="Arial" panose="020B0604020202020204" pitchFamily="34" charset="0"/>
              </a:rPr>
              <a:t>Data Files và Filegroups</a:t>
            </a:r>
            <a:endParaRPr lang="en-US" sz="2400" b="1" dirty="0">
              <a:solidFill>
                <a:srgbClr val="C00000"/>
              </a:solidFill>
              <a:latin typeface="Arial" panose="020B0604020202020204" pitchFamily="34" charset="0"/>
              <a:cs typeface="Arial" panose="020B0604020202020204" pitchFamily="34" charset="0"/>
            </a:endParaRPr>
          </a:p>
        </p:txBody>
      </p:sp>
      <p:sp>
        <p:nvSpPr>
          <p:cNvPr id="14" name="Content Placeholder 2"/>
          <p:cNvSpPr txBox="1">
            <a:spLocks/>
          </p:cNvSpPr>
          <p:nvPr/>
        </p:nvSpPr>
        <p:spPr>
          <a:xfrm>
            <a:off x="262794" y="1828800"/>
            <a:ext cx="8448390"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a:latin typeface="Arial" panose="020B0604020202020204" pitchFamily="34" charset="0"/>
                <a:cs typeface="Arial" panose="020B0604020202020204" pitchFamily="34" charset="0"/>
              </a:rPr>
              <a:t>Khi một cơ sở dữ liệu người dùng được tạo, nó chứa ít nhất là một file đầu tiên là </a:t>
            </a:r>
            <a:r>
              <a:rPr lang="en-US" sz="2400" b="1" i="1">
                <a:latin typeface="Arial" panose="020B0604020202020204" pitchFamily="34" charset="0"/>
                <a:cs typeface="Arial" panose="020B0604020202020204" pitchFamily="34" charset="0"/>
              </a:rPr>
              <a:t>primary data</a:t>
            </a:r>
            <a:r>
              <a:rPr lang="en-US" sz="2400">
                <a:latin typeface="Arial" panose="020B0604020202020204" pitchFamily="34" charset="0"/>
                <a:cs typeface="Arial" panose="020B0604020202020204" pitchFamily="34" charset="0"/>
              </a:rPr>
              <a:t>.</a:t>
            </a:r>
          </a:p>
          <a:p>
            <a:pPr algn="just"/>
            <a:r>
              <a:rPr lang="en-US" sz="2400">
                <a:latin typeface="Arial" panose="020B0604020202020204" pitchFamily="34" charset="0"/>
                <a:cs typeface="Arial" panose="020B0604020202020204" pitchFamily="34" charset="0"/>
              </a:rPr>
              <a:t>Primary data là thành viên mặc định của </a:t>
            </a:r>
            <a:r>
              <a:rPr lang="en-US" sz="2400" b="1" i="1">
                <a:latin typeface="Arial" panose="020B0604020202020204" pitchFamily="34" charset="0"/>
                <a:cs typeface="Arial" panose="020B0604020202020204" pitchFamily="34" charset="0"/>
              </a:rPr>
              <a:t>Primary filegroup</a:t>
            </a:r>
            <a:r>
              <a:rPr lang="en-US" sz="2400">
                <a:latin typeface="Arial" panose="020B0604020202020204" pitchFamily="34" charset="0"/>
                <a:cs typeface="Arial" panose="020B0604020202020204" pitchFamily="34" charset="0"/>
              </a:rPr>
              <a:t>.</a:t>
            </a:r>
          </a:p>
          <a:p>
            <a:pPr algn="just"/>
            <a:r>
              <a:rPr lang="en-US" sz="2400">
                <a:latin typeface="Arial" panose="020B0604020202020204" pitchFamily="34" charset="0"/>
                <a:cs typeface="Arial" panose="020B0604020202020204" pitchFamily="34" charset="0"/>
              </a:rPr>
              <a:t>Mọi cơ sở dữ liệu đều có một Primary filegroup.</a:t>
            </a:r>
            <a:endParaRPr lang="en-US" sz="2400" dirty="0">
              <a:latin typeface="Arial" panose="020B0604020202020204" pitchFamily="34" charset="0"/>
              <a:cs typeface="Arial" panose="020B0604020202020204" pitchFamily="34" charset="0"/>
            </a:endParaRPr>
          </a:p>
        </p:txBody>
      </p:sp>
      <p:pic>
        <p:nvPicPr>
          <p:cNvPr id="15"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264" y="3962776"/>
            <a:ext cx="6135783" cy="2417475"/>
          </a:xfrm>
          <a:prstGeom prst="rect">
            <a:avLst/>
          </a:prstGeom>
        </p:spPr>
      </p:pic>
    </p:spTree>
    <p:extLst>
      <p:ext uri="{BB962C8B-B14F-4D97-AF65-F5344CB8AC3E}">
        <p14:creationId xmlns:p14="http://schemas.microsoft.com/office/powerpoint/2010/main" val="1121521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E842E7-93B0-4FAE-8134-3A5C2689699C}" type="slidenum">
              <a:rPr lang="en-US" sz="1200" smtClean="0">
                <a:solidFill>
                  <a:srgbClr val="898989"/>
                </a:solidFill>
              </a:rPr>
              <a:pPr>
                <a:spcBef>
                  <a:spcPct val="0"/>
                </a:spcBef>
                <a:buFontTx/>
                <a:buNone/>
              </a:pPr>
              <a:t>7</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6388" name="Group 14"/>
          <p:cNvGrpSpPr>
            <a:grpSpLocks/>
          </p:cNvGrpSpPr>
          <p:nvPr/>
        </p:nvGrpSpPr>
        <p:grpSpPr bwMode="auto">
          <a:xfrm>
            <a:off x="304800" y="304800"/>
            <a:ext cx="8839200" cy="474663"/>
            <a:chOff x="762000" y="1905000"/>
            <a:chExt cx="7543800" cy="475488"/>
          </a:xfrm>
        </p:grpSpPr>
        <p:sp>
          <p:nvSpPr>
            <p:cNvPr id="16394"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6395" name="Group 28"/>
            <p:cNvGrpSpPr>
              <a:grpSpLocks/>
            </p:cNvGrpSpPr>
            <p:nvPr/>
          </p:nvGrpSpPr>
          <p:grpSpPr bwMode="auto">
            <a:xfrm>
              <a:off x="762000" y="1905000"/>
              <a:ext cx="548640" cy="475488"/>
              <a:chOff x="1110" y="2656"/>
              <a:chExt cx="1549" cy="1351"/>
            </a:xfrm>
          </p:grpSpPr>
          <p:sp>
            <p:nvSpPr>
              <p:cNvPr id="1639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397"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6389"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sp>
        <p:nvSpPr>
          <p:cNvPr id="16390" name="Rectangle 3"/>
          <p:cNvSpPr>
            <a:spLocks noChangeArrowheads="1"/>
          </p:cNvSpPr>
          <p:nvPr/>
        </p:nvSpPr>
        <p:spPr bwMode="auto">
          <a:xfrm>
            <a:off x="609600" y="1828800"/>
            <a:ext cx="8183563"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400050" indent="-400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2200" b="1"/>
              <a:t>Siêu dữ liệu (metadata):</a:t>
            </a:r>
            <a:r>
              <a:rPr lang="en-US" altLang="en-US" sz="2200"/>
              <a:t> mô tả c</a:t>
            </a:r>
            <a:r>
              <a:rPr lang="en-US" altLang="en-US" sz="2200">
                <a:latin typeface="Times New Roman" panose="02020603050405020304" pitchFamily="18" charset="0"/>
              </a:rPr>
              <a:t>á</a:t>
            </a:r>
            <a:r>
              <a:rPr lang="en-US" altLang="en-US" sz="2200"/>
              <a:t>c t</a:t>
            </a:r>
            <a:r>
              <a:rPr lang="en-US" altLang="en-US" sz="2200">
                <a:latin typeface="Times New Roman" panose="02020603050405020304" pitchFamily="18" charset="0"/>
              </a:rPr>
              <a:t>í</a:t>
            </a:r>
            <a:r>
              <a:rPr lang="en-US" altLang="en-US" sz="2200"/>
              <a:t>nh chất hoặc c</a:t>
            </a:r>
            <a:r>
              <a:rPr lang="en-US" altLang="en-US" sz="2200">
                <a:latin typeface="Times New Roman" panose="02020603050405020304" pitchFamily="18" charset="0"/>
              </a:rPr>
              <a:t>á</a:t>
            </a:r>
            <a:r>
              <a:rPr lang="en-US" altLang="en-US" sz="2200"/>
              <a:t>c đặc điểm của dữ liệu kh</a:t>
            </a:r>
            <a:r>
              <a:rPr lang="en-US" altLang="en-US" sz="2200">
                <a:latin typeface="Times New Roman" panose="02020603050405020304" pitchFamily="18" charset="0"/>
              </a:rPr>
              <a:t>á</a:t>
            </a:r>
            <a:r>
              <a:rPr lang="en-US" altLang="en-US" sz="2200"/>
              <a:t>c. C</a:t>
            </a:r>
            <a:r>
              <a:rPr lang="en-US" altLang="en-US" sz="2200">
                <a:latin typeface="Times New Roman" panose="02020603050405020304" pitchFamily="18" charset="0"/>
              </a:rPr>
              <a:t>á</a:t>
            </a:r>
            <a:r>
              <a:rPr lang="en-US" altLang="en-US" sz="2200"/>
              <a:t>c đặc t</a:t>
            </a:r>
            <a:r>
              <a:rPr lang="en-US" altLang="en-US" sz="2200">
                <a:latin typeface="Times New Roman" panose="02020603050405020304" pitchFamily="18" charset="0"/>
              </a:rPr>
              <a:t>í</a:t>
            </a:r>
            <a:r>
              <a:rPr lang="en-US" altLang="en-US" sz="2200"/>
              <a:t>nh l</a:t>
            </a:r>
            <a:r>
              <a:rPr lang="en-US" altLang="en-US" sz="2200">
                <a:latin typeface="Times New Roman" panose="02020603050405020304" pitchFamily="18" charset="0"/>
              </a:rPr>
              <a:t>à</a:t>
            </a:r>
            <a:r>
              <a:rPr lang="en-US" altLang="en-US" sz="2200"/>
              <a:t> định nghĩa dữ liệu, cấu tr</a:t>
            </a:r>
            <a:r>
              <a:rPr lang="en-US" altLang="en-US" sz="2200">
                <a:latin typeface="Times New Roman" panose="02020603050405020304" pitchFamily="18" charset="0"/>
              </a:rPr>
              <a:t>ú</a:t>
            </a:r>
            <a:r>
              <a:rPr lang="en-US" altLang="en-US" sz="2200"/>
              <a:t>c dữ liệu, qui tắc/r</a:t>
            </a:r>
            <a:r>
              <a:rPr lang="en-US" altLang="en-US" sz="2200">
                <a:latin typeface="Times New Roman" panose="02020603050405020304" pitchFamily="18" charset="0"/>
              </a:rPr>
              <a:t>à</a:t>
            </a:r>
            <a:r>
              <a:rPr lang="en-US" altLang="en-US" sz="2200"/>
              <a:t>ng buộc.</a:t>
            </a:r>
          </a:p>
          <a:p>
            <a:endParaRPr lang="en-US" altLang="en-US" sz="2200"/>
          </a:p>
        </p:txBody>
      </p:sp>
      <p:grpSp>
        <p:nvGrpSpPr>
          <p:cNvPr id="300046" name="Group 14"/>
          <p:cNvGrpSpPr>
            <a:grpSpLocks/>
          </p:cNvGrpSpPr>
          <p:nvPr/>
        </p:nvGrpSpPr>
        <p:grpSpPr bwMode="auto">
          <a:xfrm>
            <a:off x="990600" y="3200400"/>
            <a:ext cx="7239000" cy="2474913"/>
            <a:chOff x="768" y="2400"/>
            <a:chExt cx="4704" cy="1794"/>
          </a:xfrm>
        </p:grpSpPr>
        <p:sp>
          <p:nvSpPr>
            <p:cNvPr id="16392" name="Rectangle 15"/>
            <p:cNvSpPr>
              <a:spLocks noChangeArrowheads="1"/>
            </p:cNvSpPr>
            <p:nvPr/>
          </p:nvSpPr>
          <p:spPr bwMode="auto">
            <a:xfrm>
              <a:off x="768" y="2400"/>
              <a:ext cx="4704" cy="15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393" name="Text Box 16"/>
            <p:cNvSpPr txBox="1">
              <a:spLocks noChangeArrowheads="1"/>
            </p:cNvSpPr>
            <p:nvPr/>
          </p:nvSpPr>
          <p:spPr bwMode="auto">
            <a:xfrm>
              <a:off x="852" y="2449"/>
              <a:ext cx="4512"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43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1543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15430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15430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15430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0000"/>
                </a:lnSpc>
                <a:buClr>
                  <a:srgbClr val="0000FF"/>
                </a:buClr>
                <a:buSzPct val="75000"/>
                <a:buFont typeface="Wingdings" panose="05000000000000000000" pitchFamily="2" charset="2"/>
                <a:buNone/>
              </a:pPr>
              <a:r>
                <a:rPr lang="en-US" altLang="en-US" sz="1800" b="1" i="1">
                  <a:solidFill>
                    <a:srgbClr val="FF0000"/>
                  </a:solidFill>
                  <a:latin typeface="Arial" panose="020B0604020202020204" pitchFamily="34" charset="0"/>
                  <a:cs typeface="Arial" panose="020B0604020202020204" pitchFamily="34" charset="0"/>
                </a:rPr>
                <a:t>Siêu dữ liệu cho Sinh_viên</a:t>
              </a:r>
            </a:p>
            <a:p>
              <a:pPr algn="just" eaLnBrk="1" hangingPunct="1">
                <a:lnSpc>
                  <a:spcPct val="90000"/>
                </a:lnSpc>
                <a:buClr>
                  <a:srgbClr val="0000FF"/>
                </a:buClr>
                <a:buSzPct val="75000"/>
                <a:buFont typeface="Wingdings" panose="05000000000000000000" pitchFamily="2" charset="2"/>
                <a:buNone/>
              </a:pPr>
              <a:r>
                <a:rPr lang="en-US" altLang="en-US" sz="1800" b="1">
                  <a:solidFill>
                    <a:srgbClr val="0000FF"/>
                  </a:solidFill>
                  <a:latin typeface="Courier New" panose="02070309020205020404" pitchFamily="49" charset="0"/>
                  <a:cs typeface="Arial" panose="020B0604020202020204" pitchFamily="34" charset="0"/>
                </a:rPr>
                <a:t>   Data Item               Value</a:t>
              </a:r>
            </a:p>
            <a:p>
              <a:pPr algn="just" eaLnBrk="1" hangingPunct="1">
                <a:lnSpc>
                  <a:spcPct val="90000"/>
                </a:lnSpc>
                <a:buClr>
                  <a:srgbClr val="0000FF"/>
                </a:buClr>
                <a:buSzPct val="75000"/>
                <a:buFont typeface="Wingdings" panose="05000000000000000000" pitchFamily="2" charset="2"/>
                <a:buNone/>
              </a:pPr>
              <a:r>
                <a:rPr lang="en-US" altLang="en-US" sz="1800" b="1">
                  <a:solidFill>
                    <a:srgbClr val="0000FF"/>
                  </a:solidFill>
                  <a:latin typeface="Courier New" panose="02070309020205020404" pitchFamily="49" charset="0"/>
                  <a:cs typeface="Arial" panose="020B0604020202020204" pitchFamily="34" charset="0"/>
                </a:rPr>
                <a:t>Name	Type	Length	Description</a:t>
              </a: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MaSV	Char	5	M</a:t>
              </a:r>
              <a:r>
                <a:rPr lang="en-US" altLang="en-US" sz="1800" b="1">
                  <a:latin typeface="Times New Roman" panose="02020603050405020304" pitchFamily="18" charset="0"/>
                </a:rPr>
                <a:t>ã</a:t>
              </a:r>
              <a:r>
                <a:rPr lang="en-US" altLang="en-US" sz="1800" b="1">
                  <a:latin typeface="Courier New" panose="02070309020205020404" pitchFamily="49" charset="0"/>
                  <a:cs typeface="Arial" panose="020B0604020202020204" pitchFamily="34" charset="0"/>
                </a:rPr>
                <a:t> sinh vi</a:t>
              </a:r>
              <a:r>
                <a:rPr lang="en-US" altLang="en-US" sz="1800" b="1">
                  <a:latin typeface="Times New Roman" panose="02020603050405020304" pitchFamily="18" charset="0"/>
                </a:rPr>
                <a:t>ê</a:t>
              </a:r>
              <a:r>
                <a:rPr lang="en-US" altLang="en-US" sz="1800" b="1">
                  <a:latin typeface="Courier New" panose="02070309020205020404" pitchFamily="49" charset="0"/>
                  <a:cs typeface="Arial" panose="020B0604020202020204" pitchFamily="34" charset="0"/>
                </a:rPr>
                <a:t>n  </a:t>
              </a: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Hoten	Char	30	H</a:t>
              </a:r>
              <a:r>
                <a:rPr lang="en-US" altLang="en-US" sz="1800" b="1">
                  <a:latin typeface="Times New Roman" panose="02020603050405020304" pitchFamily="18" charset="0"/>
                </a:rPr>
                <a:t>ọ và</a:t>
              </a:r>
              <a:r>
                <a:rPr lang="en-US" altLang="en-US" sz="1800" b="1">
                  <a:latin typeface="Courier New" panose="02070309020205020404" pitchFamily="49" charset="0"/>
                  <a:cs typeface="Arial" panose="020B0604020202020204" pitchFamily="34" charset="0"/>
                </a:rPr>
                <a:t> t</a:t>
              </a:r>
              <a:r>
                <a:rPr lang="en-US" altLang="en-US" sz="1800" b="1">
                  <a:latin typeface="Times New Roman" panose="02020603050405020304" pitchFamily="18" charset="0"/>
                </a:rPr>
                <a:t>ê</a:t>
              </a:r>
              <a:r>
                <a:rPr lang="en-US" altLang="en-US" sz="1800" b="1">
                  <a:latin typeface="Courier New" panose="02070309020205020404" pitchFamily="49" charset="0"/>
                  <a:cs typeface="Arial" panose="020B0604020202020204" pitchFamily="34" charset="0"/>
                </a:rPr>
                <a:t>n sinh vi</a:t>
              </a:r>
              <a:r>
                <a:rPr lang="en-US" altLang="en-US" sz="1800" b="1">
                  <a:latin typeface="Times New Roman" panose="02020603050405020304" pitchFamily="18" charset="0"/>
                </a:rPr>
                <a:t>ê</a:t>
              </a:r>
              <a:r>
                <a:rPr lang="en-US" altLang="en-US" sz="1800" b="1">
                  <a:latin typeface="Courier New" panose="02070309020205020404" pitchFamily="49" charset="0"/>
                  <a:cs typeface="Arial" panose="020B0604020202020204" pitchFamily="34" charset="0"/>
                </a:rPr>
                <a:t>n</a:t>
              </a: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Lop	Char	7	L</a:t>
              </a:r>
              <a:r>
                <a:rPr lang="en-US" altLang="en-US" sz="1800" b="1">
                  <a:latin typeface="Times New Roman" panose="02020603050405020304" pitchFamily="18" charset="0"/>
                </a:rPr>
                <a:t>ớ</a:t>
              </a:r>
              <a:r>
                <a:rPr lang="en-US" altLang="en-US" sz="1800" b="1">
                  <a:latin typeface="Courier New" panose="02070309020205020404" pitchFamily="49" charset="0"/>
                  <a:cs typeface="Arial" panose="020B0604020202020204" pitchFamily="34" charset="0"/>
                </a:rPr>
                <a:t>p h</a:t>
              </a:r>
              <a:r>
                <a:rPr lang="en-US" altLang="en-US" sz="1800" b="1">
                  <a:latin typeface="Times New Roman" panose="02020603050405020304" pitchFamily="18" charset="0"/>
                </a:rPr>
                <a:t>ọc</a:t>
              </a:r>
              <a:endParaRPr lang="en-US" altLang="en-US" sz="1800" b="1">
                <a:latin typeface="Courier New" panose="02070309020205020404" pitchFamily="49" charset="0"/>
                <a:cs typeface="Arial" panose="020B0604020202020204" pitchFamily="34" charset="0"/>
              </a:endParaRP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Tuoi	smallint		Tu</a:t>
              </a:r>
              <a:r>
                <a:rPr lang="en-US" altLang="en-US" sz="1800" b="1">
                  <a:latin typeface="Times New Roman" panose="02020603050405020304" pitchFamily="18" charset="0"/>
                </a:rPr>
                <a:t>ổ</a:t>
              </a:r>
              <a:r>
                <a:rPr lang="en-US" altLang="en-US" sz="1800" b="1">
                  <a:latin typeface="Courier New" panose="02070309020205020404" pitchFamily="49" charset="0"/>
                  <a:cs typeface="Arial" panose="020B0604020202020204" pitchFamily="34" charset="0"/>
                </a:rPr>
                <a:t>i</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1000"/>
                                        <p:tgtEl>
                                          <p:spTgt spid="300046"/>
                                        </p:tgtEl>
                                      </p:cBhvr>
                                    </p:animEffect>
                                    <p:set>
                                      <p:cBhvr>
                                        <p:cTn id="7" dur="1" fill="hold">
                                          <p:stCondLst>
                                            <p:cond delay="999"/>
                                          </p:stCondLst>
                                        </p:cTn>
                                        <p:tgtEl>
                                          <p:spTgt spid="3000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70</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 name="Title 1"/>
          <p:cNvSpPr txBox="1">
            <a:spLocks/>
          </p:cNvSpPr>
          <p:nvPr/>
        </p:nvSpPr>
        <p:spPr>
          <a:xfrm>
            <a:off x="363320" y="957635"/>
            <a:ext cx="8382433"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just"/>
            <a:r>
              <a:rPr lang="en-US" sz="2800">
                <a:solidFill>
                  <a:srgbClr val="C00000"/>
                </a:solidFill>
                <a:latin typeface="Arial" panose="020B0604020202020204" pitchFamily="34" charset="0"/>
                <a:cs typeface="Arial" panose="020B0604020202020204" pitchFamily="34" charset="0"/>
              </a:rPr>
              <a:t>Log File Viewer</a:t>
            </a:r>
            <a:endParaRPr lang="en-US" sz="2800" dirty="0">
              <a:solidFill>
                <a:srgbClr val="C00000"/>
              </a:solidFill>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359827" y="1676400"/>
            <a:ext cx="8385926"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a:latin typeface="Arial" panose="020B0604020202020204" pitchFamily="34" charset="0"/>
                <a:cs typeface="Arial" panose="020B0604020202020204" pitchFamily="34" charset="0"/>
              </a:rPr>
              <a:t>Log File Viewer </a:t>
            </a:r>
            <a:r>
              <a:rPr lang="en-US" sz="2400">
                <a:latin typeface="Arial" panose="020B0604020202020204" pitchFamily="34" charset="0"/>
                <a:cs typeface="Arial" panose="020B0604020202020204" pitchFamily="34" charset="0"/>
              </a:rPr>
              <a:t>được sử dụng để truy cập các thông tin về lỗi và các sự kiện trong log files.</a:t>
            </a:r>
          </a:p>
          <a:p>
            <a:pPr algn="just"/>
            <a:r>
              <a:rPr lang="en-US" sz="2400">
                <a:latin typeface="Arial" panose="020B0604020202020204" pitchFamily="34" charset="0"/>
                <a:cs typeface="Arial" panose="020B0604020202020204" pitchFamily="34" charset="0"/>
              </a:rPr>
              <a:t>Khi bắt đầu tạo cơ sở dữ liệu thì nhật ký giao dịch (</a:t>
            </a:r>
            <a:r>
              <a:rPr lang="en-US" sz="2400" b="1" i="1">
                <a:latin typeface="Arial" panose="020B0604020202020204" pitchFamily="34" charset="0"/>
                <a:cs typeface="Arial" panose="020B0604020202020204" pitchFamily="34" charset="0"/>
              </a:rPr>
              <a:t>transaction log) </a:t>
            </a:r>
            <a:r>
              <a:rPr lang="en-US" sz="2400">
                <a:latin typeface="Arial" panose="020B0604020202020204" pitchFamily="34" charset="0"/>
                <a:cs typeface="Arial" panose="020B0604020202020204" pitchFamily="34" charset="0"/>
              </a:rPr>
              <a:t>phải được xác định.</a:t>
            </a:r>
          </a:p>
          <a:p>
            <a:pPr algn="just"/>
            <a:r>
              <a:rPr lang="en-US" sz="2400">
                <a:latin typeface="Arial" panose="020B0604020202020204" pitchFamily="34" charset="0"/>
                <a:cs typeface="Arial" panose="020B0604020202020204" pitchFamily="34" charset="0"/>
              </a:rPr>
              <a:t>Nhật ký giao dịch dùng để ghi lại tất cả những thay đổi trong cơ sở dữ liệu nhằm đảm bảo tính thống nhất và có thể phục hồi. </a:t>
            </a:r>
          </a:p>
          <a:p>
            <a:pPr algn="just"/>
            <a:r>
              <a:rPr lang="en-US" sz="2400">
                <a:latin typeface="Arial" panose="020B0604020202020204" pitchFamily="34" charset="0"/>
                <a:cs typeface="Arial" panose="020B0604020202020204" pitchFamily="34" charset="0"/>
              </a:rPr>
              <a:t>Cách mở </a:t>
            </a:r>
            <a:r>
              <a:rPr lang="en-US" sz="2400" b="1">
                <a:latin typeface="Arial" panose="020B0604020202020204" pitchFamily="34" charset="0"/>
                <a:cs typeface="Arial" panose="020B0604020202020204" pitchFamily="34" charset="0"/>
              </a:rPr>
              <a:t>log file viewer</a:t>
            </a:r>
          </a:p>
          <a:p>
            <a:pPr lvl="1" algn="just"/>
            <a:r>
              <a:rPr lang="en-US" sz="2000">
                <a:latin typeface="Arial" panose="020B0604020202020204" pitchFamily="34" charset="0"/>
                <a:cs typeface="Arial" panose="020B0604020202020204" pitchFamily="34" charset="0"/>
              </a:rPr>
              <a:t>Mở Management trong Object Explorer, chọn SQL Server Logs.</a:t>
            </a:r>
          </a:p>
          <a:p>
            <a:pPr lvl="1" algn="just"/>
            <a:r>
              <a:rPr lang="en-US" sz="2000">
                <a:latin typeface="Arial" panose="020B0604020202020204" pitchFamily="34" charset="0"/>
                <a:cs typeface="Arial" panose="020B0604020202020204" pitchFamily="34" charset="0"/>
              </a:rPr>
              <a:t>Click phải trên một log, chọn </a:t>
            </a:r>
            <a:r>
              <a:rPr lang="en-US" sz="2000" b="1">
                <a:latin typeface="Arial" panose="020B0604020202020204" pitchFamily="34" charset="0"/>
                <a:cs typeface="Arial" panose="020B0604020202020204" pitchFamily="34" charset="0"/>
              </a:rPr>
              <a:t>View SQL Server Log.</a:t>
            </a:r>
          </a:p>
          <a:p>
            <a:pPr lvl="1" algn="just"/>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27570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71</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2" name="Title 1"/>
          <p:cNvSpPr txBox="1">
            <a:spLocks/>
          </p:cNvSpPr>
          <p:nvPr/>
        </p:nvSpPr>
        <p:spPr>
          <a:xfrm>
            <a:off x="381000" y="1053998"/>
            <a:ext cx="8911687"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a:solidFill>
                  <a:srgbClr val="C00000"/>
                </a:solidFill>
                <a:latin typeface="Arial" panose="020B0604020202020204" pitchFamily="34" charset="0"/>
                <a:cs typeface="Arial" panose="020B0604020202020204" pitchFamily="34" charset="0"/>
              </a:rPr>
              <a:t>Log Files</a:t>
            </a:r>
            <a:endParaRPr lang="en-US" sz="2400" dirty="0">
              <a:solidFill>
                <a:srgbClr val="C00000"/>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stretch>
            <a:fillRect/>
          </a:stretch>
        </p:blipFill>
        <p:spPr>
          <a:xfrm>
            <a:off x="1143000" y="1459784"/>
            <a:ext cx="6863542" cy="5377419"/>
          </a:xfrm>
          <a:prstGeom prst="rect">
            <a:avLst/>
          </a:prstGeom>
        </p:spPr>
      </p:pic>
    </p:spTree>
    <p:extLst>
      <p:ext uri="{BB962C8B-B14F-4D97-AF65-F5344CB8AC3E}">
        <p14:creationId xmlns:p14="http://schemas.microsoft.com/office/powerpoint/2010/main" val="344248268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72</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2" name="Title 1"/>
          <p:cNvSpPr txBox="1">
            <a:spLocks/>
          </p:cNvSpPr>
          <p:nvPr/>
        </p:nvSpPr>
        <p:spPr>
          <a:xfrm>
            <a:off x="381000" y="1053998"/>
            <a:ext cx="8911687"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a:solidFill>
                  <a:srgbClr val="C00000"/>
                </a:solidFill>
                <a:latin typeface="Arial" panose="020B0604020202020204" pitchFamily="34" charset="0"/>
                <a:cs typeface="Arial" panose="020B0604020202020204" pitchFamily="34" charset="0"/>
              </a:rPr>
              <a:t>Log Files</a:t>
            </a:r>
            <a:endParaRPr lang="en-US" sz="2400" dirty="0">
              <a:solidFill>
                <a:srgbClr val="C00000"/>
              </a:solidFill>
              <a:latin typeface="Arial" panose="020B0604020202020204" pitchFamily="34" charset="0"/>
              <a:cs typeface="Arial" panose="020B0604020202020204" pitchFamily="34" charset="0"/>
            </a:endParaRPr>
          </a:p>
        </p:txBody>
      </p:sp>
      <p:sp>
        <p:nvSpPr>
          <p:cNvPr id="16" name="Content Placeholder 2"/>
          <p:cNvSpPr txBox="1">
            <a:spLocks/>
          </p:cNvSpPr>
          <p:nvPr/>
        </p:nvSpPr>
        <p:spPr>
          <a:xfrm>
            <a:off x="353568" y="1752600"/>
            <a:ext cx="8333232"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a:latin typeface="Arial" panose="020B0604020202020204" pitchFamily="34" charset="0"/>
                <a:cs typeface="Arial" panose="020B0604020202020204" pitchFamily="34" charset="0"/>
              </a:rPr>
              <a:t>Khi bắt đầu tạo cơ sở dữ liệu thì nhật ký giao dịch (</a:t>
            </a:r>
            <a:r>
              <a:rPr lang="en-US" sz="2400" b="1" i="1">
                <a:latin typeface="Arial" panose="020B0604020202020204" pitchFamily="34" charset="0"/>
                <a:cs typeface="Arial" panose="020B0604020202020204" pitchFamily="34" charset="0"/>
              </a:rPr>
              <a:t>transaction log) </a:t>
            </a:r>
            <a:r>
              <a:rPr lang="en-US" sz="2400">
                <a:latin typeface="Arial" panose="020B0604020202020204" pitchFamily="34" charset="0"/>
                <a:cs typeface="Arial" panose="020B0604020202020204" pitchFamily="34" charset="0"/>
              </a:rPr>
              <a:t>phải được xác định.</a:t>
            </a:r>
          </a:p>
          <a:p>
            <a:pPr algn="just"/>
            <a:r>
              <a:rPr lang="en-US" sz="2400">
                <a:latin typeface="Arial" panose="020B0604020202020204" pitchFamily="34" charset="0"/>
                <a:cs typeface="Arial" panose="020B0604020202020204" pitchFamily="34" charset="0"/>
              </a:rPr>
              <a:t>Nhật ký giao dịch dùng để ghi lại tất cả những thay đổi trong cơ sở dữ liệu nhằm đảm bảo tính thống nhất và có thể phục hồi.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7194057"/>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CEBDFB-A0A8-49F7-8EBD-881230470FCB}" type="slidenum">
              <a:rPr lang="en-US" sz="1200" smtClean="0">
                <a:solidFill>
                  <a:srgbClr val="898989"/>
                </a:solidFill>
              </a:rPr>
              <a:pPr>
                <a:spcBef>
                  <a:spcPct val="0"/>
                </a:spcBef>
                <a:buFontTx/>
                <a:buNone/>
              </a:pPr>
              <a:t>73</a:t>
            </a:fld>
            <a:endParaRPr lang="en-US" sz="1200">
              <a:solidFill>
                <a:srgbClr val="898989"/>
              </a:solidFill>
            </a:endParaRPr>
          </a:p>
        </p:txBody>
      </p:sp>
      <p:sp>
        <p:nvSpPr>
          <p:cNvPr id="128003" name="Rectangle 2"/>
          <p:cNvSpPr>
            <a:spLocks noGrp="1"/>
          </p:cNvSpPr>
          <p:nvPr>
            <p:ph type="title"/>
          </p:nvPr>
        </p:nvSpPr>
        <p:spPr/>
        <p:txBody>
          <a:bodyPr/>
          <a:lstStyle/>
          <a:p>
            <a:r>
              <a:rPr lang="en-US" altLang="en-US"/>
              <a:t>Transact-SQL (T-SQL)</a:t>
            </a:r>
          </a:p>
        </p:txBody>
      </p:sp>
      <p:sp>
        <p:nvSpPr>
          <p:cNvPr id="128004" name="Rectangle 3"/>
          <p:cNvSpPr>
            <a:spLocks noGrp="1"/>
          </p:cNvSpPr>
          <p:nvPr>
            <p:ph type="body" idx="1"/>
          </p:nvPr>
        </p:nvSpPr>
        <p:spPr>
          <a:xfrm>
            <a:off x="457200" y="1371600"/>
            <a:ext cx="8077200" cy="1066800"/>
          </a:xfrm>
        </p:spPr>
        <p:txBody>
          <a:bodyPr/>
          <a:lstStyle/>
          <a:p>
            <a:r>
              <a:rPr lang="en-US" altLang="en-US" sz="2400">
                <a:latin typeface="Arial" panose="020B0604020202020204" pitchFamily="34" charset="0"/>
              </a:rPr>
              <a:t>Implementation of Entry-Level ANSI ISO Standard</a:t>
            </a:r>
          </a:p>
          <a:p>
            <a:r>
              <a:rPr lang="en-US" altLang="en-US" sz="2400">
                <a:latin typeface="Arial" panose="020B0604020202020204" pitchFamily="34" charset="0"/>
              </a:rPr>
              <a:t>Composing of 3 categories</a:t>
            </a:r>
          </a:p>
          <a:p>
            <a:pPr lvl="1"/>
            <a:r>
              <a:rPr lang="en-US" altLang="en-US" sz="2200">
                <a:latin typeface="Arial" panose="020B0604020202020204" pitchFamily="34" charset="0"/>
              </a:rPr>
              <a:t>Data Definition Language Statements (DDL)</a:t>
            </a:r>
          </a:p>
          <a:p>
            <a:pPr lvl="1"/>
            <a:endParaRPr lang="en-US" altLang="en-US" sz="2200">
              <a:latin typeface="Arial" panose="020B0604020202020204" pitchFamily="34" charset="0"/>
            </a:endParaRPr>
          </a:p>
          <a:p>
            <a:pPr marL="1428750" lvl="3"/>
            <a:endParaRPr lang="en-US" altLang="en-US" sz="2400">
              <a:latin typeface="Arial" panose="020B0604020202020204" pitchFamily="34" charset="0"/>
            </a:endParaRPr>
          </a:p>
          <a:p>
            <a:pPr lvl="1"/>
            <a:r>
              <a:rPr lang="en-US" altLang="en-US" sz="2400">
                <a:latin typeface="Arial" panose="020B0604020202020204" pitchFamily="34" charset="0"/>
              </a:rPr>
              <a:t>Data Control Language Statements  (DCL)</a:t>
            </a:r>
          </a:p>
          <a:p>
            <a:pPr lvl="1"/>
            <a:endParaRPr lang="en-US" altLang="en-US" sz="2400">
              <a:latin typeface="Arial" panose="020B0604020202020204" pitchFamily="34" charset="0"/>
            </a:endParaRPr>
          </a:p>
          <a:p>
            <a:pPr marL="1771650" lvl="4"/>
            <a:endParaRPr lang="en-US" altLang="en-US" sz="2400">
              <a:latin typeface="Arial" panose="020B0604020202020204" pitchFamily="34" charset="0"/>
            </a:endParaRPr>
          </a:p>
          <a:p>
            <a:pPr lvl="1"/>
            <a:r>
              <a:rPr lang="en-US" altLang="en-US" sz="2400">
                <a:latin typeface="Arial" panose="020B0604020202020204" pitchFamily="34" charset="0"/>
              </a:rPr>
              <a:t>Data Manipulation Language Statements (DML)</a:t>
            </a:r>
          </a:p>
          <a:p>
            <a:endParaRPr lang="en-US" altLang="en-US" sz="2400">
              <a:latin typeface="Arial" panose="020B0604020202020204" pitchFamily="34" charset="0"/>
            </a:endParaRPr>
          </a:p>
        </p:txBody>
      </p:sp>
      <p:sp>
        <p:nvSpPr>
          <p:cNvPr id="128005" name="WordArt 4"/>
          <p:cNvSpPr>
            <a:spLocks noChangeArrowheads="1" noChangeShapeType="1" noTextEdit="1"/>
          </p:cNvSpPr>
          <p:nvPr/>
        </p:nvSpPr>
        <p:spPr bwMode="auto">
          <a:xfrm>
            <a:off x="1752600" y="2895600"/>
            <a:ext cx="1066800" cy="419100"/>
          </a:xfrm>
          <a:prstGeom prst="rect">
            <a:avLst/>
          </a:prstGeom>
        </p:spPr>
        <p:txBody>
          <a:bodyPr wrap="none" fromWordArt="1">
            <a:prstTxWarp prst="textPlain">
              <a:avLst>
                <a:gd name="adj" fmla="val 50000"/>
              </a:avLst>
            </a:prstTxWarp>
          </a:bodyPr>
          <a:lstStyle/>
          <a:p>
            <a:pPr algn="ctr"/>
            <a:r>
              <a:rPr lang="en-US" sz="2400" i="1" kern="10">
                <a:ln w="9525" cap="sq">
                  <a:solidFill>
                    <a:srgbClr val="000000"/>
                  </a:solidFill>
                  <a:miter lim="800000"/>
                  <a:headEnd type="none" w="sm" len="sm"/>
                  <a:tailEnd type="none" w="sm" len="sm"/>
                </a:ln>
                <a:solidFill>
                  <a:schemeClr val="accent1"/>
                </a:solidFill>
                <a:effectLst>
                  <a:outerShdw dist="35921" dir="2700000" algn="ctr" rotWithShape="0">
                    <a:srgbClr val="808080">
                      <a:alpha val="79999"/>
                    </a:srgbClr>
                  </a:outerShdw>
                </a:effectLst>
                <a:latin typeface="Arial Black" panose="020B0A04020102020204" pitchFamily="34" charset="0"/>
              </a:rPr>
              <a:t>create</a:t>
            </a:r>
          </a:p>
        </p:txBody>
      </p:sp>
      <p:sp>
        <p:nvSpPr>
          <p:cNvPr id="128006" name="WordArt 5"/>
          <p:cNvSpPr>
            <a:spLocks noChangeArrowheads="1" noChangeShapeType="1" noTextEdit="1"/>
          </p:cNvSpPr>
          <p:nvPr/>
        </p:nvSpPr>
        <p:spPr bwMode="auto">
          <a:xfrm>
            <a:off x="4267200" y="2971800"/>
            <a:ext cx="1122363" cy="4302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alter</a:t>
            </a:r>
          </a:p>
        </p:txBody>
      </p:sp>
      <p:sp>
        <p:nvSpPr>
          <p:cNvPr id="128007" name="WordArt 6"/>
          <p:cNvSpPr>
            <a:spLocks noChangeArrowheads="1" noChangeShapeType="1" noTextEdit="1"/>
          </p:cNvSpPr>
          <p:nvPr/>
        </p:nvSpPr>
        <p:spPr bwMode="auto">
          <a:xfrm>
            <a:off x="6934200" y="2743200"/>
            <a:ext cx="581025" cy="835025"/>
          </a:xfrm>
          <a:prstGeom prst="rect">
            <a:avLst/>
          </a:prstGeom>
        </p:spPr>
        <p:txBody>
          <a:bodyPr wrap="none" fromWordArt="1">
            <a:prstTxWarp prst="textSlantUp">
              <a:avLst>
                <a:gd name="adj" fmla="val 32056"/>
              </a:avLst>
            </a:prstTxWarp>
          </a:bodyPr>
          <a:lstStyle/>
          <a:p>
            <a:pPr algn="ctr"/>
            <a:r>
              <a:rPr lang="en-US" sz="2400" kern="10">
                <a:ln w="9525" cap="sq">
                  <a:solidFill>
                    <a:srgbClr val="CC99FF"/>
                  </a:solidFill>
                  <a:miter lim="800000"/>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drop</a:t>
            </a:r>
          </a:p>
        </p:txBody>
      </p:sp>
      <p:sp>
        <p:nvSpPr>
          <p:cNvPr id="128008" name="WordArt 7"/>
          <p:cNvSpPr>
            <a:spLocks noChangeArrowheads="1" noChangeShapeType="1" noTextEdit="1"/>
          </p:cNvSpPr>
          <p:nvPr/>
        </p:nvSpPr>
        <p:spPr bwMode="auto">
          <a:xfrm>
            <a:off x="3903662" y="4124166"/>
            <a:ext cx="1184275" cy="458788"/>
          </a:xfrm>
          <a:prstGeom prst="rect">
            <a:avLst/>
          </a:prstGeom>
        </p:spPr>
        <p:txBody>
          <a:bodyPr wrap="none" fromWordArt="1">
            <a:prstTxWarp prst="textPlain">
              <a:avLst>
                <a:gd name="adj" fmla="val 50000"/>
              </a:avLst>
            </a:prstTxWarp>
          </a:bodyPr>
          <a:lstStyle/>
          <a:p>
            <a:pPr algn="ctr"/>
            <a:r>
              <a:rPr lang="en-US" sz="3600" kern="10">
                <a:ln w="12700" cap="sq">
                  <a:solidFill>
                    <a:srgbClr val="3333CC"/>
                  </a:solidFill>
                  <a:miter lim="800000"/>
                  <a:headEnd type="none" w="sm" len="sm"/>
                  <a:tailEnd type="none" w="sm" len="sm"/>
                </a:ln>
                <a:solidFill>
                  <a:srgbClr val="B2B2B2">
                    <a:alpha val="50195"/>
                  </a:srgbClr>
                </a:solidFill>
                <a:effectLst>
                  <a:outerShdw dist="45791" dir="2021404" algn="ctr" rotWithShape="0">
                    <a:srgbClr val="9999FF"/>
                  </a:outerShdw>
                </a:effectLst>
                <a:latin typeface="Arial Black" panose="020B0A04020102020204" pitchFamily="34" charset="0"/>
              </a:rPr>
              <a:t>grant</a:t>
            </a:r>
          </a:p>
        </p:txBody>
      </p:sp>
      <p:sp>
        <p:nvSpPr>
          <p:cNvPr id="128009" name="WordArt 8"/>
          <p:cNvSpPr>
            <a:spLocks noChangeArrowheads="1" noChangeShapeType="1" noTextEdit="1"/>
          </p:cNvSpPr>
          <p:nvPr/>
        </p:nvSpPr>
        <p:spPr bwMode="auto">
          <a:xfrm>
            <a:off x="1679575" y="4108556"/>
            <a:ext cx="1354138" cy="577638"/>
          </a:xfrm>
          <a:prstGeom prst="rect">
            <a:avLst/>
          </a:prstGeom>
        </p:spPr>
        <p:txBody>
          <a:bodyPr wrap="none" fromWordArt="1">
            <a:prstTxWarp prst="textCanDown">
              <a:avLst>
                <a:gd name="adj" fmla="val 0"/>
              </a:avLst>
            </a:prstTxWarp>
          </a:bodyPr>
          <a:lstStyle/>
          <a:p>
            <a:pPr algn="ctr"/>
            <a:r>
              <a:rPr lang="en-US" sz="6600" kern="10">
                <a:ln w="9525" cap="sq">
                  <a:solidFill>
                    <a:srgbClr val="000000"/>
                  </a:solidFill>
                  <a:miter lim="800000"/>
                  <a:headEnd type="none" w="sm" len="sm"/>
                  <a:tailEnd type="none" w="sm" len="sm"/>
                </a:ln>
                <a:solidFill>
                  <a:srgbClr val="000000"/>
                </a:solidFill>
                <a:latin typeface="Times New Roman" panose="02020603050405020304" pitchFamily="18" charset="0"/>
                <a:cs typeface="Times New Roman" panose="02020603050405020304" pitchFamily="18" charset="0"/>
              </a:rPr>
              <a:t>deny</a:t>
            </a:r>
          </a:p>
        </p:txBody>
      </p:sp>
      <p:sp>
        <p:nvSpPr>
          <p:cNvPr id="128010" name="WordArt 9"/>
          <p:cNvSpPr>
            <a:spLocks noChangeArrowheads="1" noChangeShapeType="1" noTextEdit="1"/>
          </p:cNvSpPr>
          <p:nvPr/>
        </p:nvSpPr>
        <p:spPr bwMode="auto">
          <a:xfrm>
            <a:off x="6263217" y="4144098"/>
            <a:ext cx="1006475" cy="2762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revoke</a:t>
            </a:r>
          </a:p>
        </p:txBody>
      </p:sp>
      <p:sp>
        <p:nvSpPr>
          <p:cNvPr id="128011" name="WordArt 10"/>
          <p:cNvSpPr>
            <a:spLocks noChangeArrowheads="1" noChangeShapeType="1" noTextEdit="1"/>
          </p:cNvSpPr>
          <p:nvPr/>
        </p:nvSpPr>
        <p:spPr bwMode="auto">
          <a:xfrm>
            <a:off x="1679575" y="5622925"/>
            <a:ext cx="1354138" cy="465138"/>
          </a:xfrm>
          <a:prstGeom prst="rect">
            <a:avLst/>
          </a:prstGeom>
        </p:spPr>
        <p:txBody>
          <a:bodyPr wrap="none" fromWordArt="1">
            <a:prstTxWarp prst="textPlain">
              <a:avLst>
                <a:gd name="adj" fmla="val 50000"/>
              </a:avLst>
            </a:prstTxWarp>
          </a:bodyPr>
          <a:lstStyle/>
          <a:p>
            <a:pPr algn="ctr"/>
            <a:r>
              <a:rPr lang="en-US" sz="3600" i="1" kern="10">
                <a:ln w="9525" cap="sq">
                  <a:solidFill>
                    <a:srgbClr val="000000"/>
                  </a:solidFill>
                  <a:miter lim="800000"/>
                  <a:headEnd type="none" w="sm" len="sm"/>
                  <a:tailEnd type="none" w="sm" len="sm"/>
                </a:ln>
                <a:solidFill>
                  <a:srgbClr val="FF9900"/>
                </a:solidFill>
                <a:effectLst>
                  <a:outerShdw dist="35921" dir="2700000" algn="ctr" rotWithShape="0">
                    <a:srgbClr val="808080">
                      <a:alpha val="79999"/>
                    </a:srgbClr>
                  </a:outerShdw>
                </a:effectLst>
                <a:latin typeface="Arial Black" panose="020B0A04020102020204" pitchFamily="34" charset="0"/>
              </a:rPr>
              <a:t>select</a:t>
            </a:r>
          </a:p>
        </p:txBody>
      </p:sp>
      <p:sp>
        <p:nvSpPr>
          <p:cNvPr id="128012" name="WordArt 11"/>
          <p:cNvSpPr>
            <a:spLocks noChangeArrowheads="1" noChangeShapeType="1" noTextEdit="1"/>
          </p:cNvSpPr>
          <p:nvPr/>
        </p:nvSpPr>
        <p:spPr bwMode="auto">
          <a:xfrm>
            <a:off x="3967163" y="5740400"/>
            <a:ext cx="1438275" cy="647700"/>
          </a:xfrm>
          <a:prstGeom prst="rect">
            <a:avLst/>
          </a:prstGeom>
        </p:spPr>
        <p:txBody>
          <a:bodyPr spcFirstLastPara="1" wrap="none" fromWordArt="1">
            <a:prstTxWarp prst="textArchUp">
              <a:avLst>
                <a:gd name="adj" fmla="val 10800000"/>
              </a:avLst>
            </a:prstTxWarp>
          </a:bodyPr>
          <a:lstStyle/>
          <a:p>
            <a:pPr algn="ctr"/>
            <a:r>
              <a:rPr lang="en-US" sz="3600" kern="10">
                <a:ln w="9525" cap="sq">
                  <a:solidFill>
                    <a:srgbClr val="000000"/>
                  </a:solidFill>
                  <a:miter lim="800000"/>
                  <a:headEnd type="none" w="sm" len="sm"/>
                  <a:tailEnd type="none" w="sm" len="sm"/>
                </a:ln>
                <a:solidFill>
                  <a:srgbClr val="000000"/>
                </a:solidFill>
                <a:latin typeface="Arial Black" panose="020B0A04020102020204" pitchFamily="34" charset="0"/>
              </a:rPr>
              <a:t>insert</a:t>
            </a:r>
          </a:p>
        </p:txBody>
      </p:sp>
      <p:sp>
        <p:nvSpPr>
          <p:cNvPr id="128013" name="WordArt 12"/>
          <p:cNvSpPr>
            <a:spLocks noChangeArrowheads="1" noChangeShapeType="1" noTextEdit="1"/>
          </p:cNvSpPr>
          <p:nvPr/>
        </p:nvSpPr>
        <p:spPr bwMode="auto">
          <a:xfrm>
            <a:off x="6189663" y="5607050"/>
            <a:ext cx="1122362" cy="4302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update</a:t>
            </a:r>
          </a:p>
        </p:txBody>
      </p:sp>
      <p:sp>
        <p:nvSpPr>
          <p:cNvPr id="128014" name="WordArt 13"/>
          <p:cNvSpPr>
            <a:spLocks noChangeArrowheads="1" noChangeShapeType="1" noTextEdit="1"/>
          </p:cNvSpPr>
          <p:nvPr/>
        </p:nvSpPr>
        <p:spPr bwMode="auto">
          <a:xfrm>
            <a:off x="7772400" y="5334000"/>
            <a:ext cx="581025" cy="835025"/>
          </a:xfrm>
          <a:prstGeom prst="rect">
            <a:avLst/>
          </a:prstGeom>
        </p:spPr>
        <p:txBody>
          <a:bodyPr wrap="none" fromWordArt="1">
            <a:prstTxWarp prst="textSlantUp">
              <a:avLst>
                <a:gd name="adj" fmla="val 32056"/>
              </a:avLst>
            </a:prstTxWarp>
          </a:bodyPr>
          <a:lstStyle/>
          <a:p>
            <a:pPr algn="ctr"/>
            <a:r>
              <a:rPr lang="en-US" sz="2400" kern="10">
                <a:ln w="9525" cap="sq">
                  <a:solidFill>
                    <a:srgbClr val="CC99FF"/>
                  </a:solidFill>
                  <a:miter lim="800000"/>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delete</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8016" name="Text Box 12"/>
          <p:cNvSpPr txBox="1">
            <a:spLocks noChangeArrowheads="1"/>
          </p:cNvSpPr>
          <p:nvPr/>
        </p:nvSpPr>
        <p:spPr bwMode="auto">
          <a:xfrm>
            <a:off x="1066800" y="2857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SQL Server Command</a:t>
            </a:r>
            <a:endParaRPr lang="en-US" altLang="en-US" b="1">
              <a:solidFill>
                <a:schemeClr val="bg1"/>
              </a:solidFill>
              <a:latin typeface="Arial" panose="020B0604020202020204" pitchFamily="34" charset="0"/>
            </a:endParaRPr>
          </a:p>
        </p:txBody>
      </p:sp>
      <p:grpSp>
        <p:nvGrpSpPr>
          <p:cNvPr id="128017" name="Group 3"/>
          <p:cNvGrpSpPr>
            <a:grpSpLocks/>
          </p:cNvGrpSpPr>
          <p:nvPr/>
        </p:nvGrpSpPr>
        <p:grpSpPr bwMode="auto">
          <a:xfrm>
            <a:off x="457200" y="304800"/>
            <a:ext cx="549275" cy="476250"/>
            <a:chOff x="1110" y="2656"/>
            <a:chExt cx="1549" cy="1351"/>
          </a:xfrm>
        </p:grpSpPr>
        <p:sp>
          <p:nvSpPr>
            <p:cNvPr id="12801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801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8</a:t>
              </a:r>
            </a:p>
          </p:txBody>
        </p:sp>
      </p:gr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7ECB2F-41DC-4F03-A278-A2387705A49D}" type="slidenum">
              <a:rPr lang="en-US" sz="1200" smtClean="0">
                <a:solidFill>
                  <a:srgbClr val="898989"/>
                </a:solidFill>
              </a:rPr>
              <a:pPr>
                <a:spcBef>
                  <a:spcPct val="0"/>
                </a:spcBef>
                <a:buFontTx/>
                <a:buNone/>
              </a:pPr>
              <a:t>74</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9028"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b="1">
                <a:solidFill>
                  <a:schemeClr val="bg1"/>
                </a:solidFill>
              </a:rPr>
              <a:t>SQL Command</a:t>
            </a:r>
          </a:p>
        </p:txBody>
      </p:sp>
      <p:grpSp>
        <p:nvGrpSpPr>
          <p:cNvPr id="129029" name="Group 3"/>
          <p:cNvGrpSpPr>
            <a:grpSpLocks/>
          </p:cNvGrpSpPr>
          <p:nvPr/>
        </p:nvGrpSpPr>
        <p:grpSpPr bwMode="auto">
          <a:xfrm>
            <a:off x="457200" y="266700"/>
            <a:ext cx="549275" cy="476250"/>
            <a:chOff x="1110" y="2656"/>
            <a:chExt cx="1549" cy="1351"/>
          </a:xfrm>
        </p:grpSpPr>
        <p:sp>
          <p:nvSpPr>
            <p:cNvPr id="12904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904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29030" name="Rectangle 4"/>
          <p:cNvSpPr>
            <a:spLocks noChangeArrowheads="1"/>
          </p:cNvSpPr>
          <p:nvPr/>
        </p:nvSpPr>
        <p:spPr bwMode="auto">
          <a:xfrm>
            <a:off x="457200" y="1166813"/>
            <a:ext cx="7010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C00000"/>
                </a:solidFill>
              </a:rPr>
              <a:t>DDL - Data Definition Language</a:t>
            </a:r>
          </a:p>
          <a:p>
            <a:endParaRPr lang="en-US" sz="2400">
              <a:solidFill>
                <a:srgbClr val="C00000"/>
              </a:solidFill>
            </a:endParaRPr>
          </a:p>
        </p:txBody>
      </p:sp>
      <p:graphicFrame>
        <p:nvGraphicFramePr>
          <p:cNvPr id="12" name="Content Placeholder 3"/>
          <p:cNvGraphicFramePr>
            <a:graphicFrameLocks/>
          </p:cNvGraphicFramePr>
          <p:nvPr>
            <p:extLst>
              <p:ext uri="{D42A27DB-BD31-4B8C-83A1-F6EECF244321}">
                <p14:modId xmlns:p14="http://schemas.microsoft.com/office/powerpoint/2010/main" val="2926926141"/>
              </p:ext>
            </p:extLst>
          </p:nvPr>
        </p:nvGraphicFramePr>
        <p:xfrm>
          <a:off x="228600" y="2133600"/>
          <a:ext cx="8458200" cy="3119439"/>
        </p:xfrm>
        <a:graphic>
          <a:graphicData uri="http://schemas.openxmlformats.org/drawingml/2006/table">
            <a:tbl>
              <a:tblPr>
                <a:tableStyleId>{8799B23B-EC83-4686-B30A-512413B5E67A}</a:tableStyleId>
              </a:tblPr>
              <a:tblGrid>
                <a:gridCol w="1828016">
                  <a:extLst>
                    <a:ext uri="{9D8B030D-6E8A-4147-A177-3AD203B41FA5}">
                      <a16:colId xmlns:a16="http://schemas.microsoft.com/office/drawing/2014/main" val="20000"/>
                    </a:ext>
                  </a:extLst>
                </a:gridCol>
                <a:gridCol w="6630184">
                  <a:extLst>
                    <a:ext uri="{9D8B030D-6E8A-4147-A177-3AD203B41FA5}">
                      <a16:colId xmlns:a16="http://schemas.microsoft.com/office/drawing/2014/main" val="20001"/>
                    </a:ext>
                  </a:extLst>
                </a:gridCol>
              </a:tblGrid>
              <a:tr h="540221">
                <a:tc>
                  <a:txBody>
                    <a:bodyPr/>
                    <a:lstStyle/>
                    <a:p>
                      <a:pPr algn="ctr"/>
                      <a:r>
                        <a:rPr lang="en-US" sz="2400" dirty="0" err="1">
                          <a:effectLst/>
                          <a:latin typeface="Arial" panose="020B0604020202020204" pitchFamily="34" charset="0"/>
                          <a:cs typeface="Arial" panose="020B0604020202020204" pitchFamily="34" charset="0"/>
                        </a:rPr>
                        <a:t>Lệnh</a:t>
                      </a:r>
                      <a:endParaRPr lang="en-US" sz="2400" b="1" dirty="0">
                        <a:effectLst/>
                        <a:latin typeface="Arial" panose="020B0604020202020204" pitchFamily="34" charset="0"/>
                        <a:cs typeface="Arial" panose="020B0604020202020204" pitchFamily="34" charset="0"/>
                      </a:endParaRPr>
                    </a:p>
                  </a:txBody>
                  <a:tcPr marL="47625" marR="47625" marT="47617" marB="47617" anchor="ctr"/>
                </a:tc>
                <a:tc>
                  <a:txBody>
                    <a:bodyPr/>
                    <a:lstStyle/>
                    <a:p>
                      <a:pPr algn="ctr"/>
                      <a:r>
                        <a:rPr lang="en-US" sz="2400" dirty="0">
                          <a:effectLst/>
                          <a:latin typeface="Arial" panose="020B0604020202020204" pitchFamily="34" charset="0"/>
                          <a:cs typeface="Arial" panose="020B0604020202020204" pitchFamily="34" charset="0"/>
                        </a:rPr>
                        <a:t>Ý</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nghĩa</a:t>
                      </a:r>
                      <a:endParaRPr lang="en-US" sz="2400" b="1" dirty="0">
                        <a:effectLst/>
                        <a:latin typeface="Arial" panose="020B0604020202020204" pitchFamily="34" charset="0"/>
                        <a:cs typeface="Arial" panose="020B0604020202020204" pitchFamily="34" charset="0"/>
                      </a:endParaRPr>
                    </a:p>
                  </a:txBody>
                  <a:tcPr marL="47625" marR="47625" marT="47617" marB="47617" anchor="ctr"/>
                </a:tc>
                <a:extLst>
                  <a:ext uri="{0D108BD9-81ED-4DB2-BD59-A6C34878D82A}">
                    <a16:rowId xmlns:a16="http://schemas.microsoft.com/office/drawing/2014/main" val="10000"/>
                  </a:ext>
                </a:extLst>
              </a:tr>
              <a:tr h="948528">
                <a:tc>
                  <a:txBody>
                    <a:bodyPr/>
                    <a:lstStyle/>
                    <a:p>
                      <a:r>
                        <a:rPr lang="en-US" sz="2400">
                          <a:effectLst/>
                          <a:latin typeface="Arial" panose="020B0604020202020204" pitchFamily="34" charset="0"/>
                          <a:cs typeface="Arial" panose="020B0604020202020204" pitchFamily="34" charset="0"/>
                        </a:rPr>
                        <a:t>CREATE</a:t>
                      </a:r>
                    </a:p>
                  </a:txBody>
                  <a:tcPr marL="47625" marR="47625" marT="47617" marB="47617" anchor="ctr"/>
                </a:tc>
                <a:tc>
                  <a:txBody>
                    <a:bodyPr/>
                    <a:lstStyle/>
                    <a:p>
                      <a:r>
                        <a:rPr lang="en-US" sz="2400" dirty="0" err="1">
                          <a:effectLst/>
                          <a:latin typeface="Arial" panose="020B0604020202020204" pitchFamily="34" charset="0"/>
                          <a:cs typeface="Arial" panose="020B0604020202020204" pitchFamily="34" charset="0"/>
                        </a:rPr>
                        <a:t>Tạo</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mới</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một</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đối</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tượng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trong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cở</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sở</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dữ</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liệu</a:t>
                      </a:r>
                      <a:endParaRPr lang="en-US" sz="2400" dirty="0">
                        <a:effectLst/>
                        <a:latin typeface="Arial" panose="020B0604020202020204" pitchFamily="34" charset="0"/>
                        <a:cs typeface="Arial" panose="020B0604020202020204" pitchFamily="34" charset="0"/>
                      </a:endParaRPr>
                    </a:p>
                  </a:txBody>
                  <a:tcPr marL="47625" marR="47625" marT="47617" marB="47617" anchor="ctr"/>
                </a:tc>
                <a:extLst>
                  <a:ext uri="{0D108BD9-81ED-4DB2-BD59-A6C34878D82A}">
                    <a16:rowId xmlns:a16="http://schemas.microsoft.com/office/drawing/2014/main" val="10001"/>
                  </a:ext>
                </a:extLst>
              </a:tr>
              <a:tr h="948528">
                <a:tc>
                  <a:txBody>
                    <a:bodyPr/>
                    <a:lstStyle/>
                    <a:p>
                      <a:r>
                        <a:rPr lang="en-US" sz="2400">
                          <a:effectLst/>
                          <a:latin typeface="Arial" panose="020B0604020202020204" pitchFamily="34" charset="0"/>
                          <a:cs typeface="Arial" panose="020B0604020202020204" pitchFamily="34" charset="0"/>
                        </a:rPr>
                        <a:t>ALTER</a:t>
                      </a:r>
                    </a:p>
                  </a:txBody>
                  <a:tcPr marL="47625" marR="47625" marT="47617" marB="47617" anchor="ctr"/>
                </a:tc>
                <a:tc>
                  <a:txBody>
                    <a:bodyPr/>
                    <a:lstStyle/>
                    <a:p>
                      <a:r>
                        <a:rPr lang="en-US" sz="2400" dirty="0" err="1">
                          <a:effectLst/>
                          <a:latin typeface="Arial" panose="020B0604020202020204" pitchFamily="34" charset="0"/>
                          <a:cs typeface="Arial" panose="020B0604020202020204" pitchFamily="34" charset="0"/>
                        </a:rPr>
                        <a:t>Hiệu</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chỉnh</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các</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đối</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tượng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trong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cơ</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sở</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dữ</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liệu</a:t>
                      </a:r>
                      <a:endParaRPr lang="en-US" sz="2400" dirty="0">
                        <a:effectLst/>
                        <a:latin typeface="Arial" panose="020B0604020202020204" pitchFamily="34" charset="0"/>
                        <a:cs typeface="Arial" panose="020B0604020202020204" pitchFamily="34" charset="0"/>
                      </a:endParaRPr>
                    </a:p>
                  </a:txBody>
                  <a:tcPr marL="47625" marR="47625" marT="47617" marB="47617" anchor="ctr"/>
                </a:tc>
                <a:extLst>
                  <a:ext uri="{0D108BD9-81ED-4DB2-BD59-A6C34878D82A}">
                    <a16:rowId xmlns:a16="http://schemas.microsoft.com/office/drawing/2014/main" val="10002"/>
                  </a:ext>
                </a:extLst>
              </a:tr>
              <a:tr h="682162">
                <a:tc>
                  <a:txBody>
                    <a:bodyPr/>
                    <a:lstStyle/>
                    <a:p>
                      <a:r>
                        <a:rPr lang="en-US" sz="2400">
                          <a:effectLst/>
                          <a:latin typeface="Arial" panose="020B0604020202020204" pitchFamily="34" charset="0"/>
                          <a:cs typeface="Arial" panose="020B0604020202020204" pitchFamily="34" charset="0"/>
                        </a:rPr>
                        <a:t>DROP</a:t>
                      </a:r>
                    </a:p>
                  </a:txBody>
                  <a:tcPr marL="47625" marR="47625" marT="47617" marB="47617" anchor="ctr"/>
                </a:tc>
                <a:tc>
                  <a:txBody>
                    <a:bodyPr/>
                    <a:lstStyle/>
                    <a:p>
                      <a:r>
                        <a:rPr lang="en-US" sz="2400" dirty="0" err="1">
                          <a:effectLst/>
                          <a:latin typeface="Arial" panose="020B0604020202020204" pitchFamily="34" charset="0"/>
                          <a:cs typeface="Arial" panose="020B0604020202020204" pitchFamily="34" charset="0"/>
                        </a:rPr>
                        <a:t>Xó</a:t>
                      </a:r>
                      <a:r>
                        <a:rPr lang="en-US" sz="2400" baseline="0" dirty="0" err="1">
                          <a:effectLst/>
                          <a:latin typeface="Arial" panose="020B0604020202020204" pitchFamily="34" charset="0"/>
                          <a:cs typeface="Arial" panose="020B0604020202020204" pitchFamily="34" charset="0"/>
                        </a:rPr>
                        <a:t>a</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một</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đối</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tượng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trong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cơ</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sở</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dữ</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liệu</a:t>
                      </a:r>
                      <a:r>
                        <a:rPr lang="en-US" sz="2400" dirty="0">
                          <a:effectLst/>
                          <a:latin typeface="Arial" panose="020B0604020202020204" pitchFamily="34" charset="0"/>
                          <a:cs typeface="Arial" panose="020B0604020202020204" pitchFamily="34" charset="0"/>
                        </a:rPr>
                        <a:t>.</a:t>
                      </a:r>
                    </a:p>
                  </a:txBody>
                  <a:tcPr marL="47625" marR="47625" marT="47617" marB="47617" anchor="ct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FE151E-0028-46DA-909B-9E4ECFFCBD8A}" type="slidenum">
              <a:rPr lang="en-US" sz="1200" smtClean="0">
                <a:solidFill>
                  <a:srgbClr val="898989"/>
                </a:solidFill>
              </a:rPr>
              <a:pPr>
                <a:spcBef>
                  <a:spcPct val="0"/>
                </a:spcBef>
                <a:buFontTx/>
                <a:buNone/>
              </a:pPr>
              <a:t>75</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0052"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b="1">
                <a:solidFill>
                  <a:schemeClr val="bg1"/>
                </a:solidFill>
              </a:rPr>
              <a:t>SQL Command</a:t>
            </a:r>
          </a:p>
        </p:txBody>
      </p:sp>
      <p:grpSp>
        <p:nvGrpSpPr>
          <p:cNvPr id="130053" name="Group 3"/>
          <p:cNvGrpSpPr>
            <a:grpSpLocks/>
          </p:cNvGrpSpPr>
          <p:nvPr/>
        </p:nvGrpSpPr>
        <p:grpSpPr bwMode="auto">
          <a:xfrm>
            <a:off x="457200" y="266700"/>
            <a:ext cx="549275" cy="476250"/>
            <a:chOff x="1110" y="2656"/>
            <a:chExt cx="1549" cy="1351"/>
          </a:xfrm>
        </p:grpSpPr>
        <p:sp>
          <p:nvSpPr>
            <p:cNvPr id="1300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00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30054" name="Rectangle 1"/>
          <p:cNvSpPr>
            <a:spLocks noChangeArrowheads="1"/>
          </p:cNvSpPr>
          <p:nvPr/>
        </p:nvSpPr>
        <p:spPr bwMode="auto">
          <a:xfrm>
            <a:off x="501650" y="1295400"/>
            <a:ext cx="5303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C00000"/>
                </a:solidFill>
              </a:rPr>
              <a:t>DML - Data Manipulation Language</a:t>
            </a:r>
          </a:p>
        </p:txBody>
      </p:sp>
      <p:graphicFrame>
        <p:nvGraphicFramePr>
          <p:cNvPr id="13" name="Table 12"/>
          <p:cNvGraphicFramePr>
            <a:graphicFrameLocks noGrp="1"/>
          </p:cNvGraphicFramePr>
          <p:nvPr/>
        </p:nvGraphicFramePr>
        <p:xfrm>
          <a:off x="430213" y="1981200"/>
          <a:ext cx="8256587" cy="3352800"/>
        </p:xfrm>
        <a:graphic>
          <a:graphicData uri="http://schemas.openxmlformats.org/drawingml/2006/table">
            <a:tbl>
              <a:tblPr>
                <a:tableStyleId>{8799B23B-EC83-4686-B30A-512413B5E67A}</a:tableStyleId>
              </a:tblPr>
              <a:tblGrid>
                <a:gridCol w="1979739">
                  <a:extLst>
                    <a:ext uri="{9D8B030D-6E8A-4147-A177-3AD203B41FA5}">
                      <a16:colId xmlns:a16="http://schemas.microsoft.com/office/drawing/2014/main" val="20000"/>
                    </a:ext>
                  </a:extLst>
                </a:gridCol>
                <a:gridCol w="6276848">
                  <a:extLst>
                    <a:ext uri="{9D8B030D-6E8A-4147-A177-3AD203B41FA5}">
                      <a16:colId xmlns:a16="http://schemas.microsoft.com/office/drawing/2014/main" val="20001"/>
                    </a:ext>
                  </a:extLst>
                </a:gridCol>
              </a:tblGrid>
              <a:tr h="626480">
                <a:tc>
                  <a:txBody>
                    <a:bodyPr/>
                    <a:lstStyle/>
                    <a:p>
                      <a:pPr algn="ctr"/>
                      <a:r>
                        <a:rPr lang="en-US" sz="2800" dirty="0" err="1">
                          <a:effectLst/>
                          <a:latin typeface="Arial" panose="020B0604020202020204" pitchFamily="34" charset="0"/>
                          <a:cs typeface="Arial" panose="020B0604020202020204" pitchFamily="34" charset="0"/>
                        </a:rPr>
                        <a:t>Lệ</a:t>
                      </a:r>
                      <a:r>
                        <a:rPr lang="en-US" sz="2800" baseline="0" dirty="0" err="1">
                          <a:effectLst/>
                          <a:latin typeface="Arial" panose="020B0604020202020204" pitchFamily="34" charset="0"/>
                          <a:cs typeface="Arial" panose="020B0604020202020204" pitchFamily="34" charset="0"/>
                        </a:rPr>
                        <a:t>nh</a:t>
                      </a:r>
                      <a:endParaRPr lang="en-US" sz="2800" b="1" dirty="0">
                        <a:effectLst/>
                        <a:latin typeface="Arial" panose="020B0604020202020204" pitchFamily="34" charset="0"/>
                        <a:cs typeface="Arial" panose="020B0604020202020204" pitchFamily="34" charset="0"/>
                      </a:endParaRPr>
                    </a:p>
                  </a:txBody>
                  <a:tcPr marL="47622" marR="47622" marT="47635" marB="47635" anchor="ctr"/>
                </a:tc>
                <a:tc>
                  <a:txBody>
                    <a:bodyPr/>
                    <a:lstStyle/>
                    <a:p>
                      <a:pPr algn="ctr"/>
                      <a:r>
                        <a:rPr lang="en-US" sz="2800" dirty="0">
                          <a:effectLst/>
                          <a:latin typeface="Arial" panose="020B0604020202020204" pitchFamily="34" charset="0"/>
                          <a:cs typeface="Arial" panose="020B0604020202020204" pitchFamily="34" charset="0"/>
                        </a:rPr>
                        <a:t>Ý</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nghĩa</a:t>
                      </a:r>
                      <a:endParaRPr lang="en-US" sz="2800" b="1" dirty="0">
                        <a:effectLst/>
                        <a:latin typeface="Arial" panose="020B0604020202020204" pitchFamily="34" charset="0"/>
                        <a:cs typeface="Arial" panose="020B0604020202020204" pitchFamily="34" charset="0"/>
                      </a:endParaRPr>
                    </a:p>
                  </a:txBody>
                  <a:tcPr marL="47622" marR="47622" marT="47635" marB="47635" anchor="ctr"/>
                </a:tc>
                <a:extLst>
                  <a:ext uri="{0D108BD9-81ED-4DB2-BD59-A6C34878D82A}">
                    <a16:rowId xmlns:a16="http://schemas.microsoft.com/office/drawing/2014/main" val="10000"/>
                  </a:ext>
                </a:extLst>
              </a:tr>
              <a:tr h="948898">
                <a:tc>
                  <a:txBody>
                    <a:bodyPr/>
                    <a:lstStyle/>
                    <a:p>
                      <a:pPr>
                        <a:spcBef>
                          <a:spcPts val="600"/>
                        </a:spcBef>
                      </a:pPr>
                      <a:r>
                        <a:rPr lang="en-US" sz="2800" dirty="0">
                          <a:effectLst/>
                          <a:latin typeface="Arial" panose="020B0604020202020204" pitchFamily="34" charset="0"/>
                          <a:cs typeface="Arial" panose="020B0604020202020204" pitchFamily="34" charset="0"/>
                        </a:rPr>
                        <a:t>SELECT</a:t>
                      </a:r>
                    </a:p>
                  </a:txBody>
                  <a:tcPr marL="47622" marR="47622" marT="47635" marB="47635" anchor="ctr"/>
                </a:tc>
                <a:tc>
                  <a:txBody>
                    <a:bodyPr/>
                    <a:lstStyle/>
                    <a:p>
                      <a:r>
                        <a:rPr lang="en-US" sz="2800" dirty="0" err="1">
                          <a:effectLst/>
                          <a:latin typeface="Arial" panose="020B0604020202020204" pitchFamily="34" charset="0"/>
                          <a:cs typeface="Arial" panose="020B0604020202020204" pitchFamily="34" charset="0"/>
                        </a:rPr>
                        <a:t>Truy</a:t>
                      </a:r>
                      <a:r>
                        <a:rPr lang="en-US" sz="2800" dirty="0">
                          <a:effectLst/>
                          <a:latin typeface="Arial" panose="020B0604020202020204" pitchFamily="34" charset="0"/>
                          <a:cs typeface="Arial" panose="020B0604020202020204" pitchFamily="34" charset="0"/>
                        </a:rPr>
                        <a:t> </a:t>
                      </a:r>
                      <a:r>
                        <a:rPr lang="en-US" sz="2800" dirty="0" err="1">
                          <a:effectLst/>
                          <a:latin typeface="Arial" panose="020B0604020202020204" pitchFamily="34" charset="0"/>
                          <a:cs typeface="Arial" panose="020B0604020202020204" pitchFamily="34" charset="0"/>
                        </a:rPr>
                        <a:t>xuất</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các</a:t>
                      </a:r>
                      <a:r>
                        <a:rPr lang="en-US" sz="2800" baseline="0" dirty="0">
                          <a:effectLst/>
                          <a:latin typeface="Arial" panose="020B0604020202020204" pitchFamily="34" charset="0"/>
                          <a:cs typeface="Arial" panose="020B0604020202020204" pitchFamily="34" charset="0"/>
                        </a:rPr>
                        <a:t> record </a:t>
                      </a:r>
                      <a:r>
                        <a:rPr lang="en-US" sz="2800" baseline="0" dirty="0" err="1">
                          <a:effectLst/>
                          <a:latin typeface="Arial" panose="020B0604020202020204" pitchFamily="34" charset="0"/>
                          <a:cs typeface="Arial" panose="020B0604020202020204" pitchFamily="34" charset="0"/>
                        </a:rPr>
                        <a:t>từ</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một</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hoặc</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nhiều</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bảng</a:t>
                      </a:r>
                      <a:endParaRPr lang="en-US" sz="2800" dirty="0">
                        <a:effectLst/>
                        <a:latin typeface="Arial" panose="020B0604020202020204" pitchFamily="34" charset="0"/>
                        <a:cs typeface="Arial" panose="020B0604020202020204" pitchFamily="34" charset="0"/>
                      </a:endParaRPr>
                    </a:p>
                  </a:txBody>
                  <a:tcPr marL="47622" marR="47622" marT="47635" marB="47635" anchor="ctr"/>
                </a:tc>
                <a:extLst>
                  <a:ext uri="{0D108BD9-81ED-4DB2-BD59-A6C34878D82A}">
                    <a16:rowId xmlns:a16="http://schemas.microsoft.com/office/drawing/2014/main" val="10001"/>
                  </a:ext>
                </a:extLst>
              </a:tr>
              <a:tr h="592474">
                <a:tc>
                  <a:txBody>
                    <a:bodyPr/>
                    <a:lstStyle/>
                    <a:p>
                      <a:pPr>
                        <a:spcBef>
                          <a:spcPts val="600"/>
                        </a:spcBef>
                      </a:pPr>
                      <a:r>
                        <a:rPr lang="en-US" sz="2800" dirty="0">
                          <a:effectLst/>
                          <a:latin typeface="Arial" panose="020B0604020202020204" pitchFamily="34" charset="0"/>
                          <a:cs typeface="Arial" panose="020B0604020202020204" pitchFamily="34" charset="0"/>
                        </a:rPr>
                        <a:t>INSERT</a:t>
                      </a:r>
                    </a:p>
                  </a:txBody>
                  <a:tcPr marL="47622" marR="47622" marT="47635" marB="47635" anchor="ctr"/>
                </a:tc>
                <a:tc>
                  <a:txBody>
                    <a:bodyPr/>
                    <a:lstStyle/>
                    <a:p>
                      <a:r>
                        <a:rPr lang="en-US" sz="2800" dirty="0" err="1">
                          <a:effectLst/>
                          <a:latin typeface="Arial" panose="020B0604020202020204" pitchFamily="34" charset="0"/>
                          <a:cs typeface="Arial" panose="020B0604020202020204" pitchFamily="34" charset="0"/>
                        </a:rPr>
                        <a:t>Chèn</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thêm</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một</a:t>
                      </a:r>
                      <a:r>
                        <a:rPr lang="en-US" sz="2800" baseline="0" dirty="0">
                          <a:effectLst/>
                          <a:latin typeface="Arial" panose="020B0604020202020204" pitchFamily="34" charset="0"/>
                          <a:cs typeface="Arial" panose="020B0604020202020204" pitchFamily="34" charset="0"/>
                        </a:rPr>
                        <a:t> record</a:t>
                      </a:r>
                      <a:endParaRPr lang="en-US" sz="2800" dirty="0">
                        <a:effectLst/>
                        <a:latin typeface="Arial" panose="020B0604020202020204" pitchFamily="34" charset="0"/>
                        <a:cs typeface="Arial" panose="020B0604020202020204" pitchFamily="34" charset="0"/>
                      </a:endParaRPr>
                    </a:p>
                  </a:txBody>
                  <a:tcPr marL="47622" marR="47622" marT="47635" marB="47635" anchor="ctr"/>
                </a:tc>
                <a:extLst>
                  <a:ext uri="{0D108BD9-81ED-4DB2-BD59-A6C34878D82A}">
                    <a16:rowId xmlns:a16="http://schemas.microsoft.com/office/drawing/2014/main" val="10002"/>
                  </a:ext>
                </a:extLst>
              </a:tr>
              <a:tr h="592474">
                <a:tc>
                  <a:txBody>
                    <a:bodyPr/>
                    <a:lstStyle/>
                    <a:p>
                      <a:pPr>
                        <a:spcBef>
                          <a:spcPts val="600"/>
                        </a:spcBef>
                      </a:pPr>
                      <a:r>
                        <a:rPr lang="en-US" sz="2800" dirty="0">
                          <a:effectLst/>
                          <a:latin typeface="Arial" panose="020B0604020202020204" pitchFamily="34" charset="0"/>
                          <a:cs typeface="Arial" panose="020B0604020202020204" pitchFamily="34" charset="0"/>
                        </a:rPr>
                        <a:t>UPDATE</a:t>
                      </a:r>
                    </a:p>
                  </a:txBody>
                  <a:tcPr marL="47622" marR="47622" marT="47635" marB="47635" anchor="ctr"/>
                </a:tc>
                <a:tc>
                  <a:txBody>
                    <a:bodyPr/>
                    <a:lstStyle/>
                    <a:p>
                      <a:r>
                        <a:rPr lang="en-US" sz="2800" dirty="0" err="1">
                          <a:effectLst/>
                          <a:latin typeface="Arial" panose="020B0604020202020204" pitchFamily="34" charset="0"/>
                          <a:cs typeface="Arial" panose="020B0604020202020204" pitchFamily="34" charset="0"/>
                        </a:rPr>
                        <a:t>Hiệu</a:t>
                      </a:r>
                      <a:r>
                        <a:rPr lang="en-US" sz="2800" dirty="0">
                          <a:effectLst/>
                          <a:latin typeface="Arial" panose="020B0604020202020204" pitchFamily="34" charset="0"/>
                          <a:cs typeface="Arial" panose="020B0604020202020204" pitchFamily="34" charset="0"/>
                        </a:rPr>
                        <a:t> </a:t>
                      </a:r>
                      <a:r>
                        <a:rPr lang="en-US" sz="2800" dirty="0" err="1">
                          <a:effectLst/>
                          <a:latin typeface="Arial" panose="020B0604020202020204" pitchFamily="34" charset="0"/>
                          <a:cs typeface="Arial" panose="020B0604020202020204" pitchFamily="34" charset="0"/>
                        </a:rPr>
                        <a:t>chỉnh</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nội</a:t>
                      </a:r>
                      <a:r>
                        <a:rPr lang="en-US" sz="2800" baseline="0" dirty="0">
                          <a:effectLst/>
                          <a:latin typeface="Arial" panose="020B0604020202020204" pitchFamily="34" charset="0"/>
                          <a:cs typeface="Arial" panose="020B0604020202020204" pitchFamily="34" charset="0"/>
                        </a:rPr>
                        <a:t> dung </a:t>
                      </a:r>
                      <a:r>
                        <a:rPr lang="en-US" sz="2800" baseline="0" dirty="0" err="1">
                          <a:effectLst/>
                          <a:latin typeface="Arial" panose="020B0604020202020204" pitchFamily="34" charset="0"/>
                          <a:cs typeface="Arial" panose="020B0604020202020204" pitchFamily="34" charset="0"/>
                        </a:rPr>
                        <a:t>của</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các</a:t>
                      </a:r>
                      <a:r>
                        <a:rPr lang="en-US" sz="2800" baseline="0" dirty="0">
                          <a:effectLst/>
                          <a:latin typeface="Arial" panose="020B0604020202020204" pitchFamily="34" charset="0"/>
                          <a:cs typeface="Arial" panose="020B0604020202020204" pitchFamily="34" charset="0"/>
                        </a:rPr>
                        <a:t> </a:t>
                      </a:r>
                      <a:r>
                        <a:rPr lang="en-US" sz="2800" dirty="0">
                          <a:effectLst/>
                          <a:latin typeface="Arial" panose="020B0604020202020204" pitchFamily="34" charset="0"/>
                          <a:cs typeface="Arial" panose="020B0604020202020204" pitchFamily="34" charset="0"/>
                        </a:rPr>
                        <a:t>record</a:t>
                      </a:r>
                    </a:p>
                  </a:txBody>
                  <a:tcPr marL="47622" marR="47622" marT="47635" marB="47635" anchor="ctr"/>
                </a:tc>
                <a:extLst>
                  <a:ext uri="{0D108BD9-81ED-4DB2-BD59-A6C34878D82A}">
                    <a16:rowId xmlns:a16="http://schemas.microsoft.com/office/drawing/2014/main" val="10003"/>
                  </a:ext>
                </a:extLst>
              </a:tr>
              <a:tr h="592474">
                <a:tc>
                  <a:txBody>
                    <a:bodyPr/>
                    <a:lstStyle/>
                    <a:p>
                      <a:pPr>
                        <a:spcBef>
                          <a:spcPts val="600"/>
                        </a:spcBef>
                      </a:pPr>
                      <a:r>
                        <a:rPr lang="en-US" sz="2800" dirty="0">
                          <a:effectLst/>
                          <a:latin typeface="Arial" panose="020B0604020202020204" pitchFamily="34" charset="0"/>
                          <a:cs typeface="Arial" panose="020B0604020202020204" pitchFamily="34" charset="0"/>
                        </a:rPr>
                        <a:t>DELETE</a:t>
                      </a:r>
                    </a:p>
                  </a:txBody>
                  <a:tcPr marL="47622" marR="47622" marT="47635" marB="47635" anchor="ctr"/>
                </a:tc>
                <a:tc>
                  <a:txBody>
                    <a:bodyPr/>
                    <a:lstStyle/>
                    <a:p>
                      <a:r>
                        <a:rPr lang="en-US" sz="2800" dirty="0" err="1">
                          <a:effectLst/>
                          <a:latin typeface="Arial" panose="020B0604020202020204" pitchFamily="34" charset="0"/>
                          <a:cs typeface="Arial" panose="020B0604020202020204" pitchFamily="34" charset="0"/>
                        </a:rPr>
                        <a:t>Xóa</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các</a:t>
                      </a:r>
                      <a:r>
                        <a:rPr lang="en-US" sz="2800" baseline="0" dirty="0">
                          <a:effectLst/>
                          <a:latin typeface="Arial" panose="020B0604020202020204" pitchFamily="34" charset="0"/>
                          <a:cs typeface="Arial" panose="020B0604020202020204" pitchFamily="34" charset="0"/>
                        </a:rPr>
                        <a:t> </a:t>
                      </a:r>
                      <a:r>
                        <a:rPr lang="en-US" sz="2800" dirty="0">
                          <a:effectLst/>
                          <a:latin typeface="Arial" panose="020B0604020202020204" pitchFamily="34" charset="0"/>
                          <a:cs typeface="Arial" panose="020B0604020202020204" pitchFamily="34" charset="0"/>
                        </a:rPr>
                        <a:t>records </a:t>
                      </a:r>
                    </a:p>
                  </a:txBody>
                  <a:tcPr marL="47622" marR="47622" marT="47635" marB="47635" anchor="ct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76</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b="1">
                <a:solidFill>
                  <a:schemeClr val="bg1"/>
                </a:solidFill>
              </a:rPr>
              <a:t>SQL Command</a:t>
            </a: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31078" name="Rectangle 1"/>
          <p:cNvSpPr>
            <a:spLocks noChangeArrowheads="1"/>
          </p:cNvSpPr>
          <p:nvPr/>
        </p:nvSpPr>
        <p:spPr bwMode="auto">
          <a:xfrm>
            <a:off x="501650" y="1295400"/>
            <a:ext cx="4468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C00000"/>
                </a:solidFill>
              </a:rPr>
              <a:t>DCL - Data Control Language</a:t>
            </a:r>
          </a:p>
        </p:txBody>
      </p:sp>
      <p:graphicFrame>
        <p:nvGraphicFramePr>
          <p:cNvPr id="12" name="Table 11"/>
          <p:cNvGraphicFramePr>
            <a:graphicFrameLocks noGrp="1"/>
          </p:cNvGraphicFramePr>
          <p:nvPr/>
        </p:nvGraphicFramePr>
        <p:xfrm>
          <a:off x="398463" y="2133600"/>
          <a:ext cx="8288337" cy="1863725"/>
        </p:xfrm>
        <a:graphic>
          <a:graphicData uri="http://schemas.openxmlformats.org/drawingml/2006/table">
            <a:tbl>
              <a:tblPr>
                <a:tableStyleId>{8799B23B-EC83-4686-B30A-512413B5E67A}</a:tableStyleId>
              </a:tblPr>
              <a:tblGrid>
                <a:gridCol w="1987352">
                  <a:extLst>
                    <a:ext uri="{9D8B030D-6E8A-4147-A177-3AD203B41FA5}">
                      <a16:colId xmlns:a16="http://schemas.microsoft.com/office/drawing/2014/main" val="20000"/>
                    </a:ext>
                  </a:extLst>
                </a:gridCol>
                <a:gridCol w="6300985">
                  <a:extLst>
                    <a:ext uri="{9D8B030D-6E8A-4147-A177-3AD203B41FA5}">
                      <a16:colId xmlns:a16="http://schemas.microsoft.com/office/drawing/2014/main" val="20001"/>
                    </a:ext>
                  </a:extLst>
                </a:gridCol>
              </a:tblGrid>
              <a:tr h="548447">
                <a:tc>
                  <a:txBody>
                    <a:bodyPr/>
                    <a:lstStyle/>
                    <a:p>
                      <a:pPr algn="ctr"/>
                      <a:r>
                        <a:rPr lang="en-US" sz="2800" dirty="0" err="1">
                          <a:effectLst/>
                          <a:latin typeface="Arial" panose="020B0604020202020204" pitchFamily="34" charset="0"/>
                          <a:cs typeface="Arial" panose="020B0604020202020204" pitchFamily="34" charset="0"/>
                        </a:rPr>
                        <a:t>Lệnh</a:t>
                      </a:r>
                      <a:endParaRPr lang="en-US" sz="2800" b="1" dirty="0">
                        <a:effectLst/>
                        <a:latin typeface="Arial" panose="020B0604020202020204" pitchFamily="34" charset="0"/>
                        <a:cs typeface="Arial" panose="020B0604020202020204" pitchFamily="34" charset="0"/>
                      </a:endParaRPr>
                    </a:p>
                  </a:txBody>
                  <a:tcPr marL="47625" marR="47625" marT="47608" marB="47608" anchor="ctr"/>
                </a:tc>
                <a:tc>
                  <a:txBody>
                    <a:bodyPr/>
                    <a:lstStyle/>
                    <a:p>
                      <a:pPr algn="ctr"/>
                      <a:r>
                        <a:rPr lang="en-US" sz="2800" dirty="0">
                          <a:effectLst/>
                          <a:latin typeface="Arial" panose="020B0604020202020204" pitchFamily="34" charset="0"/>
                          <a:cs typeface="Arial" panose="020B0604020202020204" pitchFamily="34" charset="0"/>
                        </a:rPr>
                        <a:t>Ý</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nghĩa</a:t>
                      </a:r>
                      <a:endParaRPr lang="en-US" sz="2800" b="1" dirty="0">
                        <a:effectLst/>
                        <a:latin typeface="Arial" panose="020B0604020202020204" pitchFamily="34" charset="0"/>
                        <a:cs typeface="Arial" panose="020B0604020202020204" pitchFamily="34" charset="0"/>
                      </a:endParaRPr>
                    </a:p>
                  </a:txBody>
                  <a:tcPr marL="47625" marR="47625" marT="47608" marB="47608" anchor="ctr"/>
                </a:tc>
                <a:extLst>
                  <a:ext uri="{0D108BD9-81ED-4DB2-BD59-A6C34878D82A}">
                    <a16:rowId xmlns:a16="http://schemas.microsoft.com/office/drawing/2014/main" val="10000"/>
                  </a:ext>
                </a:extLst>
              </a:tr>
              <a:tr h="569378">
                <a:tc>
                  <a:txBody>
                    <a:bodyPr/>
                    <a:lstStyle/>
                    <a:p>
                      <a:r>
                        <a:rPr lang="en-US" sz="2800">
                          <a:effectLst/>
                          <a:latin typeface="Arial" panose="020B0604020202020204" pitchFamily="34" charset="0"/>
                          <a:cs typeface="Arial" panose="020B0604020202020204" pitchFamily="34" charset="0"/>
                        </a:rPr>
                        <a:t>GRANT</a:t>
                      </a:r>
                    </a:p>
                  </a:txBody>
                  <a:tcPr marL="47625" marR="47625" marT="47608" marB="47608" anchor="ctr"/>
                </a:tc>
                <a:tc>
                  <a:txBody>
                    <a:bodyPr/>
                    <a:lstStyle/>
                    <a:p>
                      <a:r>
                        <a:rPr lang="en-US" sz="2800" dirty="0" err="1">
                          <a:effectLst/>
                          <a:latin typeface="Arial" panose="020B0604020202020204" pitchFamily="34" charset="0"/>
                          <a:cs typeface="Arial" panose="020B0604020202020204" pitchFamily="34" charset="0"/>
                        </a:rPr>
                        <a:t>Gán</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quyền</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cho</a:t>
                      </a:r>
                      <a:r>
                        <a:rPr lang="en-US" sz="2800" baseline="0" dirty="0">
                          <a:effectLst/>
                          <a:latin typeface="Arial" panose="020B0604020202020204" pitchFamily="34" charset="0"/>
                          <a:cs typeface="Arial" panose="020B0604020202020204" pitchFamily="34" charset="0"/>
                        </a:rPr>
                        <a:t> </a:t>
                      </a:r>
                      <a:r>
                        <a:rPr lang="en-US" sz="2800" dirty="0">
                          <a:effectLst/>
                          <a:latin typeface="Arial" panose="020B0604020202020204" pitchFamily="34" charset="0"/>
                          <a:cs typeface="Arial" panose="020B0604020202020204" pitchFamily="34" charset="0"/>
                        </a:rPr>
                        <a:t>user</a:t>
                      </a:r>
                    </a:p>
                  </a:txBody>
                  <a:tcPr marL="47625" marR="47625" marT="47608" marB="47608" anchor="ctr"/>
                </a:tc>
                <a:extLst>
                  <a:ext uri="{0D108BD9-81ED-4DB2-BD59-A6C34878D82A}">
                    <a16:rowId xmlns:a16="http://schemas.microsoft.com/office/drawing/2014/main" val="10001"/>
                  </a:ext>
                </a:extLst>
              </a:tr>
              <a:tr h="745900">
                <a:tc>
                  <a:txBody>
                    <a:bodyPr/>
                    <a:lstStyle/>
                    <a:p>
                      <a:r>
                        <a:rPr lang="en-US" sz="2800">
                          <a:effectLst/>
                          <a:latin typeface="Arial" panose="020B0604020202020204" pitchFamily="34" charset="0"/>
                          <a:cs typeface="Arial" panose="020B0604020202020204" pitchFamily="34" charset="0"/>
                        </a:rPr>
                        <a:t>REVOKE</a:t>
                      </a:r>
                    </a:p>
                  </a:txBody>
                  <a:tcPr marL="47625" marR="47625" marT="47608" marB="47608" anchor="ctr"/>
                </a:tc>
                <a:tc>
                  <a:txBody>
                    <a:bodyPr/>
                    <a:lstStyle/>
                    <a:p>
                      <a:r>
                        <a:rPr lang="en-US" sz="2800" dirty="0">
                          <a:effectLst/>
                          <a:latin typeface="Arial" panose="020B0604020202020204" pitchFamily="34" charset="0"/>
                          <a:cs typeface="Arial" panose="020B0604020202020204" pitchFamily="34" charset="0"/>
                        </a:rPr>
                        <a:t>Thu </a:t>
                      </a:r>
                      <a:r>
                        <a:rPr lang="en-US" sz="2800" dirty="0" err="1">
                          <a:effectLst/>
                          <a:latin typeface="Arial" panose="020B0604020202020204" pitchFamily="34" charset="0"/>
                          <a:cs typeface="Arial" panose="020B0604020202020204" pitchFamily="34" charset="0"/>
                        </a:rPr>
                        <a:t>hồi</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quyền</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đã</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gán</a:t>
                      </a:r>
                      <a:r>
                        <a:rPr lang="en-US" sz="2800" baseline="0" dirty="0">
                          <a:effectLst/>
                          <a:latin typeface="Arial" panose="020B0604020202020204" pitchFamily="34" charset="0"/>
                          <a:cs typeface="Arial" panose="020B0604020202020204" pitchFamily="34" charset="0"/>
                        </a:rPr>
                        <a:t> </a:t>
                      </a:r>
                      <a:r>
                        <a:rPr lang="en-US" sz="2800" dirty="0">
                          <a:effectLst/>
                          <a:latin typeface="Arial" panose="020B0604020202020204" pitchFamily="34" charset="0"/>
                          <a:cs typeface="Arial" panose="020B0604020202020204" pitchFamily="34" charset="0"/>
                        </a:rPr>
                        <a:t>user</a:t>
                      </a:r>
                    </a:p>
                  </a:txBody>
                  <a:tcPr marL="47625" marR="47625" marT="47608" marB="47608" anchor="ct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77</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b="1">
                <a:solidFill>
                  <a:schemeClr val="bg1"/>
                </a:solidFill>
              </a:rPr>
              <a:t>Bảo mật trong SQL Server</a:t>
            </a: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1" name="Content Placeholder 2"/>
          <p:cNvSpPr>
            <a:spLocks noGrp="1"/>
          </p:cNvSpPr>
          <p:nvPr>
            <p:ph idx="1"/>
          </p:nvPr>
        </p:nvSpPr>
        <p:spPr>
          <a:xfrm>
            <a:off x="237744" y="1166631"/>
            <a:ext cx="8449056" cy="4267952"/>
          </a:xfrm>
        </p:spPr>
        <p:txBody>
          <a:bodyPr/>
          <a:lstStyle/>
          <a:p>
            <a:r>
              <a:rPr lang="en-US" sz="2800" dirty="0">
                <a:latin typeface="Arial" panose="020B0604020202020204" pitchFamily="34" charset="0"/>
                <a:cs typeface="Arial" panose="020B0604020202020204" pitchFamily="34" charset="0"/>
              </a:rPr>
              <a:t>SQL Server </a:t>
            </a: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chế</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việc</a:t>
            </a:r>
            <a:r>
              <a:rPr lang="en-US" sz="2800" dirty="0">
                <a:latin typeface="Arial" panose="020B0604020202020204" pitchFamily="34" charset="0"/>
                <a:cs typeface="Arial" panose="020B0604020202020204" pitchFamily="34" charset="0"/>
              </a:rPr>
              <a:t>:</a:t>
            </a:r>
          </a:p>
          <a:p>
            <a:pPr lvl="1"/>
            <a:r>
              <a:rPr lang="en-US" sz="2400" b="1" i="1" dirty="0">
                <a:solidFill>
                  <a:srgbClr val="C00000"/>
                </a:solidFill>
                <a:latin typeface="Arial" panose="020B0604020202020204" pitchFamily="34" charset="0"/>
                <a:cs typeface="Arial" panose="020B0604020202020204" pitchFamily="34" charset="0"/>
              </a:rPr>
              <a:t>Windows Authentication Mode </a:t>
            </a:r>
          </a:p>
          <a:p>
            <a:pPr lvl="1"/>
            <a:r>
              <a:rPr lang="en-US" sz="2400" b="1" i="1" dirty="0">
                <a:solidFill>
                  <a:srgbClr val="0070C0"/>
                </a:solidFill>
                <a:latin typeface="Arial" panose="020B0604020202020204" pitchFamily="34" charset="0"/>
                <a:cs typeface="Arial" panose="020B0604020202020204" pitchFamily="34" charset="0"/>
              </a:rPr>
              <a:t>SQL Server and Windows Authentication Mode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b="1" i="1" dirty="0">
                <a:solidFill>
                  <a:srgbClr val="7030A0"/>
                </a:solidFill>
                <a:latin typeface="Arial" panose="020B0604020202020204" pitchFamily="34" charset="0"/>
                <a:cs typeface="Arial" panose="020B0604020202020204" pitchFamily="34" charset="0"/>
              </a:rPr>
              <a:t>Mixed Mode.</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90854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78</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b="1">
                <a:solidFill>
                  <a:schemeClr val="bg1"/>
                </a:solidFill>
              </a:rPr>
              <a:t>Bảo mật trong SQL Server</a:t>
            </a: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2" name="Title 1"/>
          <p:cNvSpPr>
            <a:spLocks noGrp="1"/>
          </p:cNvSpPr>
          <p:nvPr>
            <p:ph type="title"/>
          </p:nvPr>
        </p:nvSpPr>
        <p:spPr>
          <a:xfrm>
            <a:off x="235361" y="1089338"/>
            <a:ext cx="8911687" cy="886638"/>
          </a:xfrm>
        </p:spPr>
        <p:txBody>
          <a:bodyPr/>
          <a:lstStyle/>
          <a:p>
            <a:pPr algn="l"/>
            <a:r>
              <a:rPr lang="en-US" sz="2400" b="1">
                <a:solidFill>
                  <a:srgbClr val="C00000"/>
                </a:solidFill>
                <a:latin typeface="Arial" panose="020B0604020202020204" pitchFamily="34" charset="0"/>
                <a:cs typeface="Arial" panose="020B0604020202020204" pitchFamily="34" charset="0"/>
              </a:rPr>
              <a:t>Windows Authentication Mode</a:t>
            </a:r>
          </a:p>
        </p:txBody>
      </p:sp>
      <p:sp>
        <p:nvSpPr>
          <p:cNvPr id="13" name="Content Placeholder 2"/>
          <p:cNvSpPr>
            <a:spLocks noGrp="1"/>
          </p:cNvSpPr>
          <p:nvPr>
            <p:ph idx="1"/>
          </p:nvPr>
        </p:nvSpPr>
        <p:spPr>
          <a:xfrm>
            <a:off x="216205" y="2233189"/>
            <a:ext cx="8915400" cy="4267952"/>
          </a:xfrm>
        </p:spPr>
        <p:txBody>
          <a:bodyPr>
            <a:normAutofit/>
          </a:bodyPr>
          <a:lstStyle/>
          <a:p>
            <a:r>
              <a:rPr lang="en-US" sz="2400" b="1" dirty="0">
                <a:latin typeface="Arial" panose="020B0604020202020204" pitchFamily="34" charset="0"/>
                <a:cs typeface="Arial" panose="020B0604020202020204" pitchFamily="34" charset="0"/>
              </a:rPr>
              <a:t>Ở </a:t>
            </a:r>
            <a:r>
              <a:rPr lang="en-US" sz="2400" b="1" dirty="0" err="1">
                <a:latin typeface="Arial" panose="020B0604020202020204" pitchFamily="34" charset="0"/>
                <a:cs typeface="Arial" panose="020B0604020202020204" pitchFamily="34" charset="0"/>
              </a:rPr>
              <a:t>chế</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độ</a:t>
            </a:r>
            <a:r>
              <a:rPr lang="en-US" sz="2400" b="1" dirty="0">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Windows Authentication,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Windows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SQL Server.</a:t>
            </a:r>
          </a:p>
          <a:p>
            <a:r>
              <a:rPr lang="en-US" sz="2400" dirty="0">
                <a:latin typeface="Arial" panose="020B0604020202020204" pitchFamily="34" charset="0"/>
                <a:cs typeface="Arial" panose="020B0604020202020204" pitchFamily="34" charset="0"/>
              </a:rPr>
              <a:t>SQL Server “tin </a:t>
            </a:r>
            <a:r>
              <a:rPr lang="en-US" sz="2400" dirty="0" err="1">
                <a:latin typeface="Arial" panose="020B0604020202020204" pitchFamily="34" charset="0"/>
                <a:cs typeface="Arial" panose="020B0604020202020204" pitchFamily="34" charset="0"/>
              </a:rPr>
              <a:t>tưởng</a:t>
            </a:r>
            <a:r>
              <a:rPr lang="en-US" sz="2400" dirty="0">
                <a:latin typeface="Arial" panose="020B0604020202020204" pitchFamily="34" charset="0"/>
                <a:cs typeface="Arial" panose="020B0604020202020204" pitchFamily="34" charset="0"/>
              </a:rPr>
              <a:t>” Windows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Active Directory security subsystem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93861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79</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b="1">
                <a:solidFill>
                  <a:schemeClr val="bg1"/>
                </a:solidFill>
              </a:rPr>
              <a:t>Bảo mật trong SQL Server</a:t>
            </a: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4" name="Title 1"/>
          <p:cNvSpPr txBox="1">
            <a:spLocks/>
          </p:cNvSpPr>
          <p:nvPr/>
        </p:nvSpPr>
        <p:spPr bwMode="auto">
          <a:xfrm>
            <a:off x="381000" y="1254413"/>
            <a:ext cx="9177048" cy="88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a:solidFill>
                  <a:srgbClr val="C00000"/>
                </a:solidFill>
                <a:latin typeface="Arial" panose="020B0604020202020204" pitchFamily="34" charset="0"/>
                <a:cs typeface="Arial" panose="020B0604020202020204" pitchFamily="34" charset="0"/>
              </a:rPr>
              <a:t>SQL Server and Windows Authentication Mode (Mixed Mode)</a:t>
            </a:r>
          </a:p>
        </p:txBody>
      </p:sp>
      <p:sp>
        <p:nvSpPr>
          <p:cNvPr id="15" name="Content Placeholder 2"/>
          <p:cNvSpPr>
            <a:spLocks noGrp="1"/>
          </p:cNvSpPr>
          <p:nvPr>
            <p:ph idx="1"/>
          </p:nvPr>
        </p:nvSpPr>
        <p:spPr>
          <a:xfrm>
            <a:off x="214744" y="2489704"/>
            <a:ext cx="9212480" cy="4267952"/>
          </a:xfrm>
        </p:spPr>
        <p:txBody>
          <a:bodyPr>
            <a:normAutofit/>
          </a:bodyPr>
          <a:lstStyle/>
          <a:p>
            <a:r>
              <a:rPr lang="en-US" sz="2400" b="1" dirty="0">
                <a:latin typeface="Arial" panose="020B0604020202020204" pitchFamily="34" charset="0"/>
                <a:cs typeface="Arial" panose="020B0604020202020204" pitchFamily="34" charset="0"/>
              </a:rPr>
              <a:t>Ở </a:t>
            </a:r>
            <a:r>
              <a:rPr lang="en-US" sz="2400" b="1" dirty="0" err="1">
                <a:latin typeface="Arial" panose="020B0604020202020204" pitchFamily="34" charset="0"/>
                <a:cs typeface="Arial" panose="020B0604020202020204" pitchFamily="34" charset="0"/>
              </a:rPr>
              <a:t>chế</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độ</a:t>
            </a:r>
            <a:r>
              <a:rPr lang="en-US" sz="2400" b="1" dirty="0">
                <a:latin typeface="Arial" panose="020B0604020202020204" pitchFamily="34" charset="0"/>
                <a:cs typeface="Arial" panose="020B0604020202020204" pitchFamily="34" charset="0"/>
              </a:rPr>
              <a:t> Mixed Mode,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Windows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SQL Server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SQL server.</a:t>
            </a:r>
          </a:p>
          <a:p>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SQL Server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username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password. </a:t>
            </a:r>
          </a:p>
          <a:p>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Windows </a:t>
            </a:r>
            <a:r>
              <a:rPr lang="en-US" sz="2400" dirty="0" err="1">
                <a:latin typeface="Arial" panose="020B0604020202020204" pitchFamily="34" charset="0"/>
                <a:cs typeface="Arial" panose="020B0604020202020204" pitchFamily="34" charset="0"/>
              </a:rPr>
              <a:t>vẫn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tưởng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bởi</a:t>
            </a:r>
            <a:r>
              <a:rPr lang="en-US" sz="2400" dirty="0">
                <a:latin typeface="Arial" panose="020B0604020202020204" pitchFamily="34" charset="0"/>
                <a:cs typeface="Arial" panose="020B0604020202020204" pitchFamily="34" charset="0"/>
              </a:rPr>
              <a:t> SQL Server.</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4810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37C158-15BB-485C-83F4-1FF171B5CA7F}" type="slidenum">
              <a:rPr lang="en-US" sz="1200" smtClean="0">
                <a:solidFill>
                  <a:srgbClr val="898989"/>
                </a:solidFill>
              </a:rPr>
              <a:pPr>
                <a:spcBef>
                  <a:spcPct val="0"/>
                </a:spcBef>
                <a:buFontTx/>
                <a:buNone/>
              </a:pPr>
              <a:t>8</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04800" y="1676400"/>
            <a:ext cx="8229600" cy="4678363"/>
          </a:xfrm>
        </p:spPr>
        <p:txBody>
          <a:bodyPr/>
          <a:lstStyle/>
          <a:p>
            <a:pPr lvl="1" algn="just">
              <a:buClr>
                <a:srgbClr val="0000FF"/>
              </a:buClr>
              <a:buFont typeface="Wingdings 3" panose="05040102010807070707" pitchFamily="18" charset="2"/>
              <a:buChar char=""/>
            </a:pPr>
            <a:r>
              <a:rPr lang="en-US" altLang="en-US" sz="2400">
                <a:latin typeface="Arial" panose="020B0604020202020204" pitchFamily="34" charset="0"/>
              </a:rPr>
              <a:t>Cơ sở dữ liệu là một tập hợp dữ liệu có liên quan luận lý với nhau chứa thông tin về 1 tổ chức nào đó, có tổ chức và được dùng chung đáp ứng nhu cầu khai thác thông tin của người dùng.</a:t>
            </a:r>
          </a:p>
          <a:p>
            <a:pPr lvl="1" algn="just">
              <a:buFont typeface="Wingdings" panose="05000000000000000000" pitchFamily="2" charset="2"/>
              <a:buChar char="è"/>
            </a:pPr>
            <a:endParaRPr lang="en-US" altLang="en-US" sz="2400">
              <a:latin typeface="Arial" panose="020B0604020202020204" pitchFamily="34" charset="0"/>
              <a:sym typeface="Wingdings" panose="05000000000000000000" pitchFamily="2" charset="2"/>
            </a:endParaRPr>
          </a:p>
        </p:txBody>
      </p:sp>
      <p:grpSp>
        <p:nvGrpSpPr>
          <p:cNvPr id="18437" name="Group 14"/>
          <p:cNvGrpSpPr>
            <a:grpSpLocks/>
          </p:cNvGrpSpPr>
          <p:nvPr/>
        </p:nvGrpSpPr>
        <p:grpSpPr bwMode="auto">
          <a:xfrm>
            <a:off x="304800" y="304800"/>
            <a:ext cx="8839200" cy="474663"/>
            <a:chOff x="762000" y="1905000"/>
            <a:chExt cx="7543800" cy="475488"/>
          </a:xfrm>
        </p:grpSpPr>
        <p:sp>
          <p:nvSpPr>
            <p:cNvPr id="18451"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8452" name="Group 28"/>
            <p:cNvGrpSpPr>
              <a:grpSpLocks/>
            </p:cNvGrpSpPr>
            <p:nvPr/>
          </p:nvGrpSpPr>
          <p:grpSpPr bwMode="auto">
            <a:xfrm>
              <a:off x="762000" y="1905000"/>
              <a:ext cx="548640" cy="475488"/>
              <a:chOff x="1110" y="2656"/>
              <a:chExt cx="1549" cy="1351"/>
            </a:xfrm>
          </p:grpSpPr>
          <p:sp>
            <p:nvSpPr>
              <p:cNvPr id="184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8438" name="Text Box 12"/>
          <p:cNvSpPr txBox="1">
            <a:spLocks noChangeArrowheads="1"/>
          </p:cNvSpPr>
          <p:nvPr/>
        </p:nvSpPr>
        <p:spPr bwMode="auto">
          <a:xfrm>
            <a:off x="381000" y="1143000"/>
            <a:ext cx="191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Cơ sở dữ liệu</a:t>
            </a:r>
          </a:p>
        </p:txBody>
      </p:sp>
      <p:grpSp>
        <p:nvGrpSpPr>
          <p:cNvPr id="302094" name="Group 14"/>
          <p:cNvGrpSpPr>
            <a:grpSpLocks/>
          </p:cNvGrpSpPr>
          <p:nvPr/>
        </p:nvGrpSpPr>
        <p:grpSpPr bwMode="auto">
          <a:xfrm>
            <a:off x="838200" y="3276600"/>
            <a:ext cx="8020050" cy="3275013"/>
            <a:chOff x="240" y="2064"/>
            <a:chExt cx="5246" cy="2209"/>
          </a:xfrm>
        </p:grpSpPr>
        <p:pic>
          <p:nvPicPr>
            <p:cNvPr id="18440" name="Picture 15"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 y="2064"/>
              <a:ext cx="76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6"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3264"/>
              <a:ext cx="76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AutoShape 17"/>
            <p:cNvSpPr>
              <a:spLocks noChangeArrowheads="1"/>
            </p:cNvSpPr>
            <p:nvPr/>
          </p:nvSpPr>
          <p:spPr bwMode="auto">
            <a:xfrm>
              <a:off x="2448" y="2592"/>
              <a:ext cx="912" cy="816"/>
            </a:xfrm>
            <a:prstGeom prst="flowChartMagneticDisk">
              <a:avLst/>
            </a:prstGeom>
            <a:gradFill rotWithShape="1">
              <a:gsLst>
                <a:gs pos="0">
                  <a:schemeClr val="bg1"/>
                </a:gs>
                <a:gs pos="100000">
                  <a:srgbClr val="E1356E"/>
                </a:gs>
              </a:gsLst>
              <a:path path="shape">
                <a:fillToRect l="50000" t="50000" r="50000" b="50000"/>
              </a:path>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Cơ sở dữ liệu</a:t>
              </a:r>
            </a:p>
          </p:txBody>
        </p:sp>
        <p:sp>
          <p:nvSpPr>
            <p:cNvPr id="18443" name="Rectangle 18"/>
            <p:cNvSpPr>
              <a:spLocks noChangeArrowheads="1"/>
            </p:cNvSpPr>
            <p:nvPr/>
          </p:nvSpPr>
          <p:spPr bwMode="auto">
            <a:xfrm>
              <a:off x="240" y="3408"/>
              <a:ext cx="1680" cy="336"/>
            </a:xfrm>
            <a:prstGeom prst="rect">
              <a:avLst/>
            </a:prstGeom>
            <a:gradFill rotWithShape="1">
              <a:gsLst>
                <a:gs pos="0">
                  <a:schemeClr val="accent2"/>
                </a:gs>
                <a:gs pos="100000">
                  <a:srgbClr val="FFFFCC"/>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Chương trình ứng dụng 2</a:t>
              </a:r>
            </a:p>
          </p:txBody>
        </p:sp>
        <p:sp>
          <p:nvSpPr>
            <p:cNvPr id="18444" name="Rectangle 19"/>
            <p:cNvSpPr>
              <a:spLocks noChangeArrowheads="1"/>
            </p:cNvSpPr>
            <p:nvPr/>
          </p:nvSpPr>
          <p:spPr bwMode="auto">
            <a:xfrm>
              <a:off x="240" y="2160"/>
              <a:ext cx="1680" cy="336"/>
            </a:xfrm>
            <a:prstGeom prst="rect">
              <a:avLst/>
            </a:prstGeom>
            <a:gradFill rotWithShape="1">
              <a:gsLst>
                <a:gs pos="0">
                  <a:schemeClr val="accent2"/>
                </a:gs>
                <a:gs pos="100000">
                  <a:srgbClr val="FFFFCC"/>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Chương trình ứng dụng 1</a:t>
              </a:r>
            </a:p>
          </p:txBody>
        </p:sp>
        <p:sp>
          <p:nvSpPr>
            <p:cNvPr id="18445" name="Line 20"/>
            <p:cNvSpPr>
              <a:spLocks noChangeShapeType="1"/>
            </p:cNvSpPr>
            <p:nvPr/>
          </p:nvSpPr>
          <p:spPr bwMode="auto">
            <a:xfrm flipV="1">
              <a:off x="1920" y="3120"/>
              <a:ext cx="528" cy="432"/>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21"/>
            <p:cNvSpPr>
              <a:spLocks noChangeShapeType="1"/>
            </p:cNvSpPr>
            <p:nvPr/>
          </p:nvSpPr>
          <p:spPr bwMode="auto">
            <a:xfrm>
              <a:off x="1920" y="2352"/>
              <a:ext cx="528" cy="384"/>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22"/>
            <p:cNvSpPr>
              <a:spLocks noChangeShapeType="1"/>
            </p:cNvSpPr>
            <p:nvPr/>
          </p:nvSpPr>
          <p:spPr bwMode="auto">
            <a:xfrm flipH="1" flipV="1">
              <a:off x="3360" y="3216"/>
              <a:ext cx="768" cy="288"/>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23"/>
            <p:cNvSpPr>
              <a:spLocks noChangeShapeType="1"/>
            </p:cNvSpPr>
            <p:nvPr/>
          </p:nvSpPr>
          <p:spPr bwMode="auto">
            <a:xfrm flipH="1">
              <a:off x="3360" y="2400"/>
              <a:ext cx="624" cy="288"/>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Text Box 24"/>
            <p:cNvSpPr txBox="1">
              <a:spLocks noChangeArrowheads="1"/>
            </p:cNvSpPr>
            <p:nvPr/>
          </p:nvSpPr>
          <p:spPr bwMode="auto">
            <a:xfrm>
              <a:off x="3792" y="3936"/>
              <a:ext cx="169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Người sử dụng khai thác</a:t>
              </a:r>
            </a:p>
          </p:txBody>
        </p:sp>
        <p:sp>
          <p:nvSpPr>
            <p:cNvPr id="18450" name="Text Box 25"/>
            <p:cNvSpPr txBox="1">
              <a:spLocks noChangeArrowheads="1"/>
            </p:cNvSpPr>
            <p:nvPr/>
          </p:nvSpPr>
          <p:spPr bwMode="auto">
            <a:xfrm>
              <a:off x="336" y="3840"/>
              <a:ext cx="1776"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Các hệ thống chương trình ứng dụng khai thác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2094"/>
                                        </p:tgtEl>
                                        <p:attrNameLst>
                                          <p:attrName>style.visibility</p:attrName>
                                        </p:attrNameLst>
                                      </p:cBhvr>
                                      <p:to>
                                        <p:strVal val="visible"/>
                                      </p:to>
                                    </p:set>
                                    <p:animEffect transition="in" filter="checkerboard(across)">
                                      <p:cBhvr>
                                        <p:cTn id="12" dur="500"/>
                                        <p:tgtEl>
                                          <p:spTgt spid="302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BBFC04-6DB9-410A-A6FE-6F7BA33DE575}" type="slidenum">
              <a:rPr lang="en-US" sz="1200" smtClean="0">
                <a:solidFill>
                  <a:srgbClr val="898989"/>
                </a:solidFill>
              </a:rPr>
              <a:pPr>
                <a:spcBef>
                  <a:spcPct val="0"/>
                </a:spcBef>
                <a:buFontTx/>
                <a:buNone/>
              </a:pPr>
              <a:t>80</a:t>
            </a:fld>
            <a:endParaRPr lang="en-US" sz="1200">
              <a:solidFill>
                <a:srgbClr val="898989"/>
              </a:solidFill>
            </a:endParaRPr>
          </a:p>
        </p:txBody>
      </p:sp>
      <p:sp>
        <p:nvSpPr>
          <p:cNvPr id="132099" name="Rectangle 3"/>
          <p:cNvSpPr>
            <a:spLocks noGrp="1" noChangeArrowheads="1"/>
          </p:cNvSpPr>
          <p:nvPr>
            <p:ph type="body" idx="4294967295"/>
          </p:nvPr>
        </p:nvSpPr>
        <p:spPr>
          <a:xfrm>
            <a:off x="495300" y="1295400"/>
            <a:ext cx="8229600" cy="3886200"/>
          </a:xfrm>
        </p:spPr>
        <p:txBody>
          <a:bodyPr/>
          <a:lstStyle/>
          <a:p>
            <a:pPr marL="457200" indent="-457200" algn="just">
              <a:buFont typeface="Calibri" panose="020F0502020204030204" pitchFamily="34" charset="0"/>
              <a:buAutoNum type="arabicPeriod"/>
            </a:pPr>
            <a:r>
              <a:rPr lang="vi-VN" altLang="en-US" sz="2400"/>
              <a:t>Định nghĩa các thuật ngữ: cơ sở dữ liệu, hệ quản trị cơ sở dữ liệu, hệ cơ sở dữ liệu, từ điển cơ sở dữ liệu, mô hình cơ sở dữ liệu.</a:t>
            </a:r>
          </a:p>
          <a:p>
            <a:pPr marL="457200" indent="-457200" algn="just">
              <a:buFont typeface="Calibri" panose="020F0502020204030204" pitchFamily="34" charset="0"/>
              <a:buAutoNum type="arabicPeriod"/>
            </a:pPr>
            <a:r>
              <a:rPr lang="vi-VN" altLang="en-US" sz="2400"/>
              <a:t>Nêu các tính chất của một cơ sở dữ liệu</a:t>
            </a:r>
          </a:p>
          <a:p>
            <a:pPr marL="457200" indent="-457200" algn="just">
              <a:buFont typeface="Calibri" panose="020F0502020204030204" pitchFamily="34" charset="0"/>
              <a:buAutoNum type="arabicPeriod"/>
            </a:pPr>
            <a:r>
              <a:rPr lang="vi-VN" altLang="en-US" sz="2400"/>
              <a:t>Nêu các chức năng của một hệ quản trị cơ sở dữ liệu</a:t>
            </a:r>
          </a:p>
          <a:p>
            <a:pPr marL="457200" indent="-457200" algn="just">
              <a:buFont typeface="Calibri" panose="020F0502020204030204" pitchFamily="34" charset="0"/>
              <a:buAutoNum type="arabicPeriod"/>
            </a:pPr>
            <a:r>
              <a:rPr lang="vi-VN" altLang="en-US" sz="2400"/>
              <a:t>Giải thích các đặc trưng của giải pháp cơ sở dữ liệu</a:t>
            </a:r>
          </a:p>
          <a:p>
            <a:pPr marL="457200" indent="-457200" algn="just">
              <a:buFont typeface="Calibri" panose="020F0502020204030204" pitchFamily="34" charset="0"/>
              <a:buAutoNum type="arabicPeriod"/>
            </a:pPr>
            <a:r>
              <a:rPr lang="vi-VN" altLang="en-US" sz="2400"/>
              <a:t>Định nghĩa mô hình cơ sở dữ liệu và phân loại</a:t>
            </a:r>
          </a:p>
          <a:p>
            <a:pPr marL="457200" indent="-457200" algn="just">
              <a:buFont typeface="Calibri" panose="020F0502020204030204" pitchFamily="34" charset="0"/>
              <a:buAutoNum type="arabicPeriod"/>
            </a:pPr>
            <a:r>
              <a:rPr lang="vi-VN" altLang="en-US" sz="2400"/>
              <a:t>Liệt kê các người có liên quan đến hệ cơ sở dữ liệu.</a:t>
            </a: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2101" name="Text Box 12"/>
          <p:cNvSpPr txBox="1">
            <a:spLocks noChangeArrowheads="1"/>
          </p:cNvSpPr>
          <p:nvPr/>
        </p:nvSpPr>
        <p:spPr bwMode="auto">
          <a:xfrm>
            <a:off x="1143000" y="1333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Câu hỏi</a:t>
            </a:r>
          </a:p>
        </p:txBody>
      </p:sp>
      <p:grpSp>
        <p:nvGrpSpPr>
          <p:cNvPr id="132102" name="Group 28"/>
          <p:cNvGrpSpPr>
            <a:grpSpLocks/>
          </p:cNvGrpSpPr>
          <p:nvPr/>
        </p:nvGrpSpPr>
        <p:grpSpPr bwMode="auto">
          <a:xfrm>
            <a:off x="533400" y="152400"/>
            <a:ext cx="549275" cy="476250"/>
            <a:chOff x="1110" y="2656"/>
            <a:chExt cx="1549" cy="1351"/>
          </a:xfrm>
        </p:grpSpPr>
        <p:sp>
          <p:nvSpPr>
            <p:cNvPr id="1321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21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92E89B-8F1F-459C-B8BA-EA6637B10955}" type="slidenum">
              <a:rPr lang="en-US" sz="1200" smtClean="0">
                <a:solidFill>
                  <a:srgbClr val="898989"/>
                </a:solidFill>
              </a:rPr>
              <a:pPr>
                <a:spcBef>
                  <a:spcPct val="0"/>
                </a:spcBef>
                <a:buFontTx/>
                <a:buNone/>
              </a:pPr>
              <a:t>81</a:t>
            </a:fld>
            <a:endParaRPr lang="en-US" sz="1200">
              <a:solidFill>
                <a:srgbClr val="898989"/>
              </a:solidFill>
            </a:endParaRPr>
          </a:p>
        </p:txBody>
      </p:sp>
      <p:sp>
        <p:nvSpPr>
          <p:cNvPr id="7" name="Title 20"/>
          <p:cNvSpPr txBox="1">
            <a:spLocks/>
          </p:cNvSpPr>
          <p:nvPr/>
        </p:nvSpPr>
        <p:spPr bwMode="auto">
          <a:xfrm>
            <a:off x="533400" y="381000"/>
            <a:ext cx="8229600" cy="5257800"/>
          </a:xfrm>
          <a:prstGeom prst="rect">
            <a:avLst/>
          </a:prstGeom>
          <a:noFill/>
          <a:ln w="9525">
            <a:noFill/>
            <a:miter lim="800000"/>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5400"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ahoma" pitchFamily="34" charset="0"/>
                <a:ea typeface="+mj-ea"/>
                <a:cs typeface="Tahoma" pitchFamily="34" charset="0"/>
              </a:rPr>
              <a:t>Thanks you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174C3D-FFF5-40E5-B82B-FC042A868631}" type="slidenum">
              <a:rPr lang="en-US" sz="1200" smtClean="0">
                <a:solidFill>
                  <a:srgbClr val="898989"/>
                </a:solidFill>
              </a:rPr>
              <a:pPr>
                <a:spcBef>
                  <a:spcPct val="0"/>
                </a:spcBef>
                <a:buFontTx/>
                <a:buNone/>
              </a:pPr>
              <a:t>9</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0485" name="Group 14"/>
          <p:cNvGrpSpPr>
            <a:grpSpLocks/>
          </p:cNvGrpSpPr>
          <p:nvPr/>
        </p:nvGrpSpPr>
        <p:grpSpPr bwMode="auto">
          <a:xfrm>
            <a:off x="304800" y="304800"/>
            <a:ext cx="8839200" cy="474663"/>
            <a:chOff x="762000" y="1905000"/>
            <a:chExt cx="7543800" cy="475488"/>
          </a:xfrm>
        </p:grpSpPr>
        <p:sp>
          <p:nvSpPr>
            <p:cNvPr id="2048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0488" name="Group 28"/>
            <p:cNvGrpSpPr>
              <a:grpSpLocks/>
            </p:cNvGrpSpPr>
            <p:nvPr/>
          </p:nvGrpSpPr>
          <p:grpSpPr bwMode="auto">
            <a:xfrm>
              <a:off x="762000" y="1905000"/>
              <a:ext cx="548640" cy="475488"/>
              <a:chOff x="1110" y="2656"/>
              <a:chExt cx="1549" cy="1351"/>
            </a:xfrm>
          </p:grpSpPr>
          <p:sp>
            <p:nvSpPr>
              <p:cNvPr id="2048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049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0486" name="Text Box 12"/>
          <p:cNvSpPr txBox="1">
            <a:spLocks noChangeArrowheads="1"/>
          </p:cNvSpPr>
          <p:nvPr/>
        </p:nvSpPr>
        <p:spPr bwMode="auto">
          <a:xfrm>
            <a:off x="381000" y="1143000"/>
            <a:ext cx="375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Đặc điểm của Cơ sở dữ liệu</a:t>
            </a:r>
          </a:p>
        </p:txBody>
      </p:sp>
      <p:sp>
        <p:nvSpPr>
          <p:cNvPr id="12" name="Rectangle 3"/>
          <p:cNvSpPr txBox="1">
            <a:spLocks noChangeArrowheads="1"/>
          </p:cNvSpPr>
          <p:nvPr/>
        </p:nvSpPr>
        <p:spPr>
          <a:xfrm>
            <a:off x="455519" y="1622612"/>
            <a:ext cx="8612281" cy="4648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b="1">
                <a:latin typeface="Arial" panose="020B0604020202020204" pitchFamily="34" charset="0"/>
                <a:cs typeface="Arial" panose="020B0604020202020204" pitchFamily="34" charset="0"/>
              </a:rPr>
              <a:t>Persistent – Thường trú:</a:t>
            </a:r>
          </a:p>
          <a:p>
            <a:pPr lvl="1" algn="just"/>
            <a:r>
              <a:rPr lang="en-US" sz="2200">
                <a:latin typeface="Arial" panose="020B0604020202020204" pitchFamily="34" charset="0"/>
                <a:cs typeface="Arial" panose="020B0604020202020204" pitchFamily="34" charset="0"/>
              </a:rPr>
              <a:t>Dữ liệu được lưu trữ trong bộ nhớ ổn định như đĩa cứng, server. Khi dữ liệu không cần dùng nữa thì có thể xoá hay sao lưu lại.</a:t>
            </a:r>
          </a:p>
          <a:p>
            <a:pPr algn="just"/>
            <a:r>
              <a:rPr lang="en-US" sz="2200" b="1">
                <a:latin typeface="Arial" panose="020B0604020202020204" pitchFamily="34" charset="0"/>
                <a:cs typeface="Arial" panose="020B0604020202020204" pitchFamily="34" charset="0"/>
              </a:rPr>
              <a:t>Independent - Interrelated – Độc lập - Tương tác: </a:t>
            </a:r>
          </a:p>
          <a:p>
            <a:pPr lvl="1" algn="just"/>
            <a:r>
              <a:rPr lang="en-US" sz="2200">
                <a:latin typeface="Arial" panose="020B0604020202020204" pitchFamily="34" charset="0"/>
                <a:cs typeface="Arial" panose="020B0604020202020204" pitchFamily="34" charset="0"/>
              </a:rPr>
              <a:t>Dữ liệu được lưu trữ như những đơn vị riêng biệt và được kết nối với nhau để tạo 1 tổng thể chung</a:t>
            </a:r>
          </a:p>
          <a:p>
            <a:pPr lvl="1" algn="just"/>
            <a:r>
              <a:rPr lang="en-US" sz="2200">
                <a:latin typeface="Arial" panose="020B0604020202020204" pitchFamily="34" charset="0"/>
                <a:cs typeface="Arial" panose="020B0604020202020204" pitchFamily="34" charset="0"/>
              </a:rPr>
              <a:t>Database vừa chứa thực thể và cả mối quan hệ giữa các thực thể</a:t>
            </a:r>
          </a:p>
          <a:p>
            <a:pPr algn="just"/>
            <a:r>
              <a:rPr lang="en-US" sz="2200" b="1">
                <a:latin typeface="Arial" panose="020B0604020202020204" pitchFamily="34" charset="0"/>
                <a:cs typeface="Arial" panose="020B0604020202020204" pitchFamily="34" charset="0"/>
              </a:rPr>
              <a:t>Shared – Chia sẻ và xử lý tiến trình: </a:t>
            </a:r>
          </a:p>
          <a:p>
            <a:pPr lvl="1" algn="just"/>
            <a:r>
              <a:rPr lang="en-US" sz="2200">
                <a:latin typeface="Arial" panose="020B0604020202020204" pitchFamily="34" charset="0"/>
                <a:cs typeface="Arial" panose="020B0604020202020204" pitchFamily="34" charset="0"/>
              </a:rPr>
              <a:t>Database có thể có nhiều người dùng và nhiều người dùng có thể sử dụng cùng 1 database tại cùng 1 thời điểm. </a:t>
            </a:r>
          </a:p>
          <a:p>
            <a:pPr lvl="1" algn="just"/>
            <a:r>
              <a:rPr lang="en-GB" sz="2400">
                <a:latin typeface="Arial" panose="020B0604020202020204" pitchFamily="34" charset="0"/>
                <a:cs typeface="Arial" panose="020B0604020202020204" pitchFamily="34" charset="0"/>
              </a:rPr>
              <a:t>Cho phép </a:t>
            </a:r>
            <a:r>
              <a:rPr lang="en-US" sz="2400">
                <a:latin typeface="Arial" panose="020B0604020202020204" pitchFamily="34" charset="0"/>
                <a:cs typeface="Arial" panose="020B0604020202020204" pitchFamily="34" charset="0"/>
              </a:rPr>
              <a:t>các tiến trình </a:t>
            </a:r>
            <a:r>
              <a:rPr lang="vi-VN" sz="2400">
                <a:latin typeface="Arial" panose="020B0604020202020204" pitchFamily="34" charset="0"/>
                <a:cs typeface="Arial" panose="020B0604020202020204" pitchFamily="34" charset="0"/>
              </a:rPr>
              <a:t>đồ</a:t>
            </a:r>
            <a:r>
              <a:rPr lang="en-US" sz="2400">
                <a:latin typeface="Arial" panose="020B0604020202020204" pitchFamily="34" charset="0"/>
                <a:cs typeface="Arial" panose="020B0604020202020204" pitchFamily="34" charset="0"/>
              </a:rPr>
              <a:t>ng thời bên trong DBMS</a:t>
            </a:r>
            <a:r>
              <a:rPr lang="en-GB" sz="2400">
                <a:latin typeface="Arial" panose="020B0604020202020204" pitchFamily="34" charset="0"/>
                <a:cs typeface="Arial" panose="020B0604020202020204" pitchFamily="34" charset="0"/>
              </a:rPr>
              <a:t> (</a:t>
            </a:r>
            <a:r>
              <a:rPr lang="en-US" sz="2200">
                <a:latin typeface="Arial" panose="020B0604020202020204" pitchFamily="34" charset="0"/>
                <a:cs typeface="Arial" panose="020B0604020202020204" pitchFamily="34" charset="0"/>
              </a:rPr>
              <a:t>Bài toán đồng thời (concurrency problem)) </a:t>
            </a:r>
          </a:p>
          <a:p>
            <a:pPr lvl="1" algn="just"/>
            <a:endParaRPr lang="en-US" sz="2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10219</TotalTime>
  <Words>6389</Words>
  <Application>Microsoft Office PowerPoint</Application>
  <PresentationFormat>On-screen Show (4:3)</PresentationFormat>
  <Paragraphs>927</Paragraphs>
  <Slides>81</Slides>
  <Notes>34</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81</vt:i4>
      </vt:variant>
    </vt:vector>
  </HeadingPairs>
  <TitlesOfParts>
    <vt:vector size="98" baseType="lpstr">
      <vt:lpstr>Arial</vt:lpstr>
      <vt:lpstr>Arial Black</vt:lpstr>
      <vt:lpstr>Arial Narrow</vt:lpstr>
      <vt:lpstr>Calibri</vt:lpstr>
      <vt:lpstr>Century Gothic</vt:lpstr>
      <vt:lpstr>Comic Sans MS</vt:lpstr>
      <vt:lpstr>Courier New</vt:lpstr>
      <vt:lpstr>Impact</vt:lpstr>
      <vt:lpstr>Segoe UI</vt:lpstr>
      <vt:lpstr>Tahoma</vt:lpstr>
      <vt:lpstr>Times New Roman</vt:lpstr>
      <vt:lpstr>Verdana</vt:lpstr>
      <vt:lpstr>Wingdings</vt:lpstr>
      <vt:lpstr>Wingdings 3</vt:lpstr>
      <vt:lpstr>Office Theme</vt:lpstr>
      <vt:lpstr>Crayons</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 Model</vt:lpstr>
      <vt:lpstr>PowerPoint Presentation</vt:lpstr>
      <vt:lpstr>PowerPoint Presentation</vt:lpstr>
      <vt:lpstr>Bài tập</vt:lpstr>
      <vt:lpstr>Bài tập</vt:lpstr>
      <vt:lpstr>Cách tiếp cập CSDL</vt:lpstr>
      <vt:lpstr>Cách tiếp cập CSDL</vt:lpstr>
      <vt:lpstr>Kiến trúc 3 lược đồ</vt:lpstr>
      <vt:lpstr>Hệ quản trị CSDL</vt:lpstr>
      <vt:lpstr>PowerPoint Presentation</vt:lpstr>
      <vt:lpstr>PowerPoint Presentation</vt:lpstr>
      <vt:lpstr>Hệ quản trị CSDL quan hệ (Relation DataBase Management Systems)</vt:lpstr>
      <vt:lpstr>PowerPoint Presentation</vt:lpstr>
      <vt:lpstr>PowerPoint Presentation</vt:lpstr>
      <vt:lpstr>Các loại hệ quản trị CSDL</vt:lpstr>
      <vt:lpstr>PowerPoint Presentation</vt:lpstr>
      <vt:lpstr>PowerPoint Presentation</vt:lpstr>
      <vt:lpstr>PowerPoint Presentation</vt:lpstr>
      <vt:lpstr>Kiến trúc 2-tầng 1-2</vt:lpstr>
      <vt:lpstr>PowerPoint Presentation</vt:lpstr>
      <vt:lpstr>N-tier Architecture </vt:lpstr>
      <vt:lpstr>PowerPoint Presentation</vt:lpstr>
      <vt:lpstr>Evolution of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Khởi động SQL Server Management Studio</vt:lpstr>
      <vt:lpstr>Khởi động SQL Server Management Studio</vt:lpstr>
      <vt:lpstr>Khởi động SQL Server Management Studio</vt:lpstr>
      <vt:lpstr>PowerPoint Presentation</vt:lpstr>
      <vt:lpstr>PowerPoint Presentation</vt:lpstr>
      <vt:lpstr>Integration Services (IS)</vt:lpstr>
      <vt:lpstr>Annalysis Services </vt:lpstr>
      <vt:lpstr>PowerPoint Presentation</vt:lpstr>
      <vt:lpstr>PowerPoint Presentation</vt:lpstr>
      <vt:lpstr>PowerPoint Presentation</vt:lpstr>
      <vt:lpstr>PowerPoint Presentation</vt:lpstr>
      <vt:lpstr>PowerPoint Presentation</vt:lpstr>
      <vt:lpstr>PowerPoint Presentation</vt:lpstr>
      <vt:lpstr>Transact-SQL (T-SQL)</vt:lpstr>
      <vt:lpstr>Transact-SQL (T-SQL)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Transact-SQL (T-SQL)</vt:lpstr>
      <vt:lpstr>PowerPoint Presentation</vt:lpstr>
      <vt:lpstr>PowerPoint Presentation</vt:lpstr>
      <vt:lpstr>PowerPoint Presentation</vt:lpstr>
      <vt:lpstr>PowerPoint Presentation</vt:lpstr>
      <vt:lpstr>Windows Authentication Mode</vt:lpstr>
      <vt:lpstr>PowerPoint Presentation</vt:lpstr>
      <vt:lpstr>PowerPoint Presentation</vt:lpstr>
      <vt:lpstr>PowerPoint Presentation</vt:lpstr>
    </vt:vector>
  </TitlesOfParts>
  <Company>FSC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Van Quyet</dc:creator>
  <cp:lastModifiedBy>Truc Ly Nguyen Thi</cp:lastModifiedBy>
  <cp:revision>487</cp:revision>
  <dcterms:created xsi:type="dcterms:W3CDTF">2009-04-05T03:23:02Z</dcterms:created>
  <dcterms:modified xsi:type="dcterms:W3CDTF">2022-12-26T13:54:50Z</dcterms:modified>
</cp:coreProperties>
</file>