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288" r:id="rId3"/>
    <p:sldId id="287" r:id="rId4"/>
    <p:sldId id="310" r:id="rId5"/>
    <p:sldId id="311" r:id="rId6"/>
    <p:sldId id="394" r:id="rId7"/>
    <p:sldId id="312" r:id="rId8"/>
    <p:sldId id="313" r:id="rId9"/>
    <p:sldId id="314" r:id="rId10"/>
    <p:sldId id="315" r:id="rId11"/>
    <p:sldId id="316" r:id="rId12"/>
    <p:sldId id="320" r:id="rId13"/>
    <p:sldId id="321" r:id="rId14"/>
    <p:sldId id="322" r:id="rId15"/>
    <p:sldId id="419" r:id="rId16"/>
    <p:sldId id="323" r:id="rId17"/>
    <p:sldId id="416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95" r:id="rId26"/>
    <p:sldId id="420" r:id="rId27"/>
    <p:sldId id="396" r:id="rId28"/>
    <p:sldId id="397" r:id="rId29"/>
    <p:sldId id="402" r:id="rId30"/>
    <p:sldId id="423" r:id="rId31"/>
    <p:sldId id="403" r:id="rId32"/>
    <p:sldId id="399" r:id="rId33"/>
    <p:sldId id="400" r:id="rId34"/>
    <p:sldId id="401" r:id="rId35"/>
    <p:sldId id="333" r:id="rId36"/>
    <p:sldId id="386" r:id="rId37"/>
    <p:sldId id="377" r:id="rId38"/>
    <p:sldId id="407" r:id="rId39"/>
    <p:sldId id="404" r:id="rId40"/>
    <p:sldId id="405" r:id="rId41"/>
    <p:sldId id="406" r:id="rId42"/>
    <p:sldId id="387" r:id="rId43"/>
    <p:sldId id="388" r:id="rId44"/>
    <p:sldId id="389" r:id="rId45"/>
    <p:sldId id="381" r:id="rId46"/>
    <p:sldId id="390" r:id="rId47"/>
    <p:sldId id="391" r:id="rId48"/>
    <p:sldId id="383" r:id="rId49"/>
    <p:sldId id="392" r:id="rId50"/>
    <p:sldId id="385" r:id="rId51"/>
    <p:sldId id="421" r:id="rId52"/>
    <p:sldId id="422" r:id="rId53"/>
    <p:sldId id="408" r:id="rId54"/>
    <p:sldId id="409" r:id="rId55"/>
    <p:sldId id="414" r:id="rId56"/>
    <p:sldId id="412" r:id="rId57"/>
    <p:sldId id="413" r:id="rId58"/>
    <p:sldId id="415" r:id="rId59"/>
    <p:sldId id="336" r:id="rId60"/>
    <p:sldId id="417" r:id="rId61"/>
    <p:sldId id="340" r:id="rId62"/>
    <p:sldId id="341" r:id="rId63"/>
    <p:sldId id="418" r:id="rId64"/>
    <p:sldId id="33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327" autoAdjust="0"/>
  </p:normalViewPr>
  <p:slideViewPr>
    <p:cSldViewPr snapToGrid="0">
      <p:cViewPr varScale="1">
        <p:scale>
          <a:sx n="56" d="100"/>
          <a:sy n="56" d="100"/>
        </p:scale>
        <p:origin x="1068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71E9-6FBB-4422-9461-B6B1C80FF5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0A75D-14CA-46EA-B415-B2066268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3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59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8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2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6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2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7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7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7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94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8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211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96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30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517" y="624110"/>
            <a:ext cx="9420096" cy="886638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9424021" cy="4267952"/>
          </a:xfrm>
        </p:spPr>
        <p:txBody>
          <a:bodyPr>
            <a:normAutofit/>
          </a:bodyPr>
          <a:lstStyle>
            <a:lvl1pPr algn="just">
              <a:lnSpc>
                <a:spcPct val="1200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2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2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2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2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4494" y="6135808"/>
            <a:ext cx="80547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7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0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F8C5-6BF3-471E-89DA-E732A01C7B0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1287" y="2682240"/>
            <a:ext cx="10071847" cy="2499361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Thao Tác Dữ Liệu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6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seft</a:t>
            </a:r>
            <a:r>
              <a:rPr lang="en-US" dirty="0">
                <a:solidFill>
                  <a:srgbClr val="C00000"/>
                </a:solidFill>
              </a:rPr>
              <a:t>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>
              <a:buClr>
                <a:srgbClr val="0000FF"/>
              </a:buClr>
              <a:buNone/>
            </a:pP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>
                <a:latin typeface="Cambria" panose="02040503050406030204" pitchFamily="18" charset="0"/>
              </a:rPr>
              <a:t>  </a:t>
            </a:r>
            <a:r>
              <a:rPr lang="en-US" dirty="0" err="1">
                <a:latin typeface="Cambria" panose="02040503050406030204" pitchFamily="18" charset="0"/>
              </a:rPr>
              <a:t>e.Firstname</a:t>
            </a:r>
            <a:r>
              <a:rPr lang="en-US" dirty="0">
                <a:latin typeface="Cambria" panose="02040503050406030204" pitchFamily="18" charset="0"/>
              </a:rPr>
              <a:t>+'  '+</a:t>
            </a:r>
            <a:r>
              <a:rPr lang="en-US" dirty="0" err="1">
                <a:latin typeface="Cambria" panose="02040503050406030204" pitchFamily="18" charset="0"/>
              </a:rPr>
              <a:t>e.Lastname</a:t>
            </a:r>
            <a:r>
              <a:rPr lang="en-US" dirty="0">
                <a:latin typeface="Cambria" panose="020405030504060302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AS</a:t>
            </a:r>
            <a:r>
              <a:rPr lang="en-US" dirty="0">
                <a:latin typeface="Cambria" panose="02040503050406030204" pitchFamily="18" charset="0"/>
              </a:rPr>
              <a:t> 'Employee' ,</a:t>
            </a:r>
          </a:p>
          <a:p>
            <a:pPr lvl="1">
              <a:buClr>
                <a:srgbClr val="0000FF"/>
              </a:buClr>
              <a:buNone/>
            </a:pPr>
            <a:r>
              <a:rPr lang="en-US" dirty="0">
                <a:latin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</a:rPr>
              <a:t>m.Firstname</a:t>
            </a:r>
            <a:r>
              <a:rPr lang="en-US" dirty="0">
                <a:latin typeface="Cambria" panose="02040503050406030204" pitchFamily="18" charset="0"/>
              </a:rPr>
              <a:t>+' '+</a:t>
            </a:r>
            <a:r>
              <a:rPr lang="en-US" dirty="0" err="1">
                <a:latin typeface="Cambria" panose="02040503050406030204" pitchFamily="18" charset="0"/>
              </a:rPr>
              <a:t>m.Lastname</a:t>
            </a:r>
            <a:r>
              <a:rPr lang="en-US" dirty="0">
                <a:latin typeface="Cambria" panose="020405030504060302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AS</a:t>
            </a:r>
            <a:r>
              <a:rPr lang="en-US" dirty="0">
                <a:latin typeface="Cambria" panose="02040503050406030204" pitchFamily="18" charset="0"/>
              </a:rPr>
              <a:t> 'Manager' </a:t>
            </a:r>
          </a:p>
          <a:p>
            <a:pPr lvl="1">
              <a:buClr>
                <a:srgbClr val="0000FF"/>
              </a:buClr>
              <a:buNone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	FROM</a:t>
            </a:r>
            <a:r>
              <a:rPr lang="en-US" dirty="0">
                <a:latin typeface="Cambria" panose="02040503050406030204" pitchFamily="18" charset="0"/>
              </a:rPr>
              <a:t>  Employees  e 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JOIN</a:t>
            </a:r>
            <a:r>
              <a:rPr lang="en-US" dirty="0">
                <a:latin typeface="Cambria" panose="02040503050406030204" pitchFamily="18" charset="0"/>
              </a:rPr>
              <a:t>  Employees  m</a:t>
            </a:r>
          </a:p>
          <a:p>
            <a:pPr lvl="1">
              <a:buClr>
                <a:srgbClr val="0000FF"/>
              </a:buClr>
              <a:buNone/>
            </a:pPr>
            <a:r>
              <a:rPr lang="en-US" dirty="0">
                <a:latin typeface="Cambria" panose="020405030504060302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ON</a:t>
            </a:r>
            <a:r>
              <a:rPr lang="en-US" dirty="0">
                <a:latin typeface="Cambria" panose="02040503050406030204" pitchFamily="18" charset="0"/>
              </a:rPr>
              <a:t>  </a:t>
            </a:r>
            <a:r>
              <a:rPr lang="en-US" dirty="0" err="1">
                <a:latin typeface="Cambria" panose="02040503050406030204" pitchFamily="18" charset="0"/>
              </a:rPr>
              <a:t>e.ManagerID</a:t>
            </a:r>
            <a:r>
              <a:rPr lang="en-US" dirty="0">
                <a:latin typeface="Cambria" panose="02040503050406030204" pitchFamily="18" charset="0"/>
              </a:rPr>
              <a:t> = </a:t>
            </a:r>
            <a:r>
              <a:rPr lang="en-US" dirty="0" err="1">
                <a:latin typeface="Cambria" panose="02040503050406030204" pitchFamily="18" charset="0"/>
              </a:rPr>
              <a:t>m.EmployeeID</a:t>
            </a:r>
            <a:endParaRPr lang="en-US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6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9424021" cy="451978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select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07988" lvl="1" indent="0">
              <a:spcBef>
                <a:spcPct val="20000"/>
              </a:spcBef>
              <a:buClr>
                <a:schemeClr val="accent2"/>
              </a:buClr>
              <a:buSzPct val="70000"/>
              <a:buNone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>
                <a:latin typeface="Cambria" panose="02040503050406030204" pitchFamily="18" charset="0"/>
              </a:rPr>
              <a:t>  </a:t>
            </a:r>
            <a:r>
              <a:rPr lang="en-US" dirty="0" err="1">
                <a:latin typeface="Cambria" panose="02040503050406030204" pitchFamily="18" charset="0"/>
              </a:rPr>
              <a:t>Firstname</a:t>
            </a:r>
            <a:r>
              <a:rPr lang="en-US" dirty="0">
                <a:latin typeface="Cambria" panose="02040503050406030204" pitchFamily="18" charset="0"/>
              </a:rPr>
              <a:t>+' '+</a:t>
            </a:r>
            <a:r>
              <a:rPr lang="en-US" dirty="0" err="1">
                <a:latin typeface="Cambria" panose="02040503050406030204" pitchFamily="18" charset="0"/>
              </a:rPr>
              <a:t>Lastname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AS</a:t>
            </a:r>
            <a:r>
              <a:rPr lang="en-US" dirty="0">
                <a:latin typeface="Cambria" panose="02040503050406030204" pitchFamily="18" charset="0"/>
              </a:rPr>
              <a:t> name, </a:t>
            </a:r>
            <a:r>
              <a:rPr lang="en-US" dirty="0" err="1">
                <a:latin typeface="Cambria" panose="02040503050406030204" pitchFamily="18" charset="0"/>
              </a:rPr>
              <a:t>Homephone</a:t>
            </a:r>
            <a:endParaRPr lang="en-US" dirty="0">
              <a:latin typeface="Cambria" panose="02040503050406030204" pitchFamily="18" charset="0"/>
            </a:endParaRPr>
          </a:p>
          <a:p>
            <a:pPr marL="407988" lvl="1" indent="0">
              <a:spcBef>
                <a:spcPct val="20000"/>
              </a:spcBef>
              <a:buClr>
                <a:schemeClr val="accent2"/>
              </a:buClr>
              <a:buSzPct val="70000"/>
              <a:buNone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FROM </a:t>
            </a:r>
            <a:r>
              <a:rPr lang="en-US" dirty="0">
                <a:latin typeface="Cambria" panose="02040503050406030204" pitchFamily="18" charset="0"/>
              </a:rPr>
              <a:t> Employees</a:t>
            </a:r>
          </a:p>
          <a:p>
            <a:pPr marL="407988" lvl="1" indent="0">
              <a:spcBef>
                <a:spcPct val="20000"/>
              </a:spcBef>
              <a:buClr>
                <a:schemeClr val="accent2"/>
              </a:buClr>
              <a:buSzPct val="70000"/>
              <a:buNone/>
            </a:pP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UNION</a:t>
            </a:r>
          </a:p>
          <a:p>
            <a:pPr marL="407988" lvl="1" indent="0">
              <a:spcBef>
                <a:spcPct val="20000"/>
              </a:spcBef>
              <a:buClr>
                <a:schemeClr val="accent2"/>
              </a:buClr>
              <a:buSzPct val="70000"/>
              <a:buNone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>
                <a:latin typeface="Cambria" panose="02040503050406030204" pitchFamily="18" charset="0"/>
              </a:rPr>
              <a:t>  </a:t>
            </a:r>
            <a:r>
              <a:rPr lang="en-US" dirty="0" err="1">
                <a:latin typeface="Cambria" panose="02040503050406030204" pitchFamily="18" charset="0"/>
              </a:rPr>
              <a:t>Companyname</a:t>
            </a:r>
            <a:r>
              <a:rPr lang="en-US" dirty="0">
                <a:latin typeface="Cambria" panose="02040503050406030204" pitchFamily="18" charset="0"/>
              </a:rPr>
              <a:t>, Phone</a:t>
            </a:r>
          </a:p>
          <a:p>
            <a:pPr marL="407988" lvl="1" indent="0">
              <a:spcBef>
                <a:spcPct val="20000"/>
              </a:spcBef>
              <a:buClr>
                <a:schemeClr val="accent2"/>
              </a:buClr>
              <a:buSzPct val="70000"/>
              <a:buNone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FROM </a:t>
            </a:r>
            <a:r>
              <a:rPr lang="en-US" dirty="0">
                <a:latin typeface="Cambria" panose="02040503050406030204" pitchFamily="18" charset="0"/>
              </a:rPr>
              <a:t>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5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Các hàm tổng hợp - Aggregate Functions</a:t>
            </a:r>
            <a:r>
              <a:rPr lang="en-US"/>
              <a:t>: tổng hợp thông tin từ nhiều bộ thành một bộ.</a:t>
            </a:r>
          </a:p>
          <a:p>
            <a:r>
              <a:rPr lang="en-US"/>
              <a:t>Chức năng </a:t>
            </a:r>
            <a:r>
              <a:rPr lang="en-US">
                <a:solidFill>
                  <a:srgbClr val="C00000"/>
                </a:solidFill>
              </a:rPr>
              <a:t>grouping</a:t>
            </a:r>
            <a:r>
              <a:rPr lang="en-US"/>
              <a:t> được sử dụng để tạo nhóm trước khi thực hiện tổng hợp dữ liệu.</a:t>
            </a:r>
          </a:p>
          <a:p>
            <a:r>
              <a:rPr lang="en-US"/>
              <a:t>Các hàm tổng hợp: </a:t>
            </a:r>
            <a:r>
              <a:rPr lang="en-US" b="1">
                <a:solidFill>
                  <a:srgbClr val="C00000"/>
                </a:solidFill>
              </a:rPr>
              <a:t>COUNT, SUM, MAX, MIN, AVG.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21/09/14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3: Truy vấn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tổng hợp dữ liệu</a:t>
            </a:r>
          </a:p>
        </p:txBody>
      </p:sp>
    </p:spTree>
    <p:extLst>
      <p:ext uri="{BB962C8B-B14F-4D97-AF65-F5344CB8AC3E}">
        <p14:creationId xmlns:p14="http://schemas.microsoft.com/office/powerpoint/2010/main" val="378810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</a:t>
            </a:r>
            <a:r>
              <a:rPr lang="en-US" i="1"/>
              <a:t>đếm số nhóm sách</a:t>
            </a:r>
          </a:p>
          <a:p>
            <a:endParaRPr lang="en-US" i="1"/>
          </a:p>
          <a:p>
            <a:endParaRPr lang="en-US" i="1"/>
          </a:p>
          <a:p>
            <a:r>
              <a:rPr lang="en-US" i="1"/>
              <a:t>Ví dụ: tính tổng số cuốn sách đã bán</a:t>
            </a:r>
          </a:p>
          <a:p>
            <a:endParaRPr lang="en-US" i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tổng hợp dữ liệu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71" y="2308102"/>
            <a:ext cx="5870187" cy="1294633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71" y="4726052"/>
            <a:ext cx="7561583" cy="10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3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Mệnh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đề</a:t>
            </a:r>
            <a:r>
              <a:rPr lang="en-US" b="1" dirty="0">
                <a:solidFill>
                  <a:srgbClr val="C00000"/>
                </a:solidFill>
              </a:rPr>
              <a:t> GROUP BY:</a:t>
            </a:r>
            <a:r>
              <a:rPr lang="en-US" b="1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.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cuốn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mỗi</a:t>
            </a:r>
            <a:r>
              <a:rPr lang="en-US" i="1" dirty="0"/>
              <a:t> </a:t>
            </a:r>
            <a:r>
              <a:rPr lang="en-US" i="1" dirty="0" err="1"/>
              <a:t>nhóm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endParaRPr lang="en-US" i="1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38" y="5255123"/>
            <a:ext cx="8045274" cy="13121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532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>
                <a:solidFill>
                  <a:srgbClr val="C00000"/>
                </a:solidFill>
              </a:rPr>
              <a:t>Mệnh đề Where</a:t>
            </a:r>
            <a:r>
              <a:rPr lang="en-US"/>
              <a:t>: xác định điều kiện lọc trước khi khi nhóm dữ liệu</a:t>
            </a:r>
          </a:p>
          <a:p>
            <a:r>
              <a:rPr lang="en-US"/>
              <a:t>Ví dụ</a:t>
            </a:r>
            <a:r>
              <a:rPr lang="en-US" i="1"/>
              <a:t>: liệt kê tổng số lượng của các nhóm sách có mã là .</a:t>
            </a:r>
          </a:p>
          <a:p>
            <a:pPr marL="0" indent="0">
              <a:buNone/>
            </a:pPr>
            <a:r>
              <a:rPr lang="en-US" i="1"/>
              <a:t>Select n.manhom, tennhom, tongsl=sum(soluong) </a:t>
            </a:r>
          </a:p>
          <a:p>
            <a:pPr marL="0" indent="0">
              <a:buNone/>
            </a:pPr>
            <a:r>
              <a:rPr lang="en-US" i="1"/>
              <a:t>From nhomsach n join danhmucsach d on n.manhom=d.manhom join chitiethoadon c on d.masach=c.masach</a:t>
            </a:r>
          </a:p>
          <a:p>
            <a:pPr marL="0" indent="0">
              <a:buNone/>
            </a:pPr>
            <a:r>
              <a:rPr lang="en-US" i="1"/>
              <a:t>Where n.manhom =1</a:t>
            </a:r>
          </a:p>
          <a:p>
            <a:pPr marL="0" indent="0">
              <a:buNone/>
            </a:pPr>
            <a:r>
              <a:rPr lang="en-US" i="1"/>
              <a:t>Gropu by n.manhom, tennhom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HAVING</a:t>
            </a:r>
          </a:p>
        </p:txBody>
      </p:sp>
    </p:spTree>
    <p:extLst>
      <p:ext uri="{BB962C8B-B14F-4D97-AF65-F5344CB8AC3E}">
        <p14:creationId xmlns:p14="http://schemas.microsoft.com/office/powerpoint/2010/main" val="404429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Mệnh đề Having</a:t>
            </a:r>
            <a:r>
              <a:rPr lang="en-US"/>
              <a:t>: xác định điều kiện lọc sau khi nhóm dữ liệu</a:t>
            </a:r>
          </a:p>
          <a:p>
            <a:r>
              <a:rPr lang="en-US"/>
              <a:t>Ví dụ</a:t>
            </a:r>
            <a:r>
              <a:rPr lang="en-US" i="1"/>
              <a:t>: liệt kê các nhóm sách có tổng số sách &gt;=30.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HAVING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11" y="4341744"/>
            <a:ext cx="8811091" cy="18578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676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Select - Compute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tổng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giá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field.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591" y="3649229"/>
            <a:ext cx="9119895" cy="14249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718" y="5419279"/>
            <a:ext cx="9765434" cy="12489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1329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 vấn con - Nested </a:t>
            </a:r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C00000"/>
                </a:solidFill>
              </a:rPr>
              <a:t>Nested </a:t>
            </a:r>
            <a:r>
              <a:rPr lang="en-US" b="1" dirty="0">
                <a:solidFill>
                  <a:srgbClr val="C00000"/>
                </a:solidFill>
              </a:rPr>
              <a:t>query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query </a:t>
            </a:r>
            <a:r>
              <a:rPr lang="en-US" b="0" dirty="0" err="1"/>
              <a:t>chứa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query </a:t>
            </a:r>
            <a:r>
              <a:rPr lang="en-US" b="0" dirty="0" err="1"/>
              <a:t>khác</a:t>
            </a:r>
            <a:r>
              <a:rPr lang="en-US" b="0" dirty="0"/>
              <a:t>, query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chứa</a:t>
            </a:r>
            <a:r>
              <a:rPr lang="en-US" b="0" dirty="0"/>
              <a:t> </a:t>
            </a:r>
            <a:r>
              <a:rPr lang="en-US" b="0" dirty="0" err="1"/>
              <a:t>bên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gọi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i="1" dirty="0" err="1">
                <a:solidFill>
                  <a:srgbClr val="C00000"/>
                </a:solidFill>
              </a:rPr>
              <a:t>subquery</a:t>
            </a:r>
            <a:r>
              <a:rPr lang="en-US" b="0" dirty="0">
                <a:solidFill>
                  <a:srgbClr val="C00000"/>
                </a:solidFill>
              </a:rPr>
              <a:t> </a:t>
            </a:r>
            <a:r>
              <a:rPr lang="en-US" b="0" dirty="0"/>
              <a:t>.</a:t>
            </a:r>
          </a:p>
          <a:p>
            <a:pPr lvl="1"/>
            <a:r>
              <a:rPr lang="en-US" dirty="0" err="1"/>
              <a:t>S</a:t>
            </a:r>
            <a:r>
              <a:rPr lang="en-US" b="0" dirty="0" err="1"/>
              <a:t>ubquery</a:t>
            </a:r>
            <a:r>
              <a:rPr lang="en-US" b="0" dirty="0"/>
              <a:t> </a:t>
            </a:r>
            <a:r>
              <a:rPr lang="en-US" b="0" dirty="0" err="1"/>
              <a:t>thường</a:t>
            </a:r>
            <a:r>
              <a:rPr lang="en-US" b="0" dirty="0"/>
              <a:t> </a:t>
            </a:r>
            <a:r>
              <a:rPr lang="en-US" b="0" dirty="0" err="1"/>
              <a:t>xuất</a:t>
            </a:r>
            <a:r>
              <a:rPr lang="en-US" b="0" dirty="0"/>
              <a:t> </a:t>
            </a:r>
            <a:r>
              <a:rPr lang="en-US" b="0" dirty="0" err="1"/>
              <a:t>hiện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mệnh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r>
              <a:rPr lang="en-US" b="0" dirty="0"/>
              <a:t>  WHERE </a:t>
            </a:r>
            <a:r>
              <a:rPr lang="en-US" b="0" dirty="0" err="1"/>
              <a:t>của</a:t>
            </a:r>
            <a:r>
              <a:rPr lang="en-US" b="0" dirty="0"/>
              <a:t> query.</a:t>
            </a:r>
          </a:p>
          <a:p>
            <a:pPr lvl="1"/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err="1"/>
              <a:t>ra</a:t>
            </a:r>
            <a:r>
              <a:rPr lang="en-US"/>
              <a:t> Subquery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err="1"/>
              <a:t>trong</a:t>
            </a:r>
            <a:r>
              <a:rPr lang="en-US"/>
              <a:t> mệnh </a:t>
            </a:r>
            <a:r>
              <a:rPr lang="en-US" dirty="0" err="1"/>
              <a:t>đề</a:t>
            </a:r>
            <a:r>
              <a:rPr lang="en-US" dirty="0"/>
              <a:t> FROM </a:t>
            </a:r>
            <a:r>
              <a:rPr lang="en-US" dirty="0" err="1"/>
              <a:t>hoặc</a:t>
            </a:r>
            <a:r>
              <a:rPr lang="en-US" dirty="0"/>
              <a:t> HAVING.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BE3-250C-4D5E-9C34-8550322604B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21/09/14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3: Truy vấn nâng 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26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IN</a:t>
            </a:r>
            <a:r>
              <a:rPr lang="en-US"/>
              <a:t>: so sánh một giá trị </a:t>
            </a:r>
            <a:r>
              <a:rPr lang="en-US" b="1"/>
              <a:t>v</a:t>
            </a:r>
            <a:r>
              <a:rPr lang="en-US"/>
              <a:t> với một tập giá trị </a:t>
            </a:r>
            <a:r>
              <a:rPr lang="en-US" b="1"/>
              <a:t>V,  </a:t>
            </a:r>
            <a:r>
              <a:rPr lang="en-US"/>
              <a:t>kết quả là TRUE nếu </a:t>
            </a:r>
            <a:r>
              <a:rPr lang="en-US" b="1"/>
              <a:t>v</a:t>
            </a:r>
            <a:r>
              <a:rPr lang="en-US"/>
              <a:t> tồn tại trong </a:t>
            </a:r>
            <a:r>
              <a:rPr lang="en-US" b="1"/>
              <a:t>V.</a:t>
            </a:r>
          </a:p>
          <a:p>
            <a:r>
              <a:rPr lang="en-US"/>
              <a:t>Ví dụ: </a:t>
            </a:r>
            <a:r>
              <a:rPr lang="en-US" i="1"/>
              <a:t>liệt kê các sách thuộc nhóm sách ‘Tin học’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21/09/14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3: Truy vấn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phép toán dùng trong nested query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40" y="3777246"/>
            <a:ext cx="7908321" cy="1524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644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Truy vấn dữ liệu từ table (SELECT)</a:t>
            </a:r>
          </a:p>
          <a:p>
            <a:r>
              <a:rPr lang="en-US" dirty="0"/>
              <a:t>Chèn dữ liệu vào table (INSERT)</a:t>
            </a:r>
          </a:p>
          <a:p>
            <a:r>
              <a:rPr lang="en-US" dirty="0"/>
              <a:t>Cập nhật dữ liệu vào table(UPDATE)</a:t>
            </a:r>
          </a:p>
          <a:p>
            <a:r>
              <a:rPr lang="en-US" dirty="0"/>
              <a:t>Xóa dữ liệu(DELETE)</a:t>
            </a:r>
          </a:p>
          <a:p>
            <a:r>
              <a:rPr lang="en-US" dirty="0" err="1"/>
              <a:t>Fulltext</a:t>
            </a:r>
            <a:r>
              <a:rPr lang="en-US" dirty="0"/>
              <a:t>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5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NOT IN: </a:t>
            </a:r>
            <a:r>
              <a:rPr lang="en-US"/>
              <a:t>so sánh một giá trị </a:t>
            </a:r>
            <a:r>
              <a:rPr lang="en-US" b="1"/>
              <a:t>v</a:t>
            </a:r>
            <a:r>
              <a:rPr lang="en-US"/>
              <a:t> với một tập giá trị </a:t>
            </a:r>
            <a:r>
              <a:rPr lang="en-US" b="1"/>
              <a:t>V,  </a:t>
            </a:r>
            <a:r>
              <a:rPr lang="en-US"/>
              <a:t>kết quả là TRUE nếu </a:t>
            </a:r>
            <a:r>
              <a:rPr lang="en-US" b="1"/>
              <a:t>v</a:t>
            </a:r>
            <a:r>
              <a:rPr lang="en-US"/>
              <a:t> không tồn tại trong </a:t>
            </a:r>
            <a:r>
              <a:rPr lang="en-US" b="1"/>
              <a:t>V</a:t>
            </a:r>
          </a:p>
          <a:p>
            <a:r>
              <a:rPr lang="en-US"/>
              <a:t>Ví dụ: </a:t>
            </a:r>
            <a:r>
              <a:rPr lang="en-US" i="1"/>
              <a:t>Tìm những quyển sách chưa bán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21/09/14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3: Truy vấn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phép toán dùng trong nested query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20" y="4053345"/>
            <a:ext cx="8626161" cy="13098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9212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11579" y="1526696"/>
            <a:ext cx="10684109" cy="426795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ANY: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b="1" dirty="0"/>
              <a:t>op</a:t>
            </a:r>
            <a:r>
              <a:rPr lang="en-US" dirty="0"/>
              <a:t> (&gt;, &gt;=, &lt;, &lt;=, and &lt;&gt;),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TRUE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b="1" dirty="0"/>
              <a:t>op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ít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nhất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là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một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trị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/>
              <a:t>V</a:t>
            </a:r>
            <a:r>
              <a:rPr lang="en-US"/>
              <a:t>.</a:t>
            </a:r>
          </a:p>
          <a:p>
            <a:pPr marL="265113" indent="-265113">
              <a:lnSpc>
                <a:spcPct val="90000"/>
              </a:lnSpc>
            </a:pPr>
            <a:r>
              <a:rPr lang="en-US" altLang="en-US" sz="2400">
                <a:solidFill>
                  <a:srgbClr val="FF0066"/>
                </a:solidFill>
              </a:rPr>
              <a:t>&gt;ANY</a:t>
            </a:r>
            <a:r>
              <a:rPr lang="en-US" altLang="en-US" sz="2400"/>
              <a:t> có nghĩa lớn hơn ít nhất 1 giá trị</a:t>
            </a:r>
          </a:p>
          <a:p>
            <a:pPr marL="265113" indent="-265113">
              <a:lnSpc>
                <a:spcPct val="90000"/>
              </a:lnSpc>
              <a:buNone/>
            </a:pPr>
            <a:r>
              <a:rPr lang="en-US" altLang="en-US" sz="2400"/>
              <a:t>	 Vd: &gt;ANY (1, 2, 3) lớn hơn 1</a:t>
            </a:r>
            <a:endParaRPr lang="en-US" dirty="0"/>
          </a:p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i="1" dirty="0" err="1"/>
              <a:t>liệt</a:t>
            </a:r>
            <a:r>
              <a:rPr lang="en-US" i="1" dirty="0"/>
              <a:t> </a:t>
            </a:r>
            <a:r>
              <a:rPr lang="en-US" i="1" dirty="0" err="1"/>
              <a:t>kê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đơn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lớn</a:t>
            </a:r>
            <a:r>
              <a:rPr lang="en-US" i="1" dirty="0"/>
              <a:t> </a:t>
            </a:r>
            <a:r>
              <a:rPr lang="en-US" i="1" dirty="0" err="1"/>
              <a:t>hơn</a:t>
            </a:r>
            <a:r>
              <a:rPr lang="en-US" i="1" dirty="0"/>
              <a:t> </a:t>
            </a:r>
            <a:r>
              <a:rPr lang="en-US" i="1" dirty="0" err="1"/>
              <a:t>đơn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C00000"/>
                </a:solidFill>
              </a:rPr>
              <a:t>ít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nhất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nhóm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r>
              <a:rPr lang="en-US" i="1" dirty="0"/>
              <a:t> ‘N002’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phép toán dùng trong nested query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01" y="5411035"/>
            <a:ext cx="7772400" cy="14474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239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11579" y="1510748"/>
            <a:ext cx="10436136" cy="4267952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ALL</a:t>
            </a:r>
            <a:r>
              <a:rPr lang="en-US" sz="2800"/>
              <a:t>: kết hợp với các phép toán </a:t>
            </a:r>
            <a:r>
              <a:rPr lang="en-US" sz="2800" b="1"/>
              <a:t>op</a:t>
            </a:r>
            <a:r>
              <a:rPr lang="en-US" sz="2800"/>
              <a:t> (&gt;, &gt;=, &lt;, &lt;=, and &lt;&gt;), kết quả là TRUE nếu và chỉ nếu các giá trị trong tập </a:t>
            </a:r>
            <a:r>
              <a:rPr lang="en-US" sz="2800" b="1"/>
              <a:t>v</a:t>
            </a:r>
            <a:r>
              <a:rPr lang="en-US" sz="2800"/>
              <a:t> thỏa mãn phép toán </a:t>
            </a:r>
            <a:r>
              <a:rPr lang="en-US" sz="2800" b="1"/>
              <a:t>op </a:t>
            </a:r>
            <a:r>
              <a:rPr lang="en-US" sz="2800"/>
              <a:t>với </a:t>
            </a:r>
            <a:r>
              <a:rPr lang="en-US" sz="2800">
                <a:solidFill>
                  <a:srgbClr val="C00000"/>
                </a:solidFill>
              </a:rPr>
              <a:t>tất cả giá trị </a:t>
            </a:r>
            <a:r>
              <a:rPr lang="en-US" sz="2800"/>
              <a:t>trong </a:t>
            </a:r>
            <a:r>
              <a:rPr lang="en-US" sz="2800" b="1"/>
              <a:t>V</a:t>
            </a:r>
          </a:p>
          <a:p>
            <a:pPr marL="265113" indent="-265113">
              <a:lnSpc>
                <a:spcPct val="90000"/>
              </a:lnSpc>
            </a:pPr>
            <a:r>
              <a:rPr lang="en-US" altLang="en-US" sz="2000">
                <a:solidFill>
                  <a:srgbClr val="FF0066"/>
                </a:solidFill>
              </a:rPr>
              <a:t>&gt;ALL</a:t>
            </a:r>
            <a:r>
              <a:rPr lang="en-US" altLang="en-US" sz="2000"/>
              <a:t> có nghĩa lớn hơn mọi giá trị.</a:t>
            </a:r>
          </a:p>
          <a:p>
            <a:pPr marL="265113" indent="-265113">
              <a:lnSpc>
                <a:spcPct val="90000"/>
              </a:lnSpc>
              <a:buNone/>
            </a:pPr>
            <a:r>
              <a:rPr lang="en-US" altLang="en-US" sz="2000"/>
              <a:t>	 Vd: &gt;ALL (1, 2, 3) lớn hơn 3</a:t>
            </a:r>
          </a:p>
          <a:p>
            <a:r>
              <a:rPr lang="en-US" sz="2800" b="1"/>
              <a:t>Ví dụ: </a:t>
            </a:r>
            <a:r>
              <a:rPr lang="en-US" sz="2800" i="1"/>
              <a:t>liệt kê các sách có đơn giá lớn hơn đơn giá của </a:t>
            </a:r>
            <a:r>
              <a:rPr lang="en-US" sz="2800" i="1">
                <a:solidFill>
                  <a:srgbClr val="C00000"/>
                </a:solidFill>
              </a:rPr>
              <a:t>tất cả </a:t>
            </a:r>
            <a:r>
              <a:rPr lang="en-US" sz="2800" i="1"/>
              <a:t>sách trong nhóm sách ‘N002’</a:t>
            </a:r>
            <a:endParaRPr lang="en-US" sz="2800" b="1" i="1"/>
          </a:p>
          <a:p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phép toán dùng trong nested query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67" y="5319844"/>
            <a:ext cx="7697467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8060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EXISTS</a:t>
            </a:r>
            <a:r>
              <a:rPr lang="en-US"/>
              <a:t>: kiểm tra kết quả của subquery có rỗng hay không, exists trả về giá trị là TRUE nếu kết quả của subquery chứa ít nhất là một bộ giá trị.</a:t>
            </a:r>
          </a:p>
          <a:p>
            <a:r>
              <a:rPr lang="en-US"/>
              <a:t>Ví dụ: </a:t>
            </a:r>
            <a:r>
              <a:rPr lang="en-US" i="1"/>
              <a:t>liệt kê các nhân viên lập hóa đơn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phép toán dùng trong nested query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52" y="4202075"/>
            <a:ext cx="8332723" cy="20315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2202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NOT EXISTS</a:t>
            </a:r>
            <a:r>
              <a:rPr lang="en-US"/>
              <a:t>: trả về giá trị là TRUE nếu kết quả của subquery không chứa bộ giá trị nào.</a:t>
            </a:r>
          </a:p>
          <a:p>
            <a:pPr marL="0" indent="0">
              <a:buNone/>
            </a:pPr>
            <a:r>
              <a:rPr lang="en-US"/>
              <a:t>Ví dụ: </a:t>
            </a:r>
            <a:r>
              <a:rPr lang="en-US" i="1"/>
              <a:t>liệt kê các nhân viên không lập hóa đơn nào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phép toán dùng trong nested query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86" y="3777246"/>
            <a:ext cx="8831758" cy="21834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6011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067" y="657737"/>
            <a:ext cx="7772400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FF"/>
                </a:solidFill>
              </a:rPr>
              <a:t>Lệnh SELECT INTO – Tạo bảng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7913" y="1544663"/>
            <a:ext cx="10024820" cy="4003730"/>
          </a:xfrm>
        </p:spPr>
        <p:txBody>
          <a:bodyPr>
            <a:noAutofit/>
          </a:bodyPr>
          <a:lstStyle/>
          <a:p>
            <a:pPr marL="284163" indent="-284163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</a:rPr>
              <a:t>Ta có thể tạo table mới dựa vào tập kết quả của câu lệnh Select. Table mới có thể là table tạm hay là một table thực sự trong DB.</a:t>
            </a:r>
          </a:p>
          <a:p>
            <a:pPr marL="284163" indent="-284163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Cú pháp:</a:t>
            </a:r>
          </a:p>
          <a:p>
            <a:pPr marL="284163" indent="-284163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SELECT *|ColumnNam1, ColumnName2,</a:t>
            </a:r>
            <a:r>
              <a:rPr lang="en-US" altLang="en-US" sz="24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…</a:t>
            </a:r>
            <a:endParaRPr lang="en-US" alt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95300" lvl="1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INTO TableName</a:t>
            </a:r>
          </a:p>
          <a:p>
            <a:pPr marL="495300" lvl="1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FROM Tables</a:t>
            </a:r>
          </a:p>
          <a:p>
            <a:pPr marL="495300" lvl="1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WHERE Condition</a:t>
            </a:r>
          </a:p>
          <a:p>
            <a:pPr marL="495300" lvl="1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ORDER By SortFieldName</a:t>
            </a:r>
          </a:p>
          <a:p>
            <a:pPr marL="495300" lvl="1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GROUP BY FieldGroupName</a:t>
            </a:r>
          </a:p>
          <a:p>
            <a:pPr marL="284163" indent="-284163">
              <a:spcBef>
                <a:spcPct val="50000"/>
              </a:spcBef>
              <a:buNone/>
            </a:pPr>
            <a:endParaRPr lang="en-US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1735566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select 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9424021" cy="464780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select.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Ví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/>
              <a:t>  </a:t>
            </a:r>
            <a:r>
              <a:rPr lang="en-US" dirty="0" err="1"/>
              <a:t>C.CustomerID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/>
              <a:t>  </a:t>
            </a:r>
            <a:r>
              <a:rPr lang="en-US" dirty="0" err="1"/>
              <a:t>NameId</a:t>
            </a:r>
            <a:r>
              <a:rPr lang="en-US" dirty="0"/>
              <a:t>,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OrderDate</a:t>
            </a:r>
            <a:endParaRPr lang="en-US" dirty="0"/>
          </a:p>
          <a:p>
            <a:pPr lvl="1">
              <a:buClr>
                <a:schemeClr val="tx1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INTO</a:t>
            </a:r>
            <a:r>
              <a:rPr lang="en-US" dirty="0"/>
              <a:t>  </a:t>
            </a:r>
            <a:r>
              <a:rPr lang="en-US" dirty="0" err="1"/>
              <a:t>Customer_Order</a:t>
            </a:r>
            <a:endParaRPr lang="en-US" dirty="0"/>
          </a:p>
          <a:p>
            <a:pPr lvl="1">
              <a:buClr>
                <a:schemeClr val="tx1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Customers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INNER JOIN</a:t>
            </a:r>
            <a:r>
              <a:rPr lang="en-US" dirty="0"/>
              <a:t> Orders  </a:t>
            </a:r>
            <a:r>
              <a:rPr lang="en-US" dirty="0">
                <a:solidFill>
                  <a:srgbClr val="0000FF"/>
                </a:solidFill>
              </a:rPr>
              <a:t>O</a:t>
            </a:r>
            <a:endParaRPr lang="en-US" dirty="0"/>
          </a:p>
          <a:p>
            <a:pPr lvl="1">
              <a:buClr>
                <a:schemeClr val="tx1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endParaRPr lang="en-US" dirty="0"/>
          </a:p>
          <a:p>
            <a:pPr lvl="1">
              <a:buClr>
                <a:schemeClr val="tx1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  </a:t>
            </a:r>
            <a:r>
              <a:rPr lang="en-US" dirty="0">
                <a:solidFill>
                  <a:srgbClr val="FF3300"/>
                </a:solidFill>
              </a:rPr>
              <a:t>month</a:t>
            </a:r>
            <a:r>
              <a:rPr lang="en-US" dirty="0"/>
              <a:t>(</a:t>
            </a:r>
            <a:r>
              <a:rPr lang="en-US" dirty="0" err="1"/>
              <a:t>OrderDate</a:t>
            </a:r>
            <a:r>
              <a:rPr lang="en-US" dirty="0"/>
              <a:t>) = 7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1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5763" y="1730644"/>
            <a:ext cx="7331075" cy="3962400"/>
          </a:xfrm>
        </p:spPr>
        <p:txBody>
          <a:bodyPr/>
          <a:lstStyle/>
          <a:p>
            <a:pPr marL="457200" indent="-457200">
              <a:spcBef>
                <a:spcPct val="50000"/>
              </a:spcBef>
              <a:buFontTx/>
              <a:buAutoNum type="arabicParenR"/>
              <a:defRPr/>
            </a:pP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Table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Tạm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	SELECT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Tenkh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as Ten,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ThanhPho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	INTO #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Temp_Customer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	FROM [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Khach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hang]</a:t>
            </a: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quả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	Select * From  #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Temp_Customer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10947" name="Rectangle 4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FF"/>
                </a:solidFill>
              </a:rPr>
              <a:t>Lệnh SELECT INTO – Tạo bảng</a:t>
            </a:r>
          </a:p>
        </p:txBody>
      </p:sp>
    </p:spTree>
    <p:extLst>
      <p:ext uri="{BB962C8B-B14F-4D97-AF65-F5344CB8AC3E}">
        <p14:creationId xmlns:p14="http://schemas.microsoft.com/office/powerpoint/2010/main" val="2979434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842078"/>
            <a:ext cx="7848600" cy="3962400"/>
          </a:xfrm>
        </p:spPr>
        <p:txBody>
          <a:bodyPr/>
          <a:lstStyle/>
          <a:p>
            <a:pPr marL="393700" indent="-39370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Ví dụ 2</a:t>
            </a:r>
          </a:p>
          <a:p>
            <a:pPr marL="393700" indent="-39370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	SELECT c.Makh As Name, Mahd, NgayLapHD</a:t>
            </a:r>
          </a:p>
          <a:p>
            <a:pPr marL="393700" indent="-39370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	INTO Customer_Order</a:t>
            </a:r>
          </a:p>
          <a:p>
            <a:pPr marL="393700" indent="-39370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	FROM [Khach hang] as c INNER Join [Hoa don] As o</a:t>
            </a:r>
          </a:p>
          <a:p>
            <a:pPr marL="393700" indent="-39370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	ON c.Makh=o.Makh</a:t>
            </a:r>
          </a:p>
          <a:p>
            <a:pPr marL="393700" indent="-39370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	WHERE Month(NgayLapHD) =7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FF"/>
                </a:solidFill>
              </a:rPr>
              <a:t>Lệnh SELECT INTO – Tạo bảng</a:t>
            </a:r>
          </a:p>
        </p:txBody>
      </p:sp>
    </p:spTree>
    <p:extLst>
      <p:ext uri="{BB962C8B-B14F-4D97-AF65-F5344CB8AC3E}">
        <p14:creationId xmlns:p14="http://schemas.microsoft.com/office/powerpoint/2010/main" val="1478431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>
                <a:solidFill>
                  <a:srgbClr val="C00000"/>
                </a:solidFill>
              </a:rPr>
              <a:t>With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common table expression (CTE).</a:t>
            </a:r>
          </a:p>
          <a:p>
            <a:r>
              <a:rPr lang="en-US" dirty="0" err="1"/>
              <a:t>Tạo</a:t>
            </a:r>
            <a:r>
              <a:rPr lang="en-US" dirty="0"/>
              <a:t> CTE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1" t="2708" b="-1"/>
          <a:stretch/>
        </p:blipFill>
        <p:spPr>
          <a:xfrm>
            <a:off x="938552" y="4016851"/>
            <a:ext cx="6172020" cy="223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4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05" y="1510748"/>
            <a:ext cx="7805119" cy="474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87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F0B72-FAC3-09F4-F231-7F8B6E08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493" y="454343"/>
            <a:ext cx="9423400" cy="55308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AdventureWorks2008;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SumSale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TotalDue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SumTotalDue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SalesOrderHeader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TotalDue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TotalDue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SumTotalDue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100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PercentOfSales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SumSale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SalesOrderHeader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SumSale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163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>
                <a:solidFill>
                  <a:srgbClr val="C00000"/>
                </a:solidFill>
              </a:rPr>
              <a:t>With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624"/>
          <a:stretch/>
        </p:blipFill>
        <p:spPr>
          <a:xfrm>
            <a:off x="1163100" y="2536677"/>
            <a:ext cx="4811707" cy="298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08612" y="1067429"/>
            <a:ext cx="6096000" cy="56907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AdventureWorks2008;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--1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GB" sz="200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SumSale </a:t>
            </a: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(SELECT SUM(TotalDue) AS SumTotalDue,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Sales.SalesOrderHeader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CustomerID)</a:t>
            </a: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o.CustomerID, TotalDue,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TotalDue / SumTotalDue * 100 AS PercentOfSales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GB" sz="200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SumSale</a:t>
            </a: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INNER JOIN Sales.SalesOrderHeader AS o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SumSale.CustomerID = o.CustomerID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CustomerID;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71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79322E-5F02-4414-B356-EB330F895344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18789" name="Text Box 12"/>
          <p:cNvSpPr txBox="1">
            <a:spLocks noChangeArrowheads="1"/>
          </p:cNvSpPr>
          <p:nvPr/>
        </p:nvSpPr>
        <p:spPr bwMode="auto">
          <a:xfrm>
            <a:off x="1785888" y="616401"/>
            <a:ext cx="6934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 b="1">
                <a:solidFill>
                  <a:srgbClr val="C00000"/>
                </a:solidFill>
              </a:rPr>
              <a:t>Select với cấu trúc Case..When</a:t>
            </a:r>
            <a:endParaRPr lang="en-US" altLang="en-US" sz="4000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44235" y="1777279"/>
            <a:ext cx="8382000" cy="3877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>
                <a:cs typeface="Times New Roman" pitchFamily="18" charset="0"/>
              </a:rPr>
              <a:t>Searched CASE function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63335" y="2874486"/>
            <a:ext cx="75438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CASE</a:t>
            </a:r>
            <a:b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	WHEN </a:t>
            </a:r>
            <a:r>
              <a:rPr lang="en-US" sz="2800" b="1" i="1" dirty="0" err="1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Boolean_expression</a:t>
            </a: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 THEN 				</a:t>
            </a:r>
            <a:r>
              <a:rPr lang="en-US" sz="2800" b="1" i="1" dirty="0" err="1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result_expression</a:t>
            </a: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 [ ...</a:t>
            </a:r>
            <a:r>
              <a:rPr lang="en-US" sz="2800" b="1" i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n </a:t>
            </a: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] </a:t>
            </a:r>
            <a:b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  	 [ ELSE </a:t>
            </a:r>
            <a:r>
              <a:rPr lang="en-US" sz="2800" b="1" i="1" dirty="0" err="1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else_result_expression</a:t>
            </a:r>
            <a:r>
              <a:rPr lang="en-US" sz="2800" b="1" i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] </a:t>
            </a:r>
            <a:b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END</a:t>
            </a:r>
          </a:p>
          <a:p>
            <a:endParaRPr lang="en-US" sz="28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pic>
        <p:nvPicPr>
          <p:cNvPr id="15" name="Picture 5" descr="C7ppt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398" y="0"/>
            <a:ext cx="1463675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375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79322E-5F02-4414-B356-EB330F895344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Picture 5" descr="C7ppt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398" y="0"/>
            <a:ext cx="1463675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82384" y="1560997"/>
            <a:ext cx="897568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 :</a:t>
            </a:r>
          </a:p>
          <a:p>
            <a:r>
              <a:rPr lang="en-US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</a:rPr>
              <a:t>Select ProductName, </a:t>
            </a:r>
            <a:r>
              <a:rPr lang="en-US" sz="2800" dirty="0" err="1">
                <a:latin typeface="Times New Roman" panose="02020603050405020304" pitchFamily="18" charset="0"/>
              </a:rPr>
              <a:t>Unitprice</a:t>
            </a:r>
            <a:r>
              <a:rPr lang="en-US" sz="2800" dirty="0">
                <a:latin typeface="Times New Roman" panose="02020603050405020304" pitchFamily="18" charset="0"/>
              </a:rPr>
              <a:t>, 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	'Classification'=CASE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				when </a:t>
            </a:r>
            <a:r>
              <a:rPr lang="en-US" sz="2800" dirty="0" err="1">
                <a:latin typeface="Times New Roman" panose="02020603050405020304" pitchFamily="18" charset="0"/>
              </a:rPr>
              <a:t>Unitprice</a:t>
            </a:r>
            <a:r>
              <a:rPr lang="en-US" sz="2800" dirty="0">
                <a:latin typeface="Times New Roman" panose="02020603050405020304" pitchFamily="18" charset="0"/>
              </a:rPr>
              <a:t>&lt;10 then 'Low price'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				When </a:t>
            </a:r>
            <a:r>
              <a:rPr lang="en-US" sz="2800" dirty="0" err="1">
                <a:latin typeface="Times New Roman" panose="02020603050405020304" pitchFamily="18" charset="0"/>
              </a:rPr>
              <a:t>Unitprice</a:t>
            </a:r>
            <a:r>
              <a:rPr lang="en-US" sz="2800" dirty="0">
                <a:latin typeface="Times New Roman" panose="02020603050405020304" pitchFamily="18" charset="0"/>
              </a:rPr>
              <a:t> Between 10 and 20 then 					'Moderately Price'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				when </a:t>
            </a:r>
            <a:r>
              <a:rPr lang="en-US" sz="2800" dirty="0" err="1">
                <a:latin typeface="Times New Roman" panose="02020603050405020304" pitchFamily="18" charset="0"/>
              </a:rPr>
              <a:t>Unitprice</a:t>
            </a:r>
            <a:r>
              <a:rPr lang="en-US" sz="2800" dirty="0">
                <a:latin typeface="Times New Roman" panose="02020603050405020304" pitchFamily="18" charset="0"/>
              </a:rPr>
              <a:t>&gt;20 then 'Expensive'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				else 'Unknown'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	end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From Products</a:t>
            </a:r>
          </a:p>
          <a:p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785888" y="572433"/>
            <a:ext cx="6934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 b="1">
                <a:solidFill>
                  <a:srgbClr val="C00000"/>
                </a:solidFill>
              </a:rPr>
              <a:t>Select với cấu trúc Case..When</a:t>
            </a:r>
            <a:endParaRPr lang="en-US" altLang="en-US" sz="4000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13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79322E-5F02-4414-B356-EB330F895344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Picture 5" descr="C7ppt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398" y="0"/>
            <a:ext cx="1463675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62810" y="1638489"/>
            <a:ext cx="809642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 :</a:t>
            </a:r>
          </a:p>
          <a:p>
            <a:r>
              <a:rPr 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>
                <a:latin typeface="Times New Roman" panose="02020603050405020304" pitchFamily="18" charset="0"/>
              </a:rPr>
              <a:t>Select productid, Quantity, UnitPrice, [discount%]=</a:t>
            </a:r>
          </a:p>
          <a:p>
            <a:r>
              <a:rPr lang="en-US" sz="2800">
                <a:latin typeface="Times New Roman" panose="02020603050405020304" pitchFamily="18" charset="0"/>
              </a:rPr>
              <a:t>	CASE</a:t>
            </a:r>
          </a:p>
          <a:p>
            <a:r>
              <a:rPr lang="en-US" sz="2800">
                <a:latin typeface="Times New Roman" panose="02020603050405020304" pitchFamily="18" charset="0"/>
              </a:rPr>
              <a:t>		When Quantity &lt;=5 then 0.05</a:t>
            </a:r>
          </a:p>
          <a:p>
            <a:r>
              <a:rPr lang="en-US" sz="2800">
                <a:latin typeface="Times New Roman" panose="02020603050405020304" pitchFamily="18" charset="0"/>
              </a:rPr>
              <a:t>		When Quantity between 6 and 10 then 0.07</a:t>
            </a:r>
          </a:p>
          <a:p>
            <a:r>
              <a:rPr lang="en-US" sz="2800">
                <a:latin typeface="Times New Roman" panose="02020603050405020304" pitchFamily="18" charset="0"/>
              </a:rPr>
              <a:t>		When Quantity between 11 and 20 then 0.09</a:t>
            </a:r>
          </a:p>
          <a:p>
            <a:r>
              <a:rPr lang="en-US" sz="2800">
                <a:latin typeface="Times New Roman" panose="02020603050405020304" pitchFamily="18" charset="0"/>
              </a:rPr>
              <a:t>	Else 0.1</a:t>
            </a:r>
          </a:p>
          <a:p>
            <a:r>
              <a:rPr lang="en-US" sz="2800">
                <a:latin typeface="Times New Roman" panose="02020603050405020304" pitchFamily="18" charset="0"/>
              </a:rPr>
              <a:t>	end</a:t>
            </a:r>
          </a:p>
          <a:p>
            <a:r>
              <a:rPr lang="en-US" sz="2800">
                <a:latin typeface="Times New Roman" panose="02020603050405020304" pitchFamily="18" charset="0"/>
              </a:rPr>
              <a:t>	From [Order Details]</a:t>
            </a:r>
          </a:p>
          <a:p>
            <a:r>
              <a:rPr lang="en-US" sz="2800">
                <a:latin typeface="Times New Roman" panose="02020603050405020304" pitchFamily="18" charset="0"/>
              </a:rPr>
              <a:t>	Order by Quantity, Productid	</a:t>
            </a:r>
          </a:p>
          <a:p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043920" y="509165"/>
            <a:ext cx="6934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 b="1">
                <a:solidFill>
                  <a:srgbClr val="C00000"/>
                </a:solidFill>
              </a:rPr>
              <a:t>Select với cấu trúc Case..When</a:t>
            </a:r>
            <a:endParaRPr lang="en-US" altLang="en-US" sz="4000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82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Select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517" y="1698134"/>
            <a:ext cx="9424021" cy="497698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SQL Server 2008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merge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 table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457200" lvl="1" indent="0" algn="l">
              <a:buNone/>
            </a:pPr>
            <a:r>
              <a:rPr lang="vi-VN" sz="2600" b="1" dirty="0"/>
              <a:t>CREATE </a:t>
            </a:r>
            <a:r>
              <a:rPr lang="vi-VN" sz="2600" dirty="0"/>
              <a:t>TABLE</a:t>
            </a:r>
            <a:r>
              <a:rPr lang="en-US" sz="2600" dirty="0"/>
              <a:t> </a:t>
            </a:r>
            <a:r>
              <a:rPr lang="vi-VN" sz="2600" dirty="0"/>
              <a:t>T1(col1 Int Primary Key);</a:t>
            </a:r>
            <a:br>
              <a:rPr lang="vi-VN" sz="2600" dirty="0"/>
            </a:br>
            <a:r>
              <a:rPr lang="vi-VN" sz="2600" b="1" dirty="0"/>
              <a:t>CREATE </a:t>
            </a:r>
            <a:r>
              <a:rPr lang="vi-VN" sz="2600" dirty="0"/>
              <a:t>TABLE T2(col1 Numeric(12, 2) Primary Key);</a:t>
            </a:r>
            <a:br>
              <a:rPr lang="vi-VN" sz="2600" dirty="0"/>
            </a:br>
            <a:endParaRPr lang="en-US" sz="2600" dirty="0"/>
          </a:p>
          <a:p>
            <a:pPr marL="457200" lvl="1" indent="0" algn="l">
              <a:buNone/>
            </a:pPr>
            <a:r>
              <a:rPr lang="vi-VN" b="1" dirty="0"/>
              <a:t>SELECT </a:t>
            </a:r>
            <a:r>
              <a:rPr lang="vi-VN" dirty="0"/>
              <a:t>T1.col1, T2.col1</a:t>
            </a:r>
            <a:br>
              <a:rPr lang="vi-VN" dirty="0"/>
            </a:br>
            <a:r>
              <a:rPr lang="vi-VN" b="1" dirty="0"/>
              <a:t>FROM </a:t>
            </a:r>
            <a:r>
              <a:rPr lang="vi-VN" b="1" dirty="0">
                <a:solidFill>
                  <a:srgbClr val="C00000"/>
                </a:solidFill>
              </a:rPr>
              <a:t>T1 Inner Merge Join T2</a:t>
            </a:r>
            <a:br>
              <a:rPr lang="vi-VN" b="1" dirty="0">
                <a:solidFill>
                  <a:srgbClr val="C00000"/>
                </a:solidFill>
              </a:rPr>
            </a:br>
            <a:r>
              <a:rPr lang="vi-VN" dirty="0"/>
              <a:t>ON dbo.T1.col1 = dbo.T2.col1;</a:t>
            </a:r>
          </a:p>
        </p:txBody>
      </p:sp>
    </p:spTree>
    <p:extLst>
      <p:ext uri="{BB962C8B-B14F-4D97-AF65-F5344CB8AC3E}">
        <p14:creationId xmlns:p14="http://schemas.microsoft.com/office/powerpoint/2010/main" val="4237282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MERGE</a:t>
            </a:r>
            <a:r>
              <a:rPr lang="en-GB" dirty="0"/>
              <a:t> query l</a:t>
            </a:r>
            <a:r>
              <a:rPr lang="vi-VN" dirty="0"/>
              <a:t>à một </a:t>
            </a:r>
            <a:r>
              <a:rPr lang="en-GB" dirty="0" err="1"/>
              <a:t>loại</a:t>
            </a:r>
            <a:r>
              <a:rPr lang="en-GB" dirty="0"/>
              <a:t> query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vi-VN" dirty="0"/>
              <a:t>thực hiện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vi-VN" dirty="0"/>
              <a:t>hoạt động </a:t>
            </a:r>
            <a:r>
              <a:rPr lang="en-GB" dirty="0"/>
              <a:t>Insert, Update, Delete </a:t>
            </a:r>
            <a:r>
              <a:rPr lang="vi-VN" dirty="0"/>
              <a:t>trên một bảng đích dựa trên các kết quả của một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vi-VN" dirty="0"/>
              <a:t>với một bảng nguồn</a:t>
            </a:r>
          </a:p>
          <a:p>
            <a:r>
              <a:rPr lang="en-GB" dirty="0"/>
              <a:t>L</a:t>
            </a:r>
            <a:r>
              <a:rPr lang="vi-VN" dirty="0"/>
              <a:t>ợi thế quan trọng của câu lệnh MERGE là tất cả các dữ liệu được đọc và xử lý một lần.</a:t>
            </a:r>
          </a:p>
        </p:txBody>
      </p:sp>
    </p:spTree>
    <p:extLst>
      <p:ext uri="{BB962C8B-B14F-4D97-AF65-F5344CB8AC3E}">
        <p14:creationId xmlns:p14="http://schemas.microsoft.com/office/powerpoint/2010/main" val="661342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err="1"/>
              <a:t>Cú</a:t>
            </a:r>
            <a:r>
              <a:rPr lang="en-GB" b="1" dirty="0"/>
              <a:t> </a:t>
            </a:r>
            <a:r>
              <a:rPr lang="en-GB" b="1" dirty="0" err="1"/>
              <a:t>pháp</a:t>
            </a:r>
            <a:r>
              <a:rPr lang="en-GB" b="1" dirty="0"/>
              <a:t> </a:t>
            </a:r>
            <a:r>
              <a:rPr lang="en-GB" b="1" dirty="0" err="1"/>
              <a:t>đơn</a:t>
            </a:r>
            <a:r>
              <a:rPr lang="en-GB" b="1" dirty="0"/>
              <a:t> </a:t>
            </a:r>
            <a:r>
              <a:rPr lang="en-GB" b="1" dirty="0" err="1"/>
              <a:t>giản</a:t>
            </a:r>
            <a:endParaRPr lang="en-GB" b="1" dirty="0"/>
          </a:p>
          <a:p>
            <a:pPr marL="400050" lvl="1" indent="0">
              <a:buNone/>
            </a:pPr>
            <a:r>
              <a:rPr lang="en-GB" sz="2800" dirty="0">
                <a:solidFill>
                  <a:srgbClr val="C00000"/>
                </a:solidFill>
              </a:rPr>
              <a:t>Merge</a:t>
            </a:r>
            <a:r>
              <a:rPr lang="en-GB" sz="2800" dirty="0"/>
              <a:t> </a:t>
            </a:r>
            <a:r>
              <a:rPr lang="en-GB" sz="2800" dirty="0" err="1"/>
              <a:t>TargetTable</a:t>
            </a:r>
            <a:endParaRPr lang="en-GB" sz="2800" dirty="0"/>
          </a:p>
          <a:p>
            <a:pPr marL="400050" lvl="1" indent="0">
              <a:buNone/>
            </a:pPr>
            <a:r>
              <a:rPr lang="en-GB" sz="2800" dirty="0">
                <a:solidFill>
                  <a:srgbClr val="C00000"/>
                </a:solidFill>
              </a:rPr>
              <a:t>using</a:t>
            </a:r>
            <a:r>
              <a:rPr lang="en-GB" sz="2800" dirty="0"/>
              <a:t> </a:t>
            </a:r>
            <a:r>
              <a:rPr lang="en-GB" sz="2800" dirty="0" err="1"/>
              <a:t>SourceTable</a:t>
            </a:r>
            <a:endParaRPr lang="en-GB" sz="2800" dirty="0"/>
          </a:p>
          <a:p>
            <a:pPr marL="400050" lvl="1" indent="0">
              <a:buNone/>
            </a:pPr>
            <a:r>
              <a:rPr lang="en-GB" sz="2800" dirty="0">
                <a:solidFill>
                  <a:srgbClr val="C00000"/>
                </a:solidFill>
              </a:rPr>
              <a:t>on</a:t>
            </a:r>
            <a:r>
              <a:rPr lang="en-GB" sz="2800" dirty="0"/>
              <a:t> </a:t>
            </a:r>
            <a:r>
              <a:rPr lang="en-GB" sz="2800" dirty="0" err="1"/>
              <a:t>Joinconditions</a:t>
            </a:r>
            <a:endParaRPr lang="en-GB" sz="2800" dirty="0"/>
          </a:p>
          <a:p>
            <a:pPr marL="400050" lvl="1" indent="0">
              <a:buNone/>
            </a:pPr>
            <a:r>
              <a:rPr lang="en-GB" sz="2800" dirty="0"/>
              <a:t>[</a:t>
            </a:r>
            <a:r>
              <a:rPr lang="en-GB" sz="2800" dirty="0">
                <a:solidFill>
                  <a:srgbClr val="0070C0"/>
                </a:solidFill>
              </a:rPr>
              <a:t>WHEN MATCHED </a:t>
            </a:r>
            <a:r>
              <a:rPr lang="en-GB" sz="2800" dirty="0"/>
              <a:t>THEN DML]</a:t>
            </a:r>
          </a:p>
          <a:p>
            <a:pPr marL="400050" lvl="1" indent="0">
              <a:buNone/>
            </a:pPr>
            <a:r>
              <a:rPr lang="en-GB" sz="2800" dirty="0"/>
              <a:t>[</a:t>
            </a:r>
            <a:r>
              <a:rPr lang="en-GB" sz="2800" dirty="0">
                <a:solidFill>
                  <a:srgbClr val="0070C0"/>
                </a:solidFill>
              </a:rPr>
              <a:t>WHEN NOT MATCHED </a:t>
            </a:r>
            <a:r>
              <a:rPr lang="en-GB" sz="2800" dirty="0">
                <a:solidFill>
                  <a:srgbClr val="FF0000"/>
                </a:solidFill>
              </a:rPr>
              <a:t>BY TARGET </a:t>
            </a:r>
            <a:r>
              <a:rPr lang="en-GB" sz="2800" dirty="0"/>
              <a:t>THEN DML]</a:t>
            </a:r>
          </a:p>
          <a:p>
            <a:pPr marL="400050" lvl="1" indent="0">
              <a:buNone/>
            </a:pPr>
            <a:r>
              <a:rPr lang="en-GB" sz="2800" dirty="0"/>
              <a:t>[</a:t>
            </a:r>
            <a:r>
              <a:rPr lang="en-GB" sz="2800" dirty="0">
                <a:solidFill>
                  <a:srgbClr val="0070C0"/>
                </a:solidFill>
              </a:rPr>
              <a:t>WHEN NOT MATCHED </a:t>
            </a:r>
            <a:r>
              <a:rPr lang="en-GB" sz="2800" dirty="0">
                <a:solidFill>
                  <a:srgbClr val="FF0000"/>
                </a:solidFill>
              </a:rPr>
              <a:t>BY SOURCE </a:t>
            </a:r>
            <a:r>
              <a:rPr lang="en-GB" sz="2800" dirty="0"/>
              <a:t>THEN DML]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085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24" y="1735810"/>
            <a:ext cx="9510668" cy="47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2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65114"/>
            <a:ext cx="7772400" cy="1311275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V</a:t>
            </a:r>
            <a:r>
              <a:rPr lang="en-US">
                <a:solidFill>
                  <a:srgbClr val="990000"/>
                </a:solidFill>
                <a:latin typeface="Arial Narrow"/>
                <a:cs typeface="Times New Roman" pitchFamily="18" charset="0"/>
              </a:rPr>
              <a:t>í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 dụ Merging Data để thực thi Insert v</a:t>
            </a:r>
            <a:r>
              <a:rPr lang="en-US">
                <a:solidFill>
                  <a:srgbClr val="990000"/>
                </a:solidFill>
                <a:latin typeface="Arial Narrow"/>
                <a:cs typeface="Times New Roman" pitchFamily="18" charset="0"/>
              </a:rPr>
              <a:t>à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 Update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pic>
        <p:nvPicPr>
          <p:cNvPr id="2304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181226"/>
            <a:ext cx="7974013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90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endParaRPr lang="en-US" b="1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lvl="1" algn="l">
              <a:spcBef>
                <a:spcPct val="2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>
                <a:latin typeface="Cambria" panose="02040503050406030204" pitchFamily="18" charset="0"/>
              </a:rPr>
              <a:t> *</a:t>
            </a:r>
          </a:p>
          <a:p>
            <a:pPr lvl="1" algn="l">
              <a:spcBef>
                <a:spcPct val="2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FROM</a:t>
            </a:r>
            <a:r>
              <a:rPr lang="en-US" dirty="0">
                <a:latin typeface="Cambria" panose="02040503050406030204" pitchFamily="18" charset="0"/>
              </a:rPr>
              <a:t> Orders</a:t>
            </a:r>
          </a:p>
          <a:p>
            <a:pPr lvl="1" algn="l">
              <a:spcBef>
                <a:spcPct val="20000"/>
              </a:spcBef>
              <a:buClr>
                <a:schemeClr val="bg1"/>
              </a:buClr>
              <a:buSzPct val="70000"/>
              <a:buFontTx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lvl="1" algn="l">
              <a:spcBef>
                <a:spcPct val="2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OrderID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OrderDate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CustomerID</a:t>
            </a:r>
            <a:endParaRPr lang="en-US" dirty="0">
              <a:latin typeface="Cambria" panose="02040503050406030204" pitchFamily="18" charset="0"/>
            </a:endParaRPr>
          </a:p>
          <a:p>
            <a:pPr lvl="1" algn="l">
              <a:spcBef>
                <a:spcPct val="2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FROM</a:t>
            </a:r>
            <a:r>
              <a:rPr lang="en-US" dirty="0">
                <a:latin typeface="Cambria" panose="02040503050406030204" pitchFamily="18" charset="0"/>
              </a:rPr>
              <a:t> Orders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4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65114"/>
            <a:ext cx="7772400" cy="1311275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V</a:t>
            </a:r>
            <a:r>
              <a:rPr lang="en-US">
                <a:solidFill>
                  <a:srgbClr val="990000"/>
                </a:solidFill>
                <a:latin typeface="Arial Narrow"/>
                <a:cs typeface="Times New Roman" pitchFamily="18" charset="0"/>
              </a:rPr>
              <a:t>í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 dụ Merging Data để thực thi Insert v</a:t>
            </a:r>
            <a:r>
              <a:rPr lang="en-US">
                <a:solidFill>
                  <a:srgbClr val="990000"/>
                </a:solidFill>
                <a:latin typeface="Arial Narrow"/>
                <a:cs typeface="Times New Roman" pitchFamily="18" charset="0"/>
              </a:rPr>
              <a:t>à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 Update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pic>
        <p:nvPicPr>
          <p:cNvPr id="2314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44" y="1760562"/>
            <a:ext cx="9453966" cy="477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187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65114"/>
            <a:ext cx="7772400" cy="1311275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V</a:t>
            </a:r>
            <a:r>
              <a:rPr lang="en-US">
                <a:solidFill>
                  <a:srgbClr val="990000"/>
                </a:solidFill>
                <a:latin typeface="Arial Narrow"/>
                <a:cs typeface="Times New Roman" pitchFamily="18" charset="0"/>
              </a:rPr>
              <a:t>í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 dụ Merging Data để thực thi Insert v</a:t>
            </a:r>
            <a:r>
              <a:rPr lang="en-US">
                <a:solidFill>
                  <a:srgbClr val="990000"/>
                </a:solidFill>
                <a:latin typeface="Arial Narrow"/>
                <a:cs typeface="Times New Roman" pitchFamily="18" charset="0"/>
              </a:rPr>
              <a:t>à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 Update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pic>
        <p:nvPicPr>
          <p:cNvPr id="2324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907" y="1874897"/>
            <a:ext cx="9080418" cy="467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1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 - Merge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643270"/>
            <a:ext cx="10735055" cy="4267952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CREATE TABLE </a:t>
            </a:r>
            <a:r>
              <a:rPr lang="en-GB" sz="2000" b="1" dirty="0" err="1">
                <a:solidFill>
                  <a:schemeClr val="tx1"/>
                </a:solidFill>
              </a:rPr>
              <a:t>dbo.BookInventory</a:t>
            </a:r>
            <a:endParaRPr lang="en-GB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</a:t>
            </a:r>
            <a:r>
              <a:rPr lang="en-GB" sz="2000" dirty="0" err="1">
                <a:solidFill>
                  <a:schemeClr val="tx1"/>
                </a:solidFill>
              </a:rPr>
              <a:t>TitleID</a:t>
            </a:r>
            <a:r>
              <a:rPr lang="en-GB" sz="2000" dirty="0">
                <a:solidFill>
                  <a:schemeClr val="tx1"/>
                </a:solidFill>
              </a:rPr>
              <a:t> INT NOT NULL PRIMARY KEY,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Title NVARCHAR(100) NOT NULL,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Quantity INT NOT NULL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CONSTRAINT Qutitydeft1 DEFAULT 0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CREATE TABLE </a:t>
            </a:r>
            <a:r>
              <a:rPr lang="en-GB" sz="2000" b="1" dirty="0" err="1">
                <a:solidFill>
                  <a:schemeClr val="tx1"/>
                </a:solidFill>
              </a:rPr>
              <a:t>dbo.BookOrder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</a:t>
            </a:r>
            <a:r>
              <a:rPr lang="en-GB" sz="2000" dirty="0" err="1">
                <a:solidFill>
                  <a:schemeClr val="tx1"/>
                </a:solidFill>
              </a:rPr>
              <a:t>TitleID</a:t>
            </a:r>
            <a:r>
              <a:rPr lang="en-GB" sz="2000" dirty="0">
                <a:solidFill>
                  <a:schemeClr val="tx1"/>
                </a:solidFill>
              </a:rPr>
              <a:t> INT NOT NULL PRIMARY KEY,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Title NVARCHAR(100) NOT NULL,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Quantity INT NOT NULL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CONSTRAINT </a:t>
            </a:r>
            <a:r>
              <a:rPr lang="en-GB" sz="2000" dirty="0" err="1">
                <a:solidFill>
                  <a:schemeClr val="tx1"/>
                </a:solidFill>
              </a:rPr>
              <a:t>Qutitydeflt</a:t>
            </a:r>
            <a:r>
              <a:rPr lang="en-GB" sz="2000" dirty="0">
                <a:solidFill>
                  <a:schemeClr val="tx1"/>
                </a:solidFill>
              </a:rPr>
              <a:t> DEFAULT 0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); </a:t>
            </a:r>
          </a:p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2714" y="606513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C00000"/>
                </a:solidFill>
              </a:rPr>
              <a:t>Bảng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1" dirty="0" err="1">
                <a:solidFill>
                  <a:srgbClr val="C00000"/>
                </a:solidFill>
              </a:rPr>
              <a:t>Đích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5914" y="6065132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C00000"/>
                </a:solidFill>
              </a:rPr>
              <a:t>Bảng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1" dirty="0" err="1">
                <a:solidFill>
                  <a:srgbClr val="C00000"/>
                </a:solidFill>
              </a:rPr>
              <a:t>Nguồn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06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 Merge - WHEN MATCHED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BookInventory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BookOrder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MATCHED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065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 Merge - WHEN MATCHED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BookInventory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BookOrder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MATCHED AND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MATCHED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898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 Merge - WHEN MATCHED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2924" y="1486983"/>
            <a:ext cx="90159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BookInventory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BookOrder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9505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err="1"/>
              <a:t>Ví</a:t>
            </a:r>
            <a:r>
              <a:rPr lang="en-GB" sz="2800" dirty="0"/>
              <a:t> </a:t>
            </a:r>
            <a:r>
              <a:rPr lang="en-GB" sz="2800" dirty="0" err="1"/>
              <a:t>dụ</a:t>
            </a:r>
            <a:r>
              <a:rPr lang="en-GB" sz="2800" dirty="0"/>
              <a:t> Merge -WHEN NOT MATCHED BY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9424022" cy="4958698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BookInventory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BookOrder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INSERT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80"/>
                </a:solidFill>
                <a:latin typeface="Consolas" panose="020B0609020204030204" pitchFamily="49" charset="0"/>
              </a:rPr>
              <a:t>Title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459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err="1"/>
              <a:t>Ví</a:t>
            </a:r>
            <a:r>
              <a:rPr lang="en-GB" sz="3200" dirty="0"/>
              <a:t> </a:t>
            </a:r>
            <a:r>
              <a:rPr lang="en-GB" sz="3200" dirty="0" err="1"/>
              <a:t>dụ</a:t>
            </a:r>
            <a:r>
              <a:rPr lang="en-GB" sz="3200" dirty="0"/>
              <a:t> Merge -WHEN NOT MATCHED BY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9424022" cy="4885546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BookInventory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BookOrder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 DELETE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 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INSERT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Title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Title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 DELETE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259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Implementing the WHEN NOT MATCHED BY SOURCE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2925" y="1193180"/>
            <a:ext cx="87774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BookInventory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BookOrder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THEN DELETE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THEN </a:t>
            </a:r>
            <a:r>
              <a:rPr lang="en-GB" sz="2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INSERT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080"/>
                </a:solidFill>
                <a:latin typeface="Consolas" panose="020B0609020204030204" pitchFamily="49" charset="0"/>
              </a:rPr>
              <a:t>Title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THEN DELETE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0110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  <a:cs typeface="Times New Roman" pitchFamily="18" charset="0"/>
              </a:rPr>
              <a:t>Pivot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 query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.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6834" y="3777246"/>
            <a:ext cx="841738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 err="1">
                <a:solidFill>
                  <a:srgbClr val="C00000"/>
                </a:solidFill>
              </a:rPr>
              <a:t>pivoted_table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::=</a:t>
            </a:r>
          </a:p>
          <a:p>
            <a:pPr>
              <a:lnSpc>
                <a:spcPct val="150000"/>
              </a:lnSpc>
            </a:pPr>
            <a:r>
              <a:rPr lang="en-US" sz="2400" i="1" dirty="0" err="1">
                <a:solidFill>
                  <a:srgbClr val="C00000"/>
                </a:solidFill>
              </a:rPr>
              <a:t>table_source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PIVOT ( </a:t>
            </a:r>
            <a:r>
              <a:rPr lang="en-US" sz="2400" i="1" dirty="0" err="1">
                <a:solidFill>
                  <a:srgbClr val="C00000"/>
                </a:solidFill>
              </a:rPr>
              <a:t>aggregate_function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( </a:t>
            </a:r>
            <a:r>
              <a:rPr lang="en-US" sz="2400" i="1" dirty="0" err="1">
                <a:solidFill>
                  <a:srgbClr val="C00000"/>
                </a:solidFill>
              </a:rPr>
              <a:t>value_column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PIVOT and UNPIVOT FOR </a:t>
            </a:r>
            <a:r>
              <a:rPr lang="en-US" sz="2400" i="1" dirty="0" err="1">
                <a:solidFill>
                  <a:srgbClr val="C00000"/>
                </a:solidFill>
              </a:rPr>
              <a:t>pivot_column</a:t>
            </a:r>
            <a:endParaRPr lang="en-US" sz="2400" i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IN ( </a:t>
            </a:r>
            <a:r>
              <a:rPr lang="en-US" sz="2400" i="1" dirty="0" err="1">
                <a:solidFill>
                  <a:srgbClr val="C00000"/>
                </a:solidFill>
              </a:rPr>
              <a:t>column_list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i="1" dirty="0" err="1">
                <a:solidFill>
                  <a:srgbClr val="C00000"/>
                </a:solidFill>
              </a:rPr>
              <a:t>table_alias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5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6872263" cy="4267952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:</a:t>
            </a:r>
          </a:p>
          <a:p>
            <a:pPr lvl="1" algn="l"/>
            <a:r>
              <a:rPr lang="en-US" sz="3200" b="1" dirty="0" err="1">
                <a:solidFill>
                  <a:srgbClr val="C00000"/>
                </a:solidFill>
              </a:rPr>
              <a:t>Cú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pháp</a:t>
            </a:r>
            <a:r>
              <a:rPr lang="en-US" sz="3200" b="1" dirty="0">
                <a:solidFill>
                  <a:srgbClr val="C00000"/>
                </a:solidFill>
              </a:rPr>
              <a:t>: Select Distinct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algn="l">
              <a:spcBef>
                <a:spcPct val="2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DISTINCT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Order_Date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as</a:t>
            </a:r>
            <a:r>
              <a:rPr lang="en-US" dirty="0">
                <a:latin typeface="Cambria" panose="02040503050406030204" pitchFamily="18" charset="0"/>
              </a:rPr>
              <a:t>  “Date of Order”</a:t>
            </a:r>
          </a:p>
          <a:p>
            <a:pPr algn="l">
              <a:spcBef>
                <a:spcPct val="2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	FROM</a:t>
            </a:r>
            <a:r>
              <a:rPr lang="en-US" dirty="0">
                <a:latin typeface="Cambria" panose="02040503050406030204" pitchFamily="18" charset="0"/>
              </a:rPr>
              <a:t> Orders</a:t>
            </a:r>
          </a:p>
          <a:p>
            <a:endParaRPr lang="en-US" dirty="0"/>
          </a:p>
        </p:txBody>
      </p:sp>
      <p:graphicFrame>
        <p:nvGraphicFramePr>
          <p:cNvPr id="4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03259"/>
              </p:ext>
            </p:extLst>
          </p:nvPr>
        </p:nvGraphicFramePr>
        <p:xfrm>
          <a:off x="9257654" y="3011837"/>
          <a:ext cx="1981200" cy="1466851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diadiem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0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TP HCM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HA NOI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TP HCM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81800"/>
              </p:ext>
            </p:extLst>
          </p:nvPr>
        </p:nvGraphicFramePr>
        <p:xfrm>
          <a:off x="9410054" y="5421662"/>
          <a:ext cx="1752600" cy="1096974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diadiem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TP HCM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HA NOI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8952854" y="2326037"/>
            <a:ext cx="304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SELECT	diadiem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FROM	DIADIEM_PHG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9105254" y="4764437"/>
            <a:ext cx="2819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SELECT	</a:t>
            </a:r>
            <a:r>
              <a:rPr lang="en-US" altLang="en-US" sz="1400">
                <a:solidFill>
                  <a:srgbClr val="990000"/>
                </a:solidFill>
              </a:rPr>
              <a:t>DISTINCT</a:t>
            </a:r>
            <a:r>
              <a:rPr lang="en-US" altLang="en-US" sz="1400">
                <a:solidFill>
                  <a:srgbClr val="000000"/>
                </a:solidFill>
              </a:rPr>
              <a:t> diadiem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FROM	DIADIEM_PHG</a:t>
            </a:r>
          </a:p>
        </p:txBody>
      </p:sp>
    </p:spTree>
    <p:extLst>
      <p:ext uri="{BB962C8B-B14F-4D97-AF65-F5344CB8AC3E}">
        <p14:creationId xmlns:p14="http://schemas.microsoft.com/office/powerpoint/2010/main" val="381257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  <a:cs typeface="Times New Roman" pitchFamily="18" charset="0"/>
              </a:rPr>
              <a:t>Pivot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211580"/>
            <a:ext cx="9424021" cy="4699642"/>
          </a:xfrm>
        </p:spPr>
        <p:txBody>
          <a:bodyPr/>
          <a:lstStyle/>
          <a:p>
            <a:pPr algn="just"/>
            <a:r>
              <a:rPr lang="en-US" dirty="0">
                <a:latin typeface="StoneSerif"/>
              </a:rPr>
              <a:t>To use the </a:t>
            </a:r>
            <a:r>
              <a:rPr lang="en-US" sz="2400" dirty="0">
                <a:latin typeface="MonoRegular"/>
              </a:rPr>
              <a:t>PIVOT </a:t>
            </a:r>
            <a:r>
              <a:rPr lang="en-US" dirty="0">
                <a:latin typeface="StoneSerif"/>
              </a:rPr>
              <a:t>feature, you first decide which column contains the important values for the query.</a:t>
            </a:r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43101" y="2503170"/>
            <a:ext cx="92960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tam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tam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pvt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VendorID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Emp1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Emp2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 Emp3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Emp4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Emp5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orders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VendorID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Quantity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pvt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pvt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pvt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pvt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pvt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22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75FB-1AF1-E669-D823-118F24EB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B3B5-0445-652D-0E59-B833C2CA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1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 orders </a:t>
            </a:r>
            <a:r>
              <a:rPr lang="en-US" sz="112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1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1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 orders </a:t>
            </a:r>
            <a:r>
              <a:rPr lang="en-US" sz="112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1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15</a:t>
            </a:r>
            <a:r>
              <a:rPr lang="en-US" sz="1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 orders </a:t>
            </a:r>
            <a:r>
              <a:rPr lang="en-US" sz="112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1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1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 orders </a:t>
            </a:r>
            <a:r>
              <a:rPr lang="en-US" sz="112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1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25</a:t>
            </a:r>
            <a:r>
              <a:rPr lang="en-US" sz="1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1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96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930D0-6AD5-306C-1D90-9BD8B2AF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591" y="365760"/>
            <a:ext cx="9424021" cy="55454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008000"/>
                </a:solidFill>
                <a:latin typeface="Consolas" panose="020B0609020204030204" pitchFamily="49" charset="0"/>
              </a:rPr>
              <a:t>---- </a:t>
            </a:r>
            <a:r>
              <a:rPr lang="en-US" sz="9600" dirty="0" err="1">
                <a:solidFill>
                  <a:srgbClr val="008000"/>
                </a:solidFill>
                <a:latin typeface="Consolas" panose="020B0609020204030204" pitchFamily="49" charset="0"/>
              </a:rPr>
              <a:t>tao</a:t>
            </a:r>
            <a:r>
              <a:rPr lang="en-US" sz="9600" dirty="0">
                <a:solidFill>
                  <a:srgbClr val="008000"/>
                </a:solidFill>
                <a:latin typeface="Consolas" panose="020B0609020204030204" pitchFamily="49" charset="0"/>
              </a:rPr>
              <a:t> pivot </a:t>
            </a:r>
            <a:r>
              <a:rPr lang="en-US" sz="9600" dirty="0" err="1">
                <a:solidFill>
                  <a:srgbClr val="008000"/>
                </a:solidFill>
                <a:latin typeface="Consolas" panose="020B0609020204030204" pitchFamily="49" charset="0"/>
              </a:rPr>
              <a:t>tren</a:t>
            </a:r>
            <a:r>
              <a:rPr lang="en-US" sz="9600" dirty="0">
                <a:solidFill>
                  <a:srgbClr val="008000"/>
                </a:solidFill>
                <a:latin typeface="Consolas" panose="020B0609020204030204" pitchFamily="49" charset="0"/>
              </a:rPr>
              <a:t> orders</a:t>
            </a:r>
            <a:endParaRPr lang="en-US" sz="9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 [1]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[2]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[3]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[4]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 err="1">
                <a:solidFill>
                  <a:prstClr val="black"/>
                </a:solidFill>
                <a:latin typeface="Consolas" panose="020B0609020204030204" pitchFamily="49" charset="0"/>
              </a:rPr>
              <a:t>VendorID</a:t>
            </a:r>
            <a:r>
              <a:rPr lang="en-US" sz="9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 err="1">
                <a:solidFill>
                  <a:prstClr val="black"/>
                </a:solidFill>
                <a:latin typeface="Consolas" panose="020B0609020204030204" pitchFamily="49" charset="0"/>
              </a:rPr>
              <a:t>Quantity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orders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DD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PIVOT(</a:t>
            </a:r>
            <a:r>
              <a:rPr lang="en-US" sz="96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quantity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 err="1">
                <a:solidFill>
                  <a:prstClr val="black"/>
                </a:solidFill>
                <a:latin typeface="Consolas" panose="020B0609020204030204" pitchFamily="49" charset="0"/>
              </a:rPr>
              <a:t>vendorID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IN(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[1]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[2]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[3]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[4]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P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8000"/>
                </a:solidFill>
                <a:latin typeface="Consolas" panose="020B0609020204030204" pitchFamily="49" charset="0"/>
              </a:rPr>
              <a:t>---</a:t>
            </a:r>
            <a:endParaRPr lang="en-US" sz="9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orders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 err="1">
                <a:solidFill>
                  <a:prstClr val="black"/>
                </a:solidFill>
                <a:latin typeface="Consolas" panose="020B0609020204030204" pitchFamily="49" charset="0"/>
              </a:rPr>
              <a:t>pvt</a:t>
            </a:r>
            <a:endParaRPr lang="en-US" sz="9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8000"/>
                </a:solidFill>
                <a:latin typeface="Consolas" panose="020B0609020204030204" pitchFamily="49" charset="0"/>
              </a:rPr>
              <a:t>---pivot </a:t>
            </a:r>
            <a:r>
              <a:rPr lang="en-US" sz="9600" dirty="0" err="1">
                <a:solidFill>
                  <a:srgbClr val="008000"/>
                </a:solidFill>
                <a:latin typeface="Consolas" panose="020B0609020204030204" pitchFamily="49" charset="0"/>
              </a:rPr>
              <a:t>tren</a:t>
            </a:r>
            <a:r>
              <a:rPr lang="en-US" sz="9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 err="1">
                <a:solidFill>
                  <a:srgbClr val="008000"/>
                </a:solidFill>
                <a:latin typeface="Consolas" panose="020B0609020204030204" pitchFamily="49" charset="0"/>
              </a:rPr>
              <a:t>pvt</a:t>
            </a:r>
            <a:r>
              <a:rPr lang="en-US" sz="9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9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 [1]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[2]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[3]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[4]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[5]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VendorID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emp2 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 err="1">
                <a:solidFill>
                  <a:prstClr val="black"/>
                </a:solidFill>
                <a:latin typeface="Consolas" panose="020B0609020204030204" pitchFamily="49" charset="0"/>
              </a:rPr>
              <a:t>pvt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DD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PIVOT(</a:t>
            </a:r>
            <a:r>
              <a:rPr lang="en-US" sz="96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emp2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 err="1">
                <a:solidFill>
                  <a:prstClr val="black"/>
                </a:solidFill>
                <a:latin typeface="Consolas" panose="020B0609020204030204" pitchFamily="49" charset="0"/>
              </a:rPr>
              <a:t>vendorID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IN(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[1]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[2]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[3]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[4]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[5]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600" dirty="0">
                <a:solidFill>
                  <a:prstClr val="black"/>
                </a:solidFill>
                <a:latin typeface="Consolas" panose="020B0609020204030204" pitchFamily="49" charset="0"/>
              </a:rPr>
              <a:t> P</a:t>
            </a:r>
            <a:r>
              <a:rPr lang="en-US" sz="9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41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868502"/>
            <a:ext cx="7772400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Pivot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3" name="Rectangle 2"/>
          <p:cNvSpPr/>
          <p:nvPr/>
        </p:nvSpPr>
        <p:spPr>
          <a:xfrm>
            <a:off x="1569203" y="1772448"/>
            <a:ext cx="9248614" cy="556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Cách 1: Sử dụng Case..When</a:t>
            </a:r>
          </a:p>
          <a:p>
            <a:pPr>
              <a:lnSpc>
                <a:spcPct val="150000"/>
              </a:lnSpc>
            </a:pPr>
            <a:r>
              <a:rPr lang="en-US" sz="2400"/>
              <a:t>Example: </a:t>
            </a:r>
          </a:p>
          <a:p>
            <a:pPr marL="1027113">
              <a:lnSpc>
                <a:spcPct val="150000"/>
              </a:lnSpc>
            </a:pPr>
            <a:r>
              <a:rPr lang="en-US" sz="2400"/>
              <a:t>SELECT empid,</a:t>
            </a:r>
          </a:p>
          <a:p>
            <a:pPr marL="1027113">
              <a:lnSpc>
                <a:spcPct val="150000"/>
              </a:lnSpc>
            </a:pPr>
            <a:r>
              <a:rPr lang="en-US" sz="2400"/>
              <a:t>SUM(CASE WHEN custid = 'A' THEN qty END) AS A,</a:t>
            </a:r>
          </a:p>
          <a:p>
            <a:pPr marL="1027113">
              <a:lnSpc>
                <a:spcPct val="150000"/>
              </a:lnSpc>
            </a:pPr>
            <a:r>
              <a:rPr lang="en-US" sz="2400"/>
              <a:t>SUM(CASE WHEN custid = 'B' THEN qty END) AS B,</a:t>
            </a:r>
          </a:p>
          <a:p>
            <a:pPr marL="1027113">
              <a:lnSpc>
                <a:spcPct val="150000"/>
              </a:lnSpc>
            </a:pPr>
            <a:r>
              <a:rPr lang="en-US" sz="2400"/>
              <a:t>SUM(CASE WHEN custid = 'C' THEN qty END) AS C,</a:t>
            </a:r>
          </a:p>
          <a:p>
            <a:pPr marL="1027113">
              <a:lnSpc>
                <a:spcPct val="150000"/>
              </a:lnSpc>
            </a:pPr>
            <a:r>
              <a:rPr lang="en-US" sz="2400"/>
              <a:t>SUM(CASE WHEN custid = 'D' THEN qty END) AS D</a:t>
            </a:r>
          </a:p>
          <a:p>
            <a:pPr marL="1027113">
              <a:lnSpc>
                <a:spcPct val="150000"/>
              </a:lnSpc>
            </a:pPr>
            <a:r>
              <a:rPr lang="en-US" sz="2400"/>
              <a:t>FROM dbo.Orders</a:t>
            </a:r>
          </a:p>
          <a:p>
            <a:pPr marL="1027113">
              <a:lnSpc>
                <a:spcPct val="150000"/>
              </a:lnSpc>
            </a:pPr>
            <a:r>
              <a:rPr lang="en-US" sz="2400"/>
              <a:t>GROUP BY empid;</a:t>
            </a:r>
          </a:p>
          <a:p>
            <a:pPr>
              <a:lnSpc>
                <a:spcPct val="15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62626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0166" y="420827"/>
            <a:ext cx="7772400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Pivot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3" name="Rectangle 2"/>
          <p:cNvSpPr/>
          <p:nvPr/>
        </p:nvSpPr>
        <p:spPr>
          <a:xfrm>
            <a:off x="1755182" y="1128713"/>
            <a:ext cx="92021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Cách</a:t>
            </a:r>
            <a:r>
              <a:rPr lang="en-US" sz="2400" dirty="0">
                <a:solidFill>
                  <a:srgbClr val="002060"/>
                </a:solidFill>
              </a:rPr>
              <a:t> 2: Pivoting with the Native T-SQL </a:t>
            </a:r>
            <a:r>
              <a:rPr lang="en-US" sz="2400" i="1" dirty="0">
                <a:solidFill>
                  <a:srgbClr val="002060"/>
                </a:solidFill>
              </a:rPr>
              <a:t>PIVOT </a:t>
            </a:r>
            <a:r>
              <a:rPr lang="en-US" sz="2400" dirty="0">
                <a:solidFill>
                  <a:srgbClr val="002060"/>
                </a:solidFill>
              </a:rPr>
              <a:t>Operator</a:t>
            </a:r>
          </a:p>
          <a:p>
            <a:r>
              <a:rPr lang="en-US" sz="2400" dirty="0" err="1"/>
              <a:t>Cú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SELECT ...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FROM &lt;</a:t>
            </a:r>
            <a:r>
              <a:rPr lang="en-US" sz="2400" dirty="0" err="1">
                <a:solidFill>
                  <a:srgbClr val="C00000"/>
                </a:solidFill>
              </a:rPr>
              <a:t>source_table_or_table_expression</a:t>
            </a:r>
            <a:r>
              <a:rPr lang="en-US" sz="2400" dirty="0">
                <a:solidFill>
                  <a:srgbClr val="C00000"/>
                </a:solidFill>
              </a:rPr>
              <a:t>&gt;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PIVOT(&lt;</a:t>
            </a:r>
            <a:r>
              <a:rPr lang="en-US" sz="2400" dirty="0" err="1">
                <a:solidFill>
                  <a:srgbClr val="C00000"/>
                </a:solidFill>
              </a:rPr>
              <a:t>agg_func</a:t>
            </a:r>
            <a:r>
              <a:rPr lang="en-US" sz="2400" dirty="0">
                <a:solidFill>
                  <a:srgbClr val="C00000"/>
                </a:solidFill>
              </a:rPr>
              <a:t>&gt;(&lt;</a:t>
            </a:r>
            <a:r>
              <a:rPr lang="en-US" sz="2400" dirty="0" err="1">
                <a:solidFill>
                  <a:srgbClr val="C00000"/>
                </a:solidFill>
              </a:rPr>
              <a:t>aggregation_element</a:t>
            </a:r>
            <a:r>
              <a:rPr lang="en-US" sz="2400" dirty="0">
                <a:solidFill>
                  <a:srgbClr val="C00000"/>
                </a:solidFill>
              </a:rPr>
              <a:t>&gt;)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FOR &lt;</a:t>
            </a:r>
            <a:r>
              <a:rPr lang="en-US" sz="2400" dirty="0" err="1">
                <a:solidFill>
                  <a:srgbClr val="C00000"/>
                </a:solidFill>
              </a:rPr>
              <a:t>spreading_element</a:t>
            </a:r>
            <a:r>
              <a:rPr lang="en-US" sz="2400" dirty="0">
                <a:solidFill>
                  <a:srgbClr val="C00000"/>
                </a:solidFill>
              </a:rPr>
              <a:t>&gt;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IN (&lt;</a:t>
            </a:r>
            <a:r>
              <a:rPr lang="en-US" sz="2400" dirty="0" err="1">
                <a:solidFill>
                  <a:srgbClr val="C00000"/>
                </a:solidFill>
              </a:rPr>
              <a:t>list_of_target_columns</a:t>
            </a:r>
            <a:r>
              <a:rPr lang="en-US" sz="2400" dirty="0">
                <a:solidFill>
                  <a:srgbClr val="C00000"/>
                </a:solidFill>
              </a:rPr>
              <a:t>&gt;)) AS &lt;</a:t>
            </a:r>
            <a:r>
              <a:rPr lang="en-US" sz="2400" dirty="0" err="1">
                <a:solidFill>
                  <a:srgbClr val="C00000"/>
                </a:solidFill>
              </a:rPr>
              <a:t>result_table_alias</a:t>
            </a:r>
            <a:r>
              <a:rPr lang="en-US" sz="2400" dirty="0">
                <a:solidFill>
                  <a:srgbClr val="C00000"/>
                </a:solidFill>
              </a:rPr>
              <a:t>&gt;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...;</a:t>
            </a:r>
          </a:p>
          <a:p>
            <a:r>
              <a:rPr lang="en-US" sz="2400" dirty="0"/>
              <a:t>Ex: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[1]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[2]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[3]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[4]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[5]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VendorID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emp2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pvt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DD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PIVOT(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emp2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vendorID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IN(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[1]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[2]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[3]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[4]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947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868502"/>
            <a:ext cx="7772400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UnPivot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3" name="Rectangle 2"/>
          <p:cNvSpPr/>
          <p:nvPr/>
        </p:nvSpPr>
        <p:spPr>
          <a:xfrm>
            <a:off x="1677690" y="1787946"/>
            <a:ext cx="10194011" cy="468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Unpivoting with the Native T-SQL </a:t>
            </a:r>
            <a:r>
              <a:rPr lang="en-US" sz="2400" i="1"/>
              <a:t>UNPIVOT </a:t>
            </a:r>
            <a:r>
              <a:rPr lang="en-US" sz="2400"/>
              <a:t>Operator</a:t>
            </a:r>
          </a:p>
          <a:p>
            <a:pPr>
              <a:lnSpc>
                <a:spcPct val="150000"/>
              </a:lnSpc>
            </a:pPr>
            <a:r>
              <a:rPr lang="en-US" sz="2400"/>
              <a:t>Cú pháp: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</a:rPr>
              <a:t>SELECT ...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</a:rPr>
              <a:t>FROM &lt;source_table_or_table_expression&gt;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</a:rPr>
              <a:t>UNPIVOT(&lt;target_col_to_hold_source_col_values&gt;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</a:rPr>
              <a:t>FOR &lt;target_col_to_hold_source_col_names&gt; IN(&lt;list_of_source_columns&gt;)) AS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</a:rPr>
              <a:t>&lt;result_table_alias&gt;</a:t>
            </a:r>
          </a:p>
          <a:p>
            <a:pPr>
              <a:lnSpc>
                <a:spcPct val="150000"/>
              </a:lnSpc>
            </a:pPr>
            <a:r>
              <a:rPr lang="en-US" sz="800"/>
              <a:t>...;</a:t>
            </a: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3103050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868502"/>
            <a:ext cx="7772400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UnPivot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3" name="Rectangle 2"/>
          <p:cNvSpPr/>
          <p:nvPr/>
        </p:nvSpPr>
        <p:spPr>
          <a:xfrm>
            <a:off x="1445216" y="1592483"/>
            <a:ext cx="9186620" cy="4925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CASE..WHEN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Ex: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SELECT empid, </a:t>
            </a:r>
            <a:r>
              <a:rPr lang="en-US" sz="2400" dirty="0" err="1"/>
              <a:t>custid</a:t>
            </a:r>
            <a:r>
              <a:rPr lang="en-US" sz="2400" dirty="0"/>
              <a:t>,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CASE </a:t>
            </a:r>
            <a:r>
              <a:rPr lang="en-US" sz="2400" dirty="0" err="1"/>
              <a:t>custid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WHEN 'A' THEN A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WHEN 'B' THEN B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WHEN 'C' THEN C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WHEN 'D' THEN D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END AS qty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FROM </a:t>
            </a:r>
            <a:r>
              <a:rPr lang="en-US" sz="2400" dirty="0" err="1"/>
              <a:t>dbo.EmpCustOrders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CROSS JOIN (VALUES('A'),('B'),('C'),('D')) AS </a:t>
            </a:r>
            <a:r>
              <a:rPr lang="en-US" sz="2400" dirty="0" err="1"/>
              <a:t>Custs</a:t>
            </a:r>
            <a:r>
              <a:rPr lang="en-US" sz="2400" dirty="0"/>
              <a:t>(</a:t>
            </a:r>
            <a:r>
              <a:rPr lang="en-US" sz="2400" dirty="0" err="1"/>
              <a:t>custid</a:t>
            </a:r>
            <a:r>
              <a:rPr lang="en-US" sz="2400" dirty="0"/>
              <a:t>);</a:t>
            </a:r>
            <a:endParaRPr lang="en-US" sz="59500" dirty="0"/>
          </a:p>
        </p:txBody>
      </p:sp>
    </p:spTree>
    <p:extLst>
      <p:ext uri="{BB962C8B-B14F-4D97-AF65-F5344CB8AC3E}">
        <p14:creationId xmlns:p14="http://schemas.microsoft.com/office/powerpoint/2010/main" val="1960422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868502"/>
            <a:ext cx="7772400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UnPivot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3" name="Rectangle 2"/>
          <p:cNvSpPr/>
          <p:nvPr/>
        </p:nvSpPr>
        <p:spPr>
          <a:xfrm>
            <a:off x="1491711" y="1756949"/>
            <a:ext cx="7696200" cy="5076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Sử dụng CASE..WHEN</a:t>
            </a:r>
          </a:p>
          <a:p>
            <a:pPr>
              <a:lnSpc>
                <a:spcPct val="120000"/>
              </a:lnSpc>
            </a:pPr>
            <a:r>
              <a:rPr lang="en-US" sz="2400"/>
              <a:t>Ex: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SELECT *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FROM (SELECT empid, custid,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CASE custid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WHEN 'A' THEN A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WHEN 'B' THEN B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WHEN 'C' THEN C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WHEN 'D' THEN D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END AS qty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FROM dbo.EmpCustOrders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CROSS JOIN (VALUES('A'),('B'),('C'),('D')) AS Custs(custid)) AS D WHERE qty IS NOT NULL;</a:t>
            </a:r>
          </a:p>
        </p:txBody>
      </p:sp>
    </p:spTree>
    <p:extLst>
      <p:ext uri="{BB962C8B-B14F-4D97-AF65-F5344CB8AC3E}">
        <p14:creationId xmlns:p14="http://schemas.microsoft.com/office/powerpoint/2010/main" val="2135428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868502"/>
            <a:ext cx="7772400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UnPivot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3" name="Rectangle 2"/>
          <p:cNvSpPr/>
          <p:nvPr/>
        </p:nvSpPr>
        <p:spPr>
          <a:xfrm>
            <a:off x="1693189" y="1756950"/>
            <a:ext cx="9543081" cy="500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Unpivoting with the Native T-SQL </a:t>
            </a:r>
            <a:r>
              <a:rPr lang="en-US" sz="2400" i="1" dirty="0"/>
              <a:t>UNPIVOT </a:t>
            </a:r>
            <a:r>
              <a:rPr lang="en-US" sz="2400" dirty="0"/>
              <a:t>Operator</a:t>
            </a:r>
          </a:p>
          <a:p>
            <a:r>
              <a:rPr lang="en-US" sz="2800" dirty="0"/>
              <a:t>Ex: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SELECT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VendorID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Employee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Orders  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VendorID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Emp1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Emp2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Emp3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Emp4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Emp5  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pvt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p  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UNPIVOT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Orders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Employee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Emp1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Emp2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Emp3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Emp4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Emp5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unpvt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8110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Hoặc</a:t>
            </a:r>
            <a:endParaRPr lang="en-US" b="1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3475730" y="2495965"/>
            <a:ext cx="7877325" cy="181588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70C0"/>
                </a:solidFill>
              </a:rPr>
              <a:t>Insert</a:t>
            </a:r>
            <a:r>
              <a:rPr lang="en-US" sz="3200" dirty="0"/>
              <a:t> &lt;Table Name&gt;[</a:t>
            </a:r>
            <a:r>
              <a:rPr lang="en-US" sz="3200" dirty="0" err="1"/>
              <a:t>field_List</a:t>
            </a:r>
            <a:r>
              <a:rPr lang="en-US" sz="3200" dirty="0"/>
              <a:t>]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Values</a:t>
            </a:r>
            <a:r>
              <a:rPr lang="en-US" sz="3200" dirty="0"/>
              <a:t> (value_1, value_2, …, </a:t>
            </a:r>
            <a:r>
              <a:rPr lang="en-US" sz="3200" dirty="0" err="1"/>
              <a:t>value_n</a:t>
            </a:r>
            <a:r>
              <a:rPr lang="en-US" sz="3200" dirty="0"/>
              <a:t>)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Values</a:t>
            </a:r>
            <a:r>
              <a:rPr lang="en-US" sz="3200" dirty="0"/>
              <a:t> (…)…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475729" y="5113817"/>
            <a:ext cx="7877325" cy="132343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70C0"/>
                </a:solidFill>
              </a:rPr>
              <a:t>Insert</a:t>
            </a:r>
            <a:r>
              <a:rPr lang="en-US" sz="3200" dirty="0"/>
              <a:t> &lt;Table Name&gt;[</a:t>
            </a:r>
            <a:r>
              <a:rPr lang="en-US" sz="3200" dirty="0" err="1"/>
              <a:t>field_List</a:t>
            </a:r>
            <a:r>
              <a:rPr lang="en-US" sz="3200" dirty="0"/>
              <a:t>]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(Select</a:t>
            </a:r>
            <a:r>
              <a:rPr lang="en-US" sz="3200" dirty="0"/>
              <a:t> statement)</a:t>
            </a:r>
          </a:p>
        </p:txBody>
      </p:sp>
    </p:spTree>
    <p:extLst>
      <p:ext uri="{BB962C8B-B14F-4D97-AF65-F5344CB8AC3E}">
        <p14:creationId xmlns:p14="http://schemas.microsoft.com/office/powerpoint/2010/main" val="302936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select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37467" y="1661547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Clr>
                <a:srgbClr val="0000FF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en-US" sz="2800"/>
              <a:t>Ví dụ: liệt kê 3 hóa đơn có cước phí cao nhất</a:t>
            </a:r>
          </a:p>
          <a:p>
            <a:pPr marL="0" indent="0" algn="just" eaLnBrk="1" hangingPunct="1">
              <a:buClr>
                <a:srgbClr val="0000FF"/>
              </a:buClr>
              <a:buSzPct val="60000"/>
              <a:buFontTx/>
              <a:buNone/>
              <a:defRPr/>
            </a:pPr>
            <a:r>
              <a:rPr lang="en-US" altLang="en-US" sz="2800"/>
              <a:t>Select top 3 </a:t>
            </a:r>
            <a:r>
              <a:rPr lang="en-US" altLang="en-US" sz="2800" b="1">
                <a:solidFill>
                  <a:srgbClr val="C00000"/>
                </a:solidFill>
              </a:rPr>
              <a:t>with ties </a:t>
            </a:r>
            <a:r>
              <a:rPr lang="en-US" altLang="en-US" sz="2800"/>
              <a:t>OrderID, Freight </a:t>
            </a:r>
          </a:p>
          <a:p>
            <a:pPr marL="0" indent="0" algn="just" eaLnBrk="1" hangingPunct="1">
              <a:buClr>
                <a:srgbClr val="0000FF"/>
              </a:buClr>
              <a:buSzPct val="60000"/>
              <a:buFontTx/>
              <a:buNone/>
              <a:defRPr/>
            </a:pPr>
            <a:r>
              <a:rPr lang="en-US" altLang="en-US" sz="2800"/>
              <a:t>From Orders </a:t>
            </a:r>
          </a:p>
          <a:p>
            <a:pPr marL="0" indent="0" algn="just" eaLnBrk="1" hangingPunct="1">
              <a:buClr>
                <a:srgbClr val="0000FF"/>
              </a:buClr>
              <a:buSzPct val="60000"/>
              <a:buFontTx/>
              <a:buNone/>
              <a:defRPr/>
            </a:pPr>
            <a:r>
              <a:rPr lang="en-US" altLang="en-US" sz="2800"/>
              <a:t>Order by Freight DESC</a:t>
            </a:r>
            <a:endParaRPr lang="en-GB" altLang="en-US" sz="28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70023" r="15384" b="8586"/>
          <a:stretch>
            <a:fillRect/>
          </a:stretch>
        </p:blipFill>
        <p:spPr bwMode="auto">
          <a:xfrm>
            <a:off x="2084517" y="4001603"/>
            <a:ext cx="9066830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4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648" y="1510748"/>
            <a:ext cx="9424021" cy="4267952"/>
          </a:xfrm>
        </p:spPr>
        <p:txBody>
          <a:bodyPr/>
          <a:lstStyle/>
          <a:p>
            <a:r>
              <a:rPr lang="en-US" b="1"/>
              <a:t>Ví dụ: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863905" y="2795350"/>
            <a:ext cx="10457248" cy="36009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Use Northwind 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SPMOI2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Masp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tensp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40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SPMOI2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Od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Masp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Tensp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od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ProductName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Products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P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[Order Details]  Od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Od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SPMOI2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3443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Hoặc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Hoặc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7289" y="1175784"/>
            <a:ext cx="6096000" cy="115223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>
                <a:solidFill>
                  <a:srgbClr val="0070C0"/>
                </a:solidFill>
              </a:rPr>
              <a:t>Delete </a:t>
            </a:r>
            <a:r>
              <a:rPr lang="en-US" sz="2800" dirty="0"/>
              <a:t>from &lt;Table name&gt;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Where </a:t>
            </a:r>
            <a:r>
              <a:rPr lang="en-US" sz="2800" dirty="0"/>
              <a:t>&lt;condition&gt;]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7289" y="2564730"/>
            <a:ext cx="6096000" cy="171239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>
                <a:solidFill>
                  <a:srgbClr val="0070C0"/>
                </a:solidFill>
              </a:rPr>
              <a:t>Delete Top</a:t>
            </a:r>
            <a:r>
              <a:rPr lang="en-US" sz="2800" dirty="0"/>
              <a:t> [n] </a:t>
            </a:r>
            <a:r>
              <a:rPr lang="en-US" sz="2800" dirty="0">
                <a:solidFill>
                  <a:srgbClr val="0070C0"/>
                </a:solidFill>
              </a:rPr>
              <a:t>percent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&lt;Table name&gt;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Where </a:t>
            </a:r>
            <a:r>
              <a:rPr lang="en-US" sz="2800" dirty="0"/>
              <a:t>&lt;condition&gt;]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7289" y="4409644"/>
            <a:ext cx="6096000" cy="115223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>
                <a:solidFill>
                  <a:srgbClr val="0070C0"/>
                </a:solidFill>
              </a:rPr>
              <a:t>Output</a:t>
            </a:r>
            <a:r>
              <a:rPr lang="en-US" sz="2800" dirty="0"/>
              <a:t> </a:t>
            </a:r>
            <a:r>
              <a:rPr lang="en-US" sz="2800" dirty="0" err="1"/>
              <a:t>Deleted</a:t>
            </a:r>
            <a:r>
              <a:rPr lang="en-US" sz="2800" dirty="0" err="1">
                <a:solidFill>
                  <a:srgbClr val="0070C0"/>
                </a:solidFill>
              </a:rPr>
              <a:t>Delete</a:t>
            </a:r>
            <a:r>
              <a:rPr lang="en-US" sz="2800" dirty="0">
                <a:solidFill>
                  <a:srgbClr val="0070C0"/>
                </a:solidFill>
              </a:rPr>
              <a:t> From</a:t>
            </a:r>
            <a:r>
              <a:rPr lang="en-US" sz="2800" dirty="0"/>
              <a:t> &lt;Table name&gt;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854631" y="556188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6075" indent="-346075"/>
            <a:r>
              <a:rPr lang="en-US" altLang="en-US" sz="2400" b="1">
                <a:cs typeface="Times New Roman" panose="02020603050405020304" pitchFamily="18" charset="0"/>
              </a:rPr>
              <a:t> </a:t>
            </a:r>
            <a:r>
              <a:rPr lang="en-US" altLang="en-US" sz="2400"/>
              <a:t>Ví dụ</a:t>
            </a:r>
          </a:p>
          <a:p>
            <a:pPr marL="495300" lvl="1">
              <a:spcBef>
                <a:spcPct val="0"/>
              </a:spcBef>
            </a:pPr>
            <a:r>
              <a:rPr lang="en-US" altLang="en-US" sz="2400"/>
              <a:t>DELETE FROM [Chi Tiet Hoa Don]</a:t>
            </a:r>
          </a:p>
          <a:p>
            <a:pPr marL="495300" lvl="1">
              <a:spcBef>
                <a:spcPct val="0"/>
              </a:spcBef>
            </a:pPr>
            <a:r>
              <a:rPr lang="en-US" altLang="en-US" sz="2400"/>
              <a:t>WHERE Mahd =10148</a:t>
            </a:r>
          </a:p>
          <a:p>
            <a:pPr marL="346075" indent="-346075">
              <a:spcBef>
                <a:spcPct val="0"/>
              </a:spcBef>
            </a:pP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39207870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/>
              <a:t>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4601" y="2623084"/>
            <a:ext cx="6096000" cy="230832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70C0"/>
                </a:solidFill>
              </a:rPr>
              <a:t>Update</a:t>
            </a:r>
            <a:r>
              <a:rPr lang="en-US" sz="3200" dirty="0"/>
              <a:t> &lt;Table Name&gt;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70C0"/>
                </a:solidFill>
              </a:rPr>
              <a:t>Set</a:t>
            </a:r>
            <a:r>
              <a:rPr lang="en-US" sz="3200" dirty="0"/>
              <a:t> </a:t>
            </a:r>
            <a:r>
              <a:rPr lang="en-US" sz="3200" dirty="0" err="1"/>
              <a:t>Field_Name</a:t>
            </a:r>
            <a:r>
              <a:rPr lang="en-US" sz="3200" dirty="0"/>
              <a:t> = </a:t>
            </a:r>
            <a:r>
              <a:rPr lang="en-US" sz="3200" dirty="0" err="1"/>
              <a:t>New_value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[</a:t>
            </a:r>
            <a:r>
              <a:rPr lang="en-US" sz="3200" dirty="0">
                <a:solidFill>
                  <a:srgbClr val="0070C0"/>
                </a:solidFill>
              </a:rPr>
              <a:t>Where</a:t>
            </a:r>
            <a:r>
              <a:rPr lang="en-US" sz="3200" dirty="0"/>
              <a:t> &lt;Condition&gt;]</a:t>
            </a:r>
          </a:p>
        </p:txBody>
      </p:sp>
    </p:spTree>
    <p:extLst>
      <p:ext uri="{BB962C8B-B14F-4D97-AF65-F5344CB8AC3E}">
        <p14:creationId xmlns:p14="http://schemas.microsoft.com/office/powerpoint/2010/main" val="41905808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/>
              <a:t>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  <a:r>
              <a:rPr lang="en-US" altLang="en-US" sz="24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í</a:t>
            </a:r>
            <a:r>
              <a:rPr lang="en-US" alt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Courier New" panose="02070309020205020404" pitchFamily="49" charset="0"/>
              </a:rPr>
              <a:t>dụ</a:t>
            </a:r>
            <a:endParaRPr lang="en-US" altLang="en-US" sz="24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UPDATE [Chi </a:t>
            </a:r>
            <a:r>
              <a:rPr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tiet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hoa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don] </a:t>
            </a:r>
          </a:p>
          <a:p>
            <a:pPr marL="0" indent="0">
              <a:spcBef>
                <a:spcPct val="3000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SET </a:t>
            </a:r>
            <a:r>
              <a:rPr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Thue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=Dongia+0.1*</a:t>
            </a:r>
            <a:r>
              <a:rPr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Dongia</a:t>
            </a:r>
            <a:endParaRPr lang="en-US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95300" lvl="1" indent="0">
              <a:spcBef>
                <a:spcPct val="3000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WHERE </a:t>
            </a:r>
            <a:r>
              <a:rPr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Masp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&lt;5</a:t>
            </a:r>
          </a:p>
          <a:p>
            <a:pPr marL="495300" lvl="1" indent="0">
              <a:spcBef>
                <a:spcPct val="30000"/>
              </a:spcBef>
              <a:buNone/>
            </a:pPr>
            <a:endParaRPr lang="en-US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95300" lvl="1" indent="0">
              <a:spcBef>
                <a:spcPct val="3000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UPDATE [Chi </a:t>
            </a:r>
            <a:r>
              <a:rPr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Tiet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Hoa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don]</a:t>
            </a:r>
          </a:p>
          <a:p>
            <a:pPr marL="495300" lvl="1" indent="0">
              <a:spcBef>
                <a:spcPct val="3000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SET </a:t>
            </a:r>
            <a:r>
              <a:rPr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Dongia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</a:p>
          <a:p>
            <a:pPr marL="1270000" lvl="2" indent="-381000">
              <a:spcBef>
                <a:spcPct val="300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( SELECT </a:t>
            </a:r>
            <a:r>
              <a:rPr lang="en-US" alt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Dongia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Dongia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*0.2  FROM [San </a:t>
            </a:r>
            <a:r>
              <a:rPr lang="en-US" alt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pham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]) where </a:t>
            </a:r>
            <a:r>
              <a:rPr lang="en-US" alt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Masp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31450590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imes New Roman" panose="02020603050405020304" pitchFamily="18" charset="0"/>
              </a:rPr>
              <a:t>Câu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lệnh</a:t>
            </a:r>
            <a:r>
              <a:rPr lang="en-US" dirty="0">
                <a:cs typeface="Times New Roman" panose="02020603050405020304" pitchFamily="18" charset="0"/>
              </a:rPr>
              <a:t> TRUNCATE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9424021" cy="4574650"/>
          </a:xfrm>
        </p:spPr>
        <p:txBody>
          <a:bodyPr>
            <a:normAutofit/>
          </a:bodyPr>
          <a:lstStyle/>
          <a:p>
            <a:pPr marL="0" indent="0"/>
            <a:r>
              <a:rPr lang="en-US" dirty="0" err="1">
                <a:cs typeface="Times New Roman" panose="02020603050405020304" pitchFamily="18" charset="0"/>
              </a:rPr>
              <a:t>Dùng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để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xóa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dòng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của</a:t>
            </a:r>
            <a:r>
              <a:rPr lang="en-US" dirty="0">
                <a:cs typeface="Times New Roman" panose="02020603050405020304" pitchFamily="18" charset="0"/>
              </a:rPr>
              <a:t> table</a:t>
            </a:r>
          </a:p>
          <a:p>
            <a:pPr marL="0" indent="0"/>
            <a:r>
              <a:rPr lang="en-US" dirty="0" err="1">
                <a:cs typeface="Times New Roman" panose="02020603050405020304" pitchFamily="18" charset="0"/>
              </a:rPr>
              <a:t>Nhanh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hơn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lệnh</a:t>
            </a:r>
            <a:r>
              <a:rPr lang="en-US" dirty="0">
                <a:cs typeface="Times New Roman" panose="02020603050405020304" pitchFamily="18" charset="0"/>
              </a:rPr>
              <a:t> DELETE</a:t>
            </a:r>
          </a:p>
          <a:p>
            <a:pPr marL="0" indent="0"/>
            <a:r>
              <a:rPr lang="en-US" dirty="0" err="1">
                <a:cs typeface="Times New Roman" panose="02020603050405020304" pitchFamily="18" charset="0"/>
              </a:rPr>
              <a:t>Không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dùng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Trigger</a:t>
            </a:r>
          </a:p>
          <a:p>
            <a:pPr marL="400050" lvl="2" indent="0">
              <a:buNone/>
            </a:pPr>
            <a:r>
              <a:rPr lang="en-US" sz="2800" b="1" dirty="0" err="1">
                <a:cs typeface="Times New Roman" panose="02020603050405020304" pitchFamily="18" charset="0"/>
              </a:rPr>
              <a:t>Cú</a:t>
            </a:r>
            <a:r>
              <a:rPr lang="en-US" sz="2800" b="1" dirty="0"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cs typeface="Times New Roman" panose="02020603050405020304" pitchFamily="18" charset="0"/>
              </a:rPr>
              <a:t>pháp</a:t>
            </a:r>
            <a:r>
              <a:rPr lang="en-US" sz="2800" dirty="0"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cs typeface="Times New Roman" panose="02020603050405020304" pitchFamily="18" charset="0"/>
              </a:rPr>
              <a:t>TRUNCATE TABLE </a:t>
            </a:r>
            <a:r>
              <a:rPr lang="en-US" sz="2800" b="1" i="1" dirty="0" err="1">
                <a:cs typeface="Times New Roman" panose="02020603050405020304" pitchFamily="18" charset="0"/>
              </a:rPr>
              <a:t>table_name</a:t>
            </a:r>
            <a:endParaRPr lang="en-US" sz="2800" b="1" dirty="0">
              <a:cs typeface="Times New Roman" panose="02020603050405020304" pitchFamily="18" charset="0"/>
            </a:endParaRPr>
          </a:p>
          <a:p>
            <a:pPr marL="400050" lvl="2" indent="0">
              <a:buNone/>
            </a:pPr>
            <a:r>
              <a:rPr lang="en-US" sz="2800" dirty="0"/>
              <a:t>VD</a:t>
            </a:r>
          </a:p>
          <a:p>
            <a:pPr marL="895350" lvl="2" indent="0">
              <a:spcBef>
                <a:spcPct val="0"/>
              </a:spcBef>
              <a:buClrTx/>
              <a:buNone/>
            </a:pPr>
            <a:r>
              <a:rPr lang="en-US" sz="2800" b="1" dirty="0"/>
              <a:t> </a:t>
            </a:r>
            <a:r>
              <a:rPr lang="en-US" sz="2800" dirty="0">
                <a:cs typeface="Times New Roman" panose="02020603050405020304" pitchFamily="18" charset="0"/>
              </a:rPr>
              <a:t>TRUNCATE TABLE </a:t>
            </a:r>
            <a:r>
              <a:rPr lang="en-US" sz="2800" dirty="0" err="1">
                <a:cs typeface="Times New Roman" panose="02020603050405020304" pitchFamily="18" charset="0"/>
              </a:rPr>
              <a:t>NewProducts</a:t>
            </a:r>
            <a:endParaRPr lang="en-US" sz="28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7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9424021" cy="4757530"/>
          </a:xfrm>
        </p:spPr>
        <p:txBody>
          <a:bodyPr>
            <a:normAutofit/>
          </a:bodyPr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 algn="l"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ProductID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UnitPrice</a:t>
            </a:r>
            <a:endParaRPr lang="en-US" dirty="0">
              <a:latin typeface="Cambria" panose="02040503050406030204" pitchFamily="18" charset="0"/>
            </a:endParaRPr>
          </a:p>
          <a:p>
            <a:pPr lvl="1" algn="l"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FROM </a:t>
            </a:r>
            <a:r>
              <a:rPr lang="en-US" dirty="0" err="1">
                <a:solidFill>
                  <a:srgbClr val="0000FF"/>
                </a:solidFill>
                <a:latin typeface="Cambria" panose="02040503050406030204" pitchFamily="18" charset="0"/>
              </a:rPr>
              <a:t>Product_T</a:t>
            </a:r>
            <a:endParaRPr lang="en-US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 lvl="1" algn="l"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WHERE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UnitPrice</a:t>
            </a:r>
            <a:r>
              <a:rPr lang="en-US" dirty="0">
                <a:latin typeface="Cambria" panose="02040503050406030204" pitchFamily="18" charset="0"/>
              </a:rPr>
              <a:t> &lt; 275;</a:t>
            </a:r>
          </a:p>
          <a:p>
            <a:pPr algn="l">
              <a:buClr>
                <a:schemeClr val="bg1"/>
              </a:buClr>
              <a:buSzPct val="70000"/>
              <a:buFontTx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algn="l">
              <a:spcBef>
                <a:spcPct val="1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ProductID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ProductName,UnitPrice</a:t>
            </a:r>
            <a:endParaRPr lang="en-US" dirty="0">
              <a:latin typeface="Cambria" panose="02040503050406030204" pitchFamily="18" charset="0"/>
            </a:endParaRPr>
          </a:p>
          <a:p>
            <a:pPr algn="l">
              <a:spcBef>
                <a:spcPct val="1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FROM</a:t>
            </a:r>
            <a:r>
              <a:rPr lang="en-US" dirty="0">
                <a:latin typeface="Cambria" panose="02040503050406030204" pitchFamily="18" charset="0"/>
              </a:rPr>
              <a:t> Products</a:t>
            </a:r>
          </a:p>
          <a:p>
            <a:pPr algn="l">
              <a:spcBef>
                <a:spcPct val="1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WHERE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ProductName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like</a:t>
            </a:r>
            <a:r>
              <a:rPr lang="en-US" dirty="0">
                <a:latin typeface="Cambria" panose="02040503050406030204" pitchFamily="18" charset="0"/>
              </a:rPr>
              <a:t> ‘N%’ </a:t>
            </a:r>
          </a:p>
          <a:p>
            <a:pPr algn="l">
              <a:spcBef>
                <a:spcPct val="1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AND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UnitPrice</a:t>
            </a:r>
            <a:r>
              <a:rPr lang="en-US" dirty="0">
                <a:latin typeface="Cambria" panose="02040503050406030204" pitchFamily="18" charset="0"/>
              </a:rPr>
              <a:t> &gt; 300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4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sz="2800" dirty="0">
                <a:solidFill>
                  <a:srgbClr val="0000FF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dirty="0" err="1"/>
              <a:t>c.CustomerID</a:t>
            </a:r>
            <a:r>
              <a:rPr lang="en-US" sz="2800" dirty="0"/>
              <a:t>, </a:t>
            </a:r>
            <a:r>
              <a:rPr lang="en-US" sz="2800" dirty="0" err="1"/>
              <a:t>CompanyName</a:t>
            </a:r>
            <a:r>
              <a:rPr lang="en-US" sz="2800" dirty="0"/>
              <a:t>, </a:t>
            </a:r>
            <a:r>
              <a:rPr lang="en-US" sz="2800" dirty="0" err="1"/>
              <a:t>OrderID</a:t>
            </a:r>
            <a:r>
              <a:rPr lang="en-US" sz="2800" dirty="0"/>
              <a:t>, </a:t>
            </a:r>
            <a:r>
              <a:rPr lang="en-US" sz="2800" dirty="0" err="1"/>
              <a:t>OrderDate</a:t>
            </a:r>
            <a:endParaRPr lang="en-US" sz="2800" dirty="0"/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/>
              <a:t> Customers C  </a:t>
            </a:r>
            <a:r>
              <a:rPr lang="en-US" sz="2800" dirty="0">
                <a:solidFill>
                  <a:srgbClr val="C00000"/>
                </a:solidFill>
              </a:rPr>
              <a:t>INNER JOIN </a:t>
            </a:r>
            <a:r>
              <a:rPr lang="en-US" sz="2800" dirty="0"/>
              <a:t>Orders  O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00FF"/>
                </a:solidFill>
              </a:rPr>
              <a:t>ON</a:t>
            </a:r>
            <a:r>
              <a:rPr lang="en-US" sz="2800" dirty="0"/>
              <a:t> </a:t>
            </a:r>
            <a:r>
              <a:rPr lang="en-US" sz="2800" dirty="0" err="1"/>
              <a:t>C.CustomerID</a:t>
            </a:r>
            <a:r>
              <a:rPr lang="en-US" sz="2800" dirty="0"/>
              <a:t> = </a:t>
            </a:r>
            <a:r>
              <a:rPr lang="en-US" sz="2800" dirty="0" err="1"/>
              <a:t>O.CustomerID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577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3305</TotalTime>
  <Words>3385</Words>
  <Application>Microsoft Office PowerPoint</Application>
  <PresentationFormat>Widescreen</PresentationFormat>
  <Paragraphs>505</Paragraphs>
  <Slides>64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Arial</vt:lpstr>
      <vt:lpstr>Arial Narrow</vt:lpstr>
      <vt:lpstr>Calibri</vt:lpstr>
      <vt:lpstr>Cambria</vt:lpstr>
      <vt:lpstr>Century Gothic</vt:lpstr>
      <vt:lpstr>Consolas</vt:lpstr>
      <vt:lpstr>MonoRegular</vt:lpstr>
      <vt:lpstr>StoneSerif</vt:lpstr>
      <vt:lpstr>Tahoma</vt:lpstr>
      <vt:lpstr>Times New Roman</vt:lpstr>
      <vt:lpstr>Wingdings</vt:lpstr>
      <vt:lpstr>Wingdings 3</vt:lpstr>
      <vt:lpstr>Wisp</vt:lpstr>
      <vt:lpstr>Chương 3 Ngôn ngữ Thao Tác Dữ Liệu</vt:lpstr>
      <vt:lpstr>Ngôn ngữ thao tác dữ liệu</vt:lpstr>
      <vt:lpstr>Cấu trúc lệnh truy vấn</vt:lpstr>
      <vt:lpstr>Lệnh select</vt:lpstr>
      <vt:lpstr>Lệnh select</vt:lpstr>
      <vt:lpstr>Lệnh select</vt:lpstr>
      <vt:lpstr>Lệnh select</vt:lpstr>
      <vt:lpstr>Lệnh select</vt:lpstr>
      <vt:lpstr>Truy vấn trên nhiều bảng</vt:lpstr>
      <vt:lpstr>Truy vấn seft join</vt:lpstr>
      <vt:lpstr>Lệnh Union</vt:lpstr>
      <vt:lpstr>Các hàm tổng hợp dữ liệu</vt:lpstr>
      <vt:lpstr>Các hàm tổng hợp dữ liệu</vt:lpstr>
      <vt:lpstr>Mệnh đề GROUP BY</vt:lpstr>
      <vt:lpstr>Mệnh đề HAVING</vt:lpstr>
      <vt:lpstr>Mệnh đề HAVING</vt:lpstr>
      <vt:lpstr>Select - Compute By</vt:lpstr>
      <vt:lpstr>Truy vấn con - Nested Queries</vt:lpstr>
      <vt:lpstr>Các phép toán dùng trong nested query</vt:lpstr>
      <vt:lpstr>Các phép toán dùng trong nested query</vt:lpstr>
      <vt:lpstr>Các phép toán dùng trong nested query</vt:lpstr>
      <vt:lpstr>Các phép toán dùng trong nested query</vt:lpstr>
      <vt:lpstr>Các phép toán dùng trong nested query</vt:lpstr>
      <vt:lpstr>Các phép toán dùng trong nested query</vt:lpstr>
      <vt:lpstr>Lệnh SELECT INTO – Tạo bảng</vt:lpstr>
      <vt:lpstr>Lệnh select into</vt:lpstr>
      <vt:lpstr>Lệnh SELECT INTO – Tạo bảng</vt:lpstr>
      <vt:lpstr>Lệnh SELECT INTO – Tạo bảng</vt:lpstr>
      <vt:lpstr>Select With </vt:lpstr>
      <vt:lpstr>PowerPoint Presentation</vt:lpstr>
      <vt:lpstr>Select With </vt:lpstr>
      <vt:lpstr>PowerPoint Presentation</vt:lpstr>
      <vt:lpstr>PowerPoint Presentation</vt:lpstr>
      <vt:lpstr>PowerPoint Presentation</vt:lpstr>
      <vt:lpstr>Select Merge</vt:lpstr>
      <vt:lpstr>Merge query</vt:lpstr>
      <vt:lpstr>Merge query</vt:lpstr>
      <vt:lpstr>Merge query</vt:lpstr>
      <vt:lpstr>Ví dụ Merging Data để thực thi Insert và Update</vt:lpstr>
      <vt:lpstr>Ví dụ Merging Data để thực thi Insert và Update</vt:lpstr>
      <vt:lpstr>Ví dụ Merging Data để thực thi Insert và Update</vt:lpstr>
      <vt:lpstr>Ví dụ - Merge query</vt:lpstr>
      <vt:lpstr>Ví dụ Merge - WHEN MATCHED </vt:lpstr>
      <vt:lpstr>Ví dụ Merge - WHEN MATCHED </vt:lpstr>
      <vt:lpstr>Ví dụ Merge - WHEN MATCHED </vt:lpstr>
      <vt:lpstr>Ví dụ Merge -WHEN NOT MATCHED BY TARGET</vt:lpstr>
      <vt:lpstr>Ví dụ Merge -WHEN NOT MATCHED BY SOURCE</vt:lpstr>
      <vt:lpstr>Implementing the WHEN NOT MATCHED BY SOURCE</vt:lpstr>
      <vt:lpstr>Pivot query</vt:lpstr>
      <vt:lpstr>Pivot</vt:lpstr>
      <vt:lpstr>PowerPoint Presentation</vt:lpstr>
      <vt:lpstr>PowerPoint Presentation</vt:lpstr>
      <vt:lpstr>Pivot</vt:lpstr>
      <vt:lpstr>Pivot</vt:lpstr>
      <vt:lpstr>UnPivot</vt:lpstr>
      <vt:lpstr>UnPivot</vt:lpstr>
      <vt:lpstr>UnPivot</vt:lpstr>
      <vt:lpstr>UnPivot</vt:lpstr>
      <vt:lpstr>Lệnh Insert</vt:lpstr>
      <vt:lpstr>Lệnh Insert</vt:lpstr>
      <vt:lpstr>Lệnh Delete</vt:lpstr>
      <vt:lpstr>Lệnh Update</vt:lpstr>
      <vt:lpstr>Lệnh Update</vt:lpstr>
      <vt:lpstr>Câu lệnh TRUNCATE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Xuan Hien</dc:creator>
  <cp:lastModifiedBy>Truc Ly Nguyen Thi</cp:lastModifiedBy>
  <cp:revision>185</cp:revision>
  <dcterms:created xsi:type="dcterms:W3CDTF">2015-01-21T03:21:11Z</dcterms:created>
  <dcterms:modified xsi:type="dcterms:W3CDTF">2023-02-07T09:11:42Z</dcterms:modified>
</cp:coreProperties>
</file>