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4"/>
  </p:notesMasterIdLst>
  <p:handoutMasterIdLst>
    <p:handoutMasterId r:id="rId65"/>
  </p:handoutMasterIdLst>
  <p:sldIdLst>
    <p:sldId id="256" r:id="rId3"/>
    <p:sldId id="257" r:id="rId4"/>
    <p:sldId id="421" r:id="rId5"/>
    <p:sldId id="806" r:id="rId6"/>
    <p:sldId id="759" r:id="rId7"/>
    <p:sldId id="739" r:id="rId8"/>
    <p:sldId id="740" r:id="rId9"/>
    <p:sldId id="817" r:id="rId10"/>
    <p:sldId id="807" r:id="rId11"/>
    <p:sldId id="805" r:id="rId12"/>
    <p:sldId id="741" r:id="rId13"/>
    <p:sldId id="786" r:id="rId14"/>
    <p:sldId id="787" r:id="rId15"/>
    <p:sldId id="788" r:id="rId16"/>
    <p:sldId id="742" r:id="rId17"/>
    <p:sldId id="808" r:id="rId18"/>
    <p:sldId id="761" r:id="rId19"/>
    <p:sldId id="762" r:id="rId20"/>
    <p:sldId id="746" r:id="rId21"/>
    <p:sldId id="641" r:id="rId22"/>
    <p:sldId id="747" r:id="rId23"/>
    <p:sldId id="748" r:id="rId24"/>
    <p:sldId id="518" r:id="rId25"/>
    <p:sldId id="797" r:id="rId26"/>
    <p:sldId id="755" r:id="rId27"/>
    <p:sldId id="810" r:id="rId28"/>
    <p:sldId id="794" r:id="rId29"/>
    <p:sldId id="795" r:id="rId30"/>
    <p:sldId id="796" r:id="rId31"/>
    <p:sldId id="763" r:id="rId32"/>
    <p:sldId id="764" r:id="rId33"/>
    <p:sldId id="766" r:id="rId34"/>
    <p:sldId id="767" r:id="rId35"/>
    <p:sldId id="770" r:id="rId36"/>
    <p:sldId id="804" r:id="rId37"/>
    <p:sldId id="769" r:id="rId38"/>
    <p:sldId id="771" r:id="rId39"/>
    <p:sldId id="811" r:id="rId40"/>
    <p:sldId id="772" r:id="rId41"/>
    <p:sldId id="798" r:id="rId42"/>
    <p:sldId id="800" r:id="rId43"/>
    <p:sldId id="774" r:id="rId44"/>
    <p:sldId id="784" r:id="rId45"/>
    <p:sldId id="801" r:id="rId46"/>
    <p:sldId id="802" r:id="rId47"/>
    <p:sldId id="803" r:id="rId48"/>
    <p:sldId id="785" r:id="rId49"/>
    <p:sldId id="775" r:id="rId50"/>
    <p:sldId id="776" r:id="rId51"/>
    <p:sldId id="777" r:id="rId52"/>
    <p:sldId id="778" r:id="rId53"/>
    <p:sldId id="779" r:id="rId54"/>
    <p:sldId id="812" r:id="rId55"/>
    <p:sldId id="814" r:id="rId56"/>
    <p:sldId id="780" r:id="rId57"/>
    <p:sldId id="782" r:id="rId58"/>
    <p:sldId id="813" r:id="rId59"/>
    <p:sldId id="816" r:id="rId60"/>
    <p:sldId id="815" r:id="rId61"/>
    <p:sldId id="783" r:id="rId62"/>
    <p:sldId id="286"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0000"/>
    <a:srgbClr val="CC00CC"/>
    <a:srgbClr val="FF99FF"/>
    <a:srgbClr val="996633"/>
    <a:srgbClr val="008080"/>
    <a:srgbClr val="FF00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5431" autoAdjust="0"/>
  </p:normalViewPr>
  <p:slideViewPr>
    <p:cSldViewPr>
      <p:cViewPr varScale="1">
        <p:scale>
          <a:sx n="76" d="100"/>
          <a:sy n="76" d="100"/>
        </p:scale>
        <p:origin x="2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5C372EC-BE54-4385-B529-2D28DE24BBB5}" type="datetimeFigureOut">
              <a:rPr lang="en-US" altLang="en-US"/>
              <a:pPr>
                <a:defRPr/>
              </a:pPr>
              <a:t>3/3/2023</a:t>
            </a:fld>
            <a:endParaRPr lang="en-US" altLang="en-US"/>
          </a:p>
        </p:txBody>
      </p:sp>
      <p:sp>
        <p:nvSpPr>
          <p:cNvPr id="2396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C2CCBD2-5351-4C6B-A702-80441F1B529A}" type="slidenum">
              <a:rPr lang="en-US" altLang="en-US"/>
              <a:pPr/>
              <a:t>‹#›</a:t>
            </a:fld>
            <a:endParaRPr lang="en-US" altLang="en-US"/>
          </a:p>
        </p:txBody>
      </p:sp>
    </p:spTree>
    <p:extLst>
      <p:ext uri="{BB962C8B-B14F-4D97-AF65-F5344CB8AC3E}">
        <p14:creationId xmlns:p14="http://schemas.microsoft.com/office/powerpoint/2010/main" val="2806505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C1072A8-8899-4A68-BCD2-2E385A92FCC3}" type="datetimeFigureOut">
              <a:rPr lang="en-US"/>
              <a:pPr>
                <a:defRPr/>
              </a:pPr>
              <a:t>3/3/2023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8BA0DE-82DE-4745-938B-3D4B726F383B}" type="slidenum">
              <a:rPr lang="en-US"/>
              <a:pPr/>
              <a:t>‹#›</a:t>
            </a:fld>
            <a:endParaRPr lang="en-US"/>
          </a:p>
        </p:txBody>
      </p:sp>
    </p:spTree>
    <p:extLst>
      <p:ext uri="{BB962C8B-B14F-4D97-AF65-F5344CB8AC3E}">
        <p14:creationId xmlns:p14="http://schemas.microsoft.com/office/powerpoint/2010/main" val="1778108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EB278CB-50C9-44F3-B060-7D44EB2B413A}" type="slidenum">
              <a:rPr lang="en-US" altLang="en-US">
                <a:latin typeface="Arial" panose="020B0604020202020204" pitchFamily="34" charset="0"/>
              </a:rPr>
              <a:pPr eaLnBrk="1" hangingPunct="1">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3969746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401457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32999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2164995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2400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309780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107941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17</a:t>
            </a:fld>
            <a:endParaRPr lang="en-US" altLang="en-US">
              <a:latin typeface="Arial" panose="020B0604020202020204" pitchFamily="34" charset="0"/>
            </a:endParaRPr>
          </a:p>
        </p:txBody>
      </p:sp>
    </p:spTree>
    <p:extLst>
      <p:ext uri="{BB962C8B-B14F-4D97-AF65-F5344CB8AC3E}">
        <p14:creationId xmlns:p14="http://schemas.microsoft.com/office/powerpoint/2010/main" val="2366736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3949419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018858B-216C-477C-8540-177A73779C68}" type="slidenum">
              <a:rPr lang="en-US" altLang="en-US">
                <a:latin typeface="Arial" panose="020B0604020202020204" pitchFamily="34" charset="0"/>
              </a:rPr>
              <a:pPr algn="r" eaLnBrk="1" hangingPunct="1">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1668884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018858B-216C-477C-8540-177A73779C68}" type="slidenum">
              <a:rPr lang="en-US" altLang="en-US">
                <a:latin typeface="Arial" panose="020B0604020202020204" pitchFamily="34" charset="0"/>
              </a:rPr>
              <a:pPr algn="r" eaLnBrk="1" hangingPunct="1">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270707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A2443F9-D7D7-47F2-8AA2-9FC575256667}" type="slidenum">
              <a:rPr lang="en-US" altLang="en-US">
                <a:latin typeface="Arial" panose="020B0604020202020204" pitchFamily="34" charset="0"/>
              </a:rPr>
              <a:pPr eaLnBrk="1" hangingPunct="1">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70362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018858B-216C-477C-8540-177A73779C68}" type="slidenum">
              <a:rPr lang="en-US" altLang="en-US">
                <a:latin typeface="Arial" panose="020B0604020202020204" pitchFamily="34" charset="0"/>
              </a:rPr>
              <a:pPr algn="r" eaLnBrk="1" hangingPunct="1">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17392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53</a:t>
            </a:fld>
            <a:endParaRPr lang="en-US"/>
          </a:p>
        </p:txBody>
      </p:sp>
    </p:spTree>
    <p:extLst>
      <p:ext uri="{BB962C8B-B14F-4D97-AF65-F5344CB8AC3E}">
        <p14:creationId xmlns:p14="http://schemas.microsoft.com/office/powerpoint/2010/main" val="3107077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54</a:t>
            </a:fld>
            <a:endParaRPr lang="en-US"/>
          </a:p>
        </p:txBody>
      </p:sp>
    </p:spTree>
    <p:extLst>
      <p:ext uri="{BB962C8B-B14F-4D97-AF65-F5344CB8AC3E}">
        <p14:creationId xmlns:p14="http://schemas.microsoft.com/office/powerpoint/2010/main" val="809360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56</a:t>
            </a:fld>
            <a:endParaRPr lang="en-US"/>
          </a:p>
        </p:txBody>
      </p:sp>
    </p:spTree>
    <p:extLst>
      <p:ext uri="{BB962C8B-B14F-4D97-AF65-F5344CB8AC3E}">
        <p14:creationId xmlns:p14="http://schemas.microsoft.com/office/powerpoint/2010/main" val="299935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57</a:t>
            </a:fld>
            <a:endParaRPr lang="en-US"/>
          </a:p>
        </p:txBody>
      </p:sp>
    </p:spTree>
    <p:extLst>
      <p:ext uri="{BB962C8B-B14F-4D97-AF65-F5344CB8AC3E}">
        <p14:creationId xmlns:p14="http://schemas.microsoft.com/office/powerpoint/2010/main" val="2223488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58</a:t>
            </a:fld>
            <a:endParaRPr lang="en-US"/>
          </a:p>
        </p:txBody>
      </p:sp>
    </p:spTree>
    <p:extLst>
      <p:ext uri="{BB962C8B-B14F-4D97-AF65-F5344CB8AC3E}">
        <p14:creationId xmlns:p14="http://schemas.microsoft.com/office/powerpoint/2010/main" val="3725369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59</a:t>
            </a:fld>
            <a:endParaRPr lang="en-US"/>
          </a:p>
        </p:txBody>
      </p:sp>
    </p:spTree>
    <p:extLst>
      <p:ext uri="{BB962C8B-B14F-4D97-AF65-F5344CB8AC3E}">
        <p14:creationId xmlns:p14="http://schemas.microsoft.com/office/powerpoint/2010/main" val="2888835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8CA8E44-1B78-455C-B326-69231EE9222A}" type="slidenum">
              <a:rPr lang="en-US" altLang="en-US">
                <a:latin typeface="Arial" panose="020B0604020202020204" pitchFamily="34" charset="0"/>
              </a:rPr>
              <a:pPr eaLnBrk="1" hangingPunct="1">
                <a:spcBef>
                  <a:spcPct val="0"/>
                </a:spcBef>
              </a:pPr>
              <a:t>61</a:t>
            </a:fld>
            <a:endParaRPr lang="en-US" altLang="en-US">
              <a:latin typeface="Arial" panose="020B0604020202020204" pitchFamily="34" charset="0"/>
            </a:endParaRPr>
          </a:p>
        </p:txBody>
      </p:sp>
    </p:spTree>
    <p:extLst>
      <p:ext uri="{BB962C8B-B14F-4D97-AF65-F5344CB8AC3E}">
        <p14:creationId xmlns:p14="http://schemas.microsoft.com/office/powerpoint/2010/main" val="3686156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216129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215821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42860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01054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211890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1114606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106970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EC84852-2EED-40CE-86BC-C36D36BE7EF4}" type="datetime1">
              <a:rPr lang="en-US"/>
              <a:pPr>
                <a:defRPr/>
              </a:pPr>
              <a:t>3/3/2023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F5425062-C775-42AB-A55C-1A184A7F147F}" type="slidenum">
              <a:rPr lang="en-US"/>
              <a:pPr/>
              <a:t>‹#›</a:t>
            </a:fld>
            <a:endParaRPr lang="en-US"/>
          </a:p>
        </p:txBody>
      </p:sp>
    </p:spTree>
    <p:extLst>
      <p:ext uri="{BB962C8B-B14F-4D97-AF65-F5344CB8AC3E}">
        <p14:creationId xmlns:p14="http://schemas.microsoft.com/office/powerpoint/2010/main" val="325482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0C063C5-4287-43ED-B24F-BEE1FB6F9659}" type="datetime1">
              <a:rPr lang="en-US"/>
              <a:pPr>
                <a:defRPr/>
              </a:pPr>
              <a:t>3/3/2023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A16FD75-50AC-4610-9205-8AE396F83541}" type="slidenum">
              <a:rPr lang="en-US"/>
              <a:pPr/>
              <a:t>‹#›</a:t>
            </a:fld>
            <a:endParaRPr lang="en-US"/>
          </a:p>
        </p:txBody>
      </p:sp>
    </p:spTree>
    <p:extLst>
      <p:ext uri="{BB962C8B-B14F-4D97-AF65-F5344CB8AC3E}">
        <p14:creationId xmlns:p14="http://schemas.microsoft.com/office/powerpoint/2010/main" val="58147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0947F96-97C2-43FC-B3A2-AD8D24C57088}" type="datetime1">
              <a:rPr lang="en-US"/>
              <a:pPr>
                <a:defRPr/>
              </a:pPr>
              <a:t>3/3/2023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44114A2-4404-4B77-AD7A-EA793F068DBC}" type="slidenum">
              <a:rPr lang="en-US"/>
              <a:pPr/>
              <a:t>‹#›</a:t>
            </a:fld>
            <a:endParaRPr lang="en-US"/>
          </a:p>
        </p:txBody>
      </p:sp>
    </p:spTree>
    <p:extLst>
      <p:ext uri="{BB962C8B-B14F-4D97-AF65-F5344CB8AC3E}">
        <p14:creationId xmlns:p14="http://schemas.microsoft.com/office/powerpoint/2010/main" val="378556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9F11AC93-B8EA-49D7-A377-010ECDDE277F}" type="datetime1">
              <a:rPr lang="en-US"/>
              <a:pPr>
                <a:defRPr/>
              </a:pPr>
              <a:t>3/3/2023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DFEA154-541F-4E77-8EC5-16DE8CDE476A}" type="slidenum">
              <a:rPr lang="en-US"/>
              <a:pPr/>
              <a:t>‹#›</a:t>
            </a:fld>
            <a:endParaRPr lang="en-US"/>
          </a:p>
        </p:txBody>
      </p:sp>
    </p:spTree>
    <p:extLst>
      <p:ext uri="{BB962C8B-B14F-4D97-AF65-F5344CB8AC3E}">
        <p14:creationId xmlns:p14="http://schemas.microsoft.com/office/powerpoint/2010/main" val="31390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8A2436E3-1319-4E05-B098-3B98234FB735}" type="datetime1">
              <a:rPr lang="en-US"/>
              <a:pPr>
                <a:defRPr/>
              </a:pPr>
              <a:t>3/3/2023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D735D24B-49C4-4028-A90C-2AB9E67A0787}" type="slidenum">
              <a:rPr lang="en-US"/>
              <a:pPr/>
              <a:t>‹#›</a:t>
            </a:fld>
            <a:endParaRPr lang="en-US"/>
          </a:p>
        </p:txBody>
      </p:sp>
    </p:spTree>
    <p:extLst>
      <p:ext uri="{BB962C8B-B14F-4D97-AF65-F5344CB8AC3E}">
        <p14:creationId xmlns:p14="http://schemas.microsoft.com/office/powerpoint/2010/main" val="229236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D73A8DA-3C2D-455A-9F7D-F75F905D952C}" type="datetime1">
              <a:rPr lang="en-US"/>
              <a:pPr>
                <a:defRPr/>
              </a:pPr>
              <a:t>3/3/2023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FD7CD89-2BA3-4638-BF67-3C4C90C76DF3}" type="slidenum">
              <a:rPr lang="en-US"/>
              <a:pPr/>
              <a:t>‹#›</a:t>
            </a:fld>
            <a:endParaRPr lang="en-US"/>
          </a:p>
        </p:txBody>
      </p:sp>
    </p:spTree>
    <p:extLst>
      <p:ext uri="{BB962C8B-B14F-4D97-AF65-F5344CB8AC3E}">
        <p14:creationId xmlns:p14="http://schemas.microsoft.com/office/powerpoint/2010/main" val="314151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gd name="T0" fmla="*/ 2147483647 w 3985"/>
              <a:gd name="T1" fmla="*/ 0 h 3619"/>
              <a:gd name="T2" fmla="*/ 0 w 3985"/>
              <a:gd name="T3" fmla="*/ 2147483647 h 3619"/>
              <a:gd name="T4" fmla="*/ 2147483647 w 3985"/>
              <a:gd name="T5" fmla="*/ 2147483647 h 3619"/>
              <a:gd name="T6" fmla="*/ 2147483647 w 3985"/>
              <a:gd name="T7" fmla="*/ 2147483647 h 3619"/>
              <a:gd name="T8" fmla="*/ 2147483647 w 3985"/>
              <a:gd name="T9" fmla="*/ 0 h 3619"/>
              <a:gd name="T10" fmla="*/ 2147483647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gd name="T0" fmla="*/ 51200 w 794"/>
                <a:gd name="T1" fmla="*/ 14380 h 414"/>
                <a:gd name="T2" fmla="*/ 45788 w 794"/>
                <a:gd name="T3" fmla="*/ 11580 h 414"/>
                <a:gd name="T4" fmla="*/ 35864 w 794"/>
                <a:gd name="T5" fmla="*/ 7652 h 414"/>
                <a:gd name="T6" fmla="*/ 4577 w 794"/>
                <a:gd name="T7" fmla="*/ 0 h 414"/>
                <a:gd name="T8" fmla="*/ 1476 w 794"/>
                <a:gd name="T9" fmla="*/ 725 h 414"/>
                <a:gd name="T10" fmla="*/ 0 w 794"/>
                <a:gd name="T11" fmla="*/ 3024 h 414"/>
                <a:gd name="T12" fmla="*/ 1799 w 794"/>
                <a:gd name="T13" fmla="*/ 5648 h 414"/>
                <a:gd name="T14" fmla="*/ 36754 w 794"/>
                <a:gd name="T15" fmla="*/ 14899 h 414"/>
                <a:gd name="T16" fmla="*/ 44413 w 794"/>
                <a:gd name="T17" fmla="*/ 14307 h 414"/>
                <a:gd name="T18" fmla="*/ 50605 w 794"/>
                <a:gd name="T19" fmla="*/ 15073 h 414"/>
                <a:gd name="T20" fmla="*/ 51200 w 794"/>
                <a:gd name="T21" fmla="*/ 14380 h 414"/>
                <a:gd name="T22" fmla="*/ 51200 w 794"/>
                <a:gd name="T23" fmla="*/ 14380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0"/>
            <p:cNvSpPr>
              <a:spLocks/>
            </p:cNvSpPr>
            <p:nvPr userDrawn="1"/>
          </p:nvSpPr>
          <p:spPr bwMode="auto">
            <a:xfrm>
              <a:off x="166" y="261"/>
              <a:ext cx="2244" cy="1007"/>
            </a:xfrm>
            <a:custGeom>
              <a:avLst/>
              <a:gdLst>
                <a:gd name="T0" fmla="*/ 549 w 1586"/>
                <a:gd name="T1" fmla="*/ 0 h 821"/>
                <a:gd name="T2" fmla="*/ 5333 w 1586"/>
                <a:gd name="T3" fmla="*/ 1175 h 821"/>
                <a:gd name="T4" fmla="*/ 5722 w 1586"/>
                <a:gd name="T5" fmla="*/ 1444 h 821"/>
                <a:gd name="T6" fmla="*/ 6356 w 1586"/>
                <a:gd name="T7" fmla="*/ 1792 h 821"/>
                <a:gd name="T8" fmla="*/ 6272 w 1586"/>
                <a:gd name="T9" fmla="*/ 1858 h 821"/>
                <a:gd name="T10" fmla="*/ 5409 w 1586"/>
                <a:gd name="T11" fmla="*/ 1781 h 821"/>
                <a:gd name="T12" fmla="*/ 4588 w 1586"/>
                <a:gd name="T13" fmla="*/ 1835 h 821"/>
                <a:gd name="T14" fmla="*/ 166 w 1586"/>
                <a:gd name="T15" fmla="*/ 676 h 821"/>
                <a:gd name="T16" fmla="*/ 0 w 1586"/>
                <a:gd name="T17" fmla="*/ 340 h 821"/>
                <a:gd name="T18" fmla="*/ 184 w 1586"/>
                <a:gd name="T19" fmla="*/ 72 h 821"/>
                <a:gd name="T20" fmla="*/ 549 w 1586"/>
                <a:gd name="T21" fmla="*/ 0 h 821"/>
                <a:gd name="T22" fmla="*/ 549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1"/>
            <p:cNvSpPr>
              <a:spLocks/>
            </p:cNvSpPr>
            <p:nvPr userDrawn="1"/>
          </p:nvSpPr>
          <p:spPr bwMode="auto">
            <a:xfrm>
              <a:off x="474" y="344"/>
              <a:ext cx="1488" cy="919"/>
            </a:xfrm>
            <a:custGeom>
              <a:avLst/>
              <a:gdLst>
                <a:gd name="T0" fmla="*/ 0 w 1049"/>
                <a:gd name="T1" fmla="*/ 744 h 747"/>
                <a:gd name="T2" fmla="*/ 3732 w 1049"/>
                <a:gd name="T3" fmla="*/ 1711 h 747"/>
                <a:gd name="T4" fmla="*/ 3802 w 1049"/>
                <a:gd name="T5" fmla="*/ 1223 h 747"/>
                <a:gd name="T6" fmla="*/ 4247 w 1049"/>
                <a:gd name="T7" fmla="*/ 967 h 747"/>
                <a:gd name="T8" fmla="*/ 316 w 1049"/>
                <a:gd name="T9" fmla="*/ 0 h 747"/>
                <a:gd name="T10" fmla="*/ 0 w 1049"/>
                <a:gd name="T11" fmla="*/ 290 h 747"/>
                <a:gd name="T12" fmla="*/ 0 w 1049"/>
                <a:gd name="T13" fmla="*/ 744 h 747"/>
                <a:gd name="T14" fmla="*/ 0 w 1049"/>
                <a:gd name="T15" fmla="*/ 744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gd name="T0" fmla="*/ 438 w 150"/>
                  <a:gd name="T1" fmla="*/ 0 h 173"/>
                  <a:gd name="T2" fmla="*/ 161 w 150"/>
                  <a:gd name="T3" fmla="*/ 155 h 173"/>
                  <a:gd name="T4" fmla="*/ 0 w 150"/>
                  <a:gd name="T5" fmla="*/ 406 h 173"/>
                  <a:gd name="T6" fmla="*/ 319 w 150"/>
                  <a:gd name="T7" fmla="*/ 375 h 173"/>
                  <a:gd name="T8" fmla="*/ 411 w 150"/>
                  <a:gd name="T9" fmla="*/ 198 h 173"/>
                  <a:gd name="T10" fmla="*/ 599 w 150"/>
                  <a:gd name="T11" fmla="*/ 63 h 173"/>
                  <a:gd name="T12" fmla="*/ 438 w 150"/>
                  <a:gd name="T13" fmla="*/ 0 h 173"/>
                  <a:gd name="T14" fmla="*/ 438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4"/>
              <p:cNvSpPr>
                <a:spLocks/>
              </p:cNvSpPr>
              <p:nvPr userDrawn="1"/>
            </p:nvSpPr>
            <p:spPr bwMode="auto">
              <a:xfrm>
                <a:off x="123" y="148"/>
                <a:ext cx="2386" cy="1081"/>
              </a:xfrm>
              <a:custGeom>
                <a:avLst/>
                <a:gdLst>
                  <a:gd name="T0" fmla="*/ 628 w 1684"/>
                  <a:gd name="T1" fmla="*/ 0 h 880"/>
                  <a:gd name="T2" fmla="*/ 254 w 1684"/>
                  <a:gd name="T3" fmla="*/ 119 h 880"/>
                  <a:gd name="T4" fmla="*/ 0 w 1684"/>
                  <a:gd name="T5" fmla="*/ 474 h 880"/>
                  <a:gd name="T6" fmla="*/ 271 w 1684"/>
                  <a:gd name="T7" fmla="*/ 817 h 880"/>
                  <a:gd name="T8" fmla="*/ 4763 w 1684"/>
                  <a:gd name="T9" fmla="*/ 1974 h 880"/>
                  <a:gd name="T10" fmla="*/ 5731 w 1684"/>
                  <a:gd name="T11" fmla="*/ 1902 h 880"/>
                  <a:gd name="T12" fmla="*/ 6515 w 1684"/>
                  <a:gd name="T13" fmla="*/ 2004 h 880"/>
                  <a:gd name="T14" fmla="*/ 6787 w 1684"/>
                  <a:gd name="T15" fmla="*/ 1841 h 880"/>
                  <a:gd name="T16" fmla="*/ 6053 w 1684"/>
                  <a:gd name="T17" fmla="*/ 1512 h 880"/>
                  <a:gd name="T18" fmla="*/ 5754 w 1684"/>
                  <a:gd name="T19" fmla="*/ 1167 h 880"/>
                  <a:gd name="T20" fmla="*/ 5519 w 1684"/>
                  <a:gd name="T21" fmla="*/ 1200 h 880"/>
                  <a:gd name="T22" fmla="*/ 5799 w 1684"/>
                  <a:gd name="T23" fmla="*/ 1512 h 880"/>
                  <a:gd name="T24" fmla="*/ 6360 w 1684"/>
                  <a:gd name="T25" fmla="*/ 1844 h 880"/>
                  <a:gd name="T26" fmla="*/ 5696 w 1684"/>
                  <a:gd name="T27" fmla="*/ 1792 h 880"/>
                  <a:gd name="T28" fmla="*/ 4912 w 1684"/>
                  <a:gd name="T29" fmla="*/ 1852 h 880"/>
                  <a:gd name="T30" fmla="*/ 5057 w 1684"/>
                  <a:gd name="T31" fmla="*/ 1479 h 880"/>
                  <a:gd name="T32" fmla="*/ 5393 w 1684"/>
                  <a:gd name="T33" fmla="*/ 1225 h 880"/>
                  <a:gd name="T34" fmla="*/ 5000 w 1684"/>
                  <a:gd name="T35" fmla="*/ 1257 h 880"/>
                  <a:gd name="T36" fmla="*/ 4695 w 1684"/>
                  <a:gd name="T37" fmla="*/ 1499 h 880"/>
                  <a:gd name="T38" fmla="*/ 4591 w 1684"/>
                  <a:gd name="T39" fmla="*/ 1802 h 880"/>
                  <a:gd name="T40" fmla="*/ 432 w 1684"/>
                  <a:gd name="T41" fmla="*/ 706 h 880"/>
                  <a:gd name="T42" fmla="*/ 322 w 1684"/>
                  <a:gd name="T43" fmla="*/ 489 h 880"/>
                  <a:gd name="T44" fmla="*/ 415 w 1684"/>
                  <a:gd name="T45" fmla="*/ 217 h 880"/>
                  <a:gd name="T46" fmla="*/ 873 w 1684"/>
                  <a:gd name="T47" fmla="*/ 0 h 880"/>
                  <a:gd name="T48" fmla="*/ 628 w 1684"/>
                  <a:gd name="T49" fmla="*/ 0 h 880"/>
                  <a:gd name="T50" fmla="*/ 628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
              <p:cNvSpPr>
                <a:spLocks/>
              </p:cNvSpPr>
              <p:nvPr userDrawn="1"/>
            </p:nvSpPr>
            <p:spPr bwMode="auto">
              <a:xfrm>
                <a:off x="324" y="158"/>
                <a:ext cx="1686" cy="614"/>
              </a:xfrm>
              <a:custGeom>
                <a:avLst/>
                <a:gdLst>
                  <a:gd name="T0" fmla="*/ 404 w 1190"/>
                  <a:gd name="T1" fmla="*/ 0 h 500"/>
                  <a:gd name="T2" fmla="*/ 4796 w 1190"/>
                  <a:gd name="T3" fmla="*/ 1114 h 500"/>
                  <a:gd name="T4" fmla="*/ 4334 w 1190"/>
                  <a:gd name="T5" fmla="*/ 1137 h 500"/>
                  <a:gd name="T6" fmla="*/ 0 w 1190"/>
                  <a:gd name="T7" fmla="*/ 61 h 500"/>
                  <a:gd name="T8" fmla="*/ 404 w 1190"/>
                  <a:gd name="T9" fmla="*/ 0 h 500"/>
                  <a:gd name="T10" fmla="*/ 404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6"/>
              <p:cNvSpPr>
                <a:spLocks/>
              </p:cNvSpPr>
              <p:nvPr userDrawn="1"/>
            </p:nvSpPr>
            <p:spPr bwMode="auto">
              <a:xfrm>
                <a:off x="409" y="251"/>
                <a:ext cx="227" cy="410"/>
              </a:xfrm>
              <a:custGeom>
                <a:avLst/>
                <a:gdLst>
                  <a:gd name="T0" fmla="*/ 471 w 160"/>
                  <a:gd name="T1" fmla="*/ 0 h 335"/>
                  <a:gd name="T2" fmla="*/ 77 w 160"/>
                  <a:gd name="T3" fmla="*/ 239 h 335"/>
                  <a:gd name="T4" fmla="*/ 0 w 160"/>
                  <a:gd name="T5" fmla="*/ 515 h 335"/>
                  <a:gd name="T6" fmla="*/ 135 w 160"/>
                  <a:gd name="T7" fmla="*/ 704 h 335"/>
                  <a:gd name="T8" fmla="*/ 380 w 160"/>
                  <a:gd name="T9" fmla="*/ 751 h 335"/>
                  <a:gd name="T10" fmla="*/ 308 w 160"/>
                  <a:gd name="T11" fmla="*/ 344 h 335"/>
                  <a:gd name="T12" fmla="*/ 648 w 160"/>
                  <a:gd name="T13" fmla="*/ 39 h 335"/>
                  <a:gd name="T14" fmla="*/ 471 w 160"/>
                  <a:gd name="T15" fmla="*/ 0 h 335"/>
                  <a:gd name="T16" fmla="*/ 47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7"/>
              <p:cNvSpPr>
                <a:spLocks/>
              </p:cNvSpPr>
              <p:nvPr userDrawn="1"/>
            </p:nvSpPr>
            <p:spPr bwMode="auto">
              <a:xfrm>
                <a:off x="846" y="536"/>
                <a:ext cx="691" cy="364"/>
              </a:xfrm>
              <a:custGeom>
                <a:avLst/>
                <a:gdLst>
                  <a:gd name="T0" fmla="*/ 57 w 489"/>
                  <a:gd name="T1" fmla="*/ 79 h 296"/>
                  <a:gd name="T2" fmla="*/ 637 w 489"/>
                  <a:gd name="T3" fmla="*/ 151 h 296"/>
                  <a:gd name="T4" fmla="*/ 1292 w 489"/>
                  <a:gd name="T5" fmla="*/ 314 h 296"/>
                  <a:gd name="T6" fmla="*/ 1755 w 489"/>
                  <a:gd name="T7" fmla="*/ 557 h 296"/>
                  <a:gd name="T8" fmla="*/ 1300 w 489"/>
                  <a:gd name="T9" fmla="*/ 526 h 296"/>
                  <a:gd name="T10" fmla="*/ 553 w 489"/>
                  <a:gd name="T11" fmla="*/ 334 h 296"/>
                  <a:gd name="T12" fmla="*/ 199 w 489"/>
                  <a:gd name="T13" fmla="*/ 183 h 296"/>
                  <a:gd name="T14" fmla="*/ 425 w 489"/>
                  <a:gd name="T15" fmla="*/ 373 h 296"/>
                  <a:gd name="T16" fmla="*/ 1084 w 489"/>
                  <a:gd name="T17" fmla="*/ 617 h 296"/>
                  <a:gd name="T18" fmla="*/ 1857 w 489"/>
                  <a:gd name="T19" fmla="*/ 678 h 296"/>
                  <a:gd name="T20" fmla="*/ 1949 w 489"/>
                  <a:gd name="T21" fmla="*/ 512 h 296"/>
                  <a:gd name="T22" fmla="*/ 1571 w 489"/>
                  <a:gd name="T23" fmla="*/ 275 h 296"/>
                  <a:gd name="T24" fmla="*/ 677 w 489"/>
                  <a:gd name="T25" fmla="*/ 39 h 296"/>
                  <a:gd name="T26" fmla="*/ 0 w 489"/>
                  <a:gd name="T27" fmla="*/ 0 h 296"/>
                  <a:gd name="T28" fmla="*/ 57 w 489"/>
                  <a:gd name="T29" fmla="*/ 79 h 296"/>
                  <a:gd name="T30" fmla="*/ 57 w 489"/>
                  <a:gd name="T31" fmla="*/ 79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313 w 794"/>
                <a:gd name="T1" fmla="*/ 99 h 414"/>
                <a:gd name="T2" fmla="*/ 280 w 794"/>
                <a:gd name="T3" fmla="*/ 80 h 414"/>
                <a:gd name="T4" fmla="*/ 219 w 794"/>
                <a:gd name="T5" fmla="*/ 52 h 414"/>
                <a:gd name="T6" fmla="*/ 28 w 794"/>
                <a:gd name="T7" fmla="*/ 0 h 414"/>
                <a:gd name="T8" fmla="*/ 9 w 794"/>
                <a:gd name="T9" fmla="*/ 5 h 414"/>
                <a:gd name="T10" fmla="*/ 0 w 794"/>
                <a:gd name="T11" fmla="*/ 21 h 414"/>
                <a:gd name="T12" fmla="*/ 10 w 794"/>
                <a:gd name="T13" fmla="*/ 39 h 414"/>
                <a:gd name="T14" fmla="*/ 225 w 794"/>
                <a:gd name="T15" fmla="*/ 103 h 414"/>
                <a:gd name="T16" fmla="*/ 272 w 794"/>
                <a:gd name="T17" fmla="*/ 98 h 414"/>
                <a:gd name="T18" fmla="*/ 310 w 794"/>
                <a:gd name="T19" fmla="*/ 104 h 414"/>
                <a:gd name="T20" fmla="*/ 313 w 794"/>
                <a:gd name="T21" fmla="*/ 99 h 414"/>
                <a:gd name="T22" fmla="*/ 313 w 794"/>
                <a:gd name="T23" fmla="*/ 99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0"/>
            <p:cNvSpPr>
              <a:spLocks/>
            </p:cNvSpPr>
            <p:nvPr userDrawn="1"/>
          </p:nvSpPr>
          <p:spPr bwMode="auto">
            <a:xfrm rot="7320404">
              <a:off x="4893" y="2923"/>
              <a:ext cx="627" cy="290"/>
            </a:xfrm>
            <a:custGeom>
              <a:avLst/>
              <a:gdLst>
                <a:gd name="T0" fmla="*/ 3 w 1586"/>
                <a:gd name="T1" fmla="*/ 0 h 821"/>
                <a:gd name="T2" fmla="*/ 32 w 1586"/>
                <a:gd name="T3" fmla="*/ 8 h 821"/>
                <a:gd name="T4" fmla="*/ 35 w 1586"/>
                <a:gd name="T5" fmla="*/ 10 h 821"/>
                <a:gd name="T6" fmla="*/ 39 w 1586"/>
                <a:gd name="T7" fmla="*/ 12 h 821"/>
                <a:gd name="T8" fmla="*/ 38 w 1586"/>
                <a:gd name="T9" fmla="*/ 13 h 821"/>
                <a:gd name="T10" fmla="*/ 33 w 1586"/>
                <a:gd name="T11" fmla="*/ 12 h 821"/>
                <a:gd name="T12" fmla="*/ 28 w 1586"/>
                <a:gd name="T13" fmla="*/ 13 h 821"/>
                <a:gd name="T14" fmla="*/ 1 w 1586"/>
                <a:gd name="T15" fmla="*/ 5 h 821"/>
                <a:gd name="T16" fmla="*/ 0 w 1586"/>
                <a:gd name="T17" fmla="*/ 2 h 821"/>
                <a:gd name="T18" fmla="*/ 1 w 1586"/>
                <a:gd name="T19" fmla="*/ 0 h 821"/>
                <a:gd name="T20" fmla="*/ 3 w 1586"/>
                <a:gd name="T21" fmla="*/ 0 h 821"/>
                <a:gd name="T22" fmla="*/ 3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1"/>
            <p:cNvSpPr>
              <a:spLocks/>
            </p:cNvSpPr>
            <p:nvPr userDrawn="1"/>
          </p:nvSpPr>
          <p:spPr bwMode="auto">
            <a:xfrm rot="7320404">
              <a:off x="5000" y="2912"/>
              <a:ext cx="416" cy="265"/>
            </a:xfrm>
            <a:custGeom>
              <a:avLst/>
              <a:gdLst>
                <a:gd name="T0" fmla="*/ 0 w 1049"/>
                <a:gd name="T1" fmla="*/ 5 h 747"/>
                <a:gd name="T2" fmla="*/ 23 w 1049"/>
                <a:gd name="T3" fmla="*/ 12 h 747"/>
                <a:gd name="T4" fmla="*/ 23 w 1049"/>
                <a:gd name="T5" fmla="*/ 9 h 747"/>
                <a:gd name="T6" fmla="*/ 26 w 1049"/>
                <a:gd name="T7" fmla="*/ 7 h 747"/>
                <a:gd name="T8" fmla="*/ 2 w 1049"/>
                <a:gd name="T9" fmla="*/ 0 h 747"/>
                <a:gd name="T10" fmla="*/ 0 w 1049"/>
                <a:gd name="T11" fmla="*/ 2 h 747"/>
                <a:gd name="T12" fmla="*/ 0 w 1049"/>
                <a:gd name="T13" fmla="*/ 5 h 747"/>
                <a:gd name="T14" fmla="*/ 0 w 1049"/>
                <a:gd name="T15" fmla="*/ 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 name="Group 22"/>
            <p:cNvGrpSpPr>
              <a:grpSpLocks/>
            </p:cNvGrpSpPr>
            <p:nvPr userDrawn="1"/>
          </p:nvGrpSpPr>
          <p:grpSpPr bwMode="auto">
            <a:xfrm>
              <a:off x="4986" y="2752"/>
              <a:ext cx="468" cy="667"/>
              <a:chOff x="4986" y="2752"/>
              <a:chExt cx="468" cy="667"/>
            </a:xfrm>
          </p:grpSpPr>
          <p:sp>
            <p:nvSpPr>
              <p:cNvPr id="20" name="Freeform 23"/>
              <p:cNvSpPr>
                <a:spLocks/>
              </p:cNvSpPr>
              <p:nvPr userDrawn="1"/>
            </p:nvSpPr>
            <p:spPr bwMode="auto">
              <a:xfrm rot="7320404">
                <a:off x="4987" y="3190"/>
                <a:ext cx="59" cy="61"/>
              </a:xfrm>
              <a:custGeom>
                <a:avLst/>
                <a:gdLst>
                  <a:gd name="T0" fmla="*/ 3 w 150"/>
                  <a:gd name="T1" fmla="*/ 0 h 173"/>
                  <a:gd name="T2" fmla="*/ 1 w 150"/>
                  <a:gd name="T3" fmla="*/ 1 h 173"/>
                  <a:gd name="T4" fmla="*/ 0 w 150"/>
                  <a:gd name="T5" fmla="*/ 3 h 173"/>
                  <a:gd name="T6" fmla="*/ 2 w 150"/>
                  <a:gd name="T7" fmla="*/ 2 h 173"/>
                  <a:gd name="T8" fmla="*/ 2 w 150"/>
                  <a:gd name="T9" fmla="*/ 1 h 173"/>
                  <a:gd name="T10" fmla="*/ 4 w 150"/>
                  <a:gd name="T11" fmla="*/ 0 h 173"/>
                  <a:gd name="T12" fmla="*/ 3 w 150"/>
                  <a:gd name="T13" fmla="*/ 0 h 173"/>
                  <a:gd name="T14" fmla="*/ 3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4"/>
              <p:cNvSpPr>
                <a:spLocks/>
              </p:cNvSpPr>
              <p:nvPr userDrawn="1"/>
            </p:nvSpPr>
            <p:spPr bwMode="auto">
              <a:xfrm rot="7320404">
                <a:off x="4887" y="2930"/>
                <a:ext cx="667" cy="311"/>
              </a:xfrm>
              <a:custGeom>
                <a:avLst/>
                <a:gdLst>
                  <a:gd name="T0" fmla="*/ 4 w 1684"/>
                  <a:gd name="T1" fmla="*/ 0 h 880"/>
                  <a:gd name="T2" fmla="*/ 2 w 1684"/>
                  <a:gd name="T3" fmla="*/ 1 h 880"/>
                  <a:gd name="T4" fmla="*/ 0 w 1684"/>
                  <a:gd name="T5" fmla="*/ 3 h 880"/>
                  <a:gd name="T6" fmla="*/ 2 w 1684"/>
                  <a:gd name="T7" fmla="*/ 6 h 880"/>
                  <a:gd name="T8" fmla="*/ 29 w 1684"/>
                  <a:gd name="T9" fmla="*/ 13 h 880"/>
                  <a:gd name="T10" fmla="*/ 35 w 1684"/>
                  <a:gd name="T11" fmla="*/ 13 h 880"/>
                  <a:gd name="T12" fmla="*/ 40 w 1684"/>
                  <a:gd name="T13" fmla="*/ 14 h 880"/>
                  <a:gd name="T14" fmla="*/ 42 w 1684"/>
                  <a:gd name="T15" fmla="*/ 13 h 880"/>
                  <a:gd name="T16" fmla="*/ 37 w 1684"/>
                  <a:gd name="T17" fmla="*/ 10 h 880"/>
                  <a:gd name="T18" fmla="*/ 35 w 1684"/>
                  <a:gd name="T19" fmla="*/ 8 h 880"/>
                  <a:gd name="T20" fmla="*/ 34 w 1684"/>
                  <a:gd name="T21" fmla="*/ 8 h 880"/>
                  <a:gd name="T22" fmla="*/ 36 w 1684"/>
                  <a:gd name="T23" fmla="*/ 10 h 880"/>
                  <a:gd name="T24" fmla="*/ 39 w 1684"/>
                  <a:gd name="T25" fmla="*/ 13 h 880"/>
                  <a:gd name="T26" fmla="*/ 35 w 1684"/>
                  <a:gd name="T27" fmla="*/ 12 h 880"/>
                  <a:gd name="T28" fmla="*/ 30 w 1684"/>
                  <a:gd name="T29" fmla="*/ 13 h 880"/>
                  <a:gd name="T30" fmla="*/ 31 w 1684"/>
                  <a:gd name="T31" fmla="*/ 10 h 880"/>
                  <a:gd name="T32" fmla="*/ 33 w 1684"/>
                  <a:gd name="T33" fmla="*/ 8 h 880"/>
                  <a:gd name="T34" fmla="*/ 30 w 1684"/>
                  <a:gd name="T35" fmla="*/ 8 h 880"/>
                  <a:gd name="T36" fmla="*/ 29 w 1684"/>
                  <a:gd name="T37" fmla="*/ 10 h 880"/>
                  <a:gd name="T38" fmla="*/ 28 w 1684"/>
                  <a:gd name="T39" fmla="*/ 12 h 880"/>
                  <a:gd name="T40" fmla="*/ 3 w 1684"/>
                  <a:gd name="T41" fmla="*/ 5 h 880"/>
                  <a:gd name="T42" fmla="*/ 2 w 1684"/>
                  <a:gd name="T43" fmla="*/ 4 h 880"/>
                  <a:gd name="T44" fmla="*/ 2 w 1684"/>
                  <a:gd name="T45" fmla="*/ 1 h 880"/>
                  <a:gd name="T46" fmla="*/ 5 w 1684"/>
                  <a:gd name="T47" fmla="*/ 0 h 880"/>
                  <a:gd name="T48" fmla="*/ 4 w 1684"/>
                  <a:gd name="T49" fmla="*/ 0 h 880"/>
                  <a:gd name="T50" fmla="*/ 4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5"/>
              <p:cNvSpPr>
                <a:spLocks/>
              </p:cNvSpPr>
              <p:nvPr userDrawn="1"/>
            </p:nvSpPr>
            <p:spPr bwMode="auto">
              <a:xfrm rot="7320404">
                <a:off x="5062" y="2997"/>
                <a:ext cx="472" cy="176"/>
              </a:xfrm>
              <a:custGeom>
                <a:avLst/>
                <a:gdLst>
                  <a:gd name="T0" fmla="*/ 2 w 1190"/>
                  <a:gd name="T1" fmla="*/ 0 h 500"/>
                  <a:gd name="T2" fmla="*/ 29 w 1190"/>
                  <a:gd name="T3" fmla="*/ 7 h 500"/>
                  <a:gd name="T4" fmla="*/ 27 w 1190"/>
                  <a:gd name="T5" fmla="*/ 8 h 500"/>
                  <a:gd name="T6" fmla="*/ 0 w 1190"/>
                  <a:gd name="T7" fmla="*/ 0 h 500"/>
                  <a:gd name="T8" fmla="*/ 2 w 1190"/>
                  <a:gd name="T9" fmla="*/ 0 h 500"/>
                  <a:gd name="T10" fmla="*/ 2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6"/>
              <p:cNvSpPr>
                <a:spLocks/>
              </p:cNvSpPr>
              <p:nvPr userDrawn="1"/>
            </p:nvSpPr>
            <p:spPr bwMode="auto">
              <a:xfrm rot="7320404">
                <a:off x="5363" y="2874"/>
                <a:ext cx="63" cy="118"/>
              </a:xfrm>
              <a:custGeom>
                <a:avLst/>
                <a:gdLst>
                  <a:gd name="T0" fmla="*/ 3 w 160"/>
                  <a:gd name="T1" fmla="*/ 0 h 335"/>
                  <a:gd name="T2" fmla="*/ 0 w 160"/>
                  <a:gd name="T3" fmla="*/ 2 h 335"/>
                  <a:gd name="T4" fmla="*/ 0 w 160"/>
                  <a:gd name="T5" fmla="*/ 4 h 335"/>
                  <a:gd name="T6" fmla="*/ 1 w 160"/>
                  <a:gd name="T7" fmla="*/ 5 h 335"/>
                  <a:gd name="T8" fmla="*/ 2 w 160"/>
                  <a:gd name="T9" fmla="*/ 5 h 335"/>
                  <a:gd name="T10" fmla="*/ 2 w 160"/>
                  <a:gd name="T11" fmla="*/ 2 h 335"/>
                  <a:gd name="T12" fmla="*/ 4 w 160"/>
                  <a:gd name="T13" fmla="*/ 0 h 335"/>
                  <a:gd name="T14" fmla="*/ 3 w 160"/>
                  <a:gd name="T15" fmla="*/ 0 h 335"/>
                  <a:gd name="T16" fmla="*/ 3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7"/>
              <p:cNvSpPr>
                <a:spLocks/>
              </p:cNvSpPr>
              <p:nvPr userDrawn="1"/>
            </p:nvSpPr>
            <p:spPr bwMode="auto">
              <a:xfrm rot="7320404">
                <a:off x="5136" y="3000"/>
                <a:ext cx="193" cy="104"/>
              </a:xfrm>
              <a:custGeom>
                <a:avLst/>
                <a:gdLst>
                  <a:gd name="T0" fmla="*/ 0 w 489"/>
                  <a:gd name="T1" fmla="*/ 0 h 296"/>
                  <a:gd name="T2" fmla="*/ 4 w 489"/>
                  <a:gd name="T3" fmla="*/ 1 h 296"/>
                  <a:gd name="T4" fmla="*/ 8 w 489"/>
                  <a:gd name="T5" fmla="*/ 2 h 296"/>
                  <a:gd name="T6" fmla="*/ 11 w 489"/>
                  <a:gd name="T7" fmla="*/ 4 h 296"/>
                  <a:gd name="T8" fmla="*/ 8 w 489"/>
                  <a:gd name="T9" fmla="*/ 4 h 296"/>
                  <a:gd name="T10" fmla="*/ 4 w 489"/>
                  <a:gd name="T11" fmla="*/ 2 h 296"/>
                  <a:gd name="T12" fmla="*/ 1 w 489"/>
                  <a:gd name="T13" fmla="*/ 1 h 296"/>
                  <a:gd name="T14" fmla="*/ 3 w 489"/>
                  <a:gd name="T15" fmla="*/ 2 h 296"/>
                  <a:gd name="T16" fmla="*/ 7 w 489"/>
                  <a:gd name="T17" fmla="*/ 4 h 296"/>
                  <a:gd name="T18" fmla="*/ 11 w 489"/>
                  <a:gd name="T19" fmla="*/ 5 h 296"/>
                  <a:gd name="T20" fmla="*/ 12 w 489"/>
                  <a:gd name="T21" fmla="*/ 4 h 296"/>
                  <a:gd name="T22" fmla="*/ 9 w 489"/>
                  <a:gd name="T23" fmla="*/ 2 h 296"/>
                  <a:gd name="T24" fmla="*/ 4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 name="Freeform 28"/>
          <p:cNvSpPr>
            <a:spLocks/>
          </p:cNvSpPr>
          <p:nvPr/>
        </p:nvSpPr>
        <p:spPr bwMode="auto">
          <a:xfrm>
            <a:off x="901700" y="5054600"/>
            <a:ext cx="6807200" cy="728663"/>
          </a:xfrm>
          <a:custGeom>
            <a:avLst/>
            <a:gdLst>
              <a:gd name="T0" fmla="*/ 0 w 4288"/>
              <a:gd name="T1" fmla="*/ 0 h 459"/>
              <a:gd name="T2" fmla="*/ 2147483647 w 4288"/>
              <a:gd name="T3" fmla="*/ 2147483647 h 459"/>
              <a:gd name="T4" fmla="*/ 2147483647 w 4288"/>
              <a:gd name="T5" fmla="*/ 2147483647 h 459"/>
              <a:gd name="T6" fmla="*/ 2147483647 w 4288"/>
              <a:gd name="T7" fmla="*/ 2147483647 h 459"/>
              <a:gd name="T8" fmla="*/ 2147483647 w 4288"/>
              <a:gd name="T9" fmla="*/ 2147483647 h 459"/>
              <a:gd name="T10" fmla="*/ 2147483647 w 4288"/>
              <a:gd name="T11" fmla="*/ 2147483647 h 459"/>
              <a:gd name="T12" fmla="*/ 2147483647 w 4288"/>
              <a:gd name="T13" fmla="*/ 2147483647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p:cNvSpPr>
            <a:spLocks/>
          </p:cNvSpPr>
          <p:nvPr/>
        </p:nvSpPr>
        <p:spPr bwMode="auto">
          <a:xfrm>
            <a:off x="4076700" y="1930400"/>
            <a:ext cx="889000" cy="381000"/>
          </a:xfrm>
          <a:custGeom>
            <a:avLst/>
            <a:gdLst>
              <a:gd name="T0" fmla="*/ 0 w 560"/>
              <a:gd name="T1" fmla="*/ 2147483647 h 240"/>
              <a:gd name="T2" fmla="*/ 2147483647 w 560"/>
              <a:gd name="T3" fmla="*/ 2147483647 h 240"/>
              <a:gd name="T4" fmla="*/ 2147483647 w 560"/>
              <a:gd name="T5" fmla="*/ 2147483647 h 240"/>
              <a:gd name="T6" fmla="*/ 2147483647 w 56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299" name="Rectangle 3"/>
          <p:cNvSpPr>
            <a:spLocks noGrp="1" noChangeArrowheads="1"/>
          </p:cNvSpPr>
          <p:nvPr>
            <p:ph type="ctrTitle"/>
          </p:nvPr>
        </p:nvSpPr>
        <p:spPr>
          <a:xfrm>
            <a:off x="1371600" y="1511300"/>
            <a:ext cx="64008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effectLst>
                  <a:outerShdw blurRad="38100" dist="38100" dir="2700000" algn="tl">
                    <a:srgbClr val="C0C0C0"/>
                  </a:outerShdw>
                </a:effectLst>
              </a:defRPr>
            </a:lvl1pPr>
          </a:lstStyle>
          <a:p>
            <a:pPr lvl="0"/>
            <a:r>
              <a:rPr lang="en-US" altLang="en-US" noProof="0"/>
              <a:t>Click to edit Master title style</a:t>
            </a:r>
          </a:p>
        </p:txBody>
      </p:sp>
      <p:sp>
        <p:nvSpPr>
          <p:cNvPr id="55300"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en-US" altLang="en-US" noProof="0"/>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fld id="{2F910679-D983-461E-9BA9-5135BBB5EAEC}" type="datetime1">
              <a:rPr lang="en-US" altLang="en-US"/>
              <a:pPr>
                <a:defRPr/>
              </a:pPr>
              <a:t>3/3/2023</a:t>
            </a:fld>
            <a:endParaRPr lang="en-US" altLang="en-US"/>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fld id="{B1C02B87-FEC7-48E1-8CF7-458944387BFE}" type="slidenum">
              <a:rPr lang="en-US" altLang="en-US"/>
              <a:pPr/>
              <a:t>‹#›</a:t>
            </a:fld>
            <a:endParaRPr lang="en-US" altLang="en-US"/>
          </a:p>
        </p:txBody>
      </p:sp>
    </p:spTree>
    <p:extLst>
      <p:ext uri="{BB962C8B-B14F-4D97-AF65-F5344CB8AC3E}">
        <p14:creationId xmlns:p14="http://schemas.microsoft.com/office/powerpoint/2010/main" val="2642597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05AFE172-ED2B-4BC3-86E0-CC59EC32DCCA}" type="datetime1">
              <a:rPr lang="en-US" altLang="en-US"/>
              <a:pPr>
                <a:defRPr/>
              </a:pPr>
              <a:t>3/3/2023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0E85FB24-C011-407F-A756-45F2B3E2A713}" type="slidenum">
              <a:rPr lang="en-US" altLang="en-US"/>
              <a:pPr/>
              <a:t>‹#›</a:t>
            </a:fld>
            <a:endParaRPr lang="en-US" altLang="en-US"/>
          </a:p>
        </p:txBody>
      </p:sp>
    </p:spTree>
    <p:extLst>
      <p:ext uri="{BB962C8B-B14F-4D97-AF65-F5344CB8AC3E}">
        <p14:creationId xmlns:p14="http://schemas.microsoft.com/office/powerpoint/2010/main" val="1603522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4F38F382-6873-466D-AF22-AE965191DB46}" type="datetime1">
              <a:rPr lang="en-US" altLang="en-US"/>
              <a:pPr>
                <a:defRPr/>
              </a:pPr>
              <a:t>3/3/2023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E802ED71-F3D0-434E-B622-D76B664BD757}" type="slidenum">
              <a:rPr lang="en-US" altLang="en-US"/>
              <a:pPr/>
              <a:t>‹#›</a:t>
            </a:fld>
            <a:endParaRPr lang="en-US" altLang="en-US"/>
          </a:p>
        </p:txBody>
      </p:sp>
    </p:spTree>
    <p:extLst>
      <p:ext uri="{BB962C8B-B14F-4D97-AF65-F5344CB8AC3E}">
        <p14:creationId xmlns:p14="http://schemas.microsoft.com/office/powerpoint/2010/main" val="1232446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6C76622F-9AF8-436F-8186-653C9FF66971}" type="datetime1">
              <a:rPr lang="en-US" altLang="en-US"/>
              <a:pPr>
                <a:defRPr/>
              </a:pPr>
              <a:t>3/3/2023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08148628-6BF8-4178-8E92-899DFD5D2F5E}" type="slidenum">
              <a:rPr lang="en-US" altLang="en-US"/>
              <a:pPr/>
              <a:t>‹#›</a:t>
            </a:fld>
            <a:endParaRPr lang="en-US" altLang="en-US"/>
          </a:p>
        </p:txBody>
      </p:sp>
    </p:spTree>
    <p:extLst>
      <p:ext uri="{BB962C8B-B14F-4D97-AF65-F5344CB8AC3E}">
        <p14:creationId xmlns:p14="http://schemas.microsoft.com/office/powerpoint/2010/main" val="2137441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F2729DF2-BE80-4446-83B0-BA8FE64BC272}" type="datetime1">
              <a:rPr lang="en-US" altLang="en-US"/>
              <a:pPr>
                <a:defRPr/>
              </a:pPr>
              <a:t>3/3/2023</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fld id="{DD7C6012-C3B4-4AE3-AE8E-9F8263A1C62C}" type="slidenum">
              <a:rPr lang="en-US" altLang="en-US"/>
              <a:pPr/>
              <a:t>‹#›</a:t>
            </a:fld>
            <a:endParaRPr lang="en-US" altLang="en-US"/>
          </a:p>
        </p:txBody>
      </p:sp>
    </p:spTree>
    <p:extLst>
      <p:ext uri="{BB962C8B-B14F-4D97-AF65-F5344CB8AC3E}">
        <p14:creationId xmlns:p14="http://schemas.microsoft.com/office/powerpoint/2010/main" val="61513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D8C37B6-C053-410C-ACA5-9AF468BF36EB}" type="datetime1">
              <a:rPr lang="en-US"/>
              <a:pPr>
                <a:defRPr/>
              </a:pPr>
              <a:t>3/3/2023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B3D6933F-9F09-412F-A5F3-04855CF6B522}" type="slidenum">
              <a:rPr lang="en-US"/>
              <a:pPr/>
              <a:t>‹#›</a:t>
            </a:fld>
            <a:endParaRPr lang="en-US"/>
          </a:p>
        </p:txBody>
      </p:sp>
    </p:spTree>
    <p:extLst>
      <p:ext uri="{BB962C8B-B14F-4D97-AF65-F5344CB8AC3E}">
        <p14:creationId xmlns:p14="http://schemas.microsoft.com/office/powerpoint/2010/main" val="321347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FA28D99A-1C35-4DEF-BF8D-7E025E29BA6D}" type="datetime1">
              <a:rPr lang="en-US" altLang="en-US"/>
              <a:pPr>
                <a:defRPr/>
              </a:pPr>
              <a:t>3/3/2023</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fld id="{32790907-70FA-4E8B-AE78-255823EC92E0}" type="slidenum">
              <a:rPr lang="en-US" altLang="en-US"/>
              <a:pPr/>
              <a:t>‹#›</a:t>
            </a:fld>
            <a:endParaRPr lang="en-US" altLang="en-US"/>
          </a:p>
        </p:txBody>
      </p:sp>
    </p:spTree>
    <p:extLst>
      <p:ext uri="{BB962C8B-B14F-4D97-AF65-F5344CB8AC3E}">
        <p14:creationId xmlns:p14="http://schemas.microsoft.com/office/powerpoint/2010/main" val="2672216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CBBF9D4-ACB4-4624-8B50-A883EF39CE15}" type="datetime1">
              <a:rPr lang="en-US" altLang="en-US"/>
              <a:pPr>
                <a:defRPr/>
              </a:pPr>
              <a:t>3/3/2023</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fld id="{17830F11-1B8B-4558-BD6F-61FA4F1FADA5}" type="slidenum">
              <a:rPr lang="en-US" altLang="en-US"/>
              <a:pPr/>
              <a:t>‹#›</a:t>
            </a:fld>
            <a:endParaRPr lang="en-US" altLang="en-US"/>
          </a:p>
        </p:txBody>
      </p:sp>
    </p:spTree>
    <p:extLst>
      <p:ext uri="{BB962C8B-B14F-4D97-AF65-F5344CB8AC3E}">
        <p14:creationId xmlns:p14="http://schemas.microsoft.com/office/powerpoint/2010/main" val="1148548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2CEF03EB-53A9-46BB-8373-1449117A8791}" type="datetime1">
              <a:rPr lang="en-US" altLang="en-US"/>
              <a:pPr>
                <a:defRPr/>
              </a:pPr>
              <a:t>3/3/2023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C337DD7F-6CB9-462C-AA32-93182637F8CB}" type="slidenum">
              <a:rPr lang="en-US" altLang="en-US"/>
              <a:pPr/>
              <a:t>‹#›</a:t>
            </a:fld>
            <a:endParaRPr lang="en-US" altLang="en-US"/>
          </a:p>
        </p:txBody>
      </p:sp>
    </p:spTree>
    <p:extLst>
      <p:ext uri="{BB962C8B-B14F-4D97-AF65-F5344CB8AC3E}">
        <p14:creationId xmlns:p14="http://schemas.microsoft.com/office/powerpoint/2010/main" val="3820936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05A6B8D5-3AD4-472C-BD22-F91EE6802E55}" type="datetime1">
              <a:rPr lang="en-US" altLang="en-US"/>
              <a:pPr>
                <a:defRPr/>
              </a:pPr>
              <a:t>3/3/2023</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1DDDA8ED-7803-4903-A553-3602BBD0A668}" type="slidenum">
              <a:rPr lang="en-US" altLang="en-US"/>
              <a:pPr/>
              <a:t>‹#›</a:t>
            </a:fld>
            <a:endParaRPr lang="en-US" altLang="en-US"/>
          </a:p>
        </p:txBody>
      </p:sp>
    </p:spTree>
    <p:extLst>
      <p:ext uri="{BB962C8B-B14F-4D97-AF65-F5344CB8AC3E}">
        <p14:creationId xmlns:p14="http://schemas.microsoft.com/office/powerpoint/2010/main" val="2515068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8D16ACA-C644-4353-A975-54E948D6D421}" type="datetime1">
              <a:rPr lang="en-US" altLang="en-US"/>
              <a:pPr>
                <a:defRPr/>
              </a:pPr>
              <a:t>3/3/2023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1F54679E-8D29-4620-8E44-FA3340D7203D}" type="slidenum">
              <a:rPr lang="en-US" altLang="en-US"/>
              <a:pPr/>
              <a:t>‹#›</a:t>
            </a:fld>
            <a:endParaRPr lang="en-US" altLang="en-US"/>
          </a:p>
        </p:txBody>
      </p:sp>
    </p:spTree>
    <p:extLst>
      <p:ext uri="{BB962C8B-B14F-4D97-AF65-F5344CB8AC3E}">
        <p14:creationId xmlns:p14="http://schemas.microsoft.com/office/powerpoint/2010/main" val="59003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4393DF93-EA57-47A6-9412-728E269937E4}" type="datetime1">
              <a:rPr lang="en-US" altLang="en-US"/>
              <a:pPr>
                <a:defRPr/>
              </a:pPr>
              <a:t>3/3/2023</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3B74DD95-A5F5-45C4-BE47-86450F7DD701}" type="slidenum">
              <a:rPr lang="en-US" altLang="en-US"/>
              <a:pPr/>
              <a:t>‹#›</a:t>
            </a:fld>
            <a:endParaRPr lang="en-US" altLang="en-US"/>
          </a:p>
        </p:txBody>
      </p:sp>
    </p:spTree>
    <p:extLst>
      <p:ext uri="{BB962C8B-B14F-4D97-AF65-F5344CB8AC3E}">
        <p14:creationId xmlns:p14="http://schemas.microsoft.com/office/powerpoint/2010/main" val="3500812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4AC9591-CB2B-4F32-A830-D66908795D58}" type="datetime1">
              <a:rPr lang="en-US"/>
              <a:pPr>
                <a:defRPr/>
              </a:pPr>
              <a:t>3/3/2023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AA27215-0EBA-4A7B-9170-8E356150DABF}" type="slidenum">
              <a:rPr lang="en-US"/>
              <a:pPr/>
              <a:t>‹#›</a:t>
            </a:fld>
            <a:endParaRPr lang="en-US"/>
          </a:p>
        </p:txBody>
      </p:sp>
    </p:spTree>
    <p:extLst>
      <p:ext uri="{BB962C8B-B14F-4D97-AF65-F5344CB8AC3E}">
        <p14:creationId xmlns:p14="http://schemas.microsoft.com/office/powerpoint/2010/main" val="69240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978039A-95C3-4257-B199-807E65E8453C}" type="datetime1">
              <a:rPr lang="en-US"/>
              <a:pPr>
                <a:defRPr/>
              </a:pPr>
              <a:t>3/3/2023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869178D3-4B73-46F1-AE91-052449C83E3C}" type="slidenum">
              <a:rPr lang="en-US"/>
              <a:pPr/>
              <a:t>‹#›</a:t>
            </a:fld>
            <a:endParaRPr lang="en-US"/>
          </a:p>
        </p:txBody>
      </p:sp>
    </p:spTree>
    <p:extLst>
      <p:ext uri="{BB962C8B-B14F-4D97-AF65-F5344CB8AC3E}">
        <p14:creationId xmlns:p14="http://schemas.microsoft.com/office/powerpoint/2010/main" val="151126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110422-7208-44B3-9115-542C9428554E}" type="datetime1">
              <a:rPr lang="en-US"/>
              <a:pPr>
                <a:defRPr/>
              </a:pPr>
              <a:t>3/3/2023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3F91D7E7-914A-4B64-9A4F-78C3DE9E6F21}" type="slidenum">
              <a:rPr lang="en-US"/>
              <a:pPr/>
              <a:t>‹#›</a:t>
            </a:fld>
            <a:endParaRPr lang="en-US"/>
          </a:p>
        </p:txBody>
      </p:sp>
    </p:spTree>
    <p:extLst>
      <p:ext uri="{BB962C8B-B14F-4D97-AF65-F5344CB8AC3E}">
        <p14:creationId xmlns:p14="http://schemas.microsoft.com/office/powerpoint/2010/main" val="320282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7209D3B-92DF-42E2-A79F-E9850F927AB5}" type="datetime1">
              <a:rPr lang="en-US"/>
              <a:pPr>
                <a:defRPr/>
              </a:pPr>
              <a:t>3/3/2023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BA53A8F1-7ACA-45EF-857E-18D31A53F3DF}" type="slidenum">
              <a:rPr lang="en-US"/>
              <a:pPr/>
              <a:t>‹#›</a:t>
            </a:fld>
            <a:endParaRPr lang="en-US"/>
          </a:p>
        </p:txBody>
      </p:sp>
    </p:spTree>
    <p:extLst>
      <p:ext uri="{BB962C8B-B14F-4D97-AF65-F5344CB8AC3E}">
        <p14:creationId xmlns:p14="http://schemas.microsoft.com/office/powerpoint/2010/main" val="243163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74F5798-85F2-43BA-B28B-6BB959397F77}" type="datetime1">
              <a:rPr lang="en-US"/>
              <a:pPr>
                <a:defRPr/>
              </a:pPr>
              <a:t>3/3/2023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E56ACB1A-8AFE-4BBF-956C-69A742EDE0C9}" type="slidenum">
              <a:rPr lang="en-US"/>
              <a:pPr/>
              <a:t>‹#›</a:t>
            </a:fld>
            <a:endParaRPr lang="en-US"/>
          </a:p>
        </p:txBody>
      </p:sp>
    </p:spTree>
    <p:extLst>
      <p:ext uri="{BB962C8B-B14F-4D97-AF65-F5344CB8AC3E}">
        <p14:creationId xmlns:p14="http://schemas.microsoft.com/office/powerpoint/2010/main" val="414753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5A4A9A-E05C-4374-8BAB-9F2DA7A05FFF}" type="datetime1">
              <a:rPr lang="en-US"/>
              <a:pPr>
                <a:defRPr/>
              </a:pPr>
              <a:t>3/3/2023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98E3A34E-8841-4CE9-A568-5DE0A9E75C69}" type="slidenum">
              <a:rPr lang="en-US"/>
              <a:pPr/>
              <a:t>‹#›</a:t>
            </a:fld>
            <a:endParaRPr lang="en-US"/>
          </a:p>
        </p:txBody>
      </p:sp>
    </p:spTree>
    <p:extLst>
      <p:ext uri="{BB962C8B-B14F-4D97-AF65-F5344CB8AC3E}">
        <p14:creationId xmlns:p14="http://schemas.microsoft.com/office/powerpoint/2010/main" val="277633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C7AA037-306D-470A-AA28-E67380E1E63A}" type="datetime1">
              <a:rPr lang="en-US"/>
              <a:pPr>
                <a:defRPr/>
              </a:pPr>
              <a:t>3/3/2023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9AA5CBD2-4AA0-478A-BC3A-69891450F4D5}" type="slidenum">
              <a:rPr lang="en-US"/>
              <a:pPr/>
              <a:t>‹#›</a:t>
            </a:fld>
            <a:endParaRPr lang="en-US"/>
          </a:p>
        </p:txBody>
      </p:sp>
    </p:spTree>
    <p:extLst>
      <p:ext uri="{BB962C8B-B14F-4D97-AF65-F5344CB8AC3E}">
        <p14:creationId xmlns:p14="http://schemas.microsoft.com/office/powerpoint/2010/main" val="290219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91DB73A-BDF0-4C49-B282-A5B233254AAB}" type="datetime1">
              <a:rPr lang="en-US"/>
              <a:pPr>
                <a:defRPr/>
              </a:pPr>
              <a:t>3/3/2023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126275B-4FAC-48D3-ABBD-0D9189589B7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7" name="Rectangle 5"/>
          <p:cNvSpPr>
            <a:spLocks noGrp="1" noChangeArrowheads="1"/>
          </p:cNvSpPr>
          <p:nvPr>
            <p:ph type="dt" sz="half" idx="2"/>
          </p:nvPr>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26369CF6-568B-4B06-9324-33CD29B7D053}" type="datetime1">
              <a:rPr lang="en-US" altLang="en-US"/>
              <a:pPr>
                <a:defRPr/>
              </a:pPr>
              <a:t>3/3/2023</a:t>
            </a:fld>
            <a:endParaRPr lang="en-US" altLang="en-US"/>
          </a:p>
        </p:txBody>
      </p:sp>
      <p:sp>
        <p:nvSpPr>
          <p:cNvPr id="54278" name="Rectangle 6"/>
          <p:cNvSpPr>
            <a:spLocks noGrp="1" noChangeArrowheads="1"/>
          </p:cNvSpPr>
          <p:nvPr>
            <p:ph type="ftr" sz="quarter" idx="3"/>
          </p:nvPr>
        </p:nvSpPr>
        <p:spPr bwMode="auto">
          <a:xfrm>
            <a:off x="3556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ltLang="en-US"/>
          </a:p>
        </p:txBody>
      </p:sp>
      <p:sp>
        <p:nvSpPr>
          <p:cNvPr id="54279" name="Rectangle 7"/>
          <p:cNvSpPr>
            <a:spLocks noGrp="1" noChangeArrowheads="1"/>
          </p:cNvSpPr>
          <p:nvPr>
            <p:ph type="sldNum" sz="quarter" idx="4"/>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Comic Sans MS" panose="030F0702030302020204" pitchFamily="66" charset="0"/>
              </a:defRPr>
            </a:lvl1pPr>
          </a:lstStyle>
          <a:p>
            <a:fld id="{F813B39B-512D-48BC-8931-267CD4FBAD86}" type="slidenum">
              <a:rPr lang="en-US" altLang="en-US"/>
              <a:pPr/>
              <a:t>‹#›</a:t>
            </a:fld>
            <a:endParaRPr lang="en-US" altLang="en-US"/>
          </a:p>
        </p:txBody>
      </p:sp>
      <p:sp>
        <p:nvSpPr>
          <p:cNvPr id="2056" name="Freeform 8"/>
          <p:cNvSpPr>
            <a:spLocks/>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p:cNvSpPr>
            <a:spLocks/>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58" name="Group 10"/>
          <p:cNvGrpSpPr>
            <a:grpSpLocks/>
          </p:cNvGrpSpPr>
          <p:nvPr/>
        </p:nvGrpSpPr>
        <p:grpSpPr bwMode="auto">
          <a:xfrm>
            <a:off x="7938" y="5540375"/>
            <a:ext cx="1784350" cy="1246188"/>
            <a:chOff x="5" y="3490"/>
            <a:chExt cx="1124" cy="785"/>
          </a:xfrm>
        </p:grpSpPr>
        <p:sp>
          <p:nvSpPr>
            <p:cNvPr id="2075" name="Freeform 11"/>
            <p:cNvSpPr>
              <a:spLocks/>
            </p:cNvSpPr>
            <p:nvPr userDrawn="1"/>
          </p:nvSpPr>
          <p:spPr bwMode="auto">
            <a:xfrm>
              <a:off x="24" y="3505"/>
              <a:ext cx="1089" cy="649"/>
            </a:xfrm>
            <a:custGeom>
              <a:avLst/>
              <a:gdLst>
                <a:gd name="T0" fmla="*/ 100 w 2177"/>
                <a:gd name="T1" fmla="*/ 79 h 1298"/>
                <a:gd name="T2" fmla="*/ 89 w 2177"/>
                <a:gd name="T3" fmla="*/ 70 h 1298"/>
                <a:gd name="T4" fmla="*/ 84 w 2177"/>
                <a:gd name="T5" fmla="*/ 30 h 1298"/>
                <a:gd name="T6" fmla="*/ 134 w 2177"/>
                <a:gd name="T7" fmla="*/ 21 h 1298"/>
                <a:gd name="T8" fmla="*/ 137 w 2177"/>
                <a:gd name="T9" fmla="*/ 13 h 1298"/>
                <a:gd name="T10" fmla="*/ 132 w 2177"/>
                <a:gd name="T11" fmla="*/ 7 h 1298"/>
                <a:gd name="T12" fmla="*/ 80 w 2177"/>
                <a:gd name="T13" fmla="*/ 14 h 1298"/>
                <a:gd name="T14" fmla="*/ 77 w 2177"/>
                <a:gd name="T15" fmla="*/ 2 h 1298"/>
                <a:gd name="T16" fmla="*/ 68 w 2177"/>
                <a:gd name="T17" fmla="*/ 0 h 1298"/>
                <a:gd name="T18" fmla="*/ 60 w 2177"/>
                <a:gd name="T19" fmla="*/ 2 h 1298"/>
                <a:gd name="T20" fmla="*/ 56 w 2177"/>
                <a:gd name="T21" fmla="*/ 7 h 1298"/>
                <a:gd name="T22" fmla="*/ 59 w 2177"/>
                <a:gd name="T23" fmla="*/ 18 h 1298"/>
                <a:gd name="T24" fmla="*/ 42 w 2177"/>
                <a:gd name="T25" fmla="*/ 28 h 1298"/>
                <a:gd name="T26" fmla="*/ 62 w 2177"/>
                <a:gd name="T27" fmla="*/ 30 h 1298"/>
                <a:gd name="T28" fmla="*/ 70 w 2177"/>
                <a:gd name="T29" fmla="*/ 56 h 1298"/>
                <a:gd name="T30" fmla="*/ 9 w 2177"/>
                <a:gd name="T31" fmla="*/ 30 h 1298"/>
                <a:gd name="T32" fmla="*/ 3 w 2177"/>
                <a:gd name="T33" fmla="*/ 32 h 1298"/>
                <a:gd name="T34" fmla="*/ 0 w 2177"/>
                <a:gd name="T35" fmla="*/ 40 h 1298"/>
                <a:gd name="T36" fmla="*/ 4 w 2177"/>
                <a:gd name="T37" fmla="*/ 49 h 1298"/>
                <a:gd name="T38" fmla="*/ 72 w 2177"/>
                <a:gd name="T39" fmla="*/ 81 h 1298"/>
                <a:gd name="T40" fmla="*/ 87 w 2177"/>
                <a:gd name="T41" fmla="*/ 79 h 1298"/>
                <a:gd name="T42" fmla="*/ 99 w 2177"/>
                <a:gd name="T43" fmla="*/ 82 h 1298"/>
                <a:gd name="T44" fmla="*/ 100 w 2177"/>
                <a:gd name="T45" fmla="*/ 79 h 1298"/>
                <a:gd name="T46" fmla="*/ 100 w 2177"/>
                <a:gd name="T47" fmla="*/ 79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 name="Freeform 12"/>
            <p:cNvSpPr>
              <a:spLocks/>
            </p:cNvSpPr>
            <p:nvPr userDrawn="1"/>
          </p:nvSpPr>
          <p:spPr bwMode="auto">
            <a:xfrm>
              <a:off x="1022" y="3582"/>
              <a:ext cx="71" cy="129"/>
            </a:xfrm>
            <a:custGeom>
              <a:avLst/>
              <a:gdLst>
                <a:gd name="T0" fmla="*/ 0 w 143"/>
                <a:gd name="T1" fmla="*/ 1 h 258"/>
                <a:gd name="T2" fmla="*/ 7 w 143"/>
                <a:gd name="T3" fmla="*/ 0 h 258"/>
                <a:gd name="T4" fmla="*/ 8 w 143"/>
                <a:gd name="T5" fmla="*/ 15 h 258"/>
                <a:gd name="T6" fmla="*/ 0 w 143"/>
                <a:gd name="T7" fmla="*/ 17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 name="Freeform 13"/>
            <p:cNvSpPr>
              <a:spLocks/>
            </p:cNvSpPr>
            <p:nvPr userDrawn="1"/>
          </p:nvSpPr>
          <p:spPr bwMode="auto">
            <a:xfrm>
              <a:off x="20" y="3774"/>
              <a:ext cx="792" cy="410"/>
            </a:xfrm>
            <a:custGeom>
              <a:avLst/>
              <a:gdLst>
                <a:gd name="T0" fmla="*/ 8 w 1586"/>
                <a:gd name="T1" fmla="*/ 0 h 821"/>
                <a:gd name="T2" fmla="*/ 83 w 1586"/>
                <a:gd name="T3" fmla="*/ 32 h 821"/>
                <a:gd name="T4" fmla="*/ 89 w 1586"/>
                <a:gd name="T5" fmla="*/ 39 h 821"/>
                <a:gd name="T6" fmla="*/ 99 w 1586"/>
                <a:gd name="T7" fmla="*/ 49 h 821"/>
                <a:gd name="T8" fmla="*/ 97 w 1586"/>
                <a:gd name="T9" fmla="*/ 51 h 821"/>
                <a:gd name="T10" fmla="*/ 84 w 1586"/>
                <a:gd name="T11" fmla="*/ 49 h 821"/>
                <a:gd name="T12" fmla="*/ 71 w 1586"/>
                <a:gd name="T13" fmla="*/ 50 h 821"/>
                <a:gd name="T14" fmla="*/ 2 w 1586"/>
                <a:gd name="T15" fmla="*/ 18 h 821"/>
                <a:gd name="T16" fmla="*/ 0 w 1586"/>
                <a:gd name="T17" fmla="*/ 9 h 821"/>
                <a:gd name="T18" fmla="*/ 2 w 1586"/>
                <a:gd name="T19" fmla="*/ 2 h 821"/>
                <a:gd name="T20" fmla="*/ 8 w 1586"/>
                <a:gd name="T21" fmla="*/ 0 h 821"/>
                <a:gd name="T22" fmla="*/ 8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8" name="Freeform 14"/>
            <p:cNvSpPr>
              <a:spLocks/>
            </p:cNvSpPr>
            <p:nvPr userDrawn="1"/>
          </p:nvSpPr>
          <p:spPr bwMode="auto">
            <a:xfrm>
              <a:off x="129" y="3808"/>
              <a:ext cx="525" cy="374"/>
            </a:xfrm>
            <a:custGeom>
              <a:avLst/>
              <a:gdLst>
                <a:gd name="T0" fmla="*/ 0 w 1049"/>
                <a:gd name="T1" fmla="*/ 21 h 747"/>
                <a:gd name="T2" fmla="*/ 58 w 1049"/>
                <a:gd name="T3" fmla="*/ 47 h 747"/>
                <a:gd name="T4" fmla="*/ 59 w 1049"/>
                <a:gd name="T5" fmla="*/ 34 h 747"/>
                <a:gd name="T6" fmla="*/ 66 w 1049"/>
                <a:gd name="T7" fmla="*/ 27 h 747"/>
                <a:gd name="T8" fmla="*/ 5 w 1049"/>
                <a:gd name="T9" fmla="*/ 0 h 747"/>
                <a:gd name="T10" fmla="*/ 0 w 1049"/>
                <a:gd name="T11" fmla="*/ 8 h 747"/>
                <a:gd name="T12" fmla="*/ 0 w 1049"/>
                <a:gd name="T13" fmla="*/ 21 h 747"/>
                <a:gd name="T14" fmla="*/ 0 w 1049"/>
                <a:gd name="T15" fmla="*/ 2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9" name="Freeform 15"/>
            <p:cNvSpPr>
              <a:spLocks/>
            </p:cNvSpPr>
            <p:nvPr userDrawn="1"/>
          </p:nvSpPr>
          <p:spPr bwMode="auto">
            <a:xfrm>
              <a:off x="485" y="3532"/>
              <a:ext cx="135" cy="121"/>
            </a:xfrm>
            <a:custGeom>
              <a:avLst/>
              <a:gdLst>
                <a:gd name="T0" fmla="*/ 0 w 272"/>
                <a:gd name="T1" fmla="*/ 2 h 241"/>
                <a:gd name="T2" fmla="*/ 9 w 272"/>
                <a:gd name="T3" fmla="*/ 0 h 241"/>
                <a:gd name="T4" fmla="*/ 15 w 272"/>
                <a:gd name="T5" fmla="*/ 3 h 241"/>
                <a:gd name="T6" fmla="*/ 16 w 272"/>
                <a:gd name="T7" fmla="*/ 9 h 241"/>
                <a:gd name="T8" fmla="*/ 10 w 272"/>
                <a:gd name="T9" fmla="*/ 10 h 241"/>
                <a:gd name="T10" fmla="*/ 2 w 272"/>
                <a:gd name="T11" fmla="*/ 16 h 241"/>
                <a:gd name="T12" fmla="*/ 0 w 272"/>
                <a:gd name="T13" fmla="*/ 2 h 241"/>
                <a:gd name="T14" fmla="*/ 0 w 272"/>
                <a:gd name="T15" fmla="*/ 2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0" name="Freeform 16"/>
            <p:cNvSpPr>
              <a:spLocks/>
            </p:cNvSpPr>
            <p:nvPr userDrawn="1"/>
          </p:nvSpPr>
          <p:spPr bwMode="auto">
            <a:xfrm>
              <a:off x="641" y="4163"/>
              <a:ext cx="76" cy="112"/>
            </a:xfrm>
            <a:custGeom>
              <a:avLst/>
              <a:gdLst>
                <a:gd name="T0" fmla="*/ 10 w 152"/>
                <a:gd name="T1" fmla="*/ 1 h 224"/>
                <a:gd name="T2" fmla="*/ 10 w 152"/>
                <a:gd name="T3" fmla="*/ 14 h 224"/>
                <a:gd name="T4" fmla="*/ 0 w 152"/>
                <a:gd name="T5" fmla="*/ 1 h 224"/>
                <a:gd name="T6" fmla="*/ 5 w 152"/>
                <a:gd name="T7" fmla="*/ 0 h 224"/>
                <a:gd name="T8" fmla="*/ 10 w 152"/>
                <a:gd name="T9" fmla="*/ 1 h 224"/>
                <a:gd name="T10" fmla="*/ 10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17"/>
            <p:cNvSpPr>
              <a:spLocks/>
            </p:cNvSpPr>
            <p:nvPr userDrawn="1"/>
          </p:nvSpPr>
          <p:spPr bwMode="auto">
            <a:xfrm>
              <a:off x="504" y="3607"/>
              <a:ext cx="193" cy="383"/>
            </a:xfrm>
            <a:custGeom>
              <a:avLst/>
              <a:gdLst>
                <a:gd name="T0" fmla="*/ 0 w 386"/>
                <a:gd name="T1" fmla="*/ 5 h 764"/>
                <a:gd name="T2" fmla="*/ 6 w 386"/>
                <a:gd name="T3" fmla="*/ 0 h 764"/>
                <a:gd name="T4" fmla="*/ 15 w 386"/>
                <a:gd name="T5" fmla="*/ 1 h 764"/>
                <a:gd name="T6" fmla="*/ 25 w 386"/>
                <a:gd name="T7" fmla="*/ 48 h 764"/>
                <a:gd name="T8" fmla="*/ 18 w 386"/>
                <a:gd name="T9" fmla="*/ 46 h 764"/>
                <a:gd name="T10" fmla="*/ 10 w 386"/>
                <a:gd name="T11" fmla="*/ 43 h 764"/>
                <a:gd name="T12" fmla="*/ 0 w 386"/>
                <a:gd name="T13" fmla="*/ 5 h 764"/>
                <a:gd name="T14" fmla="*/ 0 w 386"/>
                <a:gd name="T15" fmla="*/ 5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2" name="Freeform 18"/>
            <p:cNvSpPr>
              <a:spLocks/>
            </p:cNvSpPr>
            <p:nvPr userDrawn="1"/>
          </p:nvSpPr>
          <p:spPr bwMode="auto">
            <a:xfrm>
              <a:off x="668" y="3590"/>
              <a:ext cx="364" cy="174"/>
            </a:xfrm>
            <a:custGeom>
              <a:avLst/>
              <a:gdLst>
                <a:gd name="T0" fmla="*/ 44 w 728"/>
                <a:gd name="T1" fmla="*/ 0 h 348"/>
                <a:gd name="T2" fmla="*/ 0 w 728"/>
                <a:gd name="T3" fmla="*/ 7 h 348"/>
                <a:gd name="T4" fmla="*/ 2 w 728"/>
                <a:gd name="T5" fmla="*/ 22 h 348"/>
                <a:gd name="T6" fmla="*/ 45 w 728"/>
                <a:gd name="T7" fmla="*/ 15 h 348"/>
                <a:gd name="T8" fmla="*/ 46 w 728"/>
                <a:gd name="T9" fmla="*/ 3 h 348"/>
                <a:gd name="T10" fmla="*/ 44 w 728"/>
                <a:gd name="T11" fmla="*/ 0 h 348"/>
                <a:gd name="T12" fmla="*/ 44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3" name="Freeform 19"/>
            <p:cNvSpPr>
              <a:spLocks/>
            </p:cNvSpPr>
            <p:nvPr userDrawn="1"/>
          </p:nvSpPr>
          <p:spPr bwMode="auto">
            <a:xfrm>
              <a:off x="347" y="3693"/>
              <a:ext cx="156" cy="67"/>
            </a:xfrm>
            <a:custGeom>
              <a:avLst/>
              <a:gdLst>
                <a:gd name="T0" fmla="*/ 17 w 312"/>
                <a:gd name="T1" fmla="*/ 0 h 135"/>
                <a:gd name="T2" fmla="*/ 0 w 312"/>
                <a:gd name="T3" fmla="*/ 4 h 135"/>
                <a:gd name="T4" fmla="*/ 20 w 312"/>
                <a:gd name="T5" fmla="*/ 8 h 135"/>
                <a:gd name="T6" fmla="*/ 17 w 312"/>
                <a:gd name="T7" fmla="*/ 0 h 135"/>
                <a:gd name="T8" fmla="*/ 17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4" name="Group 20"/>
            <p:cNvGrpSpPr>
              <a:grpSpLocks/>
            </p:cNvGrpSpPr>
            <p:nvPr userDrawn="1"/>
          </p:nvGrpSpPr>
          <p:grpSpPr bwMode="auto">
            <a:xfrm>
              <a:off x="5" y="3490"/>
              <a:ext cx="1124" cy="780"/>
              <a:chOff x="5" y="3490"/>
              <a:chExt cx="1124" cy="780"/>
            </a:xfrm>
          </p:grpSpPr>
          <p:grpSp>
            <p:nvGrpSpPr>
              <p:cNvPr id="2085" name="Group 21"/>
              <p:cNvGrpSpPr>
                <a:grpSpLocks/>
              </p:cNvGrpSpPr>
              <p:nvPr userDrawn="1"/>
            </p:nvGrpSpPr>
            <p:grpSpPr bwMode="auto">
              <a:xfrm>
                <a:off x="499" y="3562"/>
                <a:ext cx="548" cy="708"/>
                <a:chOff x="499" y="3562"/>
                <a:chExt cx="548" cy="708"/>
              </a:xfrm>
            </p:grpSpPr>
            <p:sp>
              <p:nvSpPr>
                <p:cNvPr id="2098" name="Freeform 22"/>
                <p:cNvSpPr>
                  <a:spLocks/>
                </p:cNvSpPr>
                <p:nvPr userDrawn="1"/>
              </p:nvSpPr>
              <p:spPr bwMode="auto">
                <a:xfrm>
                  <a:off x="499" y="3587"/>
                  <a:ext cx="157" cy="87"/>
                </a:xfrm>
                <a:custGeom>
                  <a:avLst/>
                  <a:gdLst>
                    <a:gd name="T0" fmla="*/ 0 w 313"/>
                    <a:gd name="T1" fmla="*/ 6 h 175"/>
                    <a:gd name="T2" fmla="*/ 8 w 313"/>
                    <a:gd name="T3" fmla="*/ 0 h 175"/>
                    <a:gd name="T4" fmla="*/ 14 w 313"/>
                    <a:gd name="T5" fmla="*/ 0 h 175"/>
                    <a:gd name="T6" fmla="*/ 19 w 313"/>
                    <a:gd name="T7" fmla="*/ 1 h 175"/>
                    <a:gd name="T8" fmla="*/ 20 w 313"/>
                    <a:gd name="T9" fmla="*/ 5 h 175"/>
                    <a:gd name="T10" fmla="*/ 11 w 313"/>
                    <a:gd name="T11" fmla="*/ 4 h 175"/>
                    <a:gd name="T12" fmla="*/ 5 w 313"/>
                    <a:gd name="T13" fmla="*/ 6 h 175"/>
                    <a:gd name="T14" fmla="*/ 1 w 313"/>
                    <a:gd name="T15" fmla="*/ 10 h 175"/>
                    <a:gd name="T16" fmla="*/ 0 w 313"/>
                    <a:gd name="T17" fmla="*/ 6 h 175"/>
                    <a:gd name="T18" fmla="*/ 0 w 313"/>
                    <a:gd name="T19" fmla="*/ 6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9" name="Freeform 23"/>
                <p:cNvSpPr>
                  <a:spLocks/>
                </p:cNvSpPr>
                <p:nvPr userDrawn="1"/>
              </p:nvSpPr>
              <p:spPr bwMode="auto">
                <a:xfrm>
                  <a:off x="636" y="4137"/>
                  <a:ext cx="115" cy="133"/>
                </a:xfrm>
                <a:custGeom>
                  <a:avLst/>
                  <a:gdLst>
                    <a:gd name="T0" fmla="*/ 0 w 230"/>
                    <a:gd name="T1" fmla="*/ 3 h 266"/>
                    <a:gd name="T2" fmla="*/ 10 w 230"/>
                    <a:gd name="T3" fmla="*/ 17 h 266"/>
                    <a:gd name="T4" fmla="*/ 15 w 230"/>
                    <a:gd name="T5" fmla="*/ 16 h 266"/>
                    <a:gd name="T6" fmla="*/ 14 w 230"/>
                    <a:gd name="T7" fmla="*/ 2 h 266"/>
                    <a:gd name="T8" fmla="*/ 11 w 230"/>
                    <a:gd name="T9" fmla="*/ 0 h 266"/>
                    <a:gd name="T10" fmla="*/ 12 w 230"/>
                    <a:gd name="T11" fmla="*/ 13 h 266"/>
                    <a:gd name="T12" fmla="*/ 5 w 230"/>
                    <a:gd name="T13" fmla="*/ 1 h 266"/>
                    <a:gd name="T14" fmla="*/ 0 w 230"/>
                    <a:gd name="T15" fmla="*/ 3 h 266"/>
                    <a:gd name="T16" fmla="*/ 0 w 230"/>
                    <a:gd name="T17" fmla="*/ 3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24"/>
                <p:cNvSpPr>
                  <a:spLocks/>
                </p:cNvSpPr>
                <p:nvPr userDrawn="1"/>
              </p:nvSpPr>
              <p:spPr bwMode="auto">
                <a:xfrm>
                  <a:off x="1004" y="3562"/>
                  <a:ext cx="43" cy="117"/>
                </a:xfrm>
                <a:custGeom>
                  <a:avLst/>
                  <a:gdLst>
                    <a:gd name="T0" fmla="*/ 0 w 87"/>
                    <a:gd name="T1" fmla="*/ 2 h 234"/>
                    <a:gd name="T2" fmla="*/ 2 w 87"/>
                    <a:gd name="T3" fmla="*/ 6 h 234"/>
                    <a:gd name="T4" fmla="*/ 2 w 87"/>
                    <a:gd name="T5" fmla="*/ 10 h 234"/>
                    <a:gd name="T6" fmla="*/ 1 w 87"/>
                    <a:gd name="T7" fmla="*/ 15 h 234"/>
                    <a:gd name="T8" fmla="*/ 5 w 87"/>
                    <a:gd name="T9" fmla="*/ 14 h 234"/>
                    <a:gd name="T10" fmla="*/ 5 w 87"/>
                    <a:gd name="T11" fmla="*/ 8 h 234"/>
                    <a:gd name="T12" fmla="*/ 2 w 87"/>
                    <a:gd name="T13" fmla="*/ 0 h 234"/>
                    <a:gd name="T14" fmla="*/ 0 w 87"/>
                    <a:gd name="T15" fmla="*/ 2 h 234"/>
                    <a:gd name="T16" fmla="*/ 0 w 87"/>
                    <a:gd name="T17" fmla="*/ 2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86" name="Freeform 25"/>
              <p:cNvSpPr>
                <a:spLocks/>
              </p:cNvSpPr>
              <p:nvPr userDrawn="1"/>
            </p:nvSpPr>
            <p:spPr bwMode="auto">
              <a:xfrm>
                <a:off x="76" y="3732"/>
                <a:ext cx="595" cy="250"/>
              </a:xfrm>
              <a:custGeom>
                <a:avLst/>
                <a:gdLst>
                  <a:gd name="T0" fmla="*/ 7 w 1190"/>
                  <a:gd name="T1" fmla="*/ 0 h 500"/>
                  <a:gd name="T2" fmla="*/ 75 w 1190"/>
                  <a:gd name="T3" fmla="*/ 31 h 500"/>
                  <a:gd name="T4" fmla="*/ 68 w 1190"/>
                  <a:gd name="T5" fmla="*/ 32 h 500"/>
                  <a:gd name="T6" fmla="*/ 0 w 1190"/>
                  <a:gd name="T7" fmla="*/ 2 h 500"/>
                  <a:gd name="T8" fmla="*/ 7 w 1190"/>
                  <a:gd name="T9" fmla="*/ 0 h 500"/>
                  <a:gd name="T10" fmla="*/ 7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7" name="Freeform 26"/>
              <p:cNvSpPr>
                <a:spLocks/>
              </p:cNvSpPr>
              <p:nvPr userDrawn="1"/>
            </p:nvSpPr>
            <p:spPr bwMode="auto">
              <a:xfrm>
                <a:off x="260" y="3886"/>
                <a:ext cx="244" cy="148"/>
              </a:xfrm>
              <a:custGeom>
                <a:avLst/>
                <a:gdLst>
                  <a:gd name="T0" fmla="*/ 0 w 489"/>
                  <a:gd name="T1" fmla="*/ 3 h 296"/>
                  <a:gd name="T2" fmla="*/ 10 w 489"/>
                  <a:gd name="T3" fmla="*/ 5 h 296"/>
                  <a:gd name="T4" fmla="*/ 20 w 489"/>
                  <a:gd name="T5" fmla="*/ 9 h 296"/>
                  <a:gd name="T6" fmla="*/ 27 w 489"/>
                  <a:gd name="T7" fmla="*/ 16 h 296"/>
                  <a:gd name="T8" fmla="*/ 20 w 489"/>
                  <a:gd name="T9" fmla="*/ 15 h 296"/>
                  <a:gd name="T10" fmla="*/ 8 w 489"/>
                  <a:gd name="T11" fmla="*/ 10 h 296"/>
                  <a:gd name="T12" fmla="*/ 3 w 489"/>
                  <a:gd name="T13" fmla="*/ 5 h 296"/>
                  <a:gd name="T14" fmla="*/ 6 w 489"/>
                  <a:gd name="T15" fmla="*/ 11 h 296"/>
                  <a:gd name="T16" fmla="*/ 17 w 489"/>
                  <a:gd name="T17" fmla="*/ 17 h 296"/>
                  <a:gd name="T18" fmla="*/ 29 w 489"/>
                  <a:gd name="T19" fmla="*/ 19 h 296"/>
                  <a:gd name="T20" fmla="*/ 30 w 489"/>
                  <a:gd name="T21" fmla="*/ 14 h 296"/>
                  <a:gd name="T22" fmla="*/ 24 w 489"/>
                  <a:gd name="T23" fmla="*/ 8 h 296"/>
                  <a:gd name="T24" fmla="*/ 10 w 489"/>
                  <a:gd name="T25" fmla="*/ 2 h 296"/>
                  <a:gd name="T26" fmla="*/ 0 w 489"/>
                  <a:gd name="T27" fmla="*/ 0 h 296"/>
                  <a:gd name="T28" fmla="*/ 0 w 489"/>
                  <a:gd name="T29" fmla="*/ 3 h 296"/>
                  <a:gd name="T30" fmla="*/ 0 w 489"/>
                  <a:gd name="T31" fmla="*/ 3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27"/>
              <p:cNvSpPr>
                <a:spLocks/>
              </p:cNvSpPr>
              <p:nvPr userDrawn="1"/>
            </p:nvSpPr>
            <p:spPr bwMode="auto">
              <a:xfrm>
                <a:off x="565" y="3680"/>
                <a:ext cx="107" cy="238"/>
              </a:xfrm>
              <a:custGeom>
                <a:avLst/>
                <a:gdLst>
                  <a:gd name="T0" fmla="*/ 2 w 213"/>
                  <a:gd name="T1" fmla="*/ 0 h 478"/>
                  <a:gd name="T2" fmla="*/ 6 w 213"/>
                  <a:gd name="T3" fmla="*/ 1 h 478"/>
                  <a:gd name="T4" fmla="*/ 5 w 213"/>
                  <a:gd name="T5" fmla="*/ 12 h 478"/>
                  <a:gd name="T6" fmla="*/ 7 w 213"/>
                  <a:gd name="T7" fmla="*/ 20 h 478"/>
                  <a:gd name="T8" fmla="*/ 14 w 213"/>
                  <a:gd name="T9" fmla="*/ 28 h 478"/>
                  <a:gd name="T10" fmla="*/ 7 w 213"/>
                  <a:gd name="T11" fmla="*/ 29 h 478"/>
                  <a:gd name="T12" fmla="*/ 2 w 213"/>
                  <a:gd name="T13" fmla="*/ 21 h 478"/>
                  <a:gd name="T14" fmla="*/ 0 w 213"/>
                  <a:gd name="T15" fmla="*/ 3 h 478"/>
                  <a:gd name="T16" fmla="*/ 2 w 213"/>
                  <a:gd name="T17" fmla="*/ 0 h 478"/>
                  <a:gd name="T18" fmla="*/ 2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9" name="Group 28"/>
              <p:cNvGrpSpPr>
                <a:grpSpLocks/>
              </p:cNvGrpSpPr>
              <p:nvPr userDrawn="1"/>
            </p:nvGrpSpPr>
            <p:grpSpPr bwMode="auto">
              <a:xfrm>
                <a:off x="5" y="3490"/>
                <a:ext cx="1124" cy="678"/>
                <a:chOff x="5" y="3490"/>
                <a:chExt cx="1124" cy="678"/>
              </a:xfrm>
            </p:grpSpPr>
            <p:sp>
              <p:nvSpPr>
                <p:cNvPr id="2090" name="Freeform 29"/>
                <p:cNvSpPr>
                  <a:spLocks/>
                </p:cNvSpPr>
                <p:nvPr userDrawn="1"/>
              </p:nvSpPr>
              <p:spPr bwMode="auto">
                <a:xfrm>
                  <a:off x="669" y="4048"/>
                  <a:ext cx="75" cy="87"/>
                </a:xfrm>
                <a:custGeom>
                  <a:avLst/>
                  <a:gdLst>
                    <a:gd name="T0" fmla="*/ 7 w 150"/>
                    <a:gd name="T1" fmla="*/ 0 h 173"/>
                    <a:gd name="T2" fmla="*/ 3 w 150"/>
                    <a:gd name="T3" fmla="*/ 5 h 173"/>
                    <a:gd name="T4" fmla="*/ 0 w 150"/>
                    <a:gd name="T5" fmla="*/ 11 h 173"/>
                    <a:gd name="T6" fmla="*/ 5 w 150"/>
                    <a:gd name="T7" fmla="*/ 10 h 173"/>
                    <a:gd name="T8" fmla="*/ 7 w 150"/>
                    <a:gd name="T9" fmla="*/ 6 h 173"/>
                    <a:gd name="T10" fmla="*/ 10 w 150"/>
                    <a:gd name="T11" fmla="*/ 2 h 173"/>
                    <a:gd name="T12" fmla="*/ 7 w 150"/>
                    <a:gd name="T13" fmla="*/ 0 h 173"/>
                    <a:gd name="T14" fmla="*/ 7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30"/>
                <p:cNvSpPr>
                  <a:spLocks/>
                </p:cNvSpPr>
                <p:nvPr userDrawn="1"/>
              </p:nvSpPr>
              <p:spPr bwMode="auto">
                <a:xfrm>
                  <a:off x="5" y="3728"/>
                  <a:ext cx="842" cy="440"/>
                </a:xfrm>
                <a:custGeom>
                  <a:avLst/>
                  <a:gdLst>
                    <a:gd name="T0" fmla="*/ 10 w 1684"/>
                    <a:gd name="T1" fmla="*/ 0 h 880"/>
                    <a:gd name="T2" fmla="*/ 4 w 1684"/>
                    <a:gd name="T3" fmla="*/ 4 h 880"/>
                    <a:gd name="T4" fmla="*/ 0 w 1684"/>
                    <a:gd name="T5" fmla="*/ 13 h 880"/>
                    <a:gd name="T6" fmla="*/ 5 w 1684"/>
                    <a:gd name="T7" fmla="*/ 23 h 880"/>
                    <a:gd name="T8" fmla="*/ 74 w 1684"/>
                    <a:gd name="T9" fmla="*/ 55 h 880"/>
                    <a:gd name="T10" fmla="*/ 89 w 1684"/>
                    <a:gd name="T11" fmla="*/ 53 h 880"/>
                    <a:gd name="T12" fmla="*/ 101 w 1684"/>
                    <a:gd name="T13" fmla="*/ 55 h 880"/>
                    <a:gd name="T14" fmla="*/ 106 w 1684"/>
                    <a:gd name="T15" fmla="*/ 51 h 880"/>
                    <a:gd name="T16" fmla="*/ 94 w 1684"/>
                    <a:gd name="T17" fmla="*/ 42 h 880"/>
                    <a:gd name="T18" fmla="*/ 90 w 1684"/>
                    <a:gd name="T19" fmla="*/ 32 h 880"/>
                    <a:gd name="T20" fmla="*/ 86 w 1684"/>
                    <a:gd name="T21" fmla="*/ 33 h 880"/>
                    <a:gd name="T22" fmla="*/ 90 w 1684"/>
                    <a:gd name="T23" fmla="*/ 42 h 880"/>
                    <a:gd name="T24" fmla="*/ 99 w 1684"/>
                    <a:gd name="T25" fmla="*/ 51 h 880"/>
                    <a:gd name="T26" fmla="*/ 89 w 1684"/>
                    <a:gd name="T27" fmla="*/ 50 h 880"/>
                    <a:gd name="T28" fmla="*/ 77 w 1684"/>
                    <a:gd name="T29" fmla="*/ 51 h 880"/>
                    <a:gd name="T30" fmla="*/ 79 w 1684"/>
                    <a:gd name="T31" fmla="*/ 41 h 880"/>
                    <a:gd name="T32" fmla="*/ 84 w 1684"/>
                    <a:gd name="T33" fmla="*/ 34 h 880"/>
                    <a:gd name="T34" fmla="*/ 78 w 1684"/>
                    <a:gd name="T35" fmla="*/ 35 h 880"/>
                    <a:gd name="T36" fmla="*/ 73 w 1684"/>
                    <a:gd name="T37" fmla="*/ 42 h 880"/>
                    <a:gd name="T38" fmla="*/ 72 w 1684"/>
                    <a:gd name="T39" fmla="*/ 50 h 880"/>
                    <a:gd name="T40" fmla="*/ 7 w 1684"/>
                    <a:gd name="T41" fmla="*/ 20 h 880"/>
                    <a:gd name="T42" fmla="*/ 5 w 1684"/>
                    <a:gd name="T43" fmla="*/ 14 h 880"/>
                    <a:gd name="T44" fmla="*/ 7 w 1684"/>
                    <a:gd name="T45" fmla="*/ 6 h 880"/>
                    <a:gd name="T46" fmla="*/ 14 w 1684"/>
                    <a:gd name="T47" fmla="*/ 0 h 880"/>
                    <a:gd name="T48" fmla="*/ 10 w 1684"/>
                    <a:gd name="T49" fmla="*/ 0 h 880"/>
                    <a:gd name="T50" fmla="*/ 10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31"/>
                <p:cNvSpPr>
                  <a:spLocks/>
                </p:cNvSpPr>
                <p:nvPr userDrawn="1"/>
              </p:nvSpPr>
              <p:spPr bwMode="auto">
                <a:xfrm>
                  <a:off x="106" y="3770"/>
                  <a:ext cx="80" cy="167"/>
                </a:xfrm>
                <a:custGeom>
                  <a:avLst/>
                  <a:gdLst>
                    <a:gd name="T0" fmla="*/ 8 w 160"/>
                    <a:gd name="T1" fmla="*/ 0 h 335"/>
                    <a:gd name="T2" fmla="*/ 2 w 160"/>
                    <a:gd name="T3" fmla="*/ 6 h 335"/>
                    <a:gd name="T4" fmla="*/ 0 w 160"/>
                    <a:gd name="T5" fmla="*/ 14 h 335"/>
                    <a:gd name="T6" fmla="*/ 3 w 160"/>
                    <a:gd name="T7" fmla="*/ 19 h 335"/>
                    <a:gd name="T8" fmla="*/ 6 w 160"/>
                    <a:gd name="T9" fmla="*/ 20 h 335"/>
                    <a:gd name="T10" fmla="*/ 5 w 160"/>
                    <a:gd name="T11" fmla="*/ 9 h 335"/>
                    <a:gd name="T12" fmla="*/ 10 w 160"/>
                    <a:gd name="T13" fmla="*/ 1 h 335"/>
                    <a:gd name="T14" fmla="*/ 8 w 160"/>
                    <a:gd name="T15" fmla="*/ 0 h 335"/>
                    <a:gd name="T16" fmla="*/ 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Freeform 32"/>
                <p:cNvSpPr>
                  <a:spLocks/>
                </p:cNvSpPr>
                <p:nvPr userDrawn="1"/>
              </p:nvSpPr>
              <p:spPr bwMode="auto">
                <a:xfrm>
                  <a:off x="449" y="3490"/>
                  <a:ext cx="322" cy="594"/>
                </a:xfrm>
                <a:custGeom>
                  <a:avLst/>
                  <a:gdLst>
                    <a:gd name="T0" fmla="*/ 14 w 642"/>
                    <a:gd name="T1" fmla="*/ 56 h 1188"/>
                    <a:gd name="T2" fmla="*/ 0 w 642"/>
                    <a:gd name="T3" fmla="*/ 8 h 1188"/>
                    <a:gd name="T4" fmla="*/ 6 w 642"/>
                    <a:gd name="T5" fmla="*/ 3 h 1188"/>
                    <a:gd name="T6" fmla="*/ 17 w 642"/>
                    <a:gd name="T7" fmla="*/ 0 h 1188"/>
                    <a:gd name="T8" fmla="*/ 25 w 642"/>
                    <a:gd name="T9" fmla="*/ 4 h 1188"/>
                    <a:gd name="T10" fmla="*/ 41 w 642"/>
                    <a:gd name="T11" fmla="*/ 75 h 1188"/>
                    <a:gd name="T12" fmla="*/ 35 w 642"/>
                    <a:gd name="T13" fmla="*/ 69 h 1188"/>
                    <a:gd name="T14" fmla="*/ 23 w 642"/>
                    <a:gd name="T15" fmla="*/ 7 h 1188"/>
                    <a:gd name="T16" fmla="*/ 15 w 642"/>
                    <a:gd name="T17" fmla="*/ 4 h 1188"/>
                    <a:gd name="T18" fmla="*/ 8 w 642"/>
                    <a:gd name="T19" fmla="*/ 5 h 1188"/>
                    <a:gd name="T20" fmla="*/ 5 w 642"/>
                    <a:gd name="T21" fmla="*/ 9 h 1188"/>
                    <a:gd name="T22" fmla="*/ 20 w 642"/>
                    <a:gd name="T23" fmla="*/ 58 h 1188"/>
                    <a:gd name="T24" fmla="*/ 14 w 642"/>
                    <a:gd name="T25" fmla="*/ 56 h 1188"/>
                    <a:gd name="T26" fmla="*/ 14 w 642"/>
                    <a:gd name="T27" fmla="*/ 56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4" name="Freeform 33"/>
                <p:cNvSpPr>
                  <a:spLocks/>
                </p:cNvSpPr>
                <p:nvPr userDrawn="1"/>
              </p:nvSpPr>
              <p:spPr bwMode="auto">
                <a:xfrm>
                  <a:off x="578" y="3650"/>
                  <a:ext cx="96" cy="252"/>
                </a:xfrm>
                <a:custGeom>
                  <a:avLst/>
                  <a:gdLst>
                    <a:gd name="T0" fmla="*/ 0 w 192"/>
                    <a:gd name="T1" fmla="*/ 2 h 504"/>
                    <a:gd name="T2" fmla="*/ 5 w 192"/>
                    <a:gd name="T3" fmla="*/ 13 h 504"/>
                    <a:gd name="T4" fmla="*/ 8 w 192"/>
                    <a:gd name="T5" fmla="*/ 20 h 504"/>
                    <a:gd name="T6" fmla="*/ 8 w 192"/>
                    <a:gd name="T7" fmla="*/ 32 h 504"/>
                    <a:gd name="T8" fmla="*/ 12 w 192"/>
                    <a:gd name="T9" fmla="*/ 32 h 504"/>
                    <a:gd name="T10" fmla="*/ 12 w 192"/>
                    <a:gd name="T11" fmla="*/ 23 h 504"/>
                    <a:gd name="T12" fmla="*/ 11 w 192"/>
                    <a:gd name="T13" fmla="*/ 13 h 504"/>
                    <a:gd name="T14" fmla="*/ 7 w 192"/>
                    <a:gd name="T15" fmla="*/ 4 h 504"/>
                    <a:gd name="T16" fmla="*/ 4 w 192"/>
                    <a:gd name="T17" fmla="*/ 0 h 504"/>
                    <a:gd name="T18" fmla="*/ 0 w 192"/>
                    <a:gd name="T19" fmla="*/ 2 h 504"/>
                    <a:gd name="T20" fmla="*/ 0 w 192"/>
                    <a:gd name="T21" fmla="*/ 2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5" name="Freeform 34"/>
                <p:cNvSpPr>
                  <a:spLocks/>
                </p:cNvSpPr>
                <p:nvPr userDrawn="1"/>
              </p:nvSpPr>
              <p:spPr bwMode="auto">
                <a:xfrm>
                  <a:off x="328" y="3630"/>
                  <a:ext cx="195" cy="135"/>
                </a:xfrm>
                <a:custGeom>
                  <a:avLst/>
                  <a:gdLst>
                    <a:gd name="T0" fmla="*/ 19 w 390"/>
                    <a:gd name="T1" fmla="*/ 0 h 269"/>
                    <a:gd name="T2" fmla="*/ 17 w 390"/>
                    <a:gd name="T3" fmla="*/ 2 h 269"/>
                    <a:gd name="T4" fmla="*/ 16 w 390"/>
                    <a:gd name="T5" fmla="*/ 5 h 269"/>
                    <a:gd name="T6" fmla="*/ 0 w 390"/>
                    <a:gd name="T7" fmla="*/ 11 h 269"/>
                    <a:gd name="T8" fmla="*/ 0 w 390"/>
                    <a:gd name="T9" fmla="*/ 14 h 269"/>
                    <a:gd name="T10" fmla="*/ 18 w 390"/>
                    <a:gd name="T11" fmla="*/ 15 h 269"/>
                    <a:gd name="T12" fmla="*/ 20 w 390"/>
                    <a:gd name="T13" fmla="*/ 17 h 269"/>
                    <a:gd name="T14" fmla="*/ 25 w 390"/>
                    <a:gd name="T15" fmla="*/ 17 h 269"/>
                    <a:gd name="T16" fmla="*/ 24 w 390"/>
                    <a:gd name="T17" fmla="*/ 12 h 269"/>
                    <a:gd name="T18" fmla="*/ 8 w 390"/>
                    <a:gd name="T19" fmla="*/ 11 h 269"/>
                    <a:gd name="T20" fmla="*/ 21 w 390"/>
                    <a:gd name="T21" fmla="*/ 6 h 269"/>
                    <a:gd name="T22" fmla="*/ 19 w 390"/>
                    <a:gd name="T23" fmla="*/ 0 h 269"/>
                    <a:gd name="T24" fmla="*/ 19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35"/>
                <p:cNvSpPr>
                  <a:spLocks/>
                </p:cNvSpPr>
                <p:nvPr userDrawn="1"/>
              </p:nvSpPr>
              <p:spPr bwMode="auto">
                <a:xfrm>
                  <a:off x="658" y="3538"/>
                  <a:ext cx="471" cy="212"/>
                </a:xfrm>
                <a:custGeom>
                  <a:avLst/>
                  <a:gdLst>
                    <a:gd name="T0" fmla="*/ 0 w 941"/>
                    <a:gd name="T1" fmla="*/ 9 h 424"/>
                    <a:gd name="T2" fmla="*/ 54 w 941"/>
                    <a:gd name="T3" fmla="*/ 0 h 424"/>
                    <a:gd name="T4" fmla="*/ 58 w 941"/>
                    <a:gd name="T5" fmla="*/ 5 h 424"/>
                    <a:gd name="T6" fmla="*/ 59 w 941"/>
                    <a:gd name="T7" fmla="*/ 12 h 424"/>
                    <a:gd name="T8" fmla="*/ 57 w 941"/>
                    <a:gd name="T9" fmla="*/ 18 h 424"/>
                    <a:gd name="T10" fmla="*/ 4 w 941"/>
                    <a:gd name="T11" fmla="*/ 27 h 424"/>
                    <a:gd name="T12" fmla="*/ 4 w 941"/>
                    <a:gd name="T13" fmla="*/ 24 h 424"/>
                    <a:gd name="T14" fmla="*/ 54 w 941"/>
                    <a:gd name="T15" fmla="*/ 16 h 424"/>
                    <a:gd name="T16" fmla="*/ 56 w 941"/>
                    <a:gd name="T17" fmla="*/ 10 h 424"/>
                    <a:gd name="T18" fmla="*/ 53 w 941"/>
                    <a:gd name="T19" fmla="*/ 4 h 424"/>
                    <a:gd name="T20" fmla="*/ 0 w 941"/>
                    <a:gd name="T21" fmla="*/ 12 h 424"/>
                    <a:gd name="T22" fmla="*/ 0 w 941"/>
                    <a:gd name="T23" fmla="*/ 9 h 424"/>
                    <a:gd name="T24" fmla="*/ 0 w 941"/>
                    <a:gd name="T25" fmla="*/ 9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36"/>
                <p:cNvSpPr>
                  <a:spLocks/>
                </p:cNvSpPr>
                <p:nvPr userDrawn="1"/>
              </p:nvSpPr>
              <p:spPr bwMode="auto">
                <a:xfrm>
                  <a:off x="717" y="3606"/>
                  <a:ext cx="245" cy="86"/>
                </a:xfrm>
                <a:custGeom>
                  <a:avLst/>
                  <a:gdLst>
                    <a:gd name="T0" fmla="*/ 0 w 488"/>
                    <a:gd name="T1" fmla="*/ 7 h 173"/>
                    <a:gd name="T2" fmla="*/ 5 w 488"/>
                    <a:gd name="T3" fmla="*/ 10 h 173"/>
                    <a:gd name="T4" fmla="*/ 14 w 488"/>
                    <a:gd name="T5" fmla="*/ 10 h 173"/>
                    <a:gd name="T6" fmla="*/ 27 w 488"/>
                    <a:gd name="T7" fmla="*/ 7 h 173"/>
                    <a:gd name="T8" fmla="*/ 31 w 488"/>
                    <a:gd name="T9" fmla="*/ 2 h 173"/>
                    <a:gd name="T10" fmla="*/ 28 w 488"/>
                    <a:gd name="T11" fmla="*/ 0 h 173"/>
                    <a:gd name="T12" fmla="*/ 16 w 488"/>
                    <a:gd name="T13" fmla="*/ 0 h 173"/>
                    <a:gd name="T14" fmla="*/ 7 w 488"/>
                    <a:gd name="T15" fmla="*/ 0 h 173"/>
                    <a:gd name="T16" fmla="*/ 1 w 488"/>
                    <a:gd name="T17" fmla="*/ 4 h 173"/>
                    <a:gd name="T18" fmla="*/ 7 w 488"/>
                    <a:gd name="T19" fmla="*/ 5 h 173"/>
                    <a:gd name="T20" fmla="*/ 18 w 488"/>
                    <a:gd name="T21" fmla="*/ 3 h 173"/>
                    <a:gd name="T22" fmla="*/ 27 w 488"/>
                    <a:gd name="T23" fmla="*/ 3 h 173"/>
                    <a:gd name="T24" fmla="*/ 17 w 488"/>
                    <a:gd name="T25" fmla="*/ 6 h 173"/>
                    <a:gd name="T26" fmla="*/ 9 w 488"/>
                    <a:gd name="T27" fmla="*/ 7 h 173"/>
                    <a:gd name="T28" fmla="*/ 0 w 488"/>
                    <a:gd name="T29" fmla="*/ 7 h 173"/>
                    <a:gd name="T30" fmla="*/ 0 w 488"/>
                    <a:gd name="T31" fmla="*/ 7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2059" name="Group 37"/>
          <p:cNvGrpSpPr>
            <a:grpSpLocks/>
          </p:cNvGrpSpPr>
          <p:nvPr/>
        </p:nvGrpSpPr>
        <p:grpSpPr bwMode="auto">
          <a:xfrm>
            <a:off x="8680450" y="2116138"/>
            <a:ext cx="385763" cy="4308475"/>
            <a:chOff x="5468" y="1333"/>
            <a:chExt cx="243" cy="2714"/>
          </a:xfrm>
        </p:grpSpPr>
        <p:sp>
          <p:nvSpPr>
            <p:cNvPr id="2073" name="Freeform 38"/>
            <p:cNvSpPr>
              <a:spLocks/>
            </p:cNvSpPr>
            <p:nvPr userDrawn="1"/>
          </p:nvSpPr>
          <p:spPr bwMode="auto">
            <a:xfrm flipH="1">
              <a:off x="5468" y="2620"/>
              <a:ext cx="205" cy="1427"/>
            </a:xfrm>
            <a:custGeom>
              <a:avLst/>
              <a:gdLst>
                <a:gd name="T0" fmla="*/ 3 w 772"/>
                <a:gd name="T1" fmla="*/ 115 h 3266"/>
                <a:gd name="T2" fmla="*/ 2 w 772"/>
                <a:gd name="T3" fmla="*/ 107 h 3266"/>
                <a:gd name="T4" fmla="*/ 2 w 772"/>
                <a:gd name="T5" fmla="*/ 101 h 3266"/>
                <a:gd name="T6" fmla="*/ 2 w 772"/>
                <a:gd name="T7" fmla="*/ 93 h 3266"/>
                <a:gd name="T8" fmla="*/ 3 w 772"/>
                <a:gd name="T9" fmla="*/ 82 h 3266"/>
                <a:gd name="T10" fmla="*/ 3 w 772"/>
                <a:gd name="T11" fmla="*/ 76 h 3266"/>
                <a:gd name="T12" fmla="*/ 3 w 772"/>
                <a:gd name="T13" fmla="*/ 71 h 3266"/>
                <a:gd name="T14" fmla="*/ 2 w 772"/>
                <a:gd name="T15" fmla="*/ 68 h 3266"/>
                <a:gd name="T16" fmla="*/ 2 w 772"/>
                <a:gd name="T17" fmla="*/ 63 h 3266"/>
                <a:gd name="T18" fmla="*/ 2 w 772"/>
                <a:gd name="T19" fmla="*/ 58 h 3266"/>
                <a:gd name="T20" fmla="*/ 4 w 772"/>
                <a:gd name="T21" fmla="*/ 42 h 3266"/>
                <a:gd name="T22" fmla="*/ 4 w 772"/>
                <a:gd name="T23" fmla="*/ 35 h 3266"/>
                <a:gd name="T24" fmla="*/ 3 w 772"/>
                <a:gd name="T25" fmla="*/ 26 h 3266"/>
                <a:gd name="T26" fmla="*/ 2 w 772"/>
                <a:gd name="T27" fmla="*/ 22 h 3266"/>
                <a:gd name="T28" fmla="*/ 1 w 772"/>
                <a:gd name="T29" fmla="*/ 15 h 3266"/>
                <a:gd name="T30" fmla="*/ 0 w 772"/>
                <a:gd name="T31" fmla="*/ 0 h 3266"/>
                <a:gd name="T32" fmla="*/ 0 w 772"/>
                <a:gd name="T33" fmla="*/ 14 h 3266"/>
                <a:gd name="T34" fmla="*/ 1 w 772"/>
                <a:gd name="T35" fmla="*/ 22 h 3266"/>
                <a:gd name="T36" fmla="*/ 2 w 772"/>
                <a:gd name="T37" fmla="*/ 28 h 3266"/>
                <a:gd name="T38" fmla="*/ 3 w 772"/>
                <a:gd name="T39" fmla="*/ 30 h 3266"/>
                <a:gd name="T40" fmla="*/ 3 w 772"/>
                <a:gd name="T41" fmla="*/ 38 h 3266"/>
                <a:gd name="T42" fmla="*/ 2 w 772"/>
                <a:gd name="T43" fmla="*/ 46 h 3266"/>
                <a:gd name="T44" fmla="*/ 1 w 772"/>
                <a:gd name="T45" fmla="*/ 60 h 3266"/>
                <a:gd name="T46" fmla="*/ 1 w 772"/>
                <a:gd name="T47" fmla="*/ 69 h 3266"/>
                <a:gd name="T48" fmla="*/ 2 w 772"/>
                <a:gd name="T49" fmla="*/ 75 h 3266"/>
                <a:gd name="T50" fmla="*/ 2 w 772"/>
                <a:gd name="T51" fmla="*/ 80 h 3266"/>
                <a:gd name="T52" fmla="*/ 1 w 772"/>
                <a:gd name="T53" fmla="*/ 89 h 3266"/>
                <a:gd name="T54" fmla="*/ 1 w 772"/>
                <a:gd name="T55" fmla="*/ 99 h 3266"/>
                <a:gd name="T56" fmla="*/ 1 w 772"/>
                <a:gd name="T57" fmla="*/ 109 h 3266"/>
                <a:gd name="T58" fmla="*/ 2 w 772"/>
                <a:gd name="T59" fmla="*/ 114 h 3266"/>
                <a:gd name="T60" fmla="*/ 3 w 772"/>
                <a:gd name="T61" fmla="*/ 119 h 3266"/>
                <a:gd name="T62" fmla="*/ 3 w 772"/>
                <a:gd name="T63" fmla="*/ 115 h 3266"/>
                <a:gd name="T64" fmla="*/ 3 w 772"/>
                <a:gd name="T65" fmla="*/ 115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 name="Freeform 39"/>
            <p:cNvSpPr>
              <a:spLocks/>
            </p:cNvSpPr>
            <p:nvPr userDrawn="1"/>
          </p:nvSpPr>
          <p:spPr bwMode="auto">
            <a:xfrm flipH="1">
              <a:off x="5506" y="1333"/>
              <a:ext cx="205" cy="1633"/>
            </a:xfrm>
            <a:custGeom>
              <a:avLst/>
              <a:gdLst>
                <a:gd name="T0" fmla="*/ 3 w 772"/>
                <a:gd name="T1" fmla="*/ 198 h 3266"/>
                <a:gd name="T2" fmla="*/ 2 w 772"/>
                <a:gd name="T3" fmla="*/ 185 h 3266"/>
                <a:gd name="T4" fmla="*/ 2 w 772"/>
                <a:gd name="T5" fmla="*/ 174 h 3266"/>
                <a:gd name="T6" fmla="*/ 2 w 772"/>
                <a:gd name="T7" fmla="*/ 159 h 3266"/>
                <a:gd name="T8" fmla="*/ 3 w 772"/>
                <a:gd name="T9" fmla="*/ 141 h 3266"/>
                <a:gd name="T10" fmla="*/ 3 w 772"/>
                <a:gd name="T11" fmla="*/ 130 h 3266"/>
                <a:gd name="T12" fmla="*/ 3 w 772"/>
                <a:gd name="T13" fmla="*/ 122 h 3266"/>
                <a:gd name="T14" fmla="*/ 2 w 772"/>
                <a:gd name="T15" fmla="*/ 117 h 3266"/>
                <a:gd name="T16" fmla="*/ 2 w 772"/>
                <a:gd name="T17" fmla="*/ 110 h 3266"/>
                <a:gd name="T18" fmla="*/ 2 w 772"/>
                <a:gd name="T19" fmla="*/ 100 h 3266"/>
                <a:gd name="T20" fmla="*/ 4 w 772"/>
                <a:gd name="T21" fmla="*/ 73 h 3266"/>
                <a:gd name="T22" fmla="*/ 4 w 772"/>
                <a:gd name="T23" fmla="*/ 60 h 3266"/>
                <a:gd name="T24" fmla="*/ 3 w 772"/>
                <a:gd name="T25" fmla="*/ 45 h 3266"/>
                <a:gd name="T26" fmla="*/ 2 w 772"/>
                <a:gd name="T27" fmla="*/ 38 h 3266"/>
                <a:gd name="T28" fmla="*/ 1 w 772"/>
                <a:gd name="T29" fmla="*/ 27 h 3266"/>
                <a:gd name="T30" fmla="*/ 0 w 772"/>
                <a:gd name="T31" fmla="*/ 0 h 3266"/>
                <a:gd name="T32" fmla="*/ 0 w 772"/>
                <a:gd name="T33" fmla="*/ 24 h 3266"/>
                <a:gd name="T34" fmla="*/ 1 w 772"/>
                <a:gd name="T35" fmla="*/ 39 h 3266"/>
                <a:gd name="T36" fmla="*/ 2 w 772"/>
                <a:gd name="T37" fmla="*/ 48 h 3266"/>
                <a:gd name="T38" fmla="*/ 3 w 772"/>
                <a:gd name="T39" fmla="*/ 53 h 3266"/>
                <a:gd name="T40" fmla="*/ 3 w 772"/>
                <a:gd name="T41" fmla="*/ 66 h 3266"/>
                <a:gd name="T42" fmla="*/ 2 w 772"/>
                <a:gd name="T43" fmla="*/ 80 h 3266"/>
                <a:gd name="T44" fmla="*/ 1 w 772"/>
                <a:gd name="T45" fmla="*/ 104 h 3266"/>
                <a:gd name="T46" fmla="*/ 1 w 772"/>
                <a:gd name="T47" fmla="*/ 120 h 3266"/>
                <a:gd name="T48" fmla="*/ 2 w 772"/>
                <a:gd name="T49" fmla="*/ 129 h 3266"/>
                <a:gd name="T50" fmla="*/ 2 w 772"/>
                <a:gd name="T51" fmla="*/ 137 h 3266"/>
                <a:gd name="T52" fmla="*/ 1 w 772"/>
                <a:gd name="T53" fmla="*/ 154 h 3266"/>
                <a:gd name="T54" fmla="*/ 1 w 772"/>
                <a:gd name="T55" fmla="*/ 170 h 3266"/>
                <a:gd name="T56" fmla="*/ 1 w 772"/>
                <a:gd name="T57" fmla="*/ 188 h 3266"/>
                <a:gd name="T58" fmla="*/ 2 w 772"/>
                <a:gd name="T59" fmla="*/ 197 h 3266"/>
                <a:gd name="T60" fmla="*/ 3 w 772"/>
                <a:gd name="T61" fmla="*/ 205 h 3266"/>
                <a:gd name="T62" fmla="*/ 3 w 772"/>
                <a:gd name="T63" fmla="*/ 198 h 3266"/>
                <a:gd name="T64" fmla="*/ 3 w 772"/>
                <a:gd name="T65" fmla="*/ 198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0" name="Group 40"/>
          <p:cNvGrpSpPr>
            <a:grpSpLocks/>
          </p:cNvGrpSpPr>
          <p:nvPr/>
        </p:nvGrpSpPr>
        <p:grpSpPr bwMode="auto">
          <a:xfrm>
            <a:off x="7318375" y="90488"/>
            <a:ext cx="2133600" cy="1911350"/>
            <a:chOff x="4610" y="57"/>
            <a:chExt cx="1344" cy="1204"/>
          </a:xfrm>
        </p:grpSpPr>
        <p:grpSp>
          <p:nvGrpSpPr>
            <p:cNvPr id="2061" name="Group 41"/>
            <p:cNvGrpSpPr>
              <a:grpSpLocks/>
            </p:cNvGrpSpPr>
            <p:nvPr userDrawn="1"/>
          </p:nvGrpSpPr>
          <p:grpSpPr bwMode="auto">
            <a:xfrm>
              <a:off x="4610" y="57"/>
              <a:ext cx="1344" cy="1204"/>
              <a:chOff x="4610" y="57"/>
              <a:chExt cx="1344" cy="1204"/>
            </a:xfrm>
          </p:grpSpPr>
          <p:sp>
            <p:nvSpPr>
              <p:cNvPr id="2063" name="Freeform 42"/>
              <p:cNvSpPr>
                <a:spLocks/>
              </p:cNvSpPr>
              <p:nvPr userDrawn="1"/>
            </p:nvSpPr>
            <p:spPr bwMode="auto">
              <a:xfrm rot="-3172564">
                <a:off x="5430" y="1086"/>
                <a:ext cx="62" cy="288"/>
              </a:xfrm>
              <a:custGeom>
                <a:avLst/>
                <a:gdLst>
                  <a:gd name="T0" fmla="*/ 1 w 245"/>
                  <a:gd name="T1" fmla="*/ 0 h 806"/>
                  <a:gd name="T2" fmla="*/ 1 w 245"/>
                  <a:gd name="T3" fmla="*/ 6 h 806"/>
                  <a:gd name="T4" fmla="*/ 0 w 245"/>
                  <a:gd name="T5" fmla="*/ 13 h 806"/>
                  <a:gd name="T6" fmla="*/ 0 w 245"/>
                  <a:gd name="T7" fmla="*/ 13 h 806"/>
                  <a:gd name="T8" fmla="*/ 1 w 245"/>
                  <a:gd name="T9" fmla="*/ 6 h 806"/>
                  <a:gd name="T10" fmla="*/ 1 w 245"/>
                  <a:gd name="T11" fmla="*/ 0 h 806"/>
                  <a:gd name="T12" fmla="*/ 1 w 245"/>
                  <a:gd name="T13" fmla="*/ 0 h 806"/>
                  <a:gd name="T14" fmla="*/ 1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64" name="Group 43"/>
              <p:cNvGrpSpPr>
                <a:grpSpLocks/>
              </p:cNvGrpSpPr>
              <p:nvPr userDrawn="1"/>
            </p:nvGrpSpPr>
            <p:grpSpPr bwMode="auto">
              <a:xfrm>
                <a:off x="4610" y="57"/>
                <a:ext cx="1344" cy="985"/>
                <a:chOff x="4610" y="57"/>
                <a:chExt cx="1344" cy="985"/>
              </a:xfrm>
            </p:grpSpPr>
            <p:sp>
              <p:nvSpPr>
                <p:cNvPr id="2065" name="Freeform 44"/>
                <p:cNvSpPr>
                  <a:spLocks/>
                </p:cNvSpPr>
                <p:nvPr userDrawn="1"/>
              </p:nvSpPr>
              <p:spPr bwMode="auto">
                <a:xfrm rot="-3172564">
                  <a:off x="4966" y="71"/>
                  <a:ext cx="153" cy="125"/>
                </a:xfrm>
                <a:custGeom>
                  <a:avLst/>
                  <a:gdLst>
                    <a:gd name="T0" fmla="*/ 0 w 604"/>
                    <a:gd name="T1" fmla="*/ 0 h 349"/>
                    <a:gd name="T2" fmla="*/ 1 w 604"/>
                    <a:gd name="T3" fmla="*/ 3 h 349"/>
                    <a:gd name="T4" fmla="*/ 2 w 604"/>
                    <a:gd name="T5" fmla="*/ 6 h 349"/>
                    <a:gd name="T6" fmla="*/ 3 w 604"/>
                    <a:gd name="T7" fmla="*/ 2 h 349"/>
                    <a:gd name="T8" fmla="*/ 2 w 604"/>
                    <a:gd name="T9" fmla="*/ 0 h 349"/>
                    <a:gd name="T10" fmla="*/ 2 w 604"/>
                    <a:gd name="T11" fmla="*/ 3 h 349"/>
                    <a:gd name="T12" fmla="*/ 1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45"/>
                <p:cNvSpPr>
                  <a:spLocks/>
                </p:cNvSpPr>
                <p:nvPr userDrawn="1"/>
              </p:nvSpPr>
              <p:spPr bwMode="auto">
                <a:xfrm rot="-3172564">
                  <a:off x="5048" y="332"/>
                  <a:ext cx="269" cy="438"/>
                </a:xfrm>
                <a:custGeom>
                  <a:avLst/>
                  <a:gdLst>
                    <a:gd name="T0" fmla="*/ 3 w 1064"/>
                    <a:gd name="T1" fmla="*/ 2 h 1230"/>
                    <a:gd name="T2" fmla="*/ 2 w 1064"/>
                    <a:gd name="T3" fmla="*/ 6 h 1230"/>
                    <a:gd name="T4" fmla="*/ 1 w 1064"/>
                    <a:gd name="T5" fmla="*/ 12 h 1230"/>
                    <a:gd name="T6" fmla="*/ 0 w 1064"/>
                    <a:gd name="T7" fmla="*/ 18 h 1230"/>
                    <a:gd name="T8" fmla="*/ 0 w 1064"/>
                    <a:gd name="T9" fmla="*/ 20 h 1230"/>
                    <a:gd name="T10" fmla="*/ 1 w 1064"/>
                    <a:gd name="T11" fmla="*/ 19 h 1230"/>
                    <a:gd name="T12" fmla="*/ 2 w 1064"/>
                    <a:gd name="T13" fmla="*/ 15 h 1230"/>
                    <a:gd name="T14" fmla="*/ 4 w 1064"/>
                    <a:gd name="T15" fmla="*/ 9 h 1230"/>
                    <a:gd name="T16" fmla="*/ 4 w 1064"/>
                    <a:gd name="T17" fmla="*/ 4 h 1230"/>
                    <a:gd name="T18" fmla="*/ 4 w 1064"/>
                    <a:gd name="T19" fmla="*/ 1 h 1230"/>
                    <a:gd name="T20" fmla="*/ 4 w 1064"/>
                    <a:gd name="T21" fmla="*/ 0 h 1230"/>
                    <a:gd name="T22" fmla="*/ 3 w 1064"/>
                    <a:gd name="T23" fmla="*/ 1 h 1230"/>
                    <a:gd name="T24" fmla="*/ 4 w 1064"/>
                    <a:gd name="T25" fmla="*/ 2 h 1230"/>
                    <a:gd name="T26" fmla="*/ 4 w 1064"/>
                    <a:gd name="T27" fmla="*/ 6 h 1230"/>
                    <a:gd name="T28" fmla="*/ 3 w 1064"/>
                    <a:gd name="T29" fmla="*/ 11 h 1230"/>
                    <a:gd name="T30" fmla="*/ 2 w 1064"/>
                    <a:gd name="T31" fmla="*/ 16 h 1230"/>
                    <a:gd name="T32" fmla="*/ 1 w 1064"/>
                    <a:gd name="T33" fmla="*/ 18 h 1230"/>
                    <a:gd name="T34" fmla="*/ 1 w 1064"/>
                    <a:gd name="T35" fmla="*/ 15 h 1230"/>
                    <a:gd name="T36" fmla="*/ 2 w 1064"/>
                    <a:gd name="T37" fmla="*/ 8 h 1230"/>
                    <a:gd name="T38" fmla="*/ 3 w 1064"/>
                    <a:gd name="T39" fmla="*/ 2 h 1230"/>
                    <a:gd name="T40" fmla="*/ 3 w 1064"/>
                    <a:gd name="T41" fmla="*/ 2 h 1230"/>
                    <a:gd name="T42" fmla="*/ 3 w 1064"/>
                    <a:gd name="T43" fmla="*/ 2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46"/>
                <p:cNvSpPr>
                  <a:spLocks/>
                </p:cNvSpPr>
                <p:nvPr userDrawn="1"/>
              </p:nvSpPr>
              <p:spPr bwMode="auto">
                <a:xfrm rot="-3172564">
                  <a:off x="4858" y="182"/>
                  <a:ext cx="505" cy="898"/>
                </a:xfrm>
                <a:custGeom>
                  <a:avLst/>
                  <a:gdLst>
                    <a:gd name="T0" fmla="*/ 8 w 2002"/>
                    <a:gd name="T1" fmla="*/ 0 h 2521"/>
                    <a:gd name="T2" fmla="*/ 0 w 2002"/>
                    <a:gd name="T3" fmla="*/ 41 h 2521"/>
                    <a:gd name="T4" fmla="*/ 1 w 2002"/>
                    <a:gd name="T5" fmla="*/ 40 h 2521"/>
                    <a:gd name="T6" fmla="*/ 8 w 2002"/>
                    <a:gd name="T7" fmla="*/ 1 h 2521"/>
                    <a:gd name="T8" fmla="*/ 8 w 2002"/>
                    <a:gd name="T9" fmla="*/ 0 h 2521"/>
                    <a:gd name="T10" fmla="*/ 8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47"/>
                <p:cNvSpPr>
                  <a:spLocks/>
                </p:cNvSpPr>
                <p:nvPr userDrawn="1"/>
              </p:nvSpPr>
              <p:spPr bwMode="auto">
                <a:xfrm rot="-3172564">
                  <a:off x="4903" y="-19"/>
                  <a:ext cx="758" cy="1344"/>
                </a:xfrm>
                <a:custGeom>
                  <a:avLst/>
                  <a:gdLst>
                    <a:gd name="T0" fmla="*/ 1 w 3007"/>
                    <a:gd name="T1" fmla="*/ 46 h 3771"/>
                    <a:gd name="T2" fmla="*/ 2 w 3007"/>
                    <a:gd name="T3" fmla="*/ 46 h 3771"/>
                    <a:gd name="T4" fmla="*/ 3 w 3007"/>
                    <a:gd name="T5" fmla="*/ 48 h 3771"/>
                    <a:gd name="T6" fmla="*/ 3 w 3007"/>
                    <a:gd name="T7" fmla="*/ 46 h 3771"/>
                    <a:gd name="T8" fmla="*/ 2 w 3007"/>
                    <a:gd name="T9" fmla="*/ 43 h 3771"/>
                    <a:gd name="T10" fmla="*/ 3 w 3007"/>
                    <a:gd name="T11" fmla="*/ 44 h 3771"/>
                    <a:gd name="T12" fmla="*/ 4 w 3007"/>
                    <a:gd name="T13" fmla="*/ 46 h 3771"/>
                    <a:gd name="T14" fmla="*/ 12 w 3007"/>
                    <a:gd name="T15" fmla="*/ 7 h 3771"/>
                    <a:gd name="T16" fmla="*/ 10 w 3007"/>
                    <a:gd name="T17" fmla="*/ 2 h 3771"/>
                    <a:gd name="T18" fmla="*/ 9 w 3007"/>
                    <a:gd name="T19" fmla="*/ 0 h 3771"/>
                    <a:gd name="T20" fmla="*/ 11 w 3007"/>
                    <a:gd name="T21" fmla="*/ 1 h 3771"/>
                    <a:gd name="T22" fmla="*/ 12 w 3007"/>
                    <a:gd name="T23" fmla="*/ 7 h 3771"/>
                    <a:gd name="T24" fmla="*/ 3 w 3007"/>
                    <a:gd name="T25" fmla="*/ 53 h 3771"/>
                    <a:gd name="T26" fmla="*/ 2 w 3007"/>
                    <a:gd name="T27" fmla="*/ 55 h 3771"/>
                    <a:gd name="T28" fmla="*/ 1 w 3007"/>
                    <a:gd name="T29" fmla="*/ 61 h 3771"/>
                    <a:gd name="T30" fmla="*/ 0 w 3007"/>
                    <a:gd name="T31" fmla="*/ 59 h 3771"/>
                    <a:gd name="T32" fmla="*/ 1 w 3007"/>
                    <a:gd name="T33" fmla="*/ 58 h 3771"/>
                    <a:gd name="T34" fmla="*/ 2 w 3007"/>
                    <a:gd name="T35" fmla="*/ 55 h 3771"/>
                    <a:gd name="T36" fmla="*/ 1 w 3007"/>
                    <a:gd name="T37" fmla="*/ 53 h 3771"/>
                    <a:gd name="T38" fmla="*/ 1 w 3007"/>
                    <a:gd name="T39" fmla="*/ 51 h 3771"/>
                    <a:gd name="T40" fmla="*/ 2 w 3007"/>
                    <a:gd name="T41" fmla="*/ 53 h 3771"/>
                    <a:gd name="T42" fmla="*/ 2 w 3007"/>
                    <a:gd name="T43" fmla="*/ 51 h 3771"/>
                    <a:gd name="T44" fmla="*/ 3 w 3007"/>
                    <a:gd name="T45" fmla="*/ 52 h 3771"/>
                    <a:gd name="T46" fmla="*/ 2 w 3007"/>
                    <a:gd name="T47" fmla="*/ 50 h 3771"/>
                    <a:gd name="T48" fmla="*/ 3 w 3007"/>
                    <a:gd name="T49" fmla="*/ 50 h 3771"/>
                    <a:gd name="T50" fmla="*/ 1 w 3007"/>
                    <a:gd name="T51" fmla="*/ 46 h 3771"/>
                    <a:gd name="T52" fmla="*/ 1 w 3007"/>
                    <a:gd name="T53" fmla="*/ 46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48"/>
                <p:cNvSpPr>
                  <a:spLocks/>
                </p:cNvSpPr>
                <p:nvPr userDrawn="1"/>
              </p:nvSpPr>
              <p:spPr bwMode="auto">
                <a:xfrm rot="-3172564">
                  <a:off x="5297" y="897"/>
                  <a:ext cx="169" cy="122"/>
                </a:xfrm>
                <a:custGeom>
                  <a:avLst/>
                  <a:gdLst>
                    <a:gd name="T0" fmla="*/ 0 w 673"/>
                    <a:gd name="T1" fmla="*/ 1 h 342"/>
                    <a:gd name="T2" fmla="*/ 1 w 673"/>
                    <a:gd name="T3" fmla="*/ 2 h 342"/>
                    <a:gd name="T4" fmla="*/ 3 w 673"/>
                    <a:gd name="T5" fmla="*/ 6 h 342"/>
                    <a:gd name="T6" fmla="*/ 3 w 673"/>
                    <a:gd name="T7" fmla="*/ 5 h 342"/>
                    <a:gd name="T8" fmla="*/ 2 w 673"/>
                    <a:gd name="T9" fmla="*/ 2 h 342"/>
                    <a:gd name="T10" fmla="*/ 0 w 673"/>
                    <a:gd name="T11" fmla="*/ 0 h 342"/>
                    <a:gd name="T12" fmla="*/ 0 w 673"/>
                    <a:gd name="T13" fmla="*/ 1 h 342"/>
                    <a:gd name="T14" fmla="*/ 0 w 673"/>
                    <a:gd name="T15" fmla="*/ 1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 name="Freeform 49"/>
                <p:cNvSpPr>
                  <a:spLocks/>
                </p:cNvSpPr>
                <p:nvPr userDrawn="1"/>
              </p:nvSpPr>
              <p:spPr bwMode="auto">
                <a:xfrm rot="-3172564">
                  <a:off x="5253" y="806"/>
                  <a:ext cx="181" cy="144"/>
                </a:xfrm>
                <a:custGeom>
                  <a:avLst/>
                  <a:gdLst>
                    <a:gd name="T0" fmla="*/ 0 w 716"/>
                    <a:gd name="T1" fmla="*/ 1 h 403"/>
                    <a:gd name="T2" fmla="*/ 2 w 716"/>
                    <a:gd name="T3" fmla="*/ 3 h 403"/>
                    <a:gd name="T4" fmla="*/ 3 w 716"/>
                    <a:gd name="T5" fmla="*/ 6 h 403"/>
                    <a:gd name="T6" fmla="*/ 3 w 716"/>
                    <a:gd name="T7" fmla="*/ 5 h 403"/>
                    <a:gd name="T8" fmla="*/ 2 w 716"/>
                    <a:gd name="T9" fmla="*/ 2 h 403"/>
                    <a:gd name="T10" fmla="*/ 0 w 716"/>
                    <a:gd name="T11" fmla="*/ 0 h 403"/>
                    <a:gd name="T12" fmla="*/ 0 w 716"/>
                    <a:gd name="T13" fmla="*/ 1 h 403"/>
                    <a:gd name="T14" fmla="*/ 0 w 716"/>
                    <a:gd name="T15" fmla="*/ 1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 name="Freeform 50"/>
                <p:cNvSpPr>
                  <a:spLocks/>
                </p:cNvSpPr>
                <p:nvPr userDrawn="1"/>
              </p:nvSpPr>
              <p:spPr bwMode="auto">
                <a:xfrm rot="-3172564">
                  <a:off x="4985" y="210"/>
                  <a:ext cx="181" cy="147"/>
                </a:xfrm>
                <a:custGeom>
                  <a:avLst/>
                  <a:gdLst>
                    <a:gd name="T0" fmla="*/ 0 w 717"/>
                    <a:gd name="T1" fmla="*/ 1 h 411"/>
                    <a:gd name="T2" fmla="*/ 1 w 717"/>
                    <a:gd name="T3" fmla="*/ 2 h 411"/>
                    <a:gd name="T4" fmla="*/ 3 w 717"/>
                    <a:gd name="T5" fmla="*/ 7 h 411"/>
                    <a:gd name="T6" fmla="*/ 3 w 717"/>
                    <a:gd name="T7" fmla="*/ 5 h 411"/>
                    <a:gd name="T8" fmla="*/ 2 w 717"/>
                    <a:gd name="T9" fmla="*/ 1 h 411"/>
                    <a:gd name="T10" fmla="*/ 0 w 717"/>
                    <a:gd name="T11" fmla="*/ 0 h 411"/>
                    <a:gd name="T12" fmla="*/ 0 w 717"/>
                    <a:gd name="T13" fmla="*/ 1 h 411"/>
                    <a:gd name="T14" fmla="*/ 0 w 717"/>
                    <a:gd name="T15" fmla="*/ 1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 name="Freeform 51"/>
                <p:cNvSpPr>
                  <a:spLocks/>
                </p:cNvSpPr>
                <p:nvPr userDrawn="1"/>
              </p:nvSpPr>
              <p:spPr bwMode="auto">
                <a:xfrm rot="-3172564">
                  <a:off x="4948" y="142"/>
                  <a:ext cx="179" cy="138"/>
                </a:xfrm>
                <a:custGeom>
                  <a:avLst/>
                  <a:gdLst>
                    <a:gd name="T0" fmla="*/ 0 w 709"/>
                    <a:gd name="T1" fmla="*/ 1 h 386"/>
                    <a:gd name="T2" fmla="*/ 1 w 709"/>
                    <a:gd name="T3" fmla="*/ 2 h 386"/>
                    <a:gd name="T4" fmla="*/ 3 w 709"/>
                    <a:gd name="T5" fmla="*/ 6 h 386"/>
                    <a:gd name="T6" fmla="*/ 3 w 709"/>
                    <a:gd name="T7" fmla="*/ 5 h 386"/>
                    <a:gd name="T8" fmla="*/ 1 w 709"/>
                    <a:gd name="T9" fmla="*/ 1 h 386"/>
                    <a:gd name="T10" fmla="*/ 0 w 709"/>
                    <a:gd name="T11" fmla="*/ 0 h 386"/>
                    <a:gd name="T12" fmla="*/ 0 w 709"/>
                    <a:gd name="T13" fmla="*/ 1 h 386"/>
                    <a:gd name="T14" fmla="*/ 0 w 709"/>
                    <a:gd name="T15" fmla="*/ 1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62"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778"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defRPr>
      </a:lvl2pPr>
      <a:lvl3pPr algn="ctr" rtl="0" eaLnBrk="0" fontAlgn="base" hangingPunct="0">
        <a:spcBef>
          <a:spcPct val="0"/>
        </a:spcBef>
        <a:spcAft>
          <a:spcPct val="0"/>
        </a:spcAft>
        <a:defRPr sz="4400">
          <a:solidFill>
            <a:schemeClr val="tx1"/>
          </a:solidFill>
          <a:latin typeface="Comic Sans MS" pitchFamily="66" charset="0"/>
        </a:defRPr>
      </a:lvl3pPr>
      <a:lvl4pPr algn="ctr" rtl="0" eaLnBrk="0" fontAlgn="base" hangingPunct="0">
        <a:spcBef>
          <a:spcPct val="0"/>
        </a:spcBef>
        <a:spcAft>
          <a:spcPct val="0"/>
        </a:spcAft>
        <a:defRPr sz="4400">
          <a:solidFill>
            <a:schemeClr val="tx1"/>
          </a:solidFill>
          <a:latin typeface="Comic Sans MS" pitchFamily="66" charset="0"/>
        </a:defRPr>
      </a:lvl4pPr>
      <a:lvl5pPr algn="ctr" rtl="0" eaLnBrk="0" fontAlgn="base" hangingPunct="0">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E03C99-98B9-43BA-81BA-B8BA090B86CC}" type="slidenum">
              <a:rPr lang="en-US" altLang="en-US">
                <a:latin typeface="Comic Sans MS" panose="030F0702030302020204" pitchFamily="66" charset="0"/>
              </a:rPr>
              <a:pPr eaLnBrk="1" hangingPunct="1"/>
              <a:t>1</a:t>
            </a:fld>
            <a:endParaRPr lang="en-US" altLang="en-US">
              <a:latin typeface="Comic Sans MS" panose="030F0702030302020204" pitchFamily="66" charset="0"/>
            </a:endParaRPr>
          </a:p>
        </p:txBody>
      </p:sp>
      <p:sp>
        <p:nvSpPr>
          <p:cNvPr id="4100" name="Text Box 17"/>
          <p:cNvSpPr txBox="1">
            <a:spLocks noChangeArrowheads="1"/>
          </p:cNvSpPr>
          <p:nvPr/>
        </p:nvSpPr>
        <p:spPr bwMode="auto">
          <a:xfrm>
            <a:off x="4229098" y="5582956"/>
            <a:ext cx="3458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000">
                <a:solidFill>
                  <a:schemeClr val="tx1"/>
                </a:solidFill>
                <a:latin typeface="Comic Sans MS" panose="030F0702030302020204" pitchFamily="66" charset="0"/>
              </a:defRPr>
            </a:lvl4pPr>
            <a:lvl5pPr marL="2057400" indent="-228600" eaLnBrk="0" hangingPunct="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2000">
                <a:latin typeface="Arial" panose="020B0604020202020204" pitchFamily="34" charset="0"/>
              </a:rPr>
              <a:t>Giảng viên: Trần Thị Kim Chi</a:t>
            </a:r>
          </a:p>
        </p:txBody>
      </p:sp>
      <p:sp>
        <p:nvSpPr>
          <p:cNvPr id="4101" name="Text Box 18"/>
          <p:cNvSpPr txBox="1">
            <a:spLocks noChangeArrowheads="1"/>
          </p:cNvSpPr>
          <p:nvPr/>
        </p:nvSpPr>
        <p:spPr bwMode="auto">
          <a:xfrm>
            <a:off x="838200" y="1371600"/>
            <a:ext cx="1438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000">
                <a:solidFill>
                  <a:schemeClr val="tx1"/>
                </a:solidFill>
                <a:latin typeface="Comic Sans MS" panose="030F0702030302020204" pitchFamily="66" charset="0"/>
              </a:defRPr>
            </a:lvl4pPr>
            <a:lvl5pPr marL="2057400" indent="-228600" eaLnBrk="0" hangingPunct="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1800">
                <a:solidFill>
                  <a:srgbClr val="990000"/>
                </a:solidFill>
                <a:latin typeface="Arial" panose="020B0604020202020204" pitchFamily="34" charset="0"/>
              </a:rPr>
              <a:t>CHƯƠNG 5</a:t>
            </a:r>
          </a:p>
        </p:txBody>
      </p:sp>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918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4336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 name="Rectangle 2"/>
          <p:cNvSpPr/>
          <p:nvPr/>
        </p:nvSpPr>
        <p:spPr>
          <a:xfrm>
            <a:off x="1036535" y="2847978"/>
            <a:ext cx="6686446" cy="1754326"/>
          </a:xfrm>
          <a:prstGeom prst="rect">
            <a:avLst/>
          </a:prstGeom>
          <a:noFill/>
        </p:spPr>
        <p:txBody>
          <a:bodyPr wrap="none" lIns="91440" tIns="45720" rIns="91440" bIns="45720">
            <a:spAutoFit/>
          </a:bodyPr>
          <a:lstStyle/>
          <a:p>
            <a:pPr algn="ctr"/>
            <a:r>
              <a:rPr lang="en-US" sz="5400" b="1" cap="none" spc="0">
                <a:ln w="12700" cmpd="sng">
                  <a:solidFill>
                    <a:schemeClr val="accent4"/>
                  </a:solidFill>
                  <a:prstDash val="solid"/>
                </a:ln>
                <a:blipFill>
                  <a:blip r:embed="rId5"/>
                  <a:tile tx="0" ty="0" sx="100000" sy="100000" flip="none" algn="tl"/>
                </a:blipFill>
                <a:effectLst/>
                <a:cs typeface="Times New Roman" panose="02020603050405020304" pitchFamily="18" charset="0"/>
              </a:rPr>
              <a:t>PROGRAMMING IN </a:t>
            </a:r>
            <a:br>
              <a:rPr lang="en-US" sz="5400" b="1" cap="none" spc="0">
                <a:ln w="12700" cmpd="sng">
                  <a:solidFill>
                    <a:schemeClr val="accent4"/>
                  </a:solidFill>
                  <a:prstDash val="solid"/>
                </a:ln>
                <a:blipFill>
                  <a:blip r:embed="rId5"/>
                  <a:tile tx="0" ty="0" sx="100000" sy="100000" flip="none" algn="tl"/>
                </a:blipFill>
                <a:effectLst/>
                <a:cs typeface="Times New Roman" panose="02020603050405020304" pitchFamily="18" charset="0"/>
              </a:rPr>
            </a:br>
            <a:r>
              <a:rPr lang="en-US" sz="5400" b="1" cap="none" spc="0">
                <a:ln w="12700" cmpd="sng">
                  <a:solidFill>
                    <a:schemeClr val="accent4"/>
                  </a:solidFill>
                  <a:prstDash val="solid"/>
                </a:ln>
                <a:blipFill>
                  <a:blip r:embed="rId5"/>
                  <a:tile tx="0" ty="0" sx="100000" sy="100000" flip="none" algn="tl"/>
                </a:blipFill>
                <a:effectLst/>
                <a:cs typeface="Times New Roman" panose="02020603050405020304" pitchFamily="18" charset="0"/>
              </a:rPr>
              <a:t>TRANSACT_SQL</a:t>
            </a:r>
            <a:endParaRPr lang="en-US" sz="5400" b="1" cap="none" spc="0">
              <a:ln w="12700" cmpd="sng">
                <a:solidFill>
                  <a:schemeClr val="accent4"/>
                </a:solidFill>
                <a:prstDash val="solid"/>
              </a:ln>
              <a:blipFill>
                <a:blip r:embed="rId5"/>
                <a:tile tx="0" ty="0" sx="100000" sy="100000" flip="none" algn="tl"/>
              </a:blip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10</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6875" lvl="1">
              <a:buFont typeface="Arial" panose="020B0604020202020204" pitchFamily="34" charset="0"/>
              <a:buBlip>
                <a:blip r:embed="rId3"/>
              </a:buBlip>
            </a:pPr>
            <a:r>
              <a:rPr lang="en-US" sz="3200" b="1"/>
              <a:t>Hiển thị giá trị của biến cục bộ</a:t>
            </a:r>
            <a:r>
              <a:rPr lang="en-US" sz="3200"/>
              <a:t>:</a:t>
            </a:r>
          </a:p>
          <a:p>
            <a:pPr marL="396875" lvl="1">
              <a:buFont typeface="Arial" panose="020B0604020202020204" pitchFamily="34" charset="0"/>
              <a:buBlip>
                <a:blip r:embed="rId3"/>
              </a:buBlip>
            </a:pPr>
            <a:endParaRPr lang="en-US" sz="3200"/>
          </a:p>
          <a:p>
            <a:pPr marL="396875" lvl="1">
              <a:buFont typeface="Arial" panose="020B0604020202020204" pitchFamily="34" charset="0"/>
              <a:buBlip>
                <a:blip r:embed="rId3"/>
              </a:buBlip>
            </a:pPr>
            <a:endParaRPr lang="en-US" sz="3200"/>
          </a:p>
          <a:p>
            <a:pPr marL="396875" lvl="1">
              <a:buFont typeface="Arial" panose="020B0604020202020204" pitchFamily="34" charset="0"/>
              <a:buBlip>
                <a:blip r:embed="rId3"/>
              </a:buBlip>
            </a:pPr>
            <a:endParaRPr lang="en-US" sz="3200"/>
          </a:p>
          <a:p>
            <a:pPr lvl="1"/>
            <a:endParaRPr lang="en-US"/>
          </a:p>
          <a:p>
            <a:pPr lvl="1"/>
            <a:r>
              <a:rPr lang="en-US"/>
              <a:t>Example:</a:t>
            </a:r>
          </a:p>
          <a:p>
            <a:pPr marL="1255713" lvl="2" indent="0">
              <a:buFont typeface="Arial" panose="020B0604020202020204" pitchFamily="34" charset="0"/>
              <a:buNone/>
            </a:pPr>
            <a:r>
              <a:rPr lang="en-US"/>
              <a:t>DECLARE  @temp_city  varchar(10)</a:t>
            </a:r>
          </a:p>
          <a:p>
            <a:pPr marL="1255713" lvl="1" indent="0">
              <a:buFont typeface="Arial" panose="020B0604020202020204" pitchFamily="34" charset="0"/>
              <a:buNone/>
            </a:pPr>
            <a:r>
              <a:rPr lang="en-US" sz="2400"/>
              <a:t>SET  @temp_city  = ‘london’</a:t>
            </a:r>
          </a:p>
          <a:p>
            <a:pPr marL="1255713" lvl="1" indent="0">
              <a:buFont typeface="Arial" panose="020B0604020202020204" pitchFamily="34" charset="0"/>
              <a:buNone/>
            </a:pPr>
            <a:r>
              <a:rPr lang="en-US" sz="2400"/>
              <a:t>SELECT * FROM  Customers</a:t>
            </a:r>
          </a:p>
          <a:p>
            <a:pPr marL="1255713" lvl="1" indent="0">
              <a:buFont typeface="Arial" panose="020B0604020202020204" pitchFamily="34" charset="0"/>
              <a:buNone/>
            </a:pPr>
            <a:r>
              <a:rPr lang="en-US" sz="2400"/>
              <a:t>WHERE   city = @temp_city</a:t>
            </a:r>
            <a:r>
              <a:rPr lang="en-US"/>
              <a:t>	</a:t>
            </a:r>
          </a:p>
          <a:p>
            <a:pPr marL="396875" lvl="1">
              <a:buFont typeface="Arial" panose="020B0604020202020204" pitchFamily="34" charset="0"/>
              <a:buBlip>
                <a:blip r:embed="rId3"/>
              </a:buBlip>
            </a:pPr>
            <a:endParaRPr lang="en-US" sz="3200"/>
          </a:p>
          <a:p>
            <a:endParaRPr lang="en-US" sz="3600"/>
          </a:p>
        </p:txBody>
      </p:sp>
      <p:sp>
        <p:nvSpPr>
          <p:cNvPr id="15" name="TextBox 14"/>
          <p:cNvSpPr txBox="1"/>
          <p:nvPr/>
        </p:nvSpPr>
        <p:spPr>
          <a:xfrm>
            <a:off x="581585" y="2368439"/>
            <a:ext cx="78105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533400" indent="-533400">
              <a:buFont typeface="Verdana" pitchFamily="34" charset="0"/>
              <a:buNone/>
            </a:pPr>
            <a:r>
              <a:rPr lang="en-US" sz="3000" b="1">
                <a:solidFill>
                  <a:srgbClr val="C00000"/>
                </a:solidFill>
                <a:latin typeface="Cambria" pitchFamily="18" charset="0"/>
              </a:rPr>
              <a:t>PRINTF </a:t>
            </a:r>
            <a:r>
              <a:rPr lang="en-US" sz="3000" b="1" dirty="0">
                <a:solidFill>
                  <a:srgbClr val="C00000"/>
                </a:solidFill>
                <a:latin typeface="Cambria" pitchFamily="18" charset="0"/>
              </a:rPr>
              <a:t>@</a:t>
            </a:r>
            <a:r>
              <a:rPr lang="en-US" sz="3000" b="1" err="1">
                <a:solidFill>
                  <a:srgbClr val="C00000"/>
                </a:solidFill>
                <a:latin typeface="Cambria" pitchFamily="18" charset="0"/>
              </a:rPr>
              <a:t>VariableName</a:t>
            </a:r>
            <a:r>
              <a:rPr lang="en-US" sz="3000" b="1">
                <a:solidFill>
                  <a:srgbClr val="C00000"/>
                </a:solidFill>
                <a:latin typeface="Cambria" pitchFamily="18" charset="0"/>
              </a:rPr>
              <a:t> | expression</a:t>
            </a:r>
            <a:endParaRPr lang="en-US" sz="3000" b="1" dirty="0">
              <a:solidFill>
                <a:srgbClr val="C00000"/>
              </a:solidFill>
              <a:latin typeface="Cambria" pitchFamily="18" charset="0"/>
            </a:endParaRPr>
          </a:p>
          <a:p>
            <a:pPr marL="533400" indent="-533400">
              <a:buFont typeface="Verdana" pitchFamily="34" charset="0"/>
              <a:buNone/>
            </a:pPr>
            <a:r>
              <a:rPr lang="en-US" sz="3000" b="1" dirty="0">
                <a:solidFill>
                  <a:srgbClr val="C00000"/>
                </a:solidFill>
                <a:latin typeface="Cambria" pitchFamily="18" charset="0"/>
              </a:rPr>
              <a:t>or</a:t>
            </a:r>
          </a:p>
          <a:p>
            <a:pPr marL="533400" indent="-533400">
              <a:buFont typeface="Verdana" pitchFamily="34" charset="0"/>
              <a:buNone/>
            </a:pPr>
            <a:r>
              <a:rPr lang="en-US" sz="3000" b="1">
                <a:solidFill>
                  <a:srgbClr val="C00000"/>
                </a:solidFill>
                <a:latin typeface="Cambria" pitchFamily="18" charset="0"/>
              </a:rPr>
              <a:t>SELECT @VariableName | expression</a:t>
            </a:r>
            <a:endParaRPr lang="en-US" sz="3000" b="1" dirty="0">
              <a:solidFill>
                <a:srgbClr val="C00000"/>
              </a:solidFill>
              <a:latin typeface="Cambria" pitchFamily="18" charset="0"/>
            </a:endParaRPr>
          </a:p>
        </p:txBody>
      </p:sp>
    </p:spTree>
    <p:extLst>
      <p:ext uri="{BB962C8B-B14F-4D97-AF65-F5344CB8AC3E}">
        <p14:creationId xmlns:p14="http://schemas.microsoft.com/office/powerpoint/2010/main" val="28398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11</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a:solidFill>
                  <a:schemeClr val="tx2"/>
                </a:solidFill>
                <a:cs typeface="Courier New" panose="02070309020205020404" pitchFamily="49" charset="0"/>
              </a:rPr>
              <a:t>Example 1 :</a:t>
            </a:r>
            <a:endParaRPr lang="en-US" sz="1800">
              <a:solidFill>
                <a:schemeClr val="tx2"/>
              </a:solidFill>
              <a:latin typeface="Georgia" panose="02040502050405020303" pitchFamily="18" charset="0"/>
            </a:endParaRPr>
          </a:p>
        </p:txBody>
      </p:sp>
      <p:sp>
        <p:nvSpPr>
          <p:cNvPr id="16" name="Rectangle 5"/>
          <p:cNvSpPr>
            <a:spLocks noChangeArrowheads="1"/>
          </p:cNvSpPr>
          <p:nvPr/>
        </p:nvSpPr>
        <p:spPr bwMode="auto">
          <a:xfrm>
            <a:off x="1040511" y="4565650"/>
            <a:ext cx="6991350" cy="1790700"/>
          </a:xfrm>
          <a:prstGeom prst="rect">
            <a:avLst/>
          </a:prstGeom>
          <a:solidFill>
            <a:srgbClr val="91F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lnSpc>
                <a:spcPct val="150000"/>
              </a:lnSpc>
            </a:pPr>
            <a:r>
              <a:rPr lang="en-US" sz="2000" b="1"/>
              <a:t>DECLARE @ID INTEGER = 70000;</a:t>
            </a:r>
          </a:p>
          <a:p>
            <a:pPr>
              <a:lnSpc>
                <a:spcPct val="150000"/>
              </a:lnSpc>
            </a:pPr>
            <a:r>
              <a:rPr lang="en-US" sz="2000" b="1"/>
              <a:t>SELECT SalesOrderID</a:t>
            </a:r>
          </a:p>
          <a:p>
            <a:pPr>
              <a:lnSpc>
                <a:spcPct val="150000"/>
              </a:lnSpc>
            </a:pPr>
            <a:r>
              <a:rPr lang="en-US" sz="2000" b="1"/>
              <a:t>FROM Sales.SalesOrderHeader</a:t>
            </a:r>
          </a:p>
          <a:p>
            <a:pPr>
              <a:lnSpc>
                <a:spcPct val="150000"/>
              </a:lnSpc>
            </a:pPr>
            <a:r>
              <a:rPr lang="en-US" sz="2000" b="1"/>
              <a:t>WHERE SalesOrderID &gt; @ID;</a:t>
            </a:r>
            <a:endParaRPr lang="en-US" sz="2000">
              <a:solidFill>
                <a:srgbClr val="006699"/>
              </a:solidFill>
              <a:latin typeface="Times New Roman" panose="02020603050405020304" pitchFamily="18" charset="0"/>
              <a:cs typeface="Times New Roman" panose="02020603050405020304" pitchFamily="18" charset="0"/>
            </a:endParaRPr>
          </a:p>
        </p:txBody>
      </p:sp>
      <p:sp>
        <p:nvSpPr>
          <p:cNvPr id="2" name="Rectangle 1"/>
          <p:cNvSpPr/>
          <p:nvPr/>
        </p:nvSpPr>
        <p:spPr>
          <a:xfrm>
            <a:off x="622074" y="1859737"/>
            <a:ext cx="8064725" cy="1938992"/>
          </a:xfrm>
          <a:prstGeom prst="rect">
            <a:avLst/>
          </a:prstGeom>
        </p:spPr>
        <p:txBody>
          <a:bodyPr wrap="square">
            <a:spAutoFit/>
          </a:bodyPr>
          <a:lstStyle/>
          <a:p>
            <a:r>
              <a:rPr lang="en-US" sz="2400" dirty="0">
                <a:latin typeface="Utopia-Regular"/>
              </a:rPr>
              <a:t>Write a script that declares an integer variable called </a:t>
            </a:r>
            <a:r>
              <a:rPr lang="en-US" sz="2400" dirty="0">
                <a:latin typeface="TheSansMonoConNormal"/>
              </a:rPr>
              <a:t>@ID</a:t>
            </a:r>
            <a:r>
              <a:rPr lang="en-US" sz="2400" dirty="0">
                <a:latin typeface="Utopia-Regular"/>
              </a:rPr>
              <a:t>. Assign the value </a:t>
            </a:r>
            <a:r>
              <a:rPr lang="en-US" sz="2400" dirty="0">
                <a:latin typeface="TheSansMonoConNormal"/>
              </a:rPr>
              <a:t>70000 </a:t>
            </a:r>
            <a:r>
              <a:rPr lang="en-US" sz="2400" dirty="0">
                <a:latin typeface="Utopia-Regular"/>
              </a:rPr>
              <a:t>to the variable. Use the variable in a </a:t>
            </a:r>
            <a:r>
              <a:rPr lang="en-US" sz="2400" dirty="0">
                <a:latin typeface="TheSansMonoConNormal"/>
              </a:rPr>
              <a:t>SELECT </a:t>
            </a:r>
            <a:r>
              <a:rPr lang="en-US" sz="2400" dirty="0">
                <a:latin typeface="Utopia-Regular"/>
              </a:rPr>
              <a:t>statement that returns all the </a:t>
            </a:r>
            <a:r>
              <a:rPr lang="en-US" sz="2400" dirty="0" err="1">
                <a:latin typeface="TheSansMonoConNormal"/>
              </a:rPr>
              <a:t>SalesOrderID</a:t>
            </a:r>
            <a:r>
              <a:rPr lang="en-US" sz="2400" dirty="0">
                <a:latin typeface="TheSansMonoConNormal"/>
              </a:rPr>
              <a:t> </a:t>
            </a:r>
            <a:r>
              <a:rPr lang="en-US" sz="2400" dirty="0">
                <a:latin typeface="Utopia-Regular"/>
              </a:rPr>
              <a:t>values from the </a:t>
            </a:r>
            <a:r>
              <a:rPr lang="en-US" sz="2400" dirty="0" err="1">
                <a:latin typeface="TheSansMonoConNormal"/>
              </a:rPr>
              <a:t>Sales.SalesOrderHeader</a:t>
            </a:r>
            <a:r>
              <a:rPr lang="en-US" sz="2400" dirty="0">
                <a:latin typeface="TheSansMonoConNormal"/>
              </a:rPr>
              <a:t> </a:t>
            </a:r>
            <a:r>
              <a:rPr lang="en-US" sz="2400" dirty="0">
                <a:latin typeface="Utopia-Regular"/>
              </a:rPr>
              <a:t>table that have a </a:t>
            </a:r>
            <a:r>
              <a:rPr lang="en-US" sz="2400" dirty="0" err="1">
                <a:latin typeface="TheSansMonoConNormal"/>
              </a:rPr>
              <a:t>SalesOrderID</a:t>
            </a:r>
            <a:r>
              <a:rPr lang="en-US" sz="2400" dirty="0">
                <a:latin typeface="TheSansMonoConNormal"/>
              </a:rPr>
              <a:t> </a:t>
            </a:r>
            <a:r>
              <a:rPr lang="en-US" sz="2400" dirty="0">
                <a:latin typeface="Utopia-Regular"/>
              </a:rPr>
              <a:t>greater than the value of the variable.</a:t>
            </a:r>
            <a:endParaRPr lang="en-US" sz="2400" dirty="0"/>
          </a:p>
        </p:txBody>
      </p:sp>
    </p:spTree>
    <p:extLst>
      <p:ext uri="{BB962C8B-B14F-4D97-AF65-F5344CB8AC3E}">
        <p14:creationId xmlns:p14="http://schemas.microsoft.com/office/powerpoint/2010/main" val="37134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12</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a:solidFill>
                  <a:schemeClr val="tx2"/>
                </a:solidFill>
                <a:cs typeface="Courier New" panose="02070309020205020404" pitchFamily="49" charset="0"/>
              </a:rPr>
              <a:t>Example 2 :</a:t>
            </a:r>
            <a:endParaRPr lang="en-US" sz="1800">
              <a:solidFill>
                <a:schemeClr val="tx2"/>
              </a:solidFill>
              <a:latin typeface="Georgia" panose="02040502050405020303" pitchFamily="18" charset="0"/>
            </a:endParaRPr>
          </a:p>
        </p:txBody>
      </p:sp>
      <p:sp>
        <p:nvSpPr>
          <p:cNvPr id="17" name="Rectangle 7"/>
          <p:cNvSpPr>
            <a:spLocks noChangeArrowheads="1"/>
          </p:cNvSpPr>
          <p:nvPr/>
        </p:nvSpPr>
        <p:spPr bwMode="auto">
          <a:xfrm>
            <a:off x="883158" y="3880821"/>
            <a:ext cx="7363544" cy="2291379"/>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lnSpc>
                <a:spcPct val="120000"/>
              </a:lnSpc>
            </a:pPr>
            <a:r>
              <a:rPr lang="en-US" sz="2000" b="1" dirty="0"/>
              <a:t>DECLARE @MaxID INT, @MinID INT;</a:t>
            </a:r>
          </a:p>
          <a:p>
            <a:pPr>
              <a:lnSpc>
                <a:spcPct val="120000"/>
              </a:lnSpc>
            </a:pPr>
            <a:r>
              <a:rPr lang="en-US" sz="2000" b="1" dirty="0"/>
              <a:t>SELECT @MaxID = MAX(</a:t>
            </a:r>
            <a:r>
              <a:rPr lang="en-US" sz="2000" b="1" dirty="0" err="1"/>
              <a:t>SalesOrderID</a:t>
            </a:r>
            <a:r>
              <a:rPr lang="en-US" sz="2000" b="1" dirty="0"/>
              <a:t>),</a:t>
            </a:r>
          </a:p>
          <a:p>
            <a:pPr>
              <a:lnSpc>
                <a:spcPct val="120000"/>
              </a:lnSpc>
            </a:pPr>
            <a:r>
              <a:rPr lang="en-US" sz="2000" b="1" dirty="0"/>
              <a:t>@MinID = MIN(</a:t>
            </a:r>
            <a:r>
              <a:rPr lang="en-US" sz="2000" b="1" dirty="0" err="1"/>
              <a:t>SalesOrderID</a:t>
            </a:r>
            <a:r>
              <a:rPr lang="en-US" sz="2000" b="1" dirty="0"/>
              <a:t>)</a:t>
            </a:r>
          </a:p>
          <a:p>
            <a:pPr>
              <a:lnSpc>
                <a:spcPct val="120000"/>
              </a:lnSpc>
            </a:pPr>
            <a:r>
              <a:rPr lang="en-US" sz="2000" b="1" dirty="0"/>
              <a:t>FROM </a:t>
            </a:r>
            <a:r>
              <a:rPr lang="en-US" sz="2000" b="1" dirty="0" err="1"/>
              <a:t>Sales.SalesOrderHeader</a:t>
            </a:r>
            <a:r>
              <a:rPr lang="en-US" sz="2000" b="1" dirty="0"/>
              <a:t>;</a:t>
            </a:r>
          </a:p>
          <a:p>
            <a:pPr>
              <a:lnSpc>
                <a:spcPct val="120000"/>
              </a:lnSpc>
            </a:pPr>
            <a:r>
              <a:rPr lang="en-US" sz="2000" b="1" dirty="0"/>
              <a:t>PRINT 'Max: ' + CONVERT(VARCHAR(10),@</a:t>
            </a:r>
            <a:r>
              <a:rPr lang="en-US" sz="2000" b="1" dirty="0" err="1"/>
              <a:t>MaxID</a:t>
            </a:r>
            <a:r>
              <a:rPr lang="en-US" sz="2000" b="1" dirty="0"/>
              <a:t>);</a:t>
            </a:r>
          </a:p>
          <a:p>
            <a:pPr>
              <a:lnSpc>
                <a:spcPct val="120000"/>
              </a:lnSpc>
            </a:pPr>
            <a:r>
              <a:rPr lang="en-US" sz="2000" b="1" dirty="0"/>
              <a:t>PRINT 'Min: ' + CONVERT(VARCHAR(10), @MinID);</a:t>
            </a:r>
          </a:p>
        </p:txBody>
      </p:sp>
      <p:sp>
        <p:nvSpPr>
          <p:cNvPr id="3" name="Rectangle 2"/>
          <p:cNvSpPr/>
          <p:nvPr/>
        </p:nvSpPr>
        <p:spPr>
          <a:xfrm>
            <a:off x="349324" y="1877922"/>
            <a:ext cx="8177213" cy="1569660"/>
          </a:xfrm>
          <a:prstGeom prst="rect">
            <a:avLst/>
          </a:prstGeom>
        </p:spPr>
        <p:txBody>
          <a:bodyPr wrap="square">
            <a:spAutoFit/>
          </a:bodyPr>
          <a:lstStyle/>
          <a:p>
            <a:pPr algn="just"/>
            <a:r>
              <a:rPr lang="en-US" sz="2400">
                <a:latin typeface="Utopia-Regular"/>
              </a:rPr>
              <a:t>Write a script that declares two integer variables called </a:t>
            </a:r>
            <a:r>
              <a:rPr lang="en-US" sz="2400">
                <a:latin typeface="TheSansMonoConNormal"/>
              </a:rPr>
              <a:t>@MaxID </a:t>
            </a:r>
            <a:r>
              <a:rPr lang="en-US" sz="2400">
                <a:latin typeface="Utopia-Regular"/>
              </a:rPr>
              <a:t>and </a:t>
            </a:r>
            <a:r>
              <a:rPr lang="en-US" sz="2400">
                <a:latin typeface="TheSansMonoConNormal"/>
              </a:rPr>
              <a:t>@MinID</a:t>
            </a:r>
            <a:r>
              <a:rPr lang="en-US" sz="2400">
                <a:latin typeface="Utopia-Regular"/>
              </a:rPr>
              <a:t>. Use the variables to print the highest and lowest </a:t>
            </a:r>
            <a:r>
              <a:rPr lang="en-US" sz="2400">
                <a:latin typeface="TheSansMonoConNormal"/>
              </a:rPr>
              <a:t>SalesOrderID </a:t>
            </a:r>
            <a:r>
              <a:rPr lang="en-US" sz="2400">
                <a:latin typeface="Utopia-Regular"/>
              </a:rPr>
              <a:t>values from the </a:t>
            </a:r>
            <a:r>
              <a:rPr lang="en-US" sz="2400">
                <a:latin typeface="TheSansMonoConNormal"/>
              </a:rPr>
              <a:t>Sales.SalesOrderHeader </a:t>
            </a:r>
            <a:r>
              <a:rPr lang="en-US" sz="2400">
                <a:latin typeface="Utopia-Regular"/>
              </a:rPr>
              <a:t>table.</a:t>
            </a:r>
            <a:endParaRPr lang="en-US" sz="2400"/>
          </a:p>
        </p:txBody>
      </p:sp>
    </p:spTree>
    <p:extLst>
      <p:ext uri="{BB962C8B-B14F-4D97-AF65-F5344CB8AC3E}">
        <p14:creationId xmlns:p14="http://schemas.microsoft.com/office/powerpoint/2010/main" val="9393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smtClean="0">
                <a:solidFill>
                  <a:srgbClr val="898989"/>
                </a:solidFill>
                <a:latin typeface="Calibri" panose="020F0502020204030204" pitchFamily="34" charset="0"/>
              </a:rPr>
              <a:pPr eaLnBrk="1" hangingPunct="1"/>
              <a:t>13</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a:solidFill>
                  <a:schemeClr val="tx2"/>
                </a:solidFill>
                <a:cs typeface="Courier New" panose="02070309020205020404" pitchFamily="49" charset="0"/>
              </a:rPr>
              <a:t>Example 3 :</a:t>
            </a:r>
            <a:endParaRPr lang="en-US" sz="1800">
              <a:solidFill>
                <a:schemeClr val="tx2"/>
              </a:solidFill>
              <a:latin typeface="Georgia" panose="02040502050405020303" pitchFamily="18" charset="0"/>
            </a:endParaRPr>
          </a:p>
        </p:txBody>
      </p:sp>
      <p:sp>
        <p:nvSpPr>
          <p:cNvPr id="17" name="Rectangle 7"/>
          <p:cNvSpPr>
            <a:spLocks noChangeArrowheads="1"/>
          </p:cNvSpPr>
          <p:nvPr/>
        </p:nvSpPr>
        <p:spPr bwMode="auto">
          <a:xfrm>
            <a:off x="286512" y="3880821"/>
            <a:ext cx="8552688" cy="2596179"/>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sz="2000" b="1" dirty="0"/>
              <a:t>DECLARE @ID INT, @FirstName NVARCHAR(50), @LastName NVARCHAR(50);</a:t>
            </a:r>
          </a:p>
          <a:p>
            <a:r>
              <a:rPr lang="en-US" sz="2000" b="1" dirty="0"/>
              <a:t>SELECT @ID = </a:t>
            </a:r>
            <a:r>
              <a:rPr lang="en-US" sz="2000" b="1" dirty="0" err="1"/>
              <a:t>BusinessEntityID</a:t>
            </a:r>
            <a:r>
              <a:rPr lang="en-US" sz="2000" b="1" dirty="0"/>
              <a:t>, @FirstName = FirstName,</a:t>
            </a:r>
          </a:p>
          <a:p>
            <a:r>
              <a:rPr lang="en-US" sz="2000" b="1" dirty="0"/>
              <a:t>@LastName = </a:t>
            </a:r>
            <a:r>
              <a:rPr lang="en-US" sz="2000" b="1" dirty="0" err="1"/>
              <a:t>LastName</a:t>
            </a:r>
            <a:endParaRPr lang="en-US" sz="2000" b="1" dirty="0"/>
          </a:p>
          <a:p>
            <a:r>
              <a:rPr lang="en-US" sz="2000" b="1" dirty="0"/>
              <a:t>FROM </a:t>
            </a:r>
            <a:r>
              <a:rPr lang="en-US" sz="2000" b="1" dirty="0" err="1"/>
              <a:t>Person.Person</a:t>
            </a:r>
            <a:endParaRPr lang="en-US" sz="2000" b="1" dirty="0"/>
          </a:p>
          <a:p>
            <a:r>
              <a:rPr lang="en-US" sz="2000" b="1" dirty="0"/>
              <a:t>WHERE </a:t>
            </a:r>
            <a:r>
              <a:rPr lang="en-US" sz="2000" b="1" dirty="0" err="1"/>
              <a:t>BusinessEntityID</a:t>
            </a:r>
            <a:r>
              <a:rPr lang="en-US" sz="2000" b="1" dirty="0"/>
              <a:t> = 1;</a:t>
            </a:r>
          </a:p>
          <a:p>
            <a:r>
              <a:rPr lang="en-US" sz="2000" b="1" dirty="0"/>
              <a:t>PRINT CONVERT(NVARCHAR(10),@ID) + ': ' + @FirstName + ' ' + @LastName;</a:t>
            </a:r>
          </a:p>
        </p:txBody>
      </p:sp>
      <p:sp>
        <p:nvSpPr>
          <p:cNvPr id="3" name="Rectangle 2"/>
          <p:cNvSpPr/>
          <p:nvPr/>
        </p:nvSpPr>
        <p:spPr>
          <a:xfrm>
            <a:off x="286512" y="1517995"/>
            <a:ext cx="8552688" cy="1938992"/>
          </a:xfrm>
          <a:prstGeom prst="rect">
            <a:avLst/>
          </a:prstGeom>
        </p:spPr>
        <p:txBody>
          <a:bodyPr wrap="square">
            <a:spAutoFit/>
          </a:bodyPr>
          <a:lstStyle/>
          <a:p>
            <a:r>
              <a:rPr lang="en-US" sz="2000"/>
              <a:t>Write a script that declares three variables, one integer variable called @ID, an NVARCHAR(50) variable called @FirstName, and an NVARCHAR(50) variable called @LastName. Use a SELECT</a:t>
            </a:r>
          </a:p>
          <a:p>
            <a:r>
              <a:rPr lang="en-US" sz="2000"/>
              <a:t>statement to set the value of the variables with the row from the Person.Person table with BusinessEntityID = 1. Print a statement in the “BusinessEntityID: FirstName LastName” format.</a:t>
            </a:r>
          </a:p>
        </p:txBody>
      </p:sp>
    </p:spTree>
    <p:extLst>
      <p:ext uri="{BB962C8B-B14F-4D97-AF65-F5344CB8AC3E}">
        <p14:creationId xmlns:p14="http://schemas.microsoft.com/office/powerpoint/2010/main" val="366711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smtClean="0">
                <a:solidFill>
                  <a:srgbClr val="898989"/>
                </a:solidFill>
                <a:latin typeface="Calibri" panose="020F0502020204030204" pitchFamily="34" charset="0"/>
              </a:rPr>
              <a:pPr eaLnBrk="1" hangingPunct="1"/>
              <a:t>14</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a:solidFill>
                  <a:schemeClr val="tx2"/>
                </a:solidFill>
                <a:cs typeface="Courier New" panose="02070309020205020404" pitchFamily="49" charset="0"/>
              </a:rPr>
              <a:t>Example 4 :</a:t>
            </a:r>
            <a:endParaRPr lang="en-US" sz="1800">
              <a:solidFill>
                <a:schemeClr val="tx2"/>
              </a:solidFill>
              <a:latin typeface="Georgia" panose="02040502050405020303" pitchFamily="18" charset="0"/>
            </a:endParaRPr>
          </a:p>
        </p:txBody>
      </p:sp>
      <p:sp>
        <p:nvSpPr>
          <p:cNvPr id="17" name="Rectangle 7"/>
          <p:cNvSpPr>
            <a:spLocks noChangeArrowheads="1"/>
          </p:cNvSpPr>
          <p:nvPr/>
        </p:nvSpPr>
        <p:spPr bwMode="auto">
          <a:xfrm>
            <a:off x="286512" y="3880821"/>
            <a:ext cx="8552688" cy="2596179"/>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lnSpc>
                <a:spcPct val="120000"/>
              </a:lnSpc>
            </a:pPr>
            <a:r>
              <a:rPr lang="en-US" sz="2000" b="1" dirty="0"/>
              <a:t>DECLARE @SalesCount INT;</a:t>
            </a:r>
          </a:p>
          <a:p>
            <a:pPr>
              <a:lnSpc>
                <a:spcPct val="120000"/>
              </a:lnSpc>
            </a:pPr>
            <a:r>
              <a:rPr lang="en-US" sz="2000" b="1" dirty="0"/>
              <a:t>SELECT @SalesCount = COUNT(*)</a:t>
            </a:r>
          </a:p>
          <a:p>
            <a:pPr>
              <a:lnSpc>
                <a:spcPct val="120000"/>
              </a:lnSpc>
            </a:pPr>
            <a:r>
              <a:rPr lang="en-US" sz="2000" b="1" dirty="0"/>
              <a:t>FROM </a:t>
            </a:r>
            <a:r>
              <a:rPr lang="en-US" sz="2000" b="1" dirty="0" err="1"/>
              <a:t>Sales.SalesOrderHeader</a:t>
            </a:r>
            <a:r>
              <a:rPr lang="en-US" sz="2000" b="1" dirty="0"/>
              <a:t>;</a:t>
            </a:r>
          </a:p>
          <a:p>
            <a:pPr>
              <a:lnSpc>
                <a:spcPct val="120000"/>
              </a:lnSpc>
            </a:pPr>
            <a:r>
              <a:rPr lang="en-US" sz="2000" b="1" dirty="0"/>
              <a:t>SELECT @SalesCount - COUNT(CUSTOMERID) AS </a:t>
            </a:r>
            <a:r>
              <a:rPr lang="en-US" sz="2000" b="1" dirty="0" err="1"/>
              <a:t>CustCountDiff</a:t>
            </a:r>
            <a:endParaRPr lang="en-US" sz="2000" b="1" dirty="0"/>
          </a:p>
          <a:p>
            <a:pPr>
              <a:lnSpc>
                <a:spcPct val="120000"/>
              </a:lnSpc>
            </a:pPr>
            <a:r>
              <a:rPr lang="en-US" sz="2000" b="1" dirty="0"/>
              <a:t>FROM </a:t>
            </a:r>
            <a:r>
              <a:rPr lang="en-US" sz="2000" b="1" dirty="0" err="1"/>
              <a:t>Sales.SalesOrderHeader</a:t>
            </a:r>
            <a:endParaRPr lang="en-US" sz="2000" b="1" dirty="0"/>
          </a:p>
        </p:txBody>
      </p:sp>
      <p:sp>
        <p:nvSpPr>
          <p:cNvPr id="3" name="Rectangle 2"/>
          <p:cNvSpPr/>
          <p:nvPr/>
        </p:nvSpPr>
        <p:spPr>
          <a:xfrm>
            <a:off x="286512" y="1517995"/>
            <a:ext cx="8552688" cy="2308324"/>
          </a:xfrm>
          <a:prstGeom prst="rect">
            <a:avLst/>
          </a:prstGeom>
        </p:spPr>
        <p:txBody>
          <a:bodyPr wrap="square">
            <a:spAutoFit/>
          </a:bodyPr>
          <a:lstStyle/>
          <a:p>
            <a:pPr algn="just"/>
            <a:r>
              <a:rPr lang="en-US" sz="2400"/>
              <a:t>Write a script that declares an integer variable called @SalesCount. Set the value of the variable to the total count of sales in the Sales.SalesOrderHeader table. Use the variable in a SELECT statement that shows the difference between the @SalesCount and the count of sales by customer.</a:t>
            </a:r>
          </a:p>
        </p:txBody>
      </p:sp>
    </p:spTree>
    <p:extLst>
      <p:ext uri="{BB962C8B-B14F-4D97-AF65-F5344CB8AC3E}">
        <p14:creationId xmlns:p14="http://schemas.microsoft.com/office/powerpoint/2010/main" val="39716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15</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toàn cục-Global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err="1">
                <a:latin typeface="Arial" panose="020B0604020202020204" pitchFamily="34" charset="0"/>
                <a:cs typeface="Arial" panose="020B0604020202020204" pitchFamily="34" charset="0"/>
              </a:rPr>
              <a:t>Biến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toàn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cục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SQL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hệ</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thống</a:t>
            </a:r>
            <a:r>
              <a:rPr lang="en-US" sz="2800" dirty="0">
                <a:latin typeface="Arial" panose="020B0604020202020204" pitchFamily="34" charset="0"/>
                <a:cs typeface="Arial" panose="020B0604020202020204" pitchFamily="34" charset="0"/>
              </a:rPr>
              <a:t>.</a:t>
            </a:r>
          </a:p>
          <a:p>
            <a:pPr lvl="1" algn="just"/>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của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a:t>
            </a:r>
            <a:r>
              <a:rPr lang="en-US" dirty="0">
                <a:latin typeface="Arial" panose="020B0604020202020204" pitchFamily="34" charset="0"/>
                <a:cs typeface="Arial" panose="020B0604020202020204" pitchFamily="34" charset="0"/>
              </a:rPr>
              <a:t>c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SELECT @@Variablename</a:t>
            </a:r>
            <a:r>
              <a:rPr lang="en-US" b="1" dirty="0">
                <a:solidFill>
                  <a:schemeClr val="accent2"/>
                </a:solidFill>
                <a:latin typeface="Arial" panose="020B0604020202020204" pitchFamily="34" charset="0"/>
                <a:cs typeface="Arial" panose="020B0604020202020204" pitchFamily="34" charset="0"/>
              </a:rPr>
              <a:t>.</a:t>
            </a:r>
          </a:p>
          <a:p>
            <a:pPr lvl="1" algn="just"/>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cục</a:t>
            </a:r>
            <a:r>
              <a:rPr lang="en-US" dirty="0">
                <a:latin typeface="Arial" panose="020B0604020202020204" pitchFamily="34" charset="0"/>
                <a:cs typeface="Arial" panose="020B0604020202020204" pitchFamily="34" charset="0"/>
              </a:rPr>
              <a:t>.</a:t>
            </a:r>
          </a:p>
          <a:p>
            <a:pPr lvl="1" algn="just"/>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có </a:t>
            </a:r>
            <a:r>
              <a:rPr lang="en-US" dirty="0" err="1">
                <a:latin typeface="Arial" panose="020B0604020202020204" pitchFamily="34" charset="0"/>
                <a:cs typeface="Arial" panose="020B0604020202020204" pitchFamily="34" charset="0"/>
              </a:rPr>
              <a:t>kiểu</a:t>
            </a:r>
            <a:endParaRPr lang="en-US" dirty="0">
              <a:latin typeface="Arial" panose="020B0604020202020204" pitchFamily="34" charset="0"/>
              <a:cs typeface="Arial" panose="020B0604020202020204" pitchFamily="34" charset="0"/>
            </a:endParaRPr>
          </a:p>
          <a:p>
            <a:pPr lvl="1" algn="just"/>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a:t>
            </a:r>
            <a:r>
              <a:rPr lang="en-US" dirty="0">
                <a:latin typeface="Arial" panose="020B0604020202020204" pitchFamily="34" charset="0"/>
                <a:cs typeface="Arial" panose="020B0604020202020204" pitchFamily="34" charset="0"/>
              </a:rPr>
              <a:t>c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đầ</a:t>
            </a:r>
            <a:r>
              <a:rPr lang="en-US" dirty="0">
                <a:latin typeface="Arial" panose="020B0604020202020204" pitchFamily="34" charset="0"/>
                <a:cs typeface="Arial" panose="020B0604020202020204" pitchFamily="34" charset="0"/>
              </a:rPr>
              <a:t>u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p>
          <a:p>
            <a:pPr lvl="1" algn="just"/>
            <a:endParaRPr lang="en-US" dirty="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dirty="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dirty="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62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16</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toàn cục-Global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b="1" dirty="0" err="1">
                <a:latin typeface="Arial" panose="020B0604020202020204" pitchFamily="34" charset="0"/>
                <a:cs typeface="Arial" panose="020B0604020202020204" pitchFamily="34" charset="0"/>
              </a:rPr>
              <a:t>Một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số</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biến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toàn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cục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dụng</a:t>
            </a:r>
            <a:endParaRPr lang="en-US" sz="2800" b="1" dirty="0">
              <a:latin typeface="Arial" panose="020B0604020202020204" pitchFamily="34" charset="0"/>
              <a:cs typeface="Arial" panose="020B0604020202020204" pitchFamily="34" charset="0"/>
            </a:endParaRPr>
          </a:p>
          <a:p>
            <a:pPr lvl="1">
              <a:lnSpc>
                <a:spcPct val="150000"/>
              </a:lnSpc>
            </a:pPr>
            <a:r>
              <a:rPr lang="en-US" b="1" dirty="0">
                <a:solidFill>
                  <a:srgbClr val="FF0000"/>
                </a:solidFill>
                <a:latin typeface="Arial" panose="020B0604020202020204" pitchFamily="34" charset="0"/>
                <a:cs typeface="Arial" panose="020B0604020202020204" pitchFamily="34" charset="0"/>
              </a:rPr>
              <a:t>@@SERVERNAME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của server</a:t>
            </a:r>
          </a:p>
          <a:p>
            <a:pPr lvl="1">
              <a:lnSpc>
                <a:spcPct val="150000"/>
              </a:lnSpc>
            </a:pPr>
            <a:r>
              <a:rPr lang="en-US" b="1" dirty="0">
                <a:solidFill>
                  <a:srgbClr val="FF0000"/>
                </a:solidFill>
                <a:latin typeface="Arial" panose="020B0604020202020204" pitchFamily="34" charset="0"/>
                <a:cs typeface="Arial" panose="020B0604020202020204" pitchFamily="34" charset="0"/>
              </a:rPr>
              <a:t>@@ROWCOUNT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chịu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của </a:t>
            </a:r>
            <a:r>
              <a:rPr lang="en-US" dirty="0" err="1">
                <a:latin typeface="Arial" panose="020B0604020202020204" pitchFamily="34" charset="0"/>
                <a:cs typeface="Arial" panose="020B0604020202020204" pitchFamily="34" charset="0"/>
              </a:rPr>
              <a:t>câu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a:t>
            </a:r>
          </a:p>
          <a:p>
            <a:pPr lvl="1">
              <a:lnSpc>
                <a:spcPct val="150000"/>
              </a:lnSpc>
            </a:pPr>
            <a:r>
              <a:rPr lang="en-US" b="1" dirty="0">
                <a:solidFill>
                  <a:srgbClr val="FF0000"/>
                </a:solidFill>
                <a:latin typeface="Arial" panose="020B0604020202020204" pitchFamily="34" charset="0"/>
                <a:cs typeface="Arial" panose="020B0604020202020204" pitchFamily="34" charset="0"/>
              </a:rPr>
              <a:t>@@ERROR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index của </a:t>
            </a:r>
            <a:r>
              <a:rPr lang="en-US" dirty="0" err="1">
                <a:latin typeface="Arial" panose="020B0604020202020204" pitchFamily="34" charset="0"/>
                <a:cs typeface="Arial" panose="020B0604020202020204" pitchFamily="34" charset="0"/>
              </a:rPr>
              <a:t>lỗi</a:t>
            </a:r>
            <a:endParaRPr lang="en-US" dirty="0">
              <a:latin typeface="Arial" panose="020B0604020202020204" pitchFamily="34" charset="0"/>
              <a:cs typeface="Arial" panose="020B0604020202020204" pitchFamily="34" charset="0"/>
            </a:endParaRPr>
          </a:p>
          <a:p>
            <a:pPr lvl="1">
              <a:lnSpc>
                <a:spcPct val="150000"/>
              </a:lnSpc>
            </a:pPr>
            <a:r>
              <a:rPr lang="en-US" b="1" dirty="0">
                <a:solidFill>
                  <a:srgbClr val="FF0000"/>
                </a:solidFill>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đị</a:t>
            </a:r>
            <a:r>
              <a:rPr lang="en-US" dirty="0" err="1">
                <a:latin typeface="Arial" panose="020B0604020202020204" pitchFamily="34" charset="0"/>
                <a:cs typeface="Arial" panose="020B0604020202020204" pitchFamily="34" charset="0"/>
              </a:rPr>
              <a:t>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endParaRPr lang="en-US" dirty="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dirty="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dirty="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96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17</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toàn cục-Global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3" name="Text Box 59"/>
          <p:cNvSpPr txBox="1">
            <a:spLocks noChangeArrowheads="1"/>
          </p:cNvSpPr>
          <p:nvPr/>
        </p:nvSpPr>
        <p:spPr bwMode="auto">
          <a:xfrm>
            <a:off x="520700" y="1442706"/>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Example</a:t>
            </a:r>
          </a:p>
        </p:txBody>
      </p:sp>
      <p:sp>
        <p:nvSpPr>
          <p:cNvPr id="14" name="Text Box 60"/>
          <p:cNvSpPr txBox="1">
            <a:spLocks noChangeArrowheads="1"/>
          </p:cNvSpPr>
          <p:nvPr/>
        </p:nvSpPr>
        <p:spPr bwMode="auto">
          <a:xfrm>
            <a:off x="902000" y="1985963"/>
            <a:ext cx="7543800" cy="1754326"/>
          </a:xfrm>
          <a:prstGeom prst="rect">
            <a:avLst/>
          </a:prstGeom>
          <a:solidFill>
            <a:schemeClr val="accent5">
              <a:lumMod val="20000"/>
              <a:lumOff val="80000"/>
            </a:schemeClr>
          </a:solidFill>
          <a:ln>
            <a:noFill/>
          </a:ln>
          <a:effectLst/>
        </p:spPr>
        <p:txBody>
          <a:bodyPr>
            <a:spAutoFit/>
          </a:bodyPr>
          <a:lstStyle/>
          <a:p>
            <a:r>
              <a:rPr lang="en-US" dirty="0"/>
              <a:t>How many are transaction opening</a:t>
            </a:r>
          </a:p>
          <a:p>
            <a:r>
              <a:rPr lang="en-US" dirty="0"/>
              <a:t>If (@@Trancount&gt;0)</a:t>
            </a:r>
          </a:p>
          <a:p>
            <a:r>
              <a:rPr lang="en-US" dirty="0"/>
              <a:t>Begin</a:t>
            </a:r>
          </a:p>
          <a:p>
            <a:r>
              <a:rPr lang="en-US" dirty="0"/>
              <a:t>	</a:t>
            </a:r>
            <a:r>
              <a:rPr lang="en-US" dirty="0" err="1"/>
              <a:t>Raiserror</a:t>
            </a:r>
            <a:r>
              <a:rPr lang="en-US" dirty="0"/>
              <a:t> (‘Take can not be executed within a trasaction’,10,1)</a:t>
            </a:r>
          </a:p>
          <a:p>
            <a:r>
              <a:rPr lang="en-US" dirty="0"/>
              <a:t>	Return</a:t>
            </a:r>
          </a:p>
          <a:p>
            <a:r>
              <a:rPr lang="en-US" dirty="0"/>
              <a:t>End</a:t>
            </a:r>
          </a:p>
        </p:txBody>
      </p:sp>
      <p:sp>
        <p:nvSpPr>
          <p:cNvPr id="15" name="Text Box 61"/>
          <p:cNvSpPr txBox="1">
            <a:spLocks noChangeArrowheads="1"/>
          </p:cNvSpPr>
          <p:nvPr/>
        </p:nvSpPr>
        <p:spPr bwMode="auto">
          <a:xfrm>
            <a:off x="914400" y="3962400"/>
            <a:ext cx="7620000" cy="2585323"/>
          </a:xfrm>
          <a:prstGeom prst="rect">
            <a:avLst/>
          </a:prstGeom>
          <a:solidFill>
            <a:schemeClr val="accent6">
              <a:lumMod val="20000"/>
              <a:lumOff val="80000"/>
            </a:schemeClr>
          </a:solidFill>
          <a:ln>
            <a:noFill/>
          </a:ln>
          <a:effectLst/>
        </p:spPr>
        <p:txBody>
          <a:bodyPr>
            <a:spAutoFit/>
          </a:bodyPr>
          <a:lstStyle/>
          <a:p>
            <a:r>
              <a:rPr lang="en-US" dirty="0"/>
              <a:t>Update </a:t>
            </a:r>
            <a:r>
              <a:rPr lang="en-US" dirty="0" err="1"/>
              <a:t>Person.Person</a:t>
            </a:r>
            <a:r>
              <a:rPr lang="en-US" dirty="0"/>
              <a:t> set </a:t>
            </a:r>
            <a:r>
              <a:rPr lang="en-US" dirty="0" err="1"/>
              <a:t>LastName</a:t>
            </a:r>
            <a:r>
              <a:rPr lang="en-US" dirty="0"/>
              <a:t> = 'Brooke'</a:t>
            </a:r>
          </a:p>
          <a:p>
            <a:r>
              <a:rPr lang="en-US" dirty="0"/>
              <a:t>Where </a:t>
            </a:r>
            <a:r>
              <a:rPr lang="en-US" dirty="0" err="1"/>
              <a:t>LastName</a:t>
            </a:r>
            <a:r>
              <a:rPr lang="en-US" dirty="0"/>
              <a:t> ='Duffy'</a:t>
            </a:r>
          </a:p>
          <a:p>
            <a:r>
              <a:rPr lang="en-US" dirty="0"/>
              <a:t>If(@@rowcount !=0)</a:t>
            </a:r>
          </a:p>
          <a:p>
            <a:r>
              <a:rPr lang="en-US" dirty="0"/>
              <a:t>begin</a:t>
            </a:r>
          </a:p>
          <a:p>
            <a:r>
              <a:rPr lang="en-US" dirty="0"/>
              <a:t>	print 'There are rows were updated'</a:t>
            </a:r>
          </a:p>
          <a:p>
            <a:r>
              <a:rPr lang="en-US" dirty="0"/>
              <a:t>	</a:t>
            </a:r>
          </a:p>
          <a:p>
            <a:r>
              <a:rPr lang="en-US" dirty="0"/>
              <a:t>End</a:t>
            </a:r>
          </a:p>
          <a:p>
            <a:r>
              <a:rPr lang="en-US" dirty="0">
                <a:cs typeface="Arial" panose="020B0604020202020204" pitchFamily="34" charset="0"/>
              </a:rPr>
              <a:t>select *from </a:t>
            </a:r>
            <a:r>
              <a:rPr lang="en-US" dirty="0" err="1">
                <a:cs typeface="Arial" panose="020B0604020202020204" pitchFamily="34" charset="0"/>
              </a:rPr>
              <a:t>Person.Person</a:t>
            </a:r>
            <a:endParaRPr lang="en-US" dirty="0">
              <a:cs typeface="Arial" panose="020B0604020202020204" pitchFamily="34" charset="0"/>
            </a:endParaRPr>
          </a:p>
          <a:p>
            <a:endParaRPr lang="en-US" dirty="0"/>
          </a:p>
        </p:txBody>
      </p:sp>
    </p:spTree>
    <p:extLst>
      <p:ext uri="{BB962C8B-B14F-4D97-AF65-F5344CB8AC3E}">
        <p14:creationId xmlns:p14="http://schemas.microsoft.com/office/powerpoint/2010/main" val="82881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18</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b="1">
                  <a:solidFill>
                    <a:schemeClr val="bg1"/>
                  </a:solidFill>
                  <a:cs typeface="Times New Roman" panose="02020603050405020304" pitchFamily="18" charset="0"/>
                </a:rPr>
                <a:t>Biến toàn cục - </a:t>
              </a:r>
              <a:r>
                <a:rPr lang="en-US" sz="4400">
                  <a:solidFill>
                    <a:schemeClr val="bg1"/>
                  </a:solidFill>
                  <a:cs typeface="Times New Roman" panose="02020603050405020304" pitchFamily="18" charset="0"/>
                </a:rPr>
                <a:t>Global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6" name="Text Box 3"/>
          <p:cNvSpPr txBox="1">
            <a:spLocks noChangeArrowheads="1"/>
          </p:cNvSpPr>
          <p:nvPr/>
        </p:nvSpPr>
        <p:spPr bwMode="auto">
          <a:xfrm>
            <a:off x="403525" y="1181085"/>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Example</a:t>
            </a:r>
          </a:p>
        </p:txBody>
      </p:sp>
      <p:sp>
        <p:nvSpPr>
          <p:cNvPr id="17" name="Text Box 4"/>
          <p:cNvSpPr txBox="1">
            <a:spLocks noChangeArrowheads="1"/>
          </p:cNvSpPr>
          <p:nvPr/>
        </p:nvSpPr>
        <p:spPr bwMode="auto">
          <a:xfrm>
            <a:off x="800100" y="1683381"/>
            <a:ext cx="7543800" cy="5016758"/>
          </a:xfrm>
          <a:prstGeom prst="rect">
            <a:avLst/>
          </a:prstGeom>
          <a:solidFill>
            <a:schemeClr val="accent5">
              <a:lumMod val="20000"/>
              <a:lumOff val="80000"/>
            </a:schemeClr>
          </a:solidFill>
          <a:ln>
            <a:noFill/>
          </a:ln>
          <a:effectLst/>
        </p:spPr>
        <p:txBody>
          <a:bodyPr>
            <a:spAutoFit/>
          </a:bodyPr>
          <a:lstStyle/>
          <a:p>
            <a:r>
              <a:rPr lang="en-US" sz="2000" dirty="0" err="1"/>
              <a:t>Tra</a:t>
            </a:r>
            <a:r>
              <a:rPr lang="en-US" sz="2000" dirty="0"/>
              <a:t> </a:t>
            </a:r>
            <a:r>
              <a:rPr lang="en-US" sz="2000" dirty="0" err="1"/>
              <a:t>ve</a:t>
            </a:r>
            <a:r>
              <a:rPr lang="en-US" sz="2000" dirty="0"/>
              <a:t> so </a:t>
            </a:r>
            <a:r>
              <a:rPr lang="en-US" sz="2000" dirty="0" err="1"/>
              <a:t>Identitidey</a:t>
            </a:r>
            <a:r>
              <a:rPr lang="en-US" sz="2000" dirty="0"/>
              <a:t> phat </a:t>
            </a:r>
            <a:r>
              <a:rPr lang="en-US" sz="2000" dirty="0" err="1"/>
              <a:t>sinh</a:t>
            </a:r>
            <a:r>
              <a:rPr lang="en-US" sz="2000" dirty="0"/>
              <a:t> </a:t>
            </a:r>
            <a:r>
              <a:rPr lang="en-US" sz="2000" dirty="0" err="1"/>
              <a:t>sau</a:t>
            </a:r>
            <a:r>
              <a:rPr lang="en-US" sz="2000" dirty="0"/>
              <a:t> </a:t>
            </a:r>
            <a:r>
              <a:rPr lang="en-US" sz="2000" dirty="0" err="1"/>
              <a:t>cung</a:t>
            </a:r>
            <a:endParaRPr lang="en-US" sz="2000" dirty="0"/>
          </a:p>
          <a:p>
            <a:r>
              <a:rPr lang="en-US" sz="2000" dirty="0"/>
              <a:t>Create table </a:t>
            </a:r>
            <a:r>
              <a:rPr lang="en-US" sz="2000" dirty="0" err="1"/>
              <a:t>hd</a:t>
            </a:r>
            <a:r>
              <a:rPr lang="en-US" sz="2000" dirty="0"/>
              <a:t> (</a:t>
            </a:r>
            <a:r>
              <a:rPr lang="en-US" sz="2000" dirty="0" err="1"/>
              <a:t>mahd</a:t>
            </a:r>
            <a:r>
              <a:rPr lang="en-US" sz="2000" dirty="0"/>
              <a:t> int identity Primary key, </a:t>
            </a:r>
            <a:r>
              <a:rPr lang="en-US" sz="2000" dirty="0" err="1"/>
              <a:t>ghichu</a:t>
            </a:r>
            <a:r>
              <a:rPr lang="en-US" sz="2000" dirty="0"/>
              <a:t> varchar(20))</a:t>
            </a:r>
          </a:p>
          <a:p>
            <a:endParaRPr lang="en-US" sz="2000" dirty="0"/>
          </a:p>
          <a:p>
            <a:r>
              <a:rPr lang="en-US" sz="2000" dirty="0"/>
              <a:t>Create table </a:t>
            </a:r>
            <a:r>
              <a:rPr lang="en-US" sz="2000" dirty="0" err="1"/>
              <a:t>cthd</a:t>
            </a:r>
            <a:r>
              <a:rPr lang="en-US" sz="2000" dirty="0"/>
              <a:t>(</a:t>
            </a:r>
            <a:r>
              <a:rPr lang="en-US" sz="2000" dirty="0" err="1"/>
              <a:t>Mahd</a:t>
            </a:r>
            <a:r>
              <a:rPr lang="en-US" sz="2000" dirty="0"/>
              <a:t> int, </a:t>
            </a:r>
            <a:r>
              <a:rPr lang="en-US" sz="2000" dirty="0" err="1"/>
              <a:t>masp</a:t>
            </a:r>
            <a:r>
              <a:rPr lang="en-US" sz="2000" dirty="0"/>
              <a:t> char(10), </a:t>
            </a:r>
            <a:r>
              <a:rPr lang="en-US" sz="2000" dirty="0" err="1"/>
              <a:t>soluong</a:t>
            </a:r>
            <a:r>
              <a:rPr lang="en-US" sz="2000" dirty="0"/>
              <a:t> int)</a:t>
            </a:r>
          </a:p>
          <a:p>
            <a:endParaRPr lang="en-US" sz="2000" dirty="0"/>
          </a:p>
          <a:p>
            <a:r>
              <a:rPr lang="en-US" sz="2000" dirty="0"/>
              <a:t>insert into </a:t>
            </a:r>
            <a:r>
              <a:rPr lang="en-US" sz="2000" dirty="0" err="1"/>
              <a:t>hd</a:t>
            </a:r>
            <a:r>
              <a:rPr lang="en-US" sz="2000" dirty="0"/>
              <a:t> Values ('Record 1')</a:t>
            </a:r>
          </a:p>
          <a:p>
            <a:r>
              <a:rPr lang="en-US" sz="2000" dirty="0"/>
              <a:t>insert into </a:t>
            </a:r>
            <a:r>
              <a:rPr lang="en-US" sz="2000" dirty="0" err="1"/>
              <a:t>hd</a:t>
            </a:r>
            <a:r>
              <a:rPr lang="en-US" sz="2000" dirty="0"/>
              <a:t> Values ('Record 2')</a:t>
            </a:r>
          </a:p>
          <a:p>
            <a:endParaRPr lang="en-US" sz="2000" dirty="0"/>
          </a:p>
          <a:p>
            <a:r>
              <a:rPr lang="en-US" sz="2000" dirty="0"/>
              <a:t>Declare @maso int</a:t>
            </a:r>
          </a:p>
          <a:p>
            <a:r>
              <a:rPr lang="en-US" sz="2000" dirty="0"/>
              <a:t>Set @maso = @@identity</a:t>
            </a:r>
          </a:p>
          <a:p>
            <a:r>
              <a:rPr lang="en-US" sz="2000" dirty="0"/>
              <a:t>insert into </a:t>
            </a:r>
            <a:r>
              <a:rPr lang="en-US" sz="2000" dirty="0" err="1"/>
              <a:t>cthd</a:t>
            </a:r>
            <a:r>
              <a:rPr lang="en-US" sz="2000" dirty="0"/>
              <a:t> Values (@maso,'sp001',5)</a:t>
            </a:r>
          </a:p>
          <a:p>
            <a:r>
              <a:rPr lang="en-US" sz="2000" dirty="0"/>
              <a:t>insert into </a:t>
            </a:r>
            <a:r>
              <a:rPr lang="en-US" sz="2000" dirty="0" err="1"/>
              <a:t>cthd</a:t>
            </a:r>
            <a:r>
              <a:rPr lang="en-US" sz="2000" dirty="0"/>
              <a:t> Values (@maso,'sp002',12)</a:t>
            </a:r>
          </a:p>
          <a:p>
            <a:endParaRPr lang="en-US" sz="2000" dirty="0"/>
          </a:p>
          <a:p>
            <a:r>
              <a:rPr lang="en-US" sz="2000" dirty="0"/>
              <a:t>Select * from </a:t>
            </a:r>
            <a:r>
              <a:rPr lang="en-US" sz="2000" dirty="0" err="1"/>
              <a:t>hd</a:t>
            </a:r>
            <a:endParaRPr lang="en-US" sz="2000" dirty="0"/>
          </a:p>
          <a:p>
            <a:r>
              <a:rPr lang="en-US" sz="2000" dirty="0"/>
              <a:t>Select * from </a:t>
            </a:r>
            <a:r>
              <a:rPr lang="en-US" sz="2000" dirty="0" err="1"/>
              <a:t>cthd</a:t>
            </a:r>
            <a:endParaRPr lang="en-US" sz="2000" dirty="0"/>
          </a:p>
        </p:txBody>
      </p:sp>
    </p:spTree>
    <p:extLst>
      <p:ext uri="{BB962C8B-B14F-4D97-AF65-F5344CB8AC3E}">
        <p14:creationId xmlns:p14="http://schemas.microsoft.com/office/powerpoint/2010/main" val="397843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amond(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4555C8-3E71-4D11-8D2F-2AD8F807FC9D}" type="slidenum">
              <a:rPr lang="en-US">
                <a:solidFill>
                  <a:srgbClr val="898989"/>
                </a:solidFill>
                <a:latin typeface="Calibri" panose="020F0502020204030204" pitchFamily="34" charset="0"/>
              </a:rPr>
              <a:pPr eaLnBrk="1" hangingPunct="1"/>
              <a:t>19</a:t>
            </a:fld>
            <a:endParaRPr lang="en-US">
              <a:solidFill>
                <a:srgbClr val="898989"/>
              </a:solidFill>
              <a:latin typeface="Calibri" panose="020F0502020204030204" pitchFamily="34" charset="0"/>
            </a:endParaRPr>
          </a:p>
        </p:txBody>
      </p:sp>
      <p:sp>
        <p:nvSpPr>
          <p:cNvPr id="44036" name="Content Placeholder 2"/>
          <p:cNvSpPr>
            <a:spLocks noGrp="1"/>
          </p:cNvSpPr>
          <p:nvPr>
            <p:ph idx="4294967295"/>
          </p:nvPr>
        </p:nvSpPr>
        <p:spPr>
          <a:xfrm>
            <a:off x="342151" y="1287325"/>
            <a:ext cx="8001000" cy="2819400"/>
          </a:xfrm>
        </p:spPr>
        <p:txBody>
          <a:bodyPr lIns="182880" tIns="91440"/>
          <a:lstStyle/>
          <a:p>
            <a:pPr marL="0" indent="0" algn="just">
              <a:lnSpc>
                <a:spcPct val="120000"/>
              </a:lnSpc>
              <a:spcBef>
                <a:spcPts val="0"/>
              </a:spcBef>
              <a:buNone/>
            </a:pPr>
            <a:r>
              <a:rPr lang="en-US" sz="2400" b="1" dirty="0">
                <a:solidFill>
                  <a:srgbClr val="000099"/>
                </a:solidFill>
                <a:latin typeface="Cambria" panose="02040503050406030204" pitchFamily="18" charset="0"/>
              </a:rPr>
              <a:t>Execution of the SQL statement</a:t>
            </a:r>
          </a:p>
          <a:p>
            <a:pPr marL="0" indent="0" algn="just">
              <a:lnSpc>
                <a:spcPct val="120000"/>
              </a:lnSpc>
              <a:spcBef>
                <a:spcPts val="0"/>
              </a:spcBef>
              <a:buNone/>
            </a:pPr>
            <a:endParaRPr lang="en-US" sz="2400" b="1" dirty="0">
              <a:solidFill>
                <a:srgbClr val="C00000"/>
              </a:solidFill>
              <a:latin typeface="Cambria" panose="02040503050406030204" pitchFamily="18" charset="0"/>
              <a:cs typeface="Times New Roman" panose="02020603050405020304" pitchFamily="18" charset="0"/>
            </a:endParaRPr>
          </a:p>
          <a:p>
            <a:pPr marL="0" indent="0" algn="just">
              <a:lnSpc>
                <a:spcPct val="120000"/>
              </a:lnSpc>
              <a:spcBef>
                <a:spcPts val="0"/>
              </a:spcBef>
              <a:buNone/>
            </a:pPr>
            <a:endParaRPr lang="en-US" sz="2400" b="1" dirty="0">
              <a:solidFill>
                <a:srgbClr val="C00000"/>
              </a:solidFill>
              <a:latin typeface="Cambria" panose="02040503050406030204" pitchFamily="18" charset="0"/>
              <a:cs typeface="Times New Roman" panose="02020603050405020304" pitchFamily="18" charset="0"/>
            </a:endParaRPr>
          </a:p>
          <a:p>
            <a:pPr marL="0" indent="0" algn="just">
              <a:lnSpc>
                <a:spcPct val="120000"/>
              </a:lnSpc>
              <a:spcBef>
                <a:spcPts val="0"/>
              </a:spcBef>
              <a:buNone/>
            </a:pPr>
            <a:endParaRPr lang="en-US" sz="2400" b="1" dirty="0">
              <a:solidFill>
                <a:srgbClr val="C00000"/>
              </a:solidFill>
              <a:latin typeface="Cambria" panose="02040503050406030204" pitchFamily="18" charset="0"/>
              <a:cs typeface="Times New Roman" panose="02020603050405020304" pitchFamily="18" charset="0"/>
            </a:endParaRPr>
          </a:p>
          <a:p>
            <a:pPr marL="0" indent="0">
              <a:lnSpc>
                <a:spcPct val="75000"/>
              </a:lnSpc>
              <a:spcBef>
                <a:spcPct val="30000"/>
              </a:spcBef>
              <a:buFont typeface="Wingdings" panose="05000000000000000000" pitchFamily="2" charset="2"/>
              <a:buNone/>
            </a:pPr>
            <a:r>
              <a:rPr lang="en-US" sz="2200" dirty="0">
                <a:cs typeface="Times New Roman" panose="02020603050405020304" pitchFamily="18" charset="0"/>
              </a:rPr>
              <a:t>Example: </a:t>
            </a:r>
          </a:p>
          <a:p>
            <a:pPr marL="0" indent="0">
              <a:buNone/>
            </a:pPr>
            <a:r>
              <a:rPr lang="pt-BR" sz="2400" dirty="0"/>
              <a:t>Ngày 01 tháng 08 năm 2015</a:t>
            </a:r>
            <a:endParaRPr lang="sv-SE" sz="2400" dirty="0"/>
          </a:p>
          <a:p>
            <a:pPr marL="0" indent="0">
              <a:buNone/>
            </a:pPr>
            <a:r>
              <a:rPr lang="sv-SE" sz="2400" dirty="0"/>
              <a:t>DECLARE @vname varchar(20), @vtable varchar(20), @vdbase varchar(20)</a:t>
            </a:r>
          </a:p>
          <a:p>
            <a:pPr marL="0" indent="0">
              <a:buNone/>
            </a:pPr>
            <a:r>
              <a:rPr lang="en-US" sz="2400" dirty="0"/>
              <a:t>SET @vname='Brooke'</a:t>
            </a:r>
          </a:p>
          <a:p>
            <a:pPr marL="0" indent="0">
              <a:buNone/>
            </a:pPr>
            <a:r>
              <a:rPr lang="en-US" sz="2400" dirty="0"/>
              <a:t>SET @vtable='Person.Person'</a:t>
            </a:r>
          </a:p>
          <a:p>
            <a:pPr marL="0" indent="0">
              <a:buNone/>
            </a:pPr>
            <a:r>
              <a:rPr lang="en-US" sz="2400" dirty="0"/>
              <a:t>SET @vdbase='AdventureWorks2008R2'</a:t>
            </a:r>
          </a:p>
          <a:p>
            <a:pPr marL="0" indent="0">
              <a:buNone/>
            </a:pPr>
            <a:r>
              <a:rPr lang="en-US" sz="2400" dirty="0"/>
              <a:t>EXECUTE ('USE'+@</a:t>
            </a:r>
            <a:r>
              <a:rPr lang="en-US" sz="2400" dirty="0" err="1"/>
              <a:t>vdbase</a:t>
            </a:r>
            <a:r>
              <a:rPr lang="en-US" sz="2400" dirty="0"/>
              <a:t> + 'SELECT * FROM '+ @vtable + 'WHERE </a:t>
            </a:r>
            <a:r>
              <a:rPr lang="en-US" sz="2400" dirty="0" err="1"/>
              <a:t>lastname</a:t>
            </a:r>
            <a:r>
              <a:rPr lang="en-US" sz="2400" dirty="0"/>
              <a:t>='+@</a:t>
            </a:r>
            <a:r>
              <a:rPr lang="en-US" sz="2400" dirty="0" err="1"/>
              <a:t>vname</a:t>
            </a:r>
            <a:r>
              <a:rPr lang="en-US" sz="2400" dirty="0"/>
              <a:t>)</a:t>
            </a:r>
            <a:endParaRPr lang="en-US" sz="6000" b="1" dirty="0">
              <a:solidFill>
                <a:srgbClr val="C00000"/>
              </a:solidFill>
              <a:latin typeface="Cambria" panose="02040503050406030204" pitchFamily="18" charset="0"/>
              <a:cs typeface="Times New Roman" panose="02020603050405020304" pitchFamily="18" charset="0"/>
            </a:endParaRP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4039" name="Group 14"/>
          <p:cNvGrpSpPr>
            <a:grpSpLocks/>
          </p:cNvGrpSpPr>
          <p:nvPr/>
        </p:nvGrpSpPr>
        <p:grpSpPr bwMode="auto">
          <a:xfrm>
            <a:off x="304800" y="304801"/>
            <a:ext cx="8839200" cy="707886"/>
            <a:chOff x="762000" y="1905000"/>
            <a:chExt cx="7543800" cy="709116"/>
          </a:xfrm>
        </p:grpSpPr>
        <p:sp>
          <p:nvSpPr>
            <p:cNvPr id="44040" name="Text Box 12"/>
            <p:cNvSpPr txBox="1">
              <a:spLocks noChangeArrowheads="1"/>
            </p:cNvSpPr>
            <p:nvPr/>
          </p:nvSpPr>
          <p:spPr bwMode="auto">
            <a:xfrm>
              <a:off x="1371682" y="1905000"/>
              <a:ext cx="6934118" cy="70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a:solidFill>
                    <a:schemeClr val="bg1"/>
                  </a:solidFill>
                  <a:cs typeface="Times New Roman" panose="02020603050405020304" pitchFamily="18" charset="0"/>
                </a:rPr>
                <a:t>Lệnh thực thi</a:t>
              </a:r>
              <a:endParaRPr lang="en-US" altLang="en-US" sz="4000" b="1">
                <a:solidFill>
                  <a:schemeClr val="bg1"/>
                </a:solidFill>
                <a:latin typeface="Tahoma" panose="020B0604030504040204" pitchFamily="34" charset="0"/>
                <a:cs typeface="Tahoma" panose="020B0604030504040204" pitchFamily="34" charset="0"/>
              </a:endParaRPr>
            </a:p>
          </p:txBody>
        </p:sp>
        <p:grpSp>
          <p:nvGrpSpPr>
            <p:cNvPr id="44041" name="Group 28"/>
            <p:cNvGrpSpPr>
              <a:grpSpLocks/>
            </p:cNvGrpSpPr>
            <p:nvPr/>
          </p:nvGrpSpPr>
          <p:grpSpPr bwMode="auto">
            <a:xfrm>
              <a:off x="762000" y="1905000"/>
              <a:ext cx="548640" cy="475488"/>
              <a:chOff x="1110" y="2656"/>
              <a:chExt cx="1549" cy="1351"/>
            </a:xfrm>
          </p:grpSpPr>
          <p:sp>
            <p:nvSpPr>
              <p:cNvPr id="440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404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grpSp>
      <p:sp>
        <p:nvSpPr>
          <p:cNvPr id="11" name="TextBox 10"/>
          <p:cNvSpPr txBox="1"/>
          <p:nvPr/>
        </p:nvSpPr>
        <p:spPr>
          <a:xfrm>
            <a:off x="609600" y="2133600"/>
            <a:ext cx="81534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solidFill>
                  <a:srgbClr val="C00000"/>
                </a:solidFill>
                <a:latin typeface="Cambria" pitchFamily="18" charset="0"/>
                <a:cs typeface="Times New Roman" pitchFamily="18" charset="0"/>
              </a:rPr>
              <a:t>EXEC [USE] ({</a:t>
            </a:r>
            <a:r>
              <a:rPr lang="en-US" sz="2800" b="1" i="1" dirty="0">
                <a:solidFill>
                  <a:srgbClr val="C00000"/>
                </a:solidFill>
                <a:latin typeface="Cambria" pitchFamily="18" charset="0"/>
                <a:cs typeface="Times New Roman" pitchFamily="18" charset="0"/>
              </a:rPr>
              <a:t>@</a:t>
            </a:r>
            <a:r>
              <a:rPr lang="en-US" sz="2800" b="1" i="1" dirty="0" err="1">
                <a:solidFill>
                  <a:srgbClr val="C00000"/>
                </a:solidFill>
                <a:latin typeface="Cambria" pitchFamily="18" charset="0"/>
                <a:cs typeface="Times New Roman" pitchFamily="18" charset="0"/>
              </a:rPr>
              <a:t>string_variable</a:t>
            </a:r>
            <a:r>
              <a:rPr lang="en-US" sz="2800" b="1" dirty="0">
                <a:solidFill>
                  <a:srgbClr val="C00000"/>
                </a:solidFill>
                <a:latin typeface="Cambria" pitchFamily="18" charset="0"/>
                <a:cs typeface="Times New Roman" pitchFamily="18" charset="0"/>
              </a:rPr>
              <a:t>| [ N ] '</a:t>
            </a:r>
            <a:r>
              <a:rPr lang="en-US" sz="2800" b="1" i="1" dirty="0" err="1">
                <a:solidFill>
                  <a:srgbClr val="C00000"/>
                </a:solidFill>
                <a:latin typeface="Cambria" pitchFamily="18" charset="0"/>
                <a:cs typeface="Times New Roman" pitchFamily="18" charset="0"/>
              </a:rPr>
              <a:t>tsql_string</a:t>
            </a:r>
            <a:r>
              <a:rPr lang="en-US" sz="2800" b="1" dirty="0">
                <a:solidFill>
                  <a:srgbClr val="C00000"/>
                </a:solidFill>
                <a:latin typeface="Cambria" pitchFamily="18" charset="0"/>
                <a:cs typeface="Times New Roman" pitchFamily="18" charset="0"/>
              </a:rPr>
              <a:t>'} [+ ...</a:t>
            </a:r>
            <a:r>
              <a:rPr lang="en-US" sz="2800" b="1" i="1" dirty="0">
                <a:solidFill>
                  <a:srgbClr val="C00000"/>
                </a:solidFill>
                <a:latin typeface="Cambria" pitchFamily="18" charset="0"/>
                <a:cs typeface="Times New Roman" pitchFamily="18" charset="0"/>
              </a:rPr>
              <a:t>n </a:t>
            </a:r>
            <a:r>
              <a:rPr lang="en-US" sz="2800" b="1" dirty="0">
                <a:solidFill>
                  <a:srgbClr val="C00000"/>
                </a:solidFill>
                <a:latin typeface="Cambria" pitchFamily="18" charset="0"/>
                <a:cs typeface="Times New Roman" pitchFamily="18" charset="0"/>
              </a:rPr>
              <a:t>] ) </a:t>
            </a:r>
            <a:endParaRPr lang="en-US" sz="2800" b="1" dirty="0">
              <a:solidFill>
                <a:srgbClr val="C00000"/>
              </a:solidFill>
              <a:latin typeface="Cambria" pitchFamily="18" charset="0"/>
            </a:endParaRPr>
          </a:p>
        </p:txBody>
      </p:sp>
    </p:spTree>
    <p:extLst>
      <p:ext uri="{BB962C8B-B14F-4D97-AF65-F5344CB8AC3E}">
        <p14:creationId xmlns:p14="http://schemas.microsoft.com/office/powerpoint/2010/main" val="24058304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a:xfrm>
            <a:off x="6553200" y="61277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004B21-2DCF-44F5-A506-58042BAFF422}" type="slidenum">
              <a:rPr lang="en-US">
                <a:solidFill>
                  <a:srgbClr val="898989"/>
                </a:solidFill>
                <a:latin typeface="Calibri" panose="020F0502020204030204" pitchFamily="34" charset="0"/>
              </a:rPr>
              <a:pPr eaLnBrk="1" hangingPunct="1"/>
              <a:t>2</a:t>
            </a:fld>
            <a:endParaRPr lang="en-US">
              <a:solidFill>
                <a:srgbClr val="898989"/>
              </a:solidFill>
              <a:latin typeface="Calibri" panose="020F0502020204030204" pitchFamily="34" charset="0"/>
            </a:endParaRPr>
          </a:p>
        </p:txBody>
      </p:sp>
      <p:sp>
        <p:nvSpPr>
          <p:cNvPr id="5123" name="Title 1"/>
          <p:cNvSpPr>
            <a:spLocks noGrp="1"/>
          </p:cNvSpPr>
          <p:nvPr>
            <p:ph type="ctrTitle"/>
          </p:nvPr>
        </p:nvSpPr>
        <p:spPr>
          <a:xfrm>
            <a:off x="0" y="0"/>
            <a:ext cx="9144000" cy="1219200"/>
          </a:xfrm>
        </p:spPr>
        <p:txBody>
          <a:bodyPr/>
          <a:lstStyle/>
          <a:p>
            <a:pPr eaLnBrk="1" hangingPunct="1"/>
            <a:endParaRPr lang="vi-VN" altLang="en-US">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3200" b="1">
                <a:ln w="11430"/>
                <a:solidFill>
                  <a:schemeClr val="bg1"/>
                </a:solidFill>
                <a:effectLst>
                  <a:outerShdw blurRad="50800" dist="39000" dir="5460000" algn="tl">
                    <a:srgbClr val="000000">
                      <a:alpha val="38000"/>
                    </a:srgbClr>
                  </a:outerShdw>
                </a:effectLst>
                <a:latin typeface="Tahoma" pitchFamily="34" charset="0"/>
                <a:cs typeface="Tahoma" pitchFamily="34" charset="0"/>
              </a:rPr>
              <a:t>NỘI DUNG</a:t>
            </a:r>
          </a:p>
        </p:txBody>
      </p:sp>
      <p:grpSp>
        <p:nvGrpSpPr>
          <p:cNvPr id="2" name="Group 25"/>
          <p:cNvGrpSpPr>
            <a:grpSpLocks/>
          </p:cNvGrpSpPr>
          <p:nvPr/>
        </p:nvGrpSpPr>
        <p:grpSpPr bwMode="auto">
          <a:xfrm>
            <a:off x="685800" y="3527425"/>
            <a:ext cx="7543800" cy="476250"/>
            <a:chOff x="762000" y="1905000"/>
            <a:chExt cx="7543800" cy="475488"/>
          </a:xfrm>
        </p:grpSpPr>
        <p:sp>
          <p:nvSpPr>
            <p:cNvPr id="5175" name="Text Box 12"/>
            <p:cNvSpPr txBox="1">
              <a:spLocks noChangeArrowheads="1"/>
            </p:cNvSpPr>
            <p:nvPr/>
          </p:nvSpPr>
          <p:spPr bwMode="auto">
            <a:xfrm>
              <a:off x="1371600" y="1962059"/>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000">
                <a:latin typeface="Arial" panose="020B0604020202020204" pitchFamily="34" charset="0"/>
                <a:cs typeface="Arial" panose="020B0604020202020204" pitchFamily="34" charset="0"/>
              </a:endParaRPr>
            </a:p>
          </p:txBody>
        </p:sp>
        <p:grpSp>
          <p:nvGrpSpPr>
            <p:cNvPr id="5176" name="Group 3"/>
            <p:cNvGrpSpPr>
              <a:grpSpLocks/>
            </p:cNvGrpSpPr>
            <p:nvPr/>
          </p:nvGrpSpPr>
          <p:grpSpPr bwMode="auto">
            <a:xfrm>
              <a:off x="762000" y="1905000"/>
              <a:ext cx="548640" cy="475488"/>
              <a:chOff x="1110" y="2656"/>
              <a:chExt cx="1549" cy="1351"/>
            </a:xfrm>
          </p:grpSpPr>
          <p:sp>
            <p:nvSpPr>
              <p:cNvPr id="517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cs typeface="Arial" panose="020B0604020202020204" pitchFamily="34" charset="0"/>
                </a:endParaRPr>
              </a:p>
            </p:txBody>
          </p:sp>
          <p:sp>
            <p:nvSpPr>
              <p:cNvPr id="517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cs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a:solidFill>
                      <a:schemeClr val="bg1"/>
                    </a:solidFill>
                    <a:latin typeface="Arial" panose="020B0604020202020204" pitchFamily="34" charset="0"/>
                    <a:ea typeface="Tahoma" pitchFamily="34" charset="0"/>
                    <a:cs typeface="Arial" panose="020B0604020202020204" pitchFamily="34" charset="0"/>
                  </a:rPr>
                  <a:t>4</a:t>
                </a:r>
              </a:p>
            </p:txBody>
          </p:sp>
        </p:grpSp>
        <p:sp>
          <p:nvSpPr>
            <p:cNvPr id="5177"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2000">
                <a:cs typeface="Arial" panose="020B0604020202020204" pitchFamily="34" charset="0"/>
              </a:endParaRPr>
            </a:p>
          </p:txBody>
        </p:sp>
      </p:grpSp>
      <p:grpSp>
        <p:nvGrpSpPr>
          <p:cNvPr id="5" name="Group 26"/>
          <p:cNvGrpSpPr>
            <a:grpSpLocks/>
          </p:cNvGrpSpPr>
          <p:nvPr/>
        </p:nvGrpSpPr>
        <p:grpSpPr bwMode="auto">
          <a:xfrm>
            <a:off x="685800" y="1524000"/>
            <a:ext cx="7543800" cy="476250"/>
            <a:chOff x="762000" y="1905000"/>
            <a:chExt cx="7543800" cy="475488"/>
          </a:xfrm>
        </p:grpSpPr>
        <p:sp>
          <p:nvSpPr>
            <p:cNvPr id="5167" name="Text Box 12"/>
            <p:cNvSpPr txBox="1">
              <a:spLocks noChangeArrowheads="1"/>
            </p:cNvSpPr>
            <p:nvPr/>
          </p:nvSpPr>
          <p:spPr bwMode="auto">
            <a:xfrm>
              <a:off x="1371600" y="1962059"/>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a:latin typeface="Arial" panose="020B0604020202020204" pitchFamily="34" charset="0"/>
                  <a:cs typeface="Arial" panose="020B0604020202020204" pitchFamily="34" charset="0"/>
                </a:rPr>
                <a:t>Khái niệm</a:t>
              </a:r>
            </a:p>
          </p:txBody>
        </p:sp>
        <p:grpSp>
          <p:nvGrpSpPr>
            <p:cNvPr id="5168" name="Group 28"/>
            <p:cNvGrpSpPr>
              <a:grpSpLocks/>
            </p:cNvGrpSpPr>
            <p:nvPr/>
          </p:nvGrpSpPr>
          <p:grpSpPr bwMode="auto">
            <a:xfrm>
              <a:off x="762000" y="1905000"/>
              <a:ext cx="548640" cy="475488"/>
              <a:chOff x="1110" y="2656"/>
              <a:chExt cx="1549" cy="1351"/>
            </a:xfrm>
          </p:grpSpPr>
          <p:sp>
            <p:nvSpPr>
              <p:cNvPr id="517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517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33"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b="1">
                    <a:solidFill>
                      <a:schemeClr val="bg1"/>
                    </a:solidFill>
                    <a:latin typeface="Arial" panose="020B0604020202020204" pitchFamily="34" charset="0"/>
                    <a:ea typeface="Tahoma" pitchFamily="34" charset="0"/>
                    <a:cs typeface="Arial" panose="020B0604020202020204" pitchFamily="34" charset="0"/>
                  </a:rPr>
                  <a:t>1</a:t>
                </a:r>
              </a:p>
            </p:txBody>
          </p:sp>
        </p:grpSp>
        <p:sp>
          <p:nvSpPr>
            <p:cNvPr id="5169"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1600" b="1">
                <a:cs typeface="Arial" panose="020B0604020202020204" pitchFamily="34" charset="0"/>
              </a:endParaRPr>
            </a:p>
          </p:txBody>
        </p:sp>
      </p:grpSp>
      <p:grpSp>
        <p:nvGrpSpPr>
          <p:cNvPr id="7" name="Group 33"/>
          <p:cNvGrpSpPr>
            <a:grpSpLocks/>
          </p:cNvGrpSpPr>
          <p:nvPr/>
        </p:nvGrpSpPr>
        <p:grpSpPr bwMode="auto">
          <a:xfrm>
            <a:off x="685800" y="2260600"/>
            <a:ext cx="7545388" cy="1133475"/>
            <a:chOff x="762000" y="1248608"/>
            <a:chExt cx="7545729" cy="1131880"/>
          </a:xfrm>
        </p:grpSpPr>
        <p:sp>
          <p:nvSpPr>
            <p:cNvPr id="5156" name="Text Box 12"/>
            <p:cNvSpPr txBox="1">
              <a:spLocks noChangeArrowheads="1"/>
            </p:cNvSpPr>
            <p:nvPr/>
          </p:nvSpPr>
          <p:spPr bwMode="auto">
            <a:xfrm>
              <a:off x="1371600" y="1962059"/>
              <a:ext cx="6934200" cy="39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a:latin typeface="Arial" panose="020B0604020202020204" pitchFamily="34" charset="0"/>
                  <a:cs typeface="Arial" panose="020B0604020202020204" pitchFamily="34" charset="0"/>
                </a:rPr>
                <a:t>Gói lệnh - Batches</a:t>
              </a:r>
            </a:p>
          </p:txBody>
        </p:sp>
        <p:grpSp>
          <p:nvGrpSpPr>
            <p:cNvPr id="5157" name="Group 35"/>
            <p:cNvGrpSpPr>
              <a:grpSpLocks/>
            </p:cNvGrpSpPr>
            <p:nvPr/>
          </p:nvGrpSpPr>
          <p:grpSpPr bwMode="auto">
            <a:xfrm>
              <a:off x="762000" y="1248608"/>
              <a:ext cx="548640" cy="1131880"/>
              <a:chOff x="1110" y="791"/>
              <a:chExt cx="1549" cy="3216"/>
            </a:xfrm>
          </p:grpSpPr>
          <p:sp>
            <p:nvSpPr>
              <p:cNvPr id="516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516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b="1">
                    <a:solidFill>
                      <a:schemeClr val="bg1"/>
                    </a:solidFill>
                    <a:latin typeface="Arial" panose="020B0604020202020204" pitchFamily="34" charset="0"/>
                    <a:ea typeface="Tahoma" pitchFamily="34" charset="0"/>
                    <a:cs typeface="Arial" panose="020B0604020202020204" pitchFamily="34" charset="0"/>
                  </a:rPr>
                  <a:t>3</a:t>
                </a:r>
              </a:p>
            </p:txBody>
          </p:sp>
          <p:sp>
            <p:nvSpPr>
              <p:cNvPr id="51" name="AutoShape 5"/>
              <p:cNvSpPr>
                <a:spLocks noChangeArrowheads="1"/>
              </p:cNvSpPr>
              <p:nvPr/>
            </p:nvSpPr>
            <p:spPr bwMode="gray">
              <a:xfrm>
                <a:off x="1114" y="791"/>
                <a:ext cx="1537" cy="1329"/>
              </a:xfrm>
              <a:prstGeom prst="hexagon">
                <a:avLst>
                  <a:gd name="adj" fmla="val 28916"/>
                  <a:gd name="vf" fmla="val 115470"/>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a:solidFill>
                  <a:srgbClr val="C0C0C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1600" b="1">
                    <a:latin typeface="Arial" panose="020B0604020202020204" pitchFamily="34" charset="0"/>
                    <a:cs typeface="Arial" panose="020B0604020202020204" pitchFamily="34" charset="0"/>
                  </a:rPr>
                  <a:t>2</a:t>
                </a:r>
              </a:p>
            </p:txBody>
          </p:sp>
        </p:grpSp>
        <p:sp>
          <p:nvSpPr>
            <p:cNvPr id="5158"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1600" b="1">
                <a:cs typeface="Arial" panose="020B0604020202020204" pitchFamily="34" charset="0"/>
              </a:endParaRPr>
            </a:p>
          </p:txBody>
        </p:sp>
        <p:sp>
          <p:nvSpPr>
            <p:cNvPr id="5159" name="Text Box 12"/>
            <p:cNvSpPr txBox="1">
              <a:spLocks noChangeArrowheads="1"/>
            </p:cNvSpPr>
            <p:nvPr/>
          </p:nvSpPr>
          <p:spPr bwMode="auto">
            <a:xfrm>
              <a:off x="1371600" y="1273972"/>
              <a:ext cx="6934200" cy="39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a:latin typeface="Arial" panose="020B0604020202020204" pitchFamily="34" charset="0"/>
                  <a:cs typeface="Arial" panose="020B0604020202020204" pitchFamily="34" charset="0"/>
                </a:rPr>
                <a:t>Biến - Variables </a:t>
              </a:r>
            </a:p>
          </p:txBody>
        </p:sp>
        <p:sp>
          <p:nvSpPr>
            <p:cNvPr id="5160" name="Line 11"/>
            <p:cNvSpPr>
              <a:spLocks noChangeShapeType="1"/>
            </p:cNvSpPr>
            <p:nvPr/>
          </p:nvSpPr>
          <p:spPr bwMode="auto">
            <a:xfrm>
              <a:off x="1221129" y="170597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1600" b="1">
                <a:cs typeface="Arial" panose="020B0604020202020204" pitchFamily="34" charset="0"/>
              </a:endParaRPr>
            </a:p>
          </p:txBody>
        </p:sp>
      </p:grpSp>
      <p:grpSp>
        <p:nvGrpSpPr>
          <p:cNvPr id="9" name="Group 49"/>
          <p:cNvGrpSpPr>
            <a:grpSpLocks/>
          </p:cNvGrpSpPr>
          <p:nvPr/>
        </p:nvGrpSpPr>
        <p:grpSpPr bwMode="auto">
          <a:xfrm>
            <a:off x="685800" y="4137023"/>
            <a:ext cx="7543800" cy="1134369"/>
            <a:chOff x="762000" y="1905000"/>
            <a:chExt cx="7543800" cy="1132555"/>
          </a:xfrm>
        </p:grpSpPr>
        <p:sp>
          <p:nvSpPr>
            <p:cNvPr id="5148" name="Text Box 12"/>
            <p:cNvSpPr txBox="1">
              <a:spLocks noChangeArrowheads="1"/>
            </p:cNvSpPr>
            <p:nvPr/>
          </p:nvSpPr>
          <p:spPr bwMode="auto">
            <a:xfrm>
              <a:off x="1371600" y="1962059"/>
              <a:ext cx="6934200" cy="107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b="1">
                  <a:latin typeface="Arial" panose="020B0604020202020204" pitchFamily="34" charset="0"/>
                  <a:cs typeface="Arial" panose="020B0604020202020204" pitchFamily="34" charset="0"/>
                </a:rPr>
                <a:t>Các cấu trúc lệnh - Control-of-Flow Statements</a:t>
              </a:r>
              <a:endParaRPr lang="en-US" altLang="en-US" sz="2000" b="1">
                <a:latin typeface="Arial" panose="020B0604020202020204" pitchFamily="34" charset="0"/>
                <a:cs typeface="Arial" panose="020B0604020202020204" pitchFamily="34" charset="0"/>
              </a:endParaRPr>
            </a:p>
            <a:p>
              <a:pPr>
                <a:spcBef>
                  <a:spcPct val="0"/>
                </a:spcBef>
                <a:buFontTx/>
                <a:buNone/>
              </a:pPr>
              <a:endParaRPr lang="en-US" altLang="en-US" sz="2000" b="1">
                <a:latin typeface="Arial" panose="020B0604020202020204" pitchFamily="34" charset="0"/>
                <a:cs typeface="Arial" panose="020B0604020202020204" pitchFamily="34" charset="0"/>
              </a:endParaRPr>
            </a:p>
            <a:p>
              <a:pPr>
                <a:spcBef>
                  <a:spcPct val="0"/>
                </a:spcBef>
                <a:buFontTx/>
                <a:buNone/>
              </a:pPr>
              <a:endParaRPr lang="en-US" altLang="en-US" sz="2400" b="1">
                <a:solidFill>
                  <a:srgbClr val="606060"/>
                </a:solidFill>
                <a:latin typeface="Arial" panose="020B0604020202020204" pitchFamily="34" charset="0"/>
                <a:cs typeface="Arial" panose="020B0604020202020204" pitchFamily="34" charset="0"/>
              </a:endParaRPr>
            </a:p>
          </p:txBody>
        </p:sp>
        <p:grpSp>
          <p:nvGrpSpPr>
            <p:cNvPr id="5149" name="Group 28"/>
            <p:cNvGrpSpPr>
              <a:grpSpLocks/>
            </p:cNvGrpSpPr>
            <p:nvPr/>
          </p:nvGrpSpPr>
          <p:grpSpPr bwMode="auto">
            <a:xfrm>
              <a:off x="762000" y="1905000"/>
              <a:ext cx="548640" cy="475488"/>
              <a:chOff x="1110" y="2656"/>
              <a:chExt cx="1549" cy="1351"/>
            </a:xfrm>
          </p:grpSpPr>
          <p:sp>
            <p:nvSpPr>
              <p:cNvPr id="515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b="1">
                  <a:latin typeface="Arial" panose="020B0604020202020204" pitchFamily="34" charset="0"/>
                  <a:cs typeface="Arial" panose="020B0604020202020204" pitchFamily="34" charset="0"/>
                </a:endParaRPr>
              </a:p>
            </p:txBody>
          </p:sp>
          <p:sp>
            <p:nvSpPr>
              <p:cNvPr id="515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b="1">
                  <a:latin typeface="Arial" panose="020B0604020202020204" pitchFamily="34" charset="0"/>
                  <a:cs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Arial" panose="020B0604020202020204" pitchFamily="34" charset="0"/>
                    <a:ea typeface="Tahoma" pitchFamily="34" charset="0"/>
                    <a:cs typeface="Arial" panose="020B0604020202020204" pitchFamily="34" charset="0"/>
                  </a:rPr>
                  <a:t>5</a:t>
                </a:r>
              </a:p>
            </p:txBody>
          </p:sp>
        </p:grpSp>
        <p:sp>
          <p:nvSpPr>
            <p:cNvPr id="5150"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2400" b="1">
                <a:cs typeface="Arial" panose="020B0604020202020204" pitchFamily="34" charset="0"/>
              </a:endParaRPr>
            </a:p>
          </p:txBody>
        </p:sp>
      </p:grpSp>
      <p:grpSp>
        <p:nvGrpSpPr>
          <p:cNvPr id="12" name="Group 49"/>
          <p:cNvGrpSpPr>
            <a:grpSpLocks/>
          </p:cNvGrpSpPr>
          <p:nvPr/>
        </p:nvGrpSpPr>
        <p:grpSpPr bwMode="auto">
          <a:xfrm>
            <a:off x="685800" y="4803775"/>
            <a:ext cx="7543800" cy="476250"/>
            <a:chOff x="762000" y="1905000"/>
            <a:chExt cx="7543800" cy="475488"/>
          </a:xfrm>
        </p:grpSpPr>
        <p:sp>
          <p:nvSpPr>
            <p:cNvPr id="5140" name="Text Box 12"/>
            <p:cNvSpPr txBox="1">
              <a:spLocks noChangeArrowheads="1"/>
            </p:cNvSpPr>
            <p:nvPr/>
          </p:nvSpPr>
          <p:spPr bwMode="auto">
            <a:xfrm>
              <a:off x="1371600" y="1962059"/>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cs typeface="Arial" panose="020B0604020202020204" pitchFamily="34" charset="0"/>
                </a:rPr>
                <a:t>Raiserror</a:t>
              </a:r>
            </a:p>
          </p:txBody>
        </p:sp>
        <p:grpSp>
          <p:nvGrpSpPr>
            <p:cNvPr id="5141" name="Group 28"/>
            <p:cNvGrpSpPr>
              <a:grpSpLocks/>
            </p:cNvGrpSpPr>
            <p:nvPr/>
          </p:nvGrpSpPr>
          <p:grpSpPr bwMode="auto">
            <a:xfrm>
              <a:off x="762000" y="1905000"/>
              <a:ext cx="548640" cy="475488"/>
              <a:chOff x="1110" y="2656"/>
              <a:chExt cx="1549" cy="1351"/>
            </a:xfrm>
          </p:grpSpPr>
          <p:sp>
            <p:nvSpPr>
              <p:cNvPr id="51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b="1">
                  <a:latin typeface="Arial" panose="020B0604020202020204" pitchFamily="34" charset="0"/>
                  <a:cs typeface="Arial" panose="020B0604020202020204" pitchFamily="34" charset="0"/>
                </a:endParaRPr>
              </a:p>
            </p:txBody>
          </p:sp>
          <p:sp>
            <p:nvSpPr>
              <p:cNvPr id="51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b="1">
                  <a:latin typeface="Arial" panose="020B0604020202020204" pitchFamily="34" charset="0"/>
                  <a:cs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b="1">
                    <a:solidFill>
                      <a:schemeClr val="bg1"/>
                    </a:solidFill>
                    <a:latin typeface="Arial" panose="020B0604020202020204" pitchFamily="34" charset="0"/>
                    <a:ea typeface="Tahoma" pitchFamily="34" charset="0"/>
                    <a:cs typeface="Arial" panose="020B0604020202020204" pitchFamily="34" charset="0"/>
                  </a:rPr>
                  <a:t>6</a:t>
                </a:r>
              </a:p>
            </p:txBody>
          </p:sp>
        </p:grpSp>
        <p:sp>
          <p:nvSpPr>
            <p:cNvPr id="5142"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2000" b="1">
                <a:cs typeface="Arial" panose="020B0604020202020204" pitchFamily="34" charset="0"/>
              </a:endParaRPr>
            </a:p>
          </p:txBody>
        </p:sp>
      </p:grpSp>
      <p:sp>
        <p:nvSpPr>
          <p:cNvPr id="5131" name="Rectangle 72"/>
          <p:cNvSpPr>
            <a:spLocks noChangeArrowheads="1"/>
          </p:cNvSpPr>
          <p:nvPr/>
        </p:nvSpPr>
        <p:spPr bwMode="auto">
          <a:xfrm>
            <a:off x="1328738" y="3510726"/>
            <a:ext cx="2786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a:latin typeface="Arial" panose="020B0604020202020204" pitchFamily="34" charset="0"/>
                <a:cs typeface="Arial" panose="020B0604020202020204" pitchFamily="34" charset="0"/>
              </a:rPr>
              <a:t>Transact-SQL Scripts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FC9CB-67A9-4A78-A0DF-33B99370DF56}" type="slidenum">
              <a:rPr lang="en-US">
                <a:solidFill>
                  <a:srgbClr val="898989"/>
                </a:solidFill>
                <a:latin typeface="Calibri" panose="020F0502020204030204" pitchFamily="34" charset="0"/>
              </a:rPr>
              <a:pPr eaLnBrk="1" hangingPunct="1"/>
              <a:t>20</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1" name="Text Box 12"/>
          <p:cNvSpPr txBox="1">
            <a:spLocks noChangeArrowheads="1"/>
          </p:cNvSpPr>
          <p:nvPr/>
        </p:nvSpPr>
        <p:spPr bwMode="auto">
          <a:xfrm>
            <a:off x="1104900" y="235863"/>
            <a:ext cx="6934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400" b="1">
                <a:solidFill>
                  <a:schemeClr val="bg1"/>
                </a:solidFill>
              </a:rPr>
              <a:t>Gói lệnh - Batches</a:t>
            </a:r>
            <a:endParaRPr lang="en-US" altLang="en-US" sz="4400" b="1">
              <a:solidFill>
                <a:schemeClr val="bg1"/>
              </a:solidFill>
              <a:latin typeface="Arial" panose="020B0604020202020204" pitchFamily="34" charset="0"/>
            </a:endParaRPr>
          </a:p>
        </p:txBody>
      </p:sp>
      <p:grpSp>
        <p:nvGrpSpPr>
          <p:cNvPr id="55302" name="Group 35"/>
          <p:cNvGrpSpPr>
            <a:grpSpLocks/>
          </p:cNvGrpSpPr>
          <p:nvPr/>
        </p:nvGrpSpPr>
        <p:grpSpPr bwMode="auto">
          <a:xfrm>
            <a:off x="457200" y="228600"/>
            <a:ext cx="549275" cy="476250"/>
            <a:chOff x="1110" y="2656"/>
            <a:chExt cx="1549" cy="1351"/>
          </a:xfrm>
        </p:grpSpPr>
        <p:sp>
          <p:nvSpPr>
            <p:cNvPr id="553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11" name="Content Placeholder 2"/>
          <p:cNvSpPr txBox="1">
            <a:spLocks/>
          </p:cNvSpPr>
          <p:nvPr/>
        </p:nvSpPr>
        <p:spPr>
          <a:xfrm>
            <a:off x="73152" y="1287423"/>
            <a:ext cx="8991600" cy="4315027"/>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indent="-344488" algn="just">
              <a:buClr>
                <a:schemeClr val="folHlink"/>
              </a:buClr>
              <a:buSzPct val="60000"/>
              <a:buFont typeface="Wingdings" pitchFamily="2" charset="2"/>
              <a:buAutoNum type="arabicPeriod" startAt="2"/>
            </a:pPr>
            <a:r>
              <a:rPr lang="en-US" sz="2400" b="1">
                <a:solidFill>
                  <a:srgbClr val="000000"/>
                </a:solidFill>
                <a:latin typeface="Arial" panose="020B0604020202020204" pitchFamily="34" charset="0"/>
                <a:cs typeface="Arial" panose="020B0604020202020204" pitchFamily="34" charset="0"/>
              </a:rPr>
              <a:t>Gói lệnh (Batch)</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Bao gồm các phát biểu T-SQL và kết thúc bằng lệnh GO. </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Các lệnh trong gói lệnh sẽ được biên dịch và thực thi cùng một lúc.</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Nếu một lệnh trong Batch bị lỗi thì batch cũng xem như lỗi</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Các phát biểu Create bị ràng buộc trong một batch đơn.</a:t>
            </a:r>
          </a:p>
          <a:p>
            <a:pPr marL="344488" indent="-344488" algn="just">
              <a:buClr>
                <a:schemeClr val="folHlink"/>
              </a:buClr>
              <a:buSzPct val="60000"/>
              <a:buNone/>
            </a:pPr>
            <a:r>
              <a:rPr lang="en-US" sz="24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Ex : 	use northwind</a:t>
            </a:r>
          </a:p>
          <a:p>
            <a:pPr marL="344488" indent="-344488" algn="just">
              <a:buClr>
                <a:schemeClr val="folHlink"/>
              </a:buClr>
              <a:buSzPct val="60000"/>
              <a:buNone/>
            </a:pPr>
            <a:r>
              <a:rPr lang="en-US" sz="2000">
                <a:latin typeface="Arial" panose="020B0604020202020204" pitchFamily="34" charset="0"/>
                <a:cs typeface="Arial" panose="020B0604020202020204" pitchFamily="34" charset="0"/>
              </a:rPr>
              <a:t>			select * from Customers</a:t>
            </a:r>
          </a:p>
          <a:p>
            <a:pPr marL="344488" indent="-344488" algn="just">
              <a:buClr>
                <a:schemeClr val="folHlink"/>
              </a:buClr>
              <a:buSzPct val="60000"/>
              <a:buNone/>
            </a:pPr>
            <a:r>
              <a:rPr lang="en-US" sz="2000">
                <a:latin typeface="Arial" panose="020B0604020202020204" pitchFamily="34" charset="0"/>
                <a:cs typeface="Arial" panose="020B0604020202020204" pitchFamily="34" charset="0"/>
              </a:rPr>
              <a:t>		GO </a:t>
            </a:r>
          </a:p>
          <a:p>
            <a:pPr marL="344488" indent="-344488" algn="just">
              <a:buClr>
                <a:schemeClr val="folHlink"/>
              </a:buClr>
              <a:buSzPct val="60000"/>
              <a:buFont typeface="Wingdings" pitchFamily="2" charset="2"/>
              <a:buAutoNum type="arabicPeriod" startAt="3"/>
            </a:pPr>
            <a:r>
              <a:rPr lang="en-US" sz="2400" b="1">
                <a:solidFill>
                  <a:srgbClr val="000000"/>
                </a:solidFill>
                <a:latin typeface="Arial" panose="020B0604020202020204" pitchFamily="34" charset="0"/>
                <a:cs typeface="Arial" panose="020B0604020202020204" pitchFamily="34" charset="0"/>
              </a:rPr>
              <a:t>Kịch bản (Script )</a:t>
            </a:r>
          </a:p>
          <a:p>
            <a:pPr marL="795338" lvl="1" indent="-284163" algn="just">
              <a:buClr>
                <a:schemeClr val="folHlink"/>
              </a:buClr>
              <a:buSzPct val="60000"/>
              <a:buFont typeface="Wingdings" pitchFamily="2" charset="2"/>
              <a:buChar char="n"/>
            </a:pPr>
            <a:r>
              <a:rPr lang="en-US" sz="2000">
                <a:solidFill>
                  <a:srgbClr val="000000"/>
                </a:solidFill>
                <a:latin typeface="Arial" panose="020B0604020202020204" pitchFamily="34" charset="0"/>
                <a:cs typeface="Arial" panose="020B0604020202020204" pitchFamily="34" charset="0"/>
              </a:rPr>
              <a:t>Một kich bản là một tập của một hay nhiều bó lệnh được lưu lại thành một tập tin .SQL </a:t>
            </a:r>
          </a:p>
          <a:p>
            <a:endParaRPr lang="en-US"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808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FC9CB-67A9-4A78-A0DF-33B99370DF56}" type="slidenum">
              <a:rPr lang="en-US">
                <a:solidFill>
                  <a:srgbClr val="898989"/>
                </a:solidFill>
                <a:latin typeface="Calibri" panose="020F0502020204030204" pitchFamily="34" charset="0"/>
              </a:rPr>
              <a:pPr eaLnBrk="1" hangingPunct="1"/>
              <a:t>21</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1" name="Text Box 12"/>
          <p:cNvSpPr txBox="1">
            <a:spLocks noChangeArrowheads="1"/>
          </p:cNvSpPr>
          <p:nvPr/>
        </p:nvSpPr>
        <p:spPr bwMode="auto">
          <a:xfrm>
            <a:off x="1104900" y="235863"/>
            <a:ext cx="6934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400" b="1">
                <a:solidFill>
                  <a:schemeClr val="bg1"/>
                </a:solidFill>
              </a:rPr>
              <a:t>Gói lệnh - Batches</a:t>
            </a:r>
            <a:endParaRPr lang="en-US" altLang="en-US" sz="4400" b="1">
              <a:solidFill>
                <a:schemeClr val="bg1"/>
              </a:solidFill>
              <a:latin typeface="Arial" panose="020B0604020202020204" pitchFamily="34" charset="0"/>
            </a:endParaRPr>
          </a:p>
        </p:txBody>
      </p:sp>
      <p:grpSp>
        <p:nvGrpSpPr>
          <p:cNvPr id="55302" name="Group 35"/>
          <p:cNvGrpSpPr>
            <a:grpSpLocks/>
          </p:cNvGrpSpPr>
          <p:nvPr/>
        </p:nvGrpSpPr>
        <p:grpSpPr bwMode="auto">
          <a:xfrm>
            <a:off x="457200" y="228600"/>
            <a:ext cx="549275" cy="476250"/>
            <a:chOff x="1110" y="2656"/>
            <a:chExt cx="1549" cy="1351"/>
          </a:xfrm>
        </p:grpSpPr>
        <p:sp>
          <p:nvSpPr>
            <p:cNvPr id="553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12" name="Content Placeholder 2"/>
          <p:cNvSpPr txBox="1">
            <a:spLocks/>
          </p:cNvSpPr>
          <p:nvPr/>
        </p:nvSpPr>
        <p:spPr>
          <a:xfrm>
            <a:off x="381000" y="1412875"/>
            <a:ext cx="8382000" cy="494596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Example:</a:t>
            </a:r>
          </a:p>
          <a:p>
            <a:pPr marL="1233805" lvl="1" indent="-533400">
              <a:spcBef>
                <a:spcPct val="0"/>
              </a:spcBef>
              <a:buFont typeface="Arial" panose="020B0604020202020204" pitchFamily="34" charset="0"/>
              <a:buNone/>
            </a:pPr>
            <a:r>
              <a:rPr lang="en-US" sz="2600" dirty="0"/>
              <a:t>use master</a:t>
            </a:r>
          </a:p>
          <a:p>
            <a:pPr marL="1233805" lvl="1" indent="-533400">
              <a:spcBef>
                <a:spcPct val="0"/>
              </a:spcBef>
              <a:buFont typeface="Arial" panose="020B0604020202020204" pitchFamily="34" charset="0"/>
              <a:buNone/>
            </a:pPr>
            <a:r>
              <a:rPr lang="en-US" sz="2600" dirty="0"/>
              <a:t>if exists(select * from </a:t>
            </a:r>
            <a:r>
              <a:rPr lang="en-US" sz="2600" dirty="0" err="1"/>
              <a:t>sysdatabases</a:t>
            </a:r>
            <a:r>
              <a:rPr lang="en-US" sz="2600" dirty="0"/>
              <a:t> where name like 'sales') drop database sales</a:t>
            </a:r>
          </a:p>
          <a:p>
            <a:pPr marL="1233805" lvl="1" indent="-533400">
              <a:spcBef>
                <a:spcPct val="0"/>
              </a:spcBef>
              <a:buFont typeface="Arial" panose="020B0604020202020204" pitchFamily="34" charset="0"/>
              <a:buNone/>
            </a:pPr>
            <a:r>
              <a:rPr lang="en-US" sz="2600" dirty="0"/>
              <a:t>go</a:t>
            </a:r>
          </a:p>
          <a:p>
            <a:pPr marL="1233805" lvl="1" indent="-533400">
              <a:spcBef>
                <a:spcPct val="0"/>
              </a:spcBef>
              <a:buFont typeface="Arial" panose="020B0604020202020204" pitchFamily="34" charset="0"/>
              <a:buNone/>
            </a:pPr>
            <a:r>
              <a:rPr lang="en-US" sz="2600" dirty="0"/>
              <a:t>create database  sales</a:t>
            </a:r>
          </a:p>
          <a:p>
            <a:pPr marL="1233805" lvl="1" indent="-533400">
              <a:spcBef>
                <a:spcPct val="0"/>
              </a:spcBef>
              <a:buFont typeface="Arial" panose="020B0604020202020204" pitchFamily="34" charset="0"/>
              <a:buNone/>
            </a:pPr>
            <a:r>
              <a:rPr lang="en-US" sz="2600" dirty="0"/>
              <a:t>on</a:t>
            </a:r>
          </a:p>
          <a:p>
            <a:pPr marL="1233805" lvl="1" indent="-533400">
              <a:spcBef>
                <a:spcPct val="0"/>
              </a:spcBef>
              <a:buFont typeface="Arial" panose="020B0604020202020204" pitchFamily="34" charset="0"/>
              <a:buNone/>
            </a:pPr>
            <a:r>
              <a:rPr lang="en-US" sz="2600" dirty="0"/>
              <a:t>( name = </a:t>
            </a:r>
            <a:r>
              <a:rPr lang="en-US" sz="2600" dirty="0" err="1"/>
              <a:t>sales_data</a:t>
            </a:r>
            <a:r>
              <a:rPr lang="en-US" sz="2600" dirty="0"/>
              <a:t>, filename =‘T:\</a:t>
            </a:r>
            <a:r>
              <a:rPr lang="en-US" sz="2600" dirty="0" err="1"/>
              <a:t>sales_data.mdf</a:t>
            </a:r>
            <a:r>
              <a:rPr lang="en-US" sz="2600" dirty="0"/>
              <a:t>', size = 10, </a:t>
            </a:r>
            <a:r>
              <a:rPr lang="en-US" sz="2600" dirty="0" err="1"/>
              <a:t>maxsize</a:t>
            </a:r>
            <a:r>
              <a:rPr lang="en-US" sz="2600" dirty="0"/>
              <a:t> = 5, </a:t>
            </a:r>
            <a:r>
              <a:rPr lang="en-US" sz="2600" dirty="0" err="1"/>
              <a:t>filegrowth</a:t>
            </a:r>
            <a:r>
              <a:rPr lang="en-US" sz="2600" dirty="0"/>
              <a:t> =1)</a:t>
            </a:r>
          </a:p>
          <a:p>
            <a:pPr marL="1233805" lvl="1" indent="-533400">
              <a:spcBef>
                <a:spcPct val="0"/>
              </a:spcBef>
              <a:buFont typeface="Arial" panose="020B0604020202020204" pitchFamily="34" charset="0"/>
              <a:buNone/>
            </a:pPr>
            <a:r>
              <a:rPr lang="en-US" sz="2600" dirty="0"/>
              <a:t>log on </a:t>
            </a:r>
          </a:p>
          <a:p>
            <a:pPr marL="1233805" lvl="1" indent="-533400">
              <a:spcBef>
                <a:spcPct val="0"/>
              </a:spcBef>
              <a:buFont typeface="Arial" panose="020B0604020202020204" pitchFamily="34" charset="0"/>
              <a:buNone/>
            </a:pPr>
            <a:r>
              <a:rPr lang="en-US" sz="2600" dirty="0"/>
              <a:t>( name = </a:t>
            </a:r>
            <a:r>
              <a:rPr lang="en-US" sz="2600" dirty="0" err="1"/>
              <a:t>sales_log</a:t>
            </a:r>
            <a:r>
              <a:rPr lang="en-US" sz="2600" dirty="0"/>
              <a:t>, filename =‘T:\</a:t>
            </a:r>
            <a:r>
              <a:rPr lang="en-US" sz="2600" dirty="0" err="1"/>
              <a:t>sales_log.ldf</a:t>
            </a:r>
            <a:r>
              <a:rPr lang="en-US" sz="2600" dirty="0"/>
              <a:t>', size = 1, </a:t>
            </a:r>
            <a:r>
              <a:rPr lang="en-US" sz="2600" dirty="0" err="1"/>
              <a:t>maxsize</a:t>
            </a:r>
            <a:r>
              <a:rPr lang="en-US" sz="2600" dirty="0"/>
              <a:t> = 2, </a:t>
            </a:r>
            <a:r>
              <a:rPr lang="en-US" sz="2600" dirty="0" err="1"/>
              <a:t>filegrowth</a:t>
            </a:r>
            <a:r>
              <a:rPr lang="en-US" sz="2600" dirty="0"/>
              <a:t> =1)</a:t>
            </a:r>
          </a:p>
          <a:p>
            <a:endParaRPr lang="en-US" dirty="0"/>
          </a:p>
        </p:txBody>
      </p:sp>
    </p:spTree>
    <p:extLst>
      <p:ext uri="{BB962C8B-B14F-4D97-AF65-F5344CB8AC3E}">
        <p14:creationId xmlns:p14="http://schemas.microsoft.com/office/powerpoint/2010/main" val="354700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FC9CB-67A9-4A78-A0DF-33B99370DF56}" type="slidenum">
              <a:rPr lang="en-US">
                <a:solidFill>
                  <a:srgbClr val="898989"/>
                </a:solidFill>
                <a:latin typeface="Calibri" panose="020F0502020204030204" pitchFamily="34" charset="0"/>
              </a:rPr>
              <a:pPr eaLnBrk="1" hangingPunct="1"/>
              <a:t>22</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1" name="Text Box 12"/>
          <p:cNvSpPr txBox="1">
            <a:spLocks noChangeArrowheads="1"/>
          </p:cNvSpPr>
          <p:nvPr/>
        </p:nvSpPr>
        <p:spPr bwMode="auto">
          <a:xfrm>
            <a:off x="1104900" y="141059"/>
            <a:ext cx="6934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400" b="1">
                <a:solidFill>
                  <a:schemeClr val="bg1"/>
                </a:solidFill>
              </a:rPr>
              <a:t>Gói lệnh - Batches</a:t>
            </a:r>
            <a:endParaRPr lang="en-US" altLang="en-US" sz="4400" b="1">
              <a:solidFill>
                <a:schemeClr val="bg1"/>
              </a:solidFill>
              <a:latin typeface="Arial" panose="020B0604020202020204" pitchFamily="34" charset="0"/>
            </a:endParaRPr>
          </a:p>
        </p:txBody>
      </p:sp>
      <p:grpSp>
        <p:nvGrpSpPr>
          <p:cNvPr id="55302" name="Group 35"/>
          <p:cNvGrpSpPr>
            <a:grpSpLocks/>
          </p:cNvGrpSpPr>
          <p:nvPr/>
        </p:nvGrpSpPr>
        <p:grpSpPr bwMode="auto">
          <a:xfrm>
            <a:off x="457200" y="228600"/>
            <a:ext cx="549275" cy="476250"/>
            <a:chOff x="1110" y="2656"/>
            <a:chExt cx="1549" cy="1351"/>
          </a:xfrm>
        </p:grpSpPr>
        <p:sp>
          <p:nvSpPr>
            <p:cNvPr id="553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12" name="Rectangle 3"/>
          <p:cNvSpPr txBox="1">
            <a:spLocks noChangeArrowheads="1"/>
          </p:cNvSpPr>
          <p:nvPr/>
        </p:nvSpPr>
        <p:spPr>
          <a:xfrm>
            <a:off x="152400" y="1219574"/>
            <a:ext cx="7331075" cy="5105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1000" indent="-381000">
              <a:spcBef>
                <a:spcPct val="50000"/>
              </a:spcBef>
            </a:pPr>
            <a:r>
              <a:rPr lang="en-US" dirty="0">
                <a:cs typeface="Times New Roman" panose="02020603050405020304" pitchFamily="18" charset="0"/>
              </a:rPr>
              <a:t>Example:</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USE </a:t>
            </a:r>
            <a:r>
              <a:rPr lang="en-US" dirty="0" err="1">
                <a:cs typeface="Times New Roman" panose="02020603050405020304" pitchFamily="18" charset="0"/>
              </a:rPr>
              <a:t>NorthWind</a:t>
            </a:r>
            <a:endParaRPr lang="en-US" dirty="0">
              <a:cs typeface="Times New Roman" panose="02020603050405020304" pitchFamily="18" charset="0"/>
            </a:endParaRP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GO</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SELECT MAX(</a:t>
            </a:r>
            <a:r>
              <a:rPr lang="en-US" dirty="0" err="1">
                <a:cs typeface="Times New Roman" panose="02020603050405020304" pitchFamily="18" charset="0"/>
              </a:rPr>
              <a:t>Unitprice</a:t>
            </a:r>
            <a:r>
              <a:rPr lang="en-US" dirty="0">
                <a:cs typeface="Times New Roman" panose="02020603050405020304" pitchFamily="18" charset="0"/>
              </a:rPr>
              <a:t>) AS ‘Highest Product Price’</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FROM Products</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SELECT MIN(</a:t>
            </a:r>
            <a:r>
              <a:rPr lang="en-US" dirty="0" err="1">
                <a:cs typeface="Times New Roman" panose="02020603050405020304" pitchFamily="18" charset="0"/>
              </a:rPr>
              <a:t>Unitprice</a:t>
            </a:r>
            <a:r>
              <a:rPr lang="en-US" dirty="0">
                <a:cs typeface="Times New Roman" panose="02020603050405020304" pitchFamily="18" charset="0"/>
              </a:rPr>
              <a:t>) AS ‘Lowest Product Price’ </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FROM Products</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SELECT AVG(</a:t>
            </a:r>
            <a:r>
              <a:rPr lang="en-US" dirty="0" err="1">
                <a:cs typeface="Times New Roman" panose="02020603050405020304" pitchFamily="18" charset="0"/>
              </a:rPr>
              <a:t>Unitprice</a:t>
            </a:r>
            <a:r>
              <a:rPr lang="en-US" dirty="0">
                <a:cs typeface="Times New Roman" panose="02020603050405020304" pitchFamily="18" charset="0"/>
              </a:rPr>
              <a:t>) AS ‘Average Product Price’</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FROM Products</a:t>
            </a:r>
          </a:p>
          <a:p>
            <a:pPr marL="774700" lvl="1" indent="-381000">
              <a:lnSpc>
                <a:spcPct val="70000"/>
              </a:lnSpc>
              <a:spcBef>
                <a:spcPct val="30000"/>
              </a:spcBef>
              <a:buFont typeface="Wingdings" panose="05000000000000000000" pitchFamily="2" charset="2"/>
              <a:buNone/>
            </a:pPr>
            <a:r>
              <a:rPr lang="en-US" dirty="0">
                <a:cs typeface="Times New Roman" panose="02020603050405020304" pitchFamily="18" charset="0"/>
              </a:rPr>
              <a:t>GO</a:t>
            </a: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l="24449" t="53452" r="53964" b="14767"/>
          <a:stretch>
            <a:fillRect/>
          </a:stretch>
        </p:blipFill>
        <p:spPr bwMode="auto">
          <a:xfrm>
            <a:off x="6854825" y="4314451"/>
            <a:ext cx="228917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67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23</a:t>
            </a:fld>
            <a:endParaRPr lang="en-US">
              <a:solidFill>
                <a:srgbClr val="898989"/>
              </a:solidFill>
              <a:latin typeface="Calibri" panose="020F0502020204030204" pitchFamily="34" charset="0"/>
            </a:endParaRPr>
          </a:p>
        </p:txBody>
      </p:sp>
      <p:sp>
        <p:nvSpPr>
          <p:cNvPr id="118787" name="Rectangle 3"/>
          <p:cNvSpPr>
            <a:spLocks noGrp="1" noChangeArrowheads="1"/>
          </p:cNvSpPr>
          <p:nvPr>
            <p:ph type="body" idx="4294967295"/>
          </p:nvPr>
        </p:nvSpPr>
        <p:spPr>
          <a:xfrm>
            <a:off x="439271" y="1219200"/>
            <a:ext cx="8229600" cy="3886200"/>
          </a:xfrm>
        </p:spPr>
        <p:txBody>
          <a:bodyPr/>
          <a:lstStyle/>
          <a:p>
            <a:pPr marL="495300" lvl="1" indent="0">
              <a:spcBef>
                <a:spcPct val="50000"/>
              </a:spcBef>
            </a:pPr>
            <a:r>
              <a:rPr lang="en-US" b="1">
                <a:cs typeface="Times New Roman" panose="02020603050405020304" pitchFamily="18" charset="0"/>
              </a:rPr>
              <a:t>BEGIN … END</a:t>
            </a:r>
          </a:p>
          <a:p>
            <a:pPr marL="495300" lvl="1" indent="0">
              <a:spcBef>
                <a:spcPct val="50000"/>
              </a:spcBef>
            </a:pPr>
            <a:r>
              <a:rPr lang="en-US" b="1">
                <a:cs typeface="Times New Roman" panose="02020603050405020304" pitchFamily="18" charset="0"/>
              </a:rPr>
              <a:t>The IF … ELSE Statement</a:t>
            </a:r>
          </a:p>
          <a:p>
            <a:pPr marL="495300" lvl="1" indent="0">
              <a:spcBef>
                <a:spcPct val="50000"/>
              </a:spcBef>
            </a:pPr>
            <a:r>
              <a:rPr lang="en-US" b="1">
                <a:cs typeface="Times New Roman" panose="02020603050405020304" pitchFamily="18" charset="0"/>
              </a:rPr>
              <a:t>The WHILE Statement</a:t>
            </a:r>
          </a:p>
          <a:p>
            <a:pPr marL="495300" lvl="1" indent="0">
              <a:spcBef>
                <a:spcPct val="50000"/>
              </a:spcBef>
            </a:pPr>
            <a:r>
              <a:rPr lang="en-US" b="1">
                <a:cs typeface="Times New Roman" panose="02020603050405020304" pitchFamily="18" charset="0"/>
              </a:rPr>
              <a:t> The CASE Function</a:t>
            </a: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graphicFrame>
        <p:nvGraphicFramePr>
          <p:cNvPr id="10" name="Object 1027"/>
          <p:cNvGraphicFramePr>
            <a:graphicFrameLocks noChangeAspect="1"/>
          </p:cNvGraphicFramePr>
          <p:nvPr>
            <p:extLst>
              <p:ext uri="{D42A27DB-BD31-4B8C-83A1-F6EECF244321}">
                <p14:modId xmlns:p14="http://schemas.microsoft.com/office/powerpoint/2010/main" val="297509918"/>
              </p:ext>
            </p:extLst>
          </p:nvPr>
        </p:nvGraphicFramePr>
        <p:xfrm>
          <a:off x="1829921" y="3897709"/>
          <a:ext cx="5448300" cy="2641203"/>
        </p:xfrm>
        <a:graphic>
          <a:graphicData uri="http://schemas.openxmlformats.org/presentationml/2006/ole">
            <mc:AlternateContent xmlns:mc="http://schemas.openxmlformats.org/markup-compatibility/2006">
              <mc:Choice xmlns:v="urn:schemas-microsoft-com:vml" Requires="v">
                <p:oleObj name="Bitmap Image" r:id="rId2" imgW="5285714" imgH="2561905" progId="Paint.Picture">
                  <p:embed/>
                </p:oleObj>
              </mc:Choice>
              <mc:Fallback>
                <p:oleObj name="Bitmap Image" r:id="rId2" imgW="5285714" imgH="2561905"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921" y="3897709"/>
                        <a:ext cx="5448300" cy="2641203"/>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BEGIN …END</a:t>
            </a:r>
            <a:endParaRPr lang="en-US" b="1" dirty="0">
              <a:solidFill>
                <a:srgbClr val="C00000"/>
              </a:solidFill>
            </a:endParaRPr>
          </a:p>
        </p:txBody>
      </p:sp>
      <p:sp>
        <p:nvSpPr>
          <p:cNvPr id="14" name="TextBox 13"/>
          <p:cNvSpPr txBox="1"/>
          <p:nvPr/>
        </p:nvSpPr>
        <p:spPr>
          <a:xfrm>
            <a:off x="685800" y="2362200"/>
            <a:ext cx="7696200" cy="1846659"/>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742950" lvl="2" indent="-533400">
              <a:spcBef>
                <a:spcPct val="50000"/>
              </a:spcBef>
              <a:buFont typeface="Wingdings" pitchFamily="2" charset="2"/>
              <a:buNone/>
            </a:pPr>
            <a:r>
              <a:rPr lang="en-US" sz="3200" b="1" dirty="0">
                <a:solidFill>
                  <a:schemeClr val="accent2"/>
                </a:solidFill>
                <a:latin typeface="Cambria" pitchFamily="18" charset="0"/>
              </a:rPr>
              <a:t>BEGIN</a:t>
            </a:r>
          </a:p>
          <a:p>
            <a:pPr marL="742950" lvl="2" indent="-533400">
              <a:spcBef>
                <a:spcPct val="0"/>
              </a:spcBef>
              <a:buFont typeface="Wingdings" pitchFamily="2" charset="2"/>
              <a:buNone/>
            </a:pPr>
            <a:r>
              <a:rPr lang="en-US" sz="3200" b="1" dirty="0">
                <a:solidFill>
                  <a:schemeClr val="accent2"/>
                </a:solidFill>
                <a:latin typeface="Cambria" pitchFamily="18" charset="0"/>
              </a:rPr>
              <a:t>	</a:t>
            </a:r>
            <a:r>
              <a:rPr lang="en-US" sz="3200" b="1" dirty="0">
                <a:solidFill>
                  <a:schemeClr val="tx1"/>
                </a:solidFill>
                <a:latin typeface="Cambria" pitchFamily="18" charset="0"/>
              </a:rPr>
              <a:t>{</a:t>
            </a:r>
            <a:r>
              <a:rPr lang="en-US" sz="3200" b="1" i="1" dirty="0" err="1">
                <a:solidFill>
                  <a:schemeClr val="tx1"/>
                </a:solidFill>
                <a:latin typeface="Cambria" pitchFamily="18" charset="0"/>
              </a:rPr>
              <a:t>sql_statement</a:t>
            </a:r>
            <a:r>
              <a:rPr lang="en-US" sz="3200" b="1" i="1" dirty="0">
                <a:solidFill>
                  <a:schemeClr val="tx1"/>
                </a:solidFill>
                <a:latin typeface="Cambria" pitchFamily="18" charset="0"/>
              </a:rPr>
              <a:t> | statement_ block</a:t>
            </a:r>
            <a:r>
              <a:rPr lang="en-US" sz="3200" b="1" dirty="0">
                <a:solidFill>
                  <a:schemeClr val="tx1"/>
                </a:solidFill>
                <a:latin typeface="Cambria" pitchFamily="18" charset="0"/>
              </a:rPr>
              <a:t>}</a:t>
            </a:r>
          </a:p>
          <a:p>
            <a:pPr marL="742950" lvl="2" indent="-533400">
              <a:spcBef>
                <a:spcPct val="0"/>
              </a:spcBef>
              <a:buFont typeface="Wingdings" pitchFamily="2" charset="2"/>
              <a:buNone/>
            </a:pPr>
            <a:r>
              <a:rPr lang="en-US" sz="3200" b="1" dirty="0">
                <a:solidFill>
                  <a:schemeClr val="accent2"/>
                </a:solidFill>
                <a:latin typeface="Cambria" pitchFamily="18" charset="0"/>
              </a:rPr>
              <a:t>END </a:t>
            </a:r>
            <a:endParaRPr lang="en-US" sz="3200" b="1" dirty="0">
              <a:solidFill>
                <a:schemeClr val="accent2"/>
              </a:solidFill>
              <a:latin typeface="Cambria" pitchFamily="18" charset="0"/>
              <a:cs typeface="Times New Roman" pitchFamily="18" charset="0"/>
            </a:endParaRPr>
          </a:p>
          <a:p>
            <a:endParaRPr lang="en-US" dirty="0"/>
          </a:p>
        </p:txBody>
      </p:sp>
      <p:pic>
        <p:nvPicPr>
          <p:cNvPr id="15" name="Picture 4" descr="C7pp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543" y="4457886"/>
            <a:ext cx="2297113" cy="210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733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IF … ELSE</a:t>
            </a:r>
            <a:endParaRPr lang="en-US" b="1" dirty="0">
              <a:solidFill>
                <a:srgbClr val="C00000"/>
              </a:solidFill>
            </a:endParaRPr>
          </a:p>
        </p:txBody>
      </p:sp>
      <p:sp>
        <p:nvSpPr>
          <p:cNvPr id="12" name="TextBox 11"/>
          <p:cNvSpPr txBox="1"/>
          <p:nvPr/>
        </p:nvSpPr>
        <p:spPr>
          <a:xfrm>
            <a:off x="762000" y="2209800"/>
            <a:ext cx="7497117" cy="2339102"/>
          </a:xfrm>
          <a:prstGeom prst="rect">
            <a:avLst/>
          </a:prstGeom>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pPr marL="742950" lvl="2" indent="-533400">
              <a:buFont typeface="Verdana" pitchFamily="34" charset="0"/>
              <a:buNone/>
            </a:pPr>
            <a:r>
              <a:rPr lang="en-US" sz="3200" b="1" dirty="0">
                <a:solidFill>
                  <a:schemeClr val="accent2"/>
                </a:solidFill>
                <a:latin typeface="Cambria" pitchFamily="18" charset="0"/>
              </a:rPr>
              <a:t>IF </a:t>
            </a:r>
            <a:r>
              <a:rPr lang="en-US" sz="3200" b="1" i="1" dirty="0" err="1">
                <a:solidFill>
                  <a:schemeClr val="accent2"/>
                </a:solidFill>
                <a:latin typeface="Cambria" pitchFamily="18" charset="0"/>
              </a:rPr>
              <a:t>boolean_expression</a:t>
            </a:r>
            <a:r>
              <a:rPr lang="en-US" sz="3200" b="1" i="1" dirty="0">
                <a:solidFill>
                  <a:schemeClr val="accent2"/>
                </a:solidFill>
                <a:latin typeface="Cambria" pitchFamily="18" charset="0"/>
              </a:rPr>
              <a:t> </a:t>
            </a:r>
            <a:br>
              <a:rPr lang="en-US" sz="3200" b="1" i="1" dirty="0">
                <a:solidFill>
                  <a:schemeClr val="accent2"/>
                </a:solidFill>
                <a:latin typeface="Cambria" pitchFamily="18" charset="0"/>
              </a:rPr>
            </a:br>
            <a:r>
              <a:rPr lang="en-US" sz="3200" b="1" i="1" dirty="0">
                <a:solidFill>
                  <a:schemeClr val="accent2"/>
                </a:solidFill>
                <a:latin typeface="Cambria" pitchFamily="18" charset="0"/>
              </a:rPr>
              <a:t>   </a:t>
            </a:r>
            <a:r>
              <a:rPr lang="en-US" sz="3200" b="1" i="1" dirty="0">
                <a:latin typeface="Cambria" pitchFamily="18" charset="0"/>
              </a:rPr>
              <a:t>{</a:t>
            </a:r>
            <a:r>
              <a:rPr lang="en-US" sz="3200" b="1" i="1" dirty="0" err="1">
                <a:latin typeface="Cambria" pitchFamily="18" charset="0"/>
              </a:rPr>
              <a:t>sql_statement</a:t>
            </a:r>
            <a:r>
              <a:rPr lang="en-US" sz="3200" b="1" i="1" dirty="0">
                <a:latin typeface="Cambria" pitchFamily="18" charset="0"/>
              </a:rPr>
              <a:t> | </a:t>
            </a:r>
            <a:r>
              <a:rPr lang="en-US" sz="3200" b="1" i="1" dirty="0" err="1">
                <a:latin typeface="Cambria" pitchFamily="18" charset="0"/>
              </a:rPr>
              <a:t>statement_block</a:t>
            </a:r>
            <a:r>
              <a:rPr lang="en-US" sz="3200" b="1" i="1" dirty="0">
                <a:latin typeface="Cambria" pitchFamily="18" charset="0"/>
              </a:rPr>
              <a:t>}</a:t>
            </a:r>
          </a:p>
          <a:p>
            <a:pPr marL="742950" lvl="2" indent="-533400">
              <a:buFont typeface="Verdana" pitchFamily="34" charset="0"/>
              <a:buNone/>
            </a:pPr>
            <a:r>
              <a:rPr lang="en-US" sz="3200" b="1" dirty="0">
                <a:solidFill>
                  <a:schemeClr val="accent2"/>
                </a:solidFill>
                <a:latin typeface="Cambria" pitchFamily="18" charset="0"/>
              </a:rPr>
              <a:t>[ELSE </a:t>
            </a:r>
            <a:r>
              <a:rPr lang="en-US" sz="3200" b="1" i="1" dirty="0" err="1">
                <a:solidFill>
                  <a:schemeClr val="accent2"/>
                </a:solidFill>
                <a:latin typeface="Cambria" pitchFamily="18" charset="0"/>
              </a:rPr>
              <a:t>boolean_expression</a:t>
            </a:r>
            <a:r>
              <a:rPr lang="en-US" sz="3200" b="1" i="1" dirty="0">
                <a:solidFill>
                  <a:schemeClr val="accent2"/>
                </a:solidFill>
                <a:latin typeface="Cambria" pitchFamily="18" charset="0"/>
              </a:rPr>
              <a:t> </a:t>
            </a:r>
            <a:br>
              <a:rPr lang="en-US" sz="3200" b="1" i="1" dirty="0">
                <a:solidFill>
                  <a:schemeClr val="accent2"/>
                </a:solidFill>
                <a:latin typeface="Cambria" pitchFamily="18" charset="0"/>
              </a:rPr>
            </a:br>
            <a:r>
              <a:rPr lang="en-US" sz="3200" b="1" i="1" dirty="0">
                <a:solidFill>
                  <a:schemeClr val="accent2"/>
                </a:solidFill>
                <a:latin typeface="Cambria" pitchFamily="18" charset="0"/>
              </a:rPr>
              <a:t>   </a:t>
            </a:r>
            <a:r>
              <a:rPr lang="en-US" sz="3200" b="1" i="1" dirty="0">
                <a:latin typeface="Cambria" pitchFamily="18" charset="0"/>
              </a:rPr>
              <a:t>{</a:t>
            </a:r>
            <a:r>
              <a:rPr lang="en-US" sz="3200" b="1" i="1" dirty="0" err="1">
                <a:latin typeface="Cambria" pitchFamily="18" charset="0"/>
              </a:rPr>
              <a:t>sql_statement</a:t>
            </a:r>
            <a:r>
              <a:rPr lang="en-US" sz="3200" b="1" i="1" dirty="0">
                <a:latin typeface="Cambria" pitchFamily="18" charset="0"/>
              </a:rPr>
              <a:t> | </a:t>
            </a:r>
            <a:r>
              <a:rPr lang="en-US" sz="3200" b="1" i="1" dirty="0" err="1">
                <a:latin typeface="Cambria" pitchFamily="18" charset="0"/>
              </a:rPr>
              <a:t>statement_block</a:t>
            </a:r>
            <a:r>
              <a:rPr lang="en-US" sz="3200" b="1" i="1" dirty="0">
                <a:latin typeface="Cambria" pitchFamily="18" charset="0"/>
              </a:rPr>
              <a:t>}</a:t>
            </a:r>
            <a:r>
              <a:rPr lang="en-US" sz="3200" b="1" dirty="0">
                <a:latin typeface="Cambria" pitchFamily="18" charset="0"/>
              </a:rPr>
              <a:t>]</a:t>
            </a:r>
            <a:endParaRPr lang="en-US" sz="3200" b="1" u="sng" dirty="0">
              <a:latin typeface="Cambria" pitchFamily="18" charset="0"/>
            </a:endParaRPr>
          </a:p>
          <a:p>
            <a:pPr marL="742950" indent="-533400"/>
            <a:endParaRPr lang="en-US" b="1" dirty="0">
              <a:solidFill>
                <a:schemeClr val="accent2"/>
              </a:solidFill>
              <a:latin typeface="Cambria" pitchFamily="18" charset="0"/>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5314" y="4724400"/>
            <a:ext cx="8426286" cy="2246769"/>
          </a:xfrm>
          <a:prstGeom prst="rect">
            <a:avLst/>
          </a:prstGeom>
        </p:spPr>
        <p:txBody>
          <a:bodyPr wrap="square">
            <a:spAutoFit/>
          </a:bodyPr>
          <a:lstStyle/>
          <a:p>
            <a:pPr>
              <a:spcBef>
                <a:spcPct val="20000"/>
              </a:spcBef>
              <a:buClr>
                <a:schemeClr val="folHlink"/>
              </a:buClr>
              <a:buSzPct val="60000"/>
            </a:pPr>
            <a:r>
              <a:rPr lang="en-US" sz="2000" dirty="0">
                <a:latin typeface="Times New Roman" panose="02020603050405020304" pitchFamily="18" charset="0"/>
                <a:cs typeface="Times New Roman" panose="02020603050405020304" pitchFamily="18" charset="0"/>
              </a:rPr>
              <a:t>Example :</a:t>
            </a:r>
          </a:p>
          <a:p>
            <a:pPr>
              <a:spcBef>
                <a:spcPct val="20000"/>
              </a:spcBef>
              <a:buClr>
                <a:schemeClr val="folHlink"/>
              </a:buClr>
              <a:buSzPct val="60000"/>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	If (select Count(*) From Customers where Country =‘Germany’)&gt;0</a:t>
            </a:r>
          </a:p>
          <a:p>
            <a:pPr>
              <a:spcBef>
                <a:spcPct val="20000"/>
              </a:spcBef>
              <a:buClr>
                <a:schemeClr val="folHlink"/>
              </a:buClr>
              <a:buSzPct val="60000"/>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		print ‘Co </a:t>
            </a:r>
            <a:r>
              <a:rPr lang="en-US" sz="2000" dirty="0" err="1">
                <a:latin typeface="Times New Roman" panose="02020603050405020304" pitchFamily="18" charset="0"/>
                <a:cs typeface="Times New Roman" panose="02020603050405020304" pitchFamily="18" charset="0"/>
              </a:rPr>
              <a:t>khach</a:t>
            </a:r>
            <a:r>
              <a:rPr lang="en-US" sz="2000" dirty="0">
                <a:latin typeface="Times New Roman" panose="02020603050405020304" pitchFamily="18" charset="0"/>
                <a:cs typeface="Times New Roman" panose="02020603050405020304" pitchFamily="18" charset="0"/>
              </a:rPr>
              <a:t> hang o Germany’</a:t>
            </a:r>
          </a:p>
          <a:p>
            <a:pPr>
              <a:spcBef>
                <a:spcPct val="20000"/>
              </a:spcBef>
              <a:buClr>
                <a:schemeClr val="folHlink"/>
              </a:buClr>
              <a:buSzPct val="60000"/>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	Else</a:t>
            </a:r>
          </a:p>
          <a:p>
            <a:pPr>
              <a:spcBef>
                <a:spcPct val="20000"/>
              </a:spcBef>
              <a:buClr>
                <a:schemeClr val="folHlink"/>
              </a:buClr>
              <a:buSzPct val="60000"/>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		print ‘</a:t>
            </a:r>
            <a:r>
              <a:rPr lang="en-US" sz="2000" dirty="0" err="1">
                <a:latin typeface="Times New Roman" panose="02020603050405020304" pitchFamily="18" charset="0"/>
                <a:cs typeface="Times New Roman" panose="02020603050405020304" pitchFamily="18" charset="0"/>
              </a:rPr>
              <a:t>Khong</a:t>
            </a:r>
            <a:r>
              <a:rPr lang="en-US" sz="2000" dirty="0">
                <a:latin typeface="Times New Roman" panose="02020603050405020304" pitchFamily="18" charset="0"/>
                <a:cs typeface="Times New Roman" panose="02020603050405020304" pitchFamily="18" charset="0"/>
              </a:rPr>
              <a:t> co </a:t>
            </a:r>
            <a:r>
              <a:rPr lang="en-US" sz="2000" dirty="0" err="1">
                <a:latin typeface="Times New Roman" panose="02020603050405020304" pitchFamily="18" charset="0"/>
                <a:cs typeface="Times New Roman" panose="02020603050405020304" pitchFamily="18" charset="0"/>
              </a:rPr>
              <a:t>khach</a:t>
            </a:r>
            <a:r>
              <a:rPr lang="en-US" sz="2000" dirty="0">
                <a:latin typeface="Times New Roman" panose="02020603050405020304" pitchFamily="18" charset="0"/>
                <a:cs typeface="Times New Roman" panose="02020603050405020304" pitchFamily="18" charset="0"/>
              </a:rPr>
              <a:t> hang o Germany’</a:t>
            </a:r>
          </a:p>
          <a:p>
            <a:pPr>
              <a:spcBef>
                <a:spcPct val="20000"/>
              </a:spcBef>
              <a:buClr>
                <a:schemeClr val="folHlink"/>
              </a:buClr>
              <a:buSzPct val="6000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48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60" y="2362184"/>
            <a:ext cx="7100465" cy="3003713"/>
          </a:xfrm>
          <a:prstGeom prst="rect">
            <a:avLst/>
          </a:prstGeom>
          <a:ln>
            <a:solidFill>
              <a:schemeClr val="accent1"/>
            </a:solidFill>
          </a:ln>
        </p:spPr>
      </p:pic>
    </p:spTree>
    <p:extLst>
      <p:ext uri="{BB962C8B-B14F-4D97-AF65-F5344CB8AC3E}">
        <p14:creationId xmlns:p14="http://schemas.microsoft.com/office/powerpoint/2010/main" val="4047023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04800" y="984159"/>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520" y="1628901"/>
            <a:ext cx="8426286" cy="1692771"/>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Example :</a:t>
            </a:r>
            <a:r>
              <a:rPr lang="en-US" sz="2000"/>
              <a:t>Write a batch that declares an integer variable called @Count to save the count of all the Sales.SalesOrderDetail records. Add an IF block that that prints “Over 100,000” if the value exceeds 100,000. Otherwise, print “100,000 or less.”</a:t>
            </a:r>
            <a:endParaRPr lang="en-US" sz="2000">
              <a:latin typeface="Times New Roman" panose="02020603050405020304" pitchFamily="18" charset="0"/>
              <a:cs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en-US" sz="2000">
                <a:latin typeface="Times New Roman" panose="02020603050405020304" pitchFamily="18" charset="0"/>
                <a:cs typeface="Times New Roman" panose="02020603050405020304" pitchFamily="18" charset="0"/>
              </a:rPr>
              <a:t>	</a:t>
            </a:r>
          </a:p>
        </p:txBody>
      </p:sp>
      <p:sp>
        <p:nvSpPr>
          <p:cNvPr id="3" name="Rectangle 2"/>
          <p:cNvSpPr/>
          <p:nvPr/>
        </p:nvSpPr>
        <p:spPr>
          <a:xfrm>
            <a:off x="804490" y="3124200"/>
            <a:ext cx="7729910" cy="2308324"/>
          </a:xfrm>
          <a:prstGeom prst="rect">
            <a:avLst/>
          </a:prstGeom>
        </p:spPr>
        <p:txBody>
          <a:bodyPr wrap="square">
            <a:spAutoFit/>
          </a:bodyPr>
          <a:lstStyle/>
          <a:p>
            <a:r>
              <a:rPr lang="en-US" dirty="0">
                <a:solidFill>
                  <a:srgbClr val="0000FF"/>
                </a:solidFill>
              </a:rPr>
              <a:t>DECLARE</a:t>
            </a:r>
            <a:r>
              <a:rPr lang="en-US" dirty="0">
                <a:solidFill>
                  <a:prstClr val="black"/>
                </a:solidFill>
              </a:rPr>
              <a:t> @Count </a:t>
            </a:r>
            <a:r>
              <a:rPr lang="en-US" dirty="0">
                <a:solidFill>
                  <a:srgbClr val="0000FF"/>
                </a:solidFill>
              </a:rPr>
              <a:t>INT</a:t>
            </a:r>
            <a:r>
              <a:rPr lang="en-US" dirty="0">
                <a:solidFill>
                  <a:srgbClr val="808080"/>
                </a:solidFill>
              </a:rPr>
              <a:t>;</a:t>
            </a:r>
          </a:p>
          <a:p>
            <a:r>
              <a:rPr lang="en-US" dirty="0">
                <a:solidFill>
                  <a:srgbClr val="0000FF"/>
                </a:solidFill>
              </a:rPr>
              <a:t>SELECT</a:t>
            </a:r>
            <a:r>
              <a:rPr lang="en-US" dirty="0">
                <a:solidFill>
                  <a:prstClr val="black"/>
                </a:solidFill>
              </a:rPr>
              <a:t> @Count </a:t>
            </a:r>
            <a:r>
              <a:rPr lang="en-US" dirty="0">
                <a:solidFill>
                  <a:srgbClr val="808080"/>
                </a:solidFill>
              </a:rPr>
              <a:t>=</a:t>
            </a:r>
            <a:r>
              <a:rPr lang="en-US" dirty="0">
                <a:solidFill>
                  <a:prstClr val="black"/>
                </a:solidFill>
              </a:rPr>
              <a:t> </a:t>
            </a:r>
            <a:r>
              <a:rPr lang="en-US" dirty="0">
                <a:solidFill>
                  <a:srgbClr val="FF00FF"/>
                </a:solidFill>
              </a:rPr>
              <a:t>COUNT</a:t>
            </a:r>
            <a:r>
              <a:rPr lang="en-US" dirty="0">
                <a:solidFill>
                  <a:srgbClr val="808080"/>
                </a:solidFill>
              </a:rPr>
              <a:t>(*) </a:t>
            </a:r>
            <a:r>
              <a:rPr lang="en-US" dirty="0">
                <a:solidFill>
                  <a:srgbClr val="0000FF"/>
                </a:solidFill>
              </a:rPr>
              <a:t>FROM </a:t>
            </a:r>
            <a:r>
              <a:rPr lang="en-US" dirty="0" err="1">
                <a:solidFill>
                  <a:srgbClr val="0000FF"/>
                </a:solidFill>
              </a:rPr>
              <a:t>S</a:t>
            </a:r>
            <a:r>
              <a:rPr lang="en-US" dirty="0" err="1">
                <a:solidFill>
                  <a:prstClr val="black"/>
                </a:solidFill>
              </a:rPr>
              <a:t>ales</a:t>
            </a:r>
            <a:r>
              <a:rPr lang="en-US" dirty="0" err="1">
                <a:solidFill>
                  <a:srgbClr val="808080"/>
                </a:solidFill>
              </a:rPr>
              <a:t>.</a:t>
            </a:r>
            <a:r>
              <a:rPr lang="en-US" dirty="0" err="1">
                <a:solidFill>
                  <a:prstClr val="black"/>
                </a:solidFill>
              </a:rPr>
              <a:t>SalesOrderDetail</a:t>
            </a:r>
            <a:r>
              <a:rPr lang="en-US" dirty="0">
                <a:solidFill>
                  <a:srgbClr val="808080"/>
                </a:solidFill>
              </a:rPr>
              <a:t>;</a:t>
            </a:r>
          </a:p>
          <a:p>
            <a:r>
              <a:rPr lang="en-US" dirty="0">
                <a:solidFill>
                  <a:srgbClr val="0000FF"/>
                </a:solidFill>
              </a:rPr>
              <a:t>IF</a:t>
            </a:r>
            <a:r>
              <a:rPr lang="en-US" dirty="0">
                <a:solidFill>
                  <a:prstClr val="black"/>
                </a:solidFill>
              </a:rPr>
              <a:t> @Count </a:t>
            </a:r>
            <a:r>
              <a:rPr lang="en-US" dirty="0">
                <a:solidFill>
                  <a:srgbClr val="808080"/>
                </a:solidFill>
              </a:rPr>
              <a:t>&gt;</a:t>
            </a:r>
            <a:r>
              <a:rPr lang="en-US" dirty="0">
                <a:solidFill>
                  <a:prstClr val="black"/>
                </a:solidFill>
              </a:rPr>
              <a:t> 100000 </a:t>
            </a:r>
            <a:r>
              <a:rPr lang="en-US" dirty="0">
                <a:solidFill>
                  <a:srgbClr val="0000FF"/>
                </a:solidFill>
              </a:rPr>
              <a:t>BEGIN</a:t>
            </a:r>
          </a:p>
          <a:p>
            <a:r>
              <a:rPr lang="en-US" dirty="0">
                <a:solidFill>
                  <a:srgbClr val="0000FF"/>
                </a:solidFill>
              </a:rPr>
              <a:t>	PRINT</a:t>
            </a:r>
            <a:r>
              <a:rPr lang="en-US" dirty="0">
                <a:solidFill>
                  <a:prstClr val="black"/>
                </a:solidFill>
              </a:rPr>
              <a:t> </a:t>
            </a:r>
            <a:r>
              <a:rPr lang="en-US" dirty="0">
                <a:solidFill>
                  <a:srgbClr val="FF0000"/>
                </a:solidFill>
              </a:rPr>
              <a:t>'Over 100,000'</a:t>
            </a:r>
            <a:r>
              <a:rPr lang="en-US" dirty="0">
                <a:solidFill>
                  <a:srgbClr val="808080"/>
                </a:solidFill>
              </a:rPr>
              <a:t>;</a:t>
            </a:r>
          </a:p>
          <a:p>
            <a:r>
              <a:rPr lang="en-US" dirty="0">
                <a:solidFill>
                  <a:srgbClr val="0000FF"/>
                </a:solidFill>
              </a:rPr>
              <a:t>END</a:t>
            </a:r>
          </a:p>
          <a:p>
            <a:r>
              <a:rPr lang="en-US" dirty="0">
                <a:solidFill>
                  <a:srgbClr val="0000FF"/>
                </a:solidFill>
              </a:rPr>
              <a:t>ELSE</a:t>
            </a:r>
            <a:r>
              <a:rPr lang="en-US" dirty="0">
                <a:solidFill>
                  <a:prstClr val="black"/>
                </a:solidFill>
              </a:rPr>
              <a:t> </a:t>
            </a:r>
            <a:r>
              <a:rPr lang="en-US" dirty="0">
                <a:solidFill>
                  <a:srgbClr val="0000FF"/>
                </a:solidFill>
              </a:rPr>
              <a:t>BEGIN</a:t>
            </a:r>
          </a:p>
          <a:p>
            <a:r>
              <a:rPr lang="en-US" dirty="0">
                <a:solidFill>
                  <a:srgbClr val="0000FF"/>
                </a:solidFill>
              </a:rPr>
              <a:t>	PRINT</a:t>
            </a:r>
            <a:r>
              <a:rPr lang="en-US" dirty="0">
                <a:solidFill>
                  <a:prstClr val="black"/>
                </a:solidFill>
              </a:rPr>
              <a:t> </a:t>
            </a:r>
            <a:r>
              <a:rPr lang="en-US" dirty="0">
                <a:solidFill>
                  <a:srgbClr val="FF0000"/>
                </a:solidFill>
              </a:rPr>
              <a:t>'100,000 or less.'</a:t>
            </a:r>
            <a:r>
              <a:rPr lang="en-US" dirty="0">
                <a:solidFill>
                  <a:srgbClr val="808080"/>
                </a:solidFill>
              </a:rPr>
              <a:t>;</a:t>
            </a:r>
          </a:p>
          <a:p>
            <a:r>
              <a:rPr lang="en-US" dirty="0">
                <a:solidFill>
                  <a:srgbClr val="0000FF"/>
                </a:solidFill>
              </a:rPr>
              <a:t>END</a:t>
            </a:r>
            <a:r>
              <a:rPr lang="en-US" dirty="0">
                <a:solidFill>
                  <a:srgbClr val="808080"/>
                </a:solidFill>
              </a:rPr>
              <a:t>;</a:t>
            </a:r>
            <a:endParaRPr lang="en-US" dirty="0"/>
          </a:p>
        </p:txBody>
      </p:sp>
    </p:spTree>
    <p:extLst>
      <p:ext uri="{BB962C8B-B14F-4D97-AF65-F5344CB8AC3E}">
        <p14:creationId xmlns:p14="http://schemas.microsoft.com/office/powerpoint/2010/main" val="13347960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04800" y="984159"/>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520" y="1628901"/>
            <a:ext cx="8426286" cy="400110"/>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Example 2 :</a:t>
            </a:r>
            <a:r>
              <a:rPr lang="en-US" sz="2000"/>
              <a:t>Viết 1 đoạn batch, xuất  cho biet nam nay la nam chan hay le </a:t>
            </a:r>
            <a:endParaRPr lang="en-US" sz="2000">
              <a:latin typeface="Times New Roman" panose="02020603050405020304" pitchFamily="18" charset="0"/>
              <a:cs typeface="Times New Roman" panose="02020603050405020304" pitchFamily="18" charset="0"/>
            </a:endParaRPr>
          </a:p>
        </p:txBody>
      </p:sp>
      <p:sp>
        <p:nvSpPr>
          <p:cNvPr id="3" name="Rectangle 2"/>
          <p:cNvSpPr/>
          <p:nvPr/>
        </p:nvSpPr>
        <p:spPr>
          <a:xfrm>
            <a:off x="339840" y="3139874"/>
            <a:ext cx="8804160" cy="1754326"/>
          </a:xfrm>
          <a:prstGeom prst="rect">
            <a:avLst/>
          </a:prstGeom>
        </p:spPr>
        <p:txBody>
          <a:bodyPr wrap="square">
            <a:spAutoFit/>
          </a:bodyPr>
          <a:lstStyle/>
          <a:p>
            <a:r>
              <a:rPr lang="en-US">
                <a:solidFill>
                  <a:srgbClr val="002060"/>
                </a:solidFill>
              </a:rPr>
              <a:t>	IF YEAR(GETDATE()) % 2 = 0 BEGIN</a:t>
            </a:r>
          </a:p>
          <a:p>
            <a:r>
              <a:rPr lang="en-US">
                <a:solidFill>
                  <a:srgbClr val="002060"/>
                </a:solidFill>
              </a:rPr>
              <a:t>		PRINT 'The year is even.';</a:t>
            </a:r>
          </a:p>
          <a:p>
            <a:r>
              <a:rPr lang="en-US">
                <a:solidFill>
                  <a:srgbClr val="002060"/>
                </a:solidFill>
              </a:rPr>
              <a:t>	END</a:t>
            </a:r>
          </a:p>
          <a:p>
            <a:r>
              <a:rPr lang="en-US">
                <a:solidFill>
                  <a:srgbClr val="002060"/>
                </a:solidFill>
              </a:rPr>
              <a:t>	ELSE BEGIN</a:t>
            </a:r>
          </a:p>
          <a:p>
            <a:r>
              <a:rPr lang="en-US">
                <a:solidFill>
                  <a:srgbClr val="002060"/>
                </a:solidFill>
              </a:rPr>
              <a:t>		PRINT 'The year is odd.';</a:t>
            </a:r>
          </a:p>
          <a:p>
            <a:r>
              <a:rPr lang="en-US">
                <a:solidFill>
                  <a:srgbClr val="002060"/>
                </a:solidFill>
              </a:rPr>
              <a:t>	END</a:t>
            </a:r>
          </a:p>
        </p:txBody>
      </p:sp>
    </p:spTree>
    <p:extLst>
      <p:ext uri="{BB962C8B-B14F-4D97-AF65-F5344CB8AC3E}">
        <p14:creationId xmlns:p14="http://schemas.microsoft.com/office/powerpoint/2010/main" val="514198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04800" y="984159"/>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520" y="1628901"/>
            <a:ext cx="8426286" cy="132343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Example 3: </a:t>
            </a:r>
            <a:r>
              <a:rPr lang="en-US" sz="2000"/>
              <a:t>Write a batch that uses IF EXISTS to check to see whether there is a row in the Sales.SalesOrderHeader table that has SalesOrderID = 1. Print “There is a SalesOrderID = 1” or</a:t>
            </a:r>
          </a:p>
          <a:p>
            <a:r>
              <a:rPr lang="en-US" sz="2000"/>
              <a:t>“There is not a SalesOrderID = 1” depending on the result.</a:t>
            </a:r>
            <a:endParaRPr lang="en-US" sz="2000">
              <a:latin typeface="Times New Roman" panose="02020603050405020304" pitchFamily="18" charset="0"/>
              <a:cs typeface="Times New Roman" panose="02020603050405020304" pitchFamily="18" charset="0"/>
            </a:endParaRPr>
          </a:p>
        </p:txBody>
      </p:sp>
      <p:sp>
        <p:nvSpPr>
          <p:cNvPr id="3" name="Rectangle 2"/>
          <p:cNvSpPr/>
          <p:nvPr/>
        </p:nvSpPr>
        <p:spPr>
          <a:xfrm>
            <a:off x="292608" y="3246980"/>
            <a:ext cx="8804160" cy="2419124"/>
          </a:xfrm>
          <a:prstGeom prst="rect">
            <a:avLst/>
          </a:prstGeom>
        </p:spPr>
        <p:txBody>
          <a:bodyPr wrap="square">
            <a:spAutoFit/>
          </a:bodyPr>
          <a:lstStyle/>
          <a:p>
            <a:pPr>
              <a:lnSpc>
                <a:spcPct val="120000"/>
              </a:lnSpc>
            </a:pPr>
            <a:r>
              <a:rPr lang="en-US" b="1">
                <a:solidFill>
                  <a:srgbClr val="002060"/>
                </a:solidFill>
              </a:rPr>
              <a:t>IF EXISTS(SELECT * FROM Sales.SalesOrderHeader</a:t>
            </a:r>
          </a:p>
          <a:p>
            <a:pPr>
              <a:lnSpc>
                <a:spcPct val="120000"/>
              </a:lnSpc>
            </a:pPr>
            <a:r>
              <a:rPr lang="en-US" b="1">
                <a:solidFill>
                  <a:srgbClr val="002060"/>
                </a:solidFill>
              </a:rPr>
              <a:t>WHERE SalesOrderID = 1) BEGIN</a:t>
            </a:r>
          </a:p>
          <a:p>
            <a:pPr>
              <a:lnSpc>
                <a:spcPct val="120000"/>
              </a:lnSpc>
            </a:pPr>
            <a:r>
              <a:rPr lang="en-US" b="1">
                <a:solidFill>
                  <a:srgbClr val="002060"/>
                </a:solidFill>
              </a:rPr>
              <a:t>	PRINT 'There is a SalesOrderID = 1';</a:t>
            </a:r>
          </a:p>
          <a:p>
            <a:pPr>
              <a:lnSpc>
                <a:spcPct val="120000"/>
              </a:lnSpc>
            </a:pPr>
            <a:r>
              <a:rPr lang="en-US" b="1">
                <a:solidFill>
                  <a:srgbClr val="002060"/>
                </a:solidFill>
              </a:rPr>
              <a:t>END</a:t>
            </a:r>
          </a:p>
          <a:p>
            <a:pPr>
              <a:lnSpc>
                <a:spcPct val="120000"/>
              </a:lnSpc>
            </a:pPr>
            <a:r>
              <a:rPr lang="en-US" b="1">
                <a:solidFill>
                  <a:srgbClr val="002060"/>
                </a:solidFill>
              </a:rPr>
              <a:t>ELSE BEGIN</a:t>
            </a:r>
          </a:p>
          <a:p>
            <a:pPr>
              <a:lnSpc>
                <a:spcPct val="120000"/>
              </a:lnSpc>
            </a:pPr>
            <a:r>
              <a:rPr lang="en-US" b="1">
                <a:solidFill>
                  <a:srgbClr val="002060"/>
                </a:solidFill>
              </a:rPr>
              <a:t>	PRINT 'There is not a SalesOrderID = 1';</a:t>
            </a:r>
          </a:p>
          <a:p>
            <a:pPr>
              <a:lnSpc>
                <a:spcPct val="120000"/>
              </a:lnSpc>
            </a:pPr>
            <a:r>
              <a:rPr lang="en-US" b="1">
                <a:solidFill>
                  <a:srgbClr val="002060"/>
                </a:solidFill>
              </a:rPr>
              <a:t>END;</a:t>
            </a:r>
            <a:endParaRPr lang="en-US">
              <a:solidFill>
                <a:srgbClr val="002060"/>
              </a:solidFill>
            </a:endParaRPr>
          </a:p>
        </p:txBody>
      </p:sp>
    </p:spTree>
    <p:extLst>
      <p:ext uri="{BB962C8B-B14F-4D97-AF65-F5344CB8AC3E}">
        <p14:creationId xmlns:p14="http://schemas.microsoft.com/office/powerpoint/2010/main" val="4074796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3</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endParaRPr lang="en-US" sz="4400" b="1">
                <a:solidFill>
                  <a:schemeClr val="bg1"/>
                </a:solidFill>
              </a:endParaRP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1</a:t>
                </a:r>
              </a:p>
            </p:txBody>
          </p:sp>
        </p:grpSp>
      </p:grpSp>
      <p:sp>
        <p:nvSpPr>
          <p:cNvPr id="11" name="Rectangle 2"/>
          <p:cNvSpPr txBox="1">
            <a:spLocks noChangeArrowheads="1"/>
          </p:cNvSpPr>
          <p:nvPr/>
        </p:nvSpPr>
        <p:spPr>
          <a:xfrm>
            <a:off x="1011123" y="171776"/>
            <a:ext cx="7793038"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a:solidFill>
                  <a:schemeClr val="bg1"/>
                </a:solidFill>
              </a:rPr>
              <a:t>Khái niệm lập trình trong SQL</a:t>
            </a:r>
            <a:endParaRPr lang="en-US" dirty="0">
              <a:solidFill>
                <a:schemeClr val="bg1"/>
              </a:solidFill>
            </a:endParaRPr>
          </a:p>
        </p:txBody>
      </p:sp>
      <p:sp>
        <p:nvSpPr>
          <p:cNvPr id="13" name="Title 1"/>
          <p:cNvSpPr txBox="1">
            <a:spLocks/>
          </p:cNvSpPr>
          <p:nvPr/>
        </p:nvSpPr>
        <p:spPr>
          <a:xfrm>
            <a:off x="308726" y="608498"/>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p>
        </p:txBody>
      </p:sp>
      <p:sp>
        <p:nvSpPr>
          <p:cNvPr id="14" name="Content Placeholder 2"/>
          <p:cNvSpPr txBox="1">
            <a:spLocks/>
          </p:cNvSpPr>
          <p:nvPr/>
        </p:nvSpPr>
        <p:spPr>
          <a:xfrm>
            <a:off x="301753" y="1347176"/>
            <a:ext cx="8385048" cy="464780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b="1">
                <a:solidFill>
                  <a:srgbClr val="C00000"/>
                </a:solidFill>
                <a:latin typeface="Arial" panose="020B0604020202020204" pitchFamily="34" charset="0"/>
                <a:cs typeface="Arial" panose="020B0604020202020204" pitchFamily="34" charset="0"/>
              </a:rPr>
              <a:t>Lập trình CSDL: </a:t>
            </a:r>
            <a:r>
              <a:rPr lang="en-US" sz="2600">
                <a:latin typeface="Arial" panose="020B0604020202020204" pitchFamily="34" charset="0"/>
                <a:cs typeface="Arial" panose="020B0604020202020204" pitchFamily="34" charset="0"/>
              </a:rPr>
              <a:t>Giao tiếp với ch</a:t>
            </a:r>
            <a:r>
              <a:rPr lang="vi-VN" sz="2600">
                <a:latin typeface="Arial" panose="020B0604020202020204" pitchFamily="34" charset="0"/>
                <a:cs typeface="Arial" panose="020B0604020202020204" pitchFamily="34" charset="0"/>
              </a:rPr>
              <a:t>ươ</a:t>
            </a:r>
            <a:r>
              <a:rPr lang="en-US" sz="2600">
                <a:latin typeface="Arial" panose="020B0604020202020204" pitchFamily="34" charset="0"/>
                <a:cs typeface="Arial" panose="020B0604020202020204" pitchFamily="34" charset="0"/>
              </a:rPr>
              <a:t>ng trình ứng dụng</a:t>
            </a:r>
          </a:p>
          <a:p>
            <a:pPr lvl="1"/>
            <a:r>
              <a:rPr lang="en-US" sz="2600">
                <a:latin typeface="Arial" panose="020B0604020202020204" pitchFamily="34" charset="0"/>
                <a:cs typeface="Arial" panose="020B0604020202020204" pitchFamily="34" charset="0"/>
              </a:rPr>
              <a:t>Ch</a:t>
            </a:r>
            <a:r>
              <a:rPr lang="vi-VN" sz="2600">
                <a:latin typeface="Arial" panose="020B0604020202020204" pitchFamily="34" charset="0"/>
                <a:cs typeface="Arial" panose="020B0604020202020204" pitchFamily="34" charset="0"/>
              </a:rPr>
              <a:t>ươ</a:t>
            </a:r>
            <a:r>
              <a:rPr lang="en-US" sz="2600">
                <a:latin typeface="Arial" panose="020B0604020202020204" pitchFamily="34" charset="0"/>
                <a:cs typeface="Arial" panose="020B0604020202020204" pitchFamily="34" charset="0"/>
              </a:rPr>
              <a:t>ng trình bao gồm: Biến (variable),  câu lệnh SQL và cấu trúc </a:t>
            </a:r>
            <a:r>
              <a:rPr lang="vi-VN" sz="2600">
                <a:latin typeface="Arial" panose="020B0604020202020204" pitchFamily="34" charset="0"/>
                <a:cs typeface="Arial" panose="020B0604020202020204" pitchFamily="34" charset="0"/>
              </a:rPr>
              <a:t>đ</a:t>
            </a:r>
            <a:r>
              <a:rPr lang="en-US" sz="2600">
                <a:latin typeface="Arial" panose="020B0604020202020204" pitchFamily="34" charset="0"/>
                <a:cs typeface="Arial" panose="020B0604020202020204" pitchFamily="34" charset="0"/>
              </a:rPr>
              <a:t>iều khiển.</a:t>
            </a:r>
          </a:p>
          <a:p>
            <a:r>
              <a:rPr lang="en-US" sz="2600">
                <a:latin typeface="Arial" panose="020B0604020202020204" pitchFamily="34" charset="0"/>
                <a:cs typeface="Arial" panose="020B0604020202020204" pitchFamily="34" charset="0"/>
              </a:rPr>
              <a:t>Các khái niệm c</a:t>
            </a:r>
            <a:r>
              <a:rPr lang="vi-VN" sz="2600">
                <a:latin typeface="Arial" panose="020B0604020202020204" pitchFamily="34" charset="0"/>
                <a:cs typeface="Arial" panose="020B0604020202020204" pitchFamily="34" charset="0"/>
              </a:rPr>
              <a:t>ơ</a:t>
            </a:r>
            <a:r>
              <a:rPr lang="en-US" sz="2600">
                <a:latin typeface="Arial" panose="020B0604020202020204" pitchFamily="34" charset="0"/>
                <a:cs typeface="Arial" panose="020B0604020202020204" pitchFamily="34" charset="0"/>
              </a:rPr>
              <a:t> bản:</a:t>
            </a:r>
          </a:p>
          <a:p>
            <a:pPr lvl="1"/>
            <a:r>
              <a:rPr lang="en-US" sz="2600">
                <a:latin typeface="Arial" panose="020B0604020202020204" pitchFamily="34" charset="0"/>
                <a:cs typeface="Arial" panose="020B0604020202020204" pitchFamily="34" charset="0"/>
              </a:rPr>
              <a:t>Định danh (Identifiers)</a:t>
            </a:r>
          </a:p>
          <a:p>
            <a:pPr lvl="1"/>
            <a:r>
              <a:rPr lang="en-US" sz="2600">
                <a:latin typeface="Arial" panose="020B0604020202020204" pitchFamily="34" charset="0"/>
                <a:cs typeface="Arial" panose="020B0604020202020204" pitchFamily="34" charset="0"/>
                <a:sym typeface="Wingdings" pitchFamily="2" charset="2"/>
              </a:rPr>
              <a:t>Batch (tập các câu lệnh T-SQL liên tiếp kết thúc bằng lệnh GO)</a:t>
            </a:r>
          </a:p>
          <a:p>
            <a:pPr lvl="1"/>
            <a:r>
              <a:rPr lang="en-US" sz="2600">
                <a:latin typeface="Arial" panose="020B0604020202020204" pitchFamily="34" charset="0"/>
                <a:cs typeface="Arial" panose="020B0604020202020204" pitchFamily="34" charset="0"/>
                <a:sym typeface="Wingdings" pitchFamily="2" charset="2"/>
              </a:rPr>
              <a:t>Script</a:t>
            </a:r>
            <a:endParaRPr lang="en-US" sz="260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30</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457200" y="1295400"/>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cs typeface="Times New Roman" pitchFamily="18" charset="0"/>
              </a:rPr>
              <a:t>CASE</a:t>
            </a:r>
          </a:p>
          <a:p>
            <a:pPr lvl="1"/>
            <a:r>
              <a:rPr lang="en-US" b="1">
                <a:cs typeface="Times New Roman" pitchFamily="18" charset="0"/>
              </a:rPr>
              <a:t>Simple CASE function</a:t>
            </a:r>
            <a:endParaRPr lang="en-US" b="1" dirty="0"/>
          </a:p>
        </p:txBody>
      </p:sp>
      <p:sp>
        <p:nvSpPr>
          <p:cNvPr id="12" name="TextBox 11"/>
          <p:cNvSpPr txBox="1"/>
          <p:nvPr/>
        </p:nvSpPr>
        <p:spPr>
          <a:xfrm>
            <a:off x="457200" y="2400831"/>
            <a:ext cx="8458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2700" b="1" dirty="0">
                <a:solidFill>
                  <a:schemeClr val="accent2"/>
                </a:solidFill>
                <a:latin typeface="Cambria" pitchFamily="18" charset="0"/>
                <a:cs typeface="Times New Roman" pitchFamily="18" charset="0"/>
              </a:rPr>
              <a:t>CASE </a:t>
            </a:r>
            <a:r>
              <a:rPr lang="en-US" sz="2700" b="1" i="1" dirty="0" err="1">
                <a:solidFill>
                  <a:schemeClr val="accent2"/>
                </a:solidFill>
                <a:latin typeface="Cambria" pitchFamily="18" charset="0"/>
                <a:cs typeface="Times New Roman" pitchFamily="18" charset="0"/>
              </a:rPr>
              <a:t>input_expression</a:t>
            </a:r>
            <a:r>
              <a:rPr lang="en-US" sz="2700" b="1" i="1" dirty="0">
                <a:solidFill>
                  <a:schemeClr val="accent2"/>
                </a:solidFill>
                <a:latin typeface="Cambria" pitchFamily="18" charset="0"/>
                <a:cs typeface="Times New Roman" pitchFamily="18" charset="0"/>
              </a:rPr>
              <a:t> </a:t>
            </a:r>
          </a:p>
          <a:p>
            <a:pPr marL="0" lvl="1"/>
            <a:r>
              <a:rPr lang="en-US" sz="2700" i="1" dirty="0">
                <a:latin typeface="Cambria" pitchFamily="18" charset="0"/>
                <a:cs typeface="Times New Roman" pitchFamily="18" charset="0"/>
              </a:rPr>
              <a:t>     </a:t>
            </a:r>
            <a:r>
              <a:rPr lang="en-US" sz="2700" dirty="0">
                <a:solidFill>
                  <a:schemeClr val="accent2"/>
                </a:solidFill>
                <a:latin typeface="Cambria" pitchFamily="18" charset="0"/>
                <a:cs typeface="Times New Roman" pitchFamily="18" charset="0"/>
              </a:rPr>
              <a:t>WHEN</a:t>
            </a:r>
            <a:r>
              <a:rPr lang="en-US" sz="2700" dirty="0">
                <a:latin typeface="Cambria" pitchFamily="18" charset="0"/>
                <a:cs typeface="Times New Roman" pitchFamily="18" charset="0"/>
              </a:rPr>
              <a:t> </a:t>
            </a:r>
            <a:r>
              <a:rPr lang="en-US" sz="2700" i="1" dirty="0" err="1">
                <a:latin typeface="Cambria" pitchFamily="18" charset="0"/>
                <a:cs typeface="Times New Roman" pitchFamily="18" charset="0"/>
              </a:rPr>
              <a:t>when_expression</a:t>
            </a:r>
            <a:r>
              <a:rPr lang="en-US" sz="2700" i="1" dirty="0">
                <a:latin typeface="Cambria" pitchFamily="18" charset="0"/>
                <a:cs typeface="Times New Roman" pitchFamily="18" charset="0"/>
              </a:rPr>
              <a:t> </a:t>
            </a:r>
            <a:r>
              <a:rPr lang="en-US" sz="2700" dirty="0">
                <a:solidFill>
                  <a:schemeClr val="accent2"/>
                </a:solidFill>
                <a:latin typeface="Cambria" pitchFamily="18" charset="0"/>
                <a:cs typeface="Times New Roman" pitchFamily="18" charset="0"/>
              </a:rPr>
              <a:t>THEN</a:t>
            </a:r>
            <a:r>
              <a:rPr lang="en-US" sz="2700" dirty="0">
                <a:latin typeface="Cambria" pitchFamily="18" charset="0"/>
                <a:cs typeface="Times New Roman" pitchFamily="18" charset="0"/>
              </a:rPr>
              <a:t> </a:t>
            </a:r>
            <a:r>
              <a:rPr lang="en-US" sz="2700" i="1" dirty="0" err="1">
                <a:latin typeface="Cambria" pitchFamily="18" charset="0"/>
                <a:cs typeface="Times New Roman" pitchFamily="18" charset="0"/>
              </a:rPr>
              <a:t>result_expression</a:t>
            </a:r>
            <a:r>
              <a:rPr lang="en-US" sz="2700" dirty="0">
                <a:latin typeface="Cambria" pitchFamily="18" charset="0"/>
                <a:cs typeface="Times New Roman" pitchFamily="18" charset="0"/>
              </a:rPr>
              <a:t> [ ...</a:t>
            </a:r>
            <a:r>
              <a:rPr lang="en-US" sz="2700" i="1" dirty="0">
                <a:latin typeface="Cambria" pitchFamily="18" charset="0"/>
                <a:cs typeface="Times New Roman" pitchFamily="18" charset="0"/>
              </a:rPr>
              <a:t>n </a:t>
            </a:r>
            <a:r>
              <a:rPr lang="en-US" sz="2700" dirty="0">
                <a:latin typeface="Cambria" pitchFamily="18" charset="0"/>
                <a:cs typeface="Times New Roman" pitchFamily="18" charset="0"/>
              </a:rPr>
              <a:t>] </a:t>
            </a:r>
            <a:br>
              <a:rPr lang="en-US" sz="2700" dirty="0">
                <a:latin typeface="Cambria" pitchFamily="18" charset="0"/>
                <a:cs typeface="Times New Roman" pitchFamily="18" charset="0"/>
              </a:rPr>
            </a:br>
            <a:r>
              <a:rPr lang="en-US" sz="2700" dirty="0">
                <a:latin typeface="Cambria" pitchFamily="18" charset="0"/>
                <a:cs typeface="Times New Roman" pitchFamily="18" charset="0"/>
              </a:rPr>
              <a:t>     [ELSE </a:t>
            </a:r>
            <a:r>
              <a:rPr lang="en-US" sz="2700" i="1" dirty="0" err="1">
                <a:latin typeface="Cambria" pitchFamily="18" charset="0"/>
                <a:cs typeface="Times New Roman" pitchFamily="18" charset="0"/>
              </a:rPr>
              <a:t>else_result_expression</a:t>
            </a:r>
            <a:r>
              <a:rPr lang="en-US" sz="2700" i="1" dirty="0">
                <a:latin typeface="Cambria" pitchFamily="18" charset="0"/>
                <a:cs typeface="Times New Roman" pitchFamily="18" charset="0"/>
              </a:rPr>
              <a:t> </a:t>
            </a:r>
            <a:r>
              <a:rPr lang="en-US" sz="2700" dirty="0">
                <a:latin typeface="Cambria" pitchFamily="18" charset="0"/>
                <a:cs typeface="Times New Roman" pitchFamily="18" charset="0"/>
              </a:rPr>
              <a:t>] </a:t>
            </a:r>
            <a:br>
              <a:rPr lang="en-US" sz="2700" dirty="0">
                <a:latin typeface="Cambria" pitchFamily="18" charset="0"/>
                <a:cs typeface="Times New Roman" pitchFamily="18" charset="0"/>
              </a:rPr>
            </a:br>
            <a:r>
              <a:rPr lang="en-US" sz="2700" dirty="0">
                <a:solidFill>
                  <a:schemeClr val="accent2"/>
                </a:solidFill>
                <a:latin typeface="Cambria" pitchFamily="18" charset="0"/>
                <a:cs typeface="Times New Roman" pitchFamily="18" charset="0"/>
              </a:rPr>
              <a:t>END </a:t>
            </a:r>
            <a:endParaRPr lang="en-US" sz="2700" dirty="0">
              <a:solidFill>
                <a:schemeClr val="accent2"/>
              </a:solidFill>
              <a:latin typeface="Cambria" pitchFamily="18" charset="0"/>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1193" y="-10247"/>
            <a:ext cx="1463675" cy="256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375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31</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17929" y="1511804"/>
            <a:ext cx="8382000" cy="3877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b="1">
                <a:cs typeface="Times New Roman" pitchFamily="18" charset="0"/>
              </a:rPr>
              <a:t>Searched CASE function</a:t>
            </a:r>
            <a:endParaRPr lang="en-US" dirty="0"/>
          </a:p>
        </p:txBody>
      </p:sp>
      <p:sp>
        <p:nvSpPr>
          <p:cNvPr id="14" name="TextBox 13"/>
          <p:cNvSpPr txBox="1"/>
          <p:nvPr/>
        </p:nvSpPr>
        <p:spPr>
          <a:xfrm>
            <a:off x="551329" y="2232529"/>
            <a:ext cx="75438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2800" b="1" dirty="0">
                <a:solidFill>
                  <a:srgbClr val="C00000"/>
                </a:solidFill>
                <a:latin typeface="Cambria" pitchFamily="18" charset="0"/>
                <a:cs typeface="Times New Roman" pitchFamily="18" charset="0"/>
              </a:rPr>
              <a:t>CASE</a:t>
            </a:r>
            <a:br>
              <a:rPr lang="en-US" sz="2800" b="1" dirty="0">
                <a:solidFill>
                  <a:srgbClr val="C00000"/>
                </a:solidFill>
                <a:latin typeface="Cambria" pitchFamily="18" charset="0"/>
                <a:cs typeface="Times New Roman" pitchFamily="18" charset="0"/>
              </a:rPr>
            </a:br>
            <a:r>
              <a:rPr lang="en-US" sz="2800" b="1" dirty="0">
                <a:solidFill>
                  <a:srgbClr val="C00000"/>
                </a:solidFill>
                <a:latin typeface="Cambria" pitchFamily="18" charset="0"/>
                <a:cs typeface="Times New Roman" pitchFamily="18" charset="0"/>
              </a:rPr>
              <a:t>	WHEN </a:t>
            </a:r>
            <a:r>
              <a:rPr lang="en-US" sz="2800" b="1" i="1" dirty="0" err="1">
                <a:solidFill>
                  <a:srgbClr val="C00000"/>
                </a:solidFill>
                <a:latin typeface="Cambria" pitchFamily="18" charset="0"/>
                <a:cs typeface="Times New Roman" pitchFamily="18" charset="0"/>
              </a:rPr>
              <a:t>Boolean_expression</a:t>
            </a:r>
            <a:r>
              <a:rPr lang="en-US" sz="2800" b="1" dirty="0">
                <a:solidFill>
                  <a:srgbClr val="C00000"/>
                </a:solidFill>
                <a:latin typeface="Cambria" pitchFamily="18" charset="0"/>
                <a:cs typeface="Times New Roman" pitchFamily="18" charset="0"/>
              </a:rPr>
              <a:t> THEN 				</a:t>
            </a:r>
            <a:r>
              <a:rPr lang="en-US" sz="2800" b="1" i="1" dirty="0" err="1">
                <a:solidFill>
                  <a:srgbClr val="C00000"/>
                </a:solidFill>
                <a:latin typeface="Cambria" pitchFamily="18" charset="0"/>
                <a:cs typeface="Times New Roman" pitchFamily="18" charset="0"/>
              </a:rPr>
              <a:t>result_expression</a:t>
            </a:r>
            <a:r>
              <a:rPr lang="en-US" sz="2800" b="1" dirty="0">
                <a:solidFill>
                  <a:srgbClr val="C00000"/>
                </a:solidFill>
                <a:latin typeface="Cambria" pitchFamily="18" charset="0"/>
                <a:cs typeface="Times New Roman" pitchFamily="18" charset="0"/>
              </a:rPr>
              <a:t> [ ...</a:t>
            </a:r>
            <a:r>
              <a:rPr lang="en-US" sz="2800" b="1" i="1" dirty="0">
                <a:solidFill>
                  <a:srgbClr val="C00000"/>
                </a:solidFill>
                <a:latin typeface="Cambria" pitchFamily="18" charset="0"/>
                <a:cs typeface="Times New Roman" pitchFamily="18" charset="0"/>
              </a:rPr>
              <a:t>n </a:t>
            </a:r>
            <a:r>
              <a:rPr lang="en-US" sz="2800" b="1" dirty="0">
                <a:solidFill>
                  <a:srgbClr val="C00000"/>
                </a:solidFill>
                <a:latin typeface="Cambria" pitchFamily="18" charset="0"/>
                <a:cs typeface="Times New Roman" pitchFamily="18" charset="0"/>
              </a:rPr>
              <a:t>] </a:t>
            </a:r>
            <a:br>
              <a:rPr lang="en-US" sz="2800" b="1" dirty="0">
                <a:solidFill>
                  <a:srgbClr val="C00000"/>
                </a:solidFill>
                <a:latin typeface="Cambria" pitchFamily="18" charset="0"/>
                <a:cs typeface="Times New Roman" pitchFamily="18" charset="0"/>
              </a:rPr>
            </a:br>
            <a:r>
              <a:rPr lang="en-US" sz="2800" b="1" dirty="0">
                <a:solidFill>
                  <a:srgbClr val="C00000"/>
                </a:solidFill>
                <a:latin typeface="Cambria" pitchFamily="18" charset="0"/>
                <a:cs typeface="Times New Roman" pitchFamily="18" charset="0"/>
              </a:rPr>
              <a:t>  	 [ ELSE </a:t>
            </a:r>
            <a:r>
              <a:rPr lang="en-US" sz="2800" b="1" i="1" dirty="0" err="1">
                <a:solidFill>
                  <a:srgbClr val="C00000"/>
                </a:solidFill>
                <a:latin typeface="Cambria" pitchFamily="18" charset="0"/>
                <a:cs typeface="Times New Roman" pitchFamily="18" charset="0"/>
              </a:rPr>
              <a:t>else_result_expression</a:t>
            </a:r>
            <a:r>
              <a:rPr lang="en-US" sz="2800" b="1" i="1" dirty="0">
                <a:solidFill>
                  <a:srgbClr val="C00000"/>
                </a:solidFill>
                <a:latin typeface="Cambria" pitchFamily="18" charset="0"/>
                <a:cs typeface="Times New Roman" pitchFamily="18" charset="0"/>
              </a:rPr>
              <a:t> </a:t>
            </a:r>
            <a:r>
              <a:rPr lang="en-US" sz="2800" b="1" dirty="0">
                <a:solidFill>
                  <a:srgbClr val="C00000"/>
                </a:solidFill>
                <a:latin typeface="Cambria" pitchFamily="18" charset="0"/>
                <a:cs typeface="Times New Roman" pitchFamily="18" charset="0"/>
              </a:rPr>
              <a:t>] </a:t>
            </a:r>
            <a:br>
              <a:rPr lang="en-US" sz="2800" b="1" dirty="0">
                <a:solidFill>
                  <a:srgbClr val="C00000"/>
                </a:solidFill>
                <a:latin typeface="Cambria" pitchFamily="18" charset="0"/>
                <a:cs typeface="Times New Roman" pitchFamily="18" charset="0"/>
              </a:rPr>
            </a:br>
            <a:r>
              <a:rPr lang="en-US" sz="2800" b="1" dirty="0">
                <a:solidFill>
                  <a:srgbClr val="C00000"/>
                </a:solidFill>
                <a:latin typeface="Cambria" pitchFamily="18" charset="0"/>
                <a:cs typeface="Times New Roman" pitchFamily="18" charset="0"/>
              </a:rPr>
              <a:t>END</a:t>
            </a:r>
          </a:p>
          <a:p>
            <a:endParaRPr lang="en-US" sz="2800" b="1" dirty="0">
              <a:solidFill>
                <a:srgbClr val="C00000"/>
              </a:solidFill>
              <a:latin typeface="Cambria" pitchFamily="18" charset="0"/>
            </a:endParaRPr>
          </a:p>
        </p:txBody>
      </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29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32</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p:cNvSpPr>
            <a:spLocks noChangeArrowheads="1"/>
          </p:cNvSpPr>
          <p:nvPr/>
        </p:nvSpPr>
        <p:spPr bwMode="auto">
          <a:xfrm>
            <a:off x="497541" y="1101772"/>
            <a:ext cx="6477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spcBef>
                <a:spcPct val="20000"/>
              </a:spcBef>
              <a:buClr>
                <a:schemeClr val="folHlink"/>
              </a:buClr>
              <a:buSzPct val="60000"/>
              <a:buFont typeface="Wingdings" panose="05000000000000000000" pitchFamily="2" charset="2"/>
              <a:buChar char="n"/>
            </a:pPr>
            <a:r>
              <a:rPr lang="en-US" b="1" dirty="0">
                <a:latin typeface="Times New Roman" panose="02020603050405020304" pitchFamily="18" charset="0"/>
                <a:cs typeface="Times New Roman" panose="02020603050405020304" pitchFamily="18" charset="0"/>
              </a:rPr>
              <a:t>Example 1 :</a:t>
            </a:r>
            <a:r>
              <a:rPr lang="en-US" b="1" dirty="0" err="1">
                <a:latin typeface="Times New Roman" panose="02020603050405020304" pitchFamily="18" charset="0"/>
                <a:cs typeface="Times New Roman" panose="02020603050405020304" pitchFamily="18" charset="0"/>
              </a:rPr>
              <a:t>Viết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đoạn</a:t>
            </a:r>
            <a:r>
              <a:rPr lang="en-US" b="1" dirty="0">
                <a:latin typeface="Times New Roman" panose="02020603050405020304" pitchFamily="18" charset="0"/>
                <a:cs typeface="Times New Roman" panose="02020603050405020304" pitchFamily="18" charset="0"/>
              </a:rPr>
              <a:t> batch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2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theo</a:t>
            </a:r>
            <a:r>
              <a:rPr lang="en-US" b="1" dirty="0">
                <a:latin typeface="Times New Roman" panose="02020603050405020304" pitchFamily="18" charset="0"/>
                <a:cs typeface="Times New Roman" panose="02020603050405020304" pitchFamily="18" charset="0"/>
              </a:rPr>
              <a:t> 2 </a:t>
            </a:r>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nếu</a:t>
            </a:r>
            <a:r>
              <a:rPr lang="en-US" b="1" dirty="0">
                <a:latin typeface="Times New Roman" panose="02020603050405020304" pitchFamily="18" charset="0"/>
                <a:cs typeface="Times New Roman" panose="02020603050405020304" pitchFamily="18" charset="0"/>
              </a:rPr>
              <a:t> a&gt;b </a:t>
            </a:r>
            <a:r>
              <a:rPr lang="en-US" b="1" dirty="0" err="1">
                <a:latin typeface="Times New Roman" panose="02020603050405020304" pitchFamily="18" charset="0"/>
                <a:cs typeface="Times New Roman" panose="02020603050405020304" pitchFamily="18" charset="0"/>
              </a:rPr>
              <a: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a-b, </a:t>
            </a:r>
            <a:r>
              <a:rPr lang="en-US" b="1" dirty="0" err="1">
                <a:latin typeface="Times New Roman" panose="02020603050405020304" pitchFamily="18" charset="0"/>
                <a:cs typeface="Times New Roman" panose="02020603050405020304" pitchFamily="18" charset="0"/>
              </a:rPr>
              <a:t>ngược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b-a</a:t>
            </a:r>
          </a:p>
          <a:p>
            <a:r>
              <a:rPr lang="en-US" dirty="0">
                <a:latin typeface="Times New Roman" panose="02020603050405020304" pitchFamily="18" charset="0"/>
              </a:rPr>
              <a:t>Declare @a int, @b int, @Hieu int</a:t>
            </a:r>
          </a:p>
          <a:p>
            <a:r>
              <a:rPr lang="en-US" dirty="0">
                <a:latin typeface="Times New Roman" panose="02020603050405020304" pitchFamily="18" charset="0"/>
              </a:rPr>
              <a:t>Set @a = 15</a:t>
            </a:r>
          </a:p>
          <a:p>
            <a:r>
              <a:rPr lang="en-US" dirty="0">
                <a:latin typeface="Times New Roman" panose="02020603050405020304" pitchFamily="18" charset="0"/>
              </a:rPr>
              <a:t>Set @b =27</a:t>
            </a:r>
          </a:p>
          <a:p>
            <a:r>
              <a:rPr lang="en-US" dirty="0">
                <a:latin typeface="Times New Roman" panose="02020603050405020304" pitchFamily="18" charset="0"/>
              </a:rPr>
              <a:t>Set @hieu = Case </a:t>
            </a:r>
          </a:p>
          <a:p>
            <a:r>
              <a:rPr lang="en-US" dirty="0">
                <a:latin typeface="Times New Roman" panose="02020603050405020304" pitchFamily="18" charset="0"/>
              </a:rPr>
              <a:t>		When @a&lt;@b then @b-@a</a:t>
            </a:r>
          </a:p>
          <a:p>
            <a:r>
              <a:rPr lang="en-US" dirty="0">
                <a:latin typeface="Times New Roman" panose="02020603050405020304" pitchFamily="18" charset="0"/>
              </a:rPr>
              <a:t>		When @a&gt;@b then @a-@b</a:t>
            </a:r>
          </a:p>
          <a:p>
            <a:r>
              <a:rPr lang="en-US" dirty="0">
                <a:latin typeface="Times New Roman" panose="02020603050405020304" pitchFamily="18" charset="0"/>
              </a:rPr>
              <a:t>		else 0</a:t>
            </a:r>
          </a:p>
          <a:p>
            <a:r>
              <a:rPr lang="en-US" dirty="0">
                <a:latin typeface="Times New Roman" panose="02020603050405020304" pitchFamily="18" charset="0"/>
              </a:rPr>
              <a:t>	    end </a:t>
            </a:r>
          </a:p>
          <a:p>
            <a:r>
              <a:rPr lang="en-US" dirty="0">
                <a:latin typeface="Times New Roman" panose="02020603050405020304" pitchFamily="18" charset="0"/>
              </a:rPr>
              <a:t>print '</a:t>
            </a:r>
            <a:r>
              <a:rPr lang="en-US" dirty="0" err="1">
                <a:latin typeface="Times New Roman" panose="02020603050405020304" pitchFamily="18" charset="0"/>
              </a:rPr>
              <a:t>hieu</a:t>
            </a:r>
            <a:r>
              <a:rPr lang="en-US" dirty="0">
                <a:latin typeface="Times New Roman" panose="02020603050405020304" pitchFamily="18" charset="0"/>
              </a:rPr>
              <a:t>='+convert(varchar(20),@</a:t>
            </a:r>
            <a:r>
              <a:rPr lang="en-US" dirty="0" err="1">
                <a:latin typeface="Times New Roman" panose="02020603050405020304" pitchFamily="18" charset="0"/>
              </a:rPr>
              <a:t>hieu</a:t>
            </a:r>
            <a:r>
              <a:rPr lang="en-US" dirty="0">
                <a:latin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1444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 calcmode="lin" valueType="num">
                                      <p:cBhvr additive="base">
                                        <p:cTn id="30"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 calcmode="lin" valueType="num">
                                      <p:cBhvr additive="base">
                                        <p:cTn id="36"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 calcmode="lin" valueType="num">
                                      <p:cBhvr additive="base">
                                        <p:cTn id="42"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2">
                                            <p:txEl>
                                              <p:pRg st="6" end="6"/>
                                            </p:txEl>
                                          </p:spTgt>
                                        </p:tgtEl>
                                        <p:attrNameLst>
                                          <p:attrName>style.visibility</p:attrName>
                                        </p:attrNameLst>
                                      </p:cBhvr>
                                      <p:to>
                                        <p:strVal val="visible"/>
                                      </p:to>
                                    </p:set>
                                    <p:anim calcmode="lin" valueType="num">
                                      <p:cBhvr additive="base">
                                        <p:cTn id="48"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2">
                                            <p:txEl>
                                              <p:pRg st="7" end="7"/>
                                            </p:txEl>
                                          </p:spTgt>
                                        </p:tgtEl>
                                        <p:attrNameLst>
                                          <p:attrName>style.visibility</p:attrName>
                                        </p:attrNameLst>
                                      </p:cBhvr>
                                      <p:to>
                                        <p:strVal val="visible"/>
                                      </p:to>
                                    </p:set>
                                    <p:anim calcmode="lin" valueType="num">
                                      <p:cBhvr additive="base">
                                        <p:cTn id="54" dur="500" fill="hold"/>
                                        <p:tgtEl>
                                          <p:spTgt spid="12">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2">
                                            <p:txEl>
                                              <p:pRg st="8" end="8"/>
                                            </p:txEl>
                                          </p:spTgt>
                                        </p:tgtEl>
                                        <p:attrNameLst>
                                          <p:attrName>style.visibility</p:attrName>
                                        </p:attrNameLst>
                                      </p:cBhvr>
                                      <p:to>
                                        <p:strVal val="visible"/>
                                      </p:to>
                                    </p:set>
                                    <p:anim calcmode="lin" valueType="num">
                                      <p:cBhvr additive="base">
                                        <p:cTn id="60" dur="500" fill="hold"/>
                                        <p:tgtEl>
                                          <p:spTgt spid="12">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2">
                                            <p:txEl>
                                              <p:pRg st="9" end="9"/>
                                            </p:txEl>
                                          </p:spTgt>
                                        </p:tgtEl>
                                        <p:attrNameLst>
                                          <p:attrName>style.visibility</p:attrName>
                                        </p:attrNameLst>
                                      </p:cBhvr>
                                      <p:to>
                                        <p:strVal val="visible"/>
                                      </p:to>
                                    </p:set>
                                    <p:anim calcmode="lin" valueType="num">
                                      <p:cBhvr additive="base">
                                        <p:cTn id="66" dur="500" fill="hold"/>
                                        <p:tgtEl>
                                          <p:spTgt spid="12">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1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33</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p:cNvSpPr>
            <a:spLocks noChangeArrowheads="1"/>
          </p:cNvSpPr>
          <p:nvPr/>
        </p:nvSpPr>
        <p:spPr bwMode="auto">
          <a:xfrm>
            <a:off x="497540" y="1101772"/>
            <a:ext cx="727485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spcBef>
                <a:spcPct val="20000"/>
              </a:spcBef>
              <a:buClr>
                <a:schemeClr val="folHlink"/>
              </a:buClr>
              <a:buSzPct val="60000"/>
              <a:buFont typeface="Wingdings" panose="05000000000000000000" pitchFamily="2" charset="2"/>
              <a:buChar char="n"/>
            </a:pPr>
            <a:r>
              <a:rPr lang="en-US" sz="2200" dirty="0">
                <a:solidFill>
                  <a:srgbClr val="800000"/>
                </a:solidFill>
                <a:latin typeface="Times New Roman" panose="02020603050405020304" pitchFamily="18" charset="0"/>
                <a:cs typeface="Times New Roman" panose="02020603050405020304" pitchFamily="18" charset="0"/>
              </a:rPr>
              <a:t>Example 2 :</a:t>
            </a:r>
          </a:p>
          <a:p>
            <a:r>
              <a:rPr lang="en-US" sz="2200" dirty="0">
                <a:solidFill>
                  <a:srgbClr val="8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rPr>
              <a:t>Select ProductName, </a:t>
            </a:r>
            <a:r>
              <a:rPr lang="en-US" sz="2200" dirty="0" err="1">
                <a:latin typeface="Times New Roman" panose="02020603050405020304" pitchFamily="18" charset="0"/>
              </a:rPr>
              <a:t>Unitprice</a:t>
            </a:r>
            <a:r>
              <a:rPr lang="en-US" sz="2200" dirty="0">
                <a:latin typeface="Times New Roman" panose="02020603050405020304" pitchFamily="18" charset="0"/>
              </a:rPr>
              <a:t>, </a:t>
            </a:r>
          </a:p>
          <a:p>
            <a:r>
              <a:rPr lang="en-US" sz="2200" dirty="0">
                <a:latin typeface="Times New Roman" panose="02020603050405020304" pitchFamily="18" charset="0"/>
              </a:rPr>
              <a:t>					'Classification'=CASE</a:t>
            </a:r>
          </a:p>
          <a:p>
            <a:r>
              <a:rPr lang="en-US" sz="2200" dirty="0">
                <a:latin typeface="Times New Roman" panose="02020603050405020304" pitchFamily="18" charset="0"/>
              </a:rPr>
              <a:t>		when </a:t>
            </a:r>
            <a:r>
              <a:rPr lang="en-US" sz="2200" dirty="0" err="1">
                <a:latin typeface="Times New Roman" panose="02020603050405020304" pitchFamily="18" charset="0"/>
              </a:rPr>
              <a:t>Unitprice</a:t>
            </a:r>
            <a:r>
              <a:rPr lang="en-US" sz="2200" dirty="0">
                <a:latin typeface="Times New Roman" panose="02020603050405020304" pitchFamily="18" charset="0"/>
              </a:rPr>
              <a:t>&lt;10 then 'Low price'</a:t>
            </a:r>
          </a:p>
          <a:p>
            <a:r>
              <a:rPr lang="en-US" sz="2200" dirty="0">
                <a:latin typeface="Times New Roman" panose="02020603050405020304" pitchFamily="18" charset="0"/>
              </a:rPr>
              <a:t>		When </a:t>
            </a:r>
            <a:r>
              <a:rPr lang="en-US" sz="2200" dirty="0" err="1">
                <a:latin typeface="Times New Roman" panose="02020603050405020304" pitchFamily="18" charset="0"/>
              </a:rPr>
              <a:t>Unitprice</a:t>
            </a:r>
            <a:r>
              <a:rPr lang="en-US" sz="2200" dirty="0">
                <a:latin typeface="Times New Roman" panose="02020603050405020304" pitchFamily="18" charset="0"/>
              </a:rPr>
              <a:t> Between 10 and 20 then 					'Moderately Price'</a:t>
            </a:r>
          </a:p>
          <a:p>
            <a:r>
              <a:rPr lang="en-US" sz="2200" dirty="0">
                <a:latin typeface="Times New Roman" panose="02020603050405020304" pitchFamily="18" charset="0"/>
              </a:rPr>
              <a:t>		when </a:t>
            </a:r>
            <a:r>
              <a:rPr lang="en-US" sz="2200" dirty="0" err="1">
                <a:latin typeface="Times New Roman" panose="02020603050405020304" pitchFamily="18" charset="0"/>
              </a:rPr>
              <a:t>Unitprice</a:t>
            </a:r>
            <a:r>
              <a:rPr lang="en-US" sz="2200" dirty="0">
                <a:latin typeface="Times New Roman" panose="02020603050405020304" pitchFamily="18" charset="0"/>
              </a:rPr>
              <a:t>&gt;20 then 'Expensive'</a:t>
            </a:r>
          </a:p>
          <a:p>
            <a:r>
              <a:rPr lang="en-US" sz="2200" dirty="0">
                <a:latin typeface="Times New Roman" panose="02020603050405020304" pitchFamily="18" charset="0"/>
              </a:rPr>
              <a:t>		else 'Unknown'</a:t>
            </a:r>
          </a:p>
          <a:p>
            <a:r>
              <a:rPr lang="en-US" sz="2200" dirty="0">
                <a:latin typeface="Times New Roman" panose="02020603050405020304" pitchFamily="18" charset="0"/>
              </a:rPr>
              <a:t>	end</a:t>
            </a:r>
          </a:p>
          <a:p>
            <a:r>
              <a:rPr lang="en-US" sz="2200" dirty="0">
                <a:latin typeface="Times New Roman" panose="02020603050405020304" pitchFamily="18" charset="0"/>
              </a:rPr>
              <a:t>From Products</a:t>
            </a:r>
          </a:p>
          <a:p>
            <a:endParaRPr lang="en-US" sz="2200" dirty="0">
              <a:latin typeface="Times New Roman" panose="02020603050405020304" pitchFamily="18" charset="0"/>
            </a:endParaRPr>
          </a:p>
        </p:txBody>
      </p:sp>
    </p:spTree>
    <p:extLst>
      <p:ext uri="{BB962C8B-B14F-4D97-AF65-F5344CB8AC3E}">
        <p14:creationId xmlns:p14="http://schemas.microsoft.com/office/powerpoint/2010/main" val="4205756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 calcmode="lin" valueType="num">
                                      <p:cBhvr additive="base">
                                        <p:cTn id="30"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 calcmode="lin" valueType="num">
                                      <p:cBhvr additive="base">
                                        <p:cTn id="36"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 calcmode="lin" valueType="num">
                                      <p:cBhvr additive="base">
                                        <p:cTn id="42"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2">
                                            <p:txEl>
                                              <p:pRg st="6" end="6"/>
                                            </p:txEl>
                                          </p:spTgt>
                                        </p:tgtEl>
                                        <p:attrNameLst>
                                          <p:attrName>style.visibility</p:attrName>
                                        </p:attrNameLst>
                                      </p:cBhvr>
                                      <p:to>
                                        <p:strVal val="visible"/>
                                      </p:to>
                                    </p:set>
                                    <p:anim calcmode="lin" valueType="num">
                                      <p:cBhvr additive="base">
                                        <p:cTn id="48"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2">
                                            <p:txEl>
                                              <p:pRg st="7" end="7"/>
                                            </p:txEl>
                                          </p:spTgt>
                                        </p:tgtEl>
                                        <p:attrNameLst>
                                          <p:attrName>style.visibility</p:attrName>
                                        </p:attrNameLst>
                                      </p:cBhvr>
                                      <p:to>
                                        <p:strVal val="visible"/>
                                      </p:to>
                                    </p:set>
                                    <p:anim calcmode="lin" valueType="num">
                                      <p:cBhvr additive="base">
                                        <p:cTn id="54" dur="500" fill="hold"/>
                                        <p:tgtEl>
                                          <p:spTgt spid="12">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2">
                                            <p:txEl>
                                              <p:pRg st="8" end="8"/>
                                            </p:txEl>
                                          </p:spTgt>
                                        </p:tgtEl>
                                        <p:attrNameLst>
                                          <p:attrName>style.visibility</p:attrName>
                                        </p:attrNameLst>
                                      </p:cBhvr>
                                      <p:to>
                                        <p:strVal val="visible"/>
                                      </p:to>
                                    </p:set>
                                    <p:anim calcmode="lin" valueType="num">
                                      <p:cBhvr additive="base">
                                        <p:cTn id="60" dur="500" fill="hold"/>
                                        <p:tgtEl>
                                          <p:spTgt spid="12">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143000"/>
            <a:ext cx="8382000" cy="517064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Arial" panose="020B0604020202020204" pitchFamily="34" charset="0"/>
                <a:cs typeface="Arial" panose="020B0604020202020204" pitchFamily="34" charset="0"/>
              </a:rPr>
              <a:t>Example: </a:t>
            </a:r>
            <a:r>
              <a:rPr lang="en-GB" sz="2400" dirty="0" err="1">
                <a:latin typeface="Arial" panose="020B0604020202020204" pitchFamily="34" charset="0"/>
                <a:cs typeface="Arial" panose="020B0604020202020204" pitchFamily="34" charset="0"/>
              </a:rPr>
              <a:t>Liệt</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kê</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danh</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sách</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các</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nhân</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viên</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trong</a:t>
            </a:r>
            <a:r>
              <a:rPr lang="en-GB" sz="2400" dirty="0">
                <a:latin typeface="Arial" panose="020B0604020202020204" pitchFamily="34" charset="0"/>
                <a:cs typeface="Arial" panose="020B0604020202020204" pitchFamily="34" charset="0"/>
              </a:rPr>
              <a:t> Table </a:t>
            </a:r>
            <a:r>
              <a:rPr lang="en-GB" sz="2400" dirty="0" err="1">
                <a:latin typeface="Arial" panose="020B0604020202020204" pitchFamily="34" charset="0"/>
                <a:cs typeface="Arial" panose="020B0604020202020204" pitchFamily="34" charset="0"/>
              </a:rPr>
              <a:t>HumanResources.Employee</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gồm</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BusinessEntityID</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NationnalIDNumber</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JobTitle</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Trong</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đó</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dùng</a:t>
            </a:r>
            <a:r>
              <a:rPr lang="en-GB" sz="2400" dirty="0">
                <a:latin typeface="Arial" panose="020B0604020202020204" pitchFamily="34" charset="0"/>
                <a:cs typeface="Arial" panose="020B0604020202020204" pitchFamily="34" charset="0"/>
              </a:rPr>
              <a:t> CASE </a:t>
            </a:r>
            <a:r>
              <a:rPr lang="en-GB" sz="2400" dirty="0" err="1">
                <a:latin typeface="Arial" panose="020B0604020202020204" pitchFamily="34" charset="0"/>
                <a:cs typeface="Arial" panose="020B0604020202020204" pitchFamily="34" charset="0"/>
              </a:rPr>
              <a:t>để</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hiển</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thị</a:t>
            </a:r>
            <a:r>
              <a:rPr lang="en-GB" sz="2400" dirty="0">
                <a:latin typeface="Arial" panose="020B0604020202020204" pitchFamily="34" charset="0"/>
                <a:cs typeface="Arial" panose="020B0604020202020204" pitchFamily="34" charset="0"/>
              </a:rPr>
              <a:t> “Even” </a:t>
            </a:r>
            <a:r>
              <a:rPr lang="en-GB" sz="2400" dirty="0" err="1">
                <a:latin typeface="Arial" panose="020B0604020202020204" pitchFamily="34" charset="0"/>
                <a:cs typeface="Arial" panose="020B0604020202020204" pitchFamily="34" charset="0"/>
              </a:rPr>
              <a:t>khi</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BusinessEntityID</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là</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số</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chẵn</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hoặc</a:t>
            </a:r>
            <a:r>
              <a:rPr lang="en-GB" sz="2400" dirty="0">
                <a:latin typeface="Arial" panose="020B0604020202020204" pitchFamily="34" charset="0"/>
                <a:cs typeface="Arial" panose="020B0604020202020204" pitchFamily="34" charset="0"/>
              </a:rPr>
              <a:t> “Odd” </a:t>
            </a:r>
            <a:r>
              <a:rPr lang="en-GB" sz="2400" dirty="0" err="1">
                <a:latin typeface="Arial" panose="020B0604020202020204" pitchFamily="34" charset="0"/>
                <a:cs typeface="Arial" panose="020B0604020202020204" pitchFamily="34" charset="0"/>
              </a:rPr>
              <a:t>khi</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BusinessEntityID</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là</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số</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lẻ</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Hướng</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dẫn</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sử</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dụng</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phép</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toán</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phần</a:t>
            </a:r>
            <a:r>
              <a:rPr lang="en-GB" sz="2400" dirty="0">
                <a:latin typeface="Arial" panose="020B0604020202020204" pitchFamily="34" charset="0"/>
                <a:cs typeface="Arial" panose="020B0604020202020204" pitchFamily="34" charset="0"/>
              </a:rPr>
              <a:t> tram </a:t>
            </a:r>
            <a:r>
              <a:rPr lang="en-GB" sz="2400" dirty="0" err="1">
                <a:latin typeface="Arial" panose="020B0604020202020204" pitchFamily="34" charset="0"/>
                <a:cs typeface="Arial" panose="020B0604020202020204" pitchFamily="34" charset="0"/>
              </a:rPr>
              <a:t>để</a:t>
            </a:r>
            <a:r>
              <a:rPr lang="en-GB" sz="2400" dirty="0">
                <a:latin typeface="Arial" panose="020B0604020202020204" pitchFamily="34" charset="0"/>
                <a:cs typeface="Arial" panose="020B0604020202020204" pitchFamily="34" charset="0"/>
              </a:rPr>
              <a:t> chia </a:t>
            </a:r>
            <a:r>
              <a:rPr lang="en-GB" sz="2400" dirty="0" err="1">
                <a:latin typeface="Arial" panose="020B0604020202020204" pitchFamily="34" charset="0"/>
                <a:cs typeface="Arial" panose="020B0604020202020204" pitchFamily="34" charset="0"/>
              </a:rPr>
              <a:t>lấy</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phần</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dư</a:t>
            </a:r>
            <a:r>
              <a:rPr lang="en-GB" sz="2400"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a:p>
            <a:pPr marL="0" indent="0">
              <a:buNone/>
            </a:pPr>
            <a:r>
              <a:rPr lang="en-GB" sz="2400" dirty="0">
                <a:latin typeface="Arial" panose="020B0604020202020204" pitchFamily="34" charset="0"/>
                <a:cs typeface="Arial" panose="020B0604020202020204" pitchFamily="34" charset="0"/>
              </a:rPr>
              <a:t>SELECT </a:t>
            </a:r>
            <a:r>
              <a:rPr lang="en-GB" sz="2400" dirty="0" err="1">
                <a:latin typeface="Arial" panose="020B0604020202020204" pitchFamily="34" charset="0"/>
                <a:cs typeface="Arial" panose="020B0604020202020204" pitchFamily="34" charset="0"/>
              </a:rPr>
              <a:t>BusinessEntityID</a:t>
            </a:r>
            <a:r>
              <a:rPr lang="en-GB"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0" indent="0">
              <a:buNone/>
            </a:pPr>
            <a:r>
              <a:rPr lang="en-GB" sz="2400" dirty="0">
                <a:latin typeface="Arial" panose="020B0604020202020204" pitchFamily="34" charset="0"/>
                <a:cs typeface="Arial" panose="020B0604020202020204" pitchFamily="34" charset="0"/>
              </a:rPr>
              <a:t>CASE </a:t>
            </a:r>
            <a:r>
              <a:rPr lang="en-GB" sz="2400" dirty="0" err="1">
                <a:latin typeface="Arial" panose="020B0604020202020204" pitchFamily="34" charset="0"/>
                <a:cs typeface="Arial" panose="020B0604020202020204" pitchFamily="34" charset="0"/>
              </a:rPr>
              <a:t>BusinessEntityID</a:t>
            </a:r>
            <a:r>
              <a:rPr lang="en-GB" sz="2400" dirty="0">
                <a:latin typeface="Arial" panose="020B0604020202020204" pitchFamily="34" charset="0"/>
                <a:cs typeface="Arial" panose="020B0604020202020204" pitchFamily="34" charset="0"/>
              </a:rPr>
              <a:t> % 2 WHEN 0 THEN 'Even' ELSE 'Odd' END</a:t>
            </a:r>
            <a:endParaRPr lang="en-US" sz="2400" dirty="0">
              <a:latin typeface="Arial" panose="020B0604020202020204" pitchFamily="34" charset="0"/>
              <a:cs typeface="Arial" panose="020B0604020202020204" pitchFamily="34" charset="0"/>
            </a:endParaRPr>
          </a:p>
          <a:p>
            <a:pPr marL="0" indent="0">
              <a:buNone/>
            </a:pPr>
            <a:r>
              <a:rPr lang="en-GB" sz="2400" dirty="0">
                <a:latin typeface="Arial" panose="020B0604020202020204" pitchFamily="34" charset="0"/>
                <a:cs typeface="Arial" panose="020B0604020202020204" pitchFamily="34" charset="0"/>
              </a:rPr>
              <a:t>FROM </a:t>
            </a:r>
            <a:r>
              <a:rPr lang="en-GB" sz="2400" dirty="0" err="1">
                <a:latin typeface="Arial" panose="020B0604020202020204" pitchFamily="34" charset="0"/>
                <a:cs typeface="Arial" panose="020B0604020202020204" pitchFamily="34" charset="0"/>
              </a:rPr>
              <a:t>HumanResources.Employee</a:t>
            </a:r>
            <a:r>
              <a:rPr lang="en-GB"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879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136451" y="1127083"/>
            <a:ext cx="8382000" cy="517064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2000" dirty="0">
                <a:latin typeface="Arial" panose="020B0604020202020204" pitchFamily="34" charset="0"/>
                <a:cs typeface="Arial" panose="020B0604020202020204" pitchFamily="34" charset="0"/>
              </a:rPr>
              <a:t>Example 2: </a:t>
            </a:r>
            <a:r>
              <a:rPr lang="en-GB" sz="2000" dirty="0" err="1">
                <a:latin typeface="Arial" panose="020B0604020202020204" pitchFamily="34" charset="0"/>
                <a:cs typeface="Arial" panose="020B0604020202020204" pitchFamily="34" charset="0"/>
              </a:rPr>
              <a:t>Liệt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kê</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danh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chi </a:t>
            </a:r>
            <a:r>
              <a:rPr lang="en-GB" sz="2000" dirty="0" err="1">
                <a:latin typeface="Arial" panose="020B0604020202020204" pitchFamily="34" charset="0"/>
                <a:cs typeface="Arial" panose="020B0604020202020204" pitchFamily="34" charset="0"/>
              </a:rPr>
              <a:t>tiết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của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hóa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bảng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Sales.SalesOrderDetail</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gồm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SalesOrderID</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trong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đó</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hiển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thị</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giá</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trị</a:t>
            </a:r>
            <a:r>
              <a:rPr lang="en-GB" sz="2000" dirty="0">
                <a:latin typeface="Arial" panose="020B0604020202020204" pitchFamily="34" charset="0"/>
                <a:cs typeface="Arial" panose="020B0604020202020204" pitchFamily="34" charset="0"/>
              </a:rPr>
              <a:t> “Under 10”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nhỏ</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hơn</a:t>
            </a:r>
            <a:r>
              <a:rPr lang="en-GB" sz="2000" dirty="0">
                <a:latin typeface="Arial" panose="020B0604020202020204" pitchFamily="34" charset="0"/>
                <a:cs typeface="Arial" panose="020B0604020202020204" pitchFamily="34" charset="0"/>
              </a:rPr>
              <a:t> 10, “10–19” </a:t>
            </a:r>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10-19, </a:t>
            </a:r>
            <a:r>
              <a:rPr lang="en-GB" sz="2000" dirty="0" err="1">
                <a:latin typeface="Arial" panose="020B0604020202020204" pitchFamily="34" charset="0"/>
                <a:cs typeface="Arial" panose="020B0604020202020204" pitchFamily="34" charset="0"/>
              </a:rPr>
              <a:t>hoặc</a:t>
            </a:r>
            <a:r>
              <a:rPr lang="en-GB" sz="2000" dirty="0">
                <a:latin typeface="Arial" panose="020B0604020202020204" pitchFamily="34" charset="0"/>
                <a:cs typeface="Arial" panose="020B0604020202020204" pitchFamily="34" charset="0"/>
              </a:rPr>
              <a:t> “20–29” </a:t>
            </a:r>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20-29, </a:t>
            </a:r>
            <a:r>
              <a:rPr lang="en-GB" sz="2000" dirty="0" err="1">
                <a:latin typeface="Arial" panose="020B0604020202020204" pitchFamily="34" charset="0"/>
                <a:cs typeface="Arial" panose="020B0604020202020204" pitchFamily="34" charset="0"/>
              </a:rPr>
              <a:t>hoặc</a:t>
            </a:r>
            <a:r>
              <a:rPr lang="en-GB" sz="2000" dirty="0">
                <a:latin typeface="Arial" panose="020B0604020202020204" pitchFamily="34" charset="0"/>
                <a:cs typeface="Arial" panose="020B0604020202020204" pitchFamily="34" charset="0"/>
              </a:rPr>
              <a:t> “30–39” </a:t>
            </a:r>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30-39, </a:t>
            </a:r>
            <a:r>
              <a:rPr lang="en-GB" sz="2000" dirty="0" err="1">
                <a:latin typeface="Arial" panose="020B0604020202020204" pitchFamily="34" charset="0"/>
                <a:cs typeface="Arial" panose="020B0604020202020204" pitchFamily="34" charset="0"/>
              </a:rPr>
              <a:t>hoặc</a:t>
            </a:r>
            <a:r>
              <a:rPr lang="en-GB" sz="2000" dirty="0">
                <a:latin typeface="Arial" panose="020B0604020202020204" pitchFamily="34" charset="0"/>
                <a:cs typeface="Arial" panose="020B0604020202020204" pitchFamily="34" charset="0"/>
              </a:rPr>
              <a:t> “40 and over” </a:t>
            </a:r>
            <a:r>
              <a:rPr lang="en-GB" sz="2000" dirty="0" err="1">
                <a:latin typeface="Arial" panose="020B0604020202020204" pitchFamily="34" charset="0"/>
                <a:cs typeface="Arial" panose="020B0604020202020204" pitchFamily="34" charset="0"/>
              </a:rPr>
              <a:t>nếu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từ</a:t>
            </a:r>
            <a:r>
              <a:rPr lang="en-GB" sz="2000" dirty="0">
                <a:latin typeface="Arial" panose="020B0604020202020204" pitchFamily="34" charset="0"/>
                <a:cs typeface="Arial" panose="020B0604020202020204" pitchFamily="34" charset="0"/>
              </a:rPr>
              <a:t> 40 </a:t>
            </a:r>
            <a:r>
              <a:rPr lang="en-GB" sz="2000" dirty="0" err="1">
                <a:latin typeface="Arial" panose="020B0604020202020204" pitchFamily="34" charset="0"/>
                <a:cs typeface="Arial" panose="020B0604020202020204" pitchFamily="34" charset="0"/>
              </a:rPr>
              <a:t>trở</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lên</a:t>
            </a:r>
            <a:r>
              <a:rPr lang="en-GB"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463550" indent="0">
              <a:buNone/>
            </a:pPr>
            <a:r>
              <a:rPr lang="en-GB" sz="2000" dirty="0">
                <a:latin typeface="Arial" panose="020B0604020202020204" pitchFamily="34" charset="0"/>
                <a:cs typeface="Arial" panose="020B0604020202020204" pitchFamily="34" charset="0"/>
              </a:rPr>
              <a:t>SELECT </a:t>
            </a:r>
            <a:r>
              <a:rPr lang="en-GB" sz="2000" dirty="0" err="1">
                <a:latin typeface="Arial" panose="020B0604020202020204" pitchFamily="34" charset="0"/>
                <a:cs typeface="Arial" panose="020B0604020202020204" pitchFamily="34" charset="0"/>
              </a:rPr>
              <a:t>SalesOrderID</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463550" indent="0">
              <a:buNone/>
            </a:pPr>
            <a:r>
              <a:rPr lang="en-GB" sz="2000" dirty="0">
                <a:latin typeface="Arial" panose="020B0604020202020204" pitchFamily="34" charset="0"/>
                <a:cs typeface="Arial" panose="020B0604020202020204" pitchFamily="34" charset="0"/>
              </a:rPr>
              <a:t>CASE WHEN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BETWEEN 0 AND 9 THEN 'Under 10'</a:t>
            </a:r>
            <a:endParaRPr lang="en-US" sz="2000" dirty="0">
              <a:latin typeface="Arial" panose="020B0604020202020204" pitchFamily="34" charset="0"/>
              <a:cs typeface="Arial" panose="020B0604020202020204" pitchFamily="34" charset="0"/>
            </a:endParaRPr>
          </a:p>
          <a:p>
            <a:pPr marL="463550" indent="0">
              <a:buNone/>
            </a:pPr>
            <a:r>
              <a:rPr lang="en-GB" sz="2000" dirty="0">
                <a:latin typeface="Arial" panose="020B0604020202020204" pitchFamily="34" charset="0"/>
                <a:cs typeface="Arial" panose="020B0604020202020204" pitchFamily="34" charset="0"/>
              </a:rPr>
              <a:t>WHEN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BETWEEN 10 AND 19 THEN '10-19'</a:t>
            </a:r>
            <a:endParaRPr lang="en-US" sz="2000" dirty="0">
              <a:latin typeface="Arial" panose="020B0604020202020204" pitchFamily="34" charset="0"/>
              <a:cs typeface="Arial" panose="020B0604020202020204" pitchFamily="34" charset="0"/>
            </a:endParaRPr>
          </a:p>
          <a:p>
            <a:pPr marL="463550" indent="0">
              <a:buNone/>
            </a:pPr>
            <a:r>
              <a:rPr lang="en-GB" sz="2000" dirty="0">
                <a:latin typeface="Arial" panose="020B0604020202020204" pitchFamily="34" charset="0"/>
                <a:cs typeface="Arial" panose="020B0604020202020204" pitchFamily="34" charset="0"/>
              </a:rPr>
              <a:t>WHEN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BETWEEN 20 AND 29 THEN '20-29'</a:t>
            </a:r>
            <a:endParaRPr lang="en-US" sz="2000" dirty="0">
              <a:latin typeface="Arial" panose="020B0604020202020204" pitchFamily="34" charset="0"/>
              <a:cs typeface="Arial" panose="020B0604020202020204" pitchFamily="34" charset="0"/>
            </a:endParaRPr>
          </a:p>
          <a:p>
            <a:pPr marL="463550" indent="0">
              <a:buNone/>
            </a:pPr>
            <a:r>
              <a:rPr lang="en-GB" sz="2000" dirty="0">
                <a:latin typeface="Arial" panose="020B0604020202020204" pitchFamily="34" charset="0"/>
                <a:cs typeface="Arial" panose="020B0604020202020204" pitchFamily="34" charset="0"/>
              </a:rPr>
              <a:t>WHEN </a:t>
            </a:r>
            <a:r>
              <a:rPr lang="en-GB" sz="2000" dirty="0" err="1">
                <a:latin typeface="Arial" panose="020B0604020202020204" pitchFamily="34" charset="0"/>
                <a:cs typeface="Arial" panose="020B0604020202020204" pitchFamily="34" charset="0"/>
              </a:rPr>
              <a:t>OrderQty</a:t>
            </a:r>
            <a:r>
              <a:rPr lang="en-GB" sz="2000" dirty="0">
                <a:latin typeface="Arial" panose="020B0604020202020204" pitchFamily="34" charset="0"/>
                <a:cs typeface="Arial" panose="020B0604020202020204" pitchFamily="34" charset="0"/>
              </a:rPr>
              <a:t> BETWEEN 30 AND 39 THEN '30-39'</a:t>
            </a:r>
            <a:endParaRPr lang="en-US" sz="2000" dirty="0">
              <a:latin typeface="Arial" panose="020B0604020202020204" pitchFamily="34" charset="0"/>
              <a:cs typeface="Arial" panose="020B0604020202020204" pitchFamily="34" charset="0"/>
            </a:endParaRPr>
          </a:p>
          <a:p>
            <a:pPr marL="463550" indent="0">
              <a:buNone/>
            </a:pPr>
            <a:r>
              <a:rPr lang="en-GB" sz="2000" dirty="0">
                <a:latin typeface="Arial" panose="020B0604020202020204" pitchFamily="34" charset="0"/>
                <a:cs typeface="Arial" panose="020B0604020202020204" pitchFamily="34" charset="0"/>
              </a:rPr>
              <a:t>ELSE '40 and over' end AS range</a:t>
            </a:r>
            <a:endParaRPr lang="en-US" sz="2000" dirty="0">
              <a:latin typeface="Arial" panose="020B0604020202020204" pitchFamily="34" charset="0"/>
              <a:cs typeface="Arial" panose="020B0604020202020204" pitchFamily="34" charset="0"/>
            </a:endParaRPr>
          </a:p>
          <a:p>
            <a:pPr marL="463550" indent="0">
              <a:buNone/>
            </a:pPr>
            <a:r>
              <a:rPr lang="en-GB" sz="2000" dirty="0">
                <a:latin typeface="Arial" panose="020B0604020202020204" pitchFamily="34" charset="0"/>
                <a:cs typeface="Arial" panose="020B0604020202020204" pitchFamily="34" charset="0"/>
              </a:rPr>
              <a:t>FROM </a:t>
            </a:r>
            <a:r>
              <a:rPr lang="en-GB" sz="2000" dirty="0" err="1">
                <a:latin typeface="Arial" panose="020B0604020202020204" pitchFamily="34" charset="0"/>
                <a:cs typeface="Arial" panose="020B0604020202020204" pitchFamily="34" charset="0"/>
              </a:rPr>
              <a:t>Sales.SalesOrderDetail</a:t>
            </a:r>
            <a:r>
              <a:rPr lang="en-GB"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931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Rectangle 3"/>
          <p:cNvSpPr>
            <a:spLocks noChangeArrowheads="1"/>
          </p:cNvSpPr>
          <p:nvPr/>
        </p:nvSpPr>
        <p:spPr bwMode="auto">
          <a:xfrm>
            <a:off x="565314" y="1274693"/>
            <a:ext cx="6400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spcBef>
                <a:spcPct val="20000"/>
              </a:spcBef>
              <a:buClr>
                <a:schemeClr val="folHlink"/>
              </a:buClr>
              <a:buSzPct val="60000"/>
              <a:buFont typeface="Wingdings" panose="05000000000000000000" pitchFamily="2" charset="2"/>
              <a:buChar char="n"/>
            </a:pPr>
            <a:r>
              <a:rPr lang="en-US" sz="2000" dirty="0">
                <a:solidFill>
                  <a:srgbClr val="000000"/>
                </a:solidFill>
                <a:latin typeface="Cambria" panose="02040503050406030204" pitchFamily="18" charset="0"/>
                <a:cs typeface="Times New Roman" panose="02020603050405020304" pitchFamily="18" charset="0"/>
              </a:rPr>
              <a:t>GOTO redirects the flow of program execution to a specified location (label) </a:t>
            </a:r>
          </a:p>
          <a:p>
            <a:pPr>
              <a:spcBef>
                <a:spcPct val="20000"/>
              </a:spcBef>
              <a:buClr>
                <a:schemeClr val="folHlink"/>
              </a:buClr>
              <a:buSzPct val="60000"/>
              <a:buFont typeface="Wingdings" panose="05000000000000000000" pitchFamily="2" charset="2"/>
              <a:buChar char="n"/>
            </a:pPr>
            <a:r>
              <a:rPr lang="en-US" sz="2000" dirty="0">
                <a:solidFill>
                  <a:srgbClr val="000000"/>
                </a:solidFill>
                <a:latin typeface="Cambria" panose="02040503050406030204" pitchFamily="18" charset="0"/>
                <a:cs typeface="Times New Roman" panose="02020603050405020304" pitchFamily="18" charset="0"/>
              </a:rPr>
              <a:t>Example</a:t>
            </a:r>
          </a:p>
          <a:p>
            <a:r>
              <a:rPr lang="en-US" sz="2000" dirty="0">
                <a:latin typeface="Cambria" panose="02040503050406030204" pitchFamily="18" charset="0"/>
              </a:rPr>
              <a:t>Declare @a int, @b int, @Hieu int</a:t>
            </a:r>
          </a:p>
          <a:p>
            <a:r>
              <a:rPr lang="en-US" sz="2000" dirty="0">
                <a:latin typeface="Cambria" panose="02040503050406030204" pitchFamily="18" charset="0"/>
              </a:rPr>
              <a:t>Set @a = 39</a:t>
            </a:r>
          </a:p>
          <a:p>
            <a:r>
              <a:rPr lang="en-US" sz="2000" dirty="0">
                <a:latin typeface="Cambria" panose="02040503050406030204" pitchFamily="18" charset="0"/>
              </a:rPr>
              <a:t>Set @b =10</a:t>
            </a:r>
          </a:p>
          <a:p>
            <a:r>
              <a:rPr lang="en-US" sz="2000" dirty="0" err="1">
                <a:latin typeface="Cambria" panose="02040503050406030204" pitchFamily="18" charset="0"/>
              </a:rPr>
              <a:t>hieu_loop</a:t>
            </a:r>
            <a:r>
              <a:rPr lang="en-US" sz="2000" dirty="0">
                <a:latin typeface="Cambria" panose="02040503050406030204" pitchFamily="18" charset="0"/>
              </a:rPr>
              <a:t>:</a:t>
            </a:r>
          </a:p>
          <a:p>
            <a:r>
              <a:rPr lang="en-US" sz="2000" dirty="0">
                <a:latin typeface="Cambria" panose="02040503050406030204" pitchFamily="18" charset="0"/>
              </a:rPr>
              <a:t>	</a:t>
            </a:r>
            <a:r>
              <a:rPr lang="en-US" sz="1800" b="1" dirty="0">
                <a:latin typeface="Cambria" panose="02040503050406030204" pitchFamily="18" charset="0"/>
              </a:rPr>
              <a:t>if @a&gt;@b </a:t>
            </a:r>
          </a:p>
          <a:p>
            <a:r>
              <a:rPr lang="en-US" sz="1800" b="1" dirty="0">
                <a:latin typeface="Cambria" panose="02040503050406030204" pitchFamily="18" charset="0"/>
              </a:rPr>
              <a:t>	begin</a:t>
            </a:r>
          </a:p>
          <a:p>
            <a:r>
              <a:rPr lang="en-US" sz="1800" b="1" dirty="0">
                <a:latin typeface="Cambria" panose="02040503050406030204" pitchFamily="18" charset="0"/>
              </a:rPr>
              <a:t>		Set @hieu =@A-@B </a:t>
            </a:r>
          </a:p>
          <a:p>
            <a:r>
              <a:rPr lang="en-US" sz="1800" b="1" dirty="0">
                <a:latin typeface="Cambria" panose="02040503050406030204" pitchFamily="18" charset="0"/>
              </a:rPr>
              <a:t>		print 'a='+convert(varchar(20),@a)	</a:t>
            </a:r>
          </a:p>
          <a:p>
            <a:r>
              <a:rPr lang="en-US" sz="1800" b="1" dirty="0">
                <a:latin typeface="Cambria" panose="02040503050406030204" pitchFamily="18" charset="0"/>
              </a:rPr>
              <a:t>		print 'b='+convert(varchar(20),@b)	</a:t>
            </a:r>
          </a:p>
          <a:p>
            <a:r>
              <a:rPr lang="en-US" sz="1800" b="1" dirty="0">
                <a:latin typeface="Cambria" panose="02040503050406030204" pitchFamily="18" charset="0"/>
              </a:rPr>
              <a:t>		print '</a:t>
            </a:r>
            <a:r>
              <a:rPr lang="en-US" sz="1800" b="1" dirty="0" err="1">
                <a:latin typeface="Cambria" panose="02040503050406030204" pitchFamily="18" charset="0"/>
              </a:rPr>
              <a:t>hieu</a:t>
            </a:r>
            <a:r>
              <a:rPr lang="en-US" sz="1800" b="1" dirty="0">
                <a:latin typeface="Cambria" panose="02040503050406030204" pitchFamily="18" charset="0"/>
              </a:rPr>
              <a:t>='+convert(varchar(20),@</a:t>
            </a:r>
            <a:r>
              <a:rPr lang="en-US" sz="1800" b="1" dirty="0" err="1">
                <a:latin typeface="Cambria" panose="02040503050406030204" pitchFamily="18" charset="0"/>
              </a:rPr>
              <a:t>hieu</a:t>
            </a:r>
            <a:r>
              <a:rPr lang="en-US" sz="1800" b="1" dirty="0">
                <a:latin typeface="Cambria" panose="02040503050406030204" pitchFamily="18" charset="0"/>
              </a:rPr>
              <a:t>)	</a:t>
            </a:r>
          </a:p>
          <a:p>
            <a:r>
              <a:rPr lang="en-US" sz="1800" b="1" dirty="0">
                <a:latin typeface="Cambria" panose="02040503050406030204" pitchFamily="18" charset="0"/>
              </a:rPr>
              <a:t>		Set @a =@hieu</a:t>
            </a:r>
          </a:p>
          <a:p>
            <a:r>
              <a:rPr lang="en-US" sz="1800" b="1" dirty="0">
                <a:latin typeface="Cambria" panose="02040503050406030204" pitchFamily="18" charset="0"/>
              </a:rPr>
              <a:t>		</a:t>
            </a:r>
            <a:r>
              <a:rPr lang="en-US" sz="1800" b="1" dirty="0" err="1">
                <a:latin typeface="Cambria" panose="02040503050406030204" pitchFamily="18" charset="0"/>
              </a:rPr>
              <a:t>goto</a:t>
            </a:r>
            <a:r>
              <a:rPr lang="en-US" sz="1800" b="1" dirty="0">
                <a:latin typeface="Cambria" panose="02040503050406030204" pitchFamily="18" charset="0"/>
              </a:rPr>
              <a:t> </a:t>
            </a:r>
            <a:r>
              <a:rPr lang="en-US" sz="1800" b="1" dirty="0" err="1">
                <a:latin typeface="Cambria" panose="02040503050406030204" pitchFamily="18" charset="0"/>
              </a:rPr>
              <a:t>hieu_loop</a:t>
            </a:r>
            <a:endParaRPr lang="en-US" sz="1800" b="1" dirty="0">
              <a:latin typeface="Cambria" panose="02040503050406030204" pitchFamily="18" charset="0"/>
            </a:endParaRPr>
          </a:p>
          <a:p>
            <a:r>
              <a:rPr lang="en-US" sz="1800" b="1" dirty="0">
                <a:latin typeface="Cambria" panose="02040503050406030204" pitchFamily="18" charset="0"/>
              </a:rPr>
              <a:t>		print 'a='+convert(varchar(20),@a)	</a:t>
            </a:r>
          </a:p>
          <a:p>
            <a:r>
              <a:rPr lang="en-US" sz="1800" b="1" dirty="0">
                <a:latin typeface="Cambria" panose="02040503050406030204" pitchFamily="18" charset="0"/>
              </a:rPr>
              <a:t>		print 'b='+convert(varchar(20),@b)	</a:t>
            </a:r>
          </a:p>
          <a:p>
            <a:r>
              <a:rPr lang="en-US" sz="1800" b="1" dirty="0">
                <a:latin typeface="Cambria" panose="02040503050406030204" pitchFamily="18" charset="0"/>
              </a:rPr>
              <a:t>		print '</a:t>
            </a:r>
            <a:r>
              <a:rPr lang="en-US" sz="1800" b="1" dirty="0" err="1">
                <a:latin typeface="Cambria" panose="02040503050406030204" pitchFamily="18" charset="0"/>
              </a:rPr>
              <a:t>hieu</a:t>
            </a:r>
            <a:r>
              <a:rPr lang="en-US" sz="1800" b="1" dirty="0">
                <a:latin typeface="Cambria" panose="02040503050406030204" pitchFamily="18" charset="0"/>
              </a:rPr>
              <a:t>='+convert(varchar(20),@</a:t>
            </a:r>
            <a:r>
              <a:rPr lang="en-US" sz="1800" b="1" dirty="0" err="1">
                <a:latin typeface="Cambria" panose="02040503050406030204" pitchFamily="18" charset="0"/>
              </a:rPr>
              <a:t>hieu</a:t>
            </a:r>
            <a:r>
              <a:rPr lang="en-US" sz="1800" b="1" dirty="0">
                <a:latin typeface="Cambria" panose="02040503050406030204" pitchFamily="18" charset="0"/>
              </a:rPr>
              <a:t>)</a:t>
            </a:r>
          </a:p>
          <a:p>
            <a:r>
              <a:rPr lang="en-US" sz="1800" b="1" dirty="0">
                <a:latin typeface="Cambria" panose="02040503050406030204" pitchFamily="18" charset="0"/>
              </a:rPr>
              <a:t>	end</a:t>
            </a:r>
            <a:endParaRPr lang="en-US" sz="1800" b="1" dirty="0">
              <a:solidFill>
                <a:srgbClr val="000000"/>
              </a:solidFill>
              <a:latin typeface="Cambria" panose="02040503050406030204" pitchFamily="18" charset="0"/>
              <a:cs typeface="Times New Roman" panose="02020603050405020304" pitchFamily="18" charset="0"/>
            </a:endParaRPr>
          </a:p>
          <a:p>
            <a:pPr>
              <a:spcBef>
                <a:spcPct val="20000"/>
              </a:spcBef>
              <a:buClr>
                <a:schemeClr val="folHlink"/>
              </a:buClr>
              <a:buSzPct val="60000"/>
              <a:buFont typeface="Wingdings" panose="05000000000000000000" pitchFamily="2" charset="2"/>
              <a:buChar char="n"/>
            </a:pPr>
            <a:endParaRPr lang="en-US" sz="1800" b="1" dirty="0">
              <a:solidFill>
                <a:srgbClr val="000000"/>
              </a:solidFill>
              <a:latin typeface="Cambria" panose="02040503050406030204" pitchFamily="18" charset="0"/>
              <a:cs typeface="Times New Roman" panose="02020603050405020304" pitchFamily="18" charset="0"/>
            </a:endParaRPr>
          </a:p>
        </p:txBody>
      </p:sp>
      <p:pic>
        <p:nvPicPr>
          <p:cNvPr id="13" name="Picture 4" descr="C7ppt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31530" y="-17463"/>
            <a:ext cx="1325563" cy="129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80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8" end="8"/>
                                            </p:txEl>
                                          </p:spTgt>
                                        </p:tgtEl>
                                        <p:attrNameLst>
                                          <p:attrName>style.visibility</p:attrName>
                                        </p:attrNameLst>
                                      </p:cBhvr>
                                      <p:to>
                                        <p:strVal val="visible"/>
                                      </p:to>
                                    </p:set>
                                    <p:animEffect transition="in" filter="fade">
                                      <p:cBhvr>
                                        <p:cTn id="42" dur="500"/>
                                        <p:tgtEl>
                                          <p:spTgt spid="1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animEffect transition="in" filter="fade">
                                      <p:cBhvr>
                                        <p:cTn id="47" dur="500"/>
                                        <p:tgtEl>
                                          <p:spTgt spid="1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10" end="10"/>
                                            </p:txEl>
                                          </p:spTgt>
                                        </p:tgtEl>
                                        <p:attrNameLst>
                                          <p:attrName>style.visibility</p:attrName>
                                        </p:attrNameLst>
                                      </p:cBhvr>
                                      <p:to>
                                        <p:strVal val="visible"/>
                                      </p:to>
                                    </p:set>
                                    <p:animEffect transition="in" filter="fade">
                                      <p:cBhvr>
                                        <p:cTn id="52" dur="500"/>
                                        <p:tgtEl>
                                          <p:spTgt spid="1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xEl>
                                              <p:pRg st="11" end="11"/>
                                            </p:txEl>
                                          </p:spTgt>
                                        </p:tgtEl>
                                        <p:attrNameLst>
                                          <p:attrName>style.visibility</p:attrName>
                                        </p:attrNameLst>
                                      </p:cBhvr>
                                      <p:to>
                                        <p:strVal val="visible"/>
                                      </p:to>
                                    </p:set>
                                    <p:animEffect transition="in" filter="fade">
                                      <p:cBhvr>
                                        <p:cTn id="57" dur="500"/>
                                        <p:tgtEl>
                                          <p:spTgt spid="1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xEl>
                                              <p:pRg st="12" end="12"/>
                                            </p:txEl>
                                          </p:spTgt>
                                        </p:tgtEl>
                                        <p:attrNameLst>
                                          <p:attrName>style.visibility</p:attrName>
                                        </p:attrNameLst>
                                      </p:cBhvr>
                                      <p:to>
                                        <p:strVal val="visible"/>
                                      </p:to>
                                    </p:set>
                                    <p:animEffect transition="in" filter="fade">
                                      <p:cBhvr>
                                        <p:cTn id="62" dur="500"/>
                                        <p:tgtEl>
                                          <p:spTgt spid="1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xEl>
                                              <p:pRg st="13" end="13"/>
                                            </p:txEl>
                                          </p:spTgt>
                                        </p:tgtEl>
                                        <p:attrNameLst>
                                          <p:attrName>style.visibility</p:attrName>
                                        </p:attrNameLst>
                                      </p:cBhvr>
                                      <p:to>
                                        <p:strVal val="visible"/>
                                      </p:to>
                                    </p:set>
                                    <p:animEffect transition="in" filter="fade">
                                      <p:cBhvr>
                                        <p:cTn id="67" dur="500"/>
                                        <p:tgtEl>
                                          <p:spTgt spid="1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
                                            <p:txEl>
                                              <p:pRg st="14" end="14"/>
                                            </p:txEl>
                                          </p:spTgt>
                                        </p:tgtEl>
                                        <p:attrNameLst>
                                          <p:attrName>style.visibility</p:attrName>
                                        </p:attrNameLst>
                                      </p:cBhvr>
                                      <p:to>
                                        <p:strVal val="visible"/>
                                      </p:to>
                                    </p:set>
                                    <p:animEffect transition="in" filter="fade">
                                      <p:cBhvr>
                                        <p:cTn id="72" dur="500"/>
                                        <p:tgtEl>
                                          <p:spTgt spid="1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
                                            <p:txEl>
                                              <p:pRg st="15" end="15"/>
                                            </p:txEl>
                                          </p:spTgt>
                                        </p:tgtEl>
                                        <p:attrNameLst>
                                          <p:attrName>style.visibility</p:attrName>
                                        </p:attrNameLst>
                                      </p:cBhvr>
                                      <p:to>
                                        <p:strVal val="visible"/>
                                      </p:to>
                                    </p:set>
                                    <p:animEffect transition="in" filter="fade">
                                      <p:cBhvr>
                                        <p:cTn id="77" dur="500"/>
                                        <p:tgtEl>
                                          <p:spTgt spid="1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xEl>
                                              <p:pRg st="16" end="16"/>
                                            </p:txEl>
                                          </p:spTgt>
                                        </p:tgtEl>
                                        <p:attrNameLst>
                                          <p:attrName>style.visibility</p:attrName>
                                        </p:attrNameLst>
                                      </p:cBhvr>
                                      <p:to>
                                        <p:strVal val="visible"/>
                                      </p:to>
                                    </p:set>
                                    <p:animEffect transition="in" filter="fade">
                                      <p:cBhvr>
                                        <p:cTn id="82" dur="500"/>
                                        <p:tgtEl>
                                          <p:spTgt spid="1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xEl>
                                              <p:pRg st="17" end="17"/>
                                            </p:txEl>
                                          </p:spTgt>
                                        </p:tgtEl>
                                        <p:attrNameLst>
                                          <p:attrName>style.visibility</p:attrName>
                                        </p:attrNameLst>
                                      </p:cBhvr>
                                      <p:to>
                                        <p:strVal val="visible"/>
                                      </p:to>
                                    </p:set>
                                    <p:animEffect transition="in" filter="fade">
                                      <p:cBhvr>
                                        <p:cTn id="87" dur="500"/>
                                        <p:tgtEl>
                                          <p:spTgt spid="1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cs typeface="Times New Roman" pitchFamily="18" charset="0"/>
              </a:rPr>
              <a:t>WHILE</a:t>
            </a:r>
            <a:endParaRPr lang="en-US" b="1" dirty="0">
              <a:solidFill>
                <a:srgbClr val="C00000"/>
              </a:solidFill>
            </a:endParaRPr>
          </a:p>
        </p:txBody>
      </p:sp>
      <p:sp>
        <p:nvSpPr>
          <p:cNvPr id="16" name="TextBox 15"/>
          <p:cNvSpPr txBox="1"/>
          <p:nvPr/>
        </p:nvSpPr>
        <p:spPr>
          <a:xfrm>
            <a:off x="533400" y="2349126"/>
            <a:ext cx="7974106" cy="2286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solidFill>
                  <a:schemeClr val="accent2"/>
                </a:solidFill>
                <a:latin typeface="Cambria" pitchFamily="18" charset="0"/>
                <a:cs typeface="Arial" charset="0"/>
              </a:rPr>
              <a:t>WHILE  </a:t>
            </a:r>
            <a:r>
              <a:rPr lang="en-US" sz="2800" b="1" i="1" dirty="0" err="1">
                <a:solidFill>
                  <a:schemeClr val="accent2"/>
                </a:solidFill>
                <a:latin typeface="Cambria" pitchFamily="18" charset="0"/>
                <a:cs typeface="Arial" charset="0"/>
              </a:rPr>
              <a:t>boolean_expression</a:t>
            </a:r>
            <a:r>
              <a:rPr lang="en-US" sz="2800" b="1" dirty="0">
                <a:solidFill>
                  <a:schemeClr val="accent2"/>
                </a:solidFill>
                <a:latin typeface="Cambria" pitchFamily="18" charset="0"/>
                <a:cs typeface="Arial" charset="0"/>
              </a:rPr>
              <a:t> </a:t>
            </a:r>
            <a:br>
              <a:rPr lang="en-US" sz="2800" b="1" dirty="0">
                <a:solidFill>
                  <a:schemeClr val="accent2"/>
                </a:solidFill>
                <a:latin typeface="Cambria" pitchFamily="18" charset="0"/>
                <a:cs typeface="Arial" charset="0"/>
              </a:rPr>
            </a:br>
            <a:r>
              <a:rPr lang="en-US" sz="2800" b="1" dirty="0">
                <a:solidFill>
                  <a:schemeClr val="tx1"/>
                </a:solidFill>
                <a:latin typeface="Cambria" pitchFamily="18" charset="0"/>
                <a:cs typeface="Arial" charset="0"/>
              </a:rPr>
              <a:t>                  {</a:t>
            </a:r>
            <a:r>
              <a:rPr lang="en-US" sz="2800" b="1" i="1" dirty="0" err="1">
                <a:solidFill>
                  <a:schemeClr val="tx1"/>
                </a:solidFill>
                <a:latin typeface="Cambria" pitchFamily="18" charset="0"/>
                <a:cs typeface="Arial" charset="0"/>
              </a:rPr>
              <a:t>sql_statement</a:t>
            </a:r>
            <a:r>
              <a:rPr lang="en-US" sz="2800" b="1" i="1" dirty="0">
                <a:solidFill>
                  <a:schemeClr val="tx1"/>
                </a:solidFill>
                <a:latin typeface="Cambria" pitchFamily="18" charset="0"/>
                <a:cs typeface="Arial" charset="0"/>
              </a:rPr>
              <a:t> | </a:t>
            </a:r>
            <a:r>
              <a:rPr lang="en-US" sz="2800" b="1" i="1" dirty="0" err="1">
                <a:solidFill>
                  <a:schemeClr val="tx1"/>
                </a:solidFill>
                <a:latin typeface="Cambria" pitchFamily="18" charset="0"/>
                <a:cs typeface="Arial" charset="0"/>
              </a:rPr>
              <a:t>statement_block</a:t>
            </a:r>
            <a:r>
              <a:rPr lang="en-US" sz="2800" b="1" i="1" dirty="0">
                <a:solidFill>
                  <a:schemeClr val="tx1"/>
                </a:solidFill>
                <a:latin typeface="Cambria" pitchFamily="18" charset="0"/>
                <a:cs typeface="Arial" charset="0"/>
              </a:rPr>
              <a:t>}</a:t>
            </a:r>
            <a:br>
              <a:rPr lang="en-US" sz="2800" b="1" dirty="0">
                <a:solidFill>
                  <a:schemeClr val="tx1"/>
                </a:solidFill>
                <a:latin typeface="Cambria" pitchFamily="18" charset="0"/>
                <a:cs typeface="Arial" charset="0"/>
              </a:rPr>
            </a:br>
            <a:r>
              <a:rPr lang="en-US" sz="2800" b="1" dirty="0">
                <a:solidFill>
                  <a:schemeClr val="accent2"/>
                </a:solidFill>
                <a:latin typeface="Cambria" pitchFamily="18" charset="0"/>
                <a:cs typeface="Arial" charset="0"/>
              </a:rPr>
              <a:t>                  [BREAK]</a:t>
            </a:r>
            <a:br>
              <a:rPr lang="en-US" sz="2800" b="1" dirty="0">
                <a:solidFill>
                  <a:schemeClr val="accent2"/>
                </a:solidFill>
                <a:latin typeface="Cambria" pitchFamily="18" charset="0"/>
                <a:cs typeface="Arial" charset="0"/>
              </a:rPr>
            </a:br>
            <a:r>
              <a:rPr lang="en-US" sz="2800" b="1" dirty="0">
                <a:solidFill>
                  <a:schemeClr val="tx1"/>
                </a:solidFill>
                <a:latin typeface="Cambria" pitchFamily="18" charset="0"/>
                <a:cs typeface="Arial" charset="0"/>
              </a:rPr>
              <a:t>                  {</a:t>
            </a:r>
            <a:r>
              <a:rPr lang="en-US" sz="2800" b="1" i="1" dirty="0" err="1">
                <a:solidFill>
                  <a:schemeClr val="tx1"/>
                </a:solidFill>
                <a:latin typeface="Cambria" pitchFamily="18" charset="0"/>
                <a:cs typeface="Arial" charset="0"/>
              </a:rPr>
              <a:t>sql_statement</a:t>
            </a:r>
            <a:r>
              <a:rPr lang="en-US" sz="2800" b="1" i="1" dirty="0">
                <a:solidFill>
                  <a:schemeClr val="tx1"/>
                </a:solidFill>
                <a:latin typeface="Cambria" pitchFamily="18" charset="0"/>
                <a:cs typeface="Arial" charset="0"/>
              </a:rPr>
              <a:t> | </a:t>
            </a:r>
            <a:r>
              <a:rPr lang="en-US" sz="2800" b="1" i="1" dirty="0" err="1">
                <a:solidFill>
                  <a:schemeClr val="tx1"/>
                </a:solidFill>
                <a:latin typeface="Cambria" pitchFamily="18" charset="0"/>
                <a:cs typeface="Arial" charset="0"/>
              </a:rPr>
              <a:t>statement_block</a:t>
            </a:r>
            <a:r>
              <a:rPr lang="en-US" sz="2800" b="1" i="1" dirty="0">
                <a:solidFill>
                  <a:schemeClr val="tx1"/>
                </a:solidFill>
                <a:latin typeface="Cambria" pitchFamily="18" charset="0"/>
                <a:cs typeface="Arial" charset="0"/>
              </a:rPr>
              <a:t>}</a:t>
            </a:r>
            <a:br>
              <a:rPr lang="en-US" sz="2800" b="1" i="1" dirty="0">
                <a:solidFill>
                  <a:schemeClr val="tx1"/>
                </a:solidFill>
                <a:latin typeface="Cambria" pitchFamily="18" charset="0"/>
                <a:cs typeface="Arial" charset="0"/>
              </a:rPr>
            </a:br>
            <a:r>
              <a:rPr lang="en-US" sz="2800" b="1" i="1" dirty="0">
                <a:solidFill>
                  <a:schemeClr val="accent2"/>
                </a:solidFill>
                <a:latin typeface="Cambria" pitchFamily="18" charset="0"/>
                <a:cs typeface="Arial" charset="0"/>
              </a:rPr>
              <a:t>                  </a:t>
            </a:r>
            <a:r>
              <a:rPr lang="en-US" sz="2800" b="1" dirty="0">
                <a:solidFill>
                  <a:schemeClr val="accent2"/>
                </a:solidFill>
                <a:latin typeface="Cambria" pitchFamily="18" charset="0"/>
                <a:cs typeface="Arial" charset="0"/>
              </a:rPr>
              <a:t>[CONTINUE]</a:t>
            </a:r>
            <a:endParaRPr lang="en-US" sz="2800" dirty="0">
              <a:solidFill>
                <a:schemeClr val="accent2"/>
              </a:solidFill>
              <a:latin typeface="Cambria" pitchFamily="18" charset="0"/>
            </a:endParaRPr>
          </a:p>
        </p:txBody>
      </p:sp>
    </p:spTree>
    <p:extLst>
      <p:ext uri="{BB962C8B-B14F-4D97-AF65-F5344CB8AC3E}">
        <p14:creationId xmlns:p14="http://schemas.microsoft.com/office/powerpoint/2010/main" val="2623990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cs typeface="Times New Roman" pitchFamily="18" charset="0"/>
              </a:rPr>
              <a:t>WHILE</a:t>
            </a:r>
            <a:endParaRPr lang="en-US" b="1" dirty="0">
              <a:solidFill>
                <a:srgbClr val="C00000"/>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35" y="2400280"/>
            <a:ext cx="7225930" cy="3553528"/>
          </a:xfrm>
          <a:prstGeom prst="rect">
            <a:avLst/>
          </a:prstGeom>
          <a:ln>
            <a:solidFill>
              <a:schemeClr val="accent1"/>
            </a:solidFill>
          </a:ln>
        </p:spPr>
      </p:pic>
    </p:spTree>
    <p:extLst>
      <p:ext uri="{BB962C8B-B14F-4D97-AF65-F5344CB8AC3E}">
        <p14:creationId xmlns:p14="http://schemas.microsoft.com/office/powerpoint/2010/main" val="633065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412874"/>
            <a:ext cx="8382000" cy="4530725"/>
          </a:xfrm>
          <a:prstGeom prst="rect">
            <a:avLst/>
          </a:prstGeom>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Example 1</a:t>
            </a:r>
            <a:r>
              <a:rPr lang="en-US" sz="2800" dirty="0"/>
              <a:t>: Write a script that contains a WHILE loop that prints out the letters </a:t>
            </a:r>
            <a:r>
              <a:rPr lang="en-US" sz="2800" i="1" dirty="0"/>
              <a:t>A </a:t>
            </a:r>
            <a:r>
              <a:rPr lang="en-US" sz="2800" dirty="0"/>
              <a:t>to </a:t>
            </a:r>
            <a:r>
              <a:rPr lang="en-US" sz="2800" i="1" dirty="0"/>
              <a:t>Z</a:t>
            </a:r>
            <a:r>
              <a:rPr lang="en-US" sz="2800" dirty="0"/>
              <a:t>. Use the function CHAR to change a number to a letter. Start the loop with the value 65.</a:t>
            </a:r>
          </a:p>
          <a:p>
            <a:pPr marL="512763" indent="-111125">
              <a:buNone/>
            </a:pPr>
            <a:r>
              <a:rPr lang="en-US" sz="2400" b="1" dirty="0"/>
              <a:t>DECLARE @Letter CHAR(1);</a:t>
            </a:r>
          </a:p>
          <a:p>
            <a:pPr marL="512763" indent="-111125">
              <a:buNone/>
            </a:pPr>
            <a:r>
              <a:rPr lang="en-US" sz="2400" b="1" dirty="0"/>
              <a:t>SET @Letter = CHAR(65);</a:t>
            </a:r>
          </a:p>
          <a:p>
            <a:pPr marL="512763" indent="-111125">
              <a:buNone/>
            </a:pPr>
            <a:r>
              <a:rPr lang="en-US" sz="2400" b="1" dirty="0"/>
              <a:t>PRINT @Letter;</a:t>
            </a:r>
          </a:p>
          <a:p>
            <a:pPr marL="512763" indent="-111125">
              <a:buNone/>
            </a:pPr>
            <a:r>
              <a:rPr lang="en-US" sz="2400" b="1" dirty="0"/>
              <a:t>DECLARE @Count INT = 65;</a:t>
            </a:r>
          </a:p>
          <a:p>
            <a:pPr marL="512763" indent="-111125">
              <a:buNone/>
            </a:pPr>
            <a:r>
              <a:rPr lang="en-US" sz="2400" b="1" dirty="0"/>
              <a:t>WHILE @Count &lt; 91 BEGIN</a:t>
            </a:r>
          </a:p>
          <a:p>
            <a:pPr marL="512763" indent="-111125">
              <a:buNone/>
            </a:pPr>
            <a:r>
              <a:rPr lang="en-US" sz="2400" b="1" dirty="0"/>
              <a:t>		PRINT CHAR(@Count);</a:t>
            </a:r>
          </a:p>
          <a:p>
            <a:pPr marL="512763" indent="-111125">
              <a:buNone/>
            </a:pPr>
            <a:r>
              <a:rPr lang="en-US" sz="2400" b="1" dirty="0"/>
              <a:t>		SET @Count += 1;</a:t>
            </a:r>
          </a:p>
          <a:p>
            <a:pPr marL="512763" indent="-111125">
              <a:buNone/>
            </a:pPr>
            <a:r>
              <a:rPr lang="en-US" sz="2400" b="1" dirty="0"/>
              <a:t>END;</a:t>
            </a:r>
            <a:endParaRPr lang="en-US" sz="8000" dirty="0"/>
          </a:p>
        </p:txBody>
      </p:sp>
    </p:spTree>
    <p:extLst>
      <p:ext uri="{BB962C8B-B14F-4D97-AF65-F5344CB8AC3E}">
        <p14:creationId xmlns:p14="http://schemas.microsoft.com/office/powerpoint/2010/main" val="2213839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4</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266700" y="1219200"/>
            <a:ext cx="8610600" cy="4678363"/>
          </a:xfrm>
        </p:spPr>
        <p:txBody>
          <a:bodyPr/>
          <a:lstStyle/>
          <a:p>
            <a:pPr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Tên của các đối tượng đều được gọi là định danh. Trong SQL Server, có các định danh như Server, Databases, object of Database as Table, View, Index, Constraint,…</a:t>
            </a:r>
          </a:p>
          <a:p>
            <a:pPr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Qui tắc định danh</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Tối đa 128 ký tự.</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Bắt đầu là một ký tự từ A_Z</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Bắt đầu là một ký hiệu @, # sẽ có một ý nghĩa khác.</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Những định danh nào có dấu khoảng trắng ở giữa thì phải kẹp trong dấu [] hoặc “ “</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Đặt định danh sao cho ngắn gọn, đầy đủ ý nghĩa, phân biệt giữa các đối tượng với nhau, không trùng lặp, không trùng với từ khóa của T-SQL.</a:t>
            </a:r>
          </a:p>
          <a:p>
            <a:pPr algn="just">
              <a:buClr>
                <a:schemeClr val="folHlink"/>
              </a:buClr>
              <a:buSzPct val="60000"/>
              <a:buNone/>
            </a:pPr>
            <a:endParaRPr lang="en-US" sz="2400">
              <a:solidFill>
                <a:srgbClr val="000000"/>
              </a:solidFill>
              <a:latin typeface="Arial" panose="020B0604020202020204" pitchFamily="34" charset="0"/>
              <a:cs typeface="Arial" panose="020B0604020202020204"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endParaRPr lang="en-US" sz="4400" b="1">
                <a:solidFill>
                  <a:schemeClr val="bg1"/>
                </a:solidFill>
              </a:endParaRP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1</a:t>
                </a:r>
              </a:p>
            </p:txBody>
          </p:sp>
        </p:grpSp>
      </p:grpSp>
      <p:sp>
        <p:nvSpPr>
          <p:cNvPr id="11" name="Rectangle 2"/>
          <p:cNvSpPr txBox="1">
            <a:spLocks noChangeArrowheads="1"/>
          </p:cNvSpPr>
          <p:nvPr/>
        </p:nvSpPr>
        <p:spPr>
          <a:xfrm>
            <a:off x="1011123" y="171776"/>
            <a:ext cx="7793038"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a:solidFill>
                  <a:schemeClr val="bg1"/>
                </a:solidFill>
                <a:latin typeface="Arial" panose="020B0604020202020204" pitchFamily="34" charset="0"/>
              </a:rPr>
              <a:t>IDENTIFIERS_ĐỊNH DANH</a:t>
            </a:r>
          </a:p>
        </p:txBody>
      </p:sp>
    </p:spTree>
    <p:extLst>
      <p:ext uri="{BB962C8B-B14F-4D97-AF65-F5344CB8AC3E}">
        <p14:creationId xmlns:p14="http://schemas.microsoft.com/office/powerpoint/2010/main" val="3284573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40</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412874"/>
            <a:ext cx="8382000" cy="4530725"/>
          </a:xfrm>
          <a:prstGeom prst="rect">
            <a:avLst/>
          </a:prstGeom>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a:t>Example 2</a:t>
            </a:r>
            <a:r>
              <a:rPr lang="en-US" sz="2800"/>
              <a:t>: Viết vòng lặp in ra bảng cửu chương của một số nào đó</a:t>
            </a:r>
          </a:p>
        </p:txBody>
      </p:sp>
    </p:spTree>
    <p:extLst>
      <p:ext uri="{BB962C8B-B14F-4D97-AF65-F5344CB8AC3E}">
        <p14:creationId xmlns:p14="http://schemas.microsoft.com/office/powerpoint/2010/main" val="3740921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41</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04800" y="965109"/>
            <a:ext cx="8382000" cy="4530725"/>
          </a:xfrm>
          <a:prstGeom prst="rect">
            <a:avLst/>
          </a:prstGeom>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a:t>Example 4</a:t>
            </a:r>
            <a:r>
              <a:rPr lang="en-US" sz="2800"/>
              <a:t>: Write a script that contains a WHILE loop that counts up from 1 to 100. Print “Odd” or “Even” depending on the value of the counter.</a:t>
            </a:r>
          </a:p>
          <a:p>
            <a:pPr marL="854075" indent="0">
              <a:buNone/>
            </a:pPr>
            <a:r>
              <a:rPr lang="en-US" sz="2000" b="1">
                <a:solidFill>
                  <a:srgbClr val="002060"/>
                </a:solidFill>
              </a:rPr>
              <a:t>DECLARE @Count INT = 1;</a:t>
            </a:r>
          </a:p>
          <a:p>
            <a:pPr marL="854075" indent="0">
              <a:buNone/>
            </a:pPr>
            <a:r>
              <a:rPr lang="en-US" sz="2000" b="1">
                <a:solidFill>
                  <a:srgbClr val="002060"/>
                </a:solidFill>
              </a:rPr>
              <a:t>WHILE @Count &lt;= 100 </a:t>
            </a:r>
          </a:p>
          <a:p>
            <a:pPr marL="854075" indent="0">
              <a:buNone/>
            </a:pPr>
            <a:r>
              <a:rPr lang="en-US" sz="2000" b="1">
                <a:solidFill>
                  <a:srgbClr val="002060"/>
                </a:solidFill>
              </a:rPr>
              <a:t>BEGIN</a:t>
            </a:r>
          </a:p>
          <a:p>
            <a:pPr marL="854075" indent="0">
              <a:buNone/>
            </a:pPr>
            <a:r>
              <a:rPr lang="en-US" sz="2000" b="1">
                <a:solidFill>
                  <a:srgbClr val="002060"/>
                </a:solidFill>
              </a:rPr>
              <a:t>	   IF @Count % 2 = 0 </a:t>
            </a:r>
          </a:p>
          <a:p>
            <a:pPr marL="854075" indent="0">
              <a:buNone/>
            </a:pPr>
            <a:r>
              <a:rPr lang="en-US" sz="2000" b="1">
                <a:solidFill>
                  <a:srgbClr val="002060"/>
                </a:solidFill>
              </a:rPr>
              <a:t>    BEGIN</a:t>
            </a:r>
          </a:p>
          <a:p>
            <a:pPr marL="854075" indent="0">
              <a:buNone/>
            </a:pPr>
            <a:r>
              <a:rPr lang="en-US" sz="2000" b="1">
                <a:solidFill>
                  <a:srgbClr val="002060"/>
                </a:solidFill>
              </a:rPr>
              <a:t>		PRINT 'Even';</a:t>
            </a:r>
          </a:p>
          <a:p>
            <a:pPr marL="854075" indent="0">
              <a:buNone/>
            </a:pPr>
            <a:r>
              <a:rPr lang="en-US" sz="2000" b="1">
                <a:solidFill>
                  <a:srgbClr val="002060"/>
                </a:solidFill>
              </a:rPr>
              <a:t>    END</a:t>
            </a:r>
          </a:p>
          <a:p>
            <a:pPr marL="854075" indent="0">
              <a:buNone/>
            </a:pPr>
            <a:r>
              <a:rPr lang="en-US" sz="2000" b="1">
                <a:solidFill>
                  <a:srgbClr val="002060"/>
                </a:solidFill>
              </a:rPr>
              <a:t>    ELSE </a:t>
            </a:r>
          </a:p>
          <a:p>
            <a:pPr marL="854075" indent="0">
              <a:buNone/>
            </a:pPr>
            <a:r>
              <a:rPr lang="en-US" sz="2000" b="1">
                <a:solidFill>
                  <a:srgbClr val="002060"/>
                </a:solidFill>
              </a:rPr>
              <a:t>    BEGIN</a:t>
            </a:r>
          </a:p>
          <a:p>
            <a:pPr marL="854075" indent="0">
              <a:buNone/>
            </a:pPr>
            <a:r>
              <a:rPr lang="en-US" sz="2000" b="1">
                <a:solidFill>
                  <a:srgbClr val="002060"/>
                </a:solidFill>
              </a:rPr>
              <a:t>		PRINT 'Odd';</a:t>
            </a:r>
          </a:p>
          <a:p>
            <a:pPr marL="854075" indent="0">
              <a:buNone/>
            </a:pPr>
            <a:r>
              <a:rPr lang="en-US" sz="2000" b="1">
                <a:solidFill>
                  <a:srgbClr val="002060"/>
                </a:solidFill>
              </a:rPr>
              <a:t>   END</a:t>
            </a:r>
          </a:p>
          <a:p>
            <a:pPr marL="854075" indent="0">
              <a:buNone/>
            </a:pPr>
            <a:r>
              <a:rPr lang="en-US" sz="2000" b="1">
                <a:solidFill>
                  <a:srgbClr val="002060"/>
                </a:solidFill>
              </a:rPr>
              <a:t>SET @Count += 1;</a:t>
            </a:r>
          </a:p>
          <a:p>
            <a:pPr marL="854075" indent="0">
              <a:buNone/>
            </a:pPr>
            <a:r>
              <a:rPr lang="en-US" sz="2000" b="1">
                <a:solidFill>
                  <a:srgbClr val="002060"/>
                </a:solidFill>
              </a:rPr>
              <a:t>END;</a:t>
            </a:r>
            <a:endParaRPr lang="en-US" sz="7200" b="1" dirty="0">
              <a:solidFill>
                <a:srgbClr val="002060"/>
              </a:solidFill>
            </a:endParaRPr>
          </a:p>
        </p:txBody>
      </p:sp>
    </p:spTree>
    <p:extLst>
      <p:ext uri="{BB962C8B-B14F-4D97-AF65-F5344CB8AC3E}">
        <p14:creationId xmlns:p14="http://schemas.microsoft.com/office/powerpoint/2010/main" val="152215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42</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t>Example 2:</a:t>
            </a:r>
          </a:p>
          <a:p>
            <a:pPr marL="990600" lvl="1" indent="-533400">
              <a:spcBef>
                <a:spcPct val="30000"/>
              </a:spcBef>
              <a:buFont typeface="Arial" panose="020B0604020202020204" pitchFamily="34" charset="0"/>
              <a:buNone/>
            </a:pPr>
            <a:r>
              <a:rPr lang="en-US" sz="2400" dirty="0">
                <a:cs typeface="Courier New" pitchFamily="49" charset="0"/>
              </a:rPr>
              <a:t>WHILE (SELECT AVG(price) FROM titles) &lt; $30</a:t>
            </a:r>
            <a:endParaRPr lang="en-US" sz="2400" dirty="0">
              <a:cs typeface="Times New Roman" pitchFamily="18" charset="0"/>
            </a:endParaRPr>
          </a:p>
          <a:p>
            <a:pPr marL="990600" lvl="1" indent="-533400">
              <a:spcBef>
                <a:spcPct val="30000"/>
              </a:spcBef>
              <a:buFont typeface="Arial" panose="020B0604020202020204" pitchFamily="34" charset="0"/>
              <a:buNone/>
            </a:pPr>
            <a:r>
              <a:rPr lang="en-US" sz="2400" dirty="0">
                <a:cs typeface="Courier New" pitchFamily="49" charset="0"/>
              </a:rPr>
              <a:t>BEGIN</a:t>
            </a:r>
            <a:endParaRPr lang="en-US" sz="2400" dirty="0">
              <a:cs typeface="Times New Roman" pitchFamily="18" charset="0"/>
            </a:endParaRPr>
          </a:p>
          <a:p>
            <a:pPr marL="1447800" lvl="2" indent="-533400">
              <a:spcBef>
                <a:spcPct val="30000"/>
              </a:spcBef>
              <a:buFont typeface="Arial" panose="020B0604020202020204" pitchFamily="34" charset="0"/>
              <a:buNone/>
            </a:pPr>
            <a:r>
              <a:rPr lang="en-US" dirty="0">
                <a:cs typeface="Courier New" pitchFamily="49" charset="0"/>
              </a:rPr>
              <a:t>UPDATE titles  SET price = price * 2</a:t>
            </a:r>
            <a:endParaRPr lang="en-US" dirty="0">
              <a:cs typeface="Times New Roman" pitchFamily="18" charset="0"/>
            </a:endParaRPr>
          </a:p>
          <a:p>
            <a:pPr marL="1447800" lvl="2" indent="-533400">
              <a:spcBef>
                <a:spcPct val="30000"/>
              </a:spcBef>
              <a:buFont typeface="Arial" panose="020B0604020202020204" pitchFamily="34" charset="0"/>
              <a:buNone/>
            </a:pPr>
            <a:r>
              <a:rPr lang="en-US" dirty="0">
                <a:cs typeface="Courier New" pitchFamily="49" charset="0"/>
              </a:rPr>
              <a:t>SELECT MAX(price) FROM titles</a:t>
            </a:r>
            <a:endParaRPr lang="en-US" dirty="0">
              <a:cs typeface="Times New Roman" pitchFamily="18" charset="0"/>
            </a:endParaRPr>
          </a:p>
          <a:p>
            <a:pPr marL="1447800" lvl="2" indent="-533400">
              <a:spcBef>
                <a:spcPct val="30000"/>
              </a:spcBef>
              <a:buFont typeface="Arial" panose="020B0604020202020204" pitchFamily="34" charset="0"/>
              <a:buNone/>
            </a:pPr>
            <a:r>
              <a:rPr lang="en-US" dirty="0">
                <a:cs typeface="Courier New" pitchFamily="49" charset="0"/>
              </a:rPr>
              <a:t>IF (SELECT MAX(price) FROM titles) &gt; $50</a:t>
            </a:r>
            <a:endParaRPr lang="en-US" dirty="0">
              <a:cs typeface="Times New Roman" pitchFamily="18" charset="0"/>
            </a:endParaRPr>
          </a:p>
          <a:p>
            <a:pPr marL="1447800" lvl="2" indent="-533400">
              <a:spcBef>
                <a:spcPct val="30000"/>
              </a:spcBef>
              <a:buFont typeface="Arial" panose="020B0604020202020204" pitchFamily="34" charset="0"/>
              <a:buNone/>
            </a:pPr>
            <a:r>
              <a:rPr lang="en-US" dirty="0">
                <a:cs typeface="Courier New" pitchFamily="49" charset="0"/>
              </a:rPr>
              <a:t>      BREAK</a:t>
            </a:r>
            <a:endParaRPr lang="en-US" dirty="0">
              <a:cs typeface="Times New Roman" pitchFamily="18" charset="0"/>
            </a:endParaRPr>
          </a:p>
          <a:p>
            <a:pPr marL="1447800" lvl="2" indent="-533400">
              <a:spcBef>
                <a:spcPct val="30000"/>
              </a:spcBef>
              <a:buFont typeface="Arial" panose="020B0604020202020204" pitchFamily="34" charset="0"/>
              <a:buNone/>
            </a:pPr>
            <a:r>
              <a:rPr lang="en-US" dirty="0">
                <a:cs typeface="Courier New" pitchFamily="49" charset="0"/>
              </a:rPr>
              <a:t>ELSE</a:t>
            </a:r>
            <a:endParaRPr lang="en-US" dirty="0">
              <a:cs typeface="Times New Roman" pitchFamily="18" charset="0"/>
            </a:endParaRPr>
          </a:p>
          <a:p>
            <a:pPr marL="1447800" lvl="2" indent="-533400">
              <a:spcBef>
                <a:spcPct val="30000"/>
              </a:spcBef>
              <a:buFont typeface="Arial" panose="020B0604020202020204" pitchFamily="34" charset="0"/>
              <a:buNone/>
            </a:pPr>
            <a:r>
              <a:rPr lang="en-US" dirty="0">
                <a:cs typeface="Courier New" pitchFamily="49" charset="0"/>
              </a:rPr>
              <a:t>      CONTINUE</a:t>
            </a:r>
            <a:endParaRPr lang="en-US" dirty="0">
              <a:cs typeface="Times New Roman" pitchFamily="18" charset="0"/>
            </a:endParaRPr>
          </a:p>
          <a:p>
            <a:pPr marL="990600" lvl="1" indent="-533400">
              <a:spcBef>
                <a:spcPct val="30000"/>
              </a:spcBef>
              <a:buFont typeface="Arial" panose="020B0604020202020204" pitchFamily="34" charset="0"/>
              <a:buNone/>
            </a:pPr>
            <a:r>
              <a:rPr lang="en-US" sz="2400" dirty="0">
                <a:cs typeface="Courier New" pitchFamily="49" charset="0"/>
              </a:rPr>
              <a:t>END</a:t>
            </a:r>
            <a:endParaRPr lang="en-US" sz="2400" dirty="0">
              <a:cs typeface="Times New Roman" pitchFamily="18" charset="0"/>
            </a:endParaRPr>
          </a:p>
          <a:p>
            <a:pPr marL="990600" lvl="1" indent="-533400">
              <a:spcBef>
                <a:spcPct val="30000"/>
              </a:spcBef>
              <a:buFont typeface="Arial" panose="020B0604020202020204" pitchFamily="34" charset="0"/>
              <a:buNone/>
            </a:pPr>
            <a:r>
              <a:rPr lang="en-US" sz="2400" dirty="0">
                <a:cs typeface="Courier New" pitchFamily="49" charset="0"/>
              </a:rPr>
              <a:t>PRINT 'Too much for the market to bear'</a:t>
            </a:r>
            <a:endParaRPr lang="en-US" sz="2400" dirty="0">
              <a:cs typeface="Times New Roman" pitchFamily="18" charset="0"/>
            </a:endParaRPr>
          </a:p>
        </p:txBody>
      </p:sp>
    </p:spTree>
    <p:extLst>
      <p:ext uri="{BB962C8B-B14F-4D97-AF65-F5344CB8AC3E}">
        <p14:creationId xmlns:p14="http://schemas.microsoft.com/office/powerpoint/2010/main" val="1970806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43</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63537" y="803061"/>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dirty="0">
                <a:cs typeface="Arial" panose="020B0604020202020204" pitchFamily="34" charset="0"/>
              </a:rPr>
              <a:t>@@ERROR</a:t>
            </a:r>
          </a:p>
          <a:p>
            <a:r>
              <a:rPr lang="en-US" sz="2400" dirty="0"/>
              <a:t>Write a statement that attempts to insert a duplicate row into the </a:t>
            </a:r>
            <a:r>
              <a:rPr lang="en-US" sz="2400" dirty="0" err="1"/>
              <a:t>HumanResources.Department</a:t>
            </a:r>
            <a:r>
              <a:rPr lang="en-US" sz="2400" dirty="0"/>
              <a:t> table. Use the @@ERROR function to display the error.</a:t>
            </a:r>
            <a:br>
              <a:rPr lang="en-US" sz="2400" dirty="0"/>
            </a:br>
            <a:r>
              <a:rPr lang="en-US" sz="2400" dirty="0"/>
              <a:t>     </a:t>
            </a:r>
            <a:r>
              <a:rPr lang="en-US" sz="2400" b="1" dirty="0">
                <a:solidFill>
                  <a:srgbClr val="002060"/>
                </a:solidFill>
              </a:rPr>
              <a:t>DECLARE @Error INT;</a:t>
            </a:r>
          </a:p>
          <a:p>
            <a:pPr marL="682625" indent="0">
              <a:buNone/>
            </a:pPr>
            <a:r>
              <a:rPr lang="en-US" sz="2400" b="1" dirty="0">
                <a:solidFill>
                  <a:srgbClr val="002060"/>
                </a:solidFill>
              </a:rPr>
              <a:t>INSERT INTO </a:t>
            </a:r>
            <a:r>
              <a:rPr lang="en-US" sz="2400" b="1" dirty="0" err="1">
                <a:solidFill>
                  <a:srgbClr val="002060"/>
                </a:solidFill>
              </a:rPr>
              <a:t>HumanResources.Department</a:t>
            </a:r>
            <a:r>
              <a:rPr lang="en-US" sz="2400" b="1" dirty="0">
                <a:solidFill>
                  <a:srgbClr val="002060"/>
                </a:solidFill>
              </a:rPr>
              <a:t>(</a:t>
            </a:r>
            <a:r>
              <a:rPr lang="en-US" sz="2400" b="1" dirty="0" err="1">
                <a:solidFill>
                  <a:srgbClr val="002060"/>
                </a:solidFill>
              </a:rPr>
              <a:t>DepartmentID,Name,GroupName,ModifiedDate</a:t>
            </a:r>
            <a:r>
              <a:rPr lang="en-US" sz="2400" b="1" dirty="0">
                <a:solidFill>
                  <a:srgbClr val="002060"/>
                </a:solidFill>
              </a:rPr>
              <a:t>)</a:t>
            </a:r>
          </a:p>
          <a:p>
            <a:pPr marL="682625" indent="0">
              <a:buNone/>
            </a:pPr>
            <a:r>
              <a:rPr lang="en-US" sz="2400" b="1" dirty="0">
                <a:solidFill>
                  <a:srgbClr val="002060"/>
                </a:solidFill>
              </a:rPr>
              <a:t>VALUES (1,'Engineering','Research and </a:t>
            </a:r>
            <a:r>
              <a:rPr lang="en-US" sz="2400" b="1" dirty="0" err="1">
                <a:solidFill>
                  <a:srgbClr val="002060"/>
                </a:solidFill>
              </a:rPr>
              <a:t>Development',GETDATE</a:t>
            </a:r>
            <a:r>
              <a:rPr lang="en-US" sz="2400" b="1" dirty="0">
                <a:solidFill>
                  <a:srgbClr val="002060"/>
                </a:solidFill>
              </a:rPr>
              <a:t>());</a:t>
            </a:r>
          </a:p>
          <a:p>
            <a:pPr marL="682625" indent="0">
              <a:buNone/>
            </a:pPr>
            <a:r>
              <a:rPr lang="en-US" sz="2400" dirty="0"/>
              <a:t>DECLARE @Error char(30)</a:t>
            </a:r>
            <a:endParaRPr lang="en-US" sz="2400" b="1" dirty="0">
              <a:solidFill>
                <a:srgbClr val="002060"/>
              </a:solidFill>
            </a:endParaRPr>
          </a:p>
          <a:p>
            <a:pPr marL="682625" indent="0">
              <a:buNone/>
            </a:pPr>
            <a:r>
              <a:rPr lang="en-US" sz="2400" b="1" dirty="0">
                <a:solidFill>
                  <a:srgbClr val="002060"/>
                </a:solidFill>
              </a:rPr>
              <a:t>SET @Error = @@ERROR;</a:t>
            </a:r>
          </a:p>
          <a:p>
            <a:pPr marL="682625" indent="0">
              <a:buNone/>
            </a:pPr>
            <a:r>
              <a:rPr lang="en-US" sz="2400" b="1" dirty="0">
                <a:solidFill>
                  <a:srgbClr val="002060"/>
                </a:solidFill>
              </a:rPr>
              <a:t>IF @Error &gt; 0 BEGIN</a:t>
            </a:r>
          </a:p>
          <a:p>
            <a:pPr marL="682625" indent="0">
              <a:buNone/>
            </a:pPr>
            <a:r>
              <a:rPr lang="en-US" sz="2400" b="1" dirty="0">
                <a:solidFill>
                  <a:srgbClr val="002060"/>
                </a:solidFill>
              </a:rPr>
              <a:t>		PRINT @Error;</a:t>
            </a:r>
          </a:p>
          <a:p>
            <a:pPr marL="682625" indent="0">
              <a:buNone/>
            </a:pPr>
            <a:r>
              <a:rPr lang="en-US" sz="2400" b="1" dirty="0">
                <a:solidFill>
                  <a:srgbClr val="002060"/>
                </a:solidFill>
              </a:rPr>
              <a:t>END;</a:t>
            </a:r>
            <a:endParaRPr lang="en-US" sz="2400" dirty="0">
              <a:solidFill>
                <a:srgbClr val="002060"/>
              </a:solidFill>
              <a:effectLst>
                <a:outerShdw blurRad="38100" dist="38100" dir="2700000" algn="tl">
                  <a:srgbClr val="C0C0C0"/>
                </a:outerShdw>
              </a:effectLst>
            </a:endParaRPr>
          </a:p>
        </p:txBody>
      </p:sp>
    </p:spTree>
    <p:extLst>
      <p:ext uri="{BB962C8B-B14F-4D97-AF65-F5344CB8AC3E}">
        <p14:creationId xmlns:p14="http://schemas.microsoft.com/office/powerpoint/2010/main" val="162141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8" end="8"/>
                                            </p:txEl>
                                          </p:spTgt>
                                        </p:tgtEl>
                                        <p:attrNameLst>
                                          <p:attrName>style.visibility</p:attrName>
                                        </p:attrNameLst>
                                      </p:cBhvr>
                                      <p:to>
                                        <p:strVal val="visible"/>
                                      </p:to>
                                    </p:set>
                                    <p:animEffect transition="in" filter="fade">
                                      <p:cBhvr>
                                        <p:cTn id="42"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dirty="0">
                <a:cs typeface="Arial" panose="020B0604020202020204" pitchFamily="34" charset="0"/>
              </a:rPr>
              <a:t>TRY… CATCH</a:t>
            </a:r>
          </a:p>
          <a:p>
            <a:pPr eaLnBrk="1" hangingPunct="1"/>
            <a:r>
              <a:rPr lang="en-US" sz="2400" dirty="0"/>
              <a:t>Provides error handling for T-SQL that is similar to the exception handling in the C# / Java</a:t>
            </a:r>
          </a:p>
          <a:p>
            <a:pPr eaLnBrk="1" hangingPunct="1"/>
            <a:r>
              <a:rPr lang="en-US" sz="2400" dirty="0"/>
              <a:t>Syntax:</a:t>
            </a:r>
            <a:br>
              <a:rPr lang="en-US" sz="2400" dirty="0"/>
            </a:br>
            <a:endParaRPr lang="en-US" sz="2400" dirty="0"/>
          </a:p>
          <a:p>
            <a:pPr eaLnBrk="1" hangingPunct="1">
              <a:lnSpc>
                <a:spcPct val="80000"/>
              </a:lnSpc>
              <a:spcBef>
                <a:spcPct val="0"/>
              </a:spcBef>
              <a:buFont typeface="Wingdings" panose="05000000000000000000" pitchFamily="2" charset="2"/>
              <a:buNone/>
            </a:pPr>
            <a:r>
              <a:rPr lang="en-US" sz="2400" dirty="0">
                <a:solidFill>
                  <a:srgbClr val="C00000"/>
                </a:solidFill>
                <a:effectLst>
                  <a:outerShdw blurRad="38100" dist="38100" dir="2700000" algn="tl">
                    <a:srgbClr val="C0C0C0"/>
                  </a:outerShdw>
                </a:effectLst>
              </a:rPr>
              <a:t>BEGIN TRY      </a:t>
            </a:r>
          </a:p>
          <a:p>
            <a:pPr eaLnBrk="1" hangingPunct="1">
              <a:lnSpc>
                <a:spcPct val="80000"/>
              </a:lnSpc>
              <a:spcBef>
                <a:spcPct val="0"/>
              </a:spcBef>
              <a:buFont typeface="Wingdings" panose="05000000000000000000" pitchFamily="2" charset="2"/>
              <a:buNone/>
            </a:pPr>
            <a:endParaRPr lang="en-US" sz="2400" dirty="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dirty="0">
                <a:solidFill>
                  <a:srgbClr val="C00000"/>
                </a:solidFill>
                <a:effectLst>
                  <a:outerShdw blurRad="38100" dist="38100" dir="2700000" algn="tl">
                    <a:srgbClr val="C0C0C0"/>
                  </a:outerShdw>
                </a:effectLst>
              </a:rPr>
              <a:t>	{ </a:t>
            </a:r>
            <a:r>
              <a:rPr lang="en-US" sz="2400" dirty="0" err="1">
                <a:solidFill>
                  <a:srgbClr val="C00000"/>
                </a:solidFill>
                <a:effectLst>
                  <a:outerShdw blurRad="38100" dist="38100" dir="2700000" algn="tl">
                    <a:srgbClr val="C0C0C0"/>
                  </a:outerShdw>
                </a:effectLst>
              </a:rPr>
              <a:t>sql_statement</a:t>
            </a:r>
            <a:r>
              <a:rPr lang="en-US" sz="2400" dirty="0">
                <a:solidFill>
                  <a:srgbClr val="C00000"/>
                </a:solidFill>
                <a:effectLst>
                  <a:outerShdw blurRad="38100" dist="38100" dir="2700000" algn="tl">
                    <a:srgbClr val="C0C0C0"/>
                  </a:outerShdw>
                </a:effectLst>
              </a:rPr>
              <a:t> | </a:t>
            </a:r>
            <a:r>
              <a:rPr lang="en-US" sz="2400" dirty="0" err="1">
                <a:solidFill>
                  <a:srgbClr val="C00000"/>
                </a:solidFill>
                <a:effectLst>
                  <a:outerShdw blurRad="38100" dist="38100" dir="2700000" algn="tl">
                    <a:srgbClr val="C0C0C0"/>
                  </a:outerShdw>
                </a:effectLst>
              </a:rPr>
              <a:t>statement_block</a:t>
            </a:r>
            <a:r>
              <a:rPr lang="en-US" sz="2400" dirty="0">
                <a:solidFill>
                  <a:srgbClr val="C00000"/>
                </a:solidFill>
                <a:effectLst>
                  <a:outerShdw blurRad="38100" dist="38100" dir="2700000" algn="tl">
                    <a:srgbClr val="C0C0C0"/>
                  </a:outerShdw>
                </a:effectLst>
              </a:rPr>
              <a:t> } </a:t>
            </a:r>
          </a:p>
          <a:p>
            <a:pPr eaLnBrk="1" hangingPunct="1">
              <a:lnSpc>
                <a:spcPct val="80000"/>
              </a:lnSpc>
              <a:spcBef>
                <a:spcPct val="0"/>
              </a:spcBef>
              <a:buFont typeface="Wingdings" panose="05000000000000000000" pitchFamily="2" charset="2"/>
              <a:buNone/>
            </a:pPr>
            <a:endParaRPr lang="en-US" sz="2400" dirty="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dirty="0">
                <a:solidFill>
                  <a:srgbClr val="C00000"/>
                </a:solidFill>
                <a:effectLst>
                  <a:outerShdw blurRad="38100" dist="38100" dir="2700000" algn="tl">
                    <a:srgbClr val="C0C0C0"/>
                  </a:outerShdw>
                </a:effectLst>
              </a:rPr>
              <a:t>END TRY </a:t>
            </a:r>
          </a:p>
          <a:p>
            <a:pPr eaLnBrk="1" hangingPunct="1">
              <a:lnSpc>
                <a:spcPct val="80000"/>
              </a:lnSpc>
              <a:spcBef>
                <a:spcPct val="0"/>
              </a:spcBef>
              <a:buFont typeface="Wingdings" panose="05000000000000000000" pitchFamily="2" charset="2"/>
              <a:buNone/>
            </a:pPr>
            <a:endParaRPr lang="en-US" sz="2400" dirty="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dirty="0">
                <a:solidFill>
                  <a:srgbClr val="C00000"/>
                </a:solidFill>
                <a:effectLst>
                  <a:outerShdw blurRad="38100" dist="38100" dir="2700000" algn="tl">
                    <a:srgbClr val="C0C0C0"/>
                  </a:outerShdw>
                </a:effectLst>
              </a:rPr>
              <a:t>BEGIN CATCH     </a:t>
            </a:r>
          </a:p>
          <a:p>
            <a:pPr eaLnBrk="1" hangingPunct="1">
              <a:lnSpc>
                <a:spcPct val="80000"/>
              </a:lnSpc>
              <a:spcBef>
                <a:spcPct val="0"/>
              </a:spcBef>
              <a:buFont typeface="Wingdings" panose="05000000000000000000" pitchFamily="2" charset="2"/>
              <a:buNone/>
            </a:pPr>
            <a:endParaRPr lang="en-US" sz="2400" dirty="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dirty="0">
                <a:solidFill>
                  <a:srgbClr val="C00000"/>
                </a:solidFill>
                <a:effectLst>
                  <a:outerShdw blurRad="38100" dist="38100" dir="2700000" algn="tl">
                    <a:srgbClr val="C0C0C0"/>
                  </a:outerShdw>
                </a:effectLst>
              </a:rPr>
              <a:t>	 [ { </a:t>
            </a:r>
            <a:r>
              <a:rPr lang="en-US" sz="2400" dirty="0" err="1">
                <a:solidFill>
                  <a:srgbClr val="C00000"/>
                </a:solidFill>
                <a:effectLst>
                  <a:outerShdw blurRad="38100" dist="38100" dir="2700000" algn="tl">
                    <a:srgbClr val="C0C0C0"/>
                  </a:outerShdw>
                </a:effectLst>
              </a:rPr>
              <a:t>sql_statement</a:t>
            </a:r>
            <a:r>
              <a:rPr lang="en-US" sz="2400" dirty="0">
                <a:solidFill>
                  <a:srgbClr val="C00000"/>
                </a:solidFill>
                <a:effectLst>
                  <a:outerShdw blurRad="38100" dist="38100" dir="2700000" algn="tl">
                    <a:srgbClr val="C0C0C0"/>
                  </a:outerShdw>
                </a:effectLst>
              </a:rPr>
              <a:t> | </a:t>
            </a:r>
            <a:r>
              <a:rPr lang="en-US" sz="2400" dirty="0" err="1">
                <a:solidFill>
                  <a:srgbClr val="C00000"/>
                </a:solidFill>
                <a:effectLst>
                  <a:outerShdw blurRad="38100" dist="38100" dir="2700000" algn="tl">
                    <a:srgbClr val="C0C0C0"/>
                  </a:outerShdw>
                </a:effectLst>
              </a:rPr>
              <a:t>statement_block</a:t>
            </a:r>
            <a:r>
              <a:rPr lang="en-US" sz="2400" dirty="0">
                <a:solidFill>
                  <a:srgbClr val="C00000"/>
                </a:solidFill>
                <a:effectLst>
                  <a:outerShdw blurRad="38100" dist="38100" dir="2700000" algn="tl">
                    <a:srgbClr val="C0C0C0"/>
                  </a:outerShdw>
                </a:effectLst>
              </a:rPr>
              <a:t> } ]</a:t>
            </a:r>
          </a:p>
          <a:p>
            <a:pPr eaLnBrk="1" hangingPunct="1">
              <a:lnSpc>
                <a:spcPct val="80000"/>
              </a:lnSpc>
              <a:spcBef>
                <a:spcPct val="0"/>
              </a:spcBef>
              <a:buFont typeface="Wingdings" panose="05000000000000000000" pitchFamily="2" charset="2"/>
              <a:buNone/>
            </a:pPr>
            <a:endParaRPr lang="en-US" sz="2400" dirty="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dirty="0">
                <a:solidFill>
                  <a:srgbClr val="C00000"/>
                </a:solidFill>
                <a:effectLst>
                  <a:outerShdw blurRad="38100" dist="38100" dir="2700000" algn="tl">
                    <a:srgbClr val="C0C0C0"/>
                  </a:outerShdw>
                </a:effectLst>
              </a:rPr>
              <a:t>END CATCH</a:t>
            </a:r>
          </a:p>
        </p:txBody>
      </p:sp>
    </p:spTree>
    <p:extLst>
      <p:ext uri="{BB962C8B-B14F-4D97-AF65-F5344CB8AC3E}">
        <p14:creationId xmlns:p14="http://schemas.microsoft.com/office/powerpoint/2010/main" val="248179193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dirty="0">
                <a:cs typeface="Arial" panose="020B0604020202020204" pitchFamily="34" charset="0"/>
              </a:rPr>
              <a:t>TRY… CATCH</a:t>
            </a:r>
          </a:p>
          <a:p>
            <a:pPr marL="0" indent="0">
              <a:buNone/>
            </a:pPr>
            <a:r>
              <a:rPr lang="en-US" sz="2400" dirty="0"/>
              <a:t>Example: Change the code you wrote in question 1 to use TRY…CATCH. Display the error number, message, and severity.</a:t>
            </a:r>
          </a:p>
          <a:p>
            <a:pPr marL="0" indent="0">
              <a:buNone/>
            </a:pPr>
            <a:r>
              <a:rPr lang="en-US" sz="2000" b="1" dirty="0">
                <a:solidFill>
                  <a:srgbClr val="002060"/>
                </a:solidFill>
              </a:rPr>
              <a:t>BEGIN TRY</a:t>
            </a:r>
          </a:p>
          <a:p>
            <a:pPr marL="0" indent="0">
              <a:buNone/>
            </a:pPr>
            <a:r>
              <a:rPr lang="en-US" sz="2000" b="1" dirty="0">
                <a:solidFill>
                  <a:srgbClr val="002060"/>
                </a:solidFill>
              </a:rPr>
              <a:t>	INSERT INTO 	</a:t>
            </a:r>
            <a:r>
              <a:rPr lang="en-US" sz="2000" b="1" dirty="0" err="1">
                <a:solidFill>
                  <a:srgbClr val="002060"/>
                </a:solidFill>
              </a:rPr>
              <a:t>HumanResources.Department</a:t>
            </a:r>
            <a:r>
              <a:rPr lang="en-US" sz="2000" b="1" dirty="0">
                <a:solidFill>
                  <a:srgbClr val="002060"/>
                </a:solidFill>
              </a:rPr>
              <a:t>(</a:t>
            </a:r>
            <a:r>
              <a:rPr lang="en-US" sz="2000" b="1" dirty="0" err="1">
                <a:solidFill>
                  <a:srgbClr val="002060"/>
                </a:solidFill>
              </a:rPr>
              <a:t>DepartmentID,Name,GroupName,Mo</a:t>
            </a:r>
            <a:r>
              <a:rPr lang="en-US" sz="2000" b="1" dirty="0">
                <a:solidFill>
                  <a:srgbClr val="002060"/>
                </a:solidFill>
              </a:rPr>
              <a:t>	</a:t>
            </a:r>
            <a:r>
              <a:rPr lang="en-US" sz="2000" b="1" dirty="0" err="1">
                <a:solidFill>
                  <a:srgbClr val="002060"/>
                </a:solidFill>
              </a:rPr>
              <a:t>difiedDate</a:t>
            </a:r>
            <a:r>
              <a:rPr lang="en-US" sz="2000" b="1" dirty="0">
                <a:solidFill>
                  <a:srgbClr val="002060"/>
                </a:solidFill>
              </a:rPr>
              <a:t>)</a:t>
            </a:r>
          </a:p>
          <a:p>
            <a:pPr marL="0" indent="0">
              <a:buNone/>
            </a:pPr>
            <a:r>
              <a:rPr lang="en-US" sz="2000" b="1" dirty="0">
                <a:solidFill>
                  <a:srgbClr val="002060"/>
                </a:solidFill>
              </a:rPr>
              <a:t>	VALUES (1,'Engineering','Research and </a:t>
            </a:r>
            <a:r>
              <a:rPr lang="en-US" sz="2000" b="1" dirty="0" err="1">
                <a:solidFill>
                  <a:srgbClr val="002060"/>
                </a:solidFill>
              </a:rPr>
              <a:t>Development',GETDATE</a:t>
            </a:r>
            <a:r>
              <a:rPr lang="en-US" sz="2000" b="1" dirty="0">
                <a:solidFill>
                  <a:srgbClr val="002060"/>
                </a:solidFill>
              </a:rPr>
              <a:t>());</a:t>
            </a:r>
          </a:p>
          <a:p>
            <a:pPr marL="0" indent="0">
              <a:buNone/>
            </a:pPr>
            <a:r>
              <a:rPr lang="en-US" sz="2000" b="1" dirty="0">
                <a:solidFill>
                  <a:srgbClr val="002060"/>
                </a:solidFill>
              </a:rPr>
              <a:t>END TRY</a:t>
            </a:r>
          </a:p>
          <a:p>
            <a:pPr marL="0" indent="0">
              <a:buNone/>
            </a:pPr>
            <a:r>
              <a:rPr lang="en-US" sz="2000" b="1" dirty="0">
                <a:solidFill>
                  <a:srgbClr val="002060"/>
                </a:solidFill>
              </a:rPr>
              <a:t>BEGIN CATCH</a:t>
            </a:r>
          </a:p>
          <a:p>
            <a:pPr marL="0" indent="0">
              <a:buNone/>
            </a:pPr>
            <a:r>
              <a:rPr lang="en-US" sz="2000" b="1" dirty="0">
                <a:solidFill>
                  <a:srgbClr val="002060"/>
                </a:solidFill>
              </a:rPr>
              <a:t>	SELECT ERROR_NUMBER() AS </a:t>
            </a:r>
            <a:r>
              <a:rPr lang="en-US" sz="2000" b="1" dirty="0" err="1">
                <a:solidFill>
                  <a:srgbClr val="002060"/>
                </a:solidFill>
              </a:rPr>
              <a:t>ErrorNumber,ERROR_MESSAGE</a:t>
            </a:r>
            <a:r>
              <a:rPr lang="en-US" sz="2000" b="1" dirty="0">
                <a:solidFill>
                  <a:srgbClr val="002060"/>
                </a:solidFill>
              </a:rPr>
              <a:t>() AS 	</a:t>
            </a:r>
            <a:r>
              <a:rPr lang="en-US" sz="2000" b="1" dirty="0" err="1">
                <a:solidFill>
                  <a:srgbClr val="002060"/>
                </a:solidFill>
              </a:rPr>
              <a:t>ErrorMessage</a:t>
            </a:r>
            <a:r>
              <a:rPr lang="en-US" sz="2000" b="1" dirty="0">
                <a:solidFill>
                  <a:srgbClr val="002060"/>
                </a:solidFill>
              </a:rPr>
              <a:t>,</a:t>
            </a:r>
          </a:p>
          <a:p>
            <a:pPr marL="0" indent="0">
              <a:buNone/>
            </a:pPr>
            <a:r>
              <a:rPr lang="en-US" sz="2000" b="1" dirty="0">
                <a:solidFill>
                  <a:srgbClr val="002060"/>
                </a:solidFill>
              </a:rPr>
              <a:t>	ERROR_SEVERITY() AS </a:t>
            </a:r>
            <a:r>
              <a:rPr lang="en-US" sz="2000" b="1" dirty="0" err="1">
                <a:solidFill>
                  <a:srgbClr val="002060"/>
                </a:solidFill>
              </a:rPr>
              <a:t>ErrorSeverity</a:t>
            </a:r>
            <a:r>
              <a:rPr lang="en-US" sz="2000" b="1" dirty="0">
                <a:solidFill>
                  <a:srgbClr val="002060"/>
                </a:solidFill>
              </a:rPr>
              <a:t>;</a:t>
            </a:r>
          </a:p>
          <a:p>
            <a:pPr marL="0" indent="0">
              <a:buNone/>
            </a:pPr>
            <a:r>
              <a:rPr lang="en-US" sz="2000" b="1" dirty="0">
                <a:solidFill>
                  <a:srgbClr val="002060"/>
                </a:solidFill>
              </a:rPr>
              <a:t>END CATCH;</a:t>
            </a:r>
            <a:endParaRPr lang="en-US" sz="2000" dirty="0">
              <a:solidFill>
                <a:srgbClr val="002060"/>
              </a:solidFill>
              <a:effectLst>
                <a:outerShdw blurRad="38100" dist="38100" dir="2700000" algn="tl">
                  <a:srgbClr val="C0C0C0"/>
                </a:outerShdw>
              </a:effectLst>
            </a:endParaRPr>
          </a:p>
        </p:txBody>
      </p:sp>
    </p:spTree>
    <p:extLst>
      <p:ext uri="{BB962C8B-B14F-4D97-AF65-F5344CB8AC3E}">
        <p14:creationId xmlns:p14="http://schemas.microsoft.com/office/powerpoint/2010/main" val="1367358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anim calcmode="lin" valueType="num">
                                      <p:cBhvr additive="base">
                                        <p:cTn id="4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dirty="0">
                <a:cs typeface="Arial" panose="020B0604020202020204" pitchFamily="34" charset="0"/>
              </a:rPr>
              <a:t>TRY… CATCH</a:t>
            </a:r>
          </a:p>
          <a:p>
            <a:r>
              <a:rPr lang="en-US" sz="2400" dirty="0"/>
              <a:t>Example: Change the code you wrote in question 2 to raise a custom error message instead of the actual error message.</a:t>
            </a:r>
          </a:p>
          <a:p>
            <a:pPr marL="341313" indent="0">
              <a:buNone/>
            </a:pPr>
            <a:r>
              <a:rPr lang="en-US" sz="2400" b="1" dirty="0">
                <a:solidFill>
                  <a:srgbClr val="002060"/>
                </a:solidFill>
              </a:rPr>
              <a:t>BEGIN TRY</a:t>
            </a:r>
          </a:p>
          <a:p>
            <a:pPr marL="341313" indent="0">
              <a:buNone/>
            </a:pPr>
            <a:r>
              <a:rPr lang="en-US" sz="2400" b="1" dirty="0">
                <a:solidFill>
                  <a:srgbClr val="002060"/>
                </a:solidFill>
              </a:rPr>
              <a:t>	INSERT INTO 	</a:t>
            </a:r>
            <a:r>
              <a:rPr lang="en-US" sz="2400" b="1" dirty="0" err="1">
                <a:solidFill>
                  <a:srgbClr val="002060"/>
                </a:solidFill>
              </a:rPr>
              <a:t>HumanResources.Department</a:t>
            </a:r>
            <a:r>
              <a:rPr lang="en-US" sz="2400" b="1" dirty="0">
                <a:solidFill>
                  <a:srgbClr val="002060"/>
                </a:solidFill>
              </a:rPr>
              <a:t>(</a:t>
            </a:r>
            <a:r>
              <a:rPr lang="en-US" sz="2400" b="1" dirty="0" err="1">
                <a:solidFill>
                  <a:srgbClr val="002060"/>
                </a:solidFill>
              </a:rPr>
              <a:t>DepartmentID,Name,Grou</a:t>
            </a:r>
            <a:r>
              <a:rPr lang="en-US" sz="2400" b="1" dirty="0">
                <a:solidFill>
                  <a:srgbClr val="002060"/>
                </a:solidFill>
              </a:rPr>
              <a:t>	</a:t>
            </a:r>
            <a:r>
              <a:rPr lang="en-US" sz="2400" b="1" dirty="0" err="1">
                <a:solidFill>
                  <a:srgbClr val="002060"/>
                </a:solidFill>
              </a:rPr>
              <a:t>pName,ModifiedDate</a:t>
            </a:r>
            <a:r>
              <a:rPr lang="en-US" sz="2400" b="1" dirty="0">
                <a:solidFill>
                  <a:srgbClr val="002060"/>
                </a:solidFill>
              </a:rPr>
              <a:t>) VALUES (1,'Engineering','Research 	and </a:t>
            </a:r>
            <a:r>
              <a:rPr lang="en-US" sz="2400" b="1" dirty="0" err="1">
                <a:solidFill>
                  <a:srgbClr val="002060"/>
                </a:solidFill>
              </a:rPr>
              <a:t>Development',GETDATE</a:t>
            </a:r>
            <a:r>
              <a:rPr lang="en-US" sz="2400" b="1" dirty="0">
                <a:solidFill>
                  <a:srgbClr val="002060"/>
                </a:solidFill>
              </a:rPr>
              <a:t>());</a:t>
            </a:r>
          </a:p>
          <a:p>
            <a:pPr marL="341313" indent="0">
              <a:buNone/>
            </a:pPr>
            <a:r>
              <a:rPr lang="en-US" sz="2400" b="1" dirty="0">
                <a:solidFill>
                  <a:srgbClr val="002060"/>
                </a:solidFill>
              </a:rPr>
              <a:t>END TRY</a:t>
            </a:r>
          </a:p>
          <a:p>
            <a:pPr marL="341313" indent="0">
              <a:buNone/>
            </a:pPr>
            <a:r>
              <a:rPr lang="en-US" sz="2400" b="1" dirty="0">
                <a:solidFill>
                  <a:srgbClr val="002060"/>
                </a:solidFill>
              </a:rPr>
              <a:t>BEGIN CATCH</a:t>
            </a:r>
          </a:p>
          <a:p>
            <a:pPr marL="341313" indent="0">
              <a:buNone/>
            </a:pPr>
            <a:r>
              <a:rPr lang="en-US" sz="2400" b="1" dirty="0">
                <a:solidFill>
                  <a:srgbClr val="002060"/>
                </a:solidFill>
              </a:rPr>
              <a:t>	RAISERROR('You attempted to insert a duplicate!',16,1);</a:t>
            </a:r>
          </a:p>
          <a:p>
            <a:pPr marL="341313" indent="0">
              <a:buNone/>
            </a:pPr>
            <a:r>
              <a:rPr lang="en-US" sz="2400" b="1" dirty="0">
                <a:solidFill>
                  <a:srgbClr val="002060"/>
                </a:solidFill>
              </a:rPr>
              <a:t>END CATCH;</a:t>
            </a:r>
            <a:endParaRPr lang="en-US" sz="2000" dirty="0">
              <a:solidFill>
                <a:srgbClr val="002060"/>
              </a:solidFill>
              <a:effectLst>
                <a:outerShdw blurRad="38100" dist="38100" dir="2700000" algn="tl">
                  <a:srgbClr val="C0C0C0"/>
                </a:outerShdw>
              </a:effectLst>
            </a:endParaRPr>
          </a:p>
        </p:txBody>
      </p:sp>
    </p:spTree>
    <p:extLst>
      <p:ext uri="{BB962C8B-B14F-4D97-AF65-F5344CB8AC3E}">
        <p14:creationId xmlns:p14="http://schemas.microsoft.com/office/powerpoint/2010/main" val="994568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a:latin typeface="Cambria" panose="02040503050406030204" pitchFamily="18" charset="0"/>
                <a:cs typeface="Arial" panose="020B0604020202020204" pitchFamily="34" charset="0"/>
              </a:rPr>
              <a:t>RETURN</a:t>
            </a:r>
          </a:p>
          <a:p>
            <a:pPr eaLnBrk="1" hangingPunct="1">
              <a:defRPr/>
            </a:pPr>
            <a:r>
              <a:rPr lang="en-US" sz="2400">
                <a:latin typeface="Cambria" panose="02040503050406030204" pitchFamily="18" charset="0"/>
              </a:rPr>
              <a:t>Exits unconditionally from a query or procedure</a:t>
            </a:r>
          </a:p>
          <a:p>
            <a:pPr eaLnBrk="1" hangingPunct="1">
              <a:defRPr/>
            </a:pPr>
            <a:r>
              <a:rPr lang="en-US" sz="2400">
                <a:latin typeface="Cambria" panose="02040503050406030204" pitchFamily="18" charset="0"/>
              </a:rPr>
              <a:t>This will be discussed more detail in Stored Procedure section.</a:t>
            </a:r>
          </a:p>
          <a:p>
            <a:pPr eaLnBrk="1" hangingPunct="1">
              <a:defRPr/>
            </a:pPr>
            <a:r>
              <a:rPr lang="en-US" sz="2400">
                <a:latin typeface="Cambria" panose="02040503050406030204" pitchFamily="18" charset="0"/>
              </a:rPr>
              <a:t>Syntax</a:t>
            </a:r>
          </a:p>
          <a:p>
            <a:pPr eaLnBrk="1" hangingPunct="1">
              <a:buFont typeface="Wingdings" pitchFamily="2" charset="2"/>
              <a:buNone/>
              <a:defRPr/>
            </a:pPr>
            <a:r>
              <a:rPr lang="en-US" sz="2400">
                <a:solidFill>
                  <a:srgbClr val="C00000"/>
                </a:solidFill>
                <a:effectLst>
                  <a:outerShdw blurRad="38100" dist="38100" dir="2700000" algn="tl">
                    <a:srgbClr val="000000">
                      <a:alpha val="43137"/>
                    </a:srgbClr>
                  </a:outerShdw>
                </a:effectLst>
                <a:latin typeface="Cambria" panose="02040503050406030204" pitchFamily="18" charset="0"/>
              </a:rPr>
              <a:t>RETURN [ integer_expression ]</a:t>
            </a:r>
            <a:endParaRPr lang="en-US" sz="2400">
              <a:solidFill>
                <a:srgbClr val="C00000"/>
              </a:solidFill>
              <a:effectLst>
                <a:outerShdw blurRad="38100" dist="38100" dir="2700000" algn="tl">
                  <a:srgbClr val="C0C0C0"/>
                </a:outerShdw>
              </a:effectLst>
              <a:latin typeface="Cambria" panose="02040503050406030204" pitchFamily="18" charset="0"/>
            </a:endParaRPr>
          </a:p>
        </p:txBody>
      </p:sp>
    </p:spTree>
    <p:extLst>
      <p:ext uri="{BB962C8B-B14F-4D97-AF65-F5344CB8AC3E}">
        <p14:creationId xmlns:p14="http://schemas.microsoft.com/office/powerpoint/2010/main" val="284492876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TextBox 12"/>
          <p:cNvSpPr txBox="1"/>
          <p:nvPr/>
        </p:nvSpPr>
        <p:spPr>
          <a:xfrm>
            <a:off x="838200" y="1800795"/>
            <a:ext cx="73152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latin typeface="Cambria" pitchFamily="18" charset="0"/>
              </a:rPr>
              <a:t>PRINT ‘any ACII Text’|@</a:t>
            </a:r>
            <a:r>
              <a:rPr lang="en-US" sz="3200" dirty="0" err="1">
                <a:latin typeface="Cambria" pitchFamily="18" charset="0"/>
              </a:rPr>
              <a:t>local_variable</a:t>
            </a:r>
            <a:r>
              <a:rPr lang="en-US" sz="3200" dirty="0">
                <a:latin typeface="Cambria" pitchFamily="18" charset="0"/>
              </a:rPr>
              <a:t>|</a:t>
            </a:r>
          </a:p>
          <a:p>
            <a:r>
              <a:rPr lang="en-US" sz="3200" dirty="0">
                <a:latin typeface="Cambria" pitchFamily="18" charset="0"/>
              </a:rPr>
              <a:t>@@FUNTION| </a:t>
            </a:r>
            <a:r>
              <a:rPr lang="en-US" sz="3200" dirty="0" err="1">
                <a:latin typeface="Cambria" pitchFamily="18" charset="0"/>
              </a:rPr>
              <a:t>String_expr</a:t>
            </a:r>
            <a:endParaRPr lang="en-US" sz="3200" dirty="0">
              <a:latin typeface="Cambria" pitchFamily="18" charset="0"/>
            </a:endParaRPr>
          </a:p>
        </p:txBody>
      </p:sp>
      <p:sp>
        <p:nvSpPr>
          <p:cNvPr id="15" name="TextBox 14"/>
          <p:cNvSpPr txBox="1"/>
          <p:nvPr/>
        </p:nvSpPr>
        <p:spPr>
          <a:xfrm>
            <a:off x="838200" y="3370957"/>
            <a:ext cx="7315200" cy="9787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57150" lvl="1">
              <a:lnSpc>
                <a:spcPct val="90000"/>
              </a:lnSpc>
              <a:spcBef>
                <a:spcPct val="30000"/>
              </a:spcBef>
              <a:buFontTx/>
              <a:buNone/>
            </a:pPr>
            <a:r>
              <a:rPr lang="en-US" sz="3200" dirty="0">
                <a:latin typeface="Cambria" pitchFamily="18" charset="0"/>
              </a:rPr>
              <a:t>RETURN [</a:t>
            </a:r>
            <a:r>
              <a:rPr lang="en-US" sz="3200" dirty="0" err="1">
                <a:latin typeface="Cambria" pitchFamily="18" charset="0"/>
              </a:rPr>
              <a:t>integer_expression</a:t>
            </a:r>
            <a:r>
              <a:rPr lang="en-US" sz="3200" dirty="0">
                <a:latin typeface="Cambria" pitchFamily="18" charset="0"/>
              </a:rPr>
              <a:t>]</a:t>
            </a:r>
          </a:p>
          <a:p>
            <a:pPr marL="57150" lvl="1">
              <a:lnSpc>
                <a:spcPct val="90000"/>
              </a:lnSpc>
            </a:pPr>
            <a:r>
              <a:rPr lang="en-US" sz="3200" i="1" dirty="0" err="1">
                <a:latin typeface="Cambria" pitchFamily="18" charset="0"/>
              </a:rPr>
              <a:t>integer_expression</a:t>
            </a:r>
            <a:r>
              <a:rPr lang="en-US" sz="3200" i="1" dirty="0">
                <a:latin typeface="Cambria" pitchFamily="18" charset="0"/>
              </a:rPr>
              <a:t> </a:t>
            </a:r>
            <a:r>
              <a:rPr lang="en-US" sz="3200" dirty="0">
                <a:latin typeface="Cambria" pitchFamily="18" charset="0"/>
              </a:rPr>
              <a:t>: return value</a:t>
            </a:r>
          </a:p>
        </p:txBody>
      </p:sp>
      <p:sp>
        <p:nvSpPr>
          <p:cNvPr id="16" name="TextBox 15"/>
          <p:cNvSpPr txBox="1"/>
          <p:nvPr/>
        </p:nvSpPr>
        <p:spPr>
          <a:xfrm>
            <a:off x="838200" y="4864401"/>
            <a:ext cx="73152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3"/>
            <a:r>
              <a:rPr lang="en-US" sz="3200" dirty="0">
                <a:latin typeface="Cambria" pitchFamily="18" charset="0"/>
              </a:rPr>
              <a:t>WAITFOR { DELAY </a:t>
            </a:r>
            <a:r>
              <a:rPr lang="en-US" sz="3200" b="1" dirty="0">
                <a:latin typeface="Cambria" pitchFamily="18" charset="0"/>
              </a:rPr>
              <a:t>'</a:t>
            </a:r>
            <a:r>
              <a:rPr lang="en-US" sz="3200" i="1" dirty="0">
                <a:latin typeface="Cambria" pitchFamily="18" charset="0"/>
              </a:rPr>
              <a:t>time</a:t>
            </a:r>
            <a:r>
              <a:rPr lang="en-US" sz="3200" b="1" dirty="0">
                <a:latin typeface="Cambria" pitchFamily="18" charset="0"/>
              </a:rPr>
              <a:t>'</a:t>
            </a:r>
            <a:r>
              <a:rPr lang="en-US" sz="3200" dirty="0">
                <a:latin typeface="Cambria" pitchFamily="18" charset="0"/>
              </a:rPr>
              <a:t> | TIME </a:t>
            </a:r>
            <a:r>
              <a:rPr lang="en-US" sz="3200" b="1" dirty="0">
                <a:latin typeface="Cambria" pitchFamily="18" charset="0"/>
              </a:rPr>
              <a:t>'</a:t>
            </a:r>
            <a:r>
              <a:rPr lang="en-US" sz="3200" i="1" dirty="0">
                <a:latin typeface="Cambria" pitchFamily="18" charset="0"/>
              </a:rPr>
              <a:t>time</a:t>
            </a:r>
            <a:r>
              <a:rPr lang="en-US" sz="3200" b="1" dirty="0">
                <a:latin typeface="Cambria" pitchFamily="18" charset="0"/>
              </a:rPr>
              <a:t>' </a:t>
            </a:r>
            <a:r>
              <a:rPr lang="en-US" sz="3200" dirty="0">
                <a:latin typeface="Cambria" pitchFamily="18" charset="0"/>
              </a:rPr>
              <a:t>}</a:t>
            </a:r>
          </a:p>
        </p:txBody>
      </p:sp>
    </p:spTree>
    <p:extLst>
      <p:ext uri="{BB962C8B-B14F-4D97-AF65-F5344CB8AC3E}">
        <p14:creationId xmlns:p14="http://schemas.microsoft.com/office/powerpoint/2010/main" val="141044615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8" name="Picture 4" descr="C7ppt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387698"/>
            <a:ext cx="24384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a:spLocks noChangeArrowheads="1"/>
          </p:cNvSpPr>
          <p:nvPr/>
        </p:nvSpPr>
        <p:spPr bwMode="auto">
          <a:xfrm>
            <a:off x="553122" y="12192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folHlink"/>
              </a:buClr>
              <a:buSzPct val="60000"/>
              <a:buFont typeface="Wingdings" pitchFamily="2" charset="2"/>
              <a:buChar char="n"/>
            </a:pPr>
            <a:r>
              <a:rPr lang="en-US" sz="2200">
                <a:solidFill>
                  <a:srgbClr val="000000"/>
                </a:solidFill>
                <a:cs typeface="Times New Roman" pitchFamily="18" charset="0"/>
              </a:rPr>
              <a:t>WAITFOR: SQL Server tạm dừng một thời gian trước khi xử lý tiếp các phát biểu sau đó.</a:t>
            </a:r>
          </a:p>
        </p:txBody>
      </p:sp>
      <p:sp>
        <p:nvSpPr>
          <p:cNvPr id="15" name="Rectangle 5"/>
          <p:cNvSpPr>
            <a:spLocks noChangeArrowheads="1"/>
          </p:cNvSpPr>
          <p:nvPr/>
        </p:nvSpPr>
        <p:spPr bwMode="auto">
          <a:xfrm>
            <a:off x="553122" y="2057400"/>
            <a:ext cx="6477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sz="2200" dirty="0" err="1">
                <a:solidFill>
                  <a:srgbClr val="000000"/>
                </a:solidFill>
                <a:cs typeface="Times New Roman" pitchFamily="18" charset="0"/>
              </a:rPr>
              <a:t>Cú</a:t>
            </a:r>
            <a:r>
              <a:rPr lang="en-US" sz="2200" dirty="0">
                <a:solidFill>
                  <a:srgbClr val="000000"/>
                </a:solidFill>
                <a:cs typeface="Times New Roman" pitchFamily="18" charset="0"/>
              </a:rPr>
              <a:t> </a:t>
            </a:r>
            <a:r>
              <a:rPr lang="en-US" sz="2200" dirty="0" err="1">
                <a:solidFill>
                  <a:srgbClr val="000000"/>
                </a:solidFill>
                <a:cs typeface="Times New Roman" pitchFamily="18" charset="0"/>
              </a:rPr>
              <a:t>pháp</a:t>
            </a:r>
            <a:r>
              <a:rPr lang="en-US" sz="2200" dirty="0">
                <a:solidFill>
                  <a:srgbClr val="000000"/>
                </a:solidFill>
                <a:cs typeface="Times New Roman" pitchFamily="18" charset="0"/>
              </a:rPr>
              <a:t> :</a:t>
            </a:r>
          </a:p>
          <a:p>
            <a:pPr marL="342900" indent="-342900">
              <a:spcBef>
                <a:spcPct val="20000"/>
              </a:spcBef>
              <a:buClr>
                <a:schemeClr val="folHlink"/>
              </a:buClr>
              <a:buSzPct val="60000"/>
              <a:buFont typeface="Wingdings" pitchFamily="2" charset="2"/>
              <a:buNone/>
            </a:pPr>
            <a:r>
              <a:rPr lang="en-US" sz="2200" dirty="0">
                <a:solidFill>
                  <a:srgbClr val="000000"/>
                </a:solidFill>
                <a:cs typeface="Times New Roman" pitchFamily="18" charset="0"/>
              </a:rPr>
              <a:t>	</a:t>
            </a:r>
            <a:r>
              <a:rPr lang="en-US" sz="2200" b="1" dirty="0">
                <a:solidFill>
                  <a:srgbClr val="FF0000"/>
                </a:solidFill>
                <a:cs typeface="Times New Roman" pitchFamily="18" charset="0"/>
              </a:rPr>
              <a:t>WAITFOR {DELAY ‘time’ |TIME ‘time’}</a:t>
            </a:r>
          </a:p>
          <a:p>
            <a:pPr marL="342900" indent="-342900">
              <a:spcBef>
                <a:spcPct val="20000"/>
              </a:spcBef>
              <a:buClr>
                <a:schemeClr val="folHlink"/>
              </a:buClr>
              <a:buSzPct val="60000"/>
              <a:buFont typeface="Wingdings" pitchFamily="2" charset="2"/>
              <a:buNone/>
            </a:pPr>
            <a:r>
              <a:rPr lang="en-US" sz="2000" b="1" dirty="0">
                <a:cs typeface="Times New Roman" pitchFamily="18" charset="0"/>
              </a:rPr>
              <a:t>	Time : </a:t>
            </a:r>
            <a:r>
              <a:rPr lang="en-US" sz="2000" b="1" dirty="0" err="1">
                <a:cs typeface="Times New Roman" pitchFamily="18" charset="0"/>
              </a:rPr>
              <a:t>hh:mm:ss</a:t>
            </a:r>
            <a:endParaRPr lang="en-US" sz="2000" b="1" dirty="0">
              <a:cs typeface="Times New Roman" pitchFamily="18" charset="0"/>
            </a:endParaRPr>
          </a:p>
          <a:p>
            <a:pPr marL="342900" indent="-342900">
              <a:spcBef>
                <a:spcPct val="20000"/>
              </a:spcBef>
              <a:buClr>
                <a:schemeClr val="folHlink"/>
              </a:buClr>
              <a:buSzPct val="60000"/>
              <a:buFont typeface="Wingdings" pitchFamily="2" charset="2"/>
              <a:buNone/>
            </a:pPr>
            <a:r>
              <a:rPr lang="en-US" sz="2000" b="1" dirty="0">
                <a:cs typeface="Times New Roman" pitchFamily="18" charset="0"/>
              </a:rPr>
              <a:t>	</a:t>
            </a:r>
            <a:r>
              <a:rPr lang="en-US" sz="2000" b="1" dirty="0" err="1">
                <a:cs typeface="Times New Roman" pitchFamily="18" charset="0"/>
              </a:rPr>
              <a:t>Deplay</a:t>
            </a:r>
            <a:r>
              <a:rPr lang="en-US" sz="2000" b="1" dirty="0">
                <a:cs typeface="Times New Roman" pitchFamily="18" charset="0"/>
              </a:rPr>
              <a:t> ‘time’: </a:t>
            </a:r>
            <a:r>
              <a:rPr lang="en-US" sz="2000" b="1" dirty="0" err="1">
                <a:cs typeface="Times New Roman" pitchFamily="18" charset="0"/>
              </a:rPr>
              <a:t>hệ</a:t>
            </a:r>
            <a:r>
              <a:rPr lang="en-US" sz="2000" b="1" dirty="0">
                <a:cs typeface="Times New Roman" pitchFamily="18" charset="0"/>
              </a:rPr>
              <a:t> </a:t>
            </a:r>
            <a:r>
              <a:rPr lang="en-US" sz="2000" b="1" dirty="0" err="1">
                <a:cs typeface="Times New Roman" pitchFamily="18" charset="0"/>
              </a:rPr>
              <a:t>thống</a:t>
            </a:r>
            <a:r>
              <a:rPr lang="en-US" sz="2000" b="1" dirty="0">
                <a:cs typeface="Times New Roman" pitchFamily="18" charset="0"/>
              </a:rPr>
              <a:t> </a:t>
            </a:r>
            <a:r>
              <a:rPr lang="en-US" sz="2000" b="1" dirty="0" err="1">
                <a:cs typeface="Times New Roman" pitchFamily="18" charset="0"/>
              </a:rPr>
              <a:t>tạm</a:t>
            </a:r>
            <a:r>
              <a:rPr lang="en-US" sz="2000" b="1" dirty="0">
                <a:cs typeface="Times New Roman" pitchFamily="18" charset="0"/>
              </a:rPr>
              <a:t> </a:t>
            </a:r>
            <a:r>
              <a:rPr lang="en-US" sz="2000" b="1" dirty="0" err="1">
                <a:cs typeface="Times New Roman" pitchFamily="18" charset="0"/>
              </a:rPr>
              <a:t>dừng</a:t>
            </a:r>
            <a:r>
              <a:rPr lang="en-US" sz="2000" b="1" dirty="0">
                <a:cs typeface="Times New Roman" pitchFamily="18" charset="0"/>
              </a:rPr>
              <a:t> </a:t>
            </a:r>
            <a:r>
              <a:rPr lang="en-US" sz="2000" b="1" dirty="0" err="1">
                <a:cs typeface="Times New Roman" pitchFamily="18" charset="0"/>
              </a:rPr>
              <a:t>trong</a:t>
            </a:r>
            <a:r>
              <a:rPr lang="en-US" sz="2000" b="1" dirty="0">
                <a:cs typeface="Times New Roman" pitchFamily="18" charset="0"/>
              </a:rPr>
              <a:t> </a:t>
            </a:r>
            <a:r>
              <a:rPr lang="en-US" sz="2000" b="1" dirty="0" err="1">
                <a:cs typeface="Times New Roman" pitchFamily="18" charset="0"/>
              </a:rPr>
              <a:t>khoảng</a:t>
            </a:r>
            <a:r>
              <a:rPr lang="en-US" sz="2000" b="1" dirty="0">
                <a:cs typeface="Times New Roman" pitchFamily="18" charset="0"/>
              </a:rPr>
              <a:t> </a:t>
            </a:r>
            <a:r>
              <a:rPr lang="en-US" sz="2000" b="1" dirty="0" err="1">
                <a:cs typeface="Times New Roman" pitchFamily="18" charset="0"/>
              </a:rPr>
              <a:t>thời</a:t>
            </a:r>
            <a:r>
              <a:rPr lang="en-US" sz="2000" b="1" dirty="0">
                <a:cs typeface="Times New Roman" pitchFamily="18" charset="0"/>
              </a:rPr>
              <a:t> </a:t>
            </a:r>
            <a:r>
              <a:rPr lang="en-US" sz="2000" b="1" dirty="0" err="1">
                <a:cs typeface="Times New Roman" pitchFamily="18" charset="0"/>
              </a:rPr>
              <a:t>gian</a:t>
            </a:r>
            <a:r>
              <a:rPr lang="en-US" sz="2000" b="1" dirty="0">
                <a:cs typeface="Times New Roman" pitchFamily="18" charset="0"/>
              </a:rPr>
              <a:t> time</a:t>
            </a:r>
          </a:p>
          <a:p>
            <a:pPr marL="342900" indent="-342900">
              <a:spcBef>
                <a:spcPct val="20000"/>
              </a:spcBef>
              <a:buClr>
                <a:schemeClr val="folHlink"/>
              </a:buClr>
              <a:buSzPct val="60000"/>
              <a:buFont typeface="Wingdings" pitchFamily="2" charset="2"/>
              <a:buNone/>
            </a:pPr>
            <a:r>
              <a:rPr lang="en-US" sz="2000" b="1" dirty="0"/>
              <a:t>	TIME ‘time’: </a:t>
            </a:r>
            <a:r>
              <a:rPr lang="en-US" sz="2000" b="1" dirty="0" err="1"/>
              <a:t>hệ</a:t>
            </a:r>
            <a:r>
              <a:rPr lang="en-US" sz="2000" b="1" dirty="0"/>
              <a:t> </a:t>
            </a:r>
            <a:r>
              <a:rPr lang="en-US" sz="2000" b="1" dirty="0" err="1"/>
              <a:t>thống</a:t>
            </a:r>
            <a:r>
              <a:rPr lang="en-US" sz="2000" b="1" dirty="0"/>
              <a:t> </a:t>
            </a:r>
            <a:r>
              <a:rPr lang="en-US" sz="2000" b="1" dirty="0" err="1"/>
              <a:t>tạm</a:t>
            </a:r>
            <a:r>
              <a:rPr lang="en-US" sz="2000" b="1" dirty="0"/>
              <a:t> </a:t>
            </a:r>
            <a:r>
              <a:rPr lang="en-US" sz="2000" b="1" dirty="0" err="1"/>
              <a:t>dừng</a:t>
            </a:r>
            <a:r>
              <a:rPr lang="en-US" sz="2000" b="1" dirty="0"/>
              <a:t> </a:t>
            </a:r>
            <a:r>
              <a:rPr lang="en-US" sz="2000" b="1" dirty="0" err="1"/>
              <a:t>trong</a:t>
            </a:r>
            <a:r>
              <a:rPr lang="en-US" sz="2000" b="1" dirty="0"/>
              <a:t> </a:t>
            </a:r>
            <a:r>
              <a:rPr lang="en-US" sz="2000" b="1" dirty="0" err="1"/>
              <a:t>khoảng</a:t>
            </a:r>
            <a:r>
              <a:rPr lang="en-US" sz="2000" b="1" dirty="0"/>
              <a:t> </a:t>
            </a:r>
            <a:r>
              <a:rPr lang="en-US" sz="2000" b="1" dirty="0" err="1"/>
              <a:t>thời</a:t>
            </a:r>
            <a:r>
              <a:rPr lang="en-US" sz="2000" b="1" dirty="0"/>
              <a:t> </a:t>
            </a:r>
            <a:r>
              <a:rPr lang="en-US" sz="2000" b="1" dirty="0" err="1"/>
              <a:t>gian</a:t>
            </a:r>
            <a:r>
              <a:rPr lang="en-US" sz="2000" b="1" dirty="0"/>
              <a:t> time </a:t>
            </a:r>
            <a:r>
              <a:rPr lang="en-US" sz="2000" b="1" dirty="0" err="1"/>
              <a:t>chỉ</a:t>
            </a:r>
            <a:r>
              <a:rPr lang="en-US" sz="2000" b="1" dirty="0"/>
              <a:t> </a:t>
            </a:r>
            <a:r>
              <a:rPr lang="en-US" sz="2000" b="1" dirty="0" err="1"/>
              <a:t>ra</a:t>
            </a:r>
            <a:endParaRPr lang="en-US" sz="2000" b="1" dirty="0"/>
          </a:p>
          <a:p>
            <a:pPr marL="342900" indent="-342900">
              <a:spcBef>
                <a:spcPct val="20000"/>
              </a:spcBef>
              <a:buClr>
                <a:schemeClr val="folHlink"/>
              </a:buClr>
              <a:buSzPct val="60000"/>
              <a:buFont typeface="Wingdings" pitchFamily="2" charset="2"/>
              <a:buNone/>
            </a:pPr>
            <a:r>
              <a:rPr lang="en-US" sz="2000" b="1" dirty="0" err="1">
                <a:solidFill>
                  <a:srgbClr val="006600"/>
                </a:solidFill>
                <a:cs typeface="Times New Roman" pitchFamily="18" charset="0"/>
              </a:rPr>
              <a:t>Ví</a:t>
            </a:r>
            <a:r>
              <a:rPr lang="en-US" sz="2000" b="1" dirty="0">
                <a:solidFill>
                  <a:srgbClr val="006600"/>
                </a:solidFill>
                <a:cs typeface="Times New Roman" pitchFamily="18" charset="0"/>
              </a:rPr>
              <a:t> </a:t>
            </a:r>
            <a:r>
              <a:rPr lang="en-US" sz="2000" b="1" dirty="0" err="1">
                <a:solidFill>
                  <a:srgbClr val="006600"/>
                </a:solidFill>
                <a:cs typeface="Times New Roman" pitchFamily="18" charset="0"/>
              </a:rPr>
              <a:t>dụ</a:t>
            </a:r>
            <a:endParaRPr lang="en-US" sz="2000" b="1" dirty="0">
              <a:solidFill>
                <a:srgbClr val="006600"/>
              </a:solidFill>
              <a:cs typeface="Times New Roman" pitchFamily="18" charset="0"/>
            </a:endParaRPr>
          </a:p>
          <a:p>
            <a:pPr marL="342900" indent="-342900">
              <a:spcBef>
                <a:spcPct val="20000"/>
              </a:spcBef>
              <a:buClr>
                <a:schemeClr val="folHlink"/>
              </a:buClr>
              <a:buSzPct val="60000"/>
              <a:buFont typeface="Wingdings" pitchFamily="2" charset="2"/>
              <a:buNone/>
            </a:pPr>
            <a:endParaRPr lang="en-US" sz="2000" dirty="0"/>
          </a:p>
          <a:p>
            <a:pPr marL="342900" indent="-342900">
              <a:spcBef>
                <a:spcPct val="20000"/>
              </a:spcBef>
              <a:buClr>
                <a:schemeClr val="folHlink"/>
              </a:buClr>
              <a:buSzPct val="60000"/>
              <a:buFont typeface="Wingdings" pitchFamily="2" charset="2"/>
              <a:buNone/>
            </a:pPr>
            <a:r>
              <a:rPr lang="en-US" sz="2000" dirty="0"/>
              <a:t>WAITFOR DELAY '00:00:02'</a:t>
            </a:r>
          </a:p>
          <a:p>
            <a:pPr marL="342900" indent="-342900"/>
            <a:r>
              <a:rPr lang="en-US" sz="2000" dirty="0"/>
              <a:t>SELECT </a:t>
            </a:r>
            <a:r>
              <a:rPr lang="en-US" sz="2000" dirty="0" err="1"/>
              <a:t>EmployeeID</a:t>
            </a:r>
            <a:r>
              <a:rPr lang="en-US" sz="2000" dirty="0"/>
              <a:t> FROM </a:t>
            </a:r>
            <a:r>
              <a:rPr lang="en-US" sz="2000" dirty="0" err="1"/>
              <a:t>Northwind.dbo.Employees</a:t>
            </a:r>
            <a:endParaRPr lang="en-US" sz="2000" dirty="0"/>
          </a:p>
          <a:p>
            <a:pPr marL="342900" indent="-342900">
              <a:spcBef>
                <a:spcPct val="20000"/>
              </a:spcBef>
              <a:buClr>
                <a:schemeClr val="folHlink"/>
              </a:buClr>
              <a:buSzPct val="60000"/>
              <a:buFont typeface="Wingdings" pitchFamily="2" charset="2"/>
              <a:buNone/>
            </a:pPr>
            <a:endParaRPr lang="en-US" sz="2000" dirty="0">
              <a:solidFill>
                <a:srgbClr val="006600"/>
              </a:solidFill>
              <a:cs typeface="Times New Roman" pitchFamily="18" charset="0"/>
            </a:endParaRPr>
          </a:p>
        </p:txBody>
      </p:sp>
    </p:spTree>
    <p:extLst>
      <p:ext uri="{BB962C8B-B14F-4D97-AF65-F5344CB8AC3E}">
        <p14:creationId xmlns:p14="http://schemas.microsoft.com/office/powerpoint/2010/main" val="1915087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5</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266700" y="1219200"/>
            <a:ext cx="8610600" cy="4678363"/>
          </a:xfrm>
        </p:spPr>
        <p:txBody>
          <a:bodyPr/>
          <a:lstStyle/>
          <a:p>
            <a:pPr algn="just">
              <a:buClr>
                <a:schemeClr val="folHlink"/>
              </a:buClr>
              <a:buSzPct val="60000"/>
              <a:buFont typeface="Wingdings" pitchFamily="2" charset="2"/>
              <a:buChar char="n"/>
            </a:pPr>
            <a:r>
              <a:rPr lang="en-US" sz="2800">
                <a:solidFill>
                  <a:srgbClr val="000000"/>
                </a:solidFill>
                <a:latin typeface="Arial" panose="020B0604020202020204" pitchFamily="34" charset="0"/>
                <a:cs typeface="Arial" panose="020B0604020202020204" pitchFamily="34" charset="0"/>
              </a:rPr>
              <a:t>Biến là một đối tượng dùng để lưu trữ dữ liệu. Biến phải được khai báo trước khi dùng.</a:t>
            </a:r>
          </a:p>
          <a:p>
            <a:pPr algn="just">
              <a:buClr>
                <a:schemeClr val="folHlink"/>
              </a:buClr>
              <a:buSzPct val="60000"/>
              <a:buFont typeface="Wingdings" pitchFamily="2" charset="2"/>
              <a:buChar char="n"/>
            </a:pPr>
            <a:r>
              <a:rPr lang="en-US" sz="2800">
                <a:solidFill>
                  <a:srgbClr val="000000"/>
                </a:solidFill>
                <a:latin typeface="Arial" panose="020B0604020202020204" pitchFamily="34" charset="0"/>
                <a:cs typeface="Arial" panose="020B0604020202020204" pitchFamily="34" charset="0"/>
              </a:rPr>
              <a:t>Có 2 loại biến: cục bộ và toàn cục</a:t>
            </a:r>
          </a:p>
          <a:p>
            <a:pPr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Biến cục bộ:</a:t>
            </a:r>
          </a:p>
          <a:p>
            <a:pPr lvl="1"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Được khai báo trong phần thân của một bó lệnh hay một thủ tục.</a:t>
            </a:r>
          </a:p>
          <a:p>
            <a:pPr lvl="1"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Phạm vi hoạt động của biến bắt đầu từ điểm mà nó được khai báo cho đến khi kết thúc một bó lệnh, một thủ tục hay một hàm mà nó được khai báo.</a:t>
            </a:r>
          </a:p>
          <a:p>
            <a:pPr lvl="1"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Tên của biến bắt đầu bằng @</a:t>
            </a:r>
          </a:p>
          <a:p>
            <a:pPr algn="just">
              <a:buClr>
                <a:schemeClr val="folHlink"/>
              </a:buClr>
              <a:buSzPct val="60000"/>
              <a:buFont typeface="Wingdings" pitchFamily="2" charset="2"/>
              <a:buChar char="n"/>
            </a:pPr>
            <a:endParaRPr lang="en-US" sz="2800">
              <a:solidFill>
                <a:srgbClr val="000000"/>
              </a:solidFill>
              <a:latin typeface="Arial" panose="020B0604020202020204" pitchFamily="34" charset="0"/>
              <a:cs typeface="Arial" panose="020B0604020202020204"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400" b="1">
                  <a:solidFill>
                    <a:schemeClr val="bg1"/>
                  </a:solidFill>
                </a:rPr>
                <a:t>Biến -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pic>
        <p:nvPicPr>
          <p:cNvPr id="11" name="Picture 4" descr="C7ppt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992887" y="-13344"/>
            <a:ext cx="1126507" cy="1232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1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50</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8" name="Picture 4" descr="C7ppt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387698"/>
            <a:ext cx="24384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412875"/>
            <a:ext cx="8382000" cy="288078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Example</a:t>
            </a:r>
            <a:r>
              <a:rPr lang="en-US"/>
              <a:t>:</a:t>
            </a:r>
          </a:p>
          <a:p>
            <a:pPr marL="1447800" lvl="2" indent="-533400">
              <a:lnSpc>
                <a:spcPct val="90000"/>
              </a:lnSpc>
              <a:buFont typeface="Arial" panose="020B0604020202020204" pitchFamily="34" charset="0"/>
              <a:buNone/>
            </a:pPr>
            <a:r>
              <a:rPr lang="en-US" sz="2800"/>
              <a:t>BEGIN </a:t>
            </a:r>
          </a:p>
          <a:p>
            <a:pPr marL="1447800" lvl="2" indent="-533400">
              <a:lnSpc>
                <a:spcPct val="90000"/>
              </a:lnSpc>
              <a:buFont typeface="Arial" panose="020B0604020202020204" pitchFamily="34" charset="0"/>
              <a:buNone/>
            </a:pPr>
            <a:r>
              <a:rPr lang="en-US" sz="2800"/>
              <a:t>	WAITFOR TIME '22:20' </a:t>
            </a:r>
          </a:p>
          <a:p>
            <a:pPr marL="1447800" lvl="2" indent="-533400">
              <a:lnSpc>
                <a:spcPct val="90000"/>
              </a:lnSpc>
              <a:buFont typeface="Arial" panose="020B0604020202020204" pitchFamily="34" charset="0"/>
              <a:buNone/>
            </a:pPr>
            <a:r>
              <a:rPr lang="en-US" sz="2800"/>
              <a:t>	EXECUTE update_all_stats </a:t>
            </a:r>
          </a:p>
          <a:p>
            <a:pPr marL="1447800" lvl="2" indent="-533400">
              <a:lnSpc>
                <a:spcPct val="90000"/>
              </a:lnSpc>
              <a:buFont typeface="Arial" panose="020B0604020202020204" pitchFamily="34" charset="0"/>
              <a:buNone/>
            </a:pPr>
            <a:r>
              <a:rPr lang="en-US" sz="2800"/>
              <a:t>END </a:t>
            </a:r>
          </a:p>
          <a:p>
            <a:endParaRPr lang="en-US" dirty="0"/>
          </a:p>
        </p:txBody>
      </p:sp>
    </p:spTree>
    <p:extLst>
      <p:ext uri="{BB962C8B-B14F-4D97-AF65-F5344CB8AC3E}">
        <p14:creationId xmlns:p14="http://schemas.microsoft.com/office/powerpoint/2010/main" val="657018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51</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81000" y="14128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RAISERROR</a:t>
            </a:r>
            <a:endParaRPr lang="en-US" dirty="0"/>
          </a:p>
        </p:txBody>
      </p:sp>
      <p:sp>
        <p:nvSpPr>
          <p:cNvPr id="14" name="TextBox 13"/>
          <p:cNvSpPr txBox="1"/>
          <p:nvPr/>
        </p:nvSpPr>
        <p:spPr>
          <a:xfrm>
            <a:off x="533400" y="2286000"/>
            <a:ext cx="8001000"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990600" lvl="1" indent="-533400">
              <a:buFontTx/>
              <a:buNone/>
            </a:pPr>
            <a:r>
              <a:rPr lang="en-US" sz="3200" b="1" dirty="0">
                <a:solidFill>
                  <a:schemeClr val="accent2"/>
                </a:solidFill>
                <a:latin typeface="Cambria" pitchFamily="18" charset="0"/>
              </a:rPr>
              <a:t>RAISERROR</a:t>
            </a:r>
            <a:r>
              <a:rPr lang="en-US" sz="3200" b="1" dirty="0">
                <a:latin typeface="Cambria" pitchFamily="18" charset="0"/>
              </a:rPr>
              <a:t>({</a:t>
            </a:r>
            <a:r>
              <a:rPr lang="en-US" sz="3200" b="1" i="1" dirty="0" err="1">
                <a:latin typeface="Cambria" pitchFamily="18" charset="0"/>
              </a:rPr>
              <a:t>msg_id</a:t>
            </a:r>
            <a:r>
              <a:rPr lang="en-US" sz="3200" b="1" dirty="0">
                <a:latin typeface="Cambria" pitchFamily="18" charset="0"/>
              </a:rPr>
              <a:t> | </a:t>
            </a:r>
            <a:r>
              <a:rPr lang="en-US" sz="3200" b="1" i="1" dirty="0" err="1">
                <a:latin typeface="Cambria" pitchFamily="18" charset="0"/>
              </a:rPr>
              <a:t>msg_str</a:t>
            </a:r>
            <a:r>
              <a:rPr lang="en-US" sz="3200" b="1" dirty="0">
                <a:latin typeface="Cambria" pitchFamily="18" charset="0"/>
              </a:rPr>
              <a:t>} </a:t>
            </a:r>
          </a:p>
          <a:p>
            <a:pPr marL="990600" lvl="1" indent="-533400">
              <a:buFontTx/>
              <a:buNone/>
            </a:pPr>
            <a:r>
              <a:rPr lang="en-US" sz="3200" b="1" dirty="0">
                <a:latin typeface="Cambria" pitchFamily="18" charset="0"/>
              </a:rPr>
              <a:t>{ , </a:t>
            </a:r>
            <a:r>
              <a:rPr lang="en-US" sz="3200" b="1" i="1" dirty="0">
                <a:latin typeface="Cambria" pitchFamily="18" charset="0"/>
              </a:rPr>
              <a:t>severity </a:t>
            </a:r>
            <a:r>
              <a:rPr lang="en-US" sz="3200" b="1" dirty="0">
                <a:latin typeface="Cambria" pitchFamily="18" charset="0"/>
              </a:rPr>
              <a:t>, </a:t>
            </a:r>
            <a:r>
              <a:rPr lang="en-US" sz="3200" b="1" i="1" dirty="0">
                <a:latin typeface="Cambria" pitchFamily="18" charset="0"/>
              </a:rPr>
              <a:t>state }</a:t>
            </a:r>
          </a:p>
          <a:p>
            <a:pPr marL="990600" lvl="1" indent="-533400">
              <a:buFontTx/>
              <a:buNone/>
            </a:pPr>
            <a:r>
              <a:rPr lang="en-US" sz="3200" b="1" dirty="0">
                <a:latin typeface="Cambria" pitchFamily="18" charset="0"/>
              </a:rPr>
              <a:t>[ , </a:t>
            </a:r>
            <a:r>
              <a:rPr lang="en-US" sz="3200" b="1" i="1" dirty="0">
                <a:latin typeface="Cambria" pitchFamily="18" charset="0"/>
              </a:rPr>
              <a:t>argument </a:t>
            </a:r>
            <a:r>
              <a:rPr lang="en-US" sz="3200" b="1" dirty="0">
                <a:latin typeface="Cambria" pitchFamily="18" charset="0"/>
              </a:rPr>
              <a:t>[ ,...</a:t>
            </a:r>
            <a:r>
              <a:rPr lang="en-US" sz="3200" b="1" i="1" dirty="0">
                <a:latin typeface="Cambria" pitchFamily="18" charset="0"/>
              </a:rPr>
              <a:t>n </a:t>
            </a:r>
            <a:r>
              <a:rPr lang="en-US" sz="3200" b="1" dirty="0">
                <a:latin typeface="Cambria" pitchFamily="18" charset="0"/>
              </a:rPr>
              <a:t>] ] )</a:t>
            </a:r>
          </a:p>
          <a:p>
            <a:pPr marL="990600" lvl="1" indent="-533400">
              <a:buFontTx/>
              <a:buNone/>
            </a:pPr>
            <a:r>
              <a:rPr lang="en-US" sz="3200" b="1" dirty="0">
                <a:latin typeface="Cambria" pitchFamily="18" charset="0"/>
              </a:rPr>
              <a:t>[ WITH </a:t>
            </a:r>
            <a:r>
              <a:rPr lang="en-US" sz="3200" b="1" i="1" dirty="0">
                <a:latin typeface="Cambria" pitchFamily="18" charset="0"/>
              </a:rPr>
              <a:t>option </a:t>
            </a:r>
            <a:r>
              <a:rPr lang="en-US" sz="3200" b="1" dirty="0">
                <a:latin typeface="Cambria" pitchFamily="18" charset="0"/>
              </a:rPr>
              <a:t>[ ,...</a:t>
            </a:r>
            <a:r>
              <a:rPr lang="en-US" sz="3200" b="1" i="1" dirty="0">
                <a:latin typeface="Cambria" pitchFamily="18" charset="0"/>
              </a:rPr>
              <a:t>n </a:t>
            </a:r>
            <a:r>
              <a:rPr lang="en-US" sz="3200" b="1" dirty="0">
                <a:latin typeface="Cambria" pitchFamily="18" charset="0"/>
              </a:rPr>
              <a:t>] ] </a:t>
            </a:r>
            <a:endParaRPr lang="en-US" sz="3200" dirty="0">
              <a:latin typeface="Cambria" pitchFamily="18" charset="0"/>
            </a:endParaRPr>
          </a:p>
        </p:txBody>
      </p:sp>
    </p:spTree>
    <p:extLst>
      <p:ext uri="{BB962C8B-B14F-4D97-AF65-F5344CB8AC3E}">
        <p14:creationId xmlns:p14="http://schemas.microsoft.com/office/powerpoint/2010/main" val="104664534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52</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81000" y="14128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RAISERROR</a:t>
            </a:r>
            <a:endParaRPr lang="en-US" dirty="0"/>
          </a:p>
        </p:txBody>
      </p:sp>
      <p:sp>
        <p:nvSpPr>
          <p:cNvPr id="14" name="TextBox 13"/>
          <p:cNvSpPr txBox="1"/>
          <p:nvPr/>
        </p:nvSpPr>
        <p:spPr>
          <a:xfrm>
            <a:off x="533400" y="2286000"/>
            <a:ext cx="8001000"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990600" lvl="1" indent="-533400">
              <a:buFontTx/>
              <a:buNone/>
            </a:pPr>
            <a:r>
              <a:rPr lang="en-US" sz="3200" b="1" dirty="0">
                <a:solidFill>
                  <a:schemeClr val="accent2"/>
                </a:solidFill>
                <a:latin typeface="Cambria" pitchFamily="18" charset="0"/>
              </a:rPr>
              <a:t>RAISERROR</a:t>
            </a:r>
            <a:r>
              <a:rPr lang="en-US" sz="3200" b="1" dirty="0">
                <a:latin typeface="Cambria" pitchFamily="18" charset="0"/>
              </a:rPr>
              <a:t>({</a:t>
            </a:r>
            <a:r>
              <a:rPr lang="en-US" sz="3200" b="1" i="1" dirty="0" err="1">
                <a:latin typeface="Cambria" pitchFamily="18" charset="0"/>
              </a:rPr>
              <a:t>msg_id</a:t>
            </a:r>
            <a:r>
              <a:rPr lang="en-US" sz="3200" b="1" dirty="0">
                <a:latin typeface="Cambria" pitchFamily="18" charset="0"/>
              </a:rPr>
              <a:t> | </a:t>
            </a:r>
            <a:r>
              <a:rPr lang="en-US" sz="3200" b="1" i="1" dirty="0" err="1">
                <a:latin typeface="Cambria" pitchFamily="18" charset="0"/>
              </a:rPr>
              <a:t>msg_str</a:t>
            </a:r>
            <a:r>
              <a:rPr lang="en-US" sz="3200" b="1" dirty="0">
                <a:latin typeface="Cambria" pitchFamily="18" charset="0"/>
              </a:rPr>
              <a:t>} </a:t>
            </a:r>
          </a:p>
          <a:p>
            <a:pPr marL="990600" lvl="1" indent="-533400">
              <a:buFontTx/>
              <a:buNone/>
            </a:pPr>
            <a:r>
              <a:rPr lang="en-US" sz="3200" b="1" dirty="0">
                <a:latin typeface="Cambria" pitchFamily="18" charset="0"/>
              </a:rPr>
              <a:t>{ , </a:t>
            </a:r>
            <a:r>
              <a:rPr lang="en-US" sz="3200" b="1" i="1" dirty="0">
                <a:latin typeface="Cambria" pitchFamily="18" charset="0"/>
              </a:rPr>
              <a:t>severity </a:t>
            </a:r>
            <a:r>
              <a:rPr lang="en-US" sz="3200" b="1" dirty="0">
                <a:latin typeface="Cambria" pitchFamily="18" charset="0"/>
              </a:rPr>
              <a:t>, </a:t>
            </a:r>
            <a:r>
              <a:rPr lang="en-US" sz="3200" b="1" i="1" dirty="0">
                <a:latin typeface="Cambria" pitchFamily="18" charset="0"/>
              </a:rPr>
              <a:t>state }</a:t>
            </a:r>
          </a:p>
          <a:p>
            <a:pPr marL="990600" lvl="1" indent="-533400">
              <a:buFontTx/>
              <a:buNone/>
            </a:pPr>
            <a:r>
              <a:rPr lang="en-US" sz="3200" b="1" dirty="0">
                <a:latin typeface="Cambria" pitchFamily="18" charset="0"/>
              </a:rPr>
              <a:t>[ , </a:t>
            </a:r>
            <a:r>
              <a:rPr lang="en-US" sz="3200" b="1" i="1" dirty="0">
                <a:latin typeface="Cambria" pitchFamily="18" charset="0"/>
              </a:rPr>
              <a:t>argument </a:t>
            </a:r>
            <a:r>
              <a:rPr lang="en-US" sz="3200" b="1" dirty="0">
                <a:latin typeface="Cambria" pitchFamily="18" charset="0"/>
              </a:rPr>
              <a:t>[ ,...</a:t>
            </a:r>
            <a:r>
              <a:rPr lang="en-US" sz="3200" b="1" i="1" dirty="0">
                <a:latin typeface="Cambria" pitchFamily="18" charset="0"/>
              </a:rPr>
              <a:t>n </a:t>
            </a:r>
            <a:r>
              <a:rPr lang="en-US" sz="3200" b="1" dirty="0">
                <a:latin typeface="Cambria" pitchFamily="18" charset="0"/>
              </a:rPr>
              <a:t>] ] )</a:t>
            </a:r>
          </a:p>
          <a:p>
            <a:pPr marL="990600" lvl="1" indent="-533400">
              <a:buFontTx/>
              <a:buNone/>
            </a:pPr>
            <a:r>
              <a:rPr lang="en-US" sz="3200" b="1" dirty="0">
                <a:latin typeface="Cambria" pitchFamily="18" charset="0"/>
              </a:rPr>
              <a:t>[ WITH </a:t>
            </a:r>
            <a:r>
              <a:rPr lang="en-US" sz="3200" b="1" i="1" dirty="0">
                <a:latin typeface="Cambria" pitchFamily="18" charset="0"/>
              </a:rPr>
              <a:t>option </a:t>
            </a:r>
            <a:r>
              <a:rPr lang="en-US" sz="3200" b="1" dirty="0">
                <a:latin typeface="Cambria" pitchFamily="18" charset="0"/>
              </a:rPr>
              <a:t>[ ,...</a:t>
            </a:r>
            <a:r>
              <a:rPr lang="en-US" sz="3200" b="1" i="1" dirty="0">
                <a:latin typeface="Cambria" pitchFamily="18" charset="0"/>
              </a:rPr>
              <a:t>n </a:t>
            </a:r>
            <a:r>
              <a:rPr lang="en-US" sz="3200" b="1" dirty="0">
                <a:latin typeface="Cambria" pitchFamily="18" charset="0"/>
              </a:rPr>
              <a:t>] ] </a:t>
            </a:r>
            <a:endParaRPr lang="en-US" sz="3200" dirty="0">
              <a:latin typeface="Cambria" pitchFamily="18" charset="0"/>
            </a:endParaRPr>
          </a:p>
        </p:txBody>
      </p:sp>
      <p:sp>
        <p:nvSpPr>
          <p:cNvPr id="12" name="Rectangle 6"/>
          <p:cNvSpPr>
            <a:spLocks noChangeArrowheads="1"/>
          </p:cNvSpPr>
          <p:nvPr/>
        </p:nvSpPr>
        <p:spPr bwMode="auto">
          <a:xfrm>
            <a:off x="800100" y="4544189"/>
            <a:ext cx="7467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err="1"/>
              <a:t>Msg_id</a:t>
            </a:r>
            <a:r>
              <a:rPr lang="en-US" sz="2000" dirty="0"/>
              <a:t> : </a:t>
            </a:r>
            <a:r>
              <a:rPr lang="en-US" sz="2000" dirty="0" err="1"/>
              <a:t>Là</a:t>
            </a:r>
            <a:r>
              <a:rPr lang="en-US" sz="2000" dirty="0"/>
              <a:t> </a:t>
            </a:r>
            <a:r>
              <a:rPr lang="en-US" sz="2000" dirty="0" err="1"/>
              <a:t>thông</a:t>
            </a:r>
            <a:r>
              <a:rPr lang="en-US" sz="2000" dirty="0"/>
              <a:t> </a:t>
            </a:r>
            <a:r>
              <a:rPr lang="en-US" sz="2000" dirty="0" err="1"/>
              <a:t>báo</a:t>
            </a:r>
            <a:r>
              <a:rPr lang="en-US" sz="2000" dirty="0"/>
              <a:t>, </a:t>
            </a:r>
            <a:r>
              <a:rPr lang="en-US" sz="2000" dirty="0" err="1"/>
              <a:t>nó</a:t>
            </a:r>
            <a:r>
              <a:rPr lang="en-US" sz="2000" dirty="0"/>
              <a:t> </a:t>
            </a:r>
            <a:r>
              <a:rPr lang="en-US" sz="2000" dirty="0" err="1"/>
              <a:t>được</a:t>
            </a:r>
            <a:r>
              <a:rPr lang="en-US" sz="2000" dirty="0"/>
              <a:t> </a:t>
            </a:r>
            <a:r>
              <a:rPr lang="en-US" sz="2000" dirty="0" err="1"/>
              <a:t>lưu</a:t>
            </a:r>
            <a:r>
              <a:rPr lang="en-US" sz="2000" dirty="0"/>
              <a:t> </a:t>
            </a:r>
            <a:r>
              <a:rPr lang="en-US" sz="2000" dirty="0" err="1"/>
              <a:t>trong</a:t>
            </a:r>
            <a:r>
              <a:rPr lang="en-US" sz="2000" dirty="0"/>
              <a:t> </a:t>
            </a:r>
            <a:r>
              <a:rPr lang="en-US" sz="2000" dirty="0" err="1"/>
              <a:t>bảng</a:t>
            </a:r>
            <a:r>
              <a:rPr lang="en-US" sz="2000" dirty="0"/>
              <a:t> </a:t>
            </a:r>
            <a:r>
              <a:rPr lang="en-US" sz="2000" dirty="0" err="1"/>
              <a:t>sysmessage</a:t>
            </a:r>
            <a:r>
              <a:rPr lang="en-US" sz="2000" dirty="0"/>
              <a:t>. </a:t>
            </a:r>
            <a:r>
              <a:rPr lang="en-US" sz="2000" dirty="0" err="1"/>
              <a:t>Mã</a:t>
            </a:r>
            <a:r>
              <a:rPr lang="en-US" sz="2000" dirty="0"/>
              <a:t> </a:t>
            </a:r>
            <a:r>
              <a:rPr lang="en-US" sz="2000" dirty="0" err="1"/>
              <a:t>thông</a:t>
            </a:r>
            <a:r>
              <a:rPr lang="en-US" sz="2000" dirty="0"/>
              <a:t> </a:t>
            </a:r>
            <a:r>
              <a:rPr lang="en-US" sz="2000" dirty="0" err="1"/>
              <a:t>báo</a:t>
            </a:r>
            <a:r>
              <a:rPr lang="en-US" sz="2000" dirty="0"/>
              <a:t> của </a:t>
            </a:r>
            <a:r>
              <a:rPr lang="en-US" sz="2000" dirty="0" err="1"/>
              <a:t>người</a:t>
            </a:r>
            <a:r>
              <a:rPr lang="en-US" sz="2000" dirty="0"/>
              <a:t> </a:t>
            </a:r>
            <a:r>
              <a:rPr lang="en-US" sz="2000" dirty="0" err="1"/>
              <a:t>dùng</a:t>
            </a:r>
            <a:r>
              <a:rPr lang="en-US" sz="2000" dirty="0"/>
              <a:t> </a:t>
            </a:r>
            <a:r>
              <a:rPr lang="en-US" sz="2000" dirty="0" err="1"/>
              <a:t>phải</a:t>
            </a:r>
            <a:r>
              <a:rPr lang="en-US" sz="2000" dirty="0"/>
              <a:t> </a:t>
            </a:r>
            <a:r>
              <a:rPr lang="en-US" sz="2000" dirty="0" err="1"/>
              <a:t>bắt</a:t>
            </a:r>
            <a:r>
              <a:rPr lang="en-US" sz="2000" dirty="0"/>
              <a:t> </a:t>
            </a:r>
            <a:r>
              <a:rPr lang="en-US" sz="2000" dirty="0" err="1"/>
              <a:t>đầu</a:t>
            </a:r>
            <a:r>
              <a:rPr lang="en-US" sz="2000" dirty="0"/>
              <a:t> </a:t>
            </a:r>
            <a:r>
              <a:rPr lang="en-US" sz="2000" dirty="0" err="1"/>
              <a:t>từ</a:t>
            </a:r>
            <a:r>
              <a:rPr lang="en-US" sz="2000" dirty="0"/>
              <a:t> </a:t>
            </a:r>
            <a:r>
              <a:rPr lang="en-US" sz="2000" dirty="0" err="1"/>
              <a:t>trên</a:t>
            </a:r>
            <a:r>
              <a:rPr lang="en-US" sz="2000" dirty="0"/>
              <a:t> 50000</a:t>
            </a:r>
          </a:p>
          <a:p>
            <a:r>
              <a:rPr lang="en-US" sz="2000" dirty="0" err="1"/>
              <a:t>Msg_str</a:t>
            </a:r>
            <a:r>
              <a:rPr lang="en-US" sz="2000" dirty="0"/>
              <a:t> : </a:t>
            </a:r>
            <a:r>
              <a:rPr lang="en-US" sz="2000" dirty="0" err="1"/>
              <a:t>Nội</a:t>
            </a:r>
            <a:r>
              <a:rPr lang="en-US" sz="2000" dirty="0"/>
              <a:t> dung </a:t>
            </a:r>
            <a:r>
              <a:rPr lang="en-US" sz="2000" dirty="0" err="1"/>
              <a:t>thông</a:t>
            </a:r>
            <a:r>
              <a:rPr lang="en-US" sz="2000" dirty="0"/>
              <a:t> </a:t>
            </a:r>
            <a:r>
              <a:rPr lang="en-US" sz="2000" dirty="0" err="1"/>
              <a:t>báo</a:t>
            </a:r>
            <a:r>
              <a:rPr lang="en-US" sz="2000" dirty="0"/>
              <a:t>, </a:t>
            </a:r>
            <a:r>
              <a:rPr lang="en-US" sz="2000" dirty="0" err="1"/>
              <a:t>tối</a:t>
            </a:r>
            <a:r>
              <a:rPr lang="en-US" sz="2000" dirty="0"/>
              <a:t> </a:t>
            </a:r>
            <a:r>
              <a:rPr lang="en-US" sz="2000" dirty="0" err="1"/>
              <a:t>đa</a:t>
            </a:r>
            <a:r>
              <a:rPr lang="en-US" sz="2000" dirty="0"/>
              <a:t> 400 </a:t>
            </a:r>
            <a:r>
              <a:rPr lang="en-US" sz="2000" dirty="0" err="1"/>
              <a:t>ký</a:t>
            </a:r>
            <a:r>
              <a:rPr lang="en-US" sz="2000" dirty="0"/>
              <a:t> </a:t>
            </a:r>
            <a:r>
              <a:rPr lang="en-US" sz="2000" dirty="0" err="1"/>
              <a:t>tự</a:t>
            </a:r>
            <a:r>
              <a:rPr lang="en-US" sz="2000" dirty="0"/>
              <a:t>.</a:t>
            </a:r>
          </a:p>
          <a:p>
            <a:r>
              <a:rPr lang="en-US" sz="2000" dirty="0" err="1"/>
              <a:t>Để</a:t>
            </a:r>
            <a:r>
              <a:rPr lang="en-US" sz="2000" dirty="0"/>
              <a:t> </a:t>
            </a:r>
            <a:r>
              <a:rPr lang="en-US" sz="2000" dirty="0" err="1"/>
              <a:t>truyền</a:t>
            </a:r>
            <a:r>
              <a:rPr lang="en-US" sz="2000" dirty="0"/>
              <a:t> </a:t>
            </a:r>
            <a:r>
              <a:rPr lang="en-US" sz="2000" dirty="0" err="1"/>
              <a:t>tham</a:t>
            </a:r>
            <a:r>
              <a:rPr lang="en-US" sz="2000" dirty="0"/>
              <a:t> </a:t>
            </a:r>
            <a:r>
              <a:rPr lang="en-US" sz="2000" dirty="0" err="1"/>
              <a:t>số</a:t>
            </a:r>
            <a:r>
              <a:rPr lang="en-US" sz="2000" dirty="0"/>
              <a:t> </a:t>
            </a:r>
            <a:r>
              <a:rPr lang="en-US" sz="2000" dirty="0" err="1"/>
              <a:t>vào</a:t>
            </a:r>
            <a:r>
              <a:rPr lang="en-US" sz="2000" dirty="0"/>
              <a:t> </a:t>
            </a:r>
            <a:r>
              <a:rPr lang="en-US" sz="2000" dirty="0" err="1"/>
              <a:t>trong</a:t>
            </a:r>
            <a:r>
              <a:rPr lang="en-US" sz="2000" dirty="0"/>
              <a:t> </a:t>
            </a:r>
            <a:r>
              <a:rPr lang="en-US" sz="2000" dirty="0" err="1"/>
              <a:t>thông</a:t>
            </a:r>
            <a:r>
              <a:rPr lang="en-US" sz="2000" dirty="0"/>
              <a:t> </a:t>
            </a:r>
            <a:r>
              <a:rPr lang="en-US" sz="2000" dirty="0" err="1"/>
              <a:t>báo</a:t>
            </a:r>
            <a:r>
              <a:rPr lang="en-US" sz="2000" dirty="0"/>
              <a:t> </a:t>
            </a:r>
            <a:r>
              <a:rPr lang="en-US" sz="2000" dirty="0" err="1"/>
              <a:t>thì</a:t>
            </a:r>
            <a:r>
              <a:rPr lang="en-US" sz="2000" dirty="0"/>
              <a:t> </a:t>
            </a:r>
            <a:r>
              <a:rPr lang="en-US" sz="2000" dirty="0" err="1"/>
              <a:t>dùng</a:t>
            </a:r>
            <a:r>
              <a:rPr lang="en-US" sz="2000" dirty="0"/>
              <a:t> </a:t>
            </a:r>
            <a:r>
              <a:rPr lang="en-US" sz="2000" dirty="0" err="1"/>
              <a:t>dạng</a:t>
            </a:r>
            <a:r>
              <a:rPr lang="en-US" sz="2000" dirty="0"/>
              <a:t> %&lt;</a:t>
            </a:r>
            <a:r>
              <a:rPr lang="en-US" sz="2000" dirty="0" err="1"/>
              <a:t>Loại</a:t>
            </a:r>
            <a:r>
              <a:rPr lang="en-US" sz="2000" dirty="0"/>
              <a:t> </a:t>
            </a:r>
            <a:r>
              <a:rPr lang="en-US" sz="2000" dirty="0" err="1"/>
              <a:t>ký</a:t>
            </a:r>
            <a:r>
              <a:rPr lang="en-US" sz="2000" dirty="0"/>
              <a:t> </a:t>
            </a:r>
            <a:r>
              <a:rPr lang="en-US" sz="2000" dirty="0" err="1"/>
              <a:t>tự</a:t>
            </a:r>
            <a:r>
              <a:rPr lang="en-US" sz="2000" dirty="0"/>
              <a:t>&gt;</a:t>
            </a:r>
          </a:p>
          <a:p>
            <a:r>
              <a:rPr lang="en-US" sz="2000" dirty="0" err="1"/>
              <a:t>Loại</a:t>
            </a:r>
            <a:r>
              <a:rPr lang="en-US" sz="2000" dirty="0"/>
              <a:t> </a:t>
            </a:r>
            <a:r>
              <a:rPr lang="en-US" sz="2000" dirty="0" err="1"/>
              <a:t>ký</a:t>
            </a:r>
            <a:r>
              <a:rPr lang="en-US" sz="2000" dirty="0"/>
              <a:t> </a:t>
            </a:r>
            <a:r>
              <a:rPr lang="en-US" sz="2000" dirty="0" err="1"/>
              <a:t>tự</a:t>
            </a:r>
            <a:r>
              <a:rPr lang="en-US" sz="2000" dirty="0"/>
              <a:t> </a:t>
            </a:r>
            <a:r>
              <a:rPr lang="en-US" sz="2000" dirty="0" err="1"/>
              <a:t>là</a:t>
            </a:r>
            <a:r>
              <a:rPr lang="en-US" sz="2000" dirty="0"/>
              <a:t> </a:t>
            </a:r>
            <a:r>
              <a:rPr lang="en-US" sz="2000" dirty="0" err="1"/>
              <a:t>d,I,o,x,X</a:t>
            </a:r>
            <a:r>
              <a:rPr lang="en-US" sz="2000" dirty="0"/>
              <a:t> hay u</a:t>
            </a:r>
          </a:p>
        </p:txBody>
      </p:sp>
    </p:spTree>
    <p:extLst>
      <p:ext uri="{BB962C8B-B14F-4D97-AF65-F5344CB8AC3E}">
        <p14:creationId xmlns:p14="http://schemas.microsoft.com/office/powerpoint/2010/main" val="386854612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53</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RAISERROR</a:t>
            </a:r>
            <a:endParaRPr lang="en-US" dirty="0"/>
          </a:p>
        </p:txBody>
      </p:sp>
      <p:sp>
        <p:nvSpPr>
          <p:cNvPr id="12" name="Rectangle 3"/>
          <p:cNvSpPr txBox="1">
            <a:spLocks noChangeArrowheads="1"/>
          </p:cNvSpPr>
          <p:nvPr/>
        </p:nvSpPr>
        <p:spPr>
          <a:xfrm>
            <a:off x="521208" y="1542118"/>
            <a:ext cx="8013192"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dirty="0">
                <a:latin typeface="Arial" panose="020B0604020202020204" pitchFamily="34" charset="0"/>
                <a:cs typeface="Arial" panose="020B0604020202020204" pitchFamily="34" charset="0"/>
              </a:rPr>
              <a:t>Severity Levels: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của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SQL Server </a:t>
            </a:r>
            <a:r>
              <a:rPr lang="en-US" sz="2000" dirty="0" err="1">
                <a:latin typeface="Arial" panose="020B0604020202020204" pitchFamily="34" charset="0"/>
                <a:cs typeface="Arial" panose="020B0604020202020204" pitchFamily="34" charset="0"/>
              </a:rPr>
              <a:t>gặp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p>
          <a:p>
            <a:pPr>
              <a:lnSpc>
                <a:spcPct val="150000"/>
              </a:lnSpc>
            </a:pP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10</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nhân</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nhập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a:t>
            </a:r>
          </a:p>
          <a:p>
            <a:pPr>
              <a:lnSpc>
                <a:spcPct val="150000"/>
              </a:lnSpc>
            </a:pP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11 </a:t>
            </a:r>
            <a:r>
              <a:rPr lang="en-US" sz="2000" b="1" dirty="0" err="1">
                <a:latin typeface="Arial" panose="020B0604020202020204" pitchFamily="34" charset="0"/>
                <a:cs typeface="Arial" panose="020B0604020202020204" pitchFamily="34" charset="0"/>
              </a:rPr>
              <a:t>đến</a:t>
            </a:r>
            <a:r>
              <a:rPr lang="en-US" sz="2000" b="1" dirty="0">
                <a:latin typeface="Arial" panose="020B0604020202020204" pitchFamily="34" charset="0"/>
                <a:cs typeface="Arial" panose="020B0604020202020204" pitchFamily="34" charset="0"/>
              </a:rPr>
              <a:t> 16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do các user.</a:t>
            </a:r>
          </a:p>
          <a:p>
            <a:pPr>
              <a:lnSpc>
                <a:spcPct val="150000"/>
              </a:lnSpc>
            </a:pP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17 </a:t>
            </a:r>
            <a:r>
              <a:rPr lang="en-US" sz="2000" b="1" dirty="0" err="1">
                <a:latin typeface="Arial" panose="020B0604020202020204" pitchFamily="34" charset="0"/>
                <a:cs typeface="Arial" panose="020B0604020202020204" pitchFamily="34" charset="0"/>
              </a:rPr>
              <a:t>đến</a:t>
            </a:r>
            <a:r>
              <a:rPr lang="en-US" sz="2000" b="1" dirty="0">
                <a:latin typeface="Arial" panose="020B0604020202020204" pitchFamily="34" charset="0"/>
                <a:cs typeface="Arial" panose="020B0604020202020204" pitchFamily="34" charset="0"/>
              </a:rPr>
              <a:t> 25</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dõi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xuyên</a:t>
            </a:r>
            <a:r>
              <a:rPr lang="en-US" sz="2000" dirty="0">
                <a:latin typeface="Arial" panose="020B0604020202020204" pitchFamily="34" charset="0"/>
                <a:cs typeface="Arial" panose="020B0604020202020204" pitchFamily="34" charset="0"/>
              </a:rPr>
              <a:t>. Khi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17,18,19 </a:t>
            </a:r>
            <a:r>
              <a:rPr lang="en-US" sz="2000" dirty="0" err="1">
                <a:latin typeface="Arial" panose="020B0604020202020204" pitchFamily="34" charset="0"/>
                <a:cs typeface="Arial" panose="020B0604020202020204" pitchFamily="34" charset="0"/>
              </a:rPr>
              <a:t>xảy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bạn</a:t>
            </a:r>
            <a:r>
              <a:rPr lang="en-US" sz="2000" dirty="0">
                <a:latin typeface="Arial" panose="020B0604020202020204" pitchFamily="34" charset="0"/>
                <a:cs typeface="Arial" panose="020B0604020202020204" pitchFamily="34" charset="0"/>
              </a:rPr>
              <a:t> có thể </a:t>
            </a:r>
            <a:r>
              <a:rPr lang="en-US" sz="2000" dirty="0" err="1">
                <a:latin typeface="Arial" panose="020B0604020202020204" pitchFamily="34" charset="0"/>
                <a:cs typeface="Arial" panose="020B0604020202020204" pitchFamily="34" charset="0"/>
              </a:rPr>
              <a:t>tiếp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thể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biệt</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29500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RAISERROR</a:t>
            </a:r>
            <a:endParaRPr lang="en-US" dirty="0"/>
          </a:p>
        </p:txBody>
      </p:sp>
      <p:sp>
        <p:nvSpPr>
          <p:cNvPr id="14" name="Rectangle 3"/>
          <p:cNvSpPr txBox="1">
            <a:spLocks noChangeArrowheads="1"/>
          </p:cNvSpPr>
          <p:nvPr/>
        </p:nvSpPr>
        <p:spPr>
          <a:xfrm>
            <a:off x="341376" y="1569550"/>
            <a:ext cx="8345424"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i="1">
                <a:latin typeface="Arial" panose="020B0604020202020204" pitchFamily="34" charset="0"/>
                <a:cs typeface="Arial" panose="020B0604020202020204" pitchFamily="34" charset="0"/>
              </a:rPr>
              <a:t>state</a:t>
            </a:r>
            <a:r>
              <a:rPr lang="en-US" sz="2400">
                <a:latin typeface="Arial" panose="020B0604020202020204" pitchFamily="34" charset="0"/>
                <a:cs typeface="Arial" panose="020B0604020202020204" pitchFamily="34" charset="0"/>
              </a:rPr>
              <a:t>: Là một số nguyên tùy ý từ 1 đến 127 mô tả thông tin diễn giải về trạng thái lỗi. </a:t>
            </a:r>
          </a:p>
          <a:p>
            <a:pPr>
              <a:lnSpc>
                <a:spcPct val="150000"/>
              </a:lnSpc>
            </a:pPr>
            <a:r>
              <a:rPr lang="en-US" sz="2400" i="1">
                <a:latin typeface="Arial" panose="020B0604020202020204" pitchFamily="34" charset="0"/>
                <a:cs typeface="Arial" panose="020B0604020202020204" pitchFamily="34" charset="0"/>
              </a:rPr>
              <a:t>Argument: </a:t>
            </a:r>
            <a:r>
              <a:rPr lang="en-US" sz="2400">
                <a:latin typeface="Arial" panose="020B0604020202020204" pitchFamily="34" charset="0"/>
                <a:cs typeface="Arial" panose="020B0604020202020204" pitchFamily="34" charset="0"/>
              </a:rPr>
              <a:t>Là tham số dùng trong việc thay thế cho biến để định nghĩa thông báo lỗi hoặc thông báo tương ứng với mã lỗi msg_id. Có thể không hoặc có nhiều tham số. Tuy nhiên, không được quá 20. Mỗi tham số thay thế có thể là một biến local hoặc bất kỳ một trong các kiểu dữ liệu int, char, varchar, binary, varbinary. Các kiểu khác không được cung cấp.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1245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RAISERROR</a:t>
            </a:r>
            <a:endParaRPr lang="en-US" dirty="0"/>
          </a:p>
        </p:txBody>
      </p:sp>
      <p:sp>
        <p:nvSpPr>
          <p:cNvPr id="15" name="Rectangle 3"/>
          <p:cNvSpPr txBox="1">
            <a:spLocks noChangeArrowheads="1"/>
          </p:cNvSpPr>
          <p:nvPr/>
        </p:nvSpPr>
        <p:spPr>
          <a:xfrm>
            <a:off x="609600" y="1506248"/>
            <a:ext cx="7772400" cy="4794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latin typeface="Cambria" panose="02040503050406030204" pitchFamily="18" charset="0"/>
              </a:rPr>
              <a:t>Thêm một lỗi mới của người dùng định nghĩa</a:t>
            </a:r>
          </a:p>
          <a:p>
            <a:endParaRPr lang="en-US" sz="2800">
              <a:latin typeface="Cambria" panose="02040503050406030204" pitchFamily="18" charset="0"/>
            </a:endParaRPr>
          </a:p>
        </p:txBody>
      </p:sp>
      <p:sp>
        <p:nvSpPr>
          <p:cNvPr id="16" name="Text Box 4"/>
          <p:cNvSpPr txBox="1">
            <a:spLocks noChangeArrowheads="1"/>
          </p:cNvSpPr>
          <p:nvPr/>
        </p:nvSpPr>
        <p:spPr bwMode="auto">
          <a:xfrm>
            <a:off x="990600" y="2000220"/>
            <a:ext cx="1024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2000" b="1" u="sng">
                <a:solidFill>
                  <a:schemeClr val="tx2"/>
                </a:solidFill>
                <a:latin typeface="Cambria" panose="02040503050406030204" pitchFamily="18" charset="0"/>
                <a:cs typeface="Courier New" panose="02070309020205020404" pitchFamily="49" charset="0"/>
              </a:rPr>
              <a:t>Syntax</a:t>
            </a:r>
            <a:r>
              <a:rPr lang="en-US" sz="2000">
                <a:solidFill>
                  <a:schemeClr val="tx2"/>
                </a:solidFill>
                <a:latin typeface="Cambria" panose="02040503050406030204" pitchFamily="18" charset="0"/>
                <a:cs typeface="Courier New" panose="02070309020205020404" pitchFamily="49" charset="0"/>
              </a:rPr>
              <a:t> </a:t>
            </a:r>
            <a:endParaRPr lang="en-US" sz="2000">
              <a:solidFill>
                <a:schemeClr val="tx2"/>
              </a:solidFill>
              <a:latin typeface="Cambria" panose="02040503050406030204" pitchFamily="18" charset="0"/>
            </a:endParaRPr>
          </a:p>
        </p:txBody>
      </p:sp>
      <p:sp>
        <p:nvSpPr>
          <p:cNvPr id="17" name="Text Box 5"/>
          <p:cNvSpPr txBox="1">
            <a:spLocks noChangeArrowheads="1"/>
          </p:cNvSpPr>
          <p:nvPr/>
        </p:nvSpPr>
        <p:spPr bwMode="auto">
          <a:xfrm>
            <a:off x="1043669" y="2591683"/>
            <a:ext cx="6629400" cy="830997"/>
          </a:xfrm>
          <a:prstGeom prst="rect">
            <a:avLst/>
          </a:prstGeom>
          <a:solidFill>
            <a:srgbClr val="AEC1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20000"/>
              </a:spcBef>
              <a:buClr>
                <a:schemeClr val="folHlink"/>
              </a:buClr>
              <a:buSzPct val="60000"/>
              <a:buFont typeface="Wingdings" panose="05000000000000000000" pitchFamily="2" charset="2"/>
              <a:buNone/>
            </a:pPr>
            <a:r>
              <a:rPr lang="en-GB" sz="2400">
                <a:solidFill>
                  <a:srgbClr val="C60000"/>
                </a:solidFill>
                <a:latin typeface="Cambria" panose="02040503050406030204" pitchFamily="18" charset="0"/>
                <a:cs typeface="Courier New" panose="02070309020205020404" pitchFamily="49" charset="0"/>
              </a:rPr>
              <a:t>Sp_AddMessage msg_id, severity,’msg’[,’language’][,’with_log’][,’replace’]</a:t>
            </a:r>
            <a:r>
              <a:rPr lang="en-US" sz="2400">
                <a:solidFill>
                  <a:srgbClr val="C60000"/>
                </a:solidFill>
                <a:latin typeface="Cambria" panose="02040503050406030204" pitchFamily="18" charset="0"/>
                <a:cs typeface="Times New Roman" panose="02020603050405020304" pitchFamily="18" charset="0"/>
              </a:rPr>
              <a:t> </a:t>
            </a:r>
          </a:p>
        </p:txBody>
      </p:sp>
      <p:sp>
        <p:nvSpPr>
          <p:cNvPr id="2" name="Rectangle 1"/>
          <p:cNvSpPr/>
          <p:nvPr/>
        </p:nvSpPr>
        <p:spPr>
          <a:xfrm>
            <a:off x="580554" y="4091861"/>
            <a:ext cx="7772400" cy="2215991"/>
          </a:xfrm>
          <a:prstGeom prst="rect">
            <a:avLst/>
          </a:prstGeom>
        </p:spPr>
        <p:txBody>
          <a:bodyPr wrap="square">
            <a:spAutoFit/>
          </a:bodyPr>
          <a:lstStyle/>
          <a:p>
            <a:pPr marL="350838" indent="-350838" algn="just">
              <a:buFontTx/>
              <a:buChar char="•"/>
            </a:pPr>
            <a:r>
              <a:rPr lang="en-US" sz="2000" b="1"/>
              <a:t>Msg_id:</a:t>
            </a:r>
            <a:r>
              <a:rPr lang="en-US" sz="2000"/>
              <a:t> Là thông báo, được lưu trong bảng sysmessage. Mã thông báo của người dùng phải bắt đầu từ trên 50000</a:t>
            </a:r>
          </a:p>
          <a:p>
            <a:pPr marL="350838" indent="-350838" algn="just">
              <a:buFontTx/>
              <a:buChar char="•"/>
            </a:pPr>
            <a:r>
              <a:rPr lang="en-US" sz="2000" b="1"/>
              <a:t>Msg_str:</a:t>
            </a:r>
            <a:r>
              <a:rPr lang="en-US" sz="2000"/>
              <a:t> Nội dung thông báo, tối đa 400 ký tự.</a:t>
            </a:r>
          </a:p>
          <a:p>
            <a:pPr marL="350838" indent="-350838" algn="just">
              <a:buFontTx/>
              <a:buChar char="•"/>
            </a:pPr>
            <a:r>
              <a:rPr lang="en-US" sz="2000"/>
              <a:t>Để truyền tham số vào trong thông báo thì dùng dạng %&lt;Loại ký tự&gt;</a:t>
            </a:r>
          </a:p>
          <a:p>
            <a:pPr marL="350838" indent="-350838" algn="just">
              <a:buFontTx/>
              <a:buChar char="•"/>
            </a:pPr>
            <a:r>
              <a:rPr lang="en-US" sz="2000"/>
              <a:t>Loại ký tự là d,I,o,x,X hay u</a:t>
            </a:r>
          </a:p>
          <a:p>
            <a:pPr marL="350838" indent="-350838" algn="just">
              <a:buFontTx/>
              <a:buChar char="•"/>
            </a:pPr>
            <a:r>
              <a:rPr lang="en-US"/>
              <a:t>Lưu ý: số </a:t>
            </a:r>
            <a:r>
              <a:rPr lang="en-US" b="1"/>
              <a:t>float</a:t>
            </a:r>
            <a:r>
              <a:rPr lang="en-US"/>
              <a:t>, double, char không được hỗ trợ</a:t>
            </a:r>
            <a:endParaRPr lang="en-US" dirty="0"/>
          </a:p>
        </p:txBody>
      </p:sp>
    </p:spTree>
    <p:extLst>
      <p:ext uri="{BB962C8B-B14F-4D97-AF65-F5344CB8AC3E}">
        <p14:creationId xmlns:p14="http://schemas.microsoft.com/office/powerpoint/2010/main" val="205831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autoUpdateAnimBg="0"/>
      <p:bldP spid="1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RAISERROR</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55259490"/>
              </p:ext>
            </p:extLst>
          </p:nvPr>
        </p:nvGraphicFramePr>
        <p:xfrm>
          <a:off x="914400" y="3087437"/>
          <a:ext cx="7010400" cy="3352797"/>
        </p:xfrm>
        <a:graphic>
          <a:graphicData uri="http://schemas.openxmlformats.org/drawingml/2006/table">
            <a:tbl>
              <a:tblPr>
                <a:tableStyleId>{5C22544A-7EE6-4342-B048-85BDC9FD1C3A}</a:tableStyleId>
              </a:tblPr>
              <a:tblGrid>
                <a:gridCol w="3154680">
                  <a:extLst>
                    <a:ext uri="{9D8B030D-6E8A-4147-A177-3AD203B41FA5}">
                      <a16:colId xmlns:a16="http://schemas.microsoft.com/office/drawing/2014/main" val="20000"/>
                    </a:ext>
                  </a:extLst>
                </a:gridCol>
                <a:gridCol w="3855720">
                  <a:extLst>
                    <a:ext uri="{9D8B030D-6E8A-4147-A177-3AD203B41FA5}">
                      <a16:colId xmlns:a16="http://schemas.microsoft.com/office/drawing/2014/main" val="20001"/>
                    </a:ext>
                  </a:extLst>
                </a:gridCol>
              </a:tblGrid>
              <a:tr h="478971">
                <a:tc>
                  <a:txBody>
                    <a:bodyPr/>
                    <a:lstStyle/>
                    <a:p>
                      <a:pPr marL="0" marR="0" algn="ctr">
                        <a:spcBef>
                          <a:spcPts val="400"/>
                        </a:spcBef>
                        <a:spcAft>
                          <a:spcPts val="0"/>
                        </a:spcAft>
                      </a:pPr>
                      <a:r>
                        <a:rPr lang="en-US" sz="2400" kern="1400" dirty="0" err="1">
                          <a:solidFill>
                            <a:srgbClr val="C00000"/>
                          </a:solidFill>
                          <a:effectLst/>
                          <a:latin typeface="Arial" panose="020B0604020202020204" pitchFamily="34" charset="0"/>
                          <a:cs typeface="Arial" panose="020B0604020202020204" pitchFamily="34" charset="0"/>
                        </a:rPr>
                        <a:t>Các</a:t>
                      </a:r>
                      <a:r>
                        <a:rPr lang="en-US" sz="2400" kern="1400" dirty="0">
                          <a:solidFill>
                            <a:srgbClr val="C00000"/>
                          </a:solidFill>
                          <a:effectLst/>
                          <a:latin typeface="Arial" panose="020B0604020202020204" pitchFamily="34" charset="0"/>
                          <a:cs typeface="Arial" panose="020B0604020202020204" pitchFamily="34" charset="0"/>
                        </a:rPr>
                        <a:t> </a:t>
                      </a:r>
                      <a:r>
                        <a:rPr lang="en-US" sz="2400" kern="1400" dirty="0" err="1">
                          <a:solidFill>
                            <a:srgbClr val="C00000"/>
                          </a:solidFill>
                          <a:effectLst/>
                          <a:latin typeface="Arial" panose="020B0604020202020204" pitchFamily="34" charset="0"/>
                          <a:cs typeface="Arial" panose="020B0604020202020204" pitchFamily="34" charset="0"/>
                        </a:rPr>
                        <a:t>ký</a:t>
                      </a:r>
                      <a:r>
                        <a:rPr lang="en-US" sz="2400" kern="1400" dirty="0">
                          <a:solidFill>
                            <a:srgbClr val="C00000"/>
                          </a:solidFill>
                          <a:effectLst/>
                          <a:latin typeface="Arial" panose="020B0604020202020204" pitchFamily="34" charset="0"/>
                          <a:cs typeface="Arial" panose="020B0604020202020204" pitchFamily="34" charset="0"/>
                        </a:rPr>
                        <a:t> </a:t>
                      </a:r>
                      <a:r>
                        <a:rPr lang="en-US" sz="2400" kern="1400" dirty="0" err="1">
                          <a:solidFill>
                            <a:srgbClr val="C00000"/>
                          </a:solidFill>
                          <a:effectLst/>
                          <a:latin typeface="Arial" panose="020B0604020202020204" pitchFamily="34" charset="0"/>
                          <a:cs typeface="Arial" panose="020B0604020202020204" pitchFamily="34" charset="0"/>
                        </a:rPr>
                        <a:t>tự</a:t>
                      </a:r>
                      <a:endParaRPr lang="en-US" sz="2400" kern="1400" dirty="0">
                        <a:solidFill>
                          <a:srgbClr val="C00000"/>
                        </a:solidFill>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400"/>
                        </a:spcBef>
                        <a:spcAft>
                          <a:spcPts val="0"/>
                        </a:spcAft>
                      </a:pPr>
                      <a:r>
                        <a:rPr lang="en-US" sz="2400" kern="1400" dirty="0" err="1">
                          <a:solidFill>
                            <a:srgbClr val="C00000"/>
                          </a:solidFill>
                          <a:effectLst/>
                          <a:latin typeface="Arial" panose="020B0604020202020204" pitchFamily="34" charset="0"/>
                          <a:cs typeface="Arial" panose="020B0604020202020204" pitchFamily="34" charset="0"/>
                        </a:rPr>
                        <a:t>Mô</a:t>
                      </a:r>
                      <a:r>
                        <a:rPr lang="en-US" sz="2400" kern="1400" dirty="0">
                          <a:solidFill>
                            <a:srgbClr val="C00000"/>
                          </a:solidFill>
                          <a:effectLst/>
                          <a:latin typeface="Arial" panose="020B0604020202020204" pitchFamily="34" charset="0"/>
                          <a:cs typeface="Arial" panose="020B0604020202020204" pitchFamily="34" charset="0"/>
                        </a:rPr>
                        <a:t> </a:t>
                      </a:r>
                      <a:r>
                        <a:rPr lang="en-US" sz="2400" kern="1400" dirty="0" err="1">
                          <a:solidFill>
                            <a:srgbClr val="C00000"/>
                          </a:solidFill>
                          <a:effectLst/>
                          <a:latin typeface="Arial" panose="020B0604020202020204" pitchFamily="34" charset="0"/>
                          <a:cs typeface="Arial" panose="020B0604020202020204" pitchFamily="34" charset="0"/>
                        </a:rPr>
                        <a:t>tả</a:t>
                      </a:r>
                      <a:endParaRPr lang="en-US" sz="2400" kern="1400" dirty="0">
                        <a:solidFill>
                          <a:srgbClr val="C00000"/>
                        </a:solidFill>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8971">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d </a:t>
                      </a:r>
                      <a:r>
                        <a:rPr lang="en-US" sz="2000" kern="1400" dirty="0" err="1">
                          <a:effectLst/>
                          <a:latin typeface="Arial" panose="020B0604020202020204" pitchFamily="34" charset="0"/>
                          <a:cs typeface="Arial" panose="020B0604020202020204" pitchFamily="34" charset="0"/>
                        </a:rPr>
                        <a:t>hoặc</a:t>
                      </a:r>
                      <a:r>
                        <a:rPr lang="en-US" sz="2000" kern="1400" dirty="0">
                          <a:effectLst/>
                          <a:latin typeface="Arial" panose="020B0604020202020204" pitchFamily="34" charset="0"/>
                          <a:cs typeface="Arial" panose="020B0604020202020204" pitchFamily="34" charset="0"/>
                        </a:rPr>
                        <a:t> I</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Biểu hiện là số nguyên (integer)</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8971">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O</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Octal </a:t>
                      </a:r>
                      <a:r>
                        <a:rPr lang="en-US" sz="2000" kern="1400" dirty="0" err="1">
                          <a:effectLst/>
                          <a:latin typeface="Arial" panose="020B0604020202020204" pitchFamily="34" charset="0"/>
                          <a:cs typeface="Arial" panose="020B0604020202020204" pitchFamily="34" charset="0"/>
                        </a:rPr>
                        <a:t>không</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dấu</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P</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Con </a:t>
                      </a:r>
                      <a:r>
                        <a:rPr lang="en-US" sz="2000" kern="1400" dirty="0" err="1">
                          <a:effectLst/>
                          <a:latin typeface="Arial" panose="020B0604020202020204" pitchFamily="34" charset="0"/>
                          <a:cs typeface="Arial" panose="020B0604020202020204" pitchFamily="34" charset="0"/>
                        </a:rPr>
                        <a:t>trỏ</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S</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err="1">
                          <a:effectLst/>
                          <a:latin typeface="Arial" panose="020B0604020202020204" pitchFamily="34" charset="0"/>
                          <a:cs typeface="Arial" panose="020B0604020202020204" pitchFamily="34" charset="0"/>
                        </a:rPr>
                        <a:t>Chuỗi</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U</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err="1">
                          <a:effectLst/>
                          <a:latin typeface="Arial" panose="020B0604020202020204" pitchFamily="34" charset="0"/>
                          <a:cs typeface="Arial" panose="020B0604020202020204" pitchFamily="34" charset="0"/>
                        </a:rPr>
                        <a:t>Số</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nguyên</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không</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dấu</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x or X</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Hexadecimal </a:t>
                      </a:r>
                      <a:r>
                        <a:rPr lang="en-US" sz="2000" kern="1400" dirty="0" err="1">
                          <a:effectLst/>
                          <a:latin typeface="Arial" panose="020B0604020202020204" pitchFamily="34" charset="0"/>
                          <a:cs typeface="Arial" panose="020B0604020202020204" pitchFamily="34" charset="0"/>
                        </a:rPr>
                        <a:t>không</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dấu</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5" name="Rectangle 6"/>
          <p:cNvSpPr>
            <a:spLocks noChangeArrowheads="1"/>
          </p:cNvSpPr>
          <p:nvPr/>
        </p:nvSpPr>
        <p:spPr bwMode="auto">
          <a:xfrm>
            <a:off x="512064" y="1433203"/>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r>
              <a:rPr lang="en-US" sz="2800">
                <a:latin typeface="Cambria" panose="02040503050406030204" pitchFamily="18" charset="0"/>
              </a:rPr>
              <a:t>Xóa một lỗi mới của người dùng định nghĩa</a:t>
            </a:r>
          </a:p>
          <a:p>
            <a:endParaRPr lang="en-US" sz="2800">
              <a:latin typeface="Cambria" panose="02040503050406030204" pitchFamily="18" charset="0"/>
            </a:endParaRPr>
          </a:p>
        </p:txBody>
      </p:sp>
      <p:sp>
        <p:nvSpPr>
          <p:cNvPr id="17" name="Text Box 8"/>
          <p:cNvSpPr txBox="1">
            <a:spLocks noChangeArrowheads="1"/>
          </p:cNvSpPr>
          <p:nvPr/>
        </p:nvSpPr>
        <p:spPr bwMode="auto">
          <a:xfrm>
            <a:off x="1160716" y="2222028"/>
            <a:ext cx="6629400" cy="461665"/>
          </a:xfrm>
          <a:prstGeom prst="rect">
            <a:avLst/>
          </a:prstGeom>
          <a:solidFill>
            <a:srgbClr val="AEC1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20000"/>
              </a:spcBef>
              <a:buClr>
                <a:schemeClr val="folHlink"/>
              </a:buClr>
              <a:buSzPct val="60000"/>
              <a:buFont typeface="Wingdings" panose="05000000000000000000" pitchFamily="2" charset="2"/>
              <a:buNone/>
            </a:pPr>
            <a:r>
              <a:rPr lang="en-GB" sz="2400">
                <a:solidFill>
                  <a:srgbClr val="C60000"/>
                </a:solidFill>
                <a:latin typeface="Cambria" panose="02040503050406030204" pitchFamily="18" charset="0"/>
                <a:cs typeface="Courier New" panose="02070309020205020404" pitchFamily="49" charset="0"/>
              </a:rPr>
              <a:t>Sp_DropMessage msg_id</a:t>
            </a:r>
            <a:r>
              <a:rPr lang="en-US" sz="2400">
                <a:solidFill>
                  <a:srgbClr val="C60000"/>
                </a:solidFill>
                <a:latin typeface="Cambria" panose="02040503050406030204" pitchFamily="18" charset="0"/>
                <a:cs typeface="Times New Roman" panose="02020603050405020304" pitchFamily="18" charset="0"/>
              </a:rPr>
              <a:t> </a:t>
            </a:r>
          </a:p>
        </p:txBody>
      </p:sp>
    </p:spTree>
    <p:extLst>
      <p:ext uri="{BB962C8B-B14F-4D97-AF65-F5344CB8AC3E}">
        <p14:creationId xmlns:p14="http://schemas.microsoft.com/office/powerpoint/2010/main" val="524231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7"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RAISERROR</a:t>
            </a:r>
            <a:endParaRPr lang="en-US" dirty="0"/>
          </a:p>
        </p:txBody>
      </p:sp>
      <p:sp>
        <p:nvSpPr>
          <p:cNvPr id="14" name="Rectangle 3"/>
          <p:cNvSpPr txBox="1">
            <a:spLocks noChangeArrowheads="1"/>
          </p:cNvSpPr>
          <p:nvPr/>
        </p:nvSpPr>
        <p:spPr>
          <a:xfrm>
            <a:off x="322729" y="1539070"/>
            <a:ext cx="8364071"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400" b="1" i="1" dirty="0" err="1">
                <a:latin typeface="Arial" panose="020B0604020202020204" pitchFamily="34" charset="0"/>
                <a:cs typeface="Arial" panose="020B0604020202020204" pitchFamily="34" charset="0"/>
              </a:rPr>
              <a:t>msg_id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của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int,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trùng</a:t>
            </a:r>
            <a:r>
              <a:rPr lang="en-US" sz="2400" dirty="0">
                <a:latin typeface="Arial" panose="020B0604020202020204" pitchFamily="34" charset="0"/>
                <a:cs typeface="Arial" panose="020B0604020202020204" pitchFamily="34" charset="0"/>
              </a:rPr>
              <a:t> các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có </a:t>
            </a:r>
            <a:r>
              <a:rPr lang="en-US" sz="2400" dirty="0" err="1">
                <a:latin typeface="Arial" panose="020B0604020202020204" pitchFamily="34" charset="0"/>
                <a:cs typeface="Arial" panose="020B0604020202020204" pitchFamily="34" charset="0"/>
              </a:rPr>
              <a:t>sẵn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50001. </a:t>
            </a:r>
          </a:p>
          <a:p>
            <a:pPr algn="just">
              <a:lnSpc>
                <a:spcPct val="150000"/>
              </a:lnSpc>
            </a:pPr>
            <a:r>
              <a:rPr lang="en-US" sz="2400" i="1" dirty="0" err="1">
                <a:latin typeface="Arial" panose="020B0604020202020204" pitchFamily="34" charset="0"/>
                <a:cs typeface="Arial" panose="020B0604020202020204" pitchFamily="34" charset="0"/>
              </a:rPr>
              <a:t>serverity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của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smallint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25.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có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CSDL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có thể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thêm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19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25. </a:t>
            </a:r>
          </a:p>
          <a:p>
            <a:pPr algn="just">
              <a:lnSpc>
                <a:spcPct val="150000"/>
              </a:lnSpc>
            </a:pPr>
            <a:r>
              <a:rPr lang="en-US" sz="2400" b="1" dirty="0">
                <a:latin typeface="Arial" panose="020B0604020202020204" pitchFamily="34" charset="0"/>
                <a:cs typeface="Arial" panose="020B0604020202020204" pitchFamily="34" charset="0"/>
              </a:rPr>
              <a:t>'</a:t>
            </a:r>
            <a:r>
              <a:rPr lang="en-US" sz="2400" b="1" i="1" dirty="0">
                <a:latin typeface="Arial" panose="020B0604020202020204" pitchFamily="34" charset="0"/>
                <a:cs typeface="Arial" panose="020B0604020202020204" pitchFamily="34" charset="0"/>
              </a:rPr>
              <a:t>msg</a:t>
            </a:r>
            <a:r>
              <a:rPr lang="en-US" sz="2400" b="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255 </a:t>
            </a:r>
            <a:r>
              <a:rPr lang="en-US" sz="2400" dirty="0" err="1">
                <a:latin typeface="Arial" panose="020B0604020202020204" pitchFamily="34" charset="0"/>
                <a:cs typeface="Arial" panose="020B0604020202020204" pitchFamily="34" charset="0"/>
              </a:rPr>
              <a:t>ký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p>
          <a:p>
            <a:pPr algn="just">
              <a:lnSpc>
                <a:spcPct val="150000"/>
              </a:lnSpc>
            </a:pPr>
            <a:r>
              <a:rPr lang="en-US" sz="2400" b="1" dirty="0">
                <a:latin typeface="Arial" panose="020B0604020202020204" pitchFamily="34" charset="0"/>
                <a:cs typeface="Arial" panose="020B0604020202020204" pitchFamily="34" charset="0"/>
              </a:rPr>
              <a:t>'</a:t>
            </a:r>
            <a:r>
              <a:rPr lang="en-US" sz="2400" b="1" i="1" dirty="0">
                <a:latin typeface="Arial" panose="020B0604020202020204" pitchFamily="34" charset="0"/>
                <a:cs typeface="Arial" panose="020B0604020202020204" pitchFamily="34" charset="0"/>
              </a:rPr>
              <a:t>language</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của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của </a:t>
            </a:r>
            <a:r>
              <a:rPr lang="en-US" sz="2400" dirty="0" err="1">
                <a:latin typeface="Arial" panose="020B0604020202020204" pitchFamily="34" charset="0"/>
                <a:cs typeface="Arial" panose="020B0604020202020204" pitchFamily="34" charset="0"/>
              </a:rPr>
              <a:t>phiên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p>
          <a:p>
            <a:pPr algn="just">
              <a:lnSpc>
                <a:spcPct val="120000"/>
              </a:lnSpc>
            </a:pPr>
            <a:endParaRPr lang="en-US" sz="2400" dirty="0">
              <a:latin typeface="Arial" panose="020B0604020202020204" pitchFamily="34" charset="0"/>
              <a:cs typeface="Arial" panose="020B0604020202020204" pitchFamily="34" charset="0"/>
            </a:endParaRPr>
          </a:p>
          <a:p>
            <a:pPr algn="just">
              <a:lnSpc>
                <a:spcPct val="120000"/>
              </a:lnSpc>
              <a:buFont typeface="Wingdings" panose="05000000000000000000" pitchFamily="2" charset="2"/>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23636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RAISERROR</a:t>
            </a:r>
            <a:endParaRPr lang="en-US" dirty="0"/>
          </a:p>
        </p:txBody>
      </p:sp>
      <p:sp>
        <p:nvSpPr>
          <p:cNvPr id="14" name="Rectangle 3"/>
          <p:cNvSpPr txBox="1">
            <a:spLocks noChangeArrowheads="1"/>
          </p:cNvSpPr>
          <p:nvPr/>
        </p:nvSpPr>
        <p:spPr>
          <a:xfrm>
            <a:off x="304800" y="1371600"/>
            <a:ext cx="8686800"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latin typeface="Arial" panose="020B0604020202020204" pitchFamily="34" charset="0"/>
                <a:cs typeface="Arial" panose="020B0604020202020204" pitchFamily="34" charset="0"/>
              </a:rPr>
              <a:t>'</a:t>
            </a:r>
            <a:r>
              <a:rPr lang="en-US" sz="2400" b="1" i="1">
                <a:latin typeface="Arial" panose="020B0604020202020204" pitchFamily="34" charset="0"/>
                <a:cs typeface="Arial" panose="020B0604020202020204" pitchFamily="34" charset="0"/>
              </a:rPr>
              <a:t>with_log</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thông báo lỗi có được gi nhận vào nhật ký của ứng dụng khi nó xảy ra hay không, mặc định là FALSE. Nếu là </a:t>
            </a:r>
            <a:r>
              <a:rPr lang="en-US" sz="2400" b="1">
                <a:latin typeface="Arial" panose="020B0604020202020204" pitchFamily="34" charset="0"/>
                <a:cs typeface="Arial" panose="020B0604020202020204" pitchFamily="34" charset="0"/>
              </a:rPr>
              <a:t>true</a:t>
            </a:r>
            <a:r>
              <a:rPr lang="en-US" sz="2400">
                <a:latin typeface="Arial" panose="020B0604020202020204" pitchFamily="34" charset="0"/>
                <a:cs typeface="Arial" panose="020B0604020202020204" pitchFamily="34" charset="0"/>
              </a:rPr>
              <a:t>, thì lỗi luôn luôn được ghi vào nhật ký ứng dụng. Chỉ có những thành viên thuộc </a:t>
            </a:r>
            <a:r>
              <a:rPr lang="en-US" sz="2400" b="1">
                <a:latin typeface="Arial" panose="020B0604020202020204" pitchFamily="34" charset="0"/>
                <a:cs typeface="Arial" panose="020B0604020202020204" pitchFamily="34" charset="0"/>
              </a:rPr>
              <a:t>sysadmin</a:t>
            </a:r>
            <a:r>
              <a:rPr lang="en-US" sz="2400">
                <a:latin typeface="Arial" panose="020B0604020202020204" pitchFamily="34" charset="0"/>
                <a:cs typeface="Arial" panose="020B0604020202020204" pitchFamily="34" charset="0"/>
              </a:rPr>
              <a:t> server role mới có thể sử dụng tham số này. </a:t>
            </a:r>
          </a:p>
          <a:p>
            <a:pPr>
              <a:lnSpc>
                <a:spcPct val="150000"/>
              </a:lnSpc>
            </a:pPr>
            <a:r>
              <a:rPr lang="en-US" sz="2400" b="1">
                <a:latin typeface="Arial" panose="020B0604020202020204" pitchFamily="34" charset="0"/>
                <a:cs typeface="Arial" panose="020B0604020202020204" pitchFamily="34" charset="0"/>
              </a:rPr>
              <a:t>'</a:t>
            </a:r>
            <a:r>
              <a:rPr lang="en-US" sz="2400" b="1" i="1">
                <a:latin typeface="Arial" panose="020B0604020202020204" pitchFamily="34" charset="0"/>
                <a:cs typeface="Arial" panose="020B0604020202020204" pitchFamily="34" charset="0"/>
              </a:rPr>
              <a:t>replace</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nếu được chỉ định chuỗi </a:t>
            </a:r>
            <a:r>
              <a:rPr lang="en-US" sz="2400" b="1">
                <a:latin typeface="Arial" panose="020B0604020202020204" pitchFamily="34" charset="0"/>
                <a:cs typeface="Arial" panose="020B0604020202020204" pitchFamily="34" charset="0"/>
              </a:rPr>
              <a:t>REPLACE</a:t>
            </a:r>
            <a:r>
              <a:rPr lang="en-US" sz="2400">
                <a:latin typeface="Arial" panose="020B0604020202020204" pitchFamily="34" charset="0"/>
                <a:cs typeface="Arial" panose="020B0604020202020204" pitchFamily="34" charset="0"/>
              </a:rPr>
              <a:t>, thì thông báo lỗi đã tồn tại được ghi đè bởi chuỗi thông báo mới và mức lỗi mới. Tham số này phải chỉ định nếu </a:t>
            </a:r>
            <a:r>
              <a:rPr lang="en-US" sz="2400" i="1">
                <a:latin typeface="Arial" panose="020B0604020202020204" pitchFamily="34" charset="0"/>
                <a:cs typeface="Arial" panose="020B0604020202020204" pitchFamily="34" charset="0"/>
              </a:rPr>
              <a:t>msg_id</a:t>
            </a:r>
            <a:r>
              <a:rPr lang="en-US" sz="2400">
                <a:latin typeface="Arial" panose="020B0604020202020204" pitchFamily="34" charset="0"/>
                <a:cs typeface="Arial" panose="020B0604020202020204" pitchFamily="34" charset="0"/>
              </a:rPr>
              <a:t> đã có. </a:t>
            </a:r>
          </a:p>
          <a:p>
            <a:pPr>
              <a:lnSpc>
                <a:spcPct val="150000"/>
              </a:lnSpc>
            </a:pPr>
            <a:r>
              <a:rPr lang="en-US" sz="2400">
                <a:latin typeface="Arial" panose="020B0604020202020204" pitchFamily="34" charset="0"/>
                <a:cs typeface="Arial" panose="020B0604020202020204" pitchFamily="34" charset="0"/>
              </a:rPr>
              <a:t>Lưu ý: </a:t>
            </a:r>
            <a:r>
              <a:rPr lang="en-US" sz="2400" i="1">
                <a:latin typeface="Arial" panose="020B0604020202020204" pitchFamily="34" charset="0"/>
                <a:cs typeface="Arial" panose="020B0604020202020204" pitchFamily="34" charset="0"/>
              </a:rPr>
              <a:t>nếu trả về 0 tức là thêm vào thành công, 1 thất bại.</a:t>
            </a:r>
            <a:endParaRPr lang="en-US" sz="2400">
              <a:latin typeface="Arial" panose="020B0604020202020204" pitchFamily="34" charset="0"/>
              <a:cs typeface="Arial" panose="020B0604020202020204" pitchFamily="34" charset="0"/>
            </a:endParaRPr>
          </a:p>
          <a:p>
            <a:pPr algn="just">
              <a:lnSpc>
                <a:spcPct val="120000"/>
              </a:lnSpc>
            </a:pPr>
            <a:endParaRPr lang="en-US" sz="2400">
              <a:latin typeface="Arial" panose="020B0604020202020204" pitchFamily="34" charset="0"/>
              <a:cs typeface="Arial" panose="020B0604020202020204" pitchFamily="34" charset="0"/>
            </a:endParaRPr>
          </a:p>
          <a:p>
            <a:pPr algn="just">
              <a:lnSpc>
                <a:spcPct val="120000"/>
              </a:lnSpc>
              <a:buFont typeface="Wingdings" panose="05000000000000000000" pitchFamily="2" charset="2"/>
              <a:buNone/>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25849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RAISERROR</a:t>
            </a:r>
            <a:endParaRPr lang="en-US" dirty="0"/>
          </a:p>
        </p:txBody>
      </p:sp>
      <p:sp>
        <p:nvSpPr>
          <p:cNvPr id="14" name="Rectangle 3"/>
          <p:cNvSpPr txBox="1">
            <a:spLocks noChangeArrowheads="1"/>
          </p:cNvSpPr>
          <p:nvPr/>
        </p:nvSpPr>
        <p:spPr>
          <a:xfrm>
            <a:off x="322729" y="1539070"/>
            <a:ext cx="8592671"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2400"/>
              <a:t>SP_ADDMESSAGE 50001,10,'KHONG TIM THAY MAU TIN %D TRONG %LS'</a:t>
            </a:r>
          </a:p>
          <a:p>
            <a:pPr>
              <a:lnSpc>
                <a:spcPct val="120000"/>
              </a:lnSpc>
            </a:pPr>
            <a:r>
              <a:rPr lang="en-US" sz="2400"/>
              <a:t>SP_ADDMESSAGE 50002,16,'KHONG XOA DUOC %S VI %S CO TON TAI TRONG %LS'</a:t>
            </a:r>
          </a:p>
          <a:p>
            <a:pPr>
              <a:lnSpc>
                <a:spcPct val="120000"/>
              </a:lnSpc>
            </a:pPr>
            <a:r>
              <a:rPr lang="en-US" sz="2400"/>
              <a:t>SP_ADDMESSAGE 50003,16,'MOT LOP CHI CO TOI DA %D HOC SINH'</a:t>
            </a:r>
          </a:p>
          <a:p>
            <a:pPr>
              <a:lnSpc>
                <a:spcPct val="120000"/>
              </a:lnSpc>
            </a:pPr>
            <a:r>
              <a:rPr lang="en-US" sz="2400"/>
              <a:t>SP_ADDMESSAGE 50004,16,'DON GIA BAN PHAI LON HON DON GIA GOC'</a:t>
            </a:r>
          </a:p>
          <a:p>
            <a:pPr>
              <a:lnSpc>
                <a:spcPct val="120000"/>
              </a:lnSpc>
            </a:pPr>
            <a:r>
              <a:rPr lang="en-US" sz="2400"/>
              <a:t>--XEM THONG BAO LOI VUA XAY DUNG(COI LAI SAI)</a:t>
            </a:r>
          </a:p>
          <a:p>
            <a:pPr>
              <a:lnSpc>
                <a:spcPct val="120000"/>
              </a:lnSpc>
            </a:pPr>
            <a:r>
              <a:rPr lang="en-US" sz="2400"/>
              <a:t>SP_HELPTEXT 'SYSMESSAGE'</a:t>
            </a:r>
          </a:p>
          <a:p>
            <a:pPr>
              <a:lnSpc>
                <a:spcPct val="120000"/>
              </a:lnSpc>
            </a:pPr>
            <a:r>
              <a:rPr lang="en-US" sz="2400"/>
              <a:t>SELECT * FROM SYSMESSAGE WHERE ERROR =50002</a:t>
            </a:r>
          </a:p>
          <a:p>
            <a:pPr>
              <a:lnSpc>
                <a:spcPct val="120000"/>
              </a:lnSpc>
            </a:pPr>
            <a:endParaRPr lang="en-US" sz="2400"/>
          </a:p>
          <a:p>
            <a:pPr>
              <a:lnSpc>
                <a:spcPct val="120000"/>
              </a:lnSpc>
              <a:buFont typeface="Wingdings" panose="05000000000000000000" pitchFamily="2" charset="2"/>
              <a:buNone/>
            </a:pPr>
            <a:endParaRPr lang="en-US" sz="2400"/>
          </a:p>
        </p:txBody>
      </p:sp>
    </p:spTree>
    <p:extLst>
      <p:ext uri="{BB962C8B-B14F-4D97-AF65-F5344CB8AC3E}">
        <p14:creationId xmlns:p14="http://schemas.microsoft.com/office/powerpoint/2010/main" val="187840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6</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1" name="Content Placeholder 2"/>
          <p:cNvSpPr txBox="1">
            <a:spLocks/>
          </p:cNvSpPr>
          <p:nvPr/>
        </p:nvSpPr>
        <p:spPr>
          <a:xfrm>
            <a:off x="152400" y="1387124"/>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cs typeface="Times New Roman" pitchFamily="18" charset="0"/>
              </a:rPr>
              <a:t>Local variable</a:t>
            </a:r>
          </a:p>
          <a:p>
            <a:pPr lvl="1"/>
            <a:r>
              <a:rPr lang="en-US" b="1">
                <a:cs typeface="Times New Roman" pitchFamily="18" charset="0"/>
              </a:rPr>
              <a:t>Khai báo (Declare):</a:t>
            </a:r>
          </a:p>
          <a:p>
            <a:pPr lvl="1"/>
            <a:endParaRPr lang="en-US"/>
          </a:p>
          <a:p>
            <a:pPr lvl="1"/>
            <a:endParaRPr lang="en-US"/>
          </a:p>
          <a:p>
            <a:pPr lvl="1"/>
            <a:r>
              <a:rPr lang="en-US" b="1"/>
              <a:t>Example</a:t>
            </a:r>
            <a:r>
              <a:rPr lang="en-US"/>
              <a:t>:  </a:t>
            </a:r>
          </a:p>
          <a:p>
            <a:pPr marL="457200" lvl="1" indent="0">
              <a:buNone/>
            </a:pPr>
            <a:r>
              <a:rPr lang="en-US"/>
              <a:t>DECLARE @</a:t>
            </a:r>
            <a:r>
              <a:rPr lang="en-US">
                <a:solidFill>
                  <a:srgbClr val="0070C0"/>
                </a:solidFill>
              </a:rPr>
              <a:t>EmpIDVar</a:t>
            </a:r>
            <a:r>
              <a:rPr lang="en-US"/>
              <a:t> int</a:t>
            </a:r>
          </a:p>
          <a:p>
            <a:pPr marL="457200" lvl="1" indent="0">
              <a:buNone/>
            </a:pPr>
            <a:r>
              <a:rPr lang="en-US"/>
              <a:t>DECLARE @CustID Char(5), @name varchar(50)</a:t>
            </a:r>
          </a:p>
          <a:p>
            <a:pPr marL="457200" lvl="1" indent="0">
              <a:buNone/>
            </a:pPr>
            <a:endParaRPr lang="en-US" dirty="0"/>
          </a:p>
        </p:txBody>
      </p:sp>
      <p:sp>
        <p:nvSpPr>
          <p:cNvPr id="13" name="TextBox 12"/>
          <p:cNvSpPr txBox="1"/>
          <p:nvPr/>
        </p:nvSpPr>
        <p:spPr>
          <a:xfrm>
            <a:off x="779006" y="2723117"/>
            <a:ext cx="7585987" cy="646331"/>
          </a:xfrm>
          <a:prstGeom prst="rect">
            <a:avLst/>
          </a:prstGeom>
          <a:ln>
            <a:solidFill>
              <a:schemeClr val="accent1">
                <a:lumMod val="50000"/>
              </a:schemeClr>
            </a:solidFill>
          </a:ln>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600" b="1" dirty="0">
                <a:solidFill>
                  <a:srgbClr val="FF0000"/>
                </a:solidFill>
                <a:latin typeface="Cambria" pitchFamily="18" charset="0"/>
              </a:rPr>
              <a:t>DECLARE@ </a:t>
            </a:r>
            <a:r>
              <a:rPr lang="en-US" sz="3600" b="1" dirty="0" err="1">
                <a:solidFill>
                  <a:srgbClr val="FF0000"/>
                </a:solidFill>
                <a:latin typeface="Cambria" pitchFamily="18" charset="0"/>
              </a:rPr>
              <a:t>VariableName</a:t>
            </a:r>
            <a:r>
              <a:rPr lang="en-US" sz="3600" b="1" dirty="0">
                <a:solidFill>
                  <a:srgbClr val="FF0000"/>
                </a:solidFill>
                <a:latin typeface="Cambria" pitchFamily="18" charset="0"/>
              </a:rPr>
              <a:t> </a:t>
            </a:r>
            <a:r>
              <a:rPr lang="en-US" sz="3600" b="1" dirty="0" err="1">
                <a:solidFill>
                  <a:srgbClr val="FF0000"/>
                </a:solidFill>
                <a:latin typeface="Cambria" pitchFamily="18" charset="0"/>
              </a:rPr>
              <a:t>var_type</a:t>
            </a:r>
            <a:endParaRPr lang="en-US" sz="3600" b="1" dirty="0">
              <a:solidFill>
                <a:srgbClr val="FF0000"/>
              </a:solidFill>
              <a:latin typeface="Cambria" pitchFamily="18" charset="0"/>
            </a:endParaRPr>
          </a:p>
        </p:txBody>
      </p:sp>
    </p:spTree>
    <p:extLst>
      <p:ext uri="{BB962C8B-B14F-4D97-AF65-F5344CB8AC3E}">
        <p14:creationId xmlns:p14="http://schemas.microsoft.com/office/powerpoint/2010/main" val="1507921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60</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a:t>RAISERROR</a:t>
            </a:r>
            <a:endParaRPr lang="en-US" dirty="0"/>
          </a:p>
        </p:txBody>
      </p:sp>
      <p:sp>
        <p:nvSpPr>
          <p:cNvPr id="14" name="Rectangle 3"/>
          <p:cNvSpPr txBox="1">
            <a:spLocks noChangeArrowheads="1"/>
          </p:cNvSpPr>
          <p:nvPr/>
        </p:nvSpPr>
        <p:spPr>
          <a:xfrm>
            <a:off x="322729" y="1539070"/>
            <a:ext cx="7583487"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sz="2400" dirty="0"/>
              <a:t>--CAU 5 :XAY DUNG CAU THONG BAO LOI BANG RAISERROR</a:t>
            </a:r>
          </a:p>
          <a:p>
            <a:pPr marL="0" indent="0">
              <a:lnSpc>
                <a:spcPct val="80000"/>
              </a:lnSpc>
              <a:buNone/>
            </a:pPr>
            <a:r>
              <a:rPr lang="en-US" sz="2400" dirty="0"/>
              <a:t>Use Northwind</a:t>
            </a:r>
          </a:p>
          <a:p>
            <a:pPr marL="0" indent="0">
              <a:lnSpc>
                <a:spcPct val="80000"/>
              </a:lnSpc>
              <a:buNone/>
            </a:pPr>
            <a:r>
              <a:rPr lang="en-US" sz="2400" dirty="0"/>
              <a:t>RAISERROR (50001,10,1,4,'SANPHAM')</a:t>
            </a:r>
          </a:p>
          <a:p>
            <a:pPr marL="0" indent="0">
              <a:lnSpc>
                <a:spcPct val="80000"/>
              </a:lnSpc>
              <a:buNone/>
            </a:pPr>
            <a:r>
              <a:rPr lang="en-US" sz="2400" dirty="0"/>
              <a:t>DECLARE @@MA INT</a:t>
            </a:r>
          </a:p>
          <a:p>
            <a:pPr marL="0" indent="0">
              <a:lnSpc>
                <a:spcPct val="80000"/>
              </a:lnSpc>
              <a:buNone/>
            </a:pPr>
            <a:r>
              <a:rPr lang="en-US" sz="2400" dirty="0"/>
              <a:t>DECLARE @@TEN NVARCHAR</a:t>
            </a:r>
          </a:p>
          <a:p>
            <a:pPr marL="0" indent="0">
              <a:lnSpc>
                <a:spcPct val="80000"/>
              </a:lnSpc>
              <a:buNone/>
            </a:pPr>
            <a:r>
              <a:rPr lang="en-US" sz="2400" dirty="0"/>
              <a:t>SET @@TEN ='SANPHAM'</a:t>
            </a:r>
          </a:p>
          <a:p>
            <a:pPr marL="0" indent="0">
              <a:lnSpc>
                <a:spcPct val="80000"/>
              </a:lnSpc>
              <a:buNone/>
            </a:pPr>
            <a:r>
              <a:rPr lang="en-US" sz="2400" dirty="0"/>
              <a:t>SET @@MA =8</a:t>
            </a:r>
          </a:p>
          <a:p>
            <a:pPr marL="0" indent="0">
              <a:lnSpc>
                <a:spcPct val="80000"/>
              </a:lnSpc>
              <a:buNone/>
            </a:pPr>
            <a:r>
              <a:rPr lang="en-US" sz="2400" dirty="0"/>
              <a:t>SELECT  productid FROM products WHERE productid=@@MA</a:t>
            </a:r>
          </a:p>
          <a:p>
            <a:pPr marL="0" indent="0">
              <a:lnSpc>
                <a:spcPct val="80000"/>
              </a:lnSpc>
              <a:buNone/>
            </a:pPr>
            <a:r>
              <a:rPr lang="en-US" sz="2400" dirty="0"/>
              <a:t>IF (@@ROWCOUNT=0)</a:t>
            </a:r>
          </a:p>
          <a:p>
            <a:pPr marL="0" indent="0">
              <a:lnSpc>
                <a:spcPct val="80000"/>
              </a:lnSpc>
              <a:buNone/>
            </a:pPr>
            <a:r>
              <a:rPr lang="en-US" sz="2400" dirty="0"/>
              <a:t>   BEGIN</a:t>
            </a:r>
          </a:p>
          <a:p>
            <a:pPr marL="0" indent="0">
              <a:lnSpc>
                <a:spcPct val="80000"/>
              </a:lnSpc>
              <a:buNone/>
            </a:pPr>
            <a:r>
              <a:rPr lang="en-US" sz="2400" dirty="0"/>
              <a:t>	RAISERROR (50001,10,1,@@MA,@@TEN)</a:t>
            </a:r>
          </a:p>
          <a:p>
            <a:pPr marL="0" indent="0">
              <a:lnSpc>
                <a:spcPct val="80000"/>
              </a:lnSpc>
              <a:buNone/>
            </a:pPr>
            <a:r>
              <a:rPr lang="en-US" sz="2400" dirty="0"/>
              <a:t>   END	</a:t>
            </a:r>
          </a:p>
          <a:p>
            <a:pPr marL="0" indent="0">
              <a:lnSpc>
                <a:spcPct val="80000"/>
              </a:lnSpc>
              <a:buNone/>
            </a:pPr>
            <a:r>
              <a:rPr lang="en-US" sz="2400" dirty="0"/>
              <a:t>GO </a:t>
            </a:r>
          </a:p>
        </p:txBody>
      </p:sp>
    </p:spTree>
    <p:extLst>
      <p:ext uri="{BB962C8B-B14F-4D97-AF65-F5344CB8AC3E}">
        <p14:creationId xmlns:p14="http://schemas.microsoft.com/office/powerpoint/2010/main" val="4232235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 calcmode="lin" valueType="num">
                                      <p:cBhvr additive="base">
                                        <p:cTn id="49" dur="500" fill="hold"/>
                                        <p:tgtEl>
                                          <p:spTgt spid="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
                                            <p:txEl>
                                              <p:pRg st="8" end="8"/>
                                            </p:txEl>
                                          </p:spTgt>
                                        </p:tgtEl>
                                        <p:attrNameLst>
                                          <p:attrName>style.visibility</p:attrName>
                                        </p:attrNameLst>
                                      </p:cBhvr>
                                      <p:to>
                                        <p:strVal val="visible"/>
                                      </p:to>
                                    </p:set>
                                    <p:anim calcmode="lin" valueType="num">
                                      <p:cBhvr additive="base">
                                        <p:cTn id="55" dur="500" fill="hold"/>
                                        <p:tgtEl>
                                          <p:spTgt spid="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
                                            <p:txEl>
                                              <p:pRg st="9" end="9"/>
                                            </p:txEl>
                                          </p:spTgt>
                                        </p:tgtEl>
                                        <p:attrNameLst>
                                          <p:attrName>style.visibility</p:attrName>
                                        </p:attrNameLst>
                                      </p:cBhvr>
                                      <p:to>
                                        <p:strVal val="visible"/>
                                      </p:to>
                                    </p:set>
                                    <p:anim calcmode="lin" valueType="num">
                                      <p:cBhvr additive="base">
                                        <p:cTn id="61" dur="500" fill="hold"/>
                                        <p:tgtEl>
                                          <p:spTgt spid="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xEl>
                                              <p:pRg st="10" end="10"/>
                                            </p:txEl>
                                          </p:spTgt>
                                        </p:tgtEl>
                                        <p:attrNameLst>
                                          <p:attrName>style.visibility</p:attrName>
                                        </p:attrNameLst>
                                      </p:cBhvr>
                                      <p:to>
                                        <p:strVal val="visible"/>
                                      </p:to>
                                    </p:set>
                                    <p:anim calcmode="lin" valueType="num">
                                      <p:cBhvr additive="base">
                                        <p:cTn id="67" dur="500" fill="hold"/>
                                        <p:tgtEl>
                                          <p:spTgt spid="1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
                                            <p:txEl>
                                              <p:pRg st="11" end="11"/>
                                            </p:txEl>
                                          </p:spTgt>
                                        </p:tgtEl>
                                        <p:attrNameLst>
                                          <p:attrName>style.visibility</p:attrName>
                                        </p:attrNameLst>
                                      </p:cBhvr>
                                      <p:to>
                                        <p:strVal val="visible"/>
                                      </p:to>
                                    </p:set>
                                    <p:anim calcmode="lin" valueType="num">
                                      <p:cBhvr additive="base">
                                        <p:cTn id="73" dur="500" fill="hold"/>
                                        <p:tgtEl>
                                          <p:spTgt spid="14">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4">
                                            <p:txEl>
                                              <p:pRg st="12" end="12"/>
                                            </p:txEl>
                                          </p:spTgt>
                                        </p:tgtEl>
                                        <p:attrNameLst>
                                          <p:attrName>style.visibility</p:attrName>
                                        </p:attrNameLst>
                                      </p:cBhvr>
                                      <p:to>
                                        <p:strVal val="visible"/>
                                      </p:to>
                                    </p:set>
                                    <p:anim calcmode="lin" valueType="num">
                                      <p:cBhvr additive="base">
                                        <p:cTn id="79" dur="500" fill="hold"/>
                                        <p:tgtEl>
                                          <p:spTgt spid="14">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4">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EF5260-3B3C-4EAC-8D74-C267EFC63D9A}" type="slidenum">
              <a:rPr lang="en-US">
                <a:solidFill>
                  <a:srgbClr val="898989"/>
                </a:solidFill>
                <a:latin typeface="Calibri" panose="020F0502020204030204" pitchFamily="34" charset="0"/>
              </a:rPr>
              <a:pPr eaLnBrk="1" hangingPunct="1"/>
              <a:t>61</a:t>
            </a:fld>
            <a:endParaRPr lang="en-US">
              <a:solidFill>
                <a:srgbClr val="898989"/>
              </a:solidFill>
              <a:latin typeface="Calibri" panose="020F0502020204030204" pitchFamily="34" charset="0"/>
            </a:endParaRPr>
          </a:p>
        </p:txBody>
      </p:sp>
      <p:sp>
        <p:nvSpPr>
          <p:cNvPr id="7" name="Title 20"/>
          <p:cNvSpPr txBox="1">
            <a:spLocks/>
          </p:cNvSpPr>
          <p:nvPr/>
        </p:nvSpPr>
        <p:spPr bwMode="auto">
          <a:xfrm>
            <a:off x="533400" y="381000"/>
            <a:ext cx="8229600" cy="5257800"/>
          </a:xfrm>
          <a:prstGeom prst="rect">
            <a:avLst/>
          </a:prstGeom>
          <a:noFill/>
          <a:ln w="9525">
            <a:no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pitchFamily="34" charset="0"/>
                <a:ea typeface="+mj-ea"/>
                <a:cs typeface="Tahoma" pitchFamily="34" charset="0"/>
              </a:rPr>
              <a:t>Thanks you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7</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6875" lvl="1">
              <a:buFont typeface="Arial" panose="020B0604020202020204" pitchFamily="34" charset="0"/>
              <a:buBlip>
                <a:blip r:embed="rId3"/>
              </a:buBlip>
            </a:pPr>
            <a:r>
              <a:rPr lang="en-US" sz="3200" b="1" dirty="0" err="1"/>
              <a:t>Sử</a:t>
            </a:r>
            <a:r>
              <a:rPr lang="en-US" sz="3200" b="1" dirty="0"/>
              <a:t> </a:t>
            </a:r>
            <a:r>
              <a:rPr lang="en-US" sz="3200" b="1" dirty="0" err="1"/>
              <a:t>dụng</a:t>
            </a:r>
            <a:r>
              <a:rPr lang="en-US" sz="3200" b="1" dirty="0"/>
              <a:t> </a:t>
            </a:r>
            <a:r>
              <a:rPr lang="en-US" sz="3200" b="1" dirty="0" err="1"/>
              <a:t>biến</a:t>
            </a:r>
            <a:r>
              <a:rPr lang="en-US" sz="3200" b="1" dirty="0"/>
              <a:t> </a:t>
            </a:r>
            <a:r>
              <a:rPr lang="en-US" sz="3200" b="1" dirty="0" err="1"/>
              <a:t>cục</a:t>
            </a:r>
            <a:r>
              <a:rPr lang="en-US" sz="3200" b="1" dirty="0"/>
              <a:t> </a:t>
            </a:r>
            <a:r>
              <a:rPr lang="en-US" sz="3200" b="1" dirty="0" err="1"/>
              <a:t>bộ</a:t>
            </a:r>
            <a:r>
              <a:rPr lang="en-US" sz="3200" b="1" dirty="0"/>
              <a:t>: Assign value for the variable</a:t>
            </a:r>
            <a:r>
              <a:rPr lang="en-US" sz="3200" dirty="0"/>
              <a:t>: When a variable is declared, its value is Null.</a:t>
            </a:r>
          </a:p>
          <a:p>
            <a:pPr marL="396875" lvl="1">
              <a:buFont typeface="Arial" panose="020B0604020202020204" pitchFamily="34" charset="0"/>
              <a:buBlip>
                <a:blip r:embed="rId3"/>
              </a:buBlip>
            </a:pPr>
            <a:endParaRPr lang="en-US" sz="3200" dirty="0"/>
          </a:p>
          <a:p>
            <a:pPr marL="396875" lvl="1">
              <a:buFont typeface="Arial" panose="020B0604020202020204" pitchFamily="34" charset="0"/>
              <a:buBlip>
                <a:blip r:embed="rId3"/>
              </a:buBlip>
            </a:pPr>
            <a:endParaRPr lang="en-US" sz="3200" dirty="0"/>
          </a:p>
          <a:p>
            <a:pPr lvl="1"/>
            <a:r>
              <a:rPr lang="en-US" dirty="0"/>
              <a:t>Example:</a:t>
            </a:r>
          </a:p>
          <a:p>
            <a:pPr marL="742950" lvl="2" indent="0">
              <a:buFont typeface="Arial" panose="020B0604020202020204" pitchFamily="34" charset="0"/>
              <a:buNone/>
            </a:pPr>
            <a:r>
              <a:rPr lang="en-US" dirty="0"/>
              <a:t>DECLARE  @temp_city  varchar(10)</a:t>
            </a:r>
          </a:p>
          <a:p>
            <a:pPr lvl="1" indent="0">
              <a:buFont typeface="Arial" panose="020B0604020202020204" pitchFamily="34" charset="0"/>
              <a:buNone/>
            </a:pPr>
            <a:r>
              <a:rPr lang="en-US" sz="2400" dirty="0"/>
              <a:t>SET  @temp_city  = ‘London’</a:t>
            </a:r>
          </a:p>
          <a:p>
            <a:pPr lvl="1" indent="0">
              <a:buFont typeface="Arial" panose="020B0604020202020204" pitchFamily="34" charset="0"/>
              <a:buNone/>
            </a:pPr>
            <a:r>
              <a:rPr lang="en-US" sz="2400" dirty="0"/>
              <a:t>SELECT *  FROM  Customers</a:t>
            </a:r>
          </a:p>
          <a:p>
            <a:pPr lvl="1" indent="0">
              <a:buFont typeface="Arial" panose="020B0604020202020204" pitchFamily="34" charset="0"/>
              <a:buNone/>
            </a:pPr>
            <a:r>
              <a:rPr lang="en-US" sz="2400" dirty="0"/>
              <a:t>WHERE   city = @temp_city</a:t>
            </a:r>
            <a:r>
              <a:rPr lang="en-US" dirty="0"/>
              <a:t>	</a:t>
            </a:r>
          </a:p>
          <a:p>
            <a:pPr marL="396875" lvl="1">
              <a:buFont typeface="Arial" panose="020B0604020202020204" pitchFamily="34" charset="0"/>
              <a:buBlip>
                <a:blip r:embed="rId3"/>
              </a:buBlip>
            </a:pPr>
            <a:endParaRPr lang="en-US" sz="3200" dirty="0"/>
          </a:p>
          <a:p>
            <a:endParaRPr lang="en-US" sz="3600" dirty="0"/>
          </a:p>
        </p:txBody>
      </p:sp>
      <p:sp>
        <p:nvSpPr>
          <p:cNvPr id="15" name="TextBox 14"/>
          <p:cNvSpPr txBox="1"/>
          <p:nvPr/>
        </p:nvSpPr>
        <p:spPr>
          <a:xfrm>
            <a:off x="581585" y="2368439"/>
            <a:ext cx="78105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533400" indent="-533400">
              <a:buFont typeface="Verdana" pitchFamily="34" charset="0"/>
              <a:buNone/>
            </a:pPr>
            <a:r>
              <a:rPr lang="en-US" sz="3000" b="1" dirty="0">
                <a:solidFill>
                  <a:srgbClr val="C00000"/>
                </a:solidFill>
                <a:latin typeface="Cambria" pitchFamily="18" charset="0"/>
              </a:rPr>
              <a:t>SET @</a:t>
            </a:r>
            <a:r>
              <a:rPr lang="en-US" sz="3000" b="1" dirty="0" err="1">
                <a:solidFill>
                  <a:srgbClr val="C00000"/>
                </a:solidFill>
                <a:latin typeface="Cambria" pitchFamily="18" charset="0"/>
              </a:rPr>
              <a:t>VariableName</a:t>
            </a:r>
            <a:r>
              <a:rPr lang="en-US" sz="3000" b="1" dirty="0">
                <a:solidFill>
                  <a:srgbClr val="C00000"/>
                </a:solidFill>
                <a:latin typeface="Cambria" pitchFamily="18" charset="0"/>
              </a:rPr>
              <a:t> = expression</a:t>
            </a:r>
          </a:p>
          <a:p>
            <a:pPr marL="533400" indent="-533400">
              <a:buFont typeface="Verdana" pitchFamily="34" charset="0"/>
              <a:buNone/>
            </a:pPr>
            <a:r>
              <a:rPr lang="en-US" sz="3000" b="1" dirty="0">
                <a:solidFill>
                  <a:srgbClr val="C00000"/>
                </a:solidFill>
                <a:latin typeface="Cambria" pitchFamily="18" charset="0"/>
              </a:rPr>
              <a:t>or</a:t>
            </a:r>
          </a:p>
          <a:p>
            <a:pPr marL="533400" indent="-533400">
              <a:buFont typeface="Verdana" pitchFamily="34" charset="0"/>
              <a:buNone/>
            </a:pPr>
            <a:r>
              <a:rPr lang="en-US" sz="3000" b="1" dirty="0">
                <a:solidFill>
                  <a:srgbClr val="C00000"/>
                </a:solidFill>
                <a:latin typeface="Cambria" pitchFamily="18" charset="0"/>
              </a:rPr>
              <a:t>SELECT{@</a:t>
            </a:r>
            <a:r>
              <a:rPr lang="en-US" sz="3000" b="1" dirty="0" err="1">
                <a:solidFill>
                  <a:srgbClr val="C00000"/>
                </a:solidFill>
                <a:latin typeface="Cambria" pitchFamily="18" charset="0"/>
              </a:rPr>
              <a:t>VariableName</a:t>
            </a:r>
            <a:r>
              <a:rPr lang="en-US" sz="3000" b="1" dirty="0">
                <a:solidFill>
                  <a:srgbClr val="C00000"/>
                </a:solidFill>
                <a:latin typeface="Cambria" pitchFamily="18" charset="0"/>
              </a:rPr>
              <a:t>=expression} [,…n]</a:t>
            </a:r>
          </a:p>
        </p:txBody>
      </p:sp>
    </p:spTree>
    <p:extLst>
      <p:ext uri="{BB962C8B-B14F-4D97-AF65-F5344CB8AC3E}">
        <p14:creationId xmlns:p14="http://schemas.microsoft.com/office/powerpoint/2010/main" val="110314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7E5AC3-1ACB-2D59-432B-D0FBE5ADB277}"/>
              </a:ext>
            </a:extLst>
          </p:cNvPr>
          <p:cNvSpPr>
            <a:spLocks noGrp="1"/>
          </p:cNvSpPr>
          <p:nvPr>
            <p:ph type="sldNum" sz="quarter" idx="12"/>
          </p:nvPr>
        </p:nvSpPr>
        <p:spPr/>
        <p:txBody>
          <a:bodyPr/>
          <a:lstStyle/>
          <a:p>
            <a:fld id="{E56ACB1A-8AFE-4BBF-956C-69A742EDE0C9}" type="slidenum">
              <a:rPr lang="en-US" smtClean="0"/>
              <a:pPr/>
              <a:t>8</a:t>
            </a:fld>
            <a:endParaRPr lang="en-US"/>
          </a:p>
        </p:txBody>
      </p:sp>
      <p:sp>
        <p:nvSpPr>
          <p:cNvPr id="4" name="TextBox 3">
            <a:extLst>
              <a:ext uri="{FF2B5EF4-FFF2-40B4-BE49-F238E27FC236}">
                <a16:creationId xmlns:a16="http://schemas.microsoft.com/office/drawing/2014/main" id="{FDFEC508-7F8B-4297-0EDC-6E3F2D4FA89F}"/>
              </a:ext>
            </a:extLst>
          </p:cNvPr>
          <p:cNvSpPr txBox="1"/>
          <p:nvPr/>
        </p:nvSpPr>
        <p:spPr>
          <a:xfrm>
            <a:off x="990600" y="2551836"/>
            <a:ext cx="7391400" cy="2031325"/>
          </a:xfrm>
          <a:prstGeom prst="rect">
            <a:avLst/>
          </a:prstGeom>
          <a:noFill/>
        </p:spPr>
        <p:txBody>
          <a:bodyPr wrap="square">
            <a:spAutoFit/>
          </a:bodyPr>
          <a:lstStyle/>
          <a:p>
            <a:endParaRPr lang="en-US" dirty="0"/>
          </a:p>
          <a:p>
            <a:pPr marL="285750" indent="-285750">
              <a:buFontTx/>
              <a:buChar char="-"/>
            </a:pPr>
            <a:r>
              <a:rPr lang="en-US" dirty="0" err="1"/>
              <a:t>Sử</a:t>
            </a:r>
            <a:r>
              <a:rPr lang="en-US" dirty="0"/>
              <a:t> </a:t>
            </a:r>
            <a:r>
              <a:rPr lang="en-US" dirty="0" err="1"/>
              <a:t>dụng</a:t>
            </a:r>
            <a:r>
              <a:rPr lang="en-US" dirty="0"/>
              <a:t> select </a:t>
            </a:r>
            <a:r>
              <a:rPr lang="en-US" dirty="0" err="1"/>
              <a:t>để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biến</a:t>
            </a:r>
            <a:r>
              <a:rPr lang="en-US" dirty="0"/>
              <a:t> </a:t>
            </a:r>
          </a:p>
          <a:p>
            <a:pPr marL="285750" indent="-285750">
              <a:buFontTx/>
              <a:buChar char="-"/>
            </a:pPr>
            <a:endParaRPr lang="en-US" dirty="0"/>
          </a:p>
          <a:p>
            <a:pPr marL="285750" indent="-285750">
              <a:buFontTx/>
              <a:buChar char="-"/>
            </a:pPr>
            <a:r>
              <a:rPr lang="en-US" dirty="0"/>
              <a:t>DECLARE  @temp_city  varchar(10)</a:t>
            </a:r>
          </a:p>
          <a:p>
            <a:r>
              <a:rPr lang="en-US" dirty="0"/>
              <a:t>SELECT  @temp =count(*)  FROM  Customers</a:t>
            </a:r>
          </a:p>
          <a:p>
            <a:r>
              <a:rPr lang="en-US" dirty="0"/>
              <a:t>WHERE   city = ‘London’</a:t>
            </a:r>
          </a:p>
          <a:p>
            <a:r>
              <a:rPr lang="en-US" dirty="0"/>
              <a:t>	</a:t>
            </a:r>
          </a:p>
        </p:txBody>
      </p:sp>
    </p:spTree>
    <p:extLst>
      <p:ext uri="{BB962C8B-B14F-4D97-AF65-F5344CB8AC3E}">
        <p14:creationId xmlns:p14="http://schemas.microsoft.com/office/powerpoint/2010/main" val="240347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9</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2</a:t>
                </a: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6875" lvl="1">
              <a:buFont typeface="Arial" panose="020B0604020202020204" pitchFamily="34" charset="0"/>
              <a:buBlip>
                <a:blip r:embed="rId3"/>
              </a:buBlip>
            </a:pPr>
            <a:r>
              <a:rPr lang="en-US" sz="3200" b="1"/>
              <a:t>Sử dụng biến cục bộ:</a:t>
            </a:r>
            <a:endParaRPr lang="en-US" sz="3200"/>
          </a:p>
          <a:p>
            <a:pPr marL="111125" lvl="1" indent="0">
              <a:buNone/>
            </a:pPr>
            <a:endParaRPr lang="en-US" sz="3200"/>
          </a:p>
        </p:txBody>
      </p:sp>
      <p:sp>
        <p:nvSpPr>
          <p:cNvPr id="13" name="Text Box 4"/>
          <p:cNvSpPr txBox="1">
            <a:spLocks noChangeArrowheads="1"/>
          </p:cNvSpPr>
          <p:nvPr/>
        </p:nvSpPr>
        <p:spPr bwMode="auto">
          <a:xfrm>
            <a:off x="1066800" y="1905000"/>
            <a:ext cx="118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itchFamily="2" charset="2"/>
              <a:buNone/>
            </a:pPr>
            <a:r>
              <a:rPr lang="en-US" sz="1800" b="1" u="sng">
                <a:solidFill>
                  <a:schemeClr val="tx2"/>
                </a:solidFill>
                <a:cs typeface="Courier New" pitchFamily="49" charset="0"/>
              </a:rPr>
              <a:t>Example :</a:t>
            </a:r>
            <a:endParaRPr lang="en-US" sz="1800">
              <a:solidFill>
                <a:schemeClr val="tx2"/>
              </a:solidFill>
              <a:latin typeface="Georgia" pitchFamily="18" charset="0"/>
            </a:endParaRPr>
          </a:p>
        </p:txBody>
      </p:sp>
      <p:sp>
        <p:nvSpPr>
          <p:cNvPr id="16" name="Rectangle 5"/>
          <p:cNvSpPr>
            <a:spLocks noChangeArrowheads="1"/>
          </p:cNvSpPr>
          <p:nvPr/>
        </p:nvSpPr>
        <p:spPr bwMode="auto">
          <a:xfrm>
            <a:off x="1143000" y="2362200"/>
            <a:ext cx="6991350" cy="1790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buClr>
                <a:schemeClr val="folHlink"/>
              </a:buClr>
              <a:buSzPct val="60000"/>
              <a:buFont typeface="Wingdings" pitchFamily="2" charset="2"/>
              <a:buNone/>
            </a:pPr>
            <a:r>
              <a:rPr lang="en-US" sz="2000" dirty="0">
                <a:solidFill>
                  <a:srgbClr val="006699"/>
                </a:solidFill>
                <a:cs typeface="Courier New" pitchFamily="49" charset="0"/>
              </a:rPr>
              <a:t>DECLARE @manv int</a:t>
            </a:r>
            <a:r>
              <a:rPr lang="en-US" sz="2000" dirty="0">
                <a:solidFill>
                  <a:srgbClr val="006699"/>
                </a:solidFill>
                <a:cs typeface="Times New Roman" pitchFamily="18" charset="0"/>
              </a:rPr>
              <a:t> </a:t>
            </a:r>
          </a:p>
          <a:p>
            <a:pPr algn="just">
              <a:spcBef>
                <a:spcPct val="20000"/>
              </a:spcBef>
              <a:buClr>
                <a:schemeClr val="folHlink"/>
              </a:buClr>
              <a:buSzPct val="60000"/>
              <a:buFont typeface="Wingdings" pitchFamily="2" charset="2"/>
              <a:buNone/>
            </a:pPr>
            <a:r>
              <a:rPr lang="en-US" sz="2000" dirty="0">
                <a:solidFill>
                  <a:srgbClr val="006699"/>
                </a:solidFill>
                <a:cs typeface="Courier New" pitchFamily="49" charset="0"/>
              </a:rPr>
              <a:t>SET @manv = 2</a:t>
            </a:r>
          </a:p>
          <a:p>
            <a:pPr algn="just">
              <a:spcBef>
                <a:spcPct val="20000"/>
              </a:spcBef>
              <a:buClr>
                <a:schemeClr val="folHlink"/>
              </a:buClr>
              <a:buSzPct val="60000"/>
              <a:buFont typeface="Wingdings" pitchFamily="2" charset="2"/>
              <a:buNone/>
            </a:pPr>
            <a:r>
              <a:rPr lang="en-US" sz="2000" dirty="0">
                <a:solidFill>
                  <a:srgbClr val="006699"/>
                </a:solidFill>
                <a:cs typeface="Courier New" pitchFamily="49" charset="0"/>
              </a:rPr>
              <a:t>SELECT * FROM Employees </a:t>
            </a:r>
          </a:p>
          <a:p>
            <a:pPr algn="just">
              <a:spcBef>
                <a:spcPct val="20000"/>
              </a:spcBef>
              <a:buClr>
                <a:schemeClr val="folHlink"/>
              </a:buClr>
              <a:buSzPct val="60000"/>
              <a:buFont typeface="Wingdings" pitchFamily="2" charset="2"/>
              <a:buNone/>
            </a:pPr>
            <a:r>
              <a:rPr lang="en-US" sz="2000" dirty="0">
                <a:solidFill>
                  <a:srgbClr val="006699"/>
                </a:solidFill>
                <a:cs typeface="Courier New" pitchFamily="49" charset="0"/>
              </a:rPr>
              <a:t>	WHERE </a:t>
            </a:r>
            <a:r>
              <a:rPr lang="en-US" sz="2000" dirty="0" err="1">
                <a:solidFill>
                  <a:srgbClr val="006699"/>
                </a:solidFill>
                <a:cs typeface="Courier New" pitchFamily="49" charset="0"/>
              </a:rPr>
              <a:t>Employeeid</a:t>
            </a:r>
            <a:r>
              <a:rPr lang="en-US" sz="2000" dirty="0">
                <a:solidFill>
                  <a:srgbClr val="006699"/>
                </a:solidFill>
                <a:cs typeface="Courier New" pitchFamily="49" charset="0"/>
              </a:rPr>
              <a:t> = @manv</a:t>
            </a:r>
            <a:endParaRPr lang="en-US" sz="2000" dirty="0">
              <a:solidFill>
                <a:srgbClr val="006699"/>
              </a:solidFill>
              <a:cs typeface="Times New Roman" pitchFamily="18" charset="0"/>
            </a:endParaRPr>
          </a:p>
        </p:txBody>
      </p:sp>
      <p:sp>
        <p:nvSpPr>
          <p:cNvPr id="17" name="Rectangle 7"/>
          <p:cNvSpPr>
            <a:spLocks noChangeArrowheads="1"/>
          </p:cNvSpPr>
          <p:nvPr/>
        </p:nvSpPr>
        <p:spPr bwMode="auto">
          <a:xfrm>
            <a:off x="1143000" y="4495800"/>
            <a:ext cx="7010400" cy="1981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buClr>
                <a:schemeClr val="folHlink"/>
              </a:buClr>
              <a:buSzPct val="60000"/>
              <a:buFont typeface="Wingdings" pitchFamily="2" charset="2"/>
              <a:buNone/>
            </a:pPr>
            <a:r>
              <a:rPr lang="en-US" sz="2000" dirty="0">
                <a:cs typeface="Courier New" pitchFamily="49" charset="0"/>
              </a:rPr>
              <a:t>DECLARE @manv int, @country </a:t>
            </a:r>
            <a:r>
              <a:rPr lang="en-US" sz="2000" dirty="0" err="1">
                <a:cs typeface="Courier New" pitchFamily="49" charset="0"/>
              </a:rPr>
              <a:t>nvarchar</a:t>
            </a:r>
            <a:r>
              <a:rPr lang="en-US" sz="2000" dirty="0">
                <a:cs typeface="Courier New" pitchFamily="49" charset="0"/>
              </a:rPr>
              <a:t>(15)</a:t>
            </a:r>
            <a:r>
              <a:rPr lang="en-US" sz="2000" dirty="0">
                <a:cs typeface="Times New Roman" pitchFamily="18" charset="0"/>
              </a:rPr>
              <a:t> </a:t>
            </a:r>
          </a:p>
          <a:p>
            <a:pPr algn="just">
              <a:spcBef>
                <a:spcPct val="20000"/>
              </a:spcBef>
              <a:buClr>
                <a:schemeClr val="folHlink"/>
              </a:buClr>
              <a:buSzPct val="60000"/>
              <a:buFont typeface="Wingdings" pitchFamily="2" charset="2"/>
              <a:buNone/>
            </a:pPr>
            <a:r>
              <a:rPr lang="en-US" sz="2000" dirty="0">
                <a:cs typeface="Courier New" pitchFamily="49" charset="0"/>
              </a:rPr>
              <a:t>SET @manv = 3</a:t>
            </a:r>
          </a:p>
          <a:p>
            <a:pPr algn="just">
              <a:spcBef>
                <a:spcPct val="20000"/>
              </a:spcBef>
              <a:buClr>
                <a:schemeClr val="folHlink"/>
              </a:buClr>
              <a:buSzPct val="60000"/>
              <a:buFont typeface="Wingdings" pitchFamily="2" charset="2"/>
              <a:buNone/>
            </a:pPr>
            <a:r>
              <a:rPr lang="en-US" sz="2000" dirty="0">
                <a:cs typeface="Courier New" pitchFamily="49" charset="0"/>
              </a:rPr>
              <a:t>Set @country =‘</a:t>
            </a:r>
            <a:r>
              <a:rPr lang="en-US" sz="2000" dirty="0" err="1">
                <a:cs typeface="Courier New" pitchFamily="49" charset="0"/>
              </a:rPr>
              <a:t>Usa</a:t>
            </a:r>
            <a:r>
              <a:rPr lang="en-US" sz="2000" dirty="0">
                <a:cs typeface="Courier New" pitchFamily="49" charset="0"/>
              </a:rPr>
              <a:t>’</a:t>
            </a:r>
          </a:p>
          <a:p>
            <a:pPr algn="just">
              <a:spcBef>
                <a:spcPct val="20000"/>
              </a:spcBef>
              <a:buClr>
                <a:schemeClr val="folHlink"/>
              </a:buClr>
              <a:buSzPct val="60000"/>
              <a:buFont typeface="Wingdings" pitchFamily="2" charset="2"/>
              <a:buNone/>
            </a:pPr>
            <a:r>
              <a:rPr lang="en-US" sz="2000" dirty="0">
                <a:cs typeface="Courier New" pitchFamily="49" charset="0"/>
              </a:rPr>
              <a:t>SELECT * FROM Employees </a:t>
            </a:r>
          </a:p>
          <a:p>
            <a:pPr algn="just">
              <a:spcBef>
                <a:spcPct val="20000"/>
              </a:spcBef>
              <a:buClr>
                <a:schemeClr val="folHlink"/>
              </a:buClr>
              <a:buSzPct val="60000"/>
              <a:buFont typeface="Wingdings" pitchFamily="2" charset="2"/>
              <a:buNone/>
            </a:pPr>
            <a:r>
              <a:rPr lang="en-US" sz="2000" dirty="0">
                <a:cs typeface="Courier New" pitchFamily="49" charset="0"/>
              </a:rPr>
              <a:t>	WHERE </a:t>
            </a:r>
            <a:r>
              <a:rPr lang="en-US" sz="2000" dirty="0" err="1">
                <a:cs typeface="Courier New" pitchFamily="49" charset="0"/>
              </a:rPr>
              <a:t>Employeeid</a:t>
            </a:r>
            <a:r>
              <a:rPr lang="en-US" sz="2000" dirty="0">
                <a:cs typeface="Courier New" pitchFamily="49" charset="0"/>
              </a:rPr>
              <a:t> = @manv and country =@country</a:t>
            </a:r>
            <a:endParaRPr lang="en-US" sz="2000" dirty="0">
              <a:cs typeface="Times New Roman" pitchFamily="18" charset="0"/>
            </a:endParaRPr>
          </a:p>
        </p:txBody>
      </p:sp>
    </p:spTree>
    <p:extLst>
      <p:ext uri="{BB962C8B-B14F-4D97-AF65-F5344CB8AC3E}">
        <p14:creationId xmlns:p14="http://schemas.microsoft.com/office/powerpoint/2010/main" val="33659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6" grpId="0" animBg="1" autoUpdateAnimBg="0"/>
      <p:bldP spid="17"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10327</TotalTime>
  <Words>4531</Words>
  <Application>Microsoft Office PowerPoint</Application>
  <PresentationFormat>On-screen Show (4:3)</PresentationFormat>
  <Paragraphs>690</Paragraphs>
  <Slides>61</Slides>
  <Notes>27</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61</vt:i4>
      </vt:variant>
    </vt:vector>
  </HeadingPairs>
  <TitlesOfParts>
    <vt:vector size="75" baseType="lpstr">
      <vt:lpstr>Arial</vt:lpstr>
      <vt:lpstr>Calibri</vt:lpstr>
      <vt:lpstr>Cambria</vt:lpstr>
      <vt:lpstr>Comic Sans MS</vt:lpstr>
      <vt:lpstr>Georgia</vt:lpstr>
      <vt:lpstr>Tahoma</vt:lpstr>
      <vt:lpstr>TheSansMonoConNormal</vt:lpstr>
      <vt:lpstr>Times New Roman</vt:lpstr>
      <vt:lpstr>Utopia-Regular</vt:lpstr>
      <vt:lpstr>Verdana</vt:lpstr>
      <vt:lpstr>Wingdings</vt:lpstr>
      <vt:lpstr>Office Theme</vt:lpstr>
      <vt:lpstr>Crayons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FSC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Van Quyet</dc:creator>
  <cp:lastModifiedBy>Truc Ly Nguyen Thi</cp:lastModifiedBy>
  <cp:revision>573</cp:revision>
  <cp:lastPrinted>2016-06-11T09:03:16Z</cp:lastPrinted>
  <dcterms:created xsi:type="dcterms:W3CDTF">2009-04-05T03:23:02Z</dcterms:created>
  <dcterms:modified xsi:type="dcterms:W3CDTF">2023-03-03T02:05:18Z</dcterms:modified>
</cp:coreProperties>
</file>