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9" r:id="rId1"/>
  </p:sldMasterIdLst>
  <p:notesMasterIdLst>
    <p:notesMasterId r:id="rId21"/>
  </p:notesMasterIdLst>
  <p:handoutMasterIdLst>
    <p:handoutMasterId r:id="rId22"/>
  </p:handoutMasterIdLst>
  <p:sldIdLst>
    <p:sldId id="384" r:id="rId2"/>
    <p:sldId id="394" r:id="rId3"/>
    <p:sldId id="395" r:id="rId4"/>
    <p:sldId id="397" r:id="rId5"/>
    <p:sldId id="398" r:id="rId6"/>
    <p:sldId id="399" r:id="rId7"/>
    <p:sldId id="400" r:id="rId8"/>
    <p:sldId id="401" r:id="rId9"/>
    <p:sldId id="412" r:id="rId10"/>
    <p:sldId id="403" r:id="rId11"/>
    <p:sldId id="404" r:id="rId12"/>
    <p:sldId id="405" r:id="rId13"/>
    <p:sldId id="406" r:id="rId14"/>
    <p:sldId id="407" r:id="rId15"/>
    <p:sldId id="408" r:id="rId16"/>
    <p:sldId id="409" r:id="rId17"/>
    <p:sldId id="393" r:id="rId18"/>
    <p:sldId id="392" r:id="rId19"/>
    <p:sldId id="411" r:id="rId20"/>
  </p:sldIdLst>
  <p:sldSz cx="9144000" cy="6858000" type="screen4x3"/>
  <p:notesSz cx="6781800" cy="9926638"/>
  <p:defaultTextStyle>
    <a:defPPr>
      <a:defRPr lang="en-US"/>
    </a:defPPr>
    <a:lvl1pPr algn="l" rtl="0" eaLnBrk="0" fontAlgn="base" hangingPunct="0">
      <a:spcBef>
        <a:spcPct val="0"/>
      </a:spcBef>
      <a:spcAft>
        <a:spcPct val="0"/>
      </a:spcAft>
      <a:defRPr sz="5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5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5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5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5400" kern="1200">
        <a:solidFill>
          <a:schemeClr val="tx1"/>
        </a:solidFill>
        <a:latin typeface="Times New Roman" panose="02020603050405020304" pitchFamily="18" charset="0"/>
        <a:ea typeface="+mn-ea"/>
        <a:cs typeface="+mn-cs"/>
      </a:defRPr>
    </a:lvl5pPr>
    <a:lvl6pPr marL="2286000" algn="l" defTabSz="914400" rtl="0" eaLnBrk="1" latinLnBrk="0" hangingPunct="1">
      <a:defRPr sz="5400" kern="1200">
        <a:solidFill>
          <a:schemeClr val="tx1"/>
        </a:solidFill>
        <a:latin typeface="Times New Roman" panose="02020603050405020304" pitchFamily="18" charset="0"/>
        <a:ea typeface="+mn-ea"/>
        <a:cs typeface="+mn-cs"/>
      </a:defRPr>
    </a:lvl6pPr>
    <a:lvl7pPr marL="2743200" algn="l" defTabSz="914400" rtl="0" eaLnBrk="1" latinLnBrk="0" hangingPunct="1">
      <a:defRPr sz="5400" kern="1200">
        <a:solidFill>
          <a:schemeClr val="tx1"/>
        </a:solidFill>
        <a:latin typeface="Times New Roman" panose="02020603050405020304" pitchFamily="18" charset="0"/>
        <a:ea typeface="+mn-ea"/>
        <a:cs typeface="+mn-cs"/>
      </a:defRPr>
    </a:lvl7pPr>
    <a:lvl8pPr marL="3200400" algn="l" defTabSz="914400" rtl="0" eaLnBrk="1" latinLnBrk="0" hangingPunct="1">
      <a:defRPr sz="5400" kern="1200">
        <a:solidFill>
          <a:schemeClr val="tx1"/>
        </a:solidFill>
        <a:latin typeface="Times New Roman" panose="02020603050405020304" pitchFamily="18" charset="0"/>
        <a:ea typeface="+mn-ea"/>
        <a:cs typeface="+mn-cs"/>
      </a:defRPr>
    </a:lvl8pPr>
    <a:lvl9pPr marL="3657600" algn="l" defTabSz="914400" rtl="0" eaLnBrk="1" latinLnBrk="0" hangingPunct="1">
      <a:defRPr sz="5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orient="horz" pos="624">
          <p15:clr>
            <a:srgbClr val="A4A3A4"/>
          </p15:clr>
        </p15:guide>
        <p15:guide id="3" orient="horz" pos="816">
          <p15:clr>
            <a:srgbClr val="A4A3A4"/>
          </p15:clr>
        </p15:guide>
        <p15:guide id="4" orient="horz" pos="3696">
          <p15:clr>
            <a:srgbClr val="A4A3A4"/>
          </p15:clr>
        </p15:guide>
        <p15:guide id="5" orient="horz" pos="2496">
          <p15:clr>
            <a:srgbClr val="A4A3A4"/>
          </p15:clr>
        </p15:guide>
        <p15:guide id="6" pos="5232">
          <p15:clr>
            <a:srgbClr val="A4A3A4"/>
          </p15:clr>
        </p15:guide>
        <p15:guide id="7" pos="5040">
          <p15:clr>
            <a:srgbClr val="A4A3A4"/>
          </p15:clr>
        </p15:guide>
      </p15:sldGuideLst>
    </p:ext>
    <p:ext uri="{2D200454-40CA-4A62-9FC3-DE9A4176ACB9}">
      <p15:notesGuideLst xmlns:p15="http://schemas.microsoft.com/office/powerpoint/2012/main">
        <p15:guide id="1" orient="horz" pos="3127">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CC0000"/>
    <a:srgbClr val="DDDDDD"/>
    <a:srgbClr val="FF00FF"/>
    <a:srgbClr val="800000"/>
    <a:srgbClr val="993300"/>
    <a:srgbClr val="CCE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52" d="100"/>
          <a:sy n="52" d="100"/>
        </p:scale>
        <p:origin x="1068" y="32"/>
      </p:cViewPr>
      <p:guideLst>
        <p:guide orient="horz" pos="4319"/>
        <p:guide orient="horz" pos="624"/>
        <p:guide orient="horz" pos="816"/>
        <p:guide orient="horz" pos="3696"/>
        <p:guide orient="horz" pos="2496"/>
        <p:guide pos="5232"/>
        <p:guide pos="50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680" y="-66"/>
      </p:cViewPr>
      <p:guideLst>
        <p:guide orient="horz" pos="3127"/>
        <p:guide pos="21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0899" name="Rectangle 3"/>
          <p:cNvSpPr>
            <a:spLocks noGrp="1" noChangeArrowheads="1"/>
          </p:cNvSpPr>
          <p:nvPr>
            <p:ph type="dt" sz="quarter" idx="1"/>
          </p:nvPr>
        </p:nvSpPr>
        <p:spPr bwMode="auto">
          <a:xfrm>
            <a:off x="3843338" y="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0900" name="Rectangle 4"/>
          <p:cNvSpPr>
            <a:spLocks noGrp="1" noChangeArrowheads="1"/>
          </p:cNvSpPr>
          <p:nvPr>
            <p:ph type="ftr" sz="quarter" idx="2"/>
          </p:nvPr>
        </p:nvSpPr>
        <p:spPr bwMode="auto">
          <a:xfrm>
            <a:off x="0" y="942975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0901" name="Rectangle 5"/>
          <p:cNvSpPr>
            <a:spLocks noGrp="1" noChangeArrowheads="1"/>
          </p:cNvSpPr>
          <p:nvPr>
            <p:ph type="sldNum" sz="quarter" idx="3"/>
          </p:nvPr>
        </p:nvSpPr>
        <p:spPr bwMode="auto">
          <a:xfrm>
            <a:off x="3843338" y="942975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1113123-D3A9-4878-9E89-2C4154AC2EF2}" type="slidenum">
              <a:rPr lang="en-US"/>
              <a:pPr/>
              <a:t>‹#›</a:t>
            </a:fld>
            <a:endParaRPr lang="en-US"/>
          </a:p>
        </p:txBody>
      </p:sp>
    </p:spTree>
    <p:extLst>
      <p:ext uri="{BB962C8B-B14F-4D97-AF65-F5344CB8AC3E}">
        <p14:creationId xmlns:p14="http://schemas.microsoft.com/office/powerpoint/2010/main" val="11265394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17763" name="Rectangle 3"/>
          <p:cNvSpPr>
            <a:spLocks noGrp="1" noChangeArrowheads="1"/>
          </p:cNvSpPr>
          <p:nvPr>
            <p:ph type="dt" idx="1"/>
          </p:nvPr>
        </p:nvSpPr>
        <p:spPr bwMode="auto">
          <a:xfrm>
            <a:off x="3843338" y="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1508" name="Rectangle 4"/>
          <p:cNvSpPr>
            <a:spLocks noChangeArrowheads="1" noTextEdit="1"/>
          </p:cNvSpPr>
          <p:nvPr>
            <p:ph type="sldImg" idx="2"/>
          </p:nvPr>
        </p:nvSpPr>
        <p:spPr bwMode="auto">
          <a:xfrm>
            <a:off x="908050" y="744538"/>
            <a:ext cx="4964113"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5" name="Rectangle 5"/>
          <p:cNvSpPr>
            <a:spLocks noGrp="1" noChangeArrowheads="1"/>
          </p:cNvSpPr>
          <p:nvPr>
            <p:ph type="body" sz="quarter" idx="3"/>
          </p:nvPr>
        </p:nvSpPr>
        <p:spPr bwMode="auto">
          <a:xfrm>
            <a:off x="903288" y="4714875"/>
            <a:ext cx="497522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7766" name="Rectangle 6"/>
          <p:cNvSpPr>
            <a:spLocks noGrp="1" noChangeArrowheads="1"/>
          </p:cNvSpPr>
          <p:nvPr>
            <p:ph type="ftr" sz="quarter" idx="4"/>
          </p:nvPr>
        </p:nvSpPr>
        <p:spPr bwMode="auto">
          <a:xfrm>
            <a:off x="0" y="942975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17767" name="Rectangle 7"/>
          <p:cNvSpPr>
            <a:spLocks noGrp="1" noChangeArrowheads="1"/>
          </p:cNvSpPr>
          <p:nvPr>
            <p:ph type="sldNum" sz="quarter" idx="5"/>
          </p:nvPr>
        </p:nvSpPr>
        <p:spPr bwMode="auto">
          <a:xfrm>
            <a:off x="3843338" y="942975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142CE3E-0A52-4F92-ADE4-3CDBBC37250A}" type="slidenum">
              <a:rPr lang="en-US"/>
              <a:pPr/>
              <a:t>‹#›</a:t>
            </a:fld>
            <a:endParaRPr lang="en-US"/>
          </a:p>
        </p:txBody>
      </p:sp>
    </p:spTree>
    <p:extLst>
      <p:ext uri="{BB962C8B-B14F-4D97-AF65-F5344CB8AC3E}">
        <p14:creationId xmlns:p14="http://schemas.microsoft.com/office/powerpoint/2010/main" val="3656411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C31B35F8-6B0C-409B-AB33-742FEBDC719B}" type="slidenum">
              <a:rPr lang="en-US" altLang="en-US" sz="1200"/>
              <a:pPr/>
              <a:t>2</a:t>
            </a:fld>
            <a:endParaRPr lang="en-US" altLang="en-US" sz="1200"/>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1846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A248D358-69A0-4778-8AA2-9E3238D6F137}" type="slidenum">
              <a:rPr lang="en-US" altLang="en-US" sz="1200"/>
              <a:pPr/>
              <a:t>11</a:t>
            </a:fld>
            <a:endParaRPr lang="en-US" altLang="en-US" sz="1200"/>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02029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BB955487-BAE6-483E-80A4-2E2AD270817C}" type="slidenum">
              <a:rPr lang="en-US" altLang="en-US" sz="1200"/>
              <a:pPr/>
              <a:t>12</a:t>
            </a:fld>
            <a:endParaRPr lang="en-US" altLang="en-US" sz="1200"/>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80944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180E449A-860D-4B84-B15F-5C78E1D393E1}" type="slidenum">
              <a:rPr lang="en-US" altLang="en-US" sz="1200"/>
              <a:pPr/>
              <a:t>13</a:t>
            </a:fld>
            <a:endParaRPr lang="en-US" altLang="en-US" sz="1200"/>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71983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F6664B83-F3B9-4858-8ADA-8221123B09F9}" type="slidenum">
              <a:rPr lang="en-US" altLang="en-US" sz="1200"/>
              <a:pPr/>
              <a:t>14</a:t>
            </a:fld>
            <a:endParaRPr lang="en-US" altLang="en-US" sz="1200"/>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5677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8CF0024D-A81A-4CB7-BFAA-9E5112E319C4}" type="slidenum">
              <a:rPr lang="en-US" altLang="en-US" sz="1200"/>
              <a:pPr/>
              <a:t>15</a:t>
            </a:fld>
            <a:endParaRPr lang="en-US" altLang="en-US" sz="1200"/>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26508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B2D7B80D-C655-4F0F-BEB9-5B381EF55082}" type="slidenum">
              <a:rPr lang="en-US" altLang="en-US" sz="1200"/>
              <a:pPr/>
              <a:t>16</a:t>
            </a:fld>
            <a:endParaRPr lang="en-US" altLang="en-US" sz="1200"/>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71272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E90D856C-1C95-4B8D-B554-8ED9E865919E}" type="slidenum">
              <a:rPr lang="en-US" altLang="en-US" sz="1200"/>
              <a:pPr/>
              <a:t>19</a:t>
            </a:fld>
            <a:endParaRPr lang="en-US" altLang="en-US" sz="1200"/>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81814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220EB801-D050-4451-8144-E18E64A1E4CF}" type="slidenum">
              <a:rPr lang="en-US" altLang="en-US" sz="1200"/>
              <a:pPr/>
              <a:t>3</a:t>
            </a:fld>
            <a:endParaRPr lang="en-US" altLang="en-US" sz="1200"/>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95292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4B4A69B1-2FEF-4E22-9CBC-31CF9F48D2C6}" type="slidenum">
              <a:rPr lang="en-US" altLang="en-US" sz="1200"/>
              <a:pPr/>
              <a:t>4</a:t>
            </a:fld>
            <a:endParaRPr lang="en-US" altLang="en-US" sz="1200"/>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05098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A577A22E-9519-4EBC-B3AE-5E7DEBBFE5EF}" type="slidenum">
              <a:rPr lang="en-US" altLang="en-US" sz="1200"/>
              <a:pPr/>
              <a:t>5</a:t>
            </a:fld>
            <a:endParaRPr lang="en-US" altLang="en-US" sz="1200"/>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55541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D863230D-C496-4E53-9F1E-91C5BA16F9B6}" type="slidenum">
              <a:rPr lang="en-US" altLang="en-US" sz="1200"/>
              <a:pPr/>
              <a:t>6</a:t>
            </a:fld>
            <a:endParaRPr lang="en-US" altLang="en-US" sz="1200"/>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55264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2924B404-4A2C-4FB8-ABC1-A7AEE09F504C}" type="slidenum">
              <a:rPr lang="en-US" altLang="en-US" sz="1200"/>
              <a:pPr/>
              <a:t>7</a:t>
            </a:fld>
            <a:endParaRPr lang="en-US" altLang="en-US" sz="1200"/>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9901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F91D306C-55C3-492C-B266-52CF96D7D85D}" type="slidenum">
              <a:rPr lang="en-US" altLang="en-US" sz="1200"/>
              <a:pPr/>
              <a:t>8</a:t>
            </a:fld>
            <a:endParaRPr lang="en-US" altLang="en-US" sz="1200"/>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0585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9D180FE7-79D3-4568-BE00-6DAE1D86C1A3}" type="slidenum">
              <a:rPr lang="en-US" altLang="en-US" sz="1200"/>
              <a:pPr/>
              <a:t>9</a:t>
            </a:fld>
            <a:endParaRPr lang="en-US" altLang="en-US" sz="1200"/>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38800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fld id="{056A0248-AEB7-4483-BEB1-58E18B65CD24}" type="slidenum">
              <a:rPr lang="en-US" altLang="en-US" sz="1200"/>
              <a:pPr/>
              <a:t>10</a:t>
            </a:fld>
            <a:endParaRPr lang="en-US" altLang="en-US" sz="1200"/>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60257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6066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271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153988"/>
            <a:ext cx="2046288" cy="5988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7700" y="153988"/>
            <a:ext cx="5991225" cy="5988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9058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153988"/>
            <a:ext cx="8189913" cy="8413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066800"/>
            <a:ext cx="3627438" cy="5075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8038" y="1066800"/>
            <a:ext cx="3627437" cy="5075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168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2930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5264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66800"/>
            <a:ext cx="3627438" cy="5075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8038" y="1066800"/>
            <a:ext cx="3627437" cy="5075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7044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601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58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3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938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0511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757238" y="1004888"/>
            <a:ext cx="7569200" cy="5229225"/>
          </a:xfrm>
          <a:prstGeom prst="rect">
            <a:avLst/>
          </a:prstGeom>
          <a:solidFill>
            <a:srgbClr val="FCFEB9"/>
          </a:solidFill>
          <a:ln w="12700">
            <a:solidFill>
              <a:srgbClr val="009094"/>
            </a:solidFill>
            <a:miter lim="800000"/>
            <a:headEnd/>
            <a:tailEnd/>
          </a:ln>
          <a:effectLst>
            <a:outerShdw dist="107763" dir="2700000" algn="ctr" rotWithShape="0">
              <a:srgbClr val="919191"/>
            </a:outerShdw>
          </a:effectLst>
        </p:spPr>
        <p:txBody>
          <a:bodyPr wrap="none" anchor="ctr"/>
          <a:lstStyle>
            <a:lvl1pPr>
              <a:defRPr sz="5400">
                <a:solidFill>
                  <a:schemeClr val="tx1"/>
                </a:solidFill>
                <a:latin typeface="Times New Roman" pitchFamily="18" charset="0"/>
              </a:defRPr>
            </a:lvl1pPr>
            <a:lvl2pPr marL="742950" indent="-285750">
              <a:defRPr sz="5400">
                <a:solidFill>
                  <a:schemeClr val="tx1"/>
                </a:solidFill>
                <a:latin typeface="Times New Roman" pitchFamily="18" charset="0"/>
              </a:defRPr>
            </a:lvl2pPr>
            <a:lvl3pPr marL="1143000" indent="-228600">
              <a:defRPr sz="5400">
                <a:solidFill>
                  <a:schemeClr val="tx1"/>
                </a:solidFill>
                <a:latin typeface="Times New Roman" pitchFamily="18" charset="0"/>
              </a:defRPr>
            </a:lvl3pPr>
            <a:lvl4pPr marL="1600200" indent="-228600">
              <a:defRPr sz="5400">
                <a:solidFill>
                  <a:schemeClr val="tx1"/>
                </a:solidFill>
                <a:latin typeface="Times New Roman" pitchFamily="18" charset="0"/>
              </a:defRPr>
            </a:lvl4pPr>
            <a:lvl5pPr marL="2057400" indent="-228600">
              <a:defRPr sz="5400">
                <a:solidFill>
                  <a:schemeClr val="tx1"/>
                </a:solidFill>
                <a:latin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defRPr>
            </a:lvl9pPr>
          </a:lstStyle>
          <a:p>
            <a:pPr>
              <a:defRPr/>
            </a:pPr>
            <a:endParaRPr lang="en-US" altLang="en-US" smtClean="0"/>
          </a:p>
        </p:txBody>
      </p:sp>
      <p:sp>
        <p:nvSpPr>
          <p:cNvPr id="1027" name="Rectangle 3"/>
          <p:cNvSpPr>
            <a:spLocks noGrp="1" noChangeArrowheads="1"/>
          </p:cNvSpPr>
          <p:nvPr>
            <p:ph type="title"/>
          </p:nvPr>
        </p:nvSpPr>
        <p:spPr bwMode="auto">
          <a:xfrm>
            <a:off x="647700" y="153988"/>
            <a:ext cx="81899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Slide Title</a:t>
            </a:r>
          </a:p>
        </p:txBody>
      </p:sp>
      <p:sp>
        <p:nvSpPr>
          <p:cNvPr id="1028" name="Rectangle 4"/>
          <p:cNvSpPr>
            <a:spLocks noGrp="1" noChangeArrowheads="1"/>
          </p:cNvSpPr>
          <p:nvPr>
            <p:ph type="body" idx="1"/>
          </p:nvPr>
        </p:nvSpPr>
        <p:spPr bwMode="auto">
          <a:xfrm>
            <a:off x="838200" y="1066800"/>
            <a:ext cx="7407275" cy="507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Text Box 5"/>
          <p:cNvSpPr txBox="1">
            <a:spLocks noChangeArrowheads="1"/>
          </p:cNvSpPr>
          <p:nvPr userDrawn="1"/>
        </p:nvSpPr>
        <p:spPr bwMode="auto">
          <a:xfrm>
            <a:off x="8229600" y="6324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pPr>
              <a:spcBef>
                <a:spcPct val="50000"/>
              </a:spcBef>
            </a:pPr>
            <a:fld id="{9A98DD25-0041-4424-85B8-4C95441D89C5}" type="slidenum">
              <a:rPr lang="en-US" sz="1600" b="1"/>
              <a:pPr>
                <a:spcBef>
                  <a:spcPct val="50000"/>
                </a:spcBef>
              </a:pPr>
              <a:t>‹#›</a:t>
            </a:fld>
            <a:endParaRPr lang="en-US" sz="1600" b="1"/>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mj-lt"/>
          <a:ea typeface="+mj-ea"/>
          <a:cs typeface="+mj-cs"/>
        </a:defRPr>
      </a:lvl1pPr>
      <a:lvl2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Times New Roman" pitchFamily="18" charset="0"/>
        </a:defRPr>
      </a:lvl2pPr>
      <a:lvl3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Times New Roman" pitchFamily="18" charset="0"/>
        </a:defRPr>
      </a:lvl3pPr>
      <a:lvl4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Times New Roman" pitchFamily="18" charset="0"/>
        </a:defRPr>
      </a:lvl4pPr>
      <a:lvl5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Times New Roman" pitchFamily="18" charset="0"/>
        </a:defRPr>
      </a:lvl5pPr>
      <a:lvl6pPr marL="4572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Times New Roman" pitchFamily="18" charset="0"/>
        </a:defRPr>
      </a:lvl6pPr>
      <a:lvl7pPr marL="9144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Times New Roman" pitchFamily="18" charset="0"/>
        </a:defRPr>
      </a:lvl7pPr>
      <a:lvl8pPr marL="13716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Times New Roman" pitchFamily="18" charset="0"/>
        </a:defRPr>
      </a:lvl8pPr>
      <a:lvl9pPr marL="18288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Times New Roman" pitchFamily="18" charset="0"/>
        </a:defRPr>
      </a:lvl9pPr>
    </p:titleStyle>
    <p:body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ctr"/>
            <a:r>
              <a:rPr lang="en-US" altLang="en-US" b="0" smtClean="0">
                <a:solidFill>
                  <a:srgbClr val="CC0000"/>
                </a:solidFill>
                <a:cs typeface="Times New Roman" panose="02020603050405020304" pitchFamily="18" charset="0"/>
              </a:rPr>
              <a:t>Chương </a:t>
            </a:r>
            <a:r>
              <a:rPr lang="en-US" altLang="en-US" b="0" smtClean="0">
                <a:solidFill>
                  <a:srgbClr val="CC0000"/>
                </a:solidFill>
                <a:cs typeface="Times New Roman" panose="02020603050405020304" pitchFamily="18" charset="0"/>
              </a:rPr>
              <a:t>7:</a:t>
            </a:r>
            <a:r>
              <a:rPr lang="en-US" altLang="en-US" smtClean="0">
                <a:cs typeface="Times New Roman" panose="02020603050405020304" pitchFamily="18" charset="0"/>
              </a:rPr>
              <a:t> </a:t>
            </a:r>
            <a:r>
              <a:rPr lang="en-US" altLang="en-US" sz="4000" smtClean="0">
                <a:solidFill>
                  <a:srgbClr val="0000FF"/>
                </a:solidFill>
                <a:cs typeface="Times New Roman" panose="02020603050405020304" pitchFamily="18" charset="0"/>
              </a:rPr>
              <a:t>CURSOR</a:t>
            </a:r>
          </a:p>
        </p:txBody>
      </p:sp>
      <p:sp>
        <p:nvSpPr>
          <p:cNvPr id="2051" name="Rectangle 3"/>
          <p:cNvSpPr>
            <a:spLocks noGrp="1" noChangeArrowheads="1"/>
          </p:cNvSpPr>
          <p:nvPr>
            <p:ph type="body" idx="1"/>
          </p:nvPr>
        </p:nvSpPr>
        <p:spPr>
          <a:xfrm>
            <a:off x="1524000" y="2133600"/>
            <a:ext cx="6324600" cy="3276600"/>
          </a:xfrm>
        </p:spPr>
        <p:txBody>
          <a:bodyPr/>
          <a:lstStyle/>
          <a:p>
            <a:pPr marL="346075" indent="-346075">
              <a:lnSpc>
                <a:spcPct val="120000"/>
              </a:lnSpc>
              <a:spcBef>
                <a:spcPct val="30000"/>
              </a:spcBef>
            </a:pPr>
            <a:r>
              <a:rPr lang="en-US" altLang="en-US" sz="3200" b="0" smtClean="0">
                <a:cs typeface="Times New Roman" panose="02020603050405020304" pitchFamily="18" charset="0"/>
              </a:rPr>
              <a:t>Giới thiệu Cursor</a:t>
            </a:r>
          </a:p>
          <a:p>
            <a:pPr marL="346075" indent="-346075">
              <a:lnSpc>
                <a:spcPct val="120000"/>
              </a:lnSpc>
              <a:spcBef>
                <a:spcPct val="30000"/>
              </a:spcBef>
            </a:pPr>
            <a:r>
              <a:rPr lang="en-US" altLang="en-US" sz="3200" b="0" smtClean="0">
                <a:cs typeface="Times New Roman" panose="02020603050405020304" pitchFamily="18" charset="0"/>
              </a:rPr>
              <a:t>Các loại Cursor</a:t>
            </a:r>
          </a:p>
          <a:p>
            <a:pPr marL="346075" indent="-346075">
              <a:lnSpc>
                <a:spcPct val="120000"/>
              </a:lnSpc>
              <a:spcBef>
                <a:spcPct val="30000"/>
              </a:spcBef>
            </a:pPr>
            <a:r>
              <a:rPr lang="en-US" altLang="en-US" sz="3200" b="0" smtClean="0">
                <a:cs typeface="Times New Roman" panose="02020603050405020304" pitchFamily="18" charset="0"/>
              </a:rPr>
              <a:t>Làm việc với T-SQL Server Cursor</a:t>
            </a:r>
          </a:p>
          <a:p>
            <a:pPr marL="495300" lvl="1" indent="0">
              <a:lnSpc>
                <a:spcPct val="120000"/>
              </a:lnSpc>
              <a:buFont typeface="Wingdings" pitchFamily="2" charset="2"/>
              <a:buNone/>
            </a:pPr>
            <a:endParaRPr lang="en-US" altLang="en-US" sz="3200" smtClean="0">
              <a:cs typeface="Times New Roman" panose="02020603050405020304" pitchFamily="18" charset="0"/>
            </a:endParaRPr>
          </a:p>
        </p:txBody>
      </p:sp>
      <p:sp>
        <p:nvSpPr>
          <p:cNvPr id="2052"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z="4000" smtClean="0">
                <a:solidFill>
                  <a:srgbClr val="0000FF"/>
                </a:solidFill>
                <a:cs typeface="Times New Roman" panose="02020603050405020304" pitchFamily="18" charset="0"/>
              </a:rPr>
              <a:t>Khai báo </a:t>
            </a:r>
            <a:r>
              <a:rPr lang="en-US" altLang="en-US" sz="4000" i="1" smtClean="0">
                <a:solidFill>
                  <a:srgbClr val="0000FF"/>
                </a:solidFill>
                <a:cs typeface="Times New Roman" panose="02020603050405020304" pitchFamily="18" charset="0"/>
              </a:rPr>
              <a:t>Cursors</a:t>
            </a:r>
          </a:p>
        </p:txBody>
      </p:sp>
      <p:sp>
        <p:nvSpPr>
          <p:cNvPr id="11267" name="Rectangle 3"/>
          <p:cNvSpPr>
            <a:spLocks noGrp="1" noChangeArrowheads="1"/>
          </p:cNvSpPr>
          <p:nvPr>
            <p:ph type="body" idx="1"/>
          </p:nvPr>
        </p:nvSpPr>
        <p:spPr>
          <a:xfrm>
            <a:off x="914400" y="1219200"/>
            <a:ext cx="7331075" cy="5105400"/>
          </a:xfrm>
        </p:spPr>
        <p:txBody>
          <a:bodyPr/>
          <a:lstStyle/>
          <a:p>
            <a:pPr marL="346075" indent="-346075" algn="just">
              <a:lnSpc>
                <a:spcPct val="100000"/>
              </a:lnSpc>
              <a:spcBef>
                <a:spcPct val="100000"/>
              </a:spcBef>
            </a:pPr>
            <a:r>
              <a:rPr lang="en-US" altLang="en-US" sz="2200" smtClean="0">
                <a:cs typeface="Times New Roman" panose="02020603050405020304" pitchFamily="18" charset="0"/>
              </a:rPr>
              <a:t> Khai báo Cursors: </a:t>
            </a:r>
          </a:p>
          <a:p>
            <a:pPr marL="346075" indent="-346075">
              <a:lnSpc>
                <a:spcPct val="50000"/>
              </a:lnSpc>
              <a:spcBef>
                <a:spcPct val="100000"/>
              </a:spcBef>
              <a:buFont typeface="Wingdings" pitchFamily="2" charset="2"/>
              <a:buNone/>
            </a:pPr>
            <a:r>
              <a:rPr lang="en-US" altLang="en-US" sz="2200" b="0" smtClean="0">
                <a:solidFill>
                  <a:schemeClr val="accent2"/>
                </a:solidFill>
                <a:cs typeface="Times New Roman" panose="02020603050405020304" pitchFamily="18" charset="0"/>
              </a:rPr>
              <a:t>	DECLARE cursor_name CURSOR </a:t>
            </a:r>
          </a:p>
          <a:p>
            <a:pPr marL="346075" indent="-346075">
              <a:lnSpc>
                <a:spcPct val="50000"/>
              </a:lnSpc>
              <a:spcBef>
                <a:spcPct val="100000"/>
              </a:spcBef>
              <a:buFont typeface="Wingdings" pitchFamily="2" charset="2"/>
              <a:buNone/>
            </a:pPr>
            <a:r>
              <a:rPr lang="en-US" altLang="en-US" sz="2200" b="0" smtClean="0">
                <a:solidFill>
                  <a:schemeClr val="accent2"/>
                </a:solidFill>
                <a:cs typeface="Times New Roman" panose="02020603050405020304" pitchFamily="18" charset="0"/>
              </a:rPr>
              <a:t>	[ LOCAL | GLOBAL] [FORWARD_ONLY |SCROLL]</a:t>
            </a:r>
          </a:p>
          <a:p>
            <a:pPr marL="346075" indent="-346075">
              <a:lnSpc>
                <a:spcPct val="50000"/>
              </a:lnSpc>
              <a:spcBef>
                <a:spcPct val="100000"/>
              </a:spcBef>
              <a:buFont typeface="Wingdings" pitchFamily="2" charset="2"/>
              <a:buNone/>
            </a:pPr>
            <a:r>
              <a:rPr lang="en-US" altLang="en-US" sz="2200" b="0" smtClean="0">
                <a:solidFill>
                  <a:schemeClr val="accent2"/>
                </a:solidFill>
                <a:cs typeface="Times New Roman" panose="02020603050405020304" pitchFamily="18" charset="0"/>
              </a:rPr>
              <a:t>	[ STATIC | KEYSET | DYNAMIC | FAST_FORWARD]</a:t>
            </a:r>
          </a:p>
          <a:p>
            <a:pPr marL="346075" indent="-346075">
              <a:lnSpc>
                <a:spcPct val="50000"/>
              </a:lnSpc>
              <a:spcBef>
                <a:spcPct val="100000"/>
              </a:spcBef>
              <a:buFont typeface="Wingdings" pitchFamily="2" charset="2"/>
              <a:buNone/>
            </a:pPr>
            <a:r>
              <a:rPr lang="en-US" altLang="en-US" sz="2200" b="0" smtClean="0">
                <a:solidFill>
                  <a:schemeClr val="accent2"/>
                </a:solidFill>
                <a:cs typeface="Times New Roman" panose="02020603050405020304" pitchFamily="18" charset="0"/>
              </a:rPr>
              <a:t>	[READ_ONLY | SCROLL_LOCKS | OPTIMISTIC]</a:t>
            </a:r>
          </a:p>
          <a:p>
            <a:pPr marL="346075" indent="-346075">
              <a:lnSpc>
                <a:spcPct val="50000"/>
              </a:lnSpc>
              <a:spcBef>
                <a:spcPct val="100000"/>
              </a:spcBef>
              <a:buFont typeface="Wingdings" pitchFamily="2" charset="2"/>
              <a:buNone/>
            </a:pPr>
            <a:r>
              <a:rPr lang="en-US" altLang="en-US" sz="2200" b="0" smtClean="0">
                <a:solidFill>
                  <a:schemeClr val="accent2"/>
                </a:solidFill>
                <a:cs typeface="Times New Roman" panose="02020603050405020304" pitchFamily="18" charset="0"/>
              </a:rPr>
              <a:t>	[TYPE_WARNING]</a:t>
            </a:r>
          </a:p>
          <a:p>
            <a:pPr marL="346075" indent="-346075">
              <a:lnSpc>
                <a:spcPct val="50000"/>
              </a:lnSpc>
              <a:spcBef>
                <a:spcPct val="100000"/>
              </a:spcBef>
              <a:buFont typeface="Wingdings" pitchFamily="2" charset="2"/>
              <a:buNone/>
            </a:pPr>
            <a:r>
              <a:rPr lang="en-US" altLang="en-US" sz="2200" b="0" smtClean="0">
                <a:solidFill>
                  <a:schemeClr val="accent2"/>
                </a:solidFill>
                <a:cs typeface="Times New Roman" panose="02020603050405020304" pitchFamily="18" charset="0"/>
              </a:rPr>
              <a:t>	FOR {select_statement}</a:t>
            </a:r>
          </a:p>
          <a:p>
            <a:pPr marL="346075" indent="-346075">
              <a:lnSpc>
                <a:spcPct val="50000"/>
              </a:lnSpc>
              <a:spcBef>
                <a:spcPct val="100000"/>
              </a:spcBef>
              <a:buFont typeface="Wingdings" pitchFamily="2" charset="2"/>
              <a:buNone/>
            </a:pPr>
            <a:r>
              <a:rPr lang="en-US" altLang="en-US" sz="2200" b="0" smtClean="0">
                <a:solidFill>
                  <a:schemeClr val="accent2"/>
                </a:solidFill>
                <a:cs typeface="Times New Roman" panose="02020603050405020304" pitchFamily="18" charset="0"/>
              </a:rPr>
              <a:t>	[FOR UPDATE [OF column_list] | FOR READ ONLY]</a:t>
            </a:r>
          </a:p>
          <a:p>
            <a:pPr marL="346075" indent="-346075" algn="just">
              <a:lnSpc>
                <a:spcPct val="100000"/>
              </a:lnSpc>
              <a:spcBef>
                <a:spcPct val="100000"/>
              </a:spcBef>
            </a:pPr>
            <a:r>
              <a:rPr lang="en-US" altLang="en-US" sz="2200" smtClean="0"/>
              <a:t> Mở Cursors: </a:t>
            </a:r>
            <a:r>
              <a:rPr lang="en-US" altLang="en-US" sz="2200" b="0" smtClean="0">
                <a:solidFill>
                  <a:schemeClr val="accent2"/>
                </a:solidFill>
                <a:cs typeface="Times New Roman" panose="02020603050405020304" pitchFamily="18" charset="0"/>
              </a:rPr>
              <a:t>OPEN cursor_name</a:t>
            </a:r>
          </a:p>
        </p:txBody>
      </p:sp>
      <p:sp>
        <p:nvSpPr>
          <p:cNvPr id="11268"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28600"/>
            <a:ext cx="8189913" cy="841375"/>
          </a:xfrm>
        </p:spPr>
        <p:txBody>
          <a:bodyPr/>
          <a:lstStyle/>
          <a:p>
            <a:r>
              <a:rPr lang="en-US" altLang="en-US" sz="3600" smtClean="0">
                <a:solidFill>
                  <a:srgbClr val="0000FF"/>
                </a:solidFill>
                <a:latin typeface="Arial" panose="020B0604020202020204" pitchFamily="34" charset="0"/>
              </a:rPr>
              <a:t>Lấy mẫu tin và điều hướng Cursor</a:t>
            </a:r>
          </a:p>
        </p:txBody>
      </p:sp>
      <p:sp>
        <p:nvSpPr>
          <p:cNvPr id="12291" name="Rectangle 3"/>
          <p:cNvSpPr>
            <a:spLocks noGrp="1" noChangeArrowheads="1"/>
          </p:cNvSpPr>
          <p:nvPr>
            <p:ph type="body" idx="1"/>
          </p:nvPr>
        </p:nvSpPr>
        <p:spPr>
          <a:xfrm>
            <a:off x="838200" y="1143000"/>
            <a:ext cx="7331075" cy="5105400"/>
          </a:xfrm>
        </p:spPr>
        <p:txBody>
          <a:bodyPr/>
          <a:lstStyle/>
          <a:p>
            <a:pPr marL="346075" indent="-346075" algn="just">
              <a:lnSpc>
                <a:spcPct val="100000"/>
              </a:lnSpc>
            </a:pPr>
            <a:r>
              <a:rPr lang="en-US" altLang="en-US" sz="2200" smtClean="0"/>
              <a:t>Lấy dữ liệu (Fetching Data): </a:t>
            </a:r>
            <a:r>
              <a:rPr lang="en-US" altLang="en-US" sz="2200" b="0" smtClean="0"/>
              <a:t>Truy xuất từng dòng dữ liệu. Kiểm tra phạm vi con trỏ bằng @@Fetch_status</a:t>
            </a:r>
          </a:p>
          <a:p>
            <a:pPr marL="520700" lvl="1" indent="-25400">
              <a:lnSpc>
                <a:spcPct val="100000"/>
              </a:lnSpc>
              <a:buFont typeface="Wingdings" pitchFamily="2" charset="2"/>
              <a:buNone/>
            </a:pPr>
            <a:r>
              <a:rPr lang="en-US" altLang="en-US" sz="2200" b="1" smtClean="0">
                <a:solidFill>
                  <a:schemeClr val="accent2"/>
                </a:solidFill>
                <a:cs typeface="Times New Roman" panose="02020603050405020304" pitchFamily="18" charset="0"/>
              </a:rPr>
              <a:t>FETCH [[NEXT | PRIOR | FIRST | LAST | ABSOLUTE n | RELATIVE n]] FROM cursor_name</a:t>
            </a:r>
            <a:br>
              <a:rPr lang="en-US" altLang="en-US" sz="2200" b="1" smtClean="0">
                <a:solidFill>
                  <a:schemeClr val="accent2"/>
                </a:solidFill>
                <a:cs typeface="Times New Roman" panose="02020603050405020304" pitchFamily="18" charset="0"/>
              </a:rPr>
            </a:br>
            <a:r>
              <a:rPr lang="en-US" altLang="en-US" sz="2200" b="1" smtClean="0">
                <a:solidFill>
                  <a:schemeClr val="accent2"/>
                </a:solidFill>
                <a:cs typeface="Times New Roman" panose="02020603050405020304" pitchFamily="18" charset="0"/>
              </a:rPr>
              <a:t>[ INTO @variable_name [ ,...n ] ]</a:t>
            </a:r>
            <a:r>
              <a:rPr lang="en-US" altLang="en-US" sz="2200" b="1" smtClean="0">
                <a:cs typeface="Times New Roman" panose="02020603050405020304" pitchFamily="18" charset="0"/>
              </a:rPr>
              <a:t> </a:t>
            </a:r>
          </a:p>
          <a:p>
            <a:pPr marL="346075" indent="-346075" algn="just">
              <a:lnSpc>
                <a:spcPct val="100000"/>
              </a:lnSpc>
            </a:pPr>
            <a:r>
              <a:rPr lang="en-US" altLang="en-US" sz="2200" smtClean="0"/>
              <a:t>Đóng Cursor (Closing Cursors): </a:t>
            </a:r>
          </a:p>
          <a:p>
            <a:pPr marL="346075" indent="-346075" algn="just">
              <a:lnSpc>
                <a:spcPct val="100000"/>
              </a:lnSpc>
              <a:buFont typeface="Wingdings" pitchFamily="2" charset="2"/>
              <a:buNone/>
            </a:pPr>
            <a:r>
              <a:rPr lang="en-US" altLang="en-US" sz="2200" b="0" smtClean="0">
                <a:solidFill>
                  <a:schemeClr val="accent2"/>
                </a:solidFill>
                <a:cs typeface="Times New Roman" panose="02020603050405020304" pitchFamily="18" charset="0"/>
              </a:rPr>
              <a:t>	CLOSE cursor_name</a:t>
            </a:r>
          </a:p>
          <a:p>
            <a:pPr marL="346075" indent="-346075" algn="just">
              <a:lnSpc>
                <a:spcPct val="100000"/>
              </a:lnSpc>
            </a:pPr>
            <a:r>
              <a:rPr lang="en-US" altLang="en-US" sz="2200" smtClean="0"/>
              <a:t>Giải phóng Cursor (Deallocate Cursors):</a:t>
            </a:r>
            <a:endParaRPr lang="en-US" altLang="en-US" sz="2200" b="0" smtClean="0"/>
          </a:p>
          <a:p>
            <a:pPr marL="520700" lvl="1" indent="-25400" algn="just">
              <a:lnSpc>
                <a:spcPct val="100000"/>
              </a:lnSpc>
              <a:buFont typeface="Wingdings" pitchFamily="2" charset="2"/>
              <a:buNone/>
            </a:pPr>
            <a:r>
              <a:rPr lang="en-US" altLang="en-US" sz="2200" b="1" smtClean="0">
                <a:solidFill>
                  <a:schemeClr val="accent2"/>
                </a:solidFill>
                <a:cs typeface="Times New Roman" panose="02020603050405020304" pitchFamily="18" charset="0"/>
              </a:rPr>
              <a:t>DEALLOCATE cursor_name</a:t>
            </a:r>
          </a:p>
        </p:txBody>
      </p:sp>
      <p:sp>
        <p:nvSpPr>
          <p:cNvPr id="12292"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01688" y="153988"/>
            <a:ext cx="7899400" cy="841375"/>
          </a:xfrm>
        </p:spPr>
        <p:txBody>
          <a:bodyPr/>
          <a:lstStyle/>
          <a:p>
            <a:r>
              <a:rPr lang="en-US" altLang="en-US" sz="4000" smtClean="0">
                <a:solidFill>
                  <a:srgbClr val="0000FF"/>
                </a:solidFill>
                <a:latin typeface="Arial" panose="020B0604020202020204" pitchFamily="34" charset="0"/>
              </a:rPr>
              <a:t>Biến toàn cục với Cursor</a:t>
            </a:r>
          </a:p>
        </p:txBody>
      </p:sp>
      <p:sp>
        <p:nvSpPr>
          <p:cNvPr id="235523" name="Rectangle 3"/>
          <p:cNvSpPr>
            <a:spLocks noChangeArrowheads="1"/>
          </p:cNvSpPr>
          <p:nvPr/>
        </p:nvSpPr>
        <p:spPr bwMode="auto">
          <a:xfrm>
            <a:off x="838200" y="1295400"/>
            <a:ext cx="7427913" cy="316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pPr eaLnBrk="1" hangingPunct="1">
              <a:spcBef>
                <a:spcPct val="20000"/>
              </a:spcBef>
              <a:buClr>
                <a:schemeClr val="folHlink"/>
              </a:buClr>
              <a:buSzPct val="60000"/>
              <a:buFont typeface="Wingdings" panose="05000000000000000000" pitchFamily="2" charset="2"/>
              <a:buChar char="n"/>
            </a:pPr>
            <a:r>
              <a:rPr lang="en-GB" altLang="en-US" sz="2200">
                <a:solidFill>
                  <a:srgbClr val="800000"/>
                </a:solidFill>
                <a:cs typeface="Times New Roman" panose="02020603050405020304" pitchFamily="18" charset="0"/>
              </a:rPr>
              <a:t>@@FETCH _STATUS</a:t>
            </a:r>
            <a:r>
              <a:rPr lang="en-US" altLang="en-US" sz="2200">
                <a:solidFill>
                  <a:srgbClr val="800000"/>
                </a:solidFill>
              </a:rPr>
              <a:t>:</a:t>
            </a:r>
            <a:r>
              <a:rPr lang="en-US" altLang="en-US" sz="2200"/>
              <a:t> </a:t>
            </a:r>
            <a:r>
              <a:rPr lang="en-GB" altLang="en-US" sz="2200">
                <a:cs typeface="Times New Roman" panose="02020603050405020304" pitchFamily="18" charset="0"/>
              </a:rPr>
              <a:t>Trả về giá trị 1 khi con trỏ đã được dời đến quá cuối tập tin. Trả về 0 vẫn còn trong phạm vi của tập kết quả.</a:t>
            </a:r>
            <a:endParaRPr lang="en-US" altLang="en-US" sz="2200"/>
          </a:p>
          <a:p>
            <a:pPr eaLnBrk="1" hangingPunct="1">
              <a:spcBef>
                <a:spcPct val="20000"/>
              </a:spcBef>
              <a:buClr>
                <a:schemeClr val="folHlink"/>
              </a:buClr>
              <a:buSzPct val="60000"/>
              <a:buFont typeface="Wingdings" panose="05000000000000000000" pitchFamily="2" charset="2"/>
              <a:buNone/>
            </a:pPr>
            <a:endParaRPr lang="en-US" altLang="en-US" sz="2200"/>
          </a:p>
        </p:txBody>
      </p:sp>
      <p:pic>
        <p:nvPicPr>
          <p:cNvPr id="2355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667000"/>
            <a:ext cx="57546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5" name="Text Box 5"/>
          <p:cNvSpPr txBox="1">
            <a:spLocks noChangeArrowheads="1"/>
          </p:cNvSpPr>
          <p:nvPr/>
        </p:nvSpPr>
        <p:spPr bwMode="auto">
          <a:xfrm>
            <a:off x="914400" y="4572000"/>
            <a:ext cx="6858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pPr eaLnBrk="1" hangingPunct="1">
              <a:spcBef>
                <a:spcPct val="20000"/>
              </a:spcBef>
              <a:buClr>
                <a:schemeClr val="folHlink"/>
              </a:buClr>
              <a:buSzPct val="60000"/>
              <a:buFont typeface="Wingdings" panose="05000000000000000000" pitchFamily="2" charset="2"/>
              <a:buChar char="n"/>
            </a:pPr>
            <a:r>
              <a:rPr lang="en-GB" altLang="en-US" sz="2400">
                <a:solidFill>
                  <a:srgbClr val="800000"/>
                </a:solidFill>
              </a:rPr>
              <a:t>@@CURSOR_ROWS</a:t>
            </a:r>
            <a:r>
              <a:rPr lang="en-US" altLang="en-US" sz="2400">
                <a:solidFill>
                  <a:srgbClr val="800000"/>
                </a:solidFill>
              </a:rPr>
              <a:t>:</a:t>
            </a:r>
            <a:r>
              <a:rPr lang="en-US" altLang="en-US" sz="2400"/>
              <a:t> </a:t>
            </a:r>
            <a:r>
              <a:rPr lang="en-GB" altLang="en-US" sz="2400"/>
              <a:t>Trả về số dòng của Cursor đang mở.</a:t>
            </a: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 calcmode="lin" valueType="num">
                                      <p:cBhvr additive="base">
                                        <p:cTn id="7" dur="500" fill="hold"/>
                                        <p:tgtEl>
                                          <p:spTgt spid="235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235524"/>
                                        </p:tgtEl>
                                        <p:attrNameLst>
                                          <p:attrName>style.visibility</p:attrName>
                                        </p:attrNameLst>
                                      </p:cBhvr>
                                      <p:to>
                                        <p:strVal val="visible"/>
                                      </p:to>
                                    </p:set>
                                    <p:animEffect transition="in" filter="checkerboard(across)">
                                      <p:cBhvr>
                                        <p:cTn id="13" dur="500"/>
                                        <p:tgtEl>
                                          <p:spTgt spid="2355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235525"/>
                                        </p:tgtEl>
                                        <p:attrNameLst>
                                          <p:attrName>style.visibility</p:attrName>
                                        </p:attrNameLst>
                                      </p:cBhvr>
                                      <p:to>
                                        <p:strVal val="visible"/>
                                      </p:to>
                                    </p:set>
                                    <p:animEffect transition="in" filter="diamond(in)">
                                      <p:cBhvr>
                                        <p:cTn id="18" dur="2000"/>
                                        <p:tgtEl>
                                          <p:spTgt spid="235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bldLvl="2" autoUpdateAnimBg="0"/>
      <p:bldP spid="2355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marL="571500" indent="-571500"/>
            <a:r>
              <a:rPr lang="en-US" altLang="en-US" sz="4000" smtClean="0">
                <a:solidFill>
                  <a:srgbClr val="0000FF"/>
                </a:solidFill>
                <a:cs typeface="Times New Roman" panose="02020603050405020304" pitchFamily="18" charset="0"/>
              </a:rPr>
              <a:t> Ví dụ về Cursors</a:t>
            </a:r>
          </a:p>
        </p:txBody>
      </p:sp>
      <p:sp>
        <p:nvSpPr>
          <p:cNvPr id="237571" name="Rectangle 3"/>
          <p:cNvSpPr>
            <a:spLocks noGrp="1" noChangeArrowheads="1"/>
          </p:cNvSpPr>
          <p:nvPr>
            <p:ph type="body" idx="1"/>
          </p:nvPr>
        </p:nvSpPr>
        <p:spPr>
          <a:xfrm>
            <a:off x="914400" y="1143000"/>
            <a:ext cx="7331075" cy="5105400"/>
          </a:xfrm>
        </p:spPr>
        <p:txBody>
          <a:bodyPr/>
          <a:lstStyle/>
          <a:p>
            <a:pPr marL="0" indent="0">
              <a:lnSpc>
                <a:spcPct val="75000"/>
              </a:lnSpc>
              <a:spcBef>
                <a:spcPct val="70000"/>
              </a:spcBef>
              <a:buFont typeface="Wingdings" pitchFamily="2" charset="2"/>
              <a:buNone/>
            </a:pPr>
            <a:r>
              <a:rPr lang="en-US" altLang="en-US" sz="2000" b="0" smtClean="0"/>
              <a:t>USE Northwind</a:t>
            </a:r>
          </a:p>
          <a:p>
            <a:pPr marL="0" indent="0">
              <a:lnSpc>
                <a:spcPct val="75000"/>
              </a:lnSpc>
              <a:spcBef>
                <a:spcPct val="70000"/>
              </a:spcBef>
              <a:buFont typeface="Wingdings" pitchFamily="2" charset="2"/>
              <a:buNone/>
            </a:pPr>
            <a:r>
              <a:rPr lang="en-US" altLang="en-US" sz="2000" b="0" smtClean="0"/>
              <a:t>DECLARE KH CURSOR FOR </a:t>
            </a:r>
          </a:p>
          <a:p>
            <a:pPr marL="0" indent="0">
              <a:lnSpc>
                <a:spcPct val="75000"/>
              </a:lnSpc>
              <a:spcBef>
                <a:spcPct val="70000"/>
              </a:spcBef>
              <a:buFont typeface="Wingdings" pitchFamily="2" charset="2"/>
              <a:buNone/>
            </a:pPr>
            <a:r>
              <a:rPr lang="en-US" altLang="en-US" sz="2000" b="0" smtClean="0"/>
              <a:t>	SELECT companyname FROM customers WHERE 		         city LIKE “L%“ ORDER BY  companyname</a:t>
            </a:r>
          </a:p>
          <a:p>
            <a:pPr marL="0" indent="0">
              <a:lnSpc>
                <a:spcPct val="75000"/>
              </a:lnSpc>
              <a:spcBef>
                <a:spcPct val="70000"/>
              </a:spcBef>
              <a:buFont typeface="Wingdings" pitchFamily="2" charset="2"/>
              <a:buNone/>
            </a:pPr>
            <a:r>
              <a:rPr lang="en-US" altLang="en-US" sz="2000" b="0" smtClean="0"/>
              <a:t>OPEN KH</a:t>
            </a:r>
          </a:p>
          <a:p>
            <a:pPr marL="0" indent="0">
              <a:lnSpc>
                <a:spcPct val="75000"/>
              </a:lnSpc>
              <a:spcBef>
                <a:spcPct val="70000"/>
              </a:spcBef>
              <a:buFont typeface="Wingdings" pitchFamily="2" charset="2"/>
              <a:buNone/>
            </a:pPr>
            <a:r>
              <a:rPr lang="en-US" altLang="en-US" sz="2000" b="0" smtClean="0"/>
              <a:t>FETCH NEXT FROM KH</a:t>
            </a:r>
          </a:p>
          <a:p>
            <a:pPr marL="0" indent="0">
              <a:lnSpc>
                <a:spcPct val="75000"/>
              </a:lnSpc>
              <a:spcBef>
                <a:spcPct val="70000"/>
              </a:spcBef>
              <a:buFont typeface="Wingdings" pitchFamily="2" charset="2"/>
              <a:buNone/>
            </a:pPr>
            <a:r>
              <a:rPr lang="en-US" altLang="en-US" sz="2000" b="0" smtClean="0"/>
              <a:t>WHILE @@FETCH_STATUS = 0</a:t>
            </a:r>
          </a:p>
          <a:p>
            <a:pPr marL="0" indent="0">
              <a:lnSpc>
                <a:spcPct val="75000"/>
              </a:lnSpc>
              <a:spcBef>
                <a:spcPct val="70000"/>
              </a:spcBef>
              <a:buFont typeface="Wingdings" pitchFamily="2" charset="2"/>
              <a:buNone/>
            </a:pPr>
            <a:r>
              <a:rPr lang="en-US" altLang="en-US" sz="2000" b="0" smtClean="0"/>
              <a:t>BEGIN   </a:t>
            </a:r>
          </a:p>
          <a:p>
            <a:pPr marL="0" indent="0">
              <a:lnSpc>
                <a:spcPct val="75000"/>
              </a:lnSpc>
              <a:spcBef>
                <a:spcPct val="70000"/>
              </a:spcBef>
              <a:buFont typeface="Wingdings" pitchFamily="2" charset="2"/>
              <a:buNone/>
            </a:pPr>
            <a:r>
              <a:rPr lang="en-US" altLang="en-US" sz="2000" b="0" smtClean="0"/>
              <a:t>	   FETCH NEXT FROM KH</a:t>
            </a:r>
          </a:p>
          <a:p>
            <a:pPr marL="0" indent="0">
              <a:lnSpc>
                <a:spcPct val="75000"/>
              </a:lnSpc>
              <a:spcBef>
                <a:spcPct val="70000"/>
              </a:spcBef>
              <a:buFont typeface="Wingdings" pitchFamily="2" charset="2"/>
              <a:buNone/>
            </a:pPr>
            <a:r>
              <a:rPr lang="en-US" altLang="en-US" sz="2000" b="0" smtClean="0"/>
              <a:t>END</a:t>
            </a:r>
          </a:p>
          <a:p>
            <a:pPr marL="0" indent="0">
              <a:lnSpc>
                <a:spcPct val="75000"/>
              </a:lnSpc>
              <a:spcBef>
                <a:spcPct val="70000"/>
              </a:spcBef>
              <a:buFont typeface="Wingdings" pitchFamily="2" charset="2"/>
              <a:buNone/>
            </a:pPr>
            <a:r>
              <a:rPr lang="en-US" altLang="en-US" sz="2000" b="0" smtClean="0"/>
              <a:t>CLOSE KH</a:t>
            </a:r>
          </a:p>
          <a:p>
            <a:pPr marL="0" indent="0">
              <a:lnSpc>
                <a:spcPct val="75000"/>
              </a:lnSpc>
              <a:spcBef>
                <a:spcPct val="70000"/>
              </a:spcBef>
              <a:buFont typeface="Wingdings" pitchFamily="2" charset="2"/>
              <a:buNone/>
            </a:pPr>
            <a:r>
              <a:rPr lang="en-US" altLang="en-US" sz="2000" b="0" smtClean="0"/>
              <a:t>DEALLOCATE KH</a:t>
            </a:r>
            <a:endParaRPr lang="en-US" altLang="en-US" sz="2000" smtClean="0"/>
          </a:p>
        </p:txBody>
      </p:sp>
      <p:sp>
        <p:nvSpPr>
          <p:cNvPr id="14340"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slide(fromBottom)">
                                      <p:cBhvr>
                                        <p:cTn id="7" dur="500"/>
                                        <p:tgtEl>
                                          <p:spTgt spid="237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37571">
                                            <p:txEl>
                                              <p:pRg st="1" end="1"/>
                                            </p:txEl>
                                          </p:spTgt>
                                        </p:tgtEl>
                                        <p:attrNameLst>
                                          <p:attrName>style.visibility</p:attrName>
                                        </p:attrNameLst>
                                      </p:cBhvr>
                                      <p:to>
                                        <p:strVal val="visible"/>
                                      </p:to>
                                    </p:set>
                                    <p:animEffect transition="in" filter="slide(fromBottom)">
                                      <p:cBhvr>
                                        <p:cTn id="12" dur="500"/>
                                        <p:tgtEl>
                                          <p:spTgt spid="237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37571">
                                            <p:txEl>
                                              <p:pRg st="2" end="2"/>
                                            </p:txEl>
                                          </p:spTgt>
                                        </p:tgtEl>
                                        <p:attrNameLst>
                                          <p:attrName>style.visibility</p:attrName>
                                        </p:attrNameLst>
                                      </p:cBhvr>
                                      <p:to>
                                        <p:strVal val="visible"/>
                                      </p:to>
                                    </p:set>
                                    <p:animEffect transition="in" filter="slide(fromBottom)">
                                      <p:cBhvr>
                                        <p:cTn id="17" dur="500"/>
                                        <p:tgtEl>
                                          <p:spTgt spid="2375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37571">
                                            <p:txEl>
                                              <p:pRg st="3" end="3"/>
                                            </p:txEl>
                                          </p:spTgt>
                                        </p:tgtEl>
                                        <p:attrNameLst>
                                          <p:attrName>style.visibility</p:attrName>
                                        </p:attrNameLst>
                                      </p:cBhvr>
                                      <p:to>
                                        <p:strVal val="visible"/>
                                      </p:to>
                                    </p:set>
                                    <p:animEffect transition="in" filter="slide(fromBottom)">
                                      <p:cBhvr>
                                        <p:cTn id="22" dur="500"/>
                                        <p:tgtEl>
                                          <p:spTgt spid="2375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37571">
                                            <p:txEl>
                                              <p:pRg st="4" end="4"/>
                                            </p:txEl>
                                          </p:spTgt>
                                        </p:tgtEl>
                                        <p:attrNameLst>
                                          <p:attrName>style.visibility</p:attrName>
                                        </p:attrNameLst>
                                      </p:cBhvr>
                                      <p:to>
                                        <p:strVal val="visible"/>
                                      </p:to>
                                    </p:set>
                                    <p:animEffect transition="in" filter="slide(fromBottom)">
                                      <p:cBhvr>
                                        <p:cTn id="27" dur="500"/>
                                        <p:tgtEl>
                                          <p:spTgt spid="2375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37571">
                                            <p:txEl>
                                              <p:pRg st="5" end="5"/>
                                            </p:txEl>
                                          </p:spTgt>
                                        </p:tgtEl>
                                        <p:attrNameLst>
                                          <p:attrName>style.visibility</p:attrName>
                                        </p:attrNameLst>
                                      </p:cBhvr>
                                      <p:to>
                                        <p:strVal val="visible"/>
                                      </p:to>
                                    </p:set>
                                    <p:animEffect transition="in" filter="slide(fromBottom)">
                                      <p:cBhvr>
                                        <p:cTn id="32" dur="500"/>
                                        <p:tgtEl>
                                          <p:spTgt spid="2375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37571">
                                            <p:txEl>
                                              <p:pRg st="6" end="6"/>
                                            </p:txEl>
                                          </p:spTgt>
                                        </p:tgtEl>
                                        <p:attrNameLst>
                                          <p:attrName>style.visibility</p:attrName>
                                        </p:attrNameLst>
                                      </p:cBhvr>
                                      <p:to>
                                        <p:strVal val="visible"/>
                                      </p:to>
                                    </p:set>
                                    <p:animEffect transition="in" filter="slide(fromBottom)">
                                      <p:cBhvr>
                                        <p:cTn id="37" dur="500"/>
                                        <p:tgtEl>
                                          <p:spTgt spid="2375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37571">
                                            <p:txEl>
                                              <p:pRg st="7" end="7"/>
                                            </p:txEl>
                                          </p:spTgt>
                                        </p:tgtEl>
                                        <p:attrNameLst>
                                          <p:attrName>style.visibility</p:attrName>
                                        </p:attrNameLst>
                                      </p:cBhvr>
                                      <p:to>
                                        <p:strVal val="visible"/>
                                      </p:to>
                                    </p:set>
                                    <p:animEffect transition="in" filter="slide(fromBottom)">
                                      <p:cBhvr>
                                        <p:cTn id="42" dur="500"/>
                                        <p:tgtEl>
                                          <p:spTgt spid="23757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37571">
                                            <p:txEl>
                                              <p:pRg st="8" end="8"/>
                                            </p:txEl>
                                          </p:spTgt>
                                        </p:tgtEl>
                                        <p:attrNameLst>
                                          <p:attrName>style.visibility</p:attrName>
                                        </p:attrNameLst>
                                      </p:cBhvr>
                                      <p:to>
                                        <p:strVal val="visible"/>
                                      </p:to>
                                    </p:set>
                                    <p:animEffect transition="in" filter="slide(fromBottom)">
                                      <p:cBhvr>
                                        <p:cTn id="47" dur="500"/>
                                        <p:tgtEl>
                                          <p:spTgt spid="23757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37571">
                                            <p:txEl>
                                              <p:pRg st="9" end="9"/>
                                            </p:txEl>
                                          </p:spTgt>
                                        </p:tgtEl>
                                        <p:attrNameLst>
                                          <p:attrName>style.visibility</p:attrName>
                                        </p:attrNameLst>
                                      </p:cBhvr>
                                      <p:to>
                                        <p:strVal val="visible"/>
                                      </p:to>
                                    </p:set>
                                    <p:animEffect transition="in" filter="slide(fromBottom)">
                                      <p:cBhvr>
                                        <p:cTn id="52" dur="500"/>
                                        <p:tgtEl>
                                          <p:spTgt spid="23757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237571">
                                            <p:txEl>
                                              <p:pRg st="10" end="10"/>
                                            </p:txEl>
                                          </p:spTgt>
                                        </p:tgtEl>
                                        <p:attrNameLst>
                                          <p:attrName>style.visibility</p:attrName>
                                        </p:attrNameLst>
                                      </p:cBhvr>
                                      <p:to>
                                        <p:strVal val="visible"/>
                                      </p:to>
                                    </p:set>
                                    <p:animEffect transition="in" filter="slide(fromBottom)">
                                      <p:cBhvr>
                                        <p:cTn id="57" dur="500"/>
                                        <p:tgtEl>
                                          <p:spTgt spid="2375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762000" y="1219200"/>
            <a:ext cx="7331075" cy="5105400"/>
          </a:xfrm>
        </p:spPr>
        <p:txBody>
          <a:bodyPr/>
          <a:lstStyle/>
          <a:p>
            <a:pPr marL="0" indent="0">
              <a:lnSpc>
                <a:spcPct val="70000"/>
              </a:lnSpc>
              <a:spcBef>
                <a:spcPct val="30000"/>
              </a:spcBef>
              <a:buFont typeface="Wingdings" pitchFamily="2" charset="2"/>
              <a:buNone/>
            </a:pPr>
            <a:r>
              <a:rPr lang="en-US" altLang="en-US" sz="2200" b="0" smtClean="0">
                <a:cs typeface="Times New Roman" panose="02020603050405020304" pitchFamily="18" charset="0"/>
              </a:rPr>
              <a:t>VD 2: Giả sử người quản lý cần một bảng báo cáo lịch sử khách hàng như sau:</a:t>
            </a:r>
          </a:p>
          <a:p>
            <a:pPr marL="495300" lvl="1" indent="0">
              <a:lnSpc>
                <a:spcPct val="70000"/>
              </a:lnSpc>
              <a:spcBef>
                <a:spcPct val="30000"/>
              </a:spcBef>
              <a:buFont typeface="Wingdings" pitchFamily="2" charset="2"/>
              <a:buNone/>
            </a:pPr>
            <a:r>
              <a:rPr lang="en-US" altLang="en-US" sz="2200" smtClean="0">
                <a:cs typeface="Times New Roman" panose="02020603050405020304" pitchFamily="18" charset="0"/>
              </a:rPr>
              <a:t>Customer:ALFKI - Alfreds Futterkiste</a:t>
            </a:r>
          </a:p>
          <a:p>
            <a:pPr marL="1270000" lvl="2" indent="-381000">
              <a:lnSpc>
                <a:spcPct val="70000"/>
              </a:lnSpc>
              <a:spcBef>
                <a:spcPct val="30000"/>
              </a:spcBef>
            </a:pPr>
            <a:r>
              <a:rPr lang="en-US" altLang="en-US" sz="2200" smtClean="0">
                <a:cs typeface="Times New Roman" panose="02020603050405020304" pitchFamily="18" charset="0"/>
              </a:rPr>
              <a:t> Order:10643 (Aug 25 1997)</a:t>
            </a:r>
          </a:p>
          <a:p>
            <a:pPr marL="1270000" lvl="2" indent="-381000">
              <a:lnSpc>
                <a:spcPct val="70000"/>
              </a:lnSpc>
              <a:spcBef>
                <a:spcPct val="30000"/>
              </a:spcBef>
            </a:pPr>
            <a:r>
              <a:rPr lang="en-US" altLang="en-US" sz="2200" smtClean="0">
                <a:cs typeface="Times New Roman" panose="02020603050405020304" pitchFamily="18" charset="0"/>
              </a:rPr>
              <a:t> Order:10692 (Oct  3 1999)</a:t>
            </a:r>
          </a:p>
          <a:p>
            <a:pPr marL="1270000" lvl="2" indent="-381000">
              <a:lnSpc>
                <a:spcPct val="70000"/>
              </a:lnSpc>
              <a:spcBef>
                <a:spcPct val="30000"/>
              </a:spcBef>
            </a:pPr>
            <a:r>
              <a:rPr lang="en-US" altLang="en-US" sz="2200" smtClean="0">
                <a:cs typeface="Times New Roman" panose="02020603050405020304" pitchFamily="18" charset="0"/>
              </a:rPr>
              <a:t> Order:10702 (Oct 13 1999)</a:t>
            </a:r>
          </a:p>
          <a:p>
            <a:pPr marL="495300" lvl="1" indent="0">
              <a:lnSpc>
                <a:spcPct val="70000"/>
              </a:lnSpc>
              <a:spcBef>
                <a:spcPct val="30000"/>
              </a:spcBef>
              <a:buFont typeface="Wingdings" pitchFamily="2" charset="2"/>
              <a:buNone/>
            </a:pPr>
            <a:r>
              <a:rPr lang="en-US" altLang="en-US" sz="2200" smtClean="0">
                <a:cs typeface="Times New Roman" panose="02020603050405020304" pitchFamily="18" charset="0"/>
              </a:rPr>
              <a:t>Customer:ANATR - Ana Trujillo Emparedados y helados</a:t>
            </a:r>
          </a:p>
          <a:p>
            <a:pPr marL="1270000" lvl="2" indent="-381000">
              <a:lnSpc>
                <a:spcPct val="70000"/>
              </a:lnSpc>
              <a:spcBef>
                <a:spcPct val="30000"/>
              </a:spcBef>
            </a:pPr>
            <a:r>
              <a:rPr lang="en-US" altLang="en-US" sz="2200" smtClean="0">
                <a:cs typeface="Times New Roman" panose="02020603050405020304" pitchFamily="18" charset="0"/>
              </a:rPr>
              <a:t> Order:10625 (Aug  8 1997)</a:t>
            </a:r>
          </a:p>
          <a:p>
            <a:pPr marL="1270000" lvl="2" indent="-381000">
              <a:lnSpc>
                <a:spcPct val="70000"/>
              </a:lnSpc>
              <a:spcBef>
                <a:spcPct val="30000"/>
              </a:spcBef>
            </a:pPr>
            <a:r>
              <a:rPr lang="en-US" altLang="en-US" sz="2200" smtClean="0">
                <a:cs typeface="Times New Roman" panose="02020603050405020304" pitchFamily="18" charset="0"/>
              </a:rPr>
              <a:t> Order:10759 (Nov 28 1999)</a:t>
            </a:r>
          </a:p>
          <a:p>
            <a:pPr marL="495300" lvl="1" indent="0">
              <a:lnSpc>
                <a:spcPct val="70000"/>
              </a:lnSpc>
              <a:spcBef>
                <a:spcPct val="30000"/>
              </a:spcBef>
              <a:buFont typeface="Wingdings" pitchFamily="2" charset="2"/>
              <a:buNone/>
            </a:pPr>
            <a:r>
              <a:rPr lang="en-US" altLang="en-US" sz="2200" smtClean="0">
                <a:cs typeface="Times New Roman" panose="02020603050405020304" pitchFamily="18" charset="0"/>
              </a:rPr>
              <a:t>Customer:ANTON - Antonio Moreno Taquería</a:t>
            </a:r>
          </a:p>
          <a:p>
            <a:pPr marL="1270000" lvl="2" indent="-381000">
              <a:lnSpc>
                <a:spcPct val="70000"/>
              </a:lnSpc>
              <a:spcBef>
                <a:spcPct val="30000"/>
              </a:spcBef>
            </a:pPr>
            <a:r>
              <a:rPr lang="en-US" altLang="en-US" sz="2200" smtClean="0">
                <a:cs typeface="Times New Roman" panose="02020603050405020304" pitchFamily="18" charset="0"/>
              </a:rPr>
              <a:t> Order:10507 (Apr 15 1997)</a:t>
            </a:r>
          </a:p>
          <a:p>
            <a:pPr marL="1270000" lvl="2" indent="-381000">
              <a:lnSpc>
                <a:spcPct val="70000"/>
              </a:lnSpc>
              <a:spcBef>
                <a:spcPct val="30000"/>
              </a:spcBef>
            </a:pPr>
            <a:r>
              <a:rPr lang="en-US" altLang="en-US" sz="2200" smtClean="0">
                <a:cs typeface="Times New Roman" panose="02020603050405020304" pitchFamily="18" charset="0"/>
              </a:rPr>
              <a:t> Order:10535 (May 13 1999)</a:t>
            </a:r>
          </a:p>
          <a:p>
            <a:pPr marL="1270000" lvl="2" indent="-381000">
              <a:lnSpc>
                <a:spcPct val="70000"/>
              </a:lnSpc>
              <a:spcBef>
                <a:spcPct val="30000"/>
              </a:spcBef>
            </a:pPr>
            <a:r>
              <a:rPr lang="en-US" altLang="en-US" sz="2200" smtClean="0">
                <a:cs typeface="Times New Roman" panose="02020603050405020304" pitchFamily="18" charset="0"/>
              </a:rPr>
              <a:t> Order:10573 (Jun 19 1999)</a:t>
            </a:r>
          </a:p>
          <a:p>
            <a:pPr marL="1270000" lvl="2" indent="-381000">
              <a:lnSpc>
                <a:spcPct val="70000"/>
              </a:lnSpc>
              <a:spcBef>
                <a:spcPct val="30000"/>
              </a:spcBef>
            </a:pPr>
            <a:r>
              <a:rPr lang="en-US" altLang="en-US" sz="2200" smtClean="0">
                <a:cs typeface="Times New Roman" panose="02020603050405020304" pitchFamily="18" charset="0"/>
              </a:rPr>
              <a:t> Order:10677 (Sep 22 1999)</a:t>
            </a:r>
          </a:p>
          <a:p>
            <a:pPr marL="1270000" lvl="2" indent="-381000">
              <a:lnSpc>
                <a:spcPct val="70000"/>
              </a:lnSpc>
              <a:spcBef>
                <a:spcPct val="30000"/>
              </a:spcBef>
            </a:pPr>
            <a:r>
              <a:rPr lang="en-US" altLang="en-US" sz="2200" smtClean="0">
                <a:cs typeface="Times New Roman" panose="02020603050405020304" pitchFamily="18" charset="0"/>
              </a:rPr>
              <a:t> Order:10682 (Sep 25 1999)</a:t>
            </a:r>
          </a:p>
        </p:txBody>
      </p:sp>
      <p:sp>
        <p:nvSpPr>
          <p:cNvPr id="15363"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
        <p:nvSpPr>
          <p:cNvPr id="15364" name="Rectangle 6"/>
          <p:cNvSpPr>
            <a:spLocks noGrp="1" noChangeArrowheads="1"/>
          </p:cNvSpPr>
          <p:nvPr>
            <p:ph type="title"/>
          </p:nvPr>
        </p:nvSpPr>
        <p:spPr>
          <a:noFill/>
        </p:spPr>
        <p:txBody>
          <a:bodyPr/>
          <a:lstStyle/>
          <a:p>
            <a:pPr marL="571500" indent="-571500"/>
            <a:r>
              <a:rPr lang="en-US" altLang="en-US" sz="4000" smtClean="0">
                <a:solidFill>
                  <a:srgbClr val="0000FF"/>
                </a:solidFill>
              </a:rPr>
              <a:t> Ví dụ về Cursors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type="body" idx="1"/>
          </p:nvPr>
        </p:nvSpPr>
        <p:spPr>
          <a:xfrm>
            <a:off x="762000" y="1219200"/>
            <a:ext cx="7331075" cy="5105400"/>
          </a:xfrm>
        </p:spPr>
        <p:txBody>
          <a:bodyPr/>
          <a:lstStyle/>
          <a:p>
            <a:pPr marL="0" indent="0">
              <a:lnSpc>
                <a:spcPct val="70000"/>
              </a:lnSpc>
              <a:spcBef>
                <a:spcPct val="30000"/>
              </a:spcBef>
              <a:buFont typeface="Wingdings" pitchFamily="2" charset="2"/>
              <a:buNone/>
            </a:pPr>
            <a:r>
              <a:rPr lang="en-US" altLang="en-US" sz="2200" smtClean="0">
                <a:cs typeface="Times New Roman" panose="02020603050405020304" pitchFamily="18" charset="0"/>
              </a:rPr>
              <a:t>Đoạn Batch thực hiện như sau:</a:t>
            </a:r>
          </a:p>
          <a:p>
            <a:pPr marL="0" indent="0">
              <a:lnSpc>
                <a:spcPct val="70000"/>
              </a:lnSpc>
              <a:spcBef>
                <a:spcPct val="30000"/>
              </a:spcBef>
              <a:buFont typeface="Wingdings" pitchFamily="2" charset="2"/>
              <a:buNone/>
            </a:pPr>
            <a:r>
              <a:rPr lang="en-US" altLang="en-US" sz="2200" b="0" smtClean="0">
                <a:cs typeface="Times New Roman" panose="02020603050405020304" pitchFamily="18" charset="0"/>
              </a:rPr>
              <a:t>DECLARE rpt CURSOR FOR</a:t>
            </a:r>
          </a:p>
          <a:p>
            <a:pPr marL="0" indent="0">
              <a:lnSpc>
                <a:spcPct val="70000"/>
              </a:lnSpc>
              <a:spcBef>
                <a:spcPct val="30000"/>
              </a:spcBef>
              <a:buFont typeface="Wingdings" pitchFamily="2" charset="2"/>
              <a:buNone/>
            </a:pPr>
            <a:r>
              <a:rPr lang="en-US" altLang="en-US" sz="2200" b="0" smtClean="0">
                <a:cs typeface="Times New Roman" panose="02020603050405020304" pitchFamily="18" charset="0"/>
              </a:rPr>
              <a:t>	SELECT c.CustomerID, c.CompanyName, o.OrderID, 	o.OrderDate</a:t>
            </a:r>
          </a:p>
          <a:p>
            <a:pPr marL="0" indent="0">
              <a:lnSpc>
                <a:spcPct val="70000"/>
              </a:lnSpc>
              <a:spcBef>
                <a:spcPct val="30000"/>
              </a:spcBef>
              <a:buFont typeface="Wingdings" pitchFamily="2" charset="2"/>
              <a:buNone/>
            </a:pPr>
            <a:r>
              <a:rPr lang="en-US" altLang="en-US" sz="2200" b="0" smtClean="0">
                <a:cs typeface="Times New Roman" panose="02020603050405020304" pitchFamily="18" charset="0"/>
              </a:rPr>
              <a:t>	FROM Customers c, Orders o</a:t>
            </a:r>
          </a:p>
          <a:p>
            <a:pPr marL="0" indent="0">
              <a:lnSpc>
                <a:spcPct val="70000"/>
              </a:lnSpc>
              <a:spcBef>
                <a:spcPct val="30000"/>
              </a:spcBef>
              <a:buFont typeface="Wingdings" pitchFamily="2" charset="2"/>
              <a:buNone/>
            </a:pPr>
            <a:r>
              <a:rPr lang="en-US" altLang="en-US" sz="2200" b="0" smtClean="0">
                <a:cs typeface="Times New Roman" panose="02020603050405020304" pitchFamily="18" charset="0"/>
              </a:rPr>
              <a:t>	WHERE c.CustomerID = o.CustomerID</a:t>
            </a:r>
          </a:p>
          <a:p>
            <a:pPr marL="0" indent="0">
              <a:lnSpc>
                <a:spcPct val="70000"/>
              </a:lnSpc>
              <a:spcBef>
                <a:spcPct val="30000"/>
              </a:spcBef>
              <a:buFont typeface="Wingdings" pitchFamily="2" charset="2"/>
              <a:buNone/>
            </a:pPr>
            <a:r>
              <a:rPr lang="en-US" altLang="en-US" sz="2200" b="0" smtClean="0">
                <a:cs typeface="Times New Roman" panose="02020603050405020304" pitchFamily="18" charset="0"/>
              </a:rPr>
              <a:t>	AND c.CustomerID LIKE 'A%'</a:t>
            </a:r>
          </a:p>
          <a:p>
            <a:pPr marL="0" indent="0">
              <a:lnSpc>
                <a:spcPct val="70000"/>
              </a:lnSpc>
              <a:spcBef>
                <a:spcPct val="30000"/>
              </a:spcBef>
              <a:buFont typeface="Wingdings" pitchFamily="2" charset="2"/>
              <a:buNone/>
            </a:pPr>
            <a:r>
              <a:rPr lang="en-US" altLang="en-US" sz="2200" b="0" smtClean="0">
                <a:cs typeface="Times New Roman" panose="02020603050405020304" pitchFamily="18" charset="0"/>
              </a:rPr>
              <a:t>	AND DatePart( year, o.OrderDate) = 1997</a:t>
            </a:r>
          </a:p>
          <a:p>
            <a:pPr marL="0" indent="0">
              <a:lnSpc>
                <a:spcPct val="70000"/>
              </a:lnSpc>
              <a:spcBef>
                <a:spcPct val="30000"/>
              </a:spcBef>
              <a:buFont typeface="Wingdings" pitchFamily="2" charset="2"/>
              <a:buNone/>
            </a:pPr>
            <a:r>
              <a:rPr lang="en-US" altLang="en-US" sz="2200" b="0" smtClean="0">
                <a:cs typeface="Times New Roman" panose="02020603050405020304" pitchFamily="18" charset="0"/>
              </a:rPr>
              <a:t>DECLARE @cid char( 8), @cname char( 40), </a:t>
            </a:r>
          </a:p>
          <a:p>
            <a:pPr marL="0" indent="0">
              <a:lnSpc>
                <a:spcPct val="70000"/>
              </a:lnSpc>
              <a:spcBef>
                <a:spcPct val="30000"/>
              </a:spcBef>
              <a:buFont typeface="Wingdings" pitchFamily="2" charset="2"/>
              <a:buNone/>
            </a:pPr>
            <a:r>
              <a:rPr lang="en-US" altLang="en-US" sz="2200" b="0" smtClean="0">
                <a:cs typeface="Times New Roman" panose="02020603050405020304" pitchFamily="18" charset="0"/>
              </a:rPr>
              <a:t>	@ordid char( 8), @orddt datetime, @old char( 8)</a:t>
            </a:r>
          </a:p>
          <a:p>
            <a:pPr marL="0" indent="0">
              <a:lnSpc>
                <a:spcPct val="70000"/>
              </a:lnSpc>
              <a:spcBef>
                <a:spcPct val="30000"/>
              </a:spcBef>
              <a:buFont typeface="Wingdings" pitchFamily="2" charset="2"/>
              <a:buNone/>
            </a:pPr>
            <a:r>
              <a:rPr lang="en-US" altLang="en-US" sz="2200" b="0" smtClean="0">
                <a:cs typeface="Times New Roman" panose="02020603050405020304" pitchFamily="18" charset="0"/>
              </a:rPr>
              <a:t>OPEN rpt</a:t>
            </a:r>
          </a:p>
          <a:p>
            <a:pPr marL="0" indent="0">
              <a:lnSpc>
                <a:spcPct val="70000"/>
              </a:lnSpc>
              <a:spcBef>
                <a:spcPct val="30000"/>
              </a:spcBef>
              <a:buFont typeface="Wingdings" pitchFamily="2" charset="2"/>
              <a:buNone/>
            </a:pPr>
            <a:r>
              <a:rPr lang="en-US" altLang="en-US" sz="2200" b="0" smtClean="0">
                <a:cs typeface="Times New Roman" panose="02020603050405020304" pitchFamily="18" charset="0"/>
              </a:rPr>
              <a:t>FETCH NEXT FROM rpt INTO @cid, @cname, @ordid, @orddt</a:t>
            </a:r>
          </a:p>
          <a:p>
            <a:pPr marL="0" indent="0">
              <a:lnSpc>
                <a:spcPct val="70000"/>
              </a:lnSpc>
              <a:spcBef>
                <a:spcPct val="30000"/>
              </a:spcBef>
              <a:buFont typeface="Wingdings" pitchFamily="2" charset="2"/>
              <a:buNone/>
            </a:pPr>
            <a:r>
              <a:rPr lang="en-US" altLang="en-US" sz="2200" b="0" smtClean="0">
                <a:cs typeface="Times New Roman" panose="02020603050405020304" pitchFamily="18" charset="0"/>
              </a:rPr>
              <a:t>SELECT @old = ' ‘</a:t>
            </a:r>
          </a:p>
        </p:txBody>
      </p:sp>
      <p:sp>
        <p:nvSpPr>
          <p:cNvPr id="16387"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
        <p:nvSpPr>
          <p:cNvPr id="16388" name="Rectangle 6"/>
          <p:cNvSpPr>
            <a:spLocks noGrp="1" noChangeArrowheads="1"/>
          </p:cNvSpPr>
          <p:nvPr>
            <p:ph type="title"/>
          </p:nvPr>
        </p:nvSpPr>
        <p:spPr>
          <a:noFill/>
        </p:spPr>
        <p:txBody>
          <a:bodyPr/>
          <a:lstStyle/>
          <a:p>
            <a:pPr marL="571500" indent="-571500"/>
            <a:r>
              <a:rPr lang="en-US" altLang="en-US" sz="4000" smtClean="0">
                <a:solidFill>
                  <a:srgbClr val="0000FF"/>
                </a:solidFill>
              </a:rPr>
              <a:t> Ví dụ về Cursors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blinds(horizontal)">
                                      <p:cBhvr>
                                        <p:cTn id="7" dur="500"/>
                                        <p:tgtEl>
                                          <p:spTgt spid="241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1667">
                                            <p:txEl>
                                              <p:pRg st="1" end="1"/>
                                            </p:txEl>
                                          </p:spTgt>
                                        </p:tgtEl>
                                        <p:attrNameLst>
                                          <p:attrName>style.visibility</p:attrName>
                                        </p:attrNameLst>
                                      </p:cBhvr>
                                      <p:to>
                                        <p:strVal val="visible"/>
                                      </p:to>
                                    </p:set>
                                    <p:animEffect transition="in" filter="blinds(horizontal)">
                                      <p:cBhvr>
                                        <p:cTn id="12" dur="500"/>
                                        <p:tgtEl>
                                          <p:spTgt spid="241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1667">
                                            <p:txEl>
                                              <p:pRg st="2" end="2"/>
                                            </p:txEl>
                                          </p:spTgt>
                                        </p:tgtEl>
                                        <p:attrNameLst>
                                          <p:attrName>style.visibility</p:attrName>
                                        </p:attrNameLst>
                                      </p:cBhvr>
                                      <p:to>
                                        <p:strVal val="visible"/>
                                      </p:to>
                                    </p:set>
                                    <p:animEffect transition="in" filter="blinds(horizontal)">
                                      <p:cBhvr>
                                        <p:cTn id="17" dur="500"/>
                                        <p:tgtEl>
                                          <p:spTgt spid="241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1667">
                                            <p:txEl>
                                              <p:pRg st="3" end="3"/>
                                            </p:txEl>
                                          </p:spTgt>
                                        </p:tgtEl>
                                        <p:attrNameLst>
                                          <p:attrName>style.visibility</p:attrName>
                                        </p:attrNameLst>
                                      </p:cBhvr>
                                      <p:to>
                                        <p:strVal val="visible"/>
                                      </p:to>
                                    </p:set>
                                    <p:animEffect transition="in" filter="blinds(horizontal)">
                                      <p:cBhvr>
                                        <p:cTn id="22" dur="500"/>
                                        <p:tgtEl>
                                          <p:spTgt spid="2416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1667">
                                            <p:txEl>
                                              <p:pRg st="4" end="4"/>
                                            </p:txEl>
                                          </p:spTgt>
                                        </p:tgtEl>
                                        <p:attrNameLst>
                                          <p:attrName>style.visibility</p:attrName>
                                        </p:attrNameLst>
                                      </p:cBhvr>
                                      <p:to>
                                        <p:strVal val="visible"/>
                                      </p:to>
                                    </p:set>
                                    <p:animEffect transition="in" filter="blinds(horizontal)">
                                      <p:cBhvr>
                                        <p:cTn id="27" dur="500"/>
                                        <p:tgtEl>
                                          <p:spTgt spid="2416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1667">
                                            <p:txEl>
                                              <p:pRg st="5" end="5"/>
                                            </p:txEl>
                                          </p:spTgt>
                                        </p:tgtEl>
                                        <p:attrNameLst>
                                          <p:attrName>style.visibility</p:attrName>
                                        </p:attrNameLst>
                                      </p:cBhvr>
                                      <p:to>
                                        <p:strVal val="visible"/>
                                      </p:to>
                                    </p:set>
                                    <p:animEffect transition="in" filter="blinds(horizontal)">
                                      <p:cBhvr>
                                        <p:cTn id="32" dur="500"/>
                                        <p:tgtEl>
                                          <p:spTgt spid="2416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1667">
                                            <p:txEl>
                                              <p:pRg st="6" end="6"/>
                                            </p:txEl>
                                          </p:spTgt>
                                        </p:tgtEl>
                                        <p:attrNameLst>
                                          <p:attrName>style.visibility</p:attrName>
                                        </p:attrNameLst>
                                      </p:cBhvr>
                                      <p:to>
                                        <p:strVal val="visible"/>
                                      </p:to>
                                    </p:set>
                                    <p:animEffect transition="in" filter="blinds(horizontal)">
                                      <p:cBhvr>
                                        <p:cTn id="37" dur="500"/>
                                        <p:tgtEl>
                                          <p:spTgt spid="2416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1667">
                                            <p:txEl>
                                              <p:pRg st="7" end="7"/>
                                            </p:txEl>
                                          </p:spTgt>
                                        </p:tgtEl>
                                        <p:attrNameLst>
                                          <p:attrName>style.visibility</p:attrName>
                                        </p:attrNameLst>
                                      </p:cBhvr>
                                      <p:to>
                                        <p:strVal val="visible"/>
                                      </p:to>
                                    </p:set>
                                    <p:animEffect transition="in" filter="blinds(horizontal)">
                                      <p:cBhvr>
                                        <p:cTn id="42" dur="500"/>
                                        <p:tgtEl>
                                          <p:spTgt spid="24166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1667">
                                            <p:txEl>
                                              <p:pRg st="8" end="8"/>
                                            </p:txEl>
                                          </p:spTgt>
                                        </p:tgtEl>
                                        <p:attrNameLst>
                                          <p:attrName>style.visibility</p:attrName>
                                        </p:attrNameLst>
                                      </p:cBhvr>
                                      <p:to>
                                        <p:strVal val="visible"/>
                                      </p:to>
                                    </p:set>
                                    <p:animEffect transition="in" filter="blinds(horizontal)">
                                      <p:cBhvr>
                                        <p:cTn id="47" dur="500"/>
                                        <p:tgtEl>
                                          <p:spTgt spid="24166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1667">
                                            <p:txEl>
                                              <p:pRg st="9" end="9"/>
                                            </p:txEl>
                                          </p:spTgt>
                                        </p:tgtEl>
                                        <p:attrNameLst>
                                          <p:attrName>style.visibility</p:attrName>
                                        </p:attrNameLst>
                                      </p:cBhvr>
                                      <p:to>
                                        <p:strVal val="visible"/>
                                      </p:to>
                                    </p:set>
                                    <p:animEffect transition="in" filter="blinds(horizontal)">
                                      <p:cBhvr>
                                        <p:cTn id="52" dur="500"/>
                                        <p:tgtEl>
                                          <p:spTgt spid="24166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41667">
                                            <p:txEl>
                                              <p:pRg st="10" end="10"/>
                                            </p:txEl>
                                          </p:spTgt>
                                        </p:tgtEl>
                                        <p:attrNameLst>
                                          <p:attrName>style.visibility</p:attrName>
                                        </p:attrNameLst>
                                      </p:cBhvr>
                                      <p:to>
                                        <p:strVal val="visible"/>
                                      </p:to>
                                    </p:set>
                                    <p:animEffect transition="in" filter="blinds(horizontal)">
                                      <p:cBhvr>
                                        <p:cTn id="57" dur="500"/>
                                        <p:tgtEl>
                                          <p:spTgt spid="241667">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41667">
                                            <p:txEl>
                                              <p:pRg st="11" end="11"/>
                                            </p:txEl>
                                          </p:spTgt>
                                        </p:tgtEl>
                                        <p:attrNameLst>
                                          <p:attrName>style.visibility</p:attrName>
                                        </p:attrNameLst>
                                      </p:cBhvr>
                                      <p:to>
                                        <p:strVal val="visible"/>
                                      </p:to>
                                    </p:set>
                                    <p:animEffect transition="in" filter="blinds(horizontal)">
                                      <p:cBhvr>
                                        <p:cTn id="62" dur="500"/>
                                        <p:tgtEl>
                                          <p:spTgt spid="2416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type="body" idx="1"/>
          </p:nvPr>
        </p:nvSpPr>
        <p:spPr>
          <a:xfrm>
            <a:off x="914400" y="1143000"/>
            <a:ext cx="7331075" cy="5105400"/>
          </a:xfrm>
        </p:spPr>
        <p:txBody>
          <a:bodyPr/>
          <a:lstStyle/>
          <a:p>
            <a:pPr marL="495300" lvl="1" indent="0">
              <a:lnSpc>
                <a:spcPct val="70000"/>
              </a:lnSpc>
              <a:spcBef>
                <a:spcPct val="30000"/>
              </a:spcBef>
              <a:buFont typeface="Wingdings" pitchFamily="2" charset="2"/>
              <a:buNone/>
            </a:pPr>
            <a:r>
              <a:rPr lang="en-US" altLang="en-US" sz="1800" b="1" smtClean="0">
                <a:cs typeface="Times New Roman" panose="02020603050405020304" pitchFamily="18" charset="0"/>
              </a:rPr>
              <a:t>WHILE @@fetch_status = 0</a:t>
            </a:r>
          </a:p>
          <a:p>
            <a:pPr marL="0" indent="0">
              <a:lnSpc>
                <a:spcPct val="70000"/>
              </a:lnSpc>
              <a:spcBef>
                <a:spcPct val="30000"/>
              </a:spcBef>
              <a:buFont typeface="Wingdings" pitchFamily="2" charset="2"/>
              <a:buNone/>
            </a:pPr>
            <a:r>
              <a:rPr lang="en-US" altLang="en-US" sz="1800" b="0" smtClean="0">
                <a:cs typeface="Times New Roman" panose="02020603050405020304" pitchFamily="18" charset="0"/>
              </a:rPr>
              <a:t>         BEGIN</a:t>
            </a:r>
          </a:p>
          <a:p>
            <a:pPr marL="0" indent="0">
              <a:lnSpc>
                <a:spcPct val="70000"/>
              </a:lnSpc>
              <a:spcBef>
                <a:spcPct val="30000"/>
              </a:spcBef>
              <a:buFont typeface="Wingdings" pitchFamily="2" charset="2"/>
              <a:buNone/>
            </a:pPr>
            <a:r>
              <a:rPr lang="en-US" altLang="en-US" sz="1800" b="0" smtClean="0">
                <a:cs typeface="Times New Roman" panose="02020603050405020304" pitchFamily="18" charset="0"/>
              </a:rPr>
              <a:t>	IF @old = @cid</a:t>
            </a:r>
          </a:p>
          <a:p>
            <a:pPr marL="495300" lvl="1" indent="0">
              <a:lnSpc>
                <a:spcPct val="70000"/>
              </a:lnSpc>
              <a:spcBef>
                <a:spcPct val="30000"/>
              </a:spcBef>
              <a:buFont typeface="Wingdings" pitchFamily="2" charset="2"/>
              <a:buNone/>
            </a:pPr>
            <a:r>
              <a:rPr lang="en-US" altLang="en-US" sz="1800" smtClean="0">
                <a:cs typeface="Times New Roman" panose="02020603050405020304" pitchFamily="18" charset="0"/>
              </a:rPr>
              <a:t>	    BEGIN</a:t>
            </a:r>
          </a:p>
          <a:p>
            <a:pPr marL="495300" lvl="1" indent="0">
              <a:lnSpc>
                <a:spcPct val="70000"/>
              </a:lnSpc>
              <a:spcBef>
                <a:spcPct val="30000"/>
              </a:spcBef>
              <a:buFont typeface="Wingdings" pitchFamily="2" charset="2"/>
              <a:buNone/>
            </a:pPr>
            <a:r>
              <a:rPr lang="en-US" altLang="en-US" sz="1800" smtClean="0">
                <a:cs typeface="Times New Roman" panose="02020603050405020304" pitchFamily="18" charset="0"/>
              </a:rPr>
              <a:t>		PRINT ' Order:' + rtrim( @ordid) + ' (' + cast(@orddt as 		CHAR( 10)) + ')'</a:t>
            </a:r>
          </a:p>
          <a:p>
            <a:pPr marL="495300" lvl="1" indent="0">
              <a:lnSpc>
                <a:spcPct val="70000"/>
              </a:lnSpc>
              <a:spcBef>
                <a:spcPct val="30000"/>
              </a:spcBef>
              <a:buFont typeface="Wingdings" pitchFamily="2" charset="2"/>
              <a:buNone/>
            </a:pPr>
            <a:r>
              <a:rPr lang="en-US" altLang="en-US" sz="1800" smtClean="0">
                <a:cs typeface="Times New Roman" panose="02020603050405020304" pitchFamily="18" charset="0"/>
              </a:rPr>
              <a:t>           END</a:t>
            </a:r>
            <a:endParaRPr lang="en-US" altLang="en-US" sz="1800" b="1" smtClean="0">
              <a:cs typeface="Times New Roman" panose="02020603050405020304" pitchFamily="18" charset="0"/>
            </a:endParaRPr>
          </a:p>
          <a:p>
            <a:pPr marL="0" indent="0">
              <a:lnSpc>
                <a:spcPct val="70000"/>
              </a:lnSpc>
              <a:spcBef>
                <a:spcPct val="30000"/>
              </a:spcBef>
              <a:buFont typeface="Wingdings" pitchFamily="2" charset="2"/>
              <a:buNone/>
            </a:pPr>
            <a:r>
              <a:rPr lang="en-US" altLang="en-US" sz="1800" b="0" smtClean="0">
                <a:cs typeface="Times New Roman" panose="02020603050405020304" pitchFamily="18" charset="0"/>
              </a:rPr>
              <a:t>	ELSE</a:t>
            </a:r>
          </a:p>
          <a:p>
            <a:pPr marL="495300" lvl="1" indent="0">
              <a:lnSpc>
                <a:spcPct val="70000"/>
              </a:lnSpc>
              <a:spcBef>
                <a:spcPct val="30000"/>
              </a:spcBef>
              <a:buFont typeface="Wingdings" pitchFamily="2" charset="2"/>
              <a:buNone/>
            </a:pPr>
            <a:r>
              <a:rPr lang="en-US" altLang="en-US" sz="1800" smtClean="0">
                <a:cs typeface="Times New Roman" panose="02020603050405020304" pitchFamily="18" charset="0"/>
              </a:rPr>
              <a:t>	   BEGIN</a:t>
            </a:r>
          </a:p>
          <a:p>
            <a:pPr marL="495300" lvl="1" indent="0">
              <a:lnSpc>
                <a:spcPct val="70000"/>
              </a:lnSpc>
              <a:spcBef>
                <a:spcPct val="30000"/>
              </a:spcBef>
              <a:buFont typeface="Wingdings" pitchFamily="2" charset="2"/>
              <a:buNone/>
            </a:pPr>
            <a:r>
              <a:rPr lang="en-US" altLang="en-US" sz="1800" smtClean="0">
                <a:cs typeface="Times New Roman" panose="02020603050405020304" pitchFamily="18" charset="0"/>
              </a:rPr>
              <a:t>		PRINT 'Customer:' + rtrim( @cid) + ' - ' + 			rtrim(@cname)</a:t>
            </a:r>
          </a:p>
          <a:p>
            <a:pPr marL="495300" lvl="1" indent="0">
              <a:lnSpc>
                <a:spcPct val="70000"/>
              </a:lnSpc>
              <a:spcBef>
                <a:spcPct val="30000"/>
              </a:spcBef>
              <a:buFont typeface="Wingdings" pitchFamily="2" charset="2"/>
              <a:buNone/>
            </a:pPr>
            <a:r>
              <a:rPr lang="en-US" altLang="en-US" sz="1800" smtClean="0">
                <a:cs typeface="Times New Roman" panose="02020603050405020304" pitchFamily="18" charset="0"/>
              </a:rPr>
              <a:t>		PRINT ' Order:' + rtrim( @ordid) + ' (' + cast(@orddt as 		CHAR( 11)) + ')'</a:t>
            </a:r>
          </a:p>
          <a:p>
            <a:pPr marL="495300" lvl="1" indent="0">
              <a:lnSpc>
                <a:spcPct val="70000"/>
              </a:lnSpc>
              <a:spcBef>
                <a:spcPct val="30000"/>
              </a:spcBef>
              <a:buFont typeface="Wingdings" pitchFamily="2" charset="2"/>
              <a:buNone/>
            </a:pPr>
            <a:r>
              <a:rPr lang="en-US" altLang="en-US" sz="1800" smtClean="0">
                <a:cs typeface="Times New Roman" panose="02020603050405020304" pitchFamily="18" charset="0"/>
              </a:rPr>
              <a:t>		SELECT @old = @cid</a:t>
            </a:r>
          </a:p>
          <a:p>
            <a:pPr marL="495300" lvl="1" indent="0">
              <a:lnSpc>
                <a:spcPct val="70000"/>
              </a:lnSpc>
              <a:spcBef>
                <a:spcPct val="30000"/>
              </a:spcBef>
              <a:buFont typeface="Wingdings" pitchFamily="2" charset="2"/>
              <a:buNone/>
            </a:pPr>
            <a:r>
              <a:rPr lang="en-US" altLang="en-US" sz="1800" smtClean="0">
                <a:cs typeface="Times New Roman" panose="02020603050405020304" pitchFamily="18" charset="0"/>
              </a:rPr>
              <a:t>	    END</a:t>
            </a:r>
          </a:p>
          <a:p>
            <a:pPr marL="0" indent="0">
              <a:lnSpc>
                <a:spcPct val="70000"/>
              </a:lnSpc>
              <a:spcBef>
                <a:spcPct val="30000"/>
              </a:spcBef>
              <a:buFont typeface="Wingdings" pitchFamily="2" charset="2"/>
              <a:buNone/>
            </a:pPr>
            <a:r>
              <a:rPr lang="en-US" altLang="en-US" sz="1800" b="0" smtClean="0">
                <a:cs typeface="Times New Roman" panose="02020603050405020304" pitchFamily="18" charset="0"/>
              </a:rPr>
              <a:t>FETCH NEXT FROM rpt INTO @cid, @cname, @ordid, @orddt</a:t>
            </a:r>
          </a:p>
          <a:p>
            <a:pPr marL="0" indent="0">
              <a:lnSpc>
                <a:spcPct val="70000"/>
              </a:lnSpc>
              <a:spcBef>
                <a:spcPct val="30000"/>
              </a:spcBef>
              <a:buFont typeface="Wingdings" pitchFamily="2" charset="2"/>
              <a:buNone/>
            </a:pPr>
            <a:r>
              <a:rPr lang="en-US" altLang="en-US" sz="1800" b="0" smtClean="0">
                <a:cs typeface="Times New Roman" panose="02020603050405020304" pitchFamily="18" charset="0"/>
              </a:rPr>
              <a:t>END</a:t>
            </a:r>
          </a:p>
          <a:p>
            <a:pPr marL="0" indent="0">
              <a:lnSpc>
                <a:spcPct val="70000"/>
              </a:lnSpc>
              <a:spcBef>
                <a:spcPct val="30000"/>
              </a:spcBef>
              <a:buFont typeface="Wingdings" pitchFamily="2" charset="2"/>
              <a:buNone/>
            </a:pPr>
            <a:r>
              <a:rPr lang="en-US" altLang="en-US" sz="1800" b="0" smtClean="0">
                <a:cs typeface="Times New Roman" panose="02020603050405020304" pitchFamily="18" charset="0"/>
              </a:rPr>
              <a:t>CLOSE rpt</a:t>
            </a:r>
          </a:p>
          <a:p>
            <a:pPr marL="0" indent="0">
              <a:lnSpc>
                <a:spcPct val="70000"/>
              </a:lnSpc>
              <a:spcBef>
                <a:spcPct val="30000"/>
              </a:spcBef>
              <a:buFont typeface="Wingdings" pitchFamily="2" charset="2"/>
              <a:buNone/>
            </a:pPr>
            <a:r>
              <a:rPr lang="en-US" altLang="en-US" sz="1800" b="0" smtClean="0">
                <a:cs typeface="Times New Roman" panose="02020603050405020304" pitchFamily="18" charset="0"/>
              </a:rPr>
              <a:t>DEALLOCATE rpt</a:t>
            </a:r>
          </a:p>
          <a:p>
            <a:pPr marL="0" indent="0">
              <a:lnSpc>
                <a:spcPct val="70000"/>
              </a:lnSpc>
              <a:spcBef>
                <a:spcPct val="30000"/>
              </a:spcBef>
              <a:buFont typeface="Wingdings" pitchFamily="2" charset="2"/>
              <a:buNone/>
            </a:pPr>
            <a:endParaRPr lang="en-US" altLang="en-US" sz="1800" b="0" smtClean="0">
              <a:cs typeface="Times New Roman" panose="02020603050405020304" pitchFamily="18" charset="0"/>
            </a:endParaRPr>
          </a:p>
        </p:txBody>
      </p:sp>
      <p:sp>
        <p:nvSpPr>
          <p:cNvPr id="17411"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
        <p:nvSpPr>
          <p:cNvPr id="17412" name="Rectangle 6"/>
          <p:cNvSpPr>
            <a:spLocks noGrp="1" noChangeArrowheads="1"/>
          </p:cNvSpPr>
          <p:nvPr>
            <p:ph type="title"/>
          </p:nvPr>
        </p:nvSpPr>
        <p:spPr>
          <a:noFill/>
        </p:spPr>
        <p:txBody>
          <a:bodyPr/>
          <a:lstStyle/>
          <a:p>
            <a:pPr marL="571500" indent="-571500"/>
            <a:r>
              <a:rPr lang="en-US" altLang="en-US" sz="4000" smtClean="0">
                <a:solidFill>
                  <a:srgbClr val="0000FF"/>
                </a:solidFill>
              </a:rPr>
              <a:t> Ví dụ về Cursors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checkerboard(across)">
                                      <p:cBhvr>
                                        <p:cTn id="7" dur="500"/>
                                        <p:tgtEl>
                                          <p:spTgt spid="24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checkerboard(across)">
                                      <p:cBhvr>
                                        <p:cTn id="12" dur="500"/>
                                        <p:tgtEl>
                                          <p:spTgt spid="24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checkerboard(across)">
                                      <p:cBhvr>
                                        <p:cTn id="17" dur="500"/>
                                        <p:tgtEl>
                                          <p:spTgt spid="243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checkerboard(across)">
                                      <p:cBhvr>
                                        <p:cTn id="22" dur="500"/>
                                        <p:tgtEl>
                                          <p:spTgt spid="2437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43715">
                                            <p:txEl>
                                              <p:pRg st="4" end="4"/>
                                            </p:txEl>
                                          </p:spTgt>
                                        </p:tgtEl>
                                        <p:attrNameLst>
                                          <p:attrName>style.visibility</p:attrName>
                                        </p:attrNameLst>
                                      </p:cBhvr>
                                      <p:to>
                                        <p:strVal val="visible"/>
                                      </p:to>
                                    </p:set>
                                    <p:animEffect transition="in" filter="checkerboard(across)">
                                      <p:cBhvr>
                                        <p:cTn id="27" dur="500"/>
                                        <p:tgtEl>
                                          <p:spTgt spid="2437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43715">
                                            <p:txEl>
                                              <p:pRg st="5" end="5"/>
                                            </p:txEl>
                                          </p:spTgt>
                                        </p:tgtEl>
                                        <p:attrNameLst>
                                          <p:attrName>style.visibility</p:attrName>
                                        </p:attrNameLst>
                                      </p:cBhvr>
                                      <p:to>
                                        <p:strVal val="visible"/>
                                      </p:to>
                                    </p:set>
                                    <p:animEffect transition="in" filter="checkerboard(across)">
                                      <p:cBhvr>
                                        <p:cTn id="32" dur="500"/>
                                        <p:tgtEl>
                                          <p:spTgt spid="2437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43715">
                                            <p:txEl>
                                              <p:pRg st="6" end="6"/>
                                            </p:txEl>
                                          </p:spTgt>
                                        </p:tgtEl>
                                        <p:attrNameLst>
                                          <p:attrName>style.visibility</p:attrName>
                                        </p:attrNameLst>
                                      </p:cBhvr>
                                      <p:to>
                                        <p:strVal val="visible"/>
                                      </p:to>
                                    </p:set>
                                    <p:animEffect transition="in" filter="checkerboard(across)">
                                      <p:cBhvr>
                                        <p:cTn id="37" dur="500"/>
                                        <p:tgtEl>
                                          <p:spTgt spid="2437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43715">
                                            <p:txEl>
                                              <p:pRg st="7" end="7"/>
                                            </p:txEl>
                                          </p:spTgt>
                                        </p:tgtEl>
                                        <p:attrNameLst>
                                          <p:attrName>style.visibility</p:attrName>
                                        </p:attrNameLst>
                                      </p:cBhvr>
                                      <p:to>
                                        <p:strVal val="visible"/>
                                      </p:to>
                                    </p:set>
                                    <p:animEffect transition="in" filter="checkerboard(across)">
                                      <p:cBhvr>
                                        <p:cTn id="42" dur="500"/>
                                        <p:tgtEl>
                                          <p:spTgt spid="2437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243715">
                                            <p:txEl>
                                              <p:pRg st="8" end="8"/>
                                            </p:txEl>
                                          </p:spTgt>
                                        </p:tgtEl>
                                        <p:attrNameLst>
                                          <p:attrName>style.visibility</p:attrName>
                                        </p:attrNameLst>
                                      </p:cBhvr>
                                      <p:to>
                                        <p:strVal val="visible"/>
                                      </p:to>
                                    </p:set>
                                    <p:animEffect transition="in" filter="checkerboard(across)">
                                      <p:cBhvr>
                                        <p:cTn id="47" dur="500"/>
                                        <p:tgtEl>
                                          <p:spTgt spid="24371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43715">
                                            <p:txEl>
                                              <p:pRg st="9" end="9"/>
                                            </p:txEl>
                                          </p:spTgt>
                                        </p:tgtEl>
                                        <p:attrNameLst>
                                          <p:attrName>style.visibility</p:attrName>
                                        </p:attrNameLst>
                                      </p:cBhvr>
                                      <p:to>
                                        <p:strVal val="visible"/>
                                      </p:to>
                                    </p:set>
                                    <p:animEffect transition="in" filter="checkerboard(across)">
                                      <p:cBhvr>
                                        <p:cTn id="52" dur="500"/>
                                        <p:tgtEl>
                                          <p:spTgt spid="24371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43715">
                                            <p:txEl>
                                              <p:pRg st="10" end="10"/>
                                            </p:txEl>
                                          </p:spTgt>
                                        </p:tgtEl>
                                        <p:attrNameLst>
                                          <p:attrName>style.visibility</p:attrName>
                                        </p:attrNameLst>
                                      </p:cBhvr>
                                      <p:to>
                                        <p:strVal val="visible"/>
                                      </p:to>
                                    </p:set>
                                    <p:animEffect transition="in" filter="checkerboard(across)">
                                      <p:cBhvr>
                                        <p:cTn id="57" dur="500"/>
                                        <p:tgtEl>
                                          <p:spTgt spid="24371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243715">
                                            <p:txEl>
                                              <p:pRg st="11" end="11"/>
                                            </p:txEl>
                                          </p:spTgt>
                                        </p:tgtEl>
                                        <p:attrNameLst>
                                          <p:attrName>style.visibility</p:attrName>
                                        </p:attrNameLst>
                                      </p:cBhvr>
                                      <p:to>
                                        <p:strVal val="visible"/>
                                      </p:to>
                                    </p:set>
                                    <p:animEffect transition="in" filter="checkerboard(across)">
                                      <p:cBhvr>
                                        <p:cTn id="62" dur="500"/>
                                        <p:tgtEl>
                                          <p:spTgt spid="243715">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243715">
                                            <p:txEl>
                                              <p:pRg st="12" end="12"/>
                                            </p:txEl>
                                          </p:spTgt>
                                        </p:tgtEl>
                                        <p:attrNameLst>
                                          <p:attrName>style.visibility</p:attrName>
                                        </p:attrNameLst>
                                      </p:cBhvr>
                                      <p:to>
                                        <p:strVal val="visible"/>
                                      </p:to>
                                    </p:set>
                                    <p:animEffect transition="in" filter="checkerboard(across)">
                                      <p:cBhvr>
                                        <p:cTn id="67" dur="500"/>
                                        <p:tgtEl>
                                          <p:spTgt spid="243715">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243715">
                                            <p:txEl>
                                              <p:pRg st="13" end="13"/>
                                            </p:txEl>
                                          </p:spTgt>
                                        </p:tgtEl>
                                        <p:attrNameLst>
                                          <p:attrName>style.visibility</p:attrName>
                                        </p:attrNameLst>
                                      </p:cBhvr>
                                      <p:to>
                                        <p:strVal val="visible"/>
                                      </p:to>
                                    </p:set>
                                    <p:animEffect transition="in" filter="checkerboard(across)">
                                      <p:cBhvr>
                                        <p:cTn id="72" dur="500"/>
                                        <p:tgtEl>
                                          <p:spTgt spid="243715">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243715">
                                            <p:txEl>
                                              <p:pRg st="14" end="14"/>
                                            </p:txEl>
                                          </p:spTgt>
                                        </p:tgtEl>
                                        <p:attrNameLst>
                                          <p:attrName>style.visibility</p:attrName>
                                        </p:attrNameLst>
                                      </p:cBhvr>
                                      <p:to>
                                        <p:strVal val="visible"/>
                                      </p:to>
                                    </p:set>
                                    <p:animEffect transition="in" filter="checkerboard(across)">
                                      <p:cBhvr>
                                        <p:cTn id="77" dur="500"/>
                                        <p:tgtEl>
                                          <p:spTgt spid="243715">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243715">
                                            <p:txEl>
                                              <p:pRg st="15" end="15"/>
                                            </p:txEl>
                                          </p:spTgt>
                                        </p:tgtEl>
                                        <p:attrNameLst>
                                          <p:attrName>style.visibility</p:attrName>
                                        </p:attrNameLst>
                                      </p:cBhvr>
                                      <p:to>
                                        <p:strVal val="visible"/>
                                      </p:to>
                                    </p:set>
                                    <p:animEffect transition="in" filter="checkerboard(across)">
                                      <p:cBhvr>
                                        <p:cTn id="82" dur="500"/>
                                        <p:tgtEl>
                                          <p:spTgt spid="24371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cs typeface="Times New Roman" panose="02020603050405020304" pitchFamily="18" charset="0"/>
              </a:rPr>
              <a:t>Sửa chữa dữ liệu trong Cursor</a:t>
            </a:r>
          </a:p>
        </p:txBody>
      </p:sp>
      <p:sp>
        <p:nvSpPr>
          <p:cNvPr id="18435" name="Rectangle 3"/>
          <p:cNvSpPr>
            <a:spLocks noGrp="1" noChangeArrowheads="1"/>
          </p:cNvSpPr>
          <p:nvPr>
            <p:ph type="body" idx="1"/>
          </p:nvPr>
        </p:nvSpPr>
        <p:spPr>
          <a:xfrm>
            <a:off x="914400" y="1219200"/>
            <a:ext cx="7331075" cy="5105400"/>
          </a:xfrm>
        </p:spPr>
        <p:txBody>
          <a:bodyPr/>
          <a:lstStyle/>
          <a:p>
            <a:pPr marL="346075" indent="-346075">
              <a:lnSpc>
                <a:spcPct val="100000"/>
              </a:lnSpc>
              <a:spcBef>
                <a:spcPct val="30000"/>
              </a:spcBef>
            </a:pPr>
            <a:r>
              <a:rPr lang="en-US" altLang="en-US" b="0" smtClean="0">
                <a:cs typeface="Times New Roman" panose="02020603050405020304" pitchFamily="18" charset="0"/>
              </a:rPr>
              <a:t> Sửa đổi dữ liệu trong Cursor</a:t>
            </a:r>
          </a:p>
          <a:p>
            <a:pPr marL="495300" lvl="1" indent="0">
              <a:lnSpc>
                <a:spcPct val="100000"/>
              </a:lnSpc>
              <a:spcBef>
                <a:spcPct val="30000"/>
              </a:spcBef>
              <a:buFont typeface="Wingdings" pitchFamily="2" charset="2"/>
              <a:buNone/>
            </a:pPr>
            <a:r>
              <a:rPr lang="en-US" altLang="en-US" b="1" smtClean="0">
                <a:solidFill>
                  <a:srgbClr val="993300"/>
                </a:solidFill>
                <a:cs typeface="Times New Roman" panose="02020603050405020304" pitchFamily="18" charset="0"/>
              </a:rPr>
              <a:t>UPDATE &lt;</a:t>
            </a:r>
            <a:r>
              <a:rPr lang="en-US" altLang="en-US" b="1" i="1" smtClean="0">
                <a:solidFill>
                  <a:srgbClr val="993300"/>
                </a:solidFill>
                <a:cs typeface="Times New Roman" panose="02020603050405020304" pitchFamily="18" charset="0"/>
              </a:rPr>
              <a:t>table_name</a:t>
            </a:r>
            <a:r>
              <a:rPr lang="en-US" altLang="en-US" b="1" smtClean="0">
                <a:solidFill>
                  <a:srgbClr val="993300"/>
                </a:solidFill>
                <a:cs typeface="Times New Roman" panose="02020603050405020304" pitchFamily="18" charset="0"/>
              </a:rPr>
              <a:t>&gt;</a:t>
            </a:r>
          </a:p>
          <a:p>
            <a:pPr marL="495300" lvl="1" indent="0">
              <a:lnSpc>
                <a:spcPct val="100000"/>
              </a:lnSpc>
              <a:spcBef>
                <a:spcPct val="30000"/>
              </a:spcBef>
              <a:buFont typeface="Wingdings" pitchFamily="2" charset="2"/>
              <a:buNone/>
            </a:pPr>
            <a:r>
              <a:rPr lang="en-US" altLang="en-US" b="1" smtClean="0">
                <a:solidFill>
                  <a:srgbClr val="993300"/>
                </a:solidFill>
                <a:cs typeface="Times New Roman" panose="02020603050405020304" pitchFamily="18" charset="0"/>
              </a:rPr>
              <a:t>SET &lt;</a:t>
            </a:r>
            <a:r>
              <a:rPr lang="en-US" altLang="en-US" b="1" i="1" smtClean="0">
                <a:solidFill>
                  <a:srgbClr val="993300"/>
                </a:solidFill>
                <a:cs typeface="Times New Roman" panose="02020603050405020304" pitchFamily="18" charset="0"/>
              </a:rPr>
              <a:t>column_name</a:t>
            </a:r>
            <a:r>
              <a:rPr lang="en-US" altLang="en-US" b="1" smtClean="0">
                <a:solidFill>
                  <a:srgbClr val="993300"/>
                </a:solidFill>
                <a:cs typeface="Times New Roman" panose="02020603050405020304" pitchFamily="18" charset="0"/>
              </a:rPr>
              <a:t>&gt; = &lt;</a:t>
            </a:r>
            <a:r>
              <a:rPr lang="en-US" altLang="en-US" b="1" i="1" smtClean="0">
                <a:solidFill>
                  <a:srgbClr val="993300"/>
                </a:solidFill>
                <a:cs typeface="Times New Roman" panose="02020603050405020304" pitchFamily="18" charset="0"/>
              </a:rPr>
              <a:t>expression</a:t>
            </a:r>
            <a:r>
              <a:rPr lang="en-US" altLang="en-US" b="1" smtClean="0">
                <a:solidFill>
                  <a:srgbClr val="993300"/>
                </a:solidFill>
                <a:cs typeface="Times New Roman" panose="02020603050405020304" pitchFamily="18" charset="0"/>
              </a:rPr>
              <a:t>&gt;</a:t>
            </a:r>
          </a:p>
          <a:p>
            <a:pPr marL="495300" lvl="1" indent="0">
              <a:lnSpc>
                <a:spcPct val="100000"/>
              </a:lnSpc>
              <a:spcBef>
                <a:spcPct val="30000"/>
              </a:spcBef>
              <a:buFont typeface="Wingdings" pitchFamily="2" charset="2"/>
              <a:buNone/>
            </a:pPr>
            <a:r>
              <a:rPr lang="en-US" altLang="en-US" b="1" smtClean="0">
                <a:solidFill>
                  <a:srgbClr val="993300"/>
                </a:solidFill>
                <a:cs typeface="Times New Roman" panose="02020603050405020304" pitchFamily="18" charset="0"/>
              </a:rPr>
              <a:t>WHERE CURRENT OF &lt;</a:t>
            </a:r>
            <a:r>
              <a:rPr lang="en-US" altLang="en-US" b="1" i="1" smtClean="0">
                <a:solidFill>
                  <a:srgbClr val="993300"/>
                </a:solidFill>
                <a:cs typeface="Times New Roman" panose="02020603050405020304" pitchFamily="18" charset="0"/>
              </a:rPr>
              <a:t>cursor_name</a:t>
            </a:r>
            <a:r>
              <a:rPr lang="en-US" altLang="en-US" b="1" smtClean="0">
                <a:solidFill>
                  <a:srgbClr val="993300"/>
                </a:solidFill>
                <a:cs typeface="Times New Roman" panose="02020603050405020304" pitchFamily="18" charset="0"/>
              </a:rPr>
              <a:t>&gt;</a:t>
            </a:r>
          </a:p>
          <a:p>
            <a:pPr marL="346075" indent="-346075">
              <a:lnSpc>
                <a:spcPct val="100000"/>
              </a:lnSpc>
              <a:spcBef>
                <a:spcPct val="30000"/>
              </a:spcBef>
              <a:buFont typeface="Wingdings" pitchFamily="2" charset="2"/>
              <a:buNone/>
            </a:pPr>
            <a:endParaRPr lang="en-US" altLang="en-US" smtClean="0">
              <a:solidFill>
                <a:srgbClr val="993300"/>
              </a:solidFill>
              <a:cs typeface="Times New Roman" panose="02020603050405020304" pitchFamily="18" charset="0"/>
            </a:endParaRPr>
          </a:p>
          <a:p>
            <a:pPr marL="346075" indent="-346075">
              <a:lnSpc>
                <a:spcPct val="100000"/>
              </a:lnSpc>
              <a:spcBef>
                <a:spcPct val="30000"/>
              </a:spcBef>
            </a:pPr>
            <a:r>
              <a:rPr lang="en-US" altLang="en-US" b="0" smtClean="0">
                <a:cs typeface="Times New Roman" panose="02020603050405020304" pitchFamily="18" charset="0"/>
              </a:rPr>
              <a:t> Xóa dữ liệu trong Cursor</a:t>
            </a:r>
          </a:p>
          <a:p>
            <a:pPr marL="346075" indent="-346075" algn="just">
              <a:lnSpc>
                <a:spcPct val="100000"/>
              </a:lnSpc>
              <a:spcBef>
                <a:spcPct val="30000"/>
              </a:spcBef>
              <a:buFont typeface="Wingdings" pitchFamily="2" charset="2"/>
              <a:buNone/>
            </a:pPr>
            <a:r>
              <a:rPr lang="en-US" altLang="en-US" b="0" smtClean="0">
                <a:cs typeface="Times New Roman" panose="02020603050405020304" pitchFamily="18" charset="0"/>
              </a:rPr>
              <a:t>	  </a:t>
            </a:r>
            <a:r>
              <a:rPr lang="en-US" altLang="en-US" smtClean="0">
                <a:solidFill>
                  <a:srgbClr val="993300"/>
                </a:solidFill>
                <a:cs typeface="Times New Roman" panose="02020603050405020304" pitchFamily="18" charset="0"/>
              </a:rPr>
              <a:t>DELETE &lt;</a:t>
            </a:r>
            <a:r>
              <a:rPr lang="en-US" altLang="en-US" i="1" smtClean="0">
                <a:solidFill>
                  <a:srgbClr val="993300"/>
                </a:solidFill>
                <a:cs typeface="Times New Roman" panose="02020603050405020304" pitchFamily="18" charset="0"/>
              </a:rPr>
              <a:t>table_name</a:t>
            </a:r>
            <a:r>
              <a:rPr lang="en-US" altLang="en-US" smtClean="0">
                <a:solidFill>
                  <a:srgbClr val="993300"/>
                </a:solidFill>
                <a:cs typeface="Times New Roman" panose="02020603050405020304" pitchFamily="18" charset="0"/>
              </a:rPr>
              <a:t>&gt;</a:t>
            </a:r>
          </a:p>
          <a:p>
            <a:pPr marL="495300" lvl="1" indent="0" algn="just">
              <a:lnSpc>
                <a:spcPct val="100000"/>
              </a:lnSpc>
              <a:spcBef>
                <a:spcPct val="30000"/>
              </a:spcBef>
              <a:buFont typeface="Wingdings" pitchFamily="2" charset="2"/>
              <a:buNone/>
            </a:pPr>
            <a:r>
              <a:rPr lang="en-US" altLang="en-US" b="1" smtClean="0">
                <a:solidFill>
                  <a:srgbClr val="993300"/>
                </a:solidFill>
                <a:cs typeface="Times New Roman" panose="02020603050405020304" pitchFamily="18" charset="0"/>
              </a:rPr>
              <a:t>WHERE CURRENT OF &lt;</a:t>
            </a:r>
            <a:r>
              <a:rPr lang="en-US" altLang="en-US" b="1" i="1" smtClean="0">
                <a:solidFill>
                  <a:srgbClr val="993300"/>
                </a:solidFill>
                <a:cs typeface="Times New Roman" panose="02020603050405020304" pitchFamily="18" charset="0"/>
              </a:rPr>
              <a:t>cursor_name</a:t>
            </a:r>
            <a:r>
              <a:rPr lang="en-US" altLang="en-US" b="1" smtClean="0">
                <a:solidFill>
                  <a:srgbClr val="993300"/>
                </a:solidFill>
                <a:cs typeface="Times New Roman" panose="02020603050405020304" pitchFamily="18" charset="0"/>
              </a:rPr>
              <a:t>&gt;</a:t>
            </a:r>
          </a:p>
          <a:p>
            <a:pPr marL="346075" indent="-346075">
              <a:lnSpc>
                <a:spcPct val="100000"/>
              </a:lnSpc>
              <a:spcBef>
                <a:spcPct val="30000"/>
              </a:spcBef>
              <a:buFont typeface="Wingdings" pitchFamily="2" charset="2"/>
              <a:buNone/>
            </a:pPr>
            <a:endParaRPr lang="en-US" altLang="en-US" smtClean="0">
              <a:solidFill>
                <a:srgbClr val="993300"/>
              </a:solidFill>
              <a:cs typeface="Times New Roman" panose="02020603050405020304" pitchFamily="18" charset="0"/>
            </a:endParaRPr>
          </a:p>
        </p:txBody>
      </p:sp>
      <p:sp>
        <p:nvSpPr>
          <p:cNvPr id="18436"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914400" y="1066800"/>
            <a:ext cx="7331075" cy="5105400"/>
          </a:xfrm>
        </p:spPr>
        <p:txBody>
          <a:bodyPr/>
          <a:lstStyle/>
          <a:p>
            <a:pPr marL="346075" indent="-346075">
              <a:lnSpc>
                <a:spcPct val="80000"/>
              </a:lnSpc>
              <a:spcBef>
                <a:spcPct val="30000"/>
              </a:spcBef>
            </a:pPr>
            <a:r>
              <a:rPr lang="en-US" altLang="en-US" sz="1800" smtClean="0">
                <a:cs typeface="Times New Roman" panose="02020603050405020304" pitchFamily="18" charset="0"/>
              </a:rPr>
              <a:t> Example:</a:t>
            </a:r>
          </a:p>
          <a:p>
            <a:pPr marL="346075" indent="-346075">
              <a:lnSpc>
                <a:spcPct val="80000"/>
              </a:lnSpc>
              <a:spcBef>
                <a:spcPct val="30000"/>
              </a:spcBef>
              <a:buFont typeface="Wingdings" pitchFamily="2" charset="2"/>
              <a:buNone/>
            </a:pPr>
            <a:r>
              <a:rPr lang="en-US" altLang="en-US" sz="1800" b="0" smtClean="0">
                <a:cs typeface="Times New Roman" panose="02020603050405020304" pitchFamily="18" charset="0"/>
              </a:rPr>
              <a:t>DECLARE MyCursor CURSOR FOR</a:t>
            </a:r>
          </a:p>
          <a:p>
            <a:pPr marL="346075" indent="-346075">
              <a:lnSpc>
                <a:spcPct val="80000"/>
              </a:lnSpc>
              <a:spcBef>
                <a:spcPct val="30000"/>
              </a:spcBef>
              <a:buFont typeface="Wingdings" pitchFamily="2" charset="2"/>
              <a:buNone/>
            </a:pPr>
            <a:r>
              <a:rPr lang="en-US" altLang="en-US" sz="1800" b="0" smtClean="0">
                <a:cs typeface="Times New Roman" panose="02020603050405020304" pitchFamily="18" charset="0"/>
              </a:rPr>
              <a:t>SELECT c.CustomerID,c.Companyname,c.contactname, 	o.OrderID,o.OrderDate</a:t>
            </a:r>
          </a:p>
          <a:p>
            <a:pPr marL="346075" indent="-346075">
              <a:lnSpc>
                <a:spcPct val="80000"/>
              </a:lnSpc>
              <a:spcBef>
                <a:spcPct val="30000"/>
              </a:spcBef>
              <a:buFont typeface="Wingdings" pitchFamily="2" charset="2"/>
              <a:buNone/>
            </a:pPr>
            <a:r>
              <a:rPr lang="en-US" altLang="en-US" sz="1800" b="0" smtClean="0">
                <a:cs typeface="Times New Roman" panose="02020603050405020304" pitchFamily="18" charset="0"/>
              </a:rPr>
              <a:t>FROM Customers c, Orders o WHERE c.CustomerID = o.CustomerID</a:t>
            </a:r>
          </a:p>
          <a:p>
            <a:pPr marL="346075" indent="-346075">
              <a:lnSpc>
                <a:spcPct val="80000"/>
              </a:lnSpc>
              <a:spcBef>
                <a:spcPct val="30000"/>
              </a:spcBef>
              <a:buFont typeface="Wingdings" pitchFamily="2" charset="2"/>
              <a:buNone/>
            </a:pPr>
            <a:r>
              <a:rPr lang="en-US" altLang="en-US" sz="1800" b="0" smtClean="0">
                <a:cs typeface="Times New Roman" panose="02020603050405020304" pitchFamily="18" charset="0"/>
              </a:rPr>
              <a:t>FOR UPDATE</a:t>
            </a:r>
          </a:p>
          <a:p>
            <a:pPr marL="346075" indent="-346075">
              <a:lnSpc>
                <a:spcPct val="80000"/>
              </a:lnSpc>
              <a:spcBef>
                <a:spcPct val="30000"/>
              </a:spcBef>
              <a:buFont typeface="Wingdings" pitchFamily="2" charset="2"/>
              <a:buNone/>
            </a:pPr>
            <a:r>
              <a:rPr lang="en-US" altLang="en-US" sz="1800" b="0" smtClean="0">
                <a:cs typeface="Times New Roman" panose="02020603050405020304" pitchFamily="18" charset="0"/>
              </a:rPr>
              <a:t>OPEN MyCursor</a:t>
            </a:r>
          </a:p>
          <a:p>
            <a:pPr marL="346075" indent="-346075">
              <a:lnSpc>
                <a:spcPct val="80000"/>
              </a:lnSpc>
              <a:spcBef>
                <a:spcPct val="30000"/>
              </a:spcBef>
              <a:buFont typeface="Wingdings" pitchFamily="2" charset="2"/>
              <a:buNone/>
            </a:pPr>
            <a:r>
              <a:rPr lang="en-US" altLang="en-US" sz="1800" b="0" smtClean="0">
                <a:cs typeface="Times New Roman" panose="02020603050405020304" pitchFamily="18" charset="0"/>
              </a:rPr>
              <a:t>DECLARE @cid VARCHAR( 8), @c VARCHAR( 80), @o INT,</a:t>
            </a:r>
          </a:p>
          <a:p>
            <a:pPr marL="346075" indent="-346075">
              <a:lnSpc>
                <a:spcPct val="80000"/>
              </a:lnSpc>
              <a:spcBef>
                <a:spcPct val="30000"/>
              </a:spcBef>
              <a:buFont typeface="Wingdings" pitchFamily="2" charset="2"/>
              <a:buNone/>
            </a:pPr>
            <a:r>
              <a:rPr lang="en-US" altLang="en-US" sz="1800" b="0" smtClean="0">
                <a:cs typeface="Times New Roman" panose="02020603050405020304" pitchFamily="18" charset="0"/>
              </a:rPr>
              <a:t>	@od DATETIME, @cn VARCHAR( 80)</a:t>
            </a:r>
          </a:p>
          <a:p>
            <a:pPr marL="346075" indent="-346075">
              <a:lnSpc>
                <a:spcPct val="80000"/>
              </a:lnSpc>
              <a:spcBef>
                <a:spcPct val="30000"/>
              </a:spcBef>
              <a:buFont typeface="Wingdings" pitchFamily="2" charset="2"/>
              <a:buNone/>
            </a:pPr>
            <a:r>
              <a:rPr lang="en-US" altLang="en-US" sz="1800" b="0" smtClean="0">
                <a:cs typeface="Times New Roman" panose="02020603050405020304" pitchFamily="18" charset="0"/>
              </a:rPr>
              <a:t>FETCH NEXT FROM MyCursor INTO @cid, @c, @cn, @o, @od</a:t>
            </a:r>
          </a:p>
          <a:p>
            <a:pPr marL="346075" indent="-346075">
              <a:lnSpc>
                <a:spcPct val="80000"/>
              </a:lnSpc>
              <a:spcBef>
                <a:spcPct val="30000"/>
              </a:spcBef>
              <a:buFont typeface="Wingdings" pitchFamily="2" charset="2"/>
              <a:buNone/>
            </a:pPr>
            <a:r>
              <a:rPr lang="en-US" altLang="en-US" sz="1800" b="0" smtClean="0">
                <a:cs typeface="Times New Roman" panose="02020603050405020304" pitchFamily="18" charset="0"/>
              </a:rPr>
              <a:t>SELECT @cid</a:t>
            </a:r>
          </a:p>
          <a:p>
            <a:pPr marL="346075" indent="-346075">
              <a:lnSpc>
                <a:spcPct val="80000"/>
              </a:lnSpc>
              <a:spcBef>
                <a:spcPct val="30000"/>
              </a:spcBef>
              <a:buFont typeface="Wingdings" pitchFamily="2" charset="2"/>
              <a:buNone/>
            </a:pPr>
            <a:r>
              <a:rPr lang="en-US" altLang="en-US" sz="1800" b="0" smtClean="0">
                <a:cs typeface="Times New Roman" panose="02020603050405020304" pitchFamily="18" charset="0"/>
              </a:rPr>
              <a:t>BEGIN TRANSACTION</a:t>
            </a:r>
          </a:p>
          <a:p>
            <a:pPr marL="495300" lvl="1" indent="0">
              <a:lnSpc>
                <a:spcPct val="80000"/>
              </a:lnSpc>
              <a:spcBef>
                <a:spcPct val="30000"/>
              </a:spcBef>
              <a:buFont typeface="Wingdings" pitchFamily="2" charset="2"/>
              <a:buNone/>
            </a:pPr>
            <a:r>
              <a:rPr lang="en-US" altLang="en-US" sz="1800" smtClean="0">
                <a:cs typeface="Times New Roman" panose="02020603050405020304" pitchFamily="18" charset="0"/>
              </a:rPr>
              <a:t>UPDATE Customers SET CompanyName = 'q'</a:t>
            </a:r>
          </a:p>
          <a:p>
            <a:pPr marL="495300" lvl="1" indent="0">
              <a:lnSpc>
                <a:spcPct val="80000"/>
              </a:lnSpc>
              <a:spcBef>
                <a:spcPct val="30000"/>
              </a:spcBef>
              <a:buFont typeface="Wingdings" pitchFamily="2" charset="2"/>
              <a:buNone/>
            </a:pPr>
            <a:r>
              <a:rPr lang="en-US" altLang="en-US" sz="1800" smtClean="0">
                <a:cs typeface="Times New Roman" panose="02020603050405020304" pitchFamily="18" charset="0"/>
              </a:rPr>
              <a:t>WHERE CURRENT OF Mycursor</a:t>
            </a:r>
          </a:p>
          <a:p>
            <a:pPr marL="495300" lvl="1" indent="0">
              <a:lnSpc>
                <a:spcPct val="80000"/>
              </a:lnSpc>
              <a:spcBef>
                <a:spcPct val="30000"/>
              </a:spcBef>
              <a:buFont typeface="Wingdings" pitchFamily="2" charset="2"/>
              <a:buNone/>
            </a:pPr>
            <a:r>
              <a:rPr lang="en-US" altLang="en-US" sz="1800" smtClean="0">
                <a:cs typeface="Times New Roman" panose="02020603050405020304" pitchFamily="18" charset="0"/>
              </a:rPr>
              <a:t>DEALLOCATE MyCursor</a:t>
            </a:r>
          </a:p>
          <a:p>
            <a:pPr marL="495300" lvl="1" indent="0">
              <a:lnSpc>
                <a:spcPct val="80000"/>
              </a:lnSpc>
              <a:spcBef>
                <a:spcPct val="30000"/>
              </a:spcBef>
              <a:buFont typeface="Wingdings" pitchFamily="2" charset="2"/>
              <a:buNone/>
            </a:pPr>
            <a:r>
              <a:rPr lang="en-US" altLang="en-US" sz="1800" smtClean="0">
                <a:cs typeface="Times New Roman" panose="02020603050405020304" pitchFamily="18" charset="0"/>
              </a:rPr>
              <a:t>SELECT *  FROM Customers</a:t>
            </a:r>
          </a:p>
          <a:p>
            <a:pPr marL="346075" indent="-346075">
              <a:lnSpc>
                <a:spcPct val="80000"/>
              </a:lnSpc>
              <a:spcBef>
                <a:spcPct val="30000"/>
              </a:spcBef>
              <a:buFont typeface="Wingdings" pitchFamily="2" charset="2"/>
              <a:buNone/>
            </a:pPr>
            <a:r>
              <a:rPr lang="en-US" altLang="en-US" sz="1800" b="0" smtClean="0">
                <a:cs typeface="Times New Roman" panose="02020603050405020304" pitchFamily="18" charset="0"/>
              </a:rPr>
              <a:t>ROLLBACK TRANSACTION</a:t>
            </a:r>
          </a:p>
        </p:txBody>
      </p:sp>
      <p:sp>
        <p:nvSpPr>
          <p:cNvPr id="19459"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
        <p:nvSpPr>
          <p:cNvPr id="19460" name="Rectangle 6"/>
          <p:cNvSpPr>
            <a:spLocks noGrp="1" noChangeArrowheads="1"/>
          </p:cNvSpPr>
          <p:nvPr>
            <p:ph type="title"/>
          </p:nvPr>
        </p:nvSpPr>
        <p:spPr>
          <a:noFill/>
        </p:spPr>
        <p:txBody>
          <a:bodyPr/>
          <a:lstStyle/>
          <a:p>
            <a:pPr marL="571500" indent="-571500"/>
            <a:r>
              <a:rPr lang="en-US" altLang="en-US" sz="4000" smtClean="0">
                <a:solidFill>
                  <a:srgbClr val="0000FF"/>
                </a:solidFill>
              </a:rPr>
              <a:t> Ví dụ về Cursors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a:xfrm>
            <a:off x="914400" y="1066800"/>
            <a:ext cx="7331075" cy="5105400"/>
          </a:xfrm>
        </p:spPr>
        <p:txBody>
          <a:bodyPr/>
          <a:lstStyle/>
          <a:p>
            <a:pPr marL="495300" lvl="1" indent="0">
              <a:lnSpc>
                <a:spcPct val="70000"/>
              </a:lnSpc>
              <a:spcBef>
                <a:spcPct val="30000"/>
              </a:spcBef>
              <a:buFont typeface="Wingdings" pitchFamily="2" charset="2"/>
              <a:buNone/>
            </a:pPr>
            <a:r>
              <a:rPr lang="en-US" altLang="en-US" sz="1800" b="1" smtClean="0"/>
              <a:t>Example 3 :</a:t>
            </a:r>
          </a:p>
          <a:p>
            <a:pPr marL="0" indent="0">
              <a:lnSpc>
                <a:spcPct val="80000"/>
              </a:lnSpc>
              <a:buFont typeface="Wingdings" pitchFamily="2" charset="2"/>
              <a:buNone/>
            </a:pPr>
            <a:r>
              <a:rPr lang="en-US" altLang="en-US" sz="1600" b="0" smtClean="0"/>
              <a:t>CREATE TABLE t1(c1 INT PRIMARY KEY, c2 INT)</a:t>
            </a:r>
          </a:p>
          <a:p>
            <a:pPr marL="0" indent="0">
              <a:lnSpc>
                <a:spcPct val="80000"/>
              </a:lnSpc>
              <a:buFont typeface="Wingdings" pitchFamily="2" charset="2"/>
              <a:buNone/>
            </a:pPr>
            <a:r>
              <a:rPr lang="en-US" altLang="en-US" sz="1600" b="0" smtClean="0"/>
              <a:t>GO</a:t>
            </a:r>
          </a:p>
          <a:p>
            <a:pPr marL="0" indent="0">
              <a:lnSpc>
                <a:spcPct val="80000"/>
              </a:lnSpc>
              <a:buFont typeface="Wingdings" pitchFamily="2" charset="2"/>
              <a:buNone/>
            </a:pPr>
            <a:r>
              <a:rPr lang="en-US" altLang="en-US" sz="1600" b="0" smtClean="0"/>
              <a:t>CREATE TABLE t2(d1 INT PRIMARY KEY, d2 INT)</a:t>
            </a:r>
          </a:p>
          <a:p>
            <a:pPr marL="0" indent="0">
              <a:lnSpc>
                <a:spcPct val="80000"/>
              </a:lnSpc>
              <a:buFont typeface="Wingdings" pitchFamily="2" charset="2"/>
              <a:buNone/>
            </a:pPr>
            <a:r>
              <a:rPr lang="en-US" altLang="en-US" sz="1600" b="0" smtClean="0"/>
              <a:t>GO</a:t>
            </a:r>
          </a:p>
          <a:p>
            <a:pPr marL="0" indent="0">
              <a:lnSpc>
                <a:spcPct val="80000"/>
              </a:lnSpc>
              <a:buFont typeface="Wingdings" pitchFamily="2" charset="2"/>
              <a:buNone/>
            </a:pPr>
            <a:r>
              <a:rPr lang="en-US" altLang="en-US" sz="1600" b="0" smtClean="0"/>
              <a:t>INSERT INTO t1 VALUES (1, 10)</a:t>
            </a:r>
          </a:p>
          <a:p>
            <a:pPr marL="0" indent="0">
              <a:lnSpc>
                <a:spcPct val="80000"/>
              </a:lnSpc>
              <a:buFont typeface="Wingdings" pitchFamily="2" charset="2"/>
              <a:buNone/>
            </a:pPr>
            <a:r>
              <a:rPr lang="en-US" altLang="en-US" sz="1600" b="0" smtClean="0"/>
              <a:t>INSERT INTO t2 VALUES (1, 20)</a:t>
            </a:r>
          </a:p>
          <a:p>
            <a:pPr marL="0" indent="0">
              <a:lnSpc>
                <a:spcPct val="80000"/>
              </a:lnSpc>
              <a:buFont typeface="Wingdings" pitchFamily="2" charset="2"/>
              <a:buNone/>
            </a:pPr>
            <a:r>
              <a:rPr lang="en-US" altLang="en-US" sz="1600" b="0" smtClean="0"/>
              <a:t>INSERT INTO t2 VALUES (2, 30)</a:t>
            </a:r>
          </a:p>
          <a:p>
            <a:pPr marL="0" indent="0">
              <a:lnSpc>
                <a:spcPct val="80000"/>
              </a:lnSpc>
              <a:buFont typeface="Wingdings" pitchFamily="2" charset="2"/>
              <a:buNone/>
            </a:pPr>
            <a:r>
              <a:rPr lang="en-US" altLang="en-US" sz="1600" b="0" smtClean="0"/>
              <a:t>Go</a:t>
            </a:r>
          </a:p>
          <a:p>
            <a:pPr marL="0" indent="0">
              <a:lnSpc>
                <a:spcPct val="80000"/>
              </a:lnSpc>
              <a:buFont typeface="Wingdings" pitchFamily="2" charset="2"/>
              <a:buNone/>
            </a:pPr>
            <a:r>
              <a:rPr lang="en-US" altLang="en-US" sz="1600" b="0" smtClean="0"/>
              <a:t>DECLARE abc CURSOR LOCAL FOR</a:t>
            </a:r>
          </a:p>
          <a:p>
            <a:pPr marL="0" indent="0">
              <a:lnSpc>
                <a:spcPct val="80000"/>
              </a:lnSpc>
              <a:buFont typeface="Wingdings" pitchFamily="2" charset="2"/>
              <a:buNone/>
            </a:pPr>
            <a:r>
              <a:rPr lang="en-US" altLang="en-US" sz="1600" b="0" smtClean="0"/>
              <a:t>	SELECT * FROM t1</a:t>
            </a:r>
          </a:p>
          <a:p>
            <a:pPr marL="0" indent="0">
              <a:lnSpc>
                <a:spcPct val="80000"/>
              </a:lnSpc>
              <a:buFont typeface="Wingdings" pitchFamily="2" charset="2"/>
              <a:buNone/>
            </a:pPr>
            <a:r>
              <a:rPr lang="en-US" altLang="en-US" sz="1600" b="0" smtClean="0"/>
              <a:t>OPEN abc</a:t>
            </a:r>
          </a:p>
          <a:p>
            <a:pPr marL="0" indent="0">
              <a:lnSpc>
                <a:spcPct val="80000"/>
              </a:lnSpc>
              <a:buFont typeface="Wingdings" pitchFamily="2" charset="2"/>
              <a:buNone/>
            </a:pPr>
            <a:r>
              <a:rPr lang="en-US" altLang="en-US" sz="1600" b="0" smtClean="0"/>
              <a:t>FETCH abc  </a:t>
            </a:r>
          </a:p>
          <a:p>
            <a:pPr marL="0" indent="0">
              <a:lnSpc>
                <a:spcPct val="80000"/>
              </a:lnSpc>
              <a:buFont typeface="Wingdings" pitchFamily="2" charset="2"/>
              <a:buNone/>
            </a:pPr>
            <a:r>
              <a:rPr lang="en-US" altLang="en-US" sz="1600" b="0" smtClean="0"/>
              <a:t>UPDATE t1 SET c2 = c2 + d2 FROM t2 WHERE CURRENT OF abc</a:t>
            </a:r>
          </a:p>
          <a:p>
            <a:pPr marL="0" indent="0">
              <a:lnSpc>
                <a:spcPct val="80000"/>
              </a:lnSpc>
              <a:buFont typeface="Wingdings" pitchFamily="2" charset="2"/>
              <a:buNone/>
            </a:pPr>
            <a:r>
              <a:rPr lang="en-US" altLang="en-US" sz="1600" b="0" smtClean="0"/>
              <a:t>GO</a:t>
            </a:r>
            <a:r>
              <a:rPr lang="en-US" altLang="en-US" sz="1600" smtClean="0"/>
              <a:t> </a:t>
            </a:r>
          </a:p>
        </p:txBody>
      </p:sp>
      <p:sp>
        <p:nvSpPr>
          <p:cNvPr id="20483"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
        <p:nvSpPr>
          <p:cNvPr id="20484" name="Rectangle 6"/>
          <p:cNvSpPr>
            <a:spLocks noGrp="1" noChangeArrowheads="1"/>
          </p:cNvSpPr>
          <p:nvPr>
            <p:ph type="title"/>
          </p:nvPr>
        </p:nvSpPr>
        <p:spPr>
          <a:noFill/>
        </p:spPr>
        <p:txBody>
          <a:bodyPr/>
          <a:lstStyle/>
          <a:p>
            <a:pPr marL="571500" indent="-571500"/>
            <a:r>
              <a:rPr lang="en-US" altLang="en-US" sz="4000" smtClean="0">
                <a:solidFill>
                  <a:srgbClr val="0000FF"/>
                </a:solidFill>
              </a:rPr>
              <a:t> Ví dụ về Cursors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 calcmode="lin" valueType="num">
                                      <p:cBhvr additive="base">
                                        <p:cTn id="7" dur="500" fill="hold"/>
                                        <p:tgtEl>
                                          <p:spTgt spid="247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7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7811">
                                            <p:txEl>
                                              <p:pRg st="1" end="1"/>
                                            </p:txEl>
                                          </p:spTgt>
                                        </p:tgtEl>
                                        <p:attrNameLst>
                                          <p:attrName>style.visibility</p:attrName>
                                        </p:attrNameLst>
                                      </p:cBhvr>
                                      <p:to>
                                        <p:strVal val="visible"/>
                                      </p:to>
                                    </p:set>
                                    <p:anim calcmode="lin" valueType="num">
                                      <p:cBhvr additive="base">
                                        <p:cTn id="13" dur="500" fill="hold"/>
                                        <p:tgtEl>
                                          <p:spTgt spid="247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7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7811">
                                            <p:txEl>
                                              <p:pRg st="2" end="2"/>
                                            </p:txEl>
                                          </p:spTgt>
                                        </p:tgtEl>
                                        <p:attrNameLst>
                                          <p:attrName>style.visibility</p:attrName>
                                        </p:attrNameLst>
                                      </p:cBhvr>
                                      <p:to>
                                        <p:strVal val="visible"/>
                                      </p:to>
                                    </p:set>
                                    <p:anim calcmode="lin" valueType="num">
                                      <p:cBhvr additive="base">
                                        <p:cTn id="19" dur="500" fill="hold"/>
                                        <p:tgtEl>
                                          <p:spTgt spid="247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7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7811">
                                            <p:txEl>
                                              <p:pRg st="3" end="3"/>
                                            </p:txEl>
                                          </p:spTgt>
                                        </p:tgtEl>
                                        <p:attrNameLst>
                                          <p:attrName>style.visibility</p:attrName>
                                        </p:attrNameLst>
                                      </p:cBhvr>
                                      <p:to>
                                        <p:strVal val="visible"/>
                                      </p:to>
                                    </p:set>
                                    <p:anim calcmode="lin" valueType="num">
                                      <p:cBhvr additive="base">
                                        <p:cTn id="25" dur="500" fill="hold"/>
                                        <p:tgtEl>
                                          <p:spTgt spid="247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7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7811">
                                            <p:txEl>
                                              <p:pRg st="4" end="4"/>
                                            </p:txEl>
                                          </p:spTgt>
                                        </p:tgtEl>
                                        <p:attrNameLst>
                                          <p:attrName>style.visibility</p:attrName>
                                        </p:attrNameLst>
                                      </p:cBhvr>
                                      <p:to>
                                        <p:strVal val="visible"/>
                                      </p:to>
                                    </p:set>
                                    <p:anim calcmode="lin" valueType="num">
                                      <p:cBhvr additive="base">
                                        <p:cTn id="31" dur="500" fill="hold"/>
                                        <p:tgtEl>
                                          <p:spTgt spid="247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78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7811">
                                            <p:txEl>
                                              <p:pRg st="5" end="5"/>
                                            </p:txEl>
                                          </p:spTgt>
                                        </p:tgtEl>
                                        <p:attrNameLst>
                                          <p:attrName>style.visibility</p:attrName>
                                        </p:attrNameLst>
                                      </p:cBhvr>
                                      <p:to>
                                        <p:strVal val="visible"/>
                                      </p:to>
                                    </p:set>
                                    <p:anim calcmode="lin" valueType="num">
                                      <p:cBhvr additive="base">
                                        <p:cTn id="37" dur="500" fill="hold"/>
                                        <p:tgtEl>
                                          <p:spTgt spid="2478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78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7811">
                                            <p:txEl>
                                              <p:pRg st="6" end="6"/>
                                            </p:txEl>
                                          </p:spTgt>
                                        </p:tgtEl>
                                        <p:attrNameLst>
                                          <p:attrName>style.visibility</p:attrName>
                                        </p:attrNameLst>
                                      </p:cBhvr>
                                      <p:to>
                                        <p:strVal val="visible"/>
                                      </p:to>
                                    </p:set>
                                    <p:anim calcmode="lin" valueType="num">
                                      <p:cBhvr additive="base">
                                        <p:cTn id="43" dur="500" fill="hold"/>
                                        <p:tgtEl>
                                          <p:spTgt spid="2478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78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7811">
                                            <p:txEl>
                                              <p:pRg st="7" end="7"/>
                                            </p:txEl>
                                          </p:spTgt>
                                        </p:tgtEl>
                                        <p:attrNameLst>
                                          <p:attrName>style.visibility</p:attrName>
                                        </p:attrNameLst>
                                      </p:cBhvr>
                                      <p:to>
                                        <p:strVal val="visible"/>
                                      </p:to>
                                    </p:set>
                                    <p:anim calcmode="lin" valueType="num">
                                      <p:cBhvr additive="base">
                                        <p:cTn id="49" dur="500" fill="hold"/>
                                        <p:tgtEl>
                                          <p:spTgt spid="2478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78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7811">
                                            <p:txEl>
                                              <p:pRg st="8" end="8"/>
                                            </p:txEl>
                                          </p:spTgt>
                                        </p:tgtEl>
                                        <p:attrNameLst>
                                          <p:attrName>style.visibility</p:attrName>
                                        </p:attrNameLst>
                                      </p:cBhvr>
                                      <p:to>
                                        <p:strVal val="visible"/>
                                      </p:to>
                                    </p:set>
                                    <p:anim calcmode="lin" valueType="num">
                                      <p:cBhvr additive="base">
                                        <p:cTn id="55" dur="500" fill="hold"/>
                                        <p:tgtEl>
                                          <p:spTgt spid="2478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478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47811">
                                            <p:txEl>
                                              <p:pRg st="9" end="9"/>
                                            </p:txEl>
                                          </p:spTgt>
                                        </p:tgtEl>
                                        <p:attrNameLst>
                                          <p:attrName>style.visibility</p:attrName>
                                        </p:attrNameLst>
                                      </p:cBhvr>
                                      <p:to>
                                        <p:strVal val="visible"/>
                                      </p:to>
                                    </p:set>
                                    <p:anim calcmode="lin" valueType="num">
                                      <p:cBhvr additive="base">
                                        <p:cTn id="61" dur="500" fill="hold"/>
                                        <p:tgtEl>
                                          <p:spTgt spid="2478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478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47811">
                                            <p:txEl>
                                              <p:pRg st="10" end="10"/>
                                            </p:txEl>
                                          </p:spTgt>
                                        </p:tgtEl>
                                        <p:attrNameLst>
                                          <p:attrName>style.visibility</p:attrName>
                                        </p:attrNameLst>
                                      </p:cBhvr>
                                      <p:to>
                                        <p:strVal val="visible"/>
                                      </p:to>
                                    </p:set>
                                    <p:anim calcmode="lin" valueType="num">
                                      <p:cBhvr additive="base">
                                        <p:cTn id="67" dur="500" fill="hold"/>
                                        <p:tgtEl>
                                          <p:spTgt spid="2478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4781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47811">
                                            <p:txEl>
                                              <p:pRg st="11" end="11"/>
                                            </p:txEl>
                                          </p:spTgt>
                                        </p:tgtEl>
                                        <p:attrNameLst>
                                          <p:attrName>style.visibility</p:attrName>
                                        </p:attrNameLst>
                                      </p:cBhvr>
                                      <p:to>
                                        <p:strVal val="visible"/>
                                      </p:to>
                                    </p:set>
                                    <p:anim calcmode="lin" valueType="num">
                                      <p:cBhvr additive="base">
                                        <p:cTn id="73" dur="500" fill="hold"/>
                                        <p:tgtEl>
                                          <p:spTgt spid="24781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4781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47811">
                                            <p:txEl>
                                              <p:pRg st="12" end="12"/>
                                            </p:txEl>
                                          </p:spTgt>
                                        </p:tgtEl>
                                        <p:attrNameLst>
                                          <p:attrName>style.visibility</p:attrName>
                                        </p:attrNameLst>
                                      </p:cBhvr>
                                      <p:to>
                                        <p:strVal val="visible"/>
                                      </p:to>
                                    </p:set>
                                    <p:anim calcmode="lin" valueType="num">
                                      <p:cBhvr additive="base">
                                        <p:cTn id="79" dur="500" fill="hold"/>
                                        <p:tgtEl>
                                          <p:spTgt spid="247811">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4781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47811">
                                            <p:txEl>
                                              <p:pRg st="13" end="13"/>
                                            </p:txEl>
                                          </p:spTgt>
                                        </p:tgtEl>
                                        <p:attrNameLst>
                                          <p:attrName>style.visibility</p:attrName>
                                        </p:attrNameLst>
                                      </p:cBhvr>
                                      <p:to>
                                        <p:strVal val="visible"/>
                                      </p:to>
                                    </p:set>
                                    <p:anim calcmode="lin" valueType="num">
                                      <p:cBhvr additive="base">
                                        <p:cTn id="85" dur="500" fill="hold"/>
                                        <p:tgtEl>
                                          <p:spTgt spid="247811">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47811">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47811">
                                            <p:txEl>
                                              <p:pRg st="14" end="14"/>
                                            </p:txEl>
                                          </p:spTgt>
                                        </p:tgtEl>
                                        <p:attrNameLst>
                                          <p:attrName>style.visibility</p:attrName>
                                        </p:attrNameLst>
                                      </p:cBhvr>
                                      <p:to>
                                        <p:strVal val="visible"/>
                                      </p:to>
                                    </p:set>
                                    <p:anim calcmode="lin" valueType="num">
                                      <p:cBhvr additive="base">
                                        <p:cTn id="91" dur="500" fill="hold"/>
                                        <p:tgtEl>
                                          <p:spTgt spid="247811">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247811">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z="4000" smtClean="0">
                <a:solidFill>
                  <a:srgbClr val="0000FF"/>
                </a:solidFill>
                <a:cs typeface="Times New Roman" panose="02020603050405020304" pitchFamily="18" charset="0"/>
              </a:rPr>
              <a:t>Giới thiệu</a:t>
            </a:r>
          </a:p>
        </p:txBody>
      </p:sp>
      <p:sp>
        <p:nvSpPr>
          <p:cNvPr id="212995" name="Rectangle 3"/>
          <p:cNvSpPr>
            <a:spLocks noGrp="1" noChangeArrowheads="1"/>
          </p:cNvSpPr>
          <p:nvPr>
            <p:ph type="body" idx="1"/>
          </p:nvPr>
        </p:nvSpPr>
        <p:spPr>
          <a:xfrm>
            <a:off x="914400" y="1219200"/>
            <a:ext cx="7331075" cy="5105400"/>
          </a:xfrm>
        </p:spPr>
        <p:txBody>
          <a:bodyPr/>
          <a:lstStyle/>
          <a:p>
            <a:pPr marL="346075" indent="-346075" algn="just">
              <a:lnSpc>
                <a:spcPct val="70000"/>
              </a:lnSpc>
              <a:spcBef>
                <a:spcPct val="30000"/>
              </a:spcBef>
            </a:pPr>
            <a:r>
              <a:rPr lang="en-US" altLang="en-US" sz="2000" smtClean="0">
                <a:cs typeface="Times New Roman" panose="02020603050405020304" pitchFamily="18" charset="0"/>
              </a:rPr>
              <a:t> Cu</a:t>
            </a:r>
            <a:r>
              <a:rPr lang="en-US" altLang="en-US" sz="2000" b="0" smtClean="0"/>
              <a:t>rsor là một đối tượng của CSDL mà nó hỗ trợ cho phép truy xuất và thao tác dữ liệu trong một tập kết quả (result set)</a:t>
            </a:r>
          </a:p>
          <a:p>
            <a:pPr marL="346075" indent="-346075" algn="just"/>
            <a:r>
              <a:rPr lang="en-US" altLang="en-US" sz="2000" smtClean="0">
                <a:cs typeface="Times New Roman" panose="02020603050405020304" pitchFamily="18" charset="0"/>
              </a:rPr>
              <a:t>Dùng Cursor để:</a:t>
            </a:r>
            <a:endParaRPr lang="en-US" altLang="en-US" sz="2000" smtClean="0"/>
          </a:p>
          <a:p>
            <a:pPr marL="803275" lvl="1" indent="-307975" algn="just"/>
            <a:r>
              <a:rPr lang="en-US" altLang="en-US" sz="2000" smtClean="0">
                <a:cs typeface="Times New Roman" panose="02020603050405020304" pitchFamily="18" charset="0"/>
              </a:rPr>
              <a:t>Định vị một dòng đặc biệt trong tập tin kết quả.</a:t>
            </a:r>
          </a:p>
          <a:p>
            <a:pPr marL="803275" lvl="1" indent="-307975" algn="just"/>
            <a:r>
              <a:rPr lang="en-US" altLang="en-US" sz="2000" smtClean="0">
                <a:cs typeface="Times New Roman" panose="02020603050405020304" pitchFamily="18" charset="0"/>
              </a:rPr>
              <a:t>Truy xuất một dòng hoặc khối dòng bắt đầu từ vị trí của Cursor trong tập kết quả.</a:t>
            </a:r>
          </a:p>
          <a:p>
            <a:pPr marL="803275" lvl="1" indent="-307975" algn="just"/>
            <a:r>
              <a:rPr lang="en-US" altLang="en-US" sz="2000" smtClean="0">
                <a:cs typeface="Times New Roman" panose="02020603050405020304" pitchFamily="18" charset="0"/>
              </a:rPr>
              <a:t>Cung cấp thao tác hiệu chỉnh dữ liệu cho các dòng tại vị trí của cursor trong tập kết quả.</a:t>
            </a:r>
          </a:p>
          <a:p>
            <a:pPr marL="803275" lvl="1" indent="-307975" algn="just"/>
            <a:r>
              <a:rPr lang="en-US" altLang="en-US" sz="2000" smtClean="0">
                <a:cs typeface="Times New Roman" panose="02020603050405020304" pitchFamily="18" charset="0"/>
              </a:rPr>
              <a:t>Cung cấp các mức độ khác nhau của tính tường minh trong sự thay đổi được tạo bởi những người dùng khác đến tập kết quả.</a:t>
            </a:r>
          </a:p>
          <a:p>
            <a:pPr marL="803275" lvl="1" indent="-307975" algn="just"/>
            <a:r>
              <a:rPr lang="en-US" altLang="en-US" sz="2000" smtClean="0">
                <a:cs typeface="Times New Roman" panose="02020603050405020304" pitchFamily="18" charset="0"/>
              </a:rPr>
              <a:t>Cung cấp việc truy cập dữ liệu trong tập kết quả cho các câu lệnh T-SQL trong script, Store procedure và Triggers.</a:t>
            </a:r>
            <a:endParaRPr lang="en-US" altLang="en-US" sz="2000" smtClean="0"/>
          </a:p>
          <a:p>
            <a:pPr marL="803275" lvl="1" indent="-307975" algn="just"/>
            <a:endParaRPr lang="en-US" altLang="en-US" sz="2000" b="1" smtClean="0">
              <a:cs typeface="Times New Roman" panose="02020603050405020304" pitchFamily="18" charset="0"/>
            </a:endParaRPr>
          </a:p>
        </p:txBody>
      </p:sp>
      <p:sp>
        <p:nvSpPr>
          <p:cNvPr id="3076"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randombar(horizontal)">
                                      <p:cBhvr>
                                        <p:cTn id="7" dur="5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randombar(horizontal)">
                                      <p:cBhvr>
                                        <p:cTn id="12" dur="500"/>
                                        <p:tgtEl>
                                          <p:spTgt spid="212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randombar(horizontal)">
                                      <p:cBhvr>
                                        <p:cTn id="17" dur="500"/>
                                        <p:tgtEl>
                                          <p:spTgt spid="212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randombar(horizontal)">
                                      <p:cBhvr>
                                        <p:cTn id="22" dur="500"/>
                                        <p:tgtEl>
                                          <p:spTgt spid="212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Effect transition="in" filter="randombar(horizontal)">
                                      <p:cBhvr>
                                        <p:cTn id="27" dur="500"/>
                                        <p:tgtEl>
                                          <p:spTgt spid="2129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12995">
                                            <p:txEl>
                                              <p:pRg st="5" end="5"/>
                                            </p:txEl>
                                          </p:spTgt>
                                        </p:tgtEl>
                                        <p:attrNameLst>
                                          <p:attrName>style.visibility</p:attrName>
                                        </p:attrNameLst>
                                      </p:cBhvr>
                                      <p:to>
                                        <p:strVal val="visible"/>
                                      </p:to>
                                    </p:set>
                                    <p:animEffect transition="in" filter="randombar(horizontal)">
                                      <p:cBhvr>
                                        <p:cTn id="32" dur="500"/>
                                        <p:tgtEl>
                                          <p:spTgt spid="212995">
                                            <p:txEl>
                                              <p:pRg st="5" end="5"/>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12995">
                                            <p:txEl>
                                              <p:pRg st="6" end="6"/>
                                            </p:txEl>
                                          </p:spTgt>
                                        </p:tgtEl>
                                        <p:attrNameLst>
                                          <p:attrName>style.visibility</p:attrName>
                                        </p:attrNameLst>
                                      </p:cBhvr>
                                      <p:to>
                                        <p:strVal val="visible"/>
                                      </p:to>
                                    </p:set>
                                    <p:animEffect transition="in" filter="randombar(horizontal)">
                                      <p:cBhvr>
                                        <p:cTn id="35" dur="500"/>
                                        <p:tgtEl>
                                          <p:spTgt spid="212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type="body" idx="1"/>
          </p:nvPr>
        </p:nvSpPr>
        <p:spPr>
          <a:xfrm>
            <a:off x="914400" y="1219200"/>
            <a:ext cx="7331075" cy="5105400"/>
          </a:xfrm>
        </p:spPr>
        <p:txBody>
          <a:bodyPr/>
          <a:lstStyle/>
          <a:p>
            <a:pPr marL="346075" indent="-346075">
              <a:lnSpc>
                <a:spcPct val="95000"/>
              </a:lnSpc>
            </a:pPr>
            <a:r>
              <a:rPr lang="en-US" altLang="en-US" sz="2200" smtClean="0">
                <a:cs typeface="Times New Roman" panose="02020603050405020304" pitchFamily="18" charset="0"/>
              </a:rPr>
              <a:t>Các thao tác cần thực hiện trong khi sử dụng Cursor trong SQL Server:</a:t>
            </a:r>
          </a:p>
          <a:p>
            <a:pPr marL="803275" lvl="1" indent="-307975">
              <a:lnSpc>
                <a:spcPct val="95000"/>
              </a:lnSpc>
            </a:pPr>
            <a:r>
              <a:rPr lang="en-US" altLang="en-US" sz="2200" smtClean="0">
                <a:cs typeface="Times New Roman" panose="02020603050405020304" pitchFamily="18" charset="0"/>
              </a:rPr>
              <a:t>Cursor cần phải khai báo và các thuộc tính của nó cũng cần được xác định.</a:t>
            </a:r>
          </a:p>
          <a:p>
            <a:pPr marL="803275" lvl="1" indent="-307975">
              <a:lnSpc>
                <a:spcPct val="95000"/>
              </a:lnSpc>
            </a:pPr>
            <a:r>
              <a:rPr lang="en-US" altLang="en-US" sz="2200" smtClean="0">
                <a:cs typeface="Times New Roman" panose="02020603050405020304" pitchFamily="18" charset="0"/>
              </a:rPr>
              <a:t>Mở Cursor.</a:t>
            </a:r>
          </a:p>
          <a:p>
            <a:pPr marL="803275" lvl="1" indent="-307975">
              <a:lnSpc>
                <a:spcPct val="95000"/>
              </a:lnSpc>
            </a:pPr>
            <a:r>
              <a:rPr lang="en-US" altLang="en-US" sz="2200" smtClean="0">
                <a:cs typeface="Times New Roman" panose="02020603050405020304" pitchFamily="18" charset="0"/>
              </a:rPr>
              <a:t>Phải duyệt (fetch) các dòng cần thiết từ Cursor.</a:t>
            </a:r>
          </a:p>
          <a:p>
            <a:pPr marL="803275" lvl="1" indent="-307975">
              <a:lnSpc>
                <a:spcPct val="95000"/>
              </a:lnSpc>
            </a:pPr>
            <a:r>
              <a:rPr lang="en-US" altLang="en-US" sz="2200" smtClean="0">
                <a:cs typeface="Times New Roman" panose="02020603050405020304" pitchFamily="18" charset="0"/>
              </a:rPr>
              <a:t>Dữ liệu trong dòng hiện hành có thể được hiệu chỉnh khi cần thiết.</a:t>
            </a:r>
          </a:p>
          <a:p>
            <a:pPr marL="803275" lvl="1" indent="-307975">
              <a:lnSpc>
                <a:spcPct val="95000"/>
              </a:lnSpc>
            </a:pPr>
            <a:r>
              <a:rPr lang="en-US" altLang="en-US" sz="2200" smtClean="0">
                <a:cs typeface="Times New Roman" panose="02020603050405020304" pitchFamily="18" charset="0"/>
              </a:rPr>
              <a:t>Tạm thời không dùng Cursor thì phải đóng Cursor lại.</a:t>
            </a:r>
          </a:p>
          <a:p>
            <a:pPr marL="803275" lvl="1" indent="-307975">
              <a:lnSpc>
                <a:spcPct val="95000"/>
              </a:lnSpc>
            </a:pPr>
            <a:r>
              <a:rPr lang="en-US" altLang="en-US" sz="2200" smtClean="0">
                <a:cs typeface="Times New Roman" panose="02020603050405020304" pitchFamily="18" charset="0"/>
              </a:rPr>
              <a:t>Cursor cần phải được giải phóng khi không cần dùng nữa.</a:t>
            </a:r>
          </a:p>
        </p:txBody>
      </p:sp>
      <p:sp>
        <p:nvSpPr>
          <p:cNvPr id="4099"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
        <p:nvSpPr>
          <p:cNvPr id="4100" name="Rectangle 6"/>
          <p:cNvSpPr>
            <a:spLocks noGrp="1" noChangeArrowheads="1"/>
          </p:cNvSpPr>
          <p:nvPr>
            <p:ph type="title"/>
          </p:nvPr>
        </p:nvSpPr>
        <p:spPr>
          <a:noFill/>
        </p:spPr>
        <p:txBody>
          <a:bodyPr/>
          <a:lstStyle/>
          <a:p>
            <a:r>
              <a:rPr lang="en-US" altLang="en-US" sz="4000" smtClean="0">
                <a:solidFill>
                  <a:srgbClr val="0000FF"/>
                </a:solidFill>
              </a:rPr>
              <a:t>Giới thiệu</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checkerboard(across)">
                                      <p:cBhvr>
                                        <p:cTn id="7" dur="500"/>
                                        <p:tgtEl>
                                          <p:spTgt spid="215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checkerboard(across)">
                                      <p:cBhvr>
                                        <p:cTn id="12" dur="500"/>
                                        <p:tgtEl>
                                          <p:spTgt spid="215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checkerboard(across)">
                                      <p:cBhvr>
                                        <p:cTn id="17" dur="500"/>
                                        <p:tgtEl>
                                          <p:spTgt spid="215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15043">
                                            <p:txEl>
                                              <p:pRg st="3" end="3"/>
                                            </p:txEl>
                                          </p:spTgt>
                                        </p:tgtEl>
                                        <p:attrNameLst>
                                          <p:attrName>style.visibility</p:attrName>
                                        </p:attrNameLst>
                                      </p:cBhvr>
                                      <p:to>
                                        <p:strVal val="visible"/>
                                      </p:to>
                                    </p:set>
                                    <p:animEffect transition="in" filter="checkerboard(across)">
                                      <p:cBhvr>
                                        <p:cTn id="22" dur="500"/>
                                        <p:tgtEl>
                                          <p:spTgt spid="215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15043">
                                            <p:txEl>
                                              <p:pRg st="4" end="4"/>
                                            </p:txEl>
                                          </p:spTgt>
                                        </p:tgtEl>
                                        <p:attrNameLst>
                                          <p:attrName>style.visibility</p:attrName>
                                        </p:attrNameLst>
                                      </p:cBhvr>
                                      <p:to>
                                        <p:strVal val="visible"/>
                                      </p:to>
                                    </p:set>
                                    <p:animEffect transition="in" filter="checkerboard(across)">
                                      <p:cBhvr>
                                        <p:cTn id="27" dur="500"/>
                                        <p:tgtEl>
                                          <p:spTgt spid="215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15043">
                                            <p:txEl>
                                              <p:pRg st="5" end="5"/>
                                            </p:txEl>
                                          </p:spTgt>
                                        </p:tgtEl>
                                        <p:attrNameLst>
                                          <p:attrName>style.visibility</p:attrName>
                                        </p:attrNameLst>
                                      </p:cBhvr>
                                      <p:to>
                                        <p:strVal val="visible"/>
                                      </p:to>
                                    </p:set>
                                    <p:animEffect transition="in" filter="checkerboard(across)">
                                      <p:cBhvr>
                                        <p:cTn id="32" dur="500"/>
                                        <p:tgtEl>
                                          <p:spTgt spid="215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15043">
                                            <p:txEl>
                                              <p:pRg st="6" end="6"/>
                                            </p:txEl>
                                          </p:spTgt>
                                        </p:tgtEl>
                                        <p:attrNameLst>
                                          <p:attrName>style.visibility</p:attrName>
                                        </p:attrNameLst>
                                      </p:cBhvr>
                                      <p:to>
                                        <p:strVal val="visible"/>
                                      </p:to>
                                    </p:set>
                                    <p:animEffect transition="in" filter="checkerboard(across)">
                                      <p:cBhvr>
                                        <p:cTn id="37" dur="500"/>
                                        <p:tgtEl>
                                          <p:spTgt spid="215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152400"/>
            <a:ext cx="8189913" cy="841375"/>
          </a:xfrm>
        </p:spPr>
        <p:txBody>
          <a:bodyPr/>
          <a:lstStyle/>
          <a:p>
            <a:r>
              <a:rPr lang="en-US" altLang="en-US" sz="4000" smtClean="0">
                <a:solidFill>
                  <a:srgbClr val="0000FF"/>
                </a:solidFill>
              </a:rPr>
              <a:t>Các loại  Cursor</a:t>
            </a:r>
          </a:p>
        </p:txBody>
      </p:sp>
      <p:sp>
        <p:nvSpPr>
          <p:cNvPr id="5123" name="Rectangle 3"/>
          <p:cNvSpPr>
            <a:spLocks noGrp="1" noChangeArrowheads="1"/>
          </p:cNvSpPr>
          <p:nvPr>
            <p:ph type="body" idx="1"/>
          </p:nvPr>
        </p:nvSpPr>
        <p:spPr>
          <a:xfrm>
            <a:off x="914400" y="1295400"/>
            <a:ext cx="7331075" cy="5105400"/>
          </a:xfrm>
        </p:spPr>
        <p:txBody>
          <a:bodyPr/>
          <a:lstStyle/>
          <a:p>
            <a:pPr marL="346075" indent="-346075" algn="just">
              <a:lnSpc>
                <a:spcPct val="100000"/>
              </a:lnSpc>
            </a:pPr>
            <a:r>
              <a:rPr lang="en-US" altLang="en-US" sz="2200" smtClean="0">
                <a:solidFill>
                  <a:srgbClr val="993300"/>
                </a:solidFill>
              </a:rPr>
              <a:t>T-SQL Sever cursor:</a:t>
            </a:r>
            <a:r>
              <a:rPr lang="en-US" altLang="en-US" sz="2200" b="0" smtClean="0"/>
              <a:t> Cursor dựa trên câu lệnh khai báo cursor, được dùng chủ yếu trong các sript, store procudure, triggers. Nó được thi hành trên server và được quản lý bởi các câu lệnh T-SQL gửi từ client đến server. </a:t>
            </a:r>
          </a:p>
          <a:p>
            <a:pPr marL="346075" indent="-346075" algn="just">
              <a:lnSpc>
                <a:spcPct val="100000"/>
              </a:lnSpc>
            </a:pPr>
            <a:r>
              <a:rPr lang="en-US" altLang="en-US" sz="2200" smtClean="0">
                <a:solidFill>
                  <a:srgbClr val="993300"/>
                </a:solidFill>
              </a:rPr>
              <a:t>API Server cursor (API-Application Program interface):</a:t>
            </a:r>
            <a:r>
              <a:rPr lang="en-US" altLang="en-US" sz="2200" b="0" smtClean="0"/>
              <a:t> được thực thi trên server, được quản lý bởi một hàm cursor API và được cung cấp bởi hàm cursor API trong OLE DB, ODBC, và DB-Library.</a:t>
            </a:r>
          </a:p>
          <a:p>
            <a:pPr marL="346075" indent="-346075" algn="just">
              <a:lnSpc>
                <a:spcPct val="100000"/>
              </a:lnSpc>
            </a:pPr>
            <a:r>
              <a:rPr lang="en-US" altLang="en-US" sz="2200" smtClean="0">
                <a:solidFill>
                  <a:srgbClr val="993300"/>
                </a:solidFill>
              </a:rPr>
              <a:t>Client Server:</a:t>
            </a:r>
            <a:r>
              <a:rPr lang="en-US" altLang="en-US" sz="2200" b="0" smtClean="0"/>
              <a:t> SQL server ODBC driver, DB-Library DLL và ADO API DLL giúp thi hành cursor client một cách nội tại, cursor được thi hành bằng cách nắm giữ tập kết quả của client.</a:t>
            </a:r>
          </a:p>
        </p:txBody>
      </p:sp>
      <p:sp>
        <p:nvSpPr>
          <p:cNvPr id="5124"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762000" y="1143000"/>
            <a:ext cx="7331075" cy="5105400"/>
          </a:xfrm>
        </p:spPr>
        <p:txBody>
          <a:bodyPr/>
          <a:lstStyle/>
          <a:p>
            <a:pPr marL="346075" indent="-346075" algn="just">
              <a:lnSpc>
                <a:spcPct val="100000"/>
              </a:lnSpc>
              <a:buFont typeface="Wingdings" pitchFamily="2" charset="2"/>
              <a:buNone/>
            </a:pPr>
            <a:r>
              <a:rPr lang="en-US" altLang="en-US" b="0" smtClean="0">
                <a:solidFill>
                  <a:srgbClr val="993300"/>
                </a:solidFill>
              </a:rPr>
              <a:t>Static :</a:t>
            </a:r>
            <a:r>
              <a:rPr lang="en-US" altLang="en-US" sz="2200" b="0" smtClean="0"/>
              <a:t> </a:t>
            </a:r>
          </a:p>
          <a:p>
            <a:pPr marL="346075" indent="-346075" algn="just">
              <a:lnSpc>
                <a:spcPct val="100000"/>
              </a:lnSpc>
              <a:buFont typeface="Wingdings" pitchFamily="2" charset="2"/>
              <a:buChar char="Ø"/>
            </a:pPr>
            <a:r>
              <a:rPr lang="en-US" altLang="en-US" sz="2200" b="0" smtClean="0"/>
              <a:t>Tập kết quả của con trỏ loại Static được xây dựng trong temdb khi con trỏ được mở.</a:t>
            </a:r>
          </a:p>
          <a:p>
            <a:pPr marL="346075" indent="-346075" algn="just">
              <a:lnSpc>
                <a:spcPct val="100000"/>
              </a:lnSpc>
              <a:buFont typeface="Wingdings" pitchFamily="2" charset="2"/>
              <a:buChar char="Ø"/>
            </a:pPr>
            <a:r>
              <a:rPr lang="en-US" altLang="en-US" sz="2200" b="0" smtClean="0"/>
              <a:t>Một Static con trỏ luôn luôn hiện tập kết quả giống như tập kết quả có được ngay sau khi con trỏ 	mở.</a:t>
            </a:r>
          </a:p>
          <a:p>
            <a:pPr marL="346075" indent="-346075" algn="just">
              <a:lnSpc>
                <a:spcPct val="100000"/>
              </a:lnSpc>
              <a:buFont typeface="Wingdings" pitchFamily="2" charset="2"/>
              <a:buChar char="Ø"/>
            </a:pPr>
            <a:r>
              <a:rPr lang="en-US" altLang="en-US" sz="2200" b="0" smtClean="0"/>
              <a:t>Con trỏ không phản ánh bất kỳ sự thay đổi nào trong Database ngay cả khi những dòng dữ 	liệu có thể thay đổi được, các dòng mới được insert vào bởi các Transaction khác cũng vẫn không hiện lên mặc dù chúng thỏa điều kiện lọc dữ liệu.</a:t>
            </a:r>
          </a:p>
          <a:p>
            <a:pPr marL="346075" indent="-346075" algn="just">
              <a:lnSpc>
                <a:spcPct val="100000"/>
              </a:lnSpc>
              <a:buFont typeface="Wingdings" pitchFamily="2" charset="2"/>
              <a:buChar char="Ø"/>
            </a:pPr>
            <a:r>
              <a:rPr lang="en-US" altLang="en-US" sz="2200" b="0" smtClean="0"/>
              <a:t>Thao tác Insert, Update, Delete đều không có tác dụng khi dùng static cursor.</a:t>
            </a:r>
          </a:p>
        </p:txBody>
      </p:sp>
      <p:sp>
        <p:nvSpPr>
          <p:cNvPr id="6147"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
        <p:nvSpPr>
          <p:cNvPr id="6148" name="Rectangle 6"/>
          <p:cNvSpPr>
            <a:spLocks noGrp="1" noChangeArrowheads="1"/>
          </p:cNvSpPr>
          <p:nvPr>
            <p:ph type="title"/>
          </p:nvPr>
        </p:nvSpPr>
        <p:spPr>
          <a:xfrm>
            <a:off x="762000" y="228600"/>
            <a:ext cx="8189913" cy="841375"/>
          </a:xfrm>
          <a:noFill/>
        </p:spPr>
        <p:txBody>
          <a:bodyPr/>
          <a:lstStyle/>
          <a:p>
            <a:r>
              <a:rPr lang="en-US" altLang="en-US" sz="4000" smtClean="0">
                <a:solidFill>
                  <a:srgbClr val="0000FF"/>
                </a:solidFill>
              </a:rPr>
              <a:t>Các loại  Cursor</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762000" y="1295400"/>
            <a:ext cx="7331075" cy="5105400"/>
          </a:xfrm>
        </p:spPr>
        <p:txBody>
          <a:bodyPr/>
          <a:lstStyle/>
          <a:p>
            <a:pPr marL="346075" indent="-346075" algn="just">
              <a:lnSpc>
                <a:spcPct val="100000"/>
              </a:lnSpc>
              <a:buFont typeface="Wingdings" pitchFamily="2" charset="2"/>
              <a:buNone/>
            </a:pPr>
            <a:r>
              <a:rPr lang="en-US" altLang="en-US" b="0" smtClean="0">
                <a:solidFill>
                  <a:srgbClr val="800000"/>
                </a:solidFill>
              </a:rPr>
              <a:t>Keyset - driven: </a:t>
            </a:r>
          </a:p>
          <a:p>
            <a:pPr marL="346075" indent="-346075" algn="just">
              <a:lnSpc>
                <a:spcPct val="100000"/>
              </a:lnSpc>
              <a:buFont typeface="Wingdings" pitchFamily="2" charset="2"/>
              <a:buChar char="Ø"/>
            </a:pPr>
            <a:r>
              <a:rPr lang="en-US" altLang="en-US" sz="2200" b="0" smtClean="0"/>
              <a:t>Thành viên và thứ tự các dòng trong một keyset – driven cursor là cố định khi cursor được mở. Con trỏ được điều khiển bởi một tập giá trị nhận dạng gọi là keyset. Keyset được xây dựng từ một tập các cột mà dùng để nhận dạng các dòng trong tập kết quả. Keyset được 	xây dựng trong temdb khi con trỏ được mở.</a:t>
            </a:r>
          </a:p>
          <a:p>
            <a:pPr marL="346075" indent="-346075" algn="just">
              <a:lnSpc>
                <a:spcPct val="100000"/>
              </a:lnSpc>
              <a:buFont typeface="Wingdings" pitchFamily="2" charset="2"/>
              <a:buChar char="Ø"/>
            </a:pPr>
            <a:r>
              <a:rPr lang="en-US" altLang="en-US" sz="2200" b="0" smtClean="0"/>
              <a:t>Cho phép hiệu chỉnh (update, delete) dữ liệu trên cột không là keyset (bởi chủ cursor hay từ user khác) khi user duyệt thông qua con trỏ.</a:t>
            </a:r>
          </a:p>
          <a:p>
            <a:pPr marL="346075" indent="-346075" algn="just">
              <a:lnSpc>
                <a:spcPct val="100000"/>
              </a:lnSpc>
              <a:buFont typeface="Wingdings" pitchFamily="2" charset="2"/>
              <a:buChar char="Ø"/>
            </a:pPr>
            <a:r>
              <a:rPr lang="en-US" altLang="en-US" sz="2200" b="0" smtClean="0"/>
              <a:t>Có thể thêm (insert) vào bảng nếu như cursor có thể chèn dữ liệu vào bảng.</a:t>
            </a:r>
          </a:p>
        </p:txBody>
      </p:sp>
      <p:sp>
        <p:nvSpPr>
          <p:cNvPr id="7171"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
        <p:nvSpPr>
          <p:cNvPr id="7172" name="Rectangle 6"/>
          <p:cNvSpPr>
            <a:spLocks noGrp="1" noChangeArrowheads="1"/>
          </p:cNvSpPr>
          <p:nvPr>
            <p:ph type="title"/>
          </p:nvPr>
        </p:nvSpPr>
        <p:spPr>
          <a:xfrm>
            <a:off x="685800" y="152400"/>
            <a:ext cx="8189913" cy="841375"/>
          </a:xfrm>
          <a:noFill/>
        </p:spPr>
        <p:txBody>
          <a:bodyPr/>
          <a:lstStyle/>
          <a:p>
            <a:r>
              <a:rPr lang="en-US" altLang="en-US" sz="4000" smtClean="0">
                <a:solidFill>
                  <a:srgbClr val="0000FF"/>
                </a:solidFill>
              </a:rPr>
              <a:t>Các loại  Cursor</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838200" y="1219200"/>
            <a:ext cx="7331075" cy="5105400"/>
          </a:xfrm>
        </p:spPr>
        <p:txBody>
          <a:bodyPr/>
          <a:lstStyle/>
          <a:p>
            <a:pPr marL="346075" indent="-346075" algn="just">
              <a:lnSpc>
                <a:spcPct val="100000"/>
              </a:lnSpc>
              <a:buFont typeface="Wingdings" pitchFamily="2" charset="2"/>
              <a:buNone/>
            </a:pPr>
            <a:r>
              <a:rPr lang="en-US" altLang="en-US" b="0" smtClean="0">
                <a:solidFill>
                  <a:srgbClr val="800000"/>
                </a:solidFill>
              </a:rPr>
              <a:t>Dynamic:</a:t>
            </a:r>
            <a:r>
              <a:rPr lang="en-US" altLang="en-US" sz="2200" b="0" smtClean="0"/>
              <a:t> Trái ngược với Static cursor</a:t>
            </a:r>
          </a:p>
          <a:p>
            <a:pPr marL="346075" indent="-346075" algn="just">
              <a:lnSpc>
                <a:spcPct val="100000"/>
              </a:lnSpc>
              <a:buFont typeface="Wingdings" pitchFamily="2" charset="2"/>
              <a:buChar char="Ø"/>
            </a:pPr>
            <a:r>
              <a:rPr lang="en-US" altLang="en-US" sz="2200" b="0" smtClean="0"/>
              <a:t>Dynamic cursor phản ánh được tòan bộ sự thay đổi của các dòng dữ liệu trong tập kết quả khi duyệt con trỏ.</a:t>
            </a:r>
          </a:p>
          <a:p>
            <a:pPr marL="346075" indent="-346075" algn="just">
              <a:lnSpc>
                <a:spcPct val="100000"/>
              </a:lnSpc>
              <a:buFont typeface="Wingdings" pitchFamily="2" charset="2"/>
              <a:buChar char="Ø"/>
            </a:pPr>
            <a:r>
              <a:rPr lang="en-US" altLang="en-US" sz="2200" b="0" smtClean="0"/>
              <a:t>Giá trị dữ liệu, thứ tự và các thành viên của các dòng trong tập tin kết quả có thể thay đổi ứng với mỗi lần duyệt con trỏ.</a:t>
            </a:r>
          </a:p>
          <a:p>
            <a:pPr marL="346075" indent="-346075" algn="just">
              <a:lnSpc>
                <a:spcPct val="100000"/>
              </a:lnSpc>
              <a:buFont typeface="Wingdings" pitchFamily="2" charset="2"/>
              <a:buChar char="Ø"/>
            </a:pPr>
            <a:r>
              <a:rPr lang="en-US" altLang="en-US" sz="2200" b="0" smtClean="0"/>
              <a:t>Tất cả các lệnh Insert, Update, Delete của các user đều hữu hiệu thông qua con trỏ.</a:t>
            </a:r>
          </a:p>
          <a:p>
            <a:pPr marL="346075" indent="-346075" algn="just">
              <a:lnSpc>
                <a:spcPct val="100000"/>
              </a:lnSpc>
              <a:buFont typeface="Wingdings" pitchFamily="2" charset="2"/>
              <a:buChar char="Ø"/>
            </a:pPr>
            <a:r>
              <a:rPr lang="en-US" altLang="en-US" sz="2200" b="0" smtClean="0"/>
              <a:t>Sự Update hữu hiệu ngay tức thời nếu chúng được Update thông qua con trỏ ứng với mẫu tin hiện thời, còn nếu Update bên ngoài con trỏ thì nó không hữu hiệu cho đến khi nó hoàn tất.</a:t>
            </a:r>
          </a:p>
        </p:txBody>
      </p:sp>
      <p:sp>
        <p:nvSpPr>
          <p:cNvPr id="8195"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sp>
        <p:nvSpPr>
          <p:cNvPr id="8196" name="Rectangle 6"/>
          <p:cNvSpPr>
            <a:spLocks noGrp="1" noChangeArrowheads="1"/>
          </p:cNvSpPr>
          <p:nvPr>
            <p:ph type="title"/>
          </p:nvPr>
        </p:nvSpPr>
        <p:spPr>
          <a:xfrm>
            <a:off x="762000" y="228600"/>
            <a:ext cx="8189913" cy="841375"/>
          </a:xfrm>
          <a:noFill/>
        </p:spPr>
        <p:txBody>
          <a:bodyPr/>
          <a:lstStyle/>
          <a:p>
            <a:r>
              <a:rPr lang="en-US" altLang="en-US" sz="4000" smtClean="0">
                <a:solidFill>
                  <a:srgbClr val="0000FF"/>
                </a:solidFill>
              </a:rPr>
              <a:t>Các loại  Cursor</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1"/>
          </p:nvPr>
        </p:nvSpPr>
        <p:spPr>
          <a:xfrm>
            <a:off x="914400" y="1219200"/>
            <a:ext cx="7543800" cy="1143000"/>
          </a:xfrm>
        </p:spPr>
        <p:txBody>
          <a:bodyPr/>
          <a:lstStyle/>
          <a:p>
            <a:pPr marL="346075" indent="-346075">
              <a:buFont typeface="Wingdings" pitchFamily="2" charset="2"/>
              <a:buNone/>
            </a:pPr>
            <a:r>
              <a:rPr lang="en-US" altLang="en-US" smtClean="0">
                <a:solidFill>
                  <a:srgbClr val="CC0000"/>
                </a:solidFill>
              </a:rPr>
              <a:t>Fast Forward only :</a:t>
            </a:r>
            <a:r>
              <a:rPr lang="en-US" altLang="en-US" sz="2200" smtClean="0"/>
              <a:t> </a:t>
            </a:r>
            <a:r>
              <a:rPr lang="en-US" altLang="en-US" sz="2200" b="0" smtClean="0"/>
              <a:t>Tương tự Dynamic nhưng nó chỉ duyệt con trỏ theo một chiều từ First đến Last</a:t>
            </a:r>
          </a:p>
        </p:txBody>
      </p:sp>
      <p:sp>
        <p:nvSpPr>
          <p:cNvPr id="9219"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endParaRPr lang="en-US" altLang="en-US"/>
          </a:p>
        </p:txBody>
      </p:sp>
      <p:graphicFrame>
        <p:nvGraphicFramePr>
          <p:cNvPr id="227365" name="Group 37"/>
          <p:cNvGraphicFramePr>
            <a:graphicFrameLocks noGrp="1"/>
          </p:cNvGraphicFramePr>
          <p:nvPr>
            <p:ph sz="half" idx="2"/>
          </p:nvPr>
        </p:nvGraphicFramePr>
        <p:xfrm>
          <a:off x="990600" y="2301875"/>
          <a:ext cx="7016750" cy="3108326"/>
        </p:xfrm>
        <a:graphic>
          <a:graphicData uri="http://schemas.openxmlformats.org/drawingml/2006/table">
            <a:tbl>
              <a:tblPr/>
              <a:tblGrid>
                <a:gridCol w="1754188"/>
                <a:gridCol w="1943100"/>
                <a:gridCol w="1565275"/>
                <a:gridCol w="1754187"/>
              </a:tblGrid>
              <a:tr h="822325">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0" i="0" u="none" strike="noStrike" cap="none" normalizeH="0" baseline="0" smtClean="0">
                          <a:ln>
                            <a:noFill/>
                          </a:ln>
                          <a:solidFill>
                            <a:schemeClr val="bg2"/>
                          </a:solidFill>
                          <a:effectLst/>
                          <a:latin typeface="Times New Roman" pitchFamily="18" charset="0"/>
                        </a:rPr>
                        <a:t>Cursor 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0" i="0" u="none" strike="noStrike" cap="none" normalizeH="0" baseline="0" smtClean="0">
                          <a:ln>
                            <a:noFill/>
                          </a:ln>
                          <a:solidFill>
                            <a:schemeClr val="bg2"/>
                          </a:solidFill>
                          <a:effectLst/>
                          <a:latin typeface="Times New Roman" pitchFamily="18" charset="0"/>
                        </a:rPr>
                        <a:t>Membership</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0" i="0" u="none" strike="noStrike" cap="none" normalizeH="0" baseline="0" smtClean="0">
                          <a:ln>
                            <a:noFill/>
                          </a:ln>
                          <a:solidFill>
                            <a:schemeClr val="bg2"/>
                          </a:solidFill>
                          <a:effectLst/>
                          <a:latin typeface="Times New Roman" pitchFamily="18" charset="0"/>
                        </a:rPr>
                        <a:t>Order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0" i="0" u="none" strike="noStrike" cap="none" normalizeH="0" baseline="0" smtClean="0">
                          <a:ln>
                            <a:noFill/>
                          </a:ln>
                          <a:solidFill>
                            <a:schemeClr val="bg2"/>
                          </a:solidFill>
                          <a:effectLst/>
                          <a:latin typeface="Times New Roman" pitchFamily="18" charset="0"/>
                        </a:rPr>
                        <a:t>Values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tr>
              <a:tr h="625475">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Forward-only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Dynamic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Dynamic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Dynamic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63563">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Static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Fixed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Fixed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Fixed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794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Dynamic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Dynamic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Dynamic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Dynamic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7525">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Keyset-driven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Fixed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Fixed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Dynamic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9252" name="Rectangle 39"/>
          <p:cNvSpPr>
            <a:spLocks noGrp="1" noChangeArrowheads="1"/>
          </p:cNvSpPr>
          <p:nvPr>
            <p:ph type="title"/>
          </p:nvPr>
        </p:nvSpPr>
        <p:spPr>
          <a:xfrm>
            <a:off x="685800" y="228600"/>
            <a:ext cx="8189913" cy="841375"/>
          </a:xfrm>
          <a:noFill/>
        </p:spPr>
        <p:txBody>
          <a:bodyPr/>
          <a:lstStyle/>
          <a:p>
            <a:r>
              <a:rPr lang="en-US" altLang="en-US" sz="4000" smtClean="0">
                <a:solidFill>
                  <a:srgbClr val="0000FF"/>
                </a:solidFill>
              </a:rPr>
              <a:t>Các loại  Cursor</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0" y="0"/>
            <a:ext cx="7793038" cy="1143000"/>
          </a:xfrm>
        </p:spPr>
        <p:txBody>
          <a:bodyPr/>
          <a:lstStyle/>
          <a:p>
            <a:r>
              <a:rPr lang="en-US" altLang="en-US" sz="3400" smtClean="0">
                <a:solidFill>
                  <a:srgbClr val="0000FF"/>
                </a:solidFill>
                <a:latin typeface="Arial" panose="020B0604020202020204" pitchFamily="34" charset="0"/>
              </a:rPr>
              <a:t>Làm việc với T-SQL Server Cursor </a:t>
            </a:r>
          </a:p>
        </p:txBody>
      </p:sp>
      <p:sp>
        <p:nvSpPr>
          <p:cNvPr id="253955" name="Rectangle 3"/>
          <p:cNvSpPr>
            <a:spLocks noChangeArrowheads="1"/>
          </p:cNvSpPr>
          <p:nvPr/>
        </p:nvSpPr>
        <p:spPr bwMode="auto">
          <a:xfrm>
            <a:off x="4876800" y="2209800"/>
            <a:ext cx="2895600" cy="609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pPr eaLnBrk="1" hangingPunct="1"/>
            <a:r>
              <a:rPr lang="en-US" altLang="en-US" sz="2400" b="1">
                <a:solidFill>
                  <a:schemeClr val="tx2"/>
                </a:solidFill>
              </a:rPr>
              <a:t>Step 5: Close</a:t>
            </a:r>
          </a:p>
        </p:txBody>
      </p:sp>
      <p:sp>
        <p:nvSpPr>
          <p:cNvPr id="253956" name="Rectangle 4"/>
          <p:cNvSpPr>
            <a:spLocks noChangeArrowheads="1"/>
          </p:cNvSpPr>
          <p:nvPr/>
        </p:nvSpPr>
        <p:spPr bwMode="auto">
          <a:xfrm>
            <a:off x="4267200" y="2819400"/>
            <a:ext cx="3505200" cy="6858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pPr eaLnBrk="1" hangingPunct="1"/>
            <a:r>
              <a:rPr lang="en-US" altLang="en-US" sz="2400" b="1">
                <a:solidFill>
                  <a:schemeClr val="tx2"/>
                </a:solidFill>
              </a:rPr>
              <a:t>Step 4: Modify (optional)</a:t>
            </a:r>
          </a:p>
        </p:txBody>
      </p:sp>
      <p:sp>
        <p:nvSpPr>
          <p:cNvPr id="253957" name="Rectangle 5"/>
          <p:cNvSpPr>
            <a:spLocks noChangeArrowheads="1"/>
          </p:cNvSpPr>
          <p:nvPr/>
        </p:nvSpPr>
        <p:spPr bwMode="auto">
          <a:xfrm>
            <a:off x="3657600" y="3429000"/>
            <a:ext cx="4114800" cy="609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pPr eaLnBrk="1" hangingPunct="1"/>
            <a:r>
              <a:rPr lang="en-US" altLang="en-US" sz="2400" b="1">
                <a:solidFill>
                  <a:schemeClr val="tx2"/>
                </a:solidFill>
              </a:rPr>
              <a:t>Step 3: Retrieve</a:t>
            </a:r>
          </a:p>
        </p:txBody>
      </p:sp>
      <p:sp>
        <p:nvSpPr>
          <p:cNvPr id="253958" name="Rectangle 6"/>
          <p:cNvSpPr>
            <a:spLocks noChangeArrowheads="1"/>
          </p:cNvSpPr>
          <p:nvPr/>
        </p:nvSpPr>
        <p:spPr bwMode="auto">
          <a:xfrm>
            <a:off x="3048000" y="4038600"/>
            <a:ext cx="4724400" cy="609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pPr eaLnBrk="1" hangingPunct="1"/>
            <a:r>
              <a:rPr lang="en-US" altLang="en-US" sz="2400" b="1">
                <a:solidFill>
                  <a:schemeClr val="tx2"/>
                </a:solidFill>
              </a:rPr>
              <a:t>Step 2: Populate</a:t>
            </a:r>
          </a:p>
        </p:txBody>
      </p:sp>
      <p:sp>
        <p:nvSpPr>
          <p:cNvPr id="253959" name="Rectangle 7"/>
          <p:cNvSpPr>
            <a:spLocks noChangeArrowheads="1"/>
          </p:cNvSpPr>
          <p:nvPr/>
        </p:nvSpPr>
        <p:spPr bwMode="auto">
          <a:xfrm>
            <a:off x="2438400" y="4648200"/>
            <a:ext cx="5334000" cy="609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pPr eaLnBrk="1" hangingPunct="1"/>
            <a:r>
              <a:rPr lang="en-US" altLang="en-US" sz="2400" b="1">
                <a:solidFill>
                  <a:schemeClr val="tx2"/>
                </a:solidFill>
              </a:rPr>
              <a:t>Step1: Create</a:t>
            </a:r>
          </a:p>
        </p:txBody>
      </p:sp>
      <p:sp>
        <p:nvSpPr>
          <p:cNvPr id="253960" name="Rectangle 8"/>
          <p:cNvSpPr>
            <a:spLocks noChangeArrowheads="1"/>
          </p:cNvSpPr>
          <p:nvPr/>
        </p:nvSpPr>
        <p:spPr bwMode="auto">
          <a:xfrm>
            <a:off x="1981200" y="2209800"/>
            <a:ext cx="2895600" cy="609600"/>
          </a:xfrm>
          <a:prstGeom prst="rect">
            <a:avLst/>
          </a:prstGeom>
          <a:noFill/>
          <a:ln>
            <a:noFill/>
          </a:ln>
          <a:effectLst/>
          <a:extLst>
            <a:ext uri="{909E8E84-426E-40DD-AFC4-6F175D3DCCD1}">
              <a14:hiddenFill xmlns:a14="http://schemas.microsoft.com/office/drawing/2010/main">
                <a:solidFill>
                  <a:srgbClr val="AEC1F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pPr eaLnBrk="1" hangingPunct="1"/>
            <a:r>
              <a:rPr lang="en-US" altLang="en-US" sz="2000" b="1">
                <a:solidFill>
                  <a:srgbClr val="FF00FF"/>
                </a:solidFill>
              </a:rPr>
              <a:t>CLOSE, DEALLOCATE</a:t>
            </a:r>
          </a:p>
        </p:txBody>
      </p:sp>
      <p:sp>
        <p:nvSpPr>
          <p:cNvPr id="253961" name="Rectangle 9"/>
          <p:cNvSpPr>
            <a:spLocks noChangeArrowheads="1"/>
          </p:cNvSpPr>
          <p:nvPr/>
        </p:nvSpPr>
        <p:spPr bwMode="auto">
          <a:xfrm>
            <a:off x="1924050" y="2819400"/>
            <a:ext cx="2266950" cy="685800"/>
          </a:xfrm>
          <a:prstGeom prst="rect">
            <a:avLst/>
          </a:prstGeom>
          <a:noFill/>
          <a:ln>
            <a:noFill/>
          </a:ln>
          <a:effectLst/>
          <a:extLst>
            <a:ext uri="{909E8E84-426E-40DD-AFC4-6F175D3DCCD1}">
              <a14:hiddenFill xmlns:a14="http://schemas.microsoft.com/office/drawing/2010/main">
                <a:solidFill>
                  <a:srgbClr val="AEC1F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pPr eaLnBrk="1" hangingPunct="1"/>
            <a:r>
              <a:rPr lang="en-US" altLang="en-US" sz="2000" b="1">
                <a:solidFill>
                  <a:srgbClr val="FF00FF"/>
                </a:solidFill>
              </a:rPr>
              <a:t>UPDATE, DELETE</a:t>
            </a:r>
          </a:p>
        </p:txBody>
      </p:sp>
      <p:sp>
        <p:nvSpPr>
          <p:cNvPr id="253962" name="Rectangle 10"/>
          <p:cNvSpPr>
            <a:spLocks noChangeArrowheads="1"/>
          </p:cNvSpPr>
          <p:nvPr/>
        </p:nvSpPr>
        <p:spPr bwMode="auto">
          <a:xfrm>
            <a:off x="2609850" y="3429000"/>
            <a:ext cx="990600" cy="609600"/>
          </a:xfrm>
          <a:prstGeom prst="rect">
            <a:avLst/>
          </a:prstGeom>
          <a:noFill/>
          <a:ln>
            <a:noFill/>
          </a:ln>
          <a:effectLst/>
          <a:extLst>
            <a:ext uri="{909E8E84-426E-40DD-AFC4-6F175D3DCCD1}">
              <a14:hiddenFill xmlns:a14="http://schemas.microsoft.com/office/drawing/2010/main">
                <a:solidFill>
                  <a:srgbClr val="AEC1F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pPr eaLnBrk="1" hangingPunct="1"/>
            <a:r>
              <a:rPr lang="en-US" altLang="en-US" sz="2000" b="1">
                <a:solidFill>
                  <a:srgbClr val="FF00FF"/>
                </a:solidFill>
              </a:rPr>
              <a:t>FETCH</a:t>
            </a:r>
          </a:p>
        </p:txBody>
      </p:sp>
      <p:sp>
        <p:nvSpPr>
          <p:cNvPr id="253963" name="Rectangle 11"/>
          <p:cNvSpPr>
            <a:spLocks noChangeArrowheads="1"/>
          </p:cNvSpPr>
          <p:nvPr/>
        </p:nvSpPr>
        <p:spPr bwMode="auto">
          <a:xfrm>
            <a:off x="2133600" y="4038600"/>
            <a:ext cx="990600" cy="609600"/>
          </a:xfrm>
          <a:prstGeom prst="rect">
            <a:avLst/>
          </a:prstGeom>
          <a:noFill/>
          <a:ln>
            <a:noFill/>
          </a:ln>
          <a:effectLst/>
          <a:extLst>
            <a:ext uri="{909E8E84-426E-40DD-AFC4-6F175D3DCCD1}">
              <a14:hiddenFill xmlns:a14="http://schemas.microsoft.com/office/drawing/2010/main">
                <a:solidFill>
                  <a:srgbClr val="AEC1F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pPr eaLnBrk="1" hangingPunct="1"/>
            <a:r>
              <a:rPr lang="en-US" altLang="en-US" sz="2000" b="1">
                <a:solidFill>
                  <a:srgbClr val="FF00FF"/>
                </a:solidFill>
              </a:rPr>
              <a:t>OPEN</a:t>
            </a:r>
          </a:p>
        </p:txBody>
      </p:sp>
      <p:sp>
        <p:nvSpPr>
          <p:cNvPr id="253964" name="Rectangle 12"/>
          <p:cNvSpPr>
            <a:spLocks noChangeArrowheads="1"/>
          </p:cNvSpPr>
          <p:nvPr/>
        </p:nvSpPr>
        <p:spPr bwMode="auto">
          <a:xfrm>
            <a:off x="990600" y="4648200"/>
            <a:ext cx="1524000" cy="609600"/>
          </a:xfrm>
          <a:prstGeom prst="rect">
            <a:avLst/>
          </a:prstGeom>
          <a:noFill/>
          <a:ln>
            <a:noFill/>
          </a:ln>
          <a:effectLst/>
          <a:extLst>
            <a:ext uri="{909E8E84-426E-40DD-AFC4-6F175D3DCCD1}">
              <a14:hiddenFill xmlns:a14="http://schemas.microsoft.com/office/drawing/2010/main">
                <a:solidFill>
                  <a:srgbClr val="AEC1F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5400">
                <a:solidFill>
                  <a:schemeClr val="tx1"/>
                </a:solidFill>
                <a:latin typeface="Times New Roman" panose="02020603050405020304" pitchFamily="18" charset="0"/>
              </a:defRPr>
            </a:lvl1pPr>
            <a:lvl2pPr marL="742950" indent="-285750">
              <a:defRPr sz="5400">
                <a:solidFill>
                  <a:schemeClr val="tx1"/>
                </a:solidFill>
                <a:latin typeface="Times New Roman" panose="02020603050405020304" pitchFamily="18" charset="0"/>
              </a:defRPr>
            </a:lvl2pPr>
            <a:lvl3pPr marL="1143000" indent="-228600">
              <a:defRPr sz="5400">
                <a:solidFill>
                  <a:schemeClr val="tx1"/>
                </a:solidFill>
                <a:latin typeface="Times New Roman" panose="02020603050405020304" pitchFamily="18" charset="0"/>
              </a:defRPr>
            </a:lvl3pPr>
            <a:lvl4pPr marL="1600200" indent="-228600">
              <a:defRPr sz="5400">
                <a:solidFill>
                  <a:schemeClr val="tx1"/>
                </a:solidFill>
                <a:latin typeface="Times New Roman" panose="02020603050405020304" pitchFamily="18" charset="0"/>
              </a:defRPr>
            </a:lvl4pPr>
            <a:lvl5pPr marL="2057400" indent="-228600">
              <a:defRPr sz="5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400">
                <a:solidFill>
                  <a:schemeClr val="tx1"/>
                </a:solidFill>
                <a:latin typeface="Times New Roman" panose="02020603050405020304" pitchFamily="18" charset="0"/>
              </a:defRPr>
            </a:lvl9pPr>
          </a:lstStyle>
          <a:p>
            <a:pPr eaLnBrk="1" hangingPunct="1"/>
            <a:r>
              <a:rPr lang="en-US" altLang="en-US" sz="2000" b="1">
                <a:solidFill>
                  <a:srgbClr val="FF00FF"/>
                </a:solidFill>
              </a:rPr>
              <a:t>DECLARE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3959"/>
                                        </p:tgtEl>
                                        <p:attrNameLst>
                                          <p:attrName>style.visibility</p:attrName>
                                        </p:attrNameLst>
                                      </p:cBhvr>
                                      <p:to>
                                        <p:strVal val="visible"/>
                                      </p:to>
                                    </p:set>
                                    <p:anim calcmode="lin" valueType="num">
                                      <p:cBhvr additive="base">
                                        <p:cTn id="7" dur="500" fill="hold"/>
                                        <p:tgtEl>
                                          <p:spTgt spid="253959"/>
                                        </p:tgtEl>
                                        <p:attrNameLst>
                                          <p:attrName>ppt_x</p:attrName>
                                        </p:attrNameLst>
                                      </p:cBhvr>
                                      <p:tavLst>
                                        <p:tav tm="0">
                                          <p:val>
                                            <p:strVal val="0-#ppt_w/2"/>
                                          </p:val>
                                        </p:tav>
                                        <p:tav tm="100000">
                                          <p:val>
                                            <p:strVal val="#ppt_x"/>
                                          </p:val>
                                        </p:tav>
                                      </p:tavLst>
                                    </p:anim>
                                    <p:anim calcmode="lin" valueType="num">
                                      <p:cBhvr additive="base">
                                        <p:cTn id="8" dur="500" fill="hold"/>
                                        <p:tgtEl>
                                          <p:spTgt spid="2539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3958"/>
                                        </p:tgtEl>
                                        <p:attrNameLst>
                                          <p:attrName>style.visibility</p:attrName>
                                        </p:attrNameLst>
                                      </p:cBhvr>
                                      <p:to>
                                        <p:strVal val="visible"/>
                                      </p:to>
                                    </p:set>
                                    <p:anim calcmode="lin" valueType="num">
                                      <p:cBhvr additive="base">
                                        <p:cTn id="13" dur="500" fill="hold"/>
                                        <p:tgtEl>
                                          <p:spTgt spid="253958"/>
                                        </p:tgtEl>
                                        <p:attrNameLst>
                                          <p:attrName>ppt_x</p:attrName>
                                        </p:attrNameLst>
                                      </p:cBhvr>
                                      <p:tavLst>
                                        <p:tav tm="0">
                                          <p:val>
                                            <p:strVal val="0-#ppt_w/2"/>
                                          </p:val>
                                        </p:tav>
                                        <p:tav tm="100000">
                                          <p:val>
                                            <p:strVal val="#ppt_x"/>
                                          </p:val>
                                        </p:tav>
                                      </p:tavLst>
                                    </p:anim>
                                    <p:anim calcmode="lin" valueType="num">
                                      <p:cBhvr additive="base">
                                        <p:cTn id="14" dur="500" fill="hold"/>
                                        <p:tgtEl>
                                          <p:spTgt spid="25395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3957"/>
                                        </p:tgtEl>
                                        <p:attrNameLst>
                                          <p:attrName>style.visibility</p:attrName>
                                        </p:attrNameLst>
                                      </p:cBhvr>
                                      <p:to>
                                        <p:strVal val="visible"/>
                                      </p:to>
                                    </p:set>
                                    <p:anim calcmode="lin" valueType="num">
                                      <p:cBhvr additive="base">
                                        <p:cTn id="19" dur="500" fill="hold"/>
                                        <p:tgtEl>
                                          <p:spTgt spid="253957"/>
                                        </p:tgtEl>
                                        <p:attrNameLst>
                                          <p:attrName>ppt_x</p:attrName>
                                        </p:attrNameLst>
                                      </p:cBhvr>
                                      <p:tavLst>
                                        <p:tav tm="0">
                                          <p:val>
                                            <p:strVal val="0-#ppt_w/2"/>
                                          </p:val>
                                        </p:tav>
                                        <p:tav tm="100000">
                                          <p:val>
                                            <p:strVal val="#ppt_x"/>
                                          </p:val>
                                        </p:tav>
                                      </p:tavLst>
                                    </p:anim>
                                    <p:anim calcmode="lin" valueType="num">
                                      <p:cBhvr additive="base">
                                        <p:cTn id="20" dur="500" fill="hold"/>
                                        <p:tgtEl>
                                          <p:spTgt spid="25395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3956"/>
                                        </p:tgtEl>
                                        <p:attrNameLst>
                                          <p:attrName>style.visibility</p:attrName>
                                        </p:attrNameLst>
                                      </p:cBhvr>
                                      <p:to>
                                        <p:strVal val="visible"/>
                                      </p:to>
                                    </p:set>
                                    <p:anim calcmode="lin" valueType="num">
                                      <p:cBhvr additive="base">
                                        <p:cTn id="25" dur="500" fill="hold"/>
                                        <p:tgtEl>
                                          <p:spTgt spid="253956"/>
                                        </p:tgtEl>
                                        <p:attrNameLst>
                                          <p:attrName>ppt_x</p:attrName>
                                        </p:attrNameLst>
                                      </p:cBhvr>
                                      <p:tavLst>
                                        <p:tav tm="0">
                                          <p:val>
                                            <p:strVal val="0-#ppt_w/2"/>
                                          </p:val>
                                        </p:tav>
                                        <p:tav tm="100000">
                                          <p:val>
                                            <p:strVal val="#ppt_x"/>
                                          </p:val>
                                        </p:tav>
                                      </p:tavLst>
                                    </p:anim>
                                    <p:anim calcmode="lin" valueType="num">
                                      <p:cBhvr additive="base">
                                        <p:cTn id="26" dur="500" fill="hold"/>
                                        <p:tgtEl>
                                          <p:spTgt spid="25395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3955"/>
                                        </p:tgtEl>
                                        <p:attrNameLst>
                                          <p:attrName>style.visibility</p:attrName>
                                        </p:attrNameLst>
                                      </p:cBhvr>
                                      <p:to>
                                        <p:strVal val="visible"/>
                                      </p:to>
                                    </p:set>
                                    <p:anim calcmode="lin" valueType="num">
                                      <p:cBhvr additive="base">
                                        <p:cTn id="31" dur="500" fill="hold"/>
                                        <p:tgtEl>
                                          <p:spTgt spid="253955"/>
                                        </p:tgtEl>
                                        <p:attrNameLst>
                                          <p:attrName>ppt_x</p:attrName>
                                        </p:attrNameLst>
                                      </p:cBhvr>
                                      <p:tavLst>
                                        <p:tav tm="0">
                                          <p:val>
                                            <p:strVal val="0-#ppt_w/2"/>
                                          </p:val>
                                        </p:tav>
                                        <p:tav tm="100000">
                                          <p:val>
                                            <p:strVal val="#ppt_x"/>
                                          </p:val>
                                        </p:tav>
                                      </p:tavLst>
                                    </p:anim>
                                    <p:anim calcmode="lin" valueType="num">
                                      <p:cBhvr additive="base">
                                        <p:cTn id="32" dur="500" fill="hold"/>
                                        <p:tgtEl>
                                          <p:spTgt spid="25395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3964"/>
                                        </p:tgtEl>
                                        <p:attrNameLst>
                                          <p:attrName>style.visibility</p:attrName>
                                        </p:attrNameLst>
                                      </p:cBhvr>
                                      <p:to>
                                        <p:strVal val="visible"/>
                                      </p:to>
                                    </p:set>
                                    <p:anim calcmode="lin" valueType="num">
                                      <p:cBhvr additive="base">
                                        <p:cTn id="37" dur="500" fill="hold"/>
                                        <p:tgtEl>
                                          <p:spTgt spid="253964"/>
                                        </p:tgtEl>
                                        <p:attrNameLst>
                                          <p:attrName>ppt_x</p:attrName>
                                        </p:attrNameLst>
                                      </p:cBhvr>
                                      <p:tavLst>
                                        <p:tav tm="0">
                                          <p:val>
                                            <p:strVal val="0-#ppt_w/2"/>
                                          </p:val>
                                        </p:tav>
                                        <p:tav tm="100000">
                                          <p:val>
                                            <p:strVal val="#ppt_x"/>
                                          </p:val>
                                        </p:tav>
                                      </p:tavLst>
                                    </p:anim>
                                    <p:anim calcmode="lin" valueType="num">
                                      <p:cBhvr additive="base">
                                        <p:cTn id="38" dur="500" fill="hold"/>
                                        <p:tgtEl>
                                          <p:spTgt spid="25396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3963"/>
                                        </p:tgtEl>
                                        <p:attrNameLst>
                                          <p:attrName>style.visibility</p:attrName>
                                        </p:attrNameLst>
                                      </p:cBhvr>
                                      <p:to>
                                        <p:strVal val="visible"/>
                                      </p:to>
                                    </p:set>
                                    <p:anim calcmode="lin" valueType="num">
                                      <p:cBhvr additive="base">
                                        <p:cTn id="43" dur="500" fill="hold"/>
                                        <p:tgtEl>
                                          <p:spTgt spid="253963"/>
                                        </p:tgtEl>
                                        <p:attrNameLst>
                                          <p:attrName>ppt_x</p:attrName>
                                        </p:attrNameLst>
                                      </p:cBhvr>
                                      <p:tavLst>
                                        <p:tav tm="0">
                                          <p:val>
                                            <p:strVal val="0-#ppt_w/2"/>
                                          </p:val>
                                        </p:tav>
                                        <p:tav tm="100000">
                                          <p:val>
                                            <p:strVal val="#ppt_x"/>
                                          </p:val>
                                        </p:tav>
                                      </p:tavLst>
                                    </p:anim>
                                    <p:anim calcmode="lin" valueType="num">
                                      <p:cBhvr additive="base">
                                        <p:cTn id="44" dur="500" fill="hold"/>
                                        <p:tgtEl>
                                          <p:spTgt spid="25396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3962"/>
                                        </p:tgtEl>
                                        <p:attrNameLst>
                                          <p:attrName>style.visibility</p:attrName>
                                        </p:attrNameLst>
                                      </p:cBhvr>
                                      <p:to>
                                        <p:strVal val="visible"/>
                                      </p:to>
                                    </p:set>
                                    <p:anim calcmode="lin" valueType="num">
                                      <p:cBhvr additive="base">
                                        <p:cTn id="49" dur="500" fill="hold"/>
                                        <p:tgtEl>
                                          <p:spTgt spid="253962"/>
                                        </p:tgtEl>
                                        <p:attrNameLst>
                                          <p:attrName>ppt_x</p:attrName>
                                        </p:attrNameLst>
                                      </p:cBhvr>
                                      <p:tavLst>
                                        <p:tav tm="0">
                                          <p:val>
                                            <p:strVal val="0-#ppt_w/2"/>
                                          </p:val>
                                        </p:tav>
                                        <p:tav tm="100000">
                                          <p:val>
                                            <p:strVal val="#ppt_x"/>
                                          </p:val>
                                        </p:tav>
                                      </p:tavLst>
                                    </p:anim>
                                    <p:anim calcmode="lin" valueType="num">
                                      <p:cBhvr additive="base">
                                        <p:cTn id="50" dur="500" fill="hold"/>
                                        <p:tgtEl>
                                          <p:spTgt spid="25396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53961"/>
                                        </p:tgtEl>
                                        <p:attrNameLst>
                                          <p:attrName>style.visibility</p:attrName>
                                        </p:attrNameLst>
                                      </p:cBhvr>
                                      <p:to>
                                        <p:strVal val="visible"/>
                                      </p:to>
                                    </p:set>
                                    <p:anim calcmode="lin" valueType="num">
                                      <p:cBhvr additive="base">
                                        <p:cTn id="55" dur="500" fill="hold"/>
                                        <p:tgtEl>
                                          <p:spTgt spid="253961"/>
                                        </p:tgtEl>
                                        <p:attrNameLst>
                                          <p:attrName>ppt_x</p:attrName>
                                        </p:attrNameLst>
                                      </p:cBhvr>
                                      <p:tavLst>
                                        <p:tav tm="0">
                                          <p:val>
                                            <p:strVal val="0-#ppt_w/2"/>
                                          </p:val>
                                        </p:tav>
                                        <p:tav tm="100000">
                                          <p:val>
                                            <p:strVal val="#ppt_x"/>
                                          </p:val>
                                        </p:tav>
                                      </p:tavLst>
                                    </p:anim>
                                    <p:anim calcmode="lin" valueType="num">
                                      <p:cBhvr additive="base">
                                        <p:cTn id="56" dur="500" fill="hold"/>
                                        <p:tgtEl>
                                          <p:spTgt spid="25396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53960"/>
                                        </p:tgtEl>
                                        <p:attrNameLst>
                                          <p:attrName>style.visibility</p:attrName>
                                        </p:attrNameLst>
                                      </p:cBhvr>
                                      <p:to>
                                        <p:strVal val="visible"/>
                                      </p:to>
                                    </p:set>
                                    <p:anim calcmode="lin" valueType="num">
                                      <p:cBhvr additive="base">
                                        <p:cTn id="61" dur="500" fill="hold"/>
                                        <p:tgtEl>
                                          <p:spTgt spid="253960"/>
                                        </p:tgtEl>
                                        <p:attrNameLst>
                                          <p:attrName>ppt_x</p:attrName>
                                        </p:attrNameLst>
                                      </p:cBhvr>
                                      <p:tavLst>
                                        <p:tav tm="0">
                                          <p:val>
                                            <p:strVal val="0-#ppt_w/2"/>
                                          </p:val>
                                        </p:tav>
                                        <p:tav tm="100000">
                                          <p:val>
                                            <p:strVal val="#ppt_x"/>
                                          </p:val>
                                        </p:tav>
                                      </p:tavLst>
                                    </p:anim>
                                    <p:anim calcmode="lin" valueType="num">
                                      <p:cBhvr additive="base">
                                        <p:cTn id="62" dur="500" fill="hold"/>
                                        <p:tgtEl>
                                          <p:spTgt spid="2539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animBg="1" autoUpdateAnimBg="0"/>
      <p:bldP spid="253956" grpId="0" animBg="1" autoUpdateAnimBg="0"/>
      <p:bldP spid="253957" grpId="0" animBg="1" autoUpdateAnimBg="0"/>
      <p:bldP spid="253958" grpId="0" animBg="1" autoUpdateAnimBg="0"/>
      <p:bldP spid="253959" grpId="0" animBg="1" autoUpdateAnimBg="0"/>
      <p:bldP spid="253960" grpId="0" autoUpdateAnimBg="0"/>
      <p:bldP spid="253961" grpId="0" autoUpdateAnimBg="0"/>
      <p:bldP spid="253962" grpId="0" autoUpdateAnimBg="0"/>
      <p:bldP spid="253963" grpId="0" autoUpdateAnimBg="0"/>
      <p:bldP spid="253964" grpId="0" autoUpdateAnimBg="0"/>
    </p:bldLst>
  </p:timing>
</p:sld>
</file>

<file path=ppt/theme/theme1.xml><?xml version="1.0" encoding="utf-8"?>
<a:theme xmlns:a="http://schemas.openxmlformats.org/drawingml/2006/main" name="Wkbkdes">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Wkbkd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5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5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Wkbk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kbk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kbk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kbk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kbk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kbk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kbk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Crayons</Template>
  <TotalTime>12721</TotalTime>
  <Words>1078</Words>
  <Application>Microsoft Office PowerPoint</Application>
  <PresentationFormat>On-screen Show (4:3)</PresentationFormat>
  <Paragraphs>209</Paragraphs>
  <Slides>19</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Times New Roman</vt:lpstr>
      <vt:lpstr>Wingdings</vt:lpstr>
      <vt:lpstr>Arial</vt:lpstr>
      <vt:lpstr>Wkbkdes</vt:lpstr>
      <vt:lpstr>Chương 7: CURSOR</vt:lpstr>
      <vt:lpstr>Giới thiệu</vt:lpstr>
      <vt:lpstr>Giới thiệu</vt:lpstr>
      <vt:lpstr>Các loại  Cursor</vt:lpstr>
      <vt:lpstr>Các loại  Cursor</vt:lpstr>
      <vt:lpstr>Các loại  Cursor</vt:lpstr>
      <vt:lpstr>Các loại  Cursor</vt:lpstr>
      <vt:lpstr>Các loại  Cursor</vt:lpstr>
      <vt:lpstr>Làm việc với T-SQL Server Cursor </vt:lpstr>
      <vt:lpstr>Khai báo Cursors</vt:lpstr>
      <vt:lpstr>Lấy mẫu tin và điều hướng Cursor</vt:lpstr>
      <vt:lpstr>Biến toàn cục với Cursor</vt:lpstr>
      <vt:lpstr> Ví dụ về Cursors</vt:lpstr>
      <vt:lpstr> Ví dụ về Cursors</vt:lpstr>
      <vt:lpstr> Ví dụ về Cursors</vt:lpstr>
      <vt:lpstr> Ví dụ về Cursors</vt:lpstr>
      <vt:lpstr>Sửa chữa dữ liệu trong Cursor</vt:lpstr>
      <vt:lpstr> Ví dụ về Cursors</vt:lpstr>
      <vt:lpstr> Ví dụ về Cursors</vt:lpstr>
    </vt:vector>
  </TitlesOfParts>
  <Company>Microsoft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SQL Server Overview</dc:title>
  <dc:creator>Cheryl Hoople</dc:creator>
  <cp:lastModifiedBy>admin</cp:lastModifiedBy>
  <cp:revision>292</cp:revision>
  <dcterms:created xsi:type="dcterms:W3CDTF">2000-03-20T23:36:29Z</dcterms:created>
  <dcterms:modified xsi:type="dcterms:W3CDTF">2017-08-08T08:24:17Z</dcterms:modified>
</cp:coreProperties>
</file>