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0" r:id="rId1"/>
  </p:sldMasterIdLst>
  <p:notesMasterIdLst>
    <p:notesMasterId r:id="rId55"/>
  </p:notesMasterIdLst>
  <p:handoutMasterIdLst>
    <p:handoutMasterId r:id="rId56"/>
  </p:handoutMasterIdLst>
  <p:sldIdLst>
    <p:sldId id="315" r:id="rId2"/>
    <p:sldId id="362" r:id="rId3"/>
    <p:sldId id="443" r:id="rId4"/>
    <p:sldId id="398" r:id="rId5"/>
    <p:sldId id="446" r:id="rId6"/>
    <p:sldId id="434" r:id="rId7"/>
    <p:sldId id="440" r:id="rId8"/>
    <p:sldId id="472" r:id="rId9"/>
    <p:sldId id="473" r:id="rId10"/>
    <p:sldId id="474" r:id="rId11"/>
    <p:sldId id="475" r:id="rId12"/>
    <p:sldId id="490" r:id="rId13"/>
    <p:sldId id="441" r:id="rId14"/>
    <p:sldId id="469" r:id="rId15"/>
    <p:sldId id="481" r:id="rId16"/>
    <p:sldId id="476" r:id="rId17"/>
    <p:sldId id="477" r:id="rId18"/>
    <p:sldId id="478" r:id="rId19"/>
    <p:sldId id="479" r:id="rId20"/>
    <p:sldId id="480" r:id="rId21"/>
    <p:sldId id="436" r:id="rId22"/>
    <p:sldId id="451" r:id="rId23"/>
    <p:sldId id="452" r:id="rId24"/>
    <p:sldId id="360" r:id="rId25"/>
    <p:sldId id="403" r:id="rId26"/>
    <p:sldId id="442" r:id="rId27"/>
    <p:sldId id="487" r:id="rId28"/>
    <p:sldId id="450" r:id="rId29"/>
    <p:sldId id="453" r:id="rId30"/>
    <p:sldId id="367" r:id="rId31"/>
    <p:sldId id="405" r:id="rId32"/>
    <p:sldId id="435" r:id="rId33"/>
    <p:sldId id="384" r:id="rId34"/>
    <p:sldId id="406" r:id="rId35"/>
    <p:sldId id="408" r:id="rId36"/>
    <p:sldId id="414" r:id="rId37"/>
    <p:sldId id="488" r:id="rId38"/>
    <p:sldId id="438" r:id="rId39"/>
    <p:sldId id="428" r:id="rId40"/>
    <p:sldId id="439" r:id="rId41"/>
    <p:sldId id="431" r:id="rId42"/>
    <p:sldId id="432" r:id="rId43"/>
    <p:sldId id="409" r:id="rId44"/>
    <p:sldId id="387" r:id="rId45"/>
    <p:sldId id="454" r:id="rId46"/>
    <p:sldId id="455" r:id="rId47"/>
    <p:sldId id="457" r:id="rId48"/>
    <p:sldId id="458" r:id="rId49"/>
    <p:sldId id="482" r:id="rId50"/>
    <p:sldId id="483" r:id="rId51"/>
    <p:sldId id="484" r:id="rId52"/>
    <p:sldId id="485" r:id="rId53"/>
    <p:sldId id="486" r:id="rId54"/>
  </p:sldIdLst>
  <p:sldSz cx="9144000" cy="6858000" type="screen4x3"/>
  <p:notesSz cx="6858000" cy="9144000"/>
  <p:embeddedFontLst>
    <p:embeddedFont>
      <p:font typeface="Arial Black" panose="020B0A04020102020204" pitchFamily="34" charset="0"/>
      <p:bold r:id="rId57"/>
    </p:embeddedFont>
    <p:embeddedFont>
      <p:font typeface="Arial Narrow" panose="020B0606020202030204" pitchFamily="34" charset="0"/>
      <p:regular r:id="rId58"/>
      <p:bold r:id="rId59"/>
      <p:italic r:id="rId60"/>
      <p:boldItalic r:id="rId61"/>
    </p:embeddedFont>
    <p:embeddedFont>
      <p:font typeface="Cambria" panose="02040503050406030204" pitchFamily="18" charset="0"/>
      <p:regular r:id="rId62"/>
      <p:bold r:id="rId63"/>
      <p:italic r:id="rId64"/>
      <p:boldItalic r:id="rId65"/>
    </p:embeddedFont>
    <p:embeddedFont>
      <p:font typeface="Georgia" panose="02040502050405020303" pitchFamily="18" charset="0"/>
      <p:regular r:id="rId66"/>
      <p:bold r:id="rId67"/>
      <p:italic r:id="rId68"/>
      <p:boldItalic r:id="rId69"/>
    </p:embeddedFont>
    <p:embeddedFont>
      <p:font typeface="Impact" panose="020B0806030902050204" pitchFamily="34" charset="0"/>
      <p:regular r:id="rId70"/>
    </p:embeddedFont>
    <p:embeddedFont>
      <p:font typeface="Lucida Sans Typewriter" panose="020B0509030504030204" pitchFamily="49" charset="0"/>
      <p:regular r:id="rId71"/>
      <p:bold r:id="rId72"/>
      <p:italic r:id="rId73"/>
      <p:boldItalic r:id="rId74"/>
    </p:embeddedFont>
    <p:embeddedFont>
      <p:font typeface="Tahoma" panose="020B0604030504040204" pitchFamily="34" charset="0"/>
      <p:regular r:id="rId75"/>
      <p:bold r:id="rId76"/>
    </p:embeddedFont>
  </p:embeddedFont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orient="horz" pos="624">
          <p15:clr>
            <a:srgbClr val="A4A3A4"/>
          </p15:clr>
        </p15:guide>
        <p15:guide id="3" orient="horz" pos="816">
          <p15:clr>
            <a:srgbClr val="A4A3A4"/>
          </p15:clr>
        </p15:guide>
        <p15:guide id="4" orient="horz" pos="3696">
          <p15:clr>
            <a:srgbClr val="A4A3A4"/>
          </p15:clr>
        </p15:guide>
        <p15:guide id="5" orient="horz" pos="2496">
          <p15:clr>
            <a:srgbClr val="A4A3A4"/>
          </p15:clr>
        </p15:guide>
        <p15:guide id="6" pos="5232">
          <p15:clr>
            <a:srgbClr val="A4A3A4"/>
          </p15:clr>
        </p15:guide>
        <p15:guide id="7" pos="50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800000"/>
    <a:srgbClr val="66FF33"/>
    <a:srgbClr val="FFFF66"/>
    <a:srgbClr val="FFCCFF"/>
    <a:srgbClr val="CCFFFF"/>
    <a:srgbClr val="FFFF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94660" autoAdjust="0"/>
  </p:normalViewPr>
  <p:slideViewPr>
    <p:cSldViewPr>
      <p:cViewPr varScale="1">
        <p:scale>
          <a:sx n="76" d="100"/>
          <a:sy n="76" d="100"/>
        </p:scale>
        <p:origin x="288" y="90"/>
      </p:cViewPr>
      <p:guideLst>
        <p:guide orient="horz" pos="4319"/>
        <p:guide orient="horz" pos="624"/>
        <p:guide orient="horz" pos="816"/>
        <p:guide orient="horz" pos="3696"/>
        <p:guide orient="horz" pos="2496"/>
        <p:guide pos="5232"/>
        <p:guide pos="50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68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font" Target="fonts/font12.fntdata"/><Relationship Id="rId76"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font" Target="fonts/font18.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08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809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809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BACFD1B6-7C06-4A09-887B-B4C47ECE026B}" type="slidenum">
              <a:rPr lang="en-US"/>
              <a:pPr/>
              <a:t>‹#›</a:t>
            </a:fld>
            <a:endParaRPr lang="en-US"/>
          </a:p>
        </p:txBody>
      </p:sp>
    </p:spTree>
    <p:extLst>
      <p:ext uri="{BB962C8B-B14F-4D97-AF65-F5344CB8AC3E}">
        <p14:creationId xmlns:p14="http://schemas.microsoft.com/office/powerpoint/2010/main" val="523442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177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77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177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05A10D2-AD90-4E4E-8A21-C0E7A5D915BB}" type="slidenum">
              <a:rPr lang="en-US"/>
              <a:pPr/>
              <a:t>‹#›</a:t>
            </a:fld>
            <a:endParaRPr lang="en-US"/>
          </a:p>
        </p:txBody>
      </p:sp>
    </p:spTree>
    <p:extLst>
      <p:ext uri="{BB962C8B-B14F-4D97-AF65-F5344CB8AC3E}">
        <p14:creationId xmlns:p14="http://schemas.microsoft.com/office/powerpoint/2010/main" val="2130824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F2DA0B-9302-45DF-9BBE-F163ED6B6B1F}"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lvl="1" eaLnBrk="1" hangingPunct="1">
              <a:lnSpc>
                <a:spcPct val="70000"/>
              </a:lnSpc>
              <a:spcBef>
                <a:spcPct val="40000"/>
              </a:spcBef>
            </a:pPr>
            <a:r>
              <a:rPr lang="en-US" altLang="en-US" sz="1300" b="1">
                <a:sym typeface="Wingdings" panose="05000000000000000000" pitchFamily="2" charset="2"/>
              </a:rPr>
              <a:t>Fast execution</a:t>
            </a:r>
            <a:r>
              <a:rPr lang="en-US" alt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eaLnBrk="1" hangingPunct="1">
              <a:lnSpc>
                <a:spcPct val="70000"/>
              </a:lnSpc>
              <a:spcBef>
                <a:spcPct val="40000"/>
              </a:spcBef>
            </a:pPr>
            <a:r>
              <a:rPr lang="en-US" altLang="en-US" sz="1300" b="1">
                <a:sym typeface="Wingdings" panose="05000000000000000000" pitchFamily="2" charset="2"/>
              </a:rPr>
              <a:t>Network load reduction</a:t>
            </a:r>
            <a:r>
              <a:rPr lang="en-US" alt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eaLnBrk="1" hangingPunct="1">
              <a:lnSpc>
                <a:spcPct val="70000"/>
              </a:lnSpc>
              <a:spcBef>
                <a:spcPct val="40000"/>
              </a:spcBef>
            </a:pPr>
            <a:r>
              <a:rPr lang="en-US" altLang="en-US" sz="1300" b="1">
                <a:sym typeface="Wingdings" panose="05000000000000000000" pitchFamily="2" charset="2"/>
              </a:rPr>
              <a:t>Security mechanism</a:t>
            </a:r>
            <a:r>
              <a:rPr lang="en-US" alt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pPr eaLnBrk="1" hangingPunct="1"/>
            <a:endParaRPr lang="en-US" altLang="en-US"/>
          </a:p>
        </p:txBody>
      </p:sp>
    </p:spTree>
    <p:extLst>
      <p:ext uri="{BB962C8B-B14F-4D97-AF65-F5344CB8AC3E}">
        <p14:creationId xmlns:p14="http://schemas.microsoft.com/office/powerpoint/2010/main" val="109357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808A7A6-0B03-4086-B4AE-73B500056D22}" type="slidenum">
              <a:rPr lang="en-US" altLang="en-US" sz="1200">
                <a:latin typeface="Times New Roman" panose="02020603050405020304" pitchFamily="18" charset="0"/>
              </a:rPr>
              <a:pPr algn="r"/>
              <a:t>49</a:t>
            </a:fld>
            <a:endParaRPr lang="en-US" altLang="en-US" sz="12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184334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11E799-1959-45A8-81E0-8564BFB45A20}" type="slidenum">
              <a:rPr lang="en-US" altLang="en-US" sz="1200">
                <a:latin typeface="Times New Roman" panose="02020603050405020304" pitchFamily="18" charset="0"/>
              </a:rPr>
              <a:pPr algn="r"/>
              <a:t>50</a:t>
            </a:fld>
            <a:endParaRPr lang="en-US" altLang="en-US" sz="12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3033827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320F866-FC0F-4C92-9996-5A761EFC9BFE}" type="slidenum">
              <a:rPr lang="en-US" altLang="en-US" sz="1200">
                <a:latin typeface="Times New Roman" panose="02020603050405020304" pitchFamily="18" charset="0"/>
              </a:rPr>
              <a:pPr algn="r"/>
              <a:t>51</a:t>
            </a:fld>
            <a:endParaRPr lang="en-US" altLang="en-US" sz="12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105349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79DB399-683A-4A8C-BB30-5E0D5A8D976E}" type="slidenum">
              <a:rPr lang="en-US" altLang="en-US" sz="1200">
                <a:latin typeface="Times New Roman" panose="02020603050405020304" pitchFamily="18" charset="0"/>
              </a:rPr>
              <a:pPr algn="r"/>
              <a:t>52</a:t>
            </a:fld>
            <a:endParaRPr lang="en-US" altLang="en-US" sz="12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3339397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681CFF7-214D-4C2C-B507-11007BA8B9EC}"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150757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7264659-558E-43AF-9E1C-76590B1E9799}" type="slidenum">
              <a:rPr lang="en-US" altLang="en-US" sz="1200">
                <a:latin typeface="Times New Roman" panose="02020603050405020304" pitchFamily="18" charset="0"/>
              </a:rPr>
              <a:pPr algn="r"/>
              <a:t>10</a:t>
            </a:fld>
            <a:endParaRPr lang="en-US" altLang="en-US" sz="12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350116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7264659-558E-43AF-9E1C-76590B1E9799}" type="slidenum">
              <a:rPr lang="en-US" altLang="en-US" sz="1200">
                <a:latin typeface="Times New Roman" panose="02020603050405020304" pitchFamily="18" charset="0"/>
              </a:rPr>
              <a:pPr algn="r"/>
              <a:t>11</a:t>
            </a:fld>
            <a:endParaRPr lang="en-US" altLang="en-US" sz="12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23460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B5E1A9-0819-470E-AE67-C92E1AA8D243}"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361439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BCBF2-419C-49CD-BE89-F6354697DA99}"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61418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BCBF2-419C-49CD-BE89-F6354697DA99}"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76006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BCBF2-419C-49CD-BE89-F6354697DA99}"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263316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0A75D-14CA-46EA-B415-B2066268F6D1}" type="slidenum">
              <a:rPr lang="en-US" smtClean="0"/>
              <a:t>18</a:t>
            </a:fld>
            <a:endParaRPr lang="en-US"/>
          </a:p>
        </p:txBody>
      </p:sp>
    </p:spTree>
    <p:extLst>
      <p:ext uri="{BB962C8B-B14F-4D97-AF65-F5344CB8AC3E}">
        <p14:creationId xmlns:p14="http://schemas.microsoft.com/office/powerpoint/2010/main" val="157379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5A29E-4128-4EB6-9929-412E46B12B24}"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xfrm>
            <a:off x="1144588" y="685800"/>
            <a:ext cx="4572000" cy="3429000"/>
          </a:xfrm>
          <a:ln/>
        </p:spPr>
      </p:sp>
      <p:sp>
        <p:nvSpPr>
          <p:cNvPr id="686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5884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a:p>
        </p:txBody>
      </p:sp>
      <p:sp>
        <p:nvSpPr>
          <p:cNvPr id="7" name="Text Box 10"/>
          <p:cNvSpPr txBox="1">
            <a:spLocks noChangeArrowheads="1"/>
          </p:cNvSpPr>
          <p:nvPr userDrawn="1"/>
        </p:nvSpPr>
        <p:spPr bwMode="auto">
          <a:xfrm>
            <a:off x="8229600" y="6324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fld id="{8A700843-E419-461E-955D-25687CC1F744}" type="slidenum">
              <a:rPr lang="en-US" sz="1600" b="1">
                <a:latin typeface="Arial Narrow" panose="020B0606020202030204" pitchFamily="34" charset="0"/>
              </a:rPr>
              <a:pPr>
                <a:spcBef>
                  <a:spcPct val="50000"/>
                </a:spcBef>
              </a:pPr>
              <a:t>‹#›</a:t>
            </a:fld>
            <a:endParaRPr lang="en-US" sz="1600" b="1">
              <a:latin typeface="Arial Narrow" panose="020B0606020202030204" pitchFamily="34" charset="0"/>
            </a:endParaRPr>
          </a:p>
        </p:txBody>
      </p:sp>
      <p:sp>
        <p:nvSpPr>
          <p:cNvPr id="30925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en-US" noProof="0"/>
              <a:t>Click to edit Master title style</a:t>
            </a:r>
          </a:p>
        </p:txBody>
      </p:sp>
      <p:sp>
        <p:nvSpPr>
          <p:cNvPr id="30925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en-US" noProof="0"/>
              <a:t>Click to edit Master subtitle style</a:t>
            </a:r>
          </a:p>
        </p:txBody>
      </p:sp>
      <p:sp>
        <p:nvSpPr>
          <p:cNvPr id="8" name="Rectangle 7"/>
          <p:cNvSpPr>
            <a:spLocks noGrp="1" noChangeArrowheads="1"/>
          </p:cNvSpPr>
          <p:nvPr>
            <p:ph type="dt" sz="half" idx="10"/>
          </p:nvPr>
        </p:nvSpPr>
        <p:spPr/>
        <p:txBody>
          <a:bodyPr/>
          <a:lstStyle>
            <a:lvl1pPr>
              <a:defRPr/>
            </a:lvl1pPr>
          </a:lstStyle>
          <a:p>
            <a:pPr>
              <a:defRPr/>
            </a:pPr>
            <a:endParaRPr lang="en-US"/>
          </a:p>
        </p:txBody>
      </p:sp>
      <p:sp>
        <p:nvSpPr>
          <p:cNvPr id="9" name="Rectangle 8"/>
          <p:cNvSpPr>
            <a:spLocks noGrp="1" noChangeArrowheads="1"/>
          </p:cNvSpPr>
          <p:nvPr>
            <p:ph type="ftr" sz="quarter" idx="11"/>
          </p:nvPr>
        </p:nvSpPr>
        <p:spPr>
          <a:xfrm>
            <a:off x="3352800" y="6391275"/>
            <a:ext cx="2895600" cy="457200"/>
          </a:xfrm>
        </p:spPr>
        <p:txBody>
          <a:bodyPr/>
          <a:lstStyle>
            <a:lvl1pPr>
              <a:defRPr/>
            </a:lvl1pPr>
          </a:lstStyle>
          <a:p>
            <a:pPr>
              <a:defRPr/>
            </a:pPr>
            <a:r>
              <a:rPr lang="en-US"/>
              <a:t>1</a:t>
            </a:r>
          </a:p>
        </p:txBody>
      </p:sp>
      <p:sp>
        <p:nvSpPr>
          <p:cNvPr id="10" name="Rectangle 9"/>
          <p:cNvSpPr>
            <a:spLocks noGrp="1" noChangeArrowheads="1"/>
          </p:cNvSpPr>
          <p:nvPr>
            <p:ph type="sldNum" sz="quarter" idx="12"/>
          </p:nvPr>
        </p:nvSpPr>
        <p:spPr>
          <a:xfrm>
            <a:off x="6858000" y="6391275"/>
            <a:ext cx="1600200" cy="457200"/>
          </a:xfrm>
        </p:spPr>
        <p:txBody>
          <a:bodyPr/>
          <a:lstStyle>
            <a:lvl1pPr>
              <a:defRPr/>
            </a:lvl1pPr>
          </a:lstStyle>
          <a:p>
            <a:fld id="{FD0ADF4B-8A7E-4E5E-BC4D-E8AC1D1F7826}" type="slidenum">
              <a:rPr lang="en-US"/>
              <a:pPr/>
              <a:t>‹#›</a:t>
            </a:fld>
            <a:endParaRPr lang="en-US"/>
          </a:p>
        </p:txBody>
      </p:sp>
    </p:spTree>
    <p:extLst>
      <p:ext uri="{BB962C8B-B14F-4D97-AF65-F5344CB8AC3E}">
        <p14:creationId xmlns:p14="http://schemas.microsoft.com/office/powerpoint/2010/main" val="330545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6EBA2A6B-82C9-4B09-A5FF-7B04C4DE70FE}" type="slidenum">
              <a:rPr lang="en-US"/>
              <a:pPr/>
              <a:t>‹#›</a:t>
            </a:fld>
            <a:endParaRPr lang="en-US"/>
          </a:p>
        </p:txBody>
      </p:sp>
    </p:spTree>
    <p:extLst>
      <p:ext uri="{BB962C8B-B14F-4D97-AF65-F5344CB8AC3E}">
        <p14:creationId xmlns:p14="http://schemas.microsoft.com/office/powerpoint/2010/main" val="208594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3F5DE369-8308-4B0F-B5C8-9E3196C9BA83}" type="slidenum">
              <a:rPr lang="en-US"/>
              <a:pPr/>
              <a:t>‹#›</a:t>
            </a:fld>
            <a:endParaRPr lang="en-US"/>
          </a:p>
        </p:txBody>
      </p:sp>
    </p:spTree>
    <p:extLst>
      <p:ext uri="{BB962C8B-B14F-4D97-AF65-F5344CB8AC3E}">
        <p14:creationId xmlns:p14="http://schemas.microsoft.com/office/powerpoint/2010/main" val="4060537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762000" y="1905000"/>
            <a:ext cx="7696200" cy="40386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89A38EA6-3358-4EE4-B614-B8B793D05BED}" type="slidenum">
              <a:rPr lang="en-US"/>
              <a:pPr/>
              <a:t>‹#›</a:t>
            </a:fld>
            <a:endParaRPr lang="en-US"/>
          </a:p>
        </p:txBody>
      </p:sp>
    </p:spTree>
    <p:extLst>
      <p:ext uri="{BB962C8B-B14F-4D97-AF65-F5344CB8AC3E}">
        <p14:creationId xmlns:p14="http://schemas.microsoft.com/office/powerpoint/2010/main" val="1920254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2D99F2A0-FE4B-4870-8B66-88C9941F3F68}" type="slidenum">
              <a:rPr lang="en-US"/>
              <a:pPr/>
              <a:t>‹#›</a:t>
            </a:fld>
            <a:endParaRPr lang="en-US"/>
          </a:p>
        </p:txBody>
      </p:sp>
    </p:spTree>
    <p:extLst>
      <p:ext uri="{BB962C8B-B14F-4D97-AF65-F5344CB8AC3E}">
        <p14:creationId xmlns:p14="http://schemas.microsoft.com/office/powerpoint/2010/main" val="373446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AF9AE798-7A0A-4375-9C3D-1837EA10CEAF}" type="slidenum">
              <a:rPr lang="en-US"/>
              <a:pPr/>
              <a:t>‹#›</a:t>
            </a:fld>
            <a:endParaRPr lang="en-US"/>
          </a:p>
        </p:txBody>
      </p:sp>
    </p:spTree>
    <p:extLst>
      <p:ext uri="{BB962C8B-B14F-4D97-AF65-F5344CB8AC3E}">
        <p14:creationId xmlns:p14="http://schemas.microsoft.com/office/powerpoint/2010/main" val="283326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FB618E6A-F585-4758-A8A8-D56D17E60A70}" type="slidenum">
              <a:rPr lang="en-US"/>
              <a:pPr/>
              <a:t>‹#›</a:t>
            </a:fld>
            <a:endParaRPr lang="en-US"/>
          </a:p>
        </p:txBody>
      </p:sp>
    </p:spTree>
    <p:extLst>
      <p:ext uri="{BB962C8B-B14F-4D97-AF65-F5344CB8AC3E}">
        <p14:creationId xmlns:p14="http://schemas.microsoft.com/office/powerpoint/2010/main" val="243794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95C767DC-F27B-4937-8A95-3CCBB12207C1}" type="slidenum">
              <a:rPr lang="en-US"/>
              <a:pPr/>
              <a:t>‹#›</a:t>
            </a:fld>
            <a:endParaRPr lang="en-US"/>
          </a:p>
        </p:txBody>
      </p:sp>
    </p:spTree>
    <p:extLst>
      <p:ext uri="{BB962C8B-B14F-4D97-AF65-F5344CB8AC3E}">
        <p14:creationId xmlns:p14="http://schemas.microsoft.com/office/powerpoint/2010/main" val="414499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9" name="Rectangle 6"/>
          <p:cNvSpPr>
            <a:spLocks noGrp="1" noChangeArrowheads="1"/>
          </p:cNvSpPr>
          <p:nvPr>
            <p:ph type="sldNum" sz="quarter" idx="12"/>
          </p:nvPr>
        </p:nvSpPr>
        <p:spPr>
          <a:ln/>
        </p:spPr>
        <p:txBody>
          <a:bodyPr/>
          <a:lstStyle>
            <a:lvl1pPr>
              <a:defRPr/>
            </a:lvl1pPr>
          </a:lstStyle>
          <a:p>
            <a:fld id="{D91E47EB-4D76-4253-AFA0-8DC167487892}" type="slidenum">
              <a:rPr lang="en-US"/>
              <a:pPr/>
              <a:t>‹#›</a:t>
            </a:fld>
            <a:endParaRPr lang="en-US"/>
          </a:p>
        </p:txBody>
      </p:sp>
    </p:spTree>
    <p:extLst>
      <p:ext uri="{BB962C8B-B14F-4D97-AF65-F5344CB8AC3E}">
        <p14:creationId xmlns:p14="http://schemas.microsoft.com/office/powerpoint/2010/main" val="163570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5" name="Rectangle 6"/>
          <p:cNvSpPr>
            <a:spLocks noGrp="1" noChangeArrowheads="1"/>
          </p:cNvSpPr>
          <p:nvPr>
            <p:ph type="sldNum" sz="quarter" idx="12"/>
          </p:nvPr>
        </p:nvSpPr>
        <p:spPr>
          <a:ln/>
        </p:spPr>
        <p:txBody>
          <a:bodyPr/>
          <a:lstStyle>
            <a:lvl1pPr>
              <a:defRPr/>
            </a:lvl1pPr>
          </a:lstStyle>
          <a:p>
            <a:fld id="{581FD837-D6E0-4730-B273-0BDAB969BCFA}" type="slidenum">
              <a:rPr lang="en-US"/>
              <a:pPr/>
              <a:t>‹#›</a:t>
            </a:fld>
            <a:endParaRPr lang="en-US"/>
          </a:p>
        </p:txBody>
      </p:sp>
    </p:spTree>
    <p:extLst>
      <p:ext uri="{BB962C8B-B14F-4D97-AF65-F5344CB8AC3E}">
        <p14:creationId xmlns:p14="http://schemas.microsoft.com/office/powerpoint/2010/main" val="72279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4" name="Rectangle 6"/>
          <p:cNvSpPr>
            <a:spLocks noGrp="1" noChangeArrowheads="1"/>
          </p:cNvSpPr>
          <p:nvPr>
            <p:ph type="sldNum" sz="quarter" idx="12"/>
          </p:nvPr>
        </p:nvSpPr>
        <p:spPr>
          <a:ln/>
        </p:spPr>
        <p:txBody>
          <a:bodyPr/>
          <a:lstStyle>
            <a:lvl1pPr>
              <a:defRPr/>
            </a:lvl1pPr>
          </a:lstStyle>
          <a:p>
            <a:fld id="{52AC8F85-0105-4898-AAE9-F4392F4E6A29}" type="slidenum">
              <a:rPr lang="en-US"/>
              <a:pPr/>
              <a:t>‹#›</a:t>
            </a:fld>
            <a:endParaRPr lang="en-US"/>
          </a:p>
        </p:txBody>
      </p:sp>
    </p:spTree>
    <p:extLst>
      <p:ext uri="{BB962C8B-B14F-4D97-AF65-F5344CB8AC3E}">
        <p14:creationId xmlns:p14="http://schemas.microsoft.com/office/powerpoint/2010/main" val="62979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30F39E1E-6016-4A80-A9C0-153A869357DE}" type="slidenum">
              <a:rPr lang="en-US"/>
              <a:pPr/>
              <a:t>‹#›</a:t>
            </a:fld>
            <a:endParaRPr lang="en-US"/>
          </a:p>
        </p:txBody>
      </p:sp>
    </p:spTree>
    <p:extLst>
      <p:ext uri="{BB962C8B-B14F-4D97-AF65-F5344CB8AC3E}">
        <p14:creationId xmlns:p14="http://schemas.microsoft.com/office/powerpoint/2010/main" val="73413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981EABEF-4AC5-4E47-AF07-16797CECA710}" type="slidenum">
              <a:rPr lang="en-US"/>
              <a:pPr/>
              <a:t>‹#›</a:t>
            </a:fld>
            <a:endParaRPr lang="en-US"/>
          </a:p>
        </p:txBody>
      </p:sp>
    </p:spTree>
    <p:extLst>
      <p:ext uri="{BB962C8B-B14F-4D97-AF65-F5344CB8AC3E}">
        <p14:creationId xmlns:p14="http://schemas.microsoft.com/office/powerpoint/2010/main" val="249291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762000" y="1905000"/>
            <a:ext cx="7696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2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3082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r>
              <a:rPr lang="en-US"/>
              <a:t>1</a:t>
            </a:r>
          </a:p>
        </p:txBody>
      </p:sp>
      <p:sp>
        <p:nvSpPr>
          <p:cNvPr id="3082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fld id="{8A3B517E-8AF1-4DC9-9CFA-2665EB29AFFA}" type="slidenum">
              <a:rPr lang="en-US"/>
              <a:pPr/>
              <a:t>‹#›</a:t>
            </a:fld>
            <a:endParaRPr lang="en-US"/>
          </a:p>
        </p:txBody>
      </p:sp>
      <p:grpSp>
        <p:nvGrpSpPr>
          <p:cNvPr id="1031" name="Group 7"/>
          <p:cNvGrpSpPr>
            <a:grpSpLocks/>
          </p:cNvGrpSpPr>
          <p:nvPr/>
        </p:nvGrpSpPr>
        <p:grpSpPr bwMode="auto">
          <a:xfrm>
            <a:off x="168275" y="228600"/>
            <a:ext cx="8823325" cy="6096000"/>
            <a:chOff x="106" y="144"/>
            <a:chExt cx="5558" cy="3840"/>
          </a:xfrm>
        </p:grpSpPr>
        <p:sp>
          <p:nvSpPr>
            <p:cNvPr id="1033"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z="2400">
                <a:latin typeface="Times New Roman" pitchFamily="18" charset="0"/>
              </a:endParaRPr>
            </a:p>
          </p:txBody>
        </p:sp>
        <p:sp>
          <p:nvSpPr>
            <p:cNvPr id="1034" name="Line 9"/>
            <p:cNvSpPr>
              <a:spLocks noChangeShapeType="1"/>
            </p:cNvSpPr>
            <p:nvPr/>
          </p:nvSpPr>
          <p:spPr bwMode="auto">
            <a:xfrm>
              <a:off x="480" y="1077"/>
              <a:ext cx="4848"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2" name="Text Box 10"/>
          <p:cNvSpPr txBox="1">
            <a:spLocks noChangeArrowheads="1"/>
          </p:cNvSpPr>
          <p:nvPr userDrawn="1"/>
        </p:nvSpPr>
        <p:spPr bwMode="auto">
          <a:xfrm>
            <a:off x="8229600" y="6324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fld id="{49C5EEB5-6B9A-4009-B719-5EB6C5EE4066}" type="slidenum">
              <a:rPr lang="en-US" sz="1600" b="1">
                <a:latin typeface="Arial Narrow" panose="020B0606020202030204" pitchFamily="34" charset="0"/>
              </a:rPr>
              <a:pPr>
                <a:spcBef>
                  <a:spcPct val="50000"/>
                </a:spcBef>
              </a:pPr>
              <a:t>‹#›</a:t>
            </a:fld>
            <a:endParaRPr lang="en-US" sz="1600" b="1">
              <a:latin typeface="Arial Narrow" panose="020B0606020202030204" pitchFamily="34" charset="0"/>
            </a:endParaRPr>
          </a:p>
        </p:txBody>
      </p:sp>
    </p:spTree>
  </p:cSld>
  <p:clrMap bg1="lt1" tx1="dk1" bg2="lt2" tx2="dk2" accent1="accent1" accent2="accent2" accent3="accent3" accent4="accent4" accent5="accent5" accent6="accent6" hlink="hlink" folHlink="folHlink"/>
  <p:sldLayoutIdLst>
    <p:sldLayoutId id="2147483791"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898525" y="828675"/>
            <a:ext cx="1707519" cy="52322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800" b="1">
                <a:solidFill>
                  <a:srgbClr val="800000"/>
                </a:solidFill>
                <a:latin typeface="Times New Roman" panose="02020603050405020304" pitchFamily="18" charset="0"/>
              </a:rPr>
              <a:t>Chương 8</a:t>
            </a:r>
          </a:p>
        </p:txBody>
      </p:sp>
      <p:sp>
        <p:nvSpPr>
          <p:cNvPr id="4" name="Rectangle 3"/>
          <p:cNvSpPr/>
          <p:nvPr/>
        </p:nvSpPr>
        <p:spPr>
          <a:xfrm>
            <a:off x="2590800" y="3124200"/>
            <a:ext cx="4495800" cy="1107996"/>
          </a:xfrm>
          <a:prstGeom prst="rect">
            <a:avLst/>
          </a:prstGeom>
        </p:spPr>
        <p:txBody>
          <a:bodyPr wrap="square">
            <a:spAutoFit/>
          </a:bodyPr>
          <a:lstStyle/>
          <a:p>
            <a:r>
              <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mbria" pitchFamily="18" charset="0"/>
              </a:rPr>
              <a:t>TRIGGERS</a:t>
            </a:r>
            <a:endPar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linds(horizontal)">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85800" y="1981200"/>
            <a:ext cx="8153400" cy="5105400"/>
          </a:xfrm>
        </p:spPr>
        <p:txBody>
          <a:bodyPr/>
          <a:lstStyle/>
          <a:p>
            <a:pPr marL="346075" indent="-346075" algn="just" eaLnBrk="1" hangingPunct="1">
              <a:lnSpc>
                <a:spcPct val="110000"/>
              </a:lnSpc>
              <a:buClr>
                <a:schemeClr val="tx2"/>
              </a:buClr>
              <a:buSzTx/>
            </a:pPr>
            <a:r>
              <a:rPr lang="en-US" altLang="en-US" sz="2400" b="1" dirty="0">
                <a:cs typeface="Times New Roman" panose="02020603050405020304" pitchFamily="18" charset="0"/>
              </a:rPr>
              <a:t> </a:t>
            </a:r>
            <a:r>
              <a:rPr lang="en-US" altLang="en-US" sz="2400" dirty="0">
                <a:solidFill>
                  <a:srgbClr val="996633"/>
                </a:solidFill>
                <a:cs typeface="Times New Roman" panose="02020603050405020304" pitchFamily="18" charset="0"/>
              </a:rPr>
              <a:t>AFTER triggers (</a:t>
            </a:r>
            <a:r>
              <a:rPr lang="en-US" altLang="en-US" sz="2400" dirty="0" err="1">
                <a:solidFill>
                  <a:srgbClr val="996633"/>
                </a:solidFill>
                <a:cs typeface="Times New Roman" panose="02020603050405020304" pitchFamily="18" charset="0"/>
              </a:rPr>
              <a:t>mặc</a:t>
            </a:r>
            <a:r>
              <a:rPr lang="en-US" altLang="en-US" sz="2400" dirty="0">
                <a:solidFill>
                  <a:srgbClr val="996633"/>
                </a:solidFill>
                <a:cs typeface="Times New Roman" panose="02020603050405020304" pitchFamily="18" charset="0"/>
              </a:rPr>
              <a:t> </a:t>
            </a:r>
            <a:r>
              <a:rPr lang="en-US" altLang="en-US" sz="2400" dirty="0" err="1">
                <a:solidFill>
                  <a:srgbClr val="996633"/>
                </a:solidFill>
                <a:cs typeface="Times New Roman" panose="02020603050405020304" pitchFamily="18" charset="0"/>
              </a:rPr>
              <a:t>định</a:t>
            </a:r>
            <a:r>
              <a:rPr lang="en-US" altLang="en-US" sz="2400" dirty="0">
                <a:solidFill>
                  <a:srgbClr val="996633"/>
                </a:solidFill>
                <a:cs typeface="Times New Roman" panose="02020603050405020304" pitchFamily="18" charset="0"/>
              </a:rPr>
              <a:t>):</a:t>
            </a:r>
            <a:r>
              <a:rPr lang="en-US" altLang="en-US" sz="2400" dirty="0">
                <a:cs typeface="Times New Roman" panose="02020603050405020304" pitchFamily="18" charset="0"/>
              </a:rPr>
              <a:t> </a:t>
            </a:r>
            <a:r>
              <a:rPr lang="en-US" altLang="en-US" sz="2400" dirty="0" err="1">
                <a:cs typeface="Times New Roman" panose="02020603050405020304" pitchFamily="18" charset="0"/>
              </a:rPr>
              <a:t>khi</a:t>
            </a:r>
            <a:r>
              <a:rPr lang="en-US" altLang="en-US" sz="2400" dirty="0">
                <a:cs typeface="Times New Roman" panose="02020603050405020304" pitchFamily="18" charset="0"/>
              </a:rPr>
              <a:t> delete hay insert </a:t>
            </a:r>
            <a:r>
              <a:rPr lang="en-US" altLang="en-US" sz="2400" dirty="0" err="1">
                <a:cs typeface="Times New Roman" panose="02020603050405020304" pitchFamily="18" charset="0"/>
              </a:rPr>
              <a:t>một</a:t>
            </a:r>
            <a:r>
              <a:rPr lang="en-US" altLang="en-US" sz="2400" dirty="0">
                <a:cs typeface="Times New Roman" panose="02020603050405020304" pitchFamily="18" charset="0"/>
              </a:rPr>
              <a:t> </a:t>
            </a:r>
            <a:r>
              <a:rPr lang="en-US" altLang="en-US" sz="2400" dirty="0" err="1">
                <a:cs typeface="Times New Roman" panose="02020603050405020304" pitchFamily="18" charset="0"/>
              </a:rPr>
              <a:t>dòng</a:t>
            </a:r>
            <a:r>
              <a:rPr lang="en-US" altLang="en-US" sz="2400" dirty="0">
                <a:cs typeface="Times New Roman" panose="02020603050405020304" pitchFamily="18" charset="0"/>
              </a:rPr>
              <a:t> </a:t>
            </a:r>
            <a:r>
              <a:rPr lang="en-US" altLang="en-US" sz="2400" dirty="0" err="1">
                <a:cs typeface="Times New Roman" panose="02020603050405020304" pitchFamily="18" charset="0"/>
              </a:rPr>
              <a:t>v</a:t>
            </a:r>
            <a:r>
              <a:rPr lang="en-US" altLang="en-US" sz="2400" dirty="0" err="1">
                <a:latin typeface="Times New Roman" panose="02020603050405020304" pitchFamily="18" charset="0"/>
                <a:cs typeface="Times New Roman" panose="02020603050405020304" pitchFamily="18" charset="0"/>
              </a:rPr>
              <a:t>à</a:t>
            </a:r>
            <a:r>
              <a:rPr lang="en-US" altLang="en-US" sz="2400" dirty="0" err="1">
                <a:cs typeface="Times New Roman" panose="02020603050405020304" pitchFamily="18" charset="0"/>
              </a:rPr>
              <a:t>o</a:t>
            </a:r>
            <a:r>
              <a:rPr lang="en-US" altLang="en-US" sz="2400" dirty="0">
                <a:cs typeface="Times New Roman" panose="02020603050405020304" pitchFamily="18" charset="0"/>
              </a:rPr>
              <a:t> Table, </a:t>
            </a:r>
            <a:r>
              <a:rPr lang="en-US" altLang="en-US" sz="2400" dirty="0" err="1">
                <a:cs typeface="Times New Roman" panose="02020603050405020304" pitchFamily="18" charset="0"/>
              </a:rPr>
              <a:t>sau</a:t>
            </a:r>
            <a:r>
              <a:rPr lang="en-US" altLang="en-US" sz="2400" dirty="0">
                <a:cs typeface="Times New Roman" panose="02020603050405020304" pitchFamily="18" charset="0"/>
              </a:rPr>
              <a:t> </a:t>
            </a:r>
            <a:r>
              <a:rPr lang="en-US" altLang="en-US" sz="2400" dirty="0" err="1">
                <a:cs typeface="Times New Roman" panose="02020603050405020304" pitchFamily="18" charset="0"/>
              </a:rPr>
              <a:t>khi</a:t>
            </a:r>
            <a:r>
              <a:rPr lang="en-US" altLang="en-US" sz="2400" dirty="0">
                <a:cs typeface="Times New Roman" panose="02020603050405020304" pitchFamily="18" charset="0"/>
              </a:rPr>
              <a:t> </a:t>
            </a:r>
            <a:r>
              <a:rPr lang="en-US" altLang="en-US" sz="2400" dirty="0" err="1">
                <a:cs typeface="Times New Roman" panose="02020603050405020304" pitchFamily="18" charset="0"/>
              </a:rPr>
              <a:t>thực</a:t>
            </a:r>
            <a:r>
              <a:rPr lang="en-US" altLang="en-US" sz="2400" dirty="0">
                <a:cs typeface="Times New Roman" panose="02020603050405020304" pitchFamily="18" charset="0"/>
              </a:rPr>
              <a:t> </a:t>
            </a:r>
            <a:r>
              <a:rPr lang="en-US" altLang="en-US" sz="2400" dirty="0" err="1">
                <a:cs typeface="Times New Roman" panose="02020603050405020304" pitchFamily="18" charset="0"/>
              </a:rPr>
              <a:t>hiện</a:t>
            </a:r>
            <a:r>
              <a:rPr lang="en-US" altLang="en-US" sz="2400" dirty="0">
                <a:cs typeface="Times New Roman" panose="02020603050405020304" pitchFamily="18" charset="0"/>
              </a:rPr>
              <a:t> </a:t>
            </a:r>
            <a:r>
              <a:rPr lang="en-US" altLang="en-US" sz="2400" dirty="0" err="1">
                <a:cs typeface="Times New Roman" panose="02020603050405020304" pitchFamily="18" charset="0"/>
              </a:rPr>
              <a:t>th</a:t>
            </a:r>
            <a:r>
              <a:rPr lang="en-US" altLang="en-US" sz="2400" dirty="0" err="1">
                <a:latin typeface="Times New Roman" panose="02020603050405020304" pitchFamily="18" charset="0"/>
                <a:cs typeface="Times New Roman" panose="02020603050405020304" pitchFamily="18" charset="0"/>
              </a:rPr>
              <a:t>ì</a:t>
            </a:r>
            <a:r>
              <a:rPr lang="en-US" altLang="en-US" sz="2400" dirty="0">
                <a:cs typeface="Times New Roman" panose="02020603050405020304" pitchFamily="18" charset="0"/>
              </a:rPr>
              <a:t> Trigger </a:t>
            </a:r>
            <a:r>
              <a:rPr lang="en-US" altLang="en-US" sz="2400" dirty="0" err="1">
                <a:cs typeface="Times New Roman" panose="02020603050405020304" pitchFamily="18" charset="0"/>
              </a:rPr>
              <a:t>mới</a:t>
            </a:r>
            <a:r>
              <a:rPr lang="en-US" altLang="en-US" sz="2400" dirty="0">
                <a:cs typeface="Times New Roman" panose="02020603050405020304" pitchFamily="18" charset="0"/>
              </a:rPr>
              <a:t> </a:t>
            </a:r>
            <a:r>
              <a:rPr lang="en-US" altLang="en-US" sz="2400" dirty="0" err="1">
                <a:cs typeface="Times New Roman" panose="02020603050405020304" pitchFamily="18" charset="0"/>
              </a:rPr>
              <a:t>tự</a:t>
            </a:r>
            <a:r>
              <a:rPr lang="en-US" altLang="en-US" sz="2400" dirty="0">
                <a:cs typeface="Times New Roman" panose="02020603050405020304" pitchFamily="18" charset="0"/>
              </a:rPr>
              <a:t> </a:t>
            </a:r>
            <a:r>
              <a:rPr lang="en-US" altLang="en-US" sz="2400" dirty="0" err="1">
                <a:cs typeface="Times New Roman" panose="02020603050405020304" pitchFamily="18" charset="0"/>
              </a:rPr>
              <a:t>động</a:t>
            </a:r>
            <a:r>
              <a:rPr lang="en-US" altLang="en-US" sz="2400" dirty="0">
                <a:cs typeface="Times New Roman" panose="02020603050405020304" pitchFamily="18" charset="0"/>
              </a:rPr>
              <a:t> </a:t>
            </a:r>
            <a:r>
              <a:rPr lang="en-US" altLang="en-US" sz="2400" dirty="0" err="1">
                <a:cs typeface="Times New Roman" panose="02020603050405020304" pitchFamily="18" charset="0"/>
              </a:rPr>
              <a:t>thực</a:t>
            </a:r>
            <a:r>
              <a:rPr lang="en-US" altLang="en-US" sz="2400" dirty="0">
                <a:cs typeface="Times New Roman" panose="02020603050405020304" pitchFamily="18" charset="0"/>
              </a:rPr>
              <a:t> </a:t>
            </a:r>
            <a:r>
              <a:rPr lang="en-US" altLang="en-US" sz="2400" dirty="0" err="1">
                <a:cs typeface="Times New Roman" panose="02020603050405020304" pitchFamily="18" charset="0"/>
              </a:rPr>
              <a:t>thi</a:t>
            </a:r>
            <a:r>
              <a:rPr lang="en-US" altLang="en-US" sz="2400" dirty="0">
                <a:cs typeface="Times New Roman" panose="02020603050405020304" pitchFamily="18" charset="0"/>
              </a:rPr>
              <a:t> </a:t>
            </a:r>
            <a:r>
              <a:rPr lang="en-US" altLang="en-US" sz="2400" dirty="0" err="1">
                <a:cs typeface="Times New Roman" panose="02020603050405020304" pitchFamily="18" charset="0"/>
              </a:rPr>
              <a:t>gọi</a:t>
            </a:r>
            <a:r>
              <a:rPr lang="en-US" altLang="en-US" sz="2400" dirty="0">
                <a:cs typeface="Times New Roman" panose="02020603050405020304" pitchFamily="18" charset="0"/>
              </a:rPr>
              <a:t> </a:t>
            </a:r>
            <a:r>
              <a:rPr lang="en-US" altLang="en-US" sz="2400" dirty="0" err="1">
                <a:cs typeface="Times New Roman" panose="02020603050405020304" pitchFamily="18" charset="0"/>
              </a:rPr>
              <a:t>l</a:t>
            </a:r>
            <a:r>
              <a:rPr lang="en-US" altLang="en-US" sz="2400" dirty="0" err="1">
                <a:latin typeface="Times New Roman" panose="02020603050405020304" pitchFamily="18" charset="0"/>
                <a:cs typeface="Times New Roman" panose="02020603050405020304" pitchFamily="18" charset="0"/>
              </a:rPr>
              <a:t>à</a:t>
            </a:r>
            <a:r>
              <a:rPr lang="en-US" altLang="en-US" sz="2400" dirty="0">
                <a:cs typeface="Times New Roman" panose="02020603050405020304" pitchFamily="18" charset="0"/>
              </a:rPr>
              <a:t> reactive.</a:t>
            </a:r>
          </a:p>
          <a:p>
            <a:pPr marL="346075" indent="-346075" algn="just" eaLnBrk="1" hangingPunct="1">
              <a:lnSpc>
                <a:spcPct val="110000"/>
              </a:lnSpc>
              <a:buClr>
                <a:schemeClr val="tx2"/>
              </a:buClr>
              <a:buSzTx/>
            </a:pPr>
            <a:r>
              <a:rPr lang="en-US" altLang="en-US" sz="2400" dirty="0">
                <a:solidFill>
                  <a:srgbClr val="996633"/>
                </a:solidFill>
                <a:cs typeface="Times New Roman" panose="02020603050405020304" pitchFamily="18" charset="0"/>
              </a:rPr>
              <a:t>INSTEAD OF triggers:</a:t>
            </a:r>
            <a:r>
              <a:rPr lang="en-US" altLang="en-US" sz="2400" dirty="0">
                <a:cs typeface="Times New Roman" panose="02020603050405020304" pitchFamily="18" charset="0"/>
              </a:rPr>
              <a:t> </a:t>
            </a:r>
            <a:r>
              <a:rPr lang="en-US" altLang="en-US" sz="2400" dirty="0" err="1">
                <a:cs typeface="Times New Roman" panose="02020603050405020304" pitchFamily="18" charset="0"/>
              </a:rPr>
              <a:t>kiểm</a:t>
            </a:r>
            <a:r>
              <a:rPr lang="en-US" altLang="en-US" sz="2400" dirty="0">
                <a:cs typeface="Times New Roman" panose="02020603050405020304" pitchFamily="18" charset="0"/>
              </a:rPr>
              <a:t> </a:t>
            </a:r>
            <a:r>
              <a:rPr lang="en-US" altLang="en-US" sz="2400" dirty="0" err="1">
                <a:cs typeface="Times New Roman" panose="02020603050405020304" pitchFamily="18" charset="0"/>
              </a:rPr>
              <a:t>tra</a:t>
            </a:r>
            <a:r>
              <a:rPr lang="en-US" altLang="en-US" sz="2400" dirty="0">
                <a:cs typeface="Times New Roman" panose="02020603050405020304" pitchFamily="18" charset="0"/>
              </a:rPr>
              <a:t> </a:t>
            </a:r>
            <a:r>
              <a:rPr lang="en-US" altLang="en-US" sz="2400" dirty="0" err="1">
                <a:cs typeface="Times New Roman" panose="02020603050405020304" pitchFamily="18" charset="0"/>
              </a:rPr>
              <a:t>trước</a:t>
            </a:r>
            <a:r>
              <a:rPr lang="en-US" altLang="en-US" sz="2400" dirty="0">
                <a:cs typeface="Times New Roman" panose="02020603050405020304" pitchFamily="18" charset="0"/>
              </a:rPr>
              <a:t> </a:t>
            </a:r>
            <a:r>
              <a:rPr lang="en-US" altLang="en-US" sz="2400" dirty="0" err="1">
                <a:cs typeface="Times New Roman" panose="02020603050405020304" pitchFamily="18" charset="0"/>
              </a:rPr>
              <a:t>khi</a:t>
            </a:r>
            <a:r>
              <a:rPr lang="en-US" altLang="en-US" sz="2400" dirty="0">
                <a:cs typeface="Times New Roman" panose="02020603050405020304" pitchFamily="18" charset="0"/>
              </a:rPr>
              <a:t> Insert/Delete. </a:t>
            </a:r>
            <a:r>
              <a:rPr lang="en-US" altLang="en-US" sz="2400" dirty="0" err="1">
                <a:cs typeface="Times New Roman" panose="02020603050405020304" pitchFamily="18" charset="0"/>
              </a:rPr>
              <a:t>Không</a:t>
            </a:r>
            <a:r>
              <a:rPr lang="en-US" altLang="en-US" sz="2400" dirty="0">
                <a:cs typeface="Times New Roman" panose="02020603050405020304" pitchFamily="18" charset="0"/>
              </a:rPr>
              <a:t> </a:t>
            </a:r>
            <a:r>
              <a:rPr lang="en-US" altLang="en-US" sz="2400" dirty="0" err="1">
                <a:cs typeface="Times New Roman" panose="02020603050405020304" pitchFamily="18" charset="0"/>
              </a:rPr>
              <a:t>xây</a:t>
            </a:r>
            <a:r>
              <a:rPr lang="en-US" altLang="en-US" sz="2400" dirty="0">
                <a:cs typeface="Times New Roman" panose="02020603050405020304" pitchFamily="18" charset="0"/>
              </a:rPr>
              <a:t> </a:t>
            </a:r>
            <a:r>
              <a:rPr lang="en-US" altLang="en-US" sz="2400" dirty="0" err="1">
                <a:cs typeface="Times New Roman" panose="02020603050405020304" pitchFamily="18" charset="0"/>
              </a:rPr>
              <a:t>dựng</a:t>
            </a:r>
            <a:r>
              <a:rPr lang="en-US" altLang="en-US" sz="2400" dirty="0">
                <a:cs typeface="Times New Roman" panose="02020603050405020304" pitchFamily="18" charset="0"/>
              </a:rPr>
              <a:t> </a:t>
            </a:r>
            <a:r>
              <a:rPr lang="en-US" altLang="en-US" sz="2400" dirty="0" err="1">
                <a:cs typeface="Times New Roman" panose="02020603050405020304" pitchFamily="18" charset="0"/>
              </a:rPr>
              <a:t>được</a:t>
            </a:r>
            <a:r>
              <a:rPr lang="en-US" altLang="en-US" sz="2400" dirty="0">
                <a:cs typeface="Times New Roman" panose="02020603050405020304" pitchFamily="18" charset="0"/>
              </a:rPr>
              <a:t> </a:t>
            </a:r>
            <a:r>
              <a:rPr lang="en-US" altLang="en-US" sz="2400" dirty="0" err="1">
                <a:cs typeface="Times New Roman" panose="02020603050405020304" pitchFamily="18" charset="0"/>
              </a:rPr>
              <a:t>trên</a:t>
            </a:r>
            <a:r>
              <a:rPr lang="en-US" altLang="en-US" sz="2400" dirty="0">
                <a:cs typeface="Times New Roman" panose="02020603050405020304" pitchFamily="18" charset="0"/>
              </a:rPr>
              <a:t> table c</a:t>
            </a:r>
            <a:r>
              <a:rPr lang="en-US" altLang="en-US" sz="2400" dirty="0">
                <a:latin typeface="Times New Roman" panose="02020603050405020304" pitchFamily="18" charset="0"/>
                <a:cs typeface="Times New Roman" panose="02020603050405020304" pitchFamily="18" charset="0"/>
              </a:rPr>
              <a:t>ó</a:t>
            </a:r>
            <a:r>
              <a:rPr lang="en-US" altLang="en-US" sz="2400" dirty="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á</a:t>
            </a:r>
            <a:r>
              <a:rPr lang="en-US" altLang="en-US" sz="2400" dirty="0" err="1">
                <a:cs typeface="Times New Roman" panose="02020603050405020304" pitchFamily="18" charset="0"/>
              </a:rPr>
              <a:t>p</a:t>
            </a:r>
            <a:r>
              <a:rPr lang="en-US" altLang="en-US" sz="2400" dirty="0">
                <a:cs typeface="Times New Roman" panose="02020603050405020304" pitchFamily="18" charset="0"/>
              </a:rPr>
              <a:t> </a:t>
            </a:r>
            <a:r>
              <a:rPr lang="en-US" altLang="en-US" sz="2400" dirty="0" err="1">
                <a:cs typeface="Times New Roman" panose="02020603050405020304" pitchFamily="18" charset="0"/>
              </a:rPr>
              <a:t>dụng</a:t>
            </a:r>
            <a:r>
              <a:rPr lang="en-US" altLang="en-US" sz="2400" dirty="0">
                <a:cs typeface="Times New Roman" panose="02020603050405020304" pitchFamily="18" charset="0"/>
              </a:rPr>
              <a:t> cascade delete/ update.</a:t>
            </a:r>
          </a:p>
          <a:p>
            <a:pPr marL="346075" indent="-346075" algn="just" eaLnBrk="1" hangingPunct="1">
              <a:lnSpc>
                <a:spcPct val="110000"/>
              </a:lnSpc>
              <a:buClr>
                <a:schemeClr val="tx2"/>
              </a:buClr>
              <a:buSzTx/>
            </a:pPr>
            <a:r>
              <a:rPr lang="en-US" altLang="en-US" sz="2400" dirty="0">
                <a:solidFill>
                  <a:srgbClr val="996633"/>
                </a:solidFill>
                <a:cs typeface="Times New Roman" panose="02020603050405020304" pitchFamily="18" charset="0"/>
              </a:rPr>
              <a:t>Nested trigger</a:t>
            </a:r>
            <a:r>
              <a:rPr lang="en-US" altLang="en-US" sz="2400" dirty="0">
                <a:cs typeface="Times New Roman" panose="02020603050405020304" pitchFamily="18" charset="0"/>
              </a:rPr>
              <a:t>: table 1 c</a:t>
            </a:r>
            <a:r>
              <a:rPr lang="en-US" altLang="en-US" sz="2400" dirty="0">
                <a:latin typeface="Times New Roman" panose="02020603050405020304" pitchFamily="18" charset="0"/>
                <a:cs typeface="Times New Roman" panose="02020603050405020304" pitchFamily="18" charset="0"/>
              </a:rPr>
              <a:t>ó</a:t>
            </a:r>
            <a:r>
              <a:rPr lang="en-US" altLang="en-US" sz="2400" dirty="0">
                <a:cs typeface="Times New Roman" panose="02020603050405020304" pitchFamily="18" charset="0"/>
              </a:rPr>
              <a:t> trigger1, table 2 c</a:t>
            </a:r>
            <a:r>
              <a:rPr lang="en-US" altLang="en-US" sz="2400" dirty="0">
                <a:latin typeface="Times New Roman" panose="02020603050405020304" pitchFamily="18" charset="0"/>
                <a:cs typeface="Times New Roman" panose="02020603050405020304" pitchFamily="18" charset="0"/>
              </a:rPr>
              <a:t>ó</a:t>
            </a:r>
            <a:r>
              <a:rPr lang="en-US" altLang="en-US" sz="2400" dirty="0">
                <a:cs typeface="Times New Roman" panose="02020603050405020304" pitchFamily="18" charset="0"/>
              </a:rPr>
              <a:t> trigger 2, </a:t>
            </a:r>
            <a:r>
              <a:rPr lang="en-US" altLang="en-US" sz="2400" dirty="0" err="1">
                <a:cs typeface="Times New Roman" panose="02020603050405020304" pitchFamily="18" charset="0"/>
              </a:rPr>
              <a:t>nếu</a:t>
            </a:r>
            <a:r>
              <a:rPr lang="en-US" altLang="en-US" sz="2400" dirty="0">
                <a:cs typeface="Times New Roman" panose="02020603050405020304" pitchFamily="18" charset="0"/>
              </a:rPr>
              <a:t> </a:t>
            </a:r>
            <a:r>
              <a:rPr lang="en-US" altLang="en-US" sz="2400" dirty="0" err="1">
                <a:cs typeface="Times New Roman" panose="02020603050405020304" pitchFamily="18" charset="0"/>
              </a:rPr>
              <a:t>thao</a:t>
            </a:r>
            <a:r>
              <a:rPr lang="en-US" altLang="en-US" sz="2400" dirty="0">
                <a:cs typeface="Times New Roman" panose="02020603050405020304" pitchFamily="18" charset="0"/>
              </a:rPr>
              <a:t> </a:t>
            </a:r>
            <a:r>
              <a:rPr lang="en-US" altLang="en-US" sz="2400" dirty="0" err="1">
                <a:cs typeface="Times New Roman" panose="02020603050405020304" pitchFamily="18" charset="0"/>
              </a:rPr>
              <a:t>t</a:t>
            </a:r>
            <a:r>
              <a:rPr lang="en-US" altLang="en-US" sz="2400" dirty="0" err="1">
                <a:latin typeface="Times New Roman" panose="02020603050405020304" pitchFamily="18" charset="0"/>
                <a:cs typeface="Times New Roman" panose="02020603050405020304" pitchFamily="18" charset="0"/>
              </a:rPr>
              <a:t>á</a:t>
            </a:r>
            <a:r>
              <a:rPr lang="en-US" altLang="en-US" sz="2400" dirty="0" err="1">
                <a:cs typeface="Times New Roman" panose="02020603050405020304" pitchFamily="18" charset="0"/>
              </a:rPr>
              <a:t>c</a:t>
            </a:r>
            <a:r>
              <a:rPr lang="en-US" altLang="en-US" sz="2400" dirty="0">
                <a:cs typeface="Times New Roman" panose="02020603050405020304" pitchFamily="18" charset="0"/>
              </a:rPr>
              <a:t> </a:t>
            </a:r>
            <a:r>
              <a:rPr lang="en-US" altLang="en-US" sz="2400" dirty="0" err="1">
                <a:cs typeface="Times New Roman" panose="02020603050405020304" pitchFamily="18" charset="0"/>
              </a:rPr>
              <a:t>trên</a:t>
            </a:r>
            <a:r>
              <a:rPr lang="en-US" altLang="en-US" sz="2400" dirty="0">
                <a:cs typeface="Times New Roman" panose="02020603050405020304" pitchFamily="18" charset="0"/>
              </a:rPr>
              <a:t> Table 1 </a:t>
            </a:r>
            <a:r>
              <a:rPr lang="en-US" altLang="en-US" sz="2400" dirty="0" err="1">
                <a:cs typeface="Times New Roman" panose="02020603050405020304" pitchFamily="18" charset="0"/>
              </a:rPr>
              <a:t>m</a:t>
            </a:r>
            <a:r>
              <a:rPr lang="en-US" altLang="en-US" sz="2400" dirty="0" err="1">
                <a:latin typeface="Times New Roman" panose="02020603050405020304" pitchFamily="18" charset="0"/>
                <a:cs typeface="Times New Roman" panose="02020603050405020304" pitchFamily="18" charset="0"/>
              </a:rPr>
              <a:t>à</a:t>
            </a:r>
            <a:r>
              <a:rPr lang="en-US" altLang="en-US" sz="2400" dirty="0">
                <a:cs typeface="Times New Roman" panose="02020603050405020304" pitchFamily="18" charset="0"/>
              </a:rPr>
              <a:t> c</a:t>
            </a:r>
            <a:r>
              <a:rPr lang="en-US" altLang="en-US" sz="2400" dirty="0">
                <a:latin typeface="Times New Roman" panose="02020603050405020304" pitchFamily="18" charset="0"/>
                <a:cs typeface="Times New Roman" panose="02020603050405020304" pitchFamily="18" charset="0"/>
              </a:rPr>
              <a:t>ó</a:t>
            </a:r>
            <a:r>
              <a:rPr lang="en-US" altLang="en-US" sz="2400" dirty="0">
                <a:cs typeface="Times New Roman" panose="02020603050405020304" pitchFamily="18" charset="0"/>
              </a:rPr>
              <a:t> </a:t>
            </a:r>
            <a:r>
              <a:rPr lang="en-US" altLang="en-US" sz="2400" dirty="0" err="1">
                <a:cs typeface="Times New Roman" panose="02020603050405020304" pitchFamily="18" charset="0"/>
              </a:rPr>
              <a:t>liên</a:t>
            </a:r>
            <a:r>
              <a:rPr lang="en-US" altLang="en-US" sz="2400" dirty="0">
                <a:cs typeface="Times New Roman" panose="02020603050405020304" pitchFamily="18" charset="0"/>
              </a:rPr>
              <a:t> </a:t>
            </a:r>
            <a:r>
              <a:rPr lang="en-US" altLang="en-US" sz="2400" dirty="0" err="1">
                <a:cs typeface="Times New Roman" panose="02020603050405020304" pitchFamily="18" charset="0"/>
              </a:rPr>
              <a:t>quan</a:t>
            </a:r>
            <a:r>
              <a:rPr lang="en-US" altLang="en-US" sz="2400" dirty="0">
                <a:cs typeface="Times New Roman" panose="02020603050405020304" pitchFamily="18" charset="0"/>
              </a:rPr>
              <a:t> </a:t>
            </a:r>
            <a:r>
              <a:rPr lang="en-US" altLang="en-US" sz="2400" dirty="0" err="1">
                <a:cs typeface="Times New Roman" panose="02020603050405020304" pitchFamily="18" charset="0"/>
              </a:rPr>
              <a:t>đến</a:t>
            </a:r>
            <a:r>
              <a:rPr lang="en-US" altLang="en-US" sz="2400" dirty="0">
                <a:cs typeface="Times New Roman" panose="02020603050405020304" pitchFamily="18" charset="0"/>
              </a:rPr>
              <a:t> Table 2 </a:t>
            </a:r>
            <a:r>
              <a:rPr lang="en-US" altLang="en-US" sz="2400" dirty="0" err="1">
                <a:cs typeface="Times New Roman" panose="02020603050405020304" pitchFamily="18" charset="0"/>
              </a:rPr>
              <a:t>th</a:t>
            </a:r>
            <a:r>
              <a:rPr lang="en-US" altLang="en-US" sz="2400" dirty="0" err="1">
                <a:latin typeface="Times New Roman" panose="02020603050405020304" pitchFamily="18" charset="0"/>
                <a:cs typeface="Times New Roman" panose="02020603050405020304" pitchFamily="18" charset="0"/>
              </a:rPr>
              <a:t>ì</a:t>
            </a:r>
            <a:r>
              <a:rPr lang="en-US" altLang="en-US" sz="2400" dirty="0">
                <a:cs typeface="Times New Roman" panose="02020603050405020304" pitchFamily="18" charset="0"/>
              </a:rPr>
              <a:t> Trigger 2 </a:t>
            </a:r>
            <a:r>
              <a:rPr lang="en-US" altLang="en-US" sz="2400" dirty="0" err="1">
                <a:cs typeface="Times New Roman" panose="02020603050405020304" pitchFamily="18" charset="0"/>
              </a:rPr>
              <a:t>sẽ</a:t>
            </a:r>
            <a:r>
              <a:rPr lang="en-US" altLang="en-US" sz="2400" dirty="0">
                <a:cs typeface="Times New Roman" panose="02020603050405020304" pitchFamily="18" charset="0"/>
              </a:rPr>
              <a:t> </a:t>
            </a:r>
            <a:r>
              <a:rPr lang="en-US" altLang="en-US" sz="2400" dirty="0" err="1">
                <a:cs typeface="Times New Roman" panose="02020603050405020304" pitchFamily="18" charset="0"/>
              </a:rPr>
              <a:t>thực</a:t>
            </a:r>
            <a:r>
              <a:rPr lang="en-US" altLang="en-US" sz="2400" dirty="0">
                <a:cs typeface="Times New Roman" panose="02020603050405020304" pitchFamily="18" charset="0"/>
              </a:rPr>
              <a:t> </a:t>
            </a:r>
            <a:r>
              <a:rPr lang="en-US" altLang="en-US" sz="2400" dirty="0" err="1">
                <a:cs typeface="Times New Roman" panose="02020603050405020304" pitchFamily="18" charset="0"/>
              </a:rPr>
              <a:t>thi</a:t>
            </a:r>
            <a:r>
              <a:rPr lang="en-US" altLang="en-US" sz="2400" dirty="0">
                <a:cs typeface="Times New Roman" panose="02020603050405020304" pitchFamily="18" charset="0"/>
              </a:rPr>
              <a:t> </a:t>
            </a:r>
            <a:r>
              <a:rPr lang="en-US" altLang="en-US" sz="2400" dirty="0" err="1">
                <a:cs typeface="Times New Roman" panose="02020603050405020304" pitchFamily="18" charset="0"/>
              </a:rPr>
              <a:t>còn</a:t>
            </a:r>
            <a:r>
              <a:rPr lang="en-US" altLang="en-US" sz="2400" dirty="0">
                <a:cs typeface="Times New Roman" panose="02020603050405020304" pitchFamily="18" charset="0"/>
              </a:rPr>
              <a:t> </a:t>
            </a:r>
            <a:r>
              <a:rPr lang="en-US" altLang="en-US" sz="2400" dirty="0" err="1">
                <a:cs typeface="Times New Roman" panose="02020603050405020304" pitchFamily="18" charset="0"/>
              </a:rPr>
              <a:t>gọi</a:t>
            </a:r>
            <a:r>
              <a:rPr lang="en-US" altLang="en-US" sz="2400" dirty="0">
                <a:cs typeface="Times New Roman" panose="02020603050405020304" pitchFamily="18" charset="0"/>
              </a:rPr>
              <a:t> </a:t>
            </a:r>
            <a:r>
              <a:rPr lang="en-US" altLang="en-US" sz="2400" dirty="0" err="1">
                <a:cs typeface="Times New Roman" panose="02020603050405020304" pitchFamily="18" charset="0"/>
              </a:rPr>
              <a:t>l</a:t>
            </a:r>
            <a:r>
              <a:rPr lang="en-US" altLang="en-US" sz="2400" dirty="0" err="1">
                <a:latin typeface="Times New Roman" panose="02020603050405020304" pitchFamily="18" charset="0"/>
                <a:cs typeface="Times New Roman" panose="02020603050405020304" pitchFamily="18" charset="0"/>
              </a:rPr>
              <a:t>à</a:t>
            </a:r>
            <a:r>
              <a:rPr lang="en-US" altLang="en-US" sz="2400" dirty="0">
                <a:cs typeface="Times New Roman" panose="02020603050405020304" pitchFamily="18" charset="0"/>
              </a:rPr>
              <a:t> </a:t>
            </a:r>
            <a:r>
              <a:rPr lang="en-US" altLang="en-US" sz="2400" dirty="0" err="1">
                <a:cs typeface="Times New Roman" panose="02020603050405020304" pitchFamily="18" charset="0"/>
              </a:rPr>
              <a:t>lồng</a:t>
            </a:r>
            <a:r>
              <a:rPr lang="en-US" altLang="en-US" sz="2400" dirty="0">
                <a:cs typeface="Times New Roman" panose="02020603050405020304" pitchFamily="18" charset="0"/>
              </a:rPr>
              <a:t> Trigger</a:t>
            </a:r>
          </a:p>
          <a:p>
            <a:pPr marL="346075" indent="-346075" algn="just" eaLnBrk="1" hangingPunct="1">
              <a:lnSpc>
                <a:spcPct val="80000"/>
              </a:lnSpc>
              <a:buClr>
                <a:srgbClr val="0000FF"/>
              </a:buClr>
              <a:buSzTx/>
              <a:buFont typeface="Wingdings" panose="05000000000000000000" pitchFamily="2" charset="2"/>
              <a:buNone/>
            </a:pPr>
            <a:endParaRPr lang="en-US" altLang="en-US" sz="2400" b="1" dirty="0">
              <a:cs typeface="Times New Roman" panose="02020603050405020304" pitchFamily="18" charset="0"/>
            </a:endParaRPr>
          </a:p>
        </p:txBody>
      </p:sp>
      <p:sp>
        <p:nvSpPr>
          <p:cNvPr id="12291"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4000">
                <a:latin typeface="Impact" panose="020B0806030902050204" pitchFamily="34" charset="0"/>
              </a:rPr>
              <a:t>Creating Triggers</a:t>
            </a:r>
          </a:p>
        </p:txBody>
      </p:sp>
    </p:spTree>
    <p:extLst>
      <p:ext uri="{BB962C8B-B14F-4D97-AF65-F5344CB8AC3E}">
        <p14:creationId xmlns:p14="http://schemas.microsoft.com/office/powerpoint/2010/main" val="4240215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7" dur="500"/>
                                        <p:tgtEl>
                                          <p:spTgt spid="324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4000">
                <a:latin typeface="Impact" panose="020B0806030902050204" pitchFamily="34" charset="0"/>
              </a:rPr>
              <a:t>Creating Triggers</a:t>
            </a:r>
          </a:p>
        </p:txBody>
      </p:sp>
      <p:graphicFrame>
        <p:nvGraphicFramePr>
          <p:cNvPr id="4" name="Group 40"/>
          <p:cNvGraphicFramePr>
            <a:graphicFrameLocks/>
          </p:cNvGraphicFramePr>
          <p:nvPr/>
        </p:nvGraphicFramePr>
        <p:xfrm>
          <a:off x="392494" y="1981200"/>
          <a:ext cx="8238744" cy="4014215"/>
        </p:xfrm>
        <a:graphic>
          <a:graphicData uri="http://schemas.openxmlformats.org/drawingml/2006/table">
            <a:tbl>
              <a:tblPr/>
              <a:tblGrid>
                <a:gridCol w="4155827">
                  <a:extLst>
                    <a:ext uri="{9D8B030D-6E8A-4147-A177-3AD203B41FA5}">
                      <a16:colId xmlns:a16="http://schemas.microsoft.com/office/drawing/2014/main" val="20000"/>
                    </a:ext>
                  </a:extLst>
                </a:gridCol>
                <a:gridCol w="4082917">
                  <a:extLst>
                    <a:ext uri="{9D8B030D-6E8A-4147-A177-3AD203B41FA5}">
                      <a16:colId xmlns:a16="http://schemas.microsoft.com/office/drawing/2014/main" val="20001"/>
                    </a:ext>
                  </a:extLst>
                </a:gridCol>
              </a:tblGrid>
              <a:tr h="40711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Arial" panose="020B0604020202020204" pitchFamily="34" charset="0"/>
                          <a:cs typeface="Arial" panose="020B0604020202020204" pitchFamily="34" charset="0"/>
                        </a:rPr>
                        <a:t>For/After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a:ln>
                            <a:noFill/>
                          </a:ln>
                          <a:solidFill>
                            <a:srgbClr val="C00000"/>
                          </a:solidFill>
                          <a:effectLst/>
                          <a:latin typeface="Arial" panose="020B0604020202020204" pitchFamily="34" charset="0"/>
                          <a:cs typeface="Arial" panose="020B0604020202020204" pitchFamily="34" charset="0"/>
                        </a:rPr>
                        <a:t>Instead of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75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Chỉ áp dụng cho table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Áp dụng cho table, view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952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thể</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định</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nghĩa</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nhiều</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trigger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trên</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một</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hành</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err="1">
                          <a:ln>
                            <a:noFill/>
                          </a:ln>
                          <a:solidFill>
                            <a:schemeClr val="tx1"/>
                          </a:solidFill>
                          <a:effectLst/>
                          <a:latin typeface="Arial" panose="020B0604020202020204" pitchFamily="34" charset="0"/>
                          <a:cs typeface="Arial" panose="020B0604020202020204" pitchFamily="34" charset="0"/>
                        </a:rPr>
                        <a:t>động</a:t>
                      </a: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I/U/D </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Chỉ định nghĩa một Trigger trên một hành động I/U/D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101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Thực thi sau khi :</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Xử lý ràng buộc</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Thực hiện xong hành động I/U/D phát sinh trigger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Thi hành trước khi:</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Xử lý ràng buộc</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Thay thế hành động phát sinh trigger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987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Không</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xây</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dựng</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được</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trên</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table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áp</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dụng</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cascade D/U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772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28707" name="Group 3"/>
          <p:cNvGraphicFramePr>
            <a:graphicFrameLocks noGrp="1"/>
          </p:cNvGraphicFramePr>
          <p:nvPr>
            <p:ph idx="1"/>
            <p:extLst>
              <p:ext uri="{D42A27DB-BD31-4B8C-83A1-F6EECF244321}">
                <p14:modId xmlns:p14="http://schemas.microsoft.com/office/powerpoint/2010/main" val="862363184"/>
              </p:ext>
            </p:extLst>
          </p:nvPr>
        </p:nvGraphicFramePr>
        <p:xfrm>
          <a:off x="762000" y="1905000"/>
          <a:ext cx="7696200" cy="4503738"/>
        </p:xfrm>
        <a:graphic>
          <a:graphicData uri="http://schemas.openxmlformats.org/drawingml/2006/table">
            <a:tbl>
              <a:tblPr/>
              <a:tblGrid>
                <a:gridCol w="1835150">
                  <a:extLst>
                    <a:ext uri="{9D8B030D-6E8A-4147-A177-3AD203B41FA5}">
                      <a16:colId xmlns:a16="http://schemas.microsoft.com/office/drawing/2014/main" val="20000"/>
                    </a:ext>
                  </a:extLst>
                </a:gridCol>
                <a:gridCol w="3036888">
                  <a:extLst>
                    <a:ext uri="{9D8B030D-6E8A-4147-A177-3AD203B41FA5}">
                      <a16:colId xmlns:a16="http://schemas.microsoft.com/office/drawing/2014/main" val="20001"/>
                    </a:ext>
                  </a:extLst>
                </a:gridCol>
                <a:gridCol w="2824162">
                  <a:extLst>
                    <a:ext uri="{9D8B030D-6E8A-4147-A177-3AD203B41FA5}">
                      <a16:colId xmlns:a16="http://schemas.microsoft.com/office/drawing/2014/main" val="20002"/>
                    </a:ext>
                  </a:extLst>
                </a:gridCol>
              </a:tblGrid>
              <a:tr h="514350">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endParaRPr kumimoji="0" lang="en-US" sz="1800" b="0" i="0" u="none" strike="noStrike" cap="none" normalizeH="0" baseline="0" dirty="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sz="1800" b="1" i="0" u="none" strike="noStrike" cap="none" normalizeH="0" baseline="0">
                          <a:ln>
                            <a:noFill/>
                          </a:ln>
                          <a:solidFill>
                            <a:srgbClr val="996633"/>
                          </a:solidFill>
                          <a:effectLst/>
                          <a:latin typeface="Arial" charset="0"/>
                          <a:cs typeface="Times New Roman" pitchFamily="18" charset="0"/>
                        </a:rPr>
                        <a:t>AFTER trigger</a:t>
                      </a:r>
                      <a:endParaRPr kumimoji="0" lang="en-US" sz="1800" b="0" i="0" u="none" strike="noStrike" cap="none" normalizeH="0" baseline="0">
                        <a:ln>
                          <a:noFill/>
                        </a:ln>
                        <a:solidFill>
                          <a:srgbClr val="996633"/>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sz="1800" b="1" i="0" u="none" strike="noStrike" cap="none" normalizeH="0" baseline="0">
                          <a:ln>
                            <a:noFill/>
                          </a:ln>
                          <a:solidFill>
                            <a:srgbClr val="996633"/>
                          </a:solidFill>
                          <a:effectLst/>
                          <a:latin typeface="Arial" charset="0"/>
                          <a:cs typeface="Times New Roman" pitchFamily="18" charset="0"/>
                        </a:rPr>
                        <a:t>INSTEAD OF trigger</a:t>
                      </a:r>
                      <a:endParaRPr kumimoji="0" lang="en-US" sz="1800" b="0" i="0" u="none" strike="noStrike" cap="none" normalizeH="0" baseline="0">
                        <a:ln>
                          <a:noFill/>
                        </a:ln>
                        <a:solidFill>
                          <a:srgbClr val="996633"/>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8118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Thực thi</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Thực</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thi</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các</a:t>
                      </a:r>
                      <a:r>
                        <a:rPr kumimoji="0" lang="en-US" sz="1800" b="0" i="0" u="none" strike="noStrike" cap="none" normalizeH="0" baseline="0" dirty="0">
                          <a:ln>
                            <a:noFill/>
                          </a:ln>
                          <a:solidFill>
                            <a:schemeClr val="tx1"/>
                          </a:solidFill>
                          <a:effectLst/>
                          <a:latin typeface="Arial" charset="0"/>
                          <a:cs typeface="Times New Roman" pitchFamily="18" charset="0"/>
                        </a:rPr>
                        <a:t> RBTV </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Arial" charset="0"/>
                        </a:rPr>
                        <a:t>Bật</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cờ</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sự</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kiện</a:t>
                      </a:r>
                      <a:endParaRPr kumimoji="0" lang="en-US" sz="1800" b="0" i="0" u="none" strike="noStrike" cap="none" normalizeH="0" baseline="0" dirty="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a:ln>
                            <a:noFill/>
                          </a:ln>
                          <a:solidFill>
                            <a:schemeClr val="tx1"/>
                          </a:solidFill>
                          <a:effectLst/>
                          <a:latin typeface="Arial" charset="0"/>
                          <a:cs typeface="Times New Roman" pitchFamily="18" charset="0"/>
                        </a:rPr>
                        <a:t>Tạo</a:t>
                      </a:r>
                      <a:r>
                        <a:rPr kumimoji="0" lang="en-US" sz="1800" b="0" i="0" u="none" strike="noStrike" cap="none" normalizeH="0" baseline="0" dirty="0">
                          <a:ln>
                            <a:noFill/>
                          </a:ln>
                          <a:solidFill>
                            <a:schemeClr val="tx1"/>
                          </a:solidFill>
                          <a:effectLst/>
                          <a:latin typeface="Arial" charset="0"/>
                          <a:cs typeface="Times New Roman" pitchFamily="18" charset="0"/>
                        </a:rPr>
                        <a:t> table inserted </a:t>
                      </a:r>
                      <a:r>
                        <a:rPr kumimoji="0" lang="en-US" sz="1800" b="0" i="0" u="none" strike="noStrike" cap="none" normalizeH="0" baseline="0" dirty="0" err="1">
                          <a:ln>
                            <a:noFill/>
                          </a:ln>
                          <a:solidFill>
                            <a:schemeClr val="tx1"/>
                          </a:solidFill>
                          <a:effectLst/>
                          <a:latin typeface="Arial" charset="0"/>
                          <a:cs typeface="Times New Roman" pitchFamily="18" charset="0"/>
                        </a:rPr>
                        <a:t>và</a:t>
                      </a:r>
                      <a:r>
                        <a:rPr kumimoji="0" lang="en-US" sz="1800" b="0" i="0" u="none" strike="noStrike" cap="none" normalizeH="0" baseline="0" dirty="0">
                          <a:ln>
                            <a:noFill/>
                          </a:ln>
                          <a:solidFill>
                            <a:schemeClr val="tx1"/>
                          </a:solidFill>
                          <a:effectLst/>
                          <a:latin typeface="Arial" charset="0"/>
                          <a:cs typeface="Times New Roman" pitchFamily="18" charset="0"/>
                        </a:rPr>
                        <a:t> deleted.</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a:ln>
                            <a:noFill/>
                          </a:ln>
                          <a:solidFill>
                            <a:schemeClr val="tx1"/>
                          </a:solidFill>
                          <a:effectLst/>
                          <a:latin typeface="Arial" charset="0"/>
                          <a:cs typeface="Arial" charset="0"/>
                        </a:rPr>
                        <a:t>Thực</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thi</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sự</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kiện</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bẫy</a:t>
                      </a:r>
                      <a:r>
                        <a:rPr kumimoji="0" lang="en-US" sz="1800" b="0" i="0" u="none" strike="noStrike" cap="none" normalizeH="0" baseline="0" dirty="0">
                          <a:ln>
                            <a:noFill/>
                          </a:ln>
                          <a:solidFill>
                            <a:schemeClr val="tx1"/>
                          </a:solidFill>
                          <a:effectLst/>
                          <a:latin typeface="Arial" charset="0"/>
                          <a:cs typeface="Arial" charset="0"/>
                        </a:rPr>
                        <a:t> trigger</a:t>
                      </a:r>
                      <a:endParaRPr kumimoji="0" lang="en-US" sz="1800" b="0" i="0" u="none" strike="noStrike" cap="none" normalizeH="0" baseline="0" dirty="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a:ln>
                            <a:noFill/>
                          </a:ln>
                          <a:solidFill>
                            <a:schemeClr val="tx1"/>
                          </a:solidFill>
                          <a:effectLst/>
                          <a:latin typeface="Arial" charset="0"/>
                          <a:cs typeface="Times New Roman" pitchFamily="18" charset="0"/>
                        </a:rPr>
                        <a:t>Thực</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thi</a:t>
                      </a:r>
                      <a:r>
                        <a:rPr kumimoji="0" lang="en-US" sz="1800" b="0" i="0" u="none" strike="noStrike" cap="none" normalizeH="0" baseline="0" dirty="0">
                          <a:ln>
                            <a:noFill/>
                          </a:ln>
                          <a:solidFill>
                            <a:schemeClr val="tx1"/>
                          </a:solidFill>
                          <a:effectLst/>
                          <a:latin typeface="Arial" charset="0"/>
                          <a:cs typeface="Times New Roman" pitchFamily="18" charset="0"/>
                        </a:rPr>
                        <a:t> code </a:t>
                      </a:r>
                      <a:r>
                        <a:rPr kumimoji="0" lang="en-US" sz="1800" b="0" i="0" u="none" strike="noStrike" cap="none" normalizeH="0" baseline="0" dirty="0" err="1">
                          <a:ln>
                            <a:noFill/>
                          </a:ln>
                          <a:solidFill>
                            <a:schemeClr val="tx1"/>
                          </a:solidFill>
                          <a:effectLst/>
                          <a:latin typeface="Arial" charset="0"/>
                          <a:cs typeface="Times New Roman" pitchFamily="18" charset="0"/>
                        </a:rPr>
                        <a:t>trong</a:t>
                      </a:r>
                      <a:r>
                        <a:rPr kumimoji="0" lang="en-US" sz="1800" b="0" i="0" u="none" strike="noStrike" cap="none" normalizeH="0" baseline="0" dirty="0">
                          <a:ln>
                            <a:noFill/>
                          </a:ln>
                          <a:solidFill>
                            <a:schemeClr val="tx1"/>
                          </a:solidFill>
                          <a:effectLst/>
                          <a:latin typeface="Arial" charset="0"/>
                          <a:cs typeface="Times New Roman" pitchFamily="18" charset="0"/>
                        </a:rPr>
                        <a:t> trigger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Arial" charset="0"/>
                        </a:rPr>
                        <a:t>Tạo table inserted và deleted.</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a:ln>
                            <a:noFill/>
                          </a:ln>
                          <a:solidFill>
                            <a:schemeClr val="tx1"/>
                          </a:solidFill>
                          <a:effectLst/>
                          <a:latin typeface="Arial" charset="0"/>
                          <a:cs typeface="Arial" charset="0"/>
                        </a:rPr>
                        <a:t>Thực thi code trong trigger</a:t>
                      </a:r>
                      <a:endParaRPr kumimoji="0" lang="en-US" sz="1800" b="0" i="0" u="none" strike="noStrike" cap="none" normalizeH="0" baseline="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a:ln>
                            <a:noFill/>
                          </a:ln>
                          <a:solidFill>
                            <a:schemeClr val="tx1"/>
                          </a:solidFill>
                          <a:effectLst/>
                          <a:latin typeface="Arial" charset="0"/>
                          <a:cs typeface="Times New Roman" pitchFamily="18" charset="0"/>
                        </a:rPr>
                        <a:t>Thực thi các RBTV </a:t>
                      </a:r>
                    </a:p>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Arial" charset="0"/>
                        </a:rPr>
                        <a:t>bỏ qua </a:t>
                      </a:r>
                      <a:r>
                        <a:rPr kumimoji="0" lang="en-US" sz="1800" b="0" i="0" u="none" strike="noStrike" cap="none" normalizeH="0" baseline="0">
                          <a:ln>
                            <a:noFill/>
                          </a:ln>
                          <a:solidFill>
                            <a:schemeClr val="tx1"/>
                          </a:solidFill>
                          <a:effectLst/>
                          <a:latin typeface="Arial" charset="0"/>
                          <a:cs typeface="Times New Roman" pitchFamily="18" charset="0"/>
                        </a:rPr>
                        <a:t>sự kiện bẫy trigger</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endParaRPr kumimoji="0" lang="en-US" sz="1800" b="0" i="0" u="none" strike="noStrike" cap="none" normalizeH="0" baseline="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8988">
                <a:tc>
                  <a:txBody>
                    <a:bodyPr/>
                    <a:lstStyle/>
                    <a:p>
                      <a:pPr marL="342900" marR="0" lvl="0" indent="-34290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Ràng buộc tham chiếu</a:t>
                      </a:r>
                      <a:endParaRPr kumimoji="0" lang="en-US" sz="1800" b="0" i="0" u="none" strike="noStrike" cap="none" normalizeH="0" baseline="0">
                        <a:ln>
                          <a:noFill/>
                        </a:ln>
                        <a:solidFill>
                          <a:schemeClr val="tx1"/>
                        </a:solidFill>
                        <a:effectLst/>
                        <a:latin typeface="Arial"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Không giới hạn</a:t>
                      </a:r>
                      <a:endParaRPr kumimoji="0" lang="en-US" sz="1800" b="0" i="0" u="none" strike="noStrike" cap="none" normalizeH="0" baseline="0">
                        <a:ln>
                          <a:noFill/>
                        </a:ln>
                        <a:solidFill>
                          <a:schemeClr val="tx1"/>
                        </a:solidFill>
                        <a:effectLst/>
                        <a:latin typeface="Arial"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Không cho phép</a:t>
                      </a:r>
                      <a:endParaRPr kumimoji="0" lang="en-US" sz="1800" b="0" i="0" u="none" strike="noStrike" cap="none" normalizeH="0" baseline="0">
                        <a:ln>
                          <a:noFill/>
                        </a:ln>
                        <a:solidFill>
                          <a:schemeClr val="tx1"/>
                        </a:solidFill>
                        <a:effectLst/>
                        <a:latin typeface="Arial"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407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Table inserted và deleted</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Không  cho phép column có kiểu dữ liệu text, ntext,  image</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Cho phép column có kiểu dữ liệu text, ntext,  image</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5320" name="Rectangle 26"/>
          <p:cNvSpPr>
            <a:spLocks noGrp="1" noChangeArrowheads="1"/>
          </p:cNvSpPr>
          <p:nvPr>
            <p:ph type="title"/>
          </p:nvPr>
        </p:nvSpPr>
        <p:spPr>
          <a:xfrm>
            <a:off x="838200" y="685800"/>
            <a:ext cx="7793038" cy="823913"/>
          </a:xfrm>
          <a:noFill/>
        </p:spPr>
        <p:txBody>
          <a:bodyPr/>
          <a:lstStyle/>
          <a:p>
            <a:pPr eaLnBrk="1" hangingPunct="1"/>
            <a:r>
              <a:rPr lang="en-US" altLang="en-US" sz="4000">
                <a:latin typeface="Impact" panose="020B0806030902050204" pitchFamily="34" charset="0"/>
              </a:rPr>
              <a:t>Creating Triggers</a:t>
            </a:r>
          </a:p>
        </p:txBody>
      </p:sp>
    </p:spTree>
    <p:extLst>
      <p:ext uri="{BB962C8B-B14F-4D97-AF65-F5344CB8AC3E}">
        <p14:creationId xmlns:p14="http://schemas.microsoft.com/office/powerpoint/2010/main" val="131082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a:solidFill>
                  <a:schemeClr val="folHlink"/>
                </a:solidFill>
                <a:latin typeface="Impact" panose="020B0806030902050204" pitchFamily="34" charset="0"/>
                <a:cs typeface="Times New Roman" panose="02020603050405020304" pitchFamily="18" charset="0"/>
              </a:rPr>
              <a:t>Creating triggers</a:t>
            </a:r>
          </a:p>
        </p:txBody>
      </p:sp>
      <p:sp>
        <p:nvSpPr>
          <p:cNvPr id="270339" name="Rectangle 3"/>
          <p:cNvSpPr>
            <a:spLocks noChangeArrowheads="1"/>
          </p:cNvSpPr>
          <p:nvPr/>
        </p:nvSpPr>
        <p:spPr bwMode="auto">
          <a:xfrm>
            <a:off x="685800" y="2590800"/>
            <a:ext cx="7848600" cy="3429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CREATE TRIGGER </a:t>
            </a:r>
            <a:r>
              <a:rPr lang="en-GB" altLang="en-US" sz="2400" dirty="0" err="1">
                <a:latin typeface="Times New Roman" panose="02020603050405020304" pitchFamily="18" charset="0"/>
                <a:cs typeface="Courier New" panose="02070309020205020404" pitchFamily="49" charset="0"/>
              </a:rPr>
              <a:t>ThemxoaCTHD</a:t>
            </a:r>
            <a:r>
              <a:rPr lang="en-GB" altLang="en-US" sz="2400" dirty="0">
                <a:latin typeface="Times New Roman" panose="02020603050405020304" pitchFamily="18" charset="0"/>
                <a:cs typeface="Courier New" panose="02070309020205020404" pitchFamily="49" charset="0"/>
              </a:rPr>
              <a:t> ON [Order Details] FOR INSERT, UPDATE</a:t>
            </a: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AS</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	</a:t>
            </a:r>
            <a:r>
              <a:rPr lang="en-GB" altLang="en-US" sz="2400" dirty="0" err="1">
                <a:latin typeface="Times New Roman" panose="02020603050405020304" pitchFamily="18" charset="0"/>
                <a:cs typeface="Courier New" panose="02070309020205020404" pitchFamily="49" charset="0"/>
              </a:rPr>
              <a:t>Raiserror</a:t>
            </a:r>
            <a:r>
              <a:rPr lang="en-GB" altLang="en-US" sz="2400" dirty="0">
                <a:latin typeface="Times New Roman" panose="02020603050405020304" pitchFamily="18" charset="0"/>
                <a:cs typeface="Courier New" panose="02070309020205020404" pitchFamily="49" charset="0"/>
              </a:rPr>
              <a:t> (‘Co %d </a:t>
            </a:r>
            <a:r>
              <a:rPr lang="en-GB" altLang="en-US" sz="2400" dirty="0" err="1">
                <a:latin typeface="Times New Roman" panose="02020603050405020304" pitchFamily="18" charset="0"/>
                <a:cs typeface="Courier New" panose="02070309020205020404" pitchFamily="49" charset="0"/>
              </a:rPr>
              <a:t>d</a:t>
            </a:r>
            <a:r>
              <a:rPr lang="en-US" altLang="en-US" sz="2400" dirty="0" err="1">
                <a:latin typeface="Times New Roman" panose="02020603050405020304" pitchFamily="18" charset="0"/>
                <a:cs typeface="Courier New" panose="02070309020205020404" pitchFamily="49" charset="0"/>
              </a:rPr>
              <a:t>òng</a:t>
            </a:r>
            <a:r>
              <a:rPr lang="en-US" altLang="en-US" sz="2400" dirty="0">
                <a:latin typeface="Times New Roman" panose="02020603050405020304" pitchFamily="18" charset="0"/>
                <a:cs typeface="Courier New" panose="02070309020205020404" pitchFamily="49" charset="0"/>
              </a:rPr>
              <a:t> </a:t>
            </a:r>
            <a:r>
              <a:rPr lang="en-US" altLang="en-US" sz="2400" dirty="0" err="1">
                <a:latin typeface="Times New Roman" panose="02020603050405020304" pitchFamily="18" charset="0"/>
                <a:cs typeface="Courier New" panose="02070309020205020404" pitchFamily="49" charset="0"/>
              </a:rPr>
              <a:t>đã</a:t>
            </a:r>
            <a:r>
              <a:rPr lang="en-US" altLang="en-US" sz="2400" dirty="0">
                <a:latin typeface="Times New Roman" panose="02020603050405020304" pitchFamily="18" charset="0"/>
                <a:cs typeface="Courier New" panose="02070309020205020404" pitchFamily="49" charset="0"/>
              </a:rPr>
              <a:t> </a:t>
            </a:r>
            <a:r>
              <a:rPr lang="en-US" altLang="en-US" sz="2400" dirty="0" err="1">
                <a:latin typeface="Times New Roman" panose="02020603050405020304" pitchFamily="18" charset="0"/>
                <a:cs typeface="Courier New" panose="02070309020205020404" pitchFamily="49" charset="0"/>
              </a:rPr>
              <a:t>được</a:t>
            </a:r>
            <a:r>
              <a:rPr lang="en-US" altLang="en-US" sz="2400" dirty="0">
                <a:latin typeface="Times New Roman" panose="02020603050405020304" pitchFamily="18" charset="0"/>
                <a:cs typeface="Courier New" panose="02070309020205020404" pitchFamily="49" charset="0"/>
              </a:rPr>
              <a:t> </a:t>
            </a:r>
            <a:r>
              <a:rPr lang="en-US" altLang="en-US" sz="2400" dirty="0" err="1">
                <a:latin typeface="Times New Roman" panose="02020603050405020304" pitchFamily="18" charset="0"/>
                <a:cs typeface="Courier New" panose="02070309020205020404" pitchFamily="49" charset="0"/>
              </a:rPr>
              <a:t>hiệu</a:t>
            </a:r>
            <a:r>
              <a:rPr lang="en-US" altLang="en-US" sz="2400" dirty="0">
                <a:latin typeface="Times New Roman" panose="02020603050405020304" pitchFamily="18" charset="0"/>
                <a:cs typeface="Courier New" panose="02070309020205020404" pitchFamily="49" charset="0"/>
              </a:rPr>
              <a:t> 	chỉnh’,0,1,@@</a:t>
            </a:r>
            <a:r>
              <a:rPr lang="en-US" altLang="en-US" sz="2400" dirty="0" err="1">
                <a:latin typeface="Times New Roman" panose="02020603050405020304" pitchFamily="18" charset="0"/>
                <a:cs typeface="Courier New" panose="02070309020205020404" pitchFamily="49" charset="0"/>
              </a:rPr>
              <a:t>rowcount</a:t>
            </a:r>
            <a:r>
              <a:rPr lang="en-US" altLang="en-US" sz="2400" dirty="0">
                <a:latin typeface="Times New Roman" panose="02020603050405020304" pitchFamily="18" charset="0"/>
                <a:cs typeface="Courier New" panose="02070309020205020404" pitchFamily="49" charset="0"/>
              </a:rPr>
              <a:t>)</a:t>
            </a:r>
          </a:p>
          <a:p>
            <a:pPr algn="just" eaLnBrk="1" hangingPunct="1">
              <a:buClr>
                <a:schemeClr val="folHlink"/>
              </a:buClr>
              <a:buSzPct val="60000"/>
              <a:buFont typeface="Wingdings" panose="05000000000000000000" pitchFamily="2" charset="2"/>
              <a:buNone/>
            </a:pPr>
            <a:r>
              <a:rPr lang="en-US" altLang="en-US" sz="2400" dirty="0">
                <a:latin typeface="Times New Roman" panose="02020603050405020304" pitchFamily="18" charset="0"/>
                <a:cs typeface="Courier New" panose="02070309020205020404" pitchFamily="49" charset="0"/>
              </a:rPr>
              <a:t>RETURN</a:t>
            </a:r>
          </a:p>
        </p:txBody>
      </p:sp>
      <p:sp>
        <p:nvSpPr>
          <p:cNvPr id="11268" name="Rectangle 4"/>
          <p:cNvSpPr>
            <a:spLocks noGrp="1" noChangeArrowheads="1"/>
          </p:cNvSpPr>
          <p:nvPr>
            <p:ph type="body" idx="1"/>
          </p:nvPr>
        </p:nvSpPr>
        <p:spPr/>
        <p:txBody>
          <a:bodyPr/>
          <a:lstStyle/>
          <a:p>
            <a:pPr eaLnBrk="1" hangingPunct="1"/>
            <a:r>
              <a:rPr lang="en-US" altLang="en-US"/>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dissolve">
                                      <p:cBhvr>
                                        <p:cTn id="7" dur="500"/>
                                        <p:tgtEl>
                                          <p:spTgt spid="270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a:solidFill>
                  <a:schemeClr val="folHlink"/>
                </a:solidFill>
                <a:latin typeface="Impact" panose="020B0806030902050204" pitchFamily="34" charset="0"/>
                <a:cs typeface="Times New Roman" panose="02020603050405020304" pitchFamily="18" charset="0"/>
              </a:rPr>
              <a:t>Creating triggers</a:t>
            </a:r>
          </a:p>
        </p:txBody>
      </p:sp>
      <p:sp>
        <p:nvSpPr>
          <p:cNvPr id="6" name="Content Placeholder 2"/>
          <p:cNvSpPr>
            <a:spLocks noGrp="1"/>
          </p:cNvSpPr>
          <p:nvPr>
            <p:ph sz="quarter" idx="1"/>
          </p:nvPr>
        </p:nvSpPr>
        <p:spPr>
          <a:xfrm>
            <a:off x="798576" y="1981200"/>
            <a:ext cx="9424021" cy="4267952"/>
          </a:xfrm>
        </p:spPr>
        <p:txBody>
          <a:bodyPr>
            <a:normAutofit/>
          </a:bodyPr>
          <a:lstStyle/>
          <a:p>
            <a:pPr marL="0" indent="0">
              <a:buNone/>
            </a:pPr>
            <a:r>
              <a:rPr lang="en-US" dirty="0" err="1"/>
              <a:t>Ví</a:t>
            </a:r>
            <a:r>
              <a:rPr lang="en-US" dirty="0"/>
              <a:t> </a:t>
            </a:r>
            <a:r>
              <a:rPr lang="en-US" dirty="0" err="1"/>
              <a:t>dụ</a:t>
            </a:r>
            <a:r>
              <a:rPr lang="en-US" dirty="0"/>
              <a:t>: </a:t>
            </a:r>
          </a:p>
          <a:p>
            <a:pPr marL="1082040" lvl="2" indent="-533400">
              <a:buNone/>
            </a:pPr>
            <a:r>
              <a:rPr lang="en-US" dirty="0"/>
              <a:t>CREATE TRIGGER </a:t>
            </a:r>
            <a:r>
              <a:rPr lang="en-US" dirty="0" err="1"/>
              <a:t>NoDelete</a:t>
            </a:r>
            <a:endParaRPr lang="en-US" dirty="0"/>
          </a:p>
          <a:p>
            <a:pPr marL="1082040" lvl="2" indent="-533400">
              <a:buNone/>
            </a:pPr>
            <a:r>
              <a:rPr lang="en-US" dirty="0"/>
              <a:t>ON customers</a:t>
            </a:r>
          </a:p>
          <a:p>
            <a:pPr marL="1082040" lvl="2" indent="-533400">
              <a:buNone/>
            </a:pPr>
            <a:r>
              <a:rPr lang="en-US" dirty="0"/>
              <a:t>FOR DELETE AS </a:t>
            </a:r>
          </a:p>
          <a:p>
            <a:pPr marL="1082040" lvl="2" indent="-533400">
              <a:buNone/>
            </a:pPr>
            <a:r>
              <a:rPr lang="en-US" dirty="0"/>
              <a:t>IF(SELECT </a:t>
            </a:r>
            <a:r>
              <a:rPr lang="en-US" dirty="0" err="1"/>
              <a:t>customerid</a:t>
            </a:r>
            <a:r>
              <a:rPr lang="en-US" dirty="0"/>
              <a:t> FROM  Deleted )=‘ALFKI’</a:t>
            </a:r>
          </a:p>
          <a:p>
            <a:pPr marL="1082040" lvl="2" indent="-533400">
              <a:buNone/>
            </a:pPr>
            <a:r>
              <a:rPr lang="en-US" dirty="0"/>
              <a:t>BEGIN</a:t>
            </a:r>
          </a:p>
          <a:p>
            <a:pPr marL="1082040" lvl="2" indent="-533400">
              <a:buNone/>
            </a:pPr>
            <a:r>
              <a:rPr lang="en-US" dirty="0"/>
              <a:t>	Print ‘You cannot delete the </a:t>
            </a:r>
            <a:r>
              <a:rPr lang="en-US" dirty="0" err="1"/>
              <a:t>customerid</a:t>
            </a:r>
            <a:r>
              <a:rPr lang="en-US" dirty="0"/>
              <a:t>=‘ALFKI’</a:t>
            </a:r>
          </a:p>
          <a:p>
            <a:pPr marL="1082040" lvl="2" indent="-533400">
              <a:buNone/>
            </a:pPr>
            <a:r>
              <a:rPr lang="en-US" dirty="0"/>
              <a:t>	</a:t>
            </a:r>
            <a:r>
              <a:rPr lang="en-US" dirty="0" err="1"/>
              <a:t>RollBack</a:t>
            </a:r>
            <a:r>
              <a:rPr lang="en-US" dirty="0"/>
              <a:t> transaction</a:t>
            </a:r>
          </a:p>
          <a:p>
            <a:pPr marL="1082040" lvl="2" indent="-533400">
              <a:buNone/>
            </a:pPr>
            <a:r>
              <a:rPr lang="en-US" dirty="0"/>
              <a:t>END</a:t>
            </a:r>
          </a:p>
          <a:p>
            <a:pPr lvl="1"/>
            <a:endParaRPr lang="en-US" dirty="0"/>
          </a:p>
        </p:txBody>
      </p:sp>
    </p:spTree>
    <p:extLst>
      <p:ext uri="{BB962C8B-B14F-4D97-AF65-F5344CB8AC3E}">
        <p14:creationId xmlns:p14="http://schemas.microsoft.com/office/powerpoint/2010/main" val="36360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a:solidFill>
                  <a:schemeClr val="folHlink"/>
                </a:solidFill>
                <a:latin typeface="Impact" panose="020B0806030902050204" pitchFamily="34" charset="0"/>
                <a:cs typeface="Times New Roman" panose="02020603050405020304" pitchFamily="18" charset="0"/>
              </a:rPr>
              <a:t>Creating triggers</a:t>
            </a:r>
          </a:p>
        </p:txBody>
      </p:sp>
      <p:sp>
        <p:nvSpPr>
          <p:cNvPr id="6" name="Content Placeholder 2"/>
          <p:cNvSpPr>
            <a:spLocks noGrp="1"/>
          </p:cNvSpPr>
          <p:nvPr>
            <p:ph sz="quarter" idx="1"/>
          </p:nvPr>
        </p:nvSpPr>
        <p:spPr>
          <a:xfrm>
            <a:off x="798576" y="1981200"/>
            <a:ext cx="9424021" cy="4267952"/>
          </a:xfrm>
        </p:spPr>
        <p:txBody>
          <a:bodyPr>
            <a:normAutofit/>
          </a:bodyPr>
          <a:lstStyle/>
          <a:p>
            <a:pPr marL="0" indent="0">
              <a:buNone/>
            </a:pPr>
            <a:r>
              <a:rPr lang="en-US" dirty="0" err="1"/>
              <a:t>Ví</a:t>
            </a:r>
            <a:r>
              <a:rPr lang="en-US" dirty="0"/>
              <a:t> </a:t>
            </a:r>
            <a:r>
              <a:rPr lang="en-US" dirty="0" err="1"/>
              <a:t>dụ</a:t>
            </a:r>
            <a:r>
              <a:rPr lang="en-US" dirty="0"/>
              <a:t>: </a:t>
            </a:r>
          </a:p>
          <a:p>
            <a:pPr marL="1264920" lvl="2" indent="-533400">
              <a:buNone/>
            </a:pPr>
            <a:r>
              <a:rPr lang="en-US" dirty="0"/>
              <a:t>CREATE  TRIGGER </a:t>
            </a:r>
            <a:r>
              <a:rPr lang="en-US" dirty="0" err="1"/>
              <a:t>NoUppdate</a:t>
            </a:r>
            <a:endParaRPr lang="en-US" dirty="0"/>
          </a:p>
          <a:p>
            <a:pPr marL="1264920" lvl="2" indent="-533400">
              <a:buNone/>
            </a:pPr>
            <a:r>
              <a:rPr lang="en-US" dirty="0"/>
              <a:t>ON Products</a:t>
            </a:r>
          </a:p>
          <a:p>
            <a:pPr marL="1264920" lvl="2" indent="-533400">
              <a:buNone/>
            </a:pPr>
            <a:r>
              <a:rPr lang="en-US" dirty="0"/>
              <a:t>FOR Update as</a:t>
            </a:r>
          </a:p>
          <a:p>
            <a:pPr marL="1264920" lvl="2" indent="-533400">
              <a:buNone/>
            </a:pPr>
            <a:r>
              <a:rPr lang="en-US" dirty="0"/>
              <a:t>IF Update(</a:t>
            </a:r>
            <a:r>
              <a:rPr lang="en-US" dirty="0" err="1"/>
              <a:t>ProductID</a:t>
            </a:r>
            <a:r>
              <a:rPr lang="en-US" dirty="0"/>
              <a:t>)</a:t>
            </a:r>
          </a:p>
          <a:p>
            <a:pPr marL="1264920" lvl="2" indent="-533400">
              <a:buNone/>
            </a:pPr>
            <a:r>
              <a:rPr lang="en-US" dirty="0"/>
              <a:t>	BEGIN</a:t>
            </a:r>
          </a:p>
          <a:p>
            <a:pPr marL="1264920" lvl="2" indent="-533400">
              <a:buNone/>
            </a:pPr>
            <a:r>
              <a:rPr lang="en-US" dirty="0"/>
              <a:t>		PRINT ‘You cannot update Productid’</a:t>
            </a:r>
          </a:p>
          <a:p>
            <a:pPr marL="1264920" lvl="2" indent="-533400">
              <a:buNone/>
            </a:pPr>
            <a:r>
              <a:rPr lang="en-US" dirty="0"/>
              <a:t>		</a:t>
            </a:r>
            <a:r>
              <a:rPr lang="en-US" dirty="0" err="1"/>
              <a:t>RollBack</a:t>
            </a:r>
            <a:r>
              <a:rPr lang="en-US" dirty="0"/>
              <a:t> Transaction</a:t>
            </a:r>
          </a:p>
          <a:p>
            <a:pPr marL="1264920" lvl="2" indent="-533400">
              <a:buNone/>
            </a:pPr>
            <a:r>
              <a:rPr lang="en-US" dirty="0"/>
              <a:t>	END</a:t>
            </a:r>
          </a:p>
          <a:p>
            <a:pPr lvl="1"/>
            <a:endParaRPr lang="en-US" dirty="0"/>
          </a:p>
        </p:txBody>
      </p:sp>
    </p:spTree>
    <p:extLst>
      <p:ext uri="{BB962C8B-B14F-4D97-AF65-F5344CB8AC3E}">
        <p14:creationId xmlns:p14="http://schemas.microsoft.com/office/powerpoint/2010/main" val="132116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cs typeface="Times New Roman" pitchFamily="18" charset="0"/>
              </a:rPr>
              <a:t>Hiệu</a:t>
            </a:r>
            <a:r>
              <a:rPr lang="en-US" dirty="0">
                <a:cs typeface="Times New Roman" pitchFamily="18" charset="0"/>
              </a:rPr>
              <a:t> </a:t>
            </a:r>
            <a:r>
              <a:rPr lang="en-US" dirty="0" err="1">
                <a:cs typeface="Times New Roman" pitchFamily="18" charset="0"/>
              </a:rPr>
              <a:t>chỉnh</a:t>
            </a:r>
            <a:r>
              <a:rPr lang="en-US" dirty="0">
                <a:cs typeface="Times New Roman" pitchFamily="18" charset="0"/>
              </a:rPr>
              <a:t> Triggers</a:t>
            </a:r>
            <a:endParaRPr lang="en-US" dirty="0"/>
          </a:p>
        </p:txBody>
      </p:sp>
      <p:sp>
        <p:nvSpPr>
          <p:cNvPr id="3" name="Content Placeholder 2"/>
          <p:cNvSpPr>
            <a:spLocks noGrp="1"/>
          </p:cNvSpPr>
          <p:nvPr>
            <p:ph sz="quarter" idx="1"/>
          </p:nvPr>
        </p:nvSpPr>
        <p:spPr/>
        <p:txBody>
          <a:bodyPr/>
          <a:lstStyle/>
          <a:p>
            <a:r>
              <a:rPr lang="en-US" dirty="0" err="1"/>
              <a:t>Cú</a:t>
            </a:r>
            <a:r>
              <a:rPr lang="en-US" dirty="0"/>
              <a:t> </a:t>
            </a:r>
            <a:r>
              <a:rPr lang="en-US" dirty="0" err="1"/>
              <a:t>pháp</a:t>
            </a:r>
            <a:r>
              <a:rPr lang="en-US" dirty="0"/>
              <a:t>:</a:t>
            </a:r>
          </a:p>
        </p:txBody>
      </p:sp>
      <p:sp>
        <p:nvSpPr>
          <p:cNvPr id="4" name="TextBox 3"/>
          <p:cNvSpPr txBox="1"/>
          <p:nvPr/>
        </p:nvSpPr>
        <p:spPr>
          <a:xfrm>
            <a:off x="1560444" y="2584208"/>
            <a:ext cx="6614293" cy="31854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rgbClr val="C00000"/>
                </a:solidFill>
                <a:latin typeface="Cambria" pitchFamily="18" charset="0"/>
              </a:rPr>
              <a:t>ALTER TRIGGER </a:t>
            </a:r>
            <a:r>
              <a:rPr lang="en-US" sz="2100" dirty="0">
                <a:latin typeface="Cambria" pitchFamily="18" charset="0"/>
              </a:rPr>
              <a:t>[ </a:t>
            </a:r>
            <a:r>
              <a:rPr lang="en-US" sz="2100" i="1" dirty="0" err="1">
                <a:latin typeface="Cambria" pitchFamily="18" charset="0"/>
              </a:rPr>
              <a:t>schema_name</a:t>
            </a:r>
            <a:r>
              <a:rPr lang="en-US" sz="2100" i="1" dirty="0">
                <a:latin typeface="Cambria" pitchFamily="18" charset="0"/>
              </a:rPr>
              <a:t> . </a:t>
            </a:r>
            <a:r>
              <a:rPr lang="en-US" sz="2100" dirty="0">
                <a:latin typeface="Cambria" pitchFamily="18" charset="0"/>
              </a:rPr>
              <a:t>]</a:t>
            </a:r>
            <a:r>
              <a:rPr lang="en-US" b="1" i="1" dirty="0" err="1">
                <a:solidFill>
                  <a:srgbClr val="0070C0"/>
                </a:solidFill>
                <a:latin typeface="Cambria" pitchFamily="18" charset="0"/>
              </a:rPr>
              <a:t>trigger_name</a:t>
            </a:r>
            <a:r>
              <a:rPr lang="en-US" b="1" i="1" dirty="0">
                <a:solidFill>
                  <a:srgbClr val="0070C0"/>
                </a:solidFill>
                <a:latin typeface="Cambria" pitchFamily="18" charset="0"/>
              </a:rPr>
              <a:t> </a:t>
            </a:r>
            <a:br>
              <a:rPr lang="en-US" b="1" dirty="0">
                <a:latin typeface="Cambria" pitchFamily="18" charset="0"/>
              </a:rPr>
            </a:br>
            <a:r>
              <a:rPr lang="en-US" b="1" dirty="0">
                <a:latin typeface="Cambria" pitchFamily="18" charset="0"/>
              </a:rPr>
              <a:t>ON { </a:t>
            </a:r>
            <a:r>
              <a:rPr lang="en-US" b="1" i="1" dirty="0">
                <a:latin typeface="Cambria" pitchFamily="18" charset="0"/>
              </a:rPr>
              <a:t>table</a:t>
            </a:r>
            <a:r>
              <a:rPr lang="en-US" b="1" dirty="0">
                <a:latin typeface="Cambria" pitchFamily="18" charset="0"/>
              </a:rPr>
              <a:t> | </a:t>
            </a:r>
            <a:r>
              <a:rPr lang="en-US" b="1" i="1" dirty="0">
                <a:latin typeface="Cambria" pitchFamily="18" charset="0"/>
              </a:rPr>
              <a:t>view </a:t>
            </a:r>
            <a:r>
              <a:rPr lang="en-US" b="1" dirty="0">
                <a:latin typeface="Cambria" pitchFamily="18" charset="0"/>
              </a:rPr>
              <a:t>} </a:t>
            </a:r>
            <a:br>
              <a:rPr lang="en-US" b="1" dirty="0">
                <a:latin typeface="Cambria" pitchFamily="18" charset="0"/>
              </a:rPr>
            </a:br>
            <a:r>
              <a:rPr lang="en-US" b="1" dirty="0">
                <a:latin typeface="Cambria" pitchFamily="18" charset="0"/>
              </a:rPr>
              <a:t>[ WITH ENCRYPTION ] </a:t>
            </a:r>
            <a:br>
              <a:rPr lang="en-US" b="1" dirty="0">
                <a:latin typeface="Cambria" pitchFamily="18" charset="0"/>
              </a:rPr>
            </a:br>
            <a:r>
              <a:rPr lang="en-US" b="1" dirty="0">
                <a:latin typeface="Cambria" pitchFamily="18" charset="0"/>
              </a:rPr>
              <a:t>{ </a:t>
            </a:r>
            <a:br>
              <a:rPr lang="en-US" b="1" dirty="0">
                <a:latin typeface="Cambria" pitchFamily="18" charset="0"/>
              </a:rPr>
            </a:br>
            <a:r>
              <a:rPr lang="en-US" b="1" dirty="0">
                <a:latin typeface="Cambria" pitchFamily="18" charset="0"/>
              </a:rPr>
              <a:t>    { { FOR | AFTER | INSTEAD OF } </a:t>
            </a:r>
          </a:p>
          <a:p>
            <a:r>
              <a:rPr lang="en-US" b="1" dirty="0">
                <a:latin typeface="Cambria" pitchFamily="18" charset="0"/>
              </a:rPr>
              <a:t>       { [DELETE] [,] [ INSERT ] [, ] [ UPDATE ] } </a:t>
            </a:r>
            <a:br>
              <a:rPr lang="en-US" b="1" dirty="0">
                <a:latin typeface="Cambria" pitchFamily="18" charset="0"/>
              </a:rPr>
            </a:br>
            <a:r>
              <a:rPr lang="en-US" b="1" dirty="0">
                <a:latin typeface="Cambria" pitchFamily="18" charset="0"/>
              </a:rPr>
              <a:t>        [ WITH APPEND ] </a:t>
            </a:r>
            <a:br>
              <a:rPr lang="en-US" b="1" dirty="0">
                <a:latin typeface="Cambria" pitchFamily="18" charset="0"/>
              </a:rPr>
            </a:br>
            <a:r>
              <a:rPr lang="en-US" b="1" dirty="0">
                <a:latin typeface="Cambria" pitchFamily="18" charset="0"/>
              </a:rPr>
              <a:t>        [ NOT FOR REPLICATION ] </a:t>
            </a:r>
            <a:br>
              <a:rPr lang="en-US" b="1" dirty="0">
                <a:latin typeface="Cambria" pitchFamily="18" charset="0"/>
              </a:rPr>
            </a:br>
            <a:r>
              <a:rPr lang="en-US" b="1" dirty="0">
                <a:latin typeface="Cambria" pitchFamily="18" charset="0"/>
              </a:rPr>
              <a:t>        AS </a:t>
            </a:r>
            <a:br>
              <a:rPr lang="en-US" b="1" dirty="0">
                <a:latin typeface="Cambria" pitchFamily="18" charset="0"/>
              </a:rPr>
            </a:br>
            <a:r>
              <a:rPr lang="en-US" b="1" dirty="0">
                <a:latin typeface="Cambria" pitchFamily="18" charset="0"/>
              </a:rPr>
              <a:t>        </a:t>
            </a:r>
            <a:r>
              <a:rPr lang="en-US" b="1" i="1" dirty="0" err="1">
                <a:latin typeface="Cambria" pitchFamily="18" charset="0"/>
              </a:rPr>
              <a:t>sql_statement</a:t>
            </a:r>
            <a:r>
              <a:rPr lang="en-US" b="1" dirty="0">
                <a:latin typeface="Cambria" pitchFamily="18" charset="0"/>
              </a:rPr>
              <a:t> [ ...</a:t>
            </a:r>
            <a:r>
              <a:rPr lang="en-US" b="1" i="1" dirty="0">
                <a:latin typeface="Cambria" pitchFamily="18" charset="0"/>
              </a:rPr>
              <a:t>n </a:t>
            </a:r>
            <a:r>
              <a:rPr lang="en-US" b="1" dirty="0">
                <a:latin typeface="Cambria" pitchFamily="18" charset="0"/>
              </a:rPr>
              <a:t>] </a:t>
            </a:r>
            <a:br>
              <a:rPr lang="en-US" b="1" dirty="0">
                <a:latin typeface="Cambria" pitchFamily="18" charset="0"/>
              </a:rPr>
            </a:br>
            <a:r>
              <a:rPr lang="en-US" b="1" dirty="0">
                <a:latin typeface="Cambria" pitchFamily="18" charset="0"/>
              </a:rPr>
              <a:t>    } } </a:t>
            </a:r>
          </a:p>
        </p:txBody>
      </p:sp>
      <p:sp>
        <p:nvSpPr>
          <p:cNvPr id="7" name="Slide Number Placeholder 6"/>
          <p:cNvSpPr>
            <a:spLocks noGrp="1"/>
          </p:cNvSpPr>
          <p:nvPr>
            <p:ph type="sldNum" sz="quarter" idx="12"/>
          </p:nvPr>
        </p:nvSpPr>
        <p:spPr/>
        <p:txBody>
          <a:bodyPr/>
          <a:lstStyle/>
          <a:p>
            <a:fld id="{561D2430-FB11-4C87-BF1D-6F488A17F237}" type="slidenum">
              <a:rPr lang="en-US" smtClean="0"/>
              <a:pPr/>
              <a:t>16</a:t>
            </a:fld>
            <a:endParaRPr lang="en-US" dirty="0"/>
          </a:p>
        </p:txBody>
      </p:sp>
    </p:spTree>
    <p:extLst>
      <p:ext uri="{BB962C8B-B14F-4D97-AF65-F5344CB8AC3E}">
        <p14:creationId xmlns:p14="http://schemas.microsoft.com/office/powerpoint/2010/main" val="357472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58681"/>
            <a:ext cx="7365728" cy="664979"/>
          </a:xfrm>
        </p:spPr>
        <p:txBody>
          <a:bodyPr>
            <a:normAutofit fontScale="90000"/>
          </a:bodyPr>
          <a:lstStyle/>
          <a:p>
            <a:r>
              <a:rPr lang="en-US" dirty="0" err="1"/>
              <a:t>Ví</a:t>
            </a:r>
            <a:r>
              <a:rPr lang="en-US" dirty="0"/>
              <a:t> </a:t>
            </a:r>
            <a:r>
              <a:rPr lang="en-US" dirty="0" err="1"/>
              <a:t>dụ</a:t>
            </a:r>
            <a:r>
              <a:rPr lang="en-US" dirty="0"/>
              <a:t>: </a:t>
            </a:r>
            <a:r>
              <a:rPr lang="en-US" dirty="0" err="1"/>
              <a:t>Đảm</a:t>
            </a:r>
            <a:r>
              <a:rPr lang="en-US" dirty="0"/>
              <a:t> </a:t>
            </a:r>
            <a:r>
              <a:rPr lang="en-US" dirty="0" err="1"/>
              <a:t>bảo</a:t>
            </a:r>
            <a:r>
              <a:rPr lang="en-US" dirty="0"/>
              <a:t> </a:t>
            </a:r>
            <a:r>
              <a:rPr lang="en-US" dirty="0" err="1"/>
              <a:t>ràng</a:t>
            </a:r>
            <a:r>
              <a:rPr lang="en-US" dirty="0"/>
              <a:t> </a:t>
            </a:r>
            <a:r>
              <a:rPr lang="en-US" dirty="0" err="1"/>
              <a:t>buộc</a:t>
            </a:r>
            <a:r>
              <a:rPr lang="en-US" dirty="0"/>
              <a:t> </a:t>
            </a:r>
            <a:r>
              <a:rPr lang="en-US" dirty="0" err="1"/>
              <a:t>toàn</a:t>
            </a:r>
            <a:r>
              <a:rPr lang="en-US" dirty="0"/>
              <a:t> </a:t>
            </a:r>
            <a:r>
              <a:rPr lang="en-US" dirty="0" err="1"/>
              <a:t>vẹn</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1124713" y="2089702"/>
            <a:ext cx="7804403" cy="3911048"/>
          </a:xfrm>
        </p:spPr>
        <p:txBody>
          <a:bodyPr>
            <a:normAutofit/>
          </a:bodyPr>
          <a:lstStyle/>
          <a:p>
            <a:pPr marL="816769" lvl="1" indent="-382191">
              <a:lnSpc>
                <a:spcPct val="90000"/>
              </a:lnSpc>
              <a:buNone/>
              <a:tabLst>
                <a:tab pos="816769" algn="l"/>
              </a:tabLst>
              <a:defRPr/>
            </a:pPr>
            <a:r>
              <a:rPr lang="en-US" sz="1800" dirty="0"/>
              <a:t>CREATE TRIGGER </a:t>
            </a:r>
            <a:r>
              <a:rPr lang="en-US" sz="1800" dirty="0" err="1"/>
              <a:t>trDelNV</a:t>
            </a:r>
            <a:endParaRPr lang="en-US" sz="1800" dirty="0"/>
          </a:p>
          <a:p>
            <a:pPr marL="816769" lvl="1" indent="-382191">
              <a:lnSpc>
                <a:spcPct val="90000"/>
              </a:lnSpc>
              <a:buNone/>
              <a:tabLst>
                <a:tab pos="816769" algn="l"/>
              </a:tabLst>
              <a:defRPr/>
            </a:pPr>
            <a:r>
              <a:rPr lang="en-US" sz="1800" dirty="0"/>
              <a:t>ON NHANVIEN</a:t>
            </a:r>
          </a:p>
          <a:p>
            <a:pPr marL="816769" lvl="1" indent="-382191">
              <a:lnSpc>
                <a:spcPct val="90000"/>
              </a:lnSpc>
              <a:buNone/>
              <a:tabLst>
                <a:tab pos="816769" algn="l"/>
              </a:tabLst>
              <a:defRPr/>
            </a:pPr>
            <a:r>
              <a:rPr lang="en-US" sz="1800" dirty="0"/>
              <a:t>FOR DELETE</a:t>
            </a:r>
          </a:p>
          <a:p>
            <a:pPr marL="816769" lvl="1" indent="-382191">
              <a:lnSpc>
                <a:spcPct val="90000"/>
              </a:lnSpc>
              <a:buNone/>
              <a:tabLst>
                <a:tab pos="816769" algn="l"/>
              </a:tabLst>
              <a:defRPr/>
            </a:pPr>
            <a:r>
              <a:rPr lang="en-US" sz="1800" dirty="0"/>
              <a:t>AS</a:t>
            </a:r>
          </a:p>
          <a:p>
            <a:pPr marL="816769" lvl="1" indent="-382191">
              <a:lnSpc>
                <a:spcPct val="90000"/>
              </a:lnSpc>
              <a:buNone/>
              <a:tabLst>
                <a:tab pos="816769" algn="l"/>
              </a:tabLst>
              <a:defRPr/>
            </a:pPr>
            <a:r>
              <a:rPr lang="en-US" sz="1800" dirty="0"/>
              <a:t>RAISERROR('%d hang bi </a:t>
            </a:r>
            <a:r>
              <a:rPr lang="en-US" sz="1800" dirty="0" err="1"/>
              <a:t>xoa</a:t>
            </a:r>
            <a:r>
              <a:rPr lang="en-US" sz="1800" dirty="0"/>
              <a:t> </a:t>
            </a:r>
            <a:r>
              <a:rPr lang="en-US" sz="1800" dirty="0" err="1"/>
              <a:t>trong</a:t>
            </a:r>
            <a:r>
              <a:rPr lang="en-US" sz="1800" dirty="0"/>
              <a:t> bang NHANVIEN', 0,  1,@@</a:t>
            </a:r>
            <a:r>
              <a:rPr lang="en-US" sz="1800" dirty="0" err="1"/>
              <a:t>rowcount</a:t>
            </a:r>
            <a:r>
              <a:rPr lang="en-US" sz="1800" dirty="0"/>
              <a:t>)</a:t>
            </a:r>
          </a:p>
          <a:p>
            <a:pPr marL="816769" lvl="1" indent="-382191">
              <a:lnSpc>
                <a:spcPct val="90000"/>
              </a:lnSpc>
              <a:buNone/>
              <a:tabLst>
                <a:tab pos="816769" algn="l"/>
              </a:tabLst>
              <a:defRPr/>
            </a:pPr>
            <a:r>
              <a:rPr lang="en-US" sz="1800" dirty="0"/>
              <a:t>------------</a:t>
            </a:r>
          </a:p>
          <a:p>
            <a:pPr marL="816769" lvl="1" indent="-382191">
              <a:lnSpc>
                <a:spcPct val="90000"/>
              </a:lnSpc>
              <a:buNone/>
              <a:tabLst>
                <a:tab pos="816769" algn="l"/>
              </a:tabLst>
              <a:defRPr/>
            </a:pPr>
            <a:r>
              <a:rPr lang="en-US" sz="1800" dirty="0"/>
              <a:t>CREATE TRIGGER </a:t>
            </a:r>
            <a:r>
              <a:rPr lang="en-US" sz="1800" dirty="0" err="1"/>
              <a:t>trDelPhong</a:t>
            </a:r>
            <a:endParaRPr lang="en-US" sz="1800" dirty="0"/>
          </a:p>
          <a:p>
            <a:pPr marL="816769" lvl="1" indent="-382191">
              <a:lnSpc>
                <a:spcPct val="90000"/>
              </a:lnSpc>
              <a:buNone/>
              <a:tabLst>
                <a:tab pos="816769" algn="l"/>
              </a:tabLst>
              <a:defRPr/>
            </a:pPr>
            <a:r>
              <a:rPr lang="en-US" sz="1800" dirty="0"/>
              <a:t>ON PHONG</a:t>
            </a:r>
          </a:p>
          <a:p>
            <a:pPr marL="816769" lvl="1" indent="-382191">
              <a:lnSpc>
                <a:spcPct val="90000"/>
              </a:lnSpc>
              <a:buNone/>
              <a:tabLst>
                <a:tab pos="816769" algn="l"/>
              </a:tabLst>
              <a:defRPr/>
            </a:pPr>
            <a:r>
              <a:rPr lang="en-US" sz="1800" dirty="0"/>
              <a:t>FOR DELETE</a:t>
            </a:r>
          </a:p>
          <a:p>
            <a:pPr marL="816769" lvl="1" indent="-382191">
              <a:lnSpc>
                <a:spcPct val="90000"/>
              </a:lnSpc>
              <a:buNone/>
              <a:tabLst>
                <a:tab pos="816769" algn="l"/>
              </a:tabLst>
              <a:defRPr/>
            </a:pPr>
            <a:r>
              <a:rPr lang="en-US" sz="1800" dirty="0"/>
              <a:t>AS</a:t>
            </a:r>
          </a:p>
          <a:p>
            <a:pPr marL="816769" lvl="1" indent="-382191">
              <a:lnSpc>
                <a:spcPct val="90000"/>
              </a:lnSpc>
              <a:buNone/>
              <a:tabLst>
                <a:tab pos="816769" algn="l"/>
              </a:tabLst>
              <a:defRPr/>
            </a:pPr>
            <a:r>
              <a:rPr lang="en-US" sz="1800" dirty="0"/>
              <a:t>DELETE NHANVIEN </a:t>
            </a:r>
            <a:r>
              <a:rPr lang="en-US" sz="1800"/>
              <a:t>FROM NHANVIEN ,DELETED </a:t>
            </a:r>
            <a:r>
              <a:rPr lang="en-US" sz="1800" dirty="0"/>
              <a:t>WHERE DELETED.MAPHONG =NHANVIEN.MAPHONG </a:t>
            </a:r>
          </a:p>
          <a:p>
            <a:endParaRPr lang="en-US" dirty="0"/>
          </a:p>
        </p:txBody>
      </p:sp>
      <p:sp>
        <p:nvSpPr>
          <p:cNvPr id="4" name="Slide Number Placeholder 3"/>
          <p:cNvSpPr>
            <a:spLocks noGrp="1"/>
          </p:cNvSpPr>
          <p:nvPr>
            <p:ph type="sldNum" sz="quarter" idx="12"/>
          </p:nvPr>
        </p:nvSpPr>
        <p:spPr/>
        <p:txBody>
          <a:bodyPr/>
          <a:lstStyle/>
          <a:p>
            <a:fld id="{CC0F0823-C8EC-47CF-B473-D2648C20D343}" type="slidenum">
              <a:rPr lang="en-US" smtClean="0"/>
              <a:pPr/>
              <a:t>17</a:t>
            </a:fld>
            <a:endParaRPr lang="en-US" dirty="0"/>
          </a:p>
        </p:txBody>
      </p:sp>
    </p:spTree>
    <p:extLst>
      <p:ext uri="{BB962C8B-B14F-4D97-AF65-F5344CB8AC3E}">
        <p14:creationId xmlns:p14="http://schemas.microsoft.com/office/powerpoint/2010/main" val="339585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chú</a:t>
            </a:r>
            <a:r>
              <a:rPr lang="en-US" dirty="0"/>
              <a:t> ý </a:t>
            </a:r>
            <a:r>
              <a:rPr lang="en-US" dirty="0" err="1"/>
              <a:t>khi</a:t>
            </a:r>
            <a:r>
              <a:rPr lang="en-US" dirty="0"/>
              <a:t> </a:t>
            </a:r>
            <a:r>
              <a:rPr lang="en-US" dirty="0" err="1"/>
              <a:t>dùng</a:t>
            </a:r>
            <a:r>
              <a:rPr lang="en-US" dirty="0"/>
              <a:t> trigger</a:t>
            </a:r>
          </a:p>
        </p:txBody>
      </p:sp>
      <p:sp>
        <p:nvSpPr>
          <p:cNvPr id="3" name="Content Placeholder 2"/>
          <p:cNvSpPr>
            <a:spLocks noGrp="1"/>
          </p:cNvSpPr>
          <p:nvPr>
            <p:ph idx="1"/>
          </p:nvPr>
        </p:nvSpPr>
        <p:spPr/>
        <p:txBody>
          <a:bodyPr/>
          <a:lstStyle/>
          <a:p>
            <a:pPr marL="816769" lvl="1" indent="-382191">
              <a:tabLst>
                <a:tab pos="816769" algn="l"/>
              </a:tabLst>
              <a:defRPr/>
            </a:pPr>
            <a:r>
              <a:rPr lang="en-US" sz="2400" dirty="0" err="1"/>
              <a:t>Một</a:t>
            </a:r>
            <a:r>
              <a:rPr lang="en-US" sz="2400" dirty="0"/>
              <a:t> </a:t>
            </a:r>
            <a:r>
              <a:rPr lang="en-US" sz="2400" dirty="0" err="1"/>
              <a:t>bảng</a:t>
            </a:r>
            <a:r>
              <a:rPr lang="en-US" sz="2400" dirty="0"/>
              <a:t> </a:t>
            </a:r>
            <a:r>
              <a:rPr lang="en-US" sz="2400" dirty="0" err="1"/>
              <a:t>có</a:t>
            </a:r>
            <a:r>
              <a:rPr lang="en-US" sz="2400" dirty="0"/>
              <a:t> </a:t>
            </a:r>
            <a:r>
              <a:rPr lang="en-US" sz="2400" dirty="0" err="1"/>
              <a:t>nhiều</a:t>
            </a:r>
            <a:r>
              <a:rPr lang="en-US" sz="2400" dirty="0"/>
              <a:t> trigger</a:t>
            </a:r>
          </a:p>
          <a:p>
            <a:pPr marL="816769" lvl="1" indent="-382191">
              <a:tabLst>
                <a:tab pos="816769" algn="l"/>
              </a:tabLst>
              <a:defRPr/>
            </a:pPr>
            <a:r>
              <a:rPr lang="en-US" sz="2400" dirty="0" err="1"/>
              <a:t>Mỗi</a:t>
            </a:r>
            <a:r>
              <a:rPr lang="en-US" sz="2400" dirty="0"/>
              <a:t> </a:t>
            </a:r>
            <a:r>
              <a:rPr lang="en-US" sz="2400" dirty="0" err="1"/>
              <a:t>một</a:t>
            </a:r>
            <a:r>
              <a:rPr lang="en-US" sz="2400" dirty="0"/>
              <a:t> trigger </a:t>
            </a:r>
            <a:r>
              <a:rPr lang="en-US" sz="2400" dirty="0" err="1"/>
              <a:t>có</a:t>
            </a:r>
            <a:r>
              <a:rPr lang="en-US" sz="2400" dirty="0"/>
              <a:t> </a:t>
            </a:r>
            <a:r>
              <a:rPr lang="en-US" sz="2400" dirty="0" err="1"/>
              <a:t>tên</a:t>
            </a:r>
            <a:r>
              <a:rPr lang="en-US" sz="2400" dirty="0"/>
              <a:t> </a:t>
            </a:r>
            <a:r>
              <a:rPr lang="en-US" sz="2400" dirty="0" err="1"/>
              <a:t>duy</a:t>
            </a:r>
            <a:r>
              <a:rPr lang="en-US" sz="2400" dirty="0"/>
              <a:t> </a:t>
            </a:r>
            <a:r>
              <a:rPr lang="en-US" sz="2400" dirty="0" err="1"/>
              <a:t>nhất</a:t>
            </a:r>
            <a:endParaRPr lang="en-US" sz="2400" dirty="0"/>
          </a:p>
          <a:p>
            <a:pPr marL="816769" lvl="1" indent="-382191">
              <a:tabLst>
                <a:tab pos="816769" algn="l"/>
              </a:tabLst>
              <a:defRPr/>
            </a:pPr>
            <a:r>
              <a:rPr lang="en-US" sz="2400" dirty="0" err="1"/>
              <a:t>Trong</a:t>
            </a:r>
            <a:r>
              <a:rPr lang="en-US" sz="2400" dirty="0"/>
              <a:t> trigger </a:t>
            </a:r>
            <a:r>
              <a:rPr lang="en-US" sz="2400" dirty="0" err="1"/>
              <a:t>thường</a:t>
            </a:r>
            <a:r>
              <a:rPr lang="en-US" sz="2400" dirty="0"/>
              <a:t> </a:t>
            </a:r>
            <a:r>
              <a:rPr lang="en-US" sz="2400" dirty="0" err="1"/>
              <a:t>dùng</a:t>
            </a:r>
            <a:r>
              <a:rPr lang="en-US" sz="2400" dirty="0"/>
              <a:t> </a:t>
            </a:r>
            <a:r>
              <a:rPr lang="en-US" sz="2400" dirty="0" err="1"/>
              <a:t>mệnh</a:t>
            </a:r>
            <a:r>
              <a:rPr lang="en-US" sz="2400" dirty="0"/>
              <a:t> </a:t>
            </a:r>
            <a:r>
              <a:rPr lang="en-US" sz="2400" dirty="0" err="1"/>
              <a:t>đề</a:t>
            </a:r>
            <a:r>
              <a:rPr lang="en-US" sz="2400" dirty="0"/>
              <a:t> </a:t>
            </a:r>
            <a:r>
              <a:rPr lang="en-US" sz="2400" dirty="0">
                <a:solidFill>
                  <a:srgbClr val="C00000"/>
                </a:solidFill>
              </a:rPr>
              <a:t>IF EXISTS</a:t>
            </a:r>
          </a:p>
          <a:p>
            <a:endParaRPr lang="en-US" dirty="0"/>
          </a:p>
        </p:txBody>
      </p:sp>
      <p:sp>
        <p:nvSpPr>
          <p:cNvPr id="4" name="Slide Number Placeholder 3"/>
          <p:cNvSpPr>
            <a:spLocks noGrp="1"/>
          </p:cNvSpPr>
          <p:nvPr>
            <p:ph type="sldNum" sz="quarter" idx="12"/>
          </p:nvPr>
        </p:nvSpPr>
        <p:spPr/>
        <p:txBody>
          <a:bodyPr/>
          <a:lstStyle/>
          <a:p>
            <a:fld id="{CC0F0823-C8EC-47CF-B473-D2648C20D343}" type="slidenum">
              <a:rPr lang="en-US" smtClean="0"/>
              <a:pPr/>
              <a:t>18</a:t>
            </a:fld>
            <a:endParaRPr lang="en-US" dirty="0"/>
          </a:p>
        </p:txBody>
      </p:sp>
    </p:spTree>
    <p:extLst>
      <p:ext uri="{BB962C8B-B14F-4D97-AF65-F5344CB8AC3E}">
        <p14:creationId xmlns:p14="http://schemas.microsoft.com/office/powerpoint/2010/main" val="350020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endParaRPr lang="en-US" dirty="0"/>
          </a:p>
        </p:txBody>
      </p:sp>
      <p:sp>
        <p:nvSpPr>
          <p:cNvPr id="3" name="Content Placeholder 2"/>
          <p:cNvSpPr>
            <a:spLocks noGrp="1"/>
          </p:cNvSpPr>
          <p:nvPr>
            <p:ph idx="1"/>
          </p:nvPr>
        </p:nvSpPr>
        <p:spPr>
          <a:xfrm>
            <a:off x="768096" y="2042160"/>
            <a:ext cx="7690104" cy="3657600"/>
          </a:xfrm>
        </p:spPr>
        <p:txBody>
          <a:bodyPr>
            <a:normAutofit/>
          </a:bodyPr>
          <a:lstStyle/>
          <a:p>
            <a:pPr marL="0" indent="0">
              <a:buNone/>
            </a:pPr>
            <a:r>
              <a:rPr lang="en-US" sz="2100" i="1"/>
              <a:t>Tạo </a:t>
            </a:r>
            <a:r>
              <a:rPr lang="en-US" sz="2100" i="1" dirty="0" err="1"/>
              <a:t>một</a:t>
            </a:r>
            <a:r>
              <a:rPr lang="en-US" sz="2100" i="1" dirty="0"/>
              <a:t> </a:t>
            </a:r>
            <a:r>
              <a:rPr lang="en-US" sz="2100" i="1"/>
              <a:t>trigger kiểm tra khóa ngoại </a:t>
            </a:r>
            <a:r>
              <a:rPr lang="en-US" sz="2100" b="1" i="1"/>
              <a:t>Manhom</a:t>
            </a:r>
            <a:r>
              <a:rPr lang="en-US" sz="2100" i="1"/>
              <a:t> khi nhập dữ liệu vào bảng </a:t>
            </a:r>
            <a:r>
              <a:rPr lang="en-US" sz="2100" b="1" i="1"/>
              <a:t>Danhmucsach</a:t>
            </a:r>
            <a:endParaRPr lang="en-US" sz="2100" b="1" i="1" dirty="0"/>
          </a:p>
          <a:p>
            <a:endParaRPr lang="en-US" b="0"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19</a:t>
            </a:fld>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258312"/>
            <a:ext cx="7119836" cy="2441448"/>
          </a:xfrm>
          <a:prstGeom prst="rect">
            <a:avLst/>
          </a:prstGeom>
        </p:spPr>
      </p:pic>
    </p:spTree>
    <p:extLst>
      <p:ext uri="{BB962C8B-B14F-4D97-AF65-F5344CB8AC3E}">
        <p14:creationId xmlns:p14="http://schemas.microsoft.com/office/powerpoint/2010/main" val="284037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a:solidFill>
                  <a:srgbClr val="800000"/>
                </a:solidFill>
                <a:cs typeface="Times New Roman" panose="02020603050405020304" pitchFamily="18" charset="0"/>
              </a:rPr>
              <a:t>Nội dung</a:t>
            </a:r>
          </a:p>
        </p:txBody>
      </p:sp>
      <p:sp>
        <p:nvSpPr>
          <p:cNvPr id="168963" name="Rectangle 3"/>
          <p:cNvSpPr>
            <a:spLocks noGrp="1" noChangeArrowheads="1"/>
          </p:cNvSpPr>
          <p:nvPr>
            <p:ph type="body" idx="1"/>
          </p:nvPr>
        </p:nvSpPr>
        <p:spPr>
          <a:xfrm>
            <a:off x="762000" y="1295400"/>
            <a:ext cx="7331075" cy="5105400"/>
          </a:xfrm>
        </p:spPr>
        <p:txBody>
          <a:bodyPr/>
          <a:lstStyle/>
          <a:p>
            <a:pPr marL="381000" indent="-381000" eaLnBrk="1" hangingPunct="1">
              <a:lnSpc>
                <a:spcPct val="135000"/>
              </a:lnSpc>
              <a:spcBef>
                <a:spcPct val="5000"/>
              </a:spcBef>
            </a:pPr>
            <a:endParaRPr lang="en-US" altLang="en-US" sz="2800">
              <a:solidFill>
                <a:schemeClr val="bg2"/>
              </a:solidFill>
              <a:cs typeface="Times New Roman" panose="02020603050405020304" pitchFamily="18" charset="0"/>
            </a:endParaRPr>
          </a:p>
          <a:p>
            <a:pPr marL="381000" indent="-381000" eaLnBrk="1" hangingPunct="1">
              <a:lnSpc>
                <a:spcPct val="135000"/>
              </a:lnSpc>
              <a:spcBef>
                <a:spcPct val="5000"/>
              </a:spcBef>
              <a:buClr>
                <a:srgbClr val="0000FF"/>
              </a:buClr>
            </a:pPr>
            <a:r>
              <a:rPr lang="en-US" altLang="en-US" sz="2800">
                <a:cs typeface="Times New Roman" panose="02020603050405020304" pitchFamily="18" charset="0"/>
              </a:rPr>
              <a:t>Định nghĩa trigger</a:t>
            </a:r>
            <a:endParaRPr lang="en-US" altLang="en-US" sz="2800" b="1">
              <a:cs typeface="Times New Roman" panose="02020603050405020304" pitchFamily="18" charset="0"/>
            </a:endParaRPr>
          </a:p>
          <a:p>
            <a:pPr marL="381000" indent="-381000" eaLnBrk="1" hangingPunct="1">
              <a:lnSpc>
                <a:spcPct val="135000"/>
              </a:lnSpc>
              <a:spcBef>
                <a:spcPct val="5000"/>
              </a:spcBef>
              <a:buClr>
                <a:srgbClr val="0000FF"/>
              </a:buClr>
            </a:pPr>
            <a:r>
              <a:rPr lang="en-US" altLang="en-US" sz="2800">
                <a:cs typeface="Times New Roman" panose="02020603050405020304" pitchFamily="18" charset="0"/>
              </a:rPr>
              <a:t>Sử dụng trigger</a:t>
            </a:r>
          </a:p>
          <a:p>
            <a:pPr marL="381000" indent="-381000" eaLnBrk="1" hangingPunct="1">
              <a:lnSpc>
                <a:spcPct val="135000"/>
              </a:lnSpc>
              <a:spcBef>
                <a:spcPct val="5000"/>
              </a:spcBef>
              <a:buClr>
                <a:srgbClr val="0000FF"/>
              </a:buClr>
            </a:pPr>
            <a:r>
              <a:rPr lang="en-GB" altLang="en-US" sz="2800">
                <a:cs typeface="Times New Roman" panose="02020603050405020304" pitchFamily="18" charset="0"/>
              </a:rPr>
              <a:t>Các loại triggers</a:t>
            </a:r>
          </a:p>
          <a:p>
            <a:pPr marL="381000" indent="-381000" eaLnBrk="1" hangingPunct="1">
              <a:lnSpc>
                <a:spcPct val="135000"/>
              </a:lnSpc>
              <a:spcBef>
                <a:spcPct val="5000"/>
              </a:spcBef>
              <a:buClr>
                <a:srgbClr val="0000FF"/>
              </a:buClr>
            </a:pPr>
            <a:r>
              <a:rPr lang="en-GB" altLang="en-US" sz="2800">
                <a:cs typeface="Times New Roman" panose="02020603050405020304" pitchFamily="18" charset="0"/>
              </a:rPr>
              <a:t>INSERT triggers</a:t>
            </a:r>
          </a:p>
          <a:p>
            <a:pPr marL="381000" indent="-381000" eaLnBrk="1" hangingPunct="1">
              <a:lnSpc>
                <a:spcPct val="135000"/>
              </a:lnSpc>
              <a:spcBef>
                <a:spcPct val="5000"/>
              </a:spcBef>
              <a:buClr>
                <a:srgbClr val="0000FF"/>
              </a:buClr>
            </a:pPr>
            <a:r>
              <a:rPr lang="en-GB" altLang="en-US" sz="2800">
                <a:cs typeface="Times New Roman" panose="02020603050405020304" pitchFamily="18" charset="0"/>
              </a:rPr>
              <a:t>UPDATE triggers</a:t>
            </a:r>
          </a:p>
          <a:p>
            <a:pPr marL="381000" indent="-381000" eaLnBrk="1" hangingPunct="1">
              <a:lnSpc>
                <a:spcPct val="135000"/>
              </a:lnSpc>
              <a:spcBef>
                <a:spcPct val="5000"/>
              </a:spcBef>
              <a:buClr>
                <a:srgbClr val="0000FF"/>
              </a:buClr>
            </a:pPr>
            <a:r>
              <a:rPr lang="en-GB" altLang="en-US" sz="2800">
                <a:cs typeface="Times New Roman" panose="02020603050405020304" pitchFamily="18" charset="0"/>
              </a:rPr>
              <a:t>DELETE triggers</a:t>
            </a:r>
          </a:p>
          <a:p>
            <a:pPr marL="381000" indent="-381000" eaLnBrk="1" hangingPunct="1">
              <a:lnSpc>
                <a:spcPct val="135000"/>
              </a:lnSpc>
              <a:spcBef>
                <a:spcPct val="5000"/>
              </a:spcBef>
              <a:buClr>
                <a:srgbClr val="0000FF"/>
              </a:buClr>
            </a:pPr>
            <a:endParaRPr lang="en-US" altLang="en-US" sz="2800">
              <a:cs typeface="Times New Roman" panose="02020603050405020304" pitchFamily="18" charset="0"/>
            </a:endParaRPr>
          </a:p>
          <a:p>
            <a:pPr marL="381000" indent="-381000" eaLnBrk="1" hangingPunct="1">
              <a:lnSpc>
                <a:spcPct val="135000"/>
              </a:lnSpc>
              <a:spcBef>
                <a:spcPct val="5000"/>
              </a:spcBef>
              <a:buFont typeface="Wingdings" panose="05000000000000000000" pitchFamily="2" charset="2"/>
              <a:buNone/>
            </a:pPr>
            <a:endParaRPr lang="en-US" altLang="en-US" sz="2800" b="1">
              <a:solidFill>
                <a:schemeClr val="bg2"/>
              </a:solidFill>
              <a:cs typeface="Times New Roman" panose="02020603050405020304" pitchFamily="18" charset="0"/>
            </a:endParaRPr>
          </a:p>
          <a:p>
            <a:pPr marL="381000" indent="-381000" eaLnBrk="1" hangingPunct="1">
              <a:lnSpc>
                <a:spcPct val="135000"/>
              </a:lnSpc>
              <a:spcBef>
                <a:spcPct val="5000"/>
              </a:spcBef>
              <a:buFont typeface="Wingdings" panose="05000000000000000000" pitchFamily="2" charset="2"/>
              <a:buNone/>
            </a:pPr>
            <a:endParaRPr lang="en-US" altLang="en-US" sz="2800">
              <a:solidFill>
                <a:schemeClr val="bg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 calcmode="lin" valueType="num">
                                      <p:cBhvr additive="base">
                                        <p:cTn id="7"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3">
                                            <p:txEl>
                                              <p:pRg st="2" end="2"/>
                                            </p:txEl>
                                          </p:spTgt>
                                        </p:tgtEl>
                                        <p:attrNameLst>
                                          <p:attrName>style.visibility</p:attrName>
                                        </p:attrNameLst>
                                      </p:cBhvr>
                                      <p:to>
                                        <p:strVal val="visible"/>
                                      </p:to>
                                    </p:set>
                                    <p:anim calcmode="lin" valueType="num">
                                      <p:cBhvr additive="base">
                                        <p:cTn id="13"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anim calcmode="lin" valueType="num">
                                      <p:cBhvr additive="base">
                                        <p:cTn id="19" dur="500" fill="hold"/>
                                        <p:tgtEl>
                                          <p:spTgt spid="1689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63">
                                            <p:txEl>
                                              <p:pRg st="4" end="4"/>
                                            </p:txEl>
                                          </p:spTgt>
                                        </p:tgtEl>
                                        <p:attrNameLst>
                                          <p:attrName>style.visibility</p:attrName>
                                        </p:attrNameLst>
                                      </p:cBhvr>
                                      <p:to>
                                        <p:strVal val="visible"/>
                                      </p:to>
                                    </p:set>
                                    <p:anim calcmode="lin" valueType="num">
                                      <p:cBhvr additive="base">
                                        <p:cTn id="25" dur="500" fill="hold"/>
                                        <p:tgtEl>
                                          <p:spTgt spid="1689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8963">
                                            <p:txEl>
                                              <p:pRg st="5" end="5"/>
                                            </p:txEl>
                                          </p:spTgt>
                                        </p:tgtEl>
                                        <p:attrNameLst>
                                          <p:attrName>style.visibility</p:attrName>
                                        </p:attrNameLst>
                                      </p:cBhvr>
                                      <p:to>
                                        <p:strVal val="visible"/>
                                      </p:to>
                                    </p:set>
                                    <p:anim calcmode="lin" valueType="num">
                                      <p:cBhvr additive="base">
                                        <p:cTn id="31" dur="500" fill="hold"/>
                                        <p:tgtEl>
                                          <p:spTgt spid="16896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89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 calcmode="lin" valueType="num">
                                      <p:cBhvr additive="base">
                                        <p:cTn id="37" dur="500" fill="hold"/>
                                        <p:tgtEl>
                                          <p:spTgt spid="16896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89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cs typeface="Times New Roman" pitchFamily="18" charset="0"/>
              </a:rPr>
              <a:t>Hiệu</a:t>
            </a:r>
            <a:r>
              <a:rPr lang="en-US" dirty="0">
                <a:cs typeface="Times New Roman" pitchFamily="18" charset="0"/>
              </a:rPr>
              <a:t> </a:t>
            </a:r>
            <a:r>
              <a:rPr lang="en-US" dirty="0" err="1">
                <a:cs typeface="Times New Roman" pitchFamily="18" charset="0"/>
              </a:rPr>
              <a:t>chỉnh</a:t>
            </a:r>
            <a:r>
              <a:rPr lang="en-US" dirty="0">
                <a:cs typeface="Times New Roman" pitchFamily="18" charset="0"/>
              </a:rPr>
              <a:t> Triggers</a:t>
            </a:r>
            <a:endParaRPr lang="en-US" dirty="0">
              <a:latin typeface="Cambria" pitchFamily="18" charset="0"/>
            </a:endParaRPr>
          </a:p>
        </p:txBody>
      </p:sp>
      <p:sp>
        <p:nvSpPr>
          <p:cNvPr id="3" name="Content Placeholder 2"/>
          <p:cNvSpPr>
            <a:spLocks noGrp="1"/>
          </p:cNvSpPr>
          <p:nvPr>
            <p:ph sz="quarter" idx="1"/>
          </p:nvPr>
        </p:nvSpPr>
        <p:spPr/>
        <p:txBody>
          <a:bodyPr/>
          <a:lstStyle/>
          <a:p>
            <a:pPr marL="205740" lvl="1" indent="0">
              <a:buNone/>
            </a:pPr>
            <a:r>
              <a:rPr lang="en-US" sz="2400" dirty="0" err="1"/>
              <a:t>Ví</a:t>
            </a:r>
            <a:r>
              <a:rPr lang="en-US" sz="2400" dirty="0"/>
              <a:t> </a:t>
            </a:r>
            <a:r>
              <a:rPr lang="en-US" sz="2400" dirty="0" err="1"/>
              <a:t>dụ</a:t>
            </a:r>
            <a:r>
              <a:rPr lang="en-US" sz="2400" dirty="0"/>
              <a:t>:</a:t>
            </a:r>
          </a:p>
          <a:p>
            <a:pPr lvl="1" indent="-400050">
              <a:spcBef>
                <a:spcPct val="30000"/>
              </a:spcBef>
              <a:buNone/>
            </a:pPr>
            <a:r>
              <a:rPr lang="en-US" dirty="0">
                <a:cs typeface="Times New Roman" pitchFamily="18" charset="0"/>
              </a:rPr>
              <a:t>ALTER TABLE [Order Details] </a:t>
            </a:r>
          </a:p>
          <a:p>
            <a:pPr lvl="1" indent="-400050">
              <a:spcBef>
                <a:spcPct val="30000"/>
              </a:spcBef>
              <a:buNone/>
            </a:pPr>
            <a:r>
              <a:rPr lang="en-US" dirty="0">
                <a:cs typeface="Times New Roman" pitchFamily="18" charset="0"/>
              </a:rPr>
              <a:t>DISABLE TRIGGER ALL</a:t>
            </a:r>
          </a:p>
          <a:p>
            <a:r>
              <a:rPr lang="en-US" b="1" dirty="0" err="1">
                <a:solidFill>
                  <a:srgbClr val="C00000"/>
                </a:solidFill>
              </a:rPr>
              <a:t>Xóa</a:t>
            </a:r>
            <a:r>
              <a:rPr lang="en-US" b="1" dirty="0">
                <a:solidFill>
                  <a:srgbClr val="C00000"/>
                </a:solidFill>
              </a:rPr>
              <a:t> trigger</a:t>
            </a:r>
            <a:r>
              <a:rPr lang="en-US" b="1" dirty="0"/>
              <a:t>:</a:t>
            </a:r>
          </a:p>
          <a:p>
            <a:pPr lvl="1"/>
            <a:r>
              <a:rPr lang="en-US" b="1" dirty="0"/>
              <a:t>DROP TRIGGER </a:t>
            </a:r>
            <a:r>
              <a:rPr lang="en-US" b="1" dirty="0" err="1"/>
              <a:t>Trigger_Name</a:t>
            </a:r>
            <a:endParaRPr lang="en-US" b="1" dirty="0"/>
          </a:p>
          <a:p>
            <a:pPr lvl="1"/>
            <a:endParaRPr lang="en-US"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20</a:t>
            </a:fld>
            <a:endParaRPr lang="en-US" dirty="0"/>
          </a:p>
        </p:txBody>
      </p:sp>
      <p:sp>
        <p:nvSpPr>
          <p:cNvPr id="4" name="Rectangle 3"/>
          <p:cNvSpPr/>
          <p:nvPr/>
        </p:nvSpPr>
        <p:spPr>
          <a:xfrm>
            <a:off x="609600" y="4953000"/>
            <a:ext cx="7391400" cy="830997"/>
          </a:xfrm>
          <a:prstGeom prst="rect">
            <a:avLst/>
          </a:prstGeom>
        </p:spPr>
        <p:txBody>
          <a:bodyPr wrap="square">
            <a:spAutoFit/>
          </a:bodyPr>
          <a:lstStyle/>
          <a:p>
            <a:pPr marL="346075" indent="-346075"/>
            <a:r>
              <a:rPr lang="en-US" altLang="en-US" sz="2400"/>
              <a:t> Chú ý: IF UPDATE không sử dụng được đối với câu lệnh DELETE.</a:t>
            </a:r>
          </a:p>
        </p:txBody>
      </p:sp>
    </p:spTree>
    <p:extLst>
      <p:ext uri="{BB962C8B-B14F-4D97-AF65-F5344CB8AC3E}">
        <p14:creationId xmlns:p14="http://schemas.microsoft.com/office/powerpoint/2010/main" val="98833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WordArt 3"/>
          <p:cNvSpPr>
            <a:spLocks noChangeArrowheads="1" noChangeShapeType="1" noTextEdit="1"/>
          </p:cNvSpPr>
          <p:nvPr/>
        </p:nvSpPr>
        <p:spPr bwMode="auto">
          <a:xfrm>
            <a:off x="2614613" y="2638425"/>
            <a:ext cx="4000500"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
        <p:nvSpPr>
          <p:cNvPr id="262148" name="WordArt 4"/>
          <p:cNvSpPr>
            <a:spLocks noChangeArrowheads="1" noChangeShapeType="1" noTextEdit="1"/>
          </p:cNvSpPr>
          <p:nvPr/>
        </p:nvSpPr>
        <p:spPr bwMode="auto">
          <a:xfrm>
            <a:off x="2447925" y="3752850"/>
            <a:ext cx="4333875"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
        <p:nvSpPr>
          <p:cNvPr id="262149" name="WordArt 5"/>
          <p:cNvSpPr>
            <a:spLocks noChangeArrowheads="1" noChangeShapeType="1" noTextEdit="1"/>
          </p:cNvSpPr>
          <p:nvPr/>
        </p:nvSpPr>
        <p:spPr bwMode="auto">
          <a:xfrm>
            <a:off x="2538413" y="4876800"/>
            <a:ext cx="4152900"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
        <p:nvSpPr>
          <p:cNvPr id="19461" name="Rectangle 7"/>
          <p:cNvSpPr>
            <a:spLocks noGrp="1" noChangeArrowheads="1"/>
          </p:cNvSpPr>
          <p:nvPr>
            <p:ph type="title"/>
          </p:nvPr>
        </p:nvSpPr>
        <p:spPr>
          <a:xfrm>
            <a:off x="762000" y="625475"/>
            <a:ext cx="7696200" cy="1050925"/>
          </a:xfrm>
          <a:noFill/>
        </p:spPr>
        <p:txBody>
          <a:bodyPr/>
          <a:lstStyle/>
          <a:p>
            <a:pPr eaLnBrk="1" hangingPunct="1"/>
            <a:r>
              <a:rPr lang="en-US" altLang="en-US" sz="4000" b="1">
                <a:latin typeface="Arial" panose="020B0604020202020204" pitchFamily="34" charset="0"/>
              </a:rPr>
              <a:t>Các loại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anim calcmode="lin" valueType="num">
                                      <p:cBhvr additive="base">
                                        <p:cTn id="7" dur="500" fill="hold"/>
                                        <p:tgtEl>
                                          <p:spTgt spid="262147"/>
                                        </p:tgtEl>
                                        <p:attrNameLst>
                                          <p:attrName>ppt_x</p:attrName>
                                        </p:attrNameLst>
                                      </p:cBhvr>
                                      <p:tavLst>
                                        <p:tav tm="0">
                                          <p:val>
                                            <p:strVal val="0-#ppt_w/2"/>
                                          </p:val>
                                        </p:tav>
                                        <p:tav tm="100000">
                                          <p:val>
                                            <p:strVal val="#ppt_x"/>
                                          </p:val>
                                        </p:tav>
                                      </p:tavLst>
                                    </p:anim>
                                    <p:anim calcmode="lin" valueType="num">
                                      <p:cBhvr additive="base">
                                        <p:cTn id="8" dur="500" fill="hold"/>
                                        <p:tgtEl>
                                          <p:spTgt spid="2621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2148"/>
                                        </p:tgtEl>
                                        <p:attrNameLst>
                                          <p:attrName>style.visibility</p:attrName>
                                        </p:attrNameLst>
                                      </p:cBhvr>
                                      <p:to>
                                        <p:strVal val="visible"/>
                                      </p:to>
                                    </p:set>
                                    <p:anim calcmode="lin" valueType="num">
                                      <p:cBhvr additive="base">
                                        <p:cTn id="13" dur="500" fill="hold"/>
                                        <p:tgtEl>
                                          <p:spTgt spid="262148"/>
                                        </p:tgtEl>
                                        <p:attrNameLst>
                                          <p:attrName>ppt_x</p:attrName>
                                        </p:attrNameLst>
                                      </p:cBhvr>
                                      <p:tavLst>
                                        <p:tav tm="0">
                                          <p:val>
                                            <p:strVal val="0-#ppt_w/2"/>
                                          </p:val>
                                        </p:tav>
                                        <p:tav tm="100000">
                                          <p:val>
                                            <p:strVal val="#ppt_x"/>
                                          </p:val>
                                        </p:tav>
                                      </p:tavLst>
                                    </p:anim>
                                    <p:anim calcmode="lin" valueType="num">
                                      <p:cBhvr additive="base">
                                        <p:cTn id="14" dur="500" fill="hold"/>
                                        <p:tgtEl>
                                          <p:spTgt spid="2621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2149"/>
                                        </p:tgtEl>
                                        <p:attrNameLst>
                                          <p:attrName>style.visibility</p:attrName>
                                        </p:attrNameLst>
                                      </p:cBhvr>
                                      <p:to>
                                        <p:strVal val="visible"/>
                                      </p:to>
                                    </p:set>
                                    <p:anim calcmode="lin" valueType="num">
                                      <p:cBhvr additive="base">
                                        <p:cTn id="19" dur="500" fill="hold"/>
                                        <p:tgtEl>
                                          <p:spTgt spid="262149"/>
                                        </p:tgtEl>
                                        <p:attrNameLst>
                                          <p:attrName>ppt_x</p:attrName>
                                        </p:attrNameLst>
                                      </p:cBhvr>
                                      <p:tavLst>
                                        <p:tav tm="0">
                                          <p:val>
                                            <p:strVal val="0-#ppt_w/2"/>
                                          </p:val>
                                        </p:tav>
                                        <p:tav tm="100000">
                                          <p:val>
                                            <p:strVal val="#ppt_x"/>
                                          </p:val>
                                        </p:tav>
                                      </p:tavLst>
                                    </p:anim>
                                    <p:anim calcmode="lin" valueType="num">
                                      <p:cBhvr additive="base">
                                        <p:cTn id="20" dur="500" fill="hold"/>
                                        <p:tgtEl>
                                          <p:spTgt spid="262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P spid="262148" grpId="0" animBg="1"/>
      <p:bldP spid="26214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p:txBody>
          <a:bodyPr/>
          <a:lstStyle/>
          <a:p>
            <a:pPr algn="just" eaLnBrk="1" hangingPunct="1">
              <a:lnSpc>
                <a:spcPct val="105000"/>
              </a:lnSpc>
              <a:spcBef>
                <a:spcPct val="10000"/>
              </a:spcBef>
            </a:pPr>
            <a:r>
              <a:rPr lang="en-US" altLang="en-US" sz="2400" dirty="0">
                <a:solidFill>
                  <a:srgbClr val="996633"/>
                </a:solidFill>
              </a:rPr>
              <a:t>Insert trigger:</a:t>
            </a:r>
            <a:r>
              <a:rPr lang="en-US" altLang="en-US" sz="2400" dirty="0"/>
              <a:t> Trigger </a:t>
            </a:r>
            <a:r>
              <a:rPr lang="en-US" altLang="en-US" sz="2400" dirty="0" err="1"/>
              <a:t>sẽ</a:t>
            </a:r>
            <a:r>
              <a:rPr lang="en-US" altLang="en-US" sz="2400" dirty="0"/>
              <a:t> </a:t>
            </a:r>
            <a:r>
              <a:rPr lang="en-US" altLang="en-US" sz="2400" dirty="0" err="1"/>
              <a:t>được</a:t>
            </a:r>
            <a:r>
              <a:rPr lang="en-US" altLang="en-US" sz="2400" dirty="0"/>
              <a:t> </a:t>
            </a:r>
            <a:r>
              <a:rPr lang="en-US" altLang="en-US" sz="2400" dirty="0" err="1"/>
              <a:t>thực</a:t>
            </a:r>
            <a:r>
              <a:rPr lang="en-US" altLang="en-US" sz="2400" dirty="0"/>
              <a:t> </a:t>
            </a:r>
            <a:r>
              <a:rPr lang="en-US" altLang="en-US" sz="2400" dirty="0" err="1"/>
              <a:t>thi</a:t>
            </a:r>
            <a:r>
              <a:rPr lang="en-US" altLang="en-US" sz="2400" dirty="0"/>
              <a:t> </a:t>
            </a:r>
            <a:r>
              <a:rPr lang="en-US" altLang="en-US" sz="2400" dirty="0" err="1"/>
              <a:t>khi</a:t>
            </a:r>
            <a:r>
              <a:rPr lang="en-US" altLang="en-US" sz="2400" dirty="0"/>
              <a:t> có </a:t>
            </a:r>
            <a:r>
              <a:rPr lang="en-US" altLang="en-US" sz="2400" dirty="0" err="1"/>
              <a:t>mẫu</a:t>
            </a:r>
            <a:r>
              <a:rPr lang="en-US" altLang="en-US" sz="2400" dirty="0"/>
              <a:t> tin </a:t>
            </a:r>
            <a:r>
              <a:rPr lang="en-US" altLang="en-US" sz="2400" dirty="0" err="1"/>
              <a:t>chèn</a:t>
            </a:r>
            <a:r>
              <a:rPr lang="en-US" altLang="en-US" sz="2400" dirty="0"/>
              <a:t> </a:t>
            </a:r>
            <a:r>
              <a:rPr lang="en-US" altLang="en-US" sz="2400" dirty="0" err="1"/>
              <a:t>vào</a:t>
            </a:r>
            <a:r>
              <a:rPr lang="en-US" altLang="en-US" sz="2400" dirty="0"/>
              <a:t> </a:t>
            </a:r>
            <a:r>
              <a:rPr lang="en-US" altLang="en-US" sz="2400" dirty="0" err="1"/>
              <a:t>bảng</a:t>
            </a:r>
            <a:r>
              <a:rPr lang="en-US" altLang="en-US" sz="2400" dirty="0"/>
              <a:t>, SQL server </a:t>
            </a:r>
            <a:r>
              <a:rPr lang="en-US" altLang="en-US" sz="2400" dirty="0" err="1"/>
              <a:t>tạo</a:t>
            </a:r>
            <a:r>
              <a:rPr lang="en-US" altLang="en-US" sz="2400" dirty="0"/>
              <a:t> </a:t>
            </a:r>
            <a:r>
              <a:rPr lang="en-US" altLang="en-US" sz="2400" dirty="0" err="1"/>
              <a:t>ra</a:t>
            </a:r>
            <a:r>
              <a:rPr lang="en-US" altLang="en-US" sz="2400" dirty="0"/>
              <a:t> </a:t>
            </a:r>
            <a:r>
              <a:rPr lang="en-US" altLang="en-US" sz="2400" dirty="0" err="1"/>
              <a:t>bảng</a:t>
            </a:r>
            <a:r>
              <a:rPr lang="en-US" altLang="en-US" sz="2400" dirty="0"/>
              <a:t> </a:t>
            </a:r>
            <a:r>
              <a:rPr lang="en-US" altLang="en-US" sz="2400" dirty="0" err="1"/>
              <a:t>mang</a:t>
            </a:r>
            <a:r>
              <a:rPr lang="en-US" altLang="en-US" sz="2400" dirty="0"/>
              <a:t> </a:t>
            </a:r>
            <a:r>
              <a:rPr lang="en-US" altLang="en-US" sz="2400" dirty="0" err="1"/>
              <a:t>tên</a:t>
            </a:r>
            <a:r>
              <a:rPr lang="en-US" altLang="en-US" sz="2400" dirty="0"/>
              <a:t> INSERTED </a:t>
            </a:r>
            <a:r>
              <a:rPr lang="en-US" altLang="en-US" sz="2400" dirty="0" err="1"/>
              <a:t>để</a:t>
            </a:r>
            <a:r>
              <a:rPr lang="en-US" altLang="en-US" sz="2400" dirty="0"/>
              <a:t> </a:t>
            </a:r>
            <a:r>
              <a:rPr lang="en-US" altLang="en-US" sz="2400" dirty="0" err="1"/>
              <a:t>lưu</a:t>
            </a:r>
            <a:r>
              <a:rPr lang="en-US" altLang="en-US" sz="2400" dirty="0"/>
              <a:t> các </a:t>
            </a:r>
            <a:r>
              <a:rPr lang="en-US" altLang="en-US" sz="2400" dirty="0" err="1"/>
              <a:t>mẫu</a:t>
            </a:r>
            <a:r>
              <a:rPr lang="en-US" altLang="en-US" sz="2400" dirty="0"/>
              <a:t> tin </a:t>
            </a:r>
            <a:r>
              <a:rPr lang="en-US" altLang="en-US" sz="2400" dirty="0" err="1"/>
              <a:t>chèn</a:t>
            </a:r>
            <a:r>
              <a:rPr lang="en-US" altLang="en-US" sz="2400" dirty="0"/>
              <a:t>, </a:t>
            </a:r>
            <a:r>
              <a:rPr lang="en-US" altLang="en-US" sz="2400" dirty="0" err="1"/>
              <a:t>trong</a:t>
            </a:r>
            <a:r>
              <a:rPr lang="en-US" altLang="en-US" sz="2400" dirty="0"/>
              <a:t> Trigger ta có thể </a:t>
            </a:r>
            <a:r>
              <a:rPr lang="en-US" altLang="en-US" sz="2400" dirty="0" err="1"/>
              <a:t>tham</a:t>
            </a:r>
            <a:r>
              <a:rPr lang="en-US" altLang="en-US" sz="2400" dirty="0"/>
              <a:t> </a:t>
            </a:r>
            <a:r>
              <a:rPr lang="en-US" altLang="en-US" sz="2400" dirty="0" err="1"/>
              <a:t>khảo</a:t>
            </a:r>
            <a:r>
              <a:rPr lang="en-US" altLang="en-US" sz="2400" dirty="0"/>
              <a:t> </a:t>
            </a:r>
            <a:r>
              <a:rPr lang="en-US" altLang="en-US" sz="2400" dirty="0" err="1"/>
              <a:t>đến</a:t>
            </a:r>
            <a:r>
              <a:rPr lang="en-US" altLang="en-US" sz="2400" dirty="0"/>
              <a:t> </a:t>
            </a:r>
            <a:r>
              <a:rPr lang="en-US" altLang="en-US" sz="2400" dirty="0" err="1"/>
              <a:t>mẫu</a:t>
            </a:r>
            <a:r>
              <a:rPr lang="en-US" altLang="en-US" sz="2400" dirty="0"/>
              <a:t> tin </a:t>
            </a:r>
            <a:r>
              <a:rPr lang="en-US" altLang="en-US" sz="2400" dirty="0" err="1"/>
              <a:t>này</a:t>
            </a:r>
            <a:r>
              <a:rPr lang="en-US" altLang="en-US" sz="2400" dirty="0"/>
              <a:t>.</a:t>
            </a:r>
            <a:r>
              <a:rPr lang="en-US" altLang="en-US" sz="2400" dirty="0">
                <a:sym typeface="Wingdings" panose="05000000000000000000" pitchFamily="2" charset="2"/>
              </a:rPr>
              <a:t> </a:t>
            </a:r>
          </a:p>
          <a:p>
            <a:pPr algn="just" eaLnBrk="1" hangingPunct="1">
              <a:lnSpc>
                <a:spcPct val="105000"/>
              </a:lnSpc>
              <a:spcBef>
                <a:spcPct val="10000"/>
              </a:spcBef>
            </a:pPr>
            <a:r>
              <a:rPr lang="en-US" altLang="en-US" sz="2400" dirty="0">
                <a:sym typeface="Wingdings" panose="05000000000000000000" pitchFamily="2" charset="2"/>
              </a:rPr>
              <a:t>Các </a:t>
            </a:r>
            <a:r>
              <a:rPr lang="en-US" altLang="en-US" sz="2400" dirty="0" err="1">
                <a:sym typeface="Wingdings" panose="05000000000000000000" pitchFamily="2" charset="2"/>
              </a:rPr>
              <a:t>bước</a:t>
            </a:r>
            <a:r>
              <a:rPr lang="en-US" altLang="en-US" sz="2400" dirty="0">
                <a:sym typeface="Wingdings" panose="05000000000000000000" pitchFamily="2" charset="2"/>
              </a:rPr>
              <a:t> </a:t>
            </a:r>
            <a:r>
              <a:rPr lang="en-US" altLang="en-US" sz="2400" dirty="0" err="1">
                <a:sym typeface="Wingdings" panose="05000000000000000000" pitchFamily="2" charset="2"/>
              </a:rPr>
              <a:t>thực</a:t>
            </a:r>
            <a:r>
              <a:rPr lang="en-US" altLang="en-US" sz="2400" dirty="0">
                <a:sym typeface="Wingdings" panose="05000000000000000000" pitchFamily="2" charset="2"/>
              </a:rPr>
              <a:t> </a:t>
            </a:r>
            <a:r>
              <a:rPr lang="en-US" altLang="en-US" sz="2400" dirty="0" err="1">
                <a:sym typeface="Wingdings" panose="05000000000000000000" pitchFamily="2" charset="2"/>
              </a:rPr>
              <a:t>hiện</a:t>
            </a:r>
            <a:endParaRPr lang="en-US" altLang="en-US" sz="2400" dirty="0">
              <a:sym typeface="Wingdings" panose="05000000000000000000" pitchFamily="2" charset="2"/>
            </a:endParaRPr>
          </a:p>
          <a:p>
            <a:pPr lvl="1" algn="just" eaLnBrk="1" hangingPunct="1">
              <a:lnSpc>
                <a:spcPct val="105000"/>
              </a:lnSpc>
              <a:spcBef>
                <a:spcPct val="10000"/>
              </a:spcBef>
            </a:pPr>
            <a:r>
              <a:rPr lang="en-US" altLang="en-US" sz="2000" dirty="0"/>
              <a:t>Step 1</a:t>
            </a:r>
          </a:p>
          <a:p>
            <a:pPr algn="just" eaLnBrk="1" hangingPunct="1">
              <a:lnSpc>
                <a:spcPct val="105000"/>
              </a:lnSpc>
              <a:spcBef>
                <a:spcPct val="10000"/>
              </a:spcBef>
              <a:buFont typeface="Wingdings" panose="05000000000000000000" pitchFamily="2" charset="2"/>
              <a:buNone/>
            </a:pPr>
            <a:r>
              <a:rPr lang="en-US" altLang="en-US" sz="2400" dirty="0"/>
              <a:t>		</a:t>
            </a:r>
            <a:r>
              <a:rPr lang="en-US" altLang="en-US" sz="1800" dirty="0"/>
              <a:t>INSERT statement to a table with an INSERT trigger defined</a:t>
            </a:r>
          </a:p>
          <a:p>
            <a:pPr lvl="1" algn="just" eaLnBrk="1" hangingPunct="1">
              <a:lnSpc>
                <a:spcPct val="105000"/>
              </a:lnSpc>
              <a:spcBef>
                <a:spcPct val="10000"/>
              </a:spcBef>
            </a:pPr>
            <a:r>
              <a:rPr lang="en-US" altLang="en-US" sz="2000" dirty="0"/>
              <a:t>Step 2</a:t>
            </a:r>
          </a:p>
          <a:p>
            <a:pPr algn="just" eaLnBrk="1" hangingPunct="1">
              <a:lnSpc>
                <a:spcPct val="105000"/>
              </a:lnSpc>
              <a:spcBef>
                <a:spcPct val="10000"/>
              </a:spcBef>
              <a:buFont typeface="Wingdings" panose="05000000000000000000" pitchFamily="2" charset="2"/>
              <a:buNone/>
            </a:pPr>
            <a:r>
              <a:rPr lang="en-US" altLang="en-US" sz="2400" dirty="0"/>
              <a:t>		</a:t>
            </a:r>
            <a:r>
              <a:rPr lang="en-US" altLang="en-US" sz="1800" dirty="0"/>
              <a:t>INSERT Statement Logged</a:t>
            </a:r>
          </a:p>
          <a:p>
            <a:pPr lvl="1" algn="just" eaLnBrk="1" hangingPunct="1">
              <a:lnSpc>
                <a:spcPct val="105000"/>
              </a:lnSpc>
              <a:spcBef>
                <a:spcPct val="10000"/>
              </a:spcBef>
            </a:pPr>
            <a:r>
              <a:rPr lang="en-US" altLang="en-US" sz="2000" dirty="0"/>
              <a:t>Step 3</a:t>
            </a:r>
          </a:p>
          <a:p>
            <a:pPr eaLnBrk="1" hangingPunct="1">
              <a:lnSpc>
                <a:spcPct val="105000"/>
              </a:lnSpc>
              <a:spcBef>
                <a:spcPct val="10000"/>
              </a:spcBef>
              <a:buFont typeface="Wingdings" panose="05000000000000000000" pitchFamily="2" charset="2"/>
              <a:buNone/>
            </a:pPr>
            <a:r>
              <a:rPr lang="en-US" altLang="en-US" sz="2400" dirty="0"/>
              <a:t>		</a:t>
            </a:r>
            <a:r>
              <a:rPr lang="en-US" altLang="en-US" sz="1800" dirty="0"/>
              <a:t>Trigger Actions Executed</a:t>
            </a:r>
          </a:p>
          <a:p>
            <a:pPr eaLnBrk="1" hangingPunct="1">
              <a:lnSpc>
                <a:spcPct val="105000"/>
              </a:lnSpc>
              <a:spcBef>
                <a:spcPct val="10000"/>
              </a:spcBef>
            </a:pPr>
            <a:endParaRPr lang="en-US" altLang="en-US" sz="2400" dirty="0"/>
          </a:p>
          <a:p>
            <a:pPr algn="just" eaLnBrk="1" hangingPunct="1">
              <a:lnSpc>
                <a:spcPct val="105000"/>
              </a:lnSpc>
              <a:spcBef>
                <a:spcPct val="10000"/>
              </a:spcBef>
            </a:pPr>
            <a:endParaRPr lang="en-US" altLang="en-US" sz="2400" dirty="0">
              <a:sym typeface="Wingdings" panose="05000000000000000000" pitchFamily="2" charset="2"/>
            </a:endParaRPr>
          </a:p>
        </p:txBody>
      </p:sp>
      <p:sp>
        <p:nvSpPr>
          <p:cNvPr id="21507" name="WordArt 6"/>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1778">
                                            <p:txEl>
                                              <p:pRg st="0" end="0"/>
                                            </p:txEl>
                                          </p:spTgt>
                                        </p:tgtEl>
                                        <p:attrNameLst>
                                          <p:attrName>style.visibility</p:attrName>
                                        </p:attrNameLst>
                                      </p:cBhvr>
                                      <p:to>
                                        <p:strVal val="visible"/>
                                      </p:to>
                                    </p:set>
                                    <p:animEffect transition="in" filter="slide(fromBottom)">
                                      <p:cBhvr>
                                        <p:cTn id="7" dur="500"/>
                                        <p:tgtEl>
                                          <p:spTgt spid="331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1778">
                                            <p:txEl>
                                              <p:pRg st="1" end="1"/>
                                            </p:txEl>
                                          </p:spTgt>
                                        </p:tgtEl>
                                        <p:attrNameLst>
                                          <p:attrName>style.visibility</p:attrName>
                                        </p:attrNameLst>
                                      </p:cBhvr>
                                      <p:to>
                                        <p:strVal val="visible"/>
                                      </p:to>
                                    </p:set>
                                    <p:animEffect transition="in" filter="slide(fromBottom)">
                                      <p:cBhvr>
                                        <p:cTn id="12" dur="500"/>
                                        <p:tgtEl>
                                          <p:spTgt spid="331778">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31778">
                                            <p:txEl>
                                              <p:pRg st="2" end="2"/>
                                            </p:txEl>
                                          </p:spTgt>
                                        </p:tgtEl>
                                        <p:attrNameLst>
                                          <p:attrName>style.visibility</p:attrName>
                                        </p:attrNameLst>
                                      </p:cBhvr>
                                      <p:to>
                                        <p:strVal val="visible"/>
                                      </p:to>
                                    </p:set>
                                    <p:animEffect transition="in" filter="slide(fromBottom)">
                                      <p:cBhvr>
                                        <p:cTn id="15" dur="500"/>
                                        <p:tgtEl>
                                          <p:spTgt spid="33177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31778">
                                            <p:txEl>
                                              <p:pRg st="3" end="3"/>
                                            </p:txEl>
                                          </p:spTgt>
                                        </p:tgtEl>
                                        <p:attrNameLst>
                                          <p:attrName>style.visibility</p:attrName>
                                        </p:attrNameLst>
                                      </p:cBhvr>
                                      <p:to>
                                        <p:strVal val="visible"/>
                                      </p:to>
                                    </p:set>
                                    <p:animEffect transition="in" filter="slide(fromBottom)">
                                      <p:cBhvr>
                                        <p:cTn id="20" dur="500"/>
                                        <p:tgtEl>
                                          <p:spTgt spid="331778">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31778">
                                            <p:txEl>
                                              <p:pRg st="4" end="4"/>
                                            </p:txEl>
                                          </p:spTgt>
                                        </p:tgtEl>
                                        <p:attrNameLst>
                                          <p:attrName>style.visibility</p:attrName>
                                        </p:attrNameLst>
                                      </p:cBhvr>
                                      <p:to>
                                        <p:strVal val="visible"/>
                                      </p:to>
                                    </p:set>
                                    <p:animEffect transition="in" filter="slide(fromBottom)">
                                      <p:cBhvr>
                                        <p:cTn id="23" dur="500"/>
                                        <p:tgtEl>
                                          <p:spTgt spid="33177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31778">
                                            <p:txEl>
                                              <p:pRg st="5" end="5"/>
                                            </p:txEl>
                                          </p:spTgt>
                                        </p:tgtEl>
                                        <p:attrNameLst>
                                          <p:attrName>style.visibility</p:attrName>
                                        </p:attrNameLst>
                                      </p:cBhvr>
                                      <p:to>
                                        <p:strVal val="visible"/>
                                      </p:to>
                                    </p:set>
                                    <p:animEffect transition="in" filter="slide(fromBottom)">
                                      <p:cBhvr>
                                        <p:cTn id="28" dur="500"/>
                                        <p:tgtEl>
                                          <p:spTgt spid="331778">
                                            <p:txEl>
                                              <p:pRg st="5" end="5"/>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31778">
                                            <p:txEl>
                                              <p:pRg st="6" end="6"/>
                                            </p:txEl>
                                          </p:spTgt>
                                        </p:tgtEl>
                                        <p:attrNameLst>
                                          <p:attrName>style.visibility</p:attrName>
                                        </p:attrNameLst>
                                      </p:cBhvr>
                                      <p:to>
                                        <p:strVal val="visible"/>
                                      </p:to>
                                    </p:set>
                                    <p:animEffect transition="in" filter="slide(fromBottom)">
                                      <p:cBhvr>
                                        <p:cTn id="31" dur="500"/>
                                        <p:tgtEl>
                                          <p:spTgt spid="331778">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31778">
                                            <p:txEl>
                                              <p:pRg st="7" end="7"/>
                                            </p:txEl>
                                          </p:spTgt>
                                        </p:tgtEl>
                                        <p:attrNameLst>
                                          <p:attrName>style.visibility</p:attrName>
                                        </p:attrNameLst>
                                      </p:cBhvr>
                                      <p:to>
                                        <p:strVal val="visible"/>
                                      </p:to>
                                    </p:set>
                                    <p:animEffect transition="in" filter="slide(fromBottom)">
                                      <p:cBhvr>
                                        <p:cTn id="36" dur="500"/>
                                        <p:tgtEl>
                                          <p:spTgt spid="3317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4"/>
          <p:cNvSpPr>
            <a:spLocks noGrp="1" noChangeArrowheads="1"/>
          </p:cNvSpPr>
          <p:nvPr>
            <p:ph type="body" idx="1"/>
          </p:nvPr>
        </p:nvSpPr>
        <p:spPr/>
        <p:txBody>
          <a:bodyPr/>
          <a:lstStyle/>
          <a:p>
            <a:pPr eaLnBrk="1" hangingPunct="1"/>
            <a:endParaRPr lang="en-US" altLang="en-US"/>
          </a:p>
        </p:txBody>
      </p:sp>
      <p:grpSp>
        <p:nvGrpSpPr>
          <p:cNvPr id="332845" name="Group 45"/>
          <p:cNvGrpSpPr>
            <a:grpSpLocks/>
          </p:cNvGrpSpPr>
          <p:nvPr/>
        </p:nvGrpSpPr>
        <p:grpSpPr bwMode="auto">
          <a:xfrm>
            <a:off x="457200" y="1066800"/>
            <a:ext cx="8077200" cy="5338763"/>
            <a:chOff x="336" y="624"/>
            <a:chExt cx="4922" cy="3363"/>
          </a:xfrm>
        </p:grpSpPr>
        <p:grpSp>
          <p:nvGrpSpPr>
            <p:cNvPr id="22549" name="Group 46"/>
            <p:cNvGrpSpPr>
              <a:grpSpLocks/>
            </p:cNvGrpSpPr>
            <p:nvPr/>
          </p:nvGrpSpPr>
          <p:grpSpPr bwMode="auto">
            <a:xfrm>
              <a:off x="336" y="624"/>
              <a:ext cx="4909" cy="3363"/>
              <a:chOff x="336" y="621"/>
              <a:chExt cx="4909" cy="3363"/>
            </a:xfrm>
          </p:grpSpPr>
          <p:sp>
            <p:nvSpPr>
              <p:cNvPr id="22575" name="Rectangle 47"/>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22576" name="Group 48"/>
              <p:cNvGrpSpPr>
                <a:grpSpLocks/>
              </p:cNvGrpSpPr>
              <p:nvPr/>
            </p:nvGrpSpPr>
            <p:grpSpPr bwMode="auto">
              <a:xfrm>
                <a:off x="336" y="3759"/>
                <a:ext cx="593" cy="225"/>
                <a:chOff x="336" y="3759"/>
                <a:chExt cx="593" cy="225"/>
              </a:xfrm>
            </p:grpSpPr>
            <p:grpSp>
              <p:nvGrpSpPr>
                <p:cNvPr id="22577" name="Group 49"/>
                <p:cNvGrpSpPr>
                  <a:grpSpLocks/>
                </p:cNvGrpSpPr>
                <p:nvPr/>
              </p:nvGrpSpPr>
              <p:grpSpPr bwMode="auto">
                <a:xfrm>
                  <a:off x="336" y="3759"/>
                  <a:ext cx="279" cy="225"/>
                  <a:chOff x="336" y="3759"/>
                  <a:chExt cx="279" cy="225"/>
                </a:xfrm>
              </p:grpSpPr>
              <p:sp>
                <p:nvSpPr>
                  <p:cNvPr id="22584" name="AutoShape 50"/>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5" name="Rectangle 51"/>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6" name="Arc 52"/>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2587" name="Arc 53"/>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22578" name="Group 54"/>
                <p:cNvGrpSpPr>
                  <a:grpSpLocks/>
                </p:cNvGrpSpPr>
                <p:nvPr/>
              </p:nvGrpSpPr>
              <p:grpSpPr bwMode="auto">
                <a:xfrm>
                  <a:off x="650" y="3759"/>
                  <a:ext cx="279" cy="225"/>
                  <a:chOff x="650" y="3759"/>
                  <a:chExt cx="279" cy="225"/>
                </a:xfrm>
              </p:grpSpPr>
              <p:sp>
                <p:nvSpPr>
                  <p:cNvPr id="22580" name="AutoShape 55"/>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1" name="Rectangle 56"/>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2" name="Arc 57"/>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2583" name="Arc 58"/>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22579" name="AutoShape 59"/>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
          <p:nvSpPr>
            <p:cNvPr id="22550" name="Text Box 60"/>
            <p:cNvSpPr txBox="1">
              <a:spLocks noChangeArrowheads="1"/>
            </p:cNvSpPr>
            <p:nvPr/>
          </p:nvSpPr>
          <p:spPr bwMode="auto">
            <a:xfrm>
              <a:off x="672" y="720"/>
              <a:ext cx="20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TRIGGER Actions Execute</a:t>
              </a:r>
            </a:p>
          </p:txBody>
        </p:sp>
        <p:grpSp>
          <p:nvGrpSpPr>
            <p:cNvPr id="22551" name="Group 61"/>
            <p:cNvGrpSpPr>
              <a:grpSpLocks/>
            </p:cNvGrpSpPr>
            <p:nvPr/>
          </p:nvGrpSpPr>
          <p:grpSpPr bwMode="auto">
            <a:xfrm>
              <a:off x="528" y="2400"/>
              <a:ext cx="2230" cy="1248"/>
              <a:chOff x="528" y="2400"/>
              <a:chExt cx="2230" cy="1248"/>
            </a:xfrm>
          </p:grpSpPr>
          <p:sp>
            <p:nvSpPr>
              <p:cNvPr id="332862" name="Rectangle 62"/>
              <p:cNvSpPr>
                <a:spLocks noChangeArrowheads="1"/>
              </p:cNvSpPr>
              <p:nvPr/>
            </p:nvSpPr>
            <p:spPr bwMode="auto">
              <a:xfrm>
                <a:off x="528" y="2400"/>
                <a:ext cx="2235"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Order Details</a:t>
                </a:r>
              </a:p>
            </p:txBody>
          </p:sp>
          <p:sp>
            <p:nvSpPr>
              <p:cNvPr id="22554" name="Rectangle 63"/>
              <p:cNvSpPr>
                <a:spLocks noChangeArrowheads="1"/>
              </p:cNvSpPr>
              <p:nvPr/>
            </p:nvSpPr>
            <p:spPr bwMode="auto">
              <a:xfrm>
                <a:off x="528" y="2784"/>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55" name="Rectangle 64"/>
              <p:cNvSpPr>
                <a:spLocks noChangeArrowheads="1"/>
              </p:cNvSpPr>
              <p:nvPr/>
            </p:nvSpPr>
            <p:spPr bwMode="auto">
              <a:xfrm>
                <a:off x="528" y="2592"/>
                <a:ext cx="415"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OrderID</a:t>
                </a:r>
              </a:p>
            </p:txBody>
          </p:sp>
          <p:sp>
            <p:nvSpPr>
              <p:cNvPr id="22556" name="Rectangle 65"/>
              <p:cNvSpPr>
                <a:spLocks noChangeArrowheads="1"/>
              </p:cNvSpPr>
              <p:nvPr/>
            </p:nvSpPr>
            <p:spPr bwMode="auto">
              <a:xfrm>
                <a:off x="528" y="2784"/>
                <a:ext cx="415"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10522</a:t>
                </a:r>
              </a:p>
              <a:p>
                <a:pPr algn="ctr">
                  <a:lnSpc>
                    <a:spcPct val="110000"/>
                  </a:lnSpc>
                  <a:spcBef>
                    <a:spcPct val="0"/>
                  </a:spcBef>
                  <a:buClrTx/>
                  <a:buSzTx/>
                  <a:buFontTx/>
                  <a:buNone/>
                </a:pPr>
                <a:r>
                  <a:rPr lang="en-US" altLang="en-US" sz="1800">
                    <a:latin typeface="Arial Narrow" panose="020B0606020202030204" pitchFamily="34" charset="0"/>
                  </a:rPr>
                  <a:t>10523</a:t>
                </a:r>
              </a:p>
              <a:p>
                <a:pPr algn="ctr">
                  <a:lnSpc>
                    <a:spcPct val="110000"/>
                  </a:lnSpc>
                  <a:spcBef>
                    <a:spcPct val="0"/>
                  </a:spcBef>
                  <a:buClrTx/>
                  <a:buSzTx/>
                  <a:buFontTx/>
                  <a:buNone/>
                </a:pPr>
                <a:r>
                  <a:rPr lang="en-US" altLang="en-US" sz="1800">
                    <a:latin typeface="Arial Narrow" panose="020B0606020202030204" pitchFamily="34" charset="0"/>
                  </a:rPr>
                  <a:t>10524</a:t>
                </a:r>
              </a:p>
            </p:txBody>
          </p:sp>
          <p:sp>
            <p:nvSpPr>
              <p:cNvPr id="22557" name="Rectangle 66"/>
              <p:cNvSpPr>
                <a:spLocks noChangeArrowheads="1"/>
              </p:cNvSpPr>
              <p:nvPr/>
            </p:nvSpPr>
            <p:spPr bwMode="auto">
              <a:xfrm>
                <a:off x="932" y="2592"/>
                <a:ext cx="48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22558" name="Rectangle 67"/>
              <p:cNvSpPr>
                <a:spLocks noChangeArrowheads="1"/>
              </p:cNvSpPr>
              <p:nvPr/>
            </p:nvSpPr>
            <p:spPr bwMode="auto">
              <a:xfrm>
                <a:off x="932" y="2784"/>
                <a:ext cx="48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a:t>
                </a:r>
              </a:p>
              <a:p>
                <a:pPr algn="ctr">
                  <a:lnSpc>
                    <a:spcPct val="110000"/>
                  </a:lnSpc>
                  <a:spcBef>
                    <a:spcPct val="0"/>
                  </a:spcBef>
                  <a:buClrTx/>
                  <a:buSzTx/>
                  <a:buFontTx/>
                  <a:buNone/>
                </a:pPr>
                <a:r>
                  <a:rPr lang="en-US" altLang="en-US" sz="1800">
                    <a:latin typeface="Arial Narrow" panose="020B0606020202030204" pitchFamily="34" charset="0"/>
                  </a:rPr>
                  <a:t>41</a:t>
                </a:r>
              </a:p>
              <a:p>
                <a:pPr algn="ctr">
                  <a:lnSpc>
                    <a:spcPct val="110000"/>
                  </a:lnSpc>
                  <a:spcBef>
                    <a:spcPct val="0"/>
                  </a:spcBef>
                  <a:buClrTx/>
                  <a:buSzTx/>
                  <a:buFontTx/>
                  <a:buNone/>
                </a:pPr>
                <a:r>
                  <a:rPr lang="en-US" altLang="en-US" sz="1800">
                    <a:latin typeface="Arial Narrow" panose="020B0606020202030204" pitchFamily="34" charset="0"/>
                  </a:rPr>
                  <a:t>7</a:t>
                </a:r>
              </a:p>
            </p:txBody>
          </p:sp>
          <p:sp>
            <p:nvSpPr>
              <p:cNvPr id="22559" name="Rectangle 68"/>
              <p:cNvSpPr>
                <a:spLocks noChangeArrowheads="1"/>
              </p:cNvSpPr>
              <p:nvPr/>
            </p:nvSpPr>
            <p:spPr bwMode="auto">
              <a:xfrm>
                <a:off x="1427" y="2592"/>
                <a:ext cx="44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UnitPrice</a:t>
                </a:r>
              </a:p>
            </p:txBody>
          </p:sp>
          <p:sp>
            <p:nvSpPr>
              <p:cNvPr id="22560" name="Rectangle 69"/>
              <p:cNvSpPr>
                <a:spLocks noChangeArrowheads="1"/>
              </p:cNvSpPr>
              <p:nvPr/>
            </p:nvSpPr>
            <p:spPr bwMode="auto">
              <a:xfrm>
                <a:off x="1427" y="2784"/>
                <a:ext cx="44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31.00</a:t>
                </a:r>
              </a:p>
              <a:p>
                <a:pPr algn="ctr">
                  <a:lnSpc>
                    <a:spcPct val="110000"/>
                  </a:lnSpc>
                  <a:spcBef>
                    <a:spcPct val="0"/>
                  </a:spcBef>
                  <a:buClrTx/>
                  <a:buSzTx/>
                  <a:buFontTx/>
                  <a:buNone/>
                </a:pPr>
                <a:r>
                  <a:rPr lang="en-US" altLang="en-US" sz="1800">
                    <a:latin typeface="Arial Narrow" panose="020B0606020202030204" pitchFamily="34" charset="0"/>
                  </a:rPr>
                  <a:t>9.65</a:t>
                </a:r>
              </a:p>
              <a:p>
                <a:pPr algn="ctr">
                  <a:lnSpc>
                    <a:spcPct val="110000"/>
                  </a:lnSpc>
                  <a:spcBef>
                    <a:spcPct val="0"/>
                  </a:spcBef>
                  <a:buClrTx/>
                  <a:buSzTx/>
                  <a:buFontTx/>
                  <a:buNone/>
                </a:pPr>
                <a:r>
                  <a:rPr lang="en-US" altLang="en-US" sz="1800">
                    <a:latin typeface="Arial Narrow" panose="020B0606020202030204" pitchFamily="34" charset="0"/>
                  </a:rPr>
                  <a:t>30.00</a:t>
                </a:r>
              </a:p>
            </p:txBody>
          </p:sp>
          <p:sp>
            <p:nvSpPr>
              <p:cNvPr id="22561" name="Rectangle 70"/>
              <p:cNvSpPr>
                <a:spLocks noChangeArrowheads="1"/>
              </p:cNvSpPr>
              <p:nvPr/>
            </p:nvSpPr>
            <p:spPr bwMode="auto">
              <a:xfrm>
                <a:off x="1882" y="2592"/>
                <a:ext cx="43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Quantity</a:t>
                </a:r>
              </a:p>
            </p:txBody>
          </p:sp>
          <p:sp>
            <p:nvSpPr>
              <p:cNvPr id="22562" name="Rectangle 71"/>
              <p:cNvSpPr>
                <a:spLocks noChangeArrowheads="1"/>
              </p:cNvSpPr>
              <p:nvPr/>
            </p:nvSpPr>
            <p:spPr bwMode="auto">
              <a:xfrm>
                <a:off x="1882" y="2784"/>
                <a:ext cx="43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7</a:t>
                </a:r>
                <a:br>
                  <a:rPr lang="en-US" altLang="en-US" sz="1800">
                    <a:latin typeface="Arial Narrow" panose="020B0606020202030204" pitchFamily="34" charset="0"/>
                  </a:rPr>
                </a:br>
                <a:r>
                  <a:rPr lang="en-US" altLang="en-US" sz="1800">
                    <a:latin typeface="Arial Narrow" panose="020B0606020202030204" pitchFamily="34" charset="0"/>
                  </a:rPr>
                  <a:t>9</a:t>
                </a:r>
              </a:p>
              <a:p>
                <a:pPr algn="ctr">
                  <a:lnSpc>
                    <a:spcPct val="110000"/>
                  </a:lnSpc>
                  <a:spcBef>
                    <a:spcPct val="0"/>
                  </a:spcBef>
                  <a:buClrTx/>
                  <a:buSzTx/>
                  <a:buFontTx/>
                  <a:buNone/>
                </a:pPr>
                <a:r>
                  <a:rPr lang="en-US" altLang="en-US" sz="1800">
                    <a:latin typeface="Arial Narrow" panose="020B0606020202030204" pitchFamily="34" charset="0"/>
                  </a:rPr>
                  <a:t>24</a:t>
                </a:r>
              </a:p>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63" name="Rectangle 72"/>
              <p:cNvSpPr>
                <a:spLocks noChangeArrowheads="1"/>
              </p:cNvSpPr>
              <p:nvPr/>
            </p:nvSpPr>
            <p:spPr bwMode="auto">
              <a:xfrm>
                <a:off x="2314" y="2592"/>
                <a:ext cx="443"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Discount</a:t>
                </a:r>
              </a:p>
            </p:txBody>
          </p:sp>
          <p:sp>
            <p:nvSpPr>
              <p:cNvPr id="22564" name="Rectangle 73"/>
              <p:cNvSpPr>
                <a:spLocks noChangeArrowheads="1"/>
              </p:cNvSpPr>
              <p:nvPr/>
            </p:nvSpPr>
            <p:spPr bwMode="auto">
              <a:xfrm>
                <a:off x="2314" y="2784"/>
                <a:ext cx="443"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0.2</a:t>
                </a:r>
                <a:br>
                  <a:rPr lang="en-US" altLang="en-US" sz="1800">
                    <a:latin typeface="Arial Narrow" panose="020B0606020202030204" pitchFamily="34" charset="0"/>
                  </a:rPr>
                </a:br>
                <a:r>
                  <a:rPr lang="en-US" altLang="en-US" sz="1800">
                    <a:latin typeface="Arial Narrow" panose="020B0606020202030204" pitchFamily="34" charset="0"/>
                  </a:rPr>
                  <a:t>0.15</a:t>
                </a:r>
              </a:p>
              <a:p>
                <a:pPr algn="ctr">
                  <a:lnSpc>
                    <a:spcPct val="110000"/>
                  </a:lnSpc>
                  <a:spcBef>
                    <a:spcPct val="0"/>
                  </a:spcBef>
                  <a:buClrTx/>
                  <a:buSzTx/>
                  <a:buFontTx/>
                  <a:buNone/>
                </a:pPr>
                <a:r>
                  <a:rPr lang="en-US" altLang="en-US" sz="1800">
                    <a:latin typeface="Arial Narrow" panose="020B0606020202030204" pitchFamily="34" charset="0"/>
                  </a:rPr>
                  <a:t>0.0</a:t>
                </a:r>
              </a:p>
            </p:txBody>
          </p:sp>
          <p:grpSp>
            <p:nvGrpSpPr>
              <p:cNvPr id="22565" name="Group 74"/>
              <p:cNvGrpSpPr>
                <a:grpSpLocks/>
              </p:cNvGrpSpPr>
              <p:nvPr/>
            </p:nvGrpSpPr>
            <p:grpSpPr bwMode="auto">
              <a:xfrm>
                <a:off x="535" y="3408"/>
                <a:ext cx="2223" cy="144"/>
                <a:chOff x="1831" y="2496"/>
                <a:chExt cx="2223" cy="144"/>
              </a:xfrm>
            </p:grpSpPr>
            <p:sp>
              <p:nvSpPr>
                <p:cNvPr id="22570" name="Rectangle 75"/>
                <p:cNvSpPr>
                  <a:spLocks noChangeArrowheads="1"/>
                </p:cNvSpPr>
                <p:nvPr/>
              </p:nvSpPr>
              <p:spPr bwMode="auto">
                <a:xfrm>
                  <a:off x="3168" y="2496"/>
                  <a:ext cx="41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 5</a:t>
                  </a:r>
                </a:p>
              </p:txBody>
            </p:sp>
            <p:sp>
              <p:nvSpPr>
                <p:cNvPr id="22571" name="Rectangle 76"/>
                <p:cNvSpPr>
                  <a:spLocks noChangeArrowheads="1"/>
                </p:cNvSpPr>
                <p:nvPr/>
              </p:nvSpPr>
              <p:spPr bwMode="auto">
                <a:xfrm>
                  <a:off x="2669" y="2496"/>
                  <a:ext cx="507"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  19.00</a:t>
                  </a:r>
                </a:p>
              </p:txBody>
            </p:sp>
            <p:sp>
              <p:nvSpPr>
                <p:cNvPr id="22572" name="Rectangle 77"/>
                <p:cNvSpPr>
                  <a:spLocks noChangeArrowheads="1"/>
                </p:cNvSpPr>
                <p:nvPr/>
              </p:nvSpPr>
              <p:spPr bwMode="auto">
                <a:xfrm>
                  <a:off x="2228" y="2496"/>
                  <a:ext cx="489"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22573" name="Rectangle 78"/>
                <p:cNvSpPr>
                  <a:spLocks noChangeArrowheads="1"/>
                </p:cNvSpPr>
                <p:nvPr/>
              </p:nvSpPr>
              <p:spPr bwMode="auto">
                <a:xfrm>
                  <a:off x="3552" y="2496"/>
                  <a:ext cx="502"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   0.2</a:t>
                  </a:r>
                </a:p>
              </p:txBody>
            </p:sp>
            <p:sp>
              <p:nvSpPr>
                <p:cNvPr id="22574" name="Rectangle 79"/>
                <p:cNvSpPr>
                  <a:spLocks noChangeArrowheads="1"/>
                </p:cNvSpPr>
                <p:nvPr/>
              </p:nvSpPr>
              <p:spPr bwMode="auto">
                <a:xfrm>
                  <a:off x="1831" y="2496"/>
                  <a:ext cx="403"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10523</a:t>
                  </a:r>
                </a:p>
              </p:txBody>
            </p:sp>
          </p:grpSp>
          <p:grpSp>
            <p:nvGrpSpPr>
              <p:cNvPr id="22566" name="Group 80"/>
              <p:cNvGrpSpPr>
                <a:grpSpLocks/>
              </p:cNvGrpSpPr>
              <p:nvPr/>
            </p:nvGrpSpPr>
            <p:grpSpPr bwMode="auto">
              <a:xfrm>
                <a:off x="529" y="2784"/>
                <a:ext cx="2228" cy="864"/>
                <a:chOff x="1825" y="1872"/>
                <a:chExt cx="2228" cy="864"/>
              </a:xfrm>
            </p:grpSpPr>
            <p:sp>
              <p:nvSpPr>
                <p:cNvPr id="22567" name="Rectangle 81"/>
                <p:cNvSpPr>
                  <a:spLocks noChangeArrowheads="1"/>
                </p:cNvSpPr>
                <p:nvPr/>
              </p:nvSpPr>
              <p:spPr bwMode="auto">
                <a:xfrm>
                  <a:off x="2723" y="1872"/>
                  <a:ext cx="44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68" name="Rectangle 82"/>
                <p:cNvSpPr>
                  <a:spLocks noChangeArrowheads="1"/>
                </p:cNvSpPr>
                <p:nvPr/>
              </p:nvSpPr>
              <p:spPr bwMode="auto">
                <a:xfrm>
                  <a:off x="3610" y="1872"/>
                  <a:ext cx="443"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69" name="Rectangle 83"/>
                <p:cNvSpPr>
                  <a:spLocks noChangeArrowheads="1"/>
                </p:cNvSpPr>
                <p:nvPr/>
              </p:nvSpPr>
              <p:spPr bwMode="auto">
                <a:xfrm>
                  <a:off x="1825" y="1872"/>
                  <a:ext cx="40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grpSp>
        <p:sp>
          <p:nvSpPr>
            <p:cNvPr id="22552" name="Text Box 84"/>
            <p:cNvSpPr txBox="1">
              <a:spLocks noChangeArrowheads="1"/>
            </p:cNvSpPr>
            <p:nvPr/>
          </p:nvSpPr>
          <p:spPr bwMode="auto">
            <a:xfrm>
              <a:off x="1584" y="955"/>
              <a:ext cx="3674" cy="1514"/>
            </a:xfrm>
            <a:prstGeom prst="rect">
              <a:avLst/>
            </a:prstGeom>
            <a:solidFill>
              <a:schemeClr val="bg1"/>
            </a:solidFill>
            <a:ln w="12700">
              <a:solidFill>
                <a:srgbClr val="777777"/>
              </a:solidFill>
              <a:miter lim="800000"/>
              <a:headEnd/>
              <a:tailEnd/>
            </a:ln>
            <a:effectLst>
              <a:outerShdw dist="89803" dir="2700000" algn="ctr" rotWithShape="0">
                <a:schemeClr val="folHlink"/>
              </a:outerShdw>
            </a:effectLst>
          </p:spPr>
          <p:txBody>
            <a:bodyPr lIns="90488" tIns="91440" rIns="90488" bIns="91440">
              <a:spAutoFit/>
            </a:bodyPr>
            <a:lstStyle>
              <a:lvl1pPr marL="228600">
                <a:spcBef>
                  <a:spcPct val="20000"/>
                </a:spcBef>
                <a:buClr>
                  <a:schemeClr val="bg2"/>
                </a:buClr>
                <a:buSzPct val="70000"/>
                <a:buFont typeface="Wingdings" panose="05000000000000000000" pitchFamily="2" charset="2"/>
                <a:buChar char="l"/>
                <a:tabLst>
                  <a:tab pos="28003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8003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8003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8003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8003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9pPr>
            </a:lstStyle>
            <a:p>
              <a:pPr>
                <a:lnSpc>
                  <a:spcPct val="90000"/>
                </a:lnSpc>
                <a:spcBef>
                  <a:spcPct val="0"/>
                </a:spcBef>
                <a:buClrTx/>
                <a:buSzTx/>
                <a:buFontTx/>
                <a:buNone/>
              </a:pPr>
              <a:r>
                <a:rPr lang="en-US" altLang="en-US" sz="1600" dirty="0">
                  <a:latin typeface="Lucida Sans Typewriter" panose="020B0509030504030204" pitchFamily="49" charset="0"/>
                </a:rPr>
                <a:t>Trigger Code:</a:t>
              </a:r>
            </a:p>
            <a:p>
              <a:pPr>
                <a:lnSpc>
                  <a:spcPct val="90000"/>
                </a:lnSpc>
                <a:spcBef>
                  <a:spcPct val="0"/>
                </a:spcBef>
                <a:buClrTx/>
                <a:buSzTx/>
                <a:buFontTx/>
                <a:buNone/>
              </a:pPr>
              <a:r>
                <a:rPr lang="en-US" altLang="en-US" sz="1600" dirty="0">
                  <a:latin typeface="Lucida Sans Typewriter" panose="020B0509030504030204" pitchFamily="49" charset="0"/>
                </a:rPr>
                <a:t>USE Northwind</a:t>
              </a:r>
            </a:p>
            <a:p>
              <a:pPr>
                <a:lnSpc>
                  <a:spcPct val="90000"/>
                </a:lnSpc>
                <a:spcBef>
                  <a:spcPct val="0"/>
                </a:spcBef>
                <a:buClrTx/>
                <a:buSzTx/>
                <a:buFontTx/>
                <a:buNone/>
              </a:pPr>
              <a:r>
                <a:rPr lang="en-US" altLang="en-US" sz="1600" dirty="0">
                  <a:latin typeface="Lucida Sans Typewriter" panose="020B0509030504030204" pitchFamily="49" charset="0"/>
                </a:rPr>
                <a:t>CREATE TRIGGER </a:t>
              </a:r>
              <a:r>
                <a:rPr lang="en-US" altLang="en-US" sz="1600" dirty="0" err="1">
                  <a:latin typeface="Lucida Sans Typewriter" panose="020B0509030504030204" pitchFamily="49" charset="0"/>
                </a:rPr>
                <a:t>OrdDet_Insert</a:t>
              </a:r>
              <a:endParaRPr lang="en-US" altLang="en-US" sz="1600" dirty="0">
                <a:latin typeface="Lucida Sans Typewriter" panose="020B0509030504030204" pitchFamily="49" charset="0"/>
              </a:endParaRPr>
            </a:p>
            <a:p>
              <a:pPr>
                <a:lnSpc>
                  <a:spcPct val="90000"/>
                </a:lnSpc>
                <a:spcBef>
                  <a:spcPct val="0"/>
                </a:spcBef>
                <a:buClrTx/>
                <a:buSzTx/>
                <a:buFontTx/>
                <a:buNone/>
              </a:pPr>
              <a:r>
                <a:rPr lang="en-US" altLang="en-US" sz="1600" dirty="0">
                  <a:latin typeface="Lucida Sans Typewriter" panose="020B0509030504030204" pitchFamily="49" charset="0"/>
                </a:rPr>
                <a:t>ON [Order Details]</a:t>
              </a:r>
            </a:p>
            <a:p>
              <a:pPr>
                <a:lnSpc>
                  <a:spcPct val="90000"/>
                </a:lnSpc>
                <a:spcBef>
                  <a:spcPct val="0"/>
                </a:spcBef>
                <a:buClrTx/>
                <a:buSzTx/>
                <a:buFontTx/>
                <a:buNone/>
              </a:pPr>
              <a:r>
                <a:rPr lang="en-US" altLang="en-US" sz="1600" dirty="0">
                  <a:latin typeface="Lucida Sans Typewriter" panose="020B0509030504030204" pitchFamily="49" charset="0"/>
                </a:rPr>
                <a:t>FOR INSERT</a:t>
              </a:r>
            </a:p>
            <a:p>
              <a:pPr>
                <a:lnSpc>
                  <a:spcPct val="90000"/>
                </a:lnSpc>
                <a:spcBef>
                  <a:spcPct val="0"/>
                </a:spcBef>
                <a:buClrTx/>
                <a:buSzTx/>
                <a:buFontTx/>
                <a:buNone/>
              </a:pPr>
              <a:r>
                <a:rPr lang="en-US" altLang="en-US" sz="1600" dirty="0">
                  <a:latin typeface="Lucida Sans Typewriter" panose="020B0509030504030204" pitchFamily="49" charset="0"/>
                </a:rPr>
                <a:t>AS</a:t>
              </a:r>
            </a:p>
            <a:p>
              <a:pPr>
                <a:lnSpc>
                  <a:spcPct val="90000"/>
                </a:lnSpc>
                <a:spcBef>
                  <a:spcPct val="0"/>
                </a:spcBef>
                <a:buClrTx/>
                <a:buSzTx/>
                <a:buFontTx/>
                <a:buNone/>
              </a:pPr>
              <a:r>
                <a:rPr lang="en-US" altLang="en-US" sz="1600" dirty="0">
                  <a:latin typeface="Lucida Sans Typewriter" panose="020B0509030504030204" pitchFamily="49" charset="0"/>
                </a:rPr>
                <a:t>UPDATE P SET </a:t>
              </a:r>
            </a:p>
            <a:p>
              <a:pPr>
                <a:lnSpc>
                  <a:spcPct val="90000"/>
                </a:lnSpc>
                <a:spcBef>
                  <a:spcPct val="0"/>
                </a:spcBef>
                <a:buClrTx/>
                <a:buSzTx/>
                <a:buFontTx/>
                <a:buNone/>
              </a:pPr>
              <a:r>
                <a:rPr lang="en-US" altLang="en-US" sz="1600" dirty="0" err="1">
                  <a:latin typeface="Lucida Sans Typewriter" panose="020B0509030504030204" pitchFamily="49" charset="0"/>
                </a:rPr>
                <a:t>UnitsInStock</a:t>
              </a:r>
              <a:r>
                <a:rPr lang="en-US" altLang="en-US" sz="1600" dirty="0">
                  <a:latin typeface="Lucida Sans Typewriter" panose="020B0509030504030204" pitchFamily="49" charset="0"/>
                </a:rPr>
                <a:t> = (</a:t>
              </a:r>
              <a:r>
                <a:rPr lang="en-US" altLang="en-US" sz="1600" dirty="0" err="1">
                  <a:latin typeface="Lucida Sans Typewriter" panose="020B0509030504030204" pitchFamily="49" charset="0"/>
                </a:rPr>
                <a:t>P.UnitsInStock</a:t>
              </a:r>
              <a:r>
                <a:rPr lang="en-US" altLang="en-US" sz="1600" dirty="0">
                  <a:latin typeface="Lucida Sans Typewriter" panose="020B0509030504030204" pitchFamily="49" charset="0"/>
                </a:rPr>
                <a:t> – </a:t>
              </a:r>
              <a:r>
                <a:rPr lang="en-US" altLang="en-US" sz="1600" dirty="0" err="1">
                  <a:latin typeface="Lucida Sans Typewriter" panose="020B0509030504030204" pitchFamily="49" charset="0"/>
                </a:rPr>
                <a:t>I.Quantity</a:t>
              </a:r>
              <a:r>
                <a:rPr lang="en-US" altLang="en-US" sz="1600" dirty="0">
                  <a:latin typeface="Lucida Sans Typewriter" panose="020B0509030504030204" pitchFamily="49" charset="0"/>
                </a:rPr>
                <a:t>)</a:t>
              </a:r>
            </a:p>
            <a:p>
              <a:pPr>
                <a:lnSpc>
                  <a:spcPct val="90000"/>
                </a:lnSpc>
                <a:spcBef>
                  <a:spcPct val="0"/>
                </a:spcBef>
                <a:buClrTx/>
                <a:buSzTx/>
                <a:buFontTx/>
                <a:buNone/>
              </a:pPr>
              <a:r>
                <a:rPr lang="en-US" altLang="en-US" sz="1600" dirty="0">
                  <a:latin typeface="Lucida Sans Typewriter" panose="020B0509030504030204" pitchFamily="49" charset="0"/>
                </a:rPr>
                <a:t>FROM Products AS P INNER JOIN Inserted AS I</a:t>
              </a:r>
            </a:p>
            <a:p>
              <a:pPr>
                <a:lnSpc>
                  <a:spcPct val="90000"/>
                </a:lnSpc>
                <a:spcBef>
                  <a:spcPct val="0"/>
                </a:spcBef>
                <a:buClrTx/>
                <a:buSzTx/>
                <a:buFontTx/>
                <a:buNone/>
              </a:pPr>
              <a:r>
                <a:rPr lang="en-US" altLang="en-US" sz="1600" dirty="0">
                  <a:latin typeface="Lucida Sans Typewriter" panose="020B0509030504030204" pitchFamily="49" charset="0"/>
                </a:rPr>
                <a:t>ON </a:t>
              </a:r>
              <a:r>
                <a:rPr lang="en-US" altLang="en-US" sz="1600" dirty="0" err="1">
                  <a:latin typeface="Lucida Sans Typewriter" panose="020B0509030504030204" pitchFamily="49" charset="0"/>
                </a:rPr>
                <a:t>P.ProductID</a:t>
              </a:r>
              <a:r>
                <a:rPr lang="en-US" altLang="en-US" sz="1600" dirty="0">
                  <a:latin typeface="Lucida Sans Typewriter" panose="020B0509030504030204" pitchFamily="49" charset="0"/>
                </a:rPr>
                <a:t> = </a:t>
              </a:r>
              <a:r>
                <a:rPr lang="en-US" altLang="en-US" sz="1600" dirty="0" err="1">
                  <a:latin typeface="Lucida Sans Typewriter" panose="020B0509030504030204" pitchFamily="49" charset="0"/>
                </a:rPr>
                <a:t>I.ProductID</a:t>
              </a:r>
              <a:endParaRPr lang="en-US" altLang="en-US" sz="1600" dirty="0">
                <a:latin typeface="Lucida Sans Typewriter" panose="020B0509030504030204" pitchFamily="49" charset="0"/>
              </a:endParaRPr>
            </a:p>
          </p:txBody>
        </p:sp>
      </p:grpSp>
      <p:grpSp>
        <p:nvGrpSpPr>
          <p:cNvPr id="332885" name="Group 85"/>
          <p:cNvGrpSpPr>
            <a:grpSpLocks/>
          </p:cNvGrpSpPr>
          <p:nvPr/>
        </p:nvGrpSpPr>
        <p:grpSpPr bwMode="auto">
          <a:xfrm>
            <a:off x="3048000" y="4038600"/>
            <a:ext cx="5029200" cy="1981200"/>
            <a:chOff x="1920" y="2544"/>
            <a:chExt cx="3168" cy="1248"/>
          </a:xfrm>
        </p:grpSpPr>
        <p:grpSp>
          <p:nvGrpSpPr>
            <p:cNvPr id="22534" name="Group 86"/>
            <p:cNvGrpSpPr>
              <a:grpSpLocks/>
            </p:cNvGrpSpPr>
            <p:nvPr/>
          </p:nvGrpSpPr>
          <p:grpSpPr bwMode="auto">
            <a:xfrm>
              <a:off x="3408" y="2544"/>
              <a:ext cx="1680" cy="1248"/>
              <a:chOff x="3312" y="2544"/>
              <a:chExt cx="1680" cy="1248"/>
            </a:xfrm>
          </p:grpSpPr>
          <p:sp>
            <p:nvSpPr>
              <p:cNvPr id="332887" name="Rectangle 87"/>
              <p:cNvSpPr>
                <a:spLocks noChangeArrowheads="1"/>
              </p:cNvSpPr>
              <p:nvPr/>
            </p:nvSpPr>
            <p:spPr bwMode="auto">
              <a:xfrm>
                <a:off x="3312" y="2544"/>
                <a:ext cx="1680"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22537" name="Rectangle 88"/>
              <p:cNvSpPr>
                <a:spLocks noChangeArrowheads="1"/>
              </p:cNvSpPr>
              <p:nvPr/>
            </p:nvSpPr>
            <p:spPr bwMode="auto">
              <a:xfrm>
                <a:off x="3312" y="2736"/>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22538" name="Rectangle 89"/>
              <p:cNvSpPr>
                <a:spLocks noChangeArrowheads="1"/>
              </p:cNvSpPr>
              <p:nvPr/>
            </p:nvSpPr>
            <p:spPr bwMode="auto">
              <a:xfrm>
                <a:off x="3840" y="273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22539" name="Rectangle 90"/>
              <p:cNvSpPr>
                <a:spLocks noChangeArrowheads="1"/>
              </p:cNvSpPr>
              <p:nvPr/>
            </p:nvSpPr>
            <p:spPr bwMode="auto">
              <a:xfrm>
                <a:off x="4464" y="2736"/>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2540" name="Rectangle 91"/>
              <p:cNvSpPr>
                <a:spLocks noChangeArrowheads="1"/>
              </p:cNvSpPr>
              <p:nvPr/>
            </p:nvSpPr>
            <p:spPr bwMode="auto">
              <a:xfrm>
                <a:off x="4656" y="2736"/>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2541" name="Rectangle 92"/>
              <p:cNvSpPr>
                <a:spLocks noChangeArrowheads="1"/>
              </p:cNvSpPr>
              <p:nvPr/>
            </p:nvSpPr>
            <p:spPr bwMode="auto">
              <a:xfrm>
                <a:off x="3312" y="2928"/>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22542" name="Rectangle 93"/>
              <p:cNvSpPr>
                <a:spLocks noChangeArrowheads="1"/>
              </p:cNvSpPr>
              <p:nvPr/>
            </p:nvSpPr>
            <p:spPr bwMode="auto">
              <a:xfrm>
                <a:off x="3840" y="292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22543" name="Rectangle 94"/>
              <p:cNvSpPr>
                <a:spLocks noChangeArrowheads="1"/>
              </p:cNvSpPr>
              <p:nvPr/>
            </p:nvSpPr>
            <p:spPr bwMode="auto">
              <a:xfrm>
                <a:off x="4464" y="2928"/>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4" name="Rectangle 95"/>
              <p:cNvSpPr>
                <a:spLocks noChangeArrowheads="1"/>
              </p:cNvSpPr>
              <p:nvPr/>
            </p:nvSpPr>
            <p:spPr bwMode="auto">
              <a:xfrm>
                <a:off x="4656" y="2928"/>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5" name="Rectangle 96"/>
              <p:cNvSpPr>
                <a:spLocks noChangeArrowheads="1"/>
              </p:cNvSpPr>
              <p:nvPr/>
            </p:nvSpPr>
            <p:spPr bwMode="auto">
              <a:xfrm>
                <a:off x="3312" y="2928"/>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6" name="Rectangle 97"/>
              <p:cNvSpPr>
                <a:spLocks noChangeArrowheads="1"/>
              </p:cNvSpPr>
              <p:nvPr/>
            </p:nvSpPr>
            <p:spPr bwMode="auto">
              <a:xfrm>
                <a:off x="3840" y="2928"/>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7" name="Rectangle 98"/>
              <p:cNvSpPr>
                <a:spLocks noChangeArrowheads="1"/>
              </p:cNvSpPr>
              <p:nvPr/>
            </p:nvSpPr>
            <p:spPr bwMode="auto">
              <a:xfrm>
                <a:off x="4656" y="2928"/>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8" name="Rectangle 99"/>
              <p:cNvSpPr>
                <a:spLocks noChangeArrowheads="1"/>
              </p:cNvSpPr>
              <p:nvPr/>
            </p:nvSpPr>
            <p:spPr bwMode="auto">
              <a:xfrm>
                <a:off x="4464" y="2928"/>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332900" name="Freeform 100"/>
            <p:cNvSpPr>
              <a:spLocks/>
            </p:cNvSpPr>
            <p:nvPr/>
          </p:nvSpPr>
          <p:spPr bwMode="auto">
            <a:xfrm flipV="1">
              <a:off x="1920" y="3024"/>
              <a:ext cx="1450" cy="432"/>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0">
              <a:gsLst>
                <a:gs pos="0">
                  <a:schemeClr val="accent2">
                    <a:gamma/>
                    <a:tint val="18039"/>
                    <a:invGamma/>
                  </a:schemeClr>
                </a:gs>
                <a:gs pos="100000">
                  <a:schemeClr val="accent2"/>
                </a:gs>
              </a:gsLst>
              <a:lin ang="0" scaled="1"/>
            </a:gradFill>
            <a:ln w="12700" cap="rnd" cmpd="sng">
              <a:solidFill>
                <a:schemeClr val="accent2"/>
              </a:solidFill>
              <a:prstDash val="solid"/>
              <a:round/>
              <a:headEnd type="none" w="med" len="med"/>
              <a:tailEnd type="none" w="med" len="med"/>
            </a:ln>
            <a:effectLst>
              <a:outerShdw dist="71842" dir="2700000" algn="ctr" rotWithShape="0">
                <a:schemeClr val="folHlink"/>
              </a:outerShdw>
            </a:effectLst>
          </p:spPr>
          <p:txBody>
            <a:bodyPr/>
            <a:lstStyle/>
            <a:p>
              <a:pPr>
                <a:defRPr/>
              </a:pPr>
              <a:endParaRPr lang="en-US">
                <a:latin typeface="Arial" charset="0"/>
              </a:endParaRPr>
            </a:p>
          </p:txBody>
        </p:sp>
      </p:grpSp>
      <p:sp>
        <p:nvSpPr>
          <p:cNvPr id="22533" name="WordArt 103"/>
          <p:cNvSpPr>
            <a:spLocks noChangeArrowheads="1" noChangeShapeType="1" noTextEdit="1"/>
          </p:cNvSpPr>
          <p:nvPr/>
        </p:nvSpPr>
        <p:spPr bwMode="auto">
          <a:xfrm>
            <a:off x="2895600" y="3810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2845"/>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332885"/>
                                        </p:tgtEl>
                                        <p:attrNameLst>
                                          <p:attrName>style.visibility</p:attrName>
                                        </p:attrNameLst>
                                      </p:cBhvr>
                                      <p:to>
                                        <p:strVal val="visible"/>
                                      </p:to>
                                    </p:set>
                                    <p:animEffect transition="in" filter="wipe(left)">
                                      <p:cBhvr>
                                        <p:cTn id="10" dur="500"/>
                                        <p:tgtEl>
                                          <p:spTgt spid="33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762000" y="1752600"/>
            <a:ext cx="8382000" cy="4267200"/>
          </a:xfrm>
        </p:spPr>
        <p:txBody>
          <a:bodyPr/>
          <a:lstStyle/>
          <a:p>
            <a:pPr marL="396875" lvl="1" indent="-282575" eaLnBrk="1" hangingPunct="1">
              <a:lnSpc>
                <a:spcPct val="90000"/>
              </a:lnSpc>
              <a:spcBef>
                <a:spcPct val="40000"/>
              </a:spcBef>
              <a:buFontTx/>
              <a:buNone/>
            </a:pPr>
            <a:r>
              <a:rPr lang="en-US" altLang="en-US" sz="1700" b="1" dirty="0">
                <a:cs typeface="Times New Roman" panose="02020603050405020304" pitchFamily="18" charset="0"/>
              </a:rPr>
              <a:t>Example:</a:t>
            </a:r>
            <a:r>
              <a:rPr lang="en-US" altLang="en-US" sz="1700" dirty="0">
                <a:cs typeface="Times New Roman" panose="02020603050405020304" pitchFamily="18" charset="0"/>
              </a:rPr>
              <a:t> </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CREATE TRIGGER </a:t>
            </a:r>
            <a:r>
              <a:rPr lang="en-US" altLang="en-US" sz="1800" b="1" dirty="0" err="1">
                <a:cs typeface="Times New Roman" panose="02020603050405020304" pitchFamily="18" charset="0"/>
              </a:rPr>
              <a:t>Trg_NgayLap_NgayGiaoHD</a:t>
            </a:r>
            <a:endParaRPr lang="en-US" altLang="en-US" sz="1800" b="1" dirty="0">
              <a:cs typeface="Times New Roman" panose="02020603050405020304" pitchFamily="18" charset="0"/>
            </a:endParaRP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ON Orders AFTER INSERT</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AS</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DECLARE @NgayLapHD </a:t>
            </a:r>
            <a:r>
              <a:rPr lang="en-US" altLang="en-US" sz="1800" b="1" dirty="0" err="1">
                <a:cs typeface="Times New Roman" panose="02020603050405020304" pitchFamily="18" charset="0"/>
              </a:rPr>
              <a:t>DateTime</a:t>
            </a:r>
            <a:r>
              <a:rPr lang="en-US" altLang="en-US" sz="1800" b="1" dirty="0">
                <a:cs typeface="Times New Roman" panose="02020603050405020304" pitchFamily="18" charset="0"/>
              </a:rPr>
              <a:t>, @NgayGiao </a:t>
            </a:r>
            <a:r>
              <a:rPr lang="en-US" altLang="en-US" sz="1800" b="1" dirty="0" err="1">
                <a:cs typeface="Times New Roman" panose="02020603050405020304" pitchFamily="18" charset="0"/>
              </a:rPr>
              <a:t>DateTime</a:t>
            </a:r>
            <a:endParaRPr lang="en-US" altLang="en-US" sz="1800" b="1" dirty="0">
              <a:cs typeface="Times New Roman" panose="02020603050405020304" pitchFamily="18" charset="0"/>
            </a:endParaRP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SELECT @NgayLapHD=hd.Orderdate, @NgayGiao=hd.Requireddate</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FROM Orders </a:t>
            </a:r>
            <a:r>
              <a:rPr lang="en-US" altLang="en-US" sz="1800" b="1" dirty="0" err="1">
                <a:cs typeface="Times New Roman" panose="02020603050405020304" pitchFamily="18" charset="0"/>
              </a:rPr>
              <a:t>hd</a:t>
            </a:r>
            <a:r>
              <a:rPr lang="en-US" altLang="en-US" sz="1800" b="1" dirty="0">
                <a:cs typeface="Times New Roman" panose="02020603050405020304" pitchFamily="18" charset="0"/>
              </a:rPr>
              <a:t> INNER JOIN Inserted </a:t>
            </a:r>
            <a:r>
              <a:rPr lang="en-US" altLang="en-US" sz="1800" b="1" dirty="0" err="1">
                <a:cs typeface="Times New Roman" panose="02020603050405020304" pitchFamily="18" charset="0"/>
              </a:rPr>
              <a:t>i</a:t>
            </a:r>
            <a:r>
              <a:rPr lang="en-US" altLang="en-US" sz="1800" b="1" dirty="0">
                <a:cs typeface="Times New Roman" panose="02020603050405020304" pitchFamily="18" charset="0"/>
              </a:rPr>
              <a:t> ON </a:t>
            </a:r>
            <a:r>
              <a:rPr lang="en-US" altLang="en-US" sz="1800" b="1" dirty="0" err="1">
                <a:cs typeface="Times New Roman" panose="02020603050405020304" pitchFamily="18" charset="0"/>
              </a:rPr>
              <a:t>hd.Orderid</a:t>
            </a:r>
            <a:r>
              <a:rPr lang="en-US" altLang="en-US" sz="1800" b="1" dirty="0">
                <a:cs typeface="Times New Roman" panose="02020603050405020304" pitchFamily="18" charset="0"/>
              </a:rPr>
              <a:t>=</a:t>
            </a:r>
            <a:r>
              <a:rPr lang="en-US" altLang="en-US" sz="1800" b="1" dirty="0" err="1">
                <a:cs typeface="Times New Roman" panose="02020603050405020304" pitchFamily="18" charset="0"/>
              </a:rPr>
              <a:t>i.orderid</a:t>
            </a:r>
            <a:endParaRPr lang="en-US" altLang="en-US" sz="1800" b="1" dirty="0">
              <a:cs typeface="Times New Roman" panose="02020603050405020304" pitchFamily="18" charset="0"/>
            </a:endParaRP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If @NgayGiao&lt;@NgayLapHD</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BEGIN </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RAISERROR(500103,10,1)</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ROLLBACK TRANSACTION</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END</a:t>
            </a:r>
          </a:p>
          <a:p>
            <a:pPr marL="0" indent="0" eaLnBrk="1" hangingPunct="1">
              <a:lnSpc>
                <a:spcPct val="90000"/>
              </a:lnSpc>
              <a:spcBef>
                <a:spcPct val="40000"/>
              </a:spcBef>
              <a:buNone/>
            </a:pPr>
            <a:r>
              <a:rPr lang="en-US" sz="1800" b="1" dirty="0">
                <a:solidFill>
                  <a:srgbClr val="0070C0"/>
                </a:solidFill>
                <a:cs typeface="Times New Roman" panose="02020603050405020304" pitchFamily="18" charset="0"/>
              </a:rPr>
              <a:t>INSERT </a:t>
            </a:r>
            <a:r>
              <a:rPr lang="en-US" sz="1800" b="1" dirty="0" err="1">
                <a:solidFill>
                  <a:srgbClr val="0070C0"/>
                </a:solidFill>
                <a:cs typeface="Times New Roman" panose="02020603050405020304" pitchFamily="18" charset="0"/>
              </a:rPr>
              <a:t>HoaDon</a:t>
            </a:r>
            <a:r>
              <a:rPr lang="en-US" sz="1800" b="1" dirty="0">
                <a:solidFill>
                  <a:srgbClr val="0070C0"/>
                </a:solidFill>
                <a:cs typeface="Times New Roman" panose="02020603050405020304" pitchFamily="18" charset="0"/>
              </a:rPr>
              <a:t> VALUES (1003,'1/1/2004','N','TP. HCM',111,</a:t>
            </a:r>
            <a:r>
              <a:rPr lang="en-US" sz="1800" b="1" dirty="0">
                <a:solidFill>
                  <a:srgbClr val="0070C0"/>
                </a:solidFill>
                <a:latin typeface="Arial Narrow" panose="020B0606020202030204" pitchFamily="34" charset="0"/>
                <a:cs typeface="Times New Roman" panose="02020603050405020304" pitchFamily="18" charset="0"/>
              </a:rPr>
              <a:t>‘</a:t>
            </a:r>
            <a:r>
              <a:rPr lang="en-US" sz="1800" b="1" dirty="0">
                <a:solidFill>
                  <a:srgbClr val="0070C0"/>
                </a:solidFill>
                <a:cs typeface="Times New Roman" panose="02020603050405020304" pitchFamily="18" charset="0"/>
              </a:rPr>
              <a:t>12/24/2003</a:t>
            </a:r>
            <a:r>
              <a:rPr lang="en-US" sz="1800" b="1" dirty="0">
                <a:solidFill>
                  <a:srgbClr val="0070C0"/>
                </a:solidFill>
                <a:latin typeface="Arial Narrow" panose="020B0606020202030204" pitchFamily="34" charset="0"/>
                <a:cs typeface="Times New Roman" panose="02020603050405020304" pitchFamily="18" charset="0"/>
              </a:rPr>
              <a:t>‘</a:t>
            </a:r>
            <a:r>
              <a:rPr lang="en-US" sz="1800" b="1" dirty="0">
                <a:solidFill>
                  <a:srgbClr val="0070C0"/>
                </a:solidFill>
                <a:cs typeface="Times New Roman" panose="02020603050405020304" pitchFamily="18" charset="0"/>
              </a:rPr>
              <a:t>)</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a:t>
            </a:r>
          </a:p>
        </p:txBody>
      </p:sp>
      <p:sp>
        <p:nvSpPr>
          <p:cNvPr id="23555" name="WordArt 6"/>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98145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285" name="AutoShape 5"/>
          <p:cNvSpPr>
            <a:spLocks noChangeArrowheads="1"/>
          </p:cNvSpPr>
          <p:nvPr/>
        </p:nvSpPr>
        <p:spPr bwMode="auto">
          <a:xfrm>
            <a:off x="381000" y="5410200"/>
            <a:ext cx="457200" cy="457200"/>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graphicFrame>
        <p:nvGraphicFramePr>
          <p:cNvPr id="225703" name="Group 423"/>
          <p:cNvGraphicFramePr>
            <a:graphicFrameLocks noGrp="1"/>
          </p:cNvGraphicFramePr>
          <p:nvPr/>
        </p:nvGraphicFramePr>
        <p:xfrm>
          <a:off x="609600" y="2133600"/>
          <a:ext cx="7848600" cy="1097010"/>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103313">
                  <a:extLst>
                    <a:ext uri="{9D8B030D-6E8A-4147-A177-3AD203B41FA5}">
                      <a16:colId xmlns:a16="http://schemas.microsoft.com/office/drawing/2014/main" val="20002"/>
                    </a:ext>
                  </a:extLst>
                </a:gridCol>
                <a:gridCol w="1563687">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MaHD</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NgayLapHD</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LoaiHD</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NoiChuyen</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NgayGiao</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MaKH</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extLst>
                  <a:ext uri="{0D108BD9-81ED-4DB2-BD59-A6C34878D82A}">
                    <a16:rowId xmlns:a16="http://schemas.microsoft.com/office/drawing/2014/main" val="10000"/>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1001</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12/23/2003</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N</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Tp. HCM</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12/28/2003</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CDCN4</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extLst>
                  <a:ext uri="{0D108BD9-81ED-4DB2-BD59-A6C34878D82A}">
                    <a16:rowId xmlns:a16="http://schemas.microsoft.com/office/drawing/2014/main" val="10001"/>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1002</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01/01/2004</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X</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Can Tho</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01/05/2004</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DHCT</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extLst>
                  <a:ext uri="{0D108BD9-81ED-4DB2-BD59-A6C34878D82A}">
                    <a16:rowId xmlns:a16="http://schemas.microsoft.com/office/drawing/2014/main" val="10002"/>
                  </a:ext>
                </a:extLst>
              </a:tr>
            </a:tbl>
          </a:graphicData>
        </a:graphic>
      </p:graphicFrame>
      <p:graphicFrame>
        <p:nvGraphicFramePr>
          <p:cNvPr id="225710" name="Group 430"/>
          <p:cNvGraphicFramePr>
            <a:graphicFrameLocks noGrp="1"/>
          </p:cNvGraphicFramePr>
          <p:nvPr/>
        </p:nvGraphicFramePr>
        <p:xfrm>
          <a:off x="685800" y="4572000"/>
          <a:ext cx="7391400" cy="746126"/>
        </p:xfrm>
        <a:graphic>
          <a:graphicData uri="http://schemas.openxmlformats.org/drawingml/2006/table">
            <a:tbl>
              <a:tblPr/>
              <a:tblGrid>
                <a:gridCol w="874713">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974725">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gridCol w="1379538">
                  <a:extLst>
                    <a:ext uri="{9D8B030D-6E8A-4147-A177-3AD203B41FA5}">
                      <a16:colId xmlns:a16="http://schemas.microsoft.com/office/drawing/2014/main" val="20004"/>
                    </a:ext>
                  </a:extLst>
                </a:gridCol>
                <a:gridCol w="1300162">
                  <a:extLst>
                    <a:ext uri="{9D8B030D-6E8A-4147-A177-3AD203B41FA5}">
                      <a16:colId xmlns:a16="http://schemas.microsoft.com/office/drawing/2014/main" val="20005"/>
                    </a:ext>
                  </a:extLst>
                </a:gridCol>
              </a:tblGrid>
              <a:tr h="380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MaHD</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NgayLapHD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LoaiHD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NoiChuyen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NgayGiao</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MaKH</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563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
        <p:nvSpPr>
          <p:cNvPr id="225349" name="AutoShape 69"/>
          <p:cNvSpPr>
            <a:spLocks noChangeArrowheads="1"/>
          </p:cNvSpPr>
          <p:nvPr/>
        </p:nvSpPr>
        <p:spPr bwMode="auto">
          <a:xfrm>
            <a:off x="838200" y="3733800"/>
            <a:ext cx="457200" cy="457200"/>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grpSp>
        <p:nvGrpSpPr>
          <p:cNvPr id="225675" name="Group 395"/>
          <p:cNvGrpSpPr>
            <a:grpSpLocks/>
          </p:cNvGrpSpPr>
          <p:nvPr/>
        </p:nvGrpSpPr>
        <p:grpSpPr bwMode="auto">
          <a:xfrm>
            <a:off x="6858000" y="3505200"/>
            <a:ext cx="2286000" cy="1082675"/>
            <a:chOff x="4320" y="2208"/>
            <a:chExt cx="1440" cy="682"/>
          </a:xfrm>
        </p:grpSpPr>
        <p:sp>
          <p:nvSpPr>
            <p:cNvPr id="24679" name="AutoShape 70"/>
            <p:cNvSpPr>
              <a:spLocks noChangeArrowheads="1"/>
            </p:cNvSpPr>
            <p:nvPr/>
          </p:nvSpPr>
          <p:spPr bwMode="auto">
            <a:xfrm>
              <a:off x="4320" y="2208"/>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4680" name="AutoShape 71"/>
            <p:cNvSpPr>
              <a:spLocks noChangeArrowheads="1"/>
            </p:cNvSpPr>
            <p:nvPr/>
          </p:nvSpPr>
          <p:spPr bwMode="auto">
            <a:xfrm>
              <a:off x="4656" y="2352"/>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3</a:t>
              </a:r>
            </a:p>
          </p:txBody>
        </p:sp>
        <p:sp>
          <p:nvSpPr>
            <p:cNvPr id="24681" name="Text Box 72"/>
            <p:cNvSpPr txBox="1">
              <a:spLocks noChangeArrowheads="1"/>
            </p:cNvSpPr>
            <p:nvPr/>
          </p:nvSpPr>
          <p:spPr bwMode="auto">
            <a:xfrm>
              <a:off x="4608" y="2640"/>
              <a:ext cx="1152" cy="2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2000" b="1">
                  <a:solidFill>
                    <a:srgbClr val="800000"/>
                  </a:solidFill>
                  <a:latin typeface="Arial Narrow" panose="020B0606020202030204" pitchFamily="34" charset="0"/>
                </a:rPr>
                <a:t>INSERT Trigger</a:t>
              </a:r>
            </a:p>
          </p:txBody>
        </p:sp>
      </p:grpSp>
      <p:sp>
        <p:nvSpPr>
          <p:cNvPr id="225353" name="Text Box 73"/>
          <p:cNvSpPr txBox="1">
            <a:spLocks noChangeArrowheads="1"/>
          </p:cNvSpPr>
          <p:nvPr/>
        </p:nvSpPr>
        <p:spPr bwMode="auto">
          <a:xfrm>
            <a:off x="914400" y="5562600"/>
            <a:ext cx="2209800" cy="396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000" b="1">
                <a:solidFill>
                  <a:srgbClr val="CC0000"/>
                </a:solidFill>
                <a:latin typeface="Arial Narrow" panose="020B0606020202030204" pitchFamily="34" charset="0"/>
                <a:cs typeface="Times New Roman" panose="02020603050405020304" pitchFamily="18" charset="0"/>
              </a:rPr>
              <a:t>Inserted Table</a:t>
            </a:r>
          </a:p>
        </p:txBody>
      </p:sp>
      <p:grpSp>
        <p:nvGrpSpPr>
          <p:cNvPr id="225674" name="Group 394"/>
          <p:cNvGrpSpPr>
            <a:grpSpLocks/>
          </p:cNvGrpSpPr>
          <p:nvPr/>
        </p:nvGrpSpPr>
        <p:grpSpPr bwMode="auto">
          <a:xfrm>
            <a:off x="304800" y="3429000"/>
            <a:ext cx="381000" cy="1689100"/>
            <a:chOff x="240" y="2256"/>
            <a:chExt cx="240" cy="1064"/>
          </a:xfrm>
        </p:grpSpPr>
        <p:sp>
          <p:nvSpPr>
            <p:cNvPr id="24676" name="Line 66"/>
            <p:cNvSpPr>
              <a:spLocks noChangeShapeType="1"/>
            </p:cNvSpPr>
            <p:nvPr/>
          </p:nvSpPr>
          <p:spPr bwMode="auto">
            <a:xfrm>
              <a:off x="240" y="2264"/>
              <a:ext cx="0" cy="105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77" name="Line 68"/>
            <p:cNvSpPr>
              <a:spLocks noChangeShapeType="1"/>
            </p:cNvSpPr>
            <p:nvPr/>
          </p:nvSpPr>
          <p:spPr bwMode="auto">
            <a:xfrm>
              <a:off x="240" y="3296"/>
              <a:ext cx="240" cy="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78" name="Line 349"/>
            <p:cNvSpPr>
              <a:spLocks noChangeShapeType="1"/>
            </p:cNvSpPr>
            <p:nvPr/>
          </p:nvSpPr>
          <p:spPr bwMode="auto">
            <a:xfrm>
              <a:off x="240" y="2256"/>
              <a:ext cx="24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5630" name="Text Box 350"/>
          <p:cNvSpPr txBox="1">
            <a:spLocks noChangeArrowheads="1"/>
          </p:cNvSpPr>
          <p:nvPr/>
        </p:nvSpPr>
        <p:spPr bwMode="auto">
          <a:xfrm>
            <a:off x="0" y="3810000"/>
            <a:ext cx="6964363"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3">
              <a:lnSpc>
                <a:spcPct val="80000"/>
              </a:lnSpc>
              <a:spcBef>
                <a:spcPct val="30000"/>
              </a:spcBef>
              <a:buClrTx/>
              <a:buSzTx/>
              <a:buFontTx/>
              <a:buNone/>
            </a:pPr>
            <a:r>
              <a:rPr lang="en-US" altLang="en-US" b="1">
                <a:solidFill>
                  <a:srgbClr val="0000FF"/>
                </a:solidFill>
                <a:latin typeface="Arial Narrow" panose="020B0606020202030204" pitchFamily="34" charset="0"/>
                <a:cs typeface="Times New Roman" panose="02020603050405020304" pitchFamily="18" charset="0"/>
              </a:rPr>
              <a:t>INSERT HoaDon</a:t>
            </a:r>
          </a:p>
          <a:p>
            <a:pPr lvl="3">
              <a:lnSpc>
                <a:spcPct val="80000"/>
              </a:lnSpc>
              <a:spcBef>
                <a:spcPct val="30000"/>
              </a:spcBef>
              <a:buClrTx/>
              <a:buSzTx/>
              <a:buFontTx/>
              <a:buNone/>
            </a:pPr>
            <a:r>
              <a:rPr lang="en-US" altLang="en-US" b="1">
                <a:solidFill>
                  <a:srgbClr val="0000FF"/>
                </a:solidFill>
                <a:latin typeface="Arial Narrow" panose="020B0606020202030204" pitchFamily="34" charset="0"/>
                <a:cs typeface="Times New Roman" panose="02020603050405020304" pitchFamily="18" charset="0"/>
              </a:rPr>
              <a:t>VALUES (1003,'1/1/2004','N','TP. HCM',111,‘12/24/2004‘)</a:t>
            </a:r>
          </a:p>
          <a:p>
            <a:pPr eaLnBrk="1" hangingPunct="1">
              <a:spcBef>
                <a:spcPct val="0"/>
              </a:spcBef>
              <a:buClrTx/>
              <a:buSzTx/>
              <a:buFontTx/>
              <a:buNone/>
            </a:pPr>
            <a:endParaRPr lang="en-US" altLang="en-US" sz="2400" b="1">
              <a:solidFill>
                <a:srgbClr val="0000FF"/>
              </a:solidFill>
              <a:latin typeface="Times New Roman" panose="02020603050405020304" pitchFamily="18" charset="0"/>
            </a:endParaRPr>
          </a:p>
        </p:txBody>
      </p:sp>
      <p:graphicFrame>
        <p:nvGraphicFramePr>
          <p:cNvPr id="225708" name="Group 428"/>
          <p:cNvGraphicFramePr>
            <a:graphicFrameLocks noGrp="1"/>
          </p:cNvGraphicFramePr>
          <p:nvPr/>
        </p:nvGraphicFramePr>
        <p:xfrm>
          <a:off x="609600" y="2133600"/>
          <a:ext cx="7848600" cy="1463676"/>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103313">
                  <a:extLst>
                    <a:ext uri="{9D8B030D-6E8A-4147-A177-3AD203B41FA5}">
                      <a16:colId xmlns:a16="http://schemas.microsoft.com/office/drawing/2014/main" val="20002"/>
                    </a:ext>
                  </a:extLst>
                </a:gridCol>
                <a:gridCol w="1563687">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sp>
        <p:nvSpPr>
          <p:cNvPr id="24675" name="WordArt 431"/>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5703"/>
                                        </p:tgtEl>
                                        <p:attrNameLst>
                                          <p:attrName>style.visibility</p:attrName>
                                        </p:attrNameLst>
                                      </p:cBhvr>
                                      <p:to>
                                        <p:strVal val="visible"/>
                                      </p:to>
                                    </p:set>
                                    <p:anim calcmode="lin" valueType="num">
                                      <p:cBhvr additive="base">
                                        <p:cTn id="7" dur="500" fill="hold"/>
                                        <p:tgtEl>
                                          <p:spTgt spid="225703"/>
                                        </p:tgtEl>
                                        <p:attrNameLst>
                                          <p:attrName>ppt_x</p:attrName>
                                        </p:attrNameLst>
                                      </p:cBhvr>
                                      <p:tavLst>
                                        <p:tav tm="0">
                                          <p:val>
                                            <p:strVal val="0-#ppt_w/2"/>
                                          </p:val>
                                        </p:tav>
                                        <p:tav tm="100000">
                                          <p:val>
                                            <p:strVal val="#ppt_x"/>
                                          </p:val>
                                        </p:tav>
                                      </p:tavLst>
                                    </p:anim>
                                    <p:anim calcmode="lin" valueType="num">
                                      <p:cBhvr additive="base">
                                        <p:cTn id="8" dur="500" fill="hold"/>
                                        <p:tgtEl>
                                          <p:spTgt spid="2257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225349"/>
                                        </p:tgtEl>
                                        <p:attrNameLst>
                                          <p:attrName>style.visibility</p:attrName>
                                        </p:attrNameLst>
                                      </p:cBhvr>
                                      <p:to>
                                        <p:strVal val="visible"/>
                                      </p:to>
                                    </p:set>
                                    <p:anim to="" calcmode="lin" valueType="num">
                                      <p:cBhvr>
                                        <p:cTn id="13" dur="1" fill="hold"/>
                                        <p:tgtEl>
                                          <p:spTgt spid="225349"/>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225630"/>
                                        </p:tgtEl>
                                        <p:attrNameLst>
                                          <p:attrName>style.visibility</p:attrName>
                                        </p:attrNameLst>
                                      </p:cBhvr>
                                      <p:to>
                                        <p:strVal val="visible"/>
                                      </p:to>
                                    </p:set>
                                    <p:animEffect transition="in" filter="barn(inHorizontal)">
                                      <p:cBhvr>
                                        <p:cTn id="18" dur="500"/>
                                        <p:tgtEl>
                                          <p:spTgt spid="2256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25710"/>
                                        </p:tgtEl>
                                        <p:attrNameLst>
                                          <p:attrName>style.visibility</p:attrName>
                                        </p:attrNameLst>
                                      </p:cBhvr>
                                      <p:to>
                                        <p:strVal val="visible"/>
                                      </p:to>
                                    </p:set>
                                    <p:animEffect transition="in" filter="wipe(right)">
                                      <p:cBhvr>
                                        <p:cTn id="23" dur="500"/>
                                        <p:tgtEl>
                                          <p:spTgt spid="2257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225285"/>
                                        </p:tgtEl>
                                        <p:attrNameLst>
                                          <p:attrName>style.visibility</p:attrName>
                                        </p:attrNameLst>
                                      </p:cBhvr>
                                      <p:to>
                                        <p:strVal val="visible"/>
                                      </p:to>
                                    </p:set>
                                    <p:anim to="" calcmode="lin" valueType="num">
                                      <p:cBhvr>
                                        <p:cTn id="28" dur="1" fill="hold"/>
                                        <p:tgtEl>
                                          <p:spTgt spid="225285"/>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grpId="0" nodeType="clickEffect">
                                  <p:stCondLst>
                                    <p:cond delay="0"/>
                                  </p:stCondLst>
                                  <p:childTnLst>
                                    <p:set>
                                      <p:cBhvr>
                                        <p:cTn id="32" dur="1" fill="hold">
                                          <p:stCondLst>
                                            <p:cond delay="499"/>
                                          </p:stCondLst>
                                        </p:cTn>
                                        <p:tgtEl>
                                          <p:spTgt spid="225353"/>
                                        </p:tgtEl>
                                        <p:attrNameLst>
                                          <p:attrName>style.visibility</p:attrName>
                                        </p:attrNameLst>
                                      </p:cBhvr>
                                      <p:to>
                                        <p:strVal val="visible"/>
                                      </p:to>
                                    </p:set>
                                    <p:anim to="" calcmode="lin" valueType="num">
                                      <p:cBhvr>
                                        <p:cTn id="33" dur="1" fill="hold"/>
                                        <p:tgtEl>
                                          <p:spTgt spid="225353"/>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225708"/>
                                        </p:tgtEl>
                                        <p:attrNameLst>
                                          <p:attrName>style.visibility</p:attrName>
                                        </p:attrNameLst>
                                      </p:cBhvr>
                                      <p:to>
                                        <p:strVal val="visible"/>
                                      </p:to>
                                    </p:set>
                                    <p:anim calcmode="lin" valueType="num">
                                      <p:cBhvr>
                                        <p:cTn id="38" dur="500" fill="hold"/>
                                        <p:tgtEl>
                                          <p:spTgt spid="225708"/>
                                        </p:tgtEl>
                                        <p:attrNameLst>
                                          <p:attrName>ppt_w</p:attrName>
                                        </p:attrNameLst>
                                      </p:cBhvr>
                                      <p:tavLst>
                                        <p:tav tm="0">
                                          <p:val>
                                            <p:fltVal val="0"/>
                                          </p:val>
                                        </p:tav>
                                        <p:tav tm="100000">
                                          <p:val>
                                            <p:strVal val="#ppt_w"/>
                                          </p:val>
                                        </p:tav>
                                      </p:tavLst>
                                    </p:anim>
                                    <p:anim calcmode="lin" valueType="num">
                                      <p:cBhvr>
                                        <p:cTn id="39" dur="500" fill="hold"/>
                                        <p:tgtEl>
                                          <p:spTgt spid="225708"/>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5" presetClass="entr" presetSubtype="0" fill="hold" nodeType="clickEffect">
                                  <p:stCondLst>
                                    <p:cond delay="0"/>
                                  </p:stCondLst>
                                  <p:childTnLst>
                                    <p:set>
                                      <p:cBhvr>
                                        <p:cTn id="43" dur="1" fill="hold">
                                          <p:stCondLst>
                                            <p:cond delay="0"/>
                                          </p:stCondLst>
                                        </p:cTn>
                                        <p:tgtEl>
                                          <p:spTgt spid="225674"/>
                                        </p:tgtEl>
                                        <p:attrNameLst>
                                          <p:attrName>style.visibility</p:attrName>
                                        </p:attrNameLst>
                                      </p:cBhvr>
                                      <p:to>
                                        <p:strVal val="visible"/>
                                      </p:to>
                                    </p:set>
                                    <p:anim calcmode="lin" valueType="num">
                                      <p:cBhvr>
                                        <p:cTn id="44" dur="1000" fill="hold"/>
                                        <p:tgtEl>
                                          <p:spTgt spid="225674"/>
                                        </p:tgtEl>
                                        <p:attrNameLst>
                                          <p:attrName>ppt_w</p:attrName>
                                        </p:attrNameLst>
                                      </p:cBhvr>
                                      <p:tavLst>
                                        <p:tav tm="0">
                                          <p:val>
                                            <p:fltVal val="0"/>
                                          </p:val>
                                        </p:tav>
                                        <p:tav tm="100000">
                                          <p:val>
                                            <p:strVal val="#ppt_w"/>
                                          </p:val>
                                        </p:tav>
                                      </p:tavLst>
                                    </p:anim>
                                    <p:anim calcmode="lin" valueType="num">
                                      <p:cBhvr>
                                        <p:cTn id="45" dur="1000" fill="hold"/>
                                        <p:tgtEl>
                                          <p:spTgt spid="225674"/>
                                        </p:tgtEl>
                                        <p:attrNameLst>
                                          <p:attrName>ppt_h</p:attrName>
                                        </p:attrNameLst>
                                      </p:cBhvr>
                                      <p:tavLst>
                                        <p:tav tm="0">
                                          <p:val>
                                            <p:fltVal val="0"/>
                                          </p:val>
                                        </p:tav>
                                        <p:tav tm="100000">
                                          <p:val>
                                            <p:strVal val="#ppt_h"/>
                                          </p:val>
                                        </p:tav>
                                      </p:tavLst>
                                    </p:anim>
                                    <p:anim calcmode="lin" valueType="num">
                                      <p:cBhvr>
                                        <p:cTn id="46" dur="1000" fill="hold"/>
                                        <p:tgtEl>
                                          <p:spTgt spid="225674"/>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2256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225675"/>
                                        </p:tgtEl>
                                        <p:attrNameLst>
                                          <p:attrName>style.visibility</p:attrName>
                                        </p:attrNameLst>
                                      </p:cBhvr>
                                      <p:to>
                                        <p:strVal val="visible"/>
                                      </p:to>
                                    </p:set>
                                    <p:animEffect transition="in" filter="wipe(down)">
                                      <p:cBhvr>
                                        <p:cTn id="52" dur="500"/>
                                        <p:tgtEl>
                                          <p:spTgt spid="225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autoUpdateAnimBg="0"/>
      <p:bldP spid="225349" grpId="0" animBg="1" autoUpdateAnimBg="0"/>
      <p:bldP spid="225353" grpId="0" autoUpdateAnimBg="0"/>
      <p:bldP spid="22563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838200" y="2514600"/>
            <a:ext cx="7848600" cy="36576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CREATE TRIGGER </a:t>
            </a:r>
            <a:r>
              <a:rPr lang="en-GB" altLang="en-US" sz="2000" dirty="0" err="1">
                <a:latin typeface="Times New Roman" panose="02020603050405020304" pitchFamily="18" charset="0"/>
                <a:cs typeface="Courier New" panose="02070309020205020404" pitchFamily="49" charset="0"/>
              </a:rPr>
              <a:t>ktTonTai</a:t>
            </a:r>
            <a:r>
              <a:rPr lang="en-GB" altLang="en-US" sz="2000" dirty="0">
                <a:latin typeface="Times New Roman" panose="02020603050405020304" pitchFamily="18" charset="0"/>
                <a:cs typeface="Courier New" panose="02070309020205020404" pitchFamily="49" charset="0"/>
              </a:rPr>
              <a:t> ON [Orders] FOR INSERT AS</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IF EXISTS (SELECT * FROM INSERTED I inner join Orders o </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ON </a:t>
            </a:r>
            <a:r>
              <a:rPr lang="en-GB" altLang="en-US" sz="2000" dirty="0" err="1">
                <a:latin typeface="Times New Roman" panose="02020603050405020304" pitchFamily="18" charset="0"/>
                <a:cs typeface="Courier New" panose="02070309020205020404" pitchFamily="49" charset="0"/>
              </a:rPr>
              <a:t>i.Orderid</a:t>
            </a:r>
            <a:r>
              <a:rPr lang="en-GB" altLang="en-US" sz="2000" dirty="0">
                <a:latin typeface="Times New Roman" panose="02020603050405020304" pitchFamily="18" charset="0"/>
                <a:cs typeface="Courier New" panose="02070309020205020404" pitchFamily="49" charset="0"/>
              </a:rPr>
              <a:t> = </a:t>
            </a:r>
            <a:r>
              <a:rPr lang="en-GB" altLang="en-US" sz="2000" dirty="0" err="1">
                <a:latin typeface="Times New Roman" panose="02020603050405020304" pitchFamily="18" charset="0"/>
                <a:cs typeface="Courier New" panose="02070309020205020404" pitchFamily="49" charset="0"/>
              </a:rPr>
              <a:t>o.Orderid</a:t>
            </a:r>
            <a:r>
              <a:rPr lang="en-GB" altLang="en-US" sz="2000" dirty="0">
                <a:latin typeface="Times New Roman" panose="02020603050405020304" pitchFamily="18" charset="0"/>
                <a:cs typeface="Courier New" panose="02070309020205020404" pitchFamily="49" charset="0"/>
              </a:rPr>
              <a:t>  </a:t>
            </a: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BEGIN</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a:t>
            </a:r>
            <a:r>
              <a:rPr lang="en-GB" altLang="en-US" sz="2800" dirty="0">
                <a:latin typeface="Times New Roman" panose="02020603050405020304" pitchFamily="18" charset="0"/>
                <a:cs typeface="Courier New" panose="02070309020205020404" pitchFamily="49" charset="0"/>
              </a:rPr>
              <a:t>print ‘</a:t>
            </a:r>
            <a:r>
              <a:rPr lang="en-GB" altLang="en-US" sz="2800" dirty="0" err="1">
                <a:latin typeface="Times New Roman" panose="02020603050405020304" pitchFamily="18" charset="0"/>
                <a:cs typeface="Courier New" panose="02070309020205020404" pitchFamily="49" charset="0"/>
              </a:rPr>
              <a:t>Đã</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có</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hóa</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đơn</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này</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rồi</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nhập</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lại</a:t>
            </a:r>
            <a:r>
              <a:rPr lang="en-GB" altLang="en-US" sz="2800" dirty="0">
                <a:latin typeface="Times New Roman" panose="02020603050405020304" pitchFamily="18" charset="0"/>
                <a:cs typeface="Courier New" panose="02070309020205020404" pitchFamily="49" charset="0"/>
              </a:rPr>
              <a:t>’</a:t>
            </a:r>
          </a:p>
          <a:p>
            <a:pPr algn="just" eaLnBrk="1" hangingPunct="1">
              <a:buClr>
                <a:schemeClr val="folHlink"/>
              </a:buClr>
              <a:buSzPct val="60000"/>
              <a:buFont typeface="Wingdings" panose="05000000000000000000" pitchFamily="2" charset="2"/>
              <a:buNone/>
            </a:pPr>
            <a:r>
              <a:rPr lang="en-GB" altLang="en-US" sz="2800" b="1" dirty="0">
                <a:latin typeface="Times New Roman" panose="02020603050405020304" pitchFamily="18" charset="0"/>
                <a:cs typeface="Courier New" panose="02070309020205020404" pitchFamily="49" charset="0"/>
              </a:rPr>
              <a:t>	</a:t>
            </a:r>
            <a:r>
              <a:rPr lang="en-GB" altLang="en-US" sz="2000" b="1" dirty="0">
                <a:latin typeface="Times New Roman" panose="02020603050405020304" pitchFamily="18" charset="0"/>
                <a:cs typeface="Courier New" panose="02070309020205020404" pitchFamily="49" charset="0"/>
              </a:rPr>
              <a:t>ROLLBACK TRANSACTION</a:t>
            </a:r>
            <a:endParaRPr lang="en-GB" altLang="en-US" sz="2000" b="1"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END</a:t>
            </a:r>
            <a:endParaRPr lang="en-US" altLang="en-US" sz="2000" dirty="0">
              <a:latin typeface="Times New Roman" panose="02020603050405020304" pitchFamily="18" charset="0"/>
              <a:cs typeface="Times New Roman" panose="02020603050405020304" pitchFamily="18" charset="0"/>
            </a:endParaRPr>
          </a:p>
        </p:txBody>
      </p:sp>
      <p:sp>
        <p:nvSpPr>
          <p:cNvPr id="272388" name="Text Box 4"/>
          <p:cNvSpPr txBox="1">
            <a:spLocks noChangeArrowheads="1"/>
          </p:cNvSpPr>
          <p:nvPr/>
        </p:nvSpPr>
        <p:spPr bwMode="auto">
          <a:xfrm>
            <a:off x="656409" y="1981200"/>
            <a:ext cx="4012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b="1" u="sng" dirty="0">
                <a:latin typeface="Tahoma" panose="020B0604030504040204" pitchFamily="34" charset="0"/>
                <a:cs typeface="Courier New" panose="02070309020205020404" pitchFamily="49" charset="0"/>
              </a:rPr>
              <a:t>Example: </a:t>
            </a:r>
            <a:r>
              <a:rPr lang="en-US" altLang="en-US" sz="2000" b="1" u="sng" dirty="0" err="1">
                <a:latin typeface="Tahoma" panose="020B0604030504040204" pitchFamily="34" charset="0"/>
                <a:cs typeface="Courier New" panose="02070309020205020404" pitchFamily="49" charset="0"/>
              </a:rPr>
              <a:t>kiểm</a:t>
            </a:r>
            <a:r>
              <a:rPr lang="en-US" altLang="en-US" sz="2000" b="1" u="sng" dirty="0">
                <a:latin typeface="Tahoma" panose="020B0604030504040204" pitchFamily="34" charset="0"/>
                <a:cs typeface="Courier New" panose="02070309020205020404" pitchFamily="49" charset="0"/>
              </a:rPr>
              <a:t> </a:t>
            </a:r>
            <a:r>
              <a:rPr lang="en-US" altLang="en-US" sz="2000" b="1" u="sng" dirty="0" err="1">
                <a:latin typeface="Tahoma" panose="020B0604030504040204" pitchFamily="34" charset="0"/>
                <a:cs typeface="Courier New" panose="02070309020205020404" pitchFamily="49" charset="0"/>
              </a:rPr>
              <a:t>tra</a:t>
            </a:r>
            <a:r>
              <a:rPr lang="en-US" altLang="en-US" sz="2000" b="1" u="sng" dirty="0">
                <a:latin typeface="Tahoma" panose="020B0604030504040204" pitchFamily="34" charset="0"/>
                <a:cs typeface="Courier New" panose="02070309020205020404" pitchFamily="49" charset="0"/>
              </a:rPr>
              <a:t> </a:t>
            </a:r>
            <a:r>
              <a:rPr lang="en-US" altLang="en-US" sz="2000" b="1" u="sng" dirty="0" err="1">
                <a:latin typeface="Tahoma" panose="020B0604030504040204" pitchFamily="34" charset="0"/>
                <a:cs typeface="Courier New" panose="02070309020205020404" pitchFamily="49" charset="0"/>
              </a:rPr>
              <a:t>khóa</a:t>
            </a:r>
            <a:r>
              <a:rPr lang="en-US" altLang="en-US" sz="2000" b="1" u="sng" dirty="0">
                <a:latin typeface="Tahoma" panose="020B0604030504040204" pitchFamily="34" charset="0"/>
                <a:cs typeface="Courier New" panose="02070309020205020404" pitchFamily="49" charset="0"/>
              </a:rPr>
              <a:t> </a:t>
            </a:r>
            <a:r>
              <a:rPr lang="en-US" altLang="en-US" sz="2000" b="1" u="sng" dirty="0" err="1">
                <a:latin typeface="Tahoma" panose="020B0604030504040204" pitchFamily="34" charset="0"/>
                <a:cs typeface="Courier New" panose="02070309020205020404" pitchFamily="49" charset="0"/>
              </a:rPr>
              <a:t>chính</a:t>
            </a:r>
            <a:endParaRPr lang="en-US" altLang="en-US" sz="2000" dirty="0">
              <a:latin typeface="Georgia" panose="02040502050405020303" pitchFamily="18" charset="0"/>
            </a:endParaRPr>
          </a:p>
        </p:txBody>
      </p:sp>
      <p:sp>
        <p:nvSpPr>
          <p:cNvPr id="25604" name="WordArt 8"/>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2387"/>
                                        </p:tgtEl>
                                        <p:attrNameLst>
                                          <p:attrName>style.visibility</p:attrName>
                                        </p:attrNameLst>
                                      </p:cBhvr>
                                      <p:to>
                                        <p:strVal val="visible"/>
                                      </p:to>
                                    </p:set>
                                    <p:animEffect transition="in" filter="dissolve">
                                      <p:cBhvr>
                                        <p:cTn id="13" dur="500"/>
                                        <p:tgtEl>
                                          <p:spTgt spid="27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p:bldP spid="27238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838200" y="2514600"/>
            <a:ext cx="7848600" cy="36576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CREATE TRIGGER </a:t>
            </a:r>
            <a:r>
              <a:rPr lang="en-GB" altLang="en-US" sz="2000" dirty="0" err="1">
                <a:latin typeface="Times New Roman" panose="02020603050405020304" pitchFamily="18" charset="0"/>
                <a:cs typeface="Courier New" panose="02070309020205020404" pitchFamily="49" charset="0"/>
              </a:rPr>
              <a:t>ktTonTai</a:t>
            </a:r>
            <a:r>
              <a:rPr lang="en-GB" altLang="en-US" sz="2000" dirty="0">
                <a:latin typeface="Times New Roman" panose="02020603050405020304" pitchFamily="18" charset="0"/>
                <a:cs typeface="Courier New" panose="02070309020205020404" pitchFamily="49" charset="0"/>
              </a:rPr>
              <a:t> ON [Order details] FOR INSERT AS</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IF NOT EXISTS (SELECT * FROM INSERTED I inner </a:t>
            </a:r>
            <a:r>
              <a:rPr lang="en-GB" altLang="en-US" sz="2000" u="sng" dirty="0">
                <a:latin typeface="Times New Roman" panose="02020603050405020304" pitchFamily="18" charset="0"/>
                <a:cs typeface="Courier New" panose="02070309020205020404" pitchFamily="49" charset="0"/>
              </a:rPr>
              <a:t>join</a:t>
            </a:r>
            <a:r>
              <a:rPr lang="en-GB" altLang="en-US" sz="2000" dirty="0">
                <a:latin typeface="Times New Roman" panose="02020603050405020304" pitchFamily="18" charset="0"/>
                <a:cs typeface="Courier New" panose="02070309020205020404" pitchFamily="49" charset="0"/>
              </a:rPr>
              <a:t> Orders o </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ON </a:t>
            </a:r>
            <a:r>
              <a:rPr lang="en-GB" altLang="en-US" sz="2000" dirty="0" err="1">
                <a:latin typeface="Times New Roman" panose="02020603050405020304" pitchFamily="18" charset="0"/>
                <a:cs typeface="Courier New" panose="02070309020205020404" pitchFamily="49" charset="0"/>
              </a:rPr>
              <a:t>i.Orderid</a:t>
            </a:r>
            <a:r>
              <a:rPr lang="en-GB" altLang="en-US" sz="2000" dirty="0">
                <a:latin typeface="Times New Roman" panose="02020603050405020304" pitchFamily="18" charset="0"/>
                <a:cs typeface="Courier New" panose="02070309020205020404" pitchFamily="49" charset="0"/>
              </a:rPr>
              <a:t> = </a:t>
            </a:r>
            <a:r>
              <a:rPr lang="en-GB" altLang="en-US" sz="2000" dirty="0" err="1">
                <a:latin typeface="Times New Roman" panose="02020603050405020304" pitchFamily="18" charset="0"/>
                <a:cs typeface="Courier New" panose="02070309020205020404" pitchFamily="49" charset="0"/>
              </a:rPr>
              <a:t>o.Orderid</a:t>
            </a:r>
            <a:r>
              <a:rPr lang="en-GB" altLang="en-US" sz="2000" dirty="0">
                <a:latin typeface="Times New Roman" panose="02020603050405020304" pitchFamily="18" charset="0"/>
                <a:cs typeface="Courier New" panose="02070309020205020404" pitchFamily="49" charset="0"/>
              </a:rPr>
              <a:t>  </a:t>
            </a: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BEGIN</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Raiserror</a:t>
            </a:r>
            <a:r>
              <a:rPr lang="en-GB" altLang="en-US" sz="2800" dirty="0">
                <a:latin typeface="Times New Roman" panose="02020603050405020304" pitchFamily="18" charset="0"/>
                <a:cs typeface="Courier New" panose="02070309020205020404" pitchFamily="49" charset="0"/>
              </a:rPr>
              <a:t>(60000,16,1,‘Orderid’,’Order 	details’,</a:t>
            </a:r>
            <a:r>
              <a:rPr lang="en-GB" altLang="en-US" sz="2800" dirty="0" err="1">
                <a:latin typeface="Times New Roman" panose="02020603050405020304" pitchFamily="18" charset="0"/>
                <a:cs typeface="Courier New" panose="02070309020205020404" pitchFamily="49" charset="0"/>
              </a:rPr>
              <a:t>Orderid</a:t>
            </a:r>
            <a:r>
              <a:rPr lang="en-GB" altLang="en-US" sz="2800" dirty="0">
                <a:latin typeface="Times New Roman" panose="02020603050405020304" pitchFamily="18" charset="0"/>
                <a:cs typeface="Courier New" panose="02070309020205020404" pitchFamily="49" charset="0"/>
              </a:rPr>
              <a:t>’,’Orders’)</a:t>
            </a: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a:t>
            </a:r>
            <a:r>
              <a:rPr lang="en-GB" altLang="en-US" sz="2000" b="1" dirty="0">
                <a:latin typeface="Times New Roman" panose="02020603050405020304" pitchFamily="18" charset="0"/>
                <a:cs typeface="Courier New" panose="02070309020205020404" pitchFamily="49" charset="0"/>
              </a:rPr>
              <a:t>ROLLBACK TRANSACTION</a:t>
            </a:r>
            <a:endParaRPr lang="en-GB" altLang="en-US" sz="2000" b="1"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END</a:t>
            </a:r>
            <a:endParaRPr lang="en-US" altLang="en-US" sz="2000" dirty="0">
              <a:latin typeface="Times New Roman" panose="02020603050405020304" pitchFamily="18" charset="0"/>
              <a:cs typeface="Times New Roman" panose="02020603050405020304" pitchFamily="18" charset="0"/>
            </a:endParaRPr>
          </a:p>
        </p:txBody>
      </p:sp>
      <p:sp>
        <p:nvSpPr>
          <p:cNvPr id="272388" name="Text Box 4"/>
          <p:cNvSpPr txBox="1">
            <a:spLocks noChangeArrowheads="1"/>
          </p:cNvSpPr>
          <p:nvPr/>
        </p:nvSpPr>
        <p:spPr bwMode="auto">
          <a:xfrm>
            <a:off x="609600" y="1905000"/>
            <a:ext cx="4940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b="1" u="sng">
                <a:latin typeface="Tahoma" panose="020B0604030504040204" pitchFamily="34" charset="0"/>
                <a:cs typeface="Courier New" panose="02070309020205020404" pitchFamily="49" charset="0"/>
              </a:rPr>
              <a:t>Example: kiểm tra tồn tại khóa ngoại</a:t>
            </a:r>
            <a:endParaRPr lang="en-US" altLang="en-US" sz="2000">
              <a:latin typeface="Georgia" panose="02040502050405020303" pitchFamily="18" charset="0"/>
            </a:endParaRPr>
          </a:p>
        </p:txBody>
      </p:sp>
      <p:sp>
        <p:nvSpPr>
          <p:cNvPr id="25604" name="WordArt 8"/>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extLst>
      <p:ext uri="{BB962C8B-B14F-4D97-AF65-F5344CB8AC3E}">
        <p14:creationId xmlns:p14="http://schemas.microsoft.com/office/powerpoint/2010/main" val="1840908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2387"/>
                                        </p:tgtEl>
                                        <p:attrNameLst>
                                          <p:attrName>style.visibility</p:attrName>
                                        </p:attrNameLst>
                                      </p:cBhvr>
                                      <p:to>
                                        <p:strVal val="visible"/>
                                      </p:to>
                                    </p:set>
                                    <p:animEffect transition="in" filter="dissolve">
                                      <p:cBhvr>
                                        <p:cTn id="13" dur="500"/>
                                        <p:tgtEl>
                                          <p:spTgt spid="27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p:bldP spid="27238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p:txBody>
          <a:bodyPr/>
          <a:lstStyle/>
          <a:p>
            <a:pPr algn="just" eaLnBrk="1" hangingPunct="1">
              <a:lnSpc>
                <a:spcPct val="115000"/>
              </a:lnSpc>
            </a:pPr>
            <a:r>
              <a:rPr lang="en-US" altLang="en-US" sz="2400"/>
              <a:t>Delete trigger: Trigger sẽ được thực thi khi có mẫu tin xóa khỏi bảng, SQL server tạo ra bảng mang tên DELETE để lưu các mẫu tin bị xóa, trong Trigger ta có thể tham khảo đến mẫu tin này. </a:t>
            </a:r>
          </a:p>
          <a:p>
            <a:pPr algn="just" eaLnBrk="1" hangingPunct="1">
              <a:lnSpc>
                <a:spcPct val="115000"/>
              </a:lnSpc>
            </a:pPr>
            <a:r>
              <a:rPr lang="en-US" altLang="en-US" sz="2400"/>
              <a:t>Có 3 cách ràng buộc khi sử dụng DELETE trigger. </a:t>
            </a:r>
          </a:p>
          <a:p>
            <a:pPr lvl="1" algn="just" eaLnBrk="1" hangingPunct="1">
              <a:lnSpc>
                <a:spcPct val="115000"/>
              </a:lnSpc>
            </a:pPr>
            <a:r>
              <a:rPr lang="en-US" altLang="en-US" sz="2200"/>
              <a:t>The Cascade method</a:t>
            </a:r>
          </a:p>
          <a:p>
            <a:pPr lvl="1" algn="just" eaLnBrk="1" hangingPunct="1">
              <a:lnSpc>
                <a:spcPct val="115000"/>
              </a:lnSpc>
            </a:pPr>
            <a:r>
              <a:rPr lang="en-US" altLang="en-US" sz="2200"/>
              <a:t>The Restrict method</a:t>
            </a:r>
          </a:p>
          <a:p>
            <a:pPr lvl="1" algn="just" eaLnBrk="1" hangingPunct="1">
              <a:lnSpc>
                <a:spcPct val="115000"/>
              </a:lnSpc>
            </a:pPr>
            <a:r>
              <a:rPr lang="en-US" altLang="en-US" sz="2200"/>
              <a:t>The Nullify method</a:t>
            </a:r>
            <a:endParaRPr lang="en-US" altLang="en-US" sz="2200" i="1">
              <a:hlinkClick r:id="rId2" action="ppaction://hlinksldjump"/>
            </a:endParaRPr>
          </a:p>
          <a:p>
            <a:pPr algn="just" eaLnBrk="1" hangingPunct="1">
              <a:lnSpc>
                <a:spcPct val="115000"/>
              </a:lnSpc>
            </a:pPr>
            <a:endParaRPr lang="en-US" altLang="en-US" sz="2200"/>
          </a:p>
          <a:p>
            <a:pPr algn="just" eaLnBrk="1" hangingPunct="1">
              <a:lnSpc>
                <a:spcPct val="115000"/>
              </a:lnSpc>
            </a:pPr>
            <a:endParaRPr lang="en-US" altLang="en-US" sz="2400"/>
          </a:p>
          <a:p>
            <a:pPr algn="just" eaLnBrk="1" hangingPunct="1">
              <a:lnSpc>
                <a:spcPct val="115000"/>
              </a:lnSpc>
            </a:pPr>
            <a:endParaRPr lang="en-US" altLang="en-US" sz="2400">
              <a:sym typeface="Wingdings" panose="05000000000000000000" pitchFamily="2" charset="2"/>
            </a:endParaRPr>
          </a:p>
        </p:txBody>
      </p:sp>
      <p:sp>
        <p:nvSpPr>
          <p:cNvPr id="26627" name="WordArt 5"/>
          <p:cNvSpPr>
            <a:spLocks noChangeArrowheads="1" noChangeShapeType="1" noTextEdit="1"/>
          </p:cNvSpPr>
          <p:nvPr/>
        </p:nvSpPr>
        <p:spPr bwMode="auto">
          <a:xfrm>
            <a:off x="838200" y="9144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0754">
                                            <p:txEl>
                                              <p:pRg st="0" end="0"/>
                                            </p:txEl>
                                          </p:spTgt>
                                        </p:tgtEl>
                                        <p:attrNameLst>
                                          <p:attrName>style.visibility</p:attrName>
                                        </p:attrNameLst>
                                      </p:cBhvr>
                                      <p:to>
                                        <p:strVal val="visible"/>
                                      </p:to>
                                    </p:set>
                                    <p:animEffect transition="in" filter="slide(fromBottom)">
                                      <p:cBhvr>
                                        <p:cTn id="7" dur="500"/>
                                        <p:tgtEl>
                                          <p:spTgt spid="330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0754">
                                            <p:txEl>
                                              <p:pRg st="1" end="1"/>
                                            </p:txEl>
                                          </p:spTgt>
                                        </p:tgtEl>
                                        <p:attrNameLst>
                                          <p:attrName>style.visibility</p:attrName>
                                        </p:attrNameLst>
                                      </p:cBhvr>
                                      <p:to>
                                        <p:strVal val="visible"/>
                                      </p:to>
                                    </p:set>
                                    <p:animEffect transition="in" filter="slide(fromBottom)">
                                      <p:cBhvr>
                                        <p:cTn id="12" dur="500"/>
                                        <p:tgtEl>
                                          <p:spTgt spid="330754">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30754">
                                            <p:txEl>
                                              <p:pRg st="2" end="2"/>
                                            </p:txEl>
                                          </p:spTgt>
                                        </p:tgtEl>
                                        <p:attrNameLst>
                                          <p:attrName>style.visibility</p:attrName>
                                        </p:attrNameLst>
                                      </p:cBhvr>
                                      <p:to>
                                        <p:strVal val="visible"/>
                                      </p:to>
                                    </p:set>
                                    <p:animEffect transition="in" filter="slide(fromBottom)">
                                      <p:cBhvr>
                                        <p:cTn id="15" dur="500"/>
                                        <p:tgtEl>
                                          <p:spTgt spid="330754">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30754">
                                            <p:txEl>
                                              <p:pRg st="3" end="3"/>
                                            </p:txEl>
                                          </p:spTgt>
                                        </p:tgtEl>
                                        <p:attrNameLst>
                                          <p:attrName>style.visibility</p:attrName>
                                        </p:attrNameLst>
                                      </p:cBhvr>
                                      <p:to>
                                        <p:strVal val="visible"/>
                                      </p:to>
                                    </p:set>
                                    <p:animEffect transition="in" filter="slide(fromBottom)">
                                      <p:cBhvr>
                                        <p:cTn id="18" dur="500"/>
                                        <p:tgtEl>
                                          <p:spTgt spid="330754">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30754">
                                            <p:txEl>
                                              <p:pRg st="4" end="4"/>
                                            </p:txEl>
                                          </p:spTgt>
                                        </p:tgtEl>
                                        <p:attrNameLst>
                                          <p:attrName>style.visibility</p:attrName>
                                        </p:attrNameLst>
                                      </p:cBhvr>
                                      <p:to>
                                        <p:strVal val="visible"/>
                                      </p:to>
                                    </p:set>
                                    <p:animEffect transition="in" filter="slide(fromBottom)">
                                      <p:cBhvr>
                                        <p:cTn id="21" dur="500"/>
                                        <p:tgtEl>
                                          <p:spTgt spid="3307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650" name="Group 5"/>
          <p:cNvGrpSpPr>
            <a:grpSpLocks/>
          </p:cNvGrpSpPr>
          <p:nvPr/>
        </p:nvGrpSpPr>
        <p:grpSpPr bwMode="auto">
          <a:xfrm>
            <a:off x="685800" y="6143625"/>
            <a:ext cx="941388" cy="357188"/>
            <a:chOff x="336" y="3759"/>
            <a:chExt cx="593" cy="225"/>
          </a:xfrm>
        </p:grpSpPr>
        <p:grpSp>
          <p:nvGrpSpPr>
            <p:cNvPr id="27719" name="Group 6"/>
            <p:cNvGrpSpPr>
              <a:grpSpLocks/>
            </p:cNvGrpSpPr>
            <p:nvPr/>
          </p:nvGrpSpPr>
          <p:grpSpPr bwMode="auto">
            <a:xfrm>
              <a:off x="336" y="3759"/>
              <a:ext cx="279" cy="225"/>
              <a:chOff x="336" y="3759"/>
              <a:chExt cx="279" cy="225"/>
            </a:xfrm>
          </p:grpSpPr>
          <p:sp>
            <p:nvSpPr>
              <p:cNvPr id="27726" name="AutoShape 7"/>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7" name="Rectangle 8"/>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8" name="Arc 9"/>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729" name="Arc 10"/>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27720" name="Group 11"/>
            <p:cNvGrpSpPr>
              <a:grpSpLocks/>
            </p:cNvGrpSpPr>
            <p:nvPr/>
          </p:nvGrpSpPr>
          <p:grpSpPr bwMode="auto">
            <a:xfrm>
              <a:off x="650" y="3759"/>
              <a:ext cx="279" cy="225"/>
              <a:chOff x="650" y="3759"/>
              <a:chExt cx="279" cy="225"/>
            </a:xfrm>
          </p:grpSpPr>
          <p:sp>
            <p:nvSpPr>
              <p:cNvPr id="27722" name="AutoShape 12"/>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3" name="Rectangle 13"/>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4" name="Arc 14"/>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725" name="Arc 15"/>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27721" name="AutoShape 16"/>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27651" name="Text Box 17"/>
          <p:cNvSpPr txBox="1">
            <a:spLocks noChangeArrowheads="1"/>
          </p:cNvSpPr>
          <p:nvPr/>
        </p:nvSpPr>
        <p:spPr bwMode="auto">
          <a:xfrm>
            <a:off x="914400" y="1154113"/>
            <a:ext cx="7477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DELETE Statement to a table with a DELETE Trigger Defined</a:t>
            </a:r>
          </a:p>
        </p:txBody>
      </p:sp>
      <p:sp>
        <p:nvSpPr>
          <p:cNvPr id="27652" name="Text Box 18"/>
          <p:cNvSpPr txBox="1">
            <a:spLocks noChangeArrowheads="1"/>
          </p:cNvSpPr>
          <p:nvPr/>
        </p:nvSpPr>
        <p:spPr bwMode="auto">
          <a:xfrm>
            <a:off x="914400" y="1143000"/>
            <a:ext cx="7477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DELETE Statement to a table with a DELETE Trigger Defined</a:t>
            </a:r>
          </a:p>
        </p:txBody>
      </p:sp>
      <p:grpSp>
        <p:nvGrpSpPr>
          <p:cNvPr id="333843" name="Group 19"/>
          <p:cNvGrpSpPr>
            <a:grpSpLocks/>
          </p:cNvGrpSpPr>
          <p:nvPr/>
        </p:nvGrpSpPr>
        <p:grpSpPr bwMode="auto">
          <a:xfrm>
            <a:off x="1905000" y="5105400"/>
            <a:ext cx="5121275" cy="1027113"/>
            <a:chOff x="1104" y="3120"/>
            <a:chExt cx="3226" cy="647"/>
          </a:xfrm>
        </p:grpSpPr>
        <p:sp>
          <p:nvSpPr>
            <p:cNvPr id="333844" name="Rectangle 20"/>
            <p:cNvSpPr>
              <a:spLocks noChangeArrowheads="1"/>
            </p:cNvSpPr>
            <p:nvPr/>
          </p:nvSpPr>
          <p:spPr bwMode="auto">
            <a:xfrm>
              <a:off x="1546" y="3360"/>
              <a:ext cx="2781"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Deleted</a:t>
              </a:r>
            </a:p>
          </p:txBody>
        </p:sp>
        <p:sp>
          <p:nvSpPr>
            <p:cNvPr id="27714" name="Rectangle 21"/>
            <p:cNvSpPr>
              <a:spLocks noChangeArrowheads="1"/>
            </p:cNvSpPr>
            <p:nvPr/>
          </p:nvSpPr>
          <p:spPr bwMode="auto">
            <a:xfrm>
              <a:off x="1546" y="3552"/>
              <a:ext cx="432" cy="215"/>
            </a:xfrm>
            <a:prstGeom prst="rect">
              <a:avLst/>
            </a:prstGeom>
            <a:solidFill>
              <a:srgbClr val="9999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27715" name="Rectangle 22"/>
            <p:cNvSpPr>
              <a:spLocks noChangeArrowheads="1"/>
            </p:cNvSpPr>
            <p:nvPr/>
          </p:nvSpPr>
          <p:spPr bwMode="auto">
            <a:xfrm>
              <a:off x="1968" y="3552"/>
              <a:ext cx="864" cy="213"/>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Dairy Products</a:t>
              </a:r>
            </a:p>
          </p:txBody>
        </p:sp>
        <p:sp>
          <p:nvSpPr>
            <p:cNvPr id="27716" name="Rectangle 23"/>
            <p:cNvSpPr>
              <a:spLocks noChangeArrowheads="1"/>
            </p:cNvSpPr>
            <p:nvPr/>
          </p:nvSpPr>
          <p:spPr bwMode="auto">
            <a:xfrm>
              <a:off x="2832" y="3552"/>
              <a:ext cx="62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Cheeses</a:t>
              </a:r>
            </a:p>
          </p:txBody>
        </p:sp>
        <p:sp>
          <p:nvSpPr>
            <p:cNvPr id="27717" name="Rectangle 24"/>
            <p:cNvSpPr>
              <a:spLocks noChangeArrowheads="1"/>
            </p:cNvSpPr>
            <p:nvPr/>
          </p:nvSpPr>
          <p:spPr bwMode="auto">
            <a:xfrm>
              <a:off x="3456" y="3552"/>
              <a:ext cx="87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0x15…</a:t>
              </a:r>
            </a:p>
          </p:txBody>
        </p:sp>
        <p:sp>
          <p:nvSpPr>
            <p:cNvPr id="27718" name="Text Box 25"/>
            <p:cNvSpPr txBox="1">
              <a:spLocks noChangeArrowheads="1"/>
            </p:cNvSpPr>
            <p:nvPr/>
          </p:nvSpPr>
          <p:spPr bwMode="auto">
            <a:xfrm>
              <a:off x="1104" y="3120"/>
              <a:ext cx="1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DELETE statement logged</a:t>
              </a:r>
            </a:p>
          </p:txBody>
        </p:sp>
      </p:grpSp>
      <p:grpSp>
        <p:nvGrpSpPr>
          <p:cNvPr id="27654" name="Group 26"/>
          <p:cNvGrpSpPr>
            <a:grpSpLocks/>
          </p:cNvGrpSpPr>
          <p:nvPr/>
        </p:nvGrpSpPr>
        <p:grpSpPr bwMode="auto">
          <a:xfrm>
            <a:off x="3429000" y="1676400"/>
            <a:ext cx="4892675" cy="1981200"/>
            <a:chOff x="2064" y="960"/>
            <a:chExt cx="3082" cy="1248"/>
          </a:xfrm>
        </p:grpSpPr>
        <p:sp>
          <p:nvSpPr>
            <p:cNvPr id="333851" name="Rectangle 27"/>
            <p:cNvSpPr>
              <a:spLocks noChangeArrowheads="1"/>
            </p:cNvSpPr>
            <p:nvPr/>
          </p:nvSpPr>
          <p:spPr bwMode="auto">
            <a:xfrm>
              <a:off x="2064" y="960"/>
              <a:ext cx="3081"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Categories</a:t>
              </a:r>
            </a:p>
          </p:txBody>
        </p:sp>
        <p:sp>
          <p:nvSpPr>
            <p:cNvPr id="27697" name="Rectangle 28"/>
            <p:cNvSpPr>
              <a:spLocks noChangeArrowheads="1"/>
            </p:cNvSpPr>
            <p:nvPr/>
          </p:nvSpPr>
          <p:spPr bwMode="auto">
            <a:xfrm>
              <a:off x="2064" y="1344"/>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98" name="Rectangle 29"/>
            <p:cNvSpPr>
              <a:spLocks noChangeArrowheads="1"/>
            </p:cNvSpPr>
            <p:nvPr/>
          </p:nvSpPr>
          <p:spPr bwMode="auto">
            <a:xfrm>
              <a:off x="2064" y="1152"/>
              <a:ext cx="583"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CategoryID</a:t>
              </a:r>
            </a:p>
          </p:txBody>
        </p:sp>
        <p:sp>
          <p:nvSpPr>
            <p:cNvPr id="27699" name="Rectangle 30"/>
            <p:cNvSpPr>
              <a:spLocks noChangeArrowheads="1"/>
            </p:cNvSpPr>
            <p:nvPr/>
          </p:nvSpPr>
          <p:spPr bwMode="auto">
            <a:xfrm>
              <a:off x="2064" y="1344"/>
              <a:ext cx="57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p:txBody>
        </p:sp>
        <p:sp>
          <p:nvSpPr>
            <p:cNvPr id="27700" name="Rectangle 31"/>
            <p:cNvSpPr>
              <a:spLocks noChangeArrowheads="1"/>
            </p:cNvSpPr>
            <p:nvPr/>
          </p:nvSpPr>
          <p:spPr bwMode="auto">
            <a:xfrm>
              <a:off x="2640" y="1152"/>
              <a:ext cx="86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CategoryName</a:t>
              </a:r>
            </a:p>
          </p:txBody>
        </p:sp>
        <p:sp>
          <p:nvSpPr>
            <p:cNvPr id="27701" name="Rectangle 32"/>
            <p:cNvSpPr>
              <a:spLocks noChangeArrowheads="1"/>
            </p:cNvSpPr>
            <p:nvPr/>
          </p:nvSpPr>
          <p:spPr bwMode="auto">
            <a:xfrm>
              <a:off x="2640" y="1344"/>
              <a:ext cx="86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Beverages</a:t>
              </a:r>
            </a:p>
            <a:p>
              <a:pPr>
                <a:lnSpc>
                  <a:spcPct val="110000"/>
                </a:lnSpc>
                <a:spcBef>
                  <a:spcPct val="0"/>
                </a:spcBef>
                <a:buClrTx/>
                <a:buSzTx/>
                <a:buFontTx/>
                <a:buNone/>
              </a:pPr>
              <a:r>
                <a:rPr lang="en-US" altLang="en-US" sz="1800">
                  <a:latin typeface="Arial Narrow" panose="020B0606020202030204" pitchFamily="34" charset="0"/>
                </a:rPr>
                <a:t>Condiments</a:t>
              </a:r>
            </a:p>
            <a:p>
              <a:pPr>
                <a:lnSpc>
                  <a:spcPct val="110000"/>
                </a:lnSpc>
                <a:spcBef>
                  <a:spcPct val="0"/>
                </a:spcBef>
                <a:buClrTx/>
                <a:buSzTx/>
                <a:buFontTx/>
                <a:buNone/>
              </a:pPr>
              <a:r>
                <a:rPr lang="en-US" altLang="en-US" sz="1800">
                  <a:latin typeface="Arial Narrow" panose="020B0606020202030204" pitchFamily="34" charset="0"/>
                </a:rPr>
                <a:t>Confections</a:t>
              </a:r>
            </a:p>
          </p:txBody>
        </p:sp>
        <p:sp>
          <p:nvSpPr>
            <p:cNvPr id="27702" name="Rectangle 33"/>
            <p:cNvSpPr>
              <a:spLocks noChangeArrowheads="1"/>
            </p:cNvSpPr>
            <p:nvPr/>
          </p:nvSpPr>
          <p:spPr bwMode="auto">
            <a:xfrm>
              <a:off x="3504" y="1152"/>
              <a:ext cx="120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Description</a:t>
              </a:r>
            </a:p>
          </p:txBody>
        </p:sp>
        <p:sp>
          <p:nvSpPr>
            <p:cNvPr id="27703" name="Rectangle 34"/>
            <p:cNvSpPr>
              <a:spLocks noChangeArrowheads="1"/>
            </p:cNvSpPr>
            <p:nvPr/>
          </p:nvSpPr>
          <p:spPr bwMode="auto">
            <a:xfrm>
              <a:off x="3504" y="1344"/>
              <a:ext cx="120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Soft drinks, coffees…</a:t>
              </a:r>
            </a:p>
            <a:p>
              <a:pPr>
                <a:lnSpc>
                  <a:spcPct val="110000"/>
                </a:lnSpc>
                <a:spcBef>
                  <a:spcPct val="0"/>
                </a:spcBef>
                <a:buClrTx/>
                <a:buSzTx/>
                <a:buFontTx/>
                <a:buNone/>
              </a:pPr>
              <a:r>
                <a:rPr lang="en-US" altLang="en-US" sz="1800">
                  <a:latin typeface="Arial Narrow" panose="020B0606020202030204" pitchFamily="34" charset="0"/>
                </a:rPr>
                <a:t>Sweet and savory …</a:t>
              </a:r>
            </a:p>
            <a:p>
              <a:pPr>
                <a:lnSpc>
                  <a:spcPct val="110000"/>
                </a:lnSpc>
                <a:spcBef>
                  <a:spcPct val="0"/>
                </a:spcBef>
                <a:buClrTx/>
                <a:buSzTx/>
                <a:buFontTx/>
                <a:buNone/>
              </a:pPr>
              <a:r>
                <a:rPr lang="en-US" altLang="en-US" sz="1800">
                  <a:latin typeface="Arial Narrow" panose="020B0606020202030204" pitchFamily="34" charset="0"/>
                </a:rPr>
                <a:t>Desserts, candies, …</a:t>
              </a:r>
            </a:p>
          </p:txBody>
        </p:sp>
        <p:sp>
          <p:nvSpPr>
            <p:cNvPr id="27704" name="Rectangle 35"/>
            <p:cNvSpPr>
              <a:spLocks noChangeArrowheads="1"/>
            </p:cNvSpPr>
            <p:nvPr/>
          </p:nvSpPr>
          <p:spPr bwMode="auto">
            <a:xfrm>
              <a:off x="4704" y="1152"/>
              <a:ext cx="442"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Picture</a:t>
              </a:r>
            </a:p>
          </p:txBody>
        </p:sp>
        <p:sp>
          <p:nvSpPr>
            <p:cNvPr id="27705" name="Rectangle 36"/>
            <p:cNvSpPr>
              <a:spLocks noChangeArrowheads="1"/>
            </p:cNvSpPr>
            <p:nvPr/>
          </p:nvSpPr>
          <p:spPr bwMode="auto">
            <a:xfrm>
              <a:off x="4704" y="1344"/>
              <a:ext cx="44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0x15…</a:t>
              </a:r>
              <a:br>
                <a:rPr lang="en-US" altLang="en-US" sz="1800">
                  <a:latin typeface="Arial Narrow" panose="020B0606020202030204" pitchFamily="34" charset="0"/>
                </a:rPr>
              </a:br>
              <a:r>
                <a:rPr lang="en-US" altLang="en-US" sz="1800">
                  <a:latin typeface="Arial Narrow" panose="020B0606020202030204" pitchFamily="34" charset="0"/>
                </a:rPr>
                <a:t>0x15…</a:t>
              </a:r>
            </a:p>
            <a:p>
              <a:pPr>
                <a:lnSpc>
                  <a:spcPct val="110000"/>
                </a:lnSpc>
                <a:spcBef>
                  <a:spcPct val="0"/>
                </a:spcBef>
                <a:buClrTx/>
                <a:buSzTx/>
                <a:buFontTx/>
                <a:buNone/>
              </a:pPr>
              <a:r>
                <a:rPr lang="en-US" altLang="en-US" sz="1800">
                  <a:latin typeface="Arial Narrow" panose="020B0606020202030204" pitchFamily="34" charset="0"/>
                </a:rPr>
                <a:t>0x15…</a:t>
              </a:r>
            </a:p>
            <a:p>
              <a:pPr>
                <a:lnSpc>
                  <a:spcPct val="110000"/>
                </a:lnSpc>
                <a:spcBef>
                  <a:spcPct val="0"/>
                </a:spcBef>
                <a:buClrTx/>
                <a:buSzTx/>
                <a:buFontTx/>
                <a:buNone/>
              </a:pPr>
              <a:endParaRPr lang="en-US" altLang="en-US" sz="1800">
                <a:latin typeface="Arial Narrow" panose="020B0606020202030204" pitchFamily="34" charset="0"/>
              </a:endParaRPr>
            </a:p>
          </p:txBody>
        </p:sp>
        <p:sp>
          <p:nvSpPr>
            <p:cNvPr id="27706" name="Rectangle 37"/>
            <p:cNvSpPr>
              <a:spLocks noChangeArrowheads="1"/>
            </p:cNvSpPr>
            <p:nvPr/>
          </p:nvSpPr>
          <p:spPr bwMode="auto">
            <a:xfrm>
              <a:off x="3504" y="1344"/>
              <a:ext cx="120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endParaRPr lang="en-US" altLang="en-US" sz="1800">
                <a:latin typeface="Arial Narrow" panose="020B0606020202030204" pitchFamily="34" charset="0"/>
              </a:endParaRPr>
            </a:p>
          </p:txBody>
        </p:sp>
        <p:sp>
          <p:nvSpPr>
            <p:cNvPr id="27707" name="Rectangle 38"/>
            <p:cNvSpPr>
              <a:spLocks noChangeArrowheads="1"/>
            </p:cNvSpPr>
            <p:nvPr/>
          </p:nvSpPr>
          <p:spPr bwMode="auto">
            <a:xfrm>
              <a:off x="2065" y="1344"/>
              <a:ext cx="57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nvGrpSpPr>
            <p:cNvPr id="27708" name="Group 39"/>
            <p:cNvGrpSpPr>
              <a:grpSpLocks/>
            </p:cNvGrpSpPr>
            <p:nvPr/>
          </p:nvGrpSpPr>
          <p:grpSpPr bwMode="auto">
            <a:xfrm>
              <a:off x="2071" y="1968"/>
              <a:ext cx="3065" cy="144"/>
              <a:chOff x="1255" y="2496"/>
              <a:chExt cx="3065" cy="144"/>
            </a:xfrm>
          </p:grpSpPr>
          <p:sp>
            <p:nvSpPr>
              <p:cNvPr id="27709" name="Rectangle 40"/>
              <p:cNvSpPr>
                <a:spLocks noChangeArrowheads="1"/>
              </p:cNvSpPr>
              <p:nvPr/>
            </p:nvSpPr>
            <p:spPr bwMode="auto">
              <a:xfrm>
                <a:off x="3888" y="2496"/>
                <a:ext cx="432"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 0x15…</a:t>
                </a:r>
              </a:p>
            </p:txBody>
          </p:sp>
          <p:sp>
            <p:nvSpPr>
              <p:cNvPr id="27710" name="Rectangle 41"/>
              <p:cNvSpPr>
                <a:spLocks noChangeArrowheads="1"/>
              </p:cNvSpPr>
              <p:nvPr/>
            </p:nvSpPr>
            <p:spPr bwMode="auto">
              <a:xfrm>
                <a:off x="2688" y="2496"/>
                <a:ext cx="120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Cheeses</a:t>
                </a:r>
              </a:p>
            </p:txBody>
          </p:sp>
          <p:sp>
            <p:nvSpPr>
              <p:cNvPr id="27711" name="Rectangle 42"/>
              <p:cNvSpPr>
                <a:spLocks noChangeArrowheads="1"/>
              </p:cNvSpPr>
              <p:nvPr/>
            </p:nvSpPr>
            <p:spPr bwMode="auto">
              <a:xfrm>
                <a:off x="1824" y="2496"/>
                <a:ext cx="86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Dairy Products</a:t>
                </a:r>
              </a:p>
            </p:txBody>
          </p:sp>
          <p:sp>
            <p:nvSpPr>
              <p:cNvPr id="27712" name="Rectangle 43"/>
              <p:cNvSpPr>
                <a:spLocks noChangeArrowheads="1"/>
              </p:cNvSpPr>
              <p:nvPr/>
            </p:nvSpPr>
            <p:spPr bwMode="auto">
              <a:xfrm>
                <a:off x="1255" y="2496"/>
                <a:ext cx="569"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4</a:t>
                </a:r>
              </a:p>
            </p:txBody>
          </p:sp>
        </p:grpSp>
      </p:grpSp>
      <p:grpSp>
        <p:nvGrpSpPr>
          <p:cNvPr id="333868" name="Group 44"/>
          <p:cNvGrpSpPr>
            <a:grpSpLocks/>
          </p:cNvGrpSpPr>
          <p:nvPr/>
        </p:nvGrpSpPr>
        <p:grpSpPr bwMode="auto">
          <a:xfrm>
            <a:off x="3444875" y="3276600"/>
            <a:ext cx="4865688" cy="304800"/>
            <a:chOff x="1255" y="2496"/>
            <a:chExt cx="3065" cy="144"/>
          </a:xfrm>
        </p:grpSpPr>
        <p:sp>
          <p:nvSpPr>
            <p:cNvPr id="27692" name="Rectangle 45"/>
            <p:cNvSpPr>
              <a:spLocks noChangeArrowheads="1"/>
            </p:cNvSpPr>
            <p:nvPr/>
          </p:nvSpPr>
          <p:spPr bwMode="auto">
            <a:xfrm>
              <a:off x="3888" y="2496"/>
              <a:ext cx="432"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Arial Narrow" panose="020B0606020202030204" pitchFamily="34" charset="0"/>
              </a:endParaRPr>
            </a:p>
          </p:txBody>
        </p:sp>
        <p:sp>
          <p:nvSpPr>
            <p:cNvPr id="27693" name="Rectangle 46"/>
            <p:cNvSpPr>
              <a:spLocks noChangeArrowheads="1"/>
            </p:cNvSpPr>
            <p:nvPr/>
          </p:nvSpPr>
          <p:spPr bwMode="auto">
            <a:xfrm>
              <a:off x="2688" y="2496"/>
              <a:ext cx="1200"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Arial Narrow" panose="020B0606020202030204" pitchFamily="34" charset="0"/>
              </a:endParaRPr>
            </a:p>
          </p:txBody>
        </p:sp>
        <p:sp>
          <p:nvSpPr>
            <p:cNvPr id="27694" name="Rectangle 47"/>
            <p:cNvSpPr>
              <a:spLocks noChangeArrowheads="1"/>
            </p:cNvSpPr>
            <p:nvPr/>
          </p:nvSpPr>
          <p:spPr bwMode="auto">
            <a:xfrm>
              <a:off x="1824" y="2496"/>
              <a:ext cx="864"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Arial Narrow" panose="020B0606020202030204" pitchFamily="34" charset="0"/>
              </a:endParaRPr>
            </a:p>
          </p:txBody>
        </p:sp>
        <p:sp>
          <p:nvSpPr>
            <p:cNvPr id="27695" name="Rectangle 48"/>
            <p:cNvSpPr>
              <a:spLocks noChangeArrowheads="1"/>
            </p:cNvSpPr>
            <p:nvPr/>
          </p:nvSpPr>
          <p:spPr bwMode="auto">
            <a:xfrm>
              <a:off x="1255" y="2496"/>
              <a:ext cx="569"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27656" name="Rectangle 49"/>
          <p:cNvSpPr>
            <a:spLocks noChangeArrowheads="1"/>
          </p:cNvSpPr>
          <p:nvPr/>
        </p:nvSpPr>
        <p:spPr bwMode="auto">
          <a:xfrm>
            <a:off x="990600" y="2209800"/>
            <a:ext cx="2286000" cy="930275"/>
          </a:xfrm>
          <a:prstGeom prst="rect">
            <a:avLst/>
          </a:prstGeom>
          <a:solidFill>
            <a:schemeClr val="bg1"/>
          </a:solidFill>
          <a:ln w="12700">
            <a:solidFill>
              <a:srgbClr val="777777"/>
            </a:solidFill>
            <a:miter lim="800000"/>
            <a:headEnd/>
            <a:tailEnd/>
          </a:ln>
          <a:effectLst>
            <a:outerShdw dist="89803" dir="2700000" algn="ctr" rotWithShape="0">
              <a:srgbClr val="C0C0C0"/>
            </a:outerShdw>
          </a:effectLst>
        </p:spPr>
        <p:txBody>
          <a:bodyPr lIns="90488" tIns="91440" rIns="90488" bIns="91440">
            <a:spAutoFit/>
          </a:bodyPr>
          <a:lstStyle>
            <a:lvl1pPr>
              <a:spcBef>
                <a:spcPct val="20000"/>
              </a:spcBef>
              <a:buClr>
                <a:schemeClr val="bg2"/>
              </a:buClr>
              <a:buSzPct val="70000"/>
              <a:buFont typeface="Wingdings" panose="05000000000000000000" pitchFamily="2" charset="2"/>
              <a:buChar char="l"/>
              <a:tabLst>
                <a:tab pos="28003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8003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8003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8003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8003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DELETE Categories</a:t>
            </a:r>
          </a:p>
          <a:p>
            <a:pPr>
              <a:spcBef>
                <a:spcPct val="0"/>
              </a:spcBef>
              <a:buClrTx/>
              <a:buSzTx/>
              <a:buFontTx/>
              <a:buNone/>
            </a:pPr>
            <a:r>
              <a:rPr lang="en-US" altLang="en-US" sz="1600">
                <a:latin typeface="Lucida Sans Typewriter" panose="020B0509030504030204" pitchFamily="49" charset="0"/>
              </a:rPr>
              <a:t>WHERE </a:t>
            </a:r>
          </a:p>
          <a:p>
            <a:pPr>
              <a:spcBef>
                <a:spcPct val="0"/>
              </a:spcBef>
              <a:buClrTx/>
              <a:buSzTx/>
              <a:buFontTx/>
              <a:buNone/>
            </a:pPr>
            <a:r>
              <a:rPr lang="en-US" altLang="en-US" sz="1600">
                <a:latin typeface="Lucida Sans Typewriter" panose="020B0509030504030204" pitchFamily="49" charset="0"/>
              </a:rPr>
              <a:t>CategoryID = 4</a:t>
            </a:r>
          </a:p>
        </p:txBody>
      </p:sp>
      <p:grpSp>
        <p:nvGrpSpPr>
          <p:cNvPr id="333874" name="Group 50"/>
          <p:cNvGrpSpPr>
            <a:grpSpLocks/>
          </p:cNvGrpSpPr>
          <p:nvPr/>
        </p:nvGrpSpPr>
        <p:grpSpPr bwMode="auto">
          <a:xfrm>
            <a:off x="679450" y="1162050"/>
            <a:ext cx="7793038" cy="5338763"/>
            <a:chOff x="336" y="616"/>
            <a:chExt cx="4909" cy="3363"/>
          </a:xfrm>
        </p:grpSpPr>
        <p:grpSp>
          <p:nvGrpSpPr>
            <p:cNvPr id="27664" name="Group 51"/>
            <p:cNvGrpSpPr>
              <a:grpSpLocks/>
            </p:cNvGrpSpPr>
            <p:nvPr/>
          </p:nvGrpSpPr>
          <p:grpSpPr bwMode="auto">
            <a:xfrm>
              <a:off x="336" y="616"/>
              <a:ext cx="4909" cy="3363"/>
              <a:chOff x="336" y="621"/>
              <a:chExt cx="4909" cy="3363"/>
            </a:xfrm>
          </p:grpSpPr>
          <p:sp>
            <p:nvSpPr>
              <p:cNvPr id="27681" name="Rectangle 52"/>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27682" name="Group 53"/>
              <p:cNvGrpSpPr>
                <a:grpSpLocks/>
              </p:cNvGrpSpPr>
              <p:nvPr/>
            </p:nvGrpSpPr>
            <p:grpSpPr bwMode="auto">
              <a:xfrm>
                <a:off x="336" y="3759"/>
                <a:ext cx="593" cy="225"/>
                <a:chOff x="336" y="3759"/>
                <a:chExt cx="593" cy="225"/>
              </a:xfrm>
            </p:grpSpPr>
            <p:sp>
              <p:nvSpPr>
                <p:cNvPr id="27683" name="AutoShape 54"/>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4" name="Rectangle 55"/>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5" name="Arc 56"/>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686" name="Arc 57"/>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27687" name="AutoShape 58"/>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8" name="Rectangle 59"/>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9" name="Arc 60"/>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690" name="Arc 61"/>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27691" name="AutoShape 62"/>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
          <p:nvSpPr>
            <p:cNvPr id="27665" name="Rectangle 63"/>
            <p:cNvSpPr>
              <a:spLocks noChangeArrowheads="1"/>
            </p:cNvSpPr>
            <p:nvPr/>
          </p:nvSpPr>
          <p:spPr bwMode="auto">
            <a:xfrm>
              <a:off x="576" y="1968"/>
              <a:ext cx="3936" cy="1356"/>
            </a:xfrm>
            <a:prstGeom prst="rect">
              <a:avLst/>
            </a:prstGeom>
            <a:solidFill>
              <a:schemeClr val="bg1"/>
            </a:solidFill>
            <a:ln w="12700">
              <a:solidFill>
                <a:schemeClr val="bg2"/>
              </a:solidFill>
              <a:miter lim="800000"/>
              <a:headEnd/>
              <a:tailEnd/>
            </a:ln>
            <a:effectLst>
              <a:outerShdw dist="89803" dir="2700000" algn="ctr" rotWithShape="0">
                <a:srgbClr val="C0C0C0"/>
              </a:outerShdw>
            </a:effectLst>
          </p:spPr>
          <p:txBody>
            <a:bodyPr lIns="45720" tIns="91440" rIns="90488" bIns="91440">
              <a:spAutoFit/>
            </a:bodyPr>
            <a:lstStyle>
              <a:lvl1pPr>
                <a:spcBef>
                  <a:spcPct val="20000"/>
                </a:spcBef>
                <a:buClr>
                  <a:schemeClr val="bg2"/>
                </a:buClr>
                <a:buSzPct val="70000"/>
                <a:buFont typeface="Wingdings" panose="05000000000000000000" pitchFamily="2" charset="2"/>
                <a:buChar char="l"/>
                <a:tabLst>
                  <a:tab pos="396875" algn="l"/>
                  <a:tab pos="57150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396875" algn="l"/>
                  <a:tab pos="57150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396875" algn="l"/>
                  <a:tab pos="57150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396875" algn="l"/>
                  <a:tab pos="57150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396875" algn="l"/>
                  <a:tab pos="5715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dirty="0">
                  <a:latin typeface="Lucida Sans Typewriter" panose="020B0509030504030204" pitchFamily="49" charset="0"/>
                </a:rPr>
                <a:t>USE Northwind</a:t>
              </a:r>
            </a:p>
            <a:p>
              <a:pPr>
                <a:spcBef>
                  <a:spcPct val="0"/>
                </a:spcBef>
                <a:buClrTx/>
                <a:buSzTx/>
                <a:buFontTx/>
                <a:buNone/>
              </a:pPr>
              <a:r>
                <a:rPr lang="en-US" altLang="en-US" sz="1600" dirty="0">
                  <a:latin typeface="Lucida Sans Typewriter" panose="020B0509030504030204" pitchFamily="49" charset="0"/>
                </a:rPr>
                <a:t>CREATE TRIGGER </a:t>
              </a:r>
              <a:r>
                <a:rPr lang="en-US" altLang="en-US" sz="1600" dirty="0" err="1">
                  <a:latin typeface="Lucida Sans Typewriter" panose="020B0509030504030204" pitchFamily="49" charset="0"/>
                </a:rPr>
                <a:t>Category_Delete</a:t>
              </a:r>
              <a:endParaRPr lang="en-US" altLang="en-US" sz="1600" dirty="0">
                <a:latin typeface="Lucida Sans Typewriter" panose="020B0509030504030204" pitchFamily="49" charset="0"/>
              </a:endParaRPr>
            </a:p>
            <a:p>
              <a:pPr>
                <a:spcBef>
                  <a:spcPct val="0"/>
                </a:spcBef>
                <a:buClrTx/>
                <a:buSzTx/>
                <a:buFontTx/>
                <a:buNone/>
              </a:pPr>
              <a:r>
                <a:rPr lang="en-US" altLang="en-US" sz="1600" dirty="0">
                  <a:latin typeface="Lucida Sans Typewriter" panose="020B0509030504030204" pitchFamily="49" charset="0"/>
                </a:rPr>
                <a:t>	ON Categories</a:t>
              </a:r>
            </a:p>
            <a:p>
              <a:pPr>
                <a:spcBef>
                  <a:spcPct val="0"/>
                </a:spcBef>
                <a:buClrTx/>
                <a:buSzTx/>
                <a:buFontTx/>
                <a:buNone/>
              </a:pPr>
              <a:r>
                <a:rPr lang="en-US" altLang="en-US" sz="1600" dirty="0">
                  <a:latin typeface="Lucida Sans Typewriter" panose="020B0509030504030204" pitchFamily="49" charset="0"/>
                </a:rPr>
                <a:t>	FOR DELETE</a:t>
              </a:r>
            </a:p>
            <a:p>
              <a:pPr>
                <a:spcBef>
                  <a:spcPct val="0"/>
                </a:spcBef>
                <a:buClrTx/>
                <a:buSzTx/>
                <a:buFontTx/>
                <a:buNone/>
              </a:pPr>
              <a:r>
                <a:rPr lang="en-US" altLang="en-US" sz="1600" dirty="0">
                  <a:latin typeface="Lucida Sans Typewriter" panose="020B0509030504030204" pitchFamily="49" charset="0"/>
                </a:rPr>
                <a:t>AS</a:t>
              </a:r>
            </a:p>
            <a:p>
              <a:pPr>
                <a:spcBef>
                  <a:spcPct val="0"/>
                </a:spcBef>
                <a:buClrTx/>
                <a:buSzTx/>
                <a:buFontTx/>
                <a:buNone/>
              </a:pPr>
              <a:r>
                <a:rPr lang="en-US" altLang="en-US" sz="1600" dirty="0">
                  <a:latin typeface="Lucida Sans Typewriter" panose="020B0509030504030204" pitchFamily="49" charset="0"/>
                </a:rPr>
                <a:t>	UPDATE P SET Discontinued = 1</a:t>
              </a:r>
            </a:p>
            <a:p>
              <a:pPr>
                <a:spcBef>
                  <a:spcPct val="0"/>
                </a:spcBef>
                <a:buClrTx/>
                <a:buSzTx/>
                <a:buFontTx/>
                <a:buNone/>
              </a:pPr>
              <a:r>
                <a:rPr lang="en-US" altLang="en-US" sz="1600" dirty="0">
                  <a:latin typeface="Lucida Sans Typewriter" panose="020B0509030504030204" pitchFamily="49" charset="0"/>
                </a:rPr>
                <a:t>		FROM Products AS P INNER JOIN deleted AS d</a:t>
              </a:r>
            </a:p>
            <a:p>
              <a:pPr>
                <a:spcBef>
                  <a:spcPct val="0"/>
                </a:spcBef>
                <a:buClrTx/>
                <a:buSzTx/>
                <a:buFontTx/>
                <a:buNone/>
              </a:pPr>
              <a:r>
                <a:rPr lang="en-US" altLang="en-US" sz="1600" dirty="0">
                  <a:latin typeface="Lucida Sans Typewriter" panose="020B0509030504030204" pitchFamily="49" charset="0"/>
                </a:rPr>
                <a:t>		ON </a:t>
              </a:r>
              <a:r>
                <a:rPr lang="en-US" altLang="en-US" sz="1600" dirty="0" err="1">
                  <a:latin typeface="Lucida Sans Typewriter" panose="020B0509030504030204" pitchFamily="49" charset="0"/>
                </a:rPr>
                <a:t>P.CategoryID</a:t>
              </a:r>
              <a:r>
                <a:rPr lang="en-US" altLang="en-US" sz="1600" dirty="0">
                  <a:latin typeface="Lucida Sans Typewriter" panose="020B0509030504030204" pitchFamily="49" charset="0"/>
                </a:rPr>
                <a:t> = </a:t>
              </a:r>
              <a:r>
                <a:rPr lang="en-US" altLang="en-US" sz="1600" dirty="0" err="1">
                  <a:latin typeface="Lucida Sans Typewriter" panose="020B0509030504030204" pitchFamily="49" charset="0"/>
                </a:rPr>
                <a:t>d.CategoryID</a:t>
              </a:r>
              <a:endParaRPr lang="en-US" altLang="en-US" sz="1600" dirty="0">
                <a:latin typeface="Lucida Sans Typewriter" panose="020B0509030504030204" pitchFamily="49" charset="0"/>
              </a:endParaRPr>
            </a:p>
          </p:txBody>
        </p:sp>
        <p:grpSp>
          <p:nvGrpSpPr>
            <p:cNvPr id="27666" name="Group 64"/>
            <p:cNvGrpSpPr>
              <a:grpSpLocks/>
            </p:cNvGrpSpPr>
            <p:nvPr/>
          </p:nvGrpSpPr>
          <p:grpSpPr bwMode="auto">
            <a:xfrm>
              <a:off x="3408" y="1296"/>
              <a:ext cx="1680" cy="1248"/>
              <a:chOff x="2976" y="1288"/>
              <a:chExt cx="1680" cy="1248"/>
            </a:xfrm>
          </p:grpSpPr>
          <p:sp>
            <p:nvSpPr>
              <p:cNvPr id="333889" name="Rectangle 65"/>
              <p:cNvSpPr>
                <a:spLocks noChangeArrowheads="1"/>
              </p:cNvSpPr>
              <p:nvPr/>
            </p:nvSpPr>
            <p:spPr bwMode="auto">
              <a:xfrm>
                <a:off x="2976" y="1288"/>
                <a:ext cx="168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27669" name="Rectangle 66"/>
              <p:cNvSpPr>
                <a:spLocks noChangeArrowheads="1"/>
              </p:cNvSpPr>
              <p:nvPr/>
            </p:nvSpPr>
            <p:spPr bwMode="auto">
              <a:xfrm>
                <a:off x="2976" y="1480"/>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27670" name="Rectangle 67"/>
              <p:cNvSpPr>
                <a:spLocks noChangeArrowheads="1"/>
              </p:cNvSpPr>
              <p:nvPr/>
            </p:nvSpPr>
            <p:spPr bwMode="auto">
              <a:xfrm>
                <a:off x="3504" y="14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Discontinued</a:t>
                </a:r>
              </a:p>
            </p:txBody>
          </p:sp>
          <p:sp>
            <p:nvSpPr>
              <p:cNvPr id="27671" name="Rectangle 68"/>
              <p:cNvSpPr>
                <a:spLocks noChangeArrowheads="1"/>
              </p:cNvSpPr>
              <p:nvPr/>
            </p:nvSpPr>
            <p:spPr bwMode="auto">
              <a:xfrm>
                <a:off x="4128" y="1480"/>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7672" name="Rectangle 69"/>
              <p:cNvSpPr>
                <a:spLocks noChangeArrowheads="1"/>
              </p:cNvSpPr>
              <p:nvPr/>
            </p:nvSpPr>
            <p:spPr bwMode="auto">
              <a:xfrm>
                <a:off x="4320" y="1480"/>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7673" name="Rectangle 70"/>
              <p:cNvSpPr>
                <a:spLocks noChangeArrowheads="1"/>
              </p:cNvSpPr>
              <p:nvPr/>
            </p:nvSpPr>
            <p:spPr bwMode="auto">
              <a:xfrm>
                <a:off x="2976" y="1672"/>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27674" name="Rectangle 71"/>
              <p:cNvSpPr>
                <a:spLocks noChangeArrowheads="1"/>
              </p:cNvSpPr>
              <p:nvPr/>
            </p:nvSpPr>
            <p:spPr bwMode="auto">
              <a:xfrm>
                <a:off x="3504" y="16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0</a:t>
                </a:r>
              </a:p>
              <a:p>
                <a:pPr algn="ctr">
                  <a:lnSpc>
                    <a:spcPct val="110000"/>
                  </a:lnSpc>
                  <a:spcBef>
                    <a:spcPct val="0"/>
                  </a:spcBef>
                  <a:buClrTx/>
                  <a:buSzTx/>
                  <a:buFontTx/>
                  <a:buNone/>
                </a:pPr>
                <a:r>
                  <a:rPr lang="en-US" altLang="en-US" sz="1800">
                    <a:latin typeface="Arial Narrow" panose="020B0606020202030204" pitchFamily="34" charset="0"/>
                  </a:rPr>
                  <a:t>0</a:t>
                </a:r>
                <a:br>
                  <a:rPr lang="en-US" altLang="en-US" sz="1800">
                    <a:latin typeface="Arial Narrow" panose="020B0606020202030204" pitchFamily="34" charset="0"/>
                  </a:rPr>
                </a:br>
                <a:r>
                  <a:rPr lang="en-US" altLang="en-US" sz="1800">
                    <a:latin typeface="Arial Narrow" panose="020B0606020202030204" pitchFamily="34" charset="0"/>
                  </a:rPr>
                  <a:t>0</a:t>
                </a:r>
                <a:br>
                  <a:rPr lang="en-US" altLang="en-US" sz="1800">
                    <a:latin typeface="Arial Narrow" panose="020B0606020202030204" pitchFamily="34" charset="0"/>
                  </a:rPr>
                </a:br>
                <a:r>
                  <a:rPr lang="en-US" altLang="en-US" sz="1800">
                    <a:latin typeface="Arial Narrow" panose="020B0606020202030204" pitchFamily="34" charset="0"/>
                  </a:rPr>
                  <a:t>0</a:t>
                </a:r>
              </a:p>
            </p:txBody>
          </p:sp>
          <p:sp>
            <p:nvSpPr>
              <p:cNvPr id="27675" name="Rectangle 72"/>
              <p:cNvSpPr>
                <a:spLocks noChangeArrowheads="1"/>
              </p:cNvSpPr>
              <p:nvPr/>
            </p:nvSpPr>
            <p:spPr bwMode="auto">
              <a:xfrm>
                <a:off x="4128" y="1672"/>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6" name="Rectangle 73"/>
              <p:cNvSpPr>
                <a:spLocks noChangeArrowheads="1"/>
              </p:cNvSpPr>
              <p:nvPr/>
            </p:nvSpPr>
            <p:spPr bwMode="auto">
              <a:xfrm>
                <a:off x="4320" y="1672"/>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7" name="Rectangle 74"/>
              <p:cNvSpPr>
                <a:spLocks noChangeArrowheads="1"/>
              </p:cNvSpPr>
              <p:nvPr/>
            </p:nvSpPr>
            <p:spPr bwMode="auto">
              <a:xfrm>
                <a:off x="2976" y="1672"/>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8" name="Rectangle 75"/>
              <p:cNvSpPr>
                <a:spLocks noChangeArrowheads="1"/>
              </p:cNvSpPr>
              <p:nvPr/>
            </p:nvSpPr>
            <p:spPr bwMode="auto">
              <a:xfrm>
                <a:off x="3504" y="1672"/>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9" name="Rectangle 76"/>
              <p:cNvSpPr>
                <a:spLocks noChangeArrowheads="1"/>
              </p:cNvSpPr>
              <p:nvPr/>
            </p:nvSpPr>
            <p:spPr bwMode="auto">
              <a:xfrm>
                <a:off x="4320" y="167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80" name="Rectangle 77"/>
              <p:cNvSpPr>
                <a:spLocks noChangeArrowheads="1"/>
              </p:cNvSpPr>
              <p:nvPr/>
            </p:nvSpPr>
            <p:spPr bwMode="auto">
              <a:xfrm>
                <a:off x="4128" y="1672"/>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27667" name="Text Box 78"/>
            <p:cNvSpPr txBox="1">
              <a:spLocks noChangeArrowheads="1"/>
            </p:cNvSpPr>
            <p:nvPr/>
          </p:nvSpPr>
          <p:spPr bwMode="auto">
            <a:xfrm>
              <a:off x="528" y="770"/>
              <a:ext cx="19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Trigger Actions Execute</a:t>
              </a:r>
            </a:p>
          </p:txBody>
        </p:sp>
      </p:grpSp>
      <p:grpSp>
        <p:nvGrpSpPr>
          <p:cNvPr id="333903" name="Group 79"/>
          <p:cNvGrpSpPr>
            <a:grpSpLocks/>
          </p:cNvGrpSpPr>
          <p:nvPr/>
        </p:nvGrpSpPr>
        <p:grpSpPr bwMode="auto">
          <a:xfrm>
            <a:off x="5567363" y="3213100"/>
            <a:ext cx="2662237" cy="228600"/>
            <a:chOff x="2979" y="1776"/>
            <a:chExt cx="1677" cy="144"/>
          </a:xfrm>
        </p:grpSpPr>
        <p:sp>
          <p:nvSpPr>
            <p:cNvPr id="27661" name="Rectangle 80"/>
            <p:cNvSpPr>
              <a:spLocks noChangeArrowheads="1"/>
            </p:cNvSpPr>
            <p:nvPr/>
          </p:nvSpPr>
          <p:spPr bwMode="auto">
            <a:xfrm>
              <a:off x="2979" y="1776"/>
              <a:ext cx="621"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  </a:t>
              </a:r>
            </a:p>
          </p:txBody>
        </p:sp>
        <p:sp>
          <p:nvSpPr>
            <p:cNvPr id="27662" name="Rectangle 81"/>
            <p:cNvSpPr>
              <a:spLocks noChangeArrowheads="1"/>
            </p:cNvSpPr>
            <p:nvPr/>
          </p:nvSpPr>
          <p:spPr bwMode="auto">
            <a:xfrm>
              <a:off x="3504" y="1776"/>
              <a:ext cx="624"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a:t>
              </a:r>
            </a:p>
          </p:txBody>
        </p:sp>
        <p:sp>
          <p:nvSpPr>
            <p:cNvPr id="27663" name="Rectangle 82"/>
            <p:cNvSpPr>
              <a:spLocks noChangeArrowheads="1"/>
            </p:cNvSpPr>
            <p:nvPr/>
          </p:nvSpPr>
          <p:spPr bwMode="auto">
            <a:xfrm>
              <a:off x="4128" y="1776"/>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333907" name="Rectangle 83"/>
          <p:cNvSpPr>
            <a:spLocks noChangeArrowheads="1"/>
          </p:cNvSpPr>
          <p:nvPr/>
        </p:nvSpPr>
        <p:spPr bwMode="auto">
          <a:xfrm>
            <a:off x="1403350" y="4584700"/>
            <a:ext cx="5861050" cy="7620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tabLst>
                <a:tab pos="174625"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174625"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174625"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174625"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1746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dirty="0">
                <a:latin typeface="Lucida Sans Typewriter" panose="020B0509030504030204" pitchFamily="49" charset="0"/>
              </a:rPr>
              <a:t>UPDATE P SET Discontinued = 1</a:t>
            </a:r>
          </a:p>
          <a:p>
            <a:pPr>
              <a:spcBef>
                <a:spcPct val="0"/>
              </a:spcBef>
              <a:buClrTx/>
              <a:buSzTx/>
              <a:buFontTx/>
              <a:buNone/>
            </a:pPr>
            <a:r>
              <a:rPr lang="en-US" altLang="en-US" sz="1600" dirty="0">
                <a:latin typeface="Lucida Sans Typewriter" panose="020B0509030504030204" pitchFamily="49" charset="0"/>
              </a:rPr>
              <a:t>	FROM Products AS P INNER JOIN deleted AS d</a:t>
            </a:r>
          </a:p>
          <a:p>
            <a:pPr>
              <a:spcBef>
                <a:spcPct val="0"/>
              </a:spcBef>
              <a:buClrTx/>
              <a:buSzTx/>
              <a:buFontTx/>
              <a:buNone/>
            </a:pPr>
            <a:r>
              <a:rPr lang="en-US" altLang="en-US" sz="1600" dirty="0">
                <a:latin typeface="Lucida Sans Typewriter" panose="020B0509030504030204" pitchFamily="49" charset="0"/>
              </a:rPr>
              <a:t>	ON </a:t>
            </a:r>
            <a:r>
              <a:rPr lang="en-US" altLang="en-US" sz="1600" dirty="0" err="1">
                <a:latin typeface="Lucida Sans Typewriter" panose="020B0509030504030204" pitchFamily="49" charset="0"/>
              </a:rPr>
              <a:t>P.CategoryID</a:t>
            </a:r>
            <a:r>
              <a:rPr lang="en-US" altLang="en-US" sz="1600" dirty="0">
                <a:latin typeface="Lucida Sans Typewriter" panose="020B0509030504030204" pitchFamily="49" charset="0"/>
              </a:rPr>
              <a:t> = </a:t>
            </a:r>
            <a:r>
              <a:rPr lang="en-US" altLang="en-US" sz="1600" dirty="0" err="1">
                <a:latin typeface="Lucida Sans Typewriter" panose="020B0509030504030204" pitchFamily="49" charset="0"/>
              </a:rPr>
              <a:t>d.CategoryID</a:t>
            </a:r>
            <a:endParaRPr lang="en-US" altLang="en-US" sz="1600" dirty="0">
              <a:latin typeface="Lucida Sans Typewriter" panose="020B0509030504030204" pitchFamily="49" charset="0"/>
            </a:endParaRPr>
          </a:p>
        </p:txBody>
      </p:sp>
      <p:sp>
        <p:nvSpPr>
          <p:cNvPr id="27660" name="WordArt 84"/>
          <p:cNvSpPr>
            <a:spLocks noChangeArrowheads="1" noChangeShapeType="1" noTextEdit="1"/>
          </p:cNvSpPr>
          <p:nvPr/>
        </p:nvSpPr>
        <p:spPr bwMode="auto">
          <a:xfrm>
            <a:off x="2819400" y="4572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3868"/>
                                        </p:tgtEl>
                                        <p:attrNameLst>
                                          <p:attrName>style.visibility</p:attrName>
                                        </p:attrNameLst>
                                      </p:cBhvr>
                                      <p:to>
                                        <p:strVal val="visible"/>
                                      </p:to>
                                    </p:set>
                                    <p:animEffect transition="in" filter="dissolve">
                                      <p:cBhvr>
                                        <p:cTn id="7" dur="500"/>
                                        <p:tgtEl>
                                          <p:spTgt spid="33386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338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3874"/>
                                        </p:tgtEl>
                                        <p:attrNameLst>
                                          <p:attrName>style.visibility</p:attrName>
                                        </p:attrNameLst>
                                      </p:cBhvr>
                                      <p:to>
                                        <p:strVal val="visible"/>
                                      </p:to>
                                    </p:set>
                                  </p:childTnLst>
                                </p:cTn>
                              </p:par>
                            </p:childTnLst>
                          </p:cTn>
                        </p:par>
                        <p:par>
                          <p:cTn id="15" fill="hold" nodeType="afterGroup">
                            <p:stCondLst>
                              <p:cond delay="500"/>
                            </p:stCondLst>
                            <p:childTnLst>
                              <p:par>
                                <p:cTn id="16" presetID="9" presetClass="entr" presetSubtype="0" fill="hold" grpId="0" nodeType="afterEffect">
                                  <p:stCondLst>
                                    <p:cond delay="1000"/>
                                  </p:stCondLst>
                                  <p:childTnLst>
                                    <p:set>
                                      <p:cBhvr>
                                        <p:cTn id="17" dur="1" fill="hold">
                                          <p:stCondLst>
                                            <p:cond delay="0"/>
                                          </p:stCondLst>
                                        </p:cTn>
                                        <p:tgtEl>
                                          <p:spTgt spid="333907"/>
                                        </p:tgtEl>
                                        <p:attrNameLst>
                                          <p:attrName>style.visibility</p:attrName>
                                        </p:attrNameLst>
                                      </p:cBhvr>
                                      <p:to>
                                        <p:strVal val="visible"/>
                                      </p:to>
                                    </p:set>
                                    <p:animEffect transition="in" filter="dissolve">
                                      <p:cBhvr>
                                        <p:cTn id="18" dur="500"/>
                                        <p:tgtEl>
                                          <p:spTgt spid="333907"/>
                                        </p:tgtEl>
                                      </p:cBhvr>
                                    </p:animEffect>
                                  </p:childTnLst>
                                </p:cTn>
                              </p:par>
                            </p:childTnLst>
                          </p:cTn>
                        </p:par>
                        <p:par>
                          <p:cTn id="19" fill="hold" nodeType="afterGroup">
                            <p:stCondLst>
                              <p:cond delay="2000"/>
                            </p:stCondLst>
                            <p:childTnLst>
                              <p:par>
                                <p:cTn id="20" presetID="9" presetClass="entr" presetSubtype="0" fill="hold" nodeType="afterEffect">
                                  <p:stCondLst>
                                    <p:cond delay="0"/>
                                  </p:stCondLst>
                                  <p:childTnLst>
                                    <p:set>
                                      <p:cBhvr>
                                        <p:cTn id="21" dur="1" fill="hold">
                                          <p:stCondLst>
                                            <p:cond delay="0"/>
                                          </p:stCondLst>
                                        </p:cTn>
                                        <p:tgtEl>
                                          <p:spTgt spid="333903"/>
                                        </p:tgtEl>
                                        <p:attrNameLst>
                                          <p:attrName>style.visibility</p:attrName>
                                        </p:attrNameLst>
                                      </p:cBhvr>
                                      <p:to>
                                        <p:strVal val="visible"/>
                                      </p:to>
                                    </p:set>
                                    <p:animEffect transition="in" filter="dissolve">
                                      <p:cBhvr>
                                        <p:cTn id="22" dur="500"/>
                                        <p:tgtEl>
                                          <p:spTgt spid="333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90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762000"/>
            <a:ext cx="7543800" cy="641350"/>
          </a:xfrm>
        </p:spPr>
        <p:txBody>
          <a:bodyPr/>
          <a:lstStyle/>
          <a:p>
            <a:pPr eaLnBrk="1" hangingPunct="1"/>
            <a:r>
              <a:rPr lang="en-US" altLang="en-US" sz="4000" b="1">
                <a:solidFill>
                  <a:schemeClr val="folHlink"/>
                </a:solidFill>
                <a:latin typeface="Arial" panose="020B0604020202020204" pitchFamily="34" charset="0"/>
                <a:cs typeface="Times New Roman" panose="02020603050405020304" pitchFamily="18" charset="0"/>
              </a:rPr>
              <a:t> Định nghĩa</a:t>
            </a:r>
          </a:p>
        </p:txBody>
      </p:sp>
      <p:sp>
        <p:nvSpPr>
          <p:cNvPr id="310275" name="Rectangle 3"/>
          <p:cNvSpPr>
            <a:spLocks noGrp="1" noChangeArrowheads="1"/>
          </p:cNvSpPr>
          <p:nvPr>
            <p:ph type="body" idx="1"/>
          </p:nvPr>
        </p:nvSpPr>
        <p:spPr>
          <a:xfrm>
            <a:off x="914400" y="1905000"/>
            <a:ext cx="7331075" cy="4267200"/>
          </a:xfrm>
        </p:spPr>
        <p:txBody>
          <a:bodyPr/>
          <a:lstStyle/>
          <a:p>
            <a:pPr marL="381000" indent="-381000" algn="just" eaLnBrk="1" hangingPunct="1">
              <a:lnSpc>
                <a:spcPct val="90000"/>
              </a:lnSpc>
              <a:buClr>
                <a:schemeClr val="tx2"/>
              </a:buClr>
              <a:buSzTx/>
            </a:pPr>
            <a:r>
              <a:rPr lang="en-US" altLang="en-US" sz="2700" dirty="0"/>
              <a:t>A trigger</a:t>
            </a:r>
            <a:r>
              <a:rPr lang="en-US" altLang="en-US" sz="2700" b="1" dirty="0"/>
              <a:t> </a:t>
            </a:r>
            <a:r>
              <a:rPr lang="en-US" altLang="en-US" sz="2700" dirty="0" err="1"/>
              <a:t>l</a:t>
            </a:r>
            <a:r>
              <a:rPr lang="en-US" altLang="en-US" sz="2700" dirty="0" err="1">
                <a:latin typeface="Times New Roman" panose="02020603050405020304" pitchFamily="18" charset="0"/>
              </a:rPr>
              <a:t>à</a:t>
            </a:r>
            <a:r>
              <a:rPr lang="en-US" altLang="en-US" sz="2700" dirty="0"/>
              <a:t> </a:t>
            </a:r>
            <a:r>
              <a:rPr lang="en-US" altLang="en-US" sz="2700" dirty="0" err="1"/>
              <a:t>một</a:t>
            </a:r>
            <a:r>
              <a:rPr lang="en-US" altLang="en-US" sz="2700" dirty="0"/>
              <a:t> </a:t>
            </a:r>
            <a:r>
              <a:rPr lang="en-US" altLang="en-US" sz="2700" dirty="0" err="1"/>
              <a:t>loại</a:t>
            </a:r>
            <a:r>
              <a:rPr lang="en-US" altLang="en-US" sz="2700" dirty="0"/>
              <a:t> Procedure </a:t>
            </a:r>
            <a:r>
              <a:rPr lang="en-US" altLang="en-US" sz="2700" dirty="0" err="1"/>
              <a:t>đặc</a:t>
            </a:r>
            <a:r>
              <a:rPr lang="en-US" altLang="en-US" sz="2700" dirty="0"/>
              <a:t> </a:t>
            </a:r>
            <a:r>
              <a:rPr lang="en-US" altLang="en-US" sz="2700" dirty="0" err="1"/>
              <a:t>biệt</a:t>
            </a:r>
            <a:r>
              <a:rPr lang="en-US" altLang="en-US" sz="2700" dirty="0"/>
              <a:t>, </a:t>
            </a:r>
            <a:r>
              <a:rPr lang="en-US" altLang="en-US" sz="2700" dirty="0" err="1"/>
              <a:t>n</a:t>
            </a:r>
            <a:r>
              <a:rPr lang="en-US" altLang="en-US" sz="2700" dirty="0" err="1">
                <a:latin typeface="Times New Roman" panose="02020603050405020304" pitchFamily="18" charset="0"/>
              </a:rPr>
              <a:t>ó</a:t>
            </a:r>
            <a:r>
              <a:rPr lang="en-US" altLang="en-US" sz="2700" dirty="0"/>
              <a:t> </a:t>
            </a:r>
            <a:r>
              <a:rPr lang="en-US" altLang="en-US" sz="2700" dirty="0" err="1"/>
              <a:t>được</a:t>
            </a:r>
            <a:r>
              <a:rPr lang="en-US" altLang="en-US" sz="2700" dirty="0"/>
              <a:t> </a:t>
            </a:r>
            <a:r>
              <a:rPr lang="en-US" altLang="en-US" sz="2700" dirty="0" err="1"/>
              <a:t>định</a:t>
            </a:r>
            <a:r>
              <a:rPr lang="en-US" altLang="en-US" sz="2700" dirty="0"/>
              <a:t> </a:t>
            </a:r>
            <a:r>
              <a:rPr lang="en-US" altLang="en-US" sz="2700" dirty="0" err="1"/>
              <a:t>nghĩa</a:t>
            </a:r>
            <a:r>
              <a:rPr lang="en-US" altLang="en-US" sz="2700" dirty="0"/>
              <a:t> </a:t>
            </a:r>
            <a:r>
              <a:rPr lang="en-US" altLang="en-US" sz="2700" dirty="0" err="1"/>
              <a:t>để</a:t>
            </a:r>
            <a:r>
              <a:rPr lang="en-US" altLang="en-US" sz="2700" dirty="0"/>
              <a:t> </a:t>
            </a:r>
            <a:r>
              <a:rPr lang="en-US" altLang="en-US" sz="2700" dirty="0" err="1"/>
              <a:t>tự</a:t>
            </a:r>
            <a:r>
              <a:rPr lang="en-US" altLang="en-US" sz="2700" dirty="0"/>
              <a:t> </a:t>
            </a:r>
            <a:r>
              <a:rPr lang="en-US" altLang="en-US" sz="2700" dirty="0" err="1"/>
              <a:t>động</a:t>
            </a:r>
            <a:r>
              <a:rPr lang="en-US" altLang="en-US" sz="2700" dirty="0"/>
              <a:t> </a:t>
            </a:r>
            <a:r>
              <a:rPr lang="en-US" altLang="en-US" sz="2700" dirty="0" err="1"/>
              <a:t>thực</a:t>
            </a:r>
            <a:r>
              <a:rPr lang="en-US" altLang="en-US" sz="2700" dirty="0"/>
              <a:t> </a:t>
            </a:r>
            <a:r>
              <a:rPr lang="en-US" altLang="en-US" sz="2700" dirty="0" err="1"/>
              <a:t>thi</a:t>
            </a:r>
            <a:r>
              <a:rPr lang="en-US" altLang="en-US" sz="2700" dirty="0"/>
              <a:t> </a:t>
            </a:r>
            <a:r>
              <a:rPr lang="en-US" altLang="en-US" sz="2700" dirty="0" err="1"/>
              <a:t>khi</a:t>
            </a:r>
            <a:r>
              <a:rPr lang="en-US" altLang="en-US" sz="2700" dirty="0"/>
              <a:t> c</a:t>
            </a:r>
            <a:r>
              <a:rPr lang="en-US" altLang="en-US" sz="2700" dirty="0">
                <a:latin typeface="Times New Roman" panose="02020603050405020304" pitchFamily="18" charset="0"/>
              </a:rPr>
              <a:t>ó</a:t>
            </a:r>
            <a:r>
              <a:rPr lang="en-US" altLang="en-US" sz="2700" dirty="0"/>
              <a:t> </a:t>
            </a:r>
            <a:r>
              <a:rPr lang="en-US" altLang="en-US" sz="2700" dirty="0" err="1"/>
              <a:t>một</a:t>
            </a:r>
            <a:r>
              <a:rPr lang="en-US" altLang="en-US" sz="2700" dirty="0"/>
              <a:t> </a:t>
            </a:r>
            <a:r>
              <a:rPr lang="en-US" altLang="en-US" sz="2700" dirty="0" err="1"/>
              <a:t>câu</a:t>
            </a:r>
            <a:r>
              <a:rPr lang="en-US" altLang="en-US" sz="2700" dirty="0"/>
              <a:t> </a:t>
            </a:r>
            <a:r>
              <a:rPr lang="en-US" altLang="en-US" sz="2700" dirty="0" err="1"/>
              <a:t>lệnh</a:t>
            </a:r>
            <a:r>
              <a:rPr lang="en-US" altLang="en-US" sz="2700" i="1" dirty="0"/>
              <a:t> </a:t>
            </a:r>
            <a:r>
              <a:rPr lang="en-US" altLang="en-US" sz="2700" dirty="0"/>
              <a:t>Insert, Update, Delete </a:t>
            </a:r>
            <a:r>
              <a:rPr lang="en-US" altLang="en-US" sz="2700" dirty="0" err="1"/>
              <a:t>được</a:t>
            </a:r>
            <a:r>
              <a:rPr lang="en-US" altLang="en-US" sz="2700" dirty="0"/>
              <a:t> </a:t>
            </a:r>
            <a:r>
              <a:rPr lang="en-US" altLang="en-US" sz="2700" dirty="0" err="1"/>
              <a:t>sử</a:t>
            </a:r>
            <a:r>
              <a:rPr lang="en-US" altLang="en-US" sz="2700" dirty="0"/>
              <a:t> </a:t>
            </a:r>
            <a:r>
              <a:rPr lang="en-US" altLang="en-US" sz="2700" dirty="0" err="1"/>
              <a:t>dụng</a:t>
            </a:r>
            <a:r>
              <a:rPr lang="en-US" altLang="en-US" sz="2700" dirty="0"/>
              <a:t>.</a:t>
            </a:r>
          </a:p>
          <a:p>
            <a:pPr marL="381000" indent="-381000" algn="just" eaLnBrk="1" hangingPunct="1">
              <a:lnSpc>
                <a:spcPct val="90000"/>
              </a:lnSpc>
              <a:buClr>
                <a:schemeClr val="tx2"/>
              </a:buClr>
              <a:buSzTx/>
            </a:pPr>
            <a:r>
              <a:rPr lang="en-US" altLang="en-US" sz="2700" dirty="0"/>
              <a:t>Trigger </a:t>
            </a:r>
            <a:r>
              <a:rPr lang="en-US" altLang="en-US" sz="2700" dirty="0" err="1"/>
              <a:t>dùng</a:t>
            </a:r>
            <a:r>
              <a:rPr lang="en-US" altLang="en-US" sz="2700" dirty="0"/>
              <a:t> </a:t>
            </a:r>
            <a:r>
              <a:rPr lang="en-US" altLang="en-US" sz="2700" dirty="0" err="1"/>
              <a:t>để</a:t>
            </a:r>
            <a:r>
              <a:rPr lang="en-US" altLang="en-US" sz="2700" dirty="0"/>
              <a:t> </a:t>
            </a:r>
            <a:r>
              <a:rPr lang="en-US" altLang="en-US" sz="2700" dirty="0" err="1"/>
              <a:t>ràng</a:t>
            </a:r>
            <a:r>
              <a:rPr lang="en-US" altLang="en-US" sz="2700" dirty="0"/>
              <a:t> </a:t>
            </a:r>
            <a:r>
              <a:rPr lang="en-US" altLang="en-US" sz="2700" dirty="0" err="1"/>
              <a:t>buộc</a:t>
            </a:r>
            <a:r>
              <a:rPr lang="en-US" altLang="en-US" sz="2700" dirty="0"/>
              <a:t> các qui </a:t>
            </a:r>
            <a:r>
              <a:rPr lang="en-US" altLang="en-US" sz="2700" dirty="0" err="1"/>
              <a:t>tắc</a:t>
            </a:r>
            <a:r>
              <a:rPr lang="en-US" altLang="en-US" sz="2700" dirty="0"/>
              <a:t> </a:t>
            </a:r>
            <a:r>
              <a:rPr lang="en-US" altLang="en-US" sz="2700" dirty="0" err="1"/>
              <a:t>quản</a:t>
            </a:r>
            <a:r>
              <a:rPr lang="en-US" altLang="en-US" sz="2700" dirty="0"/>
              <a:t> </a:t>
            </a:r>
            <a:r>
              <a:rPr lang="en-US" altLang="en-US" sz="2700" dirty="0" err="1"/>
              <a:t>lý</a:t>
            </a:r>
            <a:r>
              <a:rPr lang="en-US" altLang="en-US" sz="2700" dirty="0"/>
              <a:t>, </a:t>
            </a:r>
            <a:r>
              <a:rPr lang="en-US" altLang="en-US" sz="2700" dirty="0" err="1"/>
              <a:t>kiểm</a:t>
            </a:r>
            <a:r>
              <a:rPr lang="en-US" altLang="en-US" sz="2700" dirty="0"/>
              <a:t> </a:t>
            </a:r>
            <a:r>
              <a:rPr lang="en-US" altLang="en-US" sz="2700" dirty="0" err="1"/>
              <a:t>soát</a:t>
            </a:r>
            <a:r>
              <a:rPr lang="en-US" altLang="en-US" sz="2700" dirty="0"/>
              <a:t> </a:t>
            </a:r>
            <a:r>
              <a:rPr lang="en-US" altLang="en-US" sz="2700" dirty="0" err="1"/>
              <a:t>tính</a:t>
            </a:r>
            <a:r>
              <a:rPr lang="en-US" altLang="en-US" sz="2700" dirty="0"/>
              <a:t> </a:t>
            </a:r>
            <a:r>
              <a:rPr lang="en-US" altLang="en-US" sz="2700" dirty="0" err="1"/>
              <a:t>toàn</a:t>
            </a:r>
            <a:r>
              <a:rPr lang="en-US" altLang="en-US" sz="2700" dirty="0"/>
              <a:t> </a:t>
            </a:r>
            <a:r>
              <a:rPr lang="en-US" altLang="en-US" sz="2700" dirty="0" err="1"/>
              <a:t>vẹn</a:t>
            </a:r>
            <a:r>
              <a:rPr lang="en-US" altLang="en-US" sz="2700" dirty="0"/>
              <a:t> </a:t>
            </a:r>
            <a:r>
              <a:rPr lang="en-US" altLang="en-US" sz="2700" dirty="0" err="1"/>
              <a:t>dữ</a:t>
            </a:r>
            <a:r>
              <a:rPr lang="en-US" altLang="en-US" sz="2700" dirty="0"/>
              <a:t> </a:t>
            </a:r>
            <a:r>
              <a:rPr lang="en-US" altLang="en-US" sz="2700" dirty="0" err="1"/>
              <a:t>liệu</a:t>
            </a:r>
            <a:r>
              <a:rPr lang="en-US" altLang="en-US" sz="2700" dirty="0"/>
              <a:t> </a:t>
            </a:r>
            <a:r>
              <a:rPr lang="en-US" altLang="en-US" sz="2700" dirty="0" err="1"/>
              <a:t>một</a:t>
            </a:r>
            <a:r>
              <a:rPr lang="en-US" altLang="en-US" sz="2700" dirty="0"/>
              <a:t> </a:t>
            </a:r>
            <a:r>
              <a:rPr lang="en-US" altLang="en-US" sz="2700" dirty="0" err="1"/>
              <a:t>cách</a:t>
            </a:r>
            <a:r>
              <a:rPr lang="en-US" altLang="en-US" sz="2700" dirty="0"/>
              <a:t> </a:t>
            </a:r>
            <a:r>
              <a:rPr lang="en-US" altLang="en-US" sz="2700" dirty="0" err="1"/>
              <a:t>tự</a:t>
            </a:r>
            <a:r>
              <a:rPr lang="en-US" altLang="en-US" sz="2700" dirty="0"/>
              <a:t> </a:t>
            </a:r>
            <a:r>
              <a:rPr lang="en-US" altLang="en-US" sz="2700" dirty="0" err="1"/>
              <a:t>động</a:t>
            </a:r>
            <a:r>
              <a:rPr lang="en-US" altLang="en-US" sz="2700" dirty="0"/>
              <a:t> </a:t>
            </a:r>
            <a:r>
              <a:rPr lang="en-US" altLang="en-US" sz="2700" dirty="0" err="1"/>
              <a:t>khi</a:t>
            </a:r>
            <a:r>
              <a:rPr lang="en-US" altLang="en-US" sz="2700" dirty="0"/>
              <a:t> </a:t>
            </a:r>
            <a:r>
              <a:rPr lang="en-US" altLang="en-US" sz="2700" dirty="0" err="1"/>
              <a:t>dữ</a:t>
            </a:r>
            <a:r>
              <a:rPr lang="en-US" altLang="en-US" sz="2700" dirty="0"/>
              <a:t> </a:t>
            </a:r>
            <a:r>
              <a:rPr lang="en-US" altLang="en-US" sz="2700" dirty="0" err="1"/>
              <a:t>liệu</a:t>
            </a:r>
            <a:r>
              <a:rPr lang="en-US" altLang="en-US" sz="2700" dirty="0"/>
              <a:t> </a:t>
            </a:r>
            <a:r>
              <a:rPr lang="en-US" altLang="en-US" sz="2700" dirty="0" err="1"/>
              <a:t>bị</a:t>
            </a:r>
            <a:r>
              <a:rPr lang="en-US" altLang="en-US" sz="2700" dirty="0"/>
              <a:t> </a:t>
            </a:r>
            <a:r>
              <a:rPr lang="en-US" altLang="en-US" sz="2700" dirty="0" err="1"/>
              <a:t>hiệu</a:t>
            </a:r>
            <a:r>
              <a:rPr lang="en-US" altLang="en-US" sz="2700" dirty="0"/>
              <a:t> </a:t>
            </a:r>
            <a:r>
              <a:rPr lang="en-US" altLang="en-US" sz="2700" dirty="0" err="1"/>
              <a:t>chỉnh</a:t>
            </a:r>
            <a:r>
              <a:rPr lang="en-US" altLang="en-US" sz="2700" dirty="0"/>
              <a:t>.</a:t>
            </a:r>
          </a:p>
          <a:p>
            <a:pPr marL="381000" indent="-381000" algn="just" eaLnBrk="1" hangingPunct="1">
              <a:lnSpc>
                <a:spcPct val="90000"/>
              </a:lnSpc>
              <a:buClr>
                <a:schemeClr val="tx2"/>
              </a:buClr>
              <a:buSzTx/>
            </a:pPr>
            <a:r>
              <a:rPr lang="en-US" altLang="en-US" sz="2700" dirty="0"/>
              <a:t>Trigger </a:t>
            </a:r>
            <a:r>
              <a:rPr lang="en-US" altLang="en-US" sz="2700" dirty="0" err="1"/>
              <a:t>tự</a:t>
            </a:r>
            <a:r>
              <a:rPr lang="en-US" altLang="en-US" sz="2700" dirty="0"/>
              <a:t> </a:t>
            </a:r>
            <a:r>
              <a:rPr lang="en-US" altLang="en-US" sz="2700" dirty="0" err="1"/>
              <a:t>động</a:t>
            </a:r>
            <a:r>
              <a:rPr lang="en-US" altLang="en-US" sz="2700" dirty="0"/>
              <a:t> </a:t>
            </a:r>
            <a:r>
              <a:rPr lang="en-US" altLang="en-US" sz="2700" dirty="0" err="1"/>
              <a:t>thực</a:t>
            </a:r>
            <a:r>
              <a:rPr lang="en-US" altLang="en-US" sz="2700" dirty="0"/>
              <a:t> </a:t>
            </a:r>
            <a:r>
              <a:rPr lang="en-US" altLang="en-US" sz="2700" dirty="0" err="1"/>
              <a:t>thi</a:t>
            </a:r>
            <a:r>
              <a:rPr lang="en-US" altLang="en-US" sz="2700" dirty="0"/>
              <a:t>, </a:t>
            </a:r>
            <a:r>
              <a:rPr lang="en-US" altLang="en-US" sz="2700" dirty="0" err="1"/>
              <a:t>không</a:t>
            </a:r>
            <a:r>
              <a:rPr lang="en-US" altLang="en-US" sz="2700" dirty="0"/>
              <a:t> </a:t>
            </a:r>
            <a:r>
              <a:rPr lang="en-US" altLang="en-US" sz="2700" dirty="0" err="1"/>
              <a:t>gọi</a:t>
            </a:r>
            <a:r>
              <a:rPr lang="en-US" altLang="en-US" sz="2700" dirty="0"/>
              <a:t> trigger </a:t>
            </a:r>
            <a:r>
              <a:rPr lang="en-US" altLang="en-US" sz="2700" dirty="0" err="1"/>
              <a:t>thi</a:t>
            </a:r>
            <a:r>
              <a:rPr lang="en-US" altLang="en-US" sz="2700" dirty="0"/>
              <a:t> </a:t>
            </a:r>
            <a:r>
              <a:rPr lang="en-US" altLang="en-US" sz="2700" dirty="0" err="1"/>
              <a:t>hành</a:t>
            </a:r>
            <a:r>
              <a:rPr lang="en-US" altLang="en-US" sz="2700" dirty="0"/>
              <a:t> </a:t>
            </a:r>
            <a:r>
              <a:rPr lang="en-US" altLang="en-US" sz="2700" dirty="0" err="1"/>
              <a:t>một</a:t>
            </a:r>
            <a:r>
              <a:rPr lang="en-US" altLang="en-US" sz="2700" dirty="0"/>
              <a:t> </a:t>
            </a:r>
            <a:r>
              <a:rPr lang="en-US" altLang="en-US" sz="2700" dirty="0" err="1"/>
              <a:t>cách</a:t>
            </a:r>
            <a:r>
              <a:rPr lang="en-US" altLang="en-US" sz="2700" dirty="0"/>
              <a:t> </a:t>
            </a:r>
            <a:r>
              <a:rPr lang="en-US" altLang="en-US" sz="2700" dirty="0" err="1"/>
              <a:t>trực</a:t>
            </a:r>
            <a:r>
              <a:rPr lang="en-US" altLang="en-US" sz="2700" dirty="0"/>
              <a:t> </a:t>
            </a:r>
            <a:r>
              <a:rPr lang="en-US" altLang="en-US" sz="2700" dirty="0" err="1"/>
              <a:t>tiếp</a:t>
            </a:r>
            <a:r>
              <a:rPr lang="en-US" altLang="en-US" sz="2700" dirty="0"/>
              <a:t>.</a:t>
            </a:r>
          </a:p>
        </p:txBody>
      </p:sp>
      <p:sp>
        <p:nvSpPr>
          <p:cNvPr id="512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checkerboard(across)">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checkerboard(across)">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checkerboard(across)">
                                      <p:cBhvr>
                                        <p:cTn id="17" dur="500"/>
                                        <p:tgtEl>
                                          <p:spTgt spid="310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914400" y="1066800"/>
            <a:ext cx="7331075" cy="5105400"/>
          </a:xfrm>
        </p:spPr>
        <p:txBody>
          <a:bodyPr/>
          <a:lstStyle/>
          <a:p>
            <a:pPr marL="0" indent="0" eaLnBrk="1" hangingPunct="1">
              <a:lnSpc>
                <a:spcPct val="70000"/>
              </a:lnSpc>
              <a:spcBef>
                <a:spcPct val="30000"/>
              </a:spcBef>
              <a:buFont typeface="Wingdings" panose="05000000000000000000" pitchFamily="2" charset="2"/>
              <a:buNone/>
            </a:pPr>
            <a:r>
              <a:rPr lang="en-US" altLang="en-US" b="1">
                <a:cs typeface="Times New Roman" panose="02020603050405020304" pitchFamily="18" charset="0"/>
              </a:rPr>
              <a:t> </a:t>
            </a:r>
            <a:endParaRPr lang="en-US" altLang="en-US">
              <a:cs typeface="Times New Roman" panose="02020603050405020304" pitchFamily="18" charset="0"/>
            </a:endParaRPr>
          </a:p>
        </p:txBody>
      </p:sp>
      <p:sp>
        <p:nvSpPr>
          <p:cNvPr id="28675" name="Rectangle 4"/>
          <p:cNvSpPr>
            <a:spLocks noChangeArrowheads="1"/>
          </p:cNvSpPr>
          <p:nvPr/>
        </p:nvSpPr>
        <p:spPr bwMode="auto">
          <a:xfrm>
            <a:off x="647700" y="1752600"/>
            <a:ext cx="7391400" cy="4619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1">
              <a:lnSpc>
                <a:spcPct val="70000"/>
              </a:lnSpc>
              <a:spcBef>
                <a:spcPct val="30000"/>
              </a:spcBef>
              <a:buClr>
                <a:srgbClr val="D60093"/>
              </a:buClr>
              <a:buSzPct val="65000"/>
              <a:buFont typeface="Wingdings" panose="05000000000000000000" pitchFamily="2" charset="2"/>
              <a:buNone/>
            </a:pPr>
            <a:r>
              <a:rPr lang="en-US" altLang="en-US" sz="2000" b="1" dirty="0">
                <a:latin typeface="Arial Narrow" panose="020B0606020202030204" pitchFamily="34" charset="0"/>
                <a:cs typeface="Times New Roman" panose="02020603050405020304" pitchFamily="18" charset="0"/>
              </a:rPr>
              <a:t> Example:</a:t>
            </a:r>
            <a:r>
              <a:rPr lang="en-US" altLang="en-US" sz="2000" dirty="0">
                <a:latin typeface="Arial Narrow" panose="020B0606020202030204" pitchFamily="34" charset="0"/>
                <a:cs typeface="Times New Roman" panose="02020603050405020304" pitchFamily="18" charset="0"/>
              </a:rPr>
              <a:t> </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create TRIGGER </a:t>
            </a:r>
            <a:r>
              <a:rPr lang="en-US" altLang="en-US" sz="2000" dirty="0" err="1">
                <a:latin typeface="Arial Narrow" panose="020B0606020202030204" pitchFamily="34" charset="0"/>
                <a:cs typeface="Times New Roman" panose="02020603050405020304" pitchFamily="18" charset="0"/>
              </a:rPr>
              <a:t>Trg_Xoa_HD</a:t>
            </a:r>
            <a:endParaRPr lang="en-US" altLang="en-US" sz="2000" dirty="0">
              <a:latin typeface="Arial Narrow" panose="020B0606020202030204" pitchFamily="34" charset="0"/>
              <a:cs typeface="Times New Roman" panose="02020603050405020304" pitchFamily="18" charset="0"/>
            </a:endParaRP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ON Orders AFTER DELETE</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AS</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SET NOCOUNT ON</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IF EXISTS (SELECT * FROM Deleted)</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BEGIN </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DELETE [Order Details] WHERE [Order details].</a:t>
            </a:r>
            <a:r>
              <a:rPr lang="en-US" altLang="en-US" sz="2000" dirty="0" err="1">
                <a:latin typeface="Arial Narrow" panose="020B0606020202030204" pitchFamily="34" charset="0"/>
                <a:cs typeface="Times New Roman" panose="02020603050405020304" pitchFamily="18" charset="0"/>
              </a:rPr>
              <a:t>Orderid</a:t>
            </a:r>
            <a:endParaRPr lang="en-US" altLang="en-US" sz="2000" dirty="0">
              <a:latin typeface="Arial Narrow" panose="020B0606020202030204" pitchFamily="34" charset="0"/>
              <a:cs typeface="Times New Roman" panose="02020603050405020304" pitchFamily="18" charset="0"/>
            </a:endParaRP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IN (SELECT </a:t>
            </a:r>
            <a:r>
              <a:rPr lang="en-US" altLang="en-US" sz="2000" dirty="0" err="1">
                <a:latin typeface="Arial Narrow" panose="020B0606020202030204" pitchFamily="34" charset="0"/>
                <a:cs typeface="Times New Roman" panose="02020603050405020304" pitchFamily="18" charset="0"/>
              </a:rPr>
              <a:t>hd.Orderid</a:t>
            </a:r>
            <a:r>
              <a:rPr lang="en-US" altLang="en-US" sz="2000" dirty="0">
                <a:latin typeface="Arial Narrow" panose="020B0606020202030204" pitchFamily="34" charset="0"/>
                <a:cs typeface="Times New Roman" panose="02020603050405020304" pitchFamily="18" charset="0"/>
              </a:rPr>
              <a:t>  FROM orders </a:t>
            </a:r>
            <a:r>
              <a:rPr lang="en-US" altLang="en-US" sz="2000" dirty="0" err="1">
                <a:latin typeface="Arial Narrow" panose="020B0606020202030204" pitchFamily="34" charset="0"/>
                <a:cs typeface="Times New Roman" panose="02020603050405020304" pitchFamily="18" charset="0"/>
              </a:rPr>
              <a:t>hd</a:t>
            </a:r>
            <a:r>
              <a:rPr lang="en-US" altLang="en-US" sz="2000" dirty="0">
                <a:latin typeface="Arial Narrow" panose="020B0606020202030204" pitchFamily="34" charset="0"/>
                <a:cs typeface="Times New Roman" panose="02020603050405020304" pitchFamily="18" charset="0"/>
              </a:rPr>
              <a:t> </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INNER JOIN Deleted d ON </a:t>
            </a:r>
            <a:r>
              <a:rPr lang="en-US" altLang="en-US" sz="2000" dirty="0" err="1">
                <a:latin typeface="Arial Narrow" panose="020B0606020202030204" pitchFamily="34" charset="0"/>
                <a:cs typeface="Times New Roman" panose="02020603050405020304" pitchFamily="18" charset="0"/>
              </a:rPr>
              <a:t>hd.Orderid</a:t>
            </a:r>
            <a:r>
              <a:rPr lang="en-US" altLang="en-US" sz="2000" dirty="0">
                <a:latin typeface="Arial Narrow" panose="020B0606020202030204" pitchFamily="34" charset="0"/>
                <a:cs typeface="Times New Roman" panose="02020603050405020304" pitchFamily="18" charset="0"/>
              </a:rPr>
              <a:t>=</a:t>
            </a:r>
            <a:r>
              <a:rPr lang="en-US" altLang="en-US" sz="2000" dirty="0" err="1">
                <a:latin typeface="Arial Narrow" panose="020B0606020202030204" pitchFamily="34" charset="0"/>
                <a:cs typeface="Times New Roman" panose="02020603050405020304" pitchFamily="18" charset="0"/>
              </a:rPr>
              <a:t>d.Orderid</a:t>
            </a:r>
            <a:r>
              <a:rPr lang="en-US" altLang="en-US" sz="2000" dirty="0">
                <a:latin typeface="Arial Narrow" panose="020B0606020202030204" pitchFamily="34" charset="0"/>
                <a:cs typeface="Times New Roman" panose="02020603050405020304" pitchFamily="18" charset="0"/>
              </a:rPr>
              <a:t>)</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RAISERROR('</a:t>
            </a:r>
            <a:r>
              <a:rPr lang="en-US" altLang="en-US" sz="2000" dirty="0" err="1">
                <a:latin typeface="Arial Narrow" panose="020B0606020202030204" pitchFamily="34" charset="0"/>
                <a:cs typeface="Times New Roman" panose="02020603050405020304" pitchFamily="18" charset="0"/>
              </a:rPr>
              <a:t>Cac</a:t>
            </a:r>
            <a:r>
              <a:rPr lang="en-US" altLang="en-US" sz="2000" dirty="0">
                <a:latin typeface="Arial Narrow" panose="020B0606020202030204" pitchFamily="34" charset="0"/>
                <a:cs typeface="Times New Roman" panose="02020603050405020304" pitchFamily="18" charset="0"/>
              </a:rPr>
              <a:t> chi </a:t>
            </a:r>
            <a:r>
              <a:rPr lang="en-US" altLang="en-US" sz="2000" dirty="0" err="1">
                <a:latin typeface="Arial Narrow" panose="020B0606020202030204" pitchFamily="34" charset="0"/>
                <a:cs typeface="Times New Roman" panose="02020603050405020304" pitchFamily="18" charset="0"/>
              </a:rPr>
              <a:t>tiet</a:t>
            </a:r>
            <a:r>
              <a:rPr lang="en-US" altLang="en-US" sz="2000" dirty="0">
                <a:latin typeface="Arial Narrow" panose="020B0606020202030204" pitchFamily="34" charset="0"/>
                <a:cs typeface="Times New Roman" panose="02020603050405020304" pitchFamily="18" charset="0"/>
              </a:rPr>
              <a:t> HD da bi xoa',10,1)</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END </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SET NOCOUNT ON</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DELETE Orders WHERE </a:t>
            </a:r>
            <a:r>
              <a:rPr lang="en-US" altLang="en-US" sz="2000" dirty="0" err="1">
                <a:latin typeface="Arial Narrow" panose="020B0606020202030204" pitchFamily="34" charset="0"/>
                <a:cs typeface="Times New Roman" panose="02020603050405020304" pitchFamily="18" charset="0"/>
              </a:rPr>
              <a:t>Orderid</a:t>
            </a:r>
            <a:r>
              <a:rPr lang="en-US" altLang="en-US" sz="2000" dirty="0">
                <a:latin typeface="Arial Narrow" panose="020B0606020202030204" pitchFamily="34" charset="0"/>
                <a:cs typeface="Times New Roman" panose="02020603050405020304" pitchFamily="18" charset="0"/>
              </a:rPr>
              <a:t>=10178</a:t>
            </a:r>
          </a:p>
        </p:txBody>
      </p:sp>
      <p:sp>
        <p:nvSpPr>
          <p:cNvPr id="28676" name="WordArt 7"/>
          <p:cNvSpPr>
            <a:spLocks noChangeArrowheads="1" noChangeShapeType="1" noTextEdit="1"/>
          </p:cNvSpPr>
          <p:nvPr/>
        </p:nvSpPr>
        <p:spPr bwMode="auto">
          <a:xfrm>
            <a:off x="838200" y="9144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469" name="Group 117"/>
          <p:cNvGraphicFramePr>
            <a:graphicFrameLocks noGrp="1"/>
          </p:cNvGraphicFramePr>
          <p:nvPr/>
        </p:nvGraphicFramePr>
        <p:xfrm>
          <a:off x="1066800" y="1905000"/>
          <a:ext cx="7620000" cy="1463676"/>
        </p:xfrm>
        <a:graphic>
          <a:graphicData uri="http://schemas.openxmlformats.org/drawingml/2006/table">
            <a:tbl>
              <a:tblPr/>
              <a:tblGrid>
                <a:gridCol w="858838">
                  <a:extLst>
                    <a:ext uri="{9D8B030D-6E8A-4147-A177-3AD203B41FA5}">
                      <a16:colId xmlns:a16="http://schemas.microsoft.com/office/drawing/2014/main" val="20000"/>
                    </a:ext>
                  </a:extLst>
                </a:gridCol>
                <a:gridCol w="16351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382712">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MaHD</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extLst>
                  <a:ext uri="{0D108BD9-81ED-4DB2-BD59-A6C34878D82A}">
                    <a16:rowId xmlns:a16="http://schemas.microsoft.com/office/drawing/2014/main" val="10003"/>
                  </a:ext>
                </a:extLst>
              </a:tr>
            </a:tbl>
          </a:graphicData>
        </a:graphic>
      </p:graphicFrame>
      <p:graphicFrame>
        <p:nvGraphicFramePr>
          <p:cNvPr id="228470" name="Group 118"/>
          <p:cNvGraphicFramePr>
            <a:graphicFrameLocks noGrp="1"/>
          </p:cNvGraphicFramePr>
          <p:nvPr/>
        </p:nvGraphicFramePr>
        <p:xfrm>
          <a:off x="1143000" y="4648200"/>
          <a:ext cx="7467600" cy="731838"/>
        </p:xfrm>
        <a:graphic>
          <a:graphicData uri="http://schemas.openxmlformats.org/drawingml/2006/table">
            <a:tbl>
              <a:tblPr/>
              <a:tblGrid>
                <a:gridCol w="884238">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985837">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393825">
                  <a:extLst>
                    <a:ext uri="{9D8B030D-6E8A-4147-A177-3AD203B41FA5}">
                      <a16:colId xmlns:a16="http://schemas.microsoft.com/office/drawing/2014/main" val="20004"/>
                    </a:ext>
                  </a:extLst>
                </a:gridCol>
                <a:gridCol w="1312862">
                  <a:extLst>
                    <a:ext uri="{9D8B030D-6E8A-4147-A177-3AD203B41FA5}">
                      <a16:colId xmlns:a16="http://schemas.microsoft.com/office/drawing/2014/main" val="20005"/>
                    </a:ext>
                  </a:extLst>
                </a:gridCol>
              </a:tblGrid>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err="1">
                          <a:ln>
                            <a:noFill/>
                          </a:ln>
                          <a:solidFill>
                            <a:schemeClr val="tx1"/>
                          </a:solidFill>
                          <a:effectLst/>
                          <a:latin typeface="Arial" charset="0"/>
                        </a:rPr>
                        <a:t>MaHD</a:t>
                      </a:r>
                      <a:endParaRPr kumimoji="0" lang="en-US" sz="1800" b="0"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extLst>
                  <a:ext uri="{0D108BD9-81ED-4DB2-BD59-A6C34878D82A}">
                    <a16:rowId xmlns:a16="http://schemas.microsoft.com/office/drawing/2014/main" val="10001"/>
                  </a:ext>
                </a:extLst>
              </a:tr>
            </a:tbl>
          </a:graphicData>
        </a:graphic>
      </p:graphicFrame>
      <p:grpSp>
        <p:nvGrpSpPr>
          <p:cNvPr id="228446" name="Group 94"/>
          <p:cNvGrpSpPr>
            <a:grpSpLocks/>
          </p:cNvGrpSpPr>
          <p:nvPr/>
        </p:nvGrpSpPr>
        <p:grpSpPr bwMode="auto">
          <a:xfrm>
            <a:off x="838200" y="3124200"/>
            <a:ext cx="381000" cy="2133600"/>
            <a:chOff x="528" y="1968"/>
            <a:chExt cx="240" cy="1344"/>
          </a:xfrm>
        </p:grpSpPr>
        <p:sp>
          <p:nvSpPr>
            <p:cNvPr id="29773" name="Line 64"/>
            <p:cNvSpPr>
              <a:spLocks noChangeShapeType="1"/>
            </p:cNvSpPr>
            <p:nvPr/>
          </p:nvSpPr>
          <p:spPr bwMode="auto">
            <a:xfrm>
              <a:off x="528" y="1968"/>
              <a:ext cx="0" cy="134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74" name="Group 92"/>
            <p:cNvGrpSpPr>
              <a:grpSpLocks/>
            </p:cNvGrpSpPr>
            <p:nvPr/>
          </p:nvGrpSpPr>
          <p:grpSpPr bwMode="auto">
            <a:xfrm>
              <a:off x="528" y="1968"/>
              <a:ext cx="240" cy="1344"/>
              <a:chOff x="528" y="1968"/>
              <a:chExt cx="240" cy="1344"/>
            </a:xfrm>
          </p:grpSpPr>
          <p:sp>
            <p:nvSpPr>
              <p:cNvPr id="29775" name="Line 68"/>
              <p:cNvSpPr>
                <a:spLocks noChangeShapeType="1"/>
              </p:cNvSpPr>
              <p:nvPr/>
            </p:nvSpPr>
            <p:spPr bwMode="auto">
              <a:xfrm>
                <a:off x="528" y="1968"/>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6" name="Line 69"/>
              <p:cNvSpPr>
                <a:spLocks noChangeShapeType="1"/>
              </p:cNvSpPr>
              <p:nvPr/>
            </p:nvSpPr>
            <p:spPr bwMode="auto">
              <a:xfrm>
                <a:off x="528" y="1968"/>
                <a:ext cx="192"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7" name="Line 70"/>
              <p:cNvSpPr>
                <a:spLocks noChangeShapeType="1"/>
              </p:cNvSpPr>
              <p:nvPr/>
            </p:nvSpPr>
            <p:spPr bwMode="auto">
              <a:xfrm>
                <a:off x="528" y="3312"/>
                <a:ext cx="240"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28442" name="Group 90"/>
          <p:cNvGrpSpPr>
            <a:grpSpLocks/>
          </p:cNvGrpSpPr>
          <p:nvPr/>
        </p:nvGrpSpPr>
        <p:grpSpPr bwMode="auto">
          <a:xfrm>
            <a:off x="1066800" y="3048000"/>
            <a:ext cx="6858000" cy="304800"/>
            <a:chOff x="672" y="1920"/>
            <a:chExt cx="4320" cy="192"/>
          </a:xfrm>
        </p:grpSpPr>
        <p:sp>
          <p:nvSpPr>
            <p:cNvPr id="29771" name="Line 71"/>
            <p:cNvSpPr>
              <a:spLocks noChangeShapeType="1"/>
            </p:cNvSpPr>
            <p:nvPr/>
          </p:nvSpPr>
          <p:spPr bwMode="auto">
            <a:xfrm>
              <a:off x="672" y="1920"/>
              <a:ext cx="4272" cy="14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2" name="Line 72"/>
            <p:cNvSpPr>
              <a:spLocks noChangeShapeType="1"/>
            </p:cNvSpPr>
            <p:nvPr/>
          </p:nvSpPr>
          <p:spPr bwMode="auto">
            <a:xfrm flipV="1">
              <a:off x="672" y="1920"/>
              <a:ext cx="4320" cy="19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8441" name="Group 89"/>
          <p:cNvGrpSpPr>
            <a:grpSpLocks/>
          </p:cNvGrpSpPr>
          <p:nvPr/>
        </p:nvGrpSpPr>
        <p:grpSpPr bwMode="auto">
          <a:xfrm>
            <a:off x="6781800" y="3276600"/>
            <a:ext cx="1931988" cy="854075"/>
            <a:chOff x="4272" y="2064"/>
            <a:chExt cx="1217" cy="538"/>
          </a:xfrm>
        </p:grpSpPr>
        <p:sp>
          <p:nvSpPr>
            <p:cNvPr id="29768" name="AutoShape 66"/>
            <p:cNvSpPr>
              <a:spLocks noChangeArrowheads="1"/>
            </p:cNvSpPr>
            <p:nvPr/>
          </p:nvSpPr>
          <p:spPr bwMode="auto">
            <a:xfrm>
              <a:off x="4320" y="2064"/>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solidFill>
                  <a:schemeClr val="bg1"/>
                </a:solidFill>
              </a:endParaRPr>
            </a:p>
          </p:txBody>
        </p:sp>
        <p:sp>
          <p:nvSpPr>
            <p:cNvPr id="29769" name="AutoShape 67"/>
            <p:cNvSpPr>
              <a:spLocks noChangeArrowheads="1"/>
            </p:cNvSpPr>
            <p:nvPr/>
          </p:nvSpPr>
          <p:spPr bwMode="auto">
            <a:xfrm>
              <a:off x="4656" y="2064"/>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solidFill>
                    <a:schemeClr val="bg1"/>
                  </a:solidFill>
                  <a:latin typeface="Arial Narrow" panose="020B0606020202030204" pitchFamily="34" charset="0"/>
                </a:rPr>
                <a:t>3</a:t>
              </a:r>
            </a:p>
          </p:txBody>
        </p:sp>
        <p:sp>
          <p:nvSpPr>
            <p:cNvPr id="29770" name="Text Box 74"/>
            <p:cNvSpPr txBox="1">
              <a:spLocks noChangeArrowheads="1"/>
            </p:cNvSpPr>
            <p:nvPr/>
          </p:nvSpPr>
          <p:spPr bwMode="auto">
            <a:xfrm>
              <a:off x="4272" y="2352"/>
              <a:ext cx="1217" cy="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solidFill>
                    <a:schemeClr val="bg1"/>
                  </a:solidFill>
                  <a:latin typeface="Arial Narrow" panose="020B0606020202030204" pitchFamily="34" charset="0"/>
                </a:rPr>
                <a:t>DELETED Trigger</a:t>
              </a:r>
            </a:p>
          </p:txBody>
        </p:sp>
      </p:grpSp>
      <p:grpSp>
        <p:nvGrpSpPr>
          <p:cNvPr id="228443" name="Group 91"/>
          <p:cNvGrpSpPr>
            <a:grpSpLocks/>
          </p:cNvGrpSpPr>
          <p:nvPr/>
        </p:nvGrpSpPr>
        <p:grpSpPr bwMode="auto">
          <a:xfrm>
            <a:off x="914400" y="4038600"/>
            <a:ext cx="2214563" cy="457200"/>
            <a:chOff x="576" y="2544"/>
            <a:chExt cx="1395" cy="288"/>
          </a:xfrm>
        </p:grpSpPr>
        <p:sp>
          <p:nvSpPr>
            <p:cNvPr id="29766" name="AutoShape 3"/>
            <p:cNvSpPr>
              <a:spLocks noChangeArrowheads="1"/>
            </p:cNvSpPr>
            <p:nvPr/>
          </p:nvSpPr>
          <p:spPr bwMode="auto">
            <a:xfrm>
              <a:off x="576" y="2544"/>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sp>
          <p:nvSpPr>
            <p:cNvPr id="29767" name="Text Box 83"/>
            <p:cNvSpPr txBox="1">
              <a:spLocks noChangeArrowheads="1"/>
            </p:cNvSpPr>
            <p:nvPr/>
          </p:nvSpPr>
          <p:spPr bwMode="auto">
            <a:xfrm>
              <a:off x="912" y="2544"/>
              <a:ext cx="1059"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Deleted row</a:t>
              </a:r>
            </a:p>
          </p:txBody>
        </p:sp>
      </p:grpSp>
      <p:grpSp>
        <p:nvGrpSpPr>
          <p:cNvPr id="228439" name="Group 87"/>
          <p:cNvGrpSpPr>
            <a:grpSpLocks/>
          </p:cNvGrpSpPr>
          <p:nvPr/>
        </p:nvGrpSpPr>
        <p:grpSpPr bwMode="auto">
          <a:xfrm>
            <a:off x="1295400" y="3429000"/>
            <a:ext cx="5241925" cy="457200"/>
            <a:chOff x="816" y="2160"/>
            <a:chExt cx="3302" cy="288"/>
          </a:xfrm>
        </p:grpSpPr>
        <p:sp>
          <p:nvSpPr>
            <p:cNvPr id="29764" name="AutoShape 65"/>
            <p:cNvSpPr>
              <a:spLocks noChangeArrowheads="1"/>
            </p:cNvSpPr>
            <p:nvPr/>
          </p:nvSpPr>
          <p:spPr bwMode="auto">
            <a:xfrm>
              <a:off x="816" y="2160"/>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sp>
          <p:nvSpPr>
            <p:cNvPr id="29765" name="Text Box 84"/>
            <p:cNvSpPr txBox="1">
              <a:spLocks noChangeArrowheads="1"/>
            </p:cNvSpPr>
            <p:nvPr/>
          </p:nvSpPr>
          <p:spPr bwMode="auto">
            <a:xfrm>
              <a:off x="1190" y="2167"/>
              <a:ext cx="29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b="1">
                  <a:solidFill>
                    <a:srgbClr val="0000FF"/>
                  </a:solidFill>
                  <a:latin typeface="Arial Narrow" panose="020B0606020202030204" pitchFamily="34" charset="0"/>
                </a:rPr>
                <a:t>DELETED from HoaDon WHERE MaHD=1003</a:t>
              </a:r>
            </a:p>
          </p:txBody>
        </p:sp>
      </p:grpSp>
      <p:sp>
        <p:nvSpPr>
          <p:cNvPr id="29763" name="WordArt 119"/>
          <p:cNvSpPr>
            <a:spLocks noChangeArrowheads="1" noChangeShapeType="1" noTextEdit="1"/>
          </p:cNvSpPr>
          <p:nvPr/>
        </p:nvSpPr>
        <p:spPr bwMode="auto">
          <a:xfrm>
            <a:off x="838200" y="9144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469"/>
                                        </p:tgtEl>
                                        <p:attrNameLst>
                                          <p:attrName>style.visibility</p:attrName>
                                        </p:attrNameLst>
                                      </p:cBhvr>
                                      <p:to>
                                        <p:strVal val="visible"/>
                                      </p:to>
                                    </p:set>
                                    <p:animEffect transition="in" filter="wipe(left)">
                                      <p:cBhvr>
                                        <p:cTn id="7" dur="500"/>
                                        <p:tgtEl>
                                          <p:spTgt spid="228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28439"/>
                                        </p:tgtEl>
                                        <p:attrNameLst>
                                          <p:attrName>style.visibility</p:attrName>
                                        </p:attrNameLst>
                                      </p:cBhvr>
                                      <p:to>
                                        <p:strVal val="visible"/>
                                      </p:to>
                                    </p:set>
                                    <p:animEffect transition="in" filter="checkerboard(across)">
                                      <p:cBhvr>
                                        <p:cTn id="12" dur="500"/>
                                        <p:tgtEl>
                                          <p:spTgt spid="228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228442"/>
                                        </p:tgtEl>
                                        <p:attrNameLst>
                                          <p:attrName>style.visibility</p:attrName>
                                        </p:attrNameLst>
                                      </p:cBhvr>
                                      <p:to>
                                        <p:strVal val="visible"/>
                                      </p:to>
                                    </p:set>
                                    <p:animEffect transition="in" filter="barn(inHorizontal)">
                                      <p:cBhvr>
                                        <p:cTn id="17" dur="500"/>
                                        <p:tgtEl>
                                          <p:spTgt spid="228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228443"/>
                                        </p:tgtEl>
                                        <p:attrNameLst>
                                          <p:attrName>style.visibility</p:attrName>
                                        </p:attrNameLst>
                                      </p:cBhvr>
                                      <p:to>
                                        <p:strVal val="visible"/>
                                      </p:to>
                                    </p:set>
                                    <p:anim calcmode="lin" valueType="num">
                                      <p:cBhvr additive="base">
                                        <p:cTn id="22" dur="500" fill="hold"/>
                                        <p:tgtEl>
                                          <p:spTgt spid="228443"/>
                                        </p:tgtEl>
                                        <p:attrNameLst>
                                          <p:attrName>ppt_x</p:attrName>
                                        </p:attrNameLst>
                                      </p:cBhvr>
                                      <p:tavLst>
                                        <p:tav tm="0">
                                          <p:val>
                                            <p:strVal val="1+#ppt_w/2"/>
                                          </p:val>
                                        </p:tav>
                                        <p:tav tm="100000">
                                          <p:val>
                                            <p:strVal val="#ppt_x"/>
                                          </p:val>
                                        </p:tav>
                                      </p:tavLst>
                                    </p:anim>
                                    <p:anim calcmode="lin" valueType="num">
                                      <p:cBhvr additive="base">
                                        <p:cTn id="23" dur="500" fill="hold"/>
                                        <p:tgtEl>
                                          <p:spTgt spid="22844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228446"/>
                                        </p:tgtEl>
                                        <p:attrNameLst>
                                          <p:attrName>style.visibility</p:attrName>
                                        </p:attrNameLst>
                                      </p:cBhvr>
                                      <p:to>
                                        <p:strVal val="visible"/>
                                      </p:to>
                                    </p:set>
                                    <p:anim calcmode="lin" valueType="num">
                                      <p:cBhvr additive="base">
                                        <p:cTn id="28" dur="500" fill="hold"/>
                                        <p:tgtEl>
                                          <p:spTgt spid="228446"/>
                                        </p:tgtEl>
                                        <p:attrNameLst>
                                          <p:attrName>ppt_x</p:attrName>
                                        </p:attrNameLst>
                                      </p:cBhvr>
                                      <p:tavLst>
                                        <p:tav tm="0">
                                          <p:val>
                                            <p:strVal val="0-#ppt_w/2"/>
                                          </p:val>
                                        </p:tav>
                                        <p:tav tm="100000">
                                          <p:val>
                                            <p:strVal val="#ppt_x"/>
                                          </p:val>
                                        </p:tav>
                                      </p:tavLst>
                                    </p:anim>
                                    <p:anim calcmode="lin" valueType="num">
                                      <p:cBhvr additive="base">
                                        <p:cTn id="29" dur="500" fill="hold"/>
                                        <p:tgtEl>
                                          <p:spTgt spid="22844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28470"/>
                                        </p:tgtEl>
                                        <p:attrNameLst>
                                          <p:attrName>style.visibility</p:attrName>
                                        </p:attrNameLst>
                                      </p:cBhvr>
                                      <p:to>
                                        <p:strVal val="visible"/>
                                      </p:to>
                                    </p:set>
                                    <p:animEffect transition="in" filter="wipe(up)">
                                      <p:cBhvr>
                                        <p:cTn id="34" dur="500"/>
                                        <p:tgtEl>
                                          <p:spTgt spid="22847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28441"/>
                                        </p:tgtEl>
                                        <p:attrNameLst>
                                          <p:attrName>style.visibility</p:attrName>
                                        </p:attrNameLst>
                                      </p:cBhvr>
                                      <p:to>
                                        <p:strVal val="visible"/>
                                      </p:to>
                                    </p:set>
                                    <p:anim calcmode="lin" valueType="num">
                                      <p:cBhvr additive="base">
                                        <p:cTn id="39" dur="500" fill="hold"/>
                                        <p:tgtEl>
                                          <p:spTgt spid="228441"/>
                                        </p:tgtEl>
                                        <p:attrNameLst>
                                          <p:attrName>ppt_x</p:attrName>
                                        </p:attrNameLst>
                                      </p:cBhvr>
                                      <p:tavLst>
                                        <p:tav tm="0">
                                          <p:val>
                                            <p:strVal val="#ppt_x"/>
                                          </p:val>
                                        </p:tav>
                                        <p:tav tm="100000">
                                          <p:val>
                                            <p:strVal val="#ppt_x"/>
                                          </p:val>
                                        </p:tav>
                                      </p:tavLst>
                                    </p:anim>
                                    <p:anim calcmode="lin" valueType="num">
                                      <p:cBhvr additive="base">
                                        <p:cTn id="40" dur="500" fill="hold"/>
                                        <p:tgtEl>
                                          <p:spTgt spid="228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a:xfrm>
            <a:off x="609600" y="1828800"/>
            <a:ext cx="8001000" cy="4038600"/>
          </a:xfrm>
        </p:spPr>
        <p:txBody>
          <a:bodyPr/>
          <a:lstStyle/>
          <a:p>
            <a:pPr algn="just" eaLnBrk="1" hangingPunct="1">
              <a:lnSpc>
                <a:spcPct val="115000"/>
              </a:lnSpc>
            </a:pPr>
            <a:r>
              <a:rPr lang="en-US" altLang="en-US" sz="2400">
                <a:solidFill>
                  <a:srgbClr val="996633"/>
                </a:solidFill>
              </a:rPr>
              <a:t>Update trigger:</a:t>
            </a:r>
            <a:r>
              <a:rPr lang="en-US" altLang="en-US" sz="2400"/>
              <a:t> mỗi khi có mẫu tin nào đó được cập nhập, giá trị những cột liên quan đến trigger sẽ được kiểm tra trước khi cập nhập. Mẫu tin bị cập nhật sẽ được sao lưu vào bảng insert (chứa giá trị mới) và bảng Delete(chứa giá trị cũ). </a:t>
            </a:r>
          </a:p>
          <a:p>
            <a:pPr algn="just" eaLnBrk="1" hangingPunct="1">
              <a:lnSpc>
                <a:spcPct val="115000"/>
              </a:lnSpc>
            </a:pPr>
            <a:r>
              <a:rPr lang="en-US" altLang="en-US" sz="2400"/>
              <a:t>Các bước thực hiện</a:t>
            </a:r>
          </a:p>
          <a:p>
            <a:pPr eaLnBrk="1" hangingPunct="1">
              <a:lnSpc>
                <a:spcPct val="80000"/>
              </a:lnSpc>
              <a:buFont typeface="Wingdings" panose="05000000000000000000" pitchFamily="2" charset="2"/>
              <a:buNone/>
            </a:pPr>
            <a:r>
              <a:rPr lang="en-US" altLang="en-US" sz="1800"/>
              <a:t>	Step 1: </a:t>
            </a:r>
          </a:p>
          <a:p>
            <a:pPr eaLnBrk="1" hangingPunct="1">
              <a:lnSpc>
                <a:spcPct val="80000"/>
              </a:lnSpc>
              <a:buFont typeface="Wingdings" panose="05000000000000000000" pitchFamily="2" charset="2"/>
              <a:buNone/>
            </a:pPr>
            <a:r>
              <a:rPr lang="en-US" altLang="en-US" sz="1800"/>
              <a:t>		DELETE Statement to a Table with a DELETE Statement Defined</a:t>
            </a:r>
          </a:p>
          <a:p>
            <a:pPr eaLnBrk="1" hangingPunct="1">
              <a:lnSpc>
                <a:spcPct val="80000"/>
              </a:lnSpc>
              <a:buFont typeface="Wingdings" panose="05000000000000000000" pitchFamily="2" charset="2"/>
              <a:buNone/>
            </a:pPr>
            <a:r>
              <a:rPr lang="en-US" altLang="en-US" sz="1800"/>
              <a:t>	Step 2</a:t>
            </a:r>
          </a:p>
          <a:p>
            <a:pPr eaLnBrk="1" hangingPunct="1">
              <a:lnSpc>
                <a:spcPct val="80000"/>
              </a:lnSpc>
              <a:buFont typeface="Wingdings" panose="05000000000000000000" pitchFamily="2" charset="2"/>
              <a:buNone/>
            </a:pPr>
            <a:r>
              <a:rPr lang="en-US" altLang="en-US" sz="1800"/>
              <a:t>		DELETE Statement Logged</a:t>
            </a:r>
          </a:p>
          <a:p>
            <a:pPr eaLnBrk="1" hangingPunct="1">
              <a:lnSpc>
                <a:spcPct val="80000"/>
              </a:lnSpc>
              <a:buFont typeface="Wingdings" panose="05000000000000000000" pitchFamily="2" charset="2"/>
              <a:buNone/>
            </a:pPr>
            <a:r>
              <a:rPr lang="en-US" altLang="en-US" sz="1800"/>
              <a:t>	Step 3</a:t>
            </a:r>
          </a:p>
          <a:p>
            <a:pPr eaLnBrk="1" hangingPunct="1">
              <a:lnSpc>
                <a:spcPct val="80000"/>
              </a:lnSpc>
              <a:buFont typeface="Wingdings" panose="05000000000000000000" pitchFamily="2" charset="2"/>
              <a:buNone/>
            </a:pPr>
            <a:r>
              <a:rPr lang="en-US" altLang="en-US" sz="1800"/>
              <a:t>		Trigger Actions Executed</a:t>
            </a:r>
          </a:p>
          <a:p>
            <a:pPr eaLnBrk="1" hangingPunct="1">
              <a:lnSpc>
                <a:spcPct val="80000"/>
              </a:lnSpc>
            </a:pPr>
            <a:endParaRPr lang="en-US" altLang="en-US" sz="1800"/>
          </a:p>
          <a:p>
            <a:pPr algn="just" eaLnBrk="1" hangingPunct="1">
              <a:lnSpc>
                <a:spcPct val="115000"/>
              </a:lnSpc>
            </a:pPr>
            <a:endParaRPr lang="en-US" altLang="en-US" sz="1800">
              <a:sym typeface="Wingdings" panose="05000000000000000000" pitchFamily="2" charset="2"/>
            </a:endParaRPr>
          </a:p>
          <a:p>
            <a:pPr algn="just" eaLnBrk="1" hangingPunct="1">
              <a:lnSpc>
                <a:spcPct val="115000"/>
              </a:lnSpc>
            </a:pPr>
            <a:endParaRPr lang="en-US" altLang="en-US" sz="1800"/>
          </a:p>
        </p:txBody>
      </p:sp>
      <p:sp>
        <p:nvSpPr>
          <p:cNvPr id="31747" name="WordArt 8"/>
          <p:cNvSpPr>
            <a:spLocks noChangeArrowheads="1" noChangeShapeType="1" noTextEdit="1"/>
          </p:cNvSpPr>
          <p:nvPr/>
        </p:nvSpPr>
        <p:spPr bwMode="auto">
          <a:xfrm>
            <a:off x="838200" y="9144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slide(fromRight)">
                                      <p:cBhvr>
                                        <p:cTn id="7" dur="500"/>
                                        <p:tgtEl>
                                          <p:spTgt spid="261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slide(fromRight)">
                                      <p:cBhvr>
                                        <p:cTn id="12" dur="500"/>
                                        <p:tgtEl>
                                          <p:spTgt spid="261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slide(fromRight)">
                                      <p:cBhvr>
                                        <p:cTn id="17" dur="500"/>
                                        <p:tgtEl>
                                          <p:spTgt spid="261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slide(fromRight)">
                                      <p:cBhvr>
                                        <p:cTn id="22" dur="500"/>
                                        <p:tgtEl>
                                          <p:spTgt spid="261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61123">
                                            <p:txEl>
                                              <p:pRg st="4" end="4"/>
                                            </p:txEl>
                                          </p:spTgt>
                                        </p:tgtEl>
                                        <p:attrNameLst>
                                          <p:attrName>style.visibility</p:attrName>
                                        </p:attrNameLst>
                                      </p:cBhvr>
                                      <p:to>
                                        <p:strVal val="visible"/>
                                      </p:to>
                                    </p:set>
                                    <p:animEffect transition="in" filter="slide(fromRight)">
                                      <p:cBhvr>
                                        <p:cTn id="27" dur="500"/>
                                        <p:tgtEl>
                                          <p:spTgt spid="261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261123">
                                            <p:txEl>
                                              <p:pRg st="5" end="5"/>
                                            </p:txEl>
                                          </p:spTgt>
                                        </p:tgtEl>
                                        <p:attrNameLst>
                                          <p:attrName>style.visibility</p:attrName>
                                        </p:attrNameLst>
                                      </p:cBhvr>
                                      <p:to>
                                        <p:strVal val="visible"/>
                                      </p:to>
                                    </p:set>
                                    <p:animEffect transition="in" filter="slide(fromRight)">
                                      <p:cBhvr>
                                        <p:cTn id="32" dur="500"/>
                                        <p:tgtEl>
                                          <p:spTgt spid="2611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261123">
                                            <p:txEl>
                                              <p:pRg st="6" end="6"/>
                                            </p:txEl>
                                          </p:spTgt>
                                        </p:tgtEl>
                                        <p:attrNameLst>
                                          <p:attrName>style.visibility</p:attrName>
                                        </p:attrNameLst>
                                      </p:cBhvr>
                                      <p:to>
                                        <p:strVal val="visible"/>
                                      </p:to>
                                    </p:set>
                                    <p:animEffect transition="in" filter="slide(fromRight)">
                                      <p:cBhvr>
                                        <p:cTn id="37" dur="500"/>
                                        <p:tgtEl>
                                          <p:spTgt spid="2611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261123">
                                            <p:txEl>
                                              <p:pRg st="7" end="7"/>
                                            </p:txEl>
                                          </p:spTgt>
                                        </p:tgtEl>
                                        <p:attrNameLst>
                                          <p:attrName>style.visibility</p:attrName>
                                        </p:attrNameLst>
                                      </p:cBhvr>
                                      <p:to>
                                        <p:strVal val="visible"/>
                                      </p:to>
                                    </p:set>
                                    <p:animEffect transition="in" filter="slide(fromRight)">
                                      <p:cBhvr>
                                        <p:cTn id="42" dur="500"/>
                                        <p:tgtEl>
                                          <p:spTgt spid="261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103"/>
          <p:cNvSpPr>
            <a:spLocks noChangeArrowheads="1" noChangeShapeType="1" noTextEdit="1"/>
          </p:cNvSpPr>
          <p:nvPr/>
        </p:nvSpPr>
        <p:spPr bwMode="auto">
          <a:xfrm>
            <a:off x="2286000" y="5334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grpSp>
        <p:nvGrpSpPr>
          <p:cNvPr id="32771" name="Group 105"/>
          <p:cNvGrpSpPr>
            <a:grpSpLocks/>
          </p:cNvGrpSpPr>
          <p:nvPr/>
        </p:nvGrpSpPr>
        <p:grpSpPr bwMode="auto">
          <a:xfrm>
            <a:off x="533400" y="1411288"/>
            <a:ext cx="7777163" cy="4949825"/>
            <a:chOff x="336" y="672"/>
            <a:chExt cx="4944" cy="3335"/>
          </a:xfrm>
        </p:grpSpPr>
        <p:grpSp>
          <p:nvGrpSpPr>
            <p:cNvPr id="32822" name="Group 106"/>
            <p:cNvGrpSpPr>
              <a:grpSpLocks/>
            </p:cNvGrpSpPr>
            <p:nvPr/>
          </p:nvGrpSpPr>
          <p:grpSpPr bwMode="auto">
            <a:xfrm>
              <a:off x="336" y="3759"/>
              <a:ext cx="593" cy="225"/>
              <a:chOff x="336" y="3759"/>
              <a:chExt cx="593" cy="225"/>
            </a:xfrm>
          </p:grpSpPr>
          <p:grpSp>
            <p:nvGrpSpPr>
              <p:cNvPr id="32865" name="Group 107"/>
              <p:cNvGrpSpPr>
                <a:grpSpLocks/>
              </p:cNvGrpSpPr>
              <p:nvPr/>
            </p:nvGrpSpPr>
            <p:grpSpPr bwMode="auto">
              <a:xfrm>
                <a:off x="336" y="3759"/>
                <a:ext cx="279" cy="225"/>
                <a:chOff x="336" y="3759"/>
                <a:chExt cx="279" cy="225"/>
              </a:xfrm>
            </p:grpSpPr>
            <p:sp>
              <p:nvSpPr>
                <p:cNvPr id="32872" name="AutoShape 108"/>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73" name="Rectangle 109"/>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74" name="Arc 110"/>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75" name="Arc 111"/>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32866" name="Group 112"/>
              <p:cNvGrpSpPr>
                <a:grpSpLocks/>
              </p:cNvGrpSpPr>
              <p:nvPr/>
            </p:nvGrpSpPr>
            <p:grpSpPr bwMode="auto">
              <a:xfrm>
                <a:off x="650" y="3759"/>
                <a:ext cx="279" cy="225"/>
                <a:chOff x="650" y="3759"/>
                <a:chExt cx="279" cy="225"/>
              </a:xfrm>
            </p:grpSpPr>
            <p:sp>
              <p:nvSpPr>
                <p:cNvPr id="32868" name="AutoShape 113"/>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69" name="Rectangle 114"/>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70" name="Arc 115"/>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71" name="Arc 116"/>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32867" name="AutoShape 117"/>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32823" name="Text Box 118"/>
            <p:cNvSpPr txBox="1">
              <a:spLocks noChangeArrowheads="1"/>
            </p:cNvSpPr>
            <p:nvPr/>
          </p:nvSpPr>
          <p:spPr bwMode="auto">
            <a:xfrm>
              <a:off x="528" y="672"/>
              <a:ext cx="475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900" b="1"/>
                <a:t>UPDATE Statement to a table with an UPDATE Trigger Defined</a:t>
              </a:r>
            </a:p>
          </p:txBody>
        </p:sp>
        <p:sp>
          <p:nvSpPr>
            <p:cNvPr id="32824" name="Rectangle 119"/>
            <p:cNvSpPr>
              <a:spLocks noChangeArrowheads="1"/>
            </p:cNvSpPr>
            <p:nvPr/>
          </p:nvSpPr>
          <p:spPr bwMode="auto">
            <a:xfrm>
              <a:off x="528" y="960"/>
              <a:ext cx="1968" cy="627"/>
            </a:xfrm>
            <a:prstGeom prst="rect">
              <a:avLst/>
            </a:prstGeom>
            <a:solidFill>
              <a:schemeClr val="bg1"/>
            </a:solidFill>
            <a:ln w="12700">
              <a:solidFill>
                <a:srgbClr val="777777"/>
              </a:solidFill>
              <a:miter lim="800000"/>
              <a:headEnd/>
              <a:tailEnd/>
            </a:ln>
            <a:effectLst>
              <a:outerShdw dist="89803" dir="2700000" algn="ctr" rotWithShape="0">
                <a:srgbClr val="C0C0C0"/>
              </a:outerShdw>
            </a:effectLst>
          </p:spPr>
          <p:txBody>
            <a:bodyPr lIns="90488" tIns="91440" rIns="90488" bIns="91440">
              <a:spAutoFit/>
            </a:bodyPr>
            <a:lstStyle>
              <a:lvl1pPr marL="228600">
                <a:spcBef>
                  <a:spcPct val="20000"/>
                </a:spcBef>
                <a:buClr>
                  <a:schemeClr val="bg2"/>
                </a:buClr>
                <a:buSzPct val="70000"/>
                <a:buFont typeface="Wingdings" panose="05000000000000000000" pitchFamily="2" charset="2"/>
                <a:buChar char="l"/>
                <a:tabLst>
                  <a:tab pos="28003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8003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8003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8003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8003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UPDATE Employees</a:t>
              </a:r>
            </a:p>
            <a:p>
              <a:pPr>
                <a:spcBef>
                  <a:spcPct val="0"/>
                </a:spcBef>
                <a:buClrTx/>
                <a:buSzTx/>
                <a:buFontTx/>
                <a:buNone/>
              </a:pPr>
              <a:r>
                <a:rPr lang="en-US" altLang="en-US" sz="1600">
                  <a:latin typeface="Lucida Sans Typewriter" panose="020B0509030504030204" pitchFamily="49" charset="0"/>
                </a:rPr>
                <a:t>SET EmployeeID = 17</a:t>
              </a:r>
            </a:p>
            <a:p>
              <a:pPr>
                <a:spcBef>
                  <a:spcPct val="0"/>
                </a:spcBef>
                <a:buClrTx/>
                <a:buSzTx/>
                <a:buFontTx/>
                <a:buNone/>
              </a:pPr>
              <a:r>
                <a:rPr lang="en-US" altLang="en-US" sz="1600">
                  <a:latin typeface="Lucida Sans Typewriter" panose="020B0509030504030204" pitchFamily="49" charset="0"/>
                </a:rPr>
                <a:t>WHERE EmployeeID = 2</a:t>
              </a:r>
            </a:p>
          </p:txBody>
        </p:sp>
        <p:sp>
          <p:nvSpPr>
            <p:cNvPr id="32825" name="Text Box 120"/>
            <p:cNvSpPr txBox="1">
              <a:spLocks noChangeArrowheads="1"/>
            </p:cNvSpPr>
            <p:nvPr/>
          </p:nvSpPr>
          <p:spPr bwMode="auto">
            <a:xfrm>
              <a:off x="768" y="2880"/>
              <a:ext cx="44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UPDATE Statement logged as INSERT and DELETE Statements</a:t>
              </a:r>
            </a:p>
          </p:txBody>
        </p:sp>
        <p:grpSp>
          <p:nvGrpSpPr>
            <p:cNvPr id="32826" name="Group 121"/>
            <p:cNvGrpSpPr>
              <a:grpSpLocks/>
            </p:cNvGrpSpPr>
            <p:nvPr/>
          </p:nvGrpSpPr>
          <p:grpSpPr bwMode="auto">
            <a:xfrm>
              <a:off x="2160" y="1488"/>
              <a:ext cx="2928" cy="1248"/>
              <a:chOff x="2160" y="1488"/>
              <a:chExt cx="2928" cy="1248"/>
            </a:xfrm>
          </p:grpSpPr>
          <p:sp>
            <p:nvSpPr>
              <p:cNvPr id="201850" name="Rectangle 122"/>
              <p:cNvSpPr>
                <a:spLocks noChangeArrowheads="1"/>
              </p:cNvSpPr>
              <p:nvPr/>
            </p:nvSpPr>
            <p:spPr bwMode="auto">
              <a:xfrm>
                <a:off x="2160" y="1488"/>
                <a:ext cx="2935" cy="193"/>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Employees</a:t>
                </a:r>
              </a:p>
            </p:txBody>
          </p:sp>
          <p:sp>
            <p:nvSpPr>
              <p:cNvPr id="32842" name="Rectangle 123"/>
              <p:cNvSpPr>
                <a:spLocks noChangeArrowheads="1"/>
              </p:cNvSpPr>
              <p:nvPr/>
            </p:nvSpPr>
            <p:spPr bwMode="auto">
              <a:xfrm>
                <a:off x="2160" y="16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EmployeeID</a:t>
                </a:r>
              </a:p>
            </p:txBody>
          </p:sp>
          <p:sp>
            <p:nvSpPr>
              <p:cNvPr id="32843" name="Rectangle 124"/>
              <p:cNvSpPr>
                <a:spLocks noChangeArrowheads="1"/>
              </p:cNvSpPr>
              <p:nvPr/>
            </p:nvSpPr>
            <p:spPr bwMode="auto">
              <a:xfrm>
                <a:off x="2784" y="16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LastName</a:t>
                </a:r>
              </a:p>
            </p:txBody>
          </p:sp>
          <p:sp>
            <p:nvSpPr>
              <p:cNvPr id="32844" name="Rectangle 125"/>
              <p:cNvSpPr>
                <a:spLocks noChangeArrowheads="1"/>
              </p:cNvSpPr>
              <p:nvPr/>
            </p:nvSpPr>
            <p:spPr bwMode="auto">
              <a:xfrm>
                <a:off x="3408" y="1680"/>
                <a:ext cx="48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FirstName</a:t>
                </a:r>
              </a:p>
            </p:txBody>
          </p:sp>
          <p:sp>
            <p:nvSpPr>
              <p:cNvPr id="32845" name="Rectangle 126"/>
              <p:cNvSpPr>
                <a:spLocks noChangeArrowheads="1"/>
              </p:cNvSpPr>
              <p:nvPr/>
            </p:nvSpPr>
            <p:spPr bwMode="auto">
              <a:xfrm>
                <a:off x="3888" y="16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Title</a:t>
                </a:r>
              </a:p>
            </p:txBody>
          </p:sp>
          <p:sp>
            <p:nvSpPr>
              <p:cNvPr id="32846" name="Rectangle 127"/>
              <p:cNvSpPr>
                <a:spLocks noChangeArrowheads="1"/>
              </p:cNvSpPr>
              <p:nvPr/>
            </p:nvSpPr>
            <p:spPr bwMode="auto">
              <a:xfrm>
                <a:off x="4512" y="1680"/>
                <a:ext cx="57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HireDate</a:t>
                </a:r>
              </a:p>
            </p:txBody>
          </p:sp>
          <p:sp>
            <p:nvSpPr>
              <p:cNvPr id="32847" name="Rectangle 128"/>
              <p:cNvSpPr>
                <a:spLocks noChangeArrowheads="1"/>
              </p:cNvSpPr>
              <p:nvPr/>
            </p:nvSpPr>
            <p:spPr bwMode="auto">
              <a:xfrm>
                <a:off x="2160" y="18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32848" name="Rectangle 129"/>
              <p:cNvSpPr>
                <a:spLocks noChangeArrowheads="1"/>
              </p:cNvSpPr>
              <p:nvPr/>
            </p:nvSpPr>
            <p:spPr bwMode="auto">
              <a:xfrm>
                <a:off x="2784" y="18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Davolio</a:t>
                </a:r>
              </a:p>
              <a:p>
                <a:pPr>
                  <a:lnSpc>
                    <a:spcPct val="110000"/>
                  </a:lnSpc>
                  <a:spcBef>
                    <a:spcPct val="0"/>
                  </a:spcBef>
                  <a:buClrTx/>
                  <a:buSzTx/>
                  <a:buFontTx/>
                  <a:buNone/>
                </a:pPr>
                <a:r>
                  <a:rPr lang="en-US" altLang="en-US" sz="1800">
                    <a:latin typeface="Arial Narrow" panose="020B0606020202030204" pitchFamily="34" charset="0"/>
                  </a:rPr>
                  <a:t>Barr</a:t>
                </a:r>
              </a:p>
              <a:p>
                <a:pPr>
                  <a:lnSpc>
                    <a:spcPct val="110000"/>
                  </a:lnSpc>
                  <a:spcBef>
                    <a:spcPct val="0"/>
                  </a:spcBef>
                  <a:buClrTx/>
                  <a:buSzTx/>
                  <a:buFontTx/>
                  <a:buNone/>
                </a:pPr>
                <a:r>
                  <a:rPr lang="en-US" altLang="en-US" sz="1800">
                    <a:latin typeface="Arial Narrow" panose="020B0606020202030204" pitchFamily="34" charset="0"/>
                  </a:rPr>
                  <a:t>Leverling</a:t>
                </a:r>
              </a:p>
              <a:p>
                <a:pPr>
                  <a:lnSpc>
                    <a:spcPct val="110000"/>
                  </a:lnSpc>
                  <a:spcBef>
                    <a:spcPct val="0"/>
                  </a:spcBef>
                  <a:buClrTx/>
                  <a:buSzTx/>
                  <a:buFontTx/>
                  <a:buNone/>
                </a:pPr>
                <a:r>
                  <a:rPr lang="en-US" altLang="en-US" sz="1800">
                    <a:latin typeface="Arial Narrow" panose="020B0606020202030204" pitchFamily="34" charset="0"/>
                  </a:rPr>
                  <a:t>Peacock</a:t>
                </a:r>
              </a:p>
            </p:txBody>
          </p:sp>
          <p:sp>
            <p:nvSpPr>
              <p:cNvPr id="32849" name="Rectangle 130"/>
              <p:cNvSpPr>
                <a:spLocks noChangeArrowheads="1"/>
              </p:cNvSpPr>
              <p:nvPr/>
            </p:nvSpPr>
            <p:spPr bwMode="auto">
              <a:xfrm>
                <a:off x="3408" y="1872"/>
                <a:ext cx="48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Nancy</a:t>
                </a:r>
              </a:p>
              <a:p>
                <a:pPr>
                  <a:lnSpc>
                    <a:spcPct val="110000"/>
                  </a:lnSpc>
                  <a:spcBef>
                    <a:spcPct val="0"/>
                  </a:spcBef>
                  <a:buClrTx/>
                  <a:buSzTx/>
                  <a:buFontTx/>
                  <a:buNone/>
                </a:pPr>
                <a:r>
                  <a:rPr lang="en-US" altLang="en-US" sz="1800">
                    <a:latin typeface="Arial Narrow" panose="020B0606020202030204" pitchFamily="34" charset="0"/>
                  </a:rPr>
                  <a:t>Andrew</a:t>
                </a:r>
              </a:p>
              <a:p>
                <a:pPr>
                  <a:lnSpc>
                    <a:spcPct val="110000"/>
                  </a:lnSpc>
                  <a:spcBef>
                    <a:spcPct val="0"/>
                  </a:spcBef>
                  <a:buClrTx/>
                  <a:buSzTx/>
                  <a:buFontTx/>
                  <a:buNone/>
                </a:pPr>
                <a:r>
                  <a:rPr lang="en-US" altLang="en-US" sz="1800">
                    <a:latin typeface="Arial Narrow" panose="020B0606020202030204" pitchFamily="34" charset="0"/>
                  </a:rPr>
                  <a:t>Janet</a:t>
                </a:r>
              </a:p>
              <a:p>
                <a:pPr>
                  <a:lnSpc>
                    <a:spcPct val="110000"/>
                  </a:lnSpc>
                  <a:spcBef>
                    <a:spcPct val="0"/>
                  </a:spcBef>
                  <a:buClrTx/>
                  <a:buSzTx/>
                  <a:buFontTx/>
                  <a:buNone/>
                </a:pPr>
                <a:r>
                  <a:rPr lang="en-US" altLang="en-US" sz="1800">
                    <a:latin typeface="Arial Narrow" panose="020B0606020202030204" pitchFamily="34" charset="0"/>
                  </a:rPr>
                  <a:t>Margaret</a:t>
                </a:r>
              </a:p>
            </p:txBody>
          </p:sp>
          <p:sp>
            <p:nvSpPr>
              <p:cNvPr id="32850" name="Rectangle 131"/>
              <p:cNvSpPr>
                <a:spLocks noChangeArrowheads="1"/>
              </p:cNvSpPr>
              <p:nvPr/>
            </p:nvSpPr>
            <p:spPr bwMode="auto">
              <a:xfrm>
                <a:off x="3888" y="18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R</a:t>
                </a:r>
              </a:p>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Sales Rep.</a:t>
                </a:r>
              </a:p>
            </p:txBody>
          </p:sp>
          <p:sp>
            <p:nvSpPr>
              <p:cNvPr id="32851" name="Rectangle 132"/>
              <p:cNvSpPr>
                <a:spLocks noChangeArrowheads="1"/>
              </p:cNvSpPr>
              <p:nvPr/>
            </p:nvSpPr>
            <p:spPr bwMode="auto">
              <a:xfrm>
                <a:off x="4512" y="1872"/>
                <a:ext cx="57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p:txBody>
          </p:sp>
          <p:grpSp>
            <p:nvGrpSpPr>
              <p:cNvPr id="32852" name="Group 133"/>
              <p:cNvGrpSpPr>
                <a:grpSpLocks/>
              </p:cNvGrpSpPr>
              <p:nvPr/>
            </p:nvGrpSpPr>
            <p:grpSpPr bwMode="auto">
              <a:xfrm>
                <a:off x="2160" y="1872"/>
                <a:ext cx="2928" cy="864"/>
                <a:chOff x="1920" y="1680"/>
                <a:chExt cx="2928" cy="864"/>
              </a:xfrm>
            </p:grpSpPr>
            <p:grpSp>
              <p:nvGrpSpPr>
                <p:cNvPr id="32854" name="Group 134"/>
                <p:cNvGrpSpPr>
                  <a:grpSpLocks/>
                </p:cNvGrpSpPr>
                <p:nvPr/>
              </p:nvGrpSpPr>
              <p:grpSpPr bwMode="auto">
                <a:xfrm>
                  <a:off x="1920" y="1920"/>
                  <a:ext cx="2928" cy="144"/>
                  <a:chOff x="1920" y="1920"/>
                  <a:chExt cx="2928" cy="144"/>
                </a:xfrm>
              </p:grpSpPr>
              <p:sp>
                <p:nvSpPr>
                  <p:cNvPr id="32860" name="Rectangle 135"/>
                  <p:cNvSpPr>
                    <a:spLocks noChangeArrowheads="1"/>
                  </p:cNvSpPr>
                  <p:nvPr/>
                </p:nvSpPr>
                <p:spPr bwMode="auto">
                  <a:xfrm>
                    <a:off x="1920"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32861" name="Rectangle 136"/>
                  <p:cNvSpPr>
                    <a:spLocks noChangeArrowheads="1"/>
                  </p:cNvSpPr>
                  <p:nvPr/>
                </p:nvSpPr>
                <p:spPr bwMode="auto">
                  <a:xfrm>
                    <a:off x="2544"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Fuller</a:t>
                    </a:r>
                  </a:p>
                </p:txBody>
              </p:sp>
              <p:sp>
                <p:nvSpPr>
                  <p:cNvPr id="32862" name="Rectangle 137"/>
                  <p:cNvSpPr>
                    <a:spLocks noChangeArrowheads="1"/>
                  </p:cNvSpPr>
                  <p:nvPr/>
                </p:nvSpPr>
                <p:spPr bwMode="auto">
                  <a:xfrm>
                    <a:off x="3168" y="1920"/>
                    <a:ext cx="48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Andrew</a:t>
                    </a:r>
                  </a:p>
                </p:txBody>
              </p:sp>
              <p:sp>
                <p:nvSpPr>
                  <p:cNvPr id="32863" name="Rectangle 138"/>
                  <p:cNvSpPr>
                    <a:spLocks noChangeArrowheads="1"/>
                  </p:cNvSpPr>
                  <p:nvPr/>
                </p:nvSpPr>
                <p:spPr bwMode="auto">
                  <a:xfrm>
                    <a:off x="3648"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Vice Pres.</a:t>
                    </a:r>
                  </a:p>
                </p:txBody>
              </p:sp>
              <p:sp>
                <p:nvSpPr>
                  <p:cNvPr id="32864" name="Rectangle 139"/>
                  <p:cNvSpPr>
                    <a:spLocks noChangeArrowheads="1"/>
                  </p:cNvSpPr>
                  <p:nvPr/>
                </p:nvSpPr>
                <p:spPr bwMode="auto">
                  <a:xfrm>
                    <a:off x="4272" y="1920"/>
                    <a:ext cx="57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grpSp>
            <p:sp>
              <p:nvSpPr>
                <p:cNvPr id="32855" name="Rectangle 140"/>
                <p:cNvSpPr>
                  <a:spLocks noChangeArrowheads="1"/>
                </p:cNvSpPr>
                <p:nvPr/>
              </p:nvSpPr>
              <p:spPr bwMode="auto">
                <a:xfrm>
                  <a:off x="1920"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6" name="Rectangle 141"/>
                <p:cNvSpPr>
                  <a:spLocks noChangeArrowheads="1"/>
                </p:cNvSpPr>
                <p:nvPr/>
              </p:nvSpPr>
              <p:spPr bwMode="auto">
                <a:xfrm>
                  <a:off x="2544"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7" name="Rectangle 142"/>
                <p:cNvSpPr>
                  <a:spLocks noChangeArrowheads="1"/>
                </p:cNvSpPr>
                <p:nvPr/>
              </p:nvSpPr>
              <p:spPr bwMode="auto">
                <a:xfrm>
                  <a:off x="3168" y="1680"/>
                  <a:ext cx="48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8" name="Rectangle 143"/>
                <p:cNvSpPr>
                  <a:spLocks noChangeArrowheads="1"/>
                </p:cNvSpPr>
                <p:nvPr/>
              </p:nvSpPr>
              <p:spPr bwMode="auto">
                <a:xfrm>
                  <a:off x="3648"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9" name="Rectangle 144"/>
                <p:cNvSpPr>
                  <a:spLocks noChangeArrowheads="1"/>
                </p:cNvSpPr>
                <p:nvPr/>
              </p:nvSpPr>
              <p:spPr bwMode="auto">
                <a:xfrm>
                  <a:off x="4272" y="1680"/>
                  <a:ext cx="57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32853" name="Oval 145"/>
              <p:cNvSpPr>
                <a:spLocks noChangeArrowheads="1"/>
              </p:cNvSpPr>
              <p:nvPr/>
            </p:nvSpPr>
            <p:spPr bwMode="auto">
              <a:xfrm>
                <a:off x="2196" y="2082"/>
                <a:ext cx="576" cy="192"/>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201874" name="Rectangle 146"/>
            <p:cNvSpPr>
              <a:spLocks noChangeArrowheads="1"/>
            </p:cNvSpPr>
            <p:nvPr/>
          </p:nvSpPr>
          <p:spPr bwMode="auto">
            <a:xfrm>
              <a:off x="1738" y="3120"/>
              <a:ext cx="2774" cy="187"/>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inserted</a:t>
              </a:r>
            </a:p>
          </p:txBody>
        </p:sp>
        <p:sp>
          <p:nvSpPr>
            <p:cNvPr id="32828" name="Rectangle 147"/>
            <p:cNvSpPr>
              <a:spLocks noChangeArrowheads="1"/>
            </p:cNvSpPr>
            <p:nvPr/>
          </p:nvSpPr>
          <p:spPr bwMode="auto">
            <a:xfrm>
              <a:off x="1738" y="3312"/>
              <a:ext cx="432"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17</a:t>
              </a:r>
            </a:p>
          </p:txBody>
        </p:sp>
        <p:sp>
          <p:nvSpPr>
            <p:cNvPr id="32829" name="Rectangle 148"/>
            <p:cNvSpPr>
              <a:spLocks noChangeArrowheads="1"/>
            </p:cNvSpPr>
            <p:nvPr/>
          </p:nvSpPr>
          <p:spPr bwMode="auto">
            <a:xfrm>
              <a:off x="2170" y="331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Fuller</a:t>
              </a:r>
            </a:p>
          </p:txBody>
        </p:sp>
        <p:sp>
          <p:nvSpPr>
            <p:cNvPr id="32830" name="Rectangle 149"/>
            <p:cNvSpPr>
              <a:spLocks noChangeArrowheads="1"/>
            </p:cNvSpPr>
            <p:nvPr/>
          </p:nvSpPr>
          <p:spPr bwMode="auto">
            <a:xfrm>
              <a:off x="2746" y="331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Andrew</a:t>
              </a:r>
            </a:p>
          </p:txBody>
        </p:sp>
        <p:sp>
          <p:nvSpPr>
            <p:cNvPr id="32831" name="Rectangle 150"/>
            <p:cNvSpPr>
              <a:spLocks noChangeArrowheads="1"/>
            </p:cNvSpPr>
            <p:nvPr/>
          </p:nvSpPr>
          <p:spPr bwMode="auto">
            <a:xfrm>
              <a:off x="3322" y="331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Vice Pres.</a:t>
              </a:r>
            </a:p>
          </p:txBody>
        </p:sp>
        <p:sp>
          <p:nvSpPr>
            <p:cNvPr id="32832" name="Rectangle 151"/>
            <p:cNvSpPr>
              <a:spLocks noChangeArrowheads="1"/>
            </p:cNvSpPr>
            <p:nvPr/>
          </p:nvSpPr>
          <p:spPr bwMode="auto">
            <a:xfrm>
              <a:off x="3898" y="3312"/>
              <a:ext cx="61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sp>
          <p:nvSpPr>
            <p:cNvPr id="32833" name="Oval 152"/>
            <p:cNvSpPr>
              <a:spLocks noChangeArrowheads="1"/>
            </p:cNvSpPr>
            <p:nvPr/>
          </p:nvSpPr>
          <p:spPr bwMode="auto">
            <a:xfrm>
              <a:off x="1728" y="3332"/>
              <a:ext cx="480" cy="18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1881" name="Rectangle 153"/>
            <p:cNvSpPr>
              <a:spLocks noChangeArrowheads="1"/>
            </p:cNvSpPr>
            <p:nvPr/>
          </p:nvSpPr>
          <p:spPr bwMode="auto">
            <a:xfrm>
              <a:off x="1738" y="3599"/>
              <a:ext cx="2774" cy="193"/>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deleted</a:t>
              </a:r>
            </a:p>
          </p:txBody>
        </p:sp>
        <p:sp>
          <p:nvSpPr>
            <p:cNvPr id="32835" name="Rectangle 154"/>
            <p:cNvSpPr>
              <a:spLocks noChangeArrowheads="1"/>
            </p:cNvSpPr>
            <p:nvPr/>
          </p:nvSpPr>
          <p:spPr bwMode="auto">
            <a:xfrm>
              <a:off x="1738" y="3792"/>
              <a:ext cx="432"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2</a:t>
              </a:r>
            </a:p>
          </p:txBody>
        </p:sp>
        <p:sp>
          <p:nvSpPr>
            <p:cNvPr id="32836" name="Rectangle 155"/>
            <p:cNvSpPr>
              <a:spLocks noChangeArrowheads="1"/>
            </p:cNvSpPr>
            <p:nvPr/>
          </p:nvSpPr>
          <p:spPr bwMode="auto">
            <a:xfrm>
              <a:off x="2170" y="379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Fuller</a:t>
              </a:r>
            </a:p>
          </p:txBody>
        </p:sp>
        <p:sp>
          <p:nvSpPr>
            <p:cNvPr id="32837" name="Rectangle 156"/>
            <p:cNvSpPr>
              <a:spLocks noChangeArrowheads="1"/>
            </p:cNvSpPr>
            <p:nvPr/>
          </p:nvSpPr>
          <p:spPr bwMode="auto">
            <a:xfrm>
              <a:off x="2746" y="379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Andrew</a:t>
              </a:r>
            </a:p>
          </p:txBody>
        </p:sp>
        <p:sp>
          <p:nvSpPr>
            <p:cNvPr id="32838" name="Rectangle 157"/>
            <p:cNvSpPr>
              <a:spLocks noChangeArrowheads="1"/>
            </p:cNvSpPr>
            <p:nvPr/>
          </p:nvSpPr>
          <p:spPr bwMode="auto">
            <a:xfrm>
              <a:off x="3322" y="379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Vice Pres.</a:t>
              </a:r>
            </a:p>
          </p:txBody>
        </p:sp>
        <p:sp>
          <p:nvSpPr>
            <p:cNvPr id="32839" name="Rectangle 158"/>
            <p:cNvSpPr>
              <a:spLocks noChangeArrowheads="1"/>
            </p:cNvSpPr>
            <p:nvPr/>
          </p:nvSpPr>
          <p:spPr bwMode="auto">
            <a:xfrm>
              <a:off x="3898" y="3792"/>
              <a:ext cx="61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sp>
          <p:nvSpPr>
            <p:cNvPr id="32840" name="Oval 159"/>
            <p:cNvSpPr>
              <a:spLocks noChangeArrowheads="1"/>
            </p:cNvSpPr>
            <p:nvPr/>
          </p:nvSpPr>
          <p:spPr bwMode="auto">
            <a:xfrm>
              <a:off x="1728" y="3812"/>
              <a:ext cx="480" cy="18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nvGrpSpPr>
          <p:cNvPr id="201888" name="Group 160"/>
          <p:cNvGrpSpPr>
            <a:grpSpLocks/>
          </p:cNvGrpSpPr>
          <p:nvPr/>
        </p:nvGrpSpPr>
        <p:grpSpPr bwMode="auto">
          <a:xfrm>
            <a:off x="228600" y="1428750"/>
            <a:ext cx="8382000" cy="5200650"/>
            <a:chOff x="144" y="624"/>
            <a:chExt cx="5328" cy="3504"/>
          </a:xfrm>
        </p:grpSpPr>
        <p:sp>
          <p:nvSpPr>
            <p:cNvPr id="32773" name="Rectangle 161"/>
            <p:cNvSpPr>
              <a:spLocks noChangeArrowheads="1"/>
            </p:cNvSpPr>
            <p:nvPr/>
          </p:nvSpPr>
          <p:spPr bwMode="auto">
            <a:xfrm>
              <a:off x="144" y="720"/>
              <a:ext cx="5328" cy="34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2774" name="Group 162"/>
            <p:cNvGrpSpPr>
              <a:grpSpLocks/>
            </p:cNvGrpSpPr>
            <p:nvPr/>
          </p:nvGrpSpPr>
          <p:grpSpPr bwMode="auto">
            <a:xfrm>
              <a:off x="336" y="624"/>
              <a:ext cx="4909" cy="3363"/>
              <a:chOff x="336" y="621"/>
              <a:chExt cx="4909" cy="3363"/>
            </a:xfrm>
          </p:grpSpPr>
          <p:sp>
            <p:nvSpPr>
              <p:cNvPr id="32811" name="Rectangle 163"/>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2812" name="Group 164"/>
              <p:cNvGrpSpPr>
                <a:grpSpLocks/>
              </p:cNvGrpSpPr>
              <p:nvPr/>
            </p:nvGrpSpPr>
            <p:grpSpPr bwMode="auto">
              <a:xfrm>
                <a:off x="336" y="3759"/>
                <a:ext cx="593" cy="225"/>
                <a:chOff x="336" y="3759"/>
                <a:chExt cx="593" cy="225"/>
              </a:xfrm>
            </p:grpSpPr>
            <p:sp>
              <p:nvSpPr>
                <p:cNvPr id="32813" name="AutoShape 165"/>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4" name="Rectangle 166"/>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5" name="Arc 167"/>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16" name="Arc 168"/>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32817" name="AutoShape 169"/>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8" name="Rectangle 170"/>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9" name="Arc 171"/>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20" name="Arc 172"/>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32821" name="AutoShape 173"/>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
          <p:nvSpPr>
            <p:cNvPr id="32775" name="Text Box 174"/>
            <p:cNvSpPr txBox="1">
              <a:spLocks noChangeArrowheads="1"/>
            </p:cNvSpPr>
            <p:nvPr/>
          </p:nvSpPr>
          <p:spPr bwMode="auto">
            <a:xfrm>
              <a:off x="528" y="634"/>
              <a:ext cx="215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TRIGGER Actions Execute</a:t>
              </a:r>
            </a:p>
          </p:txBody>
        </p:sp>
        <p:sp>
          <p:nvSpPr>
            <p:cNvPr id="32776" name="Rectangle 175"/>
            <p:cNvSpPr>
              <a:spLocks noChangeArrowheads="1"/>
            </p:cNvSpPr>
            <p:nvPr/>
          </p:nvSpPr>
          <p:spPr bwMode="auto">
            <a:xfrm>
              <a:off x="384" y="864"/>
              <a:ext cx="5040" cy="1579"/>
            </a:xfrm>
            <a:prstGeom prst="rect">
              <a:avLst/>
            </a:prstGeom>
            <a:solidFill>
              <a:schemeClr val="bg1"/>
            </a:solidFill>
            <a:ln w="12700">
              <a:solidFill>
                <a:srgbClr val="777777"/>
              </a:solidFill>
              <a:miter lim="800000"/>
              <a:headEnd/>
              <a:tailEnd/>
            </a:ln>
            <a:effectLst>
              <a:outerShdw dist="89803" dir="2700000" algn="ctr" rotWithShape="0">
                <a:schemeClr val="folHlink"/>
              </a:outerShdw>
            </a:effectLst>
          </p:spPr>
          <p:txBody>
            <a:bodyPr lIns="0" tIns="91440" rIns="0" bIns="91440">
              <a:spAutoFit/>
            </a:bodyPr>
            <a:lstStyle>
              <a:lvl1pPr marL="228600">
                <a:spcBef>
                  <a:spcPct val="20000"/>
                </a:spcBef>
                <a:buClr>
                  <a:schemeClr val="bg2"/>
                </a:buClr>
                <a:buSzPct val="70000"/>
                <a:buFont typeface="Wingdings" panose="05000000000000000000" pitchFamily="2" charset="2"/>
                <a:buChar char="l"/>
                <a:tabLst>
                  <a:tab pos="3492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3492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3492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3492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3492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9pPr>
            </a:lstStyle>
            <a:p>
              <a:pPr>
                <a:lnSpc>
                  <a:spcPct val="80000"/>
                </a:lnSpc>
                <a:spcBef>
                  <a:spcPct val="0"/>
                </a:spcBef>
                <a:buClrTx/>
                <a:buSzTx/>
                <a:buFontTx/>
                <a:buNone/>
              </a:pPr>
              <a:r>
                <a:rPr lang="en-US" altLang="en-US" sz="1600" dirty="0">
                  <a:latin typeface="Lucida Sans Typewriter" panose="020B0509030504030204" pitchFamily="49" charset="0"/>
                </a:rPr>
                <a:t>USE Northwind</a:t>
              </a:r>
            </a:p>
            <a:p>
              <a:pPr>
                <a:lnSpc>
                  <a:spcPct val="80000"/>
                </a:lnSpc>
                <a:spcBef>
                  <a:spcPct val="0"/>
                </a:spcBef>
                <a:buClrTx/>
                <a:buSzTx/>
                <a:buFontTx/>
                <a:buNone/>
              </a:pPr>
              <a:r>
                <a:rPr lang="en-US" altLang="en-US" sz="1600" dirty="0">
                  <a:latin typeface="Lucida Sans Typewriter" panose="020B0509030504030204" pitchFamily="49" charset="0"/>
                </a:rPr>
                <a:t>GO</a:t>
              </a:r>
            </a:p>
            <a:p>
              <a:pPr>
                <a:lnSpc>
                  <a:spcPct val="80000"/>
                </a:lnSpc>
                <a:spcBef>
                  <a:spcPct val="0"/>
                </a:spcBef>
                <a:buClrTx/>
                <a:buSzTx/>
                <a:buFontTx/>
                <a:buNone/>
              </a:pPr>
              <a:r>
                <a:rPr lang="en-US" altLang="en-US" sz="1600" dirty="0">
                  <a:latin typeface="Lucida Sans Typewriter" panose="020B0509030504030204" pitchFamily="49" charset="0"/>
                </a:rPr>
                <a:t>CREATE TRIGGER </a:t>
              </a:r>
              <a:r>
                <a:rPr lang="en-US" altLang="en-US" sz="1600" dirty="0" err="1">
                  <a:latin typeface="Lucida Sans Typewriter" panose="020B0509030504030204" pitchFamily="49" charset="0"/>
                </a:rPr>
                <a:t>Employee_Update</a:t>
              </a:r>
              <a:endParaRPr lang="en-US" altLang="en-US" sz="1600" dirty="0">
                <a:latin typeface="Lucida Sans Typewriter" panose="020B0509030504030204" pitchFamily="49" charset="0"/>
              </a:endParaRPr>
            </a:p>
            <a:p>
              <a:pPr>
                <a:lnSpc>
                  <a:spcPct val="80000"/>
                </a:lnSpc>
                <a:spcBef>
                  <a:spcPct val="0"/>
                </a:spcBef>
                <a:buClrTx/>
                <a:buSzTx/>
                <a:buFontTx/>
                <a:buNone/>
              </a:pPr>
              <a:r>
                <a:rPr lang="en-US" altLang="en-US" sz="1600" dirty="0">
                  <a:latin typeface="Lucida Sans Typewriter" panose="020B0509030504030204" pitchFamily="49" charset="0"/>
                </a:rPr>
                <a:t>	ON Employees</a:t>
              </a:r>
            </a:p>
            <a:p>
              <a:pPr>
                <a:lnSpc>
                  <a:spcPct val="80000"/>
                </a:lnSpc>
                <a:spcBef>
                  <a:spcPct val="0"/>
                </a:spcBef>
                <a:buClrTx/>
                <a:buSzTx/>
                <a:buFontTx/>
                <a:buNone/>
              </a:pPr>
              <a:r>
                <a:rPr lang="en-US" altLang="en-US" sz="1600" dirty="0">
                  <a:latin typeface="Lucida Sans Typewriter" panose="020B0509030504030204" pitchFamily="49" charset="0"/>
                </a:rPr>
                <a:t>	FOR UPDATE</a:t>
              </a:r>
            </a:p>
            <a:p>
              <a:pPr>
                <a:lnSpc>
                  <a:spcPct val="80000"/>
                </a:lnSpc>
                <a:spcBef>
                  <a:spcPct val="0"/>
                </a:spcBef>
                <a:buClrTx/>
                <a:buSzTx/>
                <a:buFontTx/>
                <a:buNone/>
              </a:pPr>
              <a:r>
                <a:rPr lang="en-US" altLang="en-US" sz="1600" dirty="0">
                  <a:latin typeface="Lucida Sans Typewriter" panose="020B0509030504030204" pitchFamily="49" charset="0"/>
                </a:rPr>
                <a:t>AS</a:t>
              </a:r>
            </a:p>
            <a:p>
              <a:pPr>
                <a:lnSpc>
                  <a:spcPct val="80000"/>
                </a:lnSpc>
                <a:spcBef>
                  <a:spcPct val="0"/>
                </a:spcBef>
                <a:buClrTx/>
                <a:buSzTx/>
                <a:buFontTx/>
                <a:buNone/>
              </a:pPr>
              <a:r>
                <a:rPr lang="en-US" altLang="en-US" sz="1600" dirty="0">
                  <a:latin typeface="Lucida Sans Typewriter" panose="020B0509030504030204" pitchFamily="49" charset="0"/>
                </a:rPr>
                <a:t>IF UPDATE (</a:t>
              </a:r>
              <a:r>
                <a:rPr lang="en-US" altLang="en-US" sz="1600" dirty="0" err="1">
                  <a:latin typeface="Lucida Sans Typewriter" panose="020B0509030504030204" pitchFamily="49" charset="0"/>
                </a:rPr>
                <a:t>EmployeeID</a:t>
              </a:r>
              <a:r>
                <a:rPr lang="en-US" altLang="en-US" sz="1600" dirty="0">
                  <a:latin typeface="Lucida Sans Typewriter" panose="020B0509030504030204" pitchFamily="49" charset="0"/>
                </a:rPr>
                <a:t>)</a:t>
              </a:r>
            </a:p>
            <a:p>
              <a:pPr>
                <a:lnSpc>
                  <a:spcPct val="80000"/>
                </a:lnSpc>
                <a:spcBef>
                  <a:spcPct val="0"/>
                </a:spcBef>
                <a:buClrTx/>
                <a:buSzTx/>
                <a:buFontTx/>
                <a:buNone/>
              </a:pPr>
              <a:r>
                <a:rPr lang="en-US" altLang="en-US" sz="1600" dirty="0">
                  <a:latin typeface="Lucida Sans Typewriter" panose="020B0509030504030204" pitchFamily="49" charset="0"/>
                </a:rPr>
                <a:t>BEGIN TRANSACTION</a:t>
              </a:r>
            </a:p>
            <a:p>
              <a:pPr>
                <a:lnSpc>
                  <a:spcPct val="80000"/>
                </a:lnSpc>
                <a:spcBef>
                  <a:spcPct val="0"/>
                </a:spcBef>
                <a:buClrTx/>
                <a:buSzTx/>
                <a:buFontTx/>
                <a:buNone/>
              </a:pPr>
              <a:r>
                <a:rPr lang="en-US" altLang="en-US" sz="1600" dirty="0">
                  <a:latin typeface="Lucida Sans Typewriter" panose="020B0509030504030204" pitchFamily="49" charset="0"/>
                </a:rPr>
                <a:t>	RAISERROR (</a:t>
              </a:r>
              <a:r>
                <a:rPr lang="en-US" altLang="en-US" sz="1600" noProof="1">
                  <a:latin typeface="Lucida Sans Typewriter" panose="020B0509030504030204" pitchFamily="49" charset="0"/>
                </a:rPr>
                <a:t>'</a:t>
              </a:r>
              <a:r>
                <a:rPr lang="en-US" altLang="en-US" sz="1600" dirty="0">
                  <a:latin typeface="Lucida Sans Typewriter" panose="020B0509030504030204" pitchFamily="49" charset="0"/>
                </a:rPr>
                <a:t>Transaction cannot be processed.\</a:t>
              </a:r>
            </a:p>
            <a:p>
              <a:pPr>
                <a:lnSpc>
                  <a:spcPct val="80000"/>
                </a:lnSpc>
                <a:spcBef>
                  <a:spcPct val="0"/>
                </a:spcBef>
                <a:buClrTx/>
                <a:buSzTx/>
                <a:buFontTx/>
                <a:buNone/>
              </a:pPr>
              <a:r>
                <a:rPr lang="en-US" altLang="en-US" sz="1600" dirty="0">
                  <a:latin typeface="Lucida Sans Typewriter" panose="020B0509030504030204" pitchFamily="49" charset="0"/>
                </a:rPr>
                <a:t>	***** Employee ID number cannot be modified.</a:t>
              </a:r>
              <a:r>
                <a:rPr lang="en-US" altLang="en-US" sz="1600" noProof="1">
                  <a:latin typeface="Lucida Sans Typewriter" panose="020B0509030504030204" pitchFamily="49" charset="0"/>
                </a:rPr>
                <a:t>'</a:t>
              </a:r>
              <a:r>
                <a:rPr lang="en-US" altLang="en-US" sz="1600" dirty="0">
                  <a:latin typeface="Lucida Sans Typewriter" panose="020B0509030504030204" pitchFamily="49" charset="0"/>
                </a:rPr>
                <a:t>, 10, 1)</a:t>
              </a:r>
            </a:p>
            <a:p>
              <a:pPr>
                <a:lnSpc>
                  <a:spcPct val="80000"/>
                </a:lnSpc>
                <a:spcBef>
                  <a:spcPct val="0"/>
                </a:spcBef>
                <a:buClrTx/>
                <a:buSzTx/>
                <a:buFontTx/>
                <a:buNone/>
              </a:pPr>
              <a:r>
                <a:rPr lang="en-US" altLang="en-US" sz="1600" dirty="0">
                  <a:latin typeface="Lucida Sans Typewriter" panose="020B0509030504030204" pitchFamily="49" charset="0"/>
                </a:rPr>
                <a:t>	ROLLBACK TRANSACTION</a:t>
              </a:r>
            </a:p>
          </p:txBody>
        </p:sp>
        <p:grpSp>
          <p:nvGrpSpPr>
            <p:cNvPr id="32778" name="Group 177"/>
            <p:cNvGrpSpPr>
              <a:grpSpLocks/>
            </p:cNvGrpSpPr>
            <p:nvPr/>
          </p:nvGrpSpPr>
          <p:grpSpPr bwMode="auto">
            <a:xfrm>
              <a:off x="288" y="2448"/>
              <a:ext cx="3024" cy="480"/>
              <a:chOff x="528" y="3696"/>
              <a:chExt cx="3024" cy="480"/>
            </a:xfrm>
          </p:grpSpPr>
          <p:sp>
            <p:nvSpPr>
              <p:cNvPr id="32804" name="Rectangle 178"/>
              <p:cNvSpPr>
                <a:spLocks noChangeArrowheads="1"/>
              </p:cNvSpPr>
              <p:nvPr/>
            </p:nvSpPr>
            <p:spPr bwMode="auto">
              <a:xfrm>
                <a:off x="528" y="3696"/>
                <a:ext cx="3024" cy="480"/>
              </a:xfrm>
              <a:prstGeom prst="rect">
                <a:avLst/>
              </a:prstGeom>
              <a:solidFill>
                <a:schemeClr val="bg1"/>
              </a:solidFill>
              <a:ln w="9525">
                <a:solidFill>
                  <a:schemeClr val="tx1"/>
                </a:solidFill>
                <a:miter lim="800000"/>
                <a:headEnd/>
                <a:tailEnd/>
              </a:ln>
              <a:effectLst>
                <a:outerShdw dist="35921" dir="2700000" algn="ctr" rotWithShape="0">
                  <a:schemeClr val="folHlink"/>
                </a:outerShdw>
              </a:effectLst>
            </p:spPr>
            <p:txBody>
              <a:bodyPr wrap="none" lIns="548640" anchor="ctr"/>
              <a:lstStyle>
                <a:lvl1pPr>
                  <a:spcBef>
                    <a:spcPct val="20000"/>
                  </a:spcBef>
                  <a:buClr>
                    <a:schemeClr val="bg2"/>
                  </a:buClr>
                  <a:buSzPct val="70000"/>
                  <a:buFont typeface="Wingdings" panose="05000000000000000000" pitchFamily="2" charset="2"/>
                  <a:buChar char="l"/>
                  <a:tabLst>
                    <a:tab pos="2222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222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222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222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222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9pPr>
              </a:lstStyle>
              <a:p>
                <a:pPr>
                  <a:lnSpc>
                    <a:spcPct val="80000"/>
                  </a:lnSpc>
                  <a:spcBef>
                    <a:spcPct val="0"/>
                  </a:spcBef>
                  <a:buClrTx/>
                  <a:buSzTx/>
                  <a:buFontTx/>
                  <a:buNone/>
                </a:pPr>
                <a:r>
                  <a:rPr lang="en-US" altLang="en-US" sz="1600" b="1">
                    <a:latin typeface="Arial Narrow" panose="020B0606020202030204" pitchFamily="34" charset="0"/>
                  </a:rPr>
                  <a:t>  Transaction cannot be processed.</a:t>
                </a:r>
              </a:p>
              <a:p>
                <a:pPr>
                  <a:lnSpc>
                    <a:spcPct val="80000"/>
                  </a:lnSpc>
                  <a:spcBef>
                    <a:spcPct val="0"/>
                  </a:spcBef>
                  <a:buClrTx/>
                  <a:buSzTx/>
                  <a:buFontTx/>
                  <a:buNone/>
                </a:pPr>
                <a:r>
                  <a:rPr lang="en-US" altLang="en-US" sz="1600" b="1">
                    <a:latin typeface="Arial Narrow" panose="020B0606020202030204" pitchFamily="34" charset="0"/>
                  </a:rPr>
                  <a:t>  ***** Member number cannot be modified</a:t>
                </a:r>
              </a:p>
              <a:p>
                <a:pPr>
                  <a:lnSpc>
                    <a:spcPct val="80000"/>
                  </a:lnSpc>
                  <a:spcBef>
                    <a:spcPct val="0"/>
                  </a:spcBef>
                  <a:buClrTx/>
                  <a:buSzTx/>
                  <a:buFontTx/>
                  <a:buNone/>
                </a:pPr>
                <a:endParaRPr lang="en-US" altLang="en-US" sz="1600" b="1">
                  <a:latin typeface="Arial Narrow" panose="020B0606020202030204" pitchFamily="34" charset="0"/>
                </a:endParaRPr>
              </a:p>
            </p:txBody>
          </p:sp>
          <p:grpSp>
            <p:nvGrpSpPr>
              <p:cNvPr id="32805" name="Group 179"/>
              <p:cNvGrpSpPr>
                <a:grpSpLocks/>
              </p:cNvGrpSpPr>
              <p:nvPr/>
            </p:nvGrpSpPr>
            <p:grpSpPr bwMode="auto">
              <a:xfrm>
                <a:off x="594" y="3768"/>
                <a:ext cx="336" cy="336"/>
                <a:chOff x="1163" y="995"/>
                <a:chExt cx="265" cy="265"/>
              </a:xfrm>
            </p:grpSpPr>
            <p:sp>
              <p:nvSpPr>
                <p:cNvPr id="32806" name="Freeform 180"/>
                <p:cNvSpPr>
                  <a:spLocks/>
                </p:cNvSpPr>
                <p:nvPr/>
              </p:nvSpPr>
              <p:spPr bwMode="auto">
                <a:xfrm>
                  <a:off x="1163" y="995"/>
                  <a:ext cx="265" cy="265"/>
                </a:xfrm>
                <a:custGeom>
                  <a:avLst/>
                  <a:gdLst>
                    <a:gd name="T0" fmla="*/ 31 w 265"/>
                    <a:gd name="T1" fmla="*/ 264 h 265"/>
                    <a:gd name="T2" fmla="*/ 16 w 265"/>
                    <a:gd name="T3" fmla="*/ 260 h 265"/>
                    <a:gd name="T4" fmla="*/ 5 w 265"/>
                    <a:gd name="T5" fmla="*/ 250 h 265"/>
                    <a:gd name="T6" fmla="*/ 0 w 265"/>
                    <a:gd name="T7" fmla="*/ 233 h 265"/>
                    <a:gd name="T8" fmla="*/ 116 w 265"/>
                    <a:gd name="T9" fmla="*/ 12 h 265"/>
                    <a:gd name="T10" fmla="*/ 124 w 265"/>
                    <a:gd name="T11" fmla="*/ 0 h 265"/>
                    <a:gd name="T12" fmla="*/ 140 w 265"/>
                    <a:gd name="T13" fmla="*/ 0 h 265"/>
                    <a:gd name="T14" fmla="*/ 151 w 265"/>
                    <a:gd name="T15" fmla="*/ 14 h 265"/>
                    <a:gd name="T16" fmla="*/ 264 w 265"/>
                    <a:gd name="T17" fmla="*/ 233 h 265"/>
                    <a:gd name="T18" fmla="*/ 264 w 265"/>
                    <a:gd name="T19" fmla="*/ 245 h 265"/>
                    <a:gd name="T20" fmla="*/ 260 w 265"/>
                    <a:gd name="T21" fmla="*/ 260 h 265"/>
                    <a:gd name="T22" fmla="*/ 246 w 265"/>
                    <a:gd name="T23" fmla="*/ 264 h 265"/>
                    <a:gd name="T24" fmla="*/ 233 w 265"/>
                    <a:gd name="T25" fmla="*/ 264 h 265"/>
                    <a:gd name="T26" fmla="*/ 16 w 265"/>
                    <a:gd name="T27" fmla="*/ 264 h 265"/>
                    <a:gd name="T28" fmla="*/ 16 w 265"/>
                    <a:gd name="T29" fmla="*/ 264 h 2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65" h="265">
                      <a:moveTo>
                        <a:pt x="31" y="264"/>
                      </a:moveTo>
                      <a:lnTo>
                        <a:pt x="16" y="260"/>
                      </a:lnTo>
                      <a:lnTo>
                        <a:pt x="5" y="250"/>
                      </a:lnTo>
                      <a:lnTo>
                        <a:pt x="0" y="233"/>
                      </a:lnTo>
                      <a:lnTo>
                        <a:pt x="116" y="12"/>
                      </a:lnTo>
                      <a:lnTo>
                        <a:pt x="124" y="0"/>
                      </a:lnTo>
                      <a:lnTo>
                        <a:pt x="140" y="0"/>
                      </a:lnTo>
                      <a:lnTo>
                        <a:pt x="151" y="14"/>
                      </a:lnTo>
                      <a:lnTo>
                        <a:pt x="264" y="233"/>
                      </a:lnTo>
                      <a:lnTo>
                        <a:pt x="264" y="245"/>
                      </a:lnTo>
                      <a:lnTo>
                        <a:pt x="260" y="260"/>
                      </a:lnTo>
                      <a:lnTo>
                        <a:pt x="246" y="264"/>
                      </a:lnTo>
                      <a:lnTo>
                        <a:pt x="233" y="264"/>
                      </a:lnTo>
                      <a:lnTo>
                        <a:pt x="16" y="264"/>
                      </a:lnTo>
                    </a:path>
                  </a:pathLst>
                </a:custGeom>
                <a:solidFill>
                  <a:srgbClr val="FAFD00"/>
                </a:solidFill>
                <a:ln w="12700" cap="rnd" cmpd="sng">
                  <a:solidFill>
                    <a:srgbClr val="767900"/>
                  </a:solidFill>
                  <a:prstDash val="solid"/>
                  <a:round/>
                  <a:headEnd type="none" w="med" len="med"/>
                  <a:tailEnd type="none" w="med" len="med"/>
                </a:ln>
                <a:effectLst>
                  <a:outerShdw dist="17961" dir="2700000" algn="ctr" rotWithShape="0">
                    <a:schemeClr val="folHlink"/>
                  </a:outerShdw>
                </a:effectLst>
              </p:spPr>
              <p:txBody>
                <a:bodyPr/>
                <a:lstStyle/>
                <a:p>
                  <a:endParaRPr lang="en-US"/>
                </a:p>
              </p:txBody>
            </p:sp>
            <p:sp>
              <p:nvSpPr>
                <p:cNvPr id="32807" name="Freeform 181"/>
                <p:cNvSpPr>
                  <a:spLocks/>
                </p:cNvSpPr>
                <p:nvPr/>
              </p:nvSpPr>
              <p:spPr bwMode="auto">
                <a:xfrm>
                  <a:off x="1314" y="1009"/>
                  <a:ext cx="114" cy="251"/>
                </a:xfrm>
                <a:custGeom>
                  <a:avLst/>
                  <a:gdLst>
                    <a:gd name="T0" fmla="*/ 0 w 114"/>
                    <a:gd name="T1" fmla="*/ 0 h 251"/>
                    <a:gd name="T2" fmla="*/ 113 w 114"/>
                    <a:gd name="T3" fmla="*/ 219 h 251"/>
                    <a:gd name="T4" fmla="*/ 113 w 114"/>
                    <a:gd name="T5" fmla="*/ 231 h 251"/>
                    <a:gd name="T6" fmla="*/ 109 w 114"/>
                    <a:gd name="T7" fmla="*/ 246 h 251"/>
                    <a:gd name="T8" fmla="*/ 95 w 114"/>
                    <a:gd name="T9" fmla="*/ 250 h 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251">
                      <a:moveTo>
                        <a:pt x="0" y="0"/>
                      </a:moveTo>
                      <a:lnTo>
                        <a:pt x="113" y="219"/>
                      </a:lnTo>
                      <a:lnTo>
                        <a:pt x="113" y="231"/>
                      </a:lnTo>
                      <a:lnTo>
                        <a:pt x="109" y="246"/>
                      </a:lnTo>
                      <a:lnTo>
                        <a:pt x="95" y="250"/>
                      </a:lnTo>
                    </a:path>
                  </a:pathLst>
                </a:custGeom>
                <a:noFill/>
                <a:ln w="12700" cap="rnd" cmpd="sng">
                  <a:solidFill>
                    <a:schemeClr val="tx2"/>
                  </a:solidFill>
                  <a:prstDash val="solid"/>
                  <a:round/>
                  <a:headEnd type="none" w="med" len="med"/>
                  <a:tailEnd type="none" w="med" len="med"/>
                </a:ln>
                <a:effectLst>
                  <a:outerShdw dist="17961" dir="13500000" algn="ctr" rotWithShape="0">
                    <a:schemeClr val="folHlink"/>
                  </a:outerShdw>
                </a:effectLst>
                <a:extLst>
                  <a:ext uri="{909E8E84-426E-40DD-AFC4-6F175D3DCCD1}">
                    <a14:hiddenFill xmlns:a14="http://schemas.microsoft.com/office/drawing/2010/main">
                      <a:solidFill>
                        <a:schemeClr val="bg1"/>
                      </a:solidFill>
                    </a14:hiddenFill>
                  </a:ext>
                </a:extLst>
              </p:spPr>
              <p:txBody>
                <a:bodyPr/>
                <a:lstStyle/>
                <a:p>
                  <a:endParaRPr lang="en-US"/>
                </a:p>
              </p:txBody>
            </p:sp>
            <p:grpSp>
              <p:nvGrpSpPr>
                <p:cNvPr id="32808" name="Group 182"/>
                <p:cNvGrpSpPr>
                  <a:grpSpLocks/>
                </p:cNvGrpSpPr>
                <p:nvPr/>
              </p:nvGrpSpPr>
              <p:grpSpPr bwMode="auto">
                <a:xfrm>
                  <a:off x="1270" y="1075"/>
                  <a:ext cx="50" cy="141"/>
                  <a:chOff x="1270" y="1075"/>
                  <a:chExt cx="50" cy="141"/>
                </a:xfrm>
              </p:grpSpPr>
              <p:sp>
                <p:nvSpPr>
                  <p:cNvPr id="32809" name="Freeform 183"/>
                  <p:cNvSpPr>
                    <a:spLocks/>
                  </p:cNvSpPr>
                  <p:nvPr/>
                </p:nvSpPr>
                <p:spPr bwMode="auto">
                  <a:xfrm>
                    <a:off x="1270" y="1075"/>
                    <a:ext cx="50" cy="102"/>
                  </a:xfrm>
                  <a:custGeom>
                    <a:avLst/>
                    <a:gdLst>
                      <a:gd name="T0" fmla="*/ 26 w 50"/>
                      <a:gd name="T1" fmla="*/ 101 h 102"/>
                      <a:gd name="T2" fmla="*/ 41 w 50"/>
                      <a:gd name="T3" fmla="*/ 62 h 102"/>
                      <a:gd name="T4" fmla="*/ 48 w 50"/>
                      <a:gd name="T5" fmla="*/ 35 h 102"/>
                      <a:gd name="T6" fmla="*/ 49 w 50"/>
                      <a:gd name="T7" fmla="*/ 20 h 102"/>
                      <a:gd name="T8" fmla="*/ 44 w 50"/>
                      <a:gd name="T9" fmla="*/ 7 h 102"/>
                      <a:gd name="T10" fmla="*/ 30 w 50"/>
                      <a:gd name="T11" fmla="*/ 0 h 102"/>
                      <a:gd name="T12" fmla="*/ 14 w 50"/>
                      <a:gd name="T13" fmla="*/ 1 h 102"/>
                      <a:gd name="T14" fmla="*/ 6 w 50"/>
                      <a:gd name="T15" fmla="*/ 7 h 102"/>
                      <a:gd name="T16" fmla="*/ 0 w 50"/>
                      <a:gd name="T17" fmla="*/ 15 h 102"/>
                      <a:gd name="T18" fmla="*/ 0 w 50"/>
                      <a:gd name="T19" fmla="*/ 33 h 102"/>
                      <a:gd name="T20" fmla="*/ 4 w 50"/>
                      <a:gd name="T21" fmla="*/ 53 h 102"/>
                      <a:gd name="T22" fmla="*/ 14 w 50"/>
                      <a:gd name="T23" fmla="*/ 81 h 102"/>
                      <a:gd name="T24" fmla="*/ 26 w 50"/>
                      <a:gd name="T25" fmla="*/ 101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 h="102">
                        <a:moveTo>
                          <a:pt x="26" y="101"/>
                        </a:moveTo>
                        <a:lnTo>
                          <a:pt x="41" y="62"/>
                        </a:lnTo>
                        <a:lnTo>
                          <a:pt x="48" y="35"/>
                        </a:lnTo>
                        <a:lnTo>
                          <a:pt x="49" y="20"/>
                        </a:lnTo>
                        <a:lnTo>
                          <a:pt x="44" y="7"/>
                        </a:lnTo>
                        <a:lnTo>
                          <a:pt x="30" y="0"/>
                        </a:lnTo>
                        <a:lnTo>
                          <a:pt x="14" y="1"/>
                        </a:lnTo>
                        <a:lnTo>
                          <a:pt x="6" y="7"/>
                        </a:lnTo>
                        <a:lnTo>
                          <a:pt x="0" y="15"/>
                        </a:lnTo>
                        <a:lnTo>
                          <a:pt x="0" y="33"/>
                        </a:lnTo>
                        <a:lnTo>
                          <a:pt x="4" y="53"/>
                        </a:lnTo>
                        <a:lnTo>
                          <a:pt x="14" y="81"/>
                        </a:lnTo>
                        <a:lnTo>
                          <a:pt x="26" y="101"/>
                        </a:lnTo>
                      </a:path>
                    </a:pathLst>
                  </a:custGeom>
                  <a:solidFill>
                    <a:schemeClr val="tx2"/>
                  </a:solidFill>
                  <a:ln>
                    <a:noFill/>
                  </a:ln>
                  <a:effectLst>
                    <a:outerShdw dist="12700" dir="5400000" algn="ctr" rotWithShape="0">
                      <a:schemeClr val="folHlink"/>
                    </a:outerShdw>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Lst>
                </p:spPr>
                <p:txBody>
                  <a:bodyPr/>
                  <a:lstStyle/>
                  <a:p>
                    <a:endParaRPr lang="en-US"/>
                  </a:p>
                </p:txBody>
              </p:sp>
              <p:sp>
                <p:nvSpPr>
                  <p:cNvPr id="32810" name="Oval 184"/>
                  <p:cNvSpPr>
                    <a:spLocks noChangeArrowheads="1"/>
                  </p:cNvSpPr>
                  <p:nvPr/>
                </p:nvSpPr>
                <p:spPr bwMode="auto">
                  <a:xfrm>
                    <a:off x="1280" y="1194"/>
                    <a:ext cx="29" cy="22"/>
                  </a:xfrm>
                  <a:prstGeom prst="ellipse">
                    <a:avLst/>
                  </a:prstGeom>
                  <a:solidFill>
                    <a:schemeClr val="tx2"/>
                  </a:solidFill>
                  <a:ln>
                    <a:noFill/>
                  </a:ln>
                  <a:effectLst>
                    <a:outerShdw dist="12700" dir="5400000" algn="ctr" rotWithShape="0">
                      <a:schemeClr val="folHlink"/>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grpSp>
        <p:grpSp>
          <p:nvGrpSpPr>
            <p:cNvPr id="32779" name="Group 185"/>
            <p:cNvGrpSpPr>
              <a:grpSpLocks/>
            </p:cNvGrpSpPr>
            <p:nvPr/>
          </p:nvGrpSpPr>
          <p:grpSpPr bwMode="auto">
            <a:xfrm>
              <a:off x="2496" y="2784"/>
              <a:ext cx="2928" cy="1248"/>
              <a:chOff x="2496" y="2784"/>
              <a:chExt cx="2928" cy="1248"/>
            </a:xfrm>
          </p:grpSpPr>
          <p:sp>
            <p:nvSpPr>
              <p:cNvPr id="201914" name="Rectangle 186"/>
              <p:cNvSpPr>
                <a:spLocks noChangeArrowheads="1"/>
              </p:cNvSpPr>
              <p:nvPr/>
            </p:nvSpPr>
            <p:spPr bwMode="auto">
              <a:xfrm>
                <a:off x="2496" y="2784"/>
                <a:ext cx="2921" cy="193"/>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Employees</a:t>
                </a:r>
              </a:p>
            </p:txBody>
          </p:sp>
          <p:sp>
            <p:nvSpPr>
              <p:cNvPr id="32781" name="Rectangle 187"/>
              <p:cNvSpPr>
                <a:spLocks noChangeArrowheads="1"/>
              </p:cNvSpPr>
              <p:nvPr/>
            </p:nvSpPr>
            <p:spPr bwMode="auto">
              <a:xfrm>
                <a:off x="2496" y="297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EmployeeID</a:t>
                </a:r>
              </a:p>
            </p:txBody>
          </p:sp>
          <p:sp>
            <p:nvSpPr>
              <p:cNvPr id="32782" name="Rectangle 188"/>
              <p:cNvSpPr>
                <a:spLocks noChangeArrowheads="1"/>
              </p:cNvSpPr>
              <p:nvPr/>
            </p:nvSpPr>
            <p:spPr bwMode="auto">
              <a:xfrm>
                <a:off x="3120" y="297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LastName</a:t>
                </a:r>
              </a:p>
            </p:txBody>
          </p:sp>
          <p:sp>
            <p:nvSpPr>
              <p:cNvPr id="32783" name="Rectangle 189"/>
              <p:cNvSpPr>
                <a:spLocks noChangeArrowheads="1"/>
              </p:cNvSpPr>
              <p:nvPr/>
            </p:nvSpPr>
            <p:spPr bwMode="auto">
              <a:xfrm>
                <a:off x="3744" y="2976"/>
                <a:ext cx="48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FirstName</a:t>
                </a:r>
              </a:p>
            </p:txBody>
          </p:sp>
          <p:sp>
            <p:nvSpPr>
              <p:cNvPr id="32784" name="Rectangle 190"/>
              <p:cNvSpPr>
                <a:spLocks noChangeArrowheads="1"/>
              </p:cNvSpPr>
              <p:nvPr/>
            </p:nvSpPr>
            <p:spPr bwMode="auto">
              <a:xfrm>
                <a:off x="4224" y="297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Title</a:t>
                </a:r>
              </a:p>
            </p:txBody>
          </p:sp>
          <p:sp>
            <p:nvSpPr>
              <p:cNvPr id="32785" name="Rectangle 191"/>
              <p:cNvSpPr>
                <a:spLocks noChangeArrowheads="1"/>
              </p:cNvSpPr>
              <p:nvPr/>
            </p:nvSpPr>
            <p:spPr bwMode="auto">
              <a:xfrm>
                <a:off x="4848" y="2976"/>
                <a:ext cx="57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HireDate</a:t>
                </a:r>
              </a:p>
            </p:txBody>
          </p:sp>
          <p:sp>
            <p:nvSpPr>
              <p:cNvPr id="32786" name="Rectangle 192"/>
              <p:cNvSpPr>
                <a:spLocks noChangeArrowheads="1"/>
              </p:cNvSpPr>
              <p:nvPr/>
            </p:nvSpPr>
            <p:spPr bwMode="auto">
              <a:xfrm>
                <a:off x="2496" y="316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32787" name="Rectangle 193"/>
              <p:cNvSpPr>
                <a:spLocks noChangeArrowheads="1"/>
              </p:cNvSpPr>
              <p:nvPr/>
            </p:nvSpPr>
            <p:spPr bwMode="auto">
              <a:xfrm>
                <a:off x="3120" y="316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Davolio</a:t>
                </a:r>
              </a:p>
              <a:p>
                <a:pPr>
                  <a:lnSpc>
                    <a:spcPct val="110000"/>
                  </a:lnSpc>
                  <a:spcBef>
                    <a:spcPct val="0"/>
                  </a:spcBef>
                  <a:buClrTx/>
                  <a:buSzTx/>
                  <a:buFontTx/>
                  <a:buNone/>
                </a:pPr>
                <a:r>
                  <a:rPr lang="en-US" altLang="en-US" sz="1800">
                    <a:latin typeface="Arial Narrow" panose="020B0606020202030204" pitchFamily="34" charset="0"/>
                  </a:rPr>
                  <a:t>Barr</a:t>
                </a:r>
              </a:p>
              <a:p>
                <a:pPr>
                  <a:lnSpc>
                    <a:spcPct val="110000"/>
                  </a:lnSpc>
                  <a:spcBef>
                    <a:spcPct val="0"/>
                  </a:spcBef>
                  <a:buClrTx/>
                  <a:buSzTx/>
                  <a:buFontTx/>
                  <a:buNone/>
                </a:pPr>
                <a:r>
                  <a:rPr lang="en-US" altLang="en-US" sz="1800">
                    <a:latin typeface="Arial Narrow" panose="020B0606020202030204" pitchFamily="34" charset="0"/>
                  </a:rPr>
                  <a:t>Leverling</a:t>
                </a:r>
              </a:p>
              <a:p>
                <a:pPr>
                  <a:lnSpc>
                    <a:spcPct val="110000"/>
                  </a:lnSpc>
                  <a:spcBef>
                    <a:spcPct val="0"/>
                  </a:spcBef>
                  <a:buClrTx/>
                  <a:buSzTx/>
                  <a:buFontTx/>
                  <a:buNone/>
                </a:pPr>
                <a:r>
                  <a:rPr lang="en-US" altLang="en-US" sz="1800">
                    <a:latin typeface="Arial Narrow" panose="020B0606020202030204" pitchFamily="34" charset="0"/>
                  </a:rPr>
                  <a:t>Peacock</a:t>
                </a:r>
              </a:p>
            </p:txBody>
          </p:sp>
          <p:sp>
            <p:nvSpPr>
              <p:cNvPr id="32788" name="Rectangle 194"/>
              <p:cNvSpPr>
                <a:spLocks noChangeArrowheads="1"/>
              </p:cNvSpPr>
              <p:nvPr/>
            </p:nvSpPr>
            <p:spPr bwMode="auto">
              <a:xfrm>
                <a:off x="3744" y="3168"/>
                <a:ext cx="48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Nancy</a:t>
                </a:r>
              </a:p>
              <a:p>
                <a:pPr>
                  <a:lnSpc>
                    <a:spcPct val="110000"/>
                  </a:lnSpc>
                  <a:spcBef>
                    <a:spcPct val="0"/>
                  </a:spcBef>
                  <a:buClrTx/>
                  <a:buSzTx/>
                  <a:buFontTx/>
                  <a:buNone/>
                </a:pPr>
                <a:r>
                  <a:rPr lang="en-US" altLang="en-US" sz="1800">
                    <a:latin typeface="Arial Narrow" panose="020B0606020202030204" pitchFamily="34" charset="0"/>
                  </a:rPr>
                  <a:t>Andrew</a:t>
                </a:r>
              </a:p>
              <a:p>
                <a:pPr>
                  <a:lnSpc>
                    <a:spcPct val="110000"/>
                  </a:lnSpc>
                  <a:spcBef>
                    <a:spcPct val="0"/>
                  </a:spcBef>
                  <a:buClrTx/>
                  <a:buSzTx/>
                  <a:buFontTx/>
                  <a:buNone/>
                </a:pPr>
                <a:r>
                  <a:rPr lang="en-US" altLang="en-US" sz="1800">
                    <a:latin typeface="Arial Narrow" panose="020B0606020202030204" pitchFamily="34" charset="0"/>
                  </a:rPr>
                  <a:t>Janet</a:t>
                </a:r>
              </a:p>
              <a:p>
                <a:pPr>
                  <a:lnSpc>
                    <a:spcPct val="110000"/>
                  </a:lnSpc>
                  <a:spcBef>
                    <a:spcPct val="0"/>
                  </a:spcBef>
                  <a:buClrTx/>
                  <a:buSzTx/>
                  <a:buFontTx/>
                  <a:buNone/>
                </a:pPr>
                <a:r>
                  <a:rPr lang="en-US" altLang="en-US" sz="1800">
                    <a:latin typeface="Arial Narrow" panose="020B0606020202030204" pitchFamily="34" charset="0"/>
                  </a:rPr>
                  <a:t>Margaret</a:t>
                </a:r>
              </a:p>
            </p:txBody>
          </p:sp>
          <p:sp>
            <p:nvSpPr>
              <p:cNvPr id="32789" name="Rectangle 195"/>
              <p:cNvSpPr>
                <a:spLocks noChangeArrowheads="1"/>
              </p:cNvSpPr>
              <p:nvPr/>
            </p:nvSpPr>
            <p:spPr bwMode="auto">
              <a:xfrm>
                <a:off x="4224" y="316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R</a:t>
                </a:r>
              </a:p>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Sales Rep.</a:t>
                </a:r>
              </a:p>
            </p:txBody>
          </p:sp>
          <p:sp>
            <p:nvSpPr>
              <p:cNvPr id="32790" name="Rectangle 196"/>
              <p:cNvSpPr>
                <a:spLocks noChangeArrowheads="1"/>
              </p:cNvSpPr>
              <p:nvPr/>
            </p:nvSpPr>
            <p:spPr bwMode="auto">
              <a:xfrm>
                <a:off x="4848" y="3168"/>
                <a:ext cx="57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p:txBody>
          </p:sp>
          <p:grpSp>
            <p:nvGrpSpPr>
              <p:cNvPr id="32791" name="Group 197"/>
              <p:cNvGrpSpPr>
                <a:grpSpLocks/>
              </p:cNvGrpSpPr>
              <p:nvPr/>
            </p:nvGrpSpPr>
            <p:grpSpPr bwMode="auto">
              <a:xfrm>
                <a:off x="2496" y="3168"/>
                <a:ext cx="2928" cy="864"/>
                <a:chOff x="1920" y="1680"/>
                <a:chExt cx="2928" cy="864"/>
              </a:xfrm>
            </p:grpSpPr>
            <p:grpSp>
              <p:nvGrpSpPr>
                <p:cNvPr id="32793" name="Group 198"/>
                <p:cNvGrpSpPr>
                  <a:grpSpLocks/>
                </p:cNvGrpSpPr>
                <p:nvPr/>
              </p:nvGrpSpPr>
              <p:grpSpPr bwMode="auto">
                <a:xfrm>
                  <a:off x="1920" y="1920"/>
                  <a:ext cx="2928" cy="144"/>
                  <a:chOff x="1920" y="1920"/>
                  <a:chExt cx="2928" cy="144"/>
                </a:xfrm>
              </p:grpSpPr>
              <p:sp>
                <p:nvSpPr>
                  <p:cNvPr id="32799" name="Rectangle 199"/>
                  <p:cNvSpPr>
                    <a:spLocks noChangeArrowheads="1"/>
                  </p:cNvSpPr>
                  <p:nvPr/>
                </p:nvSpPr>
                <p:spPr bwMode="auto">
                  <a:xfrm>
                    <a:off x="1920"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32800" name="Rectangle 200"/>
                  <p:cNvSpPr>
                    <a:spLocks noChangeArrowheads="1"/>
                  </p:cNvSpPr>
                  <p:nvPr/>
                </p:nvSpPr>
                <p:spPr bwMode="auto">
                  <a:xfrm>
                    <a:off x="2544"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Fuller</a:t>
                    </a:r>
                  </a:p>
                </p:txBody>
              </p:sp>
              <p:sp>
                <p:nvSpPr>
                  <p:cNvPr id="32801" name="Rectangle 201"/>
                  <p:cNvSpPr>
                    <a:spLocks noChangeArrowheads="1"/>
                  </p:cNvSpPr>
                  <p:nvPr/>
                </p:nvSpPr>
                <p:spPr bwMode="auto">
                  <a:xfrm>
                    <a:off x="3168" y="1920"/>
                    <a:ext cx="48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Andrew</a:t>
                    </a:r>
                  </a:p>
                </p:txBody>
              </p:sp>
              <p:sp>
                <p:nvSpPr>
                  <p:cNvPr id="32802" name="Rectangle 202"/>
                  <p:cNvSpPr>
                    <a:spLocks noChangeArrowheads="1"/>
                  </p:cNvSpPr>
                  <p:nvPr/>
                </p:nvSpPr>
                <p:spPr bwMode="auto">
                  <a:xfrm>
                    <a:off x="3648"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Vice Pres.</a:t>
                    </a:r>
                  </a:p>
                </p:txBody>
              </p:sp>
              <p:sp>
                <p:nvSpPr>
                  <p:cNvPr id="32803" name="Rectangle 203"/>
                  <p:cNvSpPr>
                    <a:spLocks noChangeArrowheads="1"/>
                  </p:cNvSpPr>
                  <p:nvPr/>
                </p:nvSpPr>
                <p:spPr bwMode="auto">
                  <a:xfrm>
                    <a:off x="4272" y="1920"/>
                    <a:ext cx="57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grpSp>
            <p:sp>
              <p:nvSpPr>
                <p:cNvPr id="32794" name="Rectangle 204"/>
                <p:cNvSpPr>
                  <a:spLocks noChangeArrowheads="1"/>
                </p:cNvSpPr>
                <p:nvPr/>
              </p:nvSpPr>
              <p:spPr bwMode="auto">
                <a:xfrm>
                  <a:off x="1920"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5" name="Rectangle 205"/>
                <p:cNvSpPr>
                  <a:spLocks noChangeArrowheads="1"/>
                </p:cNvSpPr>
                <p:nvPr/>
              </p:nvSpPr>
              <p:spPr bwMode="auto">
                <a:xfrm>
                  <a:off x="2544"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6" name="Rectangle 206"/>
                <p:cNvSpPr>
                  <a:spLocks noChangeArrowheads="1"/>
                </p:cNvSpPr>
                <p:nvPr/>
              </p:nvSpPr>
              <p:spPr bwMode="auto">
                <a:xfrm>
                  <a:off x="3168" y="1680"/>
                  <a:ext cx="48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7" name="Rectangle 207"/>
                <p:cNvSpPr>
                  <a:spLocks noChangeArrowheads="1"/>
                </p:cNvSpPr>
                <p:nvPr/>
              </p:nvSpPr>
              <p:spPr bwMode="auto">
                <a:xfrm>
                  <a:off x="3648"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8" name="Rectangle 208"/>
                <p:cNvSpPr>
                  <a:spLocks noChangeArrowheads="1"/>
                </p:cNvSpPr>
                <p:nvPr/>
              </p:nvSpPr>
              <p:spPr bwMode="auto">
                <a:xfrm>
                  <a:off x="4272" y="1680"/>
                  <a:ext cx="57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32792" name="Oval 209"/>
              <p:cNvSpPr>
                <a:spLocks noChangeArrowheads="1"/>
              </p:cNvSpPr>
              <p:nvPr/>
            </p:nvSpPr>
            <p:spPr bwMode="auto">
              <a:xfrm>
                <a:off x="2532" y="3378"/>
                <a:ext cx="576" cy="192"/>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1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9512" name="Group 136"/>
          <p:cNvGraphicFramePr>
            <a:graphicFrameLocks noGrp="1"/>
          </p:cNvGraphicFramePr>
          <p:nvPr/>
        </p:nvGraphicFramePr>
        <p:xfrm>
          <a:off x="728663" y="2057400"/>
          <a:ext cx="7772400" cy="1463676"/>
        </p:xfrm>
        <a:graphic>
          <a:graphicData uri="http://schemas.openxmlformats.org/drawingml/2006/table">
            <a:tbl>
              <a:tblPr/>
              <a:tblGrid>
                <a:gridCol w="115252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54137">
                  <a:extLst>
                    <a:ext uri="{9D8B030D-6E8A-4147-A177-3AD203B41FA5}">
                      <a16:colId xmlns:a16="http://schemas.microsoft.com/office/drawing/2014/main" val="20004"/>
                    </a:ext>
                  </a:extLst>
                </a:gridCol>
                <a:gridCol w="1281113">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MaHD</a:t>
                      </a:r>
                      <a:endParaRPr kumimoji="0" lang="en-US" sz="1800" b="1"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3"/>
                  </a:ext>
                </a:extLst>
              </a:tr>
            </a:tbl>
          </a:graphicData>
        </a:graphic>
      </p:graphicFrame>
      <p:graphicFrame>
        <p:nvGraphicFramePr>
          <p:cNvPr id="229514" name="Group 138"/>
          <p:cNvGraphicFramePr>
            <a:graphicFrameLocks noGrp="1"/>
          </p:cNvGraphicFramePr>
          <p:nvPr/>
        </p:nvGraphicFramePr>
        <p:xfrm>
          <a:off x="1397000" y="4495800"/>
          <a:ext cx="7196137" cy="731838"/>
        </p:xfrm>
        <a:graphic>
          <a:graphicData uri="http://schemas.openxmlformats.org/drawingml/2006/table">
            <a:tbl>
              <a:tblPr/>
              <a:tblGrid>
                <a:gridCol w="884237">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984250">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395412">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lumMod val="65000"/>
                              <a:lumOff val="35000"/>
                            </a:schemeClr>
                          </a:solidFill>
                          <a:effectLst/>
                          <a:latin typeface="Arial" charset="0"/>
                        </a:rPr>
                        <a:t>MaHD</a:t>
                      </a:r>
                      <a:endParaRPr kumimoji="0" lang="en-US" sz="1800" b="1" i="0" u="none" strike="noStrike" cap="none" normalizeH="0" baseline="0" dirty="0">
                        <a:ln>
                          <a:noFill/>
                        </a:ln>
                        <a:solidFill>
                          <a:schemeClr val="tx1">
                            <a:lumMod val="65000"/>
                            <a:lumOff val="35000"/>
                          </a:schemeClr>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lumMod val="65000"/>
                              <a:lumOff val="35000"/>
                            </a:schemeClr>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lumMod val="65000"/>
                              <a:lumOff val="35000"/>
                            </a:schemeClr>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lumMod val="65000"/>
                              <a:lumOff val="35000"/>
                            </a:schemeClr>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lumMod val="65000"/>
                              <a:lumOff val="35000"/>
                            </a:schemeClr>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lumMod val="65000"/>
                              <a:lumOff val="35000"/>
                            </a:schemeClr>
                          </a:solidFill>
                          <a:effectLst/>
                          <a:latin typeface="Arial" charset="0"/>
                        </a:rPr>
                        <a:t>MaKH</a:t>
                      </a:r>
                      <a:endParaRPr kumimoji="0" lang="en-US" sz="1800" b="1" i="0" u="none" strike="noStrike" cap="none" normalizeH="0" baseline="0" dirty="0">
                        <a:ln>
                          <a:noFill/>
                        </a:ln>
                        <a:solidFill>
                          <a:schemeClr val="tx1">
                            <a:lumMod val="65000"/>
                            <a:lumOff val="35000"/>
                          </a:schemeClr>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TH3</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1"/>
                  </a:ext>
                </a:extLst>
              </a:tr>
            </a:tbl>
          </a:graphicData>
        </a:graphic>
      </p:graphicFrame>
      <p:grpSp>
        <p:nvGrpSpPr>
          <p:cNvPr id="229490" name="Group 114"/>
          <p:cNvGrpSpPr>
            <a:grpSpLocks/>
          </p:cNvGrpSpPr>
          <p:nvPr/>
        </p:nvGrpSpPr>
        <p:grpSpPr bwMode="auto">
          <a:xfrm>
            <a:off x="423863" y="3276600"/>
            <a:ext cx="609600" cy="1828800"/>
            <a:chOff x="267" y="2064"/>
            <a:chExt cx="384" cy="1152"/>
          </a:xfrm>
        </p:grpSpPr>
        <p:sp>
          <p:nvSpPr>
            <p:cNvPr id="33866" name="Line 67"/>
            <p:cNvSpPr>
              <a:spLocks noChangeShapeType="1"/>
            </p:cNvSpPr>
            <p:nvPr/>
          </p:nvSpPr>
          <p:spPr bwMode="auto">
            <a:xfrm>
              <a:off x="267" y="2064"/>
              <a:ext cx="0" cy="115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7" name="Line 68"/>
            <p:cNvSpPr>
              <a:spLocks noChangeShapeType="1"/>
            </p:cNvSpPr>
            <p:nvPr/>
          </p:nvSpPr>
          <p:spPr bwMode="auto">
            <a:xfrm>
              <a:off x="267" y="2064"/>
              <a:ext cx="192"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8" name="Line 69"/>
            <p:cNvSpPr>
              <a:spLocks noChangeShapeType="1"/>
            </p:cNvSpPr>
            <p:nvPr/>
          </p:nvSpPr>
          <p:spPr bwMode="auto">
            <a:xfrm>
              <a:off x="267" y="3188"/>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9491" name="Group 115"/>
          <p:cNvGrpSpPr>
            <a:grpSpLocks/>
          </p:cNvGrpSpPr>
          <p:nvPr/>
        </p:nvGrpSpPr>
        <p:grpSpPr bwMode="auto">
          <a:xfrm>
            <a:off x="6824663" y="3429000"/>
            <a:ext cx="2319337" cy="777875"/>
            <a:chOff x="4299" y="2160"/>
            <a:chExt cx="1461" cy="490"/>
          </a:xfrm>
        </p:grpSpPr>
        <p:sp>
          <p:nvSpPr>
            <p:cNvPr id="33863" name="AutoShape 65"/>
            <p:cNvSpPr>
              <a:spLocks noChangeArrowheads="1"/>
            </p:cNvSpPr>
            <p:nvPr/>
          </p:nvSpPr>
          <p:spPr bwMode="auto">
            <a:xfrm>
              <a:off x="4299" y="2160"/>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3864" name="AutoShape 66"/>
            <p:cNvSpPr>
              <a:spLocks noChangeArrowheads="1"/>
            </p:cNvSpPr>
            <p:nvPr/>
          </p:nvSpPr>
          <p:spPr bwMode="auto">
            <a:xfrm>
              <a:off x="4635" y="2160"/>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3</a:t>
              </a:r>
            </a:p>
          </p:txBody>
        </p:sp>
        <p:sp>
          <p:nvSpPr>
            <p:cNvPr id="33865" name="Text Box 71"/>
            <p:cNvSpPr txBox="1">
              <a:spLocks noChangeArrowheads="1"/>
            </p:cNvSpPr>
            <p:nvPr/>
          </p:nvSpPr>
          <p:spPr bwMode="auto">
            <a:xfrm>
              <a:off x="4521" y="2400"/>
              <a:ext cx="1239" cy="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solidFill>
                    <a:schemeClr val="bg1"/>
                  </a:solidFill>
                  <a:latin typeface="Arial Narrow" panose="020B0606020202030204" pitchFamily="34" charset="0"/>
                </a:rPr>
                <a:t>UPDATED Trigger</a:t>
              </a:r>
            </a:p>
          </p:txBody>
        </p:sp>
      </p:grpSp>
      <p:grpSp>
        <p:nvGrpSpPr>
          <p:cNvPr id="229489" name="Group 113"/>
          <p:cNvGrpSpPr>
            <a:grpSpLocks/>
          </p:cNvGrpSpPr>
          <p:nvPr/>
        </p:nvGrpSpPr>
        <p:grpSpPr bwMode="auto">
          <a:xfrm>
            <a:off x="609600" y="4038600"/>
            <a:ext cx="1781175" cy="457200"/>
            <a:chOff x="432" y="2544"/>
            <a:chExt cx="1122" cy="288"/>
          </a:xfrm>
        </p:grpSpPr>
        <p:sp>
          <p:nvSpPr>
            <p:cNvPr id="33861" name="AutoShape 3"/>
            <p:cNvSpPr>
              <a:spLocks noChangeArrowheads="1"/>
            </p:cNvSpPr>
            <p:nvPr/>
          </p:nvSpPr>
          <p:spPr bwMode="auto">
            <a:xfrm>
              <a:off x="432" y="2544"/>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sp>
          <p:nvSpPr>
            <p:cNvPr id="33862" name="Text Box 96"/>
            <p:cNvSpPr txBox="1">
              <a:spLocks noChangeArrowheads="1"/>
            </p:cNvSpPr>
            <p:nvPr/>
          </p:nvSpPr>
          <p:spPr bwMode="auto">
            <a:xfrm>
              <a:off x="720" y="2592"/>
              <a:ext cx="834" cy="2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solidFill>
                    <a:srgbClr val="800000"/>
                  </a:solidFill>
                  <a:latin typeface="Arial Narrow" panose="020B0606020202030204" pitchFamily="34" charset="0"/>
                </a:rPr>
                <a:t>UPDATE ROW</a:t>
              </a:r>
            </a:p>
          </p:txBody>
        </p:sp>
      </p:grpSp>
      <p:grpSp>
        <p:nvGrpSpPr>
          <p:cNvPr id="229488" name="Group 112"/>
          <p:cNvGrpSpPr>
            <a:grpSpLocks/>
          </p:cNvGrpSpPr>
          <p:nvPr/>
        </p:nvGrpSpPr>
        <p:grpSpPr bwMode="auto">
          <a:xfrm>
            <a:off x="990600" y="3505200"/>
            <a:ext cx="5729288" cy="457200"/>
            <a:chOff x="624" y="2208"/>
            <a:chExt cx="3609" cy="288"/>
          </a:xfrm>
        </p:grpSpPr>
        <p:sp>
          <p:nvSpPr>
            <p:cNvPr id="33859" name="AutoShape 64"/>
            <p:cNvSpPr>
              <a:spLocks noChangeArrowheads="1"/>
            </p:cNvSpPr>
            <p:nvPr/>
          </p:nvSpPr>
          <p:spPr bwMode="auto">
            <a:xfrm>
              <a:off x="624" y="2208"/>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sp>
          <p:nvSpPr>
            <p:cNvPr id="33860" name="Text Box 109"/>
            <p:cNvSpPr txBox="1">
              <a:spLocks noChangeArrowheads="1"/>
            </p:cNvSpPr>
            <p:nvPr/>
          </p:nvSpPr>
          <p:spPr bwMode="auto">
            <a:xfrm>
              <a:off x="902" y="2230"/>
              <a:ext cx="33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0000FF"/>
                  </a:solidFill>
                  <a:latin typeface="Arial Narrow" panose="020B0606020202030204" pitchFamily="34" charset="0"/>
                </a:rPr>
                <a:t>UPDATED HoaDon SET MaKH=‘TH3’ WHERE MaHD=1003</a:t>
              </a:r>
            </a:p>
          </p:txBody>
        </p:sp>
      </p:grpSp>
      <p:sp>
        <p:nvSpPr>
          <p:cNvPr id="33858" name="WordArt 140"/>
          <p:cNvSpPr>
            <a:spLocks noChangeArrowheads="1" noChangeShapeType="1" noTextEdit="1"/>
          </p:cNvSpPr>
          <p:nvPr/>
        </p:nvSpPr>
        <p:spPr bwMode="auto">
          <a:xfrm>
            <a:off x="762000" y="8382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29512"/>
                                        </p:tgtEl>
                                        <p:attrNameLst>
                                          <p:attrName>style.visibility</p:attrName>
                                        </p:attrNameLst>
                                      </p:cBhvr>
                                      <p:to>
                                        <p:strVal val="visible"/>
                                      </p:to>
                                    </p:set>
                                    <p:animEffect transition="in" filter="strips(downLeft)">
                                      <p:cBhvr>
                                        <p:cTn id="7" dur="500"/>
                                        <p:tgtEl>
                                          <p:spTgt spid="2295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488"/>
                                        </p:tgtEl>
                                        <p:attrNameLst>
                                          <p:attrName>style.visibility</p:attrName>
                                        </p:attrNameLst>
                                      </p:cBhvr>
                                      <p:to>
                                        <p:strVal val="visible"/>
                                      </p:to>
                                    </p:set>
                                    <p:animEffect transition="in" filter="blinds(horizontal)">
                                      <p:cBhvr>
                                        <p:cTn id="12" dur="500"/>
                                        <p:tgtEl>
                                          <p:spTgt spid="229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29489"/>
                                        </p:tgtEl>
                                        <p:attrNameLst>
                                          <p:attrName>style.visibility</p:attrName>
                                        </p:attrNameLst>
                                      </p:cBhvr>
                                      <p:to>
                                        <p:strVal val="visible"/>
                                      </p:to>
                                    </p:set>
                                    <p:anim calcmode="lin" valueType="num">
                                      <p:cBhvr additive="base">
                                        <p:cTn id="17" dur="500" fill="hold"/>
                                        <p:tgtEl>
                                          <p:spTgt spid="229489"/>
                                        </p:tgtEl>
                                        <p:attrNameLst>
                                          <p:attrName>ppt_x</p:attrName>
                                        </p:attrNameLst>
                                      </p:cBhvr>
                                      <p:tavLst>
                                        <p:tav tm="0">
                                          <p:val>
                                            <p:strVal val="#ppt_x"/>
                                          </p:val>
                                        </p:tav>
                                        <p:tav tm="100000">
                                          <p:val>
                                            <p:strVal val="#ppt_x"/>
                                          </p:val>
                                        </p:tav>
                                      </p:tavLst>
                                    </p:anim>
                                    <p:anim calcmode="lin" valueType="num">
                                      <p:cBhvr additive="base">
                                        <p:cTn id="18" dur="500" fill="hold"/>
                                        <p:tgtEl>
                                          <p:spTgt spid="22948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9" fill="hold" nodeType="clickEffect">
                                  <p:stCondLst>
                                    <p:cond delay="0"/>
                                  </p:stCondLst>
                                  <p:childTnLst>
                                    <p:set>
                                      <p:cBhvr>
                                        <p:cTn id="22" dur="1" fill="hold">
                                          <p:stCondLst>
                                            <p:cond delay="0"/>
                                          </p:stCondLst>
                                        </p:cTn>
                                        <p:tgtEl>
                                          <p:spTgt spid="229490"/>
                                        </p:tgtEl>
                                        <p:attrNameLst>
                                          <p:attrName>style.visibility</p:attrName>
                                        </p:attrNameLst>
                                      </p:cBhvr>
                                      <p:to>
                                        <p:strVal val="visible"/>
                                      </p:to>
                                    </p:set>
                                    <p:animEffect transition="in" filter="strips(upLeft)">
                                      <p:cBhvr>
                                        <p:cTn id="23" dur="500"/>
                                        <p:tgtEl>
                                          <p:spTgt spid="2294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229514"/>
                                        </p:tgtEl>
                                        <p:attrNameLst>
                                          <p:attrName>style.visibility</p:attrName>
                                        </p:attrNameLst>
                                      </p:cBhvr>
                                      <p:to>
                                        <p:strVal val="visible"/>
                                      </p:to>
                                    </p:set>
                                    <p:animEffect transition="in" filter="strips(downLeft)">
                                      <p:cBhvr>
                                        <p:cTn id="28" dur="500"/>
                                        <p:tgtEl>
                                          <p:spTgt spid="2295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229491"/>
                                        </p:tgtEl>
                                        <p:attrNameLst>
                                          <p:attrName>style.visibility</p:attrName>
                                        </p:attrNameLst>
                                      </p:cBhvr>
                                      <p:to>
                                        <p:strVal val="visible"/>
                                      </p:to>
                                    </p:set>
                                    <p:anim calcmode="lin" valueType="num">
                                      <p:cBhvr additive="base">
                                        <p:cTn id="33" dur="500" fill="hold"/>
                                        <p:tgtEl>
                                          <p:spTgt spid="229491"/>
                                        </p:tgtEl>
                                        <p:attrNameLst>
                                          <p:attrName>ppt_x</p:attrName>
                                        </p:attrNameLst>
                                      </p:cBhvr>
                                      <p:tavLst>
                                        <p:tav tm="0">
                                          <p:val>
                                            <p:strVal val="1+#ppt_w/2"/>
                                          </p:val>
                                        </p:tav>
                                        <p:tav tm="100000">
                                          <p:val>
                                            <p:strVal val="#ppt_x"/>
                                          </p:val>
                                        </p:tav>
                                      </p:tavLst>
                                    </p:anim>
                                    <p:anim calcmode="lin" valueType="num">
                                      <p:cBhvr additive="base">
                                        <p:cTn id="34" dur="500" fill="hold"/>
                                        <p:tgtEl>
                                          <p:spTgt spid="229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586" name="Group 138"/>
          <p:cNvGraphicFramePr>
            <a:graphicFrameLocks noGrp="1"/>
          </p:cNvGraphicFramePr>
          <p:nvPr/>
        </p:nvGraphicFramePr>
        <p:xfrm>
          <a:off x="762000" y="1752600"/>
          <a:ext cx="7772400" cy="1463676"/>
        </p:xfrm>
        <a:graphic>
          <a:graphicData uri="http://schemas.openxmlformats.org/drawingml/2006/table">
            <a:tbl>
              <a:tblPr/>
              <a:tblGrid>
                <a:gridCol w="115252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54138">
                  <a:extLst>
                    <a:ext uri="{9D8B030D-6E8A-4147-A177-3AD203B41FA5}">
                      <a16:colId xmlns:a16="http://schemas.microsoft.com/office/drawing/2014/main" val="20004"/>
                    </a:ext>
                  </a:extLst>
                </a:gridCol>
                <a:gridCol w="1281112">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MaHD</a:t>
                      </a:r>
                      <a:endParaRPr kumimoji="0" lang="en-US" sz="1800" b="1"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th3</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3"/>
                  </a:ext>
                </a:extLst>
              </a:tr>
            </a:tbl>
          </a:graphicData>
        </a:graphic>
      </p:graphicFrame>
      <p:graphicFrame>
        <p:nvGraphicFramePr>
          <p:cNvPr id="232587" name="Group 139"/>
          <p:cNvGraphicFramePr>
            <a:graphicFrameLocks noGrp="1"/>
          </p:cNvGraphicFramePr>
          <p:nvPr/>
        </p:nvGraphicFramePr>
        <p:xfrm>
          <a:off x="1143000" y="4114800"/>
          <a:ext cx="7467600" cy="746126"/>
        </p:xfrm>
        <a:graphic>
          <a:graphicData uri="http://schemas.openxmlformats.org/drawingml/2006/table">
            <a:tbl>
              <a:tblPr/>
              <a:tblGrid>
                <a:gridCol w="884238">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984250">
                  <a:extLst>
                    <a:ext uri="{9D8B030D-6E8A-4147-A177-3AD203B41FA5}">
                      <a16:colId xmlns:a16="http://schemas.microsoft.com/office/drawing/2014/main" val="20002"/>
                    </a:ext>
                  </a:extLst>
                </a:gridCol>
                <a:gridCol w="1395412">
                  <a:extLst>
                    <a:ext uri="{9D8B030D-6E8A-4147-A177-3AD203B41FA5}">
                      <a16:colId xmlns:a16="http://schemas.microsoft.com/office/drawing/2014/main" val="20003"/>
                    </a:ext>
                  </a:extLst>
                </a:gridCol>
                <a:gridCol w="1395413">
                  <a:extLst>
                    <a:ext uri="{9D8B030D-6E8A-4147-A177-3AD203B41FA5}">
                      <a16:colId xmlns:a16="http://schemas.microsoft.com/office/drawing/2014/main" val="20004"/>
                    </a:ext>
                  </a:extLst>
                </a:gridCol>
                <a:gridCol w="1312862">
                  <a:extLst>
                    <a:ext uri="{9D8B030D-6E8A-4147-A177-3AD203B41FA5}">
                      <a16:colId xmlns:a16="http://schemas.microsoft.com/office/drawing/2014/main" val="20005"/>
                    </a:ext>
                  </a:extLst>
                </a:gridCol>
              </a:tblGrid>
              <a:tr h="3804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MaHD</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6563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th3</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1"/>
                  </a:ext>
                </a:extLst>
              </a:tr>
            </a:tbl>
          </a:graphicData>
        </a:graphic>
      </p:graphicFrame>
      <p:grpSp>
        <p:nvGrpSpPr>
          <p:cNvPr id="232550" name="Group 102"/>
          <p:cNvGrpSpPr>
            <a:grpSpLocks/>
          </p:cNvGrpSpPr>
          <p:nvPr/>
        </p:nvGrpSpPr>
        <p:grpSpPr bwMode="auto">
          <a:xfrm>
            <a:off x="6858000" y="3124200"/>
            <a:ext cx="2319338" cy="777875"/>
            <a:chOff x="4320" y="1968"/>
            <a:chExt cx="1461" cy="490"/>
          </a:xfrm>
        </p:grpSpPr>
        <p:sp>
          <p:nvSpPr>
            <p:cNvPr id="34914" name="AutoShape 65"/>
            <p:cNvSpPr>
              <a:spLocks noChangeArrowheads="1"/>
            </p:cNvSpPr>
            <p:nvPr/>
          </p:nvSpPr>
          <p:spPr bwMode="auto">
            <a:xfrm>
              <a:off x="4320" y="1968"/>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915" name="AutoShape 66"/>
            <p:cNvSpPr>
              <a:spLocks noChangeArrowheads="1"/>
            </p:cNvSpPr>
            <p:nvPr/>
          </p:nvSpPr>
          <p:spPr bwMode="auto">
            <a:xfrm>
              <a:off x="4656" y="1968"/>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3</a:t>
              </a:r>
            </a:p>
          </p:txBody>
        </p:sp>
        <p:sp>
          <p:nvSpPr>
            <p:cNvPr id="34916" name="Text Box 70"/>
            <p:cNvSpPr txBox="1">
              <a:spLocks noChangeArrowheads="1"/>
            </p:cNvSpPr>
            <p:nvPr/>
          </p:nvSpPr>
          <p:spPr bwMode="auto">
            <a:xfrm>
              <a:off x="4542" y="2208"/>
              <a:ext cx="1239"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solidFill>
                    <a:srgbClr val="800000"/>
                  </a:solidFill>
                  <a:latin typeface="Arial Narrow" panose="020B0606020202030204" pitchFamily="34" charset="0"/>
                </a:rPr>
                <a:t>UPDATED Trigger</a:t>
              </a:r>
            </a:p>
          </p:txBody>
        </p:sp>
      </p:grpSp>
      <p:graphicFrame>
        <p:nvGraphicFramePr>
          <p:cNvPr id="232588" name="Group 140"/>
          <p:cNvGraphicFramePr>
            <a:graphicFrameLocks noGrp="1"/>
          </p:cNvGraphicFramePr>
          <p:nvPr/>
        </p:nvGraphicFramePr>
        <p:xfrm>
          <a:off x="1066800" y="5410200"/>
          <a:ext cx="7543800" cy="731838"/>
        </p:xfrm>
        <a:graphic>
          <a:graphicData uri="http://schemas.openxmlformats.org/drawingml/2006/table">
            <a:tbl>
              <a:tblPr/>
              <a:tblGrid>
                <a:gridCol w="892175">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995363">
                  <a:extLst>
                    <a:ext uri="{9D8B030D-6E8A-4147-A177-3AD203B41FA5}">
                      <a16:colId xmlns:a16="http://schemas.microsoft.com/office/drawing/2014/main" val="20002"/>
                    </a:ext>
                  </a:extLst>
                </a:gridCol>
                <a:gridCol w="1409700">
                  <a:extLst>
                    <a:ext uri="{9D8B030D-6E8A-4147-A177-3AD203B41FA5}">
                      <a16:colId xmlns:a16="http://schemas.microsoft.com/office/drawing/2014/main" val="20003"/>
                    </a:ext>
                  </a:extLst>
                </a:gridCol>
                <a:gridCol w="1408112">
                  <a:extLst>
                    <a:ext uri="{9D8B030D-6E8A-4147-A177-3AD203B41FA5}">
                      <a16:colId xmlns:a16="http://schemas.microsoft.com/office/drawing/2014/main" val="20004"/>
                    </a:ext>
                  </a:extLst>
                </a:gridCol>
                <a:gridCol w="1327150">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MaHD</a:t>
                      </a:r>
                      <a:endParaRPr kumimoji="0" lang="en-US" sz="1800" b="1"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1"/>
                  </a:ext>
                </a:extLst>
              </a:tr>
            </a:tbl>
          </a:graphicData>
        </a:graphic>
      </p:graphicFrame>
      <p:grpSp>
        <p:nvGrpSpPr>
          <p:cNvPr id="232552" name="Group 104"/>
          <p:cNvGrpSpPr>
            <a:grpSpLocks/>
          </p:cNvGrpSpPr>
          <p:nvPr/>
        </p:nvGrpSpPr>
        <p:grpSpPr bwMode="auto">
          <a:xfrm>
            <a:off x="762000" y="4876800"/>
            <a:ext cx="1974850" cy="536575"/>
            <a:chOff x="480" y="3072"/>
            <a:chExt cx="1244" cy="338"/>
          </a:xfrm>
        </p:grpSpPr>
        <p:sp>
          <p:nvSpPr>
            <p:cNvPr id="34912" name="Text Box 94"/>
            <p:cNvSpPr txBox="1">
              <a:spLocks noChangeArrowheads="1"/>
            </p:cNvSpPr>
            <p:nvPr/>
          </p:nvSpPr>
          <p:spPr bwMode="auto">
            <a:xfrm>
              <a:off x="816" y="3198"/>
              <a:ext cx="908" cy="212"/>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solidFill>
                    <a:srgbClr val="800000"/>
                  </a:solidFill>
                  <a:latin typeface="Arial Narrow" panose="020B0606020202030204" pitchFamily="34" charset="0"/>
                </a:rPr>
                <a:t>DELETED Table</a:t>
              </a:r>
            </a:p>
          </p:txBody>
        </p:sp>
        <p:sp>
          <p:nvSpPr>
            <p:cNvPr id="34913" name="AutoShape 3"/>
            <p:cNvSpPr>
              <a:spLocks noChangeArrowheads="1"/>
            </p:cNvSpPr>
            <p:nvPr/>
          </p:nvSpPr>
          <p:spPr bwMode="auto">
            <a:xfrm>
              <a:off x="480" y="3072"/>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grpSp>
      <p:grpSp>
        <p:nvGrpSpPr>
          <p:cNvPr id="232551" name="Group 103"/>
          <p:cNvGrpSpPr>
            <a:grpSpLocks/>
          </p:cNvGrpSpPr>
          <p:nvPr/>
        </p:nvGrpSpPr>
        <p:grpSpPr bwMode="auto">
          <a:xfrm>
            <a:off x="609600" y="3505200"/>
            <a:ext cx="2039938" cy="488950"/>
            <a:chOff x="384" y="2208"/>
            <a:chExt cx="1285" cy="308"/>
          </a:xfrm>
        </p:grpSpPr>
        <p:sp>
          <p:nvSpPr>
            <p:cNvPr id="34910" name="AutoShape 64"/>
            <p:cNvSpPr>
              <a:spLocks noChangeArrowheads="1"/>
            </p:cNvSpPr>
            <p:nvPr/>
          </p:nvSpPr>
          <p:spPr bwMode="auto">
            <a:xfrm>
              <a:off x="384" y="2208"/>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sp>
          <p:nvSpPr>
            <p:cNvPr id="34911" name="Text Box 95"/>
            <p:cNvSpPr txBox="1">
              <a:spLocks noChangeArrowheads="1"/>
            </p:cNvSpPr>
            <p:nvPr/>
          </p:nvSpPr>
          <p:spPr bwMode="auto">
            <a:xfrm>
              <a:off x="720" y="2304"/>
              <a:ext cx="949" cy="2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solidFill>
                    <a:srgbClr val="800000"/>
                  </a:solidFill>
                  <a:latin typeface="Arial Narrow" panose="020B0606020202030204" pitchFamily="34" charset="0"/>
                </a:rPr>
                <a:t>INSERTED Table</a:t>
              </a:r>
            </a:p>
          </p:txBody>
        </p:sp>
      </p:grpSp>
      <p:grpSp>
        <p:nvGrpSpPr>
          <p:cNvPr id="232553" name="Group 105"/>
          <p:cNvGrpSpPr>
            <a:grpSpLocks/>
          </p:cNvGrpSpPr>
          <p:nvPr/>
        </p:nvGrpSpPr>
        <p:grpSpPr bwMode="auto">
          <a:xfrm>
            <a:off x="457200" y="2971800"/>
            <a:ext cx="609600" cy="2667000"/>
            <a:chOff x="288" y="1872"/>
            <a:chExt cx="384" cy="1680"/>
          </a:xfrm>
        </p:grpSpPr>
        <p:sp>
          <p:nvSpPr>
            <p:cNvPr id="34906" name="Line 67"/>
            <p:cNvSpPr>
              <a:spLocks noChangeShapeType="1"/>
            </p:cNvSpPr>
            <p:nvPr/>
          </p:nvSpPr>
          <p:spPr bwMode="auto">
            <a:xfrm>
              <a:off x="288" y="1872"/>
              <a:ext cx="0" cy="168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7" name="Line 68"/>
            <p:cNvSpPr>
              <a:spLocks noChangeShapeType="1"/>
            </p:cNvSpPr>
            <p:nvPr/>
          </p:nvSpPr>
          <p:spPr bwMode="auto">
            <a:xfrm>
              <a:off x="288" y="1872"/>
              <a:ext cx="192"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8" name="Line 69"/>
            <p:cNvSpPr>
              <a:spLocks noChangeShapeType="1"/>
            </p:cNvSpPr>
            <p:nvPr/>
          </p:nvSpPr>
          <p:spPr bwMode="auto">
            <a:xfrm>
              <a:off x="288" y="2832"/>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9" name="Line 96"/>
            <p:cNvSpPr>
              <a:spLocks noChangeShapeType="1"/>
            </p:cNvSpPr>
            <p:nvPr/>
          </p:nvSpPr>
          <p:spPr bwMode="auto">
            <a:xfrm>
              <a:off x="288" y="3552"/>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905" name="WordArt 137"/>
          <p:cNvSpPr>
            <a:spLocks noChangeArrowheads="1" noChangeShapeType="1" noTextEdit="1"/>
          </p:cNvSpPr>
          <p:nvPr/>
        </p:nvSpPr>
        <p:spPr bwMode="auto">
          <a:xfrm>
            <a:off x="838200" y="9144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32586"/>
                                        </p:tgtEl>
                                        <p:attrNameLst>
                                          <p:attrName>style.visibility</p:attrName>
                                        </p:attrNameLst>
                                      </p:cBhvr>
                                      <p:to>
                                        <p:strVal val="visible"/>
                                      </p:to>
                                    </p:set>
                                    <p:animEffect transition="in" filter="strips(downLeft)">
                                      <p:cBhvr>
                                        <p:cTn id="7" dur="500"/>
                                        <p:tgtEl>
                                          <p:spTgt spid="232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2551"/>
                                        </p:tgtEl>
                                        <p:attrNameLst>
                                          <p:attrName>style.visibility</p:attrName>
                                        </p:attrNameLst>
                                      </p:cBhvr>
                                      <p:to>
                                        <p:strVal val="visible"/>
                                      </p:to>
                                    </p:set>
                                    <p:animEffect transition="in" filter="checkerboard(across)">
                                      <p:cBhvr>
                                        <p:cTn id="12" dur="500"/>
                                        <p:tgtEl>
                                          <p:spTgt spid="232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32587"/>
                                        </p:tgtEl>
                                        <p:attrNameLst>
                                          <p:attrName>style.visibility</p:attrName>
                                        </p:attrNameLst>
                                      </p:cBhvr>
                                      <p:to>
                                        <p:strVal val="visible"/>
                                      </p:to>
                                    </p:set>
                                    <p:animEffect transition="in" filter="wipe(right)">
                                      <p:cBhvr>
                                        <p:cTn id="17" dur="500"/>
                                        <p:tgtEl>
                                          <p:spTgt spid="232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32552"/>
                                        </p:tgtEl>
                                        <p:attrNameLst>
                                          <p:attrName>style.visibility</p:attrName>
                                        </p:attrNameLst>
                                      </p:cBhvr>
                                      <p:to>
                                        <p:strVal val="visible"/>
                                      </p:to>
                                    </p:set>
                                    <p:animEffect transition="in" filter="randombar(horizontal)">
                                      <p:cBhvr>
                                        <p:cTn id="22" dur="500"/>
                                        <p:tgtEl>
                                          <p:spTgt spid="2325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32588"/>
                                        </p:tgtEl>
                                        <p:attrNameLst>
                                          <p:attrName>style.visibility</p:attrName>
                                        </p:attrNameLst>
                                      </p:cBhvr>
                                      <p:to>
                                        <p:strVal val="visible"/>
                                      </p:to>
                                    </p:set>
                                    <p:anim calcmode="lin" valueType="num">
                                      <p:cBhvr>
                                        <p:cTn id="27" dur="500" fill="hold"/>
                                        <p:tgtEl>
                                          <p:spTgt spid="232588"/>
                                        </p:tgtEl>
                                        <p:attrNameLst>
                                          <p:attrName>ppt_w</p:attrName>
                                        </p:attrNameLst>
                                      </p:cBhvr>
                                      <p:tavLst>
                                        <p:tav tm="0">
                                          <p:val>
                                            <p:fltVal val="0"/>
                                          </p:val>
                                        </p:tav>
                                        <p:tav tm="100000">
                                          <p:val>
                                            <p:strVal val="#ppt_w"/>
                                          </p:val>
                                        </p:tav>
                                      </p:tavLst>
                                    </p:anim>
                                    <p:anim calcmode="lin" valueType="num">
                                      <p:cBhvr>
                                        <p:cTn id="28" dur="500" fill="hold"/>
                                        <p:tgtEl>
                                          <p:spTgt spid="232588"/>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232553"/>
                                        </p:tgtEl>
                                        <p:attrNameLst>
                                          <p:attrName>style.visibility</p:attrName>
                                        </p:attrNameLst>
                                      </p:cBhvr>
                                      <p:to>
                                        <p:strVal val="visible"/>
                                      </p:to>
                                    </p:set>
                                    <p:anim calcmode="lin" valueType="num">
                                      <p:cBhvr additive="base">
                                        <p:cTn id="33" dur="500" fill="hold"/>
                                        <p:tgtEl>
                                          <p:spTgt spid="232553"/>
                                        </p:tgtEl>
                                        <p:attrNameLst>
                                          <p:attrName>ppt_x</p:attrName>
                                        </p:attrNameLst>
                                      </p:cBhvr>
                                      <p:tavLst>
                                        <p:tav tm="0">
                                          <p:val>
                                            <p:strVal val="0-#ppt_w/2"/>
                                          </p:val>
                                        </p:tav>
                                        <p:tav tm="100000">
                                          <p:val>
                                            <p:strVal val="#ppt_x"/>
                                          </p:val>
                                        </p:tav>
                                      </p:tavLst>
                                    </p:anim>
                                    <p:anim calcmode="lin" valueType="num">
                                      <p:cBhvr additive="base">
                                        <p:cTn id="34" dur="500" fill="hold"/>
                                        <p:tgtEl>
                                          <p:spTgt spid="23255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232550"/>
                                        </p:tgtEl>
                                        <p:attrNameLst>
                                          <p:attrName>style.visibility</p:attrName>
                                        </p:attrNameLst>
                                      </p:cBhvr>
                                      <p:to>
                                        <p:strVal val="visible"/>
                                      </p:to>
                                    </p:set>
                                    <p:anim calcmode="lin" valueType="num">
                                      <p:cBhvr additive="base">
                                        <p:cTn id="39" dur="500" fill="hold"/>
                                        <p:tgtEl>
                                          <p:spTgt spid="232550"/>
                                        </p:tgtEl>
                                        <p:attrNameLst>
                                          <p:attrName>ppt_x</p:attrName>
                                        </p:attrNameLst>
                                      </p:cBhvr>
                                      <p:tavLst>
                                        <p:tav tm="0">
                                          <p:val>
                                            <p:strVal val="1+#ppt_w/2"/>
                                          </p:val>
                                        </p:tav>
                                        <p:tav tm="100000">
                                          <p:val>
                                            <p:strVal val="#ppt_x"/>
                                          </p:val>
                                        </p:tav>
                                      </p:tavLst>
                                    </p:anim>
                                    <p:anim calcmode="lin" valueType="num">
                                      <p:cBhvr additive="base">
                                        <p:cTn id="40" dur="500" fill="hold"/>
                                        <p:tgtEl>
                                          <p:spTgt spid="232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ChangeArrowheads="1"/>
          </p:cNvSpPr>
          <p:nvPr/>
        </p:nvSpPr>
        <p:spPr bwMode="auto">
          <a:xfrm>
            <a:off x="1143000" y="2514600"/>
            <a:ext cx="7162800" cy="38862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CREATE TRIGGER </a:t>
            </a:r>
            <a:r>
              <a:rPr lang="en-GB" altLang="en-US" sz="2400" dirty="0" err="1">
                <a:latin typeface="Times New Roman" panose="02020603050405020304" pitchFamily="18" charset="0"/>
                <a:cs typeface="Courier New" panose="02070309020205020404" pitchFamily="49" charset="0"/>
              </a:rPr>
              <a:t>NoUpdateProduct</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ON Orders</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FOR UPDATE AS</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IF (SELECT </a:t>
            </a:r>
            <a:r>
              <a:rPr lang="en-GB" altLang="en-US" sz="2400" dirty="0" err="1">
                <a:latin typeface="Times New Roman" panose="02020603050405020304" pitchFamily="18" charset="0"/>
                <a:cs typeface="Courier New" panose="02070309020205020404" pitchFamily="49" charset="0"/>
              </a:rPr>
              <a:t>Orderdate</a:t>
            </a:r>
            <a:r>
              <a:rPr lang="en-GB" altLang="en-US" sz="2400" dirty="0">
                <a:latin typeface="Times New Roman" panose="02020603050405020304" pitchFamily="18" charset="0"/>
                <a:cs typeface="Courier New" panose="02070309020205020404" pitchFamily="49" charset="0"/>
              </a:rPr>
              <a:t> FROM inserted)&gt;= </a:t>
            </a:r>
            <a:r>
              <a:rPr lang="en-GB" altLang="en-US" sz="2400" dirty="0" err="1">
                <a:latin typeface="Times New Roman" panose="02020603050405020304" pitchFamily="18" charset="0"/>
                <a:cs typeface="Courier New" panose="02070309020205020404" pitchFamily="49" charset="0"/>
              </a:rPr>
              <a:t>getdate</a:t>
            </a:r>
            <a:r>
              <a:rPr lang="en-GB" altLang="en-US" sz="2400" dirty="0">
                <a:latin typeface="Times New Roman" panose="02020603050405020304" pitchFamily="18" charset="0"/>
                <a:cs typeface="Courier New" panose="02070309020205020404" pitchFamily="49" charset="0"/>
              </a:rPr>
              <a:t>()</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BEGIN</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	PRINT ‘</a:t>
            </a:r>
            <a:r>
              <a:rPr lang="en-GB" altLang="en-US" sz="2400" dirty="0" err="1">
                <a:latin typeface="Times New Roman" panose="02020603050405020304" pitchFamily="18" charset="0"/>
                <a:cs typeface="Courier New" panose="02070309020205020404" pitchFamily="49" charset="0"/>
              </a:rPr>
              <a:t>Ngay</a:t>
            </a:r>
            <a:r>
              <a:rPr lang="en-GB" altLang="en-US" sz="2400" dirty="0">
                <a:latin typeface="Times New Roman" panose="02020603050405020304" pitchFamily="18" charset="0"/>
                <a:cs typeface="Courier New" panose="02070309020205020404" pitchFamily="49" charset="0"/>
              </a:rPr>
              <a:t> lap </a:t>
            </a:r>
            <a:r>
              <a:rPr lang="en-GB" altLang="en-US" sz="2400" dirty="0" err="1">
                <a:latin typeface="Times New Roman" panose="02020603050405020304" pitchFamily="18" charset="0"/>
                <a:cs typeface="Courier New" panose="02070309020205020404" pitchFamily="49" charset="0"/>
              </a:rPr>
              <a:t>phai</a:t>
            </a:r>
            <a:r>
              <a:rPr lang="en-GB" altLang="en-US" sz="2400" dirty="0">
                <a:latin typeface="Times New Roman" panose="02020603050405020304" pitchFamily="18" charset="0"/>
                <a:cs typeface="Courier New" panose="02070309020205020404" pitchFamily="49" charset="0"/>
              </a:rPr>
              <a:t> </a:t>
            </a:r>
            <a:r>
              <a:rPr lang="en-GB" altLang="en-US" sz="2400" dirty="0" err="1">
                <a:latin typeface="Times New Roman" panose="02020603050405020304" pitchFamily="18" charset="0"/>
                <a:cs typeface="Courier New" panose="02070309020205020404" pitchFamily="49" charset="0"/>
              </a:rPr>
              <a:t>lon</a:t>
            </a:r>
            <a:r>
              <a:rPr lang="en-GB" altLang="en-US" sz="2400" dirty="0">
                <a:latin typeface="Times New Roman" panose="02020603050405020304" pitchFamily="18" charset="0"/>
                <a:cs typeface="Courier New" panose="02070309020205020404" pitchFamily="49" charset="0"/>
              </a:rPr>
              <a:t> hon hay bang 			</a:t>
            </a:r>
            <a:r>
              <a:rPr lang="en-GB" altLang="en-US" sz="2400" dirty="0" err="1">
                <a:latin typeface="Times New Roman" panose="02020603050405020304" pitchFamily="18" charset="0"/>
                <a:cs typeface="Courier New" panose="02070309020205020404" pitchFamily="49" charset="0"/>
              </a:rPr>
              <a:t>ngay</a:t>
            </a:r>
            <a:r>
              <a:rPr lang="en-GB" altLang="en-US" sz="2400" dirty="0">
                <a:latin typeface="Times New Roman" panose="02020603050405020304" pitchFamily="18" charset="0"/>
                <a:cs typeface="Courier New" panose="02070309020205020404" pitchFamily="49" charset="0"/>
              </a:rPr>
              <a:t> </a:t>
            </a:r>
            <a:r>
              <a:rPr lang="en-GB" altLang="en-US" sz="2400" dirty="0" err="1">
                <a:latin typeface="Times New Roman" panose="02020603050405020304" pitchFamily="18" charset="0"/>
                <a:cs typeface="Courier New" panose="02070309020205020404" pitchFamily="49" charset="0"/>
              </a:rPr>
              <a:t>hom</a:t>
            </a:r>
            <a:r>
              <a:rPr lang="en-GB" altLang="en-US" sz="2400" dirty="0">
                <a:latin typeface="Times New Roman" panose="02020603050405020304" pitchFamily="18" charset="0"/>
                <a:cs typeface="Courier New" panose="02070309020205020404" pitchFamily="49" charset="0"/>
              </a:rPr>
              <a:t> nay'</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	ROLLBACK TRANSACTION</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END</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238596" name="Text Box 4"/>
          <p:cNvSpPr txBox="1">
            <a:spLocks noChangeArrowheads="1"/>
          </p:cNvSpPr>
          <p:nvPr/>
        </p:nvSpPr>
        <p:spPr bwMode="auto">
          <a:xfrm>
            <a:off x="1100138" y="1955800"/>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b="1" u="sng">
                <a:latin typeface="Tahoma" panose="020B0604030504040204" pitchFamily="34" charset="0"/>
                <a:cs typeface="Courier New" panose="02070309020205020404" pitchFamily="49" charset="0"/>
              </a:rPr>
              <a:t>Example</a:t>
            </a:r>
            <a:endParaRPr lang="en-US" altLang="en-US" sz="2400">
              <a:latin typeface="Georgia" panose="02040502050405020303" pitchFamily="18" charset="0"/>
            </a:endParaRPr>
          </a:p>
        </p:txBody>
      </p:sp>
      <p:sp>
        <p:nvSpPr>
          <p:cNvPr id="36868" name="WordArt 7"/>
          <p:cNvSpPr>
            <a:spLocks noChangeArrowheads="1" noChangeShapeType="1" noTextEdit="1"/>
          </p:cNvSpPr>
          <p:nvPr/>
        </p:nvSpPr>
        <p:spPr bwMode="auto">
          <a:xfrm>
            <a:off x="762000" y="8382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0-#ppt_w/2"/>
                                          </p:val>
                                        </p:tav>
                                        <p:tav tm="100000">
                                          <p:val>
                                            <p:strVal val="#ppt_x"/>
                                          </p:val>
                                        </p:tav>
                                      </p:tavLst>
                                    </p:anim>
                                    <p:anim calcmode="lin" valueType="num">
                                      <p:cBhvr additive="base">
                                        <p:cTn id="8"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Effect transition="in" filter="dissolve">
                                      <p:cBhvr>
                                        <p:cTn id="13"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p:bldP spid="23859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ChangeArrowheads="1"/>
          </p:cNvSpPr>
          <p:nvPr/>
        </p:nvSpPr>
        <p:spPr bwMode="auto">
          <a:xfrm>
            <a:off x="1143000" y="2514600"/>
            <a:ext cx="7162800" cy="38862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marL="457200" indent="-457200" algn="just" eaLnBrk="1" hangingPunct="1">
              <a:buClr>
                <a:schemeClr val="folHlink"/>
              </a:buClr>
              <a:buSzPct val="60000"/>
              <a:buFont typeface="Wingdings" panose="05000000000000000000" pitchFamily="2" charset="2"/>
              <a:buAutoNum type="arabicParenR"/>
            </a:pPr>
            <a:r>
              <a:rPr lang="en-GB" altLang="en-US" sz="2400">
                <a:latin typeface="Times New Roman" panose="02020603050405020304" pitchFamily="18" charset="0"/>
                <a:cs typeface="Courier New" panose="02070309020205020404" pitchFamily="49" charset="0"/>
              </a:rPr>
              <a:t>Tạo trigger khi thêm vào bảng chi tiết hóa đơn thì cập nhập lại tổng tiền của hóa đơn đó trong bảng hóa đơn</a:t>
            </a:r>
          </a:p>
          <a:p>
            <a:pPr marL="457200" indent="-457200" algn="just" eaLnBrk="1" hangingPunct="1">
              <a:buClr>
                <a:schemeClr val="folHlink"/>
              </a:buClr>
              <a:buSzPct val="60000"/>
              <a:buFont typeface="Wingdings" panose="05000000000000000000" pitchFamily="2" charset="2"/>
              <a:buAutoNum type="arabicParenR"/>
            </a:pPr>
            <a:r>
              <a:rPr lang="en-GB" altLang="en-US" sz="2400">
                <a:latin typeface="Times New Roman" panose="02020603050405020304" pitchFamily="18" charset="0"/>
                <a:cs typeface="Courier New" panose="02070309020205020404" pitchFamily="49" charset="0"/>
              </a:rPr>
              <a:t>Tạo trigger khi thêm vào bảng chi tiết hóa đơn thì cập nhập lại số lượng tồn của sản phẩm trong bảng sản phẩm</a:t>
            </a:r>
            <a:endParaRPr lang="en-GB" altLang="en-US" sz="2400">
              <a:latin typeface="Times New Roman" panose="02020603050405020304" pitchFamily="18" charset="0"/>
              <a:cs typeface="Times New Roman" panose="02020603050405020304" pitchFamily="18" charset="0"/>
            </a:endParaRPr>
          </a:p>
          <a:p>
            <a:pPr marL="457200" indent="-457200" algn="just" eaLnBrk="1" hangingPunct="1">
              <a:buClr>
                <a:schemeClr val="folHlink"/>
              </a:buClr>
              <a:buSzPct val="60000"/>
              <a:buFont typeface="Wingdings" panose="05000000000000000000" pitchFamily="2" charset="2"/>
              <a:buAutoNum type="arabicParenR"/>
            </a:pP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sp>
        <p:nvSpPr>
          <p:cNvPr id="238596" name="Text Box 4"/>
          <p:cNvSpPr txBox="1">
            <a:spLocks noChangeArrowheads="1"/>
          </p:cNvSpPr>
          <p:nvPr/>
        </p:nvSpPr>
        <p:spPr bwMode="auto">
          <a:xfrm>
            <a:off x="1212107" y="1951335"/>
            <a:ext cx="1269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b="1" u="sng">
                <a:latin typeface="Tahoma" panose="020B0604030504040204" pitchFamily="34" charset="0"/>
                <a:cs typeface="Courier New" panose="02070309020205020404" pitchFamily="49" charset="0"/>
              </a:rPr>
              <a:t>Bài tập</a:t>
            </a:r>
            <a:endParaRPr lang="en-US" altLang="en-US" sz="2400">
              <a:latin typeface="Georgia" panose="02040502050405020303" pitchFamily="18" charset="0"/>
            </a:endParaRPr>
          </a:p>
        </p:txBody>
      </p:sp>
      <p:sp>
        <p:nvSpPr>
          <p:cNvPr id="36868" name="WordArt 7"/>
          <p:cNvSpPr>
            <a:spLocks noChangeArrowheads="1" noChangeShapeType="1" noTextEdit="1"/>
          </p:cNvSpPr>
          <p:nvPr/>
        </p:nvSpPr>
        <p:spPr bwMode="auto">
          <a:xfrm>
            <a:off x="762000" y="8382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extLst>
      <p:ext uri="{BB962C8B-B14F-4D97-AF65-F5344CB8AC3E}">
        <p14:creationId xmlns:p14="http://schemas.microsoft.com/office/powerpoint/2010/main" val="85657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0-#ppt_w/2"/>
                                          </p:val>
                                        </p:tav>
                                        <p:tav tm="100000">
                                          <p:val>
                                            <p:strVal val="#ppt_x"/>
                                          </p:val>
                                        </p:tav>
                                      </p:tavLst>
                                    </p:anim>
                                    <p:anim calcmode="lin" valueType="num">
                                      <p:cBhvr additive="base">
                                        <p:cTn id="8"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Effect transition="in" filter="dissolve">
                                      <p:cBhvr>
                                        <p:cTn id="13"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p:bldP spid="23859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685800"/>
            <a:ext cx="7793038" cy="823913"/>
          </a:xfrm>
        </p:spPr>
        <p:txBody>
          <a:bodyPr/>
          <a:lstStyle/>
          <a:p>
            <a:pPr eaLnBrk="1" hangingPunct="1"/>
            <a:r>
              <a:rPr lang="en-US" altLang="en-US" sz="4000">
                <a:latin typeface="Impact" panose="020B0806030902050204" pitchFamily="34" charset="0"/>
              </a:rPr>
              <a:t>Nested Triggers</a:t>
            </a:r>
          </a:p>
        </p:txBody>
      </p:sp>
      <p:sp>
        <p:nvSpPr>
          <p:cNvPr id="267267" name="Rectangle 3"/>
          <p:cNvSpPr>
            <a:spLocks noChangeArrowheads="1"/>
          </p:cNvSpPr>
          <p:nvPr/>
        </p:nvSpPr>
        <p:spPr bwMode="auto">
          <a:xfrm>
            <a:off x="762000" y="18288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800" dirty="0">
                <a:solidFill>
                  <a:srgbClr val="000000"/>
                </a:solidFill>
                <a:latin typeface="Times New Roman" panose="02020603050405020304" pitchFamily="18" charset="0"/>
                <a:cs typeface="Times New Roman" panose="02020603050405020304" pitchFamily="18" charset="0"/>
              </a:rPr>
              <a:t>Thao </a:t>
            </a:r>
            <a:r>
              <a:rPr lang="en-US" altLang="en-US" sz="2800" dirty="0" err="1">
                <a:solidFill>
                  <a:srgbClr val="000000"/>
                </a:solidFill>
                <a:latin typeface="Times New Roman" panose="02020603050405020304" pitchFamily="18" charset="0"/>
                <a:cs typeface="Times New Roman" panose="02020603050405020304" pitchFamily="18" charset="0"/>
              </a:rPr>
              <a:t>tác</a:t>
            </a:r>
            <a:r>
              <a:rPr lang="en-US" altLang="en-US" sz="2800" dirty="0">
                <a:solidFill>
                  <a:srgbClr val="000000"/>
                </a:solidFill>
                <a:latin typeface="Times New Roman" panose="02020603050405020304" pitchFamily="18" charset="0"/>
                <a:cs typeface="Times New Roman" panose="02020603050405020304" pitchFamily="18" charset="0"/>
              </a:rPr>
              <a:t> của </a:t>
            </a:r>
            <a:r>
              <a:rPr lang="en-US" altLang="en-US" sz="2800" dirty="0" err="1">
                <a:solidFill>
                  <a:srgbClr val="000000"/>
                </a:solidFill>
                <a:latin typeface="Times New Roman" panose="02020603050405020304" pitchFamily="18" charset="0"/>
                <a:cs typeface="Times New Roman" panose="02020603050405020304" pitchFamily="18" charset="0"/>
              </a:rPr>
              <a:t>một</a:t>
            </a:r>
            <a:r>
              <a:rPr lang="en-US" altLang="en-US" sz="2800" dirty="0">
                <a:solidFill>
                  <a:srgbClr val="000000"/>
                </a:solidFill>
                <a:latin typeface="Times New Roman" panose="02020603050405020304" pitchFamily="18" charset="0"/>
                <a:cs typeface="Times New Roman" panose="02020603050405020304" pitchFamily="18" charset="0"/>
              </a:rPr>
              <a:t> trigger </a:t>
            </a:r>
            <a:r>
              <a:rPr lang="en-US" altLang="en-US" sz="2800" dirty="0" err="1">
                <a:solidFill>
                  <a:srgbClr val="000000"/>
                </a:solidFill>
                <a:latin typeface="Times New Roman" panose="02020603050405020304" pitchFamily="18" charset="0"/>
                <a:cs typeface="Times New Roman" panose="02020603050405020304" pitchFamily="18" charset="0"/>
              </a:rPr>
              <a:t>kéo</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theo</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việc</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thi</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hành</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một</a:t>
            </a:r>
            <a:r>
              <a:rPr lang="en-US" altLang="en-US" sz="2800" dirty="0">
                <a:solidFill>
                  <a:srgbClr val="000000"/>
                </a:solidFill>
                <a:latin typeface="Times New Roman" panose="02020603050405020304" pitchFamily="18" charset="0"/>
                <a:cs typeface="Times New Roman" panose="02020603050405020304" pitchFamily="18" charset="0"/>
              </a:rPr>
              <a:t> trigger </a:t>
            </a:r>
            <a:r>
              <a:rPr lang="en-US" altLang="en-US" sz="2800" dirty="0" err="1">
                <a:solidFill>
                  <a:srgbClr val="000000"/>
                </a:solidFill>
                <a:latin typeface="Times New Roman" panose="02020603050405020304" pitchFamily="18" charset="0"/>
                <a:cs typeface="Times New Roman" panose="02020603050405020304" pitchFamily="18" charset="0"/>
              </a:rPr>
              <a:t>khác</a:t>
            </a:r>
            <a:r>
              <a:rPr lang="en-US" altLang="en-US" sz="2800" dirty="0">
                <a:solidFill>
                  <a:srgbClr val="000000"/>
                </a:solidFill>
                <a:latin typeface="Times New Roman" panose="02020603050405020304" pitchFamily="18" charset="0"/>
                <a:cs typeface="Times New Roman" panose="02020603050405020304" pitchFamily="18" charset="0"/>
              </a:rPr>
              <a:t>, các trigger </a:t>
            </a:r>
            <a:r>
              <a:rPr lang="en-US" altLang="en-US" sz="2800" dirty="0" err="1">
                <a:solidFill>
                  <a:srgbClr val="000000"/>
                </a:solidFill>
                <a:latin typeface="Times New Roman" panose="02020603050405020304" pitchFamily="18" charset="0"/>
                <a:cs typeface="Times New Roman" panose="02020603050405020304" pitchFamily="18" charset="0"/>
              </a:rPr>
              <a:t>này</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đựơc</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gọi</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là</a:t>
            </a:r>
            <a:r>
              <a:rPr lang="en-US" altLang="en-US" sz="2800" dirty="0">
                <a:solidFill>
                  <a:srgbClr val="000000"/>
                </a:solidFill>
                <a:latin typeface="Times New Roman" panose="02020603050405020304" pitchFamily="18" charset="0"/>
                <a:cs typeface="Times New Roman" panose="02020603050405020304" pitchFamily="18" charset="0"/>
              </a:rPr>
              <a:t> trigger </a:t>
            </a:r>
            <a:r>
              <a:rPr lang="en-US" altLang="en-US" sz="2800" dirty="0" err="1">
                <a:solidFill>
                  <a:srgbClr val="000000"/>
                </a:solidFill>
                <a:latin typeface="Times New Roman" panose="02020603050405020304" pitchFamily="18" charset="0"/>
                <a:cs typeface="Times New Roman" panose="02020603050405020304" pitchFamily="18" charset="0"/>
              </a:rPr>
              <a:t>lồng</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nhau</a:t>
            </a:r>
            <a:r>
              <a:rPr lang="en-US" altLang="en-US" sz="2800" dirty="0">
                <a:solidFill>
                  <a:srgbClr val="000000"/>
                </a:solidFill>
                <a:latin typeface="Times New Roman" panose="02020603050405020304" pitchFamily="18" charset="0"/>
                <a:cs typeface="Times New Roman" panose="02020603050405020304" pitchFamily="18" charset="0"/>
              </a:rPr>
              <a:t>.</a:t>
            </a:r>
          </a:p>
          <a:p>
            <a:pPr eaLnBrk="1" hangingPunct="1">
              <a:buClr>
                <a:schemeClr val="folHlink"/>
              </a:buClr>
              <a:buSzPct val="60000"/>
              <a:buFont typeface="Wingdings" panose="05000000000000000000" pitchFamily="2" charset="2"/>
              <a:buChar char="n"/>
            </a:pPr>
            <a:r>
              <a:rPr lang="en-US" altLang="en-US" sz="2800" dirty="0">
                <a:solidFill>
                  <a:srgbClr val="000000"/>
                </a:solidFill>
                <a:latin typeface="Times New Roman" panose="02020603050405020304" pitchFamily="18" charset="0"/>
                <a:cs typeface="Times New Roman" panose="02020603050405020304" pitchFamily="18" charset="0"/>
              </a:rPr>
              <a:t>Có thể </a:t>
            </a:r>
            <a:r>
              <a:rPr lang="en-US" altLang="en-US" sz="2800" dirty="0" err="1">
                <a:solidFill>
                  <a:srgbClr val="000000"/>
                </a:solidFill>
                <a:latin typeface="Times New Roman" panose="02020603050405020304" pitchFamily="18" charset="0"/>
                <a:cs typeface="Times New Roman" panose="02020603050405020304" pitchFamily="18" charset="0"/>
              </a:rPr>
              <a:t>lồng</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tối</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đa</a:t>
            </a:r>
            <a:r>
              <a:rPr lang="en-US" altLang="en-US" sz="2800" dirty="0">
                <a:solidFill>
                  <a:srgbClr val="000000"/>
                </a:solidFill>
                <a:latin typeface="Times New Roman" panose="02020603050405020304" pitchFamily="18" charset="0"/>
                <a:cs typeface="Times New Roman" panose="02020603050405020304" pitchFamily="18" charset="0"/>
              </a:rPr>
              <a:t> 32 </a:t>
            </a:r>
            <a:r>
              <a:rPr lang="en-US" altLang="en-US" sz="2800" dirty="0" err="1">
                <a:solidFill>
                  <a:srgbClr val="000000"/>
                </a:solidFill>
                <a:latin typeface="Times New Roman" panose="02020603050405020304" pitchFamily="18" charset="0"/>
                <a:cs typeface="Times New Roman" panose="02020603050405020304" pitchFamily="18" charset="0"/>
              </a:rPr>
              <a:t>cấp</a:t>
            </a:r>
            <a:r>
              <a:rPr lang="en-US" altLang="en-US" sz="2800" dirty="0">
                <a:solidFill>
                  <a:srgbClr val="000000"/>
                </a:solidFill>
                <a:latin typeface="Times New Roman" panose="02020603050405020304" pitchFamily="18" charset="0"/>
                <a:cs typeface="Times New Roman" panose="02020603050405020304" pitchFamily="18" charset="0"/>
              </a:rPr>
              <a:t>. </a:t>
            </a:r>
          </a:p>
          <a:p>
            <a:pPr eaLnBrk="1" hangingPunct="1">
              <a:buClr>
                <a:schemeClr val="folHlink"/>
              </a:buClr>
              <a:buSzPct val="60000"/>
              <a:buFont typeface="Wingdings" panose="05000000000000000000" pitchFamily="2" charset="2"/>
              <a:buChar char="n"/>
            </a:pPr>
            <a:r>
              <a:rPr lang="en-US" altLang="en-US" sz="2800" dirty="0">
                <a:solidFill>
                  <a:srgbClr val="000000"/>
                </a:solidFill>
                <a:latin typeface="Times New Roman" panose="02020603050405020304" pitchFamily="18" charset="0"/>
                <a:cs typeface="Times New Roman" panose="02020603050405020304" pitchFamily="18" charset="0"/>
              </a:rPr>
              <a:t>Các trigger </a:t>
            </a:r>
            <a:r>
              <a:rPr lang="en-US" altLang="en-US" sz="2800" dirty="0" err="1">
                <a:solidFill>
                  <a:srgbClr val="000000"/>
                </a:solidFill>
                <a:latin typeface="Times New Roman" panose="02020603050405020304" pitchFamily="18" charset="0"/>
                <a:cs typeface="Times New Roman" panose="02020603050405020304" pitchFamily="18" charset="0"/>
              </a:rPr>
              <a:t>được</a:t>
            </a:r>
            <a:r>
              <a:rPr lang="en-US" altLang="en-US" sz="2800" dirty="0">
                <a:solidFill>
                  <a:srgbClr val="000000"/>
                </a:solidFill>
                <a:latin typeface="Times New Roman" panose="02020603050405020304" pitchFamily="18" charset="0"/>
                <a:cs typeface="Times New Roman" panose="02020603050405020304" pitchFamily="18" charset="0"/>
              </a:rPr>
              <a:t> xem </a:t>
            </a:r>
            <a:r>
              <a:rPr lang="en-US" altLang="en-US" sz="2800" dirty="0" err="1">
                <a:solidFill>
                  <a:srgbClr val="000000"/>
                </a:solidFill>
                <a:latin typeface="Times New Roman" panose="02020603050405020304" pitchFamily="18" charset="0"/>
                <a:cs typeface="Times New Roman" panose="02020603050405020304" pitchFamily="18" charset="0"/>
              </a:rPr>
              <a:t>như</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một</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đơn</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vị</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thi</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hành</a:t>
            </a:r>
            <a:r>
              <a:rPr lang="en-US" altLang="en-US" sz="2800" dirty="0">
                <a:solidFill>
                  <a:srgbClr val="000000"/>
                </a:solidFill>
                <a:latin typeface="Times New Roman" panose="02020603050405020304" pitchFamily="18" charset="0"/>
                <a:cs typeface="Times New Roman" panose="02020603050405020304" pitchFamily="18" charset="0"/>
              </a:rPr>
              <a:t> transaction. Do </a:t>
            </a:r>
            <a:r>
              <a:rPr lang="en-US" altLang="en-US" sz="2800" dirty="0" err="1">
                <a:solidFill>
                  <a:srgbClr val="000000"/>
                </a:solidFill>
                <a:latin typeface="Times New Roman" panose="02020603050405020304" pitchFamily="18" charset="0"/>
                <a:cs typeface="Times New Roman" panose="02020603050405020304" pitchFamily="18" charset="0"/>
              </a:rPr>
              <a:t>vậy</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một</a:t>
            </a:r>
            <a:r>
              <a:rPr lang="en-US" altLang="en-US" sz="2800" dirty="0">
                <a:solidFill>
                  <a:srgbClr val="000000"/>
                </a:solidFill>
                <a:latin typeface="Times New Roman" panose="02020603050405020304" pitchFamily="18" charset="0"/>
                <a:cs typeface="Times New Roman" panose="02020603050405020304" pitchFamily="18" charset="0"/>
              </a:rPr>
              <a:t> trigger </a:t>
            </a:r>
            <a:r>
              <a:rPr lang="en-US" altLang="en-US" sz="2800" dirty="0" err="1">
                <a:solidFill>
                  <a:srgbClr val="000000"/>
                </a:solidFill>
                <a:latin typeface="Times New Roman" panose="02020603050405020304" pitchFamily="18" charset="0"/>
                <a:cs typeface="Times New Roman" panose="02020603050405020304" pitchFamily="18" charset="0"/>
              </a:rPr>
              <a:t>trong</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dãy</a:t>
            </a:r>
            <a:r>
              <a:rPr lang="en-US" altLang="en-US" sz="2800" dirty="0">
                <a:solidFill>
                  <a:srgbClr val="000000"/>
                </a:solidFill>
                <a:latin typeface="Times New Roman" panose="02020603050405020304" pitchFamily="18" charset="0"/>
                <a:cs typeface="Times New Roman" panose="02020603050405020304" pitchFamily="18" charset="0"/>
              </a:rPr>
              <a:t> trigger </a:t>
            </a:r>
            <a:r>
              <a:rPr lang="en-US" altLang="en-US" sz="2800" dirty="0" err="1">
                <a:solidFill>
                  <a:srgbClr val="000000"/>
                </a:solidFill>
                <a:latin typeface="Times New Roman" panose="02020603050405020304" pitchFamily="18" charset="0"/>
                <a:cs typeface="Times New Roman" panose="02020603050405020304" pitchFamily="18" charset="0"/>
              </a:rPr>
              <a:t>lồng</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nhau</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bị</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lỗi</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thi</a:t>
            </a:r>
            <a:r>
              <a:rPr lang="en-US" altLang="en-US" sz="2800" dirty="0">
                <a:solidFill>
                  <a:srgbClr val="000000"/>
                </a:solidFill>
                <a:latin typeface="Times New Roman" panose="02020603050405020304" pitchFamily="18" charset="0"/>
                <a:cs typeface="Times New Roman" panose="02020603050405020304" pitchFamily="18" charset="0"/>
              </a:rPr>
              <a:t> SQL Server </a:t>
            </a:r>
            <a:r>
              <a:rPr lang="en-US" altLang="en-US" sz="2800" dirty="0" err="1">
                <a:solidFill>
                  <a:srgbClr val="000000"/>
                </a:solidFill>
                <a:latin typeface="Times New Roman" panose="02020603050405020304" pitchFamily="18" charset="0"/>
                <a:cs typeface="Times New Roman" panose="02020603050405020304" pitchFamily="18" charset="0"/>
              </a:rPr>
              <a:t>sẽ</a:t>
            </a:r>
            <a:r>
              <a:rPr lang="en-US" altLang="en-US" sz="2800" dirty="0">
                <a:solidFill>
                  <a:srgbClr val="000000"/>
                </a:solidFill>
                <a:latin typeface="Times New Roman" panose="02020603050405020304" pitchFamily="18" charset="0"/>
                <a:cs typeface="Times New Roman" panose="02020603050405020304" pitchFamily="18" charset="0"/>
              </a:rPr>
              <a:t> rollback </a:t>
            </a:r>
            <a:r>
              <a:rPr lang="en-US" altLang="en-US" sz="2800" dirty="0" err="1">
                <a:solidFill>
                  <a:srgbClr val="000000"/>
                </a:solidFill>
                <a:latin typeface="Times New Roman" panose="02020603050405020304" pitchFamily="18" charset="0"/>
                <a:cs typeface="Times New Roman" panose="02020603050405020304" pitchFamily="18" charset="0"/>
              </a:rPr>
              <a:t>tất</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cả</a:t>
            </a:r>
            <a:r>
              <a:rPr lang="en-US" altLang="en-US" sz="2800" dirty="0">
                <a:solidFill>
                  <a:srgbClr val="000000"/>
                </a:solidFill>
                <a:latin typeface="Times New Roman" panose="02020603050405020304" pitchFamily="18" charset="0"/>
                <a:cs typeface="Times New Roman" panose="02020603050405020304" pitchFamily="18" charset="0"/>
              </a:rPr>
              <a:t> các action </a:t>
            </a:r>
            <a:r>
              <a:rPr lang="en-US" altLang="en-US" sz="2800" dirty="0" err="1">
                <a:solidFill>
                  <a:srgbClr val="000000"/>
                </a:solidFill>
                <a:latin typeface="Times New Roman" panose="02020603050405020304" pitchFamily="18" charset="0"/>
                <a:cs typeface="Times New Roman" panose="02020603050405020304" pitchFamily="18" charset="0"/>
              </a:rPr>
              <a:t>đã</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thực</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hiện</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bởi</a:t>
            </a:r>
            <a:r>
              <a:rPr lang="en-US" altLang="en-US" sz="2800" dirty="0">
                <a:solidFill>
                  <a:srgbClr val="000000"/>
                </a:solidFill>
                <a:latin typeface="Times New Roman" panose="02020603050405020304" pitchFamily="18" charset="0"/>
                <a:cs typeface="Times New Roman" panose="02020603050405020304" pitchFamily="18" charset="0"/>
              </a:rPr>
              <a:t> các trigger.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267">
                                            <p:txEl>
                                              <p:pRg st="2" end="2"/>
                                            </p:txEl>
                                          </p:spTgt>
                                        </p:tgtEl>
                                        <p:attrNameLst>
                                          <p:attrName>style.visibility</p:attrName>
                                        </p:attrNameLst>
                                      </p:cBhvr>
                                      <p:to>
                                        <p:strVal val="visible"/>
                                      </p:to>
                                    </p:set>
                                    <p:anim calcmode="lin" valueType="num">
                                      <p:cBhvr additive="base">
                                        <p:cTn id="19" dur="500" fill="hold"/>
                                        <p:tgtEl>
                                          <p:spTgt spid="267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7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62000" y="685800"/>
            <a:ext cx="7793038" cy="823913"/>
          </a:xfrm>
        </p:spPr>
        <p:txBody>
          <a:bodyPr/>
          <a:lstStyle/>
          <a:p>
            <a:pPr eaLnBrk="1" hangingPunct="1"/>
            <a:r>
              <a:rPr lang="en-US" altLang="en-US" sz="4000">
                <a:latin typeface="Impact" panose="020B0806030902050204" pitchFamily="34" charset="0"/>
              </a:rPr>
              <a:t>Nested Triggers</a:t>
            </a:r>
          </a:p>
        </p:txBody>
      </p:sp>
      <p:sp>
        <p:nvSpPr>
          <p:cNvPr id="252931" name="Rectangle 3"/>
          <p:cNvSpPr>
            <a:spLocks noChangeArrowheads="1"/>
          </p:cNvSpPr>
          <p:nvPr/>
        </p:nvSpPr>
        <p:spPr bwMode="auto">
          <a:xfrm>
            <a:off x="1130300" y="21336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endParaRPr lang="en-US" altLang="en-US" sz="2800">
              <a:solidFill>
                <a:srgbClr val="000000"/>
              </a:solidFill>
              <a:latin typeface="Times New Roman" panose="02020603050405020304" pitchFamily="18" charset="0"/>
              <a:cs typeface="Times New Roman" panose="02020603050405020304" pitchFamily="18" charset="0"/>
            </a:endParaRPr>
          </a:p>
        </p:txBody>
      </p:sp>
      <p:grpSp>
        <p:nvGrpSpPr>
          <p:cNvPr id="252932" name="Group 4"/>
          <p:cNvGrpSpPr>
            <a:grpSpLocks/>
          </p:cNvGrpSpPr>
          <p:nvPr/>
        </p:nvGrpSpPr>
        <p:grpSpPr bwMode="auto">
          <a:xfrm>
            <a:off x="838200" y="1981200"/>
            <a:ext cx="7696200" cy="1447800"/>
            <a:chOff x="2160" y="5760"/>
            <a:chExt cx="9540" cy="1080"/>
          </a:xfrm>
        </p:grpSpPr>
        <p:sp>
          <p:nvSpPr>
            <p:cNvPr id="38929" name="Text Box 5"/>
            <p:cNvSpPr txBox="1">
              <a:spLocks noChangeArrowheads="1"/>
            </p:cNvSpPr>
            <p:nvPr/>
          </p:nvSpPr>
          <p:spPr bwMode="auto">
            <a:xfrm>
              <a:off x="2160" y="5760"/>
              <a:ext cx="144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Sửa data </a:t>
              </a:r>
            </a:p>
            <a:p>
              <a:pPr algn="ctr">
                <a:spcBef>
                  <a:spcPct val="0"/>
                </a:spcBef>
                <a:buClrTx/>
                <a:buSzTx/>
                <a:buFontTx/>
                <a:buNone/>
              </a:pPr>
              <a:r>
                <a:rPr lang="en-US" altLang="en-US" sz="1200" b="1">
                  <a:latin typeface="Times New Roman" panose="02020603050405020304" pitchFamily="18" charset="0"/>
                </a:rPr>
                <a:t>trên table 1</a:t>
              </a:r>
            </a:p>
          </p:txBody>
        </p:sp>
        <p:sp>
          <p:nvSpPr>
            <p:cNvPr id="38930" name="Oval 6"/>
            <p:cNvSpPr>
              <a:spLocks noChangeArrowheads="1"/>
            </p:cNvSpPr>
            <p:nvPr/>
          </p:nvSpPr>
          <p:spPr bwMode="auto">
            <a:xfrm>
              <a:off x="4680" y="576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31" name="Text Box 7"/>
            <p:cNvSpPr txBox="1">
              <a:spLocks noChangeArrowheads="1"/>
            </p:cNvSpPr>
            <p:nvPr/>
          </p:nvSpPr>
          <p:spPr bwMode="auto">
            <a:xfrm>
              <a:off x="3960" y="57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Gọi</a:t>
              </a:r>
            </a:p>
          </p:txBody>
        </p:sp>
        <p:sp>
          <p:nvSpPr>
            <p:cNvPr id="38932" name="Text Box 8"/>
            <p:cNvSpPr txBox="1">
              <a:spLocks noChangeArrowheads="1"/>
            </p:cNvSpPr>
            <p:nvPr/>
          </p:nvSpPr>
          <p:spPr bwMode="auto">
            <a:xfrm>
              <a:off x="6120" y="6120"/>
              <a:ext cx="14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Thực hiện</a:t>
              </a:r>
            </a:p>
          </p:txBody>
        </p:sp>
        <p:sp>
          <p:nvSpPr>
            <p:cNvPr id="38933" name="Text Box 9"/>
            <p:cNvSpPr txBox="1">
              <a:spLocks noChangeArrowheads="1"/>
            </p:cNvSpPr>
            <p:nvPr/>
          </p:nvSpPr>
          <p:spPr bwMode="auto">
            <a:xfrm>
              <a:off x="4860" y="576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Trigger1</a:t>
              </a:r>
            </a:p>
          </p:txBody>
        </p:sp>
        <p:sp>
          <p:nvSpPr>
            <p:cNvPr id="38934" name="Line 10"/>
            <p:cNvSpPr>
              <a:spLocks noChangeShapeType="1"/>
            </p:cNvSpPr>
            <p:nvPr/>
          </p:nvSpPr>
          <p:spPr bwMode="auto">
            <a:xfrm>
              <a:off x="3600" y="612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5" name="Text Box 11"/>
            <p:cNvSpPr txBox="1">
              <a:spLocks noChangeArrowheads="1"/>
            </p:cNvSpPr>
            <p:nvPr/>
          </p:nvSpPr>
          <p:spPr bwMode="auto">
            <a:xfrm>
              <a:off x="7560" y="5760"/>
              <a:ext cx="144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Sửa data </a:t>
              </a:r>
            </a:p>
            <a:p>
              <a:pPr algn="ctr">
                <a:spcBef>
                  <a:spcPct val="0"/>
                </a:spcBef>
                <a:buClrTx/>
                <a:buSzTx/>
                <a:buFontTx/>
                <a:buNone/>
              </a:pPr>
              <a:r>
                <a:rPr lang="en-US" altLang="en-US" sz="1200" b="1">
                  <a:latin typeface="Times New Roman" panose="02020603050405020304" pitchFamily="18" charset="0"/>
                </a:rPr>
                <a:t>trên table 2</a:t>
              </a:r>
            </a:p>
          </p:txBody>
        </p:sp>
        <p:sp>
          <p:nvSpPr>
            <p:cNvPr id="38936" name="Oval 12"/>
            <p:cNvSpPr>
              <a:spLocks noChangeArrowheads="1"/>
            </p:cNvSpPr>
            <p:nvPr/>
          </p:nvSpPr>
          <p:spPr bwMode="auto">
            <a:xfrm>
              <a:off x="10080" y="576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37" name="Text Box 13"/>
            <p:cNvSpPr txBox="1">
              <a:spLocks noChangeArrowheads="1"/>
            </p:cNvSpPr>
            <p:nvPr/>
          </p:nvSpPr>
          <p:spPr bwMode="auto">
            <a:xfrm>
              <a:off x="9360" y="57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Gọi</a:t>
              </a:r>
            </a:p>
          </p:txBody>
        </p:sp>
        <p:sp>
          <p:nvSpPr>
            <p:cNvPr id="38938" name="Text Box 14"/>
            <p:cNvSpPr txBox="1">
              <a:spLocks noChangeArrowheads="1"/>
            </p:cNvSpPr>
            <p:nvPr/>
          </p:nvSpPr>
          <p:spPr bwMode="auto">
            <a:xfrm>
              <a:off x="10260" y="576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Trigger2</a:t>
              </a:r>
            </a:p>
          </p:txBody>
        </p:sp>
        <p:sp>
          <p:nvSpPr>
            <p:cNvPr id="38939" name="Line 15"/>
            <p:cNvSpPr>
              <a:spLocks noChangeShapeType="1"/>
            </p:cNvSpPr>
            <p:nvPr/>
          </p:nvSpPr>
          <p:spPr bwMode="auto">
            <a:xfrm>
              <a:off x="9000" y="612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0" name="Line 16"/>
            <p:cNvSpPr>
              <a:spLocks noChangeShapeType="1"/>
            </p:cNvSpPr>
            <p:nvPr/>
          </p:nvSpPr>
          <p:spPr bwMode="auto">
            <a:xfrm>
              <a:off x="6300" y="6120"/>
              <a:ext cx="1260" cy="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2945" name="Text Box 17"/>
          <p:cNvSpPr txBox="1">
            <a:spLocks noChangeArrowheads="1"/>
          </p:cNvSpPr>
          <p:nvPr/>
        </p:nvSpPr>
        <p:spPr bwMode="auto">
          <a:xfrm>
            <a:off x="822325" y="3241675"/>
            <a:ext cx="70770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93700" indent="-3937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400">
                <a:solidFill>
                  <a:srgbClr val="996633"/>
                </a:solidFill>
                <a:latin typeface="Times New Roman" panose="02020603050405020304" pitchFamily="18" charset="0"/>
              </a:rPr>
              <a:t>Trigger gọi chính nó (recursive trigger ) : </a:t>
            </a:r>
          </a:p>
          <a:p>
            <a:pPr eaLnBrk="1" hangingPunct="1">
              <a:spcBef>
                <a:spcPct val="0"/>
              </a:spcBef>
              <a:buClrTx/>
              <a:buSzTx/>
              <a:buFontTx/>
              <a:buNone/>
            </a:pPr>
            <a:r>
              <a:rPr lang="en-US" altLang="en-US" sz="2400">
                <a:latin typeface="Times New Roman" panose="02020603050405020304" pitchFamily="18" charset="0"/>
                <a:cs typeface="Times New Roman" panose="02020603050405020304" pitchFamily="18" charset="0"/>
              </a:rPr>
              <a:t>Để tạo trigger dạng này phải bật option của database:</a:t>
            </a:r>
          </a:p>
          <a:p>
            <a:pPr eaLnBrk="1" hangingPunct="1">
              <a:spcBef>
                <a:spcPct val="0"/>
              </a:spcBef>
              <a:buClrTx/>
              <a:buSzTx/>
              <a:buFontTx/>
              <a:buNone/>
            </a:pPr>
            <a:r>
              <a:rPr lang="en-US" altLang="en-US" sz="2400">
                <a:latin typeface="Times New Roman" panose="02020603050405020304" pitchFamily="18" charset="0"/>
                <a:cs typeface="Times New Roman" panose="02020603050405020304" pitchFamily="18" charset="0"/>
              </a:rPr>
              <a:t>sp_dboption   database_name, ‘rescusive triggers’,  True</a:t>
            </a:r>
          </a:p>
          <a:p>
            <a:pPr eaLnBrk="1" hangingPunct="1">
              <a:spcBef>
                <a:spcPct val="0"/>
              </a:spcBef>
              <a:buClrTx/>
              <a:buSzTx/>
              <a:buFontTx/>
              <a:buNone/>
            </a:pPr>
            <a:endParaRPr lang="en-US" altLang="en-US" sz="2400">
              <a:latin typeface="Times New Roman" panose="02020603050405020304" pitchFamily="18" charset="0"/>
            </a:endParaRPr>
          </a:p>
        </p:txBody>
      </p:sp>
      <p:grpSp>
        <p:nvGrpSpPr>
          <p:cNvPr id="252946" name="Group 18"/>
          <p:cNvGrpSpPr>
            <a:grpSpLocks/>
          </p:cNvGrpSpPr>
          <p:nvPr/>
        </p:nvGrpSpPr>
        <p:grpSpPr bwMode="auto">
          <a:xfrm>
            <a:off x="1524000" y="4572000"/>
            <a:ext cx="5715000" cy="1905000"/>
            <a:chOff x="3060" y="6480"/>
            <a:chExt cx="5622" cy="1980"/>
          </a:xfrm>
        </p:grpSpPr>
        <p:sp>
          <p:nvSpPr>
            <p:cNvPr id="38919" name="Text Box 19"/>
            <p:cNvSpPr txBox="1">
              <a:spLocks noChangeArrowheads="1"/>
            </p:cNvSpPr>
            <p:nvPr/>
          </p:nvSpPr>
          <p:spPr bwMode="auto">
            <a:xfrm>
              <a:off x="3060" y="6660"/>
              <a:ext cx="2340" cy="54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Sửa data trên table 1</a:t>
              </a:r>
            </a:p>
          </p:txBody>
        </p:sp>
        <p:sp>
          <p:nvSpPr>
            <p:cNvPr id="38920" name="Line 20"/>
            <p:cNvSpPr>
              <a:spLocks noChangeShapeType="1"/>
            </p:cNvSpPr>
            <p:nvPr/>
          </p:nvSpPr>
          <p:spPr bwMode="auto">
            <a:xfrm>
              <a:off x="5400" y="6908"/>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1" name="Oval 21"/>
            <p:cNvSpPr>
              <a:spLocks noChangeArrowheads="1"/>
            </p:cNvSpPr>
            <p:nvPr/>
          </p:nvSpPr>
          <p:spPr bwMode="auto">
            <a:xfrm>
              <a:off x="7062" y="659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8922" name="Group 22"/>
            <p:cNvGrpSpPr>
              <a:grpSpLocks/>
            </p:cNvGrpSpPr>
            <p:nvPr/>
          </p:nvGrpSpPr>
          <p:grpSpPr bwMode="auto">
            <a:xfrm>
              <a:off x="4320" y="7200"/>
              <a:ext cx="3600" cy="540"/>
              <a:chOff x="4320" y="7200"/>
              <a:chExt cx="3600" cy="540"/>
            </a:xfrm>
          </p:grpSpPr>
          <p:sp>
            <p:nvSpPr>
              <p:cNvPr id="38926" name="Line 23"/>
              <p:cNvSpPr>
                <a:spLocks noChangeShapeType="1"/>
              </p:cNvSpPr>
              <p:nvPr/>
            </p:nvSpPr>
            <p:spPr bwMode="auto">
              <a:xfrm>
                <a:off x="7920" y="7380"/>
                <a:ext cx="0" cy="36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7" name="Line 24"/>
              <p:cNvSpPr>
                <a:spLocks noChangeShapeType="1"/>
              </p:cNvSpPr>
              <p:nvPr/>
            </p:nvSpPr>
            <p:spPr bwMode="auto">
              <a:xfrm flipH="1">
                <a:off x="4320" y="7740"/>
                <a:ext cx="3600" cy="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8" name="Line 25"/>
              <p:cNvSpPr>
                <a:spLocks noChangeShapeType="1"/>
              </p:cNvSpPr>
              <p:nvPr/>
            </p:nvSpPr>
            <p:spPr bwMode="auto">
              <a:xfrm flipV="1">
                <a:off x="4320" y="7200"/>
                <a:ext cx="0" cy="54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8923" name="Text Box 26"/>
            <p:cNvSpPr txBox="1">
              <a:spLocks noChangeArrowheads="1"/>
            </p:cNvSpPr>
            <p:nvPr/>
          </p:nvSpPr>
          <p:spPr bwMode="auto">
            <a:xfrm>
              <a:off x="5760" y="64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Gọi</a:t>
              </a:r>
            </a:p>
          </p:txBody>
        </p:sp>
        <p:sp>
          <p:nvSpPr>
            <p:cNvPr id="38924" name="Text Box 27"/>
            <p:cNvSpPr txBox="1">
              <a:spLocks noChangeArrowheads="1"/>
            </p:cNvSpPr>
            <p:nvPr/>
          </p:nvSpPr>
          <p:spPr bwMode="auto">
            <a:xfrm>
              <a:off x="5760" y="7920"/>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Thực hiện</a:t>
              </a:r>
            </a:p>
          </p:txBody>
        </p:sp>
        <p:sp>
          <p:nvSpPr>
            <p:cNvPr id="38925" name="Text Box 28"/>
            <p:cNvSpPr txBox="1">
              <a:spLocks noChangeArrowheads="1"/>
            </p:cNvSpPr>
            <p:nvPr/>
          </p:nvSpPr>
          <p:spPr bwMode="auto">
            <a:xfrm>
              <a:off x="7380" y="666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Trigger1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252932"/>
                                        </p:tgtEl>
                                        <p:attrNameLst>
                                          <p:attrName>style.visibility</p:attrName>
                                        </p:attrNameLst>
                                      </p:cBhvr>
                                      <p:to>
                                        <p:strVal val="visible"/>
                                      </p:to>
                                    </p:set>
                                    <p:animEffect transition="in" filter="strips(downLeft)">
                                      <p:cBhvr>
                                        <p:cTn id="13" dur="500"/>
                                        <p:tgtEl>
                                          <p:spTgt spid="2529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52945"/>
                                        </p:tgtEl>
                                        <p:attrNameLst>
                                          <p:attrName>style.visibility</p:attrName>
                                        </p:attrNameLst>
                                      </p:cBhvr>
                                      <p:to>
                                        <p:strVal val="visible"/>
                                      </p:to>
                                    </p:set>
                                    <p:animEffect transition="in" filter="randombar(horizontal)">
                                      <p:cBhvr>
                                        <p:cTn id="18" dur="500"/>
                                        <p:tgtEl>
                                          <p:spTgt spid="2529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nodeType="clickEffect">
                                  <p:stCondLst>
                                    <p:cond delay="0"/>
                                  </p:stCondLst>
                                  <p:childTnLst>
                                    <p:set>
                                      <p:cBhvr>
                                        <p:cTn id="22" dur="1" fill="hold">
                                          <p:stCondLst>
                                            <p:cond delay="0"/>
                                          </p:stCondLst>
                                        </p:cTn>
                                        <p:tgtEl>
                                          <p:spTgt spid="252946"/>
                                        </p:tgtEl>
                                        <p:attrNameLst>
                                          <p:attrName>style.visibility</p:attrName>
                                        </p:attrNameLst>
                                      </p:cBhvr>
                                      <p:to>
                                        <p:strVal val="visible"/>
                                      </p:to>
                                    </p:set>
                                    <p:anim calcmode="lin" valueType="num">
                                      <p:cBhvr>
                                        <p:cTn id="23" dur="1000" fill="hold"/>
                                        <p:tgtEl>
                                          <p:spTgt spid="252946"/>
                                        </p:tgtEl>
                                        <p:attrNameLst>
                                          <p:attrName>ppt_w</p:attrName>
                                        </p:attrNameLst>
                                      </p:cBhvr>
                                      <p:tavLst>
                                        <p:tav tm="0">
                                          <p:val>
                                            <p:fltVal val="0"/>
                                          </p:val>
                                        </p:tav>
                                        <p:tav tm="100000">
                                          <p:val>
                                            <p:strVal val="#ppt_w"/>
                                          </p:val>
                                        </p:tav>
                                      </p:tavLst>
                                    </p:anim>
                                    <p:anim calcmode="lin" valueType="num">
                                      <p:cBhvr>
                                        <p:cTn id="24" dur="1000" fill="hold"/>
                                        <p:tgtEl>
                                          <p:spTgt spid="252946"/>
                                        </p:tgtEl>
                                        <p:attrNameLst>
                                          <p:attrName>ppt_h</p:attrName>
                                        </p:attrNameLst>
                                      </p:cBhvr>
                                      <p:tavLst>
                                        <p:tav tm="0">
                                          <p:val>
                                            <p:fltVal val="0"/>
                                          </p:val>
                                        </p:tav>
                                        <p:tav tm="100000">
                                          <p:val>
                                            <p:strVal val="#ppt_h"/>
                                          </p:val>
                                        </p:tav>
                                      </p:tavLst>
                                    </p:anim>
                                    <p:anim calcmode="lin" valueType="num">
                                      <p:cBhvr>
                                        <p:cTn id="25" dur="1000" fill="hold"/>
                                        <p:tgtEl>
                                          <p:spTgt spid="25294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5294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p:bldP spid="25294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81088" y="892175"/>
            <a:ext cx="7793037" cy="823913"/>
          </a:xfrm>
        </p:spPr>
        <p:txBody>
          <a:bodyPr/>
          <a:lstStyle/>
          <a:p>
            <a:pPr eaLnBrk="1" hangingPunct="1"/>
            <a:r>
              <a:rPr lang="en-US" altLang="en-US" sz="4000" b="1">
                <a:latin typeface="Arial" panose="020B0604020202020204" pitchFamily="34" charset="0"/>
              </a:rPr>
              <a:t>Sử dụng Triggers</a:t>
            </a:r>
          </a:p>
        </p:txBody>
      </p:sp>
      <p:sp>
        <p:nvSpPr>
          <p:cNvPr id="219139" name="Rectangle 3"/>
          <p:cNvSpPr>
            <a:spLocks noGrp="1" noChangeArrowheads="1"/>
          </p:cNvSpPr>
          <p:nvPr>
            <p:ph type="body" idx="1"/>
          </p:nvPr>
        </p:nvSpPr>
        <p:spPr>
          <a:xfrm>
            <a:off x="533400" y="1905000"/>
            <a:ext cx="7758113" cy="4459288"/>
          </a:xfrm>
        </p:spPr>
        <p:txBody>
          <a:bodyPr/>
          <a:lstStyle/>
          <a:p>
            <a:pPr lvl="1" algn="just" eaLnBrk="1" hangingPunct="1">
              <a:lnSpc>
                <a:spcPct val="105000"/>
              </a:lnSpc>
            </a:pPr>
            <a:r>
              <a:rPr lang="en-US" altLang="en-US" sz="2200" dirty="0"/>
              <a:t>Trigger </a:t>
            </a:r>
            <a:r>
              <a:rPr lang="en-US" altLang="en-US" sz="2200" dirty="0" err="1"/>
              <a:t>được</a:t>
            </a:r>
            <a:r>
              <a:rPr lang="en-US" altLang="en-US" sz="2200" dirty="0"/>
              <a:t> </a:t>
            </a:r>
            <a:r>
              <a:rPr lang="en-US" altLang="en-US" sz="2200" dirty="0" err="1"/>
              <a:t>định</a:t>
            </a:r>
            <a:r>
              <a:rPr lang="en-US" altLang="en-US" sz="2200" dirty="0"/>
              <a:t> </a:t>
            </a:r>
            <a:r>
              <a:rPr lang="en-US" altLang="en-US" sz="2200" dirty="0" err="1"/>
              <a:t>nghĩa</a:t>
            </a:r>
            <a:r>
              <a:rPr lang="en-US" altLang="en-US" sz="2200" dirty="0"/>
              <a:t> </a:t>
            </a:r>
            <a:r>
              <a:rPr lang="en-US" altLang="en-US" sz="2200" dirty="0" err="1"/>
              <a:t>trên</a:t>
            </a:r>
            <a:r>
              <a:rPr lang="en-US" altLang="en-US" sz="2200" dirty="0"/>
              <a:t> 1 table </a:t>
            </a:r>
            <a:r>
              <a:rPr lang="en-US" altLang="en-US" sz="2200" dirty="0" err="1"/>
              <a:t>cụ</a:t>
            </a:r>
            <a:r>
              <a:rPr lang="en-US" altLang="en-US" sz="2200" dirty="0"/>
              <a:t> thể, </a:t>
            </a:r>
            <a:r>
              <a:rPr lang="en-US" altLang="en-US" sz="2200" dirty="0" err="1"/>
              <a:t>nhưng</a:t>
            </a:r>
            <a:r>
              <a:rPr lang="en-US" altLang="en-US" sz="2200" dirty="0"/>
              <a:t> </a:t>
            </a:r>
            <a:r>
              <a:rPr lang="en-US" altLang="en-US" sz="2200" dirty="0" err="1"/>
              <a:t>không</a:t>
            </a:r>
            <a:r>
              <a:rPr lang="en-US" altLang="en-US" sz="2200" dirty="0"/>
              <a:t> thể </a:t>
            </a:r>
            <a:r>
              <a:rPr lang="en-US" altLang="en-US" sz="2200" dirty="0" err="1"/>
              <a:t>tạo</a:t>
            </a:r>
            <a:r>
              <a:rPr lang="en-US" altLang="en-US" sz="2200" dirty="0"/>
              <a:t> trigger </a:t>
            </a:r>
            <a:r>
              <a:rPr lang="en-US" altLang="en-US" sz="2200" dirty="0" err="1"/>
              <a:t>trên</a:t>
            </a:r>
            <a:r>
              <a:rPr lang="en-US" altLang="en-US" sz="2200" dirty="0"/>
              <a:t>  temporary hay system table.</a:t>
            </a:r>
          </a:p>
          <a:p>
            <a:pPr lvl="1" algn="just" eaLnBrk="1" hangingPunct="1">
              <a:lnSpc>
                <a:spcPct val="105000"/>
              </a:lnSpc>
            </a:pPr>
            <a:r>
              <a:rPr lang="en-US" altLang="en-US" sz="2200" dirty="0" err="1"/>
              <a:t>Không</a:t>
            </a:r>
            <a:r>
              <a:rPr lang="en-US" altLang="en-US" sz="2200" dirty="0"/>
              <a:t> </a:t>
            </a:r>
            <a:r>
              <a:rPr lang="en-US" altLang="en-US" sz="2200" dirty="0" err="1"/>
              <a:t>gọi</a:t>
            </a:r>
            <a:r>
              <a:rPr lang="en-US" altLang="en-US" sz="2200" dirty="0"/>
              <a:t> </a:t>
            </a:r>
            <a:r>
              <a:rPr lang="en-US" altLang="en-US" sz="2200" dirty="0" err="1"/>
              <a:t>trực</a:t>
            </a:r>
            <a:r>
              <a:rPr lang="en-US" altLang="en-US" sz="2200" dirty="0"/>
              <a:t> </a:t>
            </a:r>
            <a:r>
              <a:rPr lang="en-US" altLang="en-US" sz="2200" dirty="0" err="1"/>
              <a:t>tiếp</a:t>
            </a:r>
            <a:r>
              <a:rPr lang="en-US" altLang="en-US" sz="2200" dirty="0"/>
              <a:t> </a:t>
            </a:r>
            <a:r>
              <a:rPr lang="en-US" altLang="en-US" sz="2200" dirty="0" err="1"/>
              <a:t>hoặc</a:t>
            </a:r>
            <a:r>
              <a:rPr lang="en-US" altLang="en-US" sz="2200" dirty="0"/>
              <a:t> </a:t>
            </a:r>
            <a:r>
              <a:rPr lang="en-US" altLang="en-US" sz="2200" dirty="0" err="1"/>
              <a:t>truyền</a:t>
            </a:r>
            <a:r>
              <a:rPr lang="en-US" altLang="en-US" sz="2200" dirty="0"/>
              <a:t> </a:t>
            </a:r>
            <a:r>
              <a:rPr lang="en-US" altLang="en-US" sz="2200" dirty="0" err="1"/>
              <a:t>nhận</a:t>
            </a:r>
            <a:r>
              <a:rPr lang="en-US" altLang="en-US" sz="2200" dirty="0"/>
              <a:t> </a:t>
            </a:r>
            <a:r>
              <a:rPr lang="en-US" altLang="en-US" sz="2200" dirty="0" err="1"/>
              <a:t>tham</a:t>
            </a:r>
            <a:r>
              <a:rPr lang="en-US" altLang="en-US" sz="2200" dirty="0"/>
              <a:t> </a:t>
            </a:r>
            <a:r>
              <a:rPr lang="en-US" altLang="en-US" sz="2200" dirty="0" err="1"/>
              <a:t>số</a:t>
            </a:r>
            <a:r>
              <a:rPr lang="en-US" altLang="en-US" sz="2200" dirty="0"/>
              <a:t> </a:t>
            </a:r>
            <a:r>
              <a:rPr lang="en-US" altLang="en-US" sz="2200" dirty="0" err="1"/>
              <a:t>đối</a:t>
            </a:r>
            <a:r>
              <a:rPr lang="en-US" altLang="en-US" sz="2200" dirty="0"/>
              <a:t> </a:t>
            </a:r>
            <a:r>
              <a:rPr lang="en-US" altLang="en-US" sz="2200" dirty="0" err="1"/>
              <a:t>với</a:t>
            </a:r>
            <a:r>
              <a:rPr lang="en-US" altLang="en-US" sz="2200" dirty="0"/>
              <a:t> trigger</a:t>
            </a:r>
          </a:p>
          <a:p>
            <a:pPr lvl="1" algn="just" eaLnBrk="1" hangingPunct="1">
              <a:lnSpc>
                <a:spcPct val="105000"/>
              </a:lnSpc>
            </a:pPr>
            <a:r>
              <a:rPr lang="en-US" altLang="en-US" sz="2200" dirty="0"/>
              <a:t>Có thể </a:t>
            </a:r>
            <a:r>
              <a:rPr lang="en-US" altLang="en-US" sz="2200" dirty="0" err="1"/>
              <a:t>được</a:t>
            </a:r>
            <a:r>
              <a:rPr lang="en-US" altLang="en-US" sz="2200" dirty="0"/>
              <a:t> </a:t>
            </a:r>
            <a:r>
              <a:rPr lang="en-US" altLang="en-US" sz="2200" dirty="0" err="1"/>
              <a:t>kích</a:t>
            </a:r>
            <a:r>
              <a:rPr lang="en-US" altLang="en-US" sz="2200" dirty="0"/>
              <a:t> </a:t>
            </a:r>
            <a:r>
              <a:rPr lang="en-US" altLang="en-US" sz="2200" dirty="0" err="1"/>
              <a:t>hoạt</a:t>
            </a:r>
            <a:r>
              <a:rPr lang="en-US" altLang="en-US" sz="2200" dirty="0"/>
              <a:t> </a:t>
            </a:r>
            <a:r>
              <a:rPr lang="en-US" altLang="en-US" sz="2200" dirty="0" err="1"/>
              <a:t>bởi</a:t>
            </a:r>
            <a:r>
              <a:rPr lang="en-US" altLang="en-US" sz="2200" dirty="0"/>
              <a:t> </a:t>
            </a:r>
            <a:r>
              <a:rPr lang="en-US" altLang="en-US" sz="2200" dirty="0" err="1"/>
              <a:t>nhiều</a:t>
            </a:r>
            <a:r>
              <a:rPr lang="en-US" altLang="en-US" sz="2200" dirty="0"/>
              <a:t> </a:t>
            </a:r>
            <a:r>
              <a:rPr lang="en-US" altLang="en-US" sz="2200" dirty="0" err="1"/>
              <a:t>hơn</a:t>
            </a:r>
            <a:r>
              <a:rPr lang="en-US" altLang="en-US" sz="2200" dirty="0"/>
              <a:t> 1 event</a:t>
            </a:r>
          </a:p>
          <a:p>
            <a:pPr lvl="1" algn="just" eaLnBrk="1" hangingPunct="1">
              <a:lnSpc>
                <a:spcPct val="105000"/>
              </a:lnSpc>
            </a:pPr>
            <a:r>
              <a:rPr lang="en-US" altLang="en-US" sz="2200" dirty="0" err="1"/>
              <a:t>Được</a:t>
            </a:r>
            <a:r>
              <a:rPr lang="en-US" altLang="en-US" sz="2200" dirty="0"/>
              <a:t> </a:t>
            </a:r>
            <a:r>
              <a:rPr lang="en-US" altLang="en-US" sz="2200" dirty="0" err="1"/>
              <a:t>sử</a:t>
            </a:r>
            <a:r>
              <a:rPr lang="en-US" altLang="en-US" sz="2200" dirty="0"/>
              <a:t> </a:t>
            </a:r>
            <a:r>
              <a:rPr lang="en-US" altLang="en-US" sz="2200" dirty="0" err="1"/>
              <a:t>dụng</a:t>
            </a:r>
            <a:r>
              <a:rPr lang="en-US" altLang="en-US" sz="2200" dirty="0"/>
              <a:t> </a:t>
            </a:r>
            <a:r>
              <a:rPr lang="en-US" altLang="en-US" sz="2200" dirty="0" err="1"/>
              <a:t>hầu</a:t>
            </a:r>
            <a:r>
              <a:rPr lang="en-US" altLang="en-US" sz="2200" dirty="0"/>
              <a:t> </a:t>
            </a:r>
            <a:r>
              <a:rPr lang="en-US" altLang="en-US" sz="2200" dirty="0" err="1"/>
              <a:t>hết</a:t>
            </a:r>
            <a:r>
              <a:rPr lang="en-US" altLang="en-US" sz="2200" dirty="0"/>
              <a:t> các </a:t>
            </a:r>
            <a:r>
              <a:rPr lang="en-US" altLang="en-US" sz="2200" dirty="0" err="1"/>
              <a:t>phát</a:t>
            </a:r>
            <a:r>
              <a:rPr lang="en-US" altLang="en-US" sz="2200" dirty="0"/>
              <a:t> </a:t>
            </a:r>
            <a:r>
              <a:rPr lang="en-US" altLang="en-US" sz="2200" dirty="0" err="1"/>
              <a:t>biểu</a:t>
            </a:r>
            <a:r>
              <a:rPr lang="en-US" altLang="en-US" sz="2200" dirty="0"/>
              <a:t> T_SQL </a:t>
            </a:r>
            <a:r>
              <a:rPr lang="en-US" altLang="en-US" sz="2200" dirty="0" err="1"/>
              <a:t>để</a:t>
            </a:r>
            <a:r>
              <a:rPr lang="en-US" altLang="en-US" sz="2200" dirty="0"/>
              <a:t> </a:t>
            </a:r>
            <a:r>
              <a:rPr lang="en-US" altLang="en-US" sz="2200" dirty="0" err="1"/>
              <a:t>viết</a:t>
            </a:r>
            <a:r>
              <a:rPr lang="en-US" altLang="en-US" sz="2200" dirty="0"/>
              <a:t> trigger All CREATE, ALTER, DROP, GRANT, REVOKE, DENY ,LOAD, RESTORE ,RECONFIGURE TRUNCATE TABLE ,UPDATE STATISTICS, SELECT INTO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dissolve">
                                      <p:cBhvr>
                                        <p:cTn id="7" dur="5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dissolve">
                                      <p:cBhvr>
                                        <p:cTn id="12" dur="500"/>
                                        <p:tgtEl>
                                          <p:spTgt spid="21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dissolve">
                                      <p:cBhvr>
                                        <p:cTn id="17" dur="500"/>
                                        <p:tgtEl>
                                          <p:spTgt spid="219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dissolve">
                                      <p:cBhvr>
                                        <p:cTn id="22" dur="500"/>
                                        <p:tgtEl>
                                          <p:spTgt spid="219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762000"/>
            <a:ext cx="7793038" cy="823913"/>
          </a:xfrm>
        </p:spPr>
        <p:txBody>
          <a:bodyPr/>
          <a:lstStyle/>
          <a:p>
            <a:pPr eaLnBrk="1" hangingPunct="1"/>
            <a:r>
              <a:rPr lang="en-US" altLang="en-US" sz="4000">
                <a:latin typeface="Impact" panose="020B0806030902050204" pitchFamily="34" charset="0"/>
              </a:rPr>
              <a:t>Nested Triggers</a:t>
            </a:r>
          </a:p>
        </p:txBody>
      </p:sp>
      <p:sp>
        <p:nvSpPr>
          <p:cNvPr id="268291" name="Rectangle 3"/>
          <p:cNvSpPr>
            <a:spLocks noChangeArrowheads="1"/>
          </p:cNvSpPr>
          <p:nvPr/>
        </p:nvSpPr>
        <p:spPr bwMode="auto">
          <a:xfrm>
            <a:off x="1130300" y="21336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endParaRPr lang="en-US" altLang="en-US" sz="2800">
              <a:solidFill>
                <a:srgbClr val="000000"/>
              </a:solidFill>
              <a:latin typeface="Times New Roman" panose="02020603050405020304" pitchFamily="18" charset="0"/>
              <a:cs typeface="Times New Roman" panose="02020603050405020304" pitchFamily="18" charset="0"/>
            </a:endParaRPr>
          </a:p>
        </p:txBody>
      </p:sp>
      <p:grpSp>
        <p:nvGrpSpPr>
          <p:cNvPr id="268317" name="Group 29"/>
          <p:cNvGrpSpPr>
            <a:grpSpLocks/>
          </p:cNvGrpSpPr>
          <p:nvPr/>
        </p:nvGrpSpPr>
        <p:grpSpPr bwMode="auto">
          <a:xfrm>
            <a:off x="1676400" y="1943100"/>
            <a:ext cx="5410200" cy="3467100"/>
            <a:chOff x="3600" y="9000"/>
            <a:chExt cx="4680" cy="3060"/>
          </a:xfrm>
        </p:grpSpPr>
        <p:sp>
          <p:nvSpPr>
            <p:cNvPr id="39941" name="Text Box 30"/>
            <p:cNvSpPr txBox="1">
              <a:spLocks noChangeArrowheads="1"/>
            </p:cNvSpPr>
            <p:nvPr/>
          </p:nvSpPr>
          <p:spPr bwMode="auto">
            <a:xfrm>
              <a:off x="3600" y="9180"/>
              <a:ext cx="180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Sửa data trên table1</a:t>
              </a:r>
            </a:p>
          </p:txBody>
        </p:sp>
        <p:sp>
          <p:nvSpPr>
            <p:cNvPr id="39942" name="Oval 31"/>
            <p:cNvSpPr>
              <a:spLocks noChangeArrowheads="1"/>
            </p:cNvSpPr>
            <p:nvPr/>
          </p:nvSpPr>
          <p:spPr bwMode="auto">
            <a:xfrm>
              <a:off x="6120" y="918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43" name="Text Box 32"/>
            <p:cNvSpPr txBox="1">
              <a:spLocks noChangeArrowheads="1"/>
            </p:cNvSpPr>
            <p:nvPr/>
          </p:nvSpPr>
          <p:spPr bwMode="auto">
            <a:xfrm>
              <a:off x="6120" y="11340"/>
              <a:ext cx="180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Sửa data trên table2</a:t>
              </a:r>
            </a:p>
          </p:txBody>
        </p:sp>
        <p:sp>
          <p:nvSpPr>
            <p:cNvPr id="39944" name="Oval 33"/>
            <p:cNvSpPr>
              <a:spLocks noChangeArrowheads="1"/>
            </p:cNvSpPr>
            <p:nvPr/>
          </p:nvSpPr>
          <p:spPr bwMode="auto">
            <a:xfrm>
              <a:off x="3780" y="1134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45" name="Line 34"/>
            <p:cNvSpPr>
              <a:spLocks noChangeShapeType="1"/>
            </p:cNvSpPr>
            <p:nvPr/>
          </p:nvSpPr>
          <p:spPr bwMode="auto">
            <a:xfrm>
              <a:off x="5400" y="95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6" name="Line 35"/>
            <p:cNvSpPr>
              <a:spLocks noChangeShapeType="1"/>
            </p:cNvSpPr>
            <p:nvPr/>
          </p:nvSpPr>
          <p:spPr bwMode="auto">
            <a:xfrm flipH="1">
              <a:off x="5400" y="1170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7" name="Line 36"/>
            <p:cNvSpPr>
              <a:spLocks noChangeShapeType="1"/>
            </p:cNvSpPr>
            <p:nvPr/>
          </p:nvSpPr>
          <p:spPr bwMode="auto">
            <a:xfrm>
              <a:off x="7020" y="9900"/>
              <a:ext cx="0" cy="144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8" name="Line 37"/>
            <p:cNvSpPr>
              <a:spLocks noChangeShapeType="1"/>
            </p:cNvSpPr>
            <p:nvPr/>
          </p:nvSpPr>
          <p:spPr bwMode="auto">
            <a:xfrm flipV="1">
              <a:off x="4500" y="9900"/>
              <a:ext cx="0" cy="144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9" name="Text Box 38"/>
            <p:cNvSpPr txBox="1">
              <a:spLocks noChangeArrowheads="1"/>
            </p:cNvSpPr>
            <p:nvPr/>
          </p:nvSpPr>
          <p:spPr bwMode="auto">
            <a:xfrm>
              <a:off x="6300" y="9180"/>
              <a:ext cx="12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Trigger1</a:t>
              </a:r>
            </a:p>
          </p:txBody>
        </p:sp>
        <p:sp>
          <p:nvSpPr>
            <p:cNvPr id="39950" name="Text Box 39"/>
            <p:cNvSpPr txBox="1">
              <a:spLocks noChangeArrowheads="1"/>
            </p:cNvSpPr>
            <p:nvPr/>
          </p:nvSpPr>
          <p:spPr bwMode="auto">
            <a:xfrm>
              <a:off x="3960" y="11340"/>
              <a:ext cx="12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Trigger2</a:t>
              </a:r>
            </a:p>
          </p:txBody>
        </p:sp>
        <p:sp>
          <p:nvSpPr>
            <p:cNvPr id="39951" name="Text Box 40"/>
            <p:cNvSpPr txBox="1">
              <a:spLocks noChangeArrowheads="1"/>
            </p:cNvSpPr>
            <p:nvPr/>
          </p:nvSpPr>
          <p:spPr bwMode="auto">
            <a:xfrm>
              <a:off x="5400" y="900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Gọi</a:t>
              </a:r>
            </a:p>
          </p:txBody>
        </p:sp>
        <p:sp>
          <p:nvSpPr>
            <p:cNvPr id="39952" name="Text Box 41"/>
            <p:cNvSpPr txBox="1">
              <a:spLocks noChangeArrowheads="1"/>
            </p:cNvSpPr>
            <p:nvPr/>
          </p:nvSpPr>
          <p:spPr bwMode="auto">
            <a:xfrm>
              <a:off x="5400" y="1170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Gọi</a:t>
              </a:r>
            </a:p>
          </p:txBody>
        </p:sp>
        <p:sp>
          <p:nvSpPr>
            <p:cNvPr id="39953" name="Text Box 42"/>
            <p:cNvSpPr txBox="1">
              <a:spLocks noChangeArrowheads="1"/>
            </p:cNvSpPr>
            <p:nvPr/>
          </p:nvSpPr>
          <p:spPr bwMode="auto">
            <a:xfrm>
              <a:off x="7020" y="10260"/>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Thực hiện</a:t>
              </a:r>
            </a:p>
          </p:txBody>
        </p:sp>
        <p:sp>
          <p:nvSpPr>
            <p:cNvPr id="39954" name="Text Box 43"/>
            <p:cNvSpPr txBox="1">
              <a:spLocks noChangeArrowheads="1"/>
            </p:cNvSpPr>
            <p:nvPr/>
          </p:nvSpPr>
          <p:spPr bwMode="auto">
            <a:xfrm>
              <a:off x="4500" y="10440"/>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Thực hiện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68317"/>
                                        </p:tgtEl>
                                        <p:attrNameLst>
                                          <p:attrName>style.visibility</p:attrName>
                                        </p:attrNameLst>
                                      </p:cBhvr>
                                      <p:to>
                                        <p:strVal val="visible"/>
                                      </p:to>
                                    </p:set>
                                    <p:animEffect transition="in" filter="wipe(left)">
                                      <p:cBhvr>
                                        <p:cTn id="13" dur="500"/>
                                        <p:tgtEl>
                                          <p:spTgt spid="268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76325" y="852488"/>
            <a:ext cx="7793038" cy="823912"/>
          </a:xfrm>
        </p:spPr>
        <p:txBody>
          <a:bodyPr/>
          <a:lstStyle/>
          <a:p>
            <a:pPr eaLnBrk="1" hangingPunct="1"/>
            <a:r>
              <a:rPr lang="en-US" altLang="en-US" sz="4000">
                <a:latin typeface="Impact" panose="020B0806030902050204" pitchFamily="34" charset="0"/>
              </a:rPr>
              <a:t>INSTEAD OF Trigger on View</a:t>
            </a:r>
          </a:p>
        </p:txBody>
      </p:sp>
      <p:sp>
        <p:nvSpPr>
          <p:cNvPr id="257027" name="Rectangle 3"/>
          <p:cNvSpPr>
            <a:spLocks noChangeArrowheads="1"/>
          </p:cNvSpPr>
          <p:nvPr/>
        </p:nvSpPr>
        <p:spPr bwMode="auto">
          <a:xfrm>
            <a:off x="990600" y="2514600"/>
            <a:ext cx="7458075" cy="26670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CREATE VIEW service_view</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AS</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	SELECT o.Productid as ma1, p.Productid as ma2, 			ProductName , orderid</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	FROM Products p JOIN [order details] o</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		ON  p.productid =o.productid</a:t>
            </a:r>
          </a:p>
        </p:txBody>
      </p:sp>
      <p:sp>
        <p:nvSpPr>
          <p:cNvPr id="257028" name="WordArt 4" descr="Pink tissue paper"/>
          <p:cNvSpPr>
            <a:spLocks noChangeArrowheads="1" noChangeShapeType="1" noTextEdit="1"/>
          </p:cNvSpPr>
          <p:nvPr/>
        </p:nvSpPr>
        <p:spPr bwMode="auto">
          <a:xfrm>
            <a:off x="914400" y="1905000"/>
            <a:ext cx="2581275" cy="236538"/>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sz="2800" kern="10">
                <a:ln w="9525">
                  <a:round/>
                  <a:headEnd/>
                  <a:tailEnd/>
                </a:ln>
                <a:blipFill dpi="0" rotWithShape="0">
                  <a:blip r:embed="rId2"/>
                  <a:srcRect/>
                  <a:tile tx="0" ty="0" sx="100000" sy="100000" flip="none" algn="tl"/>
                </a:blipFill>
                <a:latin typeface="Arial Black" panose="020B0A04020102020204" pitchFamily="34" charset="0"/>
              </a:rPr>
              <a:t>View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7027"/>
                                        </p:tgtEl>
                                        <p:attrNameLst>
                                          <p:attrName>style.visibility</p:attrName>
                                        </p:attrNameLst>
                                      </p:cBhvr>
                                      <p:to>
                                        <p:strVal val="visible"/>
                                      </p:to>
                                    </p:set>
                                    <p:animEffect transition="in" filter="dissolve">
                                      <p:cBhvr>
                                        <p:cTn id="13" dur="500"/>
                                        <p:tgtEl>
                                          <p:spTgt spid="257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p:bldP spid="2570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838200"/>
            <a:ext cx="8153400" cy="700088"/>
          </a:xfrm>
        </p:spPr>
        <p:txBody>
          <a:bodyPr/>
          <a:lstStyle/>
          <a:p>
            <a:pPr eaLnBrk="1" hangingPunct="1"/>
            <a:r>
              <a:rPr lang="en-US" altLang="en-US" sz="4000">
                <a:latin typeface="Impact" panose="020B0806030902050204" pitchFamily="34" charset="0"/>
              </a:rPr>
              <a:t>INSTEAD OF Trigger on view (contd.)</a:t>
            </a:r>
          </a:p>
        </p:txBody>
      </p:sp>
      <p:sp>
        <p:nvSpPr>
          <p:cNvPr id="258051" name="Rectangle 3"/>
          <p:cNvSpPr>
            <a:spLocks noChangeArrowheads="1"/>
          </p:cNvSpPr>
          <p:nvPr/>
        </p:nvSpPr>
        <p:spPr bwMode="auto">
          <a:xfrm>
            <a:off x="1066800" y="2514600"/>
            <a:ext cx="7391400" cy="35814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CREATE TRIGGER del_service</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ON service_view</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INSTEAD OF DELETE</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AS</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DELETE Products WHERE Productid IN </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(SELECT ma1 FROM DELETED)</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DELETE [order details] WHERE productid IN </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(SELECT ma2 FROM DELETED)</a:t>
            </a:r>
            <a:r>
              <a:rPr lang="en-US" altLang="en-US" sz="2400">
                <a:latin typeface="Times New Roman" panose="02020603050405020304" pitchFamily="18" charset="0"/>
                <a:cs typeface="Times New Roman" panose="02020603050405020304" pitchFamily="18" charset="0"/>
              </a:rPr>
              <a:t> </a:t>
            </a:r>
          </a:p>
          <a:p>
            <a:pPr algn="just" eaLnBrk="1" hangingPunct="1">
              <a:buClr>
                <a:schemeClr val="folHlink"/>
              </a:buClr>
              <a:buSzPct val="60000"/>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sp>
        <p:nvSpPr>
          <p:cNvPr id="258052" name="WordArt 4" descr="Pink tissue paper"/>
          <p:cNvSpPr>
            <a:spLocks noChangeArrowheads="1" noChangeShapeType="1" noTextEdit="1"/>
          </p:cNvSpPr>
          <p:nvPr/>
        </p:nvSpPr>
        <p:spPr bwMode="auto">
          <a:xfrm>
            <a:off x="990600" y="1981200"/>
            <a:ext cx="2459038" cy="3810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sz="2800" kern="10">
                <a:ln w="9525">
                  <a:round/>
                  <a:headEnd/>
                  <a:tailEnd/>
                </a:ln>
                <a:blipFill dpi="0" rotWithShape="0">
                  <a:blip r:embed="rId2"/>
                  <a:srcRect/>
                  <a:tile tx="0" ty="0" sx="100000" sy="100000" flip="none" algn="tl"/>
                </a:blipFill>
                <a:latin typeface="Arial Black" panose="020B0A04020102020204" pitchFamily="34" charset="0"/>
              </a:rPr>
              <a:t>Trigger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0-#ppt_w/2"/>
                                          </p:val>
                                        </p:tav>
                                        <p:tav tm="100000">
                                          <p:val>
                                            <p:strVal val="#ppt_x"/>
                                          </p:val>
                                        </p:tav>
                                      </p:tavLst>
                                    </p:anim>
                                    <p:anim calcmode="lin" valueType="num">
                                      <p:cBhvr additive="base">
                                        <p:cTn id="8" dur="500" fill="hold"/>
                                        <p:tgtEl>
                                          <p:spTgt spid="2580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051"/>
                                        </p:tgtEl>
                                        <p:attrNameLst>
                                          <p:attrName>style.visibility</p:attrName>
                                        </p:attrNameLst>
                                      </p:cBhvr>
                                      <p:to>
                                        <p:strVal val="visible"/>
                                      </p:to>
                                    </p:set>
                                    <p:animEffect transition="in" filter="dissolve">
                                      <p:cBhvr>
                                        <p:cTn id="13"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p:bldP spid="25805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685800"/>
            <a:ext cx="8637588" cy="777875"/>
          </a:xfrm>
        </p:spPr>
        <p:txBody>
          <a:bodyPr/>
          <a:lstStyle/>
          <a:p>
            <a:pPr eaLnBrk="1" hangingPunct="1"/>
            <a:r>
              <a:rPr lang="en-US" altLang="en-US" sz="4000" b="1">
                <a:latin typeface="Arial" panose="020B0604020202020204" pitchFamily="34" charset="0"/>
              </a:rPr>
              <a:t>INSTEAD OF</a:t>
            </a:r>
            <a:r>
              <a:rPr lang="en-US" altLang="en-US" sz="4000" b="1" i="1">
                <a:latin typeface="Arial" panose="020B0604020202020204" pitchFamily="34" charset="0"/>
              </a:rPr>
              <a:t> </a:t>
            </a:r>
            <a:r>
              <a:rPr lang="en-US" altLang="en-US" sz="4000" b="1">
                <a:latin typeface="Arial" panose="020B0604020202020204" pitchFamily="34" charset="0"/>
                <a:cs typeface="Times New Roman" panose="02020603050405020304" pitchFamily="18" charset="0"/>
              </a:rPr>
              <a:t>TRIGGERS</a:t>
            </a:r>
          </a:p>
        </p:txBody>
      </p:sp>
      <p:sp>
        <p:nvSpPr>
          <p:cNvPr id="233475" name="Rectangle 3"/>
          <p:cNvSpPr>
            <a:spLocks noGrp="1" noChangeArrowheads="1"/>
          </p:cNvSpPr>
          <p:nvPr>
            <p:ph type="body" idx="1"/>
          </p:nvPr>
        </p:nvSpPr>
        <p:spPr>
          <a:xfrm>
            <a:off x="762000" y="1905000"/>
            <a:ext cx="7696200" cy="3852863"/>
          </a:xfrm>
        </p:spPr>
        <p:txBody>
          <a:bodyPr/>
          <a:lstStyle/>
          <a:p>
            <a:pPr algn="just" eaLnBrk="1" hangingPunct="1">
              <a:lnSpc>
                <a:spcPct val="105000"/>
              </a:lnSpc>
              <a:spcBef>
                <a:spcPct val="30000"/>
              </a:spcBef>
            </a:pPr>
            <a:r>
              <a:rPr lang="en-US" altLang="en-US" sz="2400" b="1" i="1"/>
              <a:t> INSTEAD OF </a:t>
            </a:r>
            <a:r>
              <a:rPr lang="en-US" altLang="en-US" sz="2400" b="1"/>
              <a:t>Triggers</a:t>
            </a:r>
            <a:endParaRPr lang="en-US" altLang="en-US" sz="2400"/>
          </a:p>
          <a:p>
            <a:pPr lvl="1" algn="just" eaLnBrk="1" hangingPunct="1">
              <a:lnSpc>
                <a:spcPct val="105000"/>
              </a:lnSpc>
              <a:spcBef>
                <a:spcPct val="30000"/>
              </a:spcBef>
            </a:pPr>
            <a:r>
              <a:rPr lang="en-US" altLang="en-US" sz="2400"/>
              <a:t>Trigger này sẽ thi hành thay cho các câu lệnh Insert, Delete, Update. Khi tạo trigger kiểu này bạn phải viết lại các lệnh Insert, Delete, Update đối với dữ liệu.</a:t>
            </a:r>
          </a:p>
          <a:p>
            <a:pPr lvl="1" algn="just" eaLnBrk="1" hangingPunct="1">
              <a:lnSpc>
                <a:spcPct val="105000"/>
              </a:lnSpc>
              <a:spcBef>
                <a:spcPct val="30000"/>
              </a:spcBef>
            </a:pPr>
            <a:r>
              <a:rPr lang="en-US" altLang="en-US" sz="2400"/>
              <a:t>Có thể áp dụng cho cả View và Table.</a:t>
            </a:r>
          </a:p>
          <a:p>
            <a:pPr lvl="1" algn="just" eaLnBrk="1" hangingPunct="1">
              <a:lnSpc>
                <a:spcPct val="105000"/>
              </a:lnSpc>
              <a:spcBef>
                <a:spcPct val="30000"/>
              </a:spcBef>
            </a:pPr>
            <a:r>
              <a:rPr lang="en-US" altLang="en-US" sz="2400"/>
              <a:t>Không cho phép áp dụng với các View có lựa chọn With Check Option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 calcmode="lin" valueType="num">
                                      <p:cBhvr additive="base">
                                        <p:cTn id="7" dur="500" fill="hold"/>
                                        <p:tgtEl>
                                          <p:spTgt spid="233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34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3475">
                                            <p:txEl>
                                              <p:pRg st="1" end="1"/>
                                            </p:txEl>
                                          </p:spTgt>
                                        </p:tgtEl>
                                        <p:attrNameLst>
                                          <p:attrName>style.visibility</p:attrName>
                                        </p:attrNameLst>
                                      </p:cBhvr>
                                      <p:to>
                                        <p:strVal val="visible"/>
                                      </p:to>
                                    </p:set>
                                    <p:anim calcmode="lin" valueType="num">
                                      <p:cBhvr additive="base">
                                        <p:cTn id="11" dur="500" fill="hold"/>
                                        <p:tgtEl>
                                          <p:spTgt spid="2334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34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anim calcmode="lin" valueType="num">
                                      <p:cBhvr additive="base">
                                        <p:cTn id="15" dur="500" fill="hold"/>
                                        <p:tgtEl>
                                          <p:spTgt spid="2334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34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3475">
                                            <p:txEl>
                                              <p:pRg st="3" end="3"/>
                                            </p:txEl>
                                          </p:spTgt>
                                        </p:tgtEl>
                                        <p:attrNameLst>
                                          <p:attrName>style.visibility</p:attrName>
                                        </p:attrNameLst>
                                      </p:cBhvr>
                                      <p:to>
                                        <p:strVal val="visible"/>
                                      </p:to>
                                    </p:set>
                                    <p:anim calcmode="lin" valueType="num">
                                      <p:cBhvr additive="base">
                                        <p:cTn id="19" dur="500" fill="hold"/>
                                        <p:tgtEl>
                                          <p:spTgt spid="2334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34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762000"/>
            <a:ext cx="8637588" cy="777875"/>
          </a:xfrm>
        </p:spPr>
        <p:txBody>
          <a:bodyPr/>
          <a:lstStyle/>
          <a:p>
            <a:pPr eaLnBrk="1" hangingPunct="1"/>
            <a:r>
              <a:rPr lang="en-US" altLang="en-US" sz="4000" b="1">
                <a:latin typeface="Arial" panose="020B0604020202020204" pitchFamily="34" charset="0"/>
              </a:rPr>
              <a:t>INSTEAD OF</a:t>
            </a:r>
            <a:r>
              <a:rPr lang="en-US" altLang="en-US" sz="4000" b="1" i="1">
                <a:latin typeface="Arial" panose="020B0604020202020204" pitchFamily="34" charset="0"/>
              </a:rPr>
              <a:t> </a:t>
            </a:r>
            <a:r>
              <a:rPr lang="en-US" altLang="en-US" sz="4000" b="1">
                <a:latin typeface="Arial" panose="020B0604020202020204" pitchFamily="34" charset="0"/>
                <a:cs typeface="Times New Roman" panose="02020603050405020304" pitchFamily="18" charset="0"/>
              </a:rPr>
              <a:t>TRIGGERS</a:t>
            </a:r>
          </a:p>
        </p:txBody>
      </p:sp>
      <p:sp>
        <p:nvSpPr>
          <p:cNvPr id="44035" name="Rectangle 3"/>
          <p:cNvSpPr>
            <a:spLocks noGrp="1" noChangeArrowheads="1"/>
          </p:cNvSpPr>
          <p:nvPr>
            <p:ph type="body" idx="1"/>
          </p:nvPr>
        </p:nvSpPr>
        <p:spPr>
          <a:xfrm>
            <a:off x="838200" y="1752600"/>
            <a:ext cx="7848600" cy="5105400"/>
          </a:xfrm>
        </p:spPr>
        <p:txBody>
          <a:bodyPr/>
          <a:lstStyle/>
          <a:p>
            <a:pPr marL="457200" indent="-457200" eaLnBrk="1" hangingPunct="1">
              <a:spcBef>
                <a:spcPct val="30000"/>
              </a:spcBef>
              <a:buFont typeface="Wingdings" panose="05000000000000000000" pitchFamily="2" charset="2"/>
              <a:buNone/>
            </a:pPr>
            <a:r>
              <a:rPr lang="en-US" altLang="en-US" sz="2400" b="1" dirty="0">
                <a:cs typeface="Times New Roman" panose="02020603050405020304" pitchFamily="18" charset="0"/>
              </a:rPr>
              <a:t>Example: tests the quantity of a product in stock before accepting an order</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CREATE TRIGGER </a:t>
            </a:r>
            <a:r>
              <a:rPr lang="en-US" altLang="en-US" sz="1800" dirty="0" err="1">
                <a:cs typeface="Times New Roman" panose="02020603050405020304" pitchFamily="18" charset="0"/>
              </a:rPr>
              <a:t>InsOrdDet</a:t>
            </a:r>
            <a:r>
              <a:rPr lang="en-US" altLang="en-US" sz="1800" dirty="0">
                <a:cs typeface="Times New Roman" panose="02020603050405020304" pitchFamily="18" charset="0"/>
              </a:rPr>
              <a:t> ON [Order Details]</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INSTEAD OF INSERT</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AS</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DECLARE @qty int</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SELECT @qty=quantity FROM Inserted</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IF @qty&lt;= (SELECT </a:t>
            </a:r>
            <a:r>
              <a:rPr lang="en-US" altLang="en-US" sz="1800" dirty="0" err="1">
                <a:cs typeface="Times New Roman" panose="02020603050405020304" pitchFamily="18" charset="0"/>
              </a:rPr>
              <a:t>UnitsInStock</a:t>
            </a:r>
            <a:r>
              <a:rPr lang="en-US" altLang="en-US" sz="1800" dirty="0">
                <a:cs typeface="Times New Roman" panose="02020603050405020304" pitchFamily="18" charset="0"/>
              </a:rPr>
              <a:t> FROM Products P JOIN Inserted I ON </a:t>
            </a:r>
            <a:r>
              <a:rPr lang="en-US" altLang="en-US" sz="1800" dirty="0" err="1">
                <a:cs typeface="Times New Roman" panose="02020603050405020304" pitchFamily="18" charset="0"/>
              </a:rPr>
              <a:t>P.ProductID</a:t>
            </a:r>
            <a:r>
              <a:rPr lang="en-US" altLang="en-US" sz="1800" dirty="0">
                <a:cs typeface="Times New Roman" panose="02020603050405020304" pitchFamily="18" charset="0"/>
              </a:rPr>
              <a:t> = </a:t>
            </a:r>
            <a:r>
              <a:rPr lang="en-US" altLang="en-US" sz="1800" dirty="0" err="1">
                <a:cs typeface="Times New Roman" panose="02020603050405020304" pitchFamily="18" charset="0"/>
              </a:rPr>
              <a:t>I.ProductID</a:t>
            </a:r>
            <a:r>
              <a:rPr lang="en-US" altLang="en-US" sz="1800" dirty="0">
                <a:cs typeface="Times New Roman" panose="02020603050405020304" pitchFamily="18" charset="0"/>
              </a:rPr>
              <a:t>)</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	INSERT INTO [Order Details]</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	SELECT * FROM Inserted</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ELSE</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	RAISERROR(</a:t>
            </a:r>
            <a:r>
              <a:rPr lang="en-US" altLang="en-US" sz="1800" dirty="0">
                <a:latin typeface="Arial Narrow" panose="020B0606020202030204" pitchFamily="34" charset="0"/>
                <a:cs typeface="Times New Roman" panose="02020603050405020304" pitchFamily="18" charset="0"/>
              </a:rPr>
              <a:t>‘</a:t>
            </a:r>
            <a:r>
              <a:rPr lang="en-US" altLang="en-US" sz="1800" dirty="0">
                <a:cs typeface="Times New Roman" panose="02020603050405020304" pitchFamily="18" charset="0"/>
              </a:rPr>
              <a:t>Not enough products in stock</a:t>
            </a:r>
            <a:r>
              <a:rPr lang="en-US" altLang="en-US" sz="1800" dirty="0">
                <a:latin typeface="Arial Narrow" panose="020B0606020202030204" pitchFamily="34" charset="0"/>
                <a:cs typeface="Times New Roman" panose="02020603050405020304" pitchFamily="18" charset="0"/>
              </a:rPr>
              <a:t>’</a:t>
            </a:r>
            <a:r>
              <a:rPr lang="en-US" altLang="en-US" sz="1800" dirty="0">
                <a:cs typeface="Times New Roman" panose="02020603050405020304" pitchFamily="18" charset="0"/>
              </a:rPr>
              <a:t>, 16, 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sz="4000" b="1" dirty="0">
                <a:latin typeface="Arial" panose="020B0604020202020204" pitchFamily="34" charset="0"/>
              </a:rPr>
              <a:t>Enforcing Data Integrity</a:t>
            </a:r>
            <a:br>
              <a:rPr lang="en-US" altLang="en-US" sz="4000" b="1" dirty="0">
                <a:latin typeface="Arial" panose="020B0604020202020204" pitchFamily="34" charset="0"/>
              </a:rPr>
            </a:br>
            <a:endParaRPr lang="en-US" altLang="en-US" sz="4000" b="1" dirty="0">
              <a:latin typeface="Arial" panose="020B0604020202020204" pitchFamily="34" charset="0"/>
            </a:endParaRPr>
          </a:p>
        </p:txBody>
      </p:sp>
      <p:grpSp>
        <p:nvGrpSpPr>
          <p:cNvPr id="49155" name="Group 3"/>
          <p:cNvGrpSpPr>
            <a:grpSpLocks/>
          </p:cNvGrpSpPr>
          <p:nvPr/>
        </p:nvGrpSpPr>
        <p:grpSpPr bwMode="auto">
          <a:xfrm>
            <a:off x="685800" y="1066800"/>
            <a:ext cx="7848600" cy="5105400"/>
            <a:chOff x="432" y="672"/>
            <a:chExt cx="4944" cy="3216"/>
          </a:xfrm>
        </p:grpSpPr>
        <p:sp>
          <p:nvSpPr>
            <p:cNvPr id="49156" name="Rectangle 4"/>
            <p:cNvSpPr>
              <a:spLocks noChangeArrowheads="1"/>
            </p:cNvSpPr>
            <p:nvPr/>
          </p:nvSpPr>
          <p:spPr bwMode="auto">
            <a:xfrm>
              <a:off x="2268" y="672"/>
              <a:ext cx="2976"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9157" name="Rectangle 5"/>
            <p:cNvSpPr>
              <a:spLocks noChangeArrowheads="1"/>
            </p:cNvSpPr>
            <p:nvPr/>
          </p:nvSpPr>
          <p:spPr bwMode="auto">
            <a:xfrm>
              <a:off x="3696" y="2640"/>
              <a:ext cx="1680" cy="124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9158" name="Rectangle 6"/>
            <p:cNvSpPr>
              <a:spLocks noChangeArrowheads="1"/>
            </p:cNvSpPr>
            <p:nvPr/>
          </p:nvSpPr>
          <p:spPr bwMode="auto">
            <a:xfrm>
              <a:off x="576" y="2640"/>
              <a:ext cx="1680" cy="124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9159" name="Rectangle 7"/>
            <p:cNvSpPr>
              <a:spLocks noChangeArrowheads="1"/>
            </p:cNvSpPr>
            <p:nvPr/>
          </p:nvSpPr>
          <p:spPr bwMode="auto">
            <a:xfrm>
              <a:off x="432" y="768"/>
              <a:ext cx="4272" cy="1692"/>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nchor="ctr">
              <a:spAutoFit/>
            </a:bodyPr>
            <a:lstStyle>
              <a:lvl1pPr>
                <a:spcBef>
                  <a:spcPct val="20000"/>
                </a:spcBef>
                <a:buClr>
                  <a:schemeClr val="bg2"/>
                </a:buClr>
                <a:buSzPct val="70000"/>
                <a:buFont typeface="Wingdings" panose="05000000000000000000" pitchFamily="2" charset="2"/>
                <a:buChar char="l"/>
                <a:tabLst>
                  <a:tab pos="458788"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458788"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458788"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458788"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45878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9pPr>
            </a:lstStyle>
            <a:p>
              <a:pPr>
                <a:lnSpc>
                  <a:spcPct val="96000"/>
                </a:lnSpc>
                <a:spcBef>
                  <a:spcPct val="0"/>
                </a:spcBef>
                <a:spcAft>
                  <a:spcPct val="64000"/>
                </a:spcAft>
                <a:buClrTx/>
                <a:buSzTx/>
                <a:buFontTx/>
                <a:buNone/>
              </a:pPr>
              <a:r>
                <a:rPr lang="en-US" altLang="en-US" sz="1600" noProof="1">
                  <a:latin typeface="Lucida Sans Typewriter" panose="020B0509030504030204" pitchFamily="49" charset="0"/>
                </a:rPr>
                <a:t>CREATE TRIGGER </a:t>
              </a:r>
              <a:r>
                <a:rPr lang="en-US" altLang="en-US" sz="1600" dirty="0" err="1">
                  <a:latin typeface="Lucida Sans Typewriter" panose="020B0509030504030204" pitchFamily="49" charset="0"/>
                </a:rPr>
                <a:t>BackOrderList</a:t>
              </a:r>
              <a:r>
                <a:rPr lang="en-US" altLang="en-US" sz="1600" noProof="1">
                  <a:latin typeface="Lucida Sans Typewriter" panose="020B0509030504030204" pitchFamily="49" charset="0"/>
                </a:rPr>
                <a:t>_</a:t>
              </a:r>
              <a:r>
                <a:rPr lang="en-US" altLang="en-US" sz="1600" dirty="0">
                  <a:latin typeface="Lucida Sans Typewriter" panose="020B0509030504030204" pitchFamily="49" charset="0"/>
                </a:rPr>
                <a:t>D</a:t>
              </a:r>
              <a:r>
                <a:rPr lang="en-US" altLang="en-US" sz="1600" noProof="1">
                  <a:latin typeface="Lucida Sans Typewriter" panose="020B0509030504030204" pitchFamily="49" charset="0"/>
                </a:rPr>
                <a:t>elete</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ON </a:t>
              </a:r>
              <a:r>
                <a:rPr lang="en-US" altLang="en-US" sz="1600" dirty="0">
                  <a:latin typeface="Lucida Sans Typewriter" panose="020B0509030504030204" pitchFamily="49" charset="0"/>
                </a:rPr>
                <a:t>Products</a:t>
              </a:r>
              <a:r>
                <a:rPr lang="en-US" altLang="en-US" sz="1600" noProof="1">
                  <a:latin typeface="Lucida Sans Typewriter" panose="020B0509030504030204" pitchFamily="49" charset="0"/>
                </a:rPr>
                <a:t> FOR </a:t>
              </a:r>
              <a:r>
                <a:rPr lang="en-US" altLang="en-US" sz="1600" dirty="0">
                  <a:latin typeface="Lucida Sans Typewriter" panose="020B0509030504030204" pitchFamily="49" charset="0"/>
                </a:rPr>
                <a:t>UPDATE</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AS</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IF (SELECT </a:t>
              </a:r>
              <a:r>
                <a:rPr lang="en-US" altLang="en-US" sz="1600" dirty="0">
                  <a:latin typeface="Lucida Sans Typewriter" panose="020B0509030504030204" pitchFamily="49" charset="0"/>
                </a:rPr>
                <a:t>BO</a:t>
              </a:r>
              <a:r>
                <a:rPr lang="en-US" altLang="en-US" sz="1600" noProof="1">
                  <a:latin typeface="Lucida Sans Typewriter" panose="020B0509030504030204" pitchFamily="49" charset="0"/>
                </a:rPr>
                <a:t>.</a:t>
              </a:r>
              <a:r>
                <a:rPr lang="en-US" altLang="en-US" sz="1600" dirty="0" err="1">
                  <a:latin typeface="Lucida Sans Typewriter" panose="020B0509030504030204" pitchFamily="49" charset="0"/>
                </a:rPr>
                <a:t>ProductID</a:t>
              </a:r>
              <a:r>
                <a:rPr lang="en-US" altLang="en-US" sz="1600" noProof="1">
                  <a:latin typeface="Lucida Sans Typewriter" panose="020B0509030504030204" pitchFamily="49" charset="0"/>
                </a:rPr>
                <a:t> FROM </a:t>
              </a:r>
              <a:r>
                <a:rPr lang="en-US" altLang="en-US" sz="1600" dirty="0" err="1">
                  <a:latin typeface="Lucida Sans Typewriter" panose="020B0509030504030204" pitchFamily="49" charset="0"/>
                </a:rPr>
                <a:t>BackOrders</a:t>
              </a:r>
              <a:r>
                <a:rPr lang="en-US" altLang="en-US" sz="1600" noProof="1">
                  <a:latin typeface="Lucida Sans Typewriter" panose="020B0509030504030204" pitchFamily="49" charset="0"/>
                </a:rPr>
                <a:t> </a:t>
              </a:r>
              <a:r>
                <a:rPr lang="en-US" altLang="en-US" sz="1600" dirty="0">
                  <a:latin typeface="Lucida Sans Typewriter" panose="020B0509030504030204" pitchFamily="49" charset="0"/>
                </a:rPr>
                <a:t>AS BO</a:t>
              </a:r>
              <a:r>
                <a:rPr lang="en-US" altLang="en-US" sz="1600" noProof="1">
                  <a:latin typeface="Lucida Sans Typewriter" panose="020B0509030504030204" pitchFamily="49" charset="0"/>
                </a:rPr>
                <a:t> JOIN</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a:t>
              </a:r>
              <a:r>
                <a:rPr lang="en-US" altLang="en-US" sz="1600" dirty="0">
                  <a:latin typeface="Lucida Sans Typewriter" panose="020B0509030504030204" pitchFamily="49" charset="0"/>
                </a:rPr>
                <a:t>I</a:t>
              </a:r>
              <a:r>
                <a:rPr lang="en-US" altLang="en-US" sz="1600" noProof="1">
                  <a:latin typeface="Lucida Sans Typewriter" panose="020B0509030504030204" pitchFamily="49" charset="0"/>
                </a:rPr>
                <a:t>nserted </a:t>
              </a:r>
              <a:r>
                <a:rPr lang="en-US" altLang="en-US" sz="1600" dirty="0">
                  <a:latin typeface="Lucida Sans Typewriter" panose="020B0509030504030204" pitchFamily="49" charset="0"/>
                </a:rPr>
                <a:t>AS I</a:t>
              </a:r>
              <a:r>
                <a:rPr lang="en-US" altLang="en-US" sz="1600" noProof="1">
                  <a:latin typeface="Lucida Sans Typewriter" panose="020B0509030504030204" pitchFamily="49" charset="0"/>
                </a:rPr>
                <a:t> ON </a:t>
              </a:r>
              <a:r>
                <a:rPr lang="en-US" altLang="en-US" sz="1600" dirty="0">
                  <a:latin typeface="Lucida Sans Typewriter" panose="020B0509030504030204" pitchFamily="49" charset="0"/>
                </a:rPr>
                <a:t>BO</a:t>
              </a:r>
              <a:r>
                <a:rPr lang="en-US" altLang="en-US" sz="1600" noProof="1">
                  <a:latin typeface="Lucida Sans Typewriter" panose="020B0509030504030204" pitchFamily="49" charset="0"/>
                </a:rPr>
                <a:t>.</a:t>
              </a:r>
              <a:r>
                <a:rPr lang="en-US" altLang="en-US" sz="1600" dirty="0" err="1">
                  <a:latin typeface="Lucida Sans Typewriter" panose="020B0509030504030204" pitchFamily="49" charset="0"/>
                </a:rPr>
                <a:t>ProductID</a:t>
              </a:r>
              <a:r>
                <a:rPr lang="en-US" altLang="en-US" sz="1600" noProof="1">
                  <a:latin typeface="Lucida Sans Typewriter" panose="020B0509030504030204" pitchFamily="49" charset="0"/>
                </a:rPr>
                <a:t> = </a:t>
              </a:r>
              <a:r>
                <a:rPr lang="en-US" altLang="en-US" sz="1600" dirty="0">
                  <a:latin typeface="Lucida Sans Typewriter" panose="020B0509030504030204" pitchFamily="49" charset="0"/>
                </a:rPr>
                <a:t>I</a:t>
              </a:r>
              <a:r>
                <a:rPr lang="en-US" altLang="en-US" sz="1600" noProof="1">
                  <a:latin typeface="Lucida Sans Typewriter" panose="020B0509030504030204" pitchFamily="49" charset="0"/>
                </a:rPr>
                <a:t>.</a:t>
              </a:r>
              <a:r>
                <a:rPr lang="en-US" altLang="en-US" sz="1600" dirty="0" err="1">
                  <a:latin typeface="Lucida Sans Typewriter" panose="020B0509030504030204" pitchFamily="49" charset="0"/>
                </a:rPr>
                <a:t>Product_ID</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 &gt; 0</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BEGIN</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DELETE </a:t>
              </a:r>
              <a:r>
                <a:rPr lang="en-US" altLang="en-US" sz="1600" dirty="0">
                  <a:latin typeface="Lucida Sans Typewriter" panose="020B0509030504030204" pitchFamily="49" charset="0"/>
                </a:rPr>
                <a:t>BO </a:t>
              </a:r>
              <a:r>
                <a:rPr lang="en-US" altLang="en-US" sz="1600" noProof="1">
                  <a:latin typeface="Lucida Sans Typewriter" panose="020B0509030504030204" pitchFamily="49" charset="0"/>
                </a:rPr>
                <a:t>FROM </a:t>
              </a:r>
              <a:r>
                <a:rPr lang="en-US" altLang="en-US" sz="1600" dirty="0" err="1">
                  <a:latin typeface="Lucida Sans Typewriter" panose="020B0509030504030204" pitchFamily="49" charset="0"/>
                </a:rPr>
                <a:t>BackOrders</a:t>
              </a:r>
              <a:r>
                <a:rPr lang="en-US" altLang="en-US" sz="1600" dirty="0">
                  <a:latin typeface="Lucida Sans Typewriter" panose="020B0509030504030204" pitchFamily="49" charset="0"/>
                </a:rPr>
                <a:t> AS BO</a:t>
              </a:r>
              <a:r>
                <a:rPr lang="en-US" altLang="en-US" sz="1600" noProof="1">
                  <a:latin typeface="Lucida Sans Typewriter" panose="020B0509030504030204" pitchFamily="49" charset="0"/>
                </a:rPr>
                <a:t> </a:t>
              </a:r>
              <a:br>
                <a:rPr lang="en-US" altLang="en-US" sz="1600" dirty="0">
                  <a:latin typeface="Lucida Sans Typewriter" panose="020B0509030504030204" pitchFamily="49" charset="0"/>
                </a:rPr>
              </a:br>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INNER JOIN </a:t>
              </a:r>
              <a:r>
                <a:rPr lang="en-US" altLang="en-US" sz="1600" dirty="0">
                  <a:latin typeface="Lucida Sans Typewriter" panose="020B0509030504030204" pitchFamily="49" charset="0"/>
                </a:rPr>
                <a:t>I</a:t>
              </a:r>
              <a:r>
                <a:rPr lang="en-US" altLang="en-US" sz="1600" noProof="1">
                  <a:latin typeface="Lucida Sans Typewriter" panose="020B0509030504030204" pitchFamily="49" charset="0"/>
                </a:rPr>
                <a:t>nserted </a:t>
              </a:r>
              <a:r>
                <a:rPr lang="en-US" altLang="en-US" sz="1600" dirty="0">
                  <a:latin typeface="Lucida Sans Typewriter" panose="020B0509030504030204" pitchFamily="49" charset="0"/>
                </a:rPr>
                <a:t>AS I</a:t>
              </a:r>
              <a:r>
                <a:rPr lang="en-US" altLang="en-US" sz="1600" noProof="1">
                  <a:latin typeface="Lucida Sans Typewriter" panose="020B0509030504030204" pitchFamily="49" charset="0"/>
                </a:rPr>
                <a:t> </a:t>
              </a:r>
              <a:br>
                <a:rPr lang="en-US" altLang="en-US" sz="1600" dirty="0">
                  <a:latin typeface="Lucida Sans Typewriter" panose="020B0509030504030204" pitchFamily="49" charset="0"/>
                </a:rPr>
              </a:br>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ON </a:t>
              </a:r>
              <a:r>
                <a:rPr lang="en-US" altLang="en-US" sz="1600" dirty="0" err="1">
                  <a:latin typeface="Lucida Sans Typewriter" panose="020B0509030504030204" pitchFamily="49" charset="0"/>
                </a:rPr>
                <a:t>BO.ProductID</a:t>
              </a:r>
              <a:r>
                <a:rPr lang="en-US" altLang="en-US" sz="1600" noProof="1">
                  <a:latin typeface="Lucida Sans Typewriter" panose="020B0509030504030204" pitchFamily="49" charset="0"/>
                </a:rPr>
                <a:t> = </a:t>
              </a:r>
              <a:r>
                <a:rPr lang="en-US" altLang="en-US" sz="1600" dirty="0" err="1">
                  <a:latin typeface="Lucida Sans Typewriter" panose="020B0509030504030204" pitchFamily="49" charset="0"/>
                </a:rPr>
                <a:t>I.ProductID</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END</a:t>
              </a:r>
              <a:endParaRPr lang="en-US" altLang="en-US" sz="2400" dirty="0">
                <a:latin typeface="Lucida Sans Typewriter" panose="020B0509030504030204" pitchFamily="49" charset="0"/>
              </a:endParaRPr>
            </a:p>
          </p:txBody>
        </p:sp>
        <p:sp>
          <p:nvSpPr>
            <p:cNvPr id="334856" name="Rectangle 8"/>
            <p:cNvSpPr>
              <a:spLocks noChangeArrowheads="1"/>
            </p:cNvSpPr>
            <p:nvPr/>
          </p:nvSpPr>
          <p:spPr bwMode="auto">
            <a:xfrm>
              <a:off x="528" y="2592"/>
              <a:ext cx="1680" cy="192"/>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49161" name="Rectangle 9"/>
            <p:cNvSpPr>
              <a:spLocks noChangeArrowheads="1"/>
            </p:cNvSpPr>
            <p:nvPr/>
          </p:nvSpPr>
          <p:spPr bwMode="auto">
            <a:xfrm>
              <a:off x="528" y="2784"/>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49162" name="Rectangle 10"/>
            <p:cNvSpPr>
              <a:spLocks noChangeArrowheads="1"/>
            </p:cNvSpPr>
            <p:nvPr/>
          </p:nvSpPr>
          <p:spPr bwMode="auto">
            <a:xfrm>
              <a:off x="1056" y="2784"/>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49163" name="Rectangle 11"/>
            <p:cNvSpPr>
              <a:spLocks noChangeArrowheads="1"/>
            </p:cNvSpPr>
            <p:nvPr/>
          </p:nvSpPr>
          <p:spPr bwMode="auto">
            <a:xfrm>
              <a:off x="1680" y="2784"/>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49164" name="Rectangle 12"/>
            <p:cNvSpPr>
              <a:spLocks noChangeArrowheads="1"/>
            </p:cNvSpPr>
            <p:nvPr/>
          </p:nvSpPr>
          <p:spPr bwMode="auto">
            <a:xfrm>
              <a:off x="1872" y="2784"/>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49165" name="Rectangle 13"/>
            <p:cNvSpPr>
              <a:spLocks noChangeArrowheads="1"/>
            </p:cNvSpPr>
            <p:nvPr/>
          </p:nvSpPr>
          <p:spPr bwMode="auto">
            <a:xfrm>
              <a:off x="528" y="2976"/>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endParaRPr lang="en-US" altLang="en-US" sz="1800">
                <a:latin typeface="Arial Narrow" panose="020B0606020202030204" pitchFamily="34" charset="0"/>
              </a:endParaRP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49166" name="Rectangle 14"/>
            <p:cNvSpPr>
              <a:spLocks noChangeArrowheads="1"/>
            </p:cNvSpPr>
            <p:nvPr/>
          </p:nvSpPr>
          <p:spPr bwMode="auto">
            <a:xfrm>
              <a:off x="1056" y="2976"/>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49167" name="Rectangle 15"/>
            <p:cNvSpPr>
              <a:spLocks noChangeArrowheads="1"/>
            </p:cNvSpPr>
            <p:nvPr/>
          </p:nvSpPr>
          <p:spPr bwMode="auto">
            <a:xfrm>
              <a:off x="1680" y="2976"/>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68" name="Rectangle 16"/>
            <p:cNvSpPr>
              <a:spLocks noChangeArrowheads="1"/>
            </p:cNvSpPr>
            <p:nvPr/>
          </p:nvSpPr>
          <p:spPr bwMode="auto">
            <a:xfrm>
              <a:off x="1872" y="2976"/>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nvGrpSpPr>
            <p:cNvPr id="49169" name="Group 17"/>
            <p:cNvGrpSpPr>
              <a:grpSpLocks/>
            </p:cNvGrpSpPr>
            <p:nvPr/>
          </p:nvGrpSpPr>
          <p:grpSpPr bwMode="auto">
            <a:xfrm>
              <a:off x="531" y="3216"/>
              <a:ext cx="1677" cy="144"/>
              <a:chOff x="1827" y="2736"/>
              <a:chExt cx="1677" cy="144"/>
            </a:xfrm>
          </p:grpSpPr>
          <p:sp>
            <p:nvSpPr>
              <p:cNvPr id="49189" name="Rectangle 18"/>
              <p:cNvSpPr>
                <a:spLocks noChangeArrowheads="1"/>
              </p:cNvSpPr>
              <p:nvPr/>
            </p:nvSpPr>
            <p:spPr bwMode="auto">
              <a:xfrm>
                <a:off x="1827" y="2736"/>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49190" name="Rectangle 19"/>
              <p:cNvSpPr>
                <a:spLocks noChangeArrowheads="1"/>
              </p:cNvSpPr>
              <p:nvPr/>
            </p:nvSpPr>
            <p:spPr bwMode="auto">
              <a:xfrm>
                <a:off x="2352" y="2736"/>
                <a:ext cx="624"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15 </a:t>
                </a:r>
              </a:p>
            </p:txBody>
          </p:sp>
          <p:sp>
            <p:nvSpPr>
              <p:cNvPr id="49191" name="Rectangle 20"/>
              <p:cNvSpPr>
                <a:spLocks noChangeArrowheads="1"/>
              </p:cNvSpPr>
              <p:nvPr/>
            </p:nvSpPr>
            <p:spPr bwMode="auto">
              <a:xfrm>
                <a:off x="2976" y="2736"/>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49170" name="Rectangle 21"/>
            <p:cNvSpPr>
              <a:spLocks noChangeArrowheads="1"/>
            </p:cNvSpPr>
            <p:nvPr/>
          </p:nvSpPr>
          <p:spPr bwMode="auto">
            <a:xfrm>
              <a:off x="528" y="2976"/>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folHlink"/>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1" name="Rectangle 22"/>
            <p:cNvSpPr>
              <a:spLocks noChangeArrowheads="1"/>
            </p:cNvSpPr>
            <p:nvPr/>
          </p:nvSpPr>
          <p:spPr bwMode="auto">
            <a:xfrm>
              <a:off x="1056" y="2976"/>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folHlink"/>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2" name="Rectangle 23"/>
            <p:cNvSpPr>
              <a:spLocks noChangeArrowheads="1"/>
            </p:cNvSpPr>
            <p:nvPr/>
          </p:nvSpPr>
          <p:spPr bwMode="auto">
            <a:xfrm>
              <a:off x="1872" y="2976"/>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3" name="Rectangle 24"/>
            <p:cNvSpPr>
              <a:spLocks noChangeArrowheads="1"/>
            </p:cNvSpPr>
            <p:nvPr/>
          </p:nvSpPr>
          <p:spPr bwMode="auto">
            <a:xfrm>
              <a:off x="1680" y="2976"/>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4" name="AutoShape 25"/>
            <p:cNvSpPr>
              <a:spLocks noChangeArrowheads="1"/>
            </p:cNvSpPr>
            <p:nvPr/>
          </p:nvSpPr>
          <p:spPr bwMode="auto">
            <a:xfrm>
              <a:off x="1776" y="3072"/>
              <a:ext cx="912" cy="384"/>
            </a:xfrm>
            <a:prstGeom prst="leftArrow">
              <a:avLst>
                <a:gd name="adj1" fmla="val 50000"/>
                <a:gd name="adj2" fmla="val 59375"/>
              </a:avLst>
            </a:prstGeom>
            <a:gradFill rotWithShape="0">
              <a:gsLst>
                <a:gs pos="0">
                  <a:srgbClr val="CCFFFF"/>
                </a:gs>
                <a:gs pos="100000">
                  <a:srgbClr val="FCFFFF"/>
                </a:gs>
              </a:gsLst>
              <a:lin ang="0" scaled="1"/>
            </a:gradFill>
            <a:ln w="9525">
              <a:solidFill>
                <a:schemeClr val="bg2"/>
              </a:solidFill>
              <a:miter lim="800000"/>
              <a:headEnd/>
              <a:tailEnd/>
            </a:ln>
            <a:effectLst>
              <a:outerShdw dist="71842"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solidFill>
                    <a:schemeClr val="bg2"/>
                  </a:solidFill>
                </a:rPr>
                <a:t>Updated</a:t>
              </a:r>
            </a:p>
          </p:txBody>
        </p:sp>
        <p:sp>
          <p:nvSpPr>
            <p:cNvPr id="334874" name="Rectangle 26"/>
            <p:cNvSpPr>
              <a:spLocks noChangeArrowheads="1"/>
            </p:cNvSpPr>
            <p:nvPr/>
          </p:nvSpPr>
          <p:spPr bwMode="auto">
            <a:xfrm>
              <a:off x="3648" y="2592"/>
              <a:ext cx="1680" cy="192"/>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BackOrders</a:t>
              </a:r>
            </a:p>
          </p:txBody>
        </p:sp>
        <p:sp>
          <p:nvSpPr>
            <p:cNvPr id="49176" name="Rectangle 27"/>
            <p:cNvSpPr>
              <a:spLocks noChangeArrowheads="1"/>
            </p:cNvSpPr>
            <p:nvPr/>
          </p:nvSpPr>
          <p:spPr bwMode="auto">
            <a:xfrm>
              <a:off x="3648" y="2784"/>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49177" name="Rectangle 28"/>
            <p:cNvSpPr>
              <a:spLocks noChangeArrowheads="1"/>
            </p:cNvSpPr>
            <p:nvPr/>
          </p:nvSpPr>
          <p:spPr bwMode="auto">
            <a:xfrm>
              <a:off x="4176" y="2784"/>
              <a:ext cx="816"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UnitsOnOrder</a:t>
              </a:r>
            </a:p>
          </p:txBody>
        </p:sp>
        <p:sp>
          <p:nvSpPr>
            <p:cNvPr id="49178" name="Rectangle 29"/>
            <p:cNvSpPr>
              <a:spLocks noChangeArrowheads="1"/>
            </p:cNvSpPr>
            <p:nvPr/>
          </p:nvSpPr>
          <p:spPr bwMode="auto">
            <a:xfrm>
              <a:off x="4992" y="2784"/>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49179" name="Rectangle 30"/>
            <p:cNvSpPr>
              <a:spLocks noChangeArrowheads="1"/>
            </p:cNvSpPr>
            <p:nvPr/>
          </p:nvSpPr>
          <p:spPr bwMode="auto">
            <a:xfrm>
              <a:off x="3648" y="2976"/>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12</a:t>
              </a:r>
            </a:p>
            <a:p>
              <a:pPr algn="ctr">
                <a:lnSpc>
                  <a:spcPct val="110000"/>
                </a:lnSpc>
                <a:spcBef>
                  <a:spcPct val="0"/>
                </a:spcBef>
                <a:buClrTx/>
                <a:buSzTx/>
                <a:buFontTx/>
                <a:buNone/>
              </a:pPr>
              <a:r>
                <a:rPr lang="en-US" altLang="en-US" sz="1800">
                  <a:latin typeface="Arial Narrow" panose="020B0606020202030204" pitchFamily="34" charset="0"/>
                </a:rPr>
                <a:t>3</a:t>
              </a:r>
            </a:p>
          </p:txBody>
        </p:sp>
        <p:sp>
          <p:nvSpPr>
            <p:cNvPr id="49180" name="Rectangle 31"/>
            <p:cNvSpPr>
              <a:spLocks noChangeArrowheads="1"/>
            </p:cNvSpPr>
            <p:nvPr/>
          </p:nvSpPr>
          <p:spPr bwMode="auto">
            <a:xfrm>
              <a:off x="4176" y="2976"/>
              <a:ext cx="81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p>
          </p:txBody>
        </p:sp>
        <p:sp>
          <p:nvSpPr>
            <p:cNvPr id="49181" name="Rectangle 32"/>
            <p:cNvSpPr>
              <a:spLocks noChangeArrowheads="1"/>
            </p:cNvSpPr>
            <p:nvPr/>
          </p:nvSpPr>
          <p:spPr bwMode="auto">
            <a:xfrm>
              <a:off x="4992" y="2976"/>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2" name="Rectangle 33"/>
            <p:cNvSpPr>
              <a:spLocks noChangeArrowheads="1"/>
            </p:cNvSpPr>
            <p:nvPr/>
          </p:nvSpPr>
          <p:spPr bwMode="auto">
            <a:xfrm>
              <a:off x="3651" y="3600"/>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49183" name="Rectangle 34"/>
            <p:cNvSpPr>
              <a:spLocks noChangeArrowheads="1"/>
            </p:cNvSpPr>
            <p:nvPr/>
          </p:nvSpPr>
          <p:spPr bwMode="auto">
            <a:xfrm>
              <a:off x="4176" y="3600"/>
              <a:ext cx="816"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15 </a:t>
              </a:r>
            </a:p>
          </p:txBody>
        </p:sp>
        <p:sp>
          <p:nvSpPr>
            <p:cNvPr id="49184" name="Rectangle 35"/>
            <p:cNvSpPr>
              <a:spLocks noChangeArrowheads="1"/>
            </p:cNvSpPr>
            <p:nvPr/>
          </p:nvSpPr>
          <p:spPr bwMode="auto">
            <a:xfrm>
              <a:off x="4992" y="3600"/>
              <a:ext cx="33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49185" name="Rectangle 36"/>
            <p:cNvSpPr>
              <a:spLocks noChangeArrowheads="1"/>
            </p:cNvSpPr>
            <p:nvPr/>
          </p:nvSpPr>
          <p:spPr bwMode="auto">
            <a:xfrm>
              <a:off x="3648" y="2976"/>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6" name="Rectangle 37"/>
            <p:cNvSpPr>
              <a:spLocks noChangeArrowheads="1"/>
            </p:cNvSpPr>
            <p:nvPr/>
          </p:nvSpPr>
          <p:spPr bwMode="auto">
            <a:xfrm>
              <a:off x="4176" y="2976"/>
              <a:ext cx="81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7" name="Rectangle 38"/>
            <p:cNvSpPr>
              <a:spLocks noChangeArrowheads="1"/>
            </p:cNvSpPr>
            <p:nvPr/>
          </p:nvSpPr>
          <p:spPr bwMode="auto">
            <a:xfrm>
              <a:off x="4992" y="2976"/>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8" name="AutoShape 39"/>
            <p:cNvSpPr>
              <a:spLocks noChangeArrowheads="1"/>
            </p:cNvSpPr>
            <p:nvPr/>
          </p:nvSpPr>
          <p:spPr bwMode="auto">
            <a:xfrm flipH="1">
              <a:off x="2400" y="3456"/>
              <a:ext cx="1392" cy="384"/>
            </a:xfrm>
            <a:prstGeom prst="leftArrow">
              <a:avLst>
                <a:gd name="adj1" fmla="val 50528"/>
                <a:gd name="adj2" fmla="val 66005"/>
              </a:avLst>
            </a:prstGeom>
            <a:gradFill rotWithShape="0">
              <a:gsLst>
                <a:gs pos="0">
                  <a:srgbClr val="FFFFFF"/>
                </a:gs>
                <a:gs pos="100000">
                  <a:srgbClr val="FFCCFF"/>
                </a:gs>
              </a:gsLst>
              <a:lin ang="0" scaled="1"/>
            </a:gradFill>
            <a:ln w="9525">
              <a:solidFill>
                <a:srgbClr val="FF99CC"/>
              </a:solidFill>
              <a:miter lim="800000"/>
              <a:headEnd/>
              <a:tailEnd/>
            </a:ln>
            <a:effectLst>
              <a:outerShdw dist="71842"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t>Trigger Deletes Row</a:t>
              </a:r>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838200" y="3581400"/>
            <a:ext cx="2667000" cy="1981200"/>
            <a:chOff x="528" y="2256"/>
            <a:chExt cx="1680" cy="1248"/>
          </a:xfrm>
        </p:grpSpPr>
        <p:sp>
          <p:nvSpPr>
            <p:cNvPr id="335875" name="Rectangle 3"/>
            <p:cNvSpPr>
              <a:spLocks noChangeArrowheads="1"/>
            </p:cNvSpPr>
            <p:nvPr/>
          </p:nvSpPr>
          <p:spPr bwMode="auto">
            <a:xfrm>
              <a:off x="528" y="2256"/>
              <a:ext cx="168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99190" dir="2388334"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50236" name="Rectangle 4"/>
            <p:cNvSpPr>
              <a:spLocks noChangeArrowheads="1"/>
            </p:cNvSpPr>
            <p:nvPr/>
          </p:nvSpPr>
          <p:spPr bwMode="auto">
            <a:xfrm>
              <a:off x="528" y="2448"/>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50237" name="Rectangle 5"/>
            <p:cNvSpPr>
              <a:spLocks noChangeArrowheads="1"/>
            </p:cNvSpPr>
            <p:nvPr/>
          </p:nvSpPr>
          <p:spPr bwMode="auto">
            <a:xfrm>
              <a:off x="1056" y="2448"/>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50238" name="Rectangle 6"/>
            <p:cNvSpPr>
              <a:spLocks noChangeArrowheads="1"/>
            </p:cNvSpPr>
            <p:nvPr/>
          </p:nvSpPr>
          <p:spPr bwMode="auto">
            <a:xfrm>
              <a:off x="1680" y="2448"/>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39" name="Rectangle 7"/>
            <p:cNvSpPr>
              <a:spLocks noChangeArrowheads="1"/>
            </p:cNvSpPr>
            <p:nvPr/>
          </p:nvSpPr>
          <p:spPr bwMode="auto">
            <a:xfrm>
              <a:off x="1872" y="2448"/>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40" name="Rectangle 8"/>
            <p:cNvSpPr>
              <a:spLocks noChangeArrowheads="1"/>
            </p:cNvSpPr>
            <p:nvPr/>
          </p:nvSpPr>
          <p:spPr bwMode="auto">
            <a:xfrm>
              <a:off x="528" y="2640"/>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50241" name="Rectangle 9"/>
            <p:cNvSpPr>
              <a:spLocks noChangeArrowheads="1"/>
            </p:cNvSpPr>
            <p:nvPr/>
          </p:nvSpPr>
          <p:spPr bwMode="auto">
            <a:xfrm>
              <a:off x="1056" y="2640"/>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50242" name="Rectangle 10"/>
            <p:cNvSpPr>
              <a:spLocks noChangeArrowheads="1"/>
            </p:cNvSpPr>
            <p:nvPr/>
          </p:nvSpPr>
          <p:spPr bwMode="auto">
            <a:xfrm>
              <a:off x="1680" y="2640"/>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43" name="Rectangle 11"/>
            <p:cNvSpPr>
              <a:spLocks noChangeArrowheads="1"/>
            </p:cNvSpPr>
            <p:nvPr/>
          </p:nvSpPr>
          <p:spPr bwMode="auto">
            <a:xfrm>
              <a:off x="1872" y="2640"/>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50179" name="Rectangle 12"/>
          <p:cNvSpPr>
            <a:spLocks noGrp="1" noChangeArrowheads="1"/>
          </p:cNvSpPr>
          <p:nvPr>
            <p:ph type="title"/>
          </p:nvPr>
        </p:nvSpPr>
        <p:spPr>
          <a:xfrm>
            <a:off x="762000" y="304800"/>
            <a:ext cx="76962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sz="4000" b="1">
                <a:latin typeface="Arial" panose="020B0604020202020204" pitchFamily="34" charset="0"/>
              </a:rPr>
              <a:t>Enforcing Business Rules</a:t>
            </a:r>
            <a:br>
              <a:rPr lang="en-US" altLang="en-US" sz="4000" b="1">
                <a:latin typeface="Arial" panose="020B0604020202020204" pitchFamily="34" charset="0"/>
              </a:rPr>
            </a:br>
            <a:endParaRPr lang="en-US" altLang="en-US" sz="4000" b="1">
              <a:latin typeface="Arial" panose="020B0604020202020204" pitchFamily="34" charset="0"/>
            </a:endParaRPr>
          </a:p>
        </p:txBody>
      </p:sp>
      <p:grpSp>
        <p:nvGrpSpPr>
          <p:cNvPr id="335885" name="Group 13"/>
          <p:cNvGrpSpPr>
            <a:grpSpLocks/>
          </p:cNvGrpSpPr>
          <p:nvPr/>
        </p:nvGrpSpPr>
        <p:grpSpPr bwMode="auto">
          <a:xfrm>
            <a:off x="838200" y="4572000"/>
            <a:ext cx="2662238" cy="228600"/>
            <a:chOff x="528" y="2880"/>
            <a:chExt cx="1677" cy="144"/>
          </a:xfrm>
        </p:grpSpPr>
        <p:grpSp>
          <p:nvGrpSpPr>
            <p:cNvPr id="50227" name="Group 14"/>
            <p:cNvGrpSpPr>
              <a:grpSpLocks/>
            </p:cNvGrpSpPr>
            <p:nvPr/>
          </p:nvGrpSpPr>
          <p:grpSpPr bwMode="auto">
            <a:xfrm>
              <a:off x="528" y="2880"/>
              <a:ext cx="1677" cy="144"/>
              <a:chOff x="528" y="2880"/>
              <a:chExt cx="1677" cy="144"/>
            </a:xfrm>
          </p:grpSpPr>
          <p:grpSp>
            <p:nvGrpSpPr>
              <p:cNvPr id="50229" name="Group 15"/>
              <p:cNvGrpSpPr>
                <a:grpSpLocks/>
              </p:cNvGrpSpPr>
              <p:nvPr/>
            </p:nvGrpSpPr>
            <p:grpSpPr bwMode="auto">
              <a:xfrm>
                <a:off x="528" y="2880"/>
                <a:ext cx="1677" cy="144"/>
                <a:chOff x="627" y="3120"/>
                <a:chExt cx="1677" cy="144"/>
              </a:xfrm>
            </p:grpSpPr>
            <p:sp>
              <p:nvSpPr>
                <p:cNvPr id="50232" name="Rectangle 16"/>
                <p:cNvSpPr>
                  <a:spLocks noChangeArrowheads="1"/>
                </p:cNvSpPr>
                <p:nvPr/>
              </p:nvSpPr>
              <p:spPr bwMode="auto">
                <a:xfrm>
                  <a:off x="627" y="3120"/>
                  <a:ext cx="525"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50233" name="Rectangle 17"/>
                <p:cNvSpPr>
                  <a:spLocks noChangeArrowheads="1"/>
                </p:cNvSpPr>
                <p:nvPr/>
              </p:nvSpPr>
              <p:spPr bwMode="auto">
                <a:xfrm>
                  <a:off x="1776" y="3120"/>
                  <a:ext cx="528"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50234" name="Rectangle 18"/>
                <p:cNvSpPr>
                  <a:spLocks noChangeArrowheads="1"/>
                </p:cNvSpPr>
                <p:nvPr/>
              </p:nvSpPr>
              <p:spPr bwMode="auto">
                <a:xfrm>
                  <a:off x="1167" y="3120"/>
                  <a:ext cx="605"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50230" name="Line 19"/>
              <p:cNvSpPr>
                <a:spLocks noChangeShapeType="1"/>
              </p:cNvSpPr>
              <p:nvPr/>
            </p:nvSpPr>
            <p:spPr bwMode="auto">
              <a:xfrm>
                <a:off x="1680"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1" name="Line 20"/>
              <p:cNvSpPr>
                <a:spLocks noChangeShapeType="1"/>
              </p:cNvSpPr>
              <p:nvPr/>
            </p:nvSpPr>
            <p:spPr bwMode="auto">
              <a:xfrm>
                <a:off x="1872"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28" name="Line 21"/>
            <p:cNvSpPr>
              <a:spLocks noChangeShapeType="1"/>
            </p:cNvSpPr>
            <p:nvPr/>
          </p:nvSpPr>
          <p:spPr bwMode="auto">
            <a:xfrm>
              <a:off x="528"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181" name="Rectangle 22"/>
          <p:cNvSpPr>
            <a:spLocks noChangeArrowheads="1"/>
          </p:cNvSpPr>
          <p:nvPr/>
        </p:nvSpPr>
        <p:spPr bwMode="auto">
          <a:xfrm>
            <a:off x="1143000" y="993775"/>
            <a:ext cx="68056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 Products with Outstanding Orders Cannot Be Deleted</a:t>
            </a:r>
          </a:p>
        </p:txBody>
      </p:sp>
      <p:sp>
        <p:nvSpPr>
          <p:cNvPr id="50182" name="Rectangle 23"/>
          <p:cNvSpPr>
            <a:spLocks noChangeArrowheads="1"/>
          </p:cNvSpPr>
          <p:nvPr/>
        </p:nvSpPr>
        <p:spPr bwMode="auto">
          <a:xfrm>
            <a:off x="1371600" y="1476375"/>
            <a:ext cx="6489700" cy="1419225"/>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wrap="none" lIns="182562" tIns="92075" rIns="182562" bIns="92075" anchor="ctr">
            <a:spAutoFit/>
          </a:bodyPr>
          <a:lstStyle>
            <a:lvl1pPr>
              <a:spcBef>
                <a:spcPct val="20000"/>
              </a:spcBef>
              <a:buClr>
                <a:schemeClr val="bg2"/>
              </a:buClr>
              <a:buSzPct val="70000"/>
              <a:buFont typeface="Wingdings" panose="05000000000000000000" pitchFamily="2" charset="2"/>
              <a:buChar char="l"/>
              <a:tabLst>
                <a:tab pos="22860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2860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2860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2860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IF (Select Count (*) </a:t>
            </a:r>
            <a:br>
              <a:rPr lang="en-US" altLang="en-US" sz="1600">
                <a:latin typeface="Lucida Sans Typewriter" panose="020B0509030504030204" pitchFamily="49" charset="0"/>
              </a:rPr>
            </a:br>
            <a:r>
              <a:rPr lang="en-US" altLang="en-US" sz="1600">
                <a:latin typeface="Lucida Sans Typewriter" panose="020B0509030504030204" pitchFamily="49" charset="0"/>
              </a:rPr>
              <a:t>  FROM [Order Details] INNER JOIN deleted </a:t>
            </a:r>
            <a:br>
              <a:rPr lang="en-US" altLang="en-US" sz="1600">
                <a:latin typeface="Lucida Sans Typewriter" panose="020B0509030504030204" pitchFamily="49" charset="0"/>
              </a:rPr>
            </a:br>
            <a:r>
              <a:rPr lang="en-US" altLang="en-US" sz="1600">
                <a:latin typeface="Lucida Sans Typewriter" panose="020B0509030504030204" pitchFamily="49" charset="0"/>
              </a:rPr>
              <a:t>  ON [Order Details].ProductID = deleted.ProductID</a:t>
            </a:r>
            <a:br>
              <a:rPr lang="en-US" altLang="en-US" sz="1600">
                <a:latin typeface="Lucida Sans Typewriter" panose="020B0509030504030204" pitchFamily="49" charset="0"/>
              </a:rPr>
            </a:br>
            <a:r>
              <a:rPr lang="en-US" altLang="en-US" sz="1600">
                <a:latin typeface="Lucida Sans Typewriter" panose="020B0509030504030204" pitchFamily="49" charset="0"/>
              </a:rPr>
              <a:t>   ) &gt; 0</a:t>
            </a:r>
          </a:p>
          <a:p>
            <a:pPr>
              <a:spcBef>
                <a:spcPct val="0"/>
              </a:spcBef>
              <a:buClrTx/>
              <a:buSzTx/>
              <a:buFontTx/>
              <a:buNone/>
            </a:pPr>
            <a:r>
              <a:rPr lang="en-US" altLang="en-US" sz="1600">
                <a:latin typeface="Lucida Sans Typewriter" panose="020B0509030504030204" pitchFamily="49" charset="0"/>
              </a:rPr>
              <a:t>ROLLBACK TRANSACTION</a:t>
            </a:r>
            <a:endParaRPr lang="en-US" altLang="en-US" sz="2000">
              <a:latin typeface="Courier New" panose="02070309020205020404" pitchFamily="49" charset="0"/>
            </a:endParaRPr>
          </a:p>
        </p:txBody>
      </p:sp>
      <p:sp>
        <p:nvSpPr>
          <p:cNvPr id="50183" name="Text Box 24"/>
          <p:cNvSpPr txBox="1">
            <a:spLocks noChangeArrowheads="1"/>
          </p:cNvSpPr>
          <p:nvPr/>
        </p:nvSpPr>
        <p:spPr bwMode="auto">
          <a:xfrm>
            <a:off x="784225" y="2974975"/>
            <a:ext cx="29495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US" altLang="en-US" sz="1800">
                <a:latin typeface="Arial Narrow" panose="020B0606020202030204" pitchFamily="34" charset="0"/>
              </a:rPr>
              <a:t>DELETE statement executed on Product table</a:t>
            </a:r>
          </a:p>
        </p:txBody>
      </p:sp>
      <p:sp>
        <p:nvSpPr>
          <p:cNvPr id="335897" name="Text Box 25"/>
          <p:cNvSpPr txBox="1">
            <a:spLocks noChangeArrowheads="1"/>
          </p:cNvSpPr>
          <p:nvPr/>
        </p:nvSpPr>
        <p:spPr bwMode="auto">
          <a:xfrm>
            <a:off x="3740150" y="2971800"/>
            <a:ext cx="22399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US" altLang="en-US" sz="1800">
                <a:latin typeface="Arial Narrow" panose="020B0606020202030204" pitchFamily="34" charset="0"/>
              </a:rPr>
              <a:t>Trigger code</a:t>
            </a:r>
          </a:p>
          <a:p>
            <a:pPr>
              <a:lnSpc>
                <a:spcPct val="90000"/>
              </a:lnSpc>
              <a:spcBef>
                <a:spcPct val="0"/>
              </a:spcBef>
              <a:buClrTx/>
              <a:buSzTx/>
              <a:buFontTx/>
              <a:buNone/>
            </a:pPr>
            <a:r>
              <a:rPr lang="en-US" altLang="en-US" sz="1800">
                <a:latin typeface="Arial Narrow" panose="020B0606020202030204" pitchFamily="34" charset="0"/>
              </a:rPr>
              <a:t>checks the Order Details</a:t>
            </a:r>
          </a:p>
          <a:p>
            <a:pPr>
              <a:lnSpc>
                <a:spcPct val="90000"/>
              </a:lnSpc>
              <a:spcBef>
                <a:spcPct val="0"/>
              </a:spcBef>
              <a:buClrTx/>
              <a:buSzTx/>
              <a:buFontTx/>
              <a:buNone/>
            </a:pPr>
            <a:r>
              <a:rPr lang="en-US" altLang="en-US" sz="1800">
                <a:latin typeface="Arial Narrow" panose="020B0606020202030204" pitchFamily="34" charset="0"/>
              </a:rPr>
              <a:t>table</a:t>
            </a:r>
          </a:p>
        </p:txBody>
      </p:sp>
      <p:grpSp>
        <p:nvGrpSpPr>
          <p:cNvPr id="335898" name="Group 26"/>
          <p:cNvGrpSpPr>
            <a:grpSpLocks/>
          </p:cNvGrpSpPr>
          <p:nvPr/>
        </p:nvGrpSpPr>
        <p:grpSpPr bwMode="auto">
          <a:xfrm>
            <a:off x="4343400" y="3581400"/>
            <a:ext cx="3538538" cy="1981200"/>
            <a:chOff x="2736" y="2256"/>
            <a:chExt cx="2229" cy="1248"/>
          </a:xfrm>
        </p:grpSpPr>
        <p:sp>
          <p:nvSpPr>
            <p:cNvPr id="335899" name="Rectangle 27"/>
            <p:cNvSpPr>
              <a:spLocks noChangeArrowheads="1"/>
            </p:cNvSpPr>
            <p:nvPr/>
          </p:nvSpPr>
          <p:spPr bwMode="auto">
            <a:xfrm>
              <a:off x="2736" y="2256"/>
              <a:ext cx="2228"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99190" dir="2388334"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Order Details</a:t>
              </a:r>
            </a:p>
          </p:txBody>
        </p:sp>
        <p:sp>
          <p:nvSpPr>
            <p:cNvPr id="50210" name="Rectangle 28"/>
            <p:cNvSpPr>
              <a:spLocks noChangeArrowheads="1"/>
            </p:cNvSpPr>
            <p:nvPr/>
          </p:nvSpPr>
          <p:spPr bwMode="auto">
            <a:xfrm>
              <a:off x="2736" y="2640"/>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11" name="Rectangle 29"/>
            <p:cNvSpPr>
              <a:spLocks noChangeArrowheads="1"/>
            </p:cNvSpPr>
            <p:nvPr/>
          </p:nvSpPr>
          <p:spPr bwMode="auto">
            <a:xfrm>
              <a:off x="4512" y="2640"/>
              <a:ext cx="43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12" name="Rectangle 30"/>
            <p:cNvSpPr>
              <a:spLocks noChangeArrowheads="1"/>
            </p:cNvSpPr>
            <p:nvPr/>
          </p:nvSpPr>
          <p:spPr bwMode="auto">
            <a:xfrm>
              <a:off x="2736" y="2448"/>
              <a:ext cx="415"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OrderID</a:t>
              </a:r>
            </a:p>
          </p:txBody>
        </p:sp>
        <p:sp>
          <p:nvSpPr>
            <p:cNvPr id="50213" name="Rectangle 31"/>
            <p:cNvSpPr>
              <a:spLocks noChangeArrowheads="1"/>
            </p:cNvSpPr>
            <p:nvPr/>
          </p:nvSpPr>
          <p:spPr bwMode="auto">
            <a:xfrm>
              <a:off x="2736" y="2640"/>
              <a:ext cx="415"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10522</a:t>
              </a:r>
            </a:p>
            <a:p>
              <a:pPr algn="ctr">
                <a:lnSpc>
                  <a:spcPct val="110000"/>
                </a:lnSpc>
                <a:spcBef>
                  <a:spcPct val="0"/>
                </a:spcBef>
                <a:buClrTx/>
                <a:buSzTx/>
                <a:buFontTx/>
                <a:buNone/>
              </a:pPr>
              <a:r>
                <a:rPr lang="en-US" altLang="en-US" sz="1800">
                  <a:latin typeface="Arial Narrow" panose="020B0606020202030204" pitchFamily="34" charset="0"/>
                </a:rPr>
                <a:t>10523</a:t>
              </a:r>
            </a:p>
            <a:p>
              <a:pPr algn="ctr">
                <a:lnSpc>
                  <a:spcPct val="110000"/>
                </a:lnSpc>
                <a:spcBef>
                  <a:spcPct val="0"/>
                </a:spcBef>
                <a:buClrTx/>
                <a:buSzTx/>
                <a:buFontTx/>
                <a:buNone/>
              </a:pPr>
              <a:r>
                <a:rPr lang="en-US" altLang="en-US" sz="1800">
                  <a:latin typeface="Arial Narrow" panose="020B0606020202030204" pitchFamily="34" charset="0"/>
                </a:rPr>
                <a:t>10524</a:t>
              </a:r>
            </a:p>
            <a:p>
              <a:pPr algn="ctr">
                <a:lnSpc>
                  <a:spcPct val="110000"/>
                </a:lnSpc>
                <a:spcBef>
                  <a:spcPct val="0"/>
                </a:spcBef>
                <a:buClrTx/>
                <a:buSzTx/>
                <a:buFontTx/>
                <a:buNone/>
              </a:pPr>
              <a:r>
                <a:rPr lang="en-US" altLang="en-US" sz="1800">
                  <a:latin typeface="Arial Narrow" panose="020B0606020202030204" pitchFamily="34" charset="0"/>
                </a:rPr>
                <a:t>10525</a:t>
              </a:r>
            </a:p>
          </p:txBody>
        </p:sp>
        <p:sp>
          <p:nvSpPr>
            <p:cNvPr id="50214" name="Rectangle 32"/>
            <p:cNvSpPr>
              <a:spLocks noChangeArrowheads="1"/>
            </p:cNvSpPr>
            <p:nvPr/>
          </p:nvSpPr>
          <p:spPr bwMode="auto">
            <a:xfrm>
              <a:off x="3140" y="2448"/>
              <a:ext cx="48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50215" name="Rectangle 33"/>
            <p:cNvSpPr>
              <a:spLocks noChangeArrowheads="1"/>
            </p:cNvSpPr>
            <p:nvPr/>
          </p:nvSpPr>
          <p:spPr bwMode="auto">
            <a:xfrm>
              <a:off x="3140" y="2640"/>
              <a:ext cx="48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41</a:t>
              </a:r>
            </a:p>
            <a:p>
              <a:pPr algn="ctr">
                <a:lnSpc>
                  <a:spcPct val="110000"/>
                </a:lnSpc>
                <a:spcBef>
                  <a:spcPct val="0"/>
                </a:spcBef>
                <a:buClrTx/>
                <a:buSzTx/>
                <a:buFontTx/>
                <a:buNone/>
              </a:pPr>
              <a:r>
                <a:rPr lang="en-US" altLang="en-US" sz="1800">
                  <a:latin typeface="Arial Narrow" panose="020B0606020202030204" pitchFamily="34" charset="0"/>
                </a:rPr>
                <a:t>7</a:t>
              </a:r>
            </a:p>
          </p:txBody>
        </p:sp>
        <p:sp>
          <p:nvSpPr>
            <p:cNvPr id="50216" name="Rectangle 34"/>
            <p:cNvSpPr>
              <a:spLocks noChangeArrowheads="1"/>
            </p:cNvSpPr>
            <p:nvPr/>
          </p:nvSpPr>
          <p:spPr bwMode="auto">
            <a:xfrm>
              <a:off x="3635" y="2448"/>
              <a:ext cx="44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UnitPrice</a:t>
              </a:r>
            </a:p>
          </p:txBody>
        </p:sp>
        <p:sp>
          <p:nvSpPr>
            <p:cNvPr id="50217" name="Rectangle 35"/>
            <p:cNvSpPr>
              <a:spLocks noChangeArrowheads="1"/>
            </p:cNvSpPr>
            <p:nvPr/>
          </p:nvSpPr>
          <p:spPr bwMode="auto">
            <a:xfrm>
              <a:off x="3635" y="2640"/>
              <a:ext cx="44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31.00</a:t>
              </a:r>
            </a:p>
            <a:p>
              <a:pPr algn="ctr">
                <a:lnSpc>
                  <a:spcPct val="110000"/>
                </a:lnSpc>
                <a:spcBef>
                  <a:spcPct val="0"/>
                </a:spcBef>
                <a:buClrTx/>
                <a:buSzTx/>
                <a:buFontTx/>
                <a:buNone/>
              </a:pPr>
              <a:r>
                <a:rPr lang="en-US" altLang="en-US" sz="1800">
                  <a:latin typeface="Arial Narrow" panose="020B0606020202030204" pitchFamily="34" charset="0"/>
                </a:rPr>
                <a:t>19.00</a:t>
              </a:r>
            </a:p>
            <a:p>
              <a:pPr algn="ctr">
                <a:lnSpc>
                  <a:spcPct val="110000"/>
                </a:lnSpc>
                <a:spcBef>
                  <a:spcPct val="0"/>
                </a:spcBef>
                <a:buClrTx/>
                <a:buSzTx/>
                <a:buFontTx/>
                <a:buNone/>
              </a:pPr>
              <a:r>
                <a:rPr lang="en-US" altLang="en-US" sz="1800">
                  <a:latin typeface="Arial Narrow" panose="020B0606020202030204" pitchFamily="34" charset="0"/>
                </a:rPr>
                <a:t>9.65</a:t>
              </a:r>
            </a:p>
            <a:p>
              <a:pPr algn="ctr">
                <a:lnSpc>
                  <a:spcPct val="110000"/>
                </a:lnSpc>
                <a:spcBef>
                  <a:spcPct val="0"/>
                </a:spcBef>
                <a:buClrTx/>
                <a:buSzTx/>
                <a:buFontTx/>
                <a:buNone/>
              </a:pPr>
              <a:r>
                <a:rPr lang="en-US" altLang="en-US" sz="1800">
                  <a:latin typeface="Arial Narrow" panose="020B0606020202030204" pitchFamily="34" charset="0"/>
                </a:rPr>
                <a:t>30.00</a:t>
              </a:r>
            </a:p>
          </p:txBody>
        </p:sp>
        <p:sp>
          <p:nvSpPr>
            <p:cNvPr id="50218" name="Rectangle 36"/>
            <p:cNvSpPr>
              <a:spLocks noChangeArrowheads="1"/>
            </p:cNvSpPr>
            <p:nvPr/>
          </p:nvSpPr>
          <p:spPr bwMode="auto">
            <a:xfrm>
              <a:off x="4090" y="2448"/>
              <a:ext cx="43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Quantity</a:t>
              </a:r>
            </a:p>
          </p:txBody>
        </p:sp>
        <p:sp>
          <p:nvSpPr>
            <p:cNvPr id="50219" name="Rectangle 37"/>
            <p:cNvSpPr>
              <a:spLocks noChangeArrowheads="1"/>
            </p:cNvSpPr>
            <p:nvPr/>
          </p:nvSpPr>
          <p:spPr bwMode="auto">
            <a:xfrm>
              <a:off x="4090" y="2640"/>
              <a:ext cx="43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7</a:t>
              </a:r>
              <a:br>
                <a:rPr lang="en-US" altLang="en-US" sz="1800">
                  <a:latin typeface="Arial Narrow" panose="020B0606020202030204" pitchFamily="34" charset="0"/>
                </a:rPr>
              </a:br>
              <a:r>
                <a:rPr lang="en-US" altLang="en-US" sz="1800">
                  <a:latin typeface="Arial Narrow" panose="020B0606020202030204" pitchFamily="34" charset="0"/>
                </a:rPr>
                <a:t>9</a:t>
              </a:r>
            </a:p>
            <a:p>
              <a:pPr algn="ctr">
                <a:lnSpc>
                  <a:spcPct val="110000"/>
                </a:lnSpc>
                <a:spcBef>
                  <a:spcPct val="0"/>
                </a:spcBef>
                <a:buClrTx/>
                <a:buSzTx/>
                <a:buFontTx/>
                <a:buNone/>
              </a:pPr>
              <a:r>
                <a:rPr lang="en-US" altLang="en-US" sz="1800">
                  <a:latin typeface="Arial Narrow" panose="020B0606020202030204" pitchFamily="34" charset="0"/>
                </a:rPr>
                <a:t>24</a:t>
              </a:r>
            </a:p>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0" name="Rectangle 38"/>
            <p:cNvSpPr>
              <a:spLocks noChangeArrowheads="1"/>
            </p:cNvSpPr>
            <p:nvPr/>
          </p:nvSpPr>
          <p:spPr bwMode="auto">
            <a:xfrm>
              <a:off x="4522" y="2448"/>
              <a:ext cx="443"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Discount</a:t>
              </a:r>
            </a:p>
          </p:txBody>
        </p:sp>
        <p:sp>
          <p:nvSpPr>
            <p:cNvPr id="50221" name="Rectangle 39"/>
            <p:cNvSpPr>
              <a:spLocks noChangeArrowheads="1"/>
            </p:cNvSpPr>
            <p:nvPr/>
          </p:nvSpPr>
          <p:spPr bwMode="auto">
            <a:xfrm>
              <a:off x="4522" y="2640"/>
              <a:ext cx="443"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0.2</a:t>
              </a:r>
              <a:br>
                <a:rPr lang="en-US" altLang="en-US" sz="1800">
                  <a:latin typeface="Arial Narrow" panose="020B0606020202030204" pitchFamily="34" charset="0"/>
                </a:rPr>
              </a:br>
              <a:r>
                <a:rPr lang="en-US" altLang="en-US" sz="1800">
                  <a:latin typeface="Arial Narrow" panose="020B0606020202030204" pitchFamily="34" charset="0"/>
                </a:rPr>
                <a:t>0.15</a:t>
              </a:r>
            </a:p>
            <a:p>
              <a:pPr algn="ctr">
                <a:lnSpc>
                  <a:spcPct val="110000"/>
                </a:lnSpc>
                <a:spcBef>
                  <a:spcPct val="0"/>
                </a:spcBef>
                <a:buClrTx/>
                <a:buSzTx/>
                <a:buFontTx/>
                <a:buNone/>
              </a:pPr>
              <a:r>
                <a:rPr lang="en-US" altLang="en-US" sz="1800">
                  <a:latin typeface="Arial Narrow" panose="020B0606020202030204" pitchFamily="34" charset="0"/>
                </a:rPr>
                <a:t>0.0</a:t>
              </a:r>
            </a:p>
          </p:txBody>
        </p:sp>
        <p:sp>
          <p:nvSpPr>
            <p:cNvPr id="50222" name="Rectangle 40"/>
            <p:cNvSpPr>
              <a:spLocks noChangeArrowheads="1"/>
            </p:cNvSpPr>
            <p:nvPr/>
          </p:nvSpPr>
          <p:spPr bwMode="auto">
            <a:xfrm>
              <a:off x="3635" y="2640"/>
              <a:ext cx="44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3" name="Rectangle 41"/>
            <p:cNvSpPr>
              <a:spLocks noChangeArrowheads="1"/>
            </p:cNvSpPr>
            <p:nvPr/>
          </p:nvSpPr>
          <p:spPr bwMode="auto">
            <a:xfrm>
              <a:off x="4522" y="2640"/>
              <a:ext cx="443"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4" name="Rectangle 42"/>
            <p:cNvSpPr>
              <a:spLocks noChangeArrowheads="1"/>
            </p:cNvSpPr>
            <p:nvPr/>
          </p:nvSpPr>
          <p:spPr bwMode="auto">
            <a:xfrm>
              <a:off x="2737" y="2640"/>
              <a:ext cx="40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5" name="Rectangle 43"/>
            <p:cNvSpPr>
              <a:spLocks noChangeArrowheads="1"/>
            </p:cNvSpPr>
            <p:nvPr/>
          </p:nvSpPr>
          <p:spPr bwMode="auto">
            <a:xfrm>
              <a:off x="4111" y="2890"/>
              <a:ext cx="403"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9</a:t>
              </a:r>
            </a:p>
          </p:txBody>
        </p:sp>
        <p:sp>
          <p:nvSpPr>
            <p:cNvPr id="50226" name="Oval 44"/>
            <p:cNvSpPr>
              <a:spLocks noChangeArrowheads="1"/>
            </p:cNvSpPr>
            <p:nvPr/>
          </p:nvSpPr>
          <p:spPr bwMode="auto">
            <a:xfrm>
              <a:off x="4128" y="2861"/>
              <a:ext cx="336" cy="192"/>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335917" name="Rectangle 45"/>
          <p:cNvSpPr>
            <a:spLocks noChangeArrowheads="1"/>
          </p:cNvSpPr>
          <p:nvPr/>
        </p:nvSpPr>
        <p:spPr bwMode="auto">
          <a:xfrm>
            <a:off x="4267200" y="5715000"/>
            <a:ext cx="4230688" cy="685800"/>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wrap="none" lIns="182562" tIns="92075" rIns="182562" bIns="92075"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Arial Narrow" panose="020B0606020202030204" pitchFamily="34" charset="0"/>
              </a:rPr>
              <a:t>'</a:t>
            </a:r>
            <a:r>
              <a:rPr lang="en-US" altLang="en-US" sz="1600">
                <a:latin typeface="Lucida Sans Typewriter" panose="020B0509030504030204" pitchFamily="49" charset="0"/>
              </a:rPr>
              <a:t>Transaction cannot be processed</a:t>
            </a:r>
            <a:r>
              <a:rPr lang="en-US" altLang="en-US" sz="1600">
                <a:latin typeface="Arial Narrow" panose="020B0606020202030204" pitchFamily="34" charset="0"/>
              </a:rPr>
              <a:t>'</a:t>
            </a:r>
          </a:p>
          <a:p>
            <a:pPr>
              <a:spcBef>
                <a:spcPct val="0"/>
              </a:spcBef>
              <a:buClrTx/>
              <a:buSzTx/>
              <a:buFontTx/>
              <a:buNone/>
            </a:pPr>
            <a:r>
              <a:rPr lang="en-US" altLang="en-US" sz="1600">
                <a:latin typeface="Arial Narrow" panose="020B0606020202030204" pitchFamily="34" charset="0"/>
              </a:rPr>
              <a:t>'</a:t>
            </a:r>
            <a:r>
              <a:rPr lang="en-US" altLang="en-US" sz="1600">
                <a:latin typeface="Lucida Sans Typewriter" panose="020B0509030504030204" pitchFamily="49" charset="0"/>
              </a:rPr>
              <a:t>This product has order history</a:t>
            </a:r>
            <a:r>
              <a:rPr lang="en-US" altLang="en-US" sz="1600">
                <a:latin typeface="Arial Narrow" panose="020B0606020202030204" pitchFamily="34" charset="0"/>
              </a:rPr>
              <a:t>'</a:t>
            </a:r>
          </a:p>
        </p:txBody>
      </p:sp>
      <p:sp>
        <p:nvSpPr>
          <p:cNvPr id="335918" name="Freeform 46"/>
          <p:cNvSpPr>
            <a:spLocks/>
          </p:cNvSpPr>
          <p:nvPr/>
        </p:nvSpPr>
        <p:spPr bwMode="auto">
          <a:xfrm>
            <a:off x="7772400" y="4572000"/>
            <a:ext cx="609600" cy="1050925"/>
          </a:xfrm>
          <a:custGeom>
            <a:avLst/>
            <a:gdLst>
              <a:gd name="T0" fmla="*/ 0 w 384"/>
              <a:gd name="T1" fmla="*/ 0 h 662"/>
              <a:gd name="T2" fmla="*/ 288 w 384"/>
              <a:gd name="T3" fmla="*/ 0 h 662"/>
              <a:gd name="T4" fmla="*/ 288 w 384"/>
              <a:gd name="T5" fmla="*/ 336 h 662"/>
              <a:gd name="T6" fmla="*/ 384 w 384"/>
              <a:gd name="T7" fmla="*/ 336 h 662"/>
              <a:gd name="T8" fmla="*/ 229 w 384"/>
              <a:gd name="T9" fmla="*/ 662 h 662"/>
              <a:gd name="T10" fmla="*/ 48 w 384"/>
              <a:gd name="T11" fmla="*/ 336 h 662"/>
              <a:gd name="T12" fmla="*/ 144 w 384"/>
              <a:gd name="T13" fmla="*/ 336 h 662"/>
              <a:gd name="T14" fmla="*/ 144 w 384"/>
              <a:gd name="T15" fmla="*/ 144 h 662"/>
              <a:gd name="T16" fmla="*/ 0 w 384"/>
              <a:gd name="T17" fmla="*/ 144 h 662"/>
              <a:gd name="T18" fmla="*/ 0 w 384"/>
              <a:gd name="T19" fmla="*/ 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662">
                <a:moveTo>
                  <a:pt x="0" y="0"/>
                </a:moveTo>
                <a:lnTo>
                  <a:pt x="288" y="0"/>
                </a:lnTo>
                <a:lnTo>
                  <a:pt x="288" y="336"/>
                </a:lnTo>
                <a:lnTo>
                  <a:pt x="384" y="336"/>
                </a:lnTo>
                <a:lnTo>
                  <a:pt x="229" y="662"/>
                </a:lnTo>
                <a:lnTo>
                  <a:pt x="48" y="336"/>
                </a:lnTo>
                <a:lnTo>
                  <a:pt x="144" y="336"/>
                </a:lnTo>
                <a:lnTo>
                  <a:pt x="144" y="144"/>
                </a:lnTo>
                <a:lnTo>
                  <a:pt x="0" y="144"/>
                </a:lnTo>
                <a:lnTo>
                  <a:pt x="0" y="0"/>
                </a:lnTo>
                <a:close/>
              </a:path>
            </a:pathLst>
          </a:custGeom>
          <a:gradFill rotWithShape="0">
            <a:gsLst>
              <a:gs pos="0">
                <a:schemeClr val="accent2">
                  <a:gamma/>
                  <a:tint val="21176"/>
                  <a:invGamma/>
                </a:schemeClr>
              </a:gs>
              <a:gs pos="100000">
                <a:schemeClr val="accent2"/>
              </a:gs>
            </a:gsLst>
            <a:lin ang="5400000" scaled="1"/>
          </a:gradFill>
          <a:ln w="12700" cap="rnd" cmpd="sng">
            <a:solidFill>
              <a:schemeClr val="accent2"/>
            </a:solidFill>
            <a:prstDash val="solid"/>
            <a:round/>
            <a:headEnd/>
            <a:tailEnd/>
          </a:ln>
          <a:effectLst>
            <a:outerShdw dist="89803" dir="2700000" algn="ctr" rotWithShape="0">
              <a:schemeClr val="folHlink"/>
            </a:outerShdw>
          </a:effectLst>
        </p:spPr>
        <p:txBody>
          <a:bodyPr/>
          <a:lstStyle/>
          <a:p>
            <a:pPr>
              <a:defRPr/>
            </a:pPr>
            <a:endParaRPr lang="en-US">
              <a:latin typeface="Arial" charset="0"/>
            </a:endParaRPr>
          </a:p>
        </p:txBody>
      </p:sp>
      <p:sp>
        <p:nvSpPr>
          <p:cNvPr id="335919" name="AutoShape 47"/>
          <p:cNvSpPr>
            <a:spLocks noChangeArrowheads="1"/>
          </p:cNvSpPr>
          <p:nvPr/>
        </p:nvSpPr>
        <p:spPr bwMode="auto">
          <a:xfrm flipH="1">
            <a:off x="6286500" y="2981325"/>
            <a:ext cx="1066800" cy="427038"/>
          </a:xfrm>
          <a:prstGeom prst="rightArrow">
            <a:avLst>
              <a:gd name="adj1" fmla="val 50185"/>
              <a:gd name="adj2" fmla="val 118962"/>
            </a:avLst>
          </a:prstGeom>
          <a:gradFill rotWithShape="0">
            <a:gsLst>
              <a:gs pos="0">
                <a:schemeClr val="accent2"/>
              </a:gs>
              <a:gs pos="100000">
                <a:schemeClr val="accent2">
                  <a:gamma/>
                  <a:tint val="21176"/>
                  <a:invGamma/>
                </a:schemeClr>
              </a:gs>
            </a:gsLst>
            <a:lin ang="0" scaled="1"/>
          </a:gradFill>
          <a:ln w="12700" cap="rnd">
            <a:solidFill>
              <a:schemeClr val="accent2"/>
            </a:solidFill>
            <a:miter lim="800000"/>
            <a:headEnd/>
            <a:tailEnd/>
          </a:ln>
          <a:effectLst>
            <a:outerShdw dist="89803" dir="2700000" algn="ctr" rotWithShape="0">
              <a:schemeClr val="folHlink"/>
            </a:outerShdw>
          </a:effectLst>
        </p:spPr>
        <p:txBody>
          <a:bodyPr/>
          <a:lstStyle/>
          <a:p>
            <a:pPr>
              <a:defRPr/>
            </a:pPr>
            <a:endParaRPr lang="en-US">
              <a:latin typeface="Arial" charset="0"/>
            </a:endParaRPr>
          </a:p>
        </p:txBody>
      </p:sp>
      <p:sp>
        <p:nvSpPr>
          <p:cNvPr id="335920" name="Text Box 48"/>
          <p:cNvSpPr txBox="1">
            <a:spLocks noChangeArrowheads="1"/>
          </p:cNvSpPr>
          <p:nvPr/>
        </p:nvSpPr>
        <p:spPr bwMode="auto">
          <a:xfrm>
            <a:off x="7353300" y="2908300"/>
            <a:ext cx="1257300" cy="596900"/>
          </a:xfrm>
          <a:prstGeom prst="rect">
            <a:avLst/>
          </a:prstGeom>
          <a:gradFill rotWithShape="0">
            <a:gsLst>
              <a:gs pos="0">
                <a:schemeClr val="accent1">
                  <a:gamma/>
                  <a:tint val="0"/>
                  <a:invGamma/>
                </a:schemeClr>
              </a:gs>
              <a:gs pos="100000">
                <a:schemeClr val="accent1"/>
              </a:gs>
            </a:gsLst>
            <a:lin ang="5400000" scaled="1"/>
          </a:gradFill>
          <a:ln w="9525">
            <a:solidFill>
              <a:srgbClr val="009999"/>
            </a:solidFill>
            <a:miter lim="800000"/>
            <a:headEnd/>
            <a:tailEnd/>
          </a:ln>
          <a:effectLst/>
          <a:extLst>
            <a:ext uri="{AF507438-7753-43E0-B8FC-AC1667EBCBE1}">
              <a14:hiddenEffects xmlns:a14="http://schemas.microsoft.com/office/drawing/2010/main">
                <a:effectLst>
                  <a:outerShdw dist="35921" dir="2700000" algn="ctr" rotWithShape="0">
                    <a:srgbClr val="009999"/>
                  </a:outerShdw>
                </a:effectLst>
              </a14:hiddenEffects>
            </a:ext>
          </a:extLst>
        </p:spPr>
        <p:txBody>
          <a:bodyPr wrap="none">
            <a:spAutoFit/>
          </a:bodyPr>
          <a:lstStyle/>
          <a:p>
            <a:pPr>
              <a:lnSpc>
                <a:spcPct val="90000"/>
              </a:lnSpc>
              <a:defRPr/>
            </a:pPr>
            <a:r>
              <a:rPr lang="en-US" b="1">
                <a:latin typeface="Arial Narrow" pitchFamily="34" charset="0"/>
              </a:rPr>
              <a:t>Transaction</a:t>
            </a:r>
          </a:p>
          <a:p>
            <a:pPr>
              <a:lnSpc>
                <a:spcPct val="90000"/>
              </a:lnSpc>
              <a:defRPr/>
            </a:pPr>
            <a:r>
              <a:rPr lang="en-US" b="1">
                <a:latin typeface="Arial Narrow" pitchFamily="34" charset="0"/>
              </a:rPr>
              <a:t>rolled back</a:t>
            </a:r>
          </a:p>
        </p:txBody>
      </p:sp>
      <p:sp>
        <p:nvSpPr>
          <p:cNvPr id="335921" name="AutoShape 49"/>
          <p:cNvSpPr>
            <a:spLocks noChangeArrowheads="1"/>
          </p:cNvSpPr>
          <p:nvPr/>
        </p:nvSpPr>
        <p:spPr bwMode="auto">
          <a:xfrm>
            <a:off x="3429000" y="4495800"/>
            <a:ext cx="1066800" cy="427038"/>
          </a:xfrm>
          <a:prstGeom prst="rightArrow">
            <a:avLst>
              <a:gd name="adj1" fmla="val 50185"/>
              <a:gd name="adj2" fmla="val 118962"/>
            </a:avLst>
          </a:prstGeom>
          <a:gradFill rotWithShape="0">
            <a:gsLst>
              <a:gs pos="0">
                <a:schemeClr val="accent2">
                  <a:gamma/>
                  <a:tint val="21176"/>
                  <a:invGamma/>
                </a:schemeClr>
              </a:gs>
              <a:gs pos="100000">
                <a:schemeClr val="accent2"/>
              </a:gs>
            </a:gsLst>
            <a:lin ang="0" scaled="1"/>
          </a:gradFill>
          <a:ln w="12700" cap="rnd">
            <a:solidFill>
              <a:schemeClr val="accent2"/>
            </a:solidFill>
            <a:miter lim="800000"/>
            <a:headEnd/>
            <a:tailEnd/>
          </a:ln>
          <a:effectLst>
            <a:outerShdw dist="89803" dir="2700000" algn="ctr" rotWithShape="0">
              <a:schemeClr val="folHlink"/>
            </a:outerShdw>
          </a:effectLst>
        </p:spPr>
        <p:txBody>
          <a:bodyPr/>
          <a:lstStyle/>
          <a:p>
            <a:pPr>
              <a:defRPr/>
            </a:pPr>
            <a:endParaRPr lang="en-US">
              <a:latin typeface="Arial" charset="0"/>
            </a:endParaRPr>
          </a:p>
        </p:txBody>
      </p:sp>
      <p:grpSp>
        <p:nvGrpSpPr>
          <p:cNvPr id="335922" name="Group 50"/>
          <p:cNvGrpSpPr>
            <a:grpSpLocks/>
          </p:cNvGrpSpPr>
          <p:nvPr/>
        </p:nvGrpSpPr>
        <p:grpSpPr bwMode="auto">
          <a:xfrm>
            <a:off x="838200" y="3581400"/>
            <a:ext cx="2667000" cy="1981200"/>
            <a:chOff x="528" y="2256"/>
            <a:chExt cx="1680" cy="1248"/>
          </a:xfrm>
        </p:grpSpPr>
        <p:grpSp>
          <p:nvGrpSpPr>
            <p:cNvPr id="50192" name="Group 51"/>
            <p:cNvGrpSpPr>
              <a:grpSpLocks/>
            </p:cNvGrpSpPr>
            <p:nvPr/>
          </p:nvGrpSpPr>
          <p:grpSpPr bwMode="auto">
            <a:xfrm>
              <a:off x="528" y="2256"/>
              <a:ext cx="1680" cy="1248"/>
              <a:chOff x="528" y="2256"/>
              <a:chExt cx="1680" cy="1248"/>
            </a:xfrm>
          </p:grpSpPr>
          <p:sp>
            <p:nvSpPr>
              <p:cNvPr id="335924" name="Rectangle 52"/>
              <p:cNvSpPr>
                <a:spLocks noChangeArrowheads="1"/>
              </p:cNvSpPr>
              <p:nvPr/>
            </p:nvSpPr>
            <p:spPr bwMode="auto">
              <a:xfrm>
                <a:off x="528" y="2256"/>
                <a:ext cx="168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99190" dir="2388334"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50201" name="Rectangle 53"/>
              <p:cNvSpPr>
                <a:spLocks noChangeArrowheads="1"/>
              </p:cNvSpPr>
              <p:nvPr/>
            </p:nvSpPr>
            <p:spPr bwMode="auto">
              <a:xfrm>
                <a:off x="528" y="2448"/>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50202" name="Rectangle 54"/>
              <p:cNvSpPr>
                <a:spLocks noChangeArrowheads="1"/>
              </p:cNvSpPr>
              <p:nvPr/>
            </p:nvSpPr>
            <p:spPr bwMode="auto">
              <a:xfrm>
                <a:off x="1056" y="2448"/>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50203" name="Rectangle 55"/>
              <p:cNvSpPr>
                <a:spLocks noChangeArrowheads="1"/>
              </p:cNvSpPr>
              <p:nvPr/>
            </p:nvSpPr>
            <p:spPr bwMode="auto">
              <a:xfrm>
                <a:off x="1680" y="2448"/>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04" name="Rectangle 56"/>
              <p:cNvSpPr>
                <a:spLocks noChangeArrowheads="1"/>
              </p:cNvSpPr>
              <p:nvPr/>
            </p:nvSpPr>
            <p:spPr bwMode="auto">
              <a:xfrm>
                <a:off x="1872" y="2448"/>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05" name="Rectangle 57"/>
              <p:cNvSpPr>
                <a:spLocks noChangeArrowheads="1"/>
              </p:cNvSpPr>
              <p:nvPr/>
            </p:nvSpPr>
            <p:spPr bwMode="auto">
              <a:xfrm>
                <a:off x="528" y="2640"/>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endParaRPr lang="en-US" altLang="en-US" sz="1800">
                  <a:latin typeface="Arial Narrow" panose="020B0606020202030204" pitchFamily="34" charset="0"/>
                </a:endParaRP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50206" name="Rectangle 58"/>
              <p:cNvSpPr>
                <a:spLocks noChangeArrowheads="1"/>
              </p:cNvSpPr>
              <p:nvPr/>
            </p:nvSpPr>
            <p:spPr bwMode="auto">
              <a:xfrm>
                <a:off x="1056" y="2640"/>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50207" name="Rectangle 59"/>
              <p:cNvSpPr>
                <a:spLocks noChangeArrowheads="1"/>
              </p:cNvSpPr>
              <p:nvPr/>
            </p:nvSpPr>
            <p:spPr bwMode="auto">
              <a:xfrm>
                <a:off x="1680" y="2640"/>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08" name="Rectangle 60"/>
              <p:cNvSpPr>
                <a:spLocks noChangeArrowheads="1"/>
              </p:cNvSpPr>
              <p:nvPr/>
            </p:nvSpPr>
            <p:spPr bwMode="auto">
              <a:xfrm>
                <a:off x="1872" y="2640"/>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50193" name="Rectangle 61"/>
            <p:cNvSpPr>
              <a:spLocks noChangeArrowheads="1"/>
            </p:cNvSpPr>
            <p:nvPr/>
          </p:nvSpPr>
          <p:spPr bwMode="auto">
            <a:xfrm>
              <a:off x="531" y="2880"/>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50194" name="Rectangle 62"/>
            <p:cNvSpPr>
              <a:spLocks noChangeArrowheads="1"/>
            </p:cNvSpPr>
            <p:nvPr/>
          </p:nvSpPr>
          <p:spPr bwMode="auto">
            <a:xfrm>
              <a:off x="1680" y="2880"/>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50195" name="Rectangle 63"/>
            <p:cNvSpPr>
              <a:spLocks noChangeArrowheads="1"/>
            </p:cNvSpPr>
            <p:nvPr/>
          </p:nvSpPr>
          <p:spPr bwMode="auto">
            <a:xfrm>
              <a:off x="528" y="2640"/>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6" name="Rectangle 64"/>
            <p:cNvSpPr>
              <a:spLocks noChangeArrowheads="1"/>
            </p:cNvSpPr>
            <p:nvPr/>
          </p:nvSpPr>
          <p:spPr bwMode="auto">
            <a:xfrm>
              <a:off x="1056" y="264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7" name="Rectangle 65"/>
            <p:cNvSpPr>
              <a:spLocks noChangeArrowheads="1"/>
            </p:cNvSpPr>
            <p:nvPr/>
          </p:nvSpPr>
          <p:spPr bwMode="auto">
            <a:xfrm>
              <a:off x="1872" y="2640"/>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8" name="Rectangle 66"/>
            <p:cNvSpPr>
              <a:spLocks noChangeArrowheads="1"/>
            </p:cNvSpPr>
            <p:nvPr/>
          </p:nvSpPr>
          <p:spPr bwMode="auto">
            <a:xfrm>
              <a:off x="1680" y="2640"/>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9" name="Rectangle 67"/>
            <p:cNvSpPr>
              <a:spLocks noChangeArrowheads="1"/>
            </p:cNvSpPr>
            <p:nvPr/>
          </p:nvSpPr>
          <p:spPr bwMode="auto">
            <a:xfrm>
              <a:off x="1071" y="2880"/>
              <a:ext cx="60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5885"/>
                                        </p:tgtEl>
                                        <p:attrNameLst>
                                          <p:attrName>style.visibility</p:attrName>
                                        </p:attrNameLst>
                                      </p:cBhvr>
                                      <p:to>
                                        <p:strVal val="visible"/>
                                      </p:to>
                                    </p:set>
                                    <p:animEffect transition="in" filter="dissolve">
                                      <p:cBhvr>
                                        <p:cTn id="7" dur="500"/>
                                        <p:tgtEl>
                                          <p:spTgt spid="33588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35897"/>
                                        </p:tgtEl>
                                        <p:attrNameLst>
                                          <p:attrName>style.visibility</p:attrName>
                                        </p:attrNameLst>
                                      </p:cBhvr>
                                      <p:to>
                                        <p:strVal val="visible"/>
                                      </p:to>
                                    </p:set>
                                  </p:childTnLst>
                                </p:cTn>
                              </p:par>
                            </p:childTnLst>
                          </p:cTn>
                        </p:par>
                        <p:par>
                          <p:cTn id="11" fill="hold" nodeType="afterGroup">
                            <p:stCondLst>
                              <p:cond delay="1000"/>
                            </p:stCondLst>
                            <p:childTnLst>
                              <p:par>
                                <p:cTn id="12" presetID="12" presetClass="entr" presetSubtype="8" fill="hold" grpId="0" nodeType="afterEffect">
                                  <p:stCondLst>
                                    <p:cond delay="0"/>
                                  </p:stCondLst>
                                  <p:childTnLst>
                                    <p:set>
                                      <p:cBhvr>
                                        <p:cTn id="13" dur="1" fill="hold">
                                          <p:stCondLst>
                                            <p:cond delay="0"/>
                                          </p:stCondLst>
                                        </p:cTn>
                                        <p:tgtEl>
                                          <p:spTgt spid="335921"/>
                                        </p:tgtEl>
                                        <p:attrNameLst>
                                          <p:attrName>style.visibility</p:attrName>
                                        </p:attrNameLst>
                                      </p:cBhvr>
                                      <p:to>
                                        <p:strVal val="visible"/>
                                      </p:to>
                                    </p:set>
                                    <p:animEffect transition="in" filter="slide(fromLeft)">
                                      <p:cBhvr>
                                        <p:cTn id="14" dur="500"/>
                                        <p:tgtEl>
                                          <p:spTgt spid="335921"/>
                                        </p:tgtEl>
                                      </p:cBhvr>
                                    </p:animEffect>
                                  </p:childTnLst>
                                </p:cTn>
                              </p:par>
                            </p:childTnLst>
                          </p:cTn>
                        </p:par>
                        <p:par>
                          <p:cTn id="15" fill="hold" nodeType="afterGroup">
                            <p:stCondLst>
                              <p:cond delay="1500"/>
                            </p:stCondLst>
                            <p:childTnLst>
                              <p:par>
                                <p:cTn id="16" presetID="1" presetClass="entr" presetSubtype="0" fill="hold" nodeType="afterEffect">
                                  <p:stCondLst>
                                    <p:cond delay="0"/>
                                  </p:stCondLst>
                                  <p:childTnLst>
                                    <p:set>
                                      <p:cBhvr>
                                        <p:cTn id="17" dur="1" fill="hold">
                                          <p:stCondLst>
                                            <p:cond delay="499"/>
                                          </p:stCondLst>
                                        </p:cTn>
                                        <p:tgtEl>
                                          <p:spTgt spid="33589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335918"/>
                                        </p:tgtEl>
                                        <p:attrNameLst>
                                          <p:attrName>style.visibility</p:attrName>
                                        </p:attrNameLst>
                                      </p:cBhvr>
                                      <p:to>
                                        <p:strVal val="visible"/>
                                      </p:to>
                                    </p:set>
                                    <p:animEffect transition="in" filter="slide(fromTop)">
                                      <p:cBhvr>
                                        <p:cTn id="22" dur="500"/>
                                        <p:tgtEl>
                                          <p:spTgt spid="335918"/>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35917"/>
                                        </p:tgtEl>
                                        <p:attrNameLst>
                                          <p:attrName>style.visibility</p:attrName>
                                        </p:attrNameLst>
                                      </p:cBhvr>
                                      <p:to>
                                        <p:strVal val="visible"/>
                                      </p:to>
                                    </p:set>
                                    <p:animEffect transition="in" filter="dissolve">
                                      <p:cBhvr>
                                        <p:cTn id="26" dur="500"/>
                                        <p:tgtEl>
                                          <p:spTgt spid="3359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335920"/>
                                        </p:tgtEl>
                                        <p:attrNameLst>
                                          <p:attrName>style.visibility</p:attrName>
                                        </p:attrNameLst>
                                      </p:cBhvr>
                                      <p:to>
                                        <p:strVal val="visible"/>
                                      </p:to>
                                    </p:set>
                                    <p:animEffect transition="in" filter="slide(fromRight)">
                                      <p:cBhvr>
                                        <p:cTn id="31" dur="500"/>
                                        <p:tgtEl>
                                          <p:spTgt spid="335920"/>
                                        </p:tgtEl>
                                      </p:cBhvr>
                                    </p:animEffect>
                                  </p:childTnLst>
                                </p:cTn>
                              </p:par>
                            </p:childTnLst>
                          </p:cTn>
                        </p:par>
                        <p:par>
                          <p:cTn id="32" fill="hold" nodeType="afterGroup">
                            <p:stCondLst>
                              <p:cond delay="500"/>
                            </p:stCondLst>
                            <p:childTnLst>
                              <p:par>
                                <p:cTn id="33" presetID="12" presetClass="entr" presetSubtype="2" fill="hold" grpId="0" nodeType="afterEffect">
                                  <p:stCondLst>
                                    <p:cond delay="0"/>
                                  </p:stCondLst>
                                  <p:childTnLst>
                                    <p:set>
                                      <p:cBhvr>
                                        <p:cTn id="34" dur="1" fill="hold">
                                          <p:stCondLst>
                                            <p:cond delay="0"/>
                                          </p:stCondLst>
                                        </p:cTn>
                                        <p:tgtEl>
                                          <p:spTgt spid="335919"/>
                                        </p:tgtEl>
                                        <p:attrNameLst>
                                          <p:attrName>style.visibility</p:attrName>
                                        </p:attrNameLst>
                                      </p:cBhvr>
                                      <p:to>
                                        <p:strVal val="visible"/>
                                      </p:to>
                                    </p:set>
                                    <p:animEffect transition="in" filter="slide(fromRight)">
                                      <p:cBhvr>
                                        <p:cTn id="35" dur="500"/>
                                        <p:tgtEl>
                                          <p:spTgt spid="33591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335922"/>
                                        </p:tgtEl>
                                        <p:attrNameLst>
                                          <p:attrName>style.visibility</p:attrName>
                                        </p:attrNameLst>
                                      </p:cBhvr>
                                      <p:to>
                                        <p:strVal val="visible"/>
                                      </p:to>
                                    </p:set>
                                    <p:animEffect transition="in" filter="dissolve">
                                      <p:cBhvr>
                                        <p:cTn id="40" dur="500"/>
                                        <p:tgtEl>
                                          <p:spTgt spid="335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97" grpId="0" autoUpdateAnimBg="0"/>
      <p:bldP spid="335917" grpId="0" animBg="1" autoUpdateAnimBg="0"/>
      <p:bldP spid="335919" grpId="0" animBg="1"/>
      <p:bldP spid="335920" grpId="0" animBg="1" autoUpdateAnimBg="0"/>
      <p:bldP spid="3359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sz="half" idx="1"/>
          </p:nvPr>
        </p:nvSpPr>
        <p:spPr>
          <a:xfrm>
            <a:off x="381000" y="1233488"/>
            <a:ext cx="8915400" cy="5029200"/>
          </a:xfrm>
        </p:spPr>
        <p:txBody>
          <a:bodyPr/>
          <a:lstStyle/>
          <a:p>
            <a:pPr marL="990600" lvl="1" indent="-533400" defTabSz="-13873163" eaLnBrk="1" hangingPunct="1"/>
            <a:endParaRPr lang="en-US" altLang="en-US" sz="2200"/>
          </a:p>
          <a:p>
            <a:pPr marL="1371600" lvl="2" indent="-457200" defTabSz="-13873163" eaLnBrk="1" hangingPunct="1">
              <a:buFontTx/>
              <a:buNone/>
            </a:pPr>
            <a:endParaRPr lang="en-US" altLang="en-US" sz="2000"/>
          </a:p>
          <a:p>
            <a:pPr marL="1371600" lvl="2" indent="-457200" defTabSz="-13873163" eaLnBrk="1" hangingPunct="1">
              <a:buFontTx/>
              <a:buNone/>
            </a:pPr>
            <a:endParaRPr lang="en-US" altLang="en-US" sz="2000"/>
          </a:p>
        </p:txBody>
      </p:sp>
      <p:sp>
        <p:nvSpPr>
          <p:cNvPr id="52227" name="Rectangle 4"/>
          <p:cNvSpPr>
            <a:spLocks noChangeArrowheads="1"/>
          </p:cNvSpPr>
          <p:nvPr/>
        </p:nvSpPr>
        <p:spPr bwMode="auto">
          <a:xfrm>
            <a:off x="304800" y="381000"/>
            <a:ext cx="8534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defRPr>
                <a:solidFill>
                  <a:schemeClr val="tx1"/>
                </a:solidFill>
                <a:latin typeface="Arial" panose="020B0604020202020204" pitchFamily="34" charset="0"/>
              </a:defRPr>
            </a:lvl1pPr>
            <a:lvl2pPr marL="990600" indent="-533400" defTabSz="-13873163">
              <a:defRPr>
                <a:solidFill>
                  <a:schemeClr val="tx1"/>
                </a:solidFill>
                <a:latin typeface="Arial" panose="020B0604020202020204" pitchFamily="34" charset="0"/>
              </a:defRPr>
            </a:lvl2pPr>
            <a:lvl3pPr marL="1371600" indent="-457200" defTabSz="-13873163">
              <a:defRPr>
                <a:solidFill>
                  <a:schemeClr val="tx1"/>
                </a:solidFill>
                <a:latin typeface="Arial" panose="020B0604020202020204" pitchFamily="34" charset="0"/>
              </a:defRPr>
            </a:lvl3pPr>
            <a:lvl4pPr marL="1752600" indent="-381000" defTabSz="-13873163">
              <a:defRPr>
                <a:solidFill>
                  <a:schemeClr val="tx1"/>
                </a:solidFill>
                <a:latin typeface="Arial" panose="020B0604020202020204" pitchFamily="34" charset="0"/>
              </a:defRPr>
            </a:lvl4pPr>
            <a:lvl5pPr marL="2209800" indent="-381000" defTabSz="-13873163">
              <a:defRPr>
                <a:solidFill>
                  <a:schemeClr val="tx1"/>
                </a:solidFill>
                <a:latin typeface="Arial" panose="020B0604020202020204" pitchFamily="34" charset="0"/>
              </a:defRPr>
            </a:lvl5pPr>
            <a:lvl6pPr marL="2667000" indent="-381000" defTabSz="-13873163" eaLnBrk="0" fontAlgn="base" hangingPunct="0">
              <a:spcBef>
                <a:spcPct val="0"/>
              </a:spcBef>
              <a:spcAft>
                <a:spcPct val="0"/>
              </a:spcAft>
              <a:defRPr>
                <a:solidFill>
                  <a:schemeClr val="tx1"/>
                </a:solidFill>
                <a:latin typeface="Arial" panose="020B0604020202020204" pitchFamily="34" charset="0"/>
              </a:defRPr>
            </a:lvl6pPr>
            <a:lvl7pPr marL="3124200" indent="-381000" defTabSz="-13873163" eaLnBrk="0" fontAlgn="base" hangingPunct="0">
              <a:spcBef>
                <a:spcPct val="0"/>
              </a:spcBef>
              <a:spcAft>
                <a:spcPct val="0"/>
              </a:spcAft>
              <a:defRPr>
                <a:solidFill>
                  <a:schemeClr val="tx1"/>
                </a:solidFill>
                <a:latin typeface="Arial" panose="020B0604020202020204" pitchFamily="34" charset="0"/>
              </a:defRPr>
            </a:lvl7pPr>
            <a:lvl8pPr marL="3581400" indent="-381000" defTabSz="-13873163" eaLnBrk="0" fontAlgn="base" hangingPunct="0">
              <a:spcBef>
                <a:spcPct val="0"/>
              </a:spcBef>
              <a:spcAft>
                <a:spcPct val="0"/>
              </a:spcAft>
              <a:defRPr>
                <a:solidFill>
                  <a:schemeClr val="tx1"/>
                </a:solidFill>
                <a:latin typeface="Arial" panose="020B0604020202020204" pitchFamily="34" charset="0"/>
              </a:defRPr>
            </a:lvl8pPr>
            <a:lvl9pPr marL="4038600" indent="-381000" defTabSz="-13873163" eaLnBrk="0" fontAlgn="base" hangingPunct="0">
              <a:spcBef>
                <a:spcPct val="0"/>
              </a:spcBef>
              <a:spcAft>
                <a:spcPct val="0"/>
              </a:spcAft>
              <a:defRPr>
                <a:solidFill>
                  <a:schemeClr val="tx1"/>
                </a:solidFill>
                <a:latin typeface="Arial" panose="020B0604020202020204" pitchFamily="34" charset="0"/>
              </a:defRPr>
            </a:lvl9pPr>
          </a:lstStyle>
          <a:p>
            <a:pPr lvl="1" eaLnBrk="1" hangingPunct="1">
              <a:spcBef>
                <a:spcPct val="20000"/>
              </a:spcBef>
              <a:buClr>
                <a:schemeClr val="accent1"/>
              </a:buClr>
              <a:buSzPct val="150000"/>
              <a:buFontTx/>
              <a:buChar char="•"/>
            </a:pPr>
            <a:r>
              <a:rPr lang="en-US" altLang="en-US" sz="2000"/>
              <a:t>VD: cập nhật điểm môn học -&gt; tự động cập nhật gpa</a:t>
            </a:r>
          </a:p>
          <a:p>
            <a:pPr lvl="3" eaLnBrk="1" hangingPunct="1">
              <a:spcBef>
                <a:spcPct val="20000"/>
              </a:spcBef>
              <a:buClr>
                <a:schemeClr val="tx2"/>
              </a:buClr>
              <a:buSzPct val="150000"/>
            </a:pPr>
            <a:r>
              <a:rPr lang="en-US" altLang="en-US" sz="2000"/>
              <a:t>CREATE TRIGGER auto_updateGPA ON enroll</a:t>
            </a:r>
          </a:p>
          <a:p>
            <a:pPr lvl="3" eaLnBrk="1" hangingPunct="1">
              <a:spcBef>
                <a:spcPct val="20000"/>
              </a:spcBef>
              <a:buClr>
                <a:schemeClr val="tx2"/>
              </a:buClr>
              <a:buSzPct val="150000"/>
            </a:pPr>
            <a:r>
              <a:rPr lang="en-US" altLang="en-US" sz="2000"/>
              <a:t>FOR UPDATE, DELETE </a:t>
            </a:r>
          </a:p>
          <a:p>
            <a:pPr lvl="3" eaLnBrk="1" hangingPunct="1">
              <a:spcBef>
                <a:spcPct val="20000"/>
              </a:spcBef>
              <a:buClr>
                <a:schemeClr val="tx2"/>
              </a:buClr>
              <a:buSzPct val="150000"/>
            </a:pPr>
            <a:r>
              <a:rPr lang="en-US" altLang="en-US" sz="2000"/>
              <a:t>AS </a:t>
            </a:r>
          </a:p>
          <a:p>
            <a:pPr lvl="4" eaLnBrk="1" hangingPunct="1">
              <a:spcBef>
                <a:spcPct val="20000"/>
              </a:spcBef>
              <a:buClr>
                <a:schemeClr val="folHlink"/>
              </a:buClr>
              <a:buSzPct val="150000"/>
            </a:pPr>
            <a:r>
              <a:rPr lang="en-US" altLang="en-US" sz="2000"/>
              <a:t>UPDATE Student</a:t>
            </a:r>
          </a:p>
          <a:p>
            <a:pPr lvl="4" eaLnBrk="1" hangingPunct="1">
              <a:spcBef>
                <a:spcPct val="20000"/>
              </a:spcBef>
              <a:buClr>
                <a:schemeClr val="folHlink"/>
              </a:buClr>
              <a:buSzPct val="150000"/>
            </a:pPr>
            <a:r>
              <a:rPr lang="en-US" altLang="en-US" sz="2000"/>
              <a:t>SET GPA = agv(mark)</a:t>
            </a:r>
          </a:p>
          <a:p>
            <a:pPr lvl="4" eaLnBrk="1" hangingPunct="1">
              <a:spcBef>
                <a:spcPct val="20000"/>
              </a:spcBef>
              <a:buClr>
                <a:schemeClr val="folHlink"/>
              </a:buClr>
              <a:buSzPct val="150000"/>
            </a:pPr>
            <a:r>
              <a:rPr lang="en-US" altLang="en-US" sz="2000"/>
              <a:t>FROM Student s INNER JOIN enroll e ON s.SID = e.SID </a:t>
            </a:r>
          </a:p>
          <a:p>
            <a:pPr lvl="4" eaLnBrk="1" hangingPunct="1">
              <a:spcBef>
                <a:spcPct val="20000"/>
              </a:spcBef>
              <a:buClr>
                <a:schemeClr val="folHlink"/>
              </a:buClr>
              <a:buSzPct val="150000"/>
            </a:pPr>
            <a:r>
              <a:rPr lang="en-US" altLang="en-US" sz="2000"/>
              <a:t>WHERE  e.SID in (SELECT SID FROM deleted)</a:t>
            </a:r>
          </a:p>
          <a:p>
            <a:pPr lvl="1" eaLnBrk="1" hangingPunct="1">
              <a:spcBef>
                <a:spcPct val="20000"/>
              </a:spcBef>
              <a:buClr>
                <a:schemeClr val="accent1"/>
              </a:buClr>
              <a:buSzPct val="150000"/>
              <a:buFontTx/>
              <a:buChar char="•"/>
            </a:pPr>
            <a:r>
              <a:rPr lang="en-US" altLang="en-US" sz="2000"/>
              <a:t>VD: một sinh viên không được học quá 10 môn</a:t>
            </a:r>
          </a:p>
          <a:p>
            <a:pPr lvl="2" eaLnBrk="1" hangingPunct="1">
              <a:spcBef>
                <a:spcPct val="20000"/>
              </a:spcBef>
              <a:buClr>
                <a:schemeClr val="tx1"/>
              </a:buClr>
              <a:buSzPct val="150000"/>
            </a:pPr>
            <a:r>
              <a:rPr lang="en-US" altLang="en-US" sz="2000"/>
              <a:t> CREATE TRIGGER overTotalcCourse ON enroll</a:t>
            </a:r>
          </a:p>
          <a:p>
            <a:pPr lvl="3" eaLnBrk="1" hangingPunct="1">
              <a:spcBef>
                <a:spcPct val="20000"/>
              </a:spcBef>
              <a:buClr>
                <a:schemeClr val="tx2"/>
              </a:buClr>
              <a:buSzPct val="150000"/>
            </a:pPr>
            <a:r>
              <a:rPr lang="en-US" altLang="en-US" sz="2000"/>
              <a:t>FOR INSERT</a:t>
            </a:r>
          </a:p>
          <a:p>
            <a:pPr lvl="3" eaLnBrk="1" hangingPunct="1">
              <a:spcBef>
                <a:spcPct val="20000"/>
              </a:spcBef>
              <a:buClr>
                <a:schemeClr val="tx2"/>
              </a:buClr>
              <a:buSzPct val="150000"/>
            </a:pPr>
            <a:r>
              <a:rPr lang="en-US" altLang="en-US" sz="2000"/>
              <a:t>AS </a:t>
            </a:r>
          </a:p>
          <a:p>
            <a:pPr lvl="4" eaLnBrk="1" hangingPunct="1">
              <a:spcBef>
                <a:spcPct val="20000"/>
              </a:spcBef>
              <a:buClr>
                <a:schemeClr val="folHlink"/>
              </a:buClr>
              <a:buSzPct val="150000"/>
            </a:pPr>
            <a:r>
              <a:rPr lang="en-US" altLang="en-US" sz="2000"/>
              <a:t>IF EXISTS (SELECT 1 FROM enroll  WHERE SID in (SELECT SID FROM inserted)</a:t>
            </a:r>
          </a:p>
          <a:p>
            <a:pPr lvl="4" eaLnBrk="1" hangingPunct="1">
              <a:spcBef>
                <a:spcPct val="20000"/>
              </a:spcBef>
              <a:buClr>
                <a:schemeClr val="folHlink"/>
              </a:buClr>
              <a:buSzPct val="150000"/>
            </a:pPr>
            <a:r>
              <a:rPr lang="en-US" altLang="en-US" sz="2000"/>
              <a:t>GROUP BY SID</a:t>
            </a:r>
          </a:p>
          <a:p>
            <a:pPr lvl="4" eaLnBrk="1" hangingPunct="1">
              <a:spcBef>
                <a:spcPct val="20000"/>
              </a:spcBef>
              <a:buClr>
                <a:schemeClr val="folHlink"/>
              </a:buClr>
              <a:buSzPct val="150000"/>
            </a:pPr>
            <a:r>
              <a:rPr lang="en-US" altLang="en-US" sz="2000"/>
              <a:t>HAVING COUNT(CID) &gt; 10 </a:t>
            </a:r>
          </a:p>
          <a:p>
            <a:pPr lvl="4" eaLnBrk="1" hangingPunct="1">
              <a:spcBef>
                <a:spcPct val="20000"/>
              </a:spcBef>
              <a:buClr>
                <a:schemeClr val="folHlink"/>
              </a:buClr>
              <a:buSzPct val="150000"/>
            </a:pPr>
            <a:r>
              <a:rPr lang="en-US" altLang="en-US" sz="2000"/>
              <a:t>)</a:t>
            </a:r>
          </a:p>
          <a:p>
            <a:pPr lvl="4" eaLnBrk="1" hangingPunct="1">
              <a:spcBef>
                <a:spcPct val="20000"/>
              </a:spcBef>
              <a:buClr>
                <a:schemeClr val="folHlink"/>
              </a:buClr>
              <a:buSzPct val="150000"/>
            </a:pPr>
            <a:r>
              <a:rPr lang="en-US" altLang="en-US" sz="2000"/>
              <a:t>ROLLBACK TRAN</a:t>
            </a:r>
          </a:p>
          <a:p>
            <a:pPr lvl="4" eaLnBrk="1" hangingPunct="1">
              <a:spcBef>
                <a:spcPct val="20000"/>
              </a:spcBef>
              <a:buClr>
                <a:schemeClr val="folHlink"/>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a:t>Triggers </a:t>
            </a:r>
          </a:p>
        </p:txBody>
      </p:sp>
      <p:sp>
        <p:nvSpPr>
          <p:cNvPr id="53251" name="Rectangle 3"/>
          <p:cNvSpPr>
            <a:spLocks noGrp="1" noChangeArrowheads="1"/>
          </p:cNvSpPr>
          <p:nvPr>
            <p:ph type="body" sz="half" idx="1"/>
          </p:nvPr>
        </p:nvSpPr>
        <p:spPr>
          <a:xfrm>
            <a:off x="381000" y="1233488"/>
            <a:ext cx="8915400" cy="5029200"/>
          </a:xfrm>
        </p:spPr>
        <p:txBody>
          <a:bodyPr/>
          <a:lstStyle/>
          <a:p>
            <a:pPr marL="990600" lvl="1" indent="-533400" defTabSz="-13873163" eaLnBrk="1" hangingPunct="1"/>
            <a:endParaRPr lang="en-US" altLang="en-US" sz="2200"/>
          </a:p>
          <a:p>
            <a:pPr marL="1371600" lvl="2" indent="-457200" defTabSz="-13873163" eaLnBrk="1" hangingPunct="1">
              <a:buFontTx/>
              <a:buNone/>
            </a:pPr>
            <a:endParaRPr lang="en-US" altLang="en-US" sz="2000"/>
          </a:p>
          <a:p>
            <a:pPr marL="1371600" lvl="2" indent="-457200" defTabSz="-13873163" eaLnBrk="1" hangingPunct="1">
              <a:buFontTx/>
              <a:buNone/>
            </a:pPr>
            <a:endParaRPr lang="en-US" altLang="en-US" sz="2000"/>
          </a:p>
        </p:txBody>
      </p:sp>
      <p:sp>
        <p:nvSpPr>
          <p:cNvPr id="53252" name="Rectangle 4"/>
          <p:cNvSpPr>
            <a:spLocks noChangeArrowheads="1"/>
          </p:cNvSpPr>
          <p:nvPr/>
        </p:nvSpPr>
        <p:spPr bwMode="auto">
          <a:xfrm>
            <a:off x="304800" y="18288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990600" indent="-533400" defTabSz="-13873163">
              <a:spcBef>
                <a:spcPct val="20000"/>
              </a:spcBef>
              <a:buClr>
                <a:schemeClr val="accent1"/>
              </a:buClr>
              <a:buSzPct val="150000"/>
              <a:buChar char="•"/>
              <a:defRPr sz="2600">
                <a:solidFill>
                  <a:schemeClr val="tx1"/>
                </a:solidFill>
                <a:latin typeface="Arial" panose="020B0604020202020204" pitchFamily="34" charset="0"/>
              </a:defRPr>
            </a:lvl2pPr>
            <a:lvl3pPr marL="1371600" indent="-457200" defTabSz="-13873163">
              <a:spcBef>
                <a:spcPct val="20000"/>
              </a:spcBef>
              <a:buClr>
                <a:schemeClr val="tx1"/>
              </a:buClr>
              <a:buSzPct val="150000"/>
              <a:buChar char="•"/>
              <a:defRPr sz="2200">
                <a:solidFill>
                  <a:schemeClr val="tx1"/>
                </a:solidFill>
                <a:latin typeface="Arial" panose="020B0604020202020204" pitchFamily="34" charset="0"/>
              </a:defRPr>
            </a:lvl3pPr>
            <a:lvl4pPr marL="1752600" indent="-381000" defTabSz="-13873163">
              <a:spcBef>
                <a:spcPct val="20000"/>
              </a:spcBef>
              <a:buClr>
                <a:schemeClr val="tx2"/>
              </a:buClr>
              <a:buSzPct val="150000"/>
              <a:buChar char="•"/>
              <a:defRPr sz="2000">
                <a:solidFill>
                  <a:schemeClr val="tx1"/>
                </a:solidFill>
                <a:latin typeface="Arial" panose="020B0604020202020204" pitchFamily="34" charset="0"/>
              </a:defRPr>
            </a:lvl4pPr>
            <a:lvl5pPr marL="2057400" indent="-228600" defTabSz="-13873163">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1" eaLnBrk="1" hangingPunct="1"/>
            <a:r>
              <a:rPr lang="en-US" altLang="en-US" sz="2200"/>
              <a:t>Cập nhật điểm môn học thông qua view</a:t>
            </a:r>
          </a:p>
          <a:p>
            <a:pPr lvl="2" eaLnBrk="1" hangingPunct="1">
              <a:buFontTx/>
              <a:buNone/>
            </a:pPr>
            <a:r>
              <a:rPr lang="en-US" altLang="en-US" sz="2000"/>
              <a:t> 	CREATE VIEW V_enroll</a:t>
            </a:r>
          </a:p>
          <a:p>
            <a:pPr lvl="2" eaLnBrk="1" hangingPunct="1">
              <a:buFontTx/>
              <a:buNone/>
            </a:pPr>
            <a:r>
              <a:rPr lang="en-US" altLang="en-US" sz="2000"/>
              <a:t>	AS </a:t>
            </a:r>
          </a:p>
          <a:p>
            <a:pPr lvl="2" eaLnBrk="1" hangingPunct="1">
              <a:buFontTx/>
              <a:buNone/>
            </a:pPr>
            <a:r>
              <a:rPr lang="en-US" altLang="en-US" sz="2000"/>
              <a:t>	SELECT * FROM enroll</a:t>
            </a:r>
          </a:p>
          <a:p>
            <a:pPr lvl="2" eaLnBrk="1" hangingPunct="1">
              <a:buFontTx/>
              <a:buNone/>
            </a:pPr>
            <a:endParaRPr lang="en-US" altLang="en-US" sz="2000"/>
          </a:p>
          <a:p>
            <a:pPr lvl="3" eaLnBrk="1" hangingPunct="1">
              <a:buFontTx/>
              <a:buNone/>
            </a:pPr>
            <a:r>
              <a:rPr lang="en-US" altLang="en-US" sz="1800"/>
              <a:t>CREATE TRIGGER update_mark ON V_enroll</a:t>
            </a:r>
          </a:p>
          <a:p>
            <a:pPr lvl="3" eaLnBrk="1" hangingPunct="1">
              <a:buFontTx/>
              <a:buNone/>
            </a:pPr>
            <a:r>
              <a:rPr lang="en-US" altLang="en-US" sz="1800"/>
              <a:t>INSTEAD OF UPDATE</a:t>
            </a:r>
          </a:p>
          <a:p>
            <a:pPr lvl="3" eaLnBrk="1" hangingPunct="1">
              <a:buFontTx/>
              <a:buNone/>
            </a:pPr>
            <a:r>
              <a:rPr lang="en-US" altLang="en-US" sz="1800"/>
              <a:t>AS</a:t>
            </a:r>
          </a:p>
          <a:p>
            <a:pPr lvl="3" eaLnBrk="1" hangingPunct="1">
              <a:buFontTx/>
              <a:buNone/>
            </a:pPr>
            <a:r>
              <a:rPr lang="en-US" altLang="en-US" sz="1800"/>
              <a:t>	UPDATE enroll</a:t>
            </a:r>
          </a:p>
          <a:p>
            <a:pPr lvl="3" eaLnBrk="1" hangingPunct="1">
              <a:buFontTx/>
              <a:buNone/>
            </a:pPr>
            <a:r>
              <a:rPr lang="en-US" altLang="en-US" sz="1800"/>
              <a:t>	SET mark = v.mark</a:t>
            </a:r>
          </a:p>
          <a:p>
            <a:pPr lvl="3" eaLnBrk="1" hangingPunct="1">
              <a:buFontTx/>
              <a:buNone/>
            </a:pPr>
            <a:r>
              <a:rPr lang="en-US" altLang="en-US" sz="1800"/>
              <a:t>	FROM enroll e INNER JOIN inserted I on e.SID= i.SID AND e.CID = s.SID</a:t>
            </a:r>
          </a:p>
          <a:p>
            <a:pPr lvl="3" eaLnBrk="1" hangingPunct="1">
              <a:buFontTx/>
              <a:buNone/>
            </a:pPr>
            <a:r>
              <a:rPr lang="en-US" altLang="en-US" sz="1800"/>
              <a:t>	</a:t>
            </a:r>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85800" y="1981200"/>
            <a:ext cx="8153400" cy="5105400"/>
          </a:xfrm>
        </p:spPr>
        <p:txBody>
          <a:bodyPr/>
          <a:lstStyle/>
          <a:p>
            <a:pPr marL="346075" indent="-346075"/>
            <a:r>
              <a:rPr lang="en-US" altLang="en-US" sz="2400" b="1">
                <a:cs typeface="Times New Roman" panose="02020603050405020304" pitchFamily="18" charset="0"/>
              </a:rPr>
              <a:t> </a:t>
            </a:r>
            <a:r>
              <a:rPr lang="en-US" altLang="en-US" sz="2400"/>
              <a:t>Ví dụ 5.13: Xét lại ví dụ với hai bảng MATHANG và NHATKYBANHANG, trigger dưới đây được kích hoạt khi ta tiến hành cập nhật cột SOLUONG cho một bản ghi của bảng NHATKYBANHANG (lưu ý là chỉ cập nhật đúng một bản ghi) </a:t>
            </a:r>
          </a:p>
        </p:txBody>
      </p:sp>
      <p:sp>
        <p:nvSpPr>
          <p:cNvPr id="14339"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207541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81088" y="892175"/>
            <a:ext cx="7793037" cy="823913"/>
          </a:xfrm>
        </p:spPr>
        <p:txBody>
          <a:bodyPr/>
          <a:lstStyle/>
          <a:p>
            <a:pPr eaLnBrk="1" hangingPunct="1"/>
            <a:r>
              <a:rPr lang="en-US" altLang="en-US" sz="4000" b="1">
                <a:latin typeface="Arial" panose="020B0604020202020204" pitchFamily="34" charset="0"/>
              </a:rPr>
              <a:t>Sử dụng Triggers</a:t>
            </a:r>
          </a:p>
        </p:txBody>
      </p:sp>
      <p:sp>
        <p:nvSpPr>
          <p:cNvPr id="317443" name="Rectangle 3"/>
          <p:cNvSpPr>
            <a:spLocks noGrp="1" noChangeArrowheads="1"/>
          </p:cNvSpPr>
          <p:nvPr>
            <p:ph type="body" idx="1"/>
          </p:nvPr>
        </p:nvSpPr>
        <p:spPr>
          <a:xfrm>
            <a:off x="762000" y="1905000"/>
            <a:ext cx="7758113" cy="4459288"/>
          </a:xfrm>
        </p:spPr>
        <p:txBody>
          <a:bodyPr/>
          <a:lstStyle/>
          <a:p>
            <a:pPr eaLnBrk="1" hangingPunct="1">
              <a:buClr>
                <a:schemeClr val="tx2"/>
              </a:buClr>
              <a:buSzPct val="55000"/>
            </a:pPr>
            <a:r>
              <a:rPr lang="en-GB" altLang="en-US" sz="2800">
                <a:cs typeface="Times New Roman" panose="02020603050405020304" pitchFamily="18" charset="0"/>
              </a:rPr>
              <a:t>X</a:t>
            </a:r>
            <a:r>
              <a:rPr lang="en-US" altLang="en-US" sz="2800">
                <a:cs typeface="Times New Roman" panose="02020603050405020304" pitchFamily="18" charset="0"/>
              </a:rPr>
              <a:t>ử lý h</a:t>
            </a:r>
            <a:r>
              <a:rPr lang="en-US" altLang="en-US" sz="2800">
                <a:latin typeface="Times New Roman" panose="02020603050405020304" pitchFamily="18" charset="0"/>
                <a:cs typeface="Times New Roman" panose="02020603050405020304" pitchFamily="18" charset="0"/>
              </a:rPr>
              <a:t>à</a:t>
            </a:r>
            <a:r>
              <a:rPr lang="en-US" altLang="en-US" sz="2800">
                <a:cs typeface="Times New Roman" panose="02020603050405020304" pitchFamily="18" charset="0"/>
              </a:rPr>
              <a:t>nh động trên nhiều dòng.</a:t>
            </a:r>
            <a:r>
              <a:rPr lang="en-US" altLang="en-US" sz="2800"/>
              <a:t> </a:t>
            </a:r>
          </a:p>
          <a:p>
            <a:pPr eaLnBrk="1" hangingPunct="1">
              <a:buClr>
                <a:schemeClr val="tx2"/>
              </a:buClr>
              <a:buSzPct val="55000"/>
            </a:pPr>
            <a:r>
              <a:rPr lang="en-US" altLang="en-US" sz="2800">
                <a:cs typeface="Times New Roman" panose="02020603050405020304" pitchFamily="18" charset="0"/>
              </a:rPr>
              <a:t>Đọc dữ liệu từ c</a:t>
            </a:r>
            <a:r>
              <a:rPr lang="en-US" altLang="en-US" sz="2800">
                <a:latin typeface="Times New Roman" panose="02020603050405020304" pitchFamily="18" charset="0"/>
                <a:cs typeface="Times New Roman" panose="02020603050405020304" pitchFamily="18" charset="0"/>
              </a:rPr>
              <a:t>á</a:t>
            </a:r>
            <a:r>
              <a:rPr lang="en-US" altLang="en-US" sz="2800">
                <a:cs typeface="Times New Roman" panose="02020603050405020304" pitchFamily="18" charset="0"/>
              </a:rPr>
              <a:t>c Table kh</a:t>
            </a:r>
            <a:r>
              <a:rPr lang="en-US" altLang="en-US" sz="2800">
                <a:latin typeface="Times New Roman" panose="02020603050405020304" pitchFamily="18" charset="0"/>
                <a:cs typeface="Times New Roman" panose="02020603050405020304" pitchFamily="18" charset="0"/>
              </a:rPr>
              <a:t>á</a:t>
            </a:r>
            <a:r>
              <a:rPr lang="en-US" altLang="en-US" sz="2800">
                <a:cs typeface="Times New Roman" panose="02020603050405020304" pitchFamily="18" charset="0"/>
              </a:rPr>
              <a:t>c trong CSDL kh</a:t>
            </a:r>
            <a:r>
              <a:rPr lang="en-US" altLang="en-US" sz="2800">
                <a:latin typeface="Times New Roman" panose="02020603050405020304" pitchFamily="18" charset="0"/>
                <a:cs typeface="Times New Roman" panose="02020603050405020304" pitchFamily="18" charset="0"/>
              </a:rPr>
              <a:t>á</a:t>
            </a:r>
            <a:r>
              <a:rPr lang="en-US" altLang="en-US" sz="2800">
                <a:cs typeface="Times New Roman" panose="02020603050405020304" pitchFamily="18" charset="0"/>
              </a:rPr>
              <a:t>c.</a:t>
            </a:r>
            <a:r>
              <a:rPr lang="en-US" altLang="en-US" sz="2800"/>
              <a:t> </a:t>
            </a:r>
          </a:p>
          <a:p>
            <a:pPr eaLnBrk="1" hangingPunct="1">
              <a:buClr>
                <a:schemeClr val="tx2"/>
              </a:buClr>
              <a:buSzPct val="55000"/>
            </a:pPr>
            <a:r>
              <a:rPr lang="en-GB" altLang="en-US" sz="2800">
                <a:cs typeface="Times New Roman" panose="02020603050405020304" pitchFamily="18" charset="0"/>
              </a:rPr>
              <a:t>Kh</a:t>
            </a:r>
            <a:r>
              <a:rPr lang="en-US" altLang="en-US" sz="2800">
                <a:cs typeface="Times New Roman" panose="02020603050405020304" pitchFamily="18" charset="0"/>
              </a:rPr>
              <a:t>ông ngăn ngừa thay đổi cấu tr</a:t>
            </a:r>
            <a:r>
              <a:rPr lang="en-US" altLang="en-US" sz="2800">
                <a:latin typeface="Times New Roman" panose="02020603050405020304" pitchFamily="18" charset="0"/>
                <a:cs typeface="Times New Roman" panose="02020603050405020304" pitchFamily="18" charset="0"/>
              </a:rPr>
              <a:t>ú</a:t>
            </a:r>
            <a:r>
              <a:rPr lang="en-US" altLang="en-US" sz="2800">
                <a:cs typeface="Times New Roman" panose="02020603050405020304" pitchFamily="18" charset="0"/>
              </a:rPr>
              <a:t>c, m</a:t>
            </a:r>
            <a:r>
              <a:rPr lang="en-US" altLang="en-US" sz="2800">
                <a:latin typeface="Times New Roman" panose="02020603050405020304" pitchFamily="18" charset="0"/>
                <a:cs typeface="Times New Roman" panose="02020603050405020304" pitchFamily="18" charset="0"/>
              </a:rPr>
              <a:t>à</a:t>
            </a:r>
            <a:r>
              <a:rPr lang="en-US" altLang="en-US" sz="2800">
                <a:cs typeface="Times New Roman" panose="02020603050405020304" pitchFamily="18" charset="0"/>
              </a:rPr>
              <a:t> quan tâm đến sự thay đổi hay x</a:t>
            </a:r>
            <a:r>
              <a:rPr lang="en-US" altLang="en-US" sz="2800">
                <a:latin typeface="Times New Roman" panose="02020603050405020304" pitchFamily="18" charset="0"/>
                <a:cs typeface="Times New Roman" panose="02020603050405020304" pitchFamily="18" charset="0"/>
              </a:rPr>
              <a:t>ó</a:t>
            </a:r>
            <a:r>
              <a:rPr lang="en-US" altLang="en-US" sz="2800">
                <a:cs typeface="Times New Roman" panose="02020603050405020304" pitchFamily="18" charset="0"/>
              </a:rPr>
              <a:t>a dữ liệu trong c</a:t>
            </a:r>
            <a:r>
              <a:rPr lang="en-US" altLang="en-US" sz="2800">
                <a:latin typeface="Times New Roman" panose="02020603050405020304" pitchFamily="18" charset="0"/>
                <a:cs typeface="Times New Roman" panose="02020603050405020304" pitchFamily="18" charset="0"/>
              </a:rPr>
              <a:t>á</a:t>
            </a:r>
            <a:r>
              <a:rPr lang="en-US" altLang="en-US" sz="2800">
                <a:cs typeface="Times New Roman" panose="02020603050405020304" pitchFamily="18" charset="0"/>
              </a:rPr>
              <a:t>c bảng c</a:t>
            </a:r>
            <a:r>
              <a:rPr lang="en-US" altLang="en-US" sz="2800">
                <a:latin typeface="Times New Roman" panose="02020603050405020304" pitchFamily="18" charset="0"/>
                <a:cs typeface="Times New Roman" panose="02020603050405020304" pitchFamily="18" charset="0"/>
              </a:rPr>
              <a:t>ó</a:t>
            </a:r>
            <a:r>
              <a:rPr lang="en-US" altLang="en-US" sz="2800">
                <a:cs typeface="Times New Roman" panose="02020603050405020304" pitchFamily="18" charset="0"/>
              </a:rPr>
              <a:t> quan hệ với nhau.</a:t>
            </a:r>
            <a:r>
              <a:rPr lang="en-US"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dissolve">
                                      <p:cBhvr>
                                        <p:cTn id="7" dur="500"/>
                                        <p:tgtEl>
                                          <p:spTgt spid="31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dissolve">
                                      <p:cBhvr>
                                        <p:cTn id="12" dur="500"/>
                                        <p:tgtEl>
                                          <p:spTgt spid="317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dissolve">
                                      <p:cBhvr>
                                        <p:cTn id="17" dur="500"/>
                                        <p:tgtEl>
                                          <p:spTgt spid="317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770888"/>
            <a:ext cx="8153400" cy="5105400"/>
          </a:xfrm>
        </p:spPr>
        <p:txBody>
          <a:bodyPr/>
          <a:lstStyle/>
          <a:p>
            <a:pPr marL="346075" indent="-346075">
              <a:buFont typeface="Wingdings" panose="05000000000000000000" pitchFamily="2" charset="2"/>
              <a:buNone/>
            </a:pPr>
            <a:r>
              <a:rPr lang="en-US" altLang="en-US" sz="2000"/>
              <a:t>CREATE TRIGGER trg_nhatkybanhang_update_soluong </a:t>
            </a:r>
          </a:p>
          <a:p>
            <a:pPr marL="346075" indent="-346075">
              <a:buFont typeface="Wingdings" panose="05000000000000000000" pitchFamily="2" charset="2"/>
              <a:buNone/>
            </a:pPr>
            <a:r>
              <a:rPr lang="en-US" altLang="en-US" sz="2000"/>
              <a:t>ON nhatkybanhang </a:t>
            </a:r>
          </a:p>
          <a:p>
            <a:pPr marL="346075" indent="-346075">
              <a:buFont typeface="Wingdings" panose="05000000000000000000" pitchFamily="2" charset="2"/>
              <a:buNone/>
            </a:pPr>
            <a:r>
              <a:rPr lang="en-US" altLang="en-US" sz="2000"/>
              <a:t>FOR UPDATE </a:t>
            </a:r>
          </a:p>
          <a:p>
            <a:pPr marL="346075" indent="-346075">
              <a:buFont typeface="Wingdings" panose="05000000000000000000" pitchFamily="2" charset="2"/>
              <a:buNone/>
            </a:pPr>
            <a:r>
              <a:rPr lang="en-US" altLang="en-US" sz="2000"/>
              <a:t>AS </a:t>
            </a:r>
          </a:p>
          <a:p>
            <a:pPr marL="346075" indent="-346075">
              <a:buFont typeface="Wingdings" panose="05000000000000000000" pitchFamily="2" charset="2"/>
              <a:buNone/>
            </a:pPr>
            <a:r>
              <a:rPr lang="en-US" altLang="en-US" sz="2000"/>
              <a:t>IF UPDATE(soluong) </a:t>
            </a:r>
          </a:p>
          <a:p>
            <a:pPr marL="346075" indent="-346075">
              <a:buFont typeface="Wingdings" panose="05000000000000000000" pitchFamily="2" charset="2"/>
              <a:buNone/>
            </a:pPr>
            <a:r>
              <a:rPr lang="en-US" altLang="en-US" sz="2000"/>
              <a:t>  UPDATE mathang  </a:t>
            </a:r>
          </a:p>
          <a:p>
            <a:pPr marL="346075" indent="-346075">
              <a:buFont typeface="Wingdings" panose="05000000000000000000" pitchFamily="2" charset="2"/>
              <a:buNone/>
            </a:pPr>
            <a:r>
              <a:rPr lang="en-US" altLang="en-US" sz="2000"/>
              <a:t>  SET mathang.soluong = mathang.soluong –  </a:t>
            </a:r>
          </a:p>
          <a:p>
            <a:pPr marL="346075" indent="-346075">
              <a:buFont typeface="Wingdings" panose="05000000000000000000" pitchFamily="2" charset="2"/>
              <a:buNone/>
            </a:pPr>
            <a:r>
              <a:rPr lang="en-US" altLang="en-US" sz="2000"/>
              <a:t>    (inserted.soluong-deleted.soluong) </a:t>
            </a:r>
          </a:p>
          <a:p>
            <a:pPr marL="346075" indent="-346075">
              <a:buFont typeface="Wingdings" panose="05000000000000000000" pitchFamily="2" charset="2"/>
              <a:buNone/>
            </a:pPr>
            <a:r>
              <a:rPr lang="en-US" altLang="en-US" sz="2000"/>
              <a:t>  FROM (deleted INNER JOIN inserted ON  </a:t>
            </a:r>
          </a:p>
          <a:p>
            <a:pPr marL="346075" indent="-346075">
              <a:buFont typeface="Wingdings" panose="05000000000000000000" pitchFamily="2" charset="2"/>
              <a:buNone/>
            </a:pPr>
            <a:r>
              <a:rPr lang="en-US" altLang="en-US" sz="2000"/>
              <a:t>    deleted.stt = inserted.stt) INNER JOIN mathang </a:t>
            </a:r>
          </a:p>
          <a:p>
            <a:pPr marL="346075" indent="-346075">
              <a:buFont typeface="Wingdings" panose="05000000000000000000" pitchFamily="2" charset="2"/>
              <a:buNone/>
            </a:pPr>
            <a:r>
              <a:rPr lang="en-US" altLang="en-US" sz="2000"/>
              <a:t>      ON mathang.mahang = deleted.mahang </a:t>
            </a:r>
          </a:p>
        </p:txBody>
      </p:sp>
      <p:sp>
        <p:nvSpPr>
          <p:cNvPr id="15363"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1518601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22" dur="500"/>
                                        <p:tgtEl>
                                          <p:spTgt spid="324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27" dur="500"/>
                                        <p:tgtEl>
                                          <p:spTgt spid="324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32" dur="500"/>
                                        <p:tgtEl>
                                          <p:spTgt spid="324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37" dur="500"/>
                                        <p:tgtEl>
                                          <p:spTgt spid="324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42" dur="500"/>
                                        <p:tgtEl>
                                          <p:spTgt spid="324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324611">
                                            <p:txEl>
                                              <p:pRg st="8" end="8"/>
                                            </p:txEl>
                                          </p:spTgt>
                                        </p:tgtEl>
                                        <p:attrNameLst>
                                          <p:attrName>style.visibility</p:attrName>
                                        </p:attrNameLst>
                                      </p:cBhvr>
                                      <p:to>
                                        <p:strVal val="visible"/>
                                      </p:to>
                                    </p:set>
                                    <p:animEffect transition="in" filter="checkerboard(down)">
                                      <p:cBhvr>
                                        <p:cTn id="47" dur="500"/>
                                        <p:tgtEl>
                                          <p:spTgt spid="3246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5" fill="hold" grpId="0" nodeType="clickEffect">
                                  <p:stCondLst>
                                    <p:cond delay="0"/>
                                  </p:stCondLst>
                                  <p:childTnLst>
                                    <p:set>
                                      <p:cBhvr>
                                        <p:cTn id="51" dur="1" fill="hold">
                                          <p:stCondLst>
                                            <p:cond delay="0"/>
                                          </p:stCondLst>
                                        </p:cTn>
                                        <p:tgtEl>
                                          <p:spTgt spid="324611">
                                            <p:txEl>
                                              <p:pRg st="9" end="9"/>
                                            </p:txEl>
                                          </p:spTgt>
                                        </p:tgtEl>
                                        <p:attrNameLst>
                                          <p:attrName>style.visibility</p:attrName>
                                        </p:attrNameLst>
                                      </p:cBhvr>
                                      <p:to>
                                        <p:strVal val="visible"/>
                                      </p:to>
                                    </p:set>
                                    <p:animEffect transition="in" filter="checkerboard(down)">
                                      <p:cBhvr>
                                        <p:cTn id="52" dur="500"/>
                                        <p:tgtEl>
                                          <p:spTgt spid="3246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5" fill="hold" grpId="0" nodeType="clickEffect">
                                  <p:stCondLst>
                                    <p:cond delay="0"/>
                                  </p:stCondLst>
                                  <p:childTnLst>
                                    <p:set>
                                      <p:cBhvr>
                                        <p:cTn id="56" dur="1" fill="hold">
                                          <p:stCondLst>
                                            <p:cond delay="0"/>
                                          </p:stCondLst>
                                        </p:cTn>
                                        <p:tgtEl>
                                          <p:spTgt spid="324611">
                                            <p:txEl>
                                              <p:pRg st="10" end="10"/>
                                            </p:txEl>
                                          </p:spTgt>
                                        </p:tgtEl>
                                        <p:attrNameLst>
                                          <p:attrName>style.visibility</p:attrName>
                                        </p:attrNameLst>
                                      </p:cBhvr>
                                      <p:to>
                                        <p:strVal val="visible"/>
                                      </p:to>
                                    </p:set>
                                    <p:animEffect transition="in" filter="checkerboard(down)">
                                      <p:cBhvr>
                                        <p:cTn id="57" dur="500"/>
                                        <p:tgtEl>
                                          <p:spTgt spid="324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905000"/>
            <a:ext cx="8153400" cy="5105400"/>
          </a:xfrm>
        </p:spPr>
        <p:txBody>
          <a:bodyPr/>
          <a:lstStyle/>
          <a:p>
            <a:pPr marL="346075" indent="-346075">
              <a:lnSpc>
                <a:spcPct val="95000"/>
              </a:lnSpc>
            </a:pPr>
            <a:r>
              <a:rPr lang="en-US" altLang="en-US" sz="2400"/>
              <a:t>Với trigger ở ví dụ trên, câu lệnh: </a:t>
            </a:r>
          </a:p>
          <a:p>
            <a:pPr lvl="1">
              <a:lnSpc>
                <a:spcPct val="95000"/>
              </a:lnSpc>
              <a:buFontTx/>
              <a:buNone/>
            </a:pPr>
            <a:r>
              <a:rPr lang="en-US" altLang="en-US" sz="2000"/>
              <a:t>UPDATE nhatkybanhang  </a:t>
            </a:r>
          </a:p>
          <a:p>
            <a:pPr lvl="1">
              <a:lnSpc>
                <a:spcPct val="95000"/>
              </a:lnSpc>
              <a:buFontTx/>
              <a:buNone/>
            </a:pPr>
            <a:r>
              <a:rPr lang="en-US" altLang="en-US" sz="2000"/>
              <a:t>SET soluong=soluong+20  </a:t>
            </a:r>
          </a:p>
          <a:p>
            <a:pPr lvl="1">
              <a:lnSpc>
                <a:spcPct val="95000"/>
              </a:lnSpc>
              <a:buFontTx/>
              <a:buNone/>
            </a:pPr>
            <a:r>
              <a:rPr lang="en-US" altLang="en-US" sz="2000"/>
              <a:t>WHERE stt=1 </a:t>
            </a:r>
          </a:p>
          <a:p>
            <a:pPr marL="346075" indent="-346075">
              <a:lnSpc>
                <a:spcPct val="95000"/>
              </a:lnSpc>
            </a:pPr>
            <a:r>
              <a:rPr lang="en-US" altLang="en-US" sz="2400"/>
              <a:t>sẽ kích hoạt trigger  ứng với mệnh  đề IF UPDATE (soluong) và câu lệnh UPDATE  trong trigger sẽ được thực thi. </a:t>
            </a:r>
          </a:p>
          <a:p>
            <a:pPr marL="346075" indent="-346075">
              <a:lnSpc>
                <a:spcPct val="95000"/>
              </a:lnSpc>
            </a:pPr>
            <a:r>
              <a:rPr lang="en-US" altLang="en-US" sz="2400"/>
              <a:t>Tuy nhiên câu lệnh sau lại không kích hoạt trigger này</a:t>
            </a:r>
          </a:p>
          <a:p>
            <a:pPr lvl="1">
              <a:lnSpc>
                <a:spcPct val="95000"/>
              </a:lnSpc>
              <a:buFontTx/>
              <a:buNone/>
            </a:pPr>
            <a:r>
              <a:rPr lang="en-US" altLang="en-US" sz="2000"/>
              <a:t>UPDATE nhatkybanhang  </a:t>
            </a:r>
          </a:p>
          <a:p>
            <a:pPr lvl="1">
              <a:lnSpc>
                <a:spcPct val="95000"/>
              </a:lnSpc>
              <a:buFontTx/>
              <a:buNone/>
            </a:pPr>
            <a:r>
              <a:rPr lang="en-US" altLang="en-US" sz="2000"/>
              <a:t>SET nguoimua='Mai Hữu Toàn'  </a:t>
            </a:r>
          </a:p>
          <a:p>
            <a:pPr lvl="1">
              <a:lnSpc>
                <a:spcPct val="95000"/>
              </a:lnSpc>
              <a:buFontTx/>
              <a:buNone/>
            </a:pPr>
            <a:r>
              <a:rPr lang="en-US" altLang="en-US" sz="2000"/>
              <a:t>WHERE stt=3 </a:t>
            </a:r>
          </a:p>
        </p:txBody>
      </p:sp>
      <p:sp>
        <p:nvSpPr>
          <p:cNvPr id="16387"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268691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0" dur="500"/>
                                        <p:tgtEl>
                                          <p:spTgt spid="324611">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3" dur="500"/>
                                        <p:tgtEl>
                                          <p:spTgt spid="324611">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16" dur="500"/>
                                        <p:tgtEl>
                                          <p:spTgt spid="3246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21" dur="500"/>
                                        <p:tgtEl>
                                          <p:spTgt spid="3246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5" fill="hold" grpId="0" nodeType="clickEffect">
                                  <p:stCondLst>
                                    <p:cond delay="0"/>
                                  </p:stCondLst>
                                  <p:childTnLst>
                                    <p:set>
                                      <p:cBhvr>
                                        <p:cTn id="25"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26" dur="500"/>
                                        <p:tgtEl>
                                          <p:spTgt spid="324611">
                                            <p:txEl>
                                              <p:pRg st="5" end="5"/>
                                            </p:txEl>
                                          </p:spTgt>
                                        </p:tgtEl>
                                      </p:cBhvr>
                                    </p:animEffect>
                                  </p:childTnLst>
                                </p:cTn>
                              </p:par>
                              <p:par>
                                <p:cTn id="27" presetID="5" presetClass="entr" presetSubtype="5" fill="hold" grpId="0" nodeType="withEffect">
                                  <p:stCondLst>
                                    <p:cond delay="0"/>
                                  </p:stCondLst>
                                  <p:childTnLst>
                                    <p:set>
                                      <p:cBhvr>
                                        <p:cTn id="28"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29" dur="500"/>
                                        <p:tgtEl>
                                          <p:spTgt spid="324611">
                                            <p:txEl>
                                              <p:pRg st="6" end="6"/>
                                            </p:txEl>
                                          </p:spTgt>
                                        </p:tgtEl>
                                      </p:cBhvr>
                                    </p:animEffect>
                                  </p:childTnLst>
                                </p:cTn>
                              </p:par>
                              <p:par>
                                <p:cTn id="30" presetID="5" presetClass="entr" presetSubtype="5" fill="hold" grpId="0" nodeType="withEffect">
                                  <p:stCondLst>
                                    <p:cond delay="0"/>
                                  </p:stCondLst>
                                  <p:childTnLst>
                                    <p:set>
                                      <p:cBhvr>
                                        <p:cTn id="31"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32" dur="500"/>
                                        <p:tgtEl>
                                          <p:spTgt spid="324611">
                                            <p:txEl>
                                              <p:pRg st="7" end="7"/>
                                            </p:txEl>
                                          </p:spTgt>
                                        </p:tgtEl>
                                      </p:cBhvr>
                                    </p:animEffect>
                                  </p:childTnLst>
                                </p:cTn>
                              </p:par>
                              <p:par>
                                <p:cTn id="33" presetID="5" presetClass="entr" presetSubtype="5" fill="hold" grpId="0" nodeType="withEffect">
                                  <p:stCondLst>
                                    <p:cond delay="0"/>
                                  </p:stCondLst>
                                  <p:childTnLst>
                                    <p:set>
                                      <p:cBhvr>
                                        <p:cTn id="34" dur="1" fill="hold">
                                          <p:stCondLst>
                                            <p:cond delay="0"/>
                                          </p:stCondLst>
                                        </p:cTn>
                                        <p:tgtEl>
                                          <p:spTgt spid="324611">
                                            <p:txEl>
                                              <p:pRg st="8" end="8"/>
                                            </p:txEl>
                                          </p:spTgt>
                                        </p:tgtEl>
                                        <p:attrNameLst>
                                          <p:attrName>style.visibility</p:attrName>
                                        </p:attrNameLst>
                                      </p:cBhvr>
                                      <p:to>
                                        <p:strVal val="visible"/>
                                      </p:to>
                                    </p:set>
                                    <p:animEffect transition="in" filter="checkerboard(down)">
                                      <p:cBhvr>
                                        <p:cTn id="35" dur="500"/>
                                        <p:tgtEl>
                                          <p:spTgt spid="324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758696"/>
            <a:ext cx="8153400" cy="5105400"/>
          </a:xfrm>
        </p:spPr>
        <p:txBody>
          <a:bodyPr/>
          <a:lstStyle/>
          <a:p>
            <a:pPr marL="346075" indent="-346075">
              <a:lnSpc>
                <a:spcPct val="80000"/>
              </a:lnSpc>
            </a:pPr>
            <a:r>
              <a:rPr lang="en-US" altLang="en-US" sz="2200"/>
              <a:t>Ví dụ 5.14: Giả sử ta định nghĩa bảng R như sau: </a:t>
            </a:r>
          </a:p>
          <a:p>
            <a:pPr lvl="1">
              <a:lnSpc>
                <a:spcPct val="80000"/>
              </a:lnSpc>
              <a:buFontTx/>
              <a:buNone/>
            </a:pPr>
            <a:r>
              <a:rPr lang="en-US" altLang="en-US" sz="2000"/>
              <a:t>CREATE TABLE R </a:t>
            </a:r>
          </a:p>
          <a:p>
            <a:pPr lvl="1">
              <a:lnSpc>
                <a:spcPct val="80000"/>
              </a:lnSpc>
              <a:buFontTx/>
              <a:buNone/>
            </a:pPr>
            <a:r>
              <a:rPr lang="en-US" altLang="en-US" sz="2000"/>
              <a:t>( 	 A  INT, </a:t>
            </a:r>
          </a:p>
          <a:p>
            <a:pPr lvl="1">
              <a:lnSpc>
                <a:spcPct val="80000"/>
              </a:lnSpc>
              <a:buFontTx/>
              <a:buNone/>
            </a:pPr>
            <a:r>
              <a:rPr lang="en-US" altLang="en-US" sz="2000"/>
              <a:t> 	 B  INT, </a:t>
            </a:r>
          </a:p>
          <a:p>
            <a:pPr lvl="1">
              <a:lnSpc>
                <a:spcPct val="80000"/>
              </a:lnSpc>
              <a:buFontTx/>
              <a:buNone/>
            </a:pPr>
            <a:r>
              <a:rPr lang="en-US" altLang="en-US" sz="2000"/>
              <a:t> 	 C  INT </a:t>
            </a:r>
          </a:p>
          <a:p>
            <a:pPr lvl="1">
              <a:lnSpc>
                <a:spcPct val="80000"/>
              </a:lnSpc>
              <a:buFontTx/>
              <a:buNone/>
            </a:pPr>
            <a:r>
              <a:rPr lang="en-US" altLang="en-US" sz="2000"/>
              <a:t>) </a:t>
            </a:r>
          </a:p>
          <a:p>
            <a:pPr marL="346075" indent="-346075">
              <a:lnSpc>
                <a:spcPct val="80000"/>
              </a:lnSpc>
              <a:buFont typeface="Wingdings" panose="05000000000000000000" pitchFamily="2" charset="2"/>
              <a:buNone/>
            </a:pPr>
            <a:r>
              <a:rPr lang="en-US" altLang="en-US" sz="2200"/>
              <a:t>và trigger trg_R_update cho bảng R: </a:t>
            </a:r>
          </a:p>
          <a:p>
            <a:pPr lvl="1">
              <a:lnSpc>
                <a:spcPct val="80000"/>
              </a:lnSpc>
              <a:buFontTx/>
              <a:buNone/>
            </a:pPr>
            <a:r>
              <a:rPr lang="en-US" altLang="en-US" sz="2000"/>
              <a:t>CREATE TRIGGER trg_R_test </a:t>
            </a:r>
          </a:p>
          <a:p>
            <a:pPr lvl="1">
              <a:lnSpc>
                <a:spcPct val="80000"/>
              </a:lnSpc>
              <a:buFontTx/>
              <a:buNone/>
            </a:pPr>
            <a:r>
              <a:rPr lang="en-US" altLang="en-US" sz="2000"/>
              <a:t>ON R </a:t>
            </a:r>
          </a:p>
          <a:p>
            <a:pPr lvl="1">
              <a:lnSpc>
                <a:spcPct val="80000"/>
              </a:lnSpc>
              <a:buFontTx/>
              <a:buNone/>
            </a:pPr>
            <a:r>
              <a:rPr lang="en-US" altLang="en-US" sz="2000"/>
              <a:t>FOR UPDATE </a:t>
            </a:r>
          </a:p>
          <a:p>
            <a:pPr lvl="1">
              <a:lnSpc>
                <a:spcPct val="80000"/>
              </a:lnSpc>
              <a:buFontTx/>
              <a:buNone/>
            </a:pPr>
            <a:r>
              <a:rPr lang="en-US" altLang="en-US" sz="2000"/>
              <a:t>AS </a:t>
            </a:r>
          </a:p>
          <a:p>
            <a:pPr lvl="1">
              <a:lnSpc>
                <a:spcPct val="80000"/>
              </a:lnSpc>
              <a:buFontTx/>
              <a:buNone/>
            </a:pPr>
            <a:r>
              <a:rPr lang="en-US" altLang="en-US" sz="2000"/>
              <a:t> IF UPDATE(A) </a:t>
            </a:r>
          </a:p>
          <a:p>
            <a:pPr lvl="1">
              <a:lnSpc>
                <a:spcPct val="80000"/>
              </a:lnSpc>
              <a:buFontTx/>
              <a:buNone/>
            </a:pPr>
            <a:r>
              <a:rPr lang="en-US" altLang="en-US" sz="2000"/>
              <a:t>  Print 'A updated' </a:t>
            </a:r>
          </a:p>
          <a:p>
            <a:pPr lvl="1">
              <a:lnSpc>
                <a:spcPct val="80000"/>
              </a:lnSpc>
              <a:buFontTx/>
              <a:buNone/>
            </a:pPr>
            <a:r>
              <a:rPr lang="en-US" altLang="en-US" sz="2000"/>
              <a:t> IF UPDATE(C) </a:t>
            </a:r>
          </a:p>
          <a:p>
            <a:pPr lvl="1">
              <a:lnSpc>
                <a:spcPct val="80000"/>
              </a:lnSpc>
              <a:buFontTx/>
              <a:buNone/>
            </a:pPr>
            <a:r>
              <a:rPr lang="en-US" altLang="en-US" sz="2000"/>
              <a:t>  Print 'C updated'</a:t>
            </a:r>
          </a:p>
        </p:txBody>
      </p:sp>
      <p:sp>
        <p:nvSpPr>
          <p:cNvPr id="17411"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3834665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0" dur="500"/>
                                        <p:tgtEl>
                                          <p:spTgt spid="324611">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3" dur="500"/>
                                        <p:tgtEl>
                                          <p:spTgt spid="324611">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16" dur="500"/>
                                        <p:tgtEl>
                                          <p:spTgt spid="324611">
                                            <p:txEl>
                                              <p:pRg st="3" end="3"/>
                                            </p:txEl>
                                          </p:spTgt>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19" dur="500"/>
                                        <p:tgtEl>
                                          <p:spTgt spid="324611">
                                            <p:txEl>
                                              <p:pRg st="4" end="4"/>
                                            </p:txEl>
                                          </p:spTgt>
                                        </p:tgtEl>
                                      </p:cBhvr>
                                    </p:animEffect>
                                  </p:childTnLst>
                                </p:cTn>
                              </p:par>
                              <p:par>
                                <p:cTn id="20" presetID="5" presetClass="entr" presetSubtype="5" fill="hold" grpId="0" nodeType="withEffect">
                                  <p:stCondLst>
                                    <p:cond delay="0"/>
                                  </p:stCondLst>
                                  <p:childTnLst>
                                    <p:set>
                                      <p:cBhvr>
                                        <p:cTn id="21"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22" dur="500"/>
                                        <p:tgtEl>
                                          <p:spTgt spid="32461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27" dur="500"/>
                                        <p:tgtEl>
                                          <p:spTgt spid="324611">
                                            <p:txEl>
                                              <p:pRg st="6" end="6"/>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30" dur="500"/>
                                        <p:tgtEl>
                                          <p:spTgt spid="324611">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324611">
                                            <p:txEl>
                                              <p:pRg st="8" end="8"/>
                                            </p:txEl>
                                          </p:spTgt>
                                        </p:tgtEl>
                                        <p:attrNameLst>
                                          <p:attrName>style.visibility</p:attrName>
                                        </p:attrNameLst>
                                      </p:cBhvr>
                                      <p:to>
                                        <p:strVal val="visible"/>
                                      </p:to>
                                    </p:set>
                                    <p:animEffect transition="in" filter="checkerboard(down)">
                                      <p:cBhvr>
                                        <p:cTn id="33" dur="500"/>
                                        <p:tgtEl>
                                          <p:spTgt spid="324611">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324611">
                                            <p:txEl>
                                              <p:pRg st="9" end="9"/>
                                            </p:txEl>
                                          </p:spTgt>
                                        </p:tgtEl>
                                        <p:attrNameLst>
                                          <p:attrName>style.visibility</p:attrName>
                                        </p:attrNameLst>
                                      </p:cBhvr>
                                      <p:to>
                                        <p:strVal val="visible"/>
                                      </p:to>
                                    </p:set>
                                    <p:animEffect transition="in" filter="checkerboard(down)">
                                      <p:cBhvr>
                                        <p:cTn id="36" dur="500"/>
                                        <p:tgtEl>
                                          <p:spTgt spid="324611">
                                            <p:txEl>
                                              <p:pRg st="9" end="9"/>
                                            </p:txEl>
                                          </p:spTgt>
                                        </p:tgtEl>
                                      </p:cBhvr>
                                    </p:animEffect>
                                  </p:childTnLst>
                                </p:cTn>
                              </p:par>
                              <p:par>
                                <p:cTn id="37" presetID="5" presetClass="entr" presetSubtype="5" fill="hold" grpId="0" nodeType="withEffect">
                                  <p:stCondLst>
                                    <p:cond delay="0"/>
                                  </p:stCondLst>
                                  <p:childTnLst>
                                    <p:set>
                                      <p:cBhvr>
                                        <p:cTn id="38" dur="1" fill="hold">
                                          <p:stCondLst>
                                            <p:cond delay="0"/>
                                          </p:stCondLst>
                                        </p:cTn>
                                        <p:tgtEl>
                                          <p:spTgt spid="324611">
                                            <p:txEl>
                                              <p:pRg st="10" end="10"/>
                                            </p:txEl>
                                          </p:spTgt>
                                        </p:tgtEl>
                                        <p:attrNameLst>
                                          <p:attrName>style.visibility</p:attrName>
                                        </p:attrNameLst>
                                      </p:cBhvr>
                                      <p:to>
                                        <p:strVal val="visible"/>
                                      </p:to>
                                    </p:set>
                                    <p:animEffect transition="in" filter="checkerboard(down)">
                                      <p:cBhvr>
                                        <p:cTn id="39" dur="500"/>
                                        <p:tgtEl>
                                          <p:spTgt spid="324611">
                                            <p:txEl>
                                              <p:pRg st="10" end="10"/>
                                            </p:txEl>
                                          </p:spTgt>
                                        </p:tgtEl>
                                      </p:cBhvr>
                                    </p:animEffect>
                                  </p:childTnLst>
                                </p:cTn>
                              </p:par>
                              <p:par>
                                <p:cTn id="40" presetID="5" presetClass="entr" presetSubtype="5" fill="hold" grpId="0" nodeType="withEffect">
                                  <p:stCondLst>
                                    <p:cond delay="0"/>
                                  </p:stCondLst>
                                  <p:childTnLst>
                                    <p:set>
                                      <p:cBhvr>
                                        <p:cTn id="41" dur="1" fill="hold">
                                          <p:stCondLst>
                                            <p:cond delay="0"/>
                                          </p:stCondLst>
                                        </p:cTn>
                                        <p:tgtEl>
                                          <p:spTgt spid="324611">
                                            <p:txEl>
                                              <p:pRg st="11" end="11"/>
                                            </p:txEl>
                                          </p:spTgt>
                                        </p:tgtEl>
                                        <p:attrNameLst>
                                          <p:attrName>style.visibility</p:attrName>
                                        </p:attrNameLst>
                                      </p:cBhvr>
                                      <p:to>
                                        <p:strVal val="visible"/>
                                      </p:to>
                                    </p:set>
                                    <p:animEffect transition="in" filter="checkerboard(down)">
                                      <p:cBhvr>
                                        <p:cTn id="42" dur="500"/>
                                        <p:tgtEl>
                                          <p:spTgt spid="324611">
                                            <p:txEl>
                                              <p:pRg st="11" end="11"/>
                                            </p:txEl>
                                          </p:spTgt>
                                        </p:tgtEl>
                                      </p:cBhvr>
                                    </p:animEffect>
                                  </p:childTnLst>
                                </p:cTn>
                              </p:par>
                              <p:par>
                                <p:cTn id="43" presetID="5" presetClass="entr" presetSubtype="5" fill="hold" grpId="0" nodeType="withEffect">
                                  <p:stCondLst>
                                    <p:cond delay="0"/>
                                  </p:stCondLst>
                                  <p:childTnLst>
                                    <p:set>
                                      <p:cBhvr>
                                        <p:cTn id="44" dur="1" fill="hold">
                                          <p:stCondLst>
                                            <p:cond delay="0"/>
                                          </p:stCondLst>
                                        </p:cTn>
                                        <p:tgtEl>
                                          <p:spTgt spid="324611">
                                            <p:txEl>
                                              <p:pRg st="12" end="12"/>
                                            </p:txEl>
                                          </p:spTgt>
                                        </p:tgtEl>
                                        <p:attrNameLst>
                                          <p:attrName>style.visibility</p:attrName>
                                        </p:attrNameLst>
                                      </p:cBhvr>
                                      <p:to>
                                        <p:strVal val="visible"/>
                                      </p:to>
                                    </p:set>
                                    <p:animEffect transition="in" filter="checkerboard(down)">
                                      <p:cBhvr>
                                        <p:cTn id="45" dur="500"/>
                                        <p:tgtEl>
                                          <p:spTgt spid="324611">
                                            <p:txEl>
                                              <p:pRg st="12" end="12"/>
                                            </p:txEl>
                                          </p:spTgt>
                                        </p:tgtEl>
                                      </p:cBhvr>
                                    </p:animEffect>
                                  </p:childTnLst>
                                </p:cTn>
                              </p:par>
                              <p:par>
                                <p:cTn id="46" presetID="5" presetClass="entr" presetSubtype="5" fill="hold" grpId="0" nodeType="withEffect">
                                  <p:stCondLst>
                                    <p:cond delay="0"/>
                                  </p:stCondLst>
                                  <p:childTnLst>
                                    <p:set>
                                      <p:cBhvr>
                                        <p:cTn id="47" dur="1" fill="hold">
                                          <p:stCondLst>
                                            <p:cond delay="0"/>
                                          </p:stCondLst>
                                        </p:cTn>
                                        <p:tgtEl>
                                          <p:spTgt spid="324611">
                                            <p:txEl>
                                              <p:pRg st="13" end="13"/>
                                            </p:txEl>
                                          </p:spTgt>
                                        </p:tgtEl>
                                        <p:attrNameLst>
                                          <p:attrName>style.visibility</p:attrName>
                                        </p:attrNameLst>
                                      </p:cBhvr>
                                      <p:to>
                                        <p:strVal val="visible"/>
                                      </p:to>
                                    </p:set>
                                    <p:animEffect transition="in" filter="checkerboard(down)">
                                      <p:cBhvr>
                                        <p:cTn id="48" dur="500"/>
                                        <p:tgtEl>
                                          <p:spTgt spid="324611">
                                            <p:txEl>
                                              <p:pRg st="13" end="13"/>
                                            </p:txEl>
                                          </p:spTgt>
                                        </p:tgtEl>
                                      </p:cBhvr>
                                    </p:animEffect>
                                  </p:childTnLst>
                                </p:cTn>
                              </p:par>
                              <p:par>
                                <p:cTn id="49" presetID="5" presetClass="entr" presetSubtype="5" fill="hold" grpId="0" nodeType="withEffect">
                                  <p:stCondLst>
                                    <p:cond delay="0"/>
                                  </p:stCondLst>
                                  <p:childTnLst>
                                    <p:set>
                                      <p:cBhvr>
                                        <p:cTn id="50" dur="1" fill="hold">
                                          <p:stCondLst>
                                            <p:cond delay="0"/>
                                          </p:stCondLst>
                                        </p:cTn>
                                        <p:tgtEl>
                                          <p:spTgt spid="324611">
                                            <p:txEl>
                                              <p:pRg st="14" end="14"/>
                                            </p:txEl>
                                          </p:spTgt>
                                        </p:tgtEl>
                                        <p:attrNameLst>
                                          <p:attrName>style.visibility</p:attrName>
                                        </p:attrNameLst>
                                      </p:cBhvr>
                                      <p:to>
                                        <p:strVal val="visible"/>
                                      </p:to>
                                    </p:set>
                                    <p:animEffect transition="in" filter="checkerboard(down)">
                                      <p:cBhvr>
                                        <p:cTn id="51" dur="500"/>
                                        <p:tgtEl>
                                          <p:spTgt spid="32461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743456"/>
            <a:ext cx="8153400" cy="5105400"/>
          </a:xfrm>
        </p:spPr>
        <p:txBody>
          <a:bodyPr/>
          <a:lstStyle/>
          <a:p>
            <a:pPr marL="0" indent="0">
              <a:buNone/>
            </a:pPr>
            <a:r>
              <a:rPr lang="en-US" altLang="en-US" sz="2400"/>
              <a:t>Câu lệnh: </a:t>
            </a:r>
          </a:p>
          <a:p>
            <a:pPr marL="0" indent="0">
              <a:buNone/>
            </a:pPr>
            <a:r>
              <a:rPr lang="en-US" altLang="en-US" sz="2400"/>
              <a:t>   UPDATE R SET A=100 WHERE A=1 </a:t>
            </a:r>
          </a:p>
          <a:p>
            <a:pPr marL="0" indent="0">
              <a:buNone/>
            </a:pPr>
            <a:r>
              <a:rPr lang="en-US" altLang="en-US" sz="2400"/>
              <a:t>sẽ kích hoạt trigger và cho kết  quả là:  A updated </a:t>
            </a:r>
          </a:p>
          <a:p>
            <a:pPr marL="0" indent="0">
              <a:buNone/>
            </a:pPr>
            <a:r>
              <a:rPr lang="en-US" altLang="en-US" sz="2400"/>
              <a:t>và câu lệnh: </a:t>
            </a:r>
          </a:p>
          <a:p>
            <a:pPr marL="0" indent="0">
              <a:buNone/>
            </a:pPr>
            <a:r>
              <a:rPr lang="en-US" altLang="en-US" sz="2400"/>
              <a:t>UPDATE R SET C=100 WHERE C=2 </a:t>
            </a:r>
          </a:p>
          <a:p>
            <a:pPr marL="0" indent="0">
              <a:buNone/>
            </a:pPr>
            <a:r>
              <a:rPr lang="en-US" altLang="en-US" sz="2400"/>
              <a:t>cũng kích hoạt trigger và cho kết quả là: C updated </a:t>
            </a:r>
          </a:p>
          <a:p>
            <a:pPr marL="0" indent="0">
              <a:buNone/>
            </a:pPr>
            <a:r>
              <a:rPr lang="en-US" altLang="en-US" sz="2400"/>
              <a:t>còn câu lệnh: </a:t>
            </a:r>
          </a:p>
          <a:p>
            <a:pPr marL="0" indent="0">
              <a:buNone/>
            </a:pPr>
            <a:r>
              <a:rPr lang="en-US" altLang="en-US" sz="2400"/>
              <a:t>UPDATE R SET B=100 WHERE B=3 hiển nhiên sẽ không kích hoạt trigger </a:t>
            </a:r>
          </a:p>
        </p:txBody>
      </p:sp>
      <p:sp>
        <p:nvSpPr>
          <p:cNvPr id="18435"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304514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22" dur="500"/>
                                        <p:tgtEl>
                                          <p:spTgt spid="324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27" dur="500"/>
                                        <p:tgtEl>
                                          <p:spTgt spid="324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32" dur="500"/>
                                        <p:tgtEl>
                                          <p:spTgt spid="324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37" dur="500"/>
                                        <p:tgtEl>
                                          <p:spTgt spid="324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42" dur="500"/>
                                        <p:tgtEl>
                                          <p:spTgt spid="324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a:xfrm>
            <a:off x="990600" y="1828800"/>
            <a:ext cx="7758113" cy="4459288"/>
          </a:xfrm>
        </p:spPr>
        <p:txBody>
          <a:bodyPr/>
          <a:lstStyle/>
          <a:p>
            <a:pPr algn="just" eaLnBrk="1" hangingPunct="1">
              <a:lnSpc>
                <a:spcPct val="110000"/>
              </a:lnSpc>
              <a:buClr>
                <a:schemeClr val="tx2"/>
              </a:buClr>
              <a:buSzPct val="55000"/>
            </a:pPr>
            <a:r>
              <a:rPr lang="en-GB" altLang="en-US" sz="2600">
                <a:cs typeface="Times New Roman" panose="02020603050405020304" pitchFamily="18" charset="0"/>
              </a:rPr>
              <a:t>C</a:t>
            </a:r>
            <a:r>
              <a:rPr lang="en-US" altLang="en-US" sz="2600">
                <a:cs typeface="Times New Roman" panose="02020603050405020304" pitchFamily="18" charset="0"/>
              </a:rPr>
              <a:t>ác Constraint kiểm tra trước, sau đó mới tới Trigger.</a:t>
            </a:r>
          </a:p>
          <a:p>
            <a:pPr algn="just" eaLnBrk="1" hangingPunct="1">
              <a:lnSpc>
                <a:spcPct val="110000"/>
              </a:lnSpc>
              <a:buClr>
                <a:schemeClr val="tx2"/>
              </a:buClr>
              <a:buSzPct val="55000"/>
            </a:pPr>
            <a:r>
              <a:rPr lang="en-US" altLang="en-US" sz="2600">
                <a:cs typeface="Times New Roman" panose="02020603050405020304" pitchFamily="18" charset="0"/>
              </a:rPr>
              <a:t>Không nên dùng quá nhiều trigger trong một table.</a:t>
            </a:r>
            <a:r>
              <a:rPr lang="en-US" altLang="en-US" sz="2600"/>
              <a:t> </a:t>
            </a:r>
          </a:p>
          <a:p>
            <a:pPr algn="just" eaLnBrk="1" hangingPunct="1">
              <a:lnSpc>
                <a:spcPct val="110000"/>
              </a:lnSpc>
              <a:buClr>
                <a:schemeClr val="tx2"/>
              </a:buClr>
              <a:buSzPct val="55000"/>
            </a:pPr>
            <a:r>
              <a:rPr lang="en-GB" altLang="en-US" sz="2600">
                <a:cs typeface="Times New Roman" panose="02020603050405020304" pitchFamily="18" charset="0"/>
              </a:rPr>
              <a:t>Kh</a:t>
            </a:r>
            <a:r>
              <a:rPr lang="en-US" altLang="en-US" sz="2600">
                <a:cs typeface="Times New Roman" panose="02020603050405020304" pitchFamily="18" charset="0"/>
              </a:rPr>
              <a:t>ông thể tạo trigger trên các đối tượng ở Temporary.</a:t>
            </a:r>
          </a:p>
          <a:p>
            <a:pPr algn="just" eaLnBrk="1" hangingPunct="1">
              <a:lnSpc>
                <a:spcPct val="110000"/>
              </a:lnSpc>
              <a:buClr>
                <a:schemeClr val="tx2"/>
              </a:buClr>
              <a:buSzPct val="55000"/>
            </a:pPr>
            <a:r>
              <a:rPr lang="en-US" altLang="en-US" sz="2600">
                <a:cs typeface="Times New Roman" panose="02020603050405020304" pitchFamily="18" charset="0"/>
              </a:rPr>
              <a:t>Không nên thiết kế Trigger </a:t>
            </a:r>
            <a:r>
              <a:rPr lang="en-US" altLang="en-US" sz="2600"/>
              <a:t> trả về tập kết quả để đảm bảo tính chất chuyển tác giữa các user và lập trình.</a:t>
            </a:r>
          </a:p>
        </p:txBody>
      </p:sp>
      <p:sp>
        <p:nvSpPr>
          <p:cNvPr id="9219" name="Rectangle 5"/>
          <p:cNvSpPr>
            <a:spLocks noGrp="1" noChangeArrowheads="1"/>
          </p:cNvSpPr>
          <p:nvPr>
            <p:ph type="title"/>
          </p:nvPr>
        </p:nvSpPr>
        <p:spPr>
          <a:xfrm>
            <a:off x="1081088" y="892175"/>
            <a:ext cx="7793037" cy="823913"/>
          </a:xfrm>
          <a:noFill/>
        </p:spPr>
        <p:txBody>
          <a:bodyPr/>
          <a:lstStyle/>
          <a:p>
            <a:pPr eaLnBrk="1" hangingPunct="1"/>
            <a:r>
              <a:rPr lang="en-US" altLang="en-US" sz="4000" b="1">
                <a:latin typeface="Arial" panose="020B0604020202020204" pitchFamily="34" charset="0"/>
              </a:rPr>
              <a:t>Sử dụng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60099">
                                            <p:txEl>
                                              <p:pRg st="3" end="3"/>
                                            </p:txEl>
                                          </p:spTgt>
                                        </p:tgtEl>
                                        <p:attrNameLst>
                                          <p:attrName>style.visibility</p:attrName>
                                        </p:attrNameLst>
                                      </p:cBhvr>
                                      <p:to>
                                        <p:strVal val="visible"/>
                                      </p:to>
                                    </p:set>
                                    <p:anim calcmode="lin" valueType="num">
                                      <p:cBhvr additive="base">
                                        <p:cTn id="25" dur="500" fill="hold"/>
                                        <p:tgtEl>
                                          <p:spTgt spid="260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685800"/>
            <a:ext cx="7793038" cy="823913"/>
          </a:xfrm>
        </p:spPr>
        <p:txBody>
          <a:bodyPr/>
          <a:lstStyle/>
          <a:p>
            <a:pPr eaLnBrk="1" hangingPunct="1"/>
            <a:r>
              <a:rPr lang="en-US" altLang="en-US" sz="4400">
                <a:solidFill>
                  <a:schemeClr val="folHlink"/>
                </a:solidFill>
                <a:latin typeface="Impact" panose="020B0806030902050204" pitchFamily="34" charset="0"/>
              </a:rPr>
              <a:t>Creating Triggers</a:t>
            </a:r>
          </a:p>
        </p:txBody>
      </p:sp>
      <p:sp>
        <p:nvSpPr>
          <p:cNvPr id="269315" name="Text Box 3"/>
          <p:cNvSpPr txBox="1">
            <a:spLocks noChangeArrowheads="1"/>
          </p:cNvSpPr>
          <p:nvPr/>
        </p:nvSpPr>
        <p:spPr bwMode="auto">
          <a:xfrm>
            <a:off x="685800" y="175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b="1" u="sng">
                <a:solidFill>
                  <a:srgbClr val="0000FF"/>
                </a:solidFill>
                <a:latin typeface="Tahoma" panose="020B0604030504040204" pitchFamily="34" charset="0"/>
                <a:cs typeface="Courier New" panose="02070309020205020404" pitchFamily="49" charset="0"/>
              </a:rPr>
              <a:t>Syntax</a:t>
            </a:r>
            <a:r>
              <a:rPr lang="en-US" altLang="en-US" sz="2000">
                <a:solidFill>
                  <a:srgbClr val="0000FF"/>
                </a:solidFill>
                <a:latin typeface="Tahoma" panose="020B0604030504040204" pitchFamily="34" charset="0"/>
                <a:cs typeface="Courier New" panose="02070309020205020404" pitchFamily="49" charset="0"/>
              </a:rPr>
              <a:t> </a:t>
            </a:r>
            <a:endParaRPr lang="en-US" altLang="en-US" sz="2000">
              <a:solidFill>
                <a:srgbClr val="0000FF"/>
              </a:solidFill>
              <a:latin typeface="Georgia" panose="02040502050405020303" pitchFamily="18" charset="0"/>
            </a:endParaRPr>
          </a:p>
        </p:txBody>
      </p:sp>
      <p:sp>
        <p:nvSpPr>
          <p:cNvPr id="269316" name="Text Box 4"/>
          <p:cNvSpPr txBox="1">
            <a:spLocks noChangeArrowheads="1"/>
          </p:cNvSpPr>
          <p:nvPr/>
        </p:nvSpPr>
        <p:spPr bwMode="auto">
          <a:xfrm>
            <a:off x="990600" y="2133600"/>
            <a:ext cx="7239000" cy="21336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CREATE TRIGGER </a:t>
            </a:r>
            <a:r>
              <a:rPr lang="en-US" altLang="en-US" sz="2000" b="1" i="1">
                <a:solidFill>
                  <a:srgbClr val="800000"/>
                </a:solidFill>
                <a:latin typeface="Times New Roman" panose="02020603050405020304" pitchFamily="18" charset="0"/>
                <a:cs typeface="Times New Roman" panose="02020603050405020304" pitchFamily="18" charset="0"/>
              </a:rPr>
              <a:t>trigger_name</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ON </a:t>
            </a:r>
            <a:r>
              <a:rPr lang="en-US" altLang="en-US" sz="2000" b="1" i="1">
                <a:solidFill>
                  <a:srgbClr val="800000"/>
                </a:solidFill>
                <a:latin typeface="Times New Roman" panose="02020603050405020304" pitchFamily="18" charset="0"/>
                <a:cs typeface="Times New Roman" panose="02020603050405020304" pitchFamily="18" charset="0"/>
              </a:rPr>
              <a:t>table </a:t>
            </a:r>
            <a:r>
              <a:rPr lang="en-US" altLang="en-US" sz="2000" b="1">
                <a:solidFill>
                  <a:srgbClr val="800000"/>
                </a:solidFill>
                <a:latin typeface="Times New Roman" panose="02020603050405020304" pitchFamily="18" charset="0"/>
                <a:cs typeface="Times New Roman" panose="02020603050405020304" pitchFamily="18" charset="0"/>
              </a:rPr>
              <a:t>[WITH ENCRYPTION]</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{FOR | AFTER| INSTEAD OF}</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{[INSERT][,][UPDATE][,][DELETE] }</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[WITH APPEND] [NOT FOR REPLICATION]</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AS</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i="1">
                <a:solidFill>
                  <a:srgbClr val="800000"/>
                </a:solidFill>
                <a:latin typeface="Times New Roman" panose="02020603050405020304" pitchFamily="18" charset="0"/>
                <a:cs typeface="Times New Roman" panose="02020603050405020304" pitchFamily="18" charset="0"/>
              </a:rPr>
              <a:t>sql_statement </a:t>
            </a:r>
            <a:r>
              <a:rPr lang="en-US" altLang="en-US" sz="2000" b="1">
                <a:solidFill>
                  <a:srgbClr val="800000"/>
                </a:solidFill>
                <a:latin typeface="Times New Roman" panose="02020603050405020304" pitchFamily="18" charset="0"/>
                <a:cs typeface="Times New Roman" panose="02020603050405020304" pitchFamily="18" charset="0"/>
              </a:rPr>
              <a:t>[ . . . </a:t>
            </a:r>
            <a:r>
              <a:rPr lang="en-US" altLang="en-US" sz="2000" b="1" i="1">
                <a:solidFill>
                  <a:srgbClr val="800000"/>
                </a:solidFill>
                <a:latin typeface="Times New Roman" panose="02020603050405020304" pitchFamily="18" charset="0"/>
                <a:cs typeface="Times New Roman" panose="02020603050405020304" pitchFamily="18" charset="0"/>
              </a:rPr>
              <a:t>n </a:t>
            </a:r>
            <a:r>
              <a:rPr lang="en-US" altLang="en-US" sz="2000" b="1">
                <a:solidFill>
                  <a:srgbClr val="800000"/>
                </a:solidFill>
                <a:latin typeface="Times New Roman" panose="02020603050405020304" pitchFamily="18" charset="0"/>
                <a:cs typeface="Times New Roman" panose="02020603050405020304" pitchFamily="18" charset="0"/>
              </a:rPr>
              <a:t>]</a:t>
            </a:r>
          </a:p>
        </p:txBody>
      </p:sp>
      <p:sp>
        <p:nvSpPr>
          <p:cNvPr id="269317" name="Text Box 5"/>
          <p:cNvSpPr txBox="1">
            <a:spLocks noChangeArrowheads="1"/>
          </p:cNvSpPr>
          <p:nvPr/>
        </p:nvSpPr>
        <p:spPr bwMode="auto">
          <a:xfrm>
            <a:off x="1066800" y="4343400"/>
            <a:ext cx="7086600" cy="181588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b="1">
                <a:solidFill>
                  <a:srgbClr val="002060"/>
                </a:solidFill>
                <a:latin typeface="Times New Roman" panose="02020603050405020304" pitchFamily="18" charset="0"/>
                <a:cs typeface="Times New Roman" panose="02020603050405020304" pitchFamily="18" charset="0"/>
              </a:rPr>
              <a:t>Xem thông tin về trigger : lưu trong table sysobjects và syscomments</a:t>
            </a:r>
            <a:r>
              <a:rPr lang="en-US" altLang="en-US" sz="2400" b="1">
                <a:solidFill>
                  <a:srgbClr val="002060"/>
                </a:solidFill>
                <a:latin typeface="Times New Roman" panose="02020603050405020304" pitchFamily="18" charset="0"/>
              </a:rPr>
              <a:t> </a:t>
            </a:r>
          </a:p>
          <a:p>
            <a:pPr eaLnBrk="1" hangingPunct="1">
              <a:spcBef>
                <a:spcPct val="0"/>
              </a:spcBef>
              <a:buClrTx/>
              <a:buSzTx/>
              <a:buFontTx/>
              <a:buNone/>
            </a:pPr>
            <a:r>
              <a:rPr lang="en-US" altLang="en-US" sz="2400" b="1">
                <a:solidFill>
                  <a:srgbClr val="002060"/>
                </a:solidFill>
                <a:latin typeface="Times New Roman" panose="02020603050405020304" pitchFamily="18" charset="0"/>
              </a:rPr>
              <a:t>	</a:t>
            </a:r>
            <a:r>
              <a:rPr lang="en-US" altLang="en-US" sz="2000" b="1">
                <a:solidFill>
                  <a:srgbClr val="002060"/>
                </a:solidFill>
                <a:latin typeface="Times New Roman" panose="02020603050405020304" pitchFamily="18" charset="0"/>
              </a:rPr>
              <a:t>Sp_helptext  </a:t>
            </a:r>
            <a:r>
              <a:rPr lang="en-US" altLang="en-US" sz="2000" b="1" i="1">
                <a:solidFill>
                  <a:srgbClr val="002060"/>
                </a:solidFill>
                <a:latin typeface="Times New Roman" panose="02020603050405020304" pitchFamily="18" charset="0"/>
              </a:rPr>
              <a:t>Trigger_Name</a:t>
            </a:r>
          </a:p>
          <a:p>
            <a:pPr eaLnBrk="1" hangingPunct="1">
              <a:spcBef>
                <a:spcPct val="0"/>
              </a:spcBef>
              <a:buClrTx/>
              <a:buSzTx/>
              <a:buFontTx/>
              <a:buNone/>
            </a:pPr>
            <a:r>
              <a:rPr lang="en-US" altLang="en-US" sz="2000" b="1">
                <a:solidFill>
                  <a:srgbClr val="002060"/>
                </a:solidFill>
                <a:latin typeface="Times New Roman" panose="02020603050405020304" pitchFamily="18" charset="0"/>
              </a:rPr>
              <a:t>	Sp_helptrigger </a:t>
            </a:r>
            <a:r>
              <a:rPr lang="en-US" altLang="en-US" sz="2000" b="1" i="1">
                <a:solidFill>
                  <a:srgbClr val="002060"/>
                </a:solidFill>
                <a:latin typeface="Times New Roman" panose="02020603050405020304" pitchFamily="18" charset="0"/>
              </a:rPr>
              <a:t>Table_Name</a:t>
            </a:r>
          </a:p>
          <a:p>
            <a:pPr eaLnBrk="1" hangingPunct="1">
              <a:spcBef>
                <a:spcPct val="0"/>
              </a:spcBef>
              <a:buClrTx/>
              <a:buSzTx/>
              <a:buFontTx/>
              <a:buNone/>
            </a:pPr>
            <a:r>
              <a:rPr lang="en-US" altLang="en-US" sz="2000" b="1">
                <a:solidFill>
                  <a:srgbClr val="002060"/>
                </a:solidFill>
                <a:latin typeface="Times New Roman" panose="02020603050405020304" pitchFamily="18" charset="0"/>
              </a:rPr>
              <a:t>	Sp_depends </a:t>
            </a:r>
            <a:r>
              <a:rPr lang="en-US" altLang="en-US" sz="2000" b="1" i="1">
                <a:solidFill>
                  <a:srgbClr val="002060"/>
                </a:solidFill>
                <a:latin typeface="Times New Roman" panose="02020603050405020304" pitchFamily="18" charset="0"/>
              </a:rPr>
              <a:t>Table_Name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 calcmode="lin" valueType="num">
                                      <p:cBhvr additive="base">
                                        <p:cTn id="7" dur="500" fill="hold"/>
                                        <p:tgtEl>
                                          <p:spTgt spid="269315"/>
                                        </p:tgtEl>
                                        <p:attrNameLst>
                                          <p:attrName>ppt_x</p:attrName>
                                        </p:attrNameLst>
                                      </p:cBhvr>
                                      <p:tavLst>
                                        <p:tav tm="0">
                                          <p:val>
                                            <p:strVal val="0-#ppt_w/2"/>
                                          </p:val>
                                        </p:tav>
                                        <p:tav tm="100000">
                                          <p:val>
                                            <p:strVal val="#ppt_x"/>
                                          </p:val>
                                        </p:tav>
                                      </p:tavLst>
                                    </p:anim>
                                    <p:anim calcmode="lin" valueType="num">
                                      <p:cBhvr additive="base">
                                        <p:cTn id="8" dur="500" fill="hold"/>
                                        <p:tgtEl>
                                          <p:spTgt spid="269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69316"/>
                                        </p:tgtEl>
                                        <p:attrNameLst>
                                          <p:attrName>style.visibility</p:attrName>
                                        </p:attrNameLst>
                                      </p:cBhvr>
                                      <p:to>
                                        <p:strVal val="visible"/>
                                      </p:to>
                                    </p:set>
                                    <p:animEffect transition="in" filter="dissolve">
                                      <p:cBhvr>
                                        <p:cTn id="13" dur="500"/>
                                        <p:tgtEl>
                                          <p:spTgt spid="2693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69317"/>
                                        </p:tgtEl>
                                        <p:attrNameLst>
                                          <p:attrName>style.visibility</p:attrName>
                                        </p:attrNameLst>
                                      </p:cBhvr>
                                      <p:to>
                                        <p:strVal val="visible"/>
                                      </p:to>
                                    </p:set>
                                    <p:animEffect transition="in" filter="randombar(horizontal)">
                                      <p:cBhvr>
                                        <p:cTn id="18"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utoUpdateAnimBg="0"/>
      <p:bldP spid="269316" grpId="0" animBg="1" autoUpdateAnimBg="0"/>
      <p:bldP spid="2693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3712" y="1905000"/>
            <a:ext cx="8247888" cy="3911048"/>
          </a:xfrm>
        </p:spPr>
        <p:txBody>
          <a:bodyPr>
            <a:noAutofit/>
          </a:bodyPr>
          <a:lstStyle/>
          <a:p>
            <a:pPr>
              <a:lnSpc>
                <a:spcPct val="120000"/>
              </a:lnSpc>
              <a:spcBef>
                <a:spcPts val="900"/>
              </a:spcBef>
            </a:pPr>
            <a:r>
              <a:rPr lang="en-US" sz="2400" b="1" dirty="0">
                <a:solidFill>
                  <a:srgbClr val="C00000"/>
                </a:solidFill>
              </a:rPr>
              <a:t>[DELETE] [ , ] [INSERT] [ , ] [UPDATE] :</a:t>
            </a:r>
            <a:r>
              <a:rPr lang="en-US" sz="2400" dirty="0"/>
              <a:t> </a:t>
            </a:r>
            <a:r>
              <a:rPr lang="en-US" sz="2400" dirty="0" err="1"/>
              <a:t>thao</a:t>
            </a:r>
            <a:r>
              <a:rPr lang="en-US" sz="2400" dirty="0"/>
              <a:t> </a:t>
            </a:r>
            <a:r>
              <a:rPr lang="en-US" sz="2400" dirty="0" err="1"/>
              <a:t>tác</a:t>
            </a:r>
            <a:r>
              <a:rPr lang="en-US" sz="2400" dirty="0"/>
              <a:t> </a:t>
            </a:r>
            <a:r>
              <a:rPr lang="en-US" sz="2400" dirty="0" err="1"/>
              <a:t>mà</a:t>
            </a:r>
            <a:r>
              <a:rPr lang="en-US" sz="2400" dirty="0"/>
              <a:t> </a:t>
            </a:r>
            <a:r>
              <a:rPr lang="en-US" sz="2400" dirty="0" err="1"/>
              <a:t>khi</a:t>
            </a:r>
            <a:r>
              <a:rPr lang="en-US" sz="2400" dirty="0"/>
              <a:t> </a:t>
            </a:r>
            <a:r>
              <a:rPr lang="en-US" sz="2400" dirty="0" err="1"/>
              <a:t>thực</a:t>
            </a:r>
            <a:r>
              <a:rPr lang="en-US" sz="2400" dirty="0"/>
              <a:t> </a:t>
            </a:r>
            <a:r>
              <a:rPr lang="en-US" sz="2400" dirty="0" err="1"/>
              <a:t>hiện</a:t>
            </a:r>
            <a:r>
              <a:rPr lang="en-US" sz="2400" dirty="0"/>
              <a:t> </a:t>
            </a:r>
            <a:r>
              <a:rPr lang="en-US" sz="2400" dirty="0" err="1"/>
              <a:t>thì</a:t>
            </a:r>
            <a:r>
              <a:rPr lang="en-US" sz="2400" dirty="0"/>
              <a:t> trigger </a:t>
            </a:r>
            <a:r>
              <a:rPr lang="en-US" sz="2400" dirty="0" err="1"/>
              <a:t>tự</a:t>
            </a:r>
            <a:r>
              <a:rPr lang="en-US" sz="2400" dirty="0"/>
              <a:t> </a:t>
            </a:r>
            <a:r>
              <a:rPr lang="en-US" sz="2400" dirty="0" err="1"/>
              <a:t>động</a:t>
            </a:r>
            <a:r>
              <a:rPr lang="en-US" sz="2400" dirty="0"/>
              <a:t> </a:t>
            </a:r>
            <a:r>
              <a:rPr lang="en-US" sz="2400" dirty="0" err="1"/>
              <a:t>thực</a:t>
            </a:r>
            <a:r>
              <a:rPr lang="en-US" sz="2400" dirty="0"/>
              <a:t> </a:t>
            </a:r>
            <a:r>
              <a:rPr lang="en-US" sz="2400" dirty="0" err="1"/>
              <a:t>thi</a:t>
            </a:r>
            <a:r>
              <a:rPr lang="en-US" sz="2400" dirty="0"/>
              <a:t>.</a:t>
            </a:r>
          </a:p>
          <a:p>
            <a:pPr lvl="1">
              <a:lnSpc>
                <a:spcPct val="120000"/>
              </a:lnSpc>
              <a:spcBef>
                <a:spcPts val="900"/>
              </a:spcBef>
            </a:pPr>
            <a:r>
              <a:rPr lang="vi-VN" sz="2400" b="1" dirty="0"/>
              <a:t>Khi Insert </a:t>
            </a:r>
            <a:r>
              <a:rPr lang="vi-VN" sz="2400" dirty="0"/>
              <a:t>mẫu tin mới vào </a:t>
            </a:r>
            <a:r>
              <a:rPr lang="en-US" sz="2400" dirty="0" err="1"/>
              <a:t>bảng</a:t>
            </a:r>
            <a:r>
              <a:rPr lang="en-US" sz="2400" dirty="0"/>
              <a:t> </a:t>
            </a:r>
            <a:r>
              <a:rPr lang="vi-VN" sz="2400" dirty="0"/>
              <a:t>thì mẫu tin mới  đó cũng lưu trong </a:t>
            </a:r>
            <a:r>
              <a:rPr lang="en-US" sz="2400" dirty="0" err="1"/>
              <a:t>bảng</a:t>
            </a:r>
            <a:r>
              <a:rPr lang="en-US" sz="2400" dirty="0"/>
              <a:t> </a:t>
            </a:r>
            <a:r>
              <a:rPr lang="vi-VN" sz="2400" dirty="0">
                <a:solidFill>
                  <a:srgbClr val="C00000"/>
                </a:solidFill>
              </a:rPr>
              <a:t>INSERTED </a:t>
            </a:r>
          </a:p>
          <a:p>
            <a:pPr lvl="1">
              <a:lnSpc>
                <a:spcPct val="120000"/>
              </a:lnSpc>
              <a:spcBef>
                <a:spcPts val="900"/>
              </a:spcBef>
            </a:pPr>
            <a:r>
              <a:rPr lang="vi-VN" sz="2400" b="1" dirty="0"/>
              <a:t>Khi Delete </a:t>
            </a:r>
            <a:r>
              <a:rPr lang="vi-VN" sz="2400" dirty="0"/>
              <a:t>mẫu tin trong </a:t>
            </a:r>
            <a:r>
              <a:rPr lang="en-US" sz="2400" dirty="0" err="1"/>
              <a:t>bảng</a:t>
            </a:r>
            <a:r>
              <a:rPr lang="en-US" sz="2400" dirty="0"/>
              <a:t> t</a:t>
            </a:r>
            <a:r>
              <a:rPr lang="vi-VN" sz="2400" dirty="0"/>
              <a:t>hì mẫu tin bị xoá  được di chuyển sang </a:t>
            </a:r>
            <a:r>
              <a:rPr lang="en-US" sz="2400" dirty="0" err="1"/>
              <a:t>bảng</a:t>
            </a:r>
            <a:r>
              <a:rPr lang="en-US" sz="2400" dirty="0"/>
              <a:t> </a:t>
            </a:r>
            <a:r>
              <a:rPr lang="vi-VN" sz="2400" dirty="0">
                <a:solidFill>
                  <a:srgbClr val="C00000"/>
                </a:solidFill>
              </a:rPr>
              <a:t>DELETED</a:t>
            </a:r>
            <a:r>
              <a:rPr lang="vi-VN" sz="2400" dirty="0"/>
              <a:t>. </a:t>
            </a:r>
          </a:p>
          <a:p>
            <a:pPr lvl="1">
              <a:lnSpc>
                <a:spcPct val="120000"/>
              </a:lnSpc>
              <a:spcBef>
                <a:spcPts val="900"/>
              </a:spcBef>
            </a:pPr>
            <a:r>
              <a:rPr lang="vi-VN" sz="2400" b="1" dirty="0"/>
              <a:t>Khi Update </a:t>
            </a:r>
            <a:r>
              <a:rPr lang="vi-VN" sz="2400" dirty="0"/>
              <a:t>mẫu tin </a:t>
            </a:r>
            <a:r>
              <a:rPr lang="en-US" sz="2400" dirty="0" err="1"/>
              <a:t>trong</a:t>
            </a:r>
            <a:r>
              <a:rPr lang="en-US" sz="2400" dirty="0"/>
              <a:t> </a:t>
            </a:r>
            <a:r>
              <a:rPr lang="en-US" sz="2400" dirty="0" err="1"/>
              <a:t>bảng</a:t>
            </a:r>
            <a:r>
              <a:rPr lang="en-US" sz="2400" dirty="0"/>
              <a:t> </a:t>
            </a:r>
            <a:r>
              <a:rPr lang="vi-VN" sz="2400" dirty="0"/>
              <a:t>thì </a:t>
            </a:r>
            <a:r>
              <a:rPr lang="en-US" sz="2400" dirty="0" err="1"/>
              <a:t>bảng</a:t>
            </a:r>
            <a:r>
              <a:rPr lang="en-US" sz="2400" dirty="0"/>
              <a:t> </a:t>
            </a:r>
            <a:r>
              <a:rPr lang="en-US" sz="2400" dirty="0" err="1"/>
              <a:t>được</a:t>
            </a:r>
            <a:r>
              <a:rPr lang="en-US" sz="2400" dirty="0"/>
              <a:t> </a:t>
            </a:r>
            <a:r>
              <a:rPr lang="en-US" sz="2400" dirty="0" err="1"/>
              <a:t>cập</a:t>
            </a:r>
            <a:r>
              <a:rPr lang="en-US" sz="2400" dirty="0"/>
              <a:t> </a:t>
            </a:r>
            <a:r>
              <a:rPr lang="en-US" sz="2400" dirty="0" err="1"/>
              <a:t>nhật</a:t>
            </a:r>
            <a:r>
              <a:rPr lang="en-US" sz="2400" dirty="0"/>
              <a:t> </a:t>
            </a:r>
            <a:r>
              <a:rPr lang="vi-VN" sz="2400" dirty="0"/>
              <a:t> và </a:t>
            </a:r>
            <a:r>
              <a:rPr lang="en-US" sz="2400" dirty="0" err="1"/>
              <a:t>bảng</a:t>
            </a:r>
            <a:r>
              <a:rPr lang="en-US" sz="2400" dirty="0"/>
              <a:t> </a:t>
            </a:r>
            <a:r>
              <a:rPr lang="vi-VN" sz="2400"/>
              <a:t>INSERTED chứa </a:t>
            </a:r>
            <a:r>
              <a:rPr lang="vi-VN" sz="2400" dirty="0"/>
              <a:t>mẫu tin mới, còn DELETED chứa mẫu tin cũ. </a:t>
            </a:r>
          </a:p>
          <a:p>
            <a:pPr>
              <a:lnSpc>
                <a:spcPct val="120000"/>
              </a:lnSpc>
              <a:spcBef>
                <a:spcPts val="900"/>
              </a:spcBef>
            </a:pPr>
            <a:endParaRPr lang="en-US" sz="2400" dirty="0"/>
          </a:p>
        </p:txBody>
      </p:sp>
      <p:sp>
        <p:nvSpPr>
          <p:cNvPr id="6" name="Title 5"/>
          <p:cNvSpPr>
            <a:spLocks noGrp="1"/>
          </p:cNvSpPr>
          <p:nvPr>
            <p:ph type="title"/>
          </p:nvPr>
        </p:nvSpPr>
        <p:spPr/>
        <p:txBody>
          <a:bodyPr/>
          <a:lstStyle/>
          <a:p>
            <a:r>
              <a:rPr lang="en-US"/>
              <a:t>Hành động kích hoạt trigger</a:t>
            </a:r>
          </a:p>
        </p:txBody>
      </p:sp>
    </p:spTree>
    <p:extLst>
      <p:ext uri="{BB962C8B-B14F-4D97-AF65-F5344CB8AC3E}">
        <p14:creationId xmlns:p14="http://schemas.microsoft.com/office/powerpoint/2010/main" val="356129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của trigger</a:t>
            </a:r>
            <a:endParaRPr lang="en-US" dirty="0"/>
          </a:p>
        </p:txBody>
      </p:sp>
      <p:sp>
        <p:nvSpPr>
          <p:cNvPr id="3" name="Content Placeholder 2"/>
          <p:cNvSpPr>
            <a:spLocks noGrp="1"/>
          </p:cNvSpPr>
          <p:nvPr>
            <p:ph sz="quarter" idx="1"/>
          </p:nvPr>
        </p:nvSpPr>
        <p:spPr/>
        <p:txBody>
          <a:bodyPr>
            <a:normAutofit fontScale="92500"/>
          </a:bodyPr>
          <a:lstStyle/>
          <a:p>
            <a:r>
              <a:rPr lang="en-US" b="1" dirty="0"/>
              <a:t>WITH APPEND </a:t>
            </a:r>
          </a:p>
          <a:p>
            <a:pPr lvl="1"/>
            <a:r>
              <a:rPr lang="en-US" dirty="0" err="1"/>
              <a:t>Chỉ</a:t>
            </a:r>
            <a:r>
              <a:rPr lang="en-US" dirty="0"/>
              <a:t> </a:t>
            </a:r>
            <a:r>
              <a:rPr lang="en-US" dirty="0" err="1"/>
              <a:t>định</a:t>
            </a:r>
            <a:r>
              <a:rPr lang="en-US" dirty="0"/>
              <a:t> </a:t>
            </a:r>
            <a:r>
              <a:rPr lang="en-US" dirty="0" err="1"/>
              <a:t>thêm</a:t>
            </a:r>
            <a:r>
              <a:rPr lang="en-US" dirty="0"/>
              <a:t> </a:t>
            </a:r>
            <a:r>
              <a:rPr lang="en-US" dirty="0" err="1"/>
              <a:t>một</a:t>
            </a:r>
            <a:r>
              <a:rPr lang="en-US" dirty="0"/>
              <a:t> trigger</a:t>
            </a:r>
          </a:p>
          <a:p>
            <a:pPr lvl="1"/>
            <a:r>
              <a:rPr lang="en-US" dirty="0"/>
              <a:t>WITH APPEND </a:t>
            </a:r>
            <a:r>
              <a:rPr lang="en-US" dirty="0" err="1"/>
              <a:t>không</a:t>
            </a:r>
            <a:r>
              <a:rPr lang="en-US" dirty="0"/>
              <a:t> </a:t>
            </a:r>
            <a:r>
              <a:rPr lang="en-US" dirty="0" err="1"/>
              <a:t>được</a:t>
            </a:r>
            <a:r>
              <a:rPr lang="en-US" dirty="0"/>
              <a:t> </a:t>
            </a:r>
            <a:r>
              <a:rPr lang="en-US" dirty="0" err="1"/>
              <a:t>dùng</a:t>
            </a:r>
            <a:r>
              <a:rPr lang="en-US" dirty="0"/>
              <a:t> </a:t>
            </a:r>
            <a:r>
              <a:rPr lang="en-US" dirty="0" err="1"/>
              <a:t>với</a:t>
            </a:r>
            <a:r>
              <a:rPr lang="en-US" dirty="0"/>
              <a:t> INSTEAD OF triggers.</a:t>
            </a:r>
          </a:p>
          <a:p>
            <a:r>
              <a:rPr lang="en-US" b="1" dirty="0"/>
              <a:t>NOT FOR REPLICATION</a:t>
            </a:r>
          </a:p>
          <a:p>
            <a:pPr lvl="1"/>
            <a:r>
              <a:rPr lang="vi-VN" dirty="0"/>
              <a:t>Trigger sẽ không thực hiện</a:t>
            </a:r>
            <a:r>
              <a:rPr lang="en-US" dirty="0"/>
              <a:t> </a:t>
            </a:r>
            <a:r>
              <a:rPr lang="vi-VN" dirty="0"/>
              <a:t>khi bảng có liên quan đến kỹ thuật sao chép nhân bản (relication)</a:t>
            </a:r>
            <a:endParaRPr lang="en-US" dirty="0"/>
          </a:p>
          <a:p>
            <a:pPr lvl="1"/>
            <a:r>
              <a:rPr lang="en-US" b="1" i="1" dirty="0" err="1"/>
              <a:t>sql_statement</a:t>
            </a:r>
            <a:r>
              <a:rPr lang="en-US" b="1" i="1" dirty="0"/>
              <a:t>: </a:t>
            </a:r>
            <a:r>
              <a:rPr lang="en-US" dirty="0" err="1"/>
              <a:t>câu</a:t>
            </a:r>
            <a:r>
              <a:rPr lang="en-US" dirty="0"/>
              <a:t> </a:t>
            </a:r>
            <a:r>
              <a:rPr lang="en-US" dirty="0" err="1"/>
              <a:t>lệnh</a:t>
            </a:r>
            <a:r>
              <a:rPr lang="en-US" dirty="0"/>
              <a:t> SQL </a:t>
            </a:r>
            <a:r>
              <a:rPr lang="en-US" dirty="0" err="1"/>
              <a:t>chứa</a:t>
            </a:r>
            <a:r>
              <a:rPr lang="en-US" dirty="0"/>
              <a:t> </a:t>
            </a:r>
            <a:r>
              <a:rPr lang="vi-VN" dirty="0"/>
              <a:t>đ</a:t>
            </a:r>
            <a:r>
              <a:rPr lang="en-US" dirty="0" err="1"/>
              <a:t>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vi-VN" dirty="0"/>
              <a:t>độ</a:t>
            </a:r>
            <a:r>
              <a:rPr lang="en-US" dirty="0" err="1"/>
              <a:t>ng</a:t>
            </a:r>
            <a:r>
              <a:rPr lang="en-US" dirty="0"/>
              <a:t> </a:t>
            </a:r>
            <a:r>
              <a:rPr lang="en-US" dirty="0" err="1"/>
              <a:t>của</a:t>
            </a:r>
            <a:r>
              <a:rPr lang="en-US" dirty="0"/>
              <a:t> </a:t>
            </a:r>
            <a:r>
              <a:rPr lang="en-US" dirty="0" err="1"/>
              <a:t>triiger</a:t>
            </a:r>
            <a:r>
              <a:rPr lang="en-US" dirty="0"/>
              <a:t>.</a:t>
            </a:r>
          </a:p>
          <a:p>
            <a:pPr lvl="1"/>
            <a:endParaRPr lang="en-US" dirty="0"/>
          </a:p>
          <a:p>
            <a:endParaRPr lang="en-US"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9</a:t>
            </a:fld>
            <a:endParaRPr lang="en-US" dirty="0"/>
          </a:p>
        </p:txBody>
      </p:sp>
    </p:spTree>
    <p:extLst>
      <p:ext uri="{BB962C8B-B14F-4D97-AF65-F5344CB8AC3E}">
        <p14:creationId xmlns:p14="http://schemas.microsoft.com/office/powerpoint/2010/main" val="3482323463"/>
      </p:ext>
    </p:extLst>
  </p:cSld>
  <p:clrMapOvr>
    <a:masterClrMapping/>
  </p:clrMapOvr>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15163</TotalTime>
  <Words>5271</Words>
  <Application>Microsoft Office PowerPoint</Application>
  <PresentationFormat>On-screen Show (4:3)</PresentationFormat>
  <Paragraphs>1015</Paragraphs>
  <Slides>53</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53</vt:i4>
      </vt:variant>
    </vt:vector>
  </HeadingPairs>
  <TitlesOfParts>
    <vt:vector size="68" baseType="lpstr">
      <vt:lpstr>Arial Black</vt:lpstr>
      <vt:lpstr>Symbol</vt:lpstr>
      <vt:lpstr>Lucida Sans Typewriter</vt:lpstr>
      <vt:lpstr>Impact</vt:lpstr>
      <vt:lpstr>Georgia</vt:lpstr>
      <vt:lpstr>Wingdings</vt:lpstr>
      <vt:lpstr>Tahoma</vt:lpstr>
      <vt:lpstr>Courier New</vt:lpstr>
      <vt:lpstr>Times New Roman</vt:lpstr>
      <vt:lpstr>Arial</vt:lpstr>
      <vt:lpstr>Mono3Quark-Regular</vt:lpstr>
      <vt:lpstr>Sabon-Roman</vt:lpstr>
      <vt:lpstr>Cambria</vt:lpstr>
      <vt:lpstr>Arial Narrow</vt:lpstr>
      <vt:lpstr>Studio</vt:lpstr>
      <vt:lpstr>PowerPoint Presentation</vt:lpstr>
      <vt:lpstr>Nội dung</vt:lpstr>
      <vt:lpstr> Định nghĩa</vt:lpstr>
      <vt:lpstr>Sử dụng Triggers</vt:lpstr>
      <vt:lpstr>Sử dụng Triggers</vt:lpstr>
      <vt:lpstr>Sử dụng Triggers</vt:lpstr>
      <vt:lpstr>Creating Triggers</vt:lpstr>
      <vt:lpstr>Hành động kích hoạt trigger</vt:lpstr>
      <vt:lpstr>Thuộc tính của trigger</vt:lpstr>
      <vt:lpstr>Creating Triggers</vt:lpstr>
      <vt:lpstr>Creating Triggers</vt:lpstr>
      <vt:lpstr>Creating Triggers</vt:lpstr>
      <vt:lpstr>Creating triggers</vt:lpstr>
      <vt:lpstr>Creating triggers</vt:lpstr>
      <vt:lpstr>Creating triggers</vt:lpstr>
      <vt:lpstr>Hiệu chỉnh Triggers</vt:lpstr>
      <vt:lpstr>Ví dụ: Đảm bảo ràng buộc toàn vẹn dữ liệu</vt:lpstr>
      <vt:lpstr>Một số chú ý khi dùng trigger</vt:lpstr>
      <vt:lpstr>Ví dụ</vt:lpstr>
      <vt:lpstr>Hiệu chỉnh Triggers</vt:lpstr>
      <vt:lpstr>Các loại Triggers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Triggers</vt:lpstr>
      <vt:lpstr>Nested Triggers</vt:lpstr>
      <vt:lpstr>Nested Triggers</vt:lpstr>
      <vt:lpstr>INSTEAD OF Trigger on View</vt:lpstr>
      <vt:lpstr>INSTEAD OF Trigger on view (contd.)</vt:lpstr>
      <vt:lpstr>INSTEAD OF TRIGGERS</vt:lpstr>
      <vt:lpstr>INSTEAD OF TRIGGERS</vt:lpstr>
      <vt:lpstr>Enforcing Data Integrity </vt:lpstr>
      <vt:lpstr>Enforcing Business Rules </vt:lpstr>
      <vt:lpstr>PowerPoint Presentation</vt:lpstr>
      <vt:lpstr>Triggers </vt:lpstr>
      <vt:lpstr>Sử dụng mệnh đề IF UPDATE trong trigger </vt:lpstr>
      <vt:lpstr>Sử dụng mệnh đề IF UPDATE trong trigger </vt:lpstr>
      <vt:lpstr>Sử dụng mệnh đề IF UPDATE trong trigger </vt:lpstr>
      <vt:lpstr>Sử dụng mệnh đề IF UPDATE trong trigger </vt:lpstr>
      <vt:lpstr>Sử dụng mệnh đề IF UPDATE trong trigger </vt:lpstr>
    </vt:vector>
  </TitlesOfParts>
  <Company>Microsoft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SQL Server Overview</dc:title>
  <dc:creator>Cheryl Hoople</dc:creator>
  <cp:lastModifiedBy>Truc Ly Nguyen Thi</cp:lastModifiedBy>
  <cp:revision>366</cp:revision>
  <dcterms:created xsi:type="dcterms:W3CDTF">2000-03-20T23:36:29Z</dcterms:created>
  <dcterms:modified xsi:type="dcterms:W3CDTF">2023-03-13T10:23:55Z</dcterms:modified>
</cp:coreProperties>
</file>