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2"/>
  </p:notesMasterIdLst>
  <p:sldIdLst>
    <p:sldId id="256" r:id="rId2"/>
    <p:sldId id="343" r:id="rId3"/>
    <p:sldId id="344" r:id="rId4"/>
    <p:sldId id="345" r:id="rId5"/>
    <p:sldId id="346" r:id="rId6"/>
    <p:sldId id="347" r:id="rId7"/>
    <p:sldId id="348" r:id="rId8"/>
    <p:sldId id="350" r:id="rId9"/>
    <p:sldId id="351" r:id="rId10"/>
    <p:sldId id="349" r:id="rId11"/>
    <p:sldId id="352" r:id="rId12"/>
    <p:sldId id="392" r:id="rId13"/>
    <p:sldId id="353" r:id="rId14"/>
    <p:sldId id="354" r:id="rId15"/>
    <p:sldId id="355" r:id="rId16"/>
    <p:sldId id="356" r:id="rId17"/>
    <p:sldId id="357" r:id="rId18"/>
    <p:sldId id="358" r:id="rId19"/>
    <p:sldId id="359" r:id="rId20"/>
    <p:sldId id="360" r:id="rId21"/>
    <p:sldId id="361" r:id="rId22"/>
    <p:sldId id="363" r:id="rId23"/>
    <p:sldId id="362" r:id="rId24"/>
    <p:sldId id="364" r:id="rId25"/>
    <p:sldId id="365" r:id="rId26"/>
    <p:sldId id="366" r:id="rId27"/>
    <p:sldId id="368" r:id="rId28"/>
    <p:sldId id="367" r:id="rId29"/>
    <p:sldId id="370" r:id="rId30"/>
    <p:sldId id="371" r:id="rId31"/>
    <p:sldId id="372" r:id="rId32"/>
    <p:sldId id="373" r:id="rId33"/>
    <p:sldId id="375" r:id="rId34"/>
    <p:sldId id="374" r:id="rId35"/>
    <p:sldId id="376" r:id="rId36"/>
    <p:sldId id="377" r:id="rId37"/>
    <p:sldId id="378" r:id="rId38"/>
    <p:sldId id="379" r:id="rId39"/>
    <p:sldId id="380" r:id="rId40"/>
    <p:sldId id="317" r:id="rId41"/>
    <p:sldId id="381" r:id="rId42"/>
    <p:sldId id="382" r:id="rId43"/>
    <p:sldId id="390" r:id="rId44"/>
    <p:sldId id="391" r:id="rId45"/>
    <p:sldId id="385" r:id="rId46"/>
    <p:sldId id="387" r:id="rId47"/>
    <p:sldId id="393" r:id="rId48"/>
    <p:sldId id="394" r:id="rId49"/>
    <p:sldId id="395" r:id="rId50"/>
    <p:sldId id="396" r:id="rId51"/>
    <p:sldId id="397" r:id="rId52"/>
    <p:sldId id="398" r:id="rId53"/>
    <p:sldId id="399" r:id="rId54"/>
    <p:sldId id="400" r:id="rId55"/>
    <p:sldId id="401" r:id="rId56"/>
    <p:sldId id="402" r:id="rId57"/>
    <p:sldId id="389"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7A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3095" autoAdjust="0"/>
  </p:normalViewPr>
  <p:slideViewPr>
    <p:cSldViewPr snapToGrid="0">
      <p:cViewPr varScale="1">
        <p:scale>
          <a:sx n="42" d="100"/>
          <a:sy n="42" d="100"/>
        </p:scale>
        <p:origin x="9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8363-C515-4F01-8194-ECBD394BD9A2}" type="datetimeFigureOut">
              <a:rPr lang="vi-VN" smtClean="0"/>
              <a:t>24/10/2017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9300-56BD-48E5-89FD-282DC0F02B28}" type="slidenum">
              <a:rPr lang="vi-VN" smtClean="0"/>
              <a:t>‹#›</a:t>
            </a:fld>
            <a:endParaRPr lang="vi-VN"/>
          </a:p>
        </p:txBody>
      </p:sp>
    </p:spTree>
    <p:extLst>
      <p:ext uri="{BB962C8B-B14F-4D97-AF65-F5344CB8AC3E}">
        <p14:creationId xmlns:p14="http://schemas.microsoft.com/office/powerpoint/2010/main" val="346516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ptech.vn/tag/su-dung-window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1</a:t>
            </a:fld>
            <a:endParaRPr lang="vi-VN"/>
          </a:p>
        </p:txBody>
      </p:sp>
    </p:spTree>
    <p:extLst>
      <p:ext uri="{BB962C8B-B14F-4D97-AF65-F5344CB8AC3E}">
        <p14:creationId xmlns:p14="http://schemas.microsoft.com/office/powerpoint/2010/main" val="138092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6A5FD0-BD11-4341-9EA3-2FF405553123}" type="slidenum">
              <a:rPr lang="en-US"/>
              <a:pPr eaLnBrk="1" hangingPunct="1"/>
              <a:t>49</a:t>
            </a:fld>
            <a:endParaRPr lang="en-US"/>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58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8AE65E-AFB2-47AC-B5BF-615967B89671}" type="slidenum">
              <a:rPr lang="en-US"/>
              <a:pPr eaLnBrk="1" hangingPunct="1"/>
              <a:t>50</a:t>
            </a:fld>
            <a:endParaRPr lang="en-US"/>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5610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DA8D7B-EE9F-4B75-84DB-1A9149865AA2}" type="slidenum">
              <a:rPr lang="en-US"/>
              <a:pPr eaLnBrk="1" hangingPunct="1"/>
              <a:t>51</a:t>
            </a:fld>
            <a:endParaRPr lang="en-US"/>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51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2BCEAF-9D54-4EE4-A1A0-C62DA30BB9FF}" type="slidenum">
              <a:rPr lang="en-US"/>
              <a:pPr eaLnBrk="1" hangingPunct="1"/>
              <a:t>52</a:t>
            </a:fld>
            <a:endParaRPr lang="en-US"/>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02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ECCB23-F337-4D40-BBBA-1F98901A1B51}" type="slidenum">
              <a:rPr lang="en-US"/>
              <a:pPr eaLnBrk="1" hangingPunct="1"/>
              <a:t>53</a:t>
            </a:fld>
            <a:endParaRPr lang="en-US"/>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289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218103-B51D-4DEF-AA16-AD3C3A80CAAC}" type="slidenum">
              <a:rPr lang="en-US"/>
              <a:pPr eaLnBrk="1" hangingPunct="1"/>
              <a:t>54</a:t>
            </a:fld>
            <a:endParaRPr lang="en-US"/>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476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B3F419-0A87-4AAD-B2F4-B001FF7F1775}" type="slidenum">
              <a:rPr lang="en-US"/>
              <a:pPr eaLnBrk="1" hangingPunct="1"/>
              <a:t>56</a:t>
            </a:fld>
            <a:endParaRPr lang="en-US"/>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174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119475-BAFC-4A7D-95DC-A72D590150CC}" type="slidenum">
              <a:rPr lang="en-US"/>
              <a:pPr eaLnBrk="1" hangingPunct="1"/>
              <a:t>58</a:t>
            </a:fld>
            <a:endParaRPr lang="en-US"/>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637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2EFEA-0D2E-4598-90F8-BD1574421F0B}" type="slidenum">
              <a:rPr lang="en-US"/>
              <a:pPr eaLnBrk="1" hangingPunct="1"/>
              <a:t>59</a:t>
            </a:fld>
            <a:endParaRPr lang="en-US"/>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871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F6D3AE-48CD-4F1B-AE83-CCDFA2076C7B}" type="slidenum">
              <a:rPr lang="en-US"/>
              <a:pPr eaLnBrk="1" hangingPunct="1"/>
              <a:t>60</a:t>
            </a:fld>
            <a:endParaRPr lang="en-US"/>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54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SQL Server sử dụng Quyền và Vai trò để bảo mật CSDL</a:t>
            </a:r>
          </a:p>
          <a:p>
            <a:r>
              <a:rPr lang="vi-VN" sz="1200" b="0" i="0" u="none" strike="noStrike" kern="1200" baseline="0" dirty="0" smtClean="0">
                <a:solidFill>
                  <a:schemeClr val="tx1"/>
                </a:solidFill>
                <a:latin typeface="+mn-lt"/>
                <a:ea typeface="+mn-ea"/>
                <a:cs typeface="+mn-cs"/>
              </a:rPr>
              <a:t>Quyền (Permission)</a:t>
            </a:r>
          </a:p>
          <a:p>
            <a:pPr lvl="1"/>
            <a:r>
              <a:rPr lang="vi-VN" sz="1200" b="0" i="0" u="none" strike="noStrike" kern="1200" baseline="0" dirty="0" smtClean="0">
                <a:solidFill>
                  <a:schemeClr val="tx1"/>
                </a:solidFill>
                <a:latin typeface="+mn-lt"/>
                <a:ea typeface="+mn-ea"/>
                <a:cs typeface="+mn-cs"/>
              </a:rPr>
              <a:t>Quy định các hành động (action) người dùng có thể thực hiện trên CSDL hoặc các đối tượng CSDL cụ thể</a:t>
            </a:r>
          </a:p>
          <a:p>
            <a:r>
              <a:rPr lang="vi-VN" sz="1200" b="0" i="0" u="none" strike="noStrike" kern="1200" baseline="0" dirty="0" smtClean="0">
                <a:solidFill>
                  <a:schemeClr val="tx1"/>
                </a:solidFill>
                <a:latin typeface="+mn-lt"/>
                <a:ea typeface="+mn-ea"/>
                <a:cs typeface="+mn-cs"/>
              </a:rPr>
              <a:t>Vai trò</a:t>
            </a:r>
            <a:r>
              <a:rPr lang="en-US" sz="1200" b="0" i="0" u="none" strike="noStrike" kern="1200" baseline="0" dirty="0" smtClean="0">
                <a:solidFill>
                  <a:schemeClr val="tx1"/>
                </a:solidFill>
                <a:latin typeface="+mn-lt"/>
                <a:ea typeface="+mn-ea"/>
                <a:cs typeface="+mn-cs"/>
              </a:rPr>
              <a:t> </a:t>
            </a:r>
            <a:r>
              <a:rPr lang="vi-VN" sz="1200" b="0" i="0" u="none" strike="noStrike" kern="1200" baseline="0" dirty="0" smtClean="0">
                <a:solidFill>
                  <a:schemeClr val="tx1"/>
                </a:solidFill>
                <a:latin typeface="+mn-lt"/>
                <a:ea typeface="+mn-ea"/>
                <a:cs typeface="+mn-cs"/>
              </a:rPr>
              <a:t>(Role)</a:t>
            </a:r>
          </a:p>
          <a:p>
            <a:pPr lvl="1"/>
            <a:r>
              <a:rPr lang="vi-VN" sz="1200" b="0" i="0" u="none" strike="noStrike" kern="1200" baseline="0" dirty="0" smtClean="0">
                <a:solidFill>
                  <a:schemeClr val="tx1"/>
                </a:solidFill>
                <a:latin typeface="+mn-lt"/>
                <a:ea typeface="+mn-ea"/>
                <a:cs typeface="+mn-cs"/>
              </a:rPr>
              <a:t>Là tập quyền được gán cho người dùng. Mỗi người dùng hoặc nhóm người dùng được gán các</a:t>
            </a:r>
          </a:p>
          <a:p>
            <a:pPr lvl="1"/>
            <a:r>
              <a:rPr lang="vi-VN" sz="1200" b="0" i="0" u="none" strike="noStrike" kern="1200" baseline="0" dirty="0" smtClean="0">
                <a:solidFill>
                  <a:schemeClr val="tx1"/>
                </a:solidFill>
                <a:latin typeface="+mn-lt"/>
                <a:ea typeface="+mn-ea"/>
                <a:cs typeface="+mn-cs"/>
              </a:rPr>
              <a:t>quyền và vai tr. nhất định để truy cập tới CSDL.</a:t>
            </a:r>
          </a:p>
          <a:p>
            <a:r>
              <a:rPr lang="vi-VN" sz="1200" b="0" i="0" u="none" strike="noStrike" kern="1200" baseline="0" dirty="0" smtClean="0">
                <a:solidFill>
                  <a:schemeClr val="tx1"/>
                </a:solidFill>
                <a:latin typeface="+mn-lt"/>
                <a:ea typeface="+mn-ea"/>
                <a:cs typeface="+mn-cs"/>
              </a:rPr>
              <a:t>SQL Server dựa vào Quyền, và vai tr. cấp cho người dùng/nhóm người dùng để xác định các đối tượng, câu</a:t>
            </a:r>
          </a:p>
          <a:p>
            <a:r>
              <a:rPr lang="vi-VN" sz="1200" b="0" i="0" u="none" strike="noStrike" kern="1200" baseline="0" dirty="0" smtClean="0">
                <a:solidFill>
                  <a:schemeClr val="tx1"/>
                </a:solidFill>
                <a:latin typeface="+mn-lt"/>
                <a:ea typeface="+mn-ea"/>
                <a:cs typeface="+mn-cs"/>
              </a:rPr>
              <a:t>lệnh SQL… người đùng được phép tác động trên CSDL</a:t>
            </a:r>
          </a:p>
          <a:p>
            <a:r>
              <a:rPr lang="vi-VN" sz="1200" b="1" i="0" kern="1200" dirty="0" smtClean="0">
                <a:solidFill>
                  <a:schemeClr val="tx1"/>
                </a:solidFill>
                <a:effectLst/>
                <a:latin typeface="+mn-lt"/>
                <a:ea typeface="+mn-ea"/>
                <a:cs typeface="+mn-cs"/>
              </a:rPr>
              <a:t>1. Login và user</a:t>
            </a:r>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SQL Server cho phép truy nhập vào hệ thống thông qua các login. Chỉ khi có quyền ở mức độ nhất định bạn mới có thể tạo thêm login. Trong SSMS bạn có thể xem các login này bằng cách mở rộng node Security/Logins. Các login này mới chỉ có quyền truy nhập vào server chứ chưa hẳn đã truy nhập được vào các database chứa trong đó.</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Đến lượt mỗi database lại duy trì một danh sách các user, các user này luôn luôn đính (mapped) với một login ở mức server. Khi bạn đăng nhập vào SQL Server thông qua login này, bạn sẽ có quyền truy nhập vào database theo quyền hạn mà user tương ứng với nó được cung cấp. Bạn xem các user này bằng cách mở rộng node Security/Users của database tương ứng.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Ví dụ, tôi có một login tên là vuht2000 trong SQL Server. Ở database db1 tôi có user vuht2000 được gắn với login vuht2000, và user này chỉ có quyền đọc. Ở database db2 tôi cũng có user vuht2000 được gắn với cùng login trên, và user này có quyền đọc/ghi. Khi truy nhập vào SQL Server bằng login vuht2000, bạn sẽ có quyền đọc trên database db1 và đọc/ghi trên database db2.</a:t>
            </a:r>
          </a:p>
          <a:p>
            <a:r>
              <a:rPr lang="vi-VN" sz="1200" b="1" i="0" kern="1200" dirty="0" smtClean="0">
                <a:solidFill>
                  <a:schemeClr val="tx1"/>
                </a:solidFill>
                <a:effectLst/>
                <a:latin typeface="+mn-lt"/>
                <a:ea typeface="+mn-ea"/>
                <a:cs typeface="+mn-cs"/>
              </a:rPr>
              <a:t>2. Server role</a:t>
            </a:r>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Role thực chất là tập hợp một nhóm các quyền và đại diện bằng một tên để thuận tiện cho việc quản lý. Server role là nhóm các quyền ở mức server mà login khi được cấp sẽ có thể thực hiện một số thao tác nhất định ở mức server. Ví dụ role sysadmin có toàn quyền hoạt động trong server (tạo database, khởi động lại server…) và tự khắc nó cũng có quyền truy nhập vào tất cả database, diskadmin chỉ có quyền trong các thao tác về đĩa (như bổ sung thêm file vào database…). Login khi mới được tạo sẽ có role public, role này thực chất không có quyền gì ngoài quyền truy nhập vào server. Thông thường chỉ DBA mới nên có quyền sysadmin, còn các developer chỉ cần role public và bổ sung thêm khi cần.</a:t>
            </a:r>
          </a:p>
          <a:p>
            <a:r>
              <a:rPr lang="vi-VN" sz="1200" b="1" i="0" kern="1200" dirty="0" smtClean="0">
                <a:solidFill>
                  <a:schemeClr val="tx1"/>
                </a:solidFill>
                <a:effectLst/>
                <a:latin typeface="+mn-lt"/>
                <a:ea typeface="+mn-ea"/>
                <a:cs typeface="+mn-cs"/>
              </a:rPr>
              <a:t>3. Database role</a:t>
            </a:r>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Cũng với mục đích như vậy, database role tập hợp các quyền truy nhập vào database thành từng nhóm</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để dễ tạo lập và sửa đổi. Ví dụ role db_datareader có quyền đọc dữ liệu từ tất cả các bảng, role db_datawriter có quyền ghi vào tất cả các bảng; role db_owner có quyền cao nhất trong database (tạo bảng, tạo thủ tục, thực thi thủ tục…). Các user đều mặc định có role public. Khi user chỉ có role public, user chỉ có thể nhìn thấy tên database mà không có quyền gì khác.</a:t>
            </a:r>
          </a:p>
          <a:p>
            <a:r>
              <a:rPr lang="vi-VN" sz="1200" b="1" i="0" kern="1200" dirty="0" smtClean="0">
                <a:solidFill>
                  <a:schemeClr val="tx1"/>
                </a:solidFill>
                <a:effectLst/>
                <a:latin typeface="+mn-lt"/>
                <a:ea typeface="+mn-ea"/>
                <a:cs typeface="+mn-cs"/>
              </a:rPr>
              <a:t>4. Authentication</a:t>
            </a:r>
            <a:r>
              <a:rPr lang="vi-VN" sz="1200" b="0" i="0" kern="1200" dirty="0" smtClean="0">
                <a:solidFill>
                  <a:schemeClr val="tx1"/>
                </a:solidFill>
                <a:effectLst/>
                <a:latin typeface="+mn-lt"/>
                <a:ea typeface="+mn-ea"/>
                <a:cs typeface="+mn-cs"/>
              </a:rPr>
              <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SQL Server xác thực các đăng nhập bằng hai cơ chế, windows authentication và SQL Server authentication. Việc này bắt nguồn từ khi tạo login trong SQL Server. Khi bạn tạo một login mới, SQL Server sẽ yêu cầu bạn chọn cơ chế xác thực windows hay SQL Server cho login đó. Nếu chọn windows, bạn cần cung cấp một windows account và SQL Server sẽ chỉ lưu tên của account đó trong danh sách login. Nếu chọn SQL Server authentication, bạn cần cung cấp login name và password và cả hai đều được lưu trong SQL Server.</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Khi đăng nhập vào SQL Server, bạn cũng sẽ phải chọn một trong hai cơ chế xác thực. Nếu chọn windows, chính account hiện đang đăng nhập vào windows được dùng. Bạn không có quyền chọn login và thực tế, SQL Server sẽ vòng xuống windows và kiểm tra xem account nào đang đăng nhập vào windows, nó sẽ lấy account đó và xem có nằm trong danh sách login của nó hay không. Nếu có thì nó cho vào còn nếu không nó sẽ chặn lại.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Còn với SQL Server authentication thì cơ chế giống như bình thường – bạn cung cấp login ID và password. SQL Server sẽ kiểm tra và quyết định có cho vào hay không.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Một điểm cần lưu ý là với login </a:t>
            </a:r>
            <a:r>
              <a:rPr lang="vi-VN" sz="1200" b="0" i="0" u="none" strike="noStrike" kern="1200" dirty="0" smtClean="0">
                <a:solidFill>
                  <a:schemeClr val="tx1"/>
                </a:solidFill>
                <a:effectLst/>
                <a:latin typeface="+mn-lt"/>
                <a:ea typeface="+mn-ea"/>
                <a:cs typeface="+mn-cs"/>
                <a:hlinkClick r:id="rId3" tooltip="sử dụng windows"/>
              </a:rPr>
              <a:t>sử dụng windows</a:t>
            </a:r>
            <a:r>
              <a:rPr lang="vi-VN" sz="1200" b="0" i="0" kern="1200" dirty="0" smtClean="0">
                <a:solidFill>
                  <a:schemeClr val="tx1"/>
                </a:solidFill>
                <a:effectLst/>
                <a:latin typeface="+mn-lt"/>
                <a:ea typeface="+mn-ea"/>
                <a:cs typeface="+mn-cs"/>
              </a:rPr>
              <a:t> authentication, SQL Server chỉ lưu login name và không hề lưu password. Và khi đăng nhập nếu bạn cố tình chọn sang SQL Server authentication, hệ thống sẽ không xác thực cho bạn.</a:t>
            </a:r>
          </a:p>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6</a:t>
            </a:fld>
            <a:endParaRPr lang="vi-VN"/>
          </a:p>
        </p:txBody>
      </p:sp>
    </p:spTree>
    <p:extLst>
      <p:ext uri="{BB962C8B-B14F-4D97-AF65-F5344CB8AC3E}">
        <p14:creationId xmlns:p14="http://schemas.microsoft.com/office/powerpoint/2010/main" val="309091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EF9A43-B478-4B09-BBBB-4FCB02AF34AE}" type="slidenum">
              <a:rPr lang="en-US"/>
              <a:pPr eaLnBrk="1" hangingPunct="1"/>
              <a:t>61</a:t>
            </a:fld>
            <a:endParaRPr lang="en-US"/>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678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372A5F-9F88-4BD2-A0DB-557A2F7A851C}" type="slidenum">
              <a:rPr lang="en-US"/>
              <a:pPr eaLnBrk="1" hangingPunct="1"/>
              <a:t>62</a:t>
            </a:fld>
            <a:endParaRPr lang="en-US"/>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462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C3950C-E426-4D92-9714-31B5B7F071D4}" type="slidenum">
              <a:rPr lang="en-US"/>
              <a:pPr eaLnBrk="1" hangingPunct="1"/>
              <a:t>63</a:t>
            </a:fld>
            <a:endParaRPr lang="en-US"/>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590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152B29-D198-42B8-8BA2-2F4D800A3C83}" type="slidenum">
              <a:rPr lang="en-US"/>
              <a:pPr eaLnBrk="1" hangingPunct="1"/>
              <a:t>64</a:t>
            </a:fld>
            <a:endParaRPr lang="en-US"/>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7182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6060C9-C02D-4973-A3C9-220257DC8886}" type="slidenum">
              <a:rPr lang="en-US"/>
              <a:pPr eaLnBrk="1" hangingPunct="1"/>
              <a:t>65</a:t>
            </a:fld>
            <a:endParaRPr lang="en-US"/>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491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982CAF-F51E-48C7-9763-9B2AD2673483}" type="slidenum">
              <a:rPr lang="en-US"/>
              <a:pPr eaLnBrk="1" hangingPunct="1"/>
              <a:t>66</a:t>
            </a:fld>
            <a:endParaRPr lang="en-US"/>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3356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2EC54D-F554-49A2-8AC1-E4B261273756}" type="slidenum">
              <a:rPr lang="en-US"/>
              <a:pPr eaLnBrk="1" hangingPunct="1"/>
              <a:t>67</a:t>
            </a:fld>
            <a:endParaRPr lang="en-US"/>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368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65851-ACB8-4BB4-8CD9-2E6C9F2B78BB}" type="slidenum">
              <a:rPr lang="en-US"/>
              <a:pPr eaLnBrk="1" hangingPunct="1"/>
              <a:t>68</a:t>
            </a:fld>
            <a:endParaRPr lang="en-US"/>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353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A4BF52-C018-4230-8C51-8CB1FC73389E}" type="slidenum">
              <a:rPr lang="en-US"/>
              <a:pPr eaLnBrk="1" hangingPunct="1"/>
              <a:t>69</a:t>
            </a:fld>
            <a:endParaRPr lang="en-US"/>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5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7</a:t>
            </a:fld>
            <a:endParaRPr lang="vi-VN"/>
          </a:p>
        </p:txBody>
      </p:sp>
    </p:spTree>
    <p:extLst>
      <p:ext uri="{BB962C8B-B14F-4D97-AF65-F5344CB8AC3E}">
        <p14:creationId xmlns:p14="http://schemas.microsoft.com/office/powerpoint/2010/main" val="302770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8</a:t>
            </a:fld>
            <a:endParaRPr lang="vi-VN"/>
          </a:p>
        </p:txBody>
      </p:sp>
    </p:spTree>
    <p:extLst>
      <p:ext uri="{BB962C8B-B14F-4D97-AF65-F5344CB8AC3E}">
        <p14:creationId xmlns:p14="http://schemas.microsoft.com/office/powerpoint/2010/main" val="29360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BF9300-56BD-48E5-89FD-282DC0F02B28}" type="slidenum">
              <a:rPr lang="vi-VN" smtClean="0"/>
              <a:t>20</a:t>
            </a:fld>
            <a:endParaRPr lang="vi-VN"/>
          </a:p>
        </p:txBody>
      </p:sp>
    </p:spTree>
    <p:extLst>
      <p:ext uri="{BB962C8B-B14F-4D97-AF65-F5344CB8AC3E}">
        <p14:creationId xmlns:p14="http://schemas.microsoft.com/office/powerpoint/2010/main" val="93730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this example, you’ll create a database user named </a:t>
            </a:r>
            <a:r>
              <a:rPr lang="en-US" sz="1200" b="0" i="0" u="none" strike="noStrike" kern="1200" baseline="0" dirty="0" err="1" smtClean="0">
                <a:solidFill>
                  <a:schemeClr val="tx1"/>
                </a:solidFill>
                <a:latin typeface="+mn-lt"/>
                <a:ea typeface="+mn-ea"/>
                <a:cs typeface="+mn-cs"/>
              </a:rPr>
              <a:t>BillyBob</a:t>
            </a:r>
            <a:r>
              <a:rPr lang="en-US" sz="1200" b="0" i="0" u="none" strike="noStrike" kern="1200" baseline="0" dirty="0" smtClean="0">
                <a:solidFill>
                  <a:schemeClr val="tx1"/>
                </a:solidFill>
                <a:latin typeface="+mn-lt"/>
                <a:ea typeface="+mn-ea"/>
                <a:cs typeface="+mn-cs"/>
              </a:rPr>
              <a:t> who will be</a:t>
            </a:r>
          </a:p>
          <a:p>
            <a:r>
              <a:rPr lang="en-US" sz="1200" b="0" i="0" u="none" strike="noStrike" kern="1200" baseline="0" dirty="0" smtClean="0">
                <a:solidFill>
                  <a:schemeClr val="tx1"/>
                </a:solidFill>
                <a:latin typeface="+mn-lt"/>
                <a:ea typeface="+mn-ea"/>
                <a:cs typeface="+mn-cs"/>
              </a:rPr>
              <a:t>mapped to Bob’s login, and set </a:t>
            </a:r>
            <a:r>
              <a:rPr lang="en-US" sz="1200" b="0" i="0" u="none" strike="noStrike" kern="1200" baseline="0" dirty="0" err="1" smtClean="0">
                <a:solidFill>
                  <a:schemeClr val="tx1"/>
                </a:solidFill>
                <a:latin typeface="+mn-lt"/>
                <a:ea typeface="+mn-ea"/>
                <a:cs typeface="+mn-cs"/>
              </a:rPr>
              <a:t>BillyBob’s</a:t>
            </a:r>
            <a:r>
              <a:rPr lang="en-US" sz="1200" b="0" i="0" u="none" strike="noStrike" kern="1200" baseline="0" dirty="0" smtClean="0">
                <a:solidFill>
                  <a:schemeClr val="tx1"/>
                </a:solidFill>
                <a:latin typeface="+mn-lt"/>
                <a:ea typeface="+mn-ea"/>
                <a:cs typeface="+mn-cs"/>
              </a:rPr>
              <a:t> default schema to the Sales schema</a:t>
            </a:r>
            <a:endParaRPr lang="vi-VN" dirty="0"/>
          </a:p>
        </p:txBody>
      </p:sp>
      <p:sp>
        <p:nvSpPr>
          <p:cNvPr id="4" name="Slide Number Placeholder 3"/>
          <p:cNvSpPr>
            <a:spLocks noGrp="1"/>
          </p:cNvSpPr>
          <p:nvPr>
            <p:ph type="sldNum" sz="quarter" idx="10"/>
          </p:nvPr>
        </p:nvSpPr>
        <p:spPr/>
        <p:txBody>
          <a:bodyPr/>
          <a:lstStyle/>
          <a:p>
            <a:fld id="{D4BF9300-56BD-48E5-89FD-282DC0F02B28}" type="slidenum">
              <a:rPr lang="vi-VN" smtClean="0"/>
              <a:t>40</a:t>
            </a:fld>
            <a:endParaRPr lang="vi-VN"/>
          </a:p>
        </p:txBody>
      </p:sp>
    </p:spTree>
    <p:extLst>
      <p:ext uri="{BB962C8B-B14F-4D97-AF65-F5344CB8AC3E}">
        <p14:creationId xmlns:p14="http://schemas.microsoft.com/office/powerpoint/2010/main" val="92296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BF9300-56BD-48E5-89FD-282DC0F02B28}" type="slidenum">
              <a:rPr lang="vi-VN" smtClean="0"/>
              <a:t>42</a:t>
            </a:fld>
            <a:endParaRPr lang="vi-VN"/>
          </a:p>
        </p:txBody>
      </p:sp>
    </p:spTree>
    <p:extLst>
      <p:ext uri="{BB962C8B-B14F-4D97-AF65-F5344CB8AC3E}">
        <p14:creationId xmlns:p14="http://schemas.microsoft.com/office/powerpoint/2010/main" val="414375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5933C7-CBA6-40C1-9550-C52025B3E6E1}" type="slidenum">
              <a:rPr lang="en-US"/>
              <a:pPr eaLnBrk="1" hangingPunct="1"/>
              <a:t>47</a:t>
            </a:fld>
            <a:endParaRPr lang="en-US"/>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9862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BCA1D5-5038-4098-987F-A50EFF31D7FF}" type="slidenum">
              <a:rPr lang="en-US"/>
              <a:pPr eaLnBrk="1" hangingPunct="1"/>
              <a:t>48</a:t>
            </a:fld>
            <a:endParaRPr lang="en-US"/>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925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7323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585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30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8E2002-C75D-4306-BAF1-EE3BB0C4B3DB}" type="datetimeFigureOut">
              <a:rPr lang="vi-VN" smtClean="0"/>
              <a:t>24/10/2017</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42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8E2002-C75D-4306-BAF1-EE3BB0C4B3DB}" type="datetimeFigureOut">
              <a:rPr lang="vi-VN" smtClean="0"/>
              <a:t>24/10/2017</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54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8E2002-C75D-4306-BAF1-EE3BB0C4B3DB}" type="datetimeFigureOut">
              <a:rPr lang="vi-VN" smtClean="0"/>
              <a:t>24/10/2017</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8705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91733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503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noAutofit/>
          </a:bodyPr>
          <a:lstStyle>
            <a:lvl1pPr>
              <a:defRPr sz="3600" b="1">
                <a:latin typeface="Tahoma" panose="020B0604030504040204" pitchFamily="34" charset="0"/>
                <a:ea typeface="Tahoma" panose="020B0604030504040204" pitchFamily="34" charset="0"/>
                <a:cs typeface="Tahom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89212" y="1511300"/>
            <a:ext cx="8915400" cy="4399922"/>
          </a:xfrm>
        </p:spPr>
        <p:txBody>
          <a:bodyPr>
            <a:normAutofit/>
          </a:bodyPr>
          <a:lstStyle>
            <a:lvl1pPr algn="just">
              <a:defRPr sz="3200">
                <a:latin typeface="Arial" panose="020B0604020202020204" pitchFamily="34" charset="0"/>
                <a:cs typeface="Arial" panose="020B0604020202020204" pitchFamily="34" charset="0"/>
              </a:defRPr>
            </a:lvl1pPr>
            <a:lvl2pPr algn="just">
              <a:defRPr sz="2800">
                <a:latin typeface="Arial" panose="020B0604020202020204" pitchFamily="34" charset="0"/>
                <a:cs typeface="Arial" panose="020B0604020202020204" pitchFamily="34" charset="0"/>
              </a:defRPr>
            </a:lvl2pPr>
            <a:lvl3pPr algn="just">
              <a:defRPr sz="24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414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E2002-C75D-4306-BAF1-EE3BB0C4B3DB}" type="datetimeFigureOut">
              <a:rPr lang="vi-VN" smtClean="0"/>
              <a:t>24/10/2017</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056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8E2002-C75D-4306-BAF1-EE3BB0C4B3DB}" type="datetimeFigureOut">
              <a:rPr lang="vi-VN" smtClean="0"/>
              <a:t>24/10/2017</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74690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8E2002-C75D-4306-BAF1-EE3BB0C4B3DB}" type="datetimeFigureOut">
              <a:rPr lang="vi-VN" smtClean="0"/>
              <a:t>24/10/2017</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9324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8E2002-C75D-4306-BAF1-EE3BB0C4B3DB}" type="datetimeFigureOut">
              <a:rPr lang="vi-VN" smtClean="0"/>
              <a:t>24/10/2017</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27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E2002-C75D-4306-BAF1-EE3BB0C4B3DB}" type="datetimeFigureOut">
              <a:rPr lang="vi-VN" smtClean="0"/>
              <a:t>24/10/2017</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9173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2002-C75D-4306-BAF1-EE3BB0C4B3DB}" type="datetimeFigureOut">
              <a:rPr lang="vi-VN" smtClean="0"/>
              <a:t>24/10/2017</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1882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E2002-C75D-4306-BAF1-EE3BB0C4B3DB}" type="datetimeFigureOut">
              <a:rPr lang="vi-VN" smtClean="0"/>
              <a:t>24/10/2017</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3095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8E2002-C75D-4306-BAF1-EE3BB0C4B3DB}" type="datetimeFigureOut">
              <a:rPr lang="vi-VN" smtClean="0"/>
              <a:t>24/10/2017</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0C6464-727B-47E7-8875-090831BD94DD}" type="slidenum">
              <a:rPr lang="vi-VN" smtClean="0"/>
              <a:t>‹#›</a:t>
            </a:fld>
            <a:endParaRPr lang="vi-VN"/>
          </a:p>
        </p:txBody>
      </p:sp>
      <p:sp>
        <p:nvSpPr>
          <p:cNvPr id="36" name="Rectangle 35"/>
          <p:cNvSpPr/>
          <p:nvPr userDrawn="1"/>
        </p:nvSpPr>
        <p:spPr>
          <a:xfrm>
            <a:off x="0" y="2"/>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r="100000" b="100000"/>
            </a:path>
            <a:tileRect l="-100000" t="-100000"/>
          </a:gra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350" dirty="0" smtClean="0"/>
              <a:t>MICROSOFT</a:t>
            </a:r>
            <a:r>
              <a:rPr lang="en-US" sz="1350" baseline="0" dirty="0" smtClean="0"/>
              <a:t> SQL SERVER</a:t>
            </a:r>
            <a:endParaRPr lang="vi-VN" sz="1350" dirty="0"/>
          </a:p>
        </p:txBody>
      </p:sp>
      <p:sp>
        <p:nvSpPr>
          <p:cNvPr id="37" name="Rectangle 36"/>
          <p:cNvSpPr/>
          <p:nvPr userDrawn="1"/>
        </p:nvSpPr>
        <p:spPr>
          <a:xfrm>
            <a:off x="0" y="6485469"/>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l="100000" b="100000"/>
            </a:path>
            <a:tileRect t="-100000" r="-100000"/>
          </a:grad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US" sz="1350" dirty="0" smtClean="0"/>
              <a:t>FACULTY OF INFORMATION TECHNOLOGY</a:t>
            </a:r>
            <a:endParaRPr lang="vi-VN" sz="1350" dirty="0"/>
          </a:p>
        </p:txBody>
      </p:sp>
    </p:spTree>
    <p:extLst>
      <p:ext uri="{BB962C8B-B14F-4D97-AF65-F5344CB8AC3E}">
        <p14:creationId xmlns:p14="http://schemas.microsoft.com/office/powerpoint/2010/main" val="662549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5690" y="3950997"/>
            <a:ext cx="9978851" cy="1269262"/>
          </a:xfrm>
        </p:spPr>
        <p:txBody>
          <a:bodyPr anchor="t">
            <a:noAutofit/>
          </a:bodyPr>
          <a:lstStyle/>
          <a:p>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rPr>
              <a:t>BẢO MẬT &amp; PHÂN QUYỀN</a:t>
            </a:r>
            <a:endParaRPr lang="vi-V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4255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SECURITY</a:t>
            </a:r>
          </a:p>
        </p:txBody>
      </p:sp>
      <p:sp>
        <p:nvSpPr>
          <p:cNvPr id="3" name="Content Placeholder 2"/>
          <p:cNvSpPr>
            <a:spLocks noGrp="1"/>
          </p:cNvSpPr>
          <p:nvPr>
            <p:ph idx="1"/>
          </p:nvPr>
        </p:nvSpPr>
        <p:spPr>
          <a:xfrm>
            <a:off x="1082040" y="1511300"/>
            <a:ext cx="10422572" cy="4399922"/>
          </a:xfrm>
        </p:spPr>
        <p:txBody>
          <a:bodyPr>
            <a:normAutofit fontScale="92500" lnSpcReduction="10000"/>
          </a:bodyPr>
          <a:lstStyle/>
          <a:p>
            <a:r>
              <a:rPr lang="en-US" b="1" dirty="0" smtClean="0">
                <a:solidFill>
                  <a:srgbClr val="C00000"/>
                </a:solidFill>
              </a:rPr>
              <a:t>Windows </a:t>
            </a:r>
            <a:r>
              <a:rPr lang="en-US" b="1" dirty="0">
                <a:solidFill>
                  <a:srgbClr val="C00000"/>
                </a:solidFill>
              </a:rPr>
              <a:t>Authentication</a:t>
            </a:r>
          </a:p>
          <a:p>
            <a:pPr marL="914400" lvl="3" indent="-396875"/>
            <a:r>
              <a:rPr lang="en-US" sz="3000"/>
              <a:t>Tích hợp với login security của windows</a:t>
            </a:r>
            <a:r>
              <a:rPr lang="en-US" sz="3000"/>
              <a:t>. </a:t>
            </a:r>
            <a:r>
              <a:rPr lang="en-US" sz="3200"/>
              <a:t>Users chỉ cần được cấp account trong Windows</a:t>
            </a:r>
          </a:p>
          <a:p>
            <a:pPr marL="914400" lvl="3" indent="-396875"/>
            <a:r>
              <a:rPr lang="en-US" sz="3000" smtClean="0"/>
              <a:t>Việc </a:t>
            </a:r>
            <a:r>
              <a:rPr lang="en-US" sz="3000"/>
              <a:t>uỷ nhiệm Network security được thiết lập khi user login vào network</a:t>
            </a:r>
          </a:p>
          <a:p>
            <a:pPr marL="914400" lvl="3" indent="-396875"/>
            <a:r>
              <a:rPr lang="en-US" sz="3000"/>
              <a:t>Thông qua Windows để xác định account và </a:t>
            </a:r>
            <a:r>
              <a:rPr lang="en-US" sz="3000"/>
              <a:t>password </a:t>
            </a:r>
            <a:r>
              <a:rPr lang="en-US" sz="3000" smtClean="0"/>
              <a:t>login. </a:t>
            </a:r>
            <a:r>
              <a:rPr lang="en-US" sz="2600" smtClean="0"/>
              <a:t>SQL </a:t>
            </a:r>
            <a:r>
              <a:rPr lang="en-US" sz="2600" dirty="0"/>
              <a:t>Server </a:t>
            </a:r>
            <a:r>
              <a:rPr lang="en-US" sz="2600" dirty="0" err="1"/>
              <a:t>dựa</a:t>
            </a:r>
            <a:r>
              <a:rPr lang="en-US" sz="2600" dirty="0"/>
              <a:t> </a:t>
            </a:r>
            <a:r>
              <a:rPr lang="en-US" sz="2600" dirty="0" err="1"/>
              <a:t>vào</a:t>
            </a:r>
            <a:r>
              <a:rPr lang="en-US" sz="2600" dirty="0"/>
              <a:t> Windows </a:t>
            </a:r>
            <a:r>
              <a:rPr lang="en-US" sz="2600" dirty="0" err="1"/>
              <a:t>để</a:t>
            </a:r>
            <a:r>
              <a:rPr lang="en-US" sz="2600" dirty="0"/>
              <a:t> </a:t>
            </a:r>
            <a:r>
              <a:rPr lang="en-US" sz="2600" dirty="0" err="1"/>
              <a:t>chứng</a:t>
            </a:r>
            <a:r>
              <a:rPr lang="en-US" sz="2600" dirty="0"/>
              <a:t> </a:t>
            </a:r>
            <a:r>
              <a:rPr lang="en-US" sz="2600" dirty="0" err="1"/>
              <a:t>thực</a:t>
            </a:r>
            <a:r>
              <a:rPr lang="en-US" sz="2600" dirty="0"/>
              <a:t> </a:t>
            </a:r>
            <a:r>
              <a:rPr lang="en-US" sz="2600" dirty="0" err="1"/>
              <a:t>cho</a:t>
            </a:r>
            <a:r>
              <a:rPr lang="en-US" sz="2600" dirty="0"/>
              <a:t> user</a:t>
            </a:r>
          </a:p>
          <a:p>
            <a:pPr marL="0" indent="0">
              <a:buNone/>
            </a:pPr>
            <a:r>
              <a:rPr lang="en-US" i="1" dirty="0" err="1"/>
              <a:t>Cách</a:t>
            </a:r>
            <a:r>
              <a:rPr lang="en-US" i="1" dirty="0"/>
              <a:t> </a:t>
            </a:r>
            <a:r>
              <a:rPr lang="en-US" i="1" dirty="0" err="1"/>
              <a:t>kết</a:t>
            </a:r>
            <a:r>
              <a:rPr lang="en-US" i="1" dirty="0"/>
              <a:t> </a:t>
            </a:r>
            <a:r>
              <a:rPr lang="en-US" i="1" dirty="0" err="1"/>
              <a:t>nối</a:t>
            </a:r>
            <a:r>
              <a:rPr lang="en-US" i="1" dirty="0"/>
              <a:t> </a:t>
            </a:r>
            <a:r>
              <a:rPr lang="en-US" i="1" dirty="0" err="1"/>
              <a:t>này</a:t>
            </a:r>
            <a:r>
              <a:rPr lang="en-US" i="1" dirty="0"/>
              <a:t> </a:t>
            </a:r>
            <a:r>
              <a:rPr lang="en-US" i="1" dirty="0" err="1"/>
              <a:t>gọi</a:t>
            </a:r>
            <a:r>
              <a:rPr lang="en-US" i="1" dirty="0"/>
              <a:t> </a:t>
            </a:r>
            <a:r>
              <a:rPr lang="en-US" i="1" dirty="0" err="1"/>
              <a:t>là</a:t>
            </a:r>
            <a:r>
              <a:rPr lang="en-US" i="1" dirty="0"/>
              <a:t> </a:t>
            </a:r>
            <a:r>
              <a:rPr lang="en-US" i="1" dirty="0" err="1"/>
              <a:t>kết</a:t>
            </a:r>
            <a:r>
              <a:rPr lang="en-US" i="1" dirty="0"/>
              <a:t> </a:t>
            </a:r>
            <a:r>
              <a:rPr lang="en-US" i="1" dirty="0" err="1"/>
              <a:t>nối</a:t>
            </a:r>
            <a:r>
              <a:rPr lang="en-US" i="1" dirty="0"/>
              <a:t> tin </a:t>
            </a:r>
            <a:r>
              <a:rPr lang="en-US" i="1" dirty="0" err="1"/>
              <a:t>tưởng</a:t>
            </a:r>
            <a:r>
              <a:rPr lang="en-US" i="1" dirty="0"/>
              <a:t>, </a:t>
            </a:r>
            <a:r>
              <a:rPr lang="en-US" i="1" dirty="0" err="1"/>
              <a:t>dựa</a:t>
            </a:r>
            <a:r>
              <a:rPr lang="en-US" i="1" dirty="0"/>
              <a:t> </a:t>
            </a:r>
            <a:r>
              <a:rPr lang="en-US" i="1" dirty="0" err="1"/>
              <a:t>vào</a:t>
            </a:r>
            <a:r>
              <a:rPr lang="en-US" i="1" dirty="0"/>
              <a:t> </a:t>
            </a:r>
            <a:r>
              <a:rPr lang="en-US" i="1" dirty="0" err="1"/>
              <a:t>ủy</a:t>
            </a:r>
            <a:r>
              <a:rPr lang="en-US" i="1" dirty="0"/>
              <a:t> </a:t>
            </a:r>
            <a:r>
              <a:rPr lang="en-US" i="1" dirty="0" err="1"/>
              <a:t>nhiệm</a:t>
            </a:r>
            <a:r>
              <a:rPr lang="en-US" i="1" dirty="0"/>
              <a:t> </a:t>
            </a:r>
            <a:r>
              <a:rPr lang="en-US" i="1" dirty="0" err="1"/>
              <a:t>bảo</a:t>
            </a:r>
            <a:r>
              <a:rPr lang="en-US" i="1" dirty="0"/>
              <a:t> </a:t>
            </a:r>
            <a:r>
              <a:rPr lang="en-US" i="1" dirty="0" err="1"/>
              <a:t>mật</a:t>
            </a:r>
            <a:r>
              <a:rPr lang="en-US" i="1" dirty="0"/>
              <a:t> </a:t>
            </a:r>
            <a:r>
              <a:rPr lang="en-US" i="1" dirty="0" err="1"/>
              <a:t>của</a:t>
            </a:r>
            <a:r>
              <a:rPr lang="en-US" i="1" dirty="0"/>
              <a:t> </a:t>
            </a:r>
            <a:r>
              <a:rPr lang="en-US" i="1" dirty="0" smtClean="0"/>
              <a:t>windows</a:t>
            </a:r>
            <a:endParaRPr lang="en-US" i="1" dirty="0"/>
          </a:p>
        </p:txBody>
      </p:sp>
    </p:spTree>
    <p:extLst>
      <p:ext uri="{BB962C8B-B14F-4D97-AF65-F5344CB8AC3E}">
        <p14:creationId xmlns:p14="http://schemas.microsoft.com/office/powerpoint/2010/main" val="3671652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SECURITY</a:t>
            </a:r>
          </a:p>
        </p:txBody>
      </p:sp>
      <p:sp>
        <p:nvSpPr>
          <p:cNvPr id="3" name="Content Placeholder 2"/>
          <p:cNvSpPr>
            <a:spLocks noGrp="1"/>
          </p:cNvSpPr>
          <p:nvPr>
            <p:ph idx="1"/>
          </p:nvPr>
        </p:nvSpPr>
        <p:spPr>
          <a:xfrm>
            <a:off x="838200" y="1511300"/>
            <a:ext cx="10666412" cy="4399922"/>
          </a:xfrm>
        </p:spPr>
        <p:txBody>
          <a:bodyPr>
            <a:normAutofit fontScale="92500" lnSpcReduction="10000"/>
          </a:bodyPr>
          <a:lstStyle/>
          <a:p>
            <a:r>
              <a:rPr lang="en-US" b="1" dirty="0">
                <a:solidFill>
                  <a:srgbClr val="C00000"/>
                </a:solidFill>
              </a:rPr>
              <a:t>SQL Server Authentication</a:t>
            </a:r>
          </a:p>
          <a:p>
            <a:pPr marL="808038" lvl="3" indent="-411163"/>
            <a:r>
              <a:rPr lang="en-US" sz="2800"/>
              <a:t>Là sự kết hợp của Windows Authentication và SQL Server Authentication, ở chế độ này cả user của Windows và SQL Server để có thể thiết lập để truy nhập SQL Server.</a:t>
            </a:r>
          </a:p>
          <a:p>
            <a:pPr marL="808038" lvl="3" indent="-411163"/>
            <a:r>
              <a:rPr lang="en-US" sz="2800"/>
              <a:t>SQL server tự xác nhận login account và password khi user connect.</a:t>
            </a:r>
          </a:p>
          <a:p>
            <a:pPr lvl="1"/>
            <a:r>
              <a:rPr lang="en-US" smtClean="0"/>
              <a:t>Người </a:t>
            </a:r>
            <a:r>
              <a:rPr lang="en-US" dirty="0" err="1"/>
              <a:t>quản</a:t>
            </a:r>
            <a:r>
              <a:rPr lang="en-US" dirty="0"/>
              <a:t> </a:t>
            </a:r>
            <a:r>
              <a:rPr lang="en-US" dirty="0" err="1"/>
              <a:t>trị</a:t>
            </a:r>
            <a:r>
              <a:rPr lang="en-US" dirty="0"/>
              <a:t> CSDL </a:t>
            </a:r>
            <a:r>
              <a:rPr lang="en-US" dirty="0" err="1"/>
              <a:t>tạo</a:t>
            </a:r>
            <a:r>
              <a:rPr lang="en-US" dirty="0"/>
              <a:t> </a:t>
            </a:r>
            <a:r>
              <a:rPr lang="en-US" dirty="0" err="1"/>
              <a:t>ra</a:t>
            </a:r>
            <a:r>
              <a:rPr lang="en-US" dirty="0"/>
              <a:t> </a:t>
            </a:r>
            <a:r>
              <a:rPr lang="en-US" dirty="0" err="1"/>
              <a:t>tài</a:t>
            </a:r>
            <a:r>
              <a:rPr lang="en-US" dirty="0"/>
              <a:t> </a:t>
            </a:r>
            <a:r>
              <a:rPr lang="en-US" dirty="0" err="1"/>
              <a:t>khoản</a:t>
            </a:r>
            <a:r>
              <a:rPr lang="en-US" dirty="0"/>
              <a:t> </a:t>
            </a:r>
            <a:r>
              <a:rPr lang="en-US" dirty="0" err="1"/>
              <a:t>và</a:t>
            </a:r>
            <a:r>
              <a:rPr lang="en-US" dirty="0"/>
              <a:t> password </a:t>
            </a:r>
            <a:r>
              <a:rPr lang="en-US" dirty="0" err="1"/>
              <a:t>đăng</a:t>
            </a:r>
            <a:r>
              <a:rPr lang="en-US" dirty="0"/>
              <a:t> </a:t>
            </a:r>
            <a:r>
              <a:rPr lang="en-US" dirty="0" err="1"/>
              <a:t>nhập</a:t>
            </a:r>
            <a:r>
              <a:rPr lang="en-US" dirty="0"/>
              <a:t> </a:t>
            </a:r>
            <a:r>
              <a:rPr lang="en-US" dirty="0" err="1"/>
              <a:t>của</a:t>
            </a:r>
            <a:r>
              <a:rPr lang="en-US" dirty="0"/>
              <a:t> SQL Server.</a:t>
            </a:r>
          </a:p>
          <a:p>
            <a:pPr marL="0" indent="0">
              <a:buNone/>
            </a:pPr>
            <a:r>
              <a:rPr lang="en-US" i="1" dirty="0" err="1"/>
              <a:t>Thông</a:t>
            </a:r>
            <a:r>
              <a:rPr lang="en-US" i="1" dirty="0"/>
              <a:t> tin </a:t>
            </a:r>
            <a:r>
              <a:rPr lang="en-US" i="1" dirty="0" err="1"/>
              <a:t>đăng</a:t>
            </a:r>
            <a:r>
              <a:rPr lang="en-US" i="1" dirty="0"/>
              <a:t> </a:t>
            </a:r>
            <a:r>
              <a:rPr lang="en-US" i="1" dirty="0" err="1"/>
              <a:t>nhập</a:t>
            </a:r>
            <a:r>
              <a:rPr lang="en-US" i="1" dirty="0"/>
              <a:t> </a:t>
            </a:r>
            <a:r>
              <a:rPr lang="en-US" i="1" dirty="0" err="1"/>
              <a:t>được</a:t>
            </a:r>
            <a:r>
              <a:rPr lang="en-US" i="1" dirty="0"/>
              <a:t> </a:t>
            </a:r>
            <a:r>
              <a:rPr lang="en-US" i="1" dirty="0" err="1"/>
              <a:t>lưu</a:t>
            </a:r>
            <a:r>
              <a:rPr lang="en-US" i="1" dirty="0"/>
              <a:t> </a:t>
            </a:r>
            <a:r>
              <a:rPr lang="en-US" i="1" dirty="0" err="1"/>
              <a:t>trong</a:t>
            </a:r>
            <a:r>
              <a:rPr lang="en-US" i="1" dirty="0"/>
              <a:t> </a:t>
            </a:r>
            <a:r>
              <a:rPr lang="en-US" i="1" dirty="0" err="1"/>
              <a:t>bảng</a:t>
            </a:r>
            <a:r>
              <a:rPr lang="en-US" i="1" dirty="0"/>
              <a:t> </a:t>
            </a:r>
            <a:r>
              <a:rPr lang="vi-VN" i="1" dirty="0">
                <a:solidFill>
                  <a:srgbClr val="C00000"/>
                </a:solidFill>
              </a:rPr>
              <a:t>sysxlogins</a:t>
            </a:r>
            <a:r>
              <a:rPr lang="vi-VN" i="1" dirty="0"/>
              <a:t> của CSDL </a:t>
            </a:r>
            <a:r>
              <a:rPr lang="vi-VN" i="1" dirty="0">
                <a:solidFill>
                  <a:srgbClr val="C00000"/>
                </a:solidFill>
              </a:rPr>
              <a:t>master</a:t>
            </a:r>
          </a:p>
          <a:p>
            <a:endParaRPr lang="en-US" dirty="0"/>
          </a:p>
          <a:p>
            <a:endParaRPr lang="en-US" dirty="0"/>
          </a:p>
        </p:txBody>
      </p:sp>
    </p:spTree>
    <p:extLst>
      <p:ext uri="{BB962C8B-B14F-4D97-AF65-F5344CB8AC3E}">
        <p14:creationId xmlns:p14="http://schemas.microsoft.com/office/powerpoint/2010/main" val="115515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SECURITY</a:t>
            </a:r>
          </a:p>
        </p:txBody>
      </p:sp>
      <p:sp>
        <p:nvSpPr>
          <p:cNvPr id="3" name="Content Placeholder 2"/>
          <p:cNvSpPr>
            <a:spLocks noGrp="1"/>
          </p:cNvSpPr>
          <p:nvPr>
            <p:ph idx="1"/>
          </p:nvPr>
        </p:nvSpPr>
        <p:spPr>
          <a:xfrm>
            <a:off x="838200" y="1511300"/>
            <a:ext cx="10666412" cy="4399922"/>
          </a:xfrm>
        </p:spPr>
        <p:txBody>
          <a:bodyPr>
            <a:noAutofit/>
          </a:bodyPr>
          <a:lstStyle/>
          <a:p>
            <a:r>
              <a:rPr lang="en-US" sz="2800" smtClean="0"/>
              <a:t>Window </a:t>
            </a:r>
            <a:r>
              <a:rPr lang="en-US" sz="2800"/>
              <a:t>mode: </a:t>
            </a:r>
          </a:p>
          <a:p>
            <a:pPr lvl="1"/>
            <a:r>
              <a:rPr lang="en-US" sz="2400"/>
              <a:t>Không phải nhớ nhiều username, password</a:t>
            </a:r>
          </a:p>
          <a:p>
            <a:pPr lvl="1"/>
            <a:r>
              <a:rPr lang="en-US" sz="2400"/>
              <a:t>Policies của window: thời gian hết hạn, chiều dài tối đa, lưu giữ history.</a:t>
            </a:r>
          </a:p>
          <a:p>
            <a:pPr lvl="1"/>
            <a:r>
              <a:rPr lang="en-US" sz="2400"/>
              <a:t>Nhược điểm: chỉ user window mới có thể kết nối đến sqlserver </a:t>
            </a:r>
          </a:p>
          <a:p>
            <a:r>
              <a:rPr lang="en-US" sz="2800"/>
              <a:t> Mixed mode:</a:t>
            </a:r>
          </a:p>
          <a:p>
            <a:pPr lvl="1"/>
            <a:r>
              <a:rPr lang="en-US" sz="2400"/>
              <a:t>Không phân biệt net library</a:t>
            </a:r>
          </a:p>
          <a:p>
            <a:pPr lvl="1"/>
            <a:r>
              <a:rPr lang="en-US" sz="2400"/>
              <a:t>Hack vào network không có nghĩa là cũng hack vào sql server</a:t>
            </a:r>
          </a:p>
          <a:p>
            <a:endParaRPr lang="en-US" sz="3600" dirty="0"/>
          </a:p>
          <a:p>
            <a:endParaRPr lang="en-US" sz="3600" dirty="0"/>
          </a:p>
        </p:txBody>
      </p:sp>
    </p:spTree>
    <p:extLst>
      <p:ext uri="{BB962C8B-B14F-4D97-AF65-F5344CB8AC3E}">
        <p14:creationId xmlns:p14="http://schemas.microsoft.com/office/powerpoint/2010/main" val="2773359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chứng</a:t>
            </a:r>
            <a:r>
              <a:rPr lang="en-US" dirty="0" smtClean="0"/>
              <a:t> </a:t>
            </a:r>
            <a:r>
              <a:rPr lang="en-US" dirty="0" err="1" smtClean="0"/>
              <a:t>thực</a:t>
            </a:r>
            <a:endParaRPr lang="en-US" dirty="0"/>
          </a:p>
        </p:txBody>
      </p:sp>
      <p:sp>
        <p:nvSpPr>
          <p:cNvPr id="3" name="Content Placeholder 2"/>
          <p:cNvSpPr>
            <a:spLocks noGrp="1"/>
          </p:cNvSpPr>
          <p:nvPr>
            <p:ph idx="1"/>
          </p:nvPr>
        </p:nvSpPr>
        <p:spPr/>
        <p:txBody>
          <a:bodyPr/>
          <a:lstStyle/>
          <a:p>
            <a:r>
              <a:rPr lang="en-US" dirty="0" smtClean="0"/>
              <a:t>Click </a:t>
            </a:r>
            <a:r>
              <a:rPr lang="en-US" dirty="0" err="1" smtClean="0"/>
              <a:t>phải</a:t>
            </a:r>
            <a:r>
              <a:rPr lang="en-US" dirty="0" smtClean="0"/>
              <a:t> </a:t>
            </a:r>
            <a:r>
              <a:rPr lang="en-US" dirty="0" err="1" smtClean="0"/>
              <a:t>trên</a:t>
            </a:r>
            <a:r>
              <a:rPr lang="en-US" dirty="0" smtClean="0"/>
              <a:t> server </a:t>
            </a:r>
            <a:r>
              <a:rPr lang="en-US" dirty="0" smtClean="0">
                <a:sym typeface="Wingdings" panose="05000000000000000000" pitchFamily="2" charset="2"/>
              </a:rPr>
              <a:t> </a:t>
            </a:r>
            <a:r>
              <a:rPr lang="en-US" dirty="0" err="1" smtClean="0">
                <a:sym typeface="Wingdings" panose="05000000000000000000" pitchFamily="2" charset="2"/>
              </a:rPr>
              <a:t>chọn</a:t>
            </a:r>
            <a:r>
              <a:rPr lang="en-US" dirty="0" smtClean="0">
                <a:sym typeface="Wingdings" panose="05000000000000000000" pitchFamily="2" charset="2"/>
              </a:rPr>
              <a:t> Properties</a:t>
            </a:r>
          </a:p>
          <a:p>
            <a:r>
              <a:rPr lang="en-US" dirty="0" err="1" smtClean="0">
                <a:sym typeface="Wingdings" panose="05000000000000000000" pitchFamily="2" charset="2"/>
              </a:rPr>
              <a:t>Trong</a:t>
            </a:r>
            <a:r>
              <a:rPr lang="en-US" dirty="0" smtClean="0">
                <a:sym typeface="Wingdings" panose="05000000000000000000" pitchFamily="2" charset="2"/>
              </a:rPr>
              <a:t> </a:t>
            </a:r>
            <a:r>
              <a:rPr lang="en-US" dirty="0" err="1" smtClean="0">
                <a:sym typeface="Wingdings" panose="05000000000000000000" pitchFamily="2" charset="2"/>
              </a:rPr>
              <a:t>khung</a:t>
            </a:r>
            <a:r>
              <a:rPr lang="en-US" dirty="0" smtClean="0">
                <a:sym typeface="Wingdings" panose="05000000000000000000" pitchFamily="2" charset="2"/>
              </a:rPr>
              <a:t> Select a page  </a:t>
            </a:r>
            <a:r>
              <a:rPr lang="en-US" dirty="0" err="1" smtClean="0">
                <a:sym typeface="Wingdings" panose="05000000000000000000" pitchFamily="2" charset="2"/>
              </a:rPr>
              <a:t>chọn</a:t>
            </a:r>
            <a:r>
              <a:rPr lang="en-US" dirty="0" smtClean="0">
                <a:sym typeface="Wingdings" panose="05000000000000000000" pitchFamily="2" charset="2"/>
              </a:rPr>
              <a:t> Security</a:t>
            </a:r>
            <a:endParaRPr lang="en-US" dirty="0"/>
          </a:p>
        </p:txBody>
      </p:sp>
      <p:pic>
        <p:nvPicPr>
          <p:cNvPr id="4" name="Picture 3"/>
          <p:cNvPicPr>
            <a:picLocks noChangeAspect="1"/>
          </p:cNvPicPr>
          <p:nvPr/>
        </p:nvPicPr>
        <p:blipFill rotWithShape="1">
          <a:blip r:embed="rId2"/>
          <a:srcRect b="53481"/>
          <a:stretch/>
        </p:blipFill>
        <p:spPr>
          <a:xfrm>
            <a:off x="3262510" y="2758836"/>
            <a:ext cx="8242102" cy="3442014"/>
          </a:xfrm>
          <a:prstGeom prst="rect">
            <a:avLst/>
          </a:prstGeom>
        </p:spPr>
      </p:pic>
    </p:spTree>
    <p:extLst>
      <p:ext uri="{BB962C8B-B14F-4D97-AF65-F5344CB8AC3E}">
        <p14:creationId xmlns:p14="http://schemas.microsoft.com/office/powerpoint/2010/main" val="3425497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LOGINS</a:t>
            </a:r>
            <a:endParaRPr lang="en-US" dirty="0"/>
          </a:p>
        </p:txBody>
      </p:sp>
      <p:sp>
        <p:nvSpPr>
          <p:cNvPr id="3" name="Content Placeholder 2"/>
          <p:cNvSpPr>
            <a:spLocks noGrp="1"/>
          </p:cNvSpPr>
          <p:nvPr>
            <p:ph idx="1"/>
          </p:nvPr>
        </p:nvSpPr>
        <p:spPr>
          <a:xfrm>
            <a:off x="822960" y="1511300"/>
            <a:ext cx="10854690" cy="4737100"/>
          </a:xfrm>
        </p:spPr>
        <p:txBody>
          <a:bodyPr>
            <a:normAutofit/>
          </a:bodyPr>
          <a:lstStyle/>
          <a:p>
            <a:r>
              <a:rPr lang="vi-VN" b="1" dirty="0"/>
              <a:t>Windows logins</a:t>
            </a:r>
            <a:r>
              <a:rPr lang="vi-VN" dirty="0"/>
              <a:t>: </a:t>
            </a:r>
          </a:p>
          <a:p>
            <a:pPr lvl="1">
              <a:lnSpc>
                <a:spcPct val="100000"/>
              </a:lnSpc>
            </a:pPr>
            <a:r>
              <a:rPr lang="en-US" dirty="0" smtClean="0"/>
              <a:t>T</a:t>
            </a:r>
            <a:r>
              <a:rPr lang="vi-VN" dirty="0" smtClean="0"/>
              <a:t>ài </a:t>
            </a:r>
            <a:r>
              <a:rPr lang="vi-VN" dirty="0"/>
              <a:t>khoản user hay group lưu trữ </a:t>
            </a:r>
            <a:r>
              <a:rPr lang="vi-VN"/>
              <a:t>trong </a:t>
            </a:r>
            <a:r>
              <a:rPr lang="vi-VN" smtClean="0"/>
              <a:t>Active </a:t>
            </a:r>
            <a:r>
              <a:rPr lang="vi-VN" dirty="0"/>
              <a:t>Directory hay </a:t>
            </a:r>
            <a:r>
              <a:rPr lang="en-US" dirty="0"/>
              <a:t>local Security Accounts Manager (SAM) </a:t>
            </a:r>
            <a:r>
              <a:rPr lang="vi-VN" dirty="0"/>
              <a:t>database.</a:t>
            </a:r>
          </a:p>
          <a:p>
            <a:r>
              <a:rPr lang="vi-VN" b="1" dirty="0"/>
              <a:t>SQL logins:</a:t>
            </a:r>
          </a:p>
          <a:p>
            <a:pPr lvl="1">
              <a:lnSpc>
                <a:spcPct val="100000"/>
              </a:lnSpc>
            </a:pPr>
            <a:r>
              <a:rPr lang="en-US" dirty="0" err="1"/>
              <a:t>Dùng</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không</a:t>
            </a:r>
            <a:r>
              <a:rPr lang="en-US" dirty="0"/>
              <a:t> </a:t>
            </a:r>
            <a:r>
              <a:rPr lang="en-US" dirty="0" err="1"/>
              <a:t>có</a:t>
            </a:r>
            <a:r>
              <a:rPr lang="en-US" dirty="0"/>
              <a:t> </a:t>
            </a:r>
            <a:r>
              <a:rPr lang="en-US" dirty="0" err="1"/>
              <a:t>tài</a:t>
            </a:r>
            <a:r>
              <a:rPr lang="en-US" dirty="0"/>
              <a:t> </a:t>
            </a:r>
            <a:r>
              <a:rPr lang="en-US" dirty="0" err="1"/>
              <a:t>khoản</a:t>
            </a:r>
            <a:r>
              <a:rPr lang="en-US" dirty="0"/>
              <a:t> windows</a:t>
            </a:r>
          </a:p>
          <a:p>
            <a:pPr lvl="1">
              <a:lnSpc>
                <a:spcPct val="100000"/>
              </a:lnSpc>
            </a:pPr>
            <a:r>
              <a:rPr lang="en-US" dirty="0" err="1"/>
              <a:t>Dựa</a:t>
            </a:r>
            <a:r>
              <a:rPr lang="en-US" dirty="0"/>
              <a:t> </a:t>
            </a:r>
            <a:r>
              <a:rPr lang="en-US" dirty="0" err="1"/>
              <a:t>vào</a:t>
            </a:r>
            <a:r>
              <a:rPr lang="en-US" dirty="0"/>
              <a:t> </a:t>
            </a:r>
            <a:r>
              <a:rPr lang="en-US" dirty="0" err="1"/>
              <a:t>thông</a:t>
            </a:r>
            <a:r>
              <a:rPr lang="en-US" dirty="0"/>
              <a:t> tin </a:t>
            </a:r>
            <a:r>
              <a:rPr lang="en-US" dirty="0" err="1"/>
              <a:t>lưu</a:t>
            </a:r>
            <a:r>
              <a:rPr lang="en-US" dirty="0"/>
              <a:t> </a:t>
            </a:r>
            <a:r>
              <a:rPr lang="en-US" dirty="0" err="1"/>
              <a:t>trữ</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khoản</a:t>
            </a:r>
            <a:r>
              <a:rPr lang="en-US" dirty="0"/>
              <a:t> </a:t>
            </a:r>
            <a:r>
              <a:rPr lang="en-US" dirty="0" err="1"/>
              <a:t>của</a:t>
            </a:r>
            <a:r>
              <a:rPr lang="en-US" dirty="0"/>
              <a:t> SQL Server</a:t>
            </a:r>
            <a:endParaRPr lang="vi-VN" dirty="0"/>
          </a:p>
          <a:p>
            <a:endParaRPr lang="en-US" dirty="0"/>
          </a:p>
        </p:txBody>
      </p:sp>
    </p:spTree>
    <p:extLst>
      <p:ext uri="{BB962C8B-B14F-4D97-AF65-F5344CB8AC3E}">
        <p14:creationId xmlns:p14="http://schemas.microsoft.com/office/powerpoint/2010/main" val="40406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ID VÀ USER ID</a:t>
            </a:r>
            <a:endParaRPr lang="en-US" dirty="0"/>
          </a:p>
        </p:txBody>
      </p:sp>
      <p:sp>
        <p:nvSpPr>
          <p:cNvPr id="3" name="Content Placeholder 2"/>
          <p:cNvSpPr>
            <a:spLocks noGrp="1"/>
          </p:cNvSpPr>
          <p:nvPr>
            <p:ph idx="1"/>
          </p:nvPr>
        </p:nvSpPr>
        <p:spPr>
          <a:xfrm>
            <a:off x="746760" y="1511300"/>
            <a:ext cx="10757852" cy="4399922"/>
          </a:xfrm>
        </p:spPr>
        <p:txBody>
          <a:bodyPr/>
          <a:lstStyle/>
          <a:p>
            <a:r>
              <a:rPr lang="vi-VN" b="1" dirty="0" smtClean="0"/>
              <a:t>Login</a:t>
            </a:r>
            <a:r>
              <a:rPr lang="en-US" b="1" dirty="0" smtClean="0"/>
              <a:t> ID</a:t>
            </a:r>
            <a:r>
              <a:rPr lang="vi-VN" b="1" dirty="0" smtClean="0"/>
              <a:t>:</a:t>
            </a:r>
            <a:r>
              <a:rPr lang="vi-VN" dirty="0"/>
              <a:t>  </a:t>
            </a:r>
            <a:endParaRPr lang="en-US" dirty="0" smtClean="0"/>
          </a:p>
          <a:p>
            <a:pPr lvl="1"/>
            <a:r>
              <a:rPr lang="vi-VN" dirty="0" smtClean="0"/>
              <a:t>Dùng </a:t>
            </a:r>
            <a:r>
              <a:rPr lang="vi-VN" dirty="0"/>
              <a:t>để truy cập vào hệ thống SQL </a:t>
            </a:r>
            <a:r>
              <a:rPr lang="vi-VN" dirty="0" smtClean="0"/>
              <a:t>Server</a:t>
            </a:r>
            <a:endParaRPr lang="en-US" dirty="0" smtClean="0"/>
          </a:p>
          <a:p>
            <a:pPr lvl="1"/>
            <a:r>
              <a:rPr lang="en-US" dirty="0" smtClean="0"/>
              <a:t>C</a:t>
            </a:r>
            <a:r>
              <a:rPr lang="vi-VN" dirty="0" smtClean="0"/>
              <a:t>ác </a:t>
            </a:r>
            <a:r>
              <a:rPr lang="vi-VN" dirty="0"/>
              <a:t>Login chỉ mới có quyền truy cập vào Server </a:t>
            </a:r>
            <a:r>
              <a:rPr lang="vi-VN" dirty="0" smtClean="0"/>
              <a:t>chưa có </a:t>
            </a:r>
            <a:r>
              <a:rPr lang="vi-VN" dirty="0"/>
              <a:t>quyền truy cập vào các Database trên </a:t>
            </a:r>
            <a:r>
              <a:rPr lang="vi-VN" dirty="0" smtClean="0"/>
              <a:t>Server</a:t>
            </a:r>
            <a:r>
              <a:rPr lang="en-US" dirty="0" smtClean="0"/>
              <a:t>.</a:t>
            </a:r>
          </a:p>
          <a:p>
            <a:pPr lvl="1"/>
            <a:r>
              <a:rPr lang="en-US" dirty="0" smtClean="0"/>
              <a:t>C</a:t>
            </a:r>
            <a:r>
              <a:rPr lang="vi-VN" dirty="0" smtClean="0"/>
              <a:t>ác </a:t>
            </a:r>
            <a:r>
              <a:rPr lang="vi-VN" dirty="0"/>
              <a:t>quyền truy cập vào Database được gắn liền với các người dùng </a:t>
            </a:r>
            <a:endParaRPr lang="en-US" dirty="0"/>
          </a:p>
        </p:txBody>
      </p:sp>
    </p:spTree>
    <p:extLst>
      <p:ext uri="{BB962C8B-B14F-4D97-AF65-F5344CB8AC3E}">
        <p14:creationId xmlns:p14="http://schemas.microsoft.com/office/powerpoint/2010/main" val="3941722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ID VÀ USER ID</a:t>
            </a:r>
          </a:p>
        </p:txBody>
      </p:sp>
      <p:sp>
        <p:nvSpPr>
          <p:cNvPr id="3" name="Content Placeholder 2"/>
          <p:cNvSpPr>
            <a:spLocks noGrp="1"/>
          </p:cNvSpPr>
          <p:nvPr>
            <p:ph idx="1"/>
          </p:nvPr>
        </p:nvSpPr>
        <p:spPr>
          <a:xfrm>
            <a:off x="563880" y="1511300"/>
            <a:ext cx="10940732" cy="4399922"/>
          </a:xfrm>
        </p:spPr>
        <p:txBody>
          <a:bodyPr/>
          <a:lstStyle/>
          <a:p>
            <a:r>
              <a:rPr lang="en-US" b="1" dirty="0"/>
              <a:t>User ID </a:t>
            </a:r>
            <a:endParaRPr lang="en-US" b="1" dirty="0" smtClean="0"/>
          </a:p>
          <a:p>
            <a:pPr lvl="1"/>
            <a:r>
              <a:rPr lang="en-US" dirty="0" err="1" smtClean="0"/>
              <a:t>Nhận</a:t>
            </a:r>
            <a:r>
              <a:rPr lang="en-US" dirty="0" smtClean="0"/>
              <a:t> </a:t>
            </a:r>
            <a:r>
              <a:rPr lang="en-US" dirty="0" err="1"/>
              <a:t>dạng</a:t>
            </a:r>
            <a:r>
              <a:rPr lang="en-US" dirty="0"/>
              <a:t> </a:t>
            </a:r>
            <a:r>
              <a:rPr lang="en-US" dirty="0" err="1"/>
              <a:t>người</a:t>
            </a:r>
            <a:r>
              <a:rPr lang="en-US" dirty="0"/>
              <a:t> </a:t>
            </a:r>
            <a:r>
              <a:rPr lang="en-US" dirty="0" err="1"/>
              <a:t>dùng</a:t>
            </a:r>
            <a:r>
              <a:rPr lang="en-US" dirty="0"/>
              <a:t> </a:t>
            </a:r>
            <a:r>
              <a:rPr lang="en-US" dirty="0" err="1"/>
              <a:t>trong</a:t>
            </a:r>
            <a:r>
              <a:rPr lang="en-US" dirty="0"/>
              <a:t> </a:t>
            </a:r>
            <a:r>
              <a:rPr lang="en-US" dirty="0" err="1" smtClean="0"/>
              <a:t>một</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p>
          <a:p>
            <a:pPr lvl="1"/>
            <a:r>
              <a:rPr lang="en-US" dirty="0" smtClean="0"/>
              <a:t>M</a:t>
            </a:r>
            <a:r>
              <a:rPr lang="vi-VN" dirty="0" smtClean="0"/>
              <a:t>ỗi </a:t>
            </a:r>
            <a:r>
              <a:rPr lang="vi-VN" dirty="0"/>
              <a:t>user luôn được gắn (mapped) với một login ở mức Server</a:t>
            </a:r>
            <a:endParaRPr lang="en-US" dirty="0"/>
          </a:p>
        </p:txBody>
      </p:sp>
    </p:spTree>
    <p:extLst>
      <p:ext uri="{BB962C8B-B14F-4D97-AF65-F5344CB8AC3E}">
        <p14:creationId xmlns:p14="http://schemas.microsoft.com/office/powerpoint/2010/main" val="1635734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ID VÀ USER ID</a:t>
            </a:r>
          </a:p>
        </p:txBody>
      </p:sp>
      <p:sp>
        <p:nvSpPr>
          <p:cNvPr id="3" name="Content Placeholder 2"/>
          <p:cNvSpPr>
            <a:spLocks noGrp="1"/>
          </p:cNvSpPr>
          <p:nvPr>
            <p:ph idx="1"/>
          </p:nvPr>
        </p:nvSpPr>
        <p:spPr>
          <a:xfrm>
            <a:off x="868680" y="1511300"/>
            <a:ext cx="10770870" cy="4775200"/>
          </a:xfrm>
        </p:spPr>
        <p:txBody>
          <a:bodyPr>
            <a:normAutofit/>
          </a:bodyPr>
          <a:lstStyle/>
          <a:p>
            <a:pPr>
              <a:lnSpc>
                <a:spcPct val="90000"/>
              </a:lnSpc>
              <a:spcAft>
                <a:spcPts val="600"/>
              </a:spcAft>
            </a:pPr>
            <a:r>
              <a:rPr lang="en-US" dirty="0" err="1"/>
              <a:t>Một</a:t>
            </a:r>
            <a:r>
              <a:rPr lang="en-US" dirty="0"/>
              <a:t> </a:t>
            </a:r>
            <a:r>
              <a:rPr lang="en-US" b="1" dirty="0">
                <a:solidFill>
                  <a:srgbClr val="C00000"/>
                </a:solidFill>
              </a:rPr>
              <a:t>login ID </a:t>
            </a:r>
            <a:r>
              <a:rPr lang="en-US" dirty="0" err="1"/>
              <a:t>phải</a:t>
            </a:r>
            <a:r>
              <a:rPr lang="en-US" dirty="0"/>
              <a:t> </a:t>
            </a:r>
            <a:r>
              <a:rPr lang="en-US" dirty="0" err="1"/>
              <a:t>kết</a:t>
            </a:r>
            <a:r>
              <a:rPr lang="en-US" dirty="0"/>
              <a:t> </a:t>
            </a:r>
            <a:r>
              <a:rPr lang="en-US" dirty="0" err="1"/>
              <a:t>hợp</a:t>
            </a:r>
            <a:r>
              <a:rPr lang="en-US" dirty="0"/>
              <a:t> </a:t>
            </a:r>
            <a:r>
              <a:rPr lang="en-US" dirty="0" err="1"/>
              <a:t>với</a:t>
            </a:r>
            <a:r>
              <a:rPr lang="en-US" dirty="0"/>
              <a:t> 1 </a:t>
            </a:r>
            <a:r>
              <a:rPr lang="en-US" b="1" dirty="0">
                <a:solidFill>
                  <a:srgbClr val="C00000"/>
                </a:solidFill>
              </a:rPr>
              <a:t>user ID </a:t>
            </a:r>
            <a:r>
              <a:rPr lang="en-US" dirty="0" err="1"/>
              <a:t>trong</a:t>
            </a:r>
            <a:r>
              <a:rPr lang="en-US" dirty="0"/>
              <a:t> </a:t>
            </a:r>
            <a:r>
              <a:rPr lang="en-US" dirty="0" err="1"/>
              <a:t>mỗi</a:t>
            </a:r>
            <a:r>
              <a:rPr lang="en-US" dirty="0"/>
              <a:t> DB </a:t>
            </a:r>
            <a:r>
              <a:rPr lang="en-US" dirty="0" err="1"/>
              <a:t>để</a:t>
            </a:r>
            <a:r>
              <a:rPr lang="en-US" dirty="0"/>
              <a:t>  </a:t>
            </a:r>
            <a:r>
              <a:rPr lang="en-US" dirty="0" err="1"/>
              <a:t>truy</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trong</a:t>
            </a:r>
            <a:r>
              <a:rPr lang="en-US" dirty="0"/>
              <a:t> DB. </a:t>
            </a:r>
            <a:endParaRPr lang="en-US" dirty="0" smtClean="0"/>
          </a:p>
          <a:p>
            <a:pPr>
              <a:lnSpc>
                <a:spcPct val="90000"/>
              </a:lnSpc>
              <a:spcAft>
                <a:spcPts val="600"/>
              </a:spcAft>
            </a:pPr>
            <a:r>
              <a:rPr lang="en-US" dirty="0" err="1" smtClean="0"/>
              <a:t>Nếu</a:t>
            </a:r>
            <a:r>
              <a:rPr lang="en-US" dirty="0" smtClean="0"/>
              <a:t> </a:t>
            </a:r>
            <a:r>
              <a:rPr lang="en-US" dirty="0"/>
              <a:t>login ID </a:t>
            </a:r>
            <a:r>
              <a:rPr lang="en-US" dirty="0" err="1"/>
              <a:t>không</a:t>
            </a:r>
            <a:r>
              <a:rPr lang="en-US" dirty="0"/>
              <a:t> </a:t>
            </a:r>
            <a:r>
              <a:rPr lang="en-US" dirty="0" err="1"/>
              <a:t>được</a:t>
            </a:r>
            <a:r>
              <a:rPr lang="en-US" dirty="0"/>
              <a:t> </a:t>
            </a:r>
            <a:r>
              <a:rPr lang="en-US" dirty="0" err="1"/>
              <a:t>kết</a:t>
            </a:r>
            <a:r>
              <a:rPr lang="en-US" dirty="0"/>
              <a:t> </a:t>
            </a:r>
            <a:r>
              <a:rPr lang="en-US" dirty="0" err="1"/>
              <a:t>hợp</a:t>
            </a:r>
            <a:r>
              <a:rPr lang="en-US" dirty="0"/>
              <a:t> </a:t>
            </a:r>
            <a:r>
              <a:rPr lang="en-US" dirty="0" err="1"/>
              <a:t>tường</a:t>
            </a:r>
            <a:r>
              <a:rPr lang="en-US" dirty="0"/>
              <a:t> minh </a:t>
            </a:r>
            <a:r>
              <a:rPr lang="en-US" dirty="0" err="1"/>
              <a:t>với</a:t>
            </a:r>
            <a:r>
              <a:rPr lang="en-US" dirty="0"/>
              <a:t> 1 user ID </a:t>
            </a:r>
            <a:r>
              <a:rPr lang="en-US" dirty="0" err="1"/>
              <a:t>thì</a:t>
            </a:r>
            <a:r>
              <a:rPr lang="en-US" dirty="0"/>
              <a:t> </a:t>
            </a:r>
            <a:r>
              <a:rPr lang="en-US" dirty="0" err="1"/>
              <a:t>nó</a:t>
            </a:r>
            <a:r>
              <a:rPr lang="en-US" dirty="0"/>
              <a:t> </a:t>
            </a:r>
            <a:r>
              <a:rPr lang="en-US" dirty="0" err="1"/>
              <a:t>sẽ</a:t>
            </a:r>
            <a:r>
              <a:rPr lang="en-US" dirty="0"/>
              <a:t> </a:t>
            </a:r>
            <a:r>
              <a:rPr lang="en-US" dirty="0" err="1"/>
              <a:t>kết</a:t>
            </a:r>
            <a:r>
              <a:rPr lang="en-US" dirty="0"/>
              <a:t> </a:t>
            </a:r>
            <a:r>
              <a:rPr lang="en-US" dirty="0" err="1"/>
              <a:t>hợp</a:t>
            </a:r>
            <a:r>
              <a:rPr lang="en-US" dirty="0"/>
              <a:t> </a:t>
            </a:r>
            <a:r>
              <a:rPr lang="en-US" dirty="0" err="1"/>
              <a:t>với</a:t>
            </a:r>
            <a:r>
              <a:rPr lang="en-US" dirty="0"/>
              <a:t> user </a:t>
            </a:r>
            <a:r>
              <a:rPr lang="en-US" b="1" dirty="0" smtClean="0">
                <a:solidFill>
                  <a:srgbClr val="C00000"/>
                </a:solidFill>
              </a:rPr>
              <a:t>guest</a:t>
            </a:r>
            <a:r>
              <a:rPr lang="en-US" dirty="0"/>
              <a:t>. </a:t>
            </a:r>
            <a:endParaRPr lang="en-US" dirty="0" smtClean="0"/>
          </a:p>
          <a:p>
            <a:pPr lvl="1">
              <a:lnSpc>
                <a:spcPct val="90000"/>
              </a:lnSpc>
              <a:spcAft>
                <a:spcPts val="600"/>
              </a:spcAft>
            </a:pPr>
            <a:r>
              <a:rPr lang="en-US" dirty="0" err="1" smtClean="0"/>
              <a:t>Nếu</a:t>
            </a:r>
            <a:r>
              <a:rPr lang="en-US" dirty="0" smtClean="0"/>
              <a:t> </a:t>
            </a:r>
            <a:r>
              <a:rPr lang="en-US" dirty="0"/>
              <a:t>DB </a:t>
            </a:r>
            <a:r>
              <a:rPr lang="en-US" dirty="0" err="1"/>
              <a:t>không</a:t>
            </a:r>
            <a:r>
              <a:rPr lang="en-US" dirty="0"/>
              <a:t> </a:t>
            </a:r>
            <a:r>
              <a:rPr lang="en-US" dirty="0" err="1"/>
              <a:t>có</a:t>
            </a:r>
            <a:r>
              <a:rPr lang="en-US" dirty="0"/>
              <a:t> user ID guest </a:t>
            </a:r>
            <a:r>
              <a:rPr lang="en-US" dirty="0" err="1"/>
              <a:t>thì</a:t>
            </a:r>
            <a:r>
              <a:rPr lang="en-US" dirty="0"/>
              <a:t> </a:t>
            </a:r>
            <a:r>
              <a:rPr lang="en-US" dirty="0" err="1"/>
              <a:t>không</a:t>
            </a:r>
            <a:r>
              <a:rPr lang="en-US" dirty="0"/>
              <a:t> </a:t>
            </a:r>
            <a:r>
              <a:rPr lang="en-US" dirty="0" err="1"/>
              <a:t>thể</a:t>
            </a:r>
            <a:r>
              <a:rPr lang="en-US" dirty="0"/>
              <a:t> </a:t>
            </a:r>
            <a:r>
              <a:rPr lang="en-US" dirty="0" err="1"/>
              <a:t>truy</a:t>
            </a:r>
            <a:r>
              <a:rPr lang="en-US" dirty="0"/>
              <a:t> </a:t>
            </a:r>
            <a:r>
              <a:rPr lang="en-US" dirty="0" err="1"/>
              <a:t>xuất</a:t>
            </a:r>
            <a:r>
              <a:rPr lang="en-US" dirty="0"/>
              <a:t> </a:t>
            </a:r>
            <a:r>
              <a:rPr lang="en-US" dirty="0" err="1"/>
              <a:t>vào</a:t>
            </a:r>
            <a:r>
              <a:rPr lang="en-US" dirty="0"/>
              <a:t> DB </a:t>
            </a:r>
            <a:r>
              <a:rPr lang="en-US" dirty="0" err="1"/>
              <a:t>được</a:t>
            </a:r>
            <a:endParaRPr lang="en-US" dirty="0"/>
          </a:p>
          <a:p>
            <a:pPr lvl="1">
              <a:lnSpc>
                <a:spcPct val="90000"/>
              </a:lnSpc>
              <a:spcAft>
                <a:spcPts val="600"/>
              </a:spcAft>
            </a:pPr>
            <a:r>
              <a:rPr lang="en-US" b="1" dirty="0" err="1"/>
              <a:t>sa</a:t>
            </a:r>
            <a:r>
              <a:rPr lang="en-US" dirty="0"/>
              <a:t> </a:t>
            </a:r>
            <a:r>
              <a:rPr lang="en-US" dirty="0" err="1"/>
              <a:t>là</a:t>
            </a:r>
            <a:r>
              <a:rPr lang="en-US" dirty="0"/>
              <a:t> 1 </a:t>
            </a:r>
            <a:r>
              <a:rPr lang="en-US" dirty="0" smtClean="0"/>
              <a:t>login account </a:t>
            </a:r>
            <a:r>
              <a:rPr lang="en-US" dirty="0" err="1"/>
              <a:t>được</a:t>
            </a:r>
            <a:r>
              <a:rPr lang="en-US" dirty="0"/>
              <a:t> </a:t>
            </a:r>
            <a:r>
              <a:rPr lang="en-US" dirty="0" err="1"/>
              <a:t>ánh</a:t>
            </a:r>
            <a:r>
              <a:rPr lang="en-US" dirty="0"/>
              <a:t> </a:t>
            </a:r>
            <a:r>
              <a:rPr lang="en-US" dirty="0" err="1"/>
              <a:t>xạ</a:t>
            </a:r>
            <a:r>
              <a:rPr lang="en-US" dirty="0"/>
              <a:t> </a:t>
            </a:r>
            <a:r>
              <a:rPr lang="en-US" dirty="0" err="1"/>
              <a:t>tự</a:t>
            </a:r>
            <a:r>
              <a:rPr lang="en-US" dirty="0"/>
              <a:t> </a:t>
            </a:r>
            <a:r>
              <a:rPr lang="en-US" dirty="0" err="1"/>
              <a:t>động</a:t>
            </a:r>
            <a:r>
              <a:rPr lang="en-US" dirty="0"/>
              <a:t> </a:t>
            </a:r>
            <a:r>
              <a:rPr lang="en-US" dirty="0" err="1"/>
              <a:t>với</a:t>
            </a:r>
            <a:r>
              <a:rPr lang="en-US" dirty="0"/>
              <a:t> user ID </a:t>
            </a:r>
            <a:r>
              <a:rPr lang="en-US" b="1" dirty="0" err="1">
                <a:solidFill>
                  <a:srgbClr val="C00000"/>
                </a:solidFill>
              </a:rPr>
              <a:t>dbo</a:t>
            </a:r>
            <a:r>
              <a:rPr lang="en-US" dirty="0">
                <a:solidFill>
                  <a:srgbClr val="C00000"/>
                </a:solidFill>
              </a:rPr>
              <a:t> </a:t>
            </a:r>
            <a:r>
              <a:rPr lang="en-US" dirty="0" err="1"/>
              <a:t>trong</a:t>
            </a:r>
            <a:r>
              <a:rPr lang="en-US" dirty="0"/>
              <a:t> </a:t>
            </a:r>
            <a:r>
              <a:rPr lang="en-US" dirty="0" err="1"/>
              <a:t>mọi</a:t>
            </a:r>
            <a:r>
              <a:rPr lang="en-US" dirty="0"/>
              <a:t> DB. </a:t>
            </a:r>
          </a:p>
        </p:txBody>
      </p:sp>
    </p:spTree>
    <p:extLst>
      <p:ext uri="{BB962C8B-B14F-4D97-AF65-F5344CB8AC3E}">
        <p14:creationId xmlns:p14="http://schemas.microsoft.com/office/powerpoint/2010/main" val="215178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login </a:t>
            </a:r>
            <a:r>
              <a:rPr lang="en-US" dirty="0" err="1" smtClean="0"/>
              <a:t>trong</a:t>
            </a:r>
            <a:r>
              <a:rPr lang="en-US" dirty="0" smtClean="0"/>
              <a:t> SSMS</a:t>
            </a:r>
            <a:endParaRPr lang="en-US" dirty="0"/>
          </a:p>
        </p:txBody>
      </p:sp>
      <p:sp>
        <p:nvSpPr>
          <p:cNvPr id="3" name="Content Placeholder 2"/>
          <p:cNvSpPr>
            <a:spLocks noGrp="1"/>
          </p:cNvSpPr>
          <p:nvPr>
            <p:ph idx="1"/>
          </p:nvPr>
        </p:nvSpPr>
        <p:spPr>
          <a:xfrm>
            <a:off x="1005840" y="1511300"/>
            <a:ext cx="10498772" cy="4399922"/>
          </a:xfrm>
        </p:spPr>
        <p:txBody>
          <a:bodyPr>
            <a:normAutofit/>
          </a:bodyPr>
          <a:lstStyle/>
          <a:p>
            <a:r>
              <a:rPr lang="en-US" dirty="0" err="1" smtClean="0"/>
              <a:t>Trong</a:t>
            </a:r>
            <a:r>
              <a:rPr lang="en-US" dirty="0" smtClean="0"/>
              <a:t> Object </a:t>
            </a:r>
            <a:r>
              <a:rPr lang="en-US" dirty="0"/>
              <a:t>Explorer, </a:t>
            </a:r>
            <a:r>
              <a:rPr lang="en-US" dirty="0" err="1"/>
              <a:t>chọn</a:t>
            </a:r>
            <a:r>
              <a:rPr lang="en-US" dirty="0"/>
              <a:t> </a:t>
            </a:r>
            <a:r>
              <a:rPr lang="en-US" dirty="0" err="1" smtClean="0"/>
              <a:t>server</a:t>
            </a:r>
            <a:r>
              <a:rPr lang="en-US" dirty="0" err="1" smtClean="0">
                <a:sym typeface="Wingdings" panose="05000000000000000000" pitchFamily="2" charset="2"/>
              </a:rPr>
              <a:t></a:t>
            </a:r>
            <a:r>
              <a:rPr lang="en-US" dirty="0" err="1" smtClean="0"/>
              <a:t>Mở</a:t>
            </a:r>
            <a:r>
              <a:rPr lang="en-US" dirty="0" smtClean="0"/>
              <a:t> </a:t>
            </a:r>
            <a:r>
              <a:rPr lang="en-US" dirty="0" err="1"/>
              <a:t>thư</a:t>
            </a:r>
            <a:r>
              <a:rPr lang="en-US" dirty="0"/>
              <a:t> </a:t>
            </a:r>
            <a:r>
              <a:rPr lang="en-US" dirty="0" err="1"/>
              <a:t>mục</a:t>
            </a:r>
            <a:r>
              <a:rPr lang="en-US" dirty="0"/>
              <a:t> </a:t>
            </a:r>
            <a:r>
              <a:rPr lang="en-US" dirty="0" smtClean="0"/>
              <a:t>Security </a:t>
            </a:r>
            <a:r>
              <a:rPr lang="en-US" dirty="0" smtClean="0">
                <a:sym typeface="Wingdings" panose="05000000000000000000" pitchFamily="2" charset="2"/>
              </a:rPr>
              <a:t> </a:t>
            </a:r>
            <a:r>
              <a:rPr lang="en-US" dirty="0" err="1" smtClean="0"/>
              <a:t>R_Click</a:t>
            </a:r>
            <a:r>
              <a:rPr lang="en-US" dirty="0" smtClean="0"/>
              <a:t> </a:t>
            </a:r>
            <a:r>
              <a:rPr lang="en-US" dirty="0"/>
              <a:t>Logins </a:t>
            </a:r>
            <a:r>
              <a:rPr lang="en-US" dirty="0" smtClean="0">
                <a:sym typeface="Wingdings" panose="05000000000000000000" pitchFamily="2" charset="2"/>
              </a:rPr>
              <a:t></a:t>
            </a:r>
            <a:r>
              <a:rPr lang="en-US" dirty="0" smtClean="0"/>
              <a:t>‘‘</a:t>
            </a:r>
            <a:r>
              <a:rPr lang="en-US" dirty="0"/>
              <a:t>New Login.’’</a:t>
            </a:r>
          </a:p>
          <a:p>
            <a:pPr lvl="1"/>
            <a:r>
              <a:rPr lang="en-US" dirty="0" err="1" smtClean="0"/>
              <a:t>Nếu</a:t>
            </a:r>
            <a:r>
              <a:rPr lang="en-US" dirty="0" smtClean="0"/>
              <a:t> </a:t>
            </a:r>
            <a:r>
              <a:rPr lang="en-US" dirty="0" err="1" smtClean="0"/>
              <a:t>tạo</a:t>
            </a:r>
            <a:r>
              <a:rPr lang="en-US" dirty="0" smtClean="0"/>
              <a:t> Windows login: </a:t>
            </a:r>
            <a:r>
              <a:rPr lang="en-US" dirty="0" err="1" smtClean="0"/>
              <a:t>nhập</a:t>
            </a:r>
            <a:r>
              <a:rPr lang="en-US" dirty="0" smtClean="0"/>
              <a:t> </a:t>
            </a:r>
            <a:r>
              <a:rPr lang="en-US" dirty="0" err="1"/>
              <a:t>tên</a:t>
            </a:r>
            <a:r>
              <a:rPr lang="en-US" dirty="0"/>
              <a:t> login </a:t>
            </a:r>
            <a:r>
              <a:rPr lang="en-US" dirty="0" err="1"/>
              <a:t>muốn</a:t>
            </a:r>
            <a:r>
              <a:rPr lang="en-US" dirty="0"/>
              <a:t> </a:t>
            </a:r>
            <a:r>
              <a:rPr lang="en-US" dirty="0" err="1" smtClean="0"/>
              <a:t>tạo</a:t>
            </a:r>
            <a:endParaRPr lang="en-US" dirty="0"/>
          </a:p>
          <a:p>
            <a:pPr lvl="1"/>
            <a:r>
              <a:rPr lang="en-US" dirty="0" err="1"/>
              <a:t>Nếu</a:t>
            </a:r>
            <a:r>
              <a:rPr lang="en-US" dirty="0"/>
              <a:t> </a:t>
            </a:r>
            <a:r>
              <a:rPr lang="en-US" dirty="0" err="1"/>
              <a:t>tạo</a:t>
            </a:r>
            <a:r>
              <a:rPr lang="en-US" dirty="0"/>
              <a:t> SQL </a:t>
            </a:r>
            <a:r>
              <a:rPr lang="en-US" dirty="0" smtClean="0"/>
              <a:t>Login: </a:t>
            </a:r>
            <a:r>
              <a:rPr lang="en-US" dirty="0" err="1"/>
              <a:t>chọn</a:t>
            </a:r>
            <a:r>
              <a:rPr lang="en-US" dirty="0"/>
              <a:t> ‘‘SQL Server authentication’’ </a:t>
            </a:r>
          </a:p>
          <a:p>
            <a:r>
              <a:rPr lang="en-US" dirty="0" err="1" smtClean="0"/>
              <a:t>Chọn</a:t>
            </a:r>
            <a:r>
              <a:rPr lang="en-US" dirty="0" smtClean="0"/>
              <a:t> </a:t>
            </a:r>
            <a:r>
              <a:rPr lang="en-US" dirty="0"/>
              <a:t>CSDL </a:t>
            </a:r>
            <a:r>
              <a:rPr lang="en-US" dirty="0" err="1"/>
              <a:t>và</a:t>
            </a:r>
            <a:r>
              <a:rPr lang="en-US" dirty="0"/>
              <a:t> </a:t>
            </a:r>
            <a:r>
              <a:rPr lang="en-US" dirty="0" err="1"/>
              <a:t>ngôn</a:t>
            </a:r>
            <a:r>
              <a:rPr lang="en-US" dirty="0"/>
              <a:t> </a:t>
            </a:r>
            <a:r>
              <a:rPr lang="en-US" dirty="0" err="1"/>
              <a:t>ngữ</a:t>
            </a:r>
            <a:r>
              <a:rPr lang="en-US" dirty="0"/>
              <a:t> </a:t>
            </a:r>
            <a:r>
              <a:rPr lang="en-US" dirty="0" err="1"/>
              <a:t>mặc</a:t>
            </a:r>
            <a:r>
              <a:rPr lang="en-US" dirty="0"/>
              <a:t> </a:t>
            </a:r>
            <a:r>
              <a:rPr lang="en-US" dirty="0" err="1"/>
              <a:t>định</a:t>
            </a:r>
            <a:endParaRPr lang="vi-VN" dirty="0"/>
          </a:p>
          <a:p>
            <a:endParaRPr lang="en-US" dirty="0"/>
          </a:p>
        </p:txBody>
      </p:sp>
    </p:spTree>
    <p:extLst>
      <p:ext uri="{BB962C8B-B14F-4D97-AF65-F5344CB8AC3E}">
        <p14:creationId xmlns:p14="http://schemas.microsoft.com/office/powerpoint/2010/main" val="1097335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login </a:t>
            </a:r>
            <a:r>
              <a:rPr lang="en-US" dirty="0" err="1"/>
              <a:t>trong</a:t>
            </a:r>
            <a:r>
              <a:rPr lang="en-US" dirty="0"/>
              <a:t> SSMS</a:t>
            </a:r>
          </a:p>
        </p:txBody>
      </p:sp>
      <p:pic>
        <p:nvPicPr>
          <p:cNvPr id="4" name="Picture 3"/>
          <p:cNvPicPr>
            <a:picLocks noChangeAspect="1"/>
          </p:cNvPicPr>
          <p:nvPr/>
        </p:nvPicPr>
        <p:blipFill rotWithShape="1">
          <a:blip r:embed="rId2"/>
          <a:srcRect b="50633"/>
          <a:stretch/>
        </p:blipFill>
        <p:spPr>
          <a:xfrm>
            <a:off x="2817996" y="2871905"/>
            <a:ext cx="6705600" cy="2971800"/>
          </a:xfrm>
          <a:prstGeom prst="rect">
            <a:avLst/>
          </a:prstGeom>
        </p:spPr>
      </p:pic>
      <p:sp>
        <p:nvSpPr>
          <p:cNvPr id="5" name="Rectangle 4"/>
          <p:cNvSpPr/>
          <p:nvPr/>
        </p:nvSpPr>
        <p:spPr>
          <a:xfrm>
            <a:off x="1143000" y="1706895"/>
            <a:ext cx="9797716" cy="954107"/>
          </a:xfrm>
          <a:prstGeom prst="rect">
            <a:avLst/>
          </a:prstGeom>
        </p:spPr>
        <p:txBody>
          <a:bodyPr wrap="square">
            <a:spAutoFit/>
          </a:bodyPr>
          <a:lstStyle/>
          <a:p>
            <a:pPr algn="just"/>
            <a:r>
              <a:rPr lang="en-US" sz="2800" i="1" dirty="0" err="1">
                <a:latin typeface="Arial" panose="020B0604020202020204" pitchFamily="34" charset="0"/>
                <a:cs typeface="Arial" panose="020B0604020202020204" pitchFamily="34" charset="0"/>
              </a:rPr>
              <a:t>Khi</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chọn</a:t>
            </a:r>
            <a:r>
              <a:rPr lang="en-US" sz="2800" i="1" dirty="0">
                <a:latin typeface="Arial" panose="020B0604020202020204" pitchFamily="34" charset="0"/>
                <a:cs typeface="Arial" panose="020B0604020202020204" pitchFamily="34" charset="0"/>
              </a:rPr>
              <a:t> ‘‘SQL Server authentication,’’ ta </a:t>
            </a:r>
            <a:r>
              <a:rPr lang="en-US" sz="2800" i="1" dirty="0" err="1">
                <a:latin typeface="Arial" panose="020B0604020202020204" pitchFamily="34" charset="0"/>
                <a:cs typeface="Arial" panose="020B0604020202020204" pitchFamily="34" charset="0"/>
              </a:rPr>
              <a:t>có</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thể</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chọn</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không</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kiểm</a:t>
            </a:r>
            <a:r>
              <a:rPr lang="en-US" sz="2800" i="1" dirty="0">
                <a:latin typeface="Arial" panose="020B0604020202020204" pitchFamily="34" charset="0"/>
                <a:cs typeface="Arial" panose="020B0604020202020204" pitchFamily="34" charset="0"/>
              </a:rPr>
              <a:t> </a:t>
            </a:r>
            <a:r>
              <a:rPr lang="en-US" sz="2800" i="1" dirty="0" err="1">
                <a:latin typeface="Arial" panose="020B0604020202020204" pitchFamily="34" charset="0"/>
                <a:cs typeface="Arial" panose="020B0604020202020204" pitchFamily="34" charset="0"/>
              </a:rPr>
              <a:t>tra</a:t>
            </a:r>
            <a:r>
              <a:rPr lang="en-US" sz="2800" i="1" dirty="0">
                <a:latin typeface="Arial" panose="020B0604020202020204" pitchFamily="34" charset="0"/>
                <a:cs typeface="Arial" panose="020B0604020202020204" pitchFamily="34" charset="0"/>
              </a:rPr>
              <a:t> password policies</a:t>
            </a:r>
            <a:endParaRPr lang="vi-VN"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931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TẦM QUAN TRỌNG  CỦA BẢO MẬT</a:t>
            </a:r>
            <a:endParaRPr lang="en-US" dirty="0"/>
          </a:p>
        </p:txBody>
      </p:sp>
      <p:sp>
        <p:nvSpPr>
          <p:cNvPr id="3" name="Content Placeholder 2"/>
          <p:cNvSpPr>
            <a:spLocks noGrp="1"/>
          </p:cNvSpPr>
          <p:nvPr>
            <p:ph idx="1"/>
          </p:nvPr>
        </p:nvSpPr>
        <p:spPr>
          <a:xfrm>
            <a:off x="2589212" y="1511300"/>
            <a:ext cx="8915400" cy="4679950"/>
          </a:xfrm>
        </p:spPr>
        <p:txBody>
          <a:bodyPr>
            <a:normAutofit/>
          </a:bodyPr>
          <a:lstStyle/>
          <a:p>
            <a:r>
              <a:rPr lang="vi-VN" b="1" dirty="0"/>
              <a:t>Mục đích</a:t>
            </a:r>
            <a:r>
              <a:rPr lang="vi-VN" dirty="0"/>
              <a:t>: bảo vệ dữ liệu</a:t>
            </a:r>
          </a:p>
          <a:p>
            <a:pPr lvl="1"/>
            <a:r>
              <a:rPr lang="en-US" dirty="0" err="1" smtClean="0"/>
              <a:t>Bảo</a:t>
            </a:r>
            <a:r>
              <a:rPr lang="en-US" dirty="0" smtClean="0"/>
              <a:t> </a:t>
            </a:r>
            <a:r>
              <a:rPr lang="en-US" dirty="0" err="1" smtClean="0"/>
              <a:t>vệ</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Khắc</a:t>
            </a:r>
            <a:r>
              <a:rPr lang="en-US" dirty="0" smtClean="0"/>
              <a:t> </a:t>
            </a:r>
            <a:r>
              <a:rPr lang="en-US" dirty="0" err="1" smtClean="0"/>
              <a:t>phục</a:t>
            </a:r>
            <a:r>
              <a:rPr lang="en-US" dirty="0" smtClean="0"/>
              <a:t> </a:t>
            </a:r>
            <a:r>
              <a:rPr lang="en-US" dirty="0" err="1" smtClean="0"/>
              <a:t>các</a:t>
            </a:r>
            <a:r>
              <a:rPr lang="en-US" dirty="0" smtClean="0"/>
              <a:t> </a:t>
            </a:r>
            <a:r>
              <a:rPr lang="en-US" dirty="0" err="1" smtClean="0"/>
              <a:t>sự</a:t>
            </a:r>
            <a:r>
              <a:rPr lang="en-US" dirty="0" smtClean="0"/>
              <a:t> </a:t>
            </a:r>
            <a:r>
              <a:rPr lang="en-US" err="1" smtClean="0"/>
              <a:t>cố</a:t>
            </a:r>
            <a:r>
              <a:rPr lang="en-US" smtClean="0"/>
              <a:t> </a:t>
            </a:r>
            <a:r>
              <a:rPr lang="en-US" smtClean="0"/>
              <a:t>xảy </a:t>
            </a:r>
            <a:r>
              <a:rPr lang="en-US" dirty="0" err="1" smtClean="0"/>
              <a:t>ra</a:t>
            </a:r>
            <a:r>
              <a:rPr lang="en-US" dirty="0" smtClean="0"/>
              <a:t> </a:t>
            </a:r>
            <a:r>
              <a:rPr lang="en-US" dirty="0" err="1" smtClean="0"/>
              <a:t>với</a:t>
            </a:r>
            <a:r>
              <a:rPr lang="en-US" dirty="0" smtClean="0"/>
              <a:t> CSDL</a:t>
            </a:r>
          </a:p>
          <a:p>
            <a:pPr lvl="1"/>
            <a:r>
              <a:rPr lang="en-US" dirty="0" err="1" smtClean="0"/>
              <a:t>Chống</a:t>
            </a:r>
            <a:r>
              <a:rPr lang="en-US" dirty="0" smtClean="0"/>
              <a:t> </a:t>
            </a:r>
            <a:r>
              <a:rPr lang="en-US" dirty="0" err="1" smtClean="0"/>
              <a:t>lại</a:t>
            </a:r>
            <a:r>
              <a:rPr lang="en-US" dirty="0" smtClean="0"/>
              <a:t> </a:t>
            </a:r>
            <a:r>
              <a:rPr lang="en-US" dirty="0" err="1" smtClean="0"/>
              <a:t>các</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trái</a:t>
            </a:r>
            <a:r>
              <a:rPr lang="en-US" dirty="0" smtClean="0"/>
              <a:t> </a:t>
            </a:r>
            <a:r>
              <a:rPr lang="en-US" dirty="0" err="1" smtClean="0"/>
              <a:t>phép</a:t>
            </a:r>
            <a:endParaRPr lang="en-US" dirty="0" smtClean="0"/>
          </a:p>
          <a:p>
            <a:r>
              <a:rPr lang="en-US" b="1" dirty="0" err="1" smtClean="0"/>
              <a:t>Vai</a:t>
            </a:r>
            <a:r>
              <a:rPr lang="en-US" b="1" dirty="0" smtClean="0"/>
              <a:t> </a:t>
            </a:r>
            <a:r>
              <a:rPr lang="en-US" b="1" dirty="0" err="1" smtClean="0"/>
              <a:t>trò</a:t>
            </a:r>
            <a:r>
              <a:rPr lang="en-US" b="1" dirty="0" smtClean="0"/>
              <a:t> </a:t>
            </a:r>
            <a:r>
              <a:rPr lang="en-US" b="1" dirty="0" err="1" smtClean="0"/>
              <a:t>của</a:t>
            </a:r>
            <a:r>
              <a:rPr lang="en-US" b="1" dirty="0" smtClean="0"/>
              <a:t> </a:t>
            </a:r>
            <a:r>
              <a:rPr lang="en-US" b="1" dirty="0" err="1" smtClean="0"/>
              <a:t>người</a:t>
            </a:r>
            <a:r>
              <a:rPr lang="en-US" b="1" dirty="0" smtClean="0"/>
              <a:t> </a:t>
            </a:r>
            <a:r>
              <a:rPr lang="en-US" b="1" dirty="0" err="1" smtClean="0"/>
              <a:t>quản</a:t>
            </a:r>
            <a:r>
              <a:rPr lang="en-US" b="1" dirty="0" smtClean="0"/>
              <a:t> </a:t>
            </a:r>
            <a:r>
              <a:rPr lang="en-US" b="1" dirty="0" err="1" smtClean="0"/>
              <a:t>trị</a:t>
            </a:r>
            <a:endParaRPr lang="en-US" b="1" dirty="0" smtClean="0"/>
          </a:p>
          <a:p>
            <a:pPr lvl="1"/>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sao</a:t>
            </a:r>
            <a:r>
              <a:rPr lang="en-US" dirty="0" smtClean="0"/>
              <a:t> </a:t>
            </a:r>
            <a:r>
              <a:rPr lang="en-US" dirty="0" err="1" smtClean="0"/>
              <a:t>lưu</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sự</a:t>
            </a:r>
            <a:r>
              <a:rPr lang="en-US" dirty="0" smtClean="0"/>
              <a:t> </a:t>
            </a:r>
            <a:r>
              <a:rPr lang="en-US" dirty="0" err="1" smtClean="0"/>
              <a:t>cố</a:t>
            </a:r>
            <a:endParaRPr lang="en-US" dirty="0" smtClean="0"/>
          </a:p>
          <a:p>
            <a:pPr lvl="1"/>
            <a:r>
              <a:rPr lang="en-US" dirty="0" err="1" smtClean="0"/>
              <a:t>Tạo</a:t>
            </a:r>
            <a:r>
              <a:rPr lang="en-US" dirty="0" smtClean="0"/>
              <a:t> </a:t>
            </a:r>
            <a:r>
              <a:rPr lang="en-US" dirty="0" err="1" smtClean="0"/>
              <a:t>lịch</a:t>
            </a:r>
            <a:r>
              <a:rPr lang="en-US" dirty="0" smtClean="0"/>
              <a:t> </a:t>
            </a:r>
            <a:r>
              <a:rPr lang="en-US" dirty="0" err="1" smtClean="0"/>
              <a:t>sao</a:t>
            </a:r>
            <a:r>
              <a:rPr lang="en-US" dirty="0" smtClean="0"/>
              <a:t> </a:t>
            </a:r>
            <a:r>
              <a:rPr lang="en-US" dirty="0" err="1" smtClean="0"/>
              <a:t>lưu</a:t>
            </a:r>
            <a:r>
              <a:rPr lang="en-US" dirty="0" smtClean="0"/>
              <a:t> </a:t>
            </a:r>
            <a:r>
              <a:rPr lang="en-US" dirty="0" err="1" smtClean="0"/>
              <a:t>tự</a:t>
            </a:r>
            <a:r>
              <a:rPr lang="en-US" dirty="0" smtClean="0"/>
              <a:t> </a:t>
            </a:r>
            <a:r>
              <a:rPr lang="en-US" dirty="0" err="1" smtClean="0"/>
              <a:t>động</a:t>
            </a:r>
            <a:endParaRPr lang="en-US" dirty="0" smtClean="0"/>
          </a:p>
          <a:p>
            <a:pPr lvl="1"/>
            <a:r>
              <a:rPr lang="en-US" dirty="0" err="1" smtClean="0"/>
              <a:t>Tạo</a:t>
            </a:r>
            <a:r>
              <a:rPr lang="en-US" dirty="0" smtClean="0"/>
              <a:t> </a:t>
            </a:r>
            <a:r>
              <a:rPr lang="en-US" dirty="0" err="1" smtClean="0"/>
              <a:t>tài</a:t>
            </a:r>
            <a:r>
              <a:rPr lang="en-US" dirty="0" smtClean="0"/>
              <a:t> </a:t>
            </a:r>
            <a:r>
              <a:rPr lang="en-US" dirty="0" err="1" smtClean="0"/>
              <a:t>khoản</a:t>
            </a:r>
            <a:r>
              <a:rPr lang="en-US" dirty="0" smtClean="0"/>
              <a:t> &amp; </a:t>
            </a:r>
            <a:r>
              <a:rPr lang="en-US" dirty="0" err="1" smtClean="0"/>
              <a:t>phân</a:t>
            </a:r>
            <a:r>
              <a:rPr lang="en-US" dirty="0" smtClean="0"/>
              <a:t> </a:t>
            </a:r>
            <a:r>
              <a:rPr lang="en-US" dirty="0" err="1" smtClean="0"/>
              <a:t>quyền</a:t>
            </a:r>
            <a:r>
              <a:rPr lang="en-US" dirty="0" smtClean="0"/>
              <a:t> </a:t>
            </a:r>
            <a:r>
              <a:rPr lang="en-US" dirty="0" err="1" smtClean="0"/>
              <a:t>người</a:t>
            </a:r>
            <a:r>
              <a:rPr lang="en-US" dirty="0" smtClean="0"/>
              <a:t> </a:t>
            </a:r>
            <a:r>
              <a:rPr lang="en-US" dirty="0" err="1" smtClean="0"/>
              <a:t>dùng</a:t>
            </a:r>
            <a:endParaRPr lang="en-US" dirty="0" smtClean="0"/>
          </a:p>
          <a:p>
            <a:pPr lvl="1"/>
            <a:endParaRPr lang="en-US" dirty="0"/>
          </a:p>
        </p:txBody>
      </p:sp>
    </p:spTree>
    <p:extLst>
      <p:ext uri="{BB962C8B-B14F-4D97-AF65-F5344CB8AC3E}">
        <p14:creationId xmlns:p14="http://schemas.microsoft.com/office/powerpoint/2010/main" val="1296982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login </a:t>
            </a:r>
            <a:r>
              <a:rPr lang="en-US" dirty="0" err="1" smtClean="0"/>
              <a:t>bằng</a:t>
            </a:r>
            <a:r>
              <a:rPr lang="en-US" dirty="0" smtClean="0"/>
              <a:t> T-SQL</a:t>
            </a:r>
            <a:endParaRPr lang="en-US" dirty="0"/>
          </a:p>
        </p:txBody>
      </p:sp>
      <p:sp>
        <p:nvSpPr>
          <p:cNvPr id="3" name="Content Placeholder 2"/>
          <p:cNvSpPr>
            <a:spLocks noGrp="1"/>
          </p:cNvSpPr>
          <p:nvPr>
            <p:ph idx="1"/>
          </p:nvPr>
        </p:nvSpPr>
        <p:spPr>
          <a:xfrm>
            <a:off x="2589212" y="1511300"/>
            <a:ext cx="8915400" cy="4802414"/>
          </a:xfrm>
        </p:spPr>
        <p:txBody>
          <a:bodyPr>
            <a:normAutofit/>
          </a:bodyPr>
          <a:lstStyle/>
          <a:p>
            <a:pPr algn="l">
              <a:lnSpc>
                <a:spcPct val="150000"/>
              </a:lnSpc>
            </a:pPr>
            <a:r>
              <a:rPr lang="en-US" sz="2800" b="1" dirty="0" smtClean="0">
                <a:solidFill>
                  <a:srgbClr val="C00000"/>
                </a:solidFill>
              </a:rPr>
              <a:t>CREATE LOGIN </a:t>
            </a:r>
            <a:r>
              <a:rPr lang="en-US" sz="2800" b="1" i="1" dirty="0" err="1" smtClean="0"/>
              <a:t>login_name</a:t>
            </a:r>
            <a:r>
              <a:rPr lang="en-US" sz="2800" b="1" dirty="0" smtClean="0"/>
              <a:t> </a:t>
            </a:r>
            <a:br>
              <a:rPr lang="en-US" sz="2800" b="1" dirty="0" smtClean="0"/>
            </a:br>
            <a:r>
              <a:rPr lang="en-US" sz="2800" b="1" dirty="0" smtClean="0">
                <a:solidFill>
                  <a:srgbClr val="C00000"/>
                </a:solidFill>
              </a:rPr>
              <a:t>WITH </a:t>
            </a:r>
            <a:r>
              <a:rPr lang="en-US" b="1" dirty="0" smtClean="0">
                <a:solidFill>
                  <a:srgbClr val="C00000"/>
                </a:solidFill>
                <a:latin typeface="Calibri" panose="020F0502020204030204" pitchFamily="34" charset="0"/>
                <a:cs typeface="Consolas" panose="020B0609020204030204" pitchFamily="49" charset="0"/>
              </a:rPr>
              <a:t>PASSWORD</a:t>
            </a:r>
            <a:r>
              <a:rPr lang="en-US" dirty="0" smtClean="0">
                <a:solidFill>
                  <a:srgbClr val="000000"/>
                </a:solidFill>
                <a:latin typeface="Calibri" panose="020F0502020204030204" pitchFamily="34" charset="0"/>
                <a:cs typeface="Consolas" panose="020B0609020204030204" pitchFamily="49" charset="0"/>
              </a:rPr>
              <a:t>='password' </a:t>
            </a:r>
            <a:r>
              <a:rPr lang="en-US" dirty="0">
                <a:solidFill>
                  <a:srgbClr val="000000"/>
                </a:solidFill>
                <a:latin typeface="Calibri" panose="020F0502020204030204" pitchFamily="34" charset="0"/>
                <a:cs typeface="Consolas" panose="020B0609020204030204" pitchFamily="49" charset="0"/>
              </a:rPr>
              <a:t>[MUST_CHANGE</a:t>
            </a:r>
            <a:r>
              <a:rPr lang="en-US" dirty="0" smtClean="0">
                <a:solidFill>
                  <a:srgbClr val="000000"/>
                </a:solidFill>
                <a:latin typeface="Calibri" panose="020F0502020204030204" pitchFamily="34" charset="0"/>
                <a:cs typeface="Consolas" panose="020B0609020204030204" pitchFamily="49" charset="0"/>
              </a:rPr>
              <a:t>]</a:t>
            </a:r>
            <a:br>
              <a:rPr lang="en-US" dirty="0" smtClean="0">
                <a:solidFill>
                  <a:srgbClr val="000000"/>
                </a:solidFill>
                <a:latin typeface="Calibri" panose="020F0502020204030204" pitchFamily="34" charset="0"/>
                <a:cs typeface="Consolas" panose="020B0609020204030204" pitchFamily="49" charset="0"/>
              </a:rPr>
            </a:br>
            <a:r>
              <a:rPr lang="en-US" dirty="0" smtClean="0">
                <a:solidFill>
                  <a:srgbClr val="000000"/>
                </a:solidFill>
                <a:latin typeface="Calibri" panose="020F0502020204030204" pitchFamily="34" charset="0"/>
                <a:cs typeface="Consolas" panose="020B0609020204030204" pitchFamily="49" charset="0"/>
              </a:rPr>
              <a:t>[, DEFAULT_DATABASE </a:t>
            </a:r>
            <a:r>
              <a:rPr lang="en-US" dirty="0">
                <a:solidFill>
                  <a:srgbClr val="000000"/>
                </a:solidFill>
                <a:latin typeface="Calibri" panose="020F0502020204030204" pitchFamily="34" charset="0"/>
                <a:cs typeface="Consolas" panose="020B0609020204030204" pitchFamily="49" charset="0"/>
              </a:rPr>
              <a:t>= </a:t>
            </a:r>
            <a:r>
              <a:rPr lang="en-US" dirty="0" err="1" smtClean="0">
                <a:solidFill>
                  <a:srgbClr val="000000"/>
                </a:solidFill>
                <a:latin typeface="Calibri" panose="020F0502020204030204" pitchFamily="34" charset="0"/>
                <a:cs typeface="Consolas" panose="020B0609020204030204" pitchFamily="49" charset="0"/>
              </a:rPr>
              <a:t>database_name</a:t>
            </a:r>
            <a:r>
              <a:rPr lang="en-US" dirty="0" smtClean="0">
                <a:solidFill>
                  <a:srgbClr val="000000"/>
                </a:solidFill>
                <a:latin typeface="Calibri" panose="020F0502020204030204" pitchFamily="34" charset="0"/>
                <a:cs typeface="Consolas" panose="020B0609020204030204" pitchFamily="49" charset="0"/>
              </a:rPr>
              <a:t> </a:t>
            </a:r>
            <a:r>
              <a:rPr lang="en-US" dirty="0">
                <a:solidFill>
                  <a:srgbClr val="000000"/>
                </a:solidFill>
                <a:latin typeface="Calibri" panose="020F0502020204030204" pitchFamily="34" charset="0"/>
                <a:cs typeface="Consolas" panose="020B0609020204030204" pitchFamily="49" charset="0"/>
              </a:rPr>
              <a:t>]</a:t>
            </a:r>
            <a:r>
              <a:rPr lang="en-US" dirty="0" smtClean="0">
                <a:solidFill>
                  <a:srgbClr val="000000"/>
                </a:solidFill>
                <a:latin typeface="Calibri" panose="020F0502020204030204" pitchFamily="34" charset="0"/>
                <a:cs typeface="Consolas" panose="020B0609020204030204" pitchFamily="49" charset="0"/>
              </a:rPr>
              <a:t> </a:t>
            </a:r>
            <a:br>
              <a:rPr lang="en-US" dirty="0" smtClean="0">
                <a:solidFill>
                  <a:srgbClr val="000000"/>
                </a:solidFill>
                <a:latin typeface="Calibri" panose="020F0502020204030204" pitchFamily="34" charset="0"/>
                <a:cs typeface="Consolas" panose="020B0609020204030204" pitchFamily="49" charset="0"/>
              </a:rPr>
            </a:br>
            <a:r>
              <a:rPr lang="en-US" dirty="0" smtClean="0">
                <a:solidFill>
                  <a:srgbClr val="000000"/>
                </a:solidFill>
                <a:latin typeface="Calibri" panose="020F0502020204030204" pitchFamily="34" charset="0"/>
                <a:cs typeface="Consolas" panose="020B0609020204030204" pitchFamily="49" charset="0"/>
              </a:rPr>
              <a:t>[, DEFAULT_LANGUAGE </a:t>
            </a:r>
            <a:r>
              <a:rPr lang="en-US" dirty="0">
                <a:solidFill>
                  <a:srgbClr val="000000"/>
                </a:solidFill>
                <a:latin typeface="Calibri" panose="020F0502020204030204" pitchFamily="34" charset="0"/>
                <a:cs typeface="Consolas" panose="020B0609020204030204" pitchFamily="49" charset="0"/>
              </a:rPr>
              <a:t>= language </a:t>
            </a:r>
            <a:r>
              <a:rPr lang="en-US" dirty="0" smtClean="0">
                <a:solidFill>
                  <a:srgbClr val="000000"/>
                </a:solidFill>
                <a:latin typeface="Calibri" panose="020F0502020204030204" pitchFamily="34" charset="0"/>
                <a:cs typeface="Consolas" panose="020B0609020204030204" pitchFamily="49" charset="0"/>
              </a:rPr>
              <a:t>]</a:t>
            </a:r>
            <a:br>
              <a:rPr lang="en-US" dirty="0" smtClean="0">
                <a:solidFill>
                  <a:srgbClr val="000000"/>
                </a:solidFill>
                <a:latin typeface="Calibri" panose="020F0502020204030204" pitchFamily="34" charset="0"/>
                <a:cs typeface="Consolas" panose="020B0609020204030204" pitchFamily="49" charset="0"/>
              </a:rPr>
            </a:br>
            <a:r>
              <a:rPr lang="en-US" dirty="0" smtClean="0">
                <a:solidFill>
                  <a:srgbClr val="000000"/>
                </a:solidFill>
                <a:latin typeface="Calibri" panose="020F0502020204030204" pitchFamily="34" charset="0"/>
                <a:cs typeface="Consolas" panose="020B0609020204030204" pitchFamily="49" charset="0"/>
              </a:rPr>
              <a:t>[, CHECK_EXPIRATION </a:t>
            </a:r>
            <a:r>
              <a:rPr lang="en-US" dirty="0">
                <a:solidFill>
                  <a:srgbClr val="000000"/>
                </a:solidFill>
                <a:latin typeface="Calibri" panose="020F0502020204030204" pitchFamily="34" charset="0"/>
                <a:cs typeface="Consolas" panose="020B0609020204030204" pitchFamily="49" charset="0"/>
              </a:rPr>
              <a:t>= { ON | </a:t>
            </a:r>
            <a:r>
              <a:rPr lang="en-US" dirty="0" smtClean="0">
                <a:solidFill>
                  <a:srgbClr val="000000"/>
                </a:solidFill>
                <a:latin typeface="Calibri" panose="020F0502020204030204" pitchFamily="34" charset="0"/>
                <a:cs typeface="Consolas" panose="020B0609020204030204" pitchFamily="49" charset="0"/>
              </a:rPr>
              <a:t>OFF}]</a:t>
            </a:r>
            <a:br>
              <a:rPr lang="en-US" dirty="0" smtClean="0">
                <a:solidFill>
                  <a:srgbClr val="000000"/>
                </a:solidFill>
                <a:latin typeface="Calibri" panose="020F0502020204030204" pitchFamily="34" charset="0"/>
                <a:cs typeface="Consolas" panose="020B0609020204030204" pitchFamily="49" charset="0"/>
              </a:rPr>
            </a:br>
            <a:r>
              <a:rPr lang="en-US" dirty="0" smtClean="0">
                <a:solidFill>
                  <a:srgbClr val="000000"/>
                </a:solidFill>
                <a:latin typeface="Calibri" panose="020F0502020204030204" pitchFamily="34" charset="0"/>
                <a:cs typeface="Consolas" panose="020B0609020204030204" pitchFamily="49" charset="0"/>
              </a:rPr>
              <a:t>[, CHECK_POLICY </a:t>
            </a:r>
            <a:r>
              <a:rPr lang="en-US" dirty="0">
                <a:solidFill>
                  <a:srgbClr val="000000"/>
                </a:solidFill>
                <a:latin typeface="Calibri" panose="020F0502020204030204" pitchFamily="34" charset="0"/>
                <a:cs typeface="Consolas" panose="020B0609020204030204" pitchFamily="49" charset="0"/>
              </a:rPr>
              <a:t>= </a:t>
            </a:r>
            <a:r>
              <a:rPr lang="en-US" dirty="0" smtClean="0">
                <a:solidFill>
                  <a:srgbClr val="000000"/>
                </a:solidFill>
                <a:latin typeface="Calibri" panose="020F0502020204030204" pitchFamily="34" charset="0"/>
                <a:cs typeface="Consolas" panose="020B0609020204030204" pitchFamily="49" charset="0"/>
              </a:rPr>
              <a:t>{ </a:t>
            </a:r>
            <a:r>
              <a:rPr lang="en-US" dirty="0">
                <a:solidFill>
                  <a:srgbClr val="000000"/>
                </a:solidFill>
                <a:latin typeface="Calibri" panose="020F0502020204030204" pitchFamily="34" charset="0"/>
                <a:cs typeface="Consolas" panose="020B0609020204030204" pitchFamily="49" charset="0"/>
              </a:rPr>
              <a:t>ON | OFF} </a:t>
            </a:r>
            <a:endParaRPr lang="en-US" dirty="0"/>
          </a:p>
        </p:txBody>
      </p:sp>
    </p:spTree>
    <p:extLst>
      <p:ext uri="{BB962C8B-B14F-4D97-AF65-F5344CB8AC3E}">
        <p14:creationId xmlns:p14="http://schemas.microsoft.com/office/powerpoint/2010/main" val="2224866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login </a:t>
            </a:r>
            <a:r>
              <a:rPr lang="en-US" dirty="0" err="1"/>
              <a:t>bằng</a:t>
            </a:r>
            <a:r>
              <a:rPr lang="en-US" dirty="0"/>
              <a:t> T-SQL</a:t>
            </a:r>
          </a:p>
        </p:txBody>
      </p:sp>
      <p:sp>
        <p:nvSpPr>
          <p:cNvPr id="3" name="Content Placeholder 2"/>
          <p:cNvSpPr>
            <a:spLocks noGrp="1"/>
          </p:cNvSpPr>
          <p:nvPr>
            <p:ph idx="1"/>
          </p:nvPr>
        </p:nvSpPr>
        <p:spPr>
          <a:xfrm>
            <a:off x="1173481" y="1511299"/>
            <a:ext cx="10596488" cy="4023227"/>
          </a:xfrm>
        </p:spPr>
        <p:txBody>
          <a:bodyPr>
            <a:normAutofit/>
          </a:bodyPr>
          <a:lstStyle/>
          <a:p>
            <a:r>
              <a:rPr lang="en-US" dirty="0" err="1" smtClean="0"/>
              <a:t>Ví</a:t>
            </a:r>
            <a:r>
              <a:rPr lang="en-US" dirty="0" smtClean="0"/>
              <a:t> </a:t>
            </a:r>
            <a:r>
              <a:rPr lang="en-US" dirty="0" err="1" smtClean="0"/>
              <a:t>dụ</a:t>
            </a:r>
            <a:r>
              <a:rPr lang="en-US" dirty="0" smtClean="0"/>
              <a:t>: </a:t>
            </a:r>
          </a:p>
          <a:p>
            <a:pPr marL="800100" lvl="2" indent="0" algn="l">
              <a:lnSpc>
                <a:spcPct val="150000"/>
              </a:lnSpc>
              <a:buNone/>
            </a:pPr>
            <a:r>
              <a:rPr lang="en-US" sz="2800" dirty="0">
                <a:solidFill>
                  <a:srgbClr val="C00000"/>
                </a:solidFill>
              </a:rPr>
              <a:t>create login </a:t>
            </a:r>
            <a:r>
              <a:rPr lang="en-US" sz="2800" i="1" dirty="0" err="1"/>
              <a:t>loginname</a:t>
            </a:r>
            <a:r>
              <a:rPr lang="en-US" sz="2800" dirty="0"/>
              <a:t> with password='P@ssword123' </a:t>
            </a:r>
            <a:r>
              <a:rPr lang="en-US" sz="2800" dirty="0">
                <a:solidFill>
                  <a:srgbClr val="0000FF"/>
                </a:solidFill>
              </a:rPr>
              <a:t>MUST_CHANGE</a:t>
            </a:r>
            <a:r>
              <a:rPr lang="en-US" sz="2800" dirty="0" smtClean="0"/>
              <a:t>, </a:t>
            </a:r>
            <a:r>
              <a:rPr lang="en-US" sz="2800" dirty="0"/>
              <a:t>CHECK_EXPIRATION =</a:t>
            </a:r>
            <a:r>
              <a:rPr lang="en-US" sz="2800" dirty="0" smtClean="0"/>
              <a:t>ON,</a:t>
            </a:r>
            <a:endParaRPr lang="en-US" sz="2800" dirty="0"/>
          </a:p>
          <a:p>
            <a:pPr marL="800100" lvl="2" indent="0" algn="l">
              <a:buNone/>
            </a:pPr>
            <a:r>
              <a:rPr lang="en-US" sz="2800" dirty="0" err="1" smtClean="0"/>
              <a:t>default_database</a:t>
            </a:r>
            <a:r>
              <a:rPr lang="en-US" sz="2800" dirty="0" smtClean="0"/>
              <a:t>=</a:t>
            </a:r>
            <a:r>
              <a:rPr lang="en-US" sz="2800" dirty="0" err="1" smtClean="0"/>
              <a:t>qlbh</a:t>
            </a:r>
            <a:endParaRPr lang="en-US" sz="2800" dirty="0"/>
          </a:p>
        </p:txBody>
      </p:sp>
    </p:spTree>
    <p:extLst>
      <p:ext uri="{BB962C8B-B14F-4D97-AF65-F5344CB8AC3E}">
        <p14:creationId xmlns:p14="http://schemas.microsoft.com/office/powerpoint/2010/main" val="43434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login </a:t>
            </a:r>
            <a:r>
              <a:rPr lang="en-US" dirty="0" err="1"/>
              <a:t>bằng</a:t>
            </a:r>
            <a:r>
              <a:rPr lang="en-US" dirty="0"/>
              <a:t> T-SQL</a:t>
            </a:r>
          </a:p>
        </p:txBody>
      </p:sp>
      <p:sp>
        <p:nvSpPr>
          <p:cNvPr id="3" name="Content Placeholder 2"/>
          <p:cNvSpPr>
            <a:spLocks noGrp="1"/>
          </p:cNvSpPr>
          <p:nvPr>
            <p:ph idx="1"/>
          </p:nvPr>
        </p:nvSpPr>
        <p:spPr>
          <a:xfrm>
            <a:off x="1097280" y="1511300"/>
            <a:ext cx="10407332" cy="4399922"/>
          </a:xfrm>
        </p:spPr>
        <p:txBody>
          <a:bodyPr/>
          <a:lstStyle/>
          <a:p>
            <a:r>
              <a:rPr lang="en-US" b="1" dirty="0" err="1"/>
              <a:t>Quy</a:t>
            </a:r>
            <a:r>
              <a:rPr lang="en-US" b="1" dirty="0"/>
              <a:t> </a:t>
            </a:r>
            <a:r>
              <a:rPr lang="en-US" b="1" dirty="0" err="1"/>
              <a:t>ước</a:t>
            </a:r>
            <a:r>
              <a:rPr lang="en-US" b="1" dirty="0"/>
              <a:t> </a:t>
            </a:r>
            <a:r>
              <a:rPr lang="en-US" b="1" dirty="0" err="1"/>
              <a:t>đặt</a:t>
            </a:r>
            <a:r>
              <a:rPr lang="en-US" b="1" dirty="0"/>
              <a:t> Pass: </a:t>
            </a:r>
          </a:p>
          <a:p>
            <a:pPr lvl="1"/>
            <a:r>
              <a:rPr lang="en-US" dirty="0" err="1"/>
              <a:t>Không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từ</a:t>
            </a:r>
            <a:r>
              <a:rPr lang="en-US" dirty="0"/>
              <a:t> “Password”, “Admin”, “</a:t>
            </a:r>
            <a:r>
              <a:rPr lang="en-US" dirty="0" err="1"/>
              <a:t>sa</a:t>
            </a:r>
            <a:r>
              <a:rPr lang="en-US" dirty="0"/>
              <a:t>”, “</a:t>
            </a:r>
            <a:r>
              <a:rPr lang="en-US" dirty="0" err="1"/>
              <a:t>sysadmin</a:t>
            </a:r>
            <a:r>
              <a:rPr lang="en-US" dirty="0"/>
              <a:t>”, “Administrator”</a:t>
            </a:r>
          </a:p>
          <a:p>
            <a:pPr lvl="1"/>
            <a:r>
              <a:rPr lang="en-US" dirty="0" err="1"/>
              <a:t>Không</a:t>
            </a:r>
            <a:r>
              <a:rPr lang="en-US" dirty="0"/>
              <a:t> </a:t>
            </a:r>
            <a:r>
              <a:rPr lang="en-US" dirty="0" err="1"/>
              <a:t>sử</a:t>
            </a:r>
            <a:r>
              <a:rPr lang="en-US" dirty="0"/>
              <a:t> </a:t>
            </a:r>
            <a:r>
              <a:rPr lang="en-US" dirty="0" err="1"/>
              <a:t>dụng</a:t>
            </a:r>
            <a:r>
              <a:rPr lang="en-US" dirty="0"/>
              <a:t> </a:t>
            </a:r>
            <a:r>
              <a:rPr lang="en-US" dirty="0" err="1"/>
              <a:t>tên</a:t>
            </a:r>
            <a:r>
              <a:rPr lang="en-US" dirty="0"/>
              <a:t> </a:t>
            </a:r>
            <a:r>
              <a:rPr lang="en-US" dirty="0" err="1"/>
              <a:t>máy</a:t>
            </a:r>
            <a:r>
              <a:rPr lang="en-US" dirty="0"/>
              <a:t>, </a:t>
            </a:r>
            <a:r>
              <a:rPr lang="en-US" dirty="0" err="1"/>
              <a:t>tên</a:t>
            </a:r>
            <a:r>
              <a:rPr lang="en-US" dirty="0"/>
              <a:t> </a:t>
            </a:r>
            <a:r>
              <a:rPr lang="en-US" dirty="0" err="1"/>
              <a:t>người</a:t>
            </a:r>
            <a:r>
              <a:rPr lang="en-US" dirty="0"/>
              <a:t> </a:t>
            </a:r>
            <a:r>
              <a:rPr lang="en-US" dirty="0" err="1"/>
              <a:t>dùng</a:t>
            </a:r>
            <a:r>
              <a:rPr lang="en-US" dirty="0"/>
              <a:t> </a:t>
            </a:r>
            <a:r>
              <a:rPr lang="en-US" dirty="0" err="1"/>
              <a:t>hiện</a:t>
            </a:r>
            <a:r>
              <a:rPr lang="en-US" dirty="0"/>
              <a:t> </a:t>
            </a:r>
            <a:r>
              <a:rPr lang="en-US" dirty="0" err="1"/>
              <a:t>hành</a:t>
            </a:r>
            <a:endParaRPr lang="en-US" dirty="0"/>
          </a:p>
          <a:p>
            <a:pPr lvl="1"/>
            <a:r>
              <a:rPr lang="en-US" dirty="0" err="1"/>
              <a:t>Trên</a:t>
            </a:r>
            <a:r>
              <a:rPr lang="en-US" dirty="0"/>
              <a:t> 8 </a:t>
            </a:r>
            <a:r>
              <a:rPr lang="en-US" dirty="0" err="1"/>
              <a:t>ký</a:t>
            </a:r>
            <a:r>
              <a:rPr lang="en-US" dirty="0"/>
              <a:t> </a:t>
            </a:r>
            <a:r>
              <a:rPr lang="en-US" dirty="0" err="1"/>
              <a:t>tự</a:t>
            </a:r>
            <a:r>
              <a:rPr lang="en-US" dirty="0"/>
              <a:t> </a:t>
            </a:r>
            <a:r>
              <a:rPr lang="en-US" dirty="0" err="1"/>
              <a:t>bao</a:t>
            </a:r>
            <a:r>
              <a:rPr lang="en-US" dirty="0"/>
              <a:t> </a:t>
            </a:r>
            <a:r>
              <a:rPr lang="en-US" dirty="0" err="1"/>
              <a:t>gồm</a:t>
            </a:r>
            <a:r>
              <a:rPr lang="en-US" dirty="0"/>
              <a:t> </a:t>
            </a:r>
            <a:r>
              <a:rPr lang="en-US" dirty="0" err="1"/>
              <a:t>Chữ</a:t>
            </a:r>
            <a:r>
              <a:rPr lang="en-US" dirty="0"/>
              <a:t> </a:t>
            </a:r>
            <a:r>
              <a:rPr lang="en-US" dirty="0" err="1"/>
              <a:t>cái</a:t>
            </a:r>
            <a:r>
              <a:rPr lang="en-US" dirty="0"/>
              <a:t>, </a:t>
            </a:r>
            <a:r>
              <a:rPr lang="en-US" dirty="0" err="1"/>
              <a:t>số</a:t>
            </a:r>
            <a:r>
              <a:rPr lang="en-US" dirty="0"/>
              <a:t> </a:t>
            </a:r>
            <a:r>
              <a:rPr lang="en-US" dirty="0" err="1"/>
              <a:t>và</a:t>
            </a:r>
            <a:r>
              <a:rPr lang="en-US" dirty="0"/>
              <a:t> </a:t>
            </a:r>
            <a:r>
              <a:rPr lang="en-US" dirty="0" err="1"/>
              <a:t>ký</a:t>
            </a:r>
            <a:r>
              <a:rPr lang="en-US" dirty="0"/>
              <a:t> </a:t>
            </a:r>
            <a:r>
              <a:rPr lang="en-US" dirty="0" err="1"/>
              <a:t>tự</a:t>
            </a:r>
            <a:r>
              <a:rPr lang="en-US" dirty="0"/>
              <a:t> </a:t>
            </a:r>
            <a:r>
              <a:rPr lang="en-US" dirty="0" err="1"/>
              <a:t>đặc</a:t>
            </a:r>
            <a:r>
              <a:rPr lang="en-US" dirty="0"/>
              <a:t> </a:t>
            </a:r>
            <a:r>
              <a:rPr lang="en-US" dirty="0" err="1"/>
              <a:t>biệt</a:t>
            </a:r>
            <a:endParaRPr lang="en-US" dirty="0"/>
          </a:p>
          <a:p>
            <a:endParaRPr lang="en-US" dirty="0"/>
          </a:p>
        </p:txBody>
      </p:sp>
    </p:spTree>
    <p:extLst>
      <p:ext uri="{BB962C8B-B14F-4D97-AF65-F5344CB8AC3E}">
        <p14:creationId xmlns:p14="http://schemas.microsoft.com/office/powerpoint/2010/main" val="2524005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login </a:t>
            </a:r>
            <a:r>
              <a:rPr lang="en-US" dirty="0" err="1"/>
              <a:t>bằng</a:t>
            </a:r>
            <a:r>
              <a:rPr lang="en-US" dirty="0"/>
              <a:t> T-SQL</a:t>
            </a:r>
          </a:p>
        </p:txBody>
      </p:sp>
      <p:sp>
        <p:nvSpPr>
          <p:cNvPr id="3" name="Content Placeholder 2"/>
          <p:cNvSpPr>
            <a:spLocks noGrp="1"/>
          </p:cNvSpPr>
          <p:nvPr>
            <p:ph idx="1"/>
          </p:nvPr>
        </p:nvSpPr>
        <p:spPr>
          <a:xfrm>
            <a:off x="792480" y="1511300"/>
            <a:ext cx="10712132" cy="4399922"/>
          </a:xfrm>
        </p:spPr>
        <p:txBody>
          <a:bodyPr/>
          <a:lstStyle/>
          <a:p>
            <a:r>
              <a:rPr lang="en-US" b="1" dirty="0" err="1" smtClean="0"/>
              <a:t>Đổi</a:t>
            </a:r>
            <a:r>
              <a:rPr lang="en-US" b="1" dirty="0" smtClean="0"/>
              <a:t> Password</a:t>
            </a:r>
            <a:r>
              <a:rPr lang="en-US" dirty="0" smtClean="0"/>
              <a:t>:</a:t>
            </a:r>
          </a:p>
          <a:p>
            <a:pPr marL="457200" lvl="1" indent="0">
              <a:buNone/>
            </a:pPr>
            <a:r>
              <a:rPr lang="en-US" dirty="0" smtClean="0">
                <a:solidFill>
                  <a:srgbClr val="C00000"/>
                </a:solidFill>
              </a:rPr>
              <a:t> </a:t>
            </a:r>
            <a:r>
              <a:rPr lang="en-US" b="1" dirty="0">
                <a:solidFill>
                  <a:srgbClr val="C00000"/>
                </a:solidFill>
              </a:rPr>
              <a:t>ALTER LOGIN</a:t>
            </a:r>
            <a:r>
              <a:rPr lang="en-US" dirty="0">
                <a:solidFill>
                  <a:srgbClr val="C00000"/>
                </a:solidFill>
              </a:rPr>
              <a:t> </a:t>
            </a:r>
            <a:r>
              <a:rPr lang="en-US" dirty="0" err="1" smtClean="0"/>
              <a:t>Login_name</a:t>
            </a:r>
            <a:r>
              <a:rPr lang="en-US" dirty="0" smtClean="0"/>
              <a:t> WITH </a:t>
            </a:r>
            <a:r>
              <a:rPr lang="en-US" dirty="0"/>
              <a:t>PASSWORD = ‘</a:t>
            </a:r>
            <a:r>
              <a:rPr lang="en-US" i="1" dirty="0" err="1">
                <a:solidFill>
                  <a:srgbClr val="C00000"/>
                </a:solidFill>
              </a:rPr>
              <a:t>newpassword</a:t>
            </a:r>
            <a:r>
              <a:rPr lang="en-US" dirty="0"/>
              <a:t>’, CHECK_POLICY=OFF</a:t>
            </a:r>
          </a:p>
          <a:p>
            <a:r>
              <a:rPr lang="en-US" b="1" dirty="0" err="1" smtClean="0"/>
              <a:t>Xóa</a:t>
            </a:r>
            <a:r>
              <a:rPr lang="en-US" b="1" dirty="0" smtClean="0"/>
              <a:t> login</a:t>
            </a:r>
          </a:p>
          <a:p>
            <a:pPr lvl="1"/>
            <a:r>
              <a:rPr lang="en-US" b="1" dirty="0">
                <a:solidFill>
                  <a:srgbClr val="C00000"/>
                </a:solidFill>
              </a:rPr>
              <a:t>DROP LOGIN </a:t>
            </a:r>
            <a:r>
              <a:rPr lang="en-US" dirty="0" err="1" smtClean="0"/>
              <a:t>login_name</a:t>
            </a:r>
            <a:endParaRPr lang="en-US" dirty="0"/>
          </a:p>
        </p:txBody>
      </p:sp>
    </p:spTree>
    <p:extLst>
      <p:ext uri="{BB962C8B-B14F-4D97-AF65-F5344CB8AC3E}">
        <p14:creationId xmlns:p14="http://schemas.microsoft.com/office/powerpoint/2010/main" val="2567145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user</a:t>
            </a:r>
            <a:endParaRPr lang="en-US" dirty="0"/>
          </a:p>
        </p:txBody>
      </p:sp>
      <p:sp>
        <p:nvSpPr>
          <p:cNvPr id="3" name="Content Placeholder 2"/>
          <p:cNvSpPr>
            <a:spLocks noGrp="1"/>
          </p:cNvSpPr>
          <p:nvPr>
            <p:ph idx="1"/>
          </p:nvPr>
        </p:nvSpPr>
        <p:spPr>
          <a:xfrm>
            <a:off x="1143000" y="1511300"/>
            <a:ext cx="10361612" cy="4399922"/>
          </a:xfrm>
        </p:spPr>
        <p:txBody>
          <a:bodyPr/>
          <a:lstStyle/>
          <a:p>
            <a:r>
              <a:rPr lang="en-US" dirty="0" err="1" smtClean="0"/>
              <a:t>Mỗi</a:t>
            </a:r>
            <a:r>
              <a:rPr lang="en-US" dirty="0" smtClean="0"/>
              <a:t> CSDL </a:t>
            </a:r>
            <a:r>
              <a:rPr lang="en-US" dirty="0" err="1" smtClean="0"/>
              <a:t>có</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thực</a:t>
            </a:r>
            <a:r>
              <a:rPr lang="en-US" dirty="0" smtClean="0"/>
              <a:t> </a:t>
            </a:r>
            <a:r>
              <a:rPr lang="en-US" dirty="0" err="1" smtClean="0"/>
              <a:t>để</a:t>
            </a:r>
            <a:r>
              <a:rPr lang="en-US" dirty="0" smtClean="0"/>
              <a:t> </a:t>
            </a:r>
            <a:r>
              <a:rPr lang="en-US" dirty="0" err="1" smtClean="0"/>
              <a:t>truy</a:t>
            </a:r>
            <a:r>
              <a:rPr lang="en-US" dirty="0" smtClean="0"/>
              <a:t> </a:t>
            </a:r>
            <a:r>
              <a:rPr lang="en-US" dirty="0" err="1" smtClean="0"/>
              <a:t>cập</a:t>
            </a:r>
            <a:r>
              <a:rPr lang="en-US" dirty="0" smtClean="0"/>
              <a:t> CSDL </a:t>
            </a:r>
            <a:r>
              <a:rPr lang="en-US" dirty="0" err="1" smtClean="0"/>
              <a:t>đó</a:t>
            </a:r>
            <a:endParaRPr lang="en-US" dirty="0" smtClean="0"/>
          </a:p>
          <a:p>
            <a:r>
              <a:rPr lang="en-US" dirty="0" err="1" smtClean="0"/>
              <a:t>Khi</a:t>
            </a:r>
            <a:r>
              <a:rPr lang="en-US" dirty="0" smtClean="0"/>
              <a:t> </a:t>
            </a:r>
            <a:r>
              <a:rPr lang="en-US" dirty="0" err="1" smtClean="0"/>
              <a:t>tạo</a:t>
            </a:r>
            <a:r>
              <a:rPr lang="en-US" dirty="0" smtClean="0"/>
              <a:t> </a:t>
            </a:r>
            <a:r>
              <a:rPr lang="en-US" dirty="0" err="1" smtClean="0"/>
              <a:t>một</a:t>
            </a:r>
            <a:r>
              <a:rPr lang="en-US" dirty="0" smtClean="0"/>
              <a:t> user</a:t>
            </a:r>
          </a:p>
          <a:p>
            <a:pPr lvl="1"/>
            <a:r>
              <a:rPr lang="en-US" dirty="0" smtClean="0"/>
              <a:t>User </a:t>
            </a:r>
            <a:r>
              <a:rPr lang="en-US" dirty="0" err="1" smtClean="0"/>
              <a:t>chỉ</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chọn</a:t>
            </a:r>
            <a:r>
              <a:rPr lang="en-US" dirty="0" smtClean="0"/>
              <a:t> </a:t>
            </a:r>
            <a:r>
              <a:rPr lang="en-US" dirty="0" err="1" smtClean="0"/>
              <a:t>ngữ</a:t>
            </a:r>
            <a:r>
              <a:rPr lang="en-US" dirty="0" smtClean="0"/>
              <a:t> </a:t>
            </a:r>
            <a:r>
              <a:rPr lang="en-US" dirty="0" err="1" smtClean="0"/>
              <a:t>cảnh</a:t>
            </a:r>
            <a:r>
              <a:rPr lang="en-US" dirty="0" smtClean="0"/>
              <a:t> CSDL, </a:t>
            </a:r>
            <a:r>
              <a:rPr lang="en-US" dirty="0" err="1" smtClean="0"/>
              <a:t>không</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CSDL </a:t>
            </a:r>
            <a:r>
              <a:rPr lang="en-US" dirty="0" err="1" smtClean="0"/>
              <a:t>và</a:t>
            </a:r>
            <a:r>
              <a:rPr lang="en-US" dirty="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trong</a:t>
            </a:r>
            <a:r>
              <a:rPr lang="en-US" dirty="0" smtClean="0"/>
              <a:t> CSDL</a:t>
            </a:r>
          </a:p>
          <a:p>
            <a:pPr lvl="1"/>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những</a:t>
            </a:r>
            <a:r>
              <a:rPr lang="en-US" dirty="0" smtClean="0"/>
              <a:t> </a:t>
            </a:r>
            <a:r>
              <a:rPr lang="en-US" dirty="0" err="1" smtClean="0"/>
              <a:t>thao</a:t>
            </a:r>
            <a:r>
              <a:rPr lang="en-US" dirty="0" smtClean="0"/>
              <a:t> </a:t>
            </a:r>
            <a:r>
              <a:rPr lang="en-US" dirty="0" err="1" smtClean="0"/>
              <a:t>tác</a:t>
            </a:r>
            <a:r>
              <a:rPr lang="en-US" dirty="0" smtClean="0"/>
              <a:t> </a:t>
            </a:r>
            <a:r>
              <a:rPr lang="en-US" dirty="0" err="1" smtClean="0"/>
              <a:t>này</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cấp</a:t>
            </a:r>
            <a:r>
              <a:rPr lang="en-US" dirty="0" smtClean="0"/>
              <a:t> </a:t>
            </a:r>
            <a:r>
              <a:rPr lang="en-US" dirty="0" err="1" smtClean="0"/>
              <a:t>quyền</a:t>
            </a:r>
            <a:endParaRPr lang="en-US" dirty="0"/>
          </a:p>
        </p:txBody>
      </p:sp>
    </p:spTree>
    <p:extLst>
      <p:ext uri="{BB962C8B-B14F-4D97-AF65-F5344CB8AC3E}">
        <p14:creationId xmlns:p14="http://schemas.microsoft.com/office/powerpoint/2010/main" val="1174785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user </a:t>
            </a:r>
            <a:r>
              <a:rPr lang="en-US" dirty="0" err="1" smtClean="0"/>
              <a:t>sử</a:t>
            </a:r>
            <a:r>
              <a:rPr lang="en-US" dirty="0" smtClean="0"/>
              <a:t> </a:t>
            </a:r>
            <a:r>
              <a:rPr lang="en-US" dirty="0" err="1" smtClean="0"/>
              <a:t>dụng</a:t>
            </a:r>
            <a:r>
              <a:rPr lang="en-US" dirty="0" smtClean="0"/>
              <a:t> SSMS</a:t>
            </a:r>
            <a:endParaRPr lang="en-US" dirty="0"/>
          </a:p>
        </p:txBody>
      </p:sp>
      <p:sp>
        <p:nvSpPr>
          <p:cNvPr id="3" name="Content Placeholder 2"/>
          <p:cNvSpPr>
            <a:spLocks noGrp="1"/>
          </p:cNvSpPr>
          <p:nvPr>
            <p:ph idx="1"/>
          </p:nvPr>
        </p:nvSpPr>
        <p:spPr/>
        <p:txBody>
          <a:bodyPr/>
          <a:lstStyle/>
          <a:p>
            <a:r>
              <a:rPr lang="en-US" dirty="0" err="1" smtClean="0"/>
              <a:t>Chọn</a:t>
            </a:r>
            <a:r>
              <a:rPr lang="en-US" dirty="0" smtClean="0"/>
              <a:t> CSDL </a:t>
            </a:r>
            <a:r>
              <a:rPr lang="en-US" dirty="0" smtClean="0">
                <a:sym typeface="Wingdings" panose="05000000000000000000" pitchFamily="2" charset="2"/>
              </a:rPr>
              <a:t> </a:t>
            </a:r>
            <a:r>
              <a:rPr lang="en-US" dirty="0" err="1" smtClean="0">
                <a:sym typeface="Wingdings" panose="05000000000000000000" pitchFamily="2" charset="2"/>
              </a:rPr>
              <a:t>mở</a:t>
            </a:r>
            <a:r>
              <a:rPr lang="en-US" dirty="0" smtClean="0">
                <a:sym typeface="Wingdings" panose="05000000000000000000" pitchFamily="2" charset="2"/>
              </a:rPr>
              <a:t> </a:t>
            </a:r>
            <a:r>
              <a:rPr lang="en-US" dirty="0" err="1" smtClean="0">
                <a:sym typeface="Wingdings" panose="05000000000000000000" pitchFamily="2" charset="2"/>
              </a:rPr>
              <a:t>rộng</a:t>
            </a:r>
            <a:r>
              <a:rPr lang="en-US" dirty="0" smtClean="0">
                <a:sym typeface="Wingdings" panose="05000000000000000000" pitchFamily="2" charset="2"/>
              </a:rPr>
              <a:t> </a:t>
            </a:r>
            <a:r>
              <a:rPr lang="en-US" dirty="0" err="1" smtClean="0">
                <a:sym typeface="Wingdings" panose="05000000000000000000" pitchFamily="2" charset="2"/>
              </a:rPr>
              <a:t>thư</a:t>
            </a:r>
            <a:r>
              <a:rPr lang="en-US" dirty="0" smtClean="0">
                <a:sym typeface="Wingdings" panose="05000000000000000000" pitchFamily="2" charset="2"/>
              </a:rPr>
              <a:t> </a:t>
            </a:r>
            <a:r>
              <a:rPr lang="en-US" dirty="0" err="1" smtClean="0">
                <a:sym typeface="Wingdings" panose="05000000000000000000" pitchFamily="2" charset="2"/>
              </a:rPr>
              <a:t>mục</a:t>
            </a:r>
            <a:r>
              <a:rPr lang="en-US" dirty="0" smtClean="0">
                <a:sym typeface="Wingdings" panose="05000000000000000000" pitchFamily="2" charset="2"/>
              </a:rPr>
              <a:t> Security</a:t>
            </a:r>
          </a:p>
          <a:p>
            <a:pPr lvl="1"/>
            <a:r>
              <a:rPr lang="en-US" dirty="0" smtClean="0">
                <a:sym typeface="Wingdings" panose="05000000000000000000" pitchFamily="2" charset="2"/>
              </a:rPr>
              <a:t>Click </a:t>
            </a:r>
            <a:r>
              <a:rPr lang="en-US" dirty="0" err="1" smtClean="0">
                <a:sym typeface="Wingdings" panose="05000000000000000000" pitchFamily="2" charset="2"/>
              </a:rPr>
              <a:t>phải</a:t>
            </a:r>
            <a:r>
              <a:rPr lang="en-US" dirty="0" smtClean="0">
                <a:sym typeface="Wingdings" panose="05000000000000000000" pitchFamily="2" charset="2"/>
              </a:rPr>
              <a:t> </a:t>
            </a:r>
            <a:r>
              <a:rPr lang="en-US" dirty="0" err="1" smtClean="0">
                <a:sym typeface="Wingdings" panose="05000000000000000000" pitchFamily="2" charset="2"/>
              </a:rPr>
              <a:t>trên</a:t>
            </a:r>
            <a:r>
              <a:rPr lang="en-US" dirty="0" smtClean="0">
                <a:sym typeface="Wingdings" panose="05000000000000000000" pitchFamily="2" charset="2"/>
              </a:rPr>
              <a:t> Users  New User  </a:t>
            </a:r>
            <a:r>
              <a:rPr lang="en-US" dirty="0" err="1" smtClean="0">
                <a:sym typeface="Wingdings" panose="05000000000000000000" pitchFamily="2" charset="2"/>
              </a:rPr>
              <a:t>Nhập</a:t>
            </a:r>
            <a:r>
              <a:rPr lang="en-US" dirty="0" smtClean="0">
                <a:sym typeface="Wingdings" panose="05000000000000000000" pitchFamily="2" charset="2"/>
              </a:rPr>
              <a:t> user name</a:t>
            </a:r>
          </a:p>
          <a:p>
            <a:pPr lvl="1"/>
            <a:r>
              <a:rPr lang="en-US" dirty="0" err="1" smtClean="0">
                <a:sym typeface="Wingdings" panose="05000000000000000000" pitchFamily="2" charset="2"/>
              </a:rPr>
              <a:t>Chọn</a:t>
            </a:r>
            <a:r>
              <a:rPr lang="en-US" dirty="0" smtClean="0">
                <a:sym typeface="Wingdings" panose="05000000000000000000" pitchFamily="2" charset="2"/>
              </a:rPr>
              <a:t> Login </a:t>
            </a:r>
            <a:r>
              <a:rPr lang="en-US" dirty="0" err="1" smtClean="0">
                <a:sym typeface="Wingdings" panose="05000000000000000000" pitchFamily="2" charset="2"/>
              </a:rPr>
              <a:t>và</a:t>
            </a:r>
            <a:r>
              <a:rPr lang="en-US" dirty="0" smtClean="0">
                <a:sym typeface="Wingdings" panose="05000000000000000000" pitchFamily="2" charset="2"/>
              </a:rPr>
              <a:t> schema </a:t>
            </a:r>
            <a:r>
              <a:rPr lang="en-US" dirty="0" err="1" smtClean="0">
                <a:sym typeface="Wingdings" panose="05000000000000000000" pitchFamily="2" charset="2"/>
              </a:rPr>
              <a:t>cho</a:t>
            </a:r>
            <a:r>
              <a:rPr lang="en-US" dirty="0" smtClean="0">
                <a:sym typeface="Wingdings" panose="05000000000000000000" pitchFamily="2" charset="2"/>
              </a:rPr>
              <a:t> user</a:t>
            </a:r>
          </a:p>
          <a:p>
            <a:pPr lvl="1"/>
            <a:endParaRPr lang="en-US" dirty="0"/>
          </a:p>
        </p:txBody>
      </p:sp>
      <p:pic>
        <p:nvPicPr>
          <p:cNvPr id="4" name="Picture 3"/>
          <p:cNvPicPr>
            <a:picLocks noChangeAspect="1"/>
          </p:cNvPicPr>
          <p:nvPr/>
        </p:nvPicPr>
        <p:blipFill rotWithShape="1">
          <a:blip r:embed="rId2"/>
          <a:srcRect b="55316"/>
          <a:stretch/>
        </p:blipFill>
        <p:spPr>
          <a:xfrm>
            <a:off x="5029200" y="3724350"/>
            <a:ext cx="6705600" cy="268986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812" y="3724350"/>
            <a:ext cx="2428346" cy="2689860"/>
          </a:xfrm>
          <a:prstGeom prst="rect">
            <a:avLst/>
          </a:prstGeom>
        </p:spPr>
      </p:pic>
    </p:spTree>
    <p:extLst>
      <p:ext uri="{BB962C8B-B14F-4D97-AF65-F5344CB8AC3E}">
        <p14:creationId xmlns:p14="http://schemas.microsoft.com/office/powerpoint/2010/main" val="3836527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user </a:t>
            </a:r>
            <a:r>
              <a:rPr lang="en-US" dirty="0" err="1"/>
              <a:t>sử</a:t>
            </a:r>
            <a:r>
              <a:rPr lang="en-US" dirty="0"/>
              <a:t> </a:t>
            </a:r>
            <a:r>
              <a:rPr lang="en-US" dirty="0" err="1" smtClean="0"/>
              <a:t>dụng</a:t>
            </a:r>
            <a:r>
              <a:rPr lang="en-US" dirty="0" smtClean="0"/>
              <a:t> T-SQL</a:t>
            </a:r>
            <a:endParaRPr lang="en-US" dirty="0"/>
          </a:p>
        </p:txBody>
      </p:sp>
      <p:sp>
        <p:nvSpPr>
          <p:cNvPr id="3" name="Content Placeholder 2"/>
          <p:cNvSpPr>
            <a:spLocks noGrp="1"/>
          </p:cNvSpPr>
          <p:nvPr>
            <p:ph idx="1"/>
          </p:nvPr>
        </p:nvSpPr>
        <p:spPr>
          <a:xfrm>
            <a:off x="2589212" y="1511300"/>
            <a:ext cx="9160828" cy="4399922"/>
          </a:xfrm>
        </p:spPr>
        <p:txBody>
          <a:bodyPr>
            <a:normAutofit/>
          </a:bodyPr>
          <a:lstStyle/>
          <a:p>
            <a:pPr algn="l">
              <a:lnSpc>
                <a:spcPct val="150000"/>
              </a:lnSpc>
            </a:pPr>
            <a:r>
              <a:rPr lang="en-US" sz="2800" b="1" dirty="0" smtClean="0">
                <a:solidFill>
                  <a:srgbClr val="C00000"/>
                </a:solidFill>
              </a:rPr>
              <a:t>CREATE USER </a:t>
            </a:r>
            <a:r>
              <a:rPr lang="en-US" sz="2800" dirty="0" smtClean="0"/>
              <a:t>&lt;</a:t>
            </a:r>
            <a:r>
              <a:rPr lang="en-US" sz="2800" dirty="0" err="1" smtClean="0"/>
              <a:t>Tên</a:t>
            </a:r>
            <a:r>
              <a:rPr lang="en-US" sz="2800" dirty="0" smtClean="0"/>
              <a:t> user&gt; </a:t>
            </a:r>
            <a:br>
              <a:rPr lang="en-US" sz="2800" dirty="0" smtClean="0"/>
            </a:br>
            <a:r>
              <a:rPr lang="en-US" sz="2800" dirty="0" smtClean="0"/>
              <a:t>[{FOR| FROM} LOGIN &lt;</a:t>
            </a:r>
            <a:r>
              <a:rPr lang="en-US" sz="2800" i="1" dirty="0" err="1" smtClean="0"/>
              <a:t>Tên</a:t>
            </a:r>
            <a:r>
              <a:rPr lang="en-US" sz="2800" i="1" dirty="0" smtClean="0"/>
              <a:t> login </a:t>
            </a:r>
            <a:r>
              <a:rPr lang="en-US" sz="2800" i="1" dirty="0" err="1" smtClean="0"/>
              <a:t>đăng</a:t>
            </a:r>
            <a:r>
              <a:rPr lang="en-US" sz="2800" i="1" dirty="0" smtClean="0"/>
              <a:t> </a:t>
            </a:r>
            <a:r>
              <a:rPr lang="en-US" sz="2800" i="1" dirty="0" err="1" smtClean="0"/>
              <a:t>nhập</a:t>
            </a:r>
            <a:r>
              <a:rPr lang="en-US" sz="2800" dirty="0" smtClean="0"/>
              <a:t>&gt;]</a:t>
            </a:r>
            <a:br>
              <a:rPr lang="en-US" sz="2800" dirty="0" smtClean="0"/>
            </a:br>
            <a:r>
              <a:rPr lang="en-US" sz="2800" dirty="0" smtClean="0"/>
              <a:t>[WITH DEFAUTL_SCHEMA=&lt;</a:t>
            </a:r>
            <a:r>
              <a:rPr lang="en-US" sz="2800" i="1" dirty="0" err="1" smtClean="0"/>
              <a:t>Tên</a:t>
            </a:r>
            <a:r>
              <a:rPr lang="en-US" sz="2800" i="1" dirty="0" smtClean="0"/>
              <a:t> schema</a:t>
            </a:r>
            <a:r>
              <a:rPr lang="en-US" sz="2800" dirty="0" smtClean="0"/>
              <a:t>&gt;]</a:t>
            </a:r>
            <a:endParaRPr lang="en-US" sz="2800" dirty="0"/>
          </a:p>
        </p:txBody>
      </p:sp>
    </p:spTree>
    <p:extLst>
      <p:ext uri="{BB962C8B-B14F-4D97-AF65-F5344CB8AC3E}">
        <p14:creationId xmlns:p14="http://schemas.microsoft.com/office/powerpoint/2010/main" val="1607077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user </a:t>
            </a:r>
            <a:r>
              <a:rPr lang="en-US" dirty="0" err="1"/>
              <a:t>sử</a:t>
            </a:r>
            <a:r>
              <a:rPr lang="en-US" dirty="0"/>
              <a:t> </a:t>
            </a:r>
            <a:r>
              <a:rPr lang="en-US" dirty="0" err="1"/>
              <a:t>dụng</a:t>
            </a:r>
            <a:r>
              <a:rPr lang="en-US" dirty="0"/>
              <a:t> T-SQL</a:t>
            </a:r>
          </a:p>
        </p:txBody>
      </p:sp>
      <p:sp>
        <p:nvSpPr>
          <p:cNvPr id="3" name="Content Placeholder 2"/>
          <p:cNvSpPr>
            <a:spLocks noGrp="1"/>
          </p:cNvSpPr>
          <p:nvPr>
            <p:ph idx="1"/>
          </p:nvPr>
        </p:nvSpPr>
        <p:spPr>
          <a:xfrm>
            <a:off x="868680" y="1511300"/>
            <a:ext cx="10635932" cy="4399922"/>
          </a:xfrm>
        </p:spPr>
        <p:txBody>
          <a:bodyPr>
            <a:normAutofit/>
          </a:bodyPr>
          <a:lstStyle/>
          <a:p>
            <a:r>
              <a:rPr lang="en-US" dirty="0" err="1" smtClean="0"/>
              <a:t>Ví</a:t>
            </a:r>
            <a:r>
              <a:rPr lang="en-US" dirty="0" smtClean="0"/>
              <a:t> </a:t>
            </a:r>
            <a:r>
              <a:rPr lang="en-US" dirty="0" err="1" smtClean="0"/>
              <a:t>dụ</a:t>
            </a:r>
            <a:r>
              <a:rPr lang="en-US" dirty="0" smtClean="0"/>
              <a:t>:</a:t>
            </a:r>
          </a:p>
          <a:p>
            <a:pPr marL="457200" lvl="1" indent="0" algn="l">
              <a:buNone/>
            </a:pPr>
            <a:r>
              <a:rPr lang="en-US" sz="3200" b="1" dirty="0" smtClean="0">
                <a:solidFill>
                  <a:srgbClr val="C00000"/>
                </a:solidFill>
                <a:latin typeface="Consolas" panose="020B0609020204030204" pitchFamily="49" charset="0"/>
                <a:cs typeface="Consolas" panose="020B0609020204030204" pitchFamily="49" charset="0"/>
              </a:rPr>
              <a:t>CREATE </a:t>
            </a:r>
            <a:r>
              <a:rPr lang="en-US" sz="3200" b="1" dirty="0">
                <a:solidFill>
                  <a:srgbClr val="C00000"/>
                </a:solidFill>
                <a:latin typeface="Consolas" panose="020B0609020204030204" pitchFamily="49" charset="0"/>
                <a:cs typeface="Consolas" panose="020B0609020204030204" pitchFamily="49" charset="0"/>
              </a:rPr>
              <a:t>LOGIN </a:t>
            </a:r>
            <a:r>
              <a:rPr lang="en-US" sz="3200" err="1">
                <a:solidFill>
                  <a:srgbClr val="0070C0"/>
                </a:solidFill>
                <a:latin typeface="Consolas" panose="020B0609020204030204" pitchFamily="49" charset="0"/>
                <a:cs typeface="Consolas" panose="020B0609020204030204" pitchFamily="49" charset="0"/>
              </a:rPr>
              <a:t>AbolrousHazem</a:t>
            </a:r>
            <a:r>
              <a:rPr lang="en-US" sz="3200">
                <a:solidFill>
                  <a:srgbClr val="0070C0"/>
                </a:solidFill>
                <a:latin typeface="Consolas" panose="020B0609020204030204" pitchFamily="49" charset="0"/>
                <a:cs typeface="Consolas" panose="020B0609020204030204" pitchFamily="49" charset="0"/>
              </a:rPr>
              <a:t> </a:t>
            </a:r>
            <a:endParaRPr lang="en-US" sz="3200" smtClean="0">
              <a:solidFill>
                <a:srgbClr val="0070C0"/>
              </a:solidFill>
              <a:latin typeface="Consolas" panose="020B0609020204030204" pitchFamily="49" charset="0"/>
              <a:cs typeface="Consolas" panose="020B0609020204030204" pitchFamily="49" charset="0"/>
            </a:endParaRPr>
          </a:p>
          <a:p>
            <a:pPr marL="457200" lvl="1" indent="0" algn="l">
              <a:buNone/>
            </a:pPr>
            <a:r>
              <a:rPr lang="en-US" sz="3200" smtClean="0">
                <a:solidFill>
                  <a:srgbClr val="000000"/>
                </a:solidFill>
                <a:latin typeface="Consolas" panose="020B0609020204030204" pitchFamily="49" charset="0"/>
                <a:cs typeface="Consolas" panose="020B0609020204030204" pitchFamily="49" charset="0"/>
              </a:rPr>
              <a:t>WITH </a:t>
            </a:r>
            <a:r>
              <a:rPr lang="en-US" sz="3200" dirty="0">
                <a:solidFill>
                  <a:srgbClr val="000000"/>
                </a:solidFill>
                <a:latin typeface="Consolas" panose="020B0609020204030204" pitchFamily="49" charset="0"/>
                <a:cs typeface="Consolas" panose="020B0609020204030204" pitchFamily="49" charset="0"/>
              </a:rPr>
              <a:t>PASSWORD = '340$Uuxwp7Mcxo7Khy'; </a:t>
            </a:r>
            <a:endParaRPr lang="en-US" sz="3200" dirty="0" smtClean="0">
              <a:solidFill>
                <a:srgbClr val="000000"/>
              </a:solidFill>
              <a:latin typeface="Consolas" panose="020B0609020204030204" pitchFamily="49" charset="0"/>
              <a:cs typeface="Consolas" panose="020B0609020204030204" pitchFamily="49" charset="0"/>
            </a:endParaRPr>
          </a:p>
          <a:p>
            <a:pPr marL="457200" lvl="1" indent="0" algn="l">
              <a:buNone/>
            </a:pPr>
            <a:r>
              <a:rPr lang="en-US" sz="3200" dirty="0" smtClean="0">
                <a:solidFill>
                  <a:srgbClr val="000000"/>
                </a:solidFill>
                <a:latin typeface="Consolas" panose="020B0609020204030204" pitchFamily="49" charset="0"/>
                <a:cs typeface="Consolas" panose="020B0609020204030204" pitchFamily="49" charset="0"/>
              </a:rPr>
              <a:t>Go</a:t>
            </a:r>
          </a:p>
          <a:p>
            <a:pPr marL="457200" lvl="1" indent="0" algn="l">
              <a:buNone/>
            </a:pPr>
            <a:r>
              <a:rPr lang="en-US" sz="3200" dirty="0" smtClean="0">
                <a:solidFill>
                  <a:srgbClr val="C00000"/>
                </a:solidFill>
                <a:latin typeface="Consolas" panose="020B0609020204030204" pitchFamily="49" charset="0"/>
                <a:cs typeface="Consolas" panose="020B0609020204030204" pitchFamily="49" charset="0"/>
              </a:rPr>
              <a:t>CREATE </a:t>
            </a:r>
            <a:r>
              <a:rPr lang="en-US" sz="3200" dirty="0">
                <a:solidFill>
                  <a:srgbClr val="C00000"/>
                </a:solidFill>
                <a:latin typeface="Consolas" panose="020B0609020204030204" pitchFamily="49" charset="0"/>
                <a:cs typeface="Consolas" panose="020B0609020204030204" pitchFamily="49" charset="0"/>
              </a:rPr>
              <a:t>USER </a:t>
            </a:r>
            <a:r>
              <a:rPr lang="en-US" sz="3200" dirty="0" err="1">
                <a:solidFill>
                  <a:srgbClr val="0000FF"/>
                </a:solidFill>
                <a:latin typeface="Consolas" panose="020B0609020204030204" pitchFamily="49" charset="0"/>
                <a:cs typeface="Consolas" panose="020B0609020204030204" pitchFamily="49" charset="0"/>
              </a:rPr>
              <a:t>AbolrousHazem</a:t>
            </a:r>
            <a:r>
              <a:rPr lang="en-US" sz="3200" dirty="0">
                <a:solidFill>
                  <a:srgbClr val="0000FF"/>
                </a:solidFill>
                <a:latin typeface="Consolas" panose="020B0609020204030204" pitchFamily="49" charset="0"/>
                <a:cs typeface="Consolas" panose="020B0609020204030204" pitchFamily="49" charset="0"/>
              </a:rPr>
              <a:t> </a:t>
            </a:r>
            <a:r>
              <a:rPr lang="en-US" sz="3200" dirty="0">
                <a:solidFill>
                  <a:srgbClr val="000000"/>
                </a:solidFill>
                <a:latin typeface="Consolas" panose="020B0609020204030204" pitchFamily="49" charset="0"/>
                <a:cs typeface="Consolas" panose="020B0609020204030204" pitchFamily="49" charset="0"/>
              </a:rPr>
              <a:t>FOR LOGIN </a:t>
            </a:r>
            <a:r>
              <a:rPr lang="en-US" sz="3200" dirty="0" err="1">
                <a:solidFill>
                  <a:srgbClr val="000000"/>
                </a:solidFill>
                <a:latin typeface="Consolas" panose="020B0609020204030204" pitchFamily="49" charset="0"/>
                <a:cs typeface="Consolas" panose="020B0609020204030204" pitchFamily="49" charset="0"/>
              </a:rPr>
              <a:t>AbolrousHazem</a:t>
            </a:r>
            <a:r>
              <a:rPr lang="en-US" sz="3200" dirty="0">
                <a:solidFill>
                  <a:srgbClr val="000000"/>
                </a:solidFill>
                <a:latin typeface="Consolas" panose="020B0609020204030204" pitchFamily="49" charset="0"/>
                <a:cs typeface="Consolas" panose="020B0609020204030204" pitchFamily="49" charset="0"/>
              </a:rPr>
              <a:t>; </a:t>
            </a:r>
            <a:endParaRPr lang="en-US" sz="3200" dirty="0" smtClean="0">
              <a:solidFill>
                <a:srgbClr val="000000"/>
              </a:solidFill>
              <a:latin typeface="Consolas" panose="020B0609020204030204" pitchFamily="49" charset="0"/>
              <a:cs typeface="Consolas" panose="020B0609020204030204" pitchFamily="49" charset="0"/>
            </a:endParaRPr>
          </a:p>
          <a:p>
            <a:pPr marL="457200" lvl="1" indent="0" algn="l">
              <a:buNone/>
            </a:pPr>
            <a:r>
              <a:rPr lang="en-US" sz="3200" dirty="0" smtClean="0">
                <a:solidFill>
                  <a:srgbClr val="000000"/>
                </a:solidFill>
                <a:latin typeface="Consolas" panose="020B0609020204030204" pitchFamily="49" charset="0"/>
                <a:cs typeface="Consolas" panose="020B0609020204030204" pitchFamily="49" charset="0"/>
              </a:rPr>
              <a:t>GO</a:t>
            </a:r>
            <a:r>
              <a:rPr lang="en-US" sz="4400" dirty="0" smtClean="0">
                <a:solidFill>
                  <a:schemeClr val="tx1"/>
                </a:solidFill>
              </a:rPr>
              <a:t> </a:t>
            </a:r>
            <a:endParaRPr lang="en-US" sz="6600" dirty="0">
              <a:solidFill>
                <a:schemeClr val="tx1"/>
              </a:solidFill>
            </a:endParaRPr>
          </a:p>
          <a:p>
            <a:endParaRPr lang="en-US" dirty="0"/>
          </a:p>
        </p:txBody>
      </p:sp>
    </p:spTree>
    <p:extLst>
      <p:ext uri="{BB962C8B-B14F-4D97-AF65-F5344CB8AC3E}">
        <p14:creationId xmlns:p14="http://schemas.microsoft.com/office/powerpoint/2010/main" val="2150334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Hiệu</a:t>
            </a:r>
            <a:r>
              <a:rPr lang="en-US" dirty="0" smtClean="0"/>
              <a:t> </a:t>
            </a:r>
            <a:r>
              <a:rPr lang="en-US" dirty="0" err="1" smtClean="0"/>
              <a:t>chỉnh</a:t>
            </a:r>
            <a:r>
              <a:rPr lang="en-US" dirty="0" smtClean="0"/>
              <a:t> </a:t>
            </a:r>
            <a:r>
              <a:rPr lang="en-US" dirty="0" err="1" smtClean="0"/>
              <a:t>và</a:t>
            </a:r>
            <a:r>
              <a:rPr lang="en-US" dirty="0" smtClean="0"/>
              <a:t> </a:t>
            </a:r>
            <a:r>
              <a:rPr lang="en-US" dirty="0" err="1" smtClean="0"/>
              <a:t>xóa</a:t>
            </a:r>
            <a:r>
              <a:rPr lang="en-US" dirty="0" smtClean="0"/>
              <a:t> User</a:t>
            </a:r>
            <a:endParaRPr lang="en-US" dirty="0"/>
          </a:p>
        </p:txBody>
      </p:sp>
      <p:sp>
        <p:nvSpPr>
          <p:cNvPr id="3" name="Content Placeholder 2"/>
          <p:cNvSpPr>
            <a:spLocks noGrp="1"/>
          </p:cNvSpPr>
          <p:nvPr>
            <p:ph idx="1"/>
          </p:nvPr>
        </p:nvSpPr>
        <p:spPr>
          <a:xfrm>
            <a:off x="1112520" y="1511300"/>
            <a:ext cx="10392092" cy="4399922"/>
          </a:xfrm>
        </p:spPr>
        <p:txBody>
          <a:bodyPr/>
          <a:lstStyle/>
          <a:p>
            <a:pPr algn="l"/>
            <a:r>
              <a:rPr lang="en-US" b="1" dirty="0" err="1" smtClean="0">
                <a:solidFill>
                  <a:srgbClr val="C00000"/>
                </a:solidFill>
              </a:rPr>
              <a:t>Hiệu</a:t>
            </a:r>
            <a:r>
              <a:rPr lang="en-US" b="1" dirty="0" smtClean="0">
                <a:solidFill>
                  <a:srgbClr val="C00000"/>
                </a:solidFill>
              </a:rPr>
              <a:t> </a:t>
            </a:r>
            <a:r>
              <a:rPr lang="en-US" b="1" dirty="0" err="1" smtClean="0">
                <a:solidFill>
                  <a:srgbClr val="C00000"/>
                </a:solidFill>
              </a:rPr>
              <a:t>chỉnh</a:t>
            </a:r>
            <a:r>
              <a:rPr lang="en-US" b="1" dirty="0" smtClean="0">
                <a:solidFill>
                  <a:srgbClr val="C00000"/>
                </a:solidFill>
              </a:rPr>
              <a:t> user</a:t>
            </a:r>
          </a:p>
          <a:p>
            <a:pPr marL="800100" lvl="2" indent="0" algn="l">
              <a:buNone/>
            </a:pPr>
            <a:r>
              <a:rPr lang="en-US" sz="2800" b="1" dirty="0" smtClean="0">
                <a:solidFill>
                  <a:srgbClr val="C00000"/>
                </a:solidFill>
              </a:rPr>
              <a:t>ALTER USER </a:t>
            </a:r>
            <a:r>
              <a:rPr lang="en-US" sz="2800" dirty="0" smtClean="0"/>
              <a:t>&lt;</a:t>
            </a:r>
            <a:r>
              <a:rPr lang="en-US" sz="2800" dirty="0" err="1" smtClean="0"/>
              <a:t>Tên</a:t>
            </a:r>
            <a:r>
              <a:rPr lang="en-US" sz="2800" dirty="0" smtClean="0"/>
              <a:t> user&gt; WITH</a:t>
            </a:r>
            <a:r>
              <a:rPr lang="en-US" sz="2800" dirty="0"/>
              <a:t/>
            </a:r>
            <a:br>
              <a:rPr lang="en-US" sz="2800" dirty="0"/>
            </a:br>
            <a:r>
              <a:rPr lang="en-US" sz="2800" dirty="0" smtClean="0"/>
              <a:t>[NAME= </a:t>
            </a:r>
            <a:r>
              <a:rPr lang="en-US" sz="2800" dirty="0"/>
              <a:t>&lt;</a:t>
            </a:r>
            <a:r>
              <a:rPr lang="en-US" sz="2800" i="1" dirty="0" err="1"/>
              <a:t>Tên</a:t>
            </a:r>
            <a:r>
              <a:rPr lang="en-US" sz="2800" i="1" dirty="0"/>
              <a:t> </a:t>
            </a:r>
            <a:r>
              <a:rPr lang="en-US" sz="2800" i="1" dirty="0" smtClean="0"/>
              <a:t>user </a:t>
            </a:r>
            <a:r>
              <a:rPr lang="en-US" sz="2800" i="1" dirty="0" err="1" smtClean="0"/>
              <a:t>mới</a:t>
            </a:r>
            <a:r>
              <a:rPr lang="en-US" sz="2800" dirty="0" smtClean="0"/>
              <a:t>&gt;]</a:t>
            </a:r>
            <a:r>
              <a:rPr lang="en-US" sz="2800" dirty="0"/>
              <a:t/>
            </a:r>
            <a:br>
              <a:rPr lang="en-US" sz="2800" dirty="0"/>
            </a:br>
            <a:r>
              <a:rPr lang="en-US" sz="2800" dirty="0" smtClean="0"/>
              <a:t>[, DEFAUTL_SCHEMA</a:t>
            </a:r>
            <a:r>
              <a:rPr lang="en-US" sz="2800" dirty="0"/>
              <a:t>=&lt;</a:t>
            </a:r>
            <a:r>
              <a:rPr lang="en-US" sz="2800" i="1" dirty="0" err="1"/>
              <a:t>Tên</a:t>
            </a:r>
            <a:r>
              <a:rPr lang="en-US" sz="2800" i="1" dirty="0"/>
              <a:t> schema</a:t>
            </a:r>
            <a:r>
              <a:rPr lang="en-US" sz="2800" dirty="0"/>
              <a:t>&gt;]</a:t>
            </a:r>
          </a:p>
          <a:p>
            <a:pPr algn="l"/>
            <a:r>
              <a:rPr lang="en-US" b="1" dirty="0" err="1" smtClean="0">
                <a:solidFill>
                  <a:srgbClr val="C00000"/>
                </a:solidFill>
              </a:rPr>
              <a:t>Xóa</a:t>
            </a:r>
            <a:r>
              <a:rPr lang="en-US" b="1" dirty="0" smtClean="0">
                <a:solidFill>
                  <a:srgbClr val="C00000"/>
                </a:solidFill>
              </a:rPr>
              <a:t> user</a:t>
            </a:r>
          </a:p>
          <a:p>
            <a:pPr marL="800100" lvl="2" indent="0" algn="l">
              <a:buNone/>
            </a:pPr>
            <a:r>
              <a:rPr lang="en-US" sz="3200" b="1" dirty="0" smtClean="0">
                <a:solidFill>
                  <a:srgbClr val="C00000"/>
                </a:solidFill>
              </a:rPr>
              <a:t>DROP USER </a:t>
            </a:r>
            <a:r>
              <a:rPr lang="en-US" sz="3200" dirty="0" smtClean="0"/>
              <a:t>&lt;</a:t>
            </a:r>
            <a:r>
              <a:rPr lang="en-US" sz="3200" dirty="0"/>
              <a:t> </a:t>
            </a:r>
            <a:r>
              <a:rPr lang="en-US" sz="3200" dirty="0" err="1" smtClean="0"/>
              <a:t>Tên</a:t>
            </a:r>
            <a:r>
              <a:rPr lang="en-US" sz="3200" dirty="0" smtClean="0"/>
              <a:t> user&gt;</a:t>
            </a:r>
            <a:endParaRPr lang="en-US" sz="3200" dirty="0"/>
          </a:p>
        </p:txBody>
      </p:sp>
    </p:spTree>
    <p:extLst>
      <p:ext uri="{BB962C8B-B14F-4D97-AF65-F5344CB8AC3E}">
        <p14:creationId xmlns:p14="http://schemas.microsoft.com/office/powerpoint/2010/main" val="1161586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rPr>
              <a:t>PERMISSION</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Black" panose="020B0A04020102020204" pitchFamily="34" charset="0"/>
              </a:rPr>
              <a:t> - ROLES</a:t>
            </a:r>
            <a:endPar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Black" panose="020B0A04020102020204" pitchFamily="34" charset="0"/>
            </a:endParaRPr>
          </a:p>
        </p:txBody>
      </p:sp>
    </p:spTree>
    <p:extLst>
      <p:ext uri="{BB962C8B-B14F-4D97-AF65-F5344CB8AC3E}">
        <p14:creationId xmlns:p14="http://schemas.microsoft.com/office/powerpoint/2010/main" val="3312376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CÁC KHÁI NIỆM CƠ BẢN</a:t>
            </a:r>
            <a:endParaRPr lang="en-US" dirty="0"/>
          </a:p>
        </p:txBody>
      </p:sp>
      <p:sp>
        <p:nvSpPr>
          <p:cNvPr id="3" name="Content Placeholder 2"/>
          <p:cNvSpPr>
            <a:spLocks noGrp="1"/>
          </p:cNvSpPr>
          <p:nvPr>
            <p:ph idx="1"/>
          </p:nvPr>
        </p:nvSpPr>
        <p:spPr>
          <a:xfrm>
            <a:off x="2592925" y="1511300"/>
            <a:ext cx="9438653" cy="4399922"/>
          </a:xfrm>
        </p:spPr>
        <p:txBody>
          <a:bodyPr/>
          <a:lstStyle/>
          <a:p>
            <a:r>
              <a:rPr lang="en-US" b="1" dirty="0"/>
              <a:t>Database </a:t>
            </a:r>
            <a:r>
              <a:rPr lang="en-US" b="1" dirty="0" smtClean="0"/>
              <a:t>user</a:t>
            </a:r>
            <a:r>
              <a:rPr lang="en-US" dirty="0" smtClean="0"/>
              <a:t>: </a:t>
            </a:r>
            <a:r>
              <a:rPr lang="vi-VN" dirty="0" smtClean="0"/>
              <a:t>đối </a:t>
            </a:r>
            <a:r>
              <a:rPr lang="vi-VN" dirty="0"/>
              <a:t>tượng sử dụng cơ sở </a:t>
            </a:r>
            <a:r>
              <a:rPr lang="vi-VN" dirty="0" smtClean="0"/>
              <a:t>dữ</a:t>
            </a:r>
            <a:r>
              <a:rPr lang="en-US" dirty="0" smtClean="0"/>
              <a:t> </a:t>
            </a:r>
            <a:r>
              <a:rPr lang="en-US" dirty="0" err="1" smtClean="0"/>
              <a:t>liệu</a:t>
            </a:r>
            <a:endParaRPr lang="en-US" dirty="0"/>
          </a:p>
          <a:p>
            <a:pPr lvl="1"/>
            <a:r>
              <a:rPr lang="en-US" dirty="0" err="1" smtClean="0"/>
              <a:t>Mỗi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UserID</a:t>
            </a:r>
            <a:r>
              <a:rPr lang="en-US" dirty="0" smtClean="0"/>
              <a:t>.</a:t>
            </a:r>
          </a:p>
          <a:p>
            <a:pPr lvl="1"/>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thành</a:t>
            </a:r>
            <a:r>
              <a:rPr lang="en-US" dirty="0" smtClean="0"/>
              <a:t> </a:t>
            </a:r>
            <a:r>
              <a:rPr lang="en-US" dirty="0" err="1" smtClean="0"/>
              <a:t>nhóm</a:t>
            </a:r>
            <a:r>
              <a:rPr lang="en-US" dirty="0" smtClean="0"/>
              <a:t> </a:t>
            </a:r>
            <a:r>
              <a:rPr lang="en-US" dirty="0" err="1" smtClean="0"/>
              <a:t>gọi</a:t>
            </a:r>
            <a:r>
              <a:rPr lang="en-US" dirty="0" smtClean="0"/>
              <a:t> </a:t>
            </a:r>
            <a:r>
              <a:rPr lang="en-US" dirty="0" err="1" smtClean="0"/>
              <a:t>là</a:t>
            </a:r>
            <a:r>
              <a:rPr lang="en-US" dirty="0"/>
              <a:t> User </a:t>
            </a:r>
            <a:r>
              <a:rPr lang="en-US" dirty="0" smtClean="0"/>
              <a:t>Group.</a:t>
            </a:r>
          </a:p>
          <a:p>
            <a:pPr lvl="1"/>
            <a:r>
              <a:rPr lang="en-US" dirty="0" err="1" smtClean="0"/>
              <a:t>Chính</a:t>
            </a:r>
            <a:r>
              <a:rPr lang="en-US" dirty="0" smtClean="0"/>
              <a:t> </a:t>
            </a:r>
            <a:r>
              <a:rPr lang="en-US" dirty="0" err="1" smtClean="0"/>
              <a:t>sách</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được</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một</a:t>
            </a:r>
            <a:r>
              <a:rPr lang="en-US" dirty="0" smtClean="0"/>
              <a:t> </a:t>
            </a:r>
            <a:r>
              <a:rPr lang="en-US" dirty="0" err="1" smtClean="0"/>
              <a:t>người</a:t>
            </a:r>
            <a:r>
              <a:rPr lang="en-US" dirty="0" smtClean="0"/>
              <a:t> </a:t>
            </a:r>
            <a:r>
              <a:rPr lang="en-US" dirty="0" err="1" smtClean="0"/>
              <a:t>hoặc</a:t>
            </a:r>
            <a:r>
              <a:rPr lang="en-US" dirty="0" smtClean="0"/>
              <a:t> </a:t>
            </a:r>
            <a:r>
              <a:rPr lang="en-US" dirty="0" err="1" smtClean="0"/>
              <a:t>cho</a:t>
            </a:r>
            <a:r>
              <a:rPr lang="en-US" dirty="0" smtClean="0"/>
              <a:t> </a:t>
            </a:r>
            <a:r>
              <a:rPr lang="en-US" dirty="0" err="1" smtClean="0"/>
              <a:t>nhóm</a:t>
            </a:r>
            <a:r>
              <a:rPr lang="en-US" dirty="0" smtClean="0"/>
              <a:t> </a:t>
            </a:r>
            <a:r>
              <a:rPr lang="en-US" dirty="0" err="1" smtClean="0"/>
              <a:t>người</a:t>
            </a:r>
            <a:r>
              <a:rPr lang="en-US" dirty="0" smtClean="0"/>
              <a:t> </a:t>
            </a:r>
            <a:r>
              <a:rPr lang="en-US" dirty="0" err="1" smtClean="0"/>
              <a:t>dùng</a:t>
            </a:r>
            <a:endParaRPr lang="en-US" dirty="0" smtClean="0"/>
          </a:p>
          <a:p>
            <a:pPr lvl="1"/>
            <a:endParaRPr lang="en-US" dirty="0" smtClean="0"/>
          </a:p>
          <a:p>
            <a:endParaRPr lang="en-US" dirty="0"/>
          </a:p>
        </p:txBody>
      </p:sp>
    </p:spTree>
    <p:extLst>
      <p:ext uri="{BB962C8B-B14F-4D97-AF65-F5344CB8AC3E}">
        <p14:creationId xmlns:p14="http://schemas.microsoft.com/office/powerpoint/2010/main" val="2361864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quyền</a:t>
            </a:r>
            <a:r>
              <a:rPr lang="en-US" dirty="0" smtClean="0"/>
              <a:t> </a:t>
            </a:r>
            <a:r>
              <a:rPr lang="en-US" dirty="0" err="1" smtClean="0"/>
              <a:t>chuẩn</a:t>
            </a:r>
            <a:r>
              <a:rPr lang="en-US" dirty="0" smtClean="0"/>
              <a:t> </a:t>
            </a:r>
            <a:r>
              <a:rPr lang="en-US" dirty="0" err="1" smtClean="0"/>
              <a:t>trong</a:t>
            </a:r>
            <a:r>
              <a:rPr lang="en-US" dirty="0" smtClean="0"/>
              <a:t> SQL</a:t>
            </a:r>
            <a:endParaRPr lang="en-US" dirty="0"/>
          </a:p>
        </p:txBody>
      </p:sp>
      <p:pic>
        <p:nvPicPr>
          <p:cNvPr id="4" name="Picture 3"/>
          <p:cNvPicPr>
            <a:picLocks noChangeAspect="1"/>
          </p:cNvPicPr>
          <p:nvPr/>
        </p:nvPicPr>
        <p:blipFill>
          <a:blip r:embed="rId2"/>
          <a:stretch>
            <a:fillRect/>
          </a:stretch>
        </p:blipFill>
        <p:spPr>
          <a:xfrm>
            <a:off x="1432560" y="1506740"/>
            <a:ext cx="10210800" cy="4959531"/>
          </a:xfrm>
          <a:prstGeom prst="rect">
            <a:avLst/>
          </a:prstGeom>
        </p:spPr>
      </p:pic>
    </p:spTree>
    <p:extLst>
      <p:ext uri="{BB962C8B-B14F-4D97-AF65-F5344CB8AC3E}">
        <p14:creationId xmlns:p14="http://schemas.microsoft.com/office/powerpoint/2010/main" val="270121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a:xfrm>
            <a:off x="563880" y="1511300"/>
            <a:ext cx="10940732" cy="4399922"/>
          </a:xfrm>
        </p:spPr>
        <p:txBody>
          <a:bodyPr/>
          <a:lstStyle/>
          <a:p>
            <a:pPr marL="342900" lvl="1" indent="-342900"/>
            <a:r>
              <a:rPr lang="en-US" sz="3200" b="1" dirty="0" smtClean="0">
                <a:solidFill>
                  <a:srgbClr val="C00000"/>
                </a:solidFill>
              </a:rPr>
              <a:t>Roles – </a:t>
            </a:r>
            <a:r>
              <a:rPr lang="en-US" sz="3200" b="1" dirty="0" err="1" smtClean="0">
                <a:solidFill>
                  <a:srgbClr val="C00000"/>
                </a:solidFill>
              </a:rPr>
              <a:t>Vai</a:t>
            </a:r>
            <a:r>
              <a:rPr lang="en-US" sz="3200" b="1" dirty="0" smtClean="0">
                <a:solidFill>
                  <a:srgbClr val="C00000"/>
                </a:solidFill>
              </a:rPr>
              <a:t> </a:t>
            </a:r>
            <a:r>
              <a:rPr lang="en-US" sz="3200" b="1" dirty="0" err="1" smtClean="0">
                <a:solidFill>
                  <a:srgbClr val="C00000"/>
                </a:solidFill>
              </a:rPr>
              <a:t>trò</a:t>
            </a:r>
            <a:r>
              <a:rPr lang="en-US" sz="3200" dirty="0" smtClean="0"/>
              <a:t>: </a:t>
            </a:r>
            <a:r>
              <a:rPr lang="en-US" sz="3200" dirty="0" err="1" smtClean="0"/>
              <a:t>Tập</a:t>
            </a:r>
            <a:r>
              <a:rPr lang="en-US" sz="3200" dirty="0" smtClean="0"/>
              <a:t> </a:t>
            </a:r>
            <a:r>
              <a:rPr lang="en-US" sz="3200" dirty="0" err="1" smtClean="0"/>
              <a:t>các</a:t>
            </a:r>
            <a:r>
              <a:rPr lang="en-US" sz="3200" dirty="0" smtClean="0"/>
              <a:t> </a:t>
            </a:r>
            <a:r>
              <a:rPr lang="en-US" sz="3200" dirty="0" err="1" smtClean="0"/>
              <a:t>quyền</a:t>
            </a:r>
            <a:r>
              <a:rPr lang="en-US" sz="3200" dirty="0" smtClean="0"/>
              <a:t> </a:t>
            </a:r>
            <a:r>
              <a:rPr lang="en-US" sz="3200" dirty="0" err="1" smtClean="0"/>
              <a:t>dùng</a:t>
            </a:r>
            <a:r>
              <a:rPr lang="en-US" sz="3200" dirty="0" smtClean="0"/>
              <a:t> </a:t>
            </a:r>
            <a:r>
              <a:rPr lang="en-US" sz="3200" dirty="0" err="1"/>
              <a:t>để</a:t>
            </a:r>
            <a:r>
              <a:rPr lang="en-US" sz="3200" dirty="0"/>
              <a:t> </a:t>
            </a:r>
            <a:r>
              <a:rPr lang="en-US" sz="3200" dirty="0" err="1"/>
              <a:t>gán</a:t>
            </a:r>
            <a:r>
              <a:rPr lang="en-US" sz="3200" dirty="0"/>
              <a:t> </a:t>
            </a:r>
            <a:r>
              <a:rPr lang="en-US" sz="3200" dirty="0" err="1"/>
              <a:t>cho</a:t>
            </a:r>
            <a:r>
              <a:rPr lang="en-US" sz="3200" dirty="0"/>
              <a:t> </a:t>
            </a:r>
            <a:r>
              <a:rPr lang="en-US" sz="3200" dirty="0" err="1"/>
              <a:t>một</a:t>
            </a:r>
            <a:r>
              <a:rPr lang="en-US" sz="3200" dirty="0"/>
              <a:t> </a:t>
            </a:r>
            <a:r>
              <a:rPr lang="en-US" sz="3200" dirty="0" err="1"/>
              <a:t>người</a:t>
            </a:r>
            <a:r>
              <a:rPr lang="en-US" sz="3200" dirty="0"/>
              <a:t> </a:t>
            </a:r>
            <a:r>
              <a:rPr lang="en-US" sz="3200" dirty="0" err="1"/>
              <a:t>dùng</a:t>
            </a:r>
            <a:r>
              <a:rPr lang="en-US" sz="3200" dirty="0"/>
              <a:t> </a:t>
            </a:r>
            <a:r>
              <a:rPr lang="en-US" sz="3200" dirty="0" err="1"/>
              <a:t>hoặc</a:t>
            </a:r>
            <a:r>
              <a:rPr lang="en-US" sz="3200" dirty="0"/>
              <a:t> </a:t>
            </a:r>
            <a:r>
              <a:rPr lang="en-US" sz="3200" dirty="0" err="1"/>
              <a:t>nhóm</a:t>
            </a:r>
            <a:r>
              <a:rPr lang="en-US" sz="3200" dirty="0"/>
              <a:t> </a:t>
            </a:r>
            <a:r>
              <a:rPr lang="en-US" sz="3200" dirty="0" err="1"/>
              <a:t>người</a:t>
            </a:r>
            <a:r>
              <a:rPr lang="en-US" sz="3200" dirty="0"/>
              <a:t> </a:t>
            </a:r>
            <a:r>
              <a:rPr lang="en-US" sz="3200" dirty="0" err="1" smtClean="0"/>
              <a:t>dùng</a:t>
            </a:r>
            <a:r>
              <a:rPr lang="en-US" sz="3200" dirty="0" smtClean="0"/>
              <a:t>.</a:t>
            </a:r>
          </a:p>
          <a:p>
            <a:r>
              <a:rPr lang="en-US" b="1" dirty="0" err="1"/>
              <a:t>Các</a:t>
            </a:r>
            <a:r>
              <a:rPr lang="en-US" b="1" dirty="0"/>
              <a:t> </a:t>
            </a:r>
            <a:r>
              <a:rPr lang="en-US" b="1" dirty="0" smtClean="0"/>
              <a:t>Roles </a:t>
            </a:r>
            <a:r>
              <a:rPr lang="en-US" b="1" dirty="0" err="1" smtClean="0"/>
              <a:t>mặc</a:t>
            </a:r>
            <a:r>
              <a:rPr lang="en-US" b="1" dirty="0" smtClean="0"/>
              <a:t> </a:t>
            </a:r>
            <a:r>
              <a:rPr lang="en-US" b="1" dirty="0" err="1"/>
              <a:t>định</a:t>
            </a:r>
            <a:r>
              <a:rPr lang="en-US" b="1" dirty="0"/>
              <a:t> </a:t>
            </a:r>
            <a:r>
              <a:rPr lang="en-US" b="1" dirty="0" err="1"/>
              <a:t>của</a:t>
            </a:r>
            <a:r>
              <a:rPr lang="en-US" b="1" dirty="0"/>
              <a:t> SQL Server</a:t>
            </a:r>
          </a:p>
          <a:p>
            <a:pPr lvl="1"/>
            <a:r>
              <a:rPr lang="en-US" dirty="0" smtClean="0"/>
              <a:t>Server role (</a:t>
            </a:r>
            <a:r>
              <a:rPr lang="en-US" dirty="0"/>
              <a:t>Fixed Server Role)</a:t>
            </a:r>
          </a:p>
          <a:p>
            <a:pPr lvl="1"/>
            <a:r>
              <a:rPr lang="en-US" dirty="0"/>
              <a:t>Database Role </a:t>
            </a:r>
            <a:r>
              <a:rPr lang="en-US" dirty="0" smtClean="0"/>
              <a:t>(</a:t>
            </a:r>
            <a:r>
              <a:rPr lang="en-US" dirty="0"/>
              <a:t>Fixed Database Role)</a:t>
            </a:r>
          </a:p>
          <a:p>
            <a:pPr marL="342900" lvl="1" indent="-342900"/>
            <a:endParaRPr lang="en-US" dirty="0"/>
          </a:p>
          <a:p>
            <a:endParaRPr lang="en-US" dirty="0"/>
          </a:p>
        </p:txBody>
      </p:sp>
    </p:spTree>
    <p:extLst>
      <p:ext uri="{BB962C8B-B14F-4D97-AF65-F5344CB8AC3E}">
        <p14:creationId xmlns:p14="http://schemas.microsoft.com/office/powerpoint/2010/main" val="2809280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idx="1"/>
          </p:nvPr>
        </p:nvSpPr>
        <p:spPr>
          <a:xfrm>
            <a:off x="1249680" y="1511300"/>
            <a:ext cx="10254932" cy="4399922"/>
          </a:xfrm>
        </p:spPr>
        <p:txBody>
          <a:bodyPr/>
          <a:lstStyle/>
          <a:p>
            <a:r>
              <a:rPr lang="en-US" dirty="0" err="1"/>
              <a:t>Có</a:t>
            </a:r>
            <a:r>
              <a:rPr lang="en-US" dirty="0"/>
              <a:t> </a:t>
            </a:r>
            <a:r>
              <a:rPr lang="en-US" dirty="0" err="1" smtClean="0"/>
              <a:t>thể</a:t>
            </a:r>
            <a:r>
              <a:rPr lang="en-US" dirty="0" smtClean="0"/>
              <a:t> </a:t>
            </a:r>
            <a:r>
              <a:rPr lang="en-US" dirty="0" err="1" smtClean="0"/>
              <a:t>định</a:t>
            </a:r>
            <a:r>
              <a:rPr lang="en-US" dirty="0" smtClean="0"/>
              <a:t> </a:t>
            </a:r>
            <a:r>
              <a:rPr lang="en-US" dirty="0" err="1"/>
              <a:t>nghĩa</a:t>
            </a:r>
            <a:r>
              <a:rPr lang="en-US" dirty="0"/>
              <a:t> </a:t>
            </a:r>
            <a:r>
              <a:rPr lang="en-US" dirty="0" err="1"/>
              <a:t>thêm</a:t>
            </a:r>
            <a:r>
              <a:rPr lang="en-US" dirty="0"/>
              <a:t> </a:t>
            </a:r>
            <a:r>
              <a:rPr lang="en-US" dirty="0" err="1"/>
              <a:t>các</a:t>
            </a:r>
            <a:r>
              <a:rPr lang="en-US" dirty="0"/>
              <a:t> </a:t>
            </a:r>
            <a:r>
              <a:rPr lang="en-US" dirty="0" smtClean="0"/>
              <a:t>Role </a:t>
            </a:r>
            <a:r>
              <a:rPr lang="en-US" dirty="0" err="1" smtClean="0"/>
              <a:t>mới</a:t>
            </a:r>
            <a:endParaRPr lang="en-US" dirty="0"/>
          </a:p>
          <a:p>
            <a:r>
              <a:rPr lang="en-US" dirty="0" err="1"/>
              <a:t>Mỗi</a:t>
            </a:r>
            <a:r>
              <a:rPr lang="en-US" dirty="0"/>
              <a:t> Role </a:t>
            </a:r>
            <a:r>
              <a:rPr lang="en-US" dirty="0" err="1" smtClean="0"/>
              <a:t>được</a:t>
            </a:r>
            <a:r>
              <a:rPr lang="en-US" dirty="0" smtClean="0"/>
              <a:t> </a:t>
            </a:r>
            <a:r>
              <a:rPr lang="en-US" dirty="0" err="1"/>
              <a:t>gán</a:t>
            </a:r>
            <a:r>
              <a:rPr lang="en-US" dirty="0"/>
              <a:t> </a:t>
            </a:r>
            <a:r>
              <a:rPr lang="en-US" dirty="0" err="1"/>
              <a:t>một</a:t>
            </a:r>
            <a:r>
              <a:rPr lang="en-US" dirty="0"/>
              <a:t> </a:t>
            </a:r>
            <a:r>
              <a:rPr lang="en-US" dirty="0" err="1"/>
              <a:t>tập</a:t>
            </a:r>
            <a:r>
              <a:rPr lang="en-US" dirty="0"/>
              <a:t> </a:t>
            </a:r>
            <a:r>
              <a:rPr lang="vi-VN" dirty="0"/>
              <a:t>PERMISSION</a:t>
            </a:r>
            <a:r>
              <a:rPr lang="en-US" dirty="0" smtClean="0"/>
              <a:t>.</a:t>
            </a:r>
          </a:p>
          <a:p>
            <a:r>
              <a:rPr lang="en-US" dirty="0" err="1" smtClean="0"/>
              <a:t>Ví</a:t>
            </a:r>
            <a:r>
              <a:rPr lang="en-US" dirty="0" smtClean="0"/>
              <a:t> </a:t>
            </a:r>
            <a:r>
              <a:rPr lang="en-US" dirty="0" err="1" smtClean="0"/>
              <a:t>dụ</a:t>
            </a:r>
            <a:r>
              <a:rPr lang="en-US" dirty="0" smtClean="0"/>
              <a:t>: </a:t>
            </a:r>
            <a:endParaRPr lang="en-US" dirty="0"/>
          </a:p>
          <a:p>
            <a:pPr lvl="1" algn="l"/>
            <a:r>
              <a:rPr lang="en-US" dirty="0" smtClean="0"/>
              <a:t>Role </a:t>
            </a:r>
            <a:r>
              <a:rPr lang="en-US" b="1" dirty="0" err="1" smtClean="0"/>
              <a:t>dbcreator</a:t>
            </a:r>
            <a:r>
              <a:rPr lang="en-US" dirty="0" smtClean="0"/>
              <a:t> </a:t>
            </a:r>
            <a:r>
              <a:rPr lang="en-US" dirty="0" err="1"/>
              <a:t>có</a:t>
            </a:r>
            <a:r>
              <a:rPr lang="en-US" dirty="0"/>
              <a:t> </a:t>
            </a:r>
            <a:r>
              <a:rPr lang="en-US" dirty="0" err="1"/>
              <a:t>thể</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câu</a:t>
            </a:r>
            <a:r>
              <a:rPr lang="en-US" dirty="0"/>
              <a:t> </a:t>
            </a:r>
            <a:r>
              <a:rPr lang="en-US" dirty="0" err="1"/>
              <a:t>lệnh</a:t>
            </a:r>
            <a:r>
              <a:rPr lang="en-US" dirty="0"/>
              <a:t>: </a:t>
            </a:r>
            <a:endParaRPr lang="en-US" dirty="0" smtClean="0"/>
          </a:p>
          <a:p>
            <a:pPr lvl="2" algn="l"/>
            <a:r>
              <a:rPr lang="en-US" dirty="0" smtClean="0"/>
              <a:t>CREATE/ALTER/DROP DATABASE</a:t>
            </a:r>
          </a:p>
          <a:p>
            <a:pPr lvl="2" algn="l"/>
            <a:r>
              <a:rPr lang="en-US" dirty="0" smtClean="0"/>
              <a:t>RESTORE </a:t>
            </a:r>
            <a:r>
              <a:rPr lang="en-US" dirty="0"/>
              <a:t>DATABASE</a:t>
            </a:r>
          </a:p>
          <a:p>
            <a:endParaRPr lang="en-US" dirty="0"/>
          </a:p>
        </p:txBody>
      </p:sp>
    </p:spTree>
    <p:extLst>
      <p:ext uri="{BB962C8B-B14F-4D97-AF65-F5344CB8AC3E}">
        <p14:creationId xmlns:p14="http://schemas.microsoft.com/office/powerpoint/2010/main" val="1460407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ROLES</a:t>
            </a:r>
          </a:p>
        </p:txBody>
      </p:sp>
      <p:sp>
        <p:nvSpPr>
          <p:cNvPr id="3" name="Content Placeholder 2"/>
          <p:cNvSpPr>
            <a:spLocks noGrp="1"/>
          </p:cNvSpPr>
          <p:nvPr>
            <p:ph idx="1"/>
          </p:nvPr>
        </p:nvSpPr>
        <p:spPr>
          <a:xfrm>
            <a:off x="1036320" y="1511300"/>
            <a:ext cx="10468292" cy="4399922"/>
          </a:xfrm>
        </p:spPr>
        <p:txBody>
          <a:bodyPr/>
          <a:lstStyle/>
          <a:p>
            <a:r>
              <a:rPr lang="en-US" b="1" dirty="0" smtClean="0"/>
              <a:t>Server Roles: </a:t>
            </a:r>
            <a:r>
              <a:rPr lang="vi-VN" dirty="0" smtClean="0"/>
              <a:t>mặc </a:t>
            </a:r>
            <a:r>
              <a:rPr lang="vi-VN" dirty="0"/>
              <a:t>định bao gồm những người dùng quản trị Server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3152366"/>
              </p:ext>
            </p:extLst>
          </p:nvPr>
        </p:nvGraphicFramePr>
        <p:xfrm>
          <a:off x="1386840" y="2785529"/>
          <a:ext cx="9860280" cy="3534073"/>
        </p:xfrm>
        <a:graphic>
          <a:graphicData uri="http://schemas.openxmlformats.org/drawingml/2006/table">
            <a:tbl>
              <a:tblPr firstRow="1" bandRow="1">
                <a:tableStyleId>{5C22544A-7EE6-4342-B048-85BDC9FD1C3A}</a:tableStyleId>
              </a:tblPr>
              <a:tblGrid>
                <a:gridCol w="2089420"/>
                <a:gridCol w="7770860"/>
              </a:tblGrid>
              <a:tr h="448853">
                <a:tc>
                  <a:txBody>
                    <a:bodyPr/>
                    <a:lstStyle/>
                    <a:p>
                      <a:pPr algn="ctr"/>
                      <a:r>
                        <a:rPr lang="en-GB" sz="2200" dirty="0" smtClean="0"/>
                        <a:t>Roles</a:t>
                      </a:r>
                      <a:endParaRPr lang="vi-VN" sz="2200" dirty="0"/>
                    </a:p>
                  </a:txBody>
                  <a:tcPr/>
                </a:tc>
                <a:tc>
                  <a:txBody>
                    <a:bodyPr/>
                    <a:lstStyle/>
                    <a:p>
                      <a:pPr algn="ctr"/>
                      <a:r>
                        <a:rPr lang="vi-VN" sz="2200" dirty="0" smtClean="0"/>
                        <a:t>Mô</a:t>
                      </a:r>
                      <a:r>
                        <a:rPr lang="vi-VN" sz="2200" baseline="0" dirty="0" smtClean="0"/>
                        <a:t> tả</a:t>
                      </a:r>
                      <a:endParaRPr lang="vi-VN" sz="2200" dirty="0"/>
                    </a:p>
                  </a:txBody>
                  <a:tcPr/>
                </a:tc>
              </a:tr>
              <a:tr h="1078538">
                <a:tc>
                  <a:txBody>
                    <a:bodyPr/>
                    <a:lstStyle/>
                    <a:p>
                      <a:r>
                        <a:rPr lang="vi-VN" sz="2200" b="0" i="0" u="none" strike="noStrike" kern="1200" baseline="0" dirty="0" smtClean="0">
                          <a:solidFill>
                            <a:schemeClr val="dk1"/>
                          </a:solidFill>
                          <a:latin typeface="+mn-lt"/>
                          <a:ea typeface="+mn-ea"/>
                          <a:cs typeface="+mn-cs"/>
                        </a:rPr>
                        <a:t>sysadmin</a:t>
                      </a:r>
                      <a:endParaRPr lang="vi-VN" sz="2200" dirty="0"/>
                    </a:p>
                  </a:txBody>
                  <a:tcPr anchor="ctr"/>
                </a:tc>
                <a:tc>
                  <a:txBody>
                    <a:bodyPr/>
                    <a:lstStyle/>
                    <a:p>
                      <a:r>
                        <a:rPr lang="vi-VN" sz="2200" b="0" i="0" u="none" strike="noStrike" kern="1200" baseline="0" dirty="0" smtClean="0">
                          <a:solidFill>
                            <a:schemeClr val="dk1"/>
                          </a:solidFill>
                          <a:latin typeface="+mn-lt"/>
                          <a:ea typeface="+mn-ea"/>
                          <a:cs typeface="+mn-cs"/>
                        </a:rPr>
                        <a:t>Có thể thực hiện mọi thao tác trên server. Theo mặc định, tất cả thành viên trong nhóm Windows</a:t>
                      </a:r>
                    </a:p>
                    <a:p>
                      <a:r>
                        <a:rPr lang="vi-VN" sz="2200" b="0" i="0" u="none" strike="noStrike" kern="1200" baseline="0" dirty="0" smtClean="0">
                          <a:solidFill>
                            <a:schemeClr val="dk1"/>
                          </a:solidFill>
                          <a:latin typeface="+mn-lt"/>
                          <a:ea typeface="+mn-ea"/>
                          <a:cs typeface="+mn-cs"/>
                        </a:rPr>
                        <a:t>BUILTIN\Administrators đều là thành viên của </a:t>
                      </a:r>
                      <a:r>
                        <a:rPr lang="en-US" sz="2200" b="0" i="0" u="none" strike="noStrike" kern="1200" baseline="0" dirty="0" smtClean="0">
                          <a:solidFill>
                            <a:schemeClr val="dk1"/>
                          </a:solidFill>
                          <a:latin typeface="Arial" panose="020B0604020202020204" pitchFamily="34" charset="0"/>
                          <a:ea typeface="+mn-ea"/>
                          <a:cs typeface="Arial" panose="020B0604020202020204" pitchFamily="34" charset="0"/>
                        </a:rPr>
                        <a:t>role </a:t>
                      </a:r>
                      <a:r>
                        <a:rPr lang="vi-VN" sz="2200" b="0" i="0" u="none" strike="noStrike" kern="1200" baseline="0" dirty="0" smtClean="0">
                          <a:solidFill>
                            <a:schemeClr val="dk1"/>
                          </a:solidFill>
                          <a:latin typeface="+mn-lt"/>
                          <a:ea typeface="+mn-ea"/>
                          <a:cs typeface="+mn-cs"/>
                        </a:rPr>
                        <a:t>này.</a:t>
                      </a:r>
                      <a:endParaRPr lang="vi-VN" sz="2200" dirty="0"/>
                    </a:p>
                  </a:txBody>
                  <a:tcPr/>
                </a:tc>
              </a:tr>
              <a:tr h="1077762">
                <a:tc>
                  <a:txBody>
                    <a:bodyPr/>
                    <a:lstStyle/>
                    <a:p>
                      <a:r>
                        <a:rPr lang="vi-VN" sz="2200" b="0" i="0" u="none" strike="noStrike" kern="1200" baseline="0" dirty="0" smtClean="0">
                          <a:solidFill>
                            <a:schemeClr val="dk1"/>
                          </a:solidFill>
                          <a:latin typeface="+mn-lt"/>
                          <a:ea typeface="+mn-ea"/>
                          <a:cs typeface="+mn-cs"/>
                        </a:rPr>
                        <a:t>securityadmin</a:t>
                      </a:r>
                      <a:endParaRPr lang="vi-VN" sz="2200" dirty="0"/>
                    </a:p>
                  </a:txBody>
                  <a:tcPr anchor="ctr"/>
                </a:tc>
                <a:tc>
                  <a:txBody>
                    <a:bodyPr/>
                    <a:lstStyle/>
                    <a:p>
                      <a:r>
                        <a:rPr lang="vi-VN" sz="2200" b="0" i="0" u="none" strike="noStrike" kern="1200" baseline="0" dirty="0" smtClean="0">
                          <a:solidFill>
                            <a:schemeClr val="dk1"/>
                          </a:solidFill>
                          <a:latin typeface="+mn-lt"/>
                          <a:ea typeface="+mn-ea"/>
                          <a:cs typeface="+mn-cs"/>
                        </a:rPr>
                        <a:t>Có thể quản lý ID và mật khẩu đăng nhập cho server, đồng thời có thể cấp, từ chối và thu hồi quyền trên cơ sở dữ liệu</a:t>
                      </a:r>
                      <a:endParaRPr lang="vi-VN" sz="2200" dirty="0"/>
                    </a:p>
                  </a:txBody>
                  <a:tcPr/>
                </a:tc>
              </a:tr>
              <a:tr h="455089">
                <a:tc>
                  <a:txBody>
                    <a:bodyPr/>
                    <a:lstStyle/>
                    <a:p>
                      <a:r>
                        <a:rPr lang="vi-VN" sz="2200" b="0" i="0" u="none" strike="noStrike" kern="1200" baseline="0" dirty="0" smtClean="0">
                          <a:solidFill>
                            <a:schemeClr val="dk1"/>
                          </a:solidFill>
                          <a:latin typeface="+mn-lt"/>
                          <a:ea typeface="+mn-ea"/>
                          <a:cs typeface="+mn-cs"/>
                        </a:rPr>
                        <a:t>dbcreator</a:t>
                      </a:r>
                      <a:endParaRPr lang="vi-VN" sz="2200" dirty="0"/>
                    </a:p>
                  </a:txBody>
                  <a:tcPr anchor="ctr"/>
                </a:tc>
                <a:tc>
                  <a:txBody>
                    <a:bodyPr/>
                    <a:lstStyle/>
                    <a:p>
                      <a:r>
                        <a:rPr lang="vi-VN" sz="2200" b="0" i="0" u="none" strike="noStrike" kern="1200" baseline="0" dirty="0" smtClean="0">
                          <a:solidFill>
                            <a:schemeClr val="dk1"/>
                          </a:solidFill>
                          <a:latin typeface="+mn-lt"/>
                          <a:ea typeface="+mn-ea"/>
                          <a:cs typeface="+mn-cs"/>
                        </a:rPr>
                        <a:t>Có thể tạo, thay đổi, xóa và khôi phục cơ sở dữ liệu.</a:t>
                      </a:r>
                      <a:endParaRPr lang="vi-VN" sz="2200" dirty="0"/>
                    </a:p>
                  </a:txBody>
                  <a:tcPr/>
                </a:tc>
              </a:tr>
              <a:tr h="455089">
                <a:tc>
                  <a:txBody>
                    <a:bodyPr/>
                    <a:lstStyle/>
                    <a:p>
                      <a:r>
                        <a:rPr lang="en-US" sz="2200" dirty="0" smtClean="0"/>
                        <a:t>…</a:t>
                      </a:r>
                      <a:endParaRPr lang="vi-VN" sz="2200" dirty="0"/>
                    </a:p>
                  </a:txBody>
                  <a:tcPr/>
                </a:tc>
                <a:tc>
                  <a:txBody>
                    <a:bodyPr/>
                    <a:lstStyle/>
                    <a:p>
                      <a:r>
                        <a:rPr lang="en-US" sz="2200" dirty="0" smtClean="0"/>
                        <a:t>…</a:t>
                      </a:r>
                      <a:endParaRPr lang="vi-VN" sz="2200" dirty="0"/>
                    </a:p>
                  </a:txBody>
                  <a:tcPr/>
                </a:tc>
              </a:tr>
            </a:tbl>
          </a:graphicData>
        </a:graphic>
      </p:graphicFrame>
    </p:spTree>
    <p:extLst>
      <p:ext uri="{BB962C8B-B14F-4D97-AF65-F5344CB8AC3E}">
        <p14:creationId xmlns:p14="http://schemas.microsoft.com/office/powerpoint/2010/main" val="1156694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54990071"/>
              </p:ext>
            </p:extLst>
          </p:nvPr>
        </p:nvGraphicFramePr>
        <p:xfrm>
          <a:off x="1507958" y="346953"/>
          <a:ext cx="10566811" cy="6123143"/>
        </p:xfrm>
        <a:graphic>
          <a:graphicData uri="http://schemas.openxmlformats.org/drawingml/2006/table">
            <a:tbl>
              <a:tblPr firstRow="1" bandRow="1">
                <a:tableStyleId>{5C22544A-7EE6-4342-B048-85BDC9FD1C3A}</a:tableStyleId>
              </a:tblPr>
              <a:tblGrid>
                <a:gridCol w="2765596"/>
                <a:gridCol w="7801215"/>
              </a:tblGrid>
              <a:tr h="478159">
                <a:tc>
                  <a:txBody>
                    <a:bodyPr/>
                    <a:lstStyle/>
                    <a:p>
                      <a:r>
                        <a:rPr lang="en-GB" dirty="0" smtClean="0"/>
                        <a:t>Roles</a:t>
                      </a:r>
                      <a:endParaRPr lang="vi-VN" dirty="0"/>
                    </a:p>
                  </a:txBody>
                  <a:tcPr/>
                </a:tc>
                <a:tc>
                  <a:txBody>
                    <a:bodyPr/>
                    <a:lstStyle/>
                    <a:p>
                      <a:r>
                        <a:rPr lang="vi-VN" dirty="0" smtClean="0"/>
                        <a:t>Mô</a:t>
                      </a:r>
                      <a:r>
                        <a:rPr lang="vi-VN" baseline="0" dirty="0" smtClean="0"/>
                        <a:t> tả</a:t>
                      </a:r>
                      <a:endParaRPr lang="vi-VN" dirty="0"/>
                    </a:p>
                  </a:txBody>
                  <a:tcPr/>
                </a:tc>
              </a:tr>
              <a:tr h="473079">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Db_owner</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Có tất cả các quyền đối với CSDL</a:t>
                      </a:r>
                      <a:endParaRPr lang="vi-VN" sz="2200" dirty="0">
                        <a:latin typeface="Arial" panose="020B0604020202020204" pitchFamily="34" charset="0"/>
                        <a:cs typeface="Arial" panose="020B0604020202020204" pitchFamily="34" charset="0"/>
                      </a:endParaRPr>
                    </a:p>
                  </a:txBody>
                  <a:tcPr/>
                </a:tc>
              </a:tr>
              <a:tr h="697489">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Db_accessadmin</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Có quyền thêm hoặc xóa một LoginID của CSDL</a:t>
                      </a:r>
                      <a:endParaRPr lang="vi-VN" sz="2200" dirty="0">
                        <a:latin typeface="Arial" panose="020B0604020202020204" pitchFamily="34" charset="0"/>
                        <a:cs typeface="Arial" panose="020B0604020202020204" pitchFamily="34" charset="0"/>
                      </a:endParaRPr>
                    </a:p>
                  </a:txBody>
                  <a:tcPr/>
                </a:tc>
              </a:tr>
              <a:tr h="750625">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Db_securityadmin</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Có thê quản trị quyền đối tượng, quyền CSDL, Vai trò, các thành viên của Vai trò</a:t>
                      </a:r>
                      <a:endParaRPr lang="vi-VN" sz="2200" dirty="0">
                        <a:latin typeface="Arial" panose="020B0604020202020204" pitchFamily="34" charset="0"/>
                        <a:cs typeface="Arial" panose="020B0604020202020204" pitchFamily="34" charset="0"/>
                      </a:endParaRPr>
                    </a:p>
                  </a:txBody>
                  <a:tcPr/>
                </a:tc>
              </a:tr>
              <a:tr h="750625">
                <a:tc>
                  <a:txBody>
                    <a:bodyPr/>
                    <a:lstStyle/>
                    <a:p>
                      <a:r>
                        <a:rPr lang="vi-VN" sz="2200" b="0" i="0" u="none" strike="noStrike" kern="1200" baseline="0" dirty="0" smtClean="0">
                          <a:solidFill>
                            <a:schemeClr val="tx1"/>
                          </a:solidFill>
                          <a:latin typeface="Arial" panose="020B0604020202020204" pitchFamily="34" charset="0"/>
                          <a:ea typeface="+mn-ea"/>
                          <a:cs typeface="Arial" panose="020B0604020202020204" pitchFamily="34" charset="0"/>
                        </a:rPr>
                        <a:t>Db_datawriter</a:t>
                      </a:r>
                      <a:endParaRPr lang="vi-VN" sz="2200" dirty="0">
                        <a:solidFill>
                          <a:schemeClr val="tx1"/>
                        </a:solidFill>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tx1"/>
                          </a:solidFill>
                          <a:latin typeface="Arial" panose="020B0604020202020204" pitchFamily="34" charset="0"/>
                          <a:ea typeface="+mn-ea"/>
                          <a:cs typeface="Arial" panose="020B0604020202020204" pitchFamily="34" charset="0"/>
                        </a:rPr>
                        <a:t>Có thể thêm, xóa, cập nhật dữ liệu trên toàn bộ các bảng trong CSDL</a:t>
                      </a:r>
                      <a:endParaRPr lang="vi-VN" sz="2200" dirty="0">
                        <a:solidFill>
                          <a:schemeClr val="tx1"/>
                        </a:solidFill>
                        <a:latin typeface="Arial" panose="020B0604020202020204" pitchFamily="34" charset="0"/>
                        <a:cs typeface="Arial" panose="020B0604020202020204" pitchFamily="34" charset="0"/>
                      </a:endParaRPr>
                    </a:p>
                  </a:txBody>
                  <a:tcPr/>
                </a:tc>
              </a:tr>
              <a:tr h="649511">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Db_datareader</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Có thể truy xuất dữ liệu từ tất cả các bảng trong CSDL</a:t>
                      </a:r>
                      <a:endParaRPr lang="vi-VN" sz="2200" dirty="0">
                        <a:latin typeface="Arial" panose="020B0604020202020204" pitchFamily="34" charset="0"/>
                        <a:cs typeface="Arial" panose="020B0604020202020204" pitchFamily="34" charset="0"/>
                      </a:endParaRPr>
                    </a:p>
                  </a:txBody>
                  <a:tcPr/>
                </a:tc>
              </a:tr>
              <a:tr h="750625">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Db_denydatawriter</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Không thể thêm, xóa, cập nhật dữ liệu trên toàn bộ các bảng trong CSDL</a:t>
                      </a:r>
                      <a:endParaRPr lang="vi-VN" sz="2200" dirty="0">
                        <a:latin typeface="Arial" panose="020B0604020202020204" pitchFamily="34" charset="0"/>
                        <a:cs typeface="Arial" panose="020B0604020202020204" pitchFamily="34" charset="0"/>
                      </a:endParaRPr>
                    </a:p>
                  </a:txBody>
                  <a:tcPr/>
                </a:tc>
              </a:tr>
              <a:tr h="697489">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Db_denydatareader</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Không thể truy xuất dữ liệu từ tất cả các bảng trong CSDL</a:t>
                      </a:r>
                      <a:endParaRPr lang="vi-VN" sz="2200" dirty="0">
                        <a:latin typeface="Arial" panose="020B0604020202020204" pitchFamily="34" charset="0"/>
                        <a:cs typeface="Arial" panose="020B0604020202020204" pitchFamily="34" charset="0"/>
                      </a:endParaRPr>
                    </a:p>
                  </a:txBody>
                  <a:tcPr/>
                </a:tc>
              </a:tr>
              <a:tr h="841416">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Db_backupoperator</a:t>
                      </a:r>
                      <a:endParaRPr lang="vi-VN" sz="2200" dirty="0">
                        <a:latin typeface="Arial" panose="020B0604020202020204" pitchFamily="34" charset="0"/>
                        <a:cs typeface="Arial" panose="020B0604020202020204" pitchFamily="34" charset="0"/>
                      </a:endParaRPr>
                    </a:p>
                  </a:txBody>
                  <a:tcPr anchor="ctr"/>
                </a:tc>
                <a:tc>
                  <a:txBody>
                    <a:bodyPr/>
                    <a:lstStyle/>
                    <a:p>
                      <a:r>
                        <a:rPr lang="vi-VN" sz="2200" b="0" i="0" u="none" strike="noStrike" kern="1200" baseline="0" dirty="0" smtClean="0">
                          <a:solidFill>
                            <a:schemeClr val="dk1"/>
                          </a:solidFill>
                          <a:latin typeface="Arial" panose="020B0604020202020204" pitchFamily="34" charset="0"/>
                          <a:ea typeface="+mn-ea"/>
                          <a:cs typeface="Arial" panose="020B0604020202020204" pitchFamily="34" charset="0"/>
                        </a:rPr>
                        <a:t>Có thể thực hiện sao lưu CSDL và chạy các kiểm tra tính nhất quán trên CSDL</a:t>
                      </a:r>
                      <a:endParaRPr lang="vi-VN" sz="2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29576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Gán</a:t>
            </a:r>
            <a:r>
              <a:rPr lang="en-US" dirty="0" smtClean="0"/>
              <a:t> Server Role </a:t>
            </a:r>
            <a:r>
              <a:rPr lang="en-US" dirty="0" err="1" smtClean="0"/>
              <a:t>cho</a:t>
            </a:r>
            <a:r>
              <a:rPr lang="en-US" dirty="0" smtClean="0"/>
              <a:t> </a:t>
            </a:r>
            <a:r>
              <a:rPr lang="en-US" dirty="0" err="1" smtClean="0"/>
              <a:t>một</a:t>
            </a:r>
            <a:r>
              <a:rPr lang="en-US" dirty="0" smtClean="0"/>
              <a:t> login ID</a:t>
            </a:r>
            <a:endParaRPr lang="en-US" dirty="0"/>
          </a:p>
        </p:txBody>
      </p:sp>
      <p:sp>
        <p:nvSpPr>
          <p:cNvPr id="3" name="Content Placeholder 2"/>
          <p:cNvSpPr>
            <a:spLocks noGrp="1"/>
          </p:cNvSpPr>
          <p:nvPr>
            <p:ph idx="1"/>
          </p:nvPr>
        </p:nvSpPr>
        <p:spPr>
          <a:xfrm>
            <a:off x="822960" y="1511300"/>
            <a:ext cx="10681652" cy="4399922"/>
          </a:xfrm>
        </p:spPr>
        <p:txBody>
          <a:bodyPr/>
          <a:lstStyle/>
          <a:p>
            <a:r>
              <a:rPr lang="en-US" b="1" dirty="0" err="1" smtClean="0"/>
              <a:t>Cách</a:t>
            </a:r>
            <a:r>
              <a:rPr lang="en-US" b="1" dirty="0" smtClean="0"/>
              <a:t> 1</a:t>
            </a:r>
            <a:r>
              <a:rPr lang="en-US" dirty="0" smtClean="0"/>
              <a:t>: </a:t>
            </a:r>
            <a:r>
              <a:rPr lang="en-US" dirty="0" err="1" smtClean="0"/>
              <a:t>Sử</a:t>
            </a:r>
            <a:r>
              <a:rPr lang="en-US" dirty="0" smtClean="0"/>
              <a:t> </a:t>
            </a:r>
            <a:r>
              <a:rPr lang="en-US" dirty="0" err="1" smtClean="0"/>
              <a:t>dụng</a:t>
            </a:r>
            <a:r>
              <a:rPr lang="en-US" dirty="0" smtClean="0"/>
              <a:t> Server Role </a:t>
            </a:r>
            <a:r>
              <a:rPr lang="en-US" dirty="0" err="1" smtClean="0"/>
              <a:t>trong</a:t>
            </a:r>
            <a:r>
              <a:rPr lang="en-US" dirty="0" smtClean="0"/>
              <a:t> Login Properties </a:t>
            </a:r>
            <a:r>
              <a:rPr lang="en-US" dirty="0" err="1" smtClean="0"/>
              <a:t>để</a:t>
            </a:r>
            <a:r>
              <a:rPr lang="en-US" dirty="0" smtClean="0"/>
              <a:t> </a:t>
            </a:r>
            <a:r>
              <a:rPr lang="en-US" dirty="0" err="1" smtClean="0"/>
              <a:t>chọn</a:t>
            </a:r>
            <a:r>
              <a:rPr lang="en-US" dirty="0" smtClean="0"/>
              <a:t> </a:t>
            </a:r>
            <a:r>
              <a:rPr lang="en-US" dirty="0" err="1" smtClean="0"/>
              <a:t>và</a:t>
            </a:r>
            <a:r>
              <a:rPr lang="en-US" dirty="0" smtClean="0"/>
              <a:t> </a:t>
            </a:r>
            <a:r>
              <a:rPr lang="en-US" dirty="0" err="1" smtClean="0"/>
              <a:t>gán</a:t>
            </a:r>
            <a:r>
              <a:rPr lang="en-US" dirty="0" smtClean="0"/>
              <a:t> server Role </a:t>
            </a:r>
            <a:r>
              <a:rPr lang="en-US" dirty="0" err="1" smtClean="0"/>
              <a:t>cho</a:t>
            </a:r>
            <a:r>
              <a:rPr lang="en-US" dirty="0" smtClean="0"/>
              <a:t> </a:t>
            </a:r>
            <a:r>
              <a:rPr lang="en-US" dirty="0" err="1" smtClean="0"/>
              <a:t>một</a:t>
            </a:r>
            <a:r>
              <a:rPr lang="en-US" dirty="0" smtClean="0"/>
              <a:t> login</a:t>
            </a:r>
          </a:p>
          <a:p>
            <a:r>
              <a:rPr lang="en-US" b="1" dirty="0" err="1" smtClean="0"/>
              <a:t>Cách</a:t>
            </a:r>
            <a:r>
              <a:rPr lang="en-US" b="1" dirty="0" smtClean="0"/>
              <a:t> 2</a:t>
            </a:r>
            <a:r>
              <a:rPr lang="en-US" dirty="0" smtClean="0"/>
              <a:t>: </a:t>
            </a:r>
            <a:r>
              <a:rPr lang="en-US" dirty="0" err="1" smtClean="0"/>
              <a:t>Sử</a:t>
            </a:r>
            <a:r>
              <a:rPr lang="en-US" dirty="0" smtClean="0"/>
              <a:t> </a:t>
            </a:r>
            <a:r>
              <a:rPr lang="en-US" dirty="0" err="1" smtClean="0"/>
              <a:t>dụng</a:t>
            </a:r>
            <a:r>
              <a:rPr lang="en-US" dirty="0" smtClean="0"/>
              <a:t> server Role Properties </a:t>
            </a:r>
            <a:r>
              <a:rPr lang="en-US" dirty="0" err="1" smtClean="0"/>
              <a:t>để</a:t>
            </a:r>
            <a:r>
              <a:rPr lang="en-US" dirty="0" smtClean="0"/>
              <a:t> </a:t>
            </a:r>
            <a:r>
              <a:rPr lang="en-US" dirty="0" err="1" smtClean="0"/>
              <a:t>thêm</a:t>
            </a:r>
            <a:r>
              <a:rPr lang="en-US" dirty="0" smtClean="0"/>
              <a:t> login ID </a:t>
            </a:r>
            <a:r>
              <a:rPr lang="en-US" dirty="0" err="1" smtClean="0"/>
              <a:t>vào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của</a:t>
            </a:r>
            <a:r>
              <a:rPr lang="en-US" dirty="0" smtClean="0"/>
              <a:t> Server Role</a:t>
            </a:r>
            <a:endParaRPr lang="en-US" dirty="0"/>
          </a:p>
        </p:txBody>
      </p:sp>
    </p:spTree>
    <p:extLst>
      <p:ext uri="{BB962C8B-B14F-4D97-AF65-F5344CB8AC3E}">
        <p14:creationId xmlns:p14="http://schemas.microsoft.com/office/powerpoint/2010/main" val="3407499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Gán</a:t>
            </a:r>
            <a:r>
              <a:rPr lang="en-US" dirty="0" smtClean="0"/>
              <a:t> Database Role </a:t>
            </a:r>
            <a:r>
              <a:rPr lang="en-US" dirty="0" err="1" smtClean="0"/>
              <a:t>cho</a:t>
            </a:r>
            <a:r>
              <a:rPr lang="en-US" dirty="0" smtClean="0"/>
              <a:t> </a:t>
            </a:r>
            <a:r>
              <a:rPr lang="en-US" dirty="0" err="1" smtClean="0"/>
              <a:t>một</a:t>
            </a:r>
            <a:r>
              <a:rPr lang="en-US" dirty="0" smtClean="0"/>
              <a:t> Login ID</a:t>
            </a:r>
            <a:endParaRPr lang="en-US" dirty="0"/>
          </a:p>
        </p:txBody>
      </p:sp>
      <p:pic>
        <p:nvPicPr>
          <p:cNvPr id="4" name="Picture 3"/>
          <p:cNvPicPr>
            <a:picLocks noChangeAspect="1"/>
          </p:cNvPicPr>
          <p:nvPr/>
        </p:nvPicPr>
        <p:blipFill>
          <a:blip r:embed="rId2"/>
          <a:stretch>
            <a:fillRect/>
          </a:stretch>
        </p:blipFill>
        <p:spPr>
          <a:xfrm>
            <a:off x="3571775" y="1221672"/>
            <a:ext cx="6141720" cy="5319805"/>
          </a:xfrm>
          <a:prstGeom prst="rect">
            <a:avLst/>
          </a:prstGeom>
        </p:spPr>
      </p:pic>
    </p:spTree>
    <p:extLst>
      <p:ext uri="{BB962C8B-B14F-4D97-AF65-F5344CB8AC3E}">
        <p14:creationId xmlns:p14="http://schemas.microsoft.com/office/powerpoint/2010/main" val="2393663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Tạo</a:t>
            </a:r>
            <a:r>
              <a:rPr lang="en-US" sz="3200" dirty="0" smtClean="0"/>
              <a:t> </a:t>
            </a:r>
            <a:r>
              <a:rPr lang="en-US" sz="3200" dirty="0" err="1" smtClean="0"/>
              <a:t>một</a:t>
            </a:r>
            <a:r>
              <a:rPr lang="en-US" sz="3200" dirty="0" smtClean="0"/>
              <a:t> login </a:t>
            </a:r>
            <a:r>
              <a:rPr lang="en-US" sz="3200" dirty="0" err="1" smtClean="0"/>
              <a:t>với</a:t>
            </a:r>
            <a:r>
              <a:rPr lang="en-US" sz="3200" dirty="0" smtClean="0"/>
              <a:t> fixed server role</a:t>
            </a:r>
            <a:endParaRPr lang="en-US" sz="3200" dirty="0"/>
          </a:p>
        </p:txBody>
      </p:sp>
      <p:sp>
        <p:nvSpPr>
          <p:cNvPr id="3" name="Content Placeholder 2"/>
          <p:cNvSpPr>
            <a:spLocks noGrp="1"/>
          </p:cNvSpPr>
          <p:nvPr>
            <p:ph idx="1"/>
          </p:nvPr>
        </p:nvSpPr>
        <p:spPr>
          <a:xfrm>
            <a:off x="1280160" y="1511300"/>
            <a:ext cx="10224452" cy="4399922"/>
          </a:xfrm>
        </p:spPr>
        <p:txBody>
          <a:bodyPr>
            <a:normAutofit/>
          </a:bodyPr>
          <a:lstStyle/>
          <a:p>
            <a:r>
              <a:rPr lang="en-US" dirty="0" err="1" smtClean="0"/>
              <a:t>Cú</a:t>
            </a:r>
            <a:r>
              <a:rPr lang="en-US" dirty="0" smtClean="0"/>
              <a:t> </a:t>
            </a:r>
            <a:r>
              <a:rPr lang="en-US" dirty="0" err="1" smtClean="0"/>
              <a:t>pháp</a:t>
            </a:r>
            <a:r>
              <a:rPr lang="en-US" dirty="0" smtClean="0"/>
              <a:t>:</a:t>
            </a:r>
          </a:p>
          <a:p>
            <a:endParaRPr lang="en-US" dirty="0"/>
          </a:p>
          <a:p>
            <a:r>
              <a:rPr lang="en-US" dirty="0" err="1" smtClean="0"/>
              <a:t>Ví</a:t>
            </a:r>
            <a:r>
              <a:rPr lang="en-US" dirty="0" smtClean="0"/>
              <a:t> </a:t>
            </a:r>
            <a:r>
              <a:rPr lang="en-US" dirty="0" err="1" smtClean="0"/>
              <a:t>dụ</a:t>
            </a:r>
            <a:r>
              <a:rPr lang="en-US" dirty="0" smtClean="0"/>
              <a:t>:</a:t>
            </a:r>
          </a:p>
          <a:p>
            <a:pPr lvl="1"/>
            <a:r>
              <a:rPr lang="en-US" dirty="0" err="1" smtClean="0"/>
              <a:t>Tạo</a:t>
            </a:r>
            <a:endParaRPr lang="en-US" dirty="0" smtClean="0"/>
          </a:p>
          <a:p>
            <a:pPr marL="457200" lvl="1" indent="0">
              <a:buNone/>
            </a:pPr>
            <a:r>
              <a:rPr lang="en-US" sz="2400" dirty="0"/>
              <a:t>CREATE LOGIN Ted WITH PASSWORD = ‘P@ssw0rd’;</a:t>
            </a:r>
          </a:p>
          <a:p>
            <a:pPr marL="457200" lvl="1" indent="0">
              <a:buNone/>
            </a:pPr>
            <a:r>
              <a:rPr lang="vi-VN" sz="2400" dirty="0" smtClean="0"/>
              <a:t>EXEC </a:t>
            </a:r>
            <a:r>
              <a:rPr lang="vi-VN" sz="2400" dirty="0"/>
              <a:t>sp_addsrvrolemember ‘Ted’, ‘securityadmin</a:t>
            </a:r>
            <a:r>
              <a:rPr lang="vi-VN" sz="2400" dirty="0" smtClean="0"/>
              <a:t>’;</a:t>
            </a:r>
            <a:endParaRPr lang="en-US" sz="2400" dirty="0" smtClean="0"/>
          </a:p>
          <a:p>
            <a:pPr lvl="1"/>
            <a:r>
              <a:rPr lang="en-US" sz="2400" dirty="0" err="1" smtClean="0"/>
              <a:t>Xóa</a:t>
            </a:r>
            <a:endParaRPr lang="en-US" sz="2400" dirty="0" smtClean="0"/>
          </a:p>
          <a:p>
            <a:pPr marL="457200" lvl="1" indent="0">
              <a:buNone/>
            </a:pPr>
            <a:r>
              <a:rPr lang="vi-VN" dirty="0" smtClean="0"/>
              <a:t>EXEC </a:t>
            </a:r>
            <a:r>
              <a:rPr lang="vi-VN" dirty="0"/>
              <a:t>sp_dropsrvrolemember ‘Ted’, ‘securityadmin’;</a:t>
            </a:r>
          </a:p>
          <a:p>
            <a:pPr lvl="1"/>
            <a:endParaRPr lang="vi-VN" sz="2400" dirty="0"/>
          </a:p>
          <a:p>
            <a:pPr lvl="1"/>
            <a:endParaRPr lang="en-US" dirty="0" smtClean="0"/>
          </a:p>
          <a:p>
            <a:endParaRPr lang="en-US" dirty="0"/>
          </a:p>
        </p:txBody>
      </p:sp>
      <p:sp>
        <p:nvSpPr>
          <p:cNvPr id="4" name="Rectangle 3"/>
          <p:cNvSpPr/>
          <p:nvPr/>
        </p:nvSpPr>
        <p:spPr>
          <a:xfrm>
            <a:off x="2589212" y="2206675"/>
            <a:ext cx="9145588" cy="461665"/>
          </a:xfrm>
          <a:prstGeom prst="rect">
            <a:avLst/>
          </a:prstGeom>
          <a:ln>
            <a:solidFill>
              <a:schemeClr val="accent1"/>
            </a:solidFill>
          </a:ln>
        </p:spPr>
        <p:txBody>
          <a:bodyPr wrap="square">
            <a:spAutoFit/>
          </a:bodyPr>
          <a:lstStyle/>
          <a:p>
            <a:r>
              <a:rPr lang="vi-VN" sz="2400" dirty="0">
                <a:solidFill>
                  <a:sysClr val="windowText" lastClr="000000"/>
                </a:solidFill>
              </a:rPr>
              <a:t>sp_addsrvrolemember </a:t>
            </a:r>
            <a:r>
              <a:rPr lang="vi-VN" sz="2400" dirty="0" smtClean="0">
                <a:solidFill>
                  <a:sysClr val="windowText" lastClr="000000"/>
                </a:solidFill>
              </a:rPr>
              <a:t>[@</a:t>
            </a:r>
            <a:r>
              <a:rPr lang="vi-VN" sz="2400" dirty="0">
                <a:solidFill>
                  <a:sysClr val="windowText" lastClr="000000"/>
                </a:solidFill>
              </a:rPr>
              <a:t>loginame</a:t>
            </a:r>
            <a:r>
              <a:rPr lang="vi-VN" sz="2400" dirty="0" smtClean="0">
                <a:solidFill>
                  <a:sysClr val="windowText" lastClr="000000"/>
                </a:solidFill>
              </a:rPr>
              <a:t>=] </a:t>
            </a:r>
            <a:r>
              <a:rPr lang="vi-VN" sz="2400" dirty="0">
                <a:solidFill>
                  <a:sysClr val="windowText" lastClr="000000"/>
                </a:solidFill>
              </a:rPr>
              <a:t>‘</a:t>
            </a:r>
            <a:r>
              <a:rPr lang="vi-VN" sz="2400" i="1" dirty="0">
                <a:solidFill>
                  <a:sysClr val="windowText" lastClr="000000"/>
                </a:solidFill>
              </a:rPr>
              <a:t>login</a:t>
            </a:r>
            <a:r>
              <a:rPr lang="vi-VN" sz="2400" dirty="0" smtClean="0">
                <a:solidFill>
                  <a:sysClr val="windowText" lastClr="000000"/>
                </a:solidFill>
              </a:rPr>
              <a:t>’, [@</a:t>
            </a:r>
            <a:r>
              <a:rPr lang="vi-VN" sz="2400" dirty="0">
                <a:solidFill>
                  <a:sysClr val="windowText" lastClr="000000"/>
                </a:solidFill>
              </a:rPr>
              <a:t>rolename </a:t>
            </a:r>
            <a:r>
              <a:rPr lang="vi-VN" sz="2400" dirty="0" smtClean="0">
                <a:solidFill>
                  <a:sysClr val="windowText" lastClr="000000"/>
                </a:solidFill>
              </a:rPr>
              <a:t>=] </a:t>
            </a:r>
            <a:r>
              <a:rPr lang="vi-VN" sz="2400" dirty="0">
                <a:solidFill>
                  <a:sysClr val="windowText" lastClr="000000"/>
                </a:solidFill>
              </a:rPr>
              <a:t>‘</a:t>
            </a:r>
            <a:r>
              <a:rPr lang="vi-VN" sz="2400" i="1" dirty="0">
                <a:solidFill>
                  <a:sysClr val="windowText" lastClr="000000"/>
                </a:solidFill>
              </a:rPr>
              <a:t>role</a:t>
            </a:r>
            <a:r>
              <a:rPr lang="vi-VN" sz="2400" dirty="0">
                <a:solidFill>
                  <a:sysClr val="windowText" lastClr="000000"/>
                </a:solidFill>
              </a:rPr>
              <a:t>’</a:t>
            </a:r>
          </a:p>
        </p:txBody>
      </p:sp>
    </p:spTree>
    <p:extLst>
      <p:ext uri="{BB962C8B-B14F-4D97-AF65-F5344CB8AC3E}">
        <p14:creationId xmlns:p14="http://schemas.microsoft.com/office/powerpoint/2010/main" val="1151832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vi-VN" dirty="0" smtClean="0"/>
              <a:t>Database </a:t>
            </a:r>
            <a:r>
              <a:rPr lang="vi-VN" dirty="0"/>
              <a:t>Users</a:t>
            </a:r>
            <a:endParaRPr lang="en-US" dirty="0"/>
          </a:p>
        </p:txBody>
      </p:sp>
      <p:sp>
        <p:nvSpPr>
          <p:cNvPr id="3" name="Content Placeholder 2"/>
          <p:cNvSpPr>
            <a:spLocks noGrp="1"/>
          </p:cNvSpPr>
          <p:nvPr>
            <p:ph idx="1"/>
          </p:nvPr>
        </p:nvSpPr>
        <p:spPr>
          <a:xfrm>
            <a:off x="990601" y="1511300"/>
            <a:ext cx="10768262" cy="4873458"/>
          </a:xfrm>
        </p:spPr>
        <p:txBody>
          <a:bodyPr>
            <a:normAutofit lnSpcReduction="10000"/>
          </a:bodyPr>
          <a:lstStyle/>
          <a:p>
            <a:r>
              <a:rPr lang="en-US" dirty="0" err="1" smtClean="0"/>
              <a:t>Chọn</a:t>
            </a:r>
            <a:r>
              <a:rPr lang="en-US" dirty="0" smtClean="0"/>
              <a:t> folder </a:t>
            </a:r>
            <a:r>
              <a:rPr lang="vi-VN" dirty="0" smtClean="0"/>
              <a:t>Databases</a:t>
            </a:r>
            <a:r>
              <a:rPr lang="en-US" dirty="0" smtClean="0"/>
              <a:t>, </a:t>
            </a:r>
            <a:r>
              <a:rPr lang="en-US" dirty="0" err="1" smtClean="0"/>
              <a:t>Chọn</a:t>
            </a:r>
            <a:r>
              <a:rPr lang="en-US" dirty="0" smtClean="0"/>
              <a:t> CSDL</a:t>
            </a:r>
            <a:endParaRPr lang="en-US" dirty="0"/>
          </a:p>
          <a:p>
            <a:r>
              <a:rPr lang="vi-VN" dirty="0"/>
              <a:t>Mở Security.</a:t>
            </a:r>
          </a:p>
          <a:p>
            <a:r>
              <a:rPr lang="en-US" dirty="0" err="1"/>
              <a:t>R_Click</a:t>
            </a:r>
            <a:r>
              <a:rPr lang="en-US" dirty="0"/>
              <a:t> </a:t>
            </a:r>
            <a:r>
              <a:rPr lang="en-US" b="1" dirty="0"/>
              <a:t>Users</a:t>
            </a:r>
            <a:r>
              <a:rPr lang="en-US" dirty="0"/>
              <a:t> </a:t>
            </a:r>
            <a:r>
              <a:rPr lang="en-US" dirty="0" err="1"/>
              <a:t>và</a:t>
            </a:r>
            <a:r>
              <a:rPr lang="en-US" dirty="0"/>
              <a:t> </a:t>
            </a:r>
            <a:r>
              <a:rPr lang="en-US" dirty="0" err="1"/>
              <a:t>chọn</a:t>
            </a:r>
            <a:r>
              <a:rPr lang="en-US" dirty="0"/>
              <a:t> </a:t>
            </a:r>
            <a:r>
              <a:rPr lang="en-US" b="1" dirty="0" smtClean="0"/>
              <a:t>New </a:t>
            </a:r>
            <a:r>
              <a:rPr lang="en-US" b="1" dirty="0"/>
              <a:t>User</a:t>
            </a:r>
            <a:r>
              <a:rPr lang="en-US" dirty="0" smtClean="0"/>
              <a:t>.</a:t>
            </a:r>
            <a:endParaRPr lang="en-US" dirty="0"/>
          </a:p>
          <a:p>
            <a:r>
              <a:rPr lang="en-US" dirty="0" err="1"/>
              <a:t>Nhập</a:t>
            </a:r>
            <a:r>
              <a:rPr lang="en-US" dirty="0"/>
              <a:t> </a:t>
            </a:r>
            <a:r>
              <a:rPr lang="en-US" dirty="0" err="1"/>
              <a:t>tên</a:t>
            </a:r>
            <a:r>
              <a:rPr lang="en-US" dirty="0"/>
              <a:t> user </a:t>
            </a:r>
            <a:r>
              <a:rPr lang="en-US" dirty="0" err="1"/>
              <a:t>vào</a:t>
            </a:r>
            <a:r>
              <a:rPr lang="en-US" dirty="0"/>
              <a:t> </a:t>
            </a:r>
            <a:r>
              <a:rPr lang="en-US" b="1" dirty="0"/>
              <a:t>User Name box</a:t>
            </a:r>
            <a:r>
              <a:rPr lang="en-US" dirty="0"/>
              <a:t>. </a:t>
            </a:r>
            <a:endParaRPr lang="en-US" dirty="0" smtClean="0"/>
          </a:p>
          <a:p>
            <a:pPr lvl="1"/>
            <a:r>
              <a:rPr lang="en-US" dirty="0" smtClean="0"/>
              <a:t>VD</a:t>
            </a:r>
            <a:r>
              <a:rPr lang="en-US" dirty="0"/>
              <a:t>: Carol</a:t>
            </a:r>
          </a:p>
          <a:p>
            <a:pPr lvl="1"/>
            <a:r>
              <a:rPr lang="en-US" dirty="0" err="1"/>
              <a:t>Nhập</a:t>
            </a:r>
            <a:r>
              <a:rPr lang="en-US" dirty="0"/>
              <a:t> </a:t>
            </a:r>
            <a:r>
              <a:rPr lang="en-US" dirty="0" err="1"/>
              <a:t>tên</a:t>
            </a:r>
            <a:r>
              <a:rPr lang="en-US" dirty="0"/>
              <a:t> user (</a:t>
            </a:r>
            <a:r>
              <a:rPr lang="en-US" b="1" dirty="0"/>
              <a:t>Carol) </a:t>
            </a:r>
            <a:r>
              <a:rPr lang="en-US" dirty="0" err="1"/>
              <a:t>trong</a:t>
            </a:r>
            <a:r>
              <a:rPr lang="en-US" dirty="0"/>
              <a:t> ‘‘Login name’’ box, </a:t>
            </a:r>
            <a:r>
              <a:rPr lang="en-US" dirty="0" err="1"/>
              <a:t>hoặc</a:t>
            </a:r>
            <a:r>
              <a:rPr lang="en-US" dirty="0"/>
              <a:t> </a:t>
            </a:r>
            <a:r>
              <a:rPr lang="en-US" dirty="0" err="1"/>
              <a:t>chọn</a:t>
            </a:r>
            <a:r>
              <a:rPr lang="en-US" dirty="0"/>
              <a:t> </a:t>
            </a:r>
            <a:r>
              <a:rPr lang="en-US" dirty="0" err="1"/>
              <a:t>tên</a:t>
            </a:r>
            <a:r>
              <a:rPr lang="en-US" dirty="0"/>
              <a:t> login </a:t>
            </a:r>
            <a:r>
              <a:rPr lang="en-US" dirty="0" err="1"/>
              <a:t>bằng</a:t>
            </a:r>
            <a:r>
              <a:rPr lang="en-US" dirty="0"/>
              <a:t> </a:t>
            </a:r>
            <a:r>
              <a:rPr lang="en-US" dirty="0" err="1"/>
              <a:t>cách</a:t>
            </a:r>
            <a:r>
              <a:rPr lang="en-US" dirty="0"/>
              <a:t> click ‘‘...’’ button.</a:t>
            </a:r>
          </a:p>
          <a:p>
            <a:pPr lvl="1"/>
            <a:r>
              <a:rPr lang="en-US" dirty="0" err="1"/>
              <a:t>Nhập</a:t>
            </a:r>
            <a:r>
              <a:rPr lang="en-US" dirty="0"/>
              <a:t> </a:t>
            </a:r>
            <a:r>
              <a:rPr lang="en-US" dirty="0" err="1"/>
              <a:t>tên</a:t>
            </a:r>
            <a:r>
              <a:rPr lang="en-US" dirty="0"/>
              <a:t> </a:t>
            </a:r>
            <a:r>
              <a:rPr lang="en-US" dirty="0" err="1"/>
              <a:t>nhánh</a:t>
            </a:r>
            <a:r>
              <a:rPr lang="en-US" dirty="0"/>
              <a:t> CSDL( </a:t>
            </a:r>
            <a:r>
              <a:rPr lang="en-US" b="1" dirty="0"/>
              <a:t>Sales) </a:t>
            </a:r>
            <a:r>
              <a:rPr lang="en-US" dirty="0" err="1"/>
              <a:t>trong</a:t>
            </a:r>
            <a:r>
              <a:rPr lang="en-US" dirty="0"/>
              <a:t> ‘‘Default schema’’ </a:t>
            </a:r>
            <a:r>
              <a:rPr lang="en-US" dirty="0" smtClean="0"/>
              <a:t>box. </a:t>
            </a:r>
            <a:r>
              <a:rPr lang="vi-VN" dirty="0" smtClean="0"/>
              <a:t>Click </a:t>
            </a:r>
            <a:r>
              <a:rPr lang="vi-VN" dirty="0"/>
              <a:t>OK.</a:t>
            </a:r>
          </a:p>
          <a:p>
            <a:endParaRPr lang="en-US" dirty="0"/>
          </a:p>
        </p:txBody>
      </p:sp>
    </p:spTree>
    <p:extLst>
      <p:ext uri="{BB962C8B-B14F-4D97-AF65-F5344CB8AC3E}">
        <p14:creationId xmlns:p14="http://schemas.microsoft.com/office/powerpoint/2010/main" val="6578345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mới</a:t>
            </a:r>
            <a:r>
              <a:rPr lang="en-US" dirty="0"/>
              <a:t> DB Users </a:t>
            </a:r>
            <a:r>
              <a:rPr lang="en-US" dirty="0" err="1"/>
              <a:t>bằng</a:t>
            </a:r>
            <a:r>
              <a:rPr lang="en-US" dirty="0"/>
              <a:t> T-SQL</a:t>
            </a:r>
          </a:p>
        </p:txBody>
      </p:sp>
      <p:sp>
        <p:nvSpPr>
          <p:cNvPr id="3" name="Content Placeholder 2"/>
          <p:cNvSpPr>
            <a:spLocks noGrp="1"/>
          </p:cNvSpPr>
          <p:nvPr>
            <p:ph idx="1"/>
          </p:nvPr>
        </p:nvSpPr>
        <p:spPr>
          <a:xfrm>
            <a:off x="1173480" y="1431090"/>
            <a:ext cx="10665593" cy="5146174"/>
          </a:xfrm>
        </p:spPr>
        <p:txBody>
          <a:bodyPr>
            <a:normAutofit/>
          </a:bodyPr>
          <a:lstStyle/>
          <a:p>
            <a:r>
              <a:rPr lang="en-US" b="1" dirty="0" err="1" smtClean="0"/>
              <a:t>Cú</a:t>
            </a:r>
            <a:r>
              <a:rPr lang="en-US" b="1" dirty="0" smtClean="0"/>
              <a:t> </a:t>
            </a:r>
            <a:r>
              <a:rPr lang="en-US" b="1" dirty="0" err="1" smtClean="0"/>
              <a:t>pháp</a:t>
            </a:r>
            <a:endParaRPr lang="en-US" b="1" dirty="0" smtClean="0"/>
          </a:p>
          <a:p>
            <a:endParaRPr lang="en-US" dirty="0"/>
          </a:p>
          <a:p>
            <a:endParaRPr lang="en-US" dirty="0" smtClean="0"/>
          </a:p>
          <a:p>
            <a:r>
              <a:rPr lang="en-US" b="1" dirty="0" err="1" smtClean="0"/>
              <a:t>Hiệu</a:t>
            </a:r>
            <a:r>
              <a:rPr lang="en-US" b="1" dirty="0" smtClean="0"/>
              <a:t> </a:t>
            </a:r>
            <a:r>
              <a:rPr lang="en-US" b="1" dirty="0" err="1" smtClean="0"/>
              <a:t>chỉnh</a:t>
            </a:r>
            <a:endParaRPr lang="en-US" b="1" dirty="0"/>
          </a:p>
          <a:p>
            <a:pPr marL="457200" lvl="1" indent="0">
              <a:buNone/>
            </a:pPr>
            <a:r>
              <a:rPr lang="vi-VN" sz="2400" dirty="0"/>
              <a:t>ALTER USER &lt;Tên user&gt; WITH </a:t>
            </a:r>
          </a:p>
          <a:p>
            <a:pPr marL="457200" lvl="1" indent="0">
              <a:buNone/>
            </a:pPr>
            <a:r>
              <a:rPr lang="vi-VN" sz="2400" dirty="0"/>
              <a:t>[NAME = &lt;Tên user mới&gt;]</a:t>
            </a:r>
          </a:p>
          <a:p>
            <a:pPr marL="457200" lvl="1" indent="0">
              <a:buNone/>
            </a:pPr>
            <a:r>
              <a:rPr lang="vi-VN" sz="2400" dirty="0"/>
              <a:t>[, DEFAULT_SCHEMA = &lt;Tên schema&gt;]</a:t>
            </a:r>
          </a:p>
          <a:p>
            <a:r>
              <a:rPr lang="vi-VN" b="1" dirty="0" smtClean="0"/>
              <a:t>Xóa</a:t>
            </a:r>
            <a:endParaRPr lang="vi-VN" b="1" dirty="0"/>
          </a:p>
          <a:p>
            <a:pPr marL="0" indent="0">
              <a:buNone/>
            </a:pPr>
            <a:r>
              <a:rPr lang="vi-VN" dirty="0"/>
              <a:t>	</a:t>
            </a:r>
            <a:r>
              <a:rPr lang="vi-VN" sz="2800" dirty="0"/>
              <a:t>DROP USER &lt;Tên user&gt;</a:t>
            </a:r>
          </a:p>
          <a:p>
            <a:endParaRPr lang="en-US" dirty="0"/>
          </a:p>
        </p:txBody>
      </p:sp>
      <p:sp>
        <p:nvSpPr>
          <p:cNvPr id="4" name="Rectangle 3"/>
          <p:cNvSpPr/>
          <p:nvPr/>
        </p:nvSpPr>
        <p:spPr>
          <a:xfrm>
            <a:off x="3026375" y="2064965"/>
            <a:ext cx="8041073" cy="1200329"/>
          </a:xfrm>
          <a:prstGeom prst="rect">
            <a:avLst/>
          </a:prstGeom>
          <a:ln>
            <a:solidFill>
              <a:schemeClr val="accent1"/>
            </a:solidFill>
          </a:ln>
        </p:spPr>
        <p:txBody>
          <a:bodyPr wrap="square">
            <a:spAutoFit/>
          </a:bodyPr>
          <a:lstStyle/>
          <a:p>
            <a:r>
              <a:rPr lang="en-US" sz="2400" b="1" dirty="0"/>
              <a:t>CREATE USER </a:t>
            </a:r>
            <a:r>
              <a:rPr lang="en-US" sz="2400" b="1" i="1" dirty="0"/>
              <a:t>name </a:t>
            </a:r>
            <a:r>
              <a:rPr lang="en-US" sz="2400" b="1" dirty="0"/>
              <a:t>[{{FOR | FROM} </a:t>
            </a:r>
            <a:r>
              <a:rPr lang="en-US" sz="2400" b="1" i="1" dirty="0"/>
              <a:t>source | </a:t>
            </a:r>
            <a:r>
              <a:rPr lang="en-US" sz="2400" b="1" dirty="0"/>
              <a:t>WITHOUT LOGIN]</a:t>
            </a:r>
          </a:p>
          <a:p>
            <a:r>
              <a:rPr lang="vi-VN" sz="2400" b="1" dirty="0"/>
              <a:t>[WITH DEFAULT_SCHEMA = </a:t>
            </a:r>
            <a:r>
              <a:rPr lang="vi-VN" sz="2400" b="1" i="1" dirty="0"/>
              <a:t>schema_name</a:t>
            </a:r>
            <a:r>
              <a:rPr lang="vi-VN" sz="2400" b="1" dirty="0"/>
              <a:t>]</a:t>
            </a:r>
            <a:r>
              <a:rPr lang="en-US" sz="2400" b="1" dirty="0"/>
              <a:t> </a:t>
            </a:r>
          </a:p>
        </p:txBody>
      </p:sp>
    </p:spTree>
    <p:extLst>
      <p:ext uri="{BB962C8B-B14F-4D97-AF65-F5344CB8AC3E}">
        <p14:creationId xmlns:p14="http://schemas.microsoft.com/office/powerpoint/2010/main" val="1026188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KHÁI NIỆM CƠ BẢN</a:t>
            </a:r>
          </a:p>
        </p:txBody>
      </p:sp>
      <p:sp>
        <p:nvSpPr>
          <p:cNvPr id="3" name="Content Placeholder 2"/>
          <p:cNvSpPr>
            <a:spLocks noGrp="1"/>
          </p:cNvSpPr>
          <p:nvPr>
            <p:ph idx="1"/>
          </p:nvPr>
        </p:nvSpPr>
        <p:spPr>
          <a:xfrm>
            <a:off x="899160" y="1511300"/>
            <a:ext cx="10605452" cy="4399922"/>
          </a:xfrm>
        </p:spPr>
        <p:txBody>
          <a:bodyPr/>
          <a:lstStyle/>
          <a:p>
            <a:r>
              <a:rPr lang="en-US" b="1" dirty="0" smtClean="0"/>
              <a:t>Database objects</a:t>
            </a:r>
            <a:r>
              <a:rPr lang="en-US" dirty="0" smtClean="0"/>
              <a:t>: </a:t>
            </a:r>
            <a:r>
              <a:rPr lang="vi-VN" dirty="0"/>
              <a:t>Tập </a:t>
            </a:r>
            <a:r>
              <a:rPr lang="vi-VN" dirty="0" smtClean="0"/>
              <a:t>các </a:t>
            </a:r>
            <a:r>
              <a:rPr lang="vi-VN" dirty="0"/>
              <a:t>đối tượng, </a:t>
            </a:r>
            <a:r>
              <a:rPr lang="vi-VN" dirty="0" smtClean="0"/>
              <a:t>các </a:t>
            </a:r>
            <a:r>
              <a:rPr lang="vi-VN" dirty="0"/>
              <a:t>cấu trúc lưu trữ được sử dụng trong cơ sở dữ liệu như </a:t>
            </a:r>
            <a:r>
              <a:rPr lang="en-US" dirty="0"/>
              <a:t>T</a:t>
            </a:r>
            <a:r>
              <a:rPr lang="en-US" dirty="0" smtClean="0"/>
              <a:t>able</a:t>
            </a:r>
            <a:r>
              <a:rPr lang="vi-VN" dirty="0" smtClean="0"/>
              <a:t>, </a:t>
            </a:r>
            <a:r>
              <a:rPr lang="en-US" dirty="0"/>
              <a:t>V</a:t>
            </a:r>
            <a:r>
              <a:rPr lang="en-US" dirty="0" smtClean="0"/>
              <a:t>iew, Procedure, Function.</a:t>
            </a:r>
          </a:p>
          <a:p>
            <a:r>
              <a:rPr lang="vi-VN" b="1" dirty="0" smtClean="0"/>
              <a:t>Privileges</a:t>
            </a:r>
            <a:r>
              <a:rPr lang="en-US" dirty="0" smtClean="0"/>
              <a:t>: </a:t>
            </a:r>
            <a:r>
              <a:rPr lang="en-US" dirty="0" err="1" smtClean="0"/>
              <a:t>Quyền</a:t>
            </a:r>
            <a:r>
              <a:rPr lang="en-US" dirty="0" smtClean="0"/>
              <a:t> </a:t>
            </a:r>
            <a:r>
              <a:rPr lang="en-US" dirty="0" err="1" smtClean="0"/>
              <a:t>thực</a:t>
            </a:r>
            <a:r>
              <a:rPr lang="en-US" dirty="0" smtClean="0"/>
              <a:t> </a:t>
            </a:r>
            <a:r>
              <a:rPr lang="en-US" dirty="0" err="1" smtClean="0"/>
              <a:t>hiện</a:t>
            </a:r>
            <a:r>
              <a:rPr lang="en-US" dirty="0" smtClean="0"/>
              <a:t> </a:t>
            </a:r>
            <a:r>
              <a:rPr lang="vi-VN" dirty="0" smtClean="0"/>
              <a:t>những </a:t>
            </a:r>
            <a:r>
              <a:rPr lang="vi-VN" dirty="0"/>
              <a:t>thao tác  được cấp phát cho người </a:t>
            </a:r>
            <a:r>
              <a:rPr lang="vi-VN" dirty="0" smtClean="0"/>
              <a:t>dùng </a:t>
            </a:r>
            <a:r>
              <a:rPr lang="vi-VN" dirty="0"/>
              <a:t>trên các đối tượng cơ sở dữ </a:t>
            </a:r>
            <a:r>
              <a:rPr lang="vi-VN" dirty="0" smtClean="0"/>
              <a:t>liệu</a:t>
            </a:r>
            <a:r>
              <a:rPr lang="en-US" dirty="0" smtClean="0"/>
              <a:t>.</a:t>
            </a:r>
            <a:endParaRPr lang="vi-VN" dirty="0"/>
          </a:p>
        </p:txBody>
      </p:sp>
    </p:spTree>
    <p:extLst>
      <p:ext uri="{BB962C8B-B14F-4D97-AF65-F5344CB8AC3E}">
        <p14:creationId xmlns:p14="http://schemas.microsoft.com/office/powerpoint/2010/main" val="22386035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Ví dụ</a:t>
            </a:r>
            <a:endParaRPr lang="vi-VN" dirty="0"/>
          </a:p>
        </p:txBody>
      </p:sp>
      <p:sp>
        <p:nvSpPr>
          <p:cNvPr id="3" name="Content Placeholder 2"/>
          <p:cNvSpPr>
            <a:spLocks noGrp="1"/>
          </p:cNvSpPr>
          <p:nvPr>
            <p:ph idx="1"/>
          </p:nvPr>
        </p:nvSpPr>
        <p:spPr/>
        <p:txBody>
          <a:bodyPr>
            <a:normAutofit/>
          </a:bodyPr>
          <a:lstStyle/>
          <a:p>
            <a:pPr marL="0" indent="0">
              <a:buNone/>
            </a:pPr>
            <a:r>
              <a:rPr lang="vi-VN" sz="2800" dirty="0"/>
              <a:t>USE master;</a:t>
            </a:r>
          </a:p>
          <a:p>
            <a:pPr marL="0" indent="0">
              <a:buNone/>
            </a:pPr>
            <a:r>
              <a:rPr lang="en-US" sz="2800" dirty="0"/>
              <a:t>CREATE LOGIN [</a:t>
            </a:r>
            <a:r>
              <a:rPr lang="en-US" sz="2800" dirty="0" err="1"/>
              <a:t>AughtEight</a:t>
            </a:r>
            <a:r>
              <a:rPr lang="en-US" sz="2800" dirty="0"/>
              <a:t>\Bob] FROM WINDOWS;</a:t>
            </a:r>
          </a:p>
          <a:p>
            <a:pPr marL="0" indent="0">
              <a:buNone/>
            </a:pPr>
            <a:r>
              <a:rPr lang="vi-VN" sz="2800" dirty="0"/>
              <a:t>USE AdventureWorks2008;</a:t>
            </a:r>
          </a:p>
          <a:p>
            <a:pPr marL="0" indent="0">
              <a:buNone/>
            </a:pPr>
            <a:r>
              <a:rPr lang="en-US" sz="2800" dirty="0"/>
              <a:t>CREATE USER </a:t>
            </a:r>
            <a:r>
              <a:rPr lang="en-US" sz="2800" dirty="0" err="1"/>
              <a:t>BillyBob</a:t>
            </a:r>
            <a:r>
              <a:rPr lang="en-US" sz="2800" dirty="0"/>
              <a:t> FOR LOGIN [</a:t>
            </a:r>
            <a:r>
              <a:rPr lang="en-US" sz="2800" dirty="0" err="1"/>
              <a:t>AughtEight</a:t>
            </a:r>
            <a:r>
              <a:rPr lang="en-US" sz="2800" dirty="0"/>
              <a:t>\Bob]</a:t>
            </a:r>
          </a:p>
          <a:p>
            <a:pPr marL="0" indent="0">
              <a:buNone/>
            </a:pPr>
            <a:r>
              <a:rPr lang="vi-VN" sz="2800" dirty="0"/>
              <a:t>WITH DEFAULT_SCHEMA = sales;</a:t>
            </a:r>
          </a:p>
        </p:txBody>
      </p:sp>
    </p:spTree>
    <p:extLst>
      <p:ext uri="{BB962C8B-B14F-4D97-AF65-F5344CB8AC3E}">
        <p14:creationId xmlns:p14="http://schemas.microsoft.com/office/powerpoint/2010/main" val="3548259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C</a:t>
            </a:r>
            <a:r>
              <a:rPr lang="vi-VN" sz="2800" dirty="0" smtClean="0">
                <a:latin typeface="Arial" panose="020B0604020202020204" pitchFamily="34" charset="0"/>
                <a:cs typeface="Arial" panose="020B0604020202020204" pitchFamily="34" charset="0"/>
              </a:rPr>
              <a:t>ác thủ tục thường thao tác với dabase user</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592925" y="1194140"/>
            <a:ext cx="8862252" cy="4935763"/>
          </a:xfrm>
          <a:prstGeom prst="rect">
            <a:avLst/>
          </a:prstGeom>
        </p:spPr>
      </p:pic>
    </p:spTree>
    <p:extLst>
      <p:ext uri="{BB962C8B-B14F-4D97-AF65-F5344CB8AC3E}">
        <p14:creationId xmlns:p14="http://schemas.microsoft.com/office/powerpoint/2010/main" val="2332924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Quyền</a:t>
            </a:r>
            <a:r>
              <a:rPr lang="en-US" dirty="0" smtClean="0">
                <a:latin typeface="Arial" panose="020B0604020202020204" pitchFamily="34" charset="0"/>
                <a:cs typeface="Arial" panose="020B0604020202020204" pitchFamily="34" charset="0"/>
              </a:rPr>
              <a:t> (permission)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511299"/>
            <a:ext cx="8915400" cy="4729079"/>
          </a:xfrm>
        </p:spPr>
        <p:txBody>
          <a:bodyPr>
            <a:noAutofit/>
          </a:bodyPr>
          <a:lstStyle/>
          <a:p>
            <a:pPr>
              <a:lnSpc>
                <a:spcPct val="80000"/>
              </a:lnSpc>
            </a:pPr>
            <a:r>
              <a:rPr lang="en-US" sz="2800" b="1" dirty="0" err="1"/>
              <a:t>Có</a:t>
            </a:r>
            <a:r>
              <a:rPr lang="en-US" sz="2800" b="1" dirty="0"/>
              <a:t> 3 </a:t>
            </a:r>
            <a:r>
              <a:rPr lang="en-US" sz="2800" b="1" dirty="0" err="1"/>
              <a:t>loại</a:t>
            </a:r>
            <a:r>
              <a:rPr lang="en-US" sz="2800" b="1" dirty="0"/>
              <a:t> </a:t>
            </a:r>
            <a:r>
              <a:rPr lang="en-US" sz="2800" b="1" dirty="0" err="1"/>
              <a:t>quyền</a:t>
            </a:r>
            <a:r>
              <a:rPr lang="en-US" sz="2800" b="1" dirty="0"/>
              <a:t> </a:t>
            </a:r>
          </a:p>
          <a:p>
            <a:pPr lvl="1">
              <a:lnSpc>
                <a:spcPct val="80000"/>
              </a:lnSpc>
              <a:buNone/>
            </a:pPr>
            <a:r>
              <a:rPr lang="en-US" dirty="0"/>
              <a:t>• Object Permissions</a:t>
            </a:r>
          </a:p>
          <a:p>
            <a:pPr lvl="1">
              <a:lnSpc>
                <a:spcPct val="80000"/>
              </a:lnSpc>
              <a:buNone/>
            </a:pPr>
            <a:r>
              <a:rPr lang="en-US" dirty="0"/>
              <a:t>• Statement Permissions	</a:t>
            </a:r>
          </a:p>
          <a:p>
            <a:pPr lvl="1">
              <a:lnSpc>
                <a:spcPct val="80000"/>
              </a:lnSpc>
              <a:buNone/>
            </a:pPr>
            <a:r>
              <a:rPr lang="en-US" dirty="0"/>
              <a:t>• Implied Permissions</a:t>
            </a:r>
          </a:p>
          <a:p>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quyền</a:t>
            </a:r>
            <a:r>
              <a:rPr lang="en-US" sz="2800" dirty="0"/>
              <a:t> </a:t>
            </a:r>
            <a:r>
              <a:rPr lang="en-US" sz="2800" dirty="0" err="1"/>
              <a:t>trong</a:t>
            </a:r>
            <a:r>
              <a:rPr lang="en-US" sz="2800" dirty="0"/>
              <a:t> SQL server </a:t>
            </a:r>
            <a:r>
              <a:rPr lang="en-US" sz="2800" dirty="0" err="1"/>
              <a:t>tồn</a:t>
            </a:r>
            <a:r>
              <a:rPr lang="en-US" sz="2800" dirty="0"/>
              <a:t> </a:t>
            </a:r>
            <a:r>
              <a:rPr lang="en-US" sz="2800" dirty="0" err="1"/>
              <a:t>tại</a:t>
            </a:r>
            <a:r>
              <a:rPr lang="en-US" sz="2800" dirty="0"/>
              <a:t> 1 </a:t>
            </a:r>
            <a:r>
              <a:rPr lang="en-US" sz="2800" dirty="0" err="1"/>
              <a:t>trong</a:t>
            </a:r>
            <a:r>
              <a:rPr lang="en-US" sz="2800" dirty="0"/>
              <a:t> 3 </a:t>
            </a:r>
            <a:r>
              <a:rPr lang="en-US" sz="2800" dirty="0" err="1"/>
              <a:t>trạng</a:t>
            </a:r>
            <a:r>
              <a:rPr lang="en-US" sz="2800" dirty="0"/>
              <a:t> </a:t>
            </a:r>
            <a:r>
              <a:rPr lang="en-US" sz="2800" dirty="0" err="1"/>
              <a:t>thái</a:t>
            </a:r>
            <a:r>
              <a:rPr lang="en-US" sz="2800" dirty="0"/>
              <a:t>: </a:t>
            </a:r>
          </a:p>
          <a:p>
            <a:pPr lvl="1"/>
            <a:r>
              <a:rPr lang="en-US" sz="2400" dirty="0"/>
              <a:t>GRANTED ( </a:t>
            </a:r>
            <a:r>
              <a:rPr lang="en-US" sz="2400" dirty="0" err="1"/>
              <a:t>cấp</a:t>
            </a:r>
            <a:r>
              <a:rPr lang="en-US" sz="2400" dirty="0"/>
              <a:t> </a:t>
            </a:r>
            <a:r>
              <a:rPr lang="en-US" sz="2400" dirty="0" err="1"/>
              <a:t>quyền</a:t>
            </a:r>
            <a:r>
              <a:rPr lang="en-US" sz="2400" dirty="0"/>
              <a:t>)</a:t>
            </a:r>
          </a:p>
          <a:p>
            <a:pPr lvl="1"/>
            <a:r>
              <a:rPr lang="en-US" sz="2400" dirty="0"/>
              <a:t>REVOKED (</a:t>
            </a:r>
            <a:r>
              <a:rPr lang="en-US" sz="2400" dirty="0" err="1"/>
              <a:t>thu</a:t>
            </a:r>
            <a:r>
              <a:rPr lang="en-US" sz="2400" dirty="0"/>
              <a:t> </a:t>
            </a:r>
            <a:r>
              <a:rPr lang="en-US" sz="2400" dirty="0" err="1"/>
              <a:t>hồi</a:t>
            </a:r>
            <a:r>
              <a:rPr lang="en-US" sz="2400" dirty="0"/>
              <a:t>)</a:t>
            </a:r>
          </a:p>
          <a:p>
            <a:pPr lvl="1"/>
            <a:r>
              <a:rPr lang="en-US" sz="2400" dirty="0"/>
              <a:t>DENIED (</a:t>
            </a:r>
            <a:r>
              <a:rPr lang="en-US" sz="2400" dirty="0" err="1"/>
              <a:t>từ</a:t>
            </a:r>
            <a:r>
              <a:rPr lang="en-US" sz="2400" dirty="0"/>
              <a:t> </a:t>
            </a:r>
            <a:r>
              <a:rPr lang="en-US" sz="2400" dirty="0" err="1"/>
              <a:t>chối</a:t>
            </a:r>
            <a:r>
              <a:rPr lang="en-US" sz="2400" dirty="0"/>
              <a:t>).</a:t>
            </a:r>
          </a:p>
          <a:p>
            <a:endParaRPr lang="en-US" sz="2800" dirty="0"/>
          </a:p>
        </p:txBody>
      </p:sp>
    </p:spTree>
    <p:extLst>
      <p:ext uri="{BB962C8B-B14F-4D97-AF65-F5344CB8AC3E}">
        <p14:creationId xmlns:p14="http://schemas.microsoft.com/office/powerpoint/2010/main" val="3719377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Quyền</a:t>
            </a:r>
            <a:r>
              <a:rPr lang="en-US" dirty="0" smtClean="0"/>
              <a:t> </a:t>
            </a:r>
            <a:r>
              <a:rPr lang="en-US" dirty="0" err="1" smtClean="0"/>
              <a:t>trên</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idx="1"/>
          </p:nvPr>
        </p:nvSpPr>
        <p:spPr/>
        <p:txBody>
          <a:bodyPr/>
          <a:lstStyle/>
          <a:p>
            <a:r>
              <a:rPr lang="en-US" dirty="0"/>
              <a:t>SELECT</a:t>
            </a:r>
          </a:p>
          <a:p>
            <a:r>
              <a:rPr lang="en-US" dirty="0"/>
              <a:t>INSERT</a:t>
            </a:r>
          </a:p>
          <a:p>
            <a:r>
              <a:rPr lang="en-US" dirty="0"/>
              <a:t>UPDATE</a:t>
            </a:r>
          </a:p>
          <a:p>
            <a:r>
              <a:rPr lang="en-US" dirty="0"/>
              <a:t>DELETE</a:t>
            </a:r>
          </a:p>
          <a:p>
            <a:r>
              <a:rPr lang="en-US" dirty="0"/>
              <a:t>REFERENCES</a:t>
            </a:r>
          </a:p>
          <a:p>
            <a:r>
              <a:rPr lang="en-US" dirty="0"/>
              <a:t>EXECUTE</a:t>
            </a:r>
            <a:endParaRPr lang="vi-VN" dirty="0"/>
          </a:p>
          <a:p>
            <a:endParaRPr lang="en-US" dirty="0"/>
          </a:p>
        </p:txBody>
      </p:sp>
    </p:spTree>
    <p:extLst>
      <p:ext uri="{BB962C8B-B14F-4D97-AF65-F5344CB8AC3E}">
        <p14:creationId xmlns:p14="http://schemas.microsoft.com/office/powerpoint/2010/main" val="2410691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Quyền</a:t>
            </a:r>
            <a:r>
              <a:rPr lang="en-US" dirty="0" smtClean="0"/>
              <a:t> </a:t>
            </a:r>
            <a:r>
              <a:rPr lang="en-US" dirty="0" err="1" smtClean="0"/>
              <a:t>trên</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a:t>BACKUP DATABASE</a:t>
            </a:r>
          </a:p>
          <a:p>
            <a:pPr lvl="1"/>
            <a:r>
              <a:rPr lang="en-US" dirty="0"/>
              <a:t>BACKUP LOG</a:t>
            </a:r>
          </a:p>
          <a:p>
            <a:pPr lvl="1"/>
            <a:r>
              <a:rPr lang="en-US" dirty="0"/>
              <a:t>CREATE DATABASE</a:t>
            </a:r>
          </a:p>
          <a:p>
            <a:pPr lvl="1"/>
            <a:r>
              <a:rPr lang="en-US" dirty="0"/>
              <a:t>CREATE DEFAULT</a:t>
            </a:r>
          </a:p>
          <a:p>
            <a:pPr lvl="1"/>
            <a:r>
              <a:rPr lang="en-US" dirty="0"/>
              <a:t>CREATE FUNCTION</a:t>
            </a:r>
          </a:p>
          <a:p>
            <a:pPr lvl="1"/>
            <a:r>
              <a:rPr lang="en-US" dirty="0"/>
              <a:t>CREATE PROCEDURE</a:t>
            </a:r>
          </a:p>
          <a:p>
            <a:pPr lvl="1"/>
            <a:r>
              <a:rPr lang="en-US" dirty="0"/>
              <a:t>CREATE RULE</a:t>
            </a:r>
          </a:p>
          <a:p>
            <a:pPr lvl="1"/>
            <a:r>
              <a:rPr lang="en-US" dirty="0"/>
              <a:t>CREATE TABLE</a:t>
            </a:r>
          </a:p>
          <a:p>
            <a:pPr lvl="1"/>
            <a:r>
              <a:rPr lang="en-US" dirty="0"/>
              <a:t>CREATE VIEW</a:t>
            </a:r>
          </a:p>
          <a:p>
            <a:endParaRPr lang="en-US" dirty="0"/>
          </a:p>
        </p:txBody>
      </p:sp>
    </p:spTree>
    <p:extLst>
      <p:ext uri="{BB962C8B-B14F-4D97-AF65-F5344CB8AC3E}">
        <p14:creationId xmlns:p14="http://schemas.microsoft.com/office/powerpoint/2010/main" val="15516719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a:t>
            </a:r>
          </a:p>
        </p:txBody>
      </p:sp>
      <p:sp>
        <p:nvSpPr>
          <p:cNvPr id="3" name="Content Placeholder 2"/>
          <p:cNvSpPr>
            <a:spLocks noGrp="1"/>
          </p:cNvSpPr>
          <p:nvPr>
            <p:ph idx="1"/>
          </p:nvPr>
        </p:nvSpPr>
        <p:spPr/>
        <p:txBody>
          <a:bodyPr/>
          <a:lstStyle/>
          <a:p>
            <a:r>
              <a:rPr lang="en-US" sz="2800" b="1" dirty="0"/>
              <a:t>GRANT</a:t>
            </a:r>
            <a:r>
              <a:rPr lang="en-US" sz="2800" dirty="0"/>
              <a:t> : </a:t>
            </a:r>
            <a:r>
              <a:rPr lang="en-US" sz="2800" dirty="0" err="1"/>
              <a:t>gán</a:t>
            </a:r>
            <a:r>
              <a:rPr lang="en-US" sz="2800" dirty="0"/>
              <a:t> </a:t>
            </a:r>
            <a:r>
              <a:rPr lang="en-US" sz="2800" dirty="0" err="1"/>
              <a:t>quyền</a:t>
            </a:r>
            <a:r>
              <a:rPr lang="en-US" sz="2800" dirty="0"/>
              <a:t> </a:t>
            </a:r>
            <a:r>
              <a:rPr lang="en-US" sz="2800" dirty="0" err="1"/>
              <a:t>trên</a:t>
            </a:r>
            <a:r>
              <a:rPr lang="en-US" sz="2800" dirty="0"/>
              <a:t> </a:t>
            </a:r>
            <a:r>
              <a:rPr lang="en-US" sz="2800" dirty="0" err="1"/>
              <a:t>câu</a:t>
            </a:r>
            <a:r>
              <a:rPr lang="en-US" sz="2800" dirty="0"/>
              <a:t> </a:t>
            </a:r>
            <a:r>
              <a:rPr lang="en-US" sz="2800" dirty="0" err="1" smtClean="0"/>
              <a:t>lệnh</a:t>
            </a:r>
            <a:endParaRPr lang="en-US" sz="2800" dirty="0" smtClean="0"/>
          </a:p>
          <a:p>
            <a:endParaRPr lang="en-US" dirty="0"/>
          </a:p>
          <a:p>
            <a:endParaRPr lang="en-US" dirty="0"/>
          </a:p>
        </p:txBody>
      </p:sp>
      <p:sp>
        <p:nvSpPr>
          <p:cNvPr id="5" name="Rectangle 4"/>
          <p:cNvSpPr/>
          <p:nvPr/>
        </p:nvSpPr>
        <p:spPr>
          <a:xfrm>
            <a:off x="1973179" y="2303819"/>
            <a:ext cx="9881937" cy="692497"/>
          </a:xfrm>
          <a:prstGeom prst="rect">
            <a:avLst/>
          </a:prstGeom>
          <a:ln>
            <a:solidFill>
              <a:schemeClr val="tx1"/>
            </a:solidFill>
          </a:ln>
        </p:spPr>
        <p:txBody>
          <a:bodyPr wrap="square">
            <a:spAutoFit/>
          </a:bodyPr>
          <a:lstStyle/>
          <a:p>
            <a:pPr marL="0" lvl="2">
              <a:lnSpc>
                <a:spcPct val="150000"/>
              </a:lnSpc>
              <a:spcBef>
                <a:spcPts val="600"/>
              </a:spcBef>
            </a:pPr>
            <a:r>
              <a:rPr lang="en-US" sz="2600" b="1" dirty="0">
                <a:solidFill>
                  <a:schemeClr val="accent1"/>
                </a:solidFill>
              </a:rPr>
              <a:t>GRANT { ALL | </a:t>
            </a:r>
            <a:r>
              <a:rPr lang="en-US" sz="2600" b="1" i="1" dirty="0">
                <a:solidFill>
                  <a:schemeClr val="accent1"/>
                </a:solidFill>
              </a:rPr>
              <a:t>statement </a:t>
            </a:r>
            <a:r>
              <a:rPr lang="en-US" sz="2600" b="1" dirty="0">
                <a:solidFill>
                  <a:schemeClr val="accent1"/>
                </a:solidFill>
              </a:rPr>
              <a:t>[ ,...</a:t>
            </a:r>
            <a:r>
              <a:rPr lang="en-US" sz="2600" b="1" i="1" dirty="0">
                <a:solidFill>
                  <a:schemeClr val="accent1"/>
                </a:solidFill>
              </a:rPr>
              <a:t>n </a:t>
            </a:r>
            <a:r>
              <a:rPr lang="en-US" sz="2600" b="1" dirty="0">
                <a:solidFill>
                  <a:schemeClr val="accent1"/>
                </a:solidFill>
              </a:rPr>
              <a:t>] </a:t>
            </a:r>
            <a:r>
              <a:rPr lang="en-US" sz="2600" b="1" dirty="0" smtClean="0">
                <a:solidFill>
                  <a:schemeClr val="accent1"/>
                </a:solidFill>
              </a:rPr>
              <a:t>} TO </a:t>
            </a:r>
            <a:r>
              <a:rPr lang="en-US" sz="2600" b="1" i="1" dirty="0" err="1">
                <a:solidFill>
                  <a:schemeClr val="accent1"/>
                </a:solidFill>
              </a:rPr>
              <a:t>security_account</a:t>
            </a:r>
            <a:r>
              <a:rPr lang="en-US" sz="2600" b="1" i="1" dirty="0">
                <a:solidFill>
                  <a:schemeClr val="accent1"/>
                </a:solidFill>
              </a:rPr>
              <a:t> </a:t>
            </a:r>
            <a:r>
              <a:rPr lang="en-US" sz="2600" b="1" dirty="0">
                <a:solidFill>
                  <a:schemeClr val="accent1"/>
                </a:solidFill>
              </a:rPr>
              <a:t>[ ,...</a:t>
            </a:r>
            <a:r>
              <a:rPr lang="en-US" sz="2600" b="1" i="1" dirty="0">
                <a:solidFill>
                  <a:schemeClr val="accent1"/>
                </a:solidFill>
              </a:rPr>
              <a:t>n </a:t>
            </a:r>
            <a:r>
              <a:rPr lang="en-US" sz="2600" b="1" dirty="0">
                <a:solidFill>
                  <a:schemeClr val="accent1"/>
                </a:solidFill>
              </a:rPr>
              <a:t>] </a:t>
            </a:r>
          </a:p>
        </p:txBody>
      </p:sp>
    </p:spTree>
    <p:extLst>
      <p:ext uri="{BB962C8B-B14F-4D97-AF65-F5344CB8AC3E}">
        <p14:creationId xmlns:p14="http://schemas.microsoft.com/office/powerpoint/2010/main" val="34045393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a:t>
            </a:r>
          </a:p>
        </p:txBody>
      </p:sp>
      <p:sp>
        <p:nvSpPr>
          <p:cNvPr id="3" name="Content Placeholder 2"/>
          <p:cNvSpPr>
            <a:spLocks noGrp="1"/>
          </p:cNvSpPr>
          <p:nvPr>
            <p:ph idx="1"/>
          </p:nvPr>
        </p:nvSpPr>
        <p:spPr/>
        <p:txBody>
          <a:bodyPr>
            <a:normAutofit/>
          </a:bodyPr>
          <a:lstStyle/>
          <a:p>
            <a:pPr marL="342900" lvl="1" indent="-342900"/>
            <a:r>
              <a:rPr lang="en-US" b="1" dirty="0"/>
              <a:t>GRANT</a:t>
            </a:r>
            <a:r>
              <a:rPr lang="en-US" dirty="0"/>
              <a:t> : </a:t>
            </a:r>
            <a:r>
              <a:rPr lang="en-US" dirty="0" err="1"/>
              <a:t>gán</a:t>
            </a:r>
            <a:r>
              <a:rPr lang="en-US" dirty="0"/>
              <a:t> </a:t>
            </a:r>
            <a:r>
              <a:rPr lang="en-US" dirty="0" err="1"/>
              <a:t>quyền</a:t>
            </a:r>
            <a:r>
              <a:rPr lang="en-US" dirty="0"/>
              <a:t> </a:t>
            </a:r>
            <a:r>
              <a:rPr lang="en-US" dirty="0" err="1"/>
              <a:t>trên</a:t>
            </a:r>
            <a:r>
              <a:rPr lang="en-US" dirty="0"/>
              <a:t> </a:t>
            </a:r>
            <a:r>
              <a:rPr lang="en-US" dirty="0" err="1"/>
              <a:t>đối</a:t>
            </a:r>
            <a:r>
              <a:rPr lang="en-US" dirty="0"/>
              <a:t> </a:t>
            </a:r>
            <a:r>
              <a:rPr lang="en-US" dirty="0" err="1" smtClean="0"/>
              <a:t>tượng</a:t>
            </a:r>
            <a:endParaRPr lang="en-US" dirty="0" smtClean="0"/>
          </a:p>
          <a:p>
            <a:pPr marL="342900" lvl="1" indent="-342900"/>
            <a:endParaRPr lang="en-US" dirty="0"/>
          </a:p>
          <a:p>
            <a:endParaRPr lang="en-US" dirty="0"/>
          </a:p>
        </p:txBody>
      </p:sp>
      <p:sp>
        <p:nvSpPr>
          <p:cNvPr id="4" name="Rectangle 3"/>
          <p:cNvSpPr/>
          <p:nvPr/>
        </p:nvSpPr>
        <p:spPr>
          <a:xfrm>
            <a:off x="2589212" y="2162119"/>
            <a:ext cx="9410283" cy="3749103"/>
          </a:xfrm>
          <a:prstGeom prst="rect">
            <a:avLst/>
          </a:prstGeom>
          <a:ln>
            <a:solidFill>
              <a:schemeClr val="tx1"/>
            </a:solidFill>
          </a:ln>
        </p:spPr>
        <p:txBody>
          <a:bodyPr wrap="square">
            <a:spAutoFit/>
          </a:bodyPr>
          <a:lstStyle/>
          <a:p>
            <a:pPr marL="0" lvl="1">
              <a:lnSpc>
                <a:spcPct val="120000"/>
              </a:lnSpc>
            </a:pPr>
            <a:r>
              <a:rPr lang="en-US" sz="2000" b="1" dirty="0">
                <a:solidFill>
                  <a:schemeClr val="accent1"/>
                </a:solidFill>
              </a:rPr>
              <a:t>GRANT </a:t>
            </a:r>
            <a:br>
              <a:rPr lang="en-US" sz="2000" b="1" dirty="0">
                <a:solidFill>
                  <a:schemeClr val="accent1"/>
                </a:solidFill>
              </a:rPr>
            </a:br>
            <a:r>
              <a:rPr lang="en-US" sz="2000" b="1" dirty="0">
                <a:solidFill>
                  <a:schemeClr val="accent1"/>
                </a:solidFill>
              </a:rPr>
              <a:t>    { ALL | </a:t>
            </a:r>
            <a:r>
              <a:rPr lang="en-US" sz="2000" b="1" i="1" dirty="0">
                <a:solidFill>
                  <a:schemeClr val="accent1"/>
                </a:solidFill>
              </a:rPr>
              <a:t>permission </a:t>
            </a:r>
            <a:r>
              <a:rPr lang="en-US" sz="2000" b="1" dirty="0">
                <a:solidFill>
                  <a:schemeClr val="accent1"/>
                </a:solidFill>
              </a:rPr>
              <a:t>[ ,...</a:t>
            </a:r>
            <a:r>
              <a:rPr lang="en-US" sz="2000" b="1" i="1" dirty="0">
                <a:solidFill>
                  <a:schemeClr val="accent1"/>
                </a:solidFill>
              </a:rPr>
              <a:t>n </a:t>
            </a:r>
            <a:r>
              <a:rPr lang="en-US" sz="2000" b="1" dirty="0">
                <a:solidFill>
                  <a:schemeClr val="accent1"/>
                </a:solidFill>
              </a:rPr>
              <a:t>] } </a:t>
            </a:r>
            <a:br>
              <a:rPr lang="en-US" sz="2000" b="1" dirty="0">
                <a:solidFill>
                  <a:schemeClr val="accent1"/>
                </a:solidFill>
              </a:rPr>
            </a:br>
            <a:r>
              <a:rPr lang="en-US" sz="2000" b="1" dirty="0">
                <a:solidFill>
                  <a:schemeClr val="accent1"/>
                </a:solidFill>
              </a:rPr>
              <a:t>    { </a:t>
            </a:r>
            <a:br>
              <a:rPr lang="en-US" sz="2000" b="1" dirty="0">
                <a:solidFill>
                  <a:schemeClr val="accent1"/>
                </a:solidFill>
              </a:rPr>
            </a:br>
            <a:r>
              <a:rPr lang="en-US" sz="2000" b="1" dirty="0">
                <a:solidFill>
                  <a:schemeClr val="accent1"/>
                </a:solidFill>
              </a:rPr>
              <a:t>        [ ( </a:t>
            </a:r>
            <a:r>
              <a:rPr lang="en-US" sz="2000" b="1" i="1" dirty="0">
                <a:solidFill>
                  <a:schemeClr val="accent1"/>
                </a:solidFill>
              </a:rPr>
              <a:t>column </a:t>
            </a:r>
            <a:r>
              <a:rPr lang="en-US" sz="2000" b="1" dirty="0">
                <a:solidFill>
                  <a:schemeClr val="accent1"/>
                </a:solidFill>
              </a:rPr>
              <a:t>[ ,...</a:t>
            </a:r>
            <a:r>
              <a:rPr lang="en-US" sz="2000" b="1" i="1" dirty="0">
                <a:solidFill>
                  <a:schemeClr val="accent1"/>
                </a:solidFill>
              </a:rPr>
              <a:t>n </a:t>
            </a:r>
            <a:r>
              <a:rPr lang="en-US" sz="2000" b="1" dirty="0">
                <a:solidFill>
                  <a:schemeClr val="accent1"/>
                </a:solidFill>
              </a:rPr>
              <a:t>] ) ] ON { </a:t>
            </a:r>
            <a:r>
              <a:rPr lang="en-US" sz="2000" b="1" i="1" dirty="0">
                <a:solidFill>
                  <a:schemeClr val="accent1"/>
                </a:solidFill>
              </a:rPr>
              <a:t>table</a:t>
            </a:r>
            <a:r>
              <a:rPr lang="en-US" sz="2000" b="1" dirty="0">
                <a:solidFill>
                  <a:schemeClr val="accent1"/>
                </a:solidFill>
              </a:rPr>
              <a:t> | </a:t>
            </a:r>
            <a:r>
              <a:rPr lang="en-US" sz="2000" b="1" i="1" dirty="0">
                <a:solidFill>
                  <a:schemeClr val="accent1"/>
                </a:solidFill>
              </a:rPr>
              <a:t>view </a:t>
            </a:r>
            <a:r>
              <a:rPr lang="en-US" sz="2000" b="1" dirty="0">
                <a:solidFill>
                  <a:schemeClr val="accent1"/>
                </a:solidFill>
              </a:rPr>
              <a:t>} </a:t>
            </a:r>
            <a:br>
              <a:rPr lang="en-US" sz="2000" b="1" dirty="0">
                <a:solidFill>
                  <a:schemeClr val="accent1"/>
                </a:solidFill>
              </a:rPr>
            </a:br>
            <a:r>
              <a:rPr lang="en-US" sz="2000" b="1" dirty="0">
                <a:solidFill>
                  <a:schemeClr val="accent1"/>
                </a:solidFill>
              </a:rPr>
              <a:t>        | ON { </a:t>
            </a:r>
            <a:r>
              <a:rPr lang="en-US" sz="2000" b="1" i="1" dirty="0">
                <a:solidFill>
                  <a:schemeClr val="accent1"/>
                </a:solidFill>
              </a:rPr>
              <a:t>table</a:t>
            </a:r>
            <a:r>
              <a:rPr lang="en-US" sz="2000" b="1" dirty="0">
                <a:solidFill>
                  <a:schemeClr val="accent1"/>
                </a:solidFill>
              </a:rPr>
              <a:t> |</a:t>
            </a:r>
            <a:r>
              <a:rPr lang="en-US" sz="2000" b="1" i="1" dirty="0">
                <a:solidFill>
                  <a:schemeClr val="accent1"/>
                </a:solidFill>
              </a:rPr>
              <a:t> view </a:t>
            </a:r>
            <a:r>
              <a:rPr lang="en-US" sz="2000" b="1" dirty="0">
                <a:solidFill>
                  <a:schemeClr val="accent1"/>
                </a:solidFill>
              </a:rPr>
              <a:t>} [ ( </a:t>
            </a:r>
            <a:r>
              <a:rPr lang="en-US" sz="2000" b="1" i="1" dirty="0">
                <a:solidFill>
                  <a:schemeClr val="accent1"/>
                </a:solidFill>
              </a:rPr>
              <a:t>column </a:t>
            </a:r>
            <a:r>
              <a:rPr lang="en-US" sz="2000" b="1" dirty="0">
                <a:solidFill>
                  <a:schemeClr val="accent1"/>
                </a:solidFill>
              </a:rPr>
              <a:t>[ ,...</a:t>
            </a:r>
            <a:r>
              <a:rPr lang="en-US" sz="2000" b="1" i="1" dirty="0">
                <a:solidFill>
                  <a:schemeClr val="accent1"/>
                </a:solidFill>
              </a:rPr>
              <a:t>n </a:t>
            </a:r>
            <a:r>
              <a:rPr lang="en-US" sz="2000" b="1" dirty="0">
                <a:solidFill>
                  <a:schemeClr val="accent1"/>
                </a:solidFill>
              </a:rPr>
              <a:t>] ) ] </a:t>
            </a:r>
            <a:br>
              <a:rPr lang="en-US" sz="2000" b="1" dirty="0">
                <a:solidFill>
                  <a:schemeClr val="accent1"/>
                </a:solidFill>
              </a:rPr>
            </a:br>
            <a:r>
              <a:rPr lang="en-US" sz="2000" b="1" dirty="0">
                <a:solidFill>
                  <a:schemeClr val="accent1"/>
                </a:solidFill>
              </a:rPr>
              <a:t>        | ON { </a:t>
            </a:r>
            <a:r>
              <a:rPr lang="en-US" sz="2000" b="1" i="1" dirty="0" err="1">
                <a:solidFill>
                  <a:schemeClr val="accent1"/>
                </a:solidFill>
              </a:rPr>
              <a:t>stored_procedure</a:t>
            </a:r>
            <a:r>
              <a:rPr lang="en-US" sz="2000" b="1" dirty="0">
                <a:solidFill>
                  <a:schemeClr val="accent1"/>
                </a:solidFill>
              </a:rPr>
              <a:t> | </a:t>
            </a:r>
            <a:r>
              <a:rPr lang="en-US" sz="2000" b="1" i="1" dirty="0" err="1">
                <a:solidFill>
                  <a:schemeClr val="accent1"/>
                </a:solidFill>
              </a:rPr>
              <a:t>extended_procedure</a:t>
            </a:r>
            <a:r>
              <a:rPr lang="en-US" sz="2000" b="1" i="1" dirty="0">
                <a:solidFill>
                  <a:schemeClr val="accent1"/>
                </a:solidFill>
              </a:rPr>
              <a:t> </a:t>
            </a:r>
            <a:r>
              <a:rPr lang="en-US" sz="2000" b="1" dirty="0">
                <a:solidFill>
                  <a:schemeClr val="accent1"/>
                </a:solidFill>
              </a:rPr>
              <a:t>} </a:t>
            </a:r>
            <a:br>
              <a:rPr lang="en-US" sz="2000" b="1" dirty="0">
                <a:solidFill>
                  <a:schemeClr val="accent1"/>
                </a:solidFill>
              </a:rPr>
            </a:br>
            <a:r>
              <a:rPr lang="en-US" sz="2000" b="1" dirty="0">
                <a:solidFill>
                  <a:schemeClr val="accent1"/>
                </a:solidFill>
              </a:rPr>
              <a:t>        | ON { </a:t>
            </a:r>
            <a:r>
              <a:rPr lang="en-US" sz="2000" b="1" i="1" dirty="0" err="1">
                <a:solidFill>
                  <a:schemeClr val="accent1"/>
                </a:solidFill>
              </a:rPr>
              <a:t>user_defined_function</a:t>
            </a:r>
            <a:r>
              <a:rPr lang="en-US" sz="2000" b="1" i="1" dirty="0">
                <a:solidFill>
                  <a:schemeClr val="accent1"/>
                </a:solidFill>
              </a:rPr>
              <a:t> </a:t>
            </a:r>
            <a:r>
              <a:rPr lang="en-US" sz="2000" b="1" dirty="0">
                <a:solidFill>
                  <a:schemeClr val="accent1"/>
                </a:solidFill>
              </a:rPr>
              <a:t>}</a:t>
            </a:r>
            <a:br>
              <a:rPr lang="en-US" sz="2000" b="1" dirty="0">
                <a:solidFill>
                  <a:schemeClr val="accent1"/>
                </a:solidFill>
              </a:rPr>
            </a:br>
            <a:r>
              <a:rPr lang="en-US" sz="2000" b="1" dirty="0">
                <a:solidFill>
                  <a:schemeClr val="accent1"/>
                </a:solidFill>
              </a:rPr>
              <a:t>    } </a:t>
            </a:r>
            <a:br>
              <a:rPr lang="en-US" sz="2000" b="1" dirty="0">
                <a:solidFill>
                  <a:schemeClr val="accent1"/>
                </a:solidFill>
              </a:rPr>
            </a:br>
            <a:r>
              <a:rPr lang="en-US" sz="2000" b="1" dirty="0">
                <a:solidFill>
                  <a:schemeClr val="accent1"/>
                </a:solidFill>
              </a:rPr>
              <a:t>TO </a:t>
            </a:r>
            <a:r>
              <a:rPr lang="en-US" sz="2000" b="1" i="1" dirty="0" err="1">
                <a:solidFill>
                  <a:schemeClr val="accent1"/>
                </a:solidFill>
              </a:rPr>
              <a:t>security_account</a:t>
            </a:r>
            <a:r>
              <a:rPr lang="en-US" sz="2000" b="1" i="1" dirty="0">
                <a:solidFill>
                  <a:schemeClr val="accent1"/>
                </a:solidFill>
              </a:rPr>
              <a:t> </a:t>
            </a:r>
            <a:r>
              <a:rPr lang="en-US" sz="2000" b="1" dirty="0">
                <a:solidFill>
                  <a:schemeClr val="accent1"/>
                </a:solidFill>
              </a:rPr>
              <a:t>[ ,...</a:t>
            </a:r>
            <a:r>
              <a:rPr lang="en-US" sz="2000" b="1" i="1" dirty="0">
                <a:solidFill>
                  <a:schemeClr val="accent1"/>
                </a:solidFill>
              </a:rPr>
              <a:t>n </a:t>
            </a:r>
            <a:r>
              <a:rPr lang="en-US" sz="2000" b="1" dirty="0">
                <a:solidFill>
                  <a:schemeClr val="accent1"/>
                </a:solidFill>
              </a:rPr>
              <a:t>] </a:t>
            </a:r>
            <a:r>
              <a:rPr lang="en-US" sz="2000" b="1" dirty="0" smtClean="0">
                <a:solidFill>
                  <a:schemeClr val="accent1"/>
                </a:solidFill>
              </a:rPr>
              <a:t>[ </a:t>
            </a:r>
            <a:r>
              <a:rPr lang="en-US" sz="2000" b="1" dirty="0">
                <a:solidFill>
                  <a:schemeClr val="accent1"/>
                </a:solidFill>
              </a:rPr>
              <a:t>WITH GRANT OPTION ] </a:t>
            </a:r>
            <a:br>
              <a:rPr lang="en-US" sz="2000" b="1" dirty="0">
                <a:solidFill>
                  <a:schemeClr val="accent1"/>
                </a:solidFill>
              </a:rPr>
            </a:br>
            <a:r>
              <a:rPr lang="en-US" sz="2000" b="1" dirty="0">
                <a:solidFill>
                  <a:schemeClr val="accent1"/>
                </a:solidFill>
              </a:rPr>
              <a:t>[ AS { </a:t>
            </a:r>
            <a:r>
              <a:rPr lang="en-US" sz="2000" b="1" i="1" dirty="0">
                <a:solidFill>
                  <a:schemeClr val="accent1"/>
                </a:solidFill>
              </a:rPr>
              <a:t>group </a:t>
            </a:r>
            <a:r>
              <a:rPr lang="en-US" sz="2000" b="1" dirty="0">
                <a:solidFill>
                  <a:schemeClr val="accent1"/>
                </a:solidFill>
              </a:rPr>
              <a:t>| </a:t>
            </a:r>
            <a:r>
              <a:rPr lang="en-US" sz="2000" b="1" i="1" dirty="0">
                <a:solidFill>
                  <a:schemeClr val="accent1"/>
                </a:solidFill>
              </a:rPr>
              <a:t>role </a:t>
            </a:r>
            <a:r>
              <a:rPr lang="en-US" sz="2000" b="1" dirty="0">
                <a:solidFill>
                  <a:schemeClr val="accent1"/>
                </a:solidFill>
              </a:rPr>
              <a:t>} ] </a:t>
            </a:r>
          </a:p>
        </p:txBody>
      </p:sp>
    </p:spTree>
    <p:extLst>
      <p:ext uri="{BB962C8B-B14F-4D97-AF65-F5344CB8AC3E}">
        <p14:creationId xmlns:p14="http://schemas.microsoft.com/office/powerpoint/2010/main" val="3366061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005D4C-DD9C-450A-BD7A-DF85ABF51BA7}" type="slidenum">
              <a:rPr lang="en-US">
                <a:solidFill>
                  <a:schemeClr val="bg1"/>
                </a:solidFill>
              </a:rPr>
              <a:pPr eaLnBrk="1" hangingPunct="1"/>
              <a:t>47</a:t>
            </a:fld>
            <a:endParaRPr lang="en-US">
              <a:solidFill>
                <a:schemeClr val="bg1"/>
              </a:solidFill>
            </a:endParaRPr>
          </a:p>
        </p:txBody>
      </p:sp>
      <p:sp>
        <p:nvSpPr>
          <p:cNvPr id="22532" name="TextBox 1"/>
          <p:cNvSpPr txBox="1">
            <a:spLocks noChangeArrowheads="1"/>
          </p:cNvSpPr>
          <p:nvPr/>
        </p:nvSpPr>
        <p:spPr bwMode="auto">
          <a:xfrm>
            <a:off x="921695" y="1754506"/>
            <a:ext cx="1078992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a:t>Ví dụ: </a:t>
            </a:r>
          </a:p>
          <a:p>
            <a:pPr eaLnBrk="1" hangingPunct="1"/>
            <a:r>
              <a:rPr lang="vi-VN" sz="2800"/>
              <a:t>Cấp phát cho người dùng có tên </a:t>
            </a:r>
            <a:r>
              <a:rPr lang="vi-VN" sz="2800" i="1"/>
              <a:t>thuchanh </a:t>
            </a:r>
            <a:r>
              <a:rPr lang="vi-VN" sz="2800"/>
              <a:t>quyền thực thi các câu lệnh SELECT, INSERT và UPDATE trên bảng </a:t>
            </a:r>
            <a:r>
              <a:rPr lang="en-US" sz="2800"/>
              <a:t>Products</a:t>
            </a:r>
            <a:r>
              <a:rPr lang="vi-VN" sz="2800"/>
              <a:t> </a:t>
            </a:r>
          </a:p>
          <a:p>
            <a:pPr eaLnBrk="1" hangingPunct="1"/>
            <a:r>
              <a:rPr lang="en-US" sz="2800"/>
              <a:t>	GRANT SELECT,INSERT,UPDATE </a:t>
            </a:r>
          </a:p>
          <a:p>
            <a:pPr eaLnBrk="1" hangingPunct="1"/>
            <a:r>
              <a:rPr lang="en-US" sz="2800"/>
              <a:t>	ON Products</a:t>
            </a:r>
          </a:p>
          <a:p>
            <a:pPr eaLnBrk="1" hangingPunct="1"/>
            <a:r>
              <a:rPr lang="en-US" sz="2800"/>
              <a:t>	TO thuchanh </a:t>
            </a:r>
          </a:p>
        </p:txBody>
      </p:sp>
      <p:sp>
        <p:nvSpPr>
          <p:cNvPr id="6" name="Title 1"/>
          <p:cNvSpPr>
            <a:spLocks noGrp="1"/>
          </p:cNvSpPr>
          <p:nvPr>
            <p:ph type="title"/>
          </p:nvPr>
        </p:nvSpPr>
        <p:spPr>
          <a:xfrm>
            <a:off x="2592925" y="624110"/>
            <a:ext cx="8911687" cy="597562"/>
          </a:xfrm>
        </p:spPr>
        <p:txBody>
          <a:bodyPr/>
          <a:lstStyle/>
          <a:p>
            <a:r>
              <a:rPr lang="en-US" dirty="0"/>
              <a:t>GRANT</a:t>
            </a:r>
          </a:p>
        </p:txBody>
      </p:sp>
    </p:spTree>
    <p:extLst>
      <p:ext uri="{BB962C8B-B14F-4D97-AF65-F5344CB8AC3E}">
        <p14:creationId xmlns:p14="http://schemas.microsoft.com/office/powerpoint/2010/main" val="23027978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292A54-E01B-4B43-AA57-3D690BE3477F}" type="slidenum">
              <a:rPr lang="en-US">
                <a:solidFill>
                  <a:schemeClr val="bg1"/>
                </a:solidFill>
              </a:rPr>
              <a:pPr eaLnBrk="1" hangingPunct="1"/>
              <a:t>48</a:t>
            </a:fld>
            <a:endParaRPr lang="en-US">
              <a:solidFill>
                <a:schemeClr val="bg1"/>
              </a:solidFill>
            </a:endParaRPr>
          </a:p>
        </p:txBody>
      </p:sp>
      <p:sp>
        <p:nvSpPr>
          <p:cNvPr id="2" name="TextBox 1"/>
          <p:cNvSpPr txBox="1"/>
          <p:nvPr/>
        </p:nvSpPr>
        <p:spPr>
          <a:xfrm>
            <a:off x="1676400" y="1595437"/>
            <a:ext cx="10043160" cy="6124754"/>
          </a:xfrm>
          <a:prstGeom prst="rect">
            <a:avLst/>
          </a:prstGeom>
          <a:noFill/>
        </p:spPr>
        <p:txBody>
          <a:bodyPr wrap="square">
            <a:spAutoFit/>
          </a:bodyPr>
          <a:lstStyle/>
          <a:p>
            <a:pPr>
              <a:defRPr/>
            </a:pPr>
            <a:r>
              <a:rPr lang="en-US" sz="2800" dirty="0" err="1">
                <a:latin typeface="Arial" charset="0"/>
                <a:cs typeface="Arial" charset="0"/>
              </a:rPr>
              <a:t>Ví</a:t>
            </a:r>
            <a:r>
              <a:rPr lang="en-US" sz="2800" dirty="0">
                <a:latin typeface="Arial" charset="0"/>
                <a:cs typeface="Arial" charset="0"/>
              </a:rPr>
              <a:t> </a:t>
            </a:r>
            <a:r>
              <a:rPr lang="en-US" sz="2800" dirty="0" err="1">
                <a:latin typeface="Arial" charset="0"/>
                <a:cs typeface="Arial" charset="0"/>
              </a:rPr>
              <a:t>dụ</a:t>
            </a:r>
            <a:r>
              <a:rPr lang="en-US" sz="2800" dirty="0">
                <a:latin typeface="Arial" charset="0"/>
                <a:cs typeface="Arial" charset="0"/>
              </a:rPr>
              <a:t>: </a:t>
            </a:r>
          </a:p>
          <a:p>
            <a:pPr>
              <a:defRPr/>
            </a:pPr>
            <a:r>
              <a:rPr lang="vi-VN" sz="2800" dirty="0">
                <a:latin typeface="Arial" charset="0"/>
                <a:cs typeface="Arial" charset="0"/>
              </a:rPr>
              <a:t>Cho phép người dùng </a:t>
            </a:r>
            <a:r>
              <a:rPr lang="vi-VN" sz="2800" i="1" dirty="0">
                <a:latin typeface="Arial" charset="0"/>
                <a:cs typeface="Arial" charset="0"/>
              </a:rPr>
              <a:t>thuchanh </a:t>
            </a:r>
            <a:r>
              <a:rPr lang="vi-VN" sz="2800" dirty="0">
                <a:latin typeface="Arial" charset="0"/>
                <a:cs typeface="Arial" charset="0"/>
              </a:rPr>
              <a:t>quyền xem </a:t>
            </a:r>
            <a:r>
              <a:rPr lang="en-US" sz="2800" dirty="0" err="1">
                <a:latin typeface="Arial" charset="0"/>
                <a:cs typeface="Arial" charset="0"/>
              </a:rPr>
              <a:t>Productname</a:t>
            </a:r>
            <a:r>
              <a:rPr lang="en-US" sz="2800" dirty="0">
                <a:latin typeface="Arial" charset="0"/>
                <a:cs typeface="Arial" charset="0"/>
              </a:rPr>
              <a:t>, </a:t>
            </a:r>
            <a:r>
              <a:rPr lang="en-US" sz="2800" dirty="0" err="1">
                <a:latin typeface="Arial" charset="0"/>
                <a:cs typeface="Arial" charset="0"/>
              </a:rPr>
              <a:t>unitInstock</a:t>
            </a:r>
            <a:r>
              <a:rPr lang="en-US" sz="2800" dirty="0">
                <a:latin typeface="Arial" charset="0"/>
                <a:cs typeface="Arial" charset="0"/>
              </a:rPr>
              <a:t> </a:t>
            </a:r>
            <a:r>
              <a:rPr lang="en-US" sz="2800" dirty="0" err="1">
                <a:latin typeface="Arial" charset="0"/>
                <a:cs typeface="Arial" charset="0"/>
              </a:rPr>
              <a:t>của</a:t>
            </a:r>
            <a:r>
              <a:rPr lang="en-US" sz="2800" dirty="0">
                <a:latin typeface="Arial" charset="0"/>
                <a:cs typeface="Arial" charset="0"/>
              </a:rPr>
              <a:t> </a:t>
            </a:r>
            <a:r>
              <a:rPr lang="en-US" sz="2800" dirty="0" err="1">
                <a:latin typeface="Arial" charset="0"/>
                <a:cs typeface="Arial" charset="0"/>
              </a:rPr>
              <a:t>bảng</a:t>
            </a:r>
            <a:r>
              <a:rPr lang="en-US" sz="2800" dirty="0">
                <a:latin typeface="Arial" charset="0"/>
                <a:cs typeface="Arial" charset="0"/>
              </a:rPr>
              <a:t> Products</a:t>
            </a:r>
          </a:p>
          <a:p>
            <a:pPr>
              <a:defRPr/>
            </a:pPr>
            <a:r>
              <a:rPr lang="vi-VN" sz="2800" dirty="0">
                <a:latin typeface="Arial" charset="0"/>
                <a:cs typeface="Arial" charset="0"/>
              </a:rPr>
              <a:t> </a:t>
            </a:r>
          </a:p>
          <a:p>
            <a:pPr>
              <a:defRPr/>
            </a:pPr>
            <a:r>
              <a:rPr lang="en-US" sz="2800" dirty="0">
                <a:latin typeface="Arial" charset="0"/>
                <a:cs typeface="Arial" charset="0"/>
              </a:rPr>
              <a:t>	GRANT SELECT </a:t>
            </a:r>
          </a:p>
          <a:p>
            <a:pPr>
              <a:defRPr/>
            </a:pPr>
            <a:r>
              <a:rPr lang="en-US" sz="2800" dirty="0">
                <a:latin typeface="Arial" charset="0"/>
                <a:cs typeface="Arial" charset="0"/>
              </a:rPr>
              <a:t>	(</a:t>
            </a:r>
            <a:r>
              <a:rPr lang="en-US" sz="2800" dirty="0" err="1">
                <a:latin typeface="Arial" charset="0"/>
                <a:cs typeface="Arial" charset="0"/>
              </a:rPr>
              <a:t>Productname</a:t>
            </a:r>
            <a:r>
              <a:rPr lang="en-US" sz="2800" dirty="0">
                <a:latin typeface="Arial" charset="0"/>
                <a:cs typeface="Arial" charset="0"/>
              </a:rPr>
              <a:t>, </a:t>
            </a:r>
            <a:r>
              <a:rPr lang="en-US" sz="2800" dirty="0" err="1">
                <a:latin typeface="Arial" charset="0"/>
                <a:cs typeface="Arial" charset="0"/>
              </a:rPr>
              <a:t>unitInstock</a:t>
            </a:r>
            <a:r>
              <a:rPr lang="en-US" sz="2800" dirty="0">
                <a:latin typeface="Arial" charset="0"/>
                <a:cs typeface="Arial" charset="0"/>
              </a:rPr>
              <a:t>) ON Products</a:t>
            </a:r>
          </a:p>
          <a:p>
            <a:pPr>
              <a:defRPr/>
            </a:pPr>
            <a:r>
              <a:rPr lang="en-US" sz="2800" dirty="0">
                <a:latin typeface="Arial" charset="0"/>
                <a:cs typeface="Arial" charset="0"/>
              </a:rPr>
              <a:t>	TO </a:t>
            </a:r>
            <a:r>
              <a:rPr lang="en-US" sz="2800" dirty="0" err="1">
                <a:latin typeface="Arial" charset="0"/>
                <a:cs typeface="Arial" charset="0"/>
              </a:rPr>
              <a:t>thuchanh</a:t>
            </a:r>
            <a:r>
              <a:rPr lang="en-US" sz="2800" dirty="0">
                <a:latin typeface="Arial" charset="0"/>
                <a:cs typeface="Arial" charset="0"/>
              </a:rPr>
              <a:t> </a:t>
            </a:r>
          </a:p>
          <a:p>
            <a:pPr>
              <a:defRPr/>
            </a:pPr>
            <a:r>
              <a:rPr lang="en-US" sz="2800" dirty="0" err="1">
                <a:latin typeface="Arial" charset="0"/>
                <a:cs typeface="Arial" charset="0"/>
              </a:rPr>
              <a:t>hoặc</a:t>
            </a:r>
            <a:r>
              <a:rPr lang="en-US" sz="2800" dirty="0">
                <a:latin typeface="Arial" charset="0"/>
                <a:cs typeface="Arial" charset="0"/>
              </a:rPr>
              <a:t>: </a:t>
            </a:r>
          </a:p>
          <a:p>
            <a:pPr>
              <a:defRPr/>
            </a:pPr>
            <a:r>
              <a:rPr lang="en-US" sz="2800" dirty="0">
                <a:latin typeface="Arial" charset="0"/>
                <a:cs typeface="Arial" charset="0"/>
              </a:rPr>
              <a:t>	GRANT SELECT </a:t>
            </a:r>
          </a:p>
          <a:p>
            <a:pPr>
              <a:defRPr/>
            </a:pPr>
            <a:r>
              <a:rPr lang="en-US" sz="2800" dirty="0">
                <a:latin typeface="Arial" charset="0"/>
                <a:cs typeface="Arial" charset="0"/>
              </a:rPr>
              <a:t>	ON Products (</a:t>
            </a:r>
            <a:r>
              <a:rPr lang="en-US" sz="2800" dirty="0" err="1">
                <a:latin typeface="Arial" charset="0"/>
                <a:cs typeface="Arial" charset="0"/>
              </a:rPr>
              <a:t>Productname</a:t>
            </a:r>
            <a:r>
              <a:rPr lang="en-US" sz="2800" dirty="0">
                <a:latin typeface="Arial" charset="0"/>
                <a:cs typeface="Arial" charset="0"/>
              </a:rPr>
              <a:t>, </a:t>
            </a:r>
            <a:r>
              <a:rPr lang="en-US" sz="2800" dirty="0" err="1">
                <a:latin typeface="Arial" charset="0"/>
                <a:cs typeface="Arial" charset="0"/>
              </a:rPr>
              <a:t>unitInstock</a:t>
            </a:r>
            <a:r>
              <a:rPr lang="en-US" sz="2800" dirty="0">
                <a:latin typeface="Arial" charset="0"/>
                <a:cs typeface="Arial" charset="0"/>
              </a:rPr>
              <a:t>)</a:t>
            </a:r>
          </a:p>
          <a:p>
            <a:pPr>
              <a:defRPr/>
            </a:pPr>
            <a:r>
              <a:rPr lang="en-US" sz="2800" dirty="0">
                <a:latin typeface="Arial" charset="0"/>
                <a:cs typeface="Arial" charset="0"/>
              </a:rPr>
              <a:t>	TO </a:t>
            </a:r>
            <a:r>
              <a:rPr lang="en-US" sz="2800" dirty="0" err="1">
                <a:latin typeface="Arial" charset="0"/>
                <a:cs typeface="Arial" charset="0"/>
              </a:rPr>
              <a:t>thuchanh</a:t>
            </a:r>
            <a:r>
              <a:rPr lang="en-US" sz="2800" dirty="0">
                <a:latin typeface="Arial" charset="0"/>
                <a:cs typeface="Arial" charset="0"/>
              </a:rPr>
              <a:t> </a:t>
            </a:r>
            <a:r>
              <a:rPr lang="vi-VN" sz="2800" dirty="0">
                <a:latin typeface="Arial" charset="0"/>
                <a:cs typeface="Arial" charset="0"/>
              </a:rPr>
              <a:t>	</a:t>
            </a:r>
          </a:p>
          <a:p>
            <a:pPr algn="just">
              <a:defRPr/>
            </a:pPr>
            <a:r>
              <a:rPr lang="vi-VN" sz="2800" dirty="0">
                <a:latin typeface="Arial" charset="0"/>
                <a:cs typeface="Arial" charset="0"/>
              </a:rPr>
              <a:t>	</a:t>
            </a:r>
          </a:p>
          <a:p>
            <a:pPr marL="342900" indent="-342900" algn="just">
              <a:buFont typeface="Arial" pitchFamily="34" charset="0"/>
              <a:buChar char="•"/>
              <a:defRPr/>
            </a:pPr>
            <a:endParaRPr lang="vi-VN" sz="2800" dirty="0">
              <a:latin typeface="Arial" charset="0"/>
              <a:cs typeface="Arial" charset="0"/>
            </a:endParaRPr>
          </a:p>
          <a:p>
            <a:pPr algn="just">
              <a:defRPr/>
            </a:pPr>
            <a:r>
              <a:rPr lang="en-US" sz="2800" dirty="0">
                <a:latin typeface="Arial" charset="0"/>
                <a:cs typeface="Arial" charset="0"/>
              </a:rPr>
              <a:t>	</a:t>
            </a:r>
          </a:p>
        </p:txBody>
      </p:sp>
      <p:sp>
        <p:nvSpPr>
          <p:cNvPr id="6" name="Title 1"/>
          <p:cNvSpPr>
            <a:spLocks noGrp="1"/>
          </p:cNvSpPr>
          <p:nvPr>
            <p:ph type="title"/>
          </p:nvPr>
        </p:nvSpPr>
        <p:spPr>
          <a:xfrm>
            <a:off x="2592925" y="624110"/>
            <a:ext cx="8911687" cy="597562"/>
          </a:xfrm>
        </p:spPr>
        <p:txBody>
          <a:bodyPr/>
          <a:lstStyle/>
          <a:p>
            <a:r>
              <a:rPr lang="en-US" dirty="0"/>
              <a:t>GRANT</a:t>
            </a:r>
          </a:p>
        </p:txBody>
      </p:sp>
    </p:spTree>
    <p:extLst>
      <p:ext uri="{BB962C8B-B14F-4D97-AF65-F5344CB8AC3E}">
        <p14:creationId xmlns:p14="http://schemas.microsoft.com/office/powerpoint/2010/main" val="4083709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EF60EC-E4FC-49EC-A544-ED5EC78B3C59}" type="slidenum">
              <a:rPr lang="en-US">
                <a:solidFill>
                  <a:schemeClr val="bg1"/>
                </a:solidFill>
              </a:rPr>
              <a:pPr eaLnBrk="1" hangingPunct="1"/>
              <a:t>49</a:t>
            </a:fld>
            <a:endParaRPr lang="en-US">
              <a:solidFill>
                <a:schemeClr val="bg1"/>
              </a:solidFill>
            </a:endParaRPr>
          </a:p>
        </p:txBody>
      </p:sp>
      <p:sp>
        <p:nvSpPr>
          <p:cNvPr id="24580" name="TextBox 1"/>
          <p:cNvSpPr txBox="1">
            <a:spLocks noChangeArrowheads="1"/>
          </p:cNvSpPr>
          <p:nvPr/>
        </p:nvSpPr>
        <p:spPr bwMode="auto">
          <a:xfrm>
            <a:off x="1311578" y="1480184"/>
            <a:ext cx="1019303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3200"/>
              <a:t>Ví dụ: </a:t>
            </a:r>
          </a:p>
          <a:p>
            <a:pPr eaLnBrk="1" hangingPunct="1"/>
            <a:r>
              <a:rPr lang="vi-VN" sz="3200"/>
              <a:t>Với quyền được cấp phát như trên, người dùng </a:t>
            </a:r>
            <a:r>
              <a:rPr lang="vi-VN" sz="3200" i="1"/>
              <a:t>thuchanh </a:t>
            </a:r>
            <a:r>
              <a:rPr lang="vi-VN" sz="3200"/>
              <a:t>có thể thực hiện câu lệnh sau trên bảng </a:t>
            </a:r>
            <a:r>
              <a:rPr lang="en-US" sz="3200"/>
              <a:t>Products</a:t>
            </a:r>
            <a:endParaRPr lang="vi-VN" sz="3200"/>
          </a:p>
          <a:p>
            <a:pPr eaLnBrk="1" hangingPunct="1"/>
            <a:r>
              <a:rPr lang="en-US" sz="3200"/>
              <a:t>	SELECT ProductName, UnitInstock from 	Products </a:t>
            </a:r>
          </a:p>
          <a:p>
            <a:pPr eaLnBrk="1" hangingPunct="1"/>
            <a:r>
              <a:rPr lang="vi-VN" sz="3200"/>
              <a:t>Nhưng câu lệnh dưới đây lại không thể thực hiện được </a:t>
            </a:r>
          </a:p>
          <a:p>
            <a:pPr eaLnBrk="1" hangingPunct="1"/>
            <a:r>
              <a:rPr lang="en-US" sz="3200"/>
              <a:t>	SELECT * FROM Products</a:t>
            </a:r>
            <a:endParaRPr lang="vi-VN" sz="3200"/>
          </a:p>
          <a:p>
            <a:pPr algn="just" eaLnBrk="1" hangingPunct="1"/>
            <a:r>
              <a:rPr lang="en-US" sz="3200"/>
              <a:t>	</a:t>
            </a:r>
          </a:p>
        </p:txBody>
      </p:sp>
      <p:sp>
        <p:nvSpPr>
          <p:cNvPr id="6" name="Title 1"/>
          <p:cNvSpPr>
            <a:spLocks noGrp="1"/>
          </p:cNvSpPr>
          <p:nvPr>
            <p:ph type="title"/>
          </p:nvPr>
        </p:nvSpPr>
        <p:spPr>
          <a:xfrm>
            <a:off x="2592925" y="624110"/>
            <a:ext cx="8911687" cy="597562"/>
          </a:xfrm>
        </p:spPr>
        <p:txBody>
          <a:bodyPr/>
          <a:lstStyle/>
          <a:p>
            <a:r>
              <a:rPr lang="en-US" dirty="0"/>
              <a:t>GRANT</a:t>
            </a:r>
          </a:p>
        </p:txBody>
      </p:sp>
    </p:spTree>
    <p:extLst>
      <p:ext uri="{BB962C8B-B14F-4D97-AF65-F5344CB8AC3E}">
        <p14:creationId xmlns:p14="http://schemas.microsoft.com/office/powerpoint/2010/main" val="1343769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BẢO MẬT TRONG SQL SERVER</a:t>
            </a:r>
          </a:p>
        </p:txBody>
      </p:sp>
      <p:sp>
        <p:nvSpPr>
          <p:cNvPr id="3" name="Content Placeholder 2"/>
          <p:cNvSpPr>
            <a:spLocks noGrp="1"/>
          </p:cNvSpPr>
          <p:nvPr>
            <p:ph idx="1"/>
          </p:nvPr>
        </p:nvSpPr>
        <p:spPr>
          <a:xfrm>
            <a:off x="899160" y="1511300"/>
            <a:ext cx="10605452" cy="4413250"/>
          </a:xfrm>
        </p:spPr>
        <p:txBody>
          <a:bodyPr>
            <a:normAutofit/>
          </a:bodyPr>
          <a:lstStyle/>
          <a:p>
            <a:r>
              <a:rPr lang="en-US" b="1" dirty="0" err="1"/>
              <a:t>Bảo</a:t>
            </a:r>
            <a:r>
              <a:rPr lang="en-US" b="1" dirty="0"/>
              <a:t> </a:t>
            </a:r>
            <a:r>
              <a:rPr lang="en-US" b="1" dirty="0" err="1"/>
              <a:t>mật</a:t>
            </a:r>
            <a:r>
              <a:rPr lang="en-US" b="1" dirty="0"/>
              <a:t> </a:t>
            </a:r>
            <a:r>
              <a:rPr lang="en-US" b="1" dirty="0" err="1"/>
              <a:t>trong</a:t>
            </a:r>
            <a:r>
              <a:rPr lang="en-US" b="1" dirty="0"/>
              <a:t> SQL Server </a:t>
            </a:r>
            <a:r>
              <a:rPr lang="en-US" b="1" dirty="0" err="1"/>
              <a:t>gồm</a:t>
            </a:r>
            <a:r>
              <a:rPr lang="en-US" b="1" dirty="0"/>
              <a:t> 3 </a:t>
            </a:r>
            <a:r>
              <a:rPr lang="en-US" b="1" dirty="0" err="1"/>
              <a:t>lớp</a:t>
            </a:r>
            <a:r>
              <a:rPr lang="en-US" dirty="0"/>
              <a:t>:</a:t>
            </a:r>
          </a:p>
          <a:p>
            <a:pPr lvl="1">
              <a:lnSpc>
                <a:spcPct val="150000"/>
              </a:lnSpc>
              <a:spcBef>
                <a:spcPct val="30000"/>
              </a:spcBef>
              <a:buClr>
                <a:schemeClr val="tx1"/>
              </a:buClr>
              <a:buSzPct val="75000"/>
              <a:buFontTx/>
              <a:buChar char="–"/>
            </a:pPr>
            <a:r>
              <a:rPr lang="en-US" b="1" dirty="0"/>
              <a:t>Login security</a:t>
            </a:r>
            <a:r>
              <a:rPr lang="en-US"/>
              <a:t>: </a:t>
            </a:r>
            <a:r>
              <a:rPr lang="en-US">
                <a:cs typeface="Times New Roman" panose="02020603050405020304" pitchFamily="18" charset="0"/>
              </a:rPr>
              <a:t>kiểm soát ai có thể log vào SQL Server.</a:t>
            </a:r>
          </a:p>
          <a:p>
            <a:pPr lvl="1"/>
            <a:r>
              <a:rPr lang="en-US" b="1" smtClean="0"/>
              <a:t>Database </a:t>
            </a:r>
            <a:r>
              <a:rPr lang="en-US" b="1" dirty="0"/>
              <a:t>access security</a:t>
            </a:r>
            <a:r>
              <a:rPr lang="en-US"/>
              <a:t>: </a:t>
            </a:r>
            <a:r>
              <a:rPr lang="en-US">
                <a:cs typeface="Times New Roman" panose="02020603050405020304" pitchFamily="18" charset="0"/>
              </a:rPr>
              <a:t>kiểm soát ai có thể truy cập vào một DB cụ thể trên server.</a:t>
            </a:r>
            <a:endParaRPr lang="en-US" dirty="0"/>
          </a:p>
          <a:p>
            <a:pPr lvl="1"/>
            <a:r>
              <a:rPr lang="en-US" b="1" dirty="0"/>
              <a:t>Permission security</a:t>
            </a:r>
            <a:r>
              <a:rPr lang="en-US"/>
              <a:t>: </a:t>
            </a:r>
            <a:r>
              <a:rPr lang="en-US">
                <a:cs typeface="Times New Roman" panose="02020603050405020304" pitchFamily="18" charset="0"/>
              </a:rPr>
              <a:t>kiểm soát một user có thể thực hiện thao tác gì trên DB.</a:t>
            </a:r>
            <a:endParaRPr lang="vi-VN" dirty="0"/>
          </a:p>
          <a:p>
            <a:endParaRPr lang="en-US" dirty="0"/>
          </a:p>
        </p:txBody>
      </p:sp>
    </p:spTree>
    <p:extLst>
      <p:ext uri="{BB962C8B-B14F-4D97-AF65-F5344CB8AC3E}">
        <p14:creationId xmlns:p14="http://schemas.microsoft.com/office/powerpoint/2010/main" val="9192379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EC0C26-C87C-4881-A6AC-7813598495FF}" type="slidenum">
              <a:rPr lang="en-US">
                <a:solidFill>
                  <a:schemeClr val="bg1"/>
                </a:solidFill>
              </a:rPr>
              <a:pPr eaLnBrk="1" hangingPunct="1"/>
              <a:t>50</a:t>
            </a:fld>
            <a:endParaRPr lang="en-US">
              <a:solidFill>
                <a:schemeClr val="bg1"/>
              </a:solidFill>
            </a:endParaRPr>
          </a:p>
        </p:txBody>
      </p:sp>
      <p:sp>
        <p:nvSpPr>
          <p:cNvPr id="2" name="TextBox 1"/>
          <p:cNvSpPr txBox="1"/>
          <p:nvPr/>
        </p:nvSpPr>
        <p:spPr>
          <a:xfrm>
            <a:off x="1311578" y="1464946"/>
            <a:ext cx="10606101" cy="4832092"/>
          </a:xfrm>
          <a:prstGeom prst="rect">
            <a:avLst/>
          </a:prstGeom>
          <a:noFill/>
        </p:spPr>
        <p:txBody>
          <a:bodyPr wrap="square">
            <a:spAutoFit/>
          </a:bodyPr>
          <a:lstStyle/>
          <a:p>
            <a:pPr marL="342900" indent="-342900">
              <a:buFont typeface="Arial" pitchFamily="34" charset="0"/>
              <a:buChar char="•"/>
              <a:defRPr/>
            </a:pPr>
            <a:r>
              <a:rPr lang="vi-VN" sz="2800" dirty="0">
                <a:latin typeface="Arial" charset="0"/>
                <a:cs typeface="Arial" charset="0"/>
              </a:rPr>
              <a:t>Trong trường hợp cần cấp phát tất cả các quyền có thể thực hiện được trên đối tượng cơ sở dữ liệu cho người dùng, thay vì liệt kê các câu lệnh, ta chỉ cần sử dụng từ khoá ALL PRIVILEGES (từ khóa PRIVILEGES có thể không cần chỉ định). </a:t>
            </a:r>
            <a:endParaRPr lang="en-US" sz="2800" dirty="0">
              <a:latin typeface="Arial" charset="0"/>
              <a:cs typeface="Arial" charset="0"/>
            </a:endParaRPr>
          </a:p>
          <a:p>
            <a:pPr marL="342900" indent="-342900">
              <a:buFont typeface="Arial" pitchFamily="34" charset="0"/>
              <a:buChar char="•"/>
              <a:defRPr/>
            </a:pPr>
            <a:r>
              <a:rPr lang="vi-VN" sz="2800" dirty="0">
                <a:latin typeface="Arial" charset="0"/>
                <a:cs typeface="Arial" charset="0"/>
              </a:rPr>
              <a:t>Câu lệnh dưới đây cấp phát cho người dùng </a:t>
            </a:r>
            <a:r>
              <a:rPr lang="vi-VN" sz="2800" i="1" dirty="0">
                <a:latin typeface="Arial" charset="0"/>
                <a:cs typeface="Arial" charset="0"/>
              </a:rPr>
              <a:t>thuchanh </a:t>
            </a:r>
            <a:r>
              <a:rPr lang="vi-VN" sz="2800" dirty="0">
                <a:latin typeface="Arial" charset="0"/>
                <a:cs typeface="Arial" charset="0"/>
              </a:rPr>
              <a:t>các quyền SELECT, INSERT, UPDATE, DELETE VÀ REFERENCES trên bảng </a:t>
            </a:r>
            <a:r>
              <a:rPr lang="en-US" sz="2800" dirty="0">
                <a:latin typeface="Arial" charset="0"/>
                <a:cs typeface="Arial" charset="0"/>
              </a:rPr>
              <a:t>[Order details]</a:t>
            </a:r>
            <a:endParaRPr lang="vi-VN" sz="2800" dirty="0">
              <a:latin typeface="Arial" charset="0"/>
              <a:cs typeface="Arial" charset="0"/>
            </a:endParaRPr>
          </a:p>
          <a:p>
            <a:pPr>
              <a:defRPr/>
            </a:pPr>
            <a:r>
              <a:rPr lang="en-US" sz="2800" dirty="0">
                <a:latin typeface="Arial" charset="0"/>
                <a:cs typeface="Arial" charset="0"/>
              </a:rPr>
              <a:t>	GRANT ALL </a:t>
            </a:r>
          </a:p>
          <a:p>
            <a:pPr>
              <a:defRPr/>
            </a:pPr>
            <a:r>
              <a:rPr lang="en-US" sz="2800" dirty="0">
                <a:latin typeface="Arial" charset="0"/>
                <a:cs typeface="Arial" charset="0"/>
              </a:rPr>
              <a:t>	ON [order details]</a:t>
            </a:r>
          </a:p>
          <a:p>
            <a:pPr>
              <a:defRPr/>
            </a:pPr>
            <a:r>
              <a:rPr lang="en-US" sz="2800" dirty="0">
                <a:latin typeface="Arial" charset="0"/>
                <a:cs typeface="Arial" charset="0"/>
              </a:rPr>
              <a:t>	TO </a:t>
            </a:r>
            <a:r>
              <a:rPr lang="en-US" sz="2800" dirty="0" err="1">
                <a:latin typeface="Arial" charset="0"/>
                <a:cs typeface="Arial" charset="0"/>
              </a:rPr>
              <a:t>thuchanh</a:t>
            </a:r>
            <a:r>
              <a:rPr lang="en-US" sz="2800" dirty="0">
                <a:latin typeface="Arial" charset="0"/>
                <a:cs typeface="Arial" charset="0"/>
              </a:rPr>
              <a:t> 	</a:t>
            </a:r>
          </a:p>
        </p:txBody>
      </p:sp>
      <p:sp>
        <p:nvSpPr>
          <p:cNvPr id="6" name="Title 1"/>
          <p:cNvSpPr>
            <a:spLocks noGrp="1"/>
          </p:cNvSpPr>
          <p:nvPr>
            <p:ph type="title"/>
          </p:nvPr>
        </p:nvSpPr>
        <p:spPr>
          <a:xfrm>
            <a:off x="2592925" y="624110"/>
            <a:ext cx="8911687" cy="597562"/>
          </a:xfrm>
        </p:spPr>
        <p:txBody>
          <a:bodyPr/>
          <a:lstStyle/>
          <a:p>
            <a:r>
              <a:rPr lang="en-US" dirty="0"/>
              <a:t>GRANT</a:t>
            </a:r>
          </a:p>
        </p:txBody>
      </p:sp>
    </p:spTree>
    <p:extLst>
      <p:ext uri="{BB962C8B-B14F-4D97-AF65-F5344CB8AC3E}">
        <p14:creationId xmlns:p14="http://schemas.microsoft.com/office/powerpoint/2010/main" val="12989023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5107F8-DE5E-409D-9A01-BD90DBA4591E}" type="slidenum">
              <a:rPr lang="en-US">
                <a:solidFill>
                  <a:schemeClr val="bg1"/>
                </a:solidFill>
              </a:rPr>
              <a:pPr eaLnBrk="1" hangingPunct="1"/>
              <a:t>51</a:t>
            </a:fld>
            <a:endParaRPr lang="en-US">
              <a:solidFill>
                <a:schemeClr val="bg1"/>
              </a:solidFill>
            </a:endParaRPr>
          </a:p>
        </p:txBody>
      </p:sp>
      <p:sp>
        <p:nvSpPr>
          <p:cNvPr id="2" name="TextBox 1"/>
          <p:cNvSpPr txBox="1"/>
          <p:nvPr/>
        </p:nvSpPr>
        <p:spPr>
          <a:xfrm>
            <a:off x="1554480" y="1419224"/>
            <a:ext cx="9950132" cy="4524315"/>
          </a:xfrm>
          <a:prstGeom prst="rect">
            <a:avLst/>
          </a:prstGeom>
          <a:noFill/>
        </p:spPr>
        <p:txBody>
          <a:bodyPr wrap="square">
            <a:spAutoFit/>
          </a:bodyPr>
          <a:lstStyle>
            <a:lvl1pPr marL="292100" indent="-292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3200">
                <a:solidFill>
                  <a:srgbClr val="C00000"/>
                </a:solidFill>
              </a:rPr>
              <a:t>Chú ý:</a:t>
            </a:r>
          </a:p>
          <a:p>
            <a:pPr algn="just" eaLnBrk="1" hangingPunct="1">
              <a:buFont typeface="Arial" panose="020B0604020202020204" pitchFamily="34" charset="0"/>
              <a:buChar char="•"/>
            </a:pPr>
            <a:r>
              <a:rPr lang="en-US" sz="3200"/>
              <a:t>N</a:t>
            </a:r>
            <a:r>
              <a:rPr lang="vi-VN" sz="3200"/>
              <a:t>gười dùng không có quyền cấp phát những quyền mà mình được phép cho những người sử dụng khác.</a:t>
            </a:r>
            <a:endParaRPr lang="en-US" sz="3200"/>
          </a:p>
          <a:p>
            <a:pPr algn="just" eaLnBrk="1" hangingPunct="1">
              <a:buFont typeface="Arial" panose="020B0604020202020204" pitchFamily="34" charset="0"/>
              <a:buChar char="•"/>
            </a:pPr>
            <a:r>
              <a:rPr lang="vi-VN" sz="3200"/>
              <a:t>Trong một số trường hợp, khi ta cấp phát quyền cho một người dùng nào đó, ta có thể cho phép người đó chuyển tiếp quyền cho người dùng khác bằng cách chỉ định tuỳ chọn WITH GRANT OPTION trong câu lệnh GRANT. </a:t>
            </a:r>
          </a:p>
        </p:txBody>
      </p:sp>
      <p:sp>
        <p:nvSpPr>
          <p:cNvPr id="6" name="Title 1"/>
          <p:cNvSpPr>
            <a:spLocks noGrp="1"/>
          </p:cNvSpPr>
          <p:nvPr>
            <p:ph type="title"/>
          </p:nvPr>
        </p:nvSpPr>
        <p:spPr>
          <a:xfrm>
            <a:off x="2592925" y="624110"/>
            <a:ext cx="8911687" cy="597562"/>
          </a:xfrm>
        </p:spPr>
        <p:txBody>
          <a:bodyPr/>
          <a:lstStyle/>
          <a:p>
            <a:r>
              <a:rPr lang="en-US" dirty="0"/>
              <a:t>GRANT</a:t>
            </a:r>
          </a:p>
        </p:txBody>
      </p:sp>
    </p:spTree>
    <p:extLst>
      <p:ext uri="{BB962C8B-B14F-4D97-AF65-F5344CB8AC3E}">
        <p14:creationId xmlns:p14="http://schemas.microsoft.com/office/powerpoint/2010/main" val="28443409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1FDE57-3E19-446D-B5F8-6906B7F59DF3}" type="slidenum">
              <a:rPr lang="en-US">
                <a:solidFill>
                  <a:schemeClr val="bg1"/>
                </a:solidFill>
              </a:rPr>
              <a:pPr eaLnBrk="1" hangingPunct="1"/>
              <a:t>52</a:t>
            </a:fld>
            <a:endParaRPr lang="en-US">
              <a:solidFill>
                <a:schemeClr val="bg1"/>
              </a:solidFill>
            </a:endParaRPr>
          </a:p>
        </p:txBody>
      </p:sp>
      <p:sp>
        <p:nvSpPr>
          <p:cNvPr id="27652" name="TextBox 1"/>
          <p:cNvSpPr txBox="1">
            <a:spLocks noChangeArrowheads="1"/>
          </p:cNvSpPr>
          <p:nvPr/>
        </p:nvSpPr>
        <p:spPr bwMode="auto">
          <a:xfrm>
            <a:off x="1584960" y="1434466"/>
            <a:ext cx="101041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sz="3200" b="1"/>
              <a:t>Ví dụ: </a:t>
            </a:r>
            <a:r>
              <a:rPr lang="vi-VN" sz="3200"/>
              <a:t>Cho phép người dùng </a:t>
            </a:r>
            <a:r>
              <a:rPr lang="vi-VN" sz="3200" i="1"/>
              <a:t>thuchanh </a:t>
            </a:r>
            <a:r>
              <a:rPr lang="vi-VN" sz="3200"/>
              <a:t>quyền xem dữ liệu trên bảng </a:t>
            </a:r>
            <a:r>
              <a:rPr lang="en-US" sz="3200"/>
              <a:t>Products</a:t>
            </a:r>
            <a:r>
              <a:rPr lang="vi-VN" sz="3200"/>
              <a:t> đồng thời có thể chuyển tiếp quyền này cho người dùng khác </a:t>
            </a:r>
          </a:p>
          <a:p>
            <a:pPr lvl="1" eaLnBrk="1" hangingPunct="1"/>
            <a:r>
              <a:rPr lang="en-US" sz="3200"/>
              <a:t>GRANT SELECT </a:t>
            </a:r>
          </a:p>
          <a:p>
            <a:pPr lvl="1" eaLnBrk="1" hangingPunct="1"/>
            <a:r>
              <a:rPr lang="en-US" sz="3200"/>
              <a:t>ON Products</a:t>
            </a:r>
          </a:p>
          <a:p>
            <a:pPr lvl="1" eaLnBrk="1" hangingPunct="1"/>
            <a:r>
              <a:rPr lang="en-US" sz="3200"/>
              <a:t>TO thuchanh </a:t>
            </a:r>
          </a:p>
          <a:p>
            <a:pPr lvl="1" eaLnBrk="1" hangingPunct="1"/>
            <a:r>
              <a:rPr lang="en-US" sz="3200"/>
              <a:t>WITH GRANT OPTION 	</a:t>
            </a:r>
          </a:p>
        </p:txBody>
      </p:sp>
      <p:sp>
        <p:nvSpPr>
          <p:cNvPr id="6" name="Title 1"/>
          <p:cNvSpPr>
            <a:spLocks noGrp="1"/>
          </p:cNvSpPr>
          <p:nvPr>
            <p:ph type="title"/>
          </p:nvPr>
        </p:nvSpPr>
        <p:spPr/>
        <p:txBody>
          <a:bodyPr/>
          <a:lstStyle/>
          <a:p>
            <a:r>
              <a:rPr lang="en-US" dirty="0"/>
              <a:t>GRANT</a:t>
            </a:r>
          </a:p>
        </p:txBody>
      </p:sp>
    </p:spTree>
    <p:extLst>
      <p:ext uri="{BB962C8B-B14F-4D97-AF65-F5344CB8AC3E}">
        <p14:creationId xmlns:p14="http://schemas.microsoft.com/office/powerpoint/2010/main" val="21172685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88C46E-6D06-42A4-8DA9-857BCF2A3724}" type="slidenum">
              <a:rPr lang="en-US">
                <a:solidFill>
                  <a:schemeClr val="bg1"/>
                </a:solidFill>
              </a:rPr>
              <a:pPr eaLnBrk="1" hangingPunct="1"/>
              <a:t>53</a:t>
            </a:fld>
            <a:endParaRPr lang="en-US">
              <a:solidFill>
                <a:schemeClr val="bg1"/>
              </a:solidFill>
            </a:endParaRPr>
          </a:p>
        </p:txBody>
      </p:sp>
      <p:sp>
        <p:nvSpPr>
          <p:cNvPr id="2" name="TextBox 1"/>
          <p:cNvSpPr txBox="1"/>
          <p:nvPr/>
        </p:nvSpPr>
        <p:spPr>
          <a:xfrm>
            <a:off x="1676400" y="1449706"/>
            <a:ext cx="10256520" cy="4893647"/>
          </a:xfrm>
          <a:prstGeom prst="rect">
            <a:avLst/>
          </a:prstGeom>
          <a:noFill/>
        </p:spPr>
        <p:txBody>
          <a:bodyPr wrap="square">
            <a:spAutoFit/>
          </a:bodyPr>
          <a:lstStyle>
            <a:lvl1pPr marL="292100" indent="-2921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t>Cấp phát quyền thực thi các câu lệnh </a:t>
            </a:r>
            <a:endParaRPr lang="en-US" sz="2800"/>
          </a:p>
          <a:p>
            <a:pPr eaLnBrk="1" hangingPunct="1">
              <a:buFont typeface="Arial" panose="020B0604020202020204" pitchFamily="34" charset="0"/>
              <a:buChar char="•"/>
            </a:pPr>
            <a:r>
              <a:rPr lang="en-US" sz="2800"/>
              <a:t>L</a:t>
            </a:r>
            <a:r>
              <a:rPr lang="vi-VN" sz="2800"/>
              <a:t>ệnh GRANT còn có thể sử dụng để cấp phát cho người sử dụng một số quyền trên hệ quản trị cơ sở dữ liệu hoặc cơ sở dữ liệu. </a:t>
            </a:r>
            <a:endParaRPr lang="en-US" sz="2800"/>
          </a:p>
          <a:p>
            <a:pPr eaLnBrk="1" hangingPunct="1">
              <a:buFont typeface="Arial" panose="020B0604020202020204" pitchFamily="34" charset="0"/>
              <a:buChar char="•"/>
            </a:pPr>
            <a:r>
              <a:rPr lang="vi-VN" sz="2800"/>
              <a:t>Những quyền có thể cấp phát trong trường hợp này bao gồm: </a:t>
            </a:r>
          </a:p>
          <a:p>
            <a:pPr lvl="1" eaLnBrk="1" hangingPunct="1"/>
            <a:r>
              <a:rPr lang="vi-VN" sz="2400"/>
              <a:t>• Tạo cơ sở dữ liệu: CREATE DAT</a:t>
            </a:r>
            <a:r>
              <a:rPr lang="en-US" sz="2400"/>
              <a:t>A</a:t>
            </a:r>
            <a:r>
              <a:rPr lang="vi-VN" sz="2400"/>
              <a:t>BASE. </a:t>
            </a:r>
          </a:p>
          <a:p>
            <a:pPr lvl="1" eaLnBrk="1" hangingPunct="1"/>
            <a:r>
              <a:rPr lang="en-US" sz="2400"/>
              <a:t>• Tạo bảng: CREATE TABLE  </a:t>
            </a:r>
          </a:p>
          <a:p>
            <a:pPr lvl="1" eaLnBrk="1" hangingPunct="1"/>
            <a:r>
              <a:rPr lang="en-US" sz="2400"/>
              <a:t>• Tạo khung nhìn: CREATE VIEW </a:t>
            </a:r>
          </a:p>
          <a:p>
            <a:pPr lvl="1" eaLnBrk="1" hangingPunct="1"/>
            <a:r>
              <a:rPr lang="vi-VN" sz="2400"/>
              <a:t>• Tạo thủ tục lưu trữ: CREATE PROCEDURE </a:t>
            </a:r>
          </a:p>
          <a:p>
            <a:pPr lvl="1" eaLnBrk="1" hangingPunct="1"/>
            <a:r>
              <a:rPr lang="en-US" sz="2400"/>
              <a:t>• Tạo hàm: CREATE FUNCTION </a:t>
            </a:r>
          </a:p>
          <a:p>
            <a:pPr lvl="1" eaLnBrk="1" hangingPunct="1"/>
            <a:r>
              <a:rPr lang="vi-VN" sz="2400"/>
              <a:t>• Sao lưu cơ sở dữ liệu: BACKUP DATABASE </a:t>
            </a:r>
          </a:p>
          <a:p>
            <a:pPr eaLnBrk="1" hangingPunct="1"/>
            <a:endParaRPr lang="en-US" sz="2800"/>
          </a:p>
        </p:txBody>
      </p:sp>
      <p:sp>
        <p:nvSpPr>
          <p:cNvPr id="6" name="Title 1"/>
          <p:cNvSpPr>
            <a:spLocks noGrp="1"/>
          </p:cNvSpPr>
          <p:nvPr>
            <p:ph type="title"/>
          </p:nvPr>
        </p:nvSpPr>
        <p:spPr/>
        <p:txBody>
          <a:bodyPr/>
          <a:lstStyle/>
          <a:p>
            <a:r>
              <a:rPr lang="en-US" dirty="0"/>
              <a:t>GRANT</a:t>
            </a:r>
          </a:p>
        </p:txBody>
      </p:sp>
    </p:spTree>
    <p:extLst>
      <p:ext uri="{BB962C8B-B14F-4D97-AF65-F5344CB8AC3E}">
        <p14:creationId xmlns:p14="http://schemas.microsoft.com/office/powerpoint/2010/main" val="3621582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E3826B-3994-4727-B911-80962F288CDC}" type="slidenum">
              <a:rPr lang="en-US">
                <a:solidFill>
                  <a:schemeClr val="bg1"/>
                </a:solidFill>
              </a:rPr>
              <a:pPr eaLnBrk="1" hangingPunct="1"/>
              <a:t>54</a:t>
            </a:fld>
            <a:endParaRPr lang="en-US">
              <a:solidFill>
                <a:schemeClr val="bg1"/>
              </a:solidFill>
            </a:endParaRPr>
          </a:p>
        </p:txBody>
      </p:sp>
      <p:sp>
        <p:nvSpPr>
          <p:cNvPr id="29700" name="TextBox 1"/>
          <p:cNvSpPr txBox="1">
            <a:spLocks noChangeArrowheads="1"/>
          </p:cNvSpPr>
          <p:nvPr/>
        </p:nvSpPr>
        <p:spPr bwMode="auto">
          <a:xfrm>
            <a:off x="1447800" y="1556385"/>
            <a:ext cx="1005681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t>Cấp phát quyền thực thi các câu lệnh </a:t>
            </a:r>
            <a:endParaRPr lang="en-US" sz="2800"/>
          </a:p>
          <a:p>
            <a:pPr eaLnBrk="1" hangingPunct="1"/>
            <a:r>
              <a:rPr lang="en-US" sz="2800"/>
              <a:t>Cú pháp:</a:t>
            </a:r>
          </a:p>
          <a:p>
            <a:pPr eaLnBrk="1" hangingPunct="1"/>
            <a:endParaRPr lang="vi-VN" sz="2800">
              <a:solidFill>
                <a:srgbClr val="C00000"/>
              </a:solidFill>
            </a:endParaRPr>
          </a:p>
          <a:p>
            <a:pPr eaLnBrk="1" hangingPunct="1"/>
            <a:r>
              <a:rPr lang="en-US" sz="2800">
                <a:solidFill>
                  <a:srgbClr val="C00000"/>
                </a:solidFill>
              </a:rPr>
              <a:t>	GRANT ALL | </a:t>
            </a:r>
            <a:r>
              <a:rPr lang="en-US" sz="2800" i="1">
                <a:solidFill>
                  <a:srgbClr val="C00000"/>
                </a:solidFill>
              </a:rPr>
              <a:t>danh_sách_câu_lênh </a:t>
            </a:r>
            <a:endParaRPr lang="en-US" sz="2800">
              <a:solidFill>
                <a:srgbClr val="C00000"/>
              </a:solidFill>
            </a:endParaRPr>
          </a:p>
          <a:p>
            <a:pPr eaLnBrk="1" hangingPunct="1"/>
            <a:r>
              <a:rPr lang="en-US" sz="2800">
                <a:solidFill>
                  <a:srgbClr val="C00000"/>
                </a:solidFill>
              </a:rPr>
              <a:t>	</a:t>
            </a:r>
            <a:r>
              <a:rPr lang="vi-VN" sz="2800">
                <a:solidFill>
                  <a:srgbClr val="C00000"/>
                </a:solidFill>
              </a:rPr>
              <a:t>TO </a:t>
            </a:r>
            <a:r>
              <a:rPr lang="vi-VN" sz="2800" i="1">
                <a:solidFill>
                  <a:srgbClr val="C00000"/>
                </a:solidFill>
              </a:rPr>
              <a:t>danh_sách_người_dùng</a:t>
            </a:r>
            <a:endParaRPr lang="en-US" sz="2800" i="1">
              <a:solidFill>
                <a:srgbClr val="C00000"/>
              </a:solidFill>
            </a:endParaRPr>
          </a:p>
          <a:p>
            <a:pPr eaLnBrk="1" hangingPunct="1"/>
            <a:endParaRPr lang="en-US" sz="2800" i="1"/>
          </a:p>
          <a:p>
            <a:pPr eaLnBrk="1" hangingPunct="1"/>
            <a:r>
              <a:rPr lang="vi-VN" sz="2800" b="1"/>
              <a:t>Ví dụ: </a:t>
            </a:r>
            <a:r>
              <a:rPr lang="vi-VN" sz="2800"/>
              <a:t>Để cấp phát quyền tạo bảng và khung nhìn cho người dùng có tên là </a:t>
            </a:r>
            <a:r>
              <a:rPr lang="vi-VN" sz="2800" i="1"/>
              <a:t>thuchanh</a:t>
            </a:r>
            <a:r>
              <a:rPr lang="vi-VN" sz="2800"/>
              <a:t>, ta sử dụng câu lệnh như sau: </a:t>
            </a:r>
          </a:p>
          <a:p>
            <a:pPr eaLnBrk="1" hangingPunct="1"/>
            <a:r>
              <a:rPr lang="en-US" sz="2800"/>
              <a:t>	 GRANT CREATE TABLE,CREATE VIEW </a:t>
            </a:r>
          </a:p>
          <a:p>
            <a:pPr eaLnBrk="1" hangingPunct="1"/>
            <a:r>
              <a:rPr lang="en-US" sz="2800"/>
              <a:t>		TO thuchanh </a:t>
            </a:r>
          </a:p>
        </p:txBody>
      </p:sp>
      <p:sp>
        <p:nvSpPr>
          <p:cNvPr id="6" name="Title 1"/>
          <p:cNvSpPr>
            <a:spLocks noGrp="1"/>
          </p:cNvSpPr>
          <p:nvPr>
            <p:ph type="title"/>
          </p:nvPr>
        </p:nvSpPr>
        <p:spPr>
          <a:xfrm>
            <a:off x="2592925" y="624110"/>
            <a:ext cx="8911687" cy="597562"/>
          </a:xfrm>
        </p:spPr>
        <p:txBody>
          <a:bodyPr/>
          <a:lstStyle/>
          <a:p>
            <a:r>
              <a:rPr lang="en-US" dirty="0"/>
              <a:t>GRANT</a:t>
            </a:r>
          </a:p>
        </p:txBody>
      </p:sp>
    </p:spTree>
    <p:extLst>
      <p:ext uri="{BB962C8B-B14F-4D97-AF65-F5344CB8AC3E}">
        <p14:creationId xmlns:p14="http://schemas.microsoft.com/office/powerpoint/2010/main" val="35669263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7F0F80-9729-4314-AAB9-A3564CE93485}" type="slidenum">
              <a:rPr lang="en-US">
                <a:solidFill>
                  <a:schemeClr val="bg1"/>
                </a:solidFill>
              </a:rPr>
              <a:pPr eaLnBrk="1" hangingPunct="1"/>
              <a:t>55</a:t>
            </a:fld>
            <a:endParaRPr lang="en-US">
              <a:solidFill>
                <a:schemeClr val="bg1"/>
              </a:solidFill>
            </a:endParaRPr>
          </a:p>
        </p:txBody>
      </p:sp>
      <p:sp>
        <p:nvSpPr>
          <p:cNvPr id="30723" name="AutoShape 2"/>
          <p:cNvSpPr>
            <a:spLocks noGrp="1" noChangeArrowheads="1"/>
          </p:cNvSpPr>
          <p:nvPr>
            <p:ph type="title"/>
          </p:nvPr>
        </p:nvSpPr>
        <p:spPr/>
        <p:txBody>
          <a:bodyPr/>
          <a:lstStyle/>
          <a:p>
            <a:pPr eaLnBrk="1" hangingPunct="1"/>
            <a:r>
              <a:rPr lang="en-US" smtClean="0"/>
              <a:t>Ví dụ về GRANT</a:t>
            </a:r>
          </a:p>
        </p:txBody>
      </p:sp>
      <p:sp>
        <p:nvSpPr>
          <p:cNvPr id="161795" name="Rectangle 3"/>
          <p:cNvSpPr>
            <a:spLocks noGrp="1" noChangeArrowheads="1"/>
          </p:cNvSpPr>
          <p:nvPr>
            <p:ph type="body" idx="1"/>
          </p:nvPr>
        </p:nvSpPr>
        <p:spPr>
          <a:xfrm>
            <a:off x="1524001" y="1493521"/>
            <a:ext cx="10226039" cy="3724275"/>
          </a:xfrm>
        </p:spPr>
        <p:txBody>
          <a:bodyPr>
            <a:noAutofit/>
          </a:bodyPr>
          <a:lstStyle/>
          <a:p>
            <a:pPr eaLnBrk="1" hangingPunct="1">
              <a:lnSpc>
                <a:spcPct val="90000"/>
              </a:lnSpc>
            </a:pPr>
            <a:r>
              <a:rPr lang="en-US" sz="2800"/>
              <a:t>GRANT INSERT, SELECT ON Sailors TO Horatio</a:t>
            </a:r>
          </a:p>
          <a:p>
            <a:pPr lvl="1" eaLnBrk="1" hangingPunct="1">
              <a:lnSpc>
                <a:spcPct val="90000"/>
              </a:lnSpc>
            </a:pPr>
            <a:r>
              <a:rPr lang="en-US" sz="2400"/>
              <a:t>Horatio có thể truy vấn hoặc thêm dòng mới vào table Sailors</a:t>
            </a:r>
          </a:p>
          <a:p>
            <a:pPr eaLnBrk="1" hangingPunct="1">
              <a:lnSpc>
                <a:spcPct val="90000"/>
              </a:lnSpc>
            </a:pPr>
            <a:r>
              <a:rPr lang="en-US" sz="2800"/>
              <a:t>GRANT DELETE ON Sailors TO Yuppy WITH GRANT</a:t>
            </a:r>
          </a:p>
          <a:p>
            <a:pPr eaLnBrk="1" hangingPunct="1">
              <a:lnSpc>
                <a:spcPct val="90000"/>
              </a:lnSpc>
            </a:pPr>
            <a:r>
              <a:rPr lang="en-US" sz="2800"/>
              <a:t>OPTION</a:t>
            </a:r>
          </a:p>
          <a:p>
            <a:pPr lvl="1" eaLnBrk="1" hangingPunct="1">
              <a:lnSpc>
                <a:spcPct val="90000"/>
              </a:lnSpc>
            </a:pPr>
            <a:r>
              <a:rPr lang="en-US" sz="2400"/>
              <a:t>Yuppy có thể xóa dữ liệu của table Sailors và có thể uỷ quyền cho người khác</a:t>
            </a:r>
          </a:p>
          <a:p>
            <a:pPr eaLnBrk="1" hangingPunct="1">
              <a:lnSpc>
                <a:spcPct val="90000"/>
              </a:lnSpc>
            </a:pPr>
            <a:r>
              <a:rPr lang="en-US" sz="2800"/>
              <a:t>GRANT UPDATE (</a:t>
            </a:r>
            <a:r>
              <a:rPr lang="en-US" sz="2800" i="1"/>
              <a:t>rating</a:t>
            </a:r>
            <a:r>
              <a:rPr lang="en-US" sz="2800"/>
              <a:t>) ON Sailors TO Dustin</a:t>
            </a:r>
          </a:p>
          <a:p>
            <a:pPr lvl="1" eaLnBrk="1" hangingPunct="1">
              <a:lnSpc>
                <a:spcPct val="90000"/>
              </a:lnSpc>
            </a:pPr>
            <a:r>
              <a:rPr lang="en-US" sz="2400"/>
              <a:t>Dustin có thể cập nhật cột </a:t>
            </a:r>
            <a:r>
              <a:rPr lang="en-US" sz="2400" i="1"/>
              <a:t>rating  trên các dòng của table Sailor</a:t>
            </a:r>
          </a:p>
          <a:p>
            <a:pPr eaLnBrk="1" hangingPunct="1">
              <a:lnSpc>
                <a:spcPct val="90000"/>
              </a:lnSpc>
            </a:pPr>
            <a:r>
              <a:rPr lang="en-US" sz="2800"/>
              <a:t>GRANT SELECT ON ActiveSailors TO Guppy, Yuppy</a:t>
            </a:r>
          </a:p>
          <a:p>
            <a:pPr lvl="1" eaLnBrk="1" hangingPunct="1">
              <a:lnSpc>
                <a:spcPct val="90000"/>
              </a:lnSpc>
            </a:pPr>
            <a:r>
              <a:rPr lang="en-US" sz="2400"/>
              <a:t>Guppy, Yuppy  không truy cập trực tiếp table Sailors mà thông qua view ActiveSailors</a:t>
            </a:r>
          </a:p>
        </p:txBody>
      </p:sp>
    </p:spTree>
    <p:extLst>
      <p:ext uri="{BB962C8B-B14F-4D97-AF65-F5344CB8AC3E}">
        <p14:creationId xmlns:p14="http://schemas.microsoft.com/office/powerpoint/2010/main" val="817730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fade">
                                      <p:cBhvr>
                                        <p:cTn id="12" dur="5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fade">
                                      <p:cBhvr>
                                        <p:cTn id="17" dur="500"/>
                                        <p:tgtEl>
                                          <p:spTgt spid="16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fade">
                                      <p:cBhvr>
                                        <p:cTn id="22" dur="500"/>
                                        <p:tgtEl>
                                          <p:spTgt spid="161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fade">
                                      <p:cBhvr>
                                        <p:cTn id="27" dur="500"/>
                                        <p:tgtEl>
                                          <p:spTgt spid="161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fade">
                                      <p:cBhvr>
                                        <p:cTn id="32" dur="500"/>
                                        <p:tgtEl>
                                          <p:spTgt spid="161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fade">
                                      <p:cBhvr>
                                        <p:cTn id="37" dur="500"/>
                                        <p:tgtEl>
                                          <p:spTgt spid="161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fade">
                                      <p:cBhvr>
                                        <p:cTn id="42" dur="500"/>
                                        <p:tgtEl>
                                          <p:spTgt spid="161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161795">
                                            <p:txEl>
                                              <p:pRg st="8" end="8"/>
                                            </p:txEl>
                                          </p:spTgt>
                                        </p:tgtEl>
                                        <p:attrNameLst>
                                          <p:attrName>style.visibility</p:attrName>
                                        </p:attrNameLst>
                                      </p:cBhvr>
                                      <p:to>
                                        <p:strVal val="visible"/>
                                      </p:to>
                                    </p:set>
                                    <p:animEffect transition="in" filter="fade">
                                      <p:cBhvr>
                                        <p:cTn id="47" dur="500"/>
                                        <p:tgtEl>
                                          <p:spTgt spid="161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DF3DD6-3AB1-4207-AF9E-FCACEE26F029}" type="slidenum">
              <a:rPr lang="en-US">
                <a:solidFill>
                  <a:schemeClr val="bg1"/>
                </a:solidFill>
              </a:rPr>
              <a:pPr eaLnBrk="1" hangingPunct="1"/>
              <a:t>56</a:t>
            </a:fld>
            <a:endParaRPr lang="en-US">
              <a:solidFill>
                <a:schemeClr val="bg1"/>
              </a:solidFill>
            </a:endParaRPr>
          </a:p>
        </p:txBody>
      </p:sp>
      <p:sp>
        <p:nvSpPr>
          <p:cNvPr id="2" name="TextBox 1"/>
          <p:cNvSpPr txBox="1"/>
          <p:nvPr/>
        </p:nvSpPr>
        <p:spPr>
          <a:xfrm>
            <a:off x="1311578" y="1586864"/>
            <a:ext cx="10193033" cy="4524315"/>
          </a:xfrm>
          <a:prstGeom prst="rect">
            <a:avLst/>
          </a:prstGeom>
          <a:noFill/>
        </p:spPr>
        <p:txBody>
          <a:bodyPr wrap="square">
            <a:spAutoFit/>
          </a:bodyPr>
          <a:lstStyle>
            <a:lvl1pPr marL="292100" indent="-2921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3200" b="1"/>
              <a:t>Thu hồi quyền </a:t>
            </a:r>
            <a:endParaRPr lang="en-US" sz="3200"/>
          </a:p>
          <a:p>
            <a:pPr eaLnBrk="1" hangingPunct="1">
              <a:buFont typeface="Arial" panose="020B0604020202020204" pitchFamily="34" charset="0"/>
              <a:buChar char="•"/>
            </a:pPr>
            <a:r>
              <a:rPr lang="vi-VN" sz="3200"/>
              <a:t>Câu lệnh REVOKE được sử dụng để thu hồi quyền đã được cấp phát cho người dùng. </a:t>
            </a:r>
            <a:endParaRPr lang="en-US" sz="3200"/>
          </a:p>
          <a:p>
            <a:pPr eaLnBrk="1" hangingPunct="1">
              <a:buFont typeface="Arial" panose="020B0604020202020204" pitchFamily="34" charset="0"/>
              <a:buChar char="•"/>
            </a:pPr>
            <a:r>
              <a:rPr lang="vi-VN" sz="3200"/>
              <a:t>Tương ứng với câu lệnh GRANT, câu lệnh REVOKE được sử dụng trong hai trường hợp:</a:t>
            </a:r>
            <a:endParaRPr lang="en-US" sz="3200"/>
          </a:p>
          <a:p>
            <a:pPr lvl="1" eaLnBrk="1" hangingPunct="1">
              <a:buFont typeface="Arial" panose="020B0604020202020204" pitchFamily="34" charset="0"/>
              <a:buChar char="•"/>
            </a:pPr>
            <a:r>
              <a:rPr lang="vi-VN" sz="3200"/>
              <a:t>Thu hồi quyền đã cấp phát cho người dùng trên các đối tượng cơ sở dữ liệu.</a:t>
            </a:r>
            <a:endParaRPr lang="en-US" sz="3200"/>
          </a:p>
          <a:p>
            <a:pPr lvl="1" eaLnBrk="1" hangingPunct="1">
              <a:buFont typeface="Arial" panose="020B0604020202020204" pitchFamily="34" charset="0"/>
              <a:buChar char="•"/>
            </a:pPr>
            <a:r>
              <a:rPr lang="vi-VN" sz="3200"/>
              <a:t>Thu hồi quyền thực thi các câu lệnh trên cơ sở dữ liệu đã cấp phát cho người dùng </a:t>
            </a:r>
          </a:p>
        </p:txBody>
      </p:sp>
      <p:sp>
        <p:nvSpPr>
          <p:cNvPr id="6" name="Title 1"/>
          <p:cNvSpPr>
            <a:spLocks noGrp="1"/>
          </p:cNvSpPr>
          <p:nvPr>
            <p:ph type="title"/>
          </p:nvPr>
        </p:nvSpPr>
        <p:spPr/>
        <p:txBody>
          <a:bodyPr/>
          <a:lstStyle/>
          <a:p>
            <a:r>
              <a:rPr lang="en-US" dirty="0"/>
              <a:t>GRANT</a:t>
            </a:r>
          </a:p>
        </p:txBody>
      </p:sp>
    </p:spTree>
    <p:extLst>
      <p:ext uri="{BB962C8B-B14F-4D97-AF65-F5344CB8AC3E}">
        <p14:creationId xmlns:p14="http://schemas.microsoft.com/office/powerpoint/2010/main" val="32237124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REVOKE</a:t>
            </a:r>
          </a:p>
        </p:txBody>
      </p:sp>
      <p:sp>
        <p:nvSpPr>
          <p:cNvPr id="3" name="Content Placeholder 2"/>
          <p:cNvSpPr>
            <a:spLocks noGrp="1"/>
          </p:cNvSpPr>
          <p:nvPr>
            <p:ph idx="1"/>
          </p:nvPr>
        </p:nvSpPr>
        <p:spPr>
          <a:xfrm>
            <a:off x="2589212" y="1511300"/>
            <a:ext cx="8915400" cy="4889500"/>
          </a:xfrm>
        </p:spPr>
        <p:txBody>
          <a:bodyPr>
            <a:normAutofit/>
          </a:bodyPr>
          <a:lstStyle/>
          <a:p>
            <a:r>
              <a:rPr lang="en-US" sz="2800" b="1" dirty="0" smtClean="0"/>
              <a:t>REVOKE</a:t>
            </a:r>
            <a:r>
              <a:rPr lang="en-US" sz="2800" dirty="0" smtClean="0"/>
              <a:t>:  </a:t>
            </a:r>
            <a:r>
              <a:rPr lang="en-US" sz="2800" dirty="0" err="1" smtClean="0"/>
              <a:t>thu</a:t>
            </a:r>
            <a:r>
              <a:rPr lang="en-US" sz="2800" dirty="0" smtClean="0"/>
              <a:t> </a:t>
            </a:r>
            <a:r>
              <a:rPr lang="en-US" sz="2800" dirty="0" err="1"/>
              <a:t>hồi</a:t>
            </a:r>
            <a:r>
              <a:rPr lang="en-US" sz="2800" dirty="0"/>
              <a:t> </a:t>
            </a:r>
            <a:r>
              <a:rPr lang="en-US" sz="2800" dirty="0" err="1"/>
              <a:t>lại</a:t>
            </a:r>
            <a:r>
              <a:rPr lang="en-US" sz="2800" dirty="0"/>
              <a:t> </a:t>
            </a:r>
            <a:r>
              <a:rPr lang="en-US" sz="2800" dirty="0" err="1"/>
              <a:t>quyền</a:t>
            </a:r>
            <a:r>
              <a:rPr lang="en-US" sz="2800" dirty="0"/>
              <a:t> </a:t>
            </a:r>
            <a:r>
              <a:rPr lang="en-US" sz="2800" dirty="0" err="1"/>
              <a:t>đã</a:t>
            </a:r>
            <a:r>
              <a:rPr lang="en-US" sz="2800" dirty="0"/>
              <a:t> </a:t>
            </a:r>
            <a:r>
              <a:rPr lang="en-US" sz="2800" dirty="0" err="1"/>
              <a:t>đuợc</a:t>
            </a:r>
            <a:r>
              <a:rPr lang="en-US" sz="2800" dirty="0"/>
              <a:t> </a:t>
            </a:r>
            <a:r>
              <a:rPr lang="en-US" sz="2800" dirty="0" err="1"/>
              <a:t>cấp</a:t>
            </a:r>
            <a:r>
              <a:rPr lang="en-US" sz="2800" dirty="0"/>
              <a:t> hay </a:t>
            </a:r>
            <a:r>
              <a:rPr lang="en-US" sz="2800" dirty="0" err="1"/>
              <a:t>từ</a:t>
            </a:r>
            <a:r>
              <a:rPr lang="en-US" sz="2800" dirty="0"/>
              <a:t> </a:t>
            </a:r>
            <a:r>
              <a:rPr lang="en-US" sz="2800" dirty="0" err="1"/>
              <a:t>chối</a:t>
            </a:r>
            <a:r>
              <a:rPr lang="en-US" sz="2800" dirty="0"/>
              <a:t> </a:t>
            </a:r>
            <a:r>
              <a:rPr lang="en-US" sz="2800" dirty="0" err="1"/>
              <a:t>từ</a:t>
            </a:r>
            <a:r>
              <a:rPr lang="en-US" sz="2800" dirty="0"/>
              <a:t> 1 user </a:t>
            </a:r>
            <a:r>
              <a:rPr lang="en-US" sz="2800" dirty="0" err="1"/>
              <a:t>của</a:t>
            </a:r>
            <a:r>
              <a:rPr lang="en-US" sz="2800" dirty="0"/>
              <a:t> CSDL </a:t>
            </a:r>
            <a:r>
              <a:rPr lang="en-US" sz="2800" dirty="0" err="1"/>
              <a:t>hiện</a:t>
            </a:r>
            <a:r>
              <a:rPr lang="en-US" sz="2800" dirty="0"/>
              <a:t> </a:t>
            </a:r>
            <a:r>
              <a:rPr lang="en-US" sz="2800" dirty="0" err="1"/>
              <a:t>hành</a:t>
            </a:r>
            <a:r>
              <a:rPr lang="en-US" sz="2800" dirty="0"/>
              <a:t> </a:t>
            </a:r>
          </a:p>
          <a:p>
            <a:r>
              <a:rPr lang="en-US" sz="2800" dirty="0" err="1" smtClean="0"/>
              <a:t>Cú</a:t>
            </a:r>
            <a:r>
              <a:rPr lang="en-US" sz="2800" dirty="0" smtClean="0"/>
              <a:t> </a:t>
            </a:r>
            <a:r>
              <a:rPr lang="en-US" sz="2800" dirty="0" err="1" smtClean="0"/>
              <a:t>pháp</a:t>
            </a:r>
            <a:r>
              <a:rPr lang="en-US" sz="2800" dirty="0" smtClean="0"/>
              <a:t>:</a:t>
            </a:r>
          </a:p>
          <a:p>
            <a:endParaRPr lang="en-US" sz="2800" dirty="0"/>
          </a:p>
          <a:p>
            <a:endParaRPr lang="en-US" sz="2800" dirty="0" smtClean="0"/>
          </a:p>
          <a:p>
            <a:endParaRPr lang="en-US" sz="2800" dirty="0"/>
          </a:p>
          <a:p>
            <a:pPr marL="0" indent="0">
              <a:buNone/>
            </a:pPr>
            <a:r>
              <a:rPr lang="en-US" sz="2800" dirty="0" err="1" smtClean="0"/>
              <a:t>Ví</a:t>
            </a:r>
            <a:r>
              <a:rPr lang="en-US" sz="2800" dirty="0" smtClean="0"/>
              <a:t> </a:t>
            </a:r>
            <a:r>
              <a:rPr lang="en-US" sz="2800" dirty="0" err="1" smtClean="0"/>
              <a:t>dụ</a:t>
            </a:r>
            <a:r>
              <a:rPr lang="en-US" sz="2800" dirty="0" smtClean="0"/>
              <a:t>: </a:t>
            </a:r>
          </a:p>
          <a:p>
            <a:pPr marL="400050" lvl="1" indent="0">
              <a:buNone/>
            </a:pPr>
            <a:r>
              <a:rPr lang="en-US" dirty="0" smtClean="0">
                <a:solidFill>
                  <a:schemeClr val="tx1"/>
                </a:solidFill>
              </a:rPr>
              <a:t>REVOKE </a:t>
            </a:r>
            <a:r>
              <a:rPr lang="en-US" dirty="0">
                <a:solidFill>
                  <a:schemeClr val="tx1"/>
                </a:solidFill>
              </a:rPr>
              <a:t>select, insert, update ON titles </a:t>
            </a:r>
            <a:endParaRPr lang="en-US" dirty="0" smtClean="0">
              <a:solidFill>
                <a:schemeClr val="tx1"/>
              </a:solidFill>
            </a:endParaRPr>
          </a:p>
          <a:p>
            <a:pPr marL="400050" lvl="1" indent="0">
              <a:buNone/>
            </a:pPr>
            <a:r>
              <a:rPr lang="en-US" dirty="0" smtClean="0">
                <a:solidFill>
                  <a:schemeClr val="tx1"/>
                </a:solidFill>
              </a:rPr>
              <a:t>FROM </a:t>
            </a:r>
            <a:r>
              <a:rPr lang="en-US" dirty="0">
                <a:solidFill>
                  <a:schemeClr val="tx1"/>
                </a:solidFill>
              </a:rPr>
              <a:t>faculty</a:t>
            </a:r>
          </a:p>
        </p:txBody>
      </p:sp>
      <p:sp>
        <p:nvSpPr>
          <p:cNvPr id="4" name="Rectangle 3"/>
          <p:cNvSpPr/>
          <p:nvPr/>
        </p:nvSpPr>
        <p:spPr>
          <a:xfrm>
            <a:off x="4299284" y="3055005"/>
            <a:ext cx="7205328" cy="2031325"/>
          </a:xfrm>
          <a:prstGeom prst="rect">
            <a:avLst/>
          </a:prstGeom>
          <a:ln>
            <a:solidFill>
              <a:schemeClr val="tx1"/>
            </a:solidFill>
          </a:ln>
        </p:spPr>
        <p:txBody>
          <a:bodyPr wrap="square">
            <a:spAutoFit/>
          </a:bodyPr>
          <a:lstStyle/>
          <a:p>
            <a:pPr marL="0" lvl="1">
              <a:lnSpc>
                <a:spcPct val="150000"/>
              </a:lnSpc>
              <a:buNone/>
            </a:pPr>
            <a:r>
              <a:rPr lang="en-US" sz="2800" b="1" dirty="0">
                <a:solidFill>
                  <a:schemeClr val="accent1"/>
                </a:solidFill>
              </a:rPr>
              <a:t>REVOKE [GRANT OPTION FOR] &lt;permissions</a:t>
            </a:r>
            <a:r>
              <a:rPr lang="en-US" sz="2800" b="1" dirty="0" smtClean="0">
                <a:solidFill>
                  <a:schemeClr val="accent1"/>
                </a:solidFill>
              </a:rPr>
              <a:t>&gt; [</a:t>
            </a:r>
            <a:r>
              <a:rPr lang="en-US" sz="2800" b="1" dirty="0">
                <a:solidFill>
                  <a:schemeClr val="accent1"/>
                </a:solidFill>
              </a:rPr>
              <a:t>ON &lt;object</a:t>
            </a:r>
            <a:r>
              <a:rPr lang="en-US" sz="2800" b="1" dirty="0" smtClean="0">
                <a:solidFill>
                  <a:schemeClr val="accent1"/>
                </a:solidFill>
              </a:rPr>
              <a:t>&gt;] FROM </a:t>
            </a:r>
            <a:r>
              <a:rPr lang="en-US" sz="2800" b="1" dirty="0">
                <a:solidFill>
                  <a:schemeClr val="accent1"/>
                </a:solidFill>
              </a:rPr>
              <a:t>&lt;user/role&gt;</a:t>
            </a:r>
          </a:p>
        </p:txBody>
      </p:sp>
    </p:spTree>
    <p:extLst>
      <p:ext uri="{BB962C8B-B14F-4D97-AF65-F5344CB8AC3E}">
        <p14:creationId xmlns:p14="http://schemas.microsoft.com/office/powerpoint/2010/main" val="3738814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3D22F7-5892-4D87-B8F1-F1F4B7ECD73F}" type="slidenum">
              <a:rPr lang="en-US">
                <a:solidFill>
                  <a:schemeClr val="bg1"/>
                </a:solidFill>
              </a:rPr>
              <a:pPr eaLnBrk="1" hangingPunct="1"/>
              <a:t>58</a:t>
            </a:fld>
            <a:endParaRPr lang="en-US">
              <a:solidFill>
                <a:schemeClr val="bg1"/>
              </a:solidFill>
            </a:endParaRPr>
          </a:p>
        </p:txBody>
      </p:sp>
      <p:sp>
        <p:nvSpPr>
          <p:cNvPr id="33796" name="Content Placeholder 1"/>
          <p:cNvSpPr>
            <a:spLocks noGrp="1"/>
          </p:cNvSpPr>
          <p:nvPr>
            <p:ph idx="1"/>
          </p:nvPr>
        </p:nvSpPr>
        <p:spPr>
          <a:xfrm>
            <a:off x="1311578" y="1617980"/>
            <a:ext cx="10057461" cy="4399922"/>
          </a:xfrm>
        </p:spPr>
        <p:txBody>
          <a:bodyPr>
            <a:normAutofit/>
          </a:bodyPr>
          <a:lstStyle/>
          <a:p>
            <a:pPr eaLnBrk="1" hangingPunct="1"/>
            <a:r>
              <a:rPr lang="vi-VN" b="1"/>
              <a:t>Ví dụ 4.4: </a:t>
            </a:r>
            <a:r>
              <a:rPr lang="vi-VN"/>
              <a:t>Thu hồi quyền thực thi lệnh INSERT trên bảng </a:t>
            </a:r>
            <a:r>
              <a:rPr lang="en-US"/>
              <a:t>Products</a:t>
            </a:r>
            <a:r>
              <a:rPr lang="vi-VN"/>
              <a:t> đối với người dùng </a:t>
            </a:r>
            <a:r>
              <a:rPr lang="vi-VN" i="1"/>
              <a:t>thuchanh</a:t>
            </a:r>
            <a:r>
              <a:rPr lang="vi-VN"/>
              <a:t>. </a:t>
            </a:r>
          </a:p>
          <a:p>
            <a:pPr marL="457200" lvl="1" indent="0">
              <a:buNone/>
            </a:pPr>
            <a:r>
              <a:rPr lang="en-US"/>
              <a:t>REVOKE INSERT </a:t>
            </a:r>
          </a:p>
          <a:p>
            <a:pPr marL="457200" lvl="1" indent="0">
              <a:buNone/>
            </a:pPr>
            <a:r>
              <a:rPr lang="en-US"/>
              <a:t>ON Products </a:t>
            </a:r>
          </a:p>
          <a:p>
            <a:pPr marL="457200" lvl="1" indent="0">
              <a:buNone/>
            </a:pPr>
            <a:r>
              <a:rPr lang="en-US"/>
              <a:t>FROM thuchanh </a:t>
            </a:r>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27015974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2393B7-DF3D-44AE-90B2-D4537559FE9A}" type="slidenum">
              <a:rPr lang="en-US">
                <a:solidFill>
                  <a:schemeClr val="bg1"/>
                </a:solidFill>
              </a:rPr>
              <a:pPr eaLnBrk="1" hangingPunct="1"/>
              <a:t>59</a:t>
            </a:fld>
            <a:endParaRPr lang="en-US">
              <a:solidFill>
                <a:schemeClr val="bg1"/>
              </a:solidFill>
            </a:endParaRPr>
          </a:p>
        </p:txBody>
      </p:sp>
      <p:sp>
        <p:nvSpPr>
          <p:cNvPr id="34820" name="Content Placeholder 1"/>
          <p:cNvSpPr>
            <a:spLocks noGrp="1"/>
          </p:cNvSpPr>
          <p:nvPr>
            <p:ph idx="1"/>
          </p:nvPr>
        </p:nvSpPr>
        <p:spPr>
          <a:xfrm>
            <a:off x="1311578" y="1221672"/>
            <a:ext cx="10453701" cy="4399922"/>
          </a:xfrm>
        </p:spPr>
        <p:txBody>
          <a:bodyPr>
            <a:noAutofit/>
          </a:bodyPr>
          <a:lstStyle/>
          <a:p>
            <a:pPr algn="just" eaLnBrk="1" hangingPunct="1"/>
            <a:r>
              <a:rPr lang="en-US" sz="2800"/>
              <a:t>T</a:t>
            </a:r>
            <a:r>
              <a:rPr lang="vi-VN" sz="2800"/>
              <a:t>hu hồi quyền đã cấp phát trên cột </a:t>
            </a:r>
            <a:r>
              <a:rPr lang="en-US" sz="2800"/>
              <a:t>UnitInstock</a:t>
            </a:r>
            <a:r>
              <a:rPr lang="vi-VN" sz="2800"/>
              <a:t> (chỉ cho phép xem dữ liệu trên cột </a:t>
            </a:r>
            <a:r>
              <a:rPr lang="en-US" sz="2800"/>
              <a:t>ProductName</a:t>
            </a:r>
            <a:r>
              <a:rPr lang="vi-VN" sz="2800"/>
              <a:t>) </a:t>
            </a:r>
          </a:p>
          <a:p>
            <a:pPr marL="400050" lvl="1" indent="0">
              <a:buNone/>
            </a:pPr>
            <a:r>
              <a:rPr lang="en-US" sz="2400"/>
              <a:t>REVOKE SELECT </a:t>
            </a:r>
          </a:p>
          <a:p>
            <a:pPr marL="400050" lvl="1" indent="0">
              <a:buNone/>
            </a:pPr>
            <a:r>
              <a:rPr lang="en-US" sz="2400"/>
              <a:t>ON Products(UnitInstock) </a:t>
            </a:r>
          </a:p>
          <a:p>
            <a:pPr marL="400050" lvl="1" indent="0">
              <a:buNone/>
            </a:pPr>
            <a:r>
              <a:rPr lang="en-US" sz="2400"/>
              <a:t>FROM thuchanh </a:t>
            </a:r>
          </a:p>
          <a:p>
            <a:pPr algn="just" eaLnBrk="1" hangingPunct="1"/>
            <a:r>
              <a:rPr lang="en-US" sz="2800">
                <a:solidFill>
                  <a:srgbClr val="C00000"/>
                </a:solidFill>
              </a:rPr>
              <a:t>Chú ý: </a:t>
            </a:r>
            <a:r>
              <a:rPr lang="vi-VN" sz="2800"/>
              <a:t>Khi ta sử dụng câu lệnh REVOKE để thu hồi quyền trên một đối tượng cơ sở dữ liêu từ một người dùng náo đó, chỉ những quyền mà ta đã cấp phát trước đó mới được thu hồi, những quyền mà người dùng này được cho phép bởi những người dùng khác vẫn còn có hiệu lực.</a:t>
            </a:r>
            <a:endParaRPr lang="en-US" sz="2800"/>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2354560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BẢO MẬT TRONG CSDL</a:t>
            </a:r>
          </a:p>
        </p:txBody>
      </p:sp>
      <p:pic>
        <p:nvPicPr>
          <p:cNvPr id="4" name="Picture 3"/>
          <p:cNvPicPr>
            <a:picLocks noChangeAspect="1"/>
          </p:cNvPicPr>
          <p:nvPr/>
        </p:nvPicPr>
        <p:blipFill>
          <a:blip r:embed="rId3"/>
          <a:stretch>
            <a:fillRect/>
          </a:stretch>
        </p:blipFill>
        <p:spPr>
          <a:xfrm>
            <a:off x="2638442" y="1968071"/>
            <a:ext cx="8820652" cy="3699711"/>
          </a:xfrm>
          <a:prstGeom prst="rect">
            <a:avLst/>
          </a:prstGeom>
        </p:spPr>
      </p:pic>
    </p:spTree>
    <p:extLst>
      <p:ext uri="{BB962C8B-B14F-4D97-AF65-F5344CB8AC3E}">
        <p14:creationId xmlns:p14="http://schemas.microsoft.com/office/powerpoint/2010/main" val="21494944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F68D06-01E2-4895-9BF1-1CF1DDFF96BA}" type="slidenum">
              <a:rPr lang="en-US">
                <a:solidFill>
                  <a:schemeClr val="bg1"/>
                </a:solidFill>
              </a:rPr>
              <a:pPr eaLnBrk="1" hangingPunct="1"/>
              <a:t>60</a:t>
            </a:fld>
            <a:endParaRPr lang="en-US">
              <a:solidFill>
                <a:schemeClr val="bg1"/>
              </a:solidFill>
            </a:endParaRPr>
          </a:p>
        </p:txBody>
      </p:sp>
      <p:sp>
        <p:nvSpPr>
          <p:cNvPr id="2" name="Content Placeholder 1"/>
          <p:cNvSpPr>
            <a:spLocks noGrp="1"/>
          </p:cNvSpPr>
          <p:nvPr>
            <p:ph idx="1"/>
          </p:nvPr>
        </p:nvSpPr>
        <p:spPr>
          <a:xfrm>
            <a:off x="1311578" y="1450340"/>
            <a:ext cx="10499421" cy="4399922"/>
          </a:xfrm>
        </p:spPr>
        <p:txBody>
          <a:bodyPr>
            <a:noAutofit/>
          </a:bodyPr>
          <a:lstStyle/>
          <a:p>
            <a:pPr eaLnBrk="1" hangingPunct="1">
              <a:defRPr/>
            </a:pPr>
            <a:r>
              <a:rPr lang="vi-VN" sz="2800" b="1" dirty="0"/>
              <a:t>Ví dụ: </a:t>
            </a:r>
            <a:r>
              <a:rPr lang="vi-VN" sz="2800" dirty="0"/>
              <a:t>Giả sử trong cơ sở dữ liệu ta có 3 người dùng là </a:t>
            </a:r>
            <a:r>
              <a:rPr lang="vi-VN" sz="2800" i="1" dirty="0"/>
              <a:t>A</a:t>
            </a:r>
            <a:r>
              <a:rPr lang="vi-VN" sz="2800" dirty="0"/>
              <a:t>, </a:t>
            </a:r>
            <a:r>
              <a:rPr lang="vi-VN" sz="2800" i="1" dirty="0"/>
              <a:t>B </a:t>
            </a:r>
            <a:r>
              <a:rPr lang="vi-VN" sz="2800" dirty="0"/>
              <a:t>và </a:t>
            </a:r>
            <a:r>
              <a:rPr lang="vi-VN" sz="2800" i="1" dirty="0"/>
              <a:t>C</a:t>
            </a:r>
            <a:r>
              <a:rPr lang="vi-VN" sz="2800" dirty="0"/>
              <a:t>. A và B đều có quyền sử dụng và cấp phát quyền trên bảng R. A thực hiện lệnh sau để cấp phát quyền xem dữ liệu trên bảng R cho C: </a:t>
            </a:r>
          </a:p>
          <a:p>
            <a:pPr marL="800100" lvl="2" indent="0">
              <a:buNone/>
              <a:defRPr/>
            </a:pPr>
            <a:r>
              <a:rPr lang="en-US" sz="2800" dirty="0" smtClean="0">
                <a:solidFill>
                  <a:srgbClr val="C00000"/>
                </a:solidFill>
                <a:ea typeface="+mn-ea"/>
                <a:cs typeface="+mn-cs"/>
              </a:rPr>
              <a:t>GRANT SELECT </a:t>
            </a:r>
          </a:p>
          <a:p>
            <a:pPr marL="800100" lvl="2" indent="0">
              <a:buNone/>
              <a:defRPr/>
            </a:pPr>
            <a:r>
              <a:rPr lang="en-US" sz="2800" dirty="0" smtClean="0">
                <a:solidFill>
                  <a:srgbClr val="C00000"/>
                </a:solidFill>
                <a:ea typeface="+mn-ea"/>
                <a:cs typeface="+mn-cs"/>
              </a:rPr>
              <a:t>ON R TO C </a:t>
            </a:r>
          </a:p>
          <a:p>
            <a:pPr eaLnBrk="1" hangingPunct="1">
              <a:defRPr/>
            </a:pPr>
            <a:r>
              <a:rPr lang="en-US" sz="2800" dirty="0" err="1"/>
              <a:t>và</a:t>
            </a:r>
            <a:r>
              <a:rPr lang="en-US" sz="2800" dirty="0"/>
              <a:t> B </a:t>
            </a:r>
            <a:r>
              <a:rPr lang="en-US" sz="2800" dirty="0" err="1"/>
              <a:t>cấp</a:t>
            </a:r>
            <a:r>
              <a:rPr lang="en-US" sz="2800" dirty="0"/>
              <a:t> </a:t>
            </a:r>
            <a:r>
              <a:rPr lang="en-US" sz="2800" dirty="0" err="1"/>
              <a:t>phát</a:t>
            </a:r>
            <a:r>
              <a:rPr lang="en-US" sz="2800" dirty="0"/>
              <a:t> </a:t>
            </a:r>
            <a:r>
              <a:rPr lang="en-US" sz="2800" dirty="0" err="1"/>
              <a:t>quyền</a:t>
            </a:r>
            <a:r>
              <a:rPr lang="en-US" sz="2800" dirty="0"/>
              <a:t> </a:t>
            </a:r>
            <a:r>
              <a:rPr lang="en-US" sz="2800" dirty="0" err="1"/>
              <a:t>xem</a:t>
            </a:r>
            <a:r>
              <a:rPr lang="en-US" sz="2800" dirty="0"/>
              <a:t> </a:t>
            </a:r>
            <a:r>
              <a:rPr lang="en-US" sz="2800" dirty="0" err="1"/>
              <a:t>và</a:t>
            </a:r>
            <a:r>
              <a:rPr lang="en-US" sz="2800" dirty="0"/>
              <a:t> </a:t>
            </a:r>
            <a:r>
              <a:rPr lang="en-US" sz="2800" dirty="0" err="1"/>
              <a:t>bổ</a:t>
            </a:r>
            <a:r>
              <a:rPr lang="en-US" sz="2800" dirty="0"/>
              <a:t> sung </a:t>
            </a:r>
            <a:r>
              <a:rPr lang="en-US" sz="2800" dirty="0" err="1"/>
              <a:t>dữ</a:t>
            </a:r>
            <a:r>
              <a:rPr lang="en-US" sz="2800" dirty="0"/>
              <a:t> </a:t>
            </a:r>
            <a:r>
              <a:rPr lang="en-US" sz="2800" dirty="0" err="1"/>
              <a:t>liệu</a:t>
            </a:r>
            <a:r>
              <a:rPr lang="en-US" sz="2800" dirty="0"/>
              <a:t> </a:t>
            </a:r>
            <a:r>
              <a:rPr lang="en-US" sz="2800" dirty="0" err="1"/>
              <a:t>trên</a:t>
            </a:r>
            <a:r>
              <a:rPr lang="en-US" sz="2800" dirty="0"/>
              <a:t> </a:t>
            </a:r>
            <a:r>
              <a:rPr lang="en-US" sz="2800" dirty="0" err="1"/>
              <a:t>bảng</a:t>
            </a:r>
            <a:r>
              <a:rPr lang="en-US" sz="2800" dirty="0"/>
              <a:t> R </a:t>
            </a:r>
            <a:r>
              <a:rPr lang="en-US" sz="2800" dirty="0" err="1"/>
              <a:t>cho</a:t>
            </a:r>
            <a:r>
              <a:rPr lang="en-US" sz="2800" dirty="0"/>
              <a:t> C </a:t>
            </a:r>
            <a:r>
              <a:rPr lang="en-US" sz="2800" dirty="0" err="1"/>
              <a:t>bằng</a:t>
            </a:r>
            <a:r>
              <a:rPr lang="en-US" sz="2800" dirty="0"/>
              <a:t> </a:t>
            </a:r>
            <a:r>
              <a:rPr lang="en-US" sz="2800" dirty="0" err="1"/>
              <a:t>câu</a:t>
            </a:r>
            <a:r>
              <a:rPr lang="en-US" sz="2800" dirty="0"/>
              <a:t> </a:t>
            </a:r>
            <a:r>
              <a:rPr lang="en-US" sz="2800" dirty="0" err="1"/>
              <a:t>lệnh</a:t>
            </a:r>
            <a:r>
              <a:rPr lang="en-US" sz="2800" dirty="0"/>
              <a:t>: </a:t>
            </a:r>
          </a:p>
          <a:p>
            <a:pPr marL="793750" lvl="1" indent="0">
              <a:buNone/>
              <a:defRPr/>
            </a:pPr>
            <a:r>
              <a:rPr lang="en-US" sz="2400" dirty="0">
                <a:solidFill>
                  <a:srgbClr val="C00000"/>
                </a:solidFill>
                <a:cs typeface="+mn-cs"/>
              </a:rPr>
              <a:t>GRANT SELECT, INSERT </a:t>
            </a:r>
          </a:p>
          <a:p>
            <a:pPr marL="793750" lvl="1" indent="0">
              <a:buNone/>
              <a:defRPr/>
            </a:pPr>
            <a:r>
              <a:rPr lang="en-US" sz="2400" dirty="0">
                <a:solidFill>
                  <a:srgbClr val="C00000"/>
                </a:solidFill>
                <a:cs typeface="+mn-cs"/>
              </a:rPr>
              <a:t>ON R TO C </a:t>
            </a:r>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36519184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AA1D6F-F73D-4774-B6B4-0A6A494BB246}" type="slidenum">
              <a:rPr lang="en-US">
                <a:solidFill>
                  <a:schemeClr val="bg1"/>
                </a:solidFill>
              </a:rPr>
              <a:pPr eaLnBrk="1" hangingPunct="1"/>
              <a:t>61</a:t>
            </a:fld>
            <a:endParaRPr lang="en-US">
              <a:solidFill>
                <a:schemeClr val="bg1"/>
              </a:solidFill>
            </a:endParaRPr>
          </a:p>
        </p:txBody>
      </p:sp>
      <p:sp>
        <p:nvSpPr>
          <p:cNvPr id="2" name="Content Placeholder 1"/>
          <p:cNvSpPr>
            <a:spLocks noGrp="1"/>
          </p:cNvSpPr>
          <p:nvPr>
            <p:ph idx="1"/>
          </p:nvPr>
        </p:nvSpPr>
        <p:spPr>
          <a:xfrm>
            <a:off x="1311578" y="1602740"/>
            <a:ext cx="10362261" cy="4399922"/>
          </a:xfrm>
        </p:spPr>
        <p:txBody>
          <a:bodyPr>
            <a:normAutofit/>
          </a:bodyPr>
          <a:lstStyle/>
          <a:p>
            <a:pPr eaLnBrk="1" hangingPunct="1">
              <a:defRPr/>
            </a:pPr>
            <a:r>
              <a:rPr lang="vi-VN" sz="2800" dirty="0"/>
              <a:t>Như vậy, C có quyền xem và bổ sung dữ liệu trên bảng R. Bây giờ, nếu B thực hiện lệnh: </a:t>
            </a:r>
          </a:p>
          <a:p>
            <a:pPr marL="971550" lvl="1" indent="0">
              <a:buNone/>
              <a:defRPr/>
            </a:pPr>
            <a:r>
              <a:rPr lang="en-US" sz="2400" dirty="0">
                <a:solidFill>
                  <a:srgbClr val="C00000"/>
                </a:solidFill>
                <a:cs typeface="+mn-cs"/>
              </a:rPr>
              <a:t>REVOKE SELECT, INSERT </a:t>
            </a:r>
          </a:p>
          <a:p>
            <a:pPr marL="971550" lvl="1" indent="0">
              <a:buNone/>
              <a:defRPr/>
            </a:pPr>
            <a:r>
              <a:rPr lang="en-US" sz="2400" dirty="0">
                <a:solidFill>
                  <a:srgbClr val="C00000"/>
                </a:solidFill>
                <a:cs typeface="+mn-cs"/>
              </a:rPr>
              <a:t>ON R FROM C </a:t>
            </a:r>
          </a:p>
          <a:p>
            <a:pPr eaLnBrk="1" hangingPunct="1">
              <a:defRPr/>
            </a:pPr>
            <a:r>
              <a:rPr lang="en-US" sz="2800" dirty="0" err="1"/>
              <a:t>Vậy</a:t>
            </a:r>
            <a:r>
              <a:rPr lang="en-US" sz="2800" dirty="0"/>
              <a:t> C </a:t>
            </a:r>
            <a:r>
              <a:rPr lang="en-US" sz="2800" dirty="0" err="1"/>
              <a:t>còn</a:t>
            </a:r>
            <a:r>
              <a:rPr lang="en-US" sz="2800" dirty="0"/>
              <a:t> </a:t>
            </a:r>
            <a:r>
              <a:rPr lang="en-US" sz="2800" dirty="0" err="1"/>
              <a:t>quyền</a:t>
            </a:r>
            <a:r>
              <a:rPr lang="en-US" sz="2800" dirty="0"/>
              <a:t> </a:t>
            </a:r>
            <a:r>
              <a:rPr lang="en-US" sz="2800" dirty="0" err="1"/>
              <a:t>gì</a:t>
            </a:r>
            <a:r>
              <a:rPr lang="en-US" sz="2800" dirty="0"/>
              <a:t> </a:t>
            </a:r>
            <a:r>
              <a:rPr lang="en-US" sz="2800" dirty="0" err="1"/>
              <a:t>trên</a:t>
            </a:r>
            <a:r>
              <a:rPr lang="en-US" sz="2800" dirty="0"/>
              <a:t> R???????</a:t>
            </a:r>
          </a:p>
          <a:p>
            <a:pPr eaLnBrk="1" hangingPunct="1">
              <a:defRPr/>
            </a:pPr>
            <a:r>
              <a:rPr lang="vi-VN" sz="2800" dirty="0"/>
              <a:t>Người dùng C sẽ không còn quyền bổ sung dữ liệu trên bảng R nhưng vẫn có thể xem được dữ liệu của bảng này (quyền này do A cấp cho C và vẫn còn hiệu lực).</a:t>
            </a:r>
            <a:endParaRPr lang="en-US" sz="2800" dirty="0"/>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424393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4949C2-D555-4DD7-BC5C-B90B50426B45}" type="slidenum">
              <a:rPr lang="en-US">
                <a:solidFill>
                  <a:schemeClr val="bg1"/>
                </a:solidFill>
              </a:rPr>
              <a:pPr eaLnBrk="1" hangingPunct="1"/>
              <a:t>62</a:t>
            </a:fld>
            <a:endParaRPr lang="en-US">
              <a:solidFill>
                <a:schemeClr val="bg1"/>
              </a:solidFill>
            </a:endParaRPr>
          </a:p>
        </p:txBody>
      </p:sp>
      <p:sp>
        <p:nvSpPr>
          <p:cNvPr id="37892" name="Content Placeholder 1"/>
          <p:cNvSpPr>
            <a:spLocks noGrp="1"/>
          </p:cNvSpPr>
          <p:nvPr>
            <p:ph idx="1"/>
          </p:nvPr>
        </p:nvSpPr>
        <p:spPr>
          <a:xfrm>
            <a:off x="1311578" y="1587500"/>
            <a:ext cx="10606101" cy="4399922"/>
          </a:xfrm>
        </p:spPr>
        <p:txBody>
          <a:bodyPr>
            <a:normAutofit/>
          </a:bodyPr>
          <a:lstStyle/>
          <a:p>
            <a:pPr algn="just" eaLnBrk="1" hangingPunct="1"/>
            <a:r>
              <a:rPr lang="vi-VN" sz="2800"/>
              <a:t>Nếu ta đã cấp phát quyền cho người dùng nào đó bằng câu lệnh GRANT với tuỳ chọn WITH GRANT OPTION thì khi thu hồi quyền bằng câu lệnh REVOKE phải chỉ định tuỳ chọn CASCADE. </a:t>
            </a:r>
            <a:endParaRPr lang="en-US" sz="2800"/>
          </a:p>
          <a:p>
            <a:pPr algn="just" eaLnBrk="1" hangingPunct="1"/>
            <a:r>
              <a:rPr lang="vi-VN" sz="2800"/>
              <a:t>Trong trường hợp này, các quyền được chuyển tiếp cho những người dùng khác cũng đồng thời được thu hồi. </a:t>
            </a:r>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19255029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BFBC1B-2A09-4C09-850F-3798F800F2B9}" type="slidenum">
              <a:rPr lang="en-US">
                <a:solidFill>
                  <a:schemeClr val="bg1"/>
                </a:solidFill>
              </a:rPr>
              <a:pPr eaLnBrk="1" hangingPunct="1"/>
              <a:t>63</a:t>
            </a:fld>
            <a:endParaRPr lang="en-US">
              <a:solidFill>
                <a:schemeClr val="bg1"/>
              </a:solidFill>
            </a:endParaRPr>
          </a:p>
        </p:txBody>
      </p:sp>
      <p:sp>
        <p:nvSpPr>
          <p:cNvPr id="2" name="Content Placeholder 1"/>
          <p:cNvSpPr>
            <a:spLocks noGrp="1"/>
          </p:cNvSpPr>
          <p:nvPr>
            <p:ph idx="1"/>
          </p:nvPr>
        </p:nvSpPr>
        <p:spPr>
          <a:xfrm>
            <a:off x="1735772" y="1343660"/>
            <a:ext cx="8915400" cy="4399922"/>
          </a:xfrm>
        </p:spPr>
        <p:txBody>
          <a:bodyPr>
            <a:normAutofit/>
          </a:bodyPr>
          <a:lstStyle/>
          <a:p>
            <a:pPr algn="just" eaLnBrk="1" hangingPunct="1">
              <a:defRPr/>
            </a:pPr>
            <a:r>
              <a:rPr lang="vi-VN" sz="2800" b="1" dirty="0"/>
              <a:t>Ví dụ: </a:t>
            </a:r>
            <a:r>
              <a:rPr lang="vi-VN" sz="2800" dirty="0"/>
              <a:t>Ta cấp phát cho người dùng A trên bảng R với câu lệnh GRANT như sau: </a:t>
            </a:r>
          </a:p>
          <a:p>
            <a:pPr marL="908050" lvl="1" indent="0">
              <a:buNone/>
              <a:defRPr/>
            </a:pPr>
            <a:r>
              <a:rPr lang="en-US" sz="2400" dirty="0">
                <a:solidFill>
                  <a:srgbClr val="C00000"/>
                </a:solidFill>
                <a:cs typeface="+mn-cs"/>
              </a:rPr>
              <a:t>GRANT SELECT </a:t>
            </a:r>
          </a:p>
          <a:p>
            <a:pPr marL="908050" lvl="1" indent="0">
              <a:buNone/>
              <a:defRPr/>
            </a:pPr>
            <a:r>
              <a:rPr lang="en-US" sz="2400" dirty="0">
                <a:solidFill>
                  <a:srgbClr val="C00000"/>
                </a:solidFill>
                <a:cs typeface="+mn-cs"/>
              </a:rPr>
              <a:t>ON R TO A </a:t>
            </a:r>
          </a:p>
          <a:p>
            <a:pPr marL="908050" lvl="1" indent="0">
              <a:buNone/>
              <a:defRPr/>
            </a:pPr>
            <a:r>
              <a:rPr lang="en-US" sz="2400" dirty="0">
                <a:solidFill>
                  <a:srgbClr val="C00000"/>
                </a:solidFill>
                <a:cs typeface="+mn-cs"/>
              </a:rPr>
              <a:t>WITH GRANT OPTION </a:t>
            </a:r>
          </a:p>
          <a:p>
            <a:pPr algn="just" eaLnBrk="1" hangingPunct="1">
              <a:defRPr/>
            </a:pPr>
            <a:r>
              <a:rPr lang="en-US" sz="2800" dirty="0"/>
              <a:t>S</a:t>
            </a:r>
            <a:r>
              <a:rPr lang="vi-VN" sz="2800" dirty="0"/>
              <a:t>au đó người dùng A lại cấp phát cho người dùng B quyền xem dữ liệu trên R với câu lệnh: </a:t>
            </a:r>
          </a:p>
          <a:p>
            <a:pPr marL="857250" lvl="1" indent="0">
              <a:buNone/>
              <a:defRPr/>
            </a:pPr>
            <a:r>
              <a:rPr lang="en-US" sz="2400" dirty="0">
                <a:solidFill>
                  <a:srgbClr val="C00000"/>
                </a:solidFill>
                <a:cs typeface="+mn-cs"/>
              </a:rPr>
              <a:t>GRANT SELECT </a:t>
            </a:r>
          </a:p>
          <a:p>
            <a:pPr marL="857250" lvl="1" indent="0">
              <a:buNone/>
              <a:defRPr/>
            </a:pPr>
            <a:r>
              <a:rPr lang="en-US" sz="2400" dirty="0">
                <a:solidFill>
                  <a:srgbClr val="C00000"/>
                </a:solidFill>
                <a:cs typeface="+mn-cs"/>
              </a:rPr>
              <a:t>ON R TO B </a:t>
            </a:r>
          </a:p>
        </p:txBody>
      </p:sp>
      <p:sp>
        <p:nvSpPr>
          <p:cNvPr id="7"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15769397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2968F5-339C-4021-8720-BB68E6935F10}" type="slidenum">
              <a:rPr lang="en-US">
                <a:solidFill>
                  <a:schemeClr val="bg1"/>
                </a:solidFill>
              </a:rPr>
              <a:pPr eaLnBrk="1" hangingPunct="1"/>
              <a:t>64</a:t>
            </a:fld>
            <a:endParaRPr lang="en-US">
              <a:solidFill>
                <a:schemeClr val="bg1"/>
              </a:solidFill>
            </a:endParaRPr>
          </a:p>
        </p:txBody>
      </p:sp>
      <p:sp>
        <p:nvSpPr>
          <p:cNvPr id="2" name="Content Placeholder 1"/>
          <p:cNvSpPr>
            <a:spLocks noGrp="1"/>
          </p:cNvSpPr>
          <p:nvPr>
            <p:ph idx="1"/>
          </p:nvPr>
        </p:nvSpPr>
        <p:spPr>
          <a:xfrm>
            <a:off x="1311578" y="1557020"/>
            <a:ext cx="10392741" cy="4399922"/>
          </a:xfrm>
        </p:spPr>
        <p:txBody>
          <a:bodyPr>
            <a:normAutofit/>
          </a:bodyPr>
          <a:lstStyle/>
          <a:p>
            <a:pPr algn="just" eaLnBrk="1" hangingPunct="1">
              <a:defRPr/>
            </a:pPr>
            <a:r>
              <a:rPr lang="vi-VN" sz="2800" dirty="0"/>
              <a:t>Nếu muốn thu hồi quyền đã cấp phát cho người dùng A, ta sử dụng câu lệnh REVOKE như sau: </a:t>
            </a:r>
          </a:p>
          <a:p>
            <a:pPr marL="1022350" lvl="1" indent="0">
              <a:buNone/>
              <a:defRPr/>
            </a:pPr>
            <a:r>
              <a:rPr lang="en-US" sz="2400" dirty="0">
                <a:solidFill>
                  <a:srgbClr val="C00000"/>
                </a:solidFill>
                <a:cs typeface="+mn-cs"/>
              </a:rPr>
              <a:t>REVOKE SELECT </a:t>
            </a:r>
          </a:p>
          <a:p>
            <a:pPr marL="1022350" lvl="1" indent="0">
              <a:buNone/>
              <a:defRPr/>
            </a:pPr>
            <a:r>
              <a:rPr lang="en-US" sz="2400" dirty="0">
                <a:solidFill>
                  <a:srgbClr val="C00000"/>
                </a:solidFill>
                <a:cs typeface="+mn-cs"/>
              </a:rPr>
              <a:t>ON R</a:t>
            </a:r>
          </a:p>
          <a:p>
            <a:pPr marL="1022350" lvl="1" indent="0">
              <a:buNone/>
              <a:defRPr/>
            </a:pPr>
            <a:r>
              <a:rPr lang="en-US" sz="2400" dirty="0">
                <a:solidFill>
                  <a:srgbClr val="C00000"/>
                </a:solidFill>
                <a:cs typeface="+mn-cs"/>
              </a:rPr>
              <a:t>FROM A CASCADE </a:t>
            </a:r>
          </a:p>
          <a:p>
            <a:pPr algn="just" eaLnBrk="1" hangingPunct="1">
              <a:defRPr/>
            </a:pPr>
            <a:r>
              <a:rPr lang="vi-VN" sz="2800" dirty="0"/>
              <a:t>Câu lệnh trên sẽ đồng thời thu hồi quyền mà A đã cấp cho B và như vậy cả A và B đều không thể xem được dữ liệu trên bảng R.</a:t>
            </a:r>
            <a:endParaRPr lang="en-US" sz="2800" dirty="0"/>
          </a:p>
        </p:txBody>
      </p:sp>
      <p:sp>
        <p:nvSpPr>
          <p:cNvPr id="6" name="Title 1"/>
          <p:cNvSpPr>
            <a:spLocks noGrp="1"/>
          </p:cNvSpPr>
          <p:nvPr>
            <p:ph type="title"/>
          </p:nvPr>
        </p:nvSpPr>
        <p:spPr>
          <a:xfrm>
            <a:off x="2592925" y="624110"/>
            <a:ext cx="8911687" cy="597562"/>
          </a:xfrm>
        </p:spPr>
        <p:txBody>
          <a:bodyPr/>
          <a:lstStyle/>
          <a:p>
            <a:r>
              <a:rPr lang="en-US" dirty="0"/>
              <a:t>REVOKE</a:t>
            </a:r>
          </a:p>
        </p:txBody>
      </p:sp>
    </p:spTree>
    <p:extLst>
      <p:ext uri="{BB962C8B-B14F-4D97-AF65-F5344CB8AC3E}">
        <p14:creationId xmlns:p14="http://schemas.microsoft.com/office/powerpoint/2010/main" val="19524192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D2CA6C-5C87-4CE0-9144-67D3ECA5DE42}" type="slidenum">
              <a:rPr lang="en-US">
                <a:solidFill>
                  <a:schemeClr val="bg1"/>
                </a:solidFill>
              </a:rPr>
              <a:pPr eaLnBrk="1" hangingPunct="1"/>
              <a:t>65</a:t>
            </a:fld>
            <a:endParaRPr lang="en-US">
              <a:solidFill>
                <a:schemeClr val="bg1"/>
              </a:solidFill>
            </a:endParaRPr>
          </a:p>
        </p:txBody>
      </p:sp>
      <p:sp>
        <p:nvSpPr>
          <p:cNvPr id="40964" name="Content Placeholder 1"/>
          <p:cNvSpPr>
            <a:spLocks noGrp="1"/>
          </p:cNvSpPr>
          <p:nvPr>
            <p:ph idx="1"/>
          </p:nvPr>
        </p:nvSpPr>
        <p:spPr>
          <a:xfrm>
            <a:off x="1311578" y="1511300"/>
            <a:ext cx="10193033" cy="4399922"/>
          </a:xfrm>
        </p:spPr>
        <p:txBody>
          <a:bodyPr>
            <a:normAutofit/>
          </a:bodyPr>
          <a:lstStyle/>
          <a:p>
            <a:pPr algn="just" eaLnBrk="1" hangingPunct="1"/>
            <a:r>
              <a:rPr lang="vi-VN"/>
              <a:t>Trong trường hợp cần thu hồi các quyền đã được chuyển tiếp và khả năng chuyển tiếp các quyền đối với những người đã được cấp phát quyền với tuỳ chọn WITH GRANT OPTION, trong câu lệnh REVOKE ta chỉ định mệnh đề GRANT OPTION FOR. </a:t>
            </a:r>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27798454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4F2BFB-A4AC-4C5E-B6CF-8AA14972F686}" type="slidenum">
              <a:rPr lang="en-US">
                <a:solidFill>
                  <a:schemeClr val="bg1"/>
                </a:solidFill>
              </a:rPr>
              <a:pPr eaLnBrk="1" hangingPunct="1"/>
              <a:t>66</a:t>
            </a:fld>
            <a:endParaRPr lang="en-US">
              <a:solidFill>
                <a:schemeClr val="bg1"/>
              </a:solidFill>
            </a:endParaRPr>
          </a:p>
        </p:txBody>
      </p:sp>
      <p:sp>
        <p:nvSpPr>
          <p:cNvPr id="2" name="Content Placeholder 1"/>
          <p:cNvSpPr>
            <a:spLocks noGrp="1"/>
          </p:cNvSpPr>
          <p:nvPr>
            <p:ph idx="1"/>
          </p:nvPr>
        </p:nvSpPr>
        <p:spPr/>
        <p:txBody>
          <a:bodyPr>
            <a:normAutofit lnSpcReduction="10000"/>
          </a:bodyPr>
          <a:lstStyle/>
          <a:p>
            <a:pPr eaLnBrk="1" hangingPunct="1">
              <a:defRPr/>
            </a:pPr>
            <a:r>
              <a:rPr lang="en-US" sz="2400" b="1" dirty="0" err="1"/>
              <a:t>Ví</a:t>
            </a:r>
            <a:r>
              <a:rPr lang="en-US" sz="2400" b="1" dirty="0"/>
              <a:t> </a:t>
            </a:r>
            <a:r>
              <a:rPr lang="en-US" sz="2400" b="1" dirty="0" err="1"/>
              <a:t>dụ</a:t>
            </a:r>
            <a:r>
              <a:rPr lang="en-US" sz="2400" b="1" dirty="0"/>
              <a:t>: </a:t>
            </a:r>
            <a:r>
              <a:rPr lang="en-US" sz="2400" dirty="0" err="1"/>
              <a:t>Trong</a:t>
            </a:r>
            <a:r>
              <a:rPr lang="en-US" sz="2400" dirty="0"/>
              <a:t> </a:t>
            </a:r>
            <a:r>
              <a:rPr lang="en-US" sz="2400" dirty="0" err="1"/>
              <a:t>ví</a:t>
            </a:r>
            <a:r>
              <a:rPr lang="en-US" sz="2400" dirty="0"/>
              <a:t> </a:t>
            </a:r>
            <a:r>
              <a:rPr lang="en-US" sz="2400" dirty="0" err="1"/>
              <a:t>dụ</a:t>
            </a:r>
            <a:r>
              <a:rPr lang="en-US" sz="2400" dirty="0"/>
              <a:t> </a:t>
            </a:r>
            <a:r>
              <a:rPr lang="en-US" sz="2400" dirty="0" err="1"/>
              <a:t>trên</a:t>
            </a:r>
            <a:r>
              <a:rPr lang="en-US" sz="2400" dirty="0"/>
              <a:t>, </a:t>
            </a:r>
            <a:r>
              <a:rPr lang="en-US" sz="2400" dirty="0" err="1"/>
              <a:t>nếu</a:t>
            </a:r>
            <a:r>
              <a:rPr lang="en-US" sz="2400" dirty="0"/>
              <a:t> ta </a:t>
            </a:r>
            <a:r>
              <a:rPr lang="en-US" sz="2400" dirty="0" err="1"/>
              <a:t>thay</a:t>
            </a:r>
            <a:r>
              <a:rPr lang="en-US" sz="2400" dirty="0"/>
              <a:t> </a:t>
            </a:r>
            <a:r>
              <a:rPr lang="en-US" sz="2400" dirty="0" err="1"/>
              <a:t>câu</a:t>
            </a:r>
            <a:r>
              <a:rPr lang="en-US" sz="2400" dirty="0"/>
              <a:t> </a:t>
            </a:r>
            <a:r>
              <a:rPr lang="en-US" sz="2400" dirty="0" err="1"/>
              <a:t>lệnh</a:t>
            </a:r>
            <a:r>
              <a:rPr lang="en-US" sz="2400" dirty="0"/>
              <a:t>: </a:t>
            </a:r>
          </a:p>
          <a:p>
            <a:pPr marL="1092200" lvl="1" indent="0">
              <a:buNone/>
              <a:defRPr/>
            </a:pPr>
            <a:r>
              <a:rPr lang="en-US" sz="2000" dirty="0">
                <a:solidFill>
                  <a:srgbClr val="C00000"/>
                </a:solidFill>
                <a:cs typeface="+mn-cs"/>
              </a:rPr>
              <a:t>REVOKE SELECT </a:t>
            </a:r>
          </a:p>
          <a:p>
            <a:pPr marL="1085850" lvl="1" indent="0">
              <a:buNone/>
              <a:defRPr/>
            </a:pPr>
            <a:r>
              <a:rPr lang="en-US" sz="2000" dirty="0">
                <a:solidFill>
                  <a:srgbClr val="C00000"/>
                </a:solidFill>
                <a:cs typeface="+mn-cs"/>
              </a:rPr>
              <a:t>ON </a:t>
            </a:r>
            <a:r>
              <a:rPr lang="en-US" sz="2000" dirty="0">
                <a:solidFill>
                  <a:srgbClr val="C00000"/>
                </a:solidFill>
              </a:rPr>
              <a:t>Employees</a:t>
            </a:r>
          </a:p>
          <a:p>
            <a:pPr marL="1092200" lvl="1" indent="0">
              <a:buNone/>
              <a:defRPr/>
            </a:pPr>
            <a:r>
              <a:rPr lang="en-US" sz="2000" dirty="0">
                <a:solidFill>
                  <a:srgbClr val="C00000"/>
                </a:solidFill>
                <a:cs typeface="+mn-cs"/>
              </a:rPr>
              <a:t>FROM A CASCADE </a:t>
            </a:r>
          </a:p>
          <a:p>
            <a:pPr eaLnBrk="1" hangingPunct="1">
              <a:defRPr/>
            </a:pPr>
            <a:r>
              <a:rPr lang="en-US" sz="2400" dirty="0" err="1"/>
              <a:t>bởi</a:t>
            </a:r>
            <a:r>
              <a:rPr lang="en-US" sz="2400" dirty="0"/>
              <a:t> </a:t>
            </a:r>
            <a:r>
              <a:rPr lang="en-US" sz="2400" dirty="0" err="1"/>
              <a:t>câu</a:t>
            </a:r>
            <a:r>
              <a:rPr lang="en-US" sz="2400" dirty="0"/>
              <a:t> </a:t>
            </a:r>
            <a:r>
              <a:rPr lang="en-US" sz="2400" dirty="0" err="1"/>
              <a:t>lệnh</a:t>
            </a:r>
            <a:r>
              <a:rPr lang="en-US" sz="2400" dirty="0"/>
              <a:t>: </a:t>
            </a:r>
          </a:p>
          <a:p>
            <a:pPr marL="1085850" lvl="1" indent="0">
              <a:buNone/>
              <a:defRPr/>
            </a:pPr>
            <a:r>
              <a:rPr lang="en-US" sz="2000" dirty="0">
                <a:solidFill>
                  <a:srgbClr val="C00000"/>
                </a:solidFill>
                <a:cs typeface="+mn-cs"/>
              </a:rPr>
              <a:t>REVOKE GRANT OPTION FOR SELECT </a:t>
            </a:r>
          </a:p>
          <a:p>
            <a:pPr marL="1085850" lvl="1" indent="0">
              <a:buNone/>
              <a:defRPr/>
            </a:pPr>
            <a:r>
              <a:rPr lang="en-US" sz="2000" dirty="0">
                <a:solidFill>
                  <a:srgbClr val="C00000"/>
                </a:solidFill>
                <a:cs typeface="+mn-cs"/>
              </a:rPr>
              <a:t>ON Employees</a:t>
            </a:r>
          </a:p>
          <a:p>
            <a:pPr marL="1085850" lvl="1" indent="0">
              <a:buNone/>
              <a:defRPr/>
            </a:pPr>
            <a:r>
              <a:rPr lang="en-US" sz="2000" dirty="0">
                <a:solidFill>
                  <a:srgbClr val="C00000"/>
                </a:solidFill>
                <a:cs typeface="+mn-cs"/>
              </a:rPr>
              <a:t>FROM A CASCADE </a:t>
            </a:r>
          </a:p>
          <a:p>
            <a:pPr algn="just" eaLnBrk="1" hangingPunct="1">
              <a:defRPr/>
            </a:pPr>
            <a:r>
              <a:rPr lang="vi-VN" sz="2000" dirty="0"/>
              <a:t>Thì B sẽ không còn quyền xem dữ liệu trên bảng R đồng thời A không thể chuyển tiếp quyền mà ta đã cấp phát cho những người dùng khác (tuy nhiên A vẫn còn quyền xem dữ liệu trên bảng R). </a:t>
            </a:r>
          </a:p>
        </p:txBody>
      </p:sp>
      <p:sp>
        <p:nvSpPr>
          <p:cNvPr id="5" name="Title 1"/>
          <p:cNvSpPr>
            <a:spLocks noGrp="1"/>
          </p:cNvSpPr>
          <p:nvPr>
            <p:ph type="title"/>
          </p:nvPr>
        </p:nvSpPr>
        <p:spPr>
          <a:xfrm>
            <a:off x="2074765" y="671563"/>
            <a:ext cx="8911687" cy="597562"/>
          </a:xfrm>
        </p:spPr>
        <p:txBody>
          <a:bodyPr/>
          <a:lstStyle/>
          <a:p>
            <a:r>
              <a:rPr lang="en-US" dirty="0"/>
              <a:t>REVOKE</a:t>
            </a:r>
          </a:p>
        </p:txBody>
      </p:sp>
    </p:spTree>
    <p:extLst>
      <p:ext uri="{BB962C8B-B14F-4D97-AF65-F5344CB8AC3E}">
        <p14:creationId xmlns:p14="http://schemas.microsoft.com/office/powerpoint/2010/main" val="30887462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B12F2C-2383-4C91-AAF0-743F681653BA}" type="slidenum">
              <a:rPr lang="en-US">
                <a:solidFill>
                  <a:schemeClr val="bg1"/>
                </a:solidFill>
              </a:rPr>
              <a:pPr eaLnBrk="1" hangingPunct="1"/>
              <a:t>67</a:t>
            </a:fld>
            <a:endParaRPr lang="en-US">
              <a:solidFill>
                <a:schemeClr val="bg1"/>
              </a:solidFill>
            </a:endParaRPr>
          </a:p>
        </p:txBody>
      </p:sp>
      <p:sp>
        <p:nvSpPr>
          <p:cNvPr id="2" name="Content Placeholder 1"/>
          <p:cNvSpPr>
            <a:spLocks noGrp="1"/>
          </p:cNvSpPr>
          <p:nvPr>
            <p:ph idx="1"/>
          </p:nvPr>
        </p:nvSpPr>
        <p:spPr>
          <a:xfrm>
            <a:off x="1430972" y="1678940"/>
            <a:ext cx="8915400" cy="4399922"/>
          </a:xfrm>
        </p:spPr>
        <p:txBody>
          <a:bodyPr>
            <a:normAutofit/>
          </a:bodyPr>
          <a:lstStyle/>
          <a:p>
            <a:pPr marL="0" indent="0">
              <a:buNone/>
              <a:defRPr/>
            </a:pPr>
            <a:r>
              <a:rPr lang="en-US" sz="2800" b="1" dirty="0"/>
              <a:t>Thu </a:t>
            </a:r>
            <a:r>
              <a:rPr lang="en-US" sz="2800" b="1" dirty="0" err="1"/>
              <a:t>hồi</a:t>
            </a:r>
            <a:r>
              <a:rPr lang="en-US" sz="2800" b="1" dirty="0"/>
              <a:t> </a:t>
            </a:r>
            <a:r>
              <a:rPr lang="en-US" sz="2800" b="1" dirty="0" err="1"/>
              <a:t>quyền</a:t>
            </a:r>
            <a:r>
              <a:rPr lang="en-US" sz="2800" b="1" dirty="0"/>
              <a:t> </a:t>
            </a:r>
            <a:r>
              <a:rPr lang="en-US" sz="2800" b="1" dirty="0" err="1"/>
              <a:t>thực</a:t>
            </a:r>
            <a:r>
              <a:rPr lang="en-US" sz="2800" b="1" dirty="0"/>
              <a:t> </a:t>
            </a:r>
            <a:r>
              <a:rPr lang="en-US" sz="2800" b="1" dirty="0" err="1"/>
              <a:t>thi</a:t>
            </a:r>
            <a:r>
              <a:rPr lang="en-US" sz="2800" b="1" dirty="0"/>
              <a:t> </a:t>
            </a:r>
            <a:r>
              <a:rPr lang="en-US" sz="2800" b="1" dirty="0" err="1"/>
              <a:t>các</a:t>
            </a:r>
            <a:r>
              <a:rPr lang="en-US" sz="2800" b="1" dirty="0"/>
              <a:t> </a:t>
            </a:r>
            <a:r>
              <a:rPr lang="en-US" sz="2800" b="1" dirty="0" err="1"/>
              <a:t>câu</a:t>
            </a:r>
            <a:r>
              <a:rPr lang="en-US" sz="2800" b="1" dirty="0"/>
              <a:t> </a:t>
            </a:r>
            <a:r>
              <a:rPr lang="en-US" sz="2800" b="1" dirty="0" err="1"/>
              <a:t>lênh</a:t>
            </a:r>
            <a:r>
              <a:rPr lang="en-US" sz="2800" b="1" dirty="0"/>
              <a:t>: </a:t>
            </a:r>
            <a:endParaRPr lang="en-US" sz="2800" dirty="0"/>
          </a:p>
          <a:p>
            <a:pPr eaLnBrk="1" hangingPunct="1">
              <a:defRPr/>
            </a:pPr>
            <a:r>
              <a:rPr lang="vi-VN" sz="2800" dirty="0"/>
              <a:t>Việc thu hồi quyền thực thi các câu lệnh trên cơ sở dữ liệu (CREATE DATABASE, CREATE TABLE, CREATE VIEW,...) được thực hiện đơn giản với câu lệnh REVOKE có cú pháp: </a:t>
            </a:r>
          </a:p>
          <a:p>
            <a:pPr marL="457200" lvl="1" indent="0">
              <a:buNone/>
              <a:defRPr/>
            </a:pPr>
            <a:r>
              <a:rPr lang="en-US" sz="2400" dirty="0">
                <a:solidFill>
                  <a:srgbClr val="C00000"/>
                </a:solidFill>
                <a:cs typeface="+mn-cs"/>
              </a:rPr>
              <a:t>REVOKE ALL | </a:t>
            </a:r>
            <a:r>
              <a:rPr lang="en-US" sz="2400" i="1" dirty="0" err="1">
                <a:solidFill>
                  <a:srgbClr val="C00000"/>
                </a:solidFill>
                <a:cs typeface="+mn-cs"/>
              </a:rPr>
              <a:t>các_câu_lệnh_cần_thu_hồi</a:t>
            </a:r>
            <a:r>
              <a:rPr lang="en-US" sz="2400" i="1" dirty="0">
                <a:solidFill>
                  <a:srgbClr val="C00000"/>
                </a:solidFill>
                <a:cs typeface="+mn-cs"/>
              </a:rPr>
              <a:t> </a:t>
            </a:r>
            <a:endParaRPr lang="en-US" sz="2400" dirty="0">
              <a:solidFill>
                <a:srgbClr val="C00000"/>
              </a:solidFill>
              <a:cs typeface="+mn-cs"/>
            </a:endParaRPr>
          </a:p>
          <a:p>
            <a:pPr marL="457200" lvl="1" indent="0">
              <a:buNone/>
              <a:defRPr/>
            </a:pPr>
            <a:r>
              <a:rPr lang="vi-VN" sz="2400" dirty="0">
                <a:solidFill>
                  <a:srgbClr val="C00000"/>
                </a:solidFill>
                <a:cs typeface="+mn-cs"/>
              </a:rPr>
              <a:t>FROM </a:t>
            </a:r>
            <a:r>
              <a:rPr lang="vi-VN" sz="2400" i="1" dirty="0">
                <a:solidFill>
                  <a:srgbClr val="C00000"/>
                </a:solidFill>
                <a:cs typeface="+mn-cs"/>
              </a:rPr>
              <a:t>danh_sách_người_dùng </a:t>
            </a:r>
            <a:endParaRPr lang="vi-VN" sz="2400" dirty="0">
              <a:solidFill>
                <a:srgbClr val="C00000"/>
              </a:solidFill>
              <a:cs typeface="+mn-cs"/>
            </a:endParaRPr>
          </a:p>
        </p:txBody>
      </p:sp>
      <p:sp>
        <p:nvSpPr>
          <p:cNvPr id="5" name="Title 1"/>
          <p:cNvSpPr txBox="1">
            <a:spLocks/>
          </p:cNvSpPr>
          <p:nvPr/>
        </p:nvSpPr>
        <p:spPr>
          <a:xfrm>
            <a:off x="2745325" y="776510"/>
            <a:ext cx="8911687" cy="5975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1"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REVOKE</a:t>
            </a:r>
            <a:endParaRPr lang="en-US" dirty="0"/>
          </a:p>
        </p:txBody>
      </p:sp>
    </p:spTree>
    <p:extLst>
      <p:ext uri="{BB962C8B-B14F-4D97-AF65-F5344CB8AC3E}">
        <p14:creationId xmlns:p14="http://schemas.microsoft.com/office/powerpoint/2010/main" val="2637492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9DCDE3-F006-42BD-A2E4-4DFEF84B5C7A}" type="slidenum">
              <a:rPr lang="en-US">
                <a:solidFill>
                  <a:schemeClr val="bg1"/>
                </a:solidFill>
              </a:rPr>
              <a:pPr eaLnBrk="1" hangingPunct="1"/>
              <a:t>68</a:t>
            </a:fld>
            <a:endParaRPr lang="en-US">
              <a:solidFill>
                <a:schemeClr val="bg1"/>
              </a:solidFill>
            </a:endParaRPr>
          </a:p>
        </p:txBody>
      </p:sp>
      <p:sp>
        <p:nvSpPr>
          <p:cNvPr id="2" name="Content Placeholder 1"/>
          <p:cNvSpPr>
            <a:spLocks noGrp="1"/>
          </p:cNvSpPr>
          <p:nvPr>
            <p:ph idx="1"/>
          </p:nvPr>
        </p:nvSpPr>
        <p:spPr>
          <a:xfrm>
            <a:off x="1311579" y="1557020"/>
            <a:ext cx="8915400" cy="4399922"/>
          </a:xfrm>
        </p:spPr>
        <p:txBody>
          <a:bodyPr>
            <a:normAutofit/>
          </a:bodyPr>
          <a:lstStyle/>
          <a:p>
            <a:pPr marL="0" indent="0">
              <a:buNone/>
              <a:defRPr/>
            </a:pPr>
            <a:r>
              <a:rPr lang="en-US" sz="2800" b="1" dirty="0"/>
              <a:t>Thu </a:t>
            </a:r>
            <a:r>
              <a:rPr lang="en-US" sz="2800" b="1" dirty="0" err="1"/>
              <a:t>hồi</a:t>
            </a:r>
            <a:r>
              <a:rPr lang="en-US" sz="2800" b="1" dirty="0"/>
              <a:t> </a:t>
            </a:r>
            <a:r>
              <a:rPr lang="en-US" sz="2800" b="1" dirty="0" err="1"/>
              <a:t>quyền</a:t>
            </a:r>
            <a:r>
              <a:rPr lang="en-US" sz="2800" b="1" dirty="0"/>
              <a:t> </a:t>
            </a:r>
            <a:r>
              <a:rPr lang="en-US" sz="2800" b="1" dirty="0" err="1"/>
              <a:t>thực</a:t>
            </a:r>
            <a:r>
              <a:rPr lang="en-US" sz="2800" b="1" dirty="0"/>
              <a:t> </a:t>
            </a:r>
            <a:r>
              <a:rPr lang="en-US" sz="2800" b="1" dirty="0" err="1"/>
              <a:t>thi</a:t>
            </a:r>
            <a:r>
              <a:rPr lang="en-US" sz="2800" b="1" dirty="0"/>
              <a:t> </a:t>
            </a:r>
            <a:r>
              <a:rPr lang="en-US" sz="2800" b="1" dirty="0" err="1"/>
              <a:t>các</a:t>
            </a:r>
            <a:r>
              <a:rPr lang="en-US" sz="2800" b="1" dirty="0"/>
              <a:t> </a:t>
            </a:r>
            <a:r>
              <a:rPr lang="en-US" sz="2800" b="1" dirty="0" err="1"/>
              <a:t>câu</a:t>
            </a:r>
            <a:r>
              <a:rPr lang="en-US" sz="2800" b="1" dirty="0"/>
              <a:t> </a:t>
            </a:r>
            <a:r>
              <a:rPr lang="en-US" sz="2800" b="1" dirty="0" err="1"/>
              <a:t>lênh</a:t>
            </a:r>
            <a:r>
              <a:rPr lang="en-US" sz="2800" b="1" dirty="0"/>
              <a:t>: </a:t>
            </a:r>
            <a:endParaRPr lang="en-US" sz="2800" dirty="0"/>
          </a:p>
          <a:p>
            <a:pPr eaLnBrk="1" hangingPunct="1">
              <a:defRPr/>
            </a:pPr>
            <a:r>
              <a:rPr lang="vi-VN" sz="2800" b="1" dirty="0"/>
              <a:t>Ví dụ: </a:t>
            </a:r>
            <a:r>
              <a:rPr lang="vi-VN" sz="2800" dirty="0"/>
              <a:t>Để không cho phép người dùng </a:t>
            </a:r>
            <a:r>
              <a:rPr lang="vi-VN" sz="2800" i="1" dirty="0"/>
              <a:t>thuchanh </a:t>
            </a:r>
            <a:r>
              <a:rPr lang="vi-VN" sz="2800" dirty="0"/>
              <a:t>thực hiện lệnh CREATE TABLE trên cơ sở dữ liệu, ta sử dụng câu lệnh: </a:t>
            </a:r>
          </a:p>
          <a:p>
            <a:pPr marL="863600" indent="0">
              <a:buNone/>
              <a:defRPr/>
            </a:pPr>
            <a:r>
              <a:rPr lang="en-US" sz="2800" dirty="0">
                <a:solidFill>
                  <a:srgbClr val="C00000"/>
                </a:solidFill>
              </a:rPr>
              <a:t>REVOKE CREATE TABLE </a:t>
            </a:r>
          </a:p>
          <a:p>
            <a:pPr marL="863600" indent="0">
              <a:buNone/>
              <a:defRPr/>
            </a:pPr>
            <a:r>
              <a:rPr lang="en-US" sz="2800" dirty="0">
                <a:solidFill>
                  <a:srgbClr val="C00000"/>
                </a:solidFill>
              </a:rPr>
              <a:t>FROM </a:t>
            </a:r>
            <a:r>
              <a:rPr lang="en-US" sz="2800" dirty="0" err="1">
                <a:solidFill>
                  <a:srgbClr val="C00000"/>
                </a:solidFill>
              </a:rPr>
              <a:t>thuchanh</a:t>
            </a:r>
            <a:endParaRPr lang="vi-VN" sz="2400" dirty="0">
              <a:solidFill>
                <a:srgbClr val="C00000"/>
              </a:solidFill>
            </a:endParaRPr>
          </a:p>
        </p:txBody>
      </p:sp>
      <p:sp>
        <p:nvSpPr>
          <p:cNvPr id="6"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22084405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188C9C-698E-41F4-BE89-CC088F33A3A6}" type="slidenum">
              <a:rPr lang="en-US">
                <a:solidFill>
                  <a:schemeClr val="bg1"/>
                </a:solidFill>
              </a:rPr>
              <a:pPr eaLnBrk="1" hangingPunct="1"/>
              <a:t>69</a:t>
            </a:fld>
            <a:endParaRPr lang="en-US">
              <a:solidFill>
                <a:schemeClr val="bg1"/>
              </a:solidFill>
            </a:endParaRPr>
          </a:p>
        </p:txBody>
      </p:sp>
      <p:sp>
        <p:nvSpPr>
          <p:cNvPr id="193539" name="Rectangle 3"/>
          <p:cNvSpPr>
            <a:spLocks noGrp="1" noChangeArrowheads="1"/>
          </p:cNvSpPr>
          <p:nvPr>
            <p:ph type="body" idx="1"/>
          </p:nvPr>
        </p:nvSpPr>
        <p:spPr>
          <a:xfrm>
            <a:off x="1722120" y="1447801"/>
            <a:ext cx="9782492" cy="4938713"/>
          </a:xfrm>
        </p:spPr>
        <p:txBody>
          <a:bodyPr>
            <a:normAutofit/>
          </a:bodyPr>
          <a:lstStyle/>
          <a:p>
            <a:pPr eaLnBrk="1" hangingPunct="1">
              <a:buFont typeface="Symbol" pitchFamily="18" charset="2"/>
              <a:buChar char=""/>
              <a:defRPr/>
            </a:pPr>
            <a:r>
              <a:rPr lang="en-US" sz="2400" dirty="0"/>
              <a:t>DENY: </a:t>
            </a:r>
            <a:r>
              <a:rPr lang="en-US" sz="2400" dirty="0" err="1"/>
              <a:t>từ</a:t>
            </a:r>
            <a:r>
              <a:rPr lang="en-US" sz="2400" dirty="0"/>
              <a:t> </a:t>
            </a:r>
            <a:r>
              <a:rPr lang="en-US" sz="2400" dirty="0" err="1"/>
              <a:t>chối</a:t>
            </a:r>
            <a:r>
              <a:rPr lang="en-US" sz="2400" dirty="0"/>
              <a:t> 1 permission </a:t>
            </a:r>
            <a:r>
              <a:rPr lang="en-US" sz="2400" dirty="0" err="1"/>
              <a:t>và</a:t>
            </a:r>
            <a:r>
              <a:rPr lang="en-US" sz="2400" dirty="0"/>
              <a:t> </a:t>
            </a:r>
            <a:r>
              <a:rPr lang="en-US" sz="2400" dirty="0" err="1"/>
              <a:t>ngăn</a:t>
            </a:r>
            <a:r>
              <a:rPr lang="en-US" sz="2400" dirty="0"/>
              <a:t> </a:t>
            </a:r>
            <a:r>
              <a:rPr lang="en-US" sz="2400" dirty="0" err="1"/>
              <a:t>chặn</a:t>
            </a:r>
            <a:r>
              <a:rPr lang="en-US" sz="2400" dirty="0"/>
              <a:t> 1 user, group, role  </a:t>
            </a:r>
            <a:r>
              <a:rPr lang="en-US" sz="2400" dirty="0" err="1"/>
              <a:t>thừa</a:t>
            </a:r>
            <a:r>
              <a:rPr lang="en-US" sz="2400" dirty="0"/>
              <a:t> </a:t>
            </a:r>
            <a:r>
              <a:rPr lang="en-US" sz="2400" dirty="0" err="1"/>
              <a:t>kế</a:t>
            </a:r>
            <a:r>
              <a:rPr lang="en-US" sz="2400" dirty="0"/>
              <a:t> permission </a:t>
            </a:r>
            <a:r>
              <a:rPr lang="en-US" sz="2400" dirty="0" err="1"/>
              <a:t>thông</a:t>
            </a:r>
            <a:r>
              <a:rPr lang="en-US" sz="2400" dirty="0"/>
              <a:t> qua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group </a:t>
            </a:r>
            <a:r>
              <a:rPr lang="en-US" sz="2400" dirty="0" err="1"/>
              <a:t>và</a:t>
            </a:r>
            <a:r>
              <a:rPr lang="en-US" sz="2400" dirty="0"/>
              <a:t> role.</a:t>
            </a:r>
          </a:p>
          <a:p>
            <a:pPr eaLnBrk="1" hangingPunct="1">
              <a:defRPr/>
            </a:pPr>
            <a:r>
              <a:rPr lang="en-US" sz="2400" b="1" dirty="0"/>
              <a:t>Statement permissions: </a:t>
            </a:r>
          </a:p>
          <a:p>
            <a:pPr marL="863600" lvl="1" indent="0">
              <a:buNone/>
              <a:defRPr/>
            </a:pPr>
            <a:r>
              <a:rPr lang="en-US" sz="2400" dirty="0"/>
              <a:t> </a:t>
            </a:r>
            <a:r>
              <a:rPr lang="en-US" sz="2400" dirty="0">
                <a:solidFill>
                  <a:srgbClr val="C00000"/>
                </a:solidFill>
              </a:rPr>
              <a:t>DENY{ALL | </a:t>
            </a:r>
            <a:r>
              <a:rPr lang="en-US" sz="2400" i="1" dirty="0">
                <a:solidFill>
                  <a:srgbClr val="C00000"/>
                </a:solidFill>
              </a:rPr>
              <a:t>statement</a:t>
            </a:r>
            <a:r>
              <a:rPr lang="en-US" sz="2400" dirty="0">
                <a:solidFill>
                  <a:srgbClr val="C00000"/>
                </a:solidFill>
              </a:rPr>
              <a:t>[</a:t>
            </a:r>
            <a:r>
              <a:rPr lang="en-US" sz="2400" b="1" dirty="0">
                <a:solidFill>
                  <a:srgbClr val="C00000"/>
                </a:solidFill>
              </a:rPr>
              <a:t>,</a:t>
            </a:r>
            <a:r>
              <a:rPr lang="en-US" sz="2400" dirty="0">
                <a:solidFill>
                  <a:srgbClr val="C00000"/>
                </a:solidFill>
              </a:rPr>
              <a:t>...</a:t>
            </a:r>
            <a:r>
              <a:rPr lang="en-US" sz="2400" i="1" dirty="0">
                <a:solidFill>
                  <a:srgbClr val="C00000"/>
                </a:solidFill>
              </a:rPr>
              <a:t>n</a:t>
            </a:r>
            <a:r>
              <a:rPr lang="en-US" sz="2400" dirty="0">
                <a:solidFill>
                  <a:srgbClr val="C00000"/>
                </a:solidFill>
              </a:rPr>
              <a:t>]} TO </a:t>
            </a:r>
            <a:r>
              <a:rPr lang="en-US" sz="2400" i="1" dirty="0" err="1">
                <a:solidFill>
                  <a:srgbClr val="C00000"/>
                </a:solidFill>
              </a:rPr>
              <a:t>security_account</a:t>
            </a:r>
            <a:r>
              <a:rPr lang="en-US" sz="2400" dirty="0">
                <a:solidFill>
                  <a:srgbClr val="C00000"/>
                </a:solidFill>
              </a:rPr>
              <a:t>[</a:t>
            </a:r>
            <a:r>
              <a:rPr lang="en-US" sz="2400" b="1" dirty="0">
                <a:solidFill>
                  <a:srgbClr val="C00000"/>
                </a:solidFill>
              </a:rPr>
              <a:t>,</a:t>
            </a:r>
            <a:r>
              <a:rPr lang="en-US" sz="2400" dirty="0">
                <a:solidFill>
                  <a:srgbClr val="C00000"/>
                </a:solidFill>
              </a:rPr>
              <a:t>...</a:t>
            </a:r>
            <a:r>
              <a:rPr lang="en-US" sz="2400" i="1" dirty="0">
                <a:solidFill>
                  <a:srgbClr val="C00000"/>
                </a:solidFill>
              </a:rPr>
              <a:t>n</a:t>
            </a:r>
            <a:r>
              <a:rPr lang="en-US" sz="2400" dirty="0">
                <a:solidFill>
                  <a:srgbClr val="C00000"/>
                </a:solidFill>
              </a:rPr>
              <a:t>]</a:t>
            </a:r>
            <a:endParaRPr lang="en-US" sz="2400" b="1" dirty="0">
              <a:solidFill>
                <a:srgbClr val="C00000"/>
              </a:solidFill>
            </a:endParaRPr>
          </a:p>
          <a:p>
            <a:pPr marL="609600" indent="-609600">
              <a:defRPr/>
            </a:pPr>
            <a:r>
              <a:rPr lang="en-US" sz="2400" b="1" dirty="0"/>
              <a:t>Object permissions:</a:t>
            </a:r>
            <a:r>
              <a:rPr lang="en-US" sz="2400" dirty="0"/>
              <a:t> </a:t>
            </a:r>
            <a:r>
              <a:rPr lang="en-US" sz="2400" b="1" dirty="0"/>
              <a:t>                                      </a:t>
            </a:r>
          </a:p>
        </p:txBody>
      </p:sp>
      <p:sp>
        <p:nvSpPr>
          <p:cNvPr id="45061" name="Text Box 4"/>
          <p:cNvSpPr txBox="1">
            <a:spLocks noChangeArrowheads="1"/>
          </p:cNvSpPr>
          <p:nvPr/>
        </p:nvSpPr>
        <p:spPr bwMode="auto">
          <a:xfrm>
            <a:off x="2895600" y="4495800"/>
            <a:ext cx="7162800" cy="21336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00"/>
              </a:spcBef>
              <a:spcAft>
                <a:spcPts val="500"/>
              </a:spcAft>
            </a:pPr>
            <a:r>
              <a:rPr lang="en-US">
                <a:solidFill>
                  <a:srgbClr val="000000"/>
                </a:solidFill>
                <a:latin typeface="VNI-Times" pitchFamily="2" charset="0"/>
              </a:rPr>
              <a:t>DENY</a:t>
            </a:r>
            <a:br>
              <a:rPr lang="en-US">
                <a:solidFill>
                  <a:srgbClr val="000000"/>
                </a:solidFill>
                <a:latin typeface="VNI-Times" pitchFamily="2" charset="0"/>
              </a:rPr>
            </a:br>
            <a:r>
              <a:rPr lang="en-US">
                <a:solidFill>
                  <a:srgbClr val="000000"/>
                </a:solidFill>
                <a:latin typeface="VNI-Times" pitchFamily="2" charset="0"/>
              </a:rPr>
              <a:t>    {ALL [PRIVILEGES] | </a:t>
            </a:r>
            <a:r>
              <a:rPr lang="en-US" i="1">
                <a:solidFill>
                  <a:srgbClr val="000000"/>
                </a:solidFill>
                <a:latin typeface="VNI-Times" pitchFamily="2" charset="0"/>
              </a:rPr>
              <a:t>permission</a:t>
            </a:r>
            <a:r>
              <a:rPr lang="en-US">
                <a:solidFill>
                  <a:srgbClr val="000000"/>
                </a:solidFill>
                <a:latin typeface="VNI-Times" pitchFamily="2" charset="0"/>
              </a:rPr>
              <a:t>[</a:t>
            </a:r>
            <a:r>
              <a:rPr lang="en-US" b="1">
                <a:solidFill>
                  <a:srgbClr val="000000"/>
                </a:solidFill>
                <a:latin typeface="VNI-Times" pitchFamily="2" charset="0"/>
              </a:rPr>
              <a:t>,</a:t>
            </a:r>
            <a:r>
              <a:rPr lang="en-US">
                <a:solidFill>
                  <a:srgbClr val="000000"/>
                </a:solidFill>
                <a:latin typeface="VNI-Times" pitchFamily="2" charset="0"/>
              </a:rPr>
              <a:t>...</a:t>
            </a:r>
            <a:r>
              <a:rPr lang="en-US" i="1">
                <a:solidFill>
                  <a:srgbClr val="000000"/>
                </a:solidFill>
                <a:latin typeface="VNI-Times" pitchFamily="2" charset="0"/>
              </a:rPr>
              <a:t>n</a:t>
            </a:r>
            <a:r>
              <a:rPr lang="en-US">
                <a:solidFill>
                  <a:srgbClr val="000000"/>
                </a:solidFill>
                <a:latin typeface="VNI-Times" pitchFamily="2" charset="0"/>
              </a:rPr>
              <a:t>]}</a:t>
            </a:r>
            <a:br>
              <a:rPr lang="en-US">
                <a:solidFill>
                  <a:srgbClr val="000000"/>
                </a:solidFill>
                <a:latin typeface="VNI-Times" pitchFamily="2" charset="0"/>
              </a:rPr>
            </a:br>
            <a:r>
              <a:rPr lang="en-US">
                <a:solidFill>
                  <a:srgbClr val="000000"/>
                </a:solidFill>
                <a:latin typeface="VNI-Times" pitchFamily="2" charset="0"/>
              </a:rPr>
              <a:t>    {</a:t>
            </a:r>
            <a:br>
              <a:rPr lang="en-US">
                <a:solidFill>
                  <a:srgbClr val="000000"/>
                </a:solidFill>
                <a:latin typeface="VNI-Times" pitchFamily="2" charset="0"/>
              </a:rPr>
            </a:br>
            <a:r>
              <a:rPr lang="en-US">
                <a:solidFill>
                  <a:srgbClr val="000000"/>
                </a:solidFill>
                <a:latin typeface="VNI-Times" pitchFamily="2" charset="0"/>
              </a:rPr>
              <a:t>        [</a:t>
            </a:r>
            <a:r>
              <a:rPr lang="en-US" b="1">
                <a:solidFill>
                  <a:srgbClr val="000000"/>
                </a:solidFill>
                <a:latin typeface="VNI-Times" pitchFamily="2" charset="0"/>
              </a:rPr>
              <a:t>(</a:t>
            </a:r>
            <a:r>
              <a:rPr lang="en-US" i="1">
                <a:solidFill>
                  <a:srgbClr val="000000"/>
                </a:solidFill>
                <a:latin typeface="VNI-Times" pitchFamily="2" charset="0"/>
              </a:rPr>
              <a:t>column</a:t>
            </a:r>
            <a:r>
              <a:rPr lang="en-US">
                <a:solidFill>
                  <a:srgbClr val="000000"/>
                </a:solidFill>
                <a:latin typeface="VNI-Times" pitchFamily="2" charset="0"/>
              </a:rPr>
              <a:t>[</a:t>
            </a:r>
            <a:r>
              <a:rPr lang="en-US" b="1">
                <a:solidFill>
                  <a:srgbClr val="000000"/>
                </a:solidFill>
                <a:latin typeface="VNI-Times" pitchFamily="2" charset="0"/>
              </a:rPr>
              <a:t>,</a:t>
            </a:r>
            <a:r>
              <a:rPr lang="en-US">
                <a:solidFill>
                  <a:srgbClr val="000000"/>
                </a:solidFill>
                <a:latin typeface="VNI-Times" pitchFamily="2" charset="0"/>
              </a:rPr>
              <a:t>...</a:t>
            </a:r>
            <a:r>
              <a:rPr lang="en-US" i="1">
                <a:solidFill>
                  <a:srgbClr val="000000"/>
                </a:solidFill>
                <a:latin typeface="VNI-Times" pitchFamily="2" charset="0"/>
              </a:rPr>
              <a:t>n</a:t>
            </a:r>
            <a:r>
              <a:rPr lang="en-US">
                <a:solidFill>
                  <a:srgbClr val="000000"/>
                </a:solidFill>
                <a:latin typeface="VNI-Times" pitchFamily="2" charset="0"/>
              </a:rPr>
              <a:t>]</a:t>
            </a:r>
            <a:r>
              <a:rPr lang="en-US" b="1">
                <a:solidFill>
                  <a:srgbClr val="000000"/>
                </a:solidFill>
                <a:latin typeface="VNI-Times" pitchFamily="2" charset="0"/>
              </a:rPr>
              <a:t>)</a:t>
            </a:r>
            <a:r>
              <a:rPr lang="en-US">
                <a:solidFill>
                  <a:srgbClr val="000000"/>
                </a:solidFill>
                <a:latin typeface="VNI-Times" pitchFamily="2" charset="0"/>
              </a:rPr>
              <a:t>] ON {</a:t>
            </a:r>
            <a:r>
              <a:rPr lang="en-US" i="1">
                <a:solidFill>
                  <a:srgbClr val="000000"/>
                </a:solidFill>
                <a:latin typeface="VNI-Times" pitchFamily="2" charset="0"/>
              </a:rPr>
              <a:t>table | view</a:t>
            </a:r>
            <a:r>
              <a:rPr lang="en-US">
                <a:solidFill>
                  <a:srgbClr val="000000"/>
                </a:solidFill>
                <a:latin typeface="VNI-Times" pitchFamily="2" charset="0"/>
              </a:rPr>
              <a:t>}</a:t>
            </a:r>
            <a:br>
              <a:rPr lang="en-US">
                <a:solidFill>
                  <a:srgbClr val="000000"/>
                </a:solidFill>
                <a:latin typeface="VNI-Times" pitchFamily="2" charset="0"/>
              </a:rPr>
            </a:br>
            <a:r>
              <a:rPr lang="en-US">
                <a:solidFill>
                  <a:srgbClr val="000000"/>
                </a:solidFill>
                <a:latin typeface="VNI-Times" pitchFamily="2" charset="0"/>
              </a:rPr>
              <a:t>        | ON {</a:t>
            </a:r>
            <a:r>
              <a:rPr lang="en-US" i="1">
                <a:solidFill>
                  <a:srgbClr val="000000"/>
                </a:solidFill>
                <a:latin typeface="VNI-Times" pitchFamily="2" charset="0"/>
              </a:rPr>
              <a:t>table</a:t>
            </a:r>
            <a:r>
              <a:rPr lang="en-US">
                <a:solidFill>
                  <a:srgbClr val="000000"/>
                </a:solidFill>
                <a:latin typeface="VNI-Times" pitchFamily="2" charset="0"/>
              </a:rPr>
              <a:t> |</a:t>
            </a:r>
            <a:r>
              <a:rPr lang="en-US" i="1">
                <a:solidFill>
                  <a:srgbClr val="000000"/>
                </a:solidFill>
                <a:latin typeface="VNI-Times" pitchFamily="2" charset="0"/>
              </a:rPr>
              <a:t> view</a:t>
            </a:r>
            <a:r>
              <a:rPr lang="en-US">
                <a:solidFill>
                  <a:srgbClr val="000000"/>
                </a:solidFill>
                <a:latin typeface="VNI-Times" pitchFamily="2" charset="0"/>
              </a:rPr>
              <a:t>}[</a:t>
            </a:r>
            <a:r>
              <a:rPr lang="en-US" b="1">
                <a:solidFill>
                  <a:srgbClr val="000000"/>
                </a:solidFill>
                <a:latin typeface="VNI-Times" pitchFamily="2" charset="0"/>
              </a:rPr>
              <a:t>(</a:t>
            </a:r>
            <a:r>
              <a:rPr lang="en-US" i="1">
                <a:solidFill>
                  <a:srgbClr val="000000"/>
                </a:solidFill>
                <a:latin typeface="VNI-Times" pitchFamily="2" charset="0"/>
              </a:rPr>
              <a:t>column</a:t>
            </a:r>
            <a:r>
              <a:rPr lang="en-US">
                <a:solidFill>
                  <a:srgbClr val="000000"/>
                </a:solidFill>
                <a:latin typeface="VNI-Times" pitchFamily="2" charset="0"/>
              </a:rPr>
              <a:t>[</a:t>
            </a:r>
            <a:r>
              <a:rPr lang="en-US" b="1">
                <a:solidFill>
                  <a:srgbClr val="000000"/>
                </a:solidFill>
                <a:latin typeface="VNI-Times" pitchFamily="2" charset="0"/>
              </a:rPr>
              <a:t>,</a:t>
            </a:r>
            <a:r>
              <a:rPr lang="en-US">
                <a:solidFill>
                  <a:srgbClr val="000000"/>
                </a:solidFill>
                <a:latin typeface="VNI-Times" pitchFamily="2" charset="0"/>
              </a:rPr>
              <a:t>...</a:t>
            </a:r>
            <a:r>
              <a:rPr lang="en-US" i="1">
                <a:solidFill>
                  <a:srgbClr val="000000"/>
                </a:solidFill>
                <a:latin typeface="VNI-Times" pitchFamily="2" charset="0"/>
              </a:rPr>
              <a:t>n</a:t>
            </a:r>
            <a:r>
              <a:rPr lang="en-US">
                <a:solidFill>
                  <a:srgbClr val="000000"/>
                </a:solidFill>
                <a:latin typeface="VNI-Times" pitchFamily="2" charset="0"/>
              </a:rPr>
              <a:t>]</a:t>
            </a:r>
            <a:r>
              <a:rPr lang="en-US" b="1">
                <a:solidFill>
                  <a:srgbClr val="000000"/>
                </a:solidFill>
                <a:latin typeface="VNI-Times" pitchFamily="2" charset="0"/>
              </a:rPr>
              <a:t>)</a:t>
            </a:r>
            <a:r>
              <a:rPr lang="en-US">
                <a:solidFill>
                  <a:srgbClr val="000000"/>
                </a:solidFill>
                <a:latin typeface="VNI-Times" pitchFamily="2" charset="0"/>
              </a:rPr>
              <a:t>]</a:t>
            </a:r>
            <a:br>
              <a:rPr lang="en-US">
                <a:solidFill>
                  <a:srgbClr val="000000"/>
                </a:solidFill>
                <a:latin typeface="VNI-Times" pitchFamily="2" charset="0"/>
              </a:rPr>
            </a:br>
            <a:r>
              <a:rPr lang="en-US">
                <a:solidFill>
                  <a:srgbClr val="000000"/>
                </a:solidFill>
                <a:latin typeface="VNI-Times" pitchFamily="2" charset="0"/>
              </a:rPr>
              <a:t>        | ON {</a:t>
            </a:r>
            <a:r>
              <a:rPr lang="en-US" i="1">
                <a:solidFill>
                  <a:srgbClr val="000000"/>
                </a:solidFill>
                <a:latin typeface="VNI-Times" pitchFamily="2" charset="0"/>
              </a:rPr>
              <a:t>stored_procedure</a:t>
            </a:r>
            <a:r>
              <a:rPr lang="en-US">
                <a:solidFill>
                  <a:srgbClr val="000000"/>
                </a:solidFill>
                <a:latin typeface="VNI-Times" pitchFamily="2" charset="0"/>
              </a:rPr>
              <a:t> | </a:t>
            </a:r>
            <a:r>
              <a:rPr lang="en-US" i="1">
                <a:solidFill>
                  <a:srgbClr val="000000"/>
                </a:solidFill>
                <a:latin typeface="VNI-Times" pitchFamily="2" charset="0"/>
              </a:rPr>
              <a:t>extended_procedure</a:t>
            </a:r>
            <a:r>
              <a:rPr lang="en-US">
                <a:solidFill>
                  <a:srgbClr val="000000"/>
                </a:solidFill>
                <a:latin typeface="VNI-Times" pitchFamily="2" charset="0"/>
              </a:rPr>
              <a:t>}</a:t>
            </a:r>
            <a:br>
              <a:rPr lang="en-US">
                <a:solidFill>
                  <a:srgbClr val="000000"/>
                </a:solidFill>
                <a:latin typeface="VNI-Times" pitchFamily="2" charset="0"/>
              </a:rPr>
            </a:br>
            <a:r>
              <a:rPr lang="en-US">
                <a:solidFill>
                  <a:srgbClr val="000000"/>
                </a:solidFill>
                <a:latin typeface="VNI-Times" pitchFamily="2" charset="0"/>
              </a:rPr>
              <a:t>    } TO </a:t>
            </a:r>
            <a:r>
              <a:rPr lang="en-US" i="1">
                <a:solidFill>
                  <a:srgbClr val="000000"/>
                </a:solidFill>
                <a:latin typeface="VNI-Times" pitchFamily="2" charset="0"/>
              </a:rPr>
              <a:t>security_account</a:t>
            </a:r>
            <a:r>
              <a:rPr lang="en-US">
                <a:solidFill>
                  <a:srgbClr val="000000"/>
                </a:solidFill>
                <a:latin typeface="VNI-Times" pitchFamily="2" charset="0"/>
              </a:rPr>
              <a:t>[</a:t>
            </a:r>
            <a:r>
              <a:rPr lang="en-US" b="1">
                <a:solidFill>
                  <a:srgbClr val="000000"/>
                </a:solidFill>
                <a:latin typeface="VNI-Times" pitchFamily="2" charset="0"/>
              </a:rPr>
              <a:t>,</a:t>
            </a:r>
            <a:r>
              <a:rPr lang="en-US">
                <a:solidFill>
                  <a:srgbClr val="000000"/>
                </a:solidFill>
                <a:latin typeface="VNI-Times" pitchFamily="2" charset="0"/>
              </a:rPr>
              <a:t>...</a:t>
            </a:r>
            <a:r>
              <a:rPr lang="en-US" i="1">
                <a:solidFill>
                  <a:srgbClr val="000000"/>
                </a:solidFill>
                <a:latin typeface="VNI-Times" pitchFamily="2" charset="0"/>
              </a:rPr>
              <a:t>n</a:t>
            </a:r>
            <a:r>
              <a:rPr lang="en-US">
                <a:solidFill>
                  <a:srgbClr val="000000"/>
                </a:solidFill>
                <a:latin typeface="VNI-Times" pitchFamily="2" charset="0"/>
              </a:rPr>
              <a:t>][CASCADE]</a:t>
            </a:r>
          </a:p>
          <a:p>
            <a:pPr eaLnBrk="1" hangingPunct="1"/>
            <a:endParaRPr lang="en-US"/>
          </a:p>
        </p:txBody>
      </p:sp>
      <p:sp>
        <p:nvSpPr>
          <p:cNvPr id="7" name="Title 1"/>
          <p:cNvSpPr>
            <a:spLocks noGrp="1"/>
          </p:cNvSpPr>
          <p:nvPr>
            <p:ph type="title"/>
          </p:nvPr>
        </p:nvSpPr>
        <p:spPr/>
        <p:txBody>
          <a:bodyPr/>
          <a:lstStyle/>
          <a:p>
            <a:r>
              <a:rPr lang="en-US" dirty="0"/>
              <a:t>REVOKE</a:t>
            </a:r>
          </a:p>
        </p:txBody>
      </p:sp>
    </p:spTree>
    <p:extLst>
      <p:ext uri="{BB962C8B-B14F-4D97-AF65-F5344CB8AC3E}">
        <p14:creationId xmlns:p14="http://schemas.microsoft.com/office/powerpoint/2010/main" val="1521444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BẢO MẬT TRONG CSDL</a:t>
            </a:r>
          </a:p>
        </p:txBody>
      </p:sp>
      <p:sp>
        <p:nvSpPr>
          <p:cNvPr id="3" name="Content Placeholder 2"/>
          <p:cNvSpPr>
            <a:spLocks noGrp="1"/>
          </p:cNvSpPr>
          <p:nvPr>
            <p:ph idx="1"/>
          </p:nvPr>
        </p:nvSpPr>
        <p:spPr>
          <a:xfrm>
            <a:off x="1385252" y="1557020"/>
            <a:ext cx="10119360" cy="4399922"/>
          </a:xfrm>
        </p:spPr>
        <p:txBody>
          <a:bodyPr>
            <a:normAutofit/>
          </a:bodyPr>
          <a:lstStyle/>
          <a:p>
            <a:r>
              <a:rPr lang="vi-VN" dirty="0">
                <a:solidFill>
                  <a:schemeClr val="tx1"/>
                </a:solidFill>
              </a:rPr>
              <a:t>SQL Server sử dụng </a:t>
            </a:r>
            <a:r>
              <a:rPr lang="vi-VN" b="1" dirty="0" smtClean="0">
                <a:solidFill>
                  <a:schemeClr val="tx1"/>
                </a:solidFill>
              </a:rPr>
              <a:t>Permission</a:t>
            </a:r>
            <a:r>
              <a:rPr lang="en-US" dirty="0" smtClean="0">
                <a:solidFill>
                  <a:schemeClr val="tx1"/>
                </a:solidFill>
              </a:rPr>
              <a:t> </a:t>
            </a:r>
            <a:r>
              <a:rPr lang="vi-VN" dirty="0" smtClean="0">
                <a:solidFill>
                  <a:schemeClr val="tx1"/>
                </a:solidFill>
              </a:rPr>
              <a:t>và </a:t>
            </a:r>
            <a:r>
              <a:rPr lang="vi-VN" b="1" dirty="0" smtClean="0">
                <a:solidFill>
                  <a:schemeClr val="tx1"/>
                </a:solidFill>
              </a:rPr>
              <a:t>Role</a:t>
            </a:r>
            <a:r>
              <a:rPr lang="en-US" dirty="0" smtClean="0">
                <a:solidFill>
                  <a:schemeClr val="tx1"/>
                </a:solidFill>
              </a:rPr>
              <a:t> </a:t>
            </a:r>
            <a:r>
              <a:rPr lang="vi-VN" dirty="0" smtClean="0">
                <a:solidFill>
                  <a:schemeClr val="tx1"/>
                </a:solidFill>
              </a:rPr>
              <a:t>để </a:t>
            </a:r>
            <a:r>
              <a:rPr lang="vi-VN" dirty="0">
                <a:solidFill>
                  <a:schemeClr val="tx1"/>
                </a:solidFill>
              </a:rPr>
              <a:t>bảo mật </a:t>
            </a:r>
            <a:r>
              <a:rPr lang="vi-VN" dirty="0" smtClean="0">
                <a:solidFill>
                  <a:schemeClr val="tx1"/>
                </a:solidFill>
              </a:rPr>
              <a:t>CSDL</a:t>
            </a:r>
            <a:endParaRPr lang="en-US" dirty="0" smtClean="0">
              <a:solidFill>
                <a:schemeClr val="tx1"/>
              </a:solidFill>
            </a:endParaRPr>
          </a:p>
          <a:p>
            <a:pPr lvl="1"/>
            <a:r>
              <a:rPr lang="vi-VN" b="1" dirty="0" smtClean="0">
                <a:solidFill>
                  <a:schemeClr val="tx1"/>
                </a:solidFill>
              </a:rPr>
              <a:t>Permission</a:t>
            </a:r>
            <a:r>
              <a:rPr lang="en-US" dirty="0" smtClean="0">
                <a:solidFill>
                  <a:schemeClr val="tx1"/>
                </a:solidFill>
              </a:rPr>
              <a:t>: </a:t>
            </a:r>
            <a:r>
              <a:rPr lang="en-US" dirty="0" err="1" smtClean="0">
                <a:solidFill>
                  <a:schemeClr val="tx1"/>
                </a:solidFill>
              </a:rPr>
              <a:t>Quy</a:t>
            </a:r>
            <a:r>
              <a:rPr lang="en-US" dirty="0" smtClean="0">
                <a:solidFill>
                  <a:schemeClr val="tx1"/>
                </a:solidFill>
              </a:rPr>
              <a:t> </a:t>
            </a:r>
            <a:r>
              <a:rPr lang="en-US" dirty="0" err="1" smtClean="0">
                <a:solidFill>
                  <a:schemeClr val="tx1"/>
                </a:solidFill>
              </a:rPr>
              <a:t>định</a:t>
            </a:r>
            <a:r>
              <a:rPr lang="en-US" dirty="0" smtClean="0">
                <a:solidFill>
                  <a:schemeClr val="tx1"/>
                </a:solidFill>
              </a:rPr>
              <a:t> </a:t>
            </a:r>
            <a:r>
              <a:rPr lang="en-US" dirty="0" err="1" smtClean="0">
                <a:solidFill>
                  <a:schemeClr val="tx1"/>
                </a:solidFill>
              </a:rPr>
              <a:t>các</a:t>
            </a:r>
            <a:r>
              <a:rPr lang="en-US" dirty="0" smtClean="0">
                <a:solidFill>
                  <a:schemeClr val="tx1"/>
                </a:solidFill>
              </a:rPr>
              <a:t> actions </a:t>
            </a:r>
            <a:r>
              <a:rPr lang="en-US" dirty="0" err="1" smtClean="0">
                <a:solidFill>
                  <a:schemeClr val="tx1"/>
                </a:solidFill>
              </a:rPr>
              <a:t>mà</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CSDL</a:t>
            </a:r>
          </a:p>
          <a:p>
            <a:pPr lvl="1"/>
            <a:r>
              <a:rPr lang="en-US" b="1" dirty="0" smtClean="0">
                <a:solidFill>
                  <a:schemeClr val="tx1"/>
                </a:solidFill>
              </a:rPr>
              <a:t>Role</a:t>
            </a:r>
            <a:r>
              <a:rPr lang="en-US" dirty="0" smtClean="0">
                <a:solidFill>
                  <a:schemeClr val="tx1"/>
                </a:solidFill>
              </a:rPr>
              <a:t>: </a:t>
            </a:r>
            <a:r>
              <a:rPr lang="en-US" dirty="0" err="1" smtClean="0">
                <a:solidFill>
                  <a:schemeClr val="tx1"/>
                </a:solidFill>
              </a:rPr>
              <a:t>tập</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quyền</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gán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p>
          <a:p>
            <a:r>
              <a:rPr lang="en-US" dirty="0" smtClean="0">
                <a:solidFill>
                  <a:schemeClr val="tx1"/>
                </a:solidFill>
              </a:rPr>
              <a:t>SQL server </a:t>
            </a:r>
            <a:r>
              <a:rPr lang="en-US" dirty="0" err="1" smtClean="0">
                <a:solidFill>
                  <a:schemeClr val="tx1"/>
                </a:solidFill>
              </a:rPr>
              <a:t>dựa</a:t>
            </a:r>
            <a:r>
              <a:rPr lang="en-US" dirty="0" smtClean="0">
                <a:solidFill>
                  <a:schemeClr val="tx1"/>
                </a:solidFill>
              </a:rPr>
              <a:t> </a:t>
            </a:r>
            <a:r>
              <a:rPr lang="en-US" dirty="0" err="1" smtClean="0">
                <a:solidFill>
                  <a:schemeClr val="tx1"/>
                </a:solidFill>
              </a:rPr>
              <a:t>vào</a:t>
            </a:r>
            <a:r>
              <a:rPr lang="en-US" dirty="0" smtClean="0">
                <a:solidFill>
                  <a:schemeClr val="tx1"/>
                </a:solidFill>
              </a:rPr>
              <a:t> </a:t>
            </a:r>
            <a:r>
              <a:rPr lang="vi-VN" dirty="0" smtClean="0">
                <a:solidFill>
                  <a:schemeClr val="tx1"/>
                </a:solidFill>
              </a:rPr>
              <a:t>Permission</a:t>
            </a:r>
            <a:r>
              <a:rPr lang="en-US" dirty="0" smtClean="0">
                <a:solidFill>
                  <a:schemeClr val="tx1"/>
                </a:solidFill>
              </a:rPr>
              <a:t> </a:t>
            </a:r>
            <a:r>
              <a:rPr lang="en-US" dirty="0" err="1" smtClean="0">
                <a:solidFill>
                  <a:schemeClr val="tx1"/>
                </a:solidFill>
              </a:rPr>
              <a:t>và</a:t>
            </a:r>
            <a:r>
              <a:rPr lang="en-US" dirty="0" smtClean="0">
                <a:solidFill>
                  <a:schemeClr val="tx1"/>
                </a:solidFill>
              </a:rPr>
              <a:t> Role</a:t>
            </a:r>
            <a:r>
              <a:rPr lang="en-US" dirty="0">
                <a:solidFill>
                  <a:schemeClr val="tx1"/>
                </a:solidFill>
              </a:rPr>
              <a:t>  </a:t>
            </a:r>
            <a:r>
              <a:rPr lang="en-US" dirty="0" err="1" smtClean="0">
                <a:solidFill>
                  <a:schemeClr val="tx1"/>
                </a:solidFill>
              </a:rPr>
              <a:t>để</a:t>
            </a:r>
            <a:r>
              <a:rPr lang="en-US" dirty="0" smtClean="0">
                <a:solidFill>
                  <a:schemeClr val="tx1"/>
                </a:solidFill>
              </a:rPr>
              <a:t> </a:t>
            </a:r>
            <a:r>
              <a:rPr lang="en-US" dirty="0" err="1" smtClean="0">
                <a:solidFill>
                  <a:schemeClr val="tx1"/>
                </a:solidFill>
              </a:rPr>
              <a:t>xác</a:t>
            </a:r>
            <a:r>
              <a:rPr lang="en-US" dirty="0" smtClean="0">
                <a:solidFill>
                  <a:schemeClr val="tx1"/>
                </a:solidFill>
              </a:rPr>
              <a:t> </a:t>
            </a:r>
            <a:r>
              <a:rPr lang="en-US" dirty="0" err="1" smtClean="0">
                <a:solidFill>
                  <a:schemeClr val="tx1"/>
                </a:solidFill>
              </a:rPr>
              <a:t>định</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a:t>
            </a:r>
            <a:r>
              <a:rPr lang="en-US" dirty="0" err="1" smtClean="0">
                <a:solidFill>
                  <a:schemeClr val="tx1"/>
                </a:solidFill>
              </a:rPr>
              <a:t>hành</a:t>
            </a:r>
            <a:r>
              <a:rPr lang="en-US" dirty="0" smtClean="0">
                <a:solidFill>
                  <a:schemeClr val="tx1"/>
                </a:solidFill>
              </a:rPr>
              <a:t> </a:t>
            </a:r>
            <a:r>
              <a:rPr lang="en-US" dirty="0" err="1" smtClean="0">
                <a:solidFill>
                  <a:schemeClr val="tx1"/>
                </a:solidFill>
              </a:rPr>
              <a:t>động</a:t>
            </a:r>
            <a:r>
              <a:rPr lang="en-US" dirty="0" smtClean="0">
                <a:solidFill>
                  <a:schemeClr val="tx1"/>
                </a:solidFill>
              </a:rPr>
              <a:t> </a:t>
            </a:r>
            <a:r>
              <a:rPr lang="en-US" dirty="0" err="1" smtClean="0">
                <a:solidFill>
                  <a:schemeClr val="tx1"/>
                </a:solidFill>
              </a:rPr>
              <a:t>mà</a:t>
            </a:r>
            <a:r>
              <a:rPr lang="en-US" dirty="0" smtClean="0">
                <a:solidFill>
                  <a:schemeClr val="tx1"/>
                </a:solidFill>
              </a:rPr>
              <a:t> </a:t>
            </a:r>
            <a:r>
              <a:rPr lang="en-US" dirty="0" err="1" smtClean="0">
                <a:solidFill>
                  <a:schemeClr val="tx1"/>
                </a:solidFill>
              </a:rPr>
              <a:t>người</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phép</a:t>
            </a:r>
            <a:r>
              <a:rPr lang="en-US" dirty="0" smtClean="0">
                <a:solidFill>
                  <a:schemeClr val="tx1"/>
                </a:solidFill>
              </a:rPr>
              <a:t> </a:t>
            </a:r>
            <a:r>
              <a:rPr lang="en-US" dirty="0" err="1" smtClean="0">
                <a:solidFill>
                  <a:schemeClr val="tx1"/>
                </a:solidFill>
              </a:rPr>
              <a:t>thực</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trên</a:t>
            </a:r>
            <a:r>
              <a:rPr lang="en-US" dirty="0" smtClean="0">
                <a:solidFill>
                  <a:schemeClr val="tx1"/>
                </a:solidFill>
              </a:rPr>
              <a:t> CSDL</a:t>
            </a:r>
            <a:endParaRPr lang="vi-VN" sz="2400" dirty="0">
              <a:solidFill>
                <a:schemeClr val="tx1"/>
              </a:solidFill>
            </a:endParaRPr>
          </a:p>
          <a:p>
            <a:pPr lvl="1"/>
            <a:endParaRPr lang="en-US" dirty="0"/>
          </a:p>
        </p:txBody>
      </p:sp>
    </p:spTree>
    <p:extLst>
      <p:ext uri="{BB962C8B-B14F-4D97-AF65-F5344CB8AC3E}">
        <p14:creationId xmlns:p14="http://schemas.microsoft.com/office/powerpoint/2010/main" val="39482129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DENY</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err="1"/>
              <a:t>Cú</a:t>
            </a:r>
            <a:r>
              <a:rPr lang="en-US" dirty="0"/>
              <a:t> </a:t>
            </a:r>
            <a:r>
              <a:rPr lang="en-US" dirty="0" err="1"/>
              <a:t>pháp</a:t>
            </a:r>
            <a:r>
              <a:rPr lang="en-US" dirty="0"/>
              <a:t>:</a:t>
            </a:r>
          </a:p>
          <a:p>
            <a:pPr>
              <a:lnSpc>
                <a:spcPct val="80000"/>
              </a:lnSpc>
            </a:pPr>
            <a:endParaRPr lang="en-US" dirty="0" smtClean="0"/>
          </a:p>
          <a:p>
            <a:pPr>
              <a:lnSpc>
                <a:spcPct val="80000"/>
              </a:lnSpc>
            </a:pPr>
            <a:endParaRPr lang="en-US" dirty="0"/>
          </a:p>
          <a:p>
            <a:pPr>
              <a:lnSpc>
                <a:spcPct val="80000"/>
              </a:lnSpc>
            </a:pPr>
            <a:r>
              <a:rPr lang="en-US" dirty="0" err="1" smtClean="0"/>
              <a:t>Ví</a:t>
            </a:r>
            <a:r>
              <a:rPr lang="en-US" dirty="0" smtClean="0"/>
              <a:t> </a:t>
            </a:r>
            <a:r>
              <a:rPr lang="en-US" dirty="0" err="1"/>
              <a:t>dụ</a:t>
            </a:r>
            <a:r>
              <a:rPr lang="en-US" dirty="0"/>
              <a:t>:</a:t>
            </a:r>
          </a:p>
          <a:p>
            <a:pPr lvl="1">
              <a:lnSpc>
                <a:spcPct val="80000"/>
              </a:lnSpc>
              <a:buNone/>
            </a:pPr>
            <a:r>
              <a:rPr lang="en-US" dirty="0">
                <a:solidFill>
                  <a:srgbClr val="006600"/>
                </a:solidFill>
              </a:rPr>
              <a:t>Use pubs</a:t>
            </a:r>
          </a:p>
          <a:p>
            <a:pPr lvl="1">
              <a:lnSpc>
                <a:spcPct val="80000"/>
              </a:lnSpc>
              <a:buNone/>
            </a:pPr>
            <a:r>
              <a:rPr lang="en-US" dirty="0">
                <a:solidFill>
                  <a:srgbClr val="006600"/>
                </a:solidFill>
              </a:rPr>
              <a:t>DENY select, insert, update ON titles TO faculty</a:t>
            </a:r>
          </a:p>
          <a:p>
            <a:endParaRPr lang="en-US" sz="4000" dirty="0"/>
          </a:p>
        </p:txBody>
      </p:sp>
      <p:sp>
        <p:nvSpPr>
          <p:cNvPr id="4" name="Rectangle 3"/>
          <p:cNvSpPr/>
          <p:nvPr/>
        </p:nvSpPr>
        <p:spPr>
          <a:xfrm>
            <a:off x="2589212" y="2112705"/>
            <a:ext cx="8775474" cy="738664"/>
          </a:xfrm>
          <a:prstGeom prst="rect">
            <a:avLst/>
          </a:prstGeom>
          <a:ln>
            <a:solidFill>
              <a:schemeClr val="tx1"/>
            </a:solidFill>
          </a:ln>
        </p:spPr>
        <p:txBody>
          <a:bodyPr wrap="square">
            <a:spAutoFit/>
          </a:bodyPr>
          <a:lstStyle/>
          <a:p>
            <a:pPr>
              <a:lnSpc>
                <a:spcPct val="150000"/>
              </a:lnSpc>
            </a:pPr>
            <a:r>
              <a:rPr lang="en-US" sz="2800" b="1" dirty="0">
                <a:solidFill>
                  <a:schemeClr val="accent1"/>
                </a:solidFill>
              </a:rPr>
              <a:t>DENY</a:t>
            </a:r>
            <a:r>
              <a:rPr lang="en-US" sz="2800" dirty="0">
                <a:solidFill>
                  <a:schemeClr val="accent1"/>
                </a:solidFill>
              </a:rPr>
              <a:t> &lt;permissions&gt;[ON &lt;object&gt;] TO &lt;user/role&gt;</a:t>
            </a:r>
          </a:p>
        </p:txBody>
      </p:sp>
    </p:spTree>
    <p:extLst>
      <p:ext uri="{BB962C8B-B14F-4D97-AF65-F5344CB8AC3E}">
        <p14:creationId xmlns:p14="http://schemas.microsoft.com/office/powerpoint/2010/main" val="319444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141875" cy="597562"/>
          </a:xfrm>
        </p:spPr>
        <p:txBody>
          <a:bodyPr/>
          <a:lstStyle/>
          <a:p>
            <a:r>
              <a:rPr lang="en-US" sz="3200" dirty="0"/>
              <a:t>MÔ HÌNH BẢO MẬT TRONG SQL SERVER</a:t>
            </a:r>
          </a:p>
        </p:txBody>
      </p:sp>
      <p:sp>
        <p:nvSpPr>
          <p:cNvPr id="4" name="Rectangle 3"/>
          <p:cNvSpPr>
            <a:spLocks noChangeArrowheads="1"/>
          </p:cNvSpPr>
          <p:nvPr/>
        </p:nvSpPr>
        <p:spPr bwMode="auto">
          <a:xfrm>
            <a:off x="2286000" y="3177119"/>
            <a:ext cx="8820150" cy="609600"/>
          </a:xfrm>
          <a:prstGeom prst="rect">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pPr algn="just">
              <a:lnSpc>
                <a:spcPct val="100000"/>
              </a:lnSpc>
              <a:spcBef>
                <a:spcPct val="0"/>
              </a:spcBef>
              <a:buClrTx/>
              <a:buSzTx/>
              <a:buFontTx/>
              <a:buNone/>
            </a:pPr>
            <a:r>
              <a:rPr lang="en-US" sz="3200" dirty="0">
                <a:latin typeface="Times New Roman" panose="02020603050405020304" pitchFamily="18" charset="0"/>
              </a:rPr>
              <a:t>Establish Login Credentials</a:t>
            </a:r>
          </a:p>
        </p:txBody>
      </p:sp>
      <p:sp>
        <p:nvSpPr>
          <p:cNvPr id="5" name="Rectangle 4"/>
          <p:cNvSpPr>
            <a:spLocks noChangeArrowheads="1"/>
          </p:cNvSpPr>
          <p:nvPr/>
        </p:nvSpPr>
        <p:spPr bwMode="auto">
          <a:xfrm>
            <a:off x="2209800" y="2076450"/>
            <a:ext cx="8820150" cy="609600"/>
          </a:xfrm>
          <a:prstGeom prst="rect">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pPr algn="just">
              <a:lnSpc>
                <a:spcPct val="100000"/>
              </a:lnSpc>
              <a:spcBef>
                <a:spcPct val="0"/>
              </a:spcBef>
              <a:buClrTx/>
              <a:buSzTx/>
              <a:buFontTx/>
              <a:buNone/>
            </a:pPr>
            <a:r>
              <a:rPr lang="en-US" sz="3200">
                <a:latin typeface="Times New Roman" panose="02020603050405020304" pitchFamily="18" charset="0"/>
              </a:rPr>
              <a:t>Connect to the SQL Server Computer</a:t>
            </a:r>
          </a:p>
        </p:txBody>
      </p:sp>
      <p:sp>
        <p:nvSpPr>
          <p:cNvPr id="6" name="AutoShape 5"/>
          <p:cNvSpPr>
            <a:spLocks noChangeArrowheads="1"/>
          </p:cNvSpPr>
          <p:nvPr/>
        </p:nvSpPr>
        <p:spPr bwMode="auto">
          <a:xfrm>
            <a:off x="2667000" y="4955117"/>
            <a:ext cx="533400" cy="381000"/>
          </a:xfrm>
          <a:prstGeom prst="downArrow">
            <a:avLst>
              <a:gd name="adj1" fmla="val 50000"/>
              <a:gd name="adj2" fmla="val 25000"/>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endParaRPr lang="vi-VN"/>
          </a:p>
        </p:txBody>
      </p:sp>
      <p:sp>
        <p:nvSpPr>
          <p:cNvPr id="7" name="AutoShape 6"/>
          <p:cNvSpPr>
            <a:spLocks noChangeArrowheads="1"/>
          </p:cNvSpPr>
          <p:nvPr/>
        </p:nvSpPr>
        <p:spPr bwMode="auto">
          <a:xfrm>
            <a:off x="2667000" y="3845986"/>
            <a:ext cx="533400" cy="381000"/>
          </a:xfrm>
          <a:prstGeom prst="downArrow">
            <a:avLst>
              <a:gd name="adj1" fmla="val 50000"/>
              <a:gd name="adj2" fmla="val 25000"/>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endParaRPr lang="vi-VN"/>
          </a:p>
        </p:txBody>
      </p:sp>
      <p:sp>
        <p:nvSpPr>
          <p:cNvPr id="8" name="AutoShape 7"/>
          <p:cNvSpPr>
            <a:spLocks noChangeArrowheads="1"/>
          </p:cNvSpPr>
          <p:nvPr/>
        </p:nvSpPr>
        <p:spPr bwMode="auto">
          <a:xfrm>
            <a:off x="2667000" y="2762250"/>
            <a:ext cx="533400" cy="381000"/>
          </a:xfrm>
          <a:prstGeom prst="downArrow">
            <a:avLst>
              <a:gd name="adj1" fmla="val 50000"/>
              <a:gd name="adj2" fmla="val 25000"/>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endParaRPr lang="vi-VN"/>
          </a:p>
        </p:txBody>
      </p:sp>
      <p:sp>
        <p:nvSpPr>
          <p:cNvPr id="9" name="Rectangle 8"/>
          <p:cNvSpPr>
            <a:spLocks noChangeArrowheads="1"/>
          </p:cNvSpPr>
          <p:nvPr/>
        </p:nvSpPr>
        <p:spPr bwMode="auto">
          <a:xfrm>
            <a:off x="2286000" y="4277788"/>
            <a:ext cx="8820150" cy="609600"/>
          </a:xfrm>
          <a:prstGeom prst="rect">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pPr algn="just">
              <a:lnSpc>
                <a:spcPct val="100000"/>
              </a:lnSpc>
              <a:spcBef>
                <a:spcPct val="0"/>
              </a:spcBef>
              <a:buClrTx/>
              <a:buSzTx/>
              <a:buFontTx/>
              <a:buNone/>
            </a:pPr>
            <a:r>
              <a:rPr lang="en-US" sz="3200" dirty="0">
                <a:latin typeface="Times New Roman" panose="02020603050405020304" pitchFamily="18" charset="0"/>
              </a:rPr>
              <a:t>Establish a Database Context</a:t>
            </a:r>
          </a:p>
        </p:txBody>
      </p:sp>
      <p:sp>
        <p:nvSpPr>
          <p:cNvPr id="10" name="Rectangle 9"/>
          <p:cNvSpPr>
            <a:spLocks noChangeArrowheads="1"/>
          </p:cNvSpPr>
          <p:nvPr/>
        </p:nvSpPr>
        <p:spPr bwMode="auto">
          <a:xfrm>
            <a:off x="2286000" y="5386920"/>
            <a:ext cx="8820150" cy="690030"/>
          </a:xfrm>
          <a:prstGeom prst="rect">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pPr algn="just">
              <a:lnSpc>
                <a:spcPct val="100000"/>
              </a:lnSpc>
              <a:spcBef>
                <a:spcPct val="0"/>
              </a:spcBef>
              <a:buClrTx/>
              <a:buSzTx/>
              <a:buFontTx/>
              <a:buNone/>
            </a:pPr>
            <a:r>
              <a:rPr lang="en-US" sz="3200" dirty="0">
                <a:latin typeface="Times New Roman" panose="02020603050405020304" pitchFamily="18" charset="0"/>
              </a:rPr>
              <a:t>Verify permissions for all </a:t>
            </a:r>
            <a:r>
              <a:rPr lang="en-US" sz="3200" dirty="0" smtClean="0">
                <a:latin typeface="Times New Roman" panose="02020603050405020304" pitchFamily="18" charset="0"/>
              </a:rPr>
              <a:t>actions within </a:t>
            </a:r>
            <a:r>
              <a:rPr lang="en-US" sz="3200" dirty="0">
                <a:latin typeface="Times New Roman" panose="02020603050405020304" pitchFamily="18" charset="0"/>
              </a:rPr>
              <a:t>a database</a:t>
            </a:r>
          </a:p>
        </p:txBody>
      </p:sp>
      <p:sp>
        <p:nvSpPr>
          <p:cNvPr id="11" name="AutoShape 10"/>
          <p:cNvSpPr>
            <a:spLocks noChangeArrowheads="1"/>
          </p:cNvSpPr>
          <p:nvPr/>
        </p:nvSpPr>
        <p:spPr bwMode="auto">
          <a:xfrm>
            <a:off x="2667000" y="1619250"/>
            <a:ext cx="533400" cy="381000"/>
          </a:xfrm>
          <a:prstGeom prst="downArrow">
            <a:avLst>
              <a:gd name="adj1" fmla="val 50000"/>
              <a:gd name="adj2" fmla="val 25000"/>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nchor="ctr"/>
          <a:lstStyle/>
          <a:p>
            <a:endParaRPr lang="vi-VN"/>
          </a:p>
        </p:txBody>
      </p:sp>
      <p:sp>
        <p:nvSpPr>
          <p:cNvPr id="12" name="Text Box 11"/>
          <p:cNvSpPr txBox="1">
            <a:spLocks noChangeArrowheads="1"/>
          </p:cNvSpPr>
          <p:nvPr/>
        </p:nvSpPr>
        <p:spPr bwMode="auto">
          <a:xfrm>
            <a:off x="3429000" y="1543050"/>
            <a:ext cx="708660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sz="2400" i="1" dirty="0">
                <a:latin typeface="Times New Roman" panose="02020603050405020304" pitchFamily="18" charset="0"/>
              </a:rPr>
              <a:t>Network Connection Request / Pre-login Handshake</a:t>
            </a:r>
          </a:p>
        </p:txBody>
      </p:sp>
      <p:sp>
        <p:nvSpPr>
          <p:cNvPr id="13" name="Text Box 12"/>
          <p:cNvSpPr txBox="1">
            <a:spLocks noChangeArrowheads="1"/>
          </p:cNvSpPr>
          <p:nvPr/>
        </p:nvSpPr>
        <p:spPr bwMode="auto">
          <a:xfrm>
            <a:off x="3352800" y="2724150"/>
            <a:ext cx="647700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sz="2400" i="1" dirty="0">
                <a:latin typeface="Times New Roman" panose="02020603050405020304" pitchFamily="18" charset="0"/>
              </a:rPr>
              <a:t>Login Authentication request to SQL Server</a:t>
            </a:r>
          </a:p>
        </p:txBody>
      </p:sp>
      <p:sp>
        <p:nvSpPr>
          <p:cNvPr id="14" name="Text Box 13"/>
          <p:cNvSpPr txBox="1">
            <a:spLocks noChangeArrowheads="1"/>
          </p:cNvSpPr>
          <p:nvPr/>
        </p:nvSpPr>
        <p:spPr bwMode="auto">
          <a:xfrm>
            <a:off x="3276600" y="3807886"/>
            <a:ext cx="662940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sz="2400" i="1" dirty="0">
                <a:latin typeface="Times New Roman" panose="02020603050405020304" pitchFamily="18" charset="0"/>
              </a:rPr>
              <a:t>Switch to a database and Authorize access</a:t>
            </a:r>
          </a:p>
        </p:txBody>
      </p:sp>
      <p:sp>
        <p:nvSpPr>
          <p:cNvPr id="15" name="Text Box 14"/>
          <p:cNvSpPr txBox="1">
            <a:spLocks noChangeArrowheads="1"/>
          </p:cNvSpPr>
          <p:nvPr/>
        </p:nvSpPr>
        <p:spPr bwMode="auto">
          <a:xfrm>
            <a:off x="3352800" y="4878917"/>
            <a:ext cx="6553200" cy="46166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SzTx/>
              <a:buFontTx/>
              <a:buNone/>
            </a:pPr>
            <a:r>
              <a:rPr lang="en-US" sz="2400" i="1" dirty="0">
                <a:latin typeface="Times New Roman" panose="02020603050405020304" pitchFamily="18" charset="0"/>
              </a:rPr>
              <a:t>Attempt to perform some action</a:t>
            </a:r>
          </a:p>
        </p:txBody>
      </p:sp>
    </p:spTree>
    <p:extLst>
      <p:ext uri="{BB962C8B-B14F-4D97-AF65-F5344CB8AC3E}">
        <p14:creationId xmlns:p14="http://schemas.microsoft.com/office/powerpoint/2010/main" val="201058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0-#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0-#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0-#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1" presetClass="entr" presetSubtype="0" fill="hold" grpId="0" nodeType="afterEffect">
                                  <p:stCondLst>
                                    <p:cond delay="0"/>
                                  </p:stCondLst>
                                  <p:childTnLst>
                                    <p:set>
                                      <p:cBhvr>
                                        <p:cTn id="5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p:bldP spid="8" grpId="0" animBg="1"/>
      <p:bldP spid="9" grpId="0" animBg="1" autoUpdateAnimBg="0"/>
      <p:bldP spid="10" grpId="0" animBg="1" autoUpdateAnimBg="0"/>
      <p:bldP spid="11" grpId="0" animBg="1"/>
      <p:bldP spid="12" grpId="0" autoUpdateAnimBg="0"/>
      <p:bldP spid="13" grpId="0" autoUpdateAnimBg="0"/>
      <p:bldP spid="14" grpId="0" autoUpdateAnimBg="0"/>
      <p:bldP spid="1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SECURITY</a:t>
            </a:r>
          </a:p>
        </p:txBody>
      </p:sp>
      <p:sp>
        <p:nvSpPr>
          <p:cNvPr id="3" name="Content Placeholder 2"/>
          <p:cNvSpPr>
            <a:spLocks noGrp="1"/>
          </p:cNvSpPr>
          <p:nvPr>
            <p:ph idx="1"/>
          </p:nvPr>
        </p:nvSpPr>
        <p:spPr/>
        <p:txBody>
          <a:bodyPr/>
          <a:lstStyle/>
          <a:p>
            <a:r>
              <a:rPr lang="en-US" b="1" dirty="0" err="1" smtClean="0"/>
              <a:t>Có</a:t>
            </a:r>
            <a:r>
              <a:rPr lang="en-US" b="1" dirty="0" smtClean="0"/>
              <a:t> </a:t>
            </a:r>
            <a:r>
              <a:rPr lang="en-US" b="1" dirty="0" err="1" smtClean="0"/>
              <a:t>hai</a:t>
            </a:r>
            <a:r>
              <a:rPr lang="en-US" b="1" dirty="0" smtClean="0"/>
              <a:t> </a:t>
            </a:r>
            <a:r>
              <a:rPr lang="en-US" b="1" dirty="0" err="1" smtClean="0"/>
              <a:t>chế</a:t>
            </a:r>
            <a:r>
              <a:rPr lang="en-US" b="1" dirty="0" smtClean="0"/>
              <a:t> </a:t>
            </a:r>
            <a:r>
              <a:rPr lang="en-US" b="1" dirty="0" err="1" smtClean="0"/>
              <a:t>độ</a:t>
            </a:r>
            <a:r>
              <a:rPr lang="en-US" b="1" dirty="0" smtClean="0"/>
              <a:t> </a:t>
            </a:r>
            <a:r>
              <a:rPr lang="en-US" b="1" dirty="0" err="1" smtClean="0"/>
              <a:t>chứng</a:t>
            </a:r>
            <a:r>
              <a:rPr lang="en-US" b="1" dirty="0" smtClean="0"/>
              <a:t> </a:t>
            </a:r>
            <a:r>
              <a:rPr lang="en-US" b="1" dirty="0" err="1" smtClean="0"/>
              <a:t>thực</a:t>
            </a:r>
            <a:endParaRPr lang="en-US" b="1" dirty="0" smtClean="0"/>
          </a:p>
          <a:p>
            <a:pPr lvl="1"/>
            <a:r>
              <a:rPr lang="en-US" dirty="0"/>
              <a:t>Windows Authentication</a:t>
            </a:r>
          </a:p>
          <a:p>
            <a:pPr lvl="1"/>
            <a:r>
              <a:rPr lang="en-US" dirty="0"/>
              <a:t>SQL Server Authentication</a:t>
            </a:r>
          </a:p>
          <a:p>
            <a:pPr lvl="1"/>
            <a:endParaRPr lang="en-US" dirty="0"/>
          </a:p>
        </p:txBody>
      </p:sp>
    </p:spTree>
    <p:extLst>
      <p:ext uri="{BB962C8B-B14F-4D97-AF65-F5344CB8AC3E}">
        <p14:creationId xmlns:p14="http://schemas.microsoft.com/office/powerpoint/2010/main" val="3524880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2666</TotalTime>
  <Words>3345</Words>
  <Application>Microsoft Office PowerPoint</Application>
  <PresentationFormat>Widescreen</PresentationFormat>
  <Paragraphs>480</Paragraphs>
  <Slides>70</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Arial</vt:lpstr>
      <vt:lpstr>Arial Black</vt:lpstr>
      <vt:lpstr>Calibri</vt:lpstr>
      <vt:lpstr>Century Gothic</vt:lpstr>
      <vt:lpstr>Consolas</vt:lpstr>
      <vt:lpstr>Symbol</vt:lpstr>
      <vt:lpstr>Tahoma</vt:lpstr>
      <vt:lpstr>Times New Roman</vt:lpstr>
      <vt:lpstr>VNI-Times</vt:lpstr>
      <vt:lpstr>Wingdings</vt:lpstr>
      <vt:lpstr>Wingdings 3</vt:lpstr>
      <vt:lpstr>Wisp</vt:lpstr>
      <vt:lpstr>BẢO MẬT &amp; PHÂN QUYỀN</vt:lpstr>
      <vt:lpstr>TẦM QUAN TRỌNG  CỦA BẢO MẬT</vt:lpstr>
      <vt:lpstr>CÁC KHÁI NIỆM CƠ BẢN</vt:lpstr>
      <vt:lpstr>CÁC KHÁI NIỆM CƠ BẢN</vt:lpstr>
      <vt:lpstr>BẢO MẬT TRONG SQL SERVER</vt:lpstr>
      <vt:lpstr>BẢO MẬT TRONG CSDL</vt:lpstr>
      <vt:lpstr>BẢO MẬT TRONG CSDL</vt:lpstr>
      <vt:lpstr>MÔ HÌNH BẢO MẬT TRONG SQL SERVER</vt:lpstr>
      <vt:lpstr>LOGIN SECURITY</vt:lpstr>
      <vt:lpstr>LOGIN SECURITY</vt:lpstr>
      <vt:lpstr>LOGIN SECURITY</vt:lpstr>
      <vt:lpstr>LOGIN SECURITY</vt:lpstr>
      <vt:lpstr>Cách thay đổi chế độ chứng thực</vt:lpstr>
      <vt:lpstr>LOGINS</vt:lpstr>
      <vt:lpstr>LOGIN ID VÀ USER ID</vt:lpstr>
      <vt:lpstr>LOGIN ID VÀ USER ID</vt:lpstr>
      <vt:lpstr>LOGIN ID VÀ USER ID</vt:lpstr>
      <vt:lpstr>Tạo login trong SSMS</vt:lpstr>
      <vt:lpstr>Tạo login trong SSMS</vt:lpstr>
      <vt:lpstr>Tạo login bằng T-SQL</vt:lpstr>
      <vt:lpstr>Tạo login bằng T-SQL</vt:lpstr>
      <vt:lpstr>Tạo login bằng T-SQL</vt:lpstr>
      <vt:lpstr>Tạo login bằng T-SQL</vt:lpstr>
      <vt:lpstr>Database user</vt:lpstr>
      <vt:lpstr>Tạo user sử dụng SSMS</vt:lpstr>
      <vt:lpstr>Tạo user sử dụng T-SQL</vt:lpstr>
      <vt:lpstr>Tạo user sử dụng T-SQL</vt:lpstr>
      <vt:lpstr>Hiệu chỉnh và xóa User</vt:lpstr>
      <vt:lpstr>PERMISSION - ROLES</vt:lpstr>
      <vt:lpstr>Các quyền chuẩn trong SQL</vt:lpstr>
      <vt:lpstr>Roles</vt:lpstr>
      <vt:lpstr>Roles</vt:lpstr>
      <vt:lpstr>SERVER ROLES</vt:lpstr>
      <vt:lpstr>PowerPoint Presentation</vt:lpstr>
      <vt:lpstr>Gán Server Role cho một login ID</vt:lpstr>
      <vt:lpstr>Gán Database Role cho một Login ID</vt:lpstr>
      <vt:lpstr>Tạo một login với fixed server role</vt:lpstr>
      <vt:lpstr>Tạo Database Users</vt:lpstr>
      <vt:lpstr>Tạo mới DB Users bằng T-SQL</vt:lpstr>
      <vt:lpstr>Ví dụ</vt:lpstr>
      <vt:lpstr>Các thủ tục thường thao tác với dabase user</vt:lpstr>
      <vt:lpstr>Quyền (permission)</vt:lpstr>
      <vt:lpstr>Quyền trên các đối tượng</vt:lpstr>
      <vt:lpstr>Quyền trên các câu lệnh</vt:lpstr>
      <vt:lpstr>GRANT</vt:lpstr>
      <vt:lpstr>GRANT</vt:lpstr>
      <vt:lpstr>GRANT</vt:lpstr>
      <vt:lpstr>GRANT</vt:lpstr>
      <vt:lpstr>GRANT</vt:lpstr>
      <vt:lpstr>GRANT</vt:lpstr>
      <vt:lpstr>GRANT</vt:lpstr>
      <vt:lpstr>GRANT</vt:lpstr>
      <vt:lpstr>GRANT</vt:lpstr>
      <vt:lpstr>GRANT</vt:lpstr>
      <vt:lpstr>Ví dụ về GRANT</vt:lpstr>
      <vt:lpstr>GRANT</vt:lpstr>
      <vt:lpstr>REVOKE</vt:lpstr>
      <vt:lpstr>REVOKE</vt:lpstr>
      <vt:lpstr>REVOKE</vt:lpstr>
      <vt:lpstr>REVOKE</vt:lpstr>
      <vt:lpstr>REVOKE</vt:lpstr>
      <vt:lpstr>REVOKE</vt:lpstr>
      <vt:lpstr>REVOKE</vt:lpstr>
      <vt:lpstr>REVOKE</vt:lpstr>
      <vt:lpstr>REVOKE</vt:lpstr>
      <vt:lpstr>REVOKE</vt:lpstr>
      <vt:lpstr>PowerPoint Presentation</vt:lpstr>
      <vt:lpstr>REVOKE</vt:lpstr>
      <vt:lpstr>REVOKE</vt:lpstr>
      <vt:lpstr>DENY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&amp; PHÂN QUYỀN</dc:title>
  <dc:creator>CamHuong</dc:creator>
  <cp:lastModifiedBy>admin</cp:lastModifiedBy>
  <cp:revision>410</cp:revision>
  <dcterms:created xsi:type="dcterms:W3CDTF">2013-12-16T07:52:54Z</dcterms:created>
  <dcterms:modified xsi:type="dcterms:W3CDTF">2017-10-24T03:53:33Z</dcterms:modified>
</cp:coreProperties>
</file>