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6" r:id="rId1"/>
  </p:sldMasterIdLst>
  <p:notesMasterIdLst>
    <p:notesMasterId r:id="rId34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7" r:id="rId30"/>
    <p:sldId id="290" r:id="rId31"/>
    <p:sldId id="291" r:id="rId32"/>
    <p:sldId id="288" r:id="rId33"/>
  </p:sldIdLst>
  <p:sldSz cx="10058400" cy="77724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Wingdings 3" panose="05040102010807070707" pitchFamily="18" charset="2"/>
      <p:regular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82" y="67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063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83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658" y="2849882"/>
            <a:ext cx="7260496" cy="2564485"/>
          </a:xfrm>
        </p:spPr>
        <p:txBody>
          <a:bodyPr anchor="b">
            <a:normAutofit/>
          </a:bodyPr>
          <a:lstStyle>
            <a:lvl1pPr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658" y="5414365"/>
            <a:ext cx="7260496" cy="127645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Logic Building and Elementary Programming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4890" y="4897313"/>
            <a:ext cx="1535020" cy="886018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667" y="5133481"/>
            <a:ext cx="643476" cy="413808"/>
          </a:xfr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2674-F9B9-4649-B86C-E64812EB4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6301" y="77078"/>
            <a:ext cx="3707936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690880"/>
            <a:ext cx="7251184" cy="3532645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5347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57569" y="3972560"/>
            <a:ext cx="6219277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010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763522"/>
            <a:ext cx="7251184" cy="3088158"/>
          </a:xfrm>
        </p:spPr>
        <p:txBody>
          <a:bodyPr anchor="b">
            <a:normAutofit/>
          </a:bodyPr>
          <a:lstStyle>
            <a:lvl1pPr algn="l">
              <a:defRPr sz="5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3940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357121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357121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11409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8" y="711061"/>
            <a:ext cx="7251182" cy="3264023"/>
          </a:xfrm>
        </p:spPr>
        <p:txBody>
          <a:bodyPr anchor="ctr">
            <a:normAutofit/>
          </a:bodyPr>
          <a:lstStyle>
            <a:lvl1pPr algn="l">
              <a:defRPr sz="5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251184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41269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75418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6389" y="711061"/>
            <a:ext cx="1821745" cy="59883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658" y="711061"/>
            <a:ext cx="5187983" cy="59883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45485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2" y="707325"/>
            <a:ext cx="7248119" cy="145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57" y="2418080"/>
            <a:ext cx="7251184" cy="4281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0909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351170"/>
            <a:ext cx="7251184" cy="1664640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058920"/>
            <a:ext cx="7251184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Logic Building and Elementary Programming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8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658" y="2421601"/>
            <a:ext cx="3517284" cy="42697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1038" y="2421601"/>
            <a:ext cx="3516802" cy="42697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47360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1887" y="2523509"/>
            <a:ext cx="316205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6657" y="3176607"/>
            <a:ext cx="3517285" cy="35197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1770" y="2519851"/>
            <a:ext cx="316056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7087" y="3172948"/>
            <a:ext cx="3515248" cy="35197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11083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Logic Building and Elementary Programming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63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Logic Building and Elementary Programming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0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05566"/>
            <a:ext cx="2892542" cy="1106487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843" y="505568"/>
            <a:ext cx="4169997" cy="613695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1811761"/>
            <a:ext cx="2892542" cy="4830761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72775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440680"/>
            <a:ext cx="7251184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6657" y="719627"/>
            <a:ext cx="7251184" cy="436896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6082983"/>
            <a:ext cx="7251184" cy="559540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80181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9080"/>
            <a:ext cx="2179320" cy="752377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463" y="323"/>
            <a:ext cx="2147499" cy="776669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01168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2418080"/>
            <a:ext cx="7251184" cy="440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62351" y="892821"/>
            <a:ext cx="64347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7AFE200-2254-46BC-BFEE-1E0241DBFBB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266301" y="77078"/>
            <a:ext cx="3707936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hf hdr="0" dt="0"/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93413" y="1933619"/>
            <a:ext cx="9271574" cy="3905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dirty="0">
                <a:latin typeface="Arial"/>
                <a:ea typeface="Arial"/>
                <a:cs typeface="Arial"/>
                <a:sym typeface="Arial"/>
              </a:rPr>
              <a:t>BÀI 8: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44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dirty="0" err="1"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 web </a:t>
            </a:r>
            <a:r>
              <a:rPr lang="en-US" sz="4400" b="1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 Bootstrap</a:t>
            </a:r>
            <a:endParaRPr lang="en-US" sz="44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89" y="145399"/>
            <a:ext cx="7248119" cy="145167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10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9869" y="987900"/>
            <a:ext cx="50292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0" dirty="0" err="1"/>
              <a:t>Ví</a:t>
            </a:r>
            <a:r>
              <a:rPr lang="en-US" sz="2640" dirty="0"/>
              <a:t> </a:t>
            </a:r>
            <a:r>
              <a:rPr lang="en-US" sz="2640" dirty="0" err="1"/>
              <a:t>dụ</a:t>
            </a:r>
            <a:r>
              <a:rPr lang="en-US" sz="2640" dirty="0"/>
              <a:t> </a:t>
            </a:r>
            <a:r>
              <a:rPr lang="en-US" sz="2640" dirty="0" err="1"/>
              <a:t>về</a:t>
            </a:r>
            <a:r>
              <a:rPr lang="en-US" sz="2640" dirty="0"/>
              <a:t> container:</a:t>
            </a:r>
          </a:p>
        </p:txBody>
      </p:sp>
      <p:pic>
        <p:nvPicPr>
          <p:cNvPr id="9" name="Picture 3" descr="C:\Users\TONY HUNG CUONG\Desktop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" y="1874520"/>
            <a:ext cx="875919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22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511" y="733387"/>
            <a:ext cx="7248119" cy="874527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Hệ</a:t>
            </a:r>
            <a:r>
              <a:rPr lang="en-US" b="0" dirty="0"/>
              <a:t> </a:t>
            </a:r>
            <a:r>
              <a:rPr lang="en-US" b="0" dirty="0" err="1"/>
              <a:t>thống</a:t>
            </a:r>
            <a:r>
              <a:rPr lang="en-US" b="0" dirty="0"/>
              <a:t> l</a:t>
            </a:r>
            <a:r>
              <a:rPr lang="vi-VN" b="0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0" dirty="0"/>
              <a:t>Bootstrap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291" y="1607914"/>
            <a:ext cx="9052560" cy="5611593"/>
          </a:xfrm>
        </p:spPr>
        <p:txBody>
          <a:bodyPr>
            <a:normAutofit/>
          </a:bodyPr>
          <a:lstStyle/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l</a:t>
            </a:r>
            <a:r>
              <a:rPr lang="vi-VN" sz="2800" dirty="0"/>
              <a:t>ư</a:t>
            </a:r>
            <a:r>
              <a:rPr lang="en-US" sz="2800" dirty="0" err="1"/>
              <a:t>ới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Bootstrap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12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12 </a:t>
            </a:r>
            <a:r>
              <a:rPr lang="en-US" sz="2800" dirty="0" err="1"/>
              <a:t>cột</a:t>
            </a:r>
            <a:r>
              <a:rPr lang="en-US" sz="2800" dirty="0"/>
              <a:t>,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l</a:t>
            </a:r>
            <a:r>
              <a:rPr lang="vi-VN" sz="2800" dirty="0"/>
              <a:t>ư</a:t>
            </a:r>
            <a:r>
              <a:rPr lang="en-US" sz="2800" dirty="0" err="1"/>
              <a:t>ới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Bootstrap </a:t>
            </a:r>
            <a:r>
              <a:rPr lang="en-US" sz="2800" dirty="0" err="1"/>
              <a:t>là</a:t>
            </a:r>
            <a:r>
              <a:rPr lang="en-US" sz="2800" dirty="0"/>
              <a:t> responsive,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cỡ</a:t>
            </a:r>
            <a:r>
              <a:rPr lang="en-US" sz="2800" dirty="0"/>
              <a:t> </a:t>
            </a:r>
            <a:r>
              <a:rPr lang="en-US" sz="2800" dirty="0" err="1"/>
              <a:t>màn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11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66387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888" y="720356"/>
            <a:ext cx="7248119" cy="7788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Bootstrap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12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37890" name="Picture 2" descr="C:\Users\TONY HUNG CUONG\Desktop\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78" y="2069627"/>
            <a:ext cx="905256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25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14300"/>
            <a:ext cx="7248119" cy="1451675"/>
          </a:xfrm>
        </p:spPr>
        <p:txBody>
          <a:bodyPr/>
          <a:lstStyle/>
          <a:p>
            <a:r>
              <a:rPr lang="en-US" b="0" dirty="0"/>
              <a:t>Grid Classes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15801"/>
            <a:ext cx="9052560" cy="5595148"/>
          </a:xfrm>
        </p:spPr>
        <p:txBody>
          <a:bodyPr>
            <a:normAutofit/>
          </a:bodyPr>
          <a:lstStyle/>
          <a:p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Bootstrap bao </a:t>
            </a:r>
            <a:r>
              <a:rPr lang="en-US" sz="2400" dirty="0" err="1"/>
              <a:t>gồm</a:t>
            </a:r>
            <a:r>
              <a:rPr lang="en-US" sz="2400" dirty="0"/>
              <a:t> 4 class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xs</a:t>
            </a:r>
            <a:r>
              <a:rPr lang="en-US" sz="2000" dirty="0"/>
              <a:t> (</a:t>
            </a:r>
            <a:r>
              <a:rPr lang="en-US" sz="2000" dirty="0" err="1"/>
              <a:t>dành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phones –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 768px)</a:t>
            </a:r>
          </a:p>
          <a:p>
            <a:pPr lvl="1"/>
            <a:r>
              <a:rPr lang="en-US" sz="2000" dirty="0" err="1"/>
              <a:t>sm</a:t>
            </a:r>
            <a:r>
              <a:rPr lang="en-US" sz="2000" dirty="0"/>
              <a:t> (</a:t>
            </a:r>
            <a:r>
              <a:rPr lang="en-US" sz="2000" dirty="0" err="1"/>
              <a:t>dành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tablets –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768px)</a:t>
            </a:r>
          </a:p>
          <a:p>
            <a:pPr lvl="1"/>
            <a:r>
              <a:rPr lang="en-US" sz="2000" dirty="0"/>
              <a:t>md (</a:t>
            </a:r>
            <a:r>
              <a:rPr lang="en-US" sz="2000" dirty="0" err="1"/>
              <a:t>dành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small laptops –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992px)</a:t>
            </a:r>
          </a:p>
          <a:p>
            <a:pPr lvl="1"/>
            <a:r>
              <a:rPr lang="en-US" sz="2000" dirty="0"/>
              <a:t>lg (</a:t>
            </a:r>
            <a:r>
              <a:rPr lang="en-US" sz="2000" dirty="0" err="1"/>
              <a:t>dành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laptops </a:t>
            </a:r>
            <a:r>
              <a:rPr lang="en-US" sz="2000" dirty="0" err="1"/>
              <a:t>và</a:t>
            </a:r>
            <a:r>
              <a:rPr lang="en-US" sz="2000" dirty="0"/>
              <a:t> desktops –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1200px)</a:t>
            </a:r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classes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 err="1"/>
              <a:t>linh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13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208276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Responsive Columns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14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38914" name="Picture 2" descr="C:\Users\TONY HUNG CUONG\Desktop\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" y="1532955"/>
            <a:ext cx="905256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9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Responsive Columns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15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39938" name="Picture 2" descr="C:\Users\TONY HUNG CUONG\Desktop\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862551"/>
            <a:ext cx="9387840" cy="340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27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94" y="890477"/>
            <a:ext cx="8450306" cy="863895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Hai </a:t>
            </a:r>
            <a:r>
              <a:rPr lang="en-US" b="0" dirty="0" err="1"/>
              <a:t>cột</a:t>
            </a:r>
            <a:r>
              <a:rPr lang="en-US" b="0" dirty="0"/>
              <a:t> Responsive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đều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16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40962" name="Picture 2" descr="C:\Users\TONY HUNG CUONG\Desktop\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244710"/>
            <a:ext cx="9052560" cy="49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3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946" y="840716"/>
            <a:ext cx="8067534" cy="1002119"/>
          </a:xfrm>
        </p:spPr>
        <p:txBody>
          <a:bodyPr>
            <a:normAutofit fontScale="90000"/>
          </a:bodyPr>
          <a:lstStyle/>
          <a:p>
            <a:r>
              <a:rPr lang="en-US" dirty="0"/>
              <a:t>Hai </a:t>
            </a:r>
            <a:r>
              <a:rPr lang="en-US" dirty="0" err="1"/>
              <a:t>cột</a:t>
            </a:r>
            <a:r>
              <a:rPr lang="en-US" dirty="0"/>
              <a:t> Responsive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nhau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844" y="1970639"/>
            <a:ext cx="7251184" cy="4281305"/>
          </a:xfrm>
        </p:spPr>
        <p:txBody>
          <a:bodyPr>
            <a:normAutofit/>
          </a:bodyPr>
          <a:lstStyle/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17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41986" name="Picture 2" descr="C:\Users\TONY HUNG CUONG\Desktop\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0" y="2838066"/>
            <a:ext cx="9136380" cy="3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3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97" y="114300"/>
            <a:ext cx="7248119" cy="980853"/>
          </a:xfrm>
        </p:spPr>
        <p:txBody>
          <a:bodyPr>
            <a:normAutofit fontScale="90000"/>
          </a:bodyPr>
          <a:lstStyle/>
          <a:p>
            <a:r>
              <a:rPr lang="en-US" sz="3600" b="0" dirty="0"/>
              <a:t>Bootstrap Text/Typography</a:t>
            </a:r>
            <a:br>
              <a:rPr lang="en-US" sz="3600" b="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86" y="1745547"/>
            <a:ext cx="8747893" cy="5399532"/>
          </a:xfrm>
        </p:spPr>
        <p:txBody>
          <a:bodyPr>
            <a:normAutofit/>
          </a:bodyPr>
          <a:lstStyle/>
          <a:p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Bootstrap</a:t>
            </a:r>
          </a:p>
          <a:p>
            <a:pPr lvl="1"/>
            <a:r>
              <a:rPr lang="en-US" sz="2000" dirty="0"/>
              <a:t>Font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 Bootstrap </a:t>
            </a:r>
            <a:r>
              <a:rPr lang="en-US" sz="2000" dirty="0" err="1"/>
              <a:t>có</a:t>
            </a:r>
            <a:r>
              <a:rPr lang="en-US" sz="2000" dirty="0"/>
              <a:t> font-size </a:t>
            </a:r>
            <a:r>
              <a:rPr lang="en-US" sz="2000" dirty="0" err="1"/>
              <a:t>là</a:t>
            </a:r>
            <a:r>
              <a:rPr lang="en-US" sz="2000" dirty="0"/>
              <a:t> 14px, </a:t>
            </a:r>
            <a:r>
              <a:rPr lang="en-US" sz="2000" dirty="0" err="1"/>
              <a:t>với</a:t>
            </a:r>
            <a:r>
              <a:rPr lang="en-US" sz="2000" dirty="0"/>
              <a:t> line-height </a:t>
            </a:r>
            <a:r>
              <a:rPr lang="en-US" sz="2000" dirty="0" err="1"/>
              <a:t>là</a:t>
            </a:r>
            <a:r>
              <a:rPr lang="en-US" sz="2000" dirty="0"/>
              <a:t> 1.428.</a:t>
            </a:r>
          </a:p>
          <a:p>
            <a:pPr lvl="1"/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&lt;body&gt; 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(&lt;p&gt;).</a:t>
            </a:r>
          </a:p>
          <a:p>
            <a:pPr lvl="1"/>
            <a:r>
              <a:rPr lang="en-US" sz="2000" dirty="0" err="1"/>
              <a:t>Ngoài</a:t>
            </a:r>
            <a:r>
              <a:rPr lang="en-US" sz="2000" dirty="0"/>
              <a:t> ra,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&lt;p&gt;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bottom margin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1/2 line-height (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/>
              <a:t> 10px).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18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49098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4" y="1"/>
            <a:ext cx="7248119" cy="999460"/>
          </a:xfrm>
        </p:spPr>
        <p:txBody>
          <a:bodyPr>
            <a:normAutofit fontScale="90000"/>
          </a:bodyPr>
          <a:lstStyle/>
          <a:p>
            <a:r>
              <a:rPr lang="en-US" sz="3600" b="0" dirty="0"/>
              <a:t>Bootstrap Text/Typography</a:t>
            </a:r>
            <a:br>
              <a:rPr lang="en-US" sz="3600" b="0" dirty="0"/>
            </a:b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19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0592" y="1233448"/>
            <a:ext cx="5971507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20" dirty="0" err="1"/>
              <a:t>Một</a:t>
            </a:r>
            <a:r>
              <a:rPr lang="en-US" sz="3520" dirty="0"/>
              <a:t> </a:t>
            </a:r>
            <a:r>
              <a:rPr lang="en-US" sz="3520" dirty="0" err="1"/>
              <a:t>số</a:t>
            </a:r>
            <a:r>
              <a:rPr lang="en-US" sz="3520" dirty="0"/>
              <a:t> Typography Classes</a:t>
            </a:r>
          </a:p>
        </p:txBody>
      </p:sp>
      <p:pic>
        <p:nvPicPr>
          <p:cNvPr id="43011" name="Picture 3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05" y="2234553"/>
            <a:ext cx="7365683" cy="475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6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D74B88A8-C946-4876-B894-094C58584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Mục tiêu bài học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3357A8FF-903D-4323-B050-72262FB03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38" y="1650846"/>
            <a:ext cx="9321135" cy="4889231"/>
          </a:xfrm>
        </p:spPr>
        <p:txBody>
          <a:bodyPr>
            <a:normAutofit/>
          </a:bodyPr>
          <a:lstStyle/>
          <a:p>
            <a:r>
              <a:rPr lang="vi-VN" altLang="vi-VN" sz="2400" dirty="0"/>
              <a:t>Giới thiệu về Bootstrap</a:t>
            </a:r>
          </a:p>
          <a:p>
            <a:r>
              <a:rPr lang="vi-VN" altLang="vi-VN" sz="2400" dirty="0"/>
              <a:t>Các thành phần của Bootstrap</a:t>
            </a:r>
          </a:p>
          <a:p>
            <a:r>
              <a:rPr lang="vi-VN" altLang="vi-VN" sz="2400" dirty="0"/>
              <a:t>Áp dụng Bootstrap vào trang web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27" y="58479"/>
            <a:ext cx="7248119" cy="1451675"/>
          </a:xfrm>
        </p:spPr>
        <p:txBody>
          <a:bodyPr/>
          <a:lstStyle/>
          <a:p>
            <a:r>
              <a:rPr lang="en-US" b="0" dirty="0"/>
              <a:t>Bootstrap 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439884"/>
            <a:ext cx="8484561" cy="5598869"/>
          </a:xfrm>
        </p:spPr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Bootstrap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padding </a:t>
            </a:r>
            <a:r>
              <a:rPr lang="en-US" dirty="0" err="1"/>
              <a:t>mỏng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(horizontal dividers).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style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ta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.table class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Bootstrap.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sọc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(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 .table-striped class.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.table-bordered class. Class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add </a:t>
            </a:r>
            <a:r>
              <a:rPr lang="en-US" dirty="0" err="1"/>
              <a:t>thêm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ô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 .table-hover class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hover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di </a:t>
            </a:r>
            <a:r>
              <a:rPr lang="en-US" dirty="0" err="1"/>
              <a:t>chuột</a:t>
            </a:r>
            <a:r>
              <a:rPr lang="en-US" dirty="0"/>
              <a:t> qua(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grey).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 .table-condensed class,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1 </a:t>
            </a:r>
            <a:r>
              <a:rPr lang="en-US" dirty="0" err="1"/>
              <a:t>nửa</a:t>
            </a:r>
            <a:r>
              <a:rPr lang="en-US" dirty="0"/>
              <a:t> cell padding.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20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537423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82" y="45656"/>
            <a:ext cx="7248119" cy="879378"/>
          </a:xfrm>
        </p:spPr>
        <p:txBody>
          <a:bodyPr/>
          <a:lstStyle/>
          <a:p>
            <a:r>
              <a:rPr lang="en-US" b="0" dirty="0"/>
              <a:t>Bootstrap 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21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2128" y="1497330"/>
            <a:ext cx="41910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0" dirty="0" err="1"/>
              <a:t>Ví</a:t>
            </a:r>
            <a:r>
              <a:rPr lang="en-US" sz="2640" dirty="0"/>
              <a:t> </a:t>
            </a:r>
            <a:r>
              <a:rPr lang="en-US" sz="2640" dirty="0" err="1"/>
              <a:t>dụ</a:t>
            </a:r>
            <a:r>
              <a:rPr lang="en-US" sz="2640" dirty="0"/>
              <a:t>:</a:t>
            </a:r>
          </a:p>
        </p:txBody>
      </p:sp>
      <p:pic>
        <p:nvPicPr>
          <p:cNvPr id="44035" name="Picture 3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0334"/>
            <a:ext cx="8958263" cy="50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527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04" y="1"/>
            <a:ext cx="7248119" cy="110578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Bootstrap Tables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22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6184" y="1655066"/>
            <a:ext cx="41910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0" dirty="0" err="1"/>
              <a:t>Kết</a:t>
            </a:r>
            <a:r>
              <a:rPr lang="en-US" sz="2640" dirty="0"/>
              <a:t> </a:t>
            </a:r>
            <a:r>
              <a:rPr lang="en-US" sz="2640" dirty="0" err="1"/>
              <a:t>quả</a:t>
            </a:r>
            <a:r>
              <a:rPr lang="en-US" sz="2640" dirty="0"/>
              <a:t>:</a:t>
            </a:r>
          </a:p>
        </p:txBody>
      </p:sp>
      <p:pic>
        <p:nvPicPr>
          <p:cNvPr id="45059" name="Picture 3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" y="2571814"/>
            <a:ext cx="8937308" cy="275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7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Images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59" y="1668224"/>
            <a:ext cx="9052560" cy="5625711"/>
          </a:xfrm>
        </p:spPr>
        <p:txBody>
          <a:bodyPr>
            <a:normAutofit/>
          </a:bodyPr>
          <a:lstStyle/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bo</a:t>
            </a:r>
            <a:r>
              <a:rPr lang="en-US" sz="2400" dirty="0"/>
              <a:t> </a:t>
            </a:r>
            <a:r>
              <a:rPr lang="en-US" sz="2400" dirty="0" err="1"/>
              <a:t>góc</a:t>
            </a:r>
            <a:r>
              <a:rPr lang="en-US" sz="2400" dirty="0"/>
              <a:t> (rounded corners )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, ta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 .</a:t>
            </a:r>
            <a:r>
              <a:rPr lang="en-US" sz="2400" dirty="0" err="1"/>
              <a:t>img</a:t>
            </a:r>
            <a:r>
              <a:rPr lang="en-US" sz="2400" dirty="0"/>
              <a:t>-rounded class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 .</a:t>
            </a:r>
            <a:r>
              <a:rPr lang="en-US" sz="2400" dirty="0" err="1"/>
              <a:t>img</a:t>
            </a:r>
            <a:r>
              <a:rPr lang="en-US" sz="2400" dirty="0"/>
              <a:t>-circle class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tròn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 .</a:t>
            </a:r>
            <a:r>
              <a:rPr lang="en-US" sz="2400" dirty="0" err="1"/>
              <a:t>img</a:t>
            </a:r>
            <a:r>
              <a:rPr lang="en-US" sz="2400" dirty="0"/>
              <a:t>-thumbnail class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ành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 </a:t>
            </a:r>
            <a:r>
              <a:rPr lang="en-US" sz="2400" dirty="0" err="1"/>
              <a:t>một</a:t>
            </a:r>
            <a:r>
              <a:rPr lang="en-US" sz="2400" dirty="0"/>
              <a:t> thumbnail</a:t>
            </a:r>
          </a:p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các</a:t>
            </a:r>
            <a:r>
              <a:rPr lang="en-US" sz="2400" dirty="0"/>
              <a:t> responsive images, ta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báo.img</a:t>
            </a:r>
            <a:r>
              <a:rPr lang="en-US" sz="2400" dirty="0"/>
              <a:t>-responsive class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 &lt;</a:t>
            </a:r>
            <a:r>
              <a:rPr lang="en-US" sz="2400" dirty="0" err="1"/>
              <a:t>img</a:t>
            </a:r>
            <a:r>
              <a:rPr lang="en-US" sz="2400" dirty="0"/>
              <a:t>&gt;.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co </a:t>
            </a:r>
            <a:r>
              <a:rPr lang="en-US" sz="2400" dirty="0" err="1"/>
              <a:t>giãn</a:t>
            </a:r>
            <a:r>
              <a:rPr lang="en-US" sz="2400" dirty="0"/>
              <a:t> t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cha.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23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404195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49" y="106121"/>
            <a:ext cx="7248119" cy="1451675"/>
          </a:xfrm>
        </p:spPr>
        <p:txBody>
          <a:bodyPr/>
          <a:lstStyle/>
          <a:p>
            <a:r>
              <a:rPr lang="en-US" b="0" dirty="0"/>
              <a:t>Bootstrap Images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24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8667" y="1129373"/>
            <a:ext cx="41910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0" dirty="0" err="1"/>
              <a:t>Ví</a:t>
            </a:r>
            <a:r>
              <a:rPr lang="en-US" sz="2640" dirty="0"/>
              <a:t> </a:t>
            </a:r>
            <a:r>
              <a:rPr lang="en-US" sz="2640" dirty="0" err="1"/>
              <a:t>dụ</a:t>
            </a:r>
            <a:r>
              <a:rPr lang="en-US" sz="2640" dirty="0"/>
              <a:t>:</a:t>
            </a:r>
          </a:p>
        </p:txBody>
      </p:sp>
      <p:pic>
        <p:nvPicPr>
          <p:cNvPr id="48130" name="Picture 2" descr="C:\Users\TONY HUNG CUONG\Desktop\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8" y="2063906"/>
            <a:ext cx="9052560" cy="483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61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75" y="0"/>
            <a:ext cx="7248119" cy="1451675"/>
          </a:xfrm>
        </p:spPr>
        <p:txBody>
          <a:bodyPr/>
          <a:lstStyle/>
          <a:p>
            <a:r>
              <a:rPr lang="en-US" b="0" dirty="0"/>
              <a:t>Bootstrap Images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25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1635" y="1535430"/>
            <a:ext cx="41910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0" dirty="0" err="1"/>
              <a:t>Kết</a:t>
            </a:r>
            <a:r>
              <a:rPr lang="en-US" sz="2640" dirty="0"/>
              <a:t> </a:t>
            </a:r>
            <a:r>
              <a:rPr lang="en-US" sz="2640" dirty="0" err="1"/>
              <a:t>quả</a:t>
            </a:r>
            <a:r>
              <a:rPr lang="en-US" sz="2640" dirty="0"/>
              <a:t>:</a:t>
            </a:r>
          </a:p>
        </p:txBody>
      </p:sp>
      <p:pic>
        <p:nvPicPr>
          <p:cNvPr id="49154" name="Picture 2" descr="C:\Users\TONY HUNG CUONG\Desktop\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69" y="2962623"/>
            <a:ext cx="5622045" cy="41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0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97" y="60125"/>
            <a:ext cx="7248119" cy="1451675"/>
          </a:xfrm>
        </p:spPr>
        <p:txBody>
          <a:bodyPr/>
          <a:lstStyle/>
          <a:p>
            <a:r>
              <a:rPr lang="en-US" b="0" dirty="0"/>
              <a:t>Bootstrap Buttons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26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7153" y="1511800"/>
            <a:ext cx="8558865" cy="5080386"/>
          </a:xfrm>
        </p:spPr>
        <p:txBody>
          <a:bodyPr/>
          <a:lstStyle/>
          <a:p>
            <a:r>
              <a:rPr lang="en-US" dirty="0"/>
              <a:t>Button Styles</a:t>
            </a:r>
          </a:p>
          <a:p>
            <a:pPr lvl="1"/>
            <a:r>
              <a:rPr lang="en-US" dirty="0"/>
              <a:t>Bootstrap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styles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buttons.</a:t>
            </a:r>
          </a:p>
          <a:p>
            <a:pPr lvl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style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button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web, Bootstrap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classes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</a:t>
            </a:r>
          </a:p>
        </p:txBody>
      </p:sp>
      <p:pic>
        <p:nvPicPr>
          <p:cNvPr id="50180" name="Picture 4" descr="C:\Users\TONY HUNG CUONG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90" y="3063175"/>
            <a:ext cx="5951220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 descr="C:\Users\TONY HUNG CUONG\Desktop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70" y="6149340"/>
            <a:ext cx="6454140" cy="5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4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Bootstrap Buttons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27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1205" y="1790700"/>
            <a:ext cx="8423789" cy="4281305"/>
          </a:xfrm>
        </p:spPr>
        <p:txBody>
          <a:bodyPr>
            <a:normAutofit/>
          </a:bodyPr>
          <a:lstStyle/>
          <a:p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Button</a:t>
            </a:r>
          </a:p>
          <a:p>
            <a:pPr lvl="1"/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tùy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cỡ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Button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web, Bootstrap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th</a:t>
            </a:r>
            <a:r>
              <a:rPr lang="vi-VN" sz="1800" dirty="0"/>
              <a:t>ư</a:t>
            </a:r>
            <a:r>
              <a:rPr lang="en-US" sz="1800" dirty="0" err="1"/>
              <a:t>ớc</a:t>
            </a:r>
            <a:r>
              <a:rPr lang="en-US" sz="1800" dirty="0"/>
              <a:t> button.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0292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:</a:t>
            </a:r>
          </a:p>
        </p:txBody>
      </p:sp>
      <p:pic>
        <p:nvPicPr>
          <p:cNvPr id="52226" name="Picture 2" descr="C:\Users\TONY HUNG CUONG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53" y="3094101"/>
            <a:ext cx="6632258" cy="206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7" name="Picture 3" descr="C:\Users\TONY HUNG CUONG\Desktop\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22" y="5833626"/>
            <a:ext cx="5702379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11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94" y="0"/>
            <a:ext cx="7248119" cy="1451675"/>
          </a:xfrm>
        </p:spPr>
        <p:txBody>
          <a:bodyPr/>
          <a:lstStyle/>
          <a:p>
            <a:r>
              <a:rPr lang="en-US" b="0" dirty="0"/>
              <a:t>Bootstrap Buttons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83" y="1709509"/>
            <a:ext cx="8517167" cy="4882677"/>
          </a:xfrm>
        </p:spPr>
        <p:txBody>
          <a:bodyPr>
            <a:normAutofit/>
          </a:bodyPr>
          <a:lstStyle/>
          <a:p>
            <a:r>
              <a:rPr lang="en-US" sz="2000" dirty="0"/>
              <a:t>Block Level Buttons</a:t>
            </a:r>
          </a:p>
          <a:p>
            <a:pPr lvl="1"/>
            <a:r>
              <a:rPr lang="en-US" sz="1800" dirty="0"/>
              <a:t>Bootstrap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button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chiếm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chiều</a:t>
            </a:r>
            <a:r>
              <a:rPr lang="en-US" sz="1800" dirty="0"/>
              <a:t> </a:t>
            </a:r>
            <a:r>
              <a:rPr lang="en-US" sz="1800" dirty="0" err="1"/>
              <a:t>rộng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, </a:t>
            </a:r>
            <a:r>
              <a:rPr lang="en-US" sz="1800" dirty="0" err="1"/>
              <a:t>còn</a:t>
            </a:r>
            <a:r>
              <a:rPr lang="en-US" sz="1800" dirty="0"/>
              <a:t> đ</a:t>
            </a:r>
            <a:r>
              <a:rPr lang="vi-VN" sz="1800" dirty="0"/>
              <a:t>ược gọi là </a:t>
            </a:r>
            <a:r>
              <a:rPr lang="en-US" sz="1800" dirty="0"/>
              <a:t>block level button.</a:t>
            </a:r>
          </a:p>
          <a:p>
            <a:pPr lvl="1"/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ra </a:t>
            </a:r>
            <a:r>
              <a:rPr lang="en-US" sz="1800" dirty="0" err="1"/>
              <a:t>một</a:t>
            </a:r>
            <a:r>
              <a:rPr lang="en-US" sz="1800" dirty="0"/>
              <a:t> block level button, </a:t>
            </a:r>
            <a:r>
              <a:rPr lang="en-US" sz="1800" dirty="0" err="1"/>
              <a:t>hãy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class .</a:t>
            </a:r>
            <a:r>
              <a:rPr lang="en-US" sz="1800" dirty="0" err="1"/>
              <a:t>btn</a:t>
            </a:r>
            <a:r>
              <a:rPr lang="en-US" sz="1800" dirty="0"/>
              <a:t>-block 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Active/Disabled Buttons</a:t>
            </a:r>
          </a:p>
          <a:p>
            <a:pPr lvl="1"/>
            <a:r>
              <a:rPr lang="en-US" sz="1800" dirty="0" err="1"/>
              <a:t>Một</a:t>
            </a:r>
            <a:r>
              <a:rPr lang="en-US" sz="1800" dirty="0"/>
              <a:t> button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đ</a:t>
            </a:r>
            <a:r>
              <a:rPr lang="vi-VN" sz="1800" dirty="0"/>
              <a:t>ư</a:t>
            </a:r>
            <a:r>
              <a:rPr lang="en-US" sz="1800" dirty="0" err="1"/>
              <a:t>ợc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active (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click)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disabled (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click).</a:t>
            </a:r>
          </a:p>
          <a:p>
            <a:pPr lvl="1"/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active button, ta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class .active ,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disabled button, ta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class .disabled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28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51202" name="Picture 2" descr="C:\Users\TONY HUNG CUONG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78" y="3499337"/>
            <a:ext cx="7072313" cy="5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3" name="Picture 3" descr="C:\Users\TONY HUNG CUONG\Deskto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66" y="6288078"/>
            <a:ext cx="752284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2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87" y="80004"/>
            <a:ext cx="7248119" cy="961987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Bootstrap Navigation Bar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15" y="1352638"/>
            <a:ext cx="8974366" cy="5519650"/>
          </a:xfrm>
        </p:spPr>
        <p:txBody>
          <a:bodyPr>
            <a:normAutofit fontScale="92500" lnSpcReduction="20000"/>
          </a:bodyPr>
          <a:lstStyle/>
          <a:p>
            <a:r>
              <a:rPr lang="en-US" sz="2640" dirty="0"/>
              <a:t>Navigation bar</a:t>
            </a:r>
          </a:p>
          <a:p>
            <a:pPr lvl="1"/>
            <a:r>
              <a:rPr lang="en-US" sz="2420" dirty="0" err="1"/>
              <a:t>Là</a:t>
            </a:r>
            <a:r>
              <a:rPr lang="en-US" sz="2420" dirty="0"/>
              <a:t> </a:t>
            </a:r>
            <a:r>
              <a:rPr lang="en-US" sz="2420" dirty="0" err="1"/>
              <a:t>một</a:t>
            </a:r>
            <a:r>
              <a:rPr lang="en-US" sz="2420" dirty="0"/>
              <a:t> </a:t>
            </a:r>
            <a:r>
              <a:rPr lang="en-US" sz="2420" dirty="0" err="1"/>
              <a:t>thanh</a:t>
            </a:r>
            <a:r>
              <a:rPr lang="en-US" sz="2420" dirty="0"/>
              <a:t> </a:t>
            </a:r>
            <a:r>
              <a:rPr lang="en-US" sz="2420" dirty="0" err="1"/>
              <a:t>điều</a:t>
            </a:r>
            <a:r>
              <a:rPr lang="en-US" sz="2420" dirty="0"/>
              <a:t> h</a:t>
            </a:r>
            <a:r>
              <a:rPr lang="vi-VN" sz="2420" dirty="0"/>
              <a:t>ư</a:t>
            </a:r>
            <a:r>
              <a:rPr lang="en-US" sz="2420" dirty="0" err="1"/>
              <a:t>ớng</a:t>
            </a:r>
            <a:r>
              <a:rPr lang="en-US" sz="2420" dirty="0"/>
              <a:t> đ</a:t>
            </a:r>
            <a:r>
              <a:rPr lang="vi-VN" sz="2420" dirty="0"/>
              <a:t>ư</a:t>
            </a:r>
            <a:r>
              <a:rPr lang="en-US" sz="2420" dirty="0" err="1"/>
              <a:t>ợc</a:t>
            </a:r>
            <a:r>
              <a:rPr lang="en-US" sz="2420" dirty="0"/>
              <a:t> </a:t>
            </a:r>
            <a:r>
              <a:rPr lang="en-US" sz="2420" dirty="0" err="1"/>
              <a:t>đặt</a:t>
            </a:r>
            <a:r>
              <a:rPr lang="en-US" sz="2420" dirty="0"/>
              <a:t> ở </a:t>
            </a:r>
            <a:r>
              <a:rPr lang="en-US" sz="2420" dirty="0" err="1"/>
              <a:t>đầu</a:t>
            </a:r>
            <a:r>
              <a:rPr lang="en-US" sz="2420" dirty="0"/>
              <a:t> </a:t>
            </a:r>
            <a:r>
              <a:rPr lang="en-US" sz="2420" dirty="0" err="1"/>
              <a:t>của</a:t>
            </a:r>
            <a:r>
              <a:rPr lang="en-US" sz="2420" dirty="0"/>
              <a:t> </a:t>
            </a:r>
            <a:r>
              <a:rPr lang="en-US" sz="2420" dirty="0" err="1"/>
              <a:t>trang</a:t>
            </a:r>
            <a:r>
              <a:rPr lang="en-US" sz="2420" dirty="0"/>
              <a:t>. Thanh </a:t>
            </a:r>
            <a:r>
              <a:rPr lang="en-US" sz="2420" dirty="0" err="1"/>
              <a:t>này</a:t>
            </a:r>
            <a:r>
              <a:rPr lang="en-US" sz="2420" dirty="0"/>
              <a:t> bao </a:t>
            </a:r>
            <a:r>
              <a:rPr lang="en-US" sz="2420" dirty="0" err="1"/>
              <a:t>gồm</a:t>
            </a:r>
            <a:r>
              <a:rPr lang="en-US" sz="2420" dirty="0"/>
              <a:t> </a:t>
            </a:r>
            <a:r>
              <a:rPr lang="en-US" sz="2420" dirty="0" err="1"/>
              <a:t>một</a:t>
            </a:r>
            <a:r>
              <a:rPr lang="en-US" sz="2420" dirty="0"/>
              <a:t> </a:t>
            </a:r>
            <a:r>
              <a:rPr lang="en-US" sz="2420" dirty="0" err="1"/>
              <a:t>số</a:t>
            </a:r>
            <a:r>
              <a:rPr lang="en-US" sz="2420" dirty="0"/>
              <a:t> </a:t>
            </a:r>
            <a:r>
              <a:rPr lang="en-US" sz="2420" dirty="0" err="1"/>
              <a:t>liên</a:t>
            </a:r>
            <a:r>
              <a:rPr lang="en-US" sz="2420" dirty="0"/>
              <a:t> </a:t>
            </a:r>
            <a:r>
              <a:rPr lang="en-US" sz="2420" dirty="0" err="1"/>
              <a:t>kết</a:t>
            </a:r>
            <a:r>
              <a:rPr lang="en-US" sz="2420" dirty="0"/>
              <a:t> </a:t>
            </a:r>
            <a:r>
              <a:rPr lang="en-US" sz="2420" dirty="0" err="1"/>
              <a:t>đến</a:t>
            </a:r>
            <a:r>
              <a:rPr lang="en-US" sz="2420" dirty="0"/>
              <a:t> </a:t>
            </a:r>
            <a:r>
              <a:rPr lang="en-US" sz="2420" dirty="0" err="1"/>
              <a:t>các</a:t>
            </a:r>
            <a:r>
              <a:rPr lang="en-US" sz="2420" dirty="0"/>
              <a:t> </a:t>
            </a:r>
            <a:r>
              <a:rPr lang="en-US" sz="2420" dirty="0" err="1"/>
              <a:t>trang</a:t>
            </a:r>
            <a:r>
              <a:rPr lang="en-US" sz="2420" dirty="0"/>
              <a:t> </a:t>
            </a:r>
            <a:r>
              <a:rPr lang="en-US" sz="2420" dirty="0" err="1"/>
              <a:t>khác</a:t>
            </a:r>
            <a:r>
              <a:rPr lang="en-US" sz="2420" dirty="0"/>
              <a:t> </a:t>
            </a:r>
            <a:r>
              <a:rPr lang="en-US" sz="2420" dirty="0" err="1"/>
              <a:t>của</a:t>
            </a:r>
            <a:r>
              <a:rPr lang="en-US" sz="2420" dirty="0"/>
              <a:t> website.</a:t>
            </a:r>
          </a:p>
          <a:p>
            <a:r>
              <a:rPr lang="en-US" sz="2640" dirty="0"/>
              <a:t>Bootstrap </a:t>
            </a:r>
            <a:r>
              <a:rPr lang="en-US" sz="2640" dirty="0" err="1"/>
              <a:t>cung</a:t>
            </a:r>
            <a:r>
              <a:rPr lang="en-US" sz="2640" dirty="0"/>
              <a:t> </a:t>
            </a:r>
            <a:r>
              <a:rPr lang="en-US" sz="2640" dirty="0" err="1"/>
              <a:t>cấp</a:t>
            </a:r>
            <a:r>
              <a:rPr lang="en-US" sz="2640" dirty="0"/>
              <a:t> </a:t>
            </a:r>
            <a:r>
              <a:rPr lang="en-US" sz="2640" dirty="0" err="1"/>
              <a:t>các</a:t>
            </a:r>
            <a:r>
              <a:rPr lang="en-US" sz="2640" dirty="0"/>
              <a:t> CSS class </a:t>
            </a:r>
            <a:r>
              <a:rPr lang="en-US" sz="2640" dirty="0" err="1"/>
              <a:t>cho</a:t>
            </a:r>
            <a:r>
              <a:rPr lang="en-US" sz="2640" dirty="0"/>
              <a:t> </a:t>
            </a:r>
            <a:r>
              <a:rPr lang="en-US" sz="2640" dirty="0" err="1"/>
              <a:t>phép</a:t>
            </a:r>
            <a:r>
              <a:rPr lang="en-US" sz="2640" dirty="0"/>
              <a:t> </a:t>
            </a:r>
            <a:r>
              <a:rPr lang="en-US" sz="2640" dirty="0" err="1"/>
              <a:t>một</a:t>
            </a:r>
            <a:r>
              <a:rPr lang="en-US" sz="2640" dirty="0"/>
              <a:t> navigation bar </a:t>
            </a:r>
            <a:r>
              <a:rPr lang="en-US" sz="2640" dirty="0" err="1"/>
              <a:t>có</a:t>
            </a:r>
            <a:r>
              <a:rPr lang="en-US" sz="2640" dirty="0"/>
              <a:t> </a:t>
            </a:r>
            <a:r>
              <a:rPr lang="en-US" sz="2640" dirty="0" err="1"/>
              <a:t>thể</a:t>
            </a:r>
            <a:r>
              <a:rPr lang="en-US" sz="2640" dirty="0"/>
              <a:t> đ</a:t>
            </a:r>
            <a:r>
              <a:rPr lang="vi-VN" sz="2640" dirty="0"/>
              <a:t>ư</a:t>
            </a:r>
            <a:r>
              <a:rPr lang="en-US" sz="2640" dirty="0" err="1"/>
              <a:t>ợc</a:t>
            </a:r>
            <a:r>
              <a:rPr lang="en-US" sz="2640" dirty="0"/>
              <a:t> </a:t>
            </a:r>
            <a:r>
              <a:rPr lang="en-US" sz="2640" dirty="0" err="1"/>
              <a:t>mở</a:t>
            </a:r>
            <a:r>
              <a:rPr lang="en-US" sz="2640" dirty="0"/>
              <a:t> </a:t>
            </a:r>
            <a:r>
              <a:rPr lang="en-US" sz="2640" dirty="0" err="1"/>
              <a:t>rộng</a:t>
            </a:r>
            <a:r>
              <a:rPr lang="en-US" sz="2640" dirty="0"/>
              <a:t> (extend) </a:t>
            </a:r>
            <a:r>
              <a:rPr lang="en-US" sz="2640" dirty="0" err="1"/>
              <a:t>hoặc</a:t>
            </a:r>
            <a:r>
              <a:rPr lang="en-US" sz="2640" dirty="0"/>
              <a:t> </a:t>
            </a:r>
            <a:r>
              <a:rPr lang="en-US" sz="2640" dirty="0" err="1"/>
              <a:t>thu</a:t>
            </a:r>
            <a:r>
              <a:rPr lang="en-US" sz="2640" dirty="0"/>
              <a:t> </a:t>
            </a:r>
            <a:r>
              <a:rPr lang="en-US" sz="2640" dirty="0" err="1"/>
              <a:t>hẹp</a:t>
            </a:r>
            <a:r>
              <a:rPr lang="en-US" sz="2640" dirty="0"/>
              <a:t> (collapse), </a:t>
            </a:r>
            <a:r>
              <a:rPr lang="en-US" sz="2640" dirty="0" err="1"/>
              <a:t>tùy</a:t>
            </a:r>
            <a:r>
              <a:rPr lang="en-US" sz="2640" dirty="0"/>
              <a:t> </a:t>
            </a:r>
            <a:r>
              <a:rPr lang="en-US" sz="2640" dirty="0" err="1"/>
              <a:t>thuộc</a:t>
            </a:r>
            <a:r>
              <a:rPr lang="en-US" sz="2640" dirty="0"/>
              <a:t> </a:t>
            </a:r>
            <a:r>
              <a:rPr lang="en-US" sz="2640" dirty="0" err="1"/>
              <a:t>vào</a:t>
            </a:r>
            <a:r>
              <a:rPr lang="en-US" sz="2640" dirty="0"/>
              <a:t> </a:t>
            </a:r>
            <a:r>
              <a:rPr lang="en-US" sz="2640" dirty="0" err="1"/>
              <a:t>kích</a:t>
            </a:r>
            <a:r>
              <a:rPr lang="en-US" sz="2640" dirty="0"/>
              <a:t> </a:t>
            </a:r>
            <a:r>
              <a:rPr lang="en-US" sz="2640" dirty="0" err="1"/>
              <a:t>th</a:t>
            </a:r>
            <a:r>
              <a:rPr lang="vi-VN" sz="2640" dirty="0"/>
              <a:t>ư</a:t>
            </a:r>
            <a:r>
              <a:rPr lang="en-US" sz="2640" dirty="0" err="1"/>
              <a:t>ớc</a:t>
            </a:r>
            <a:r>
              <a:rPr lang="en-US" sz="2640" dirty="0"/>
              <a:t> </a:t>
            </a:r>
            <a:r>
              <a:rPr lang="en-US" sz="2640" dirty="0" err="1"/>
              <a:t>màn</a:t>
            </a:r>
            <a:r>
              <a:rPr lang="en-US" sz="2640" dirty="0"/>
              <a:t> </a:t>
            </a:r>
            <a:r>
              <a:rPr lang="en-US" sz="2640" dirty="0" err="1"/>
              <a:t>hình</a:t>
            </a:r>
            <a:r>
              <a:rPr lang="en-US" sz="2640" dirty="0"/>
              <a:t>.</a:t>
            </a:r>
          </a:p>
          <a:p>
            <a:r>
              <a:rPr lang="en-US" sz="2640" dirty="0"/>
              <a:t>A standard navigation bar is created with &lt;</a:t>
            </a:r>
            <a:r>
              <a:rPr lang="en-US" sz="2640" dirty="0" err="1"/>
              <a:t>nav</a:t>
            </a:r>
            <a:r>
              <a:rPr lang="en-US" sz="2640" dirty="0"/>
              <a:t> class="</a:t>
            </a:r>
            <a:r>
              <a:rPr lang="en-US" sz="2640" dirty="0" err="1"/>
              <a:t>navbar</a:t>
            </a:r>
            <a:r>
              <a:rPr lang="en-US" sz="2640" dirty="0"/>
              <a:t> </a:t>
            </a:r>
            <a:r>
              <a:rPr lang="en-US" sz="2640" dirty="0" err="1"/>
              <a:t>navbar</a:t>
            </a:r>
            <a:r>
              <a:rPr lang="en-US" sz="2640" dirty="0"/>
              <a:t>-default"&gt;.</a:t>
            </a:r>
          </a:p>
          <a:p>
            <a:r>
              <a:rPr lang="en-US" sz="2640" dirty="0"/>
              <a:t>If you don't like the style of the default navigation bar, Bootstrap provides an alternative, black </a:t>
            </a:r>
            <a:r>
              <a:rPr lang="en-US" sz="2640" dirty="0" err="1"/>
              <a:t>navbar</a:t>
            </a:r>
            <a:r>
              <a:rPr lang="en-US" sz="2640" dirty="0"/>
              <a:t>, you can change the .</a:t>
            </a:r>
            <a:r>
              <a:rPr lang="en-US" sz="2640" dirty="0" err="1"/>
              <a:t>navbar</a:t>
            </a:r>
            <a:r>
              <a:rPr lang="en-US" sz="2640" dirty="0"/>
              <a:t>-default class into .</a:t>
            </a:r>
            <a:r>
              <a:rPr lang="en-US" sz="2640" dirty="0" err="1"/>
              <a:t>navbar</a:t>
            </a:r>
            <a:r>
              <a:rPr lang="en-US" sz="2640" dirty="0"/>
              <a:t>-inverse</a:t>
            </a:r>
          </a:p>
          <a:p>
            <a:r>
              <a:rPr lang="en-US" sz="2640" dirty="0"/>
              <a:t>The .</a:t>
            </a:r>
            <a:r>
              <a:rPr lang="en-US" sz="2640" dirty="0" err="1"/>
              <a:t>navbar</a:t>
            </a:r>
            <a:r>
              <a:rPr lang="en-US" sz="2640" dirty="0"/>
              <a:t>-right class is used to right-align navigation bar buttons.</a:t>
            </a:r>
          </a:p>
          <a:p>
            <a:endParaRPr lang="en-US" sz="2640" dirty="0"/>
          </a:p>
        </p:txBody>
      </p:sp>
      <p:pic>
        <p:nvPicPr>
          <p:cNvPr id="1026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6" y="6872288"/>
            <a:ext cx="6443663" cy="72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80" y="114300"/>
            <a:ext cx="7248119" cy="1451675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b="0" dirty="0"/>
              <a:t>Bootstrap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34" y="1565975"/>
            <a:ext cx="9052560" cy="5685430"/>
          </a:xfrm>
        </p:spPr>
        <p:txBody>
          <a:bodyPr>
            <a:normAutofit/>
          </a:bodyPr>
          <a:lstStyle/>
          <a:p>
            <a:r>
              <a:rPr lang="vi-VN" dirty="0"/>
              <a:t>Bootstrap là một free frond-end framework cho phép thiết kế website reponsive nhanh hơn và dễ dàng hơn.</a:t>
            </a:r>
            <a:endParaRPr lang="vi-VN" sz="2800" dirty="0"/>
          </a:p>
          <a:p>
            <a:r>
              <a:rPr lang="vi-VN" dirty="0"/>
              <a:t>Bootstrap bao gồm các HTML templates, CSS templates và Javascript tao ra những thành phần cơ bản có sẵn như: typography, forms, buttons, tables, navigation, modals, image carousels và nhiều thứ khác. </a:t>
            </a:r>
          </a:p>
          <a:p>
            <a:r>
              <a:rPr lang="vi-VN" dirty="0"/>
              <a:t>Bootstrap bổ sung thêm các plugin Javascript trong nó. Việc sử dụng Bootstrap giúp cho việc thiết kế reponsive của bạn dễ dàng hơn và nhanh chóng hơn.</a:t>
            </a:r>
            <a:endParaRPr lang="en-US" sz="2640" dirty="0"/>
          </a:p>
          <a:p>
            <a:r>
              <a:rPr lang="en-US" sz="2640" dirty="0"/>
              <a:t>Responsive web design</a:t>
            </a:r>
          </a:p>
          <a:p>
            <a:pPr lvl="1"/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ra </a:t>
            </a:r>
            <a:r>
              <a:rPr lang="en-US" sz="2200" dirty="0" err="1"/>
              <a:t>những</a:t>
            </a:r>
            <a:r>
              <a:rPr lang="en-US" sz="2200" dirty="0"/>
              <a:t> web sites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chỉnh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hiển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đ</a:t>
            </a:r>
            <a:r>
              <a:rPr lang="vi-VN" sz="2200" dirty="0"/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</a:t>
            </a:r>
            <a:r>
              <a:rPr lang="vi-VN" sz="2200" dirty="0"/>
              <a:t>ư</a:t>
            </a:r>
            <a:r>
              <a:rPr lang="en-US" sz="2200" dirty="0" err="1"/>
              <a:t>ớc</a:t>
            </a:r>
            <a:r>
              <a:rPr lang="en-US" sz="2200" dirty="0"/>
              <a:t> </a:t>
            </a:r>
            <a:r>
              <a:rPr lang="en-US" sz="2200" dirty="0" err="1"/>
              <a:t>màn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,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small phones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desktops.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3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12780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22" y="0"/>
            <a:ext cx="7248119" cy="903767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Bootstrap Navigation Bar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1" y="1451675"/>
            <a:ext cx="9244558" cy="4927860"/>
          </a:xfrm>
        </p:spPr>
        <p:txBody>
          <a:bodyPr>
            <a:normAutofit fontScale="92500" lnSpcReduction="20000"/>
          </a:bodyPr>
          <a:lstStyle/>
          <a:p>
            <a:r>
              <a:rPr lang="en-US" sz="2640" dirty="0" err="1"/>
              <a:t>Để</a:t>
            </a:r>
            <a:r>
              <a:rPr lang="en-US" sz="2640" dirty="0"/>
              <a:t> </a:t>
            </a:r>
            <a:r>
              <a:rPr lang="en-US" sz="2640" dirty="0" err="1"/>
              <a:t>thêm</a:t>
            </a:r>
            <a:r>
              <a:rPr lang="en-US" sz="2640" dirty="0"/>
              <a:t> </a:t>
            </a:r>
            <a:r>
              <a:rPr lang="en-US" sz="2640" dirty="0" err="1"/>
              <a:t>các</a:t>
            </a:r>
            <a:r>
              <a:rPr lang="en-US" sz="2640" dirty="0"/>
              <a:t> buttons </a:t>
            </a:r>
            <a:r>
              <a:rPr lang="en-US" sz="2640" dirty="0" err="1"/>
              <a:t>vào</a:t>
            </a:r>
            <a:r>
              <a:rPr lang="en-US" sz="2640" dirty="0"/>
              <a:t> navbar, </a:t>
            </a:r>
            <a:r>
              <a:rPr lang="en-US" sz="2640" dirty="0" err="1"/>
              <a:t>hãy</a:t>
            </a:r>
            <a:r>
              <a:rPr lang="en-US" sz="2640" dirty="0"/>
              <a:t> </a:t>
            </a:r>
            <a:r>
              <a:rPr lang="en-US" sz="2640" dirty="0" err="1"/>
              <a:t>khai</a:t>
            </a:r>
            <a:r>
              <a:rPr lang="en-US" sz="2640" dirty="0"/>
              <a:t> </a:t>
            </a:r>
            <a:r>
              <a:rPr lang="en-US" sz="2640" dirty="0" err="1"/>
              <a:t>báo</a:t>
            </a:r>
            <a:r>
              <a:rPr lang="en-US" sz="2640" dirty="0"/>
              <a:t> </a:t>
            </a:r>
            <a:r>
              <a:rPr lang="en-US" sz="2640" dirty="0" err="1"/>
              <a:t>thêm</a:t>
            </a:r>
            <a:r>
              <a:rPr lang="en-US" sz="2640" dirty="0"/>
              <a:t> .navbar-</a:t>
            </a:r>
            <a:r>
              <a:rPr lang="en-US" sz="2640" dirty="0" err="1"/>
              <a:t>btn</a:t>
            </a:r>
            <a:r>
              <a:rPr lang="en-US" sz="2640" dirty="0"/>
              <a:t> class </a:t>
            </a:r>
            <a:r>
              <a:rPr lang="en-US" sz="2640" dirty="0" err="1"/>
              <a:t>vào</a:t>
            </a:r>
            <a:r>
              <a:rPr lang="en-US" sz="2640" dirty="0"/>
              <a:t> </a:t>
            </a:r>
            <a:r>
              <a:rPr lang="en-US" sz="2640" dirty="0" err="1"/>
              <a:t>một</a:t>
            </a:r>
            <a:r>
              <a:rPr lang="en-US" sz="2640" dirty="0"/>
              <a:t> Bootstrap button.</a:t>
            </a:r>
          </a:p>
          <a:p>
            <a:r>
              <a:rPr lang="en-US" sz="2640" dirty="0" err="1"/>
              <a:t>Để</a:t>
            </a:r>
            <a:r>
              <a:rPr lang="en-US" sz="2640" dirty="0"/>
              <a:t> </a:t>
            </a:r>
            <a:r>
              <a:rPr lang="en-US" sz="2640" dirty="0" err="1"/>
              <a:t>chèn</a:t>
            </a:r>
            <a:r>
              <a:rPr lang="en-US" sz="2640" dirty="0"/>
              <a:t> </a:t>
            </a:r>
            <a:r>
              <a:rPr lang="en-US" sz="2640" dirty="0" err="1"/>
              <a:t>thêm</a:t>
            </a:r>
            <a:r>
              <a:rPr lang="en-US" sz="2640" dirty="0"/>
              <a:t> </a:t>
            </a:r>
            <a:r>
              <a:rPr lang="en-US" sz="2640" dirty="0" err="1"/>
              <a:t>các</a:t>
            </a:r>
            <a:r>
              <a:rPr lang="en-US" sz="2640" dirty="0"/>
              <a:t> </a:t>
            </a:r>
            <a:r>
              <a:rPr lang="en-US" sz="2640" dirty="0" err="1"/>
              <a:t>phần</a:t>
            </a:r>
            <a:r>
              <a:rPr lang="en-US" sz="2640" dirty="0"/>
              <a:t> </a:t>
            </a:r>
            <a:r>
              <a:rPr lang="en-US" sz="2640" dirty="0" err="1"/>
              <a:t>tử</a:t>
            </a:r>
            <a:r>
              <a:rPr lang="en-US" sz="2640" dirty="0"/>
              <a:t> form </a:t>
            </a:r>
            <a:r>
              <a:rPr lang="en-US" sz="2640" dirty="0" err="1"/>
              <a:t>vào</a:t>
            </a:r>
            <a:r>
              <a:rPr lang="en-US" sz="2640" dirty="0"/>
              <a:t> </a:t>
            </a:r>
            <a:r>
              <a:rPr lang="en-US" sz="2640" dirty="0" err="1"/>
              <a:t>trong</a:t>
            </a:r>
            <a:r>
              <a:rPr lang="en-US" sz="2640" dirty="0"/>
              <a:t> navbar, </a:t>
            </a:r>
            <a:r>
              <a:rPr lang="en-US" sz="2640" dirty="0" err="1"/>
              <a:t>hãy</a:t>
            </a:r>
            <a:r>
              <a:rPr lang="en-US" sz="2640" dirty="0"/>
              <a:t> </a:t>
            </a:r>
            <a:r>
              <a:rPr lang="en-US" sz="2640" dirty="0" err="1"/>
              <a:t>thêm</a:t>
            </a:r>
            <a:r>
              <a:rPr lang="en-US" sz="2640" dirty="0"/>
              <a:t> .navbar-form class </a:t>
            </a:r>
            <a:r>
              <a:rPr lang="en-US" sz="2640" dirty="0" err="1"/>
              <a:t>vào</a:t>
            </a:r>
            <a:r>
              <a:rPr lang="en-US" sz="2640" dirty="0"/>
              <a:t> </a:t>
            </a:r>
            <a:r>
              <a:rPr lang="en-US" sz="2640" dirty="0" err="1"/>
              <a:t>một</a:t>
            </a:r>
            <a:r>
              <a:rPr lang="en-US" sz="2640" dirty="0"/>
              <a:t> </a:t>
            </a:r>
            <a:r>
              <a:rPr lang="en-US" sz="2640" dirty="0" err="1"/>
              <a:t>phần</a:t>
            </a:r>
            <a:r>
              <a:rPr lang="en-US" sz="2640" dirty="0"/>
              <a:t> </a:t>
            </a:r>
            <a:r>
              <a:rPr lang="en-US" sz="2640" dirty="0" err="1"/>
              <a:t>tử</a:t>
            </a:r>
            <a:r>
              <a:rPr lang="en-US" sz="2640" dirty="0"/>
              <a:t> form </a:t>
            </a:r>
            <a:r>
              <a:rPr lang="en-US" sz="2640" dirty="0" err="1"/>
              <a:t>và</a:t>
            </a:r>
            <a:r>
              <a:rPr lang="en-US" sz="2640" dirty="0"/>
              <a:t> </a:t>
            </a:r>
            <a:r>
              <a:rPr lang="en-US" sz="2640" dirty="0" err="1"/>
              <a:t>thêm</a:t>
            </a:r>
            <a:r>
              <a:rPr lang="en-US" sz="2640" dirty="0"/>
              <a:t> </a:t>
            </a:r>
            <a:r>
              <a:rPr lang="en-US" sz="2640" dirty="0" err="1"/>
              <a:t>một</a:t>
            </a:r>
            <a:r>
              <a:rPr lang="en-US" sz="2640" dirty="0"/>
              <a:t> input. </a:t>
            </a:r>
          </a:p>
          <a:p>
            <a:pPr lvl="1"/>
            <a:r>
              <a:rPr lang="en-US" sz="2420" dirty="0" err="1"/>
              <a:t>Chú</a:t>
            </a:r>
            <a:r>
              <a:rPr lang="en-US" sz="2420" dirty="0"/>
              <a:t> ý: Ta </a:t>
            </a:r>
            <a:r>
              <a:rPr lang="en-US" sz="2420" dirty="0" err="1"/>
              <a:t>đã</a:t>
            </a:r>
            <a:r>
              <a:rPr lang="en-US" sz="2420" dirty="0"/>
              <a:t> </a:t>
            </a:r>
            <a:r>
              <a:rPr lang="en-US" sz="2420" dirty="0" err="1"/>
              <a:t>khai</a:t>
            </a:r>
            <a:r>
              <a:rPr lang="en-US" sz="2420" dirty="0"/>
              <a:t> </a:t>
            </a:r>
            <a:r>
              <a:rPr lang="en-US" sz="2420" dirty="0" err="1"/>
              <a:t>báo</a:t>
            </a:r>
            <a:r>
              <a:rPr lang="en-US" sz="2420" dirty="0"/>
              <a:t> </a:t>
            </a:r>
            <a:r>
              <a:rPr lang="en-US" sz="2420" dirty="0" err="1"/>
              <a:t>một</a:t>
            </a:r>
            <a:r>
              <a:rPr lang="en-US" sz="2420" dirty="0"/>
              <a:t> .form-group class </a:t>
            </a:r>
            <a:r>
              <a:rPr lang="en-US" sz="2420" dirty="0" err="1"/>
              <a:t>vào</a:t>
            </a:r>
            <a:r>
              <a:rPr lang="en-US" sz="2420" dirty="0"/>
              <a:t> div container </a:t>
            </a:r>
            <a:r>
              <a:rPr lang="en-US" sz="2420" dirty="0" err="1"/>
              <a:t>có</a:t>
            </a:r>
            <a:r>
              <a:rPr lang="en-US" sz="2420" dirty="0"/>
              <a:t> </a:t>
            </a:r>
            <a:r>
              <a:rPr lang="en-US" sz="2420" dirty="0" err="1"/>
              <a:t>chứa</a:t>
            </a:r>
            <a:r>
              <a:rPr lang="en-US" sz="2420" dirty="0"/>
              <a:t> input.</a:t>
            </a:r>
          </a:p>
          <a:p>
            <a:r>
              <a:rPr lang="en-US" sz="2640" dirty="0" err="1"/>
              <a:t>Khai</a:t>
            </a:r>
            <a:r>
              <a:rPr lang="en-US" sz="2640" dirty="0"/>
              <a:t> </a:t>
            </a:r>
            <a:r>
              <a:rPr lang="en-US" sz="2640" dirty="0" err="1"/>
              <a:t>báo</a:t>
            </a:r>
            <a:r>
              <a:rPr lang="en-US" sz="2640" dirty="0"/>
              <a:t> .navbar-fixed-top class </a:t>
            </a:r>
            <a:r>
              <a:rPr lang="en-US" sz="2640" dirty="0" err="1"/>
              <a:t>sẽ</a:t>
            </a:r>
            <a:r>
              <a:rPr lang="en-US" sz="2640" dirty="0"/>
              <a:t> </a:t>
            </a:r>
            <a:r>
              <a:rPr lang="en-US" sz="2640" dirty="0" err="1"/>
              <a:t>thiết</a:t>
            </a:r>
            <a:r>
              <a:rPr lang="en-US" sz="2640" dirty="0"/>
              <a:t> </a:t>
            </a:r>
            <a:r>
              <a:rPr lang="en-US" sz="2640" dirty="0" err="1"/>
              <a:t>lập</a:t>
            </a:r>
            <a:r>
              <a:rPr lang="en-US" sz="2640" dirty="0"/>
              <a:t> navigation bar đ</a:t>
            </a:r>
            <a:r>
              <a:rPr lang="vi-VN" sz="2640" dirty="0"/>
              <a:t>ư</a:t>
            </a:r>
            <a:r>
              <a:rPr lang="en-US" sz="2640" dirty="0" err="1"/>
              <a:t>ợc</a:t>
            </a:r>
            <a:r>
              <a:rPr lang="en-US" sz="2640" dirty="0"/>
              <a:t> </a:t>
            </a:r>
            <a:r>
              <a:rPr lang="en-US" sz="2640" dirty="0" err="1"/>
              <a:t>đặt</a:t>
            </a:r>
            <a:r>
              <a:rPr lang="en-US" sz="2640" dirty="0"/>
              <a:t> </a:t>
            </a:r>
            <a:r>
              <a:rPr lang="en-US" sz="2640" dirty="0" err="1"/>
              <a:t>cố</a:t>
            </a:r>
            <a:r>
              <a:rPr lang="en-US" sz="2640" dirty="0"/>
              <a:t> </a:t>
            </a:r>
            <a:r>
              <a:rPr lang="en-US" sz="2640" dirty="0" err="1"/>
              <a:t>định</a:t>
            </a:r>
            <a:r>
              <a:rPr lang="en-US" sz="2640" dirty="0"/>
              <a:t> ở </a:t>
            </a:r>
            <a:r>
              <a:rPr lang="en-US" sz="2640" dirty="0" err="1"/>
              <a:t>trên</a:t>
            </a:r>
            <a:r>
              <a:rPr lang="en-US" sz="2640" dirty="0"/>
              <a:t> </a:t>
            </a:r>
            <a:r>
              <a:rPr lang="en-US" sz="2640" dirty="0" err="1"/>
              <a:t>phần</a:t>
            </a:r>
            <a:r>
              <a:rPr lang="en-US" sz="2640" dirty="0"/>
              <a:t> top </a:t>
            </a:r>
            <a:r>
              <a:rPr lang="en-US" sz="2640" dirty="0" err="1"/>
              <a:t>của</a:t>
            </a:r>
            <a:r>
              <a:rPr lang="en-US" sz="2640" dirty="0"/>
              <a:t> </a:t>
            </a:r>
            <a:r>
              <a:rPr lang="en-US" sz="2640" dirty="0" err="1"/>
              <a:t>trang</a:t>
            </a:r>
            <a:r>
              <a:rPr lang="en-US" sz="2640" dirty="0"/>
              <a:t> (Navbar </a:t>
            </a:r>
            <a:r>
              <a:rPr lang="en-US" sz="2640" dirty="0" err="1"/>
              <a:t>sẽ</a:t>
            </a:r>
            <a:r>
              <a:rPr lang="en-US" sz="2640" dirty="0"/>
              <a:t> </a:t>
            </a:r>
            <a:r>
              <a:rPr lang="en-US" sz="2640" dirty="0" err="1"/>
              <a:t>luôn</a:t>
            </a:r>
            <a:r>
              <a:rPr lang="en-US" sz="2640" dirty="0"/>
              <a:t> đ</a:t>
            </a:r>
            <a:r>
              <a:rPr lang="vi-VN" sz="2640" dirty="0"/>
              <a:t>ư</a:t>
            </a:r>
            <a:r>
              <a:rPr lang="en-US" sz="2640" dirty="0" err="1"/>
              <a:t>ợc</a:t>
            </a:r>
            <a:r>
              <a:rPr lang="en-US" sz="2640" dirty="0"/>
              <a:t> </a:t>
            </a:r>
            <a:r>
              <a:rPr lang="en-US" sz="2640" dirty="0" err="1"/>
              <a:t>đặt</a:t>
            </a:r>
            <a:r>
              <a:rPr lang="en-US" sz="2640" dirty="0"/>
              <a:t> ở </a:t>
            </a:r>
            <a:r>
              <a:rPr lang="en-US" sz="2640" dirty="0" err="1"/>
              <a:t>vị</a:t>
            </a:r>
            <a:r>
              <a:rPr lang="en-US" sz="2640" dirty="0"/>
              <a:t> </a:t>
            </a:r>
            <a:r>
              <a:rPr lang="en-US" sz="2640" dirty="0" err="1"/>
              <a:t>trí</a:t>
            </a:r>
            <a:r>
              <a:rPr lang="en-US" sz="2640" dirty="0"/>
              <a:t> </a:t>
            </a:r>
            <a:r>
              <a:rPr lang="en-US" sz="2640" dirty="0" err="1"/>
              <a:t>cố</a:t>
            </a:r>
            <a:r>
              <a:rPr lang="en-US" sz="2640" dirty="0"/>
              <a:t> </a:t>
            </a:r>
            <a:r>
              <a:rPr lang="en-US" sz="2640" dirty="0" err="1"/>
              <a:t>định</a:t>
            </a:r>
            <a:r>
              <a:rPr lang="en-US" sz="2640" dirty="0"/>
              <a:t> – </a:t>
            </a:r>
            <a:r>
              <a:rPr lang="en-US" sz="2640" dirty="0" err="1"/>
              <a:t>đầu</a:t>
            </a:r>
            <a:r>
              <a:rPr lang="en-US" sz="2640" dirty="0"/>
              <a:t> </a:t>
            </a:r>
            <a:r>
              <a:rPr lang="en-US" sz="2640" dirty="0" err="1"/>
              <a:t>hoặc</a:t>
            </a:r>
            <a:r>
              <a:rPr lang="en-US" sz="2640" dirty="0"/>
              <a:t> </a:t>
            </a:r>
            <a:r>
              <a:rPr lang="en-US" sz="2640" dirty="0" err="1"/>
              <a:t>cuối</a:t>
            </a:r>
            <a:r>
              <a:rPr lang="en-US" sz="2640" dirty="0"/>
              <a:t> </a:t>
            </a:r>
            <a:r>
              <a:rPr lang="en-US" sz="2640" dirty="0" err="1"/>
              <a:t>trang</a:t>
            </a:r>
            <a:r>
              <a:rPr lang="en-US" sz="2640" dirty="0"/>
              <a:t>, </a:t>
            </a:r>
            <a:r>
              <a:rPr lang="en-US" sz="2640" dirty="0" err="1"/>
              <a:t>cho</a:t>
            </a:r>
            <a:r>
              <a:rPr lang="en-US" sz="2640" dirty="0"/>
              <a:t> </a:t>
            </a:r>
            <a:r>
              <a:rPr lang="en-US" sz="2640" dirty="0" err="1"/>
              <a:t>dù</a:t>
            </a:r>
            <a:r>
              <a:rPr lang="en-US" sz="2640" dirty="0"/>
              <a:t> ta </a:t>
            </a:r>
            <a:r>
              <a:rPr lang="en-US" sz="2640" dirty="0" err="1"/>
              <a:t>có</a:t>
            </a:r>
            <a:r>
              <a:rPr lang="en-US" sz="2640" dirty="0"/>
              <a:t> </a:t>
            </a:r>
            <a:r>
              <a:rPr lang="en-US" sz="2640" dirty="0" err="1"/>
              <a:t>cuộn</a:t>
            </a:r>
            <a:r>
              <a:rPr lang="en-US" sz="2640" dirty="0"/>
              <a:t> </a:t>
            </a:r>
            <a:r>
              <a:rPr lang="en-US" sz="2640" dirty="0" err="1"/>
              <a:t>trang</a:t>
            </a:r>
            <a:r>
              <a:rPr lang="en-US" sz="2640" dirty="0"/>
              <a:t> hay </a:t>
            </a:r>
            <a:r>
              <a:rPr lang="en-US" sz="2640" dirty="0" err="1"/>
              <a:t>không</a:t>
            </a:r>
            <a:r>
              <a:rPr lang="en-US" sz="2640" dirty="0"/>
              <a:t>).</a:t>
            </a:r>
          </a:p>
          <a:p>
            <a:r>
              <a:rPr lang="en-US" sz="2640" dirty="0" err="1"/>
              <a:t>Nếu</a:t>
            </a:r>
            <a:r>
              <a:rPr lang="en-US" sz="2640" dirty="0"/>
              <a:t> navigation bar </a:t>
            </a:r>
            <a:r>
              <a:rPr lang="en-US" sz="2640" dirty="0" err="1"/>
              <a:t>chiếm</a:t>
            </a:r>
            <a:r>
              <a:rPr lang="en-US" sz="2640" dirty="0"/>
              <a:t> </a:t>
            </a:r>
            <a:r>
              <a:rPr lang="en-US" sz="2640" dirty="0" err="1"/>
              <a:t>quá</a:t>
            </a:r>
            <a:r>
              <a:rPr lang="en-US" sz="2640" dirty="0"/>
              <a:t> </a:t>
            </a:r>
            <a:r>
              <a:rPr lang="en-US" sz="2640" dirty="0" err="1"/>
              <a:t>nhiều</a:t>
            </a:r>
            <a:r>
              <a:rPr lang="en-US" sz="2640" dirty="0"/>
              <a:t> </a:t>
            </a:r>
            <a:r>
              <a:rPr lang="en-US" sz="2640" dirty="0" err="1"/>
              <a:t>diện</a:t>
            </a:r>
            <a:r>
              <a:rPr lang="en-US" sz="2640" dirty="0"/>
              <a:t> </a:t>
            </a:r>
            <a:r>
              <a:rPr lang="en-US" sz="2640" dirty="0" err="1"/>
              <a:t>tích</a:t>
            </a:r>
            <a:r>
              <a:rPr lang="en-US" sz="2640" dirty="0"/>
              <a:t> </a:t>
            </a:r>
            <a:r>
              <a:rPr lang="en-US" sz="2640" dirty="0" err="1"/>
              <a:t>trong</a:t>
            </a:r>
            <a:r>
              <a:rPr lang="en-US" sz="2640" dirty="0"/>
              <a:t> </a:t>
            </a:r>
            <a:r>
              <a:rPr lang="en-US" sz="2640" dirty="0" err="1"/>
              <a:t>những</a:t>
            </a:r>
            <a:r>
              <a:rPr lang="en-US" sz="2640" dirty="0"/>
              <a:t> </a:t>
            </a:r>
            <a:r>
              <a:rPr lang="en-US" sz="2640" dirty="0" err="1"/>
              <a:t>thiết</a:t>
            </a:r>
            <a:r>
              <a:rPr lang="en-US" sz="2640" dirty="0"/>
              <a:t> </a:t>
            </a:r>
            <a:r>
              <a:rPr lang="en-US" sz="2640" dirty="0" err="1"/>
              <a:t>bị</a:t>
            </a:r>
            <a:r>
              <a:rPr lang="en-US" sz="2640" dirty="0"/>
              <a:t> </a:t>
            </a:r>
            <a:r>
              <a:rPr lang="en-US" sz="2640" dirty="0" err="1"/>
              <a:t>có</a:t>
            </a:r>
            <a:r>
              <a:rPr lang="en-US" sz="2640" dirty="0"/>
              <a:t> </a:t>
            </a:r>
            <a:r>
              <a:rPr lang="en-US" sz="2640" dirty="0" err="1"/>
              <a:t>kích</a:t>
            </a:r>
            <a:r>
              <a:rPr lang="en-US" sz="2640" dirty="0"/>
              <a:t> </a:t>
            </a:r>
            <a:r>
              <a:rPr lang="en-US" sz="2640" dirty="0" err="1"/>
              <a:t>th</a:t>
            </a:r>
            <a:r>
              <a:rPr lang="vi-VN" sz="2640" dirty="0"/>
              <a:t>ư</a:t>
            </a:r>
            <a:r>
              <a:rPr lang="en-US" sz="2640" dirty="0" err="1"/>
              <a:t>ớc</a:t>
            </a:r>
            <a:r>
              <a:rPr lang="en-US" sz="2640" dirty="0"/>
              <a:t> </a:t>
            </a:r>
            <a:r>
              <a:rPr lang="en-US" sz="2640" dirty="0" err="1"/>
              <a:t>màn</a:t>
            </a:r>
            <a:r>
              <a:rPr lang="en-US" sz="2640" dirty="0"/>
              <a:t> </a:t>
            </a:r>
            <a:r>
              <a:rPr lang="en-US" sz="2640" dirty="0" err="1"/>
              <a:t>hình</a:t>
            </a:r>
            <a:r>
              <a:rPr lang="en-US" sz="2640" dirty="0"/>
              <a:t> </a:t>
            </a:r>
            <a:r>
              <a:rPr lang="en-US" sz="2640" dirty="0" err="1"/>
              <a:t>nhỏ</a:t>
            </a:r>
            <a:r>
              <a:rPr lang="en-US" sz="2640" dirty="0"/>
              <a:t>, ta </a:t>
            </a:r>
            <a:r>
              <a:rPr lang="en-US" sz="2640" dirty="0" err="1"/>
              <a:t>có</a:t>
            </a:r>
            <a:r>
              <a:rPr lang="en-US" sz="2640" dirty="0"/>
              <a:t> </a:t>
            </a:r>
            <a:r>
              <a:rPr lang="en-US" sz="2640" dirty="0" err="1"/>
              <a:t>thể</a:t>
            </a:r>
            <a:r>
              <a:rPr lang="en-US" sz="2640" dirty="0"/>
              <a:t> </a:t>
            </a:r>
            <a:r>
              <a:rPr lang="en-US" sz="2640" dirty="0" err="1"/>
              <a:t>ẩn</a:t>
            </a:r>
            <a:r>
              <a:rPr lang="en-US" sz="2640" dirty="0"/>
              <a:t> </a:t>
            </a:r>
            <a:r>
              <a:rPr lang="en-US" sz="2640" dirty="0" err="1"/>
              <a:t>thanh</a:t>
            </a:r>
            <a:r>
              <a:rPr lang="en-US" sz="2640" dirty="0"/>
              <a:t> </a:t>
            </a:r>
            <a:r>
              <a:rPr lang="en-US" sz="2640" dirty="0" err="1"/>
              <a:t>điều</a:t>
            </a:r>
            <a:r>
              <a:rPr lang="en-US" sz="2640" dirty="0"/>
              <a:t> h</a:t>
            </a:r>
            <a:r>
              <a:rPr lang="vi-VN" sz="2640" dirty="0"/>
              <a:t>ư</a:t>
            </a:r>
            <a:r>
              <a:rPr lang="en-US" sz="2640" dirty="0" err="1"/>
              <a:t>ớng</a:t>
            </a:r>
            <a:r>
              <a:rPr lang="en-US" sz="2640" dirty="0"/>
              <a:t>, </a:t>
            </a:r>
            <a:r>
              <a:rPr lang="en-US" sz="2640" dirty="0" err="1"/>
              <a:t>chỉ</a:t>
            </a:r>
            <a:r>
              <a:rPr lang="en-US" sz="2640" dirty="0"/>
              <a:t> </a:t>
            </a:r>
            <a:r>
              <a:rPr lang="en-US" sz="2640" dirty="0" err="1"/>
              <a:t>hiển</a:t>
            </a:r>
            <a:r>
              <a:rPr lang="en-US" sz="2640" dirty="0"/>
              <a:t> </a:t>
            </a:r>
            <a:r>
              <a:rPr lang="en-US" sz="2640" dirty="0" err="1"/>
              <a:t>thị</a:t>
            </a:r>
            <a:r>
              <a:rPr lang="en-US" sz="2640" dirty="0"/>
              <a:t> </a:t>
            </a:r>
            <a:r>
              <a:rPr lang="en-US" sz="2640" dirty="0" err="1"/>
              <a:t>nó</a:t>
            </a:r>
            <a:r>
              <a:rPr lang="en-US" sz="2640" dirty="0"/>
              <a:t> </a:t>
            </a:r>
            <a:r>
              <a:rPr lang="en-US" sz="2640" dirty="0" err="1"/>
              <a:t>khi</a:t>
            </a:r>
            <a:r>
              <a:rPr lang="en-US" sz="2640" dirty="0"/>
              <a:t> </a:t>
            </a:r>
            <a:r>
              <a:rPr lang="en-US" sz="2640" dirty="0" err="1"/>
              <a:t>cần</a:t>
            </a:r>
            <a:r>
              <a:rPr lang="en-US" sz="2640" dirty="0"/>
              <a:t> </a:t>
            </a:r>
            <a:r>
              <a:rPr lang="en-US" sz="2640" dirty="0" err="1"/>
              <a:t>nh</a:t>
            </a:r>
            <a:r>
              <a:rPr lang="vi-VN" sz="2640" dirty="0"/>
              <a:t>ư</a:t>
            </a:r>
            <a:r>
              <a:rPr lang="en-US" sz="2640" dirty="0"/>
              <a:t> </a:t>
            </a:r>
            <a:r>
              <a:rPr lang="en-US" sz="2640" dirty="0" err="1"/>
              <a:t>hình</a:t>
            </a:r>
            <a:r>
              <a:rPr lang="en-US" sz="2640" dirty="0"/>
              <a:t> </a:t>
            </a:r>
            <a:r>
              <a:rPr lang="en-US" sz="2640" dirty="0" err="1"/>
              <a:t>bên</a:t>
            </a:r>
            <a:r>
              <a:rPr lang="en-US" sz="2640" dirty="0"/>
              <a:t> d</a:t>
            </a:r>
            <a:r>
              <a:rPr lang="vi-VN" sz="2640" dirty="0"/>
              <a:t>ư</a:t>
            </a:r>
            <a:r>
              <a:rPr lang="en-US" sz="2640" dirty="0" err="1"/>
              <a:t>ới</a:t>
            </a:r>
            <a:r>
              <a:rPr lang="en-US" sz="2640" dirty="0"/>
              <a:t>.</a:t>
            </a:r>
          </a:p>
          <a:p>
            <a:endParaRPr lang="en-US" sz="2640" dirty="0"/>
          </a:p>
        </p:txBody>
      </p:sp>
      <p:pic>
        <p:nvPicPr>
          <p:cNvPr id="2050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1" y="6477709"/>
            <a:ext cx="9277828" cy="76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657" y="90455"/>
            <a:ext cx="7248119" cy="1015331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Bootstrap Navigation Bar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31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5725" y="1305852"/>
            <a:ext cx="7251184" cy="4281305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Demo: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50292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:</a:t>
            </a:r>
          </a:p>
          <a:p>
            <a:pPr lvl="1"/>
            <a:endParaRPr lang="en-US" sz="1800" dirty="0"/>
          </a:p>
        </p:txBody>
      </p:sp>
      <p:pic>
        <p:nvPicPr>
          <p:cNvPr id="3074" name="Picture 2" descr="C:\Users\TONY HUNG CUONG\Desktop\n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14" y="1416675"/>
            <a:ext cx="5846445" cy="35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ONY HUNG CUONG\Desktop\n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97" y="5524265"/>
            <a:ext cx="7239953" cy="105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6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0922" y="166983"/>
            <a:ext cx="7248119" cy="1451675"/>
          </a:xfrm>
        </p:spPr>
        <p:txBody>
          <a:bodyPr/>
          <a:lstStyle/>
          <a:p>
            <a:r>
              <a:rPr lang="en-US" dirty="0"/>
              <a:t>TÓM TẮT BÀI HỌC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884088" y="1695067"/>
            <a:ext cx="8749009" cy="5370008"/>
          </a:xfrm>
        </p:spPr>
        <p:txBody>
          <a:bodyPr>
            <a:normAutofit/>
          </a:bodyPr>
          <a:lstStyle/>
          <a:p>
            <a:r>
              <a:rPr lang="vi-VN" altLang="vi-VN" sz="2800" dirty="0"/>
              <a:t>Giới thiệu về Bootstrap</a:t>
            </a:r>
          </a:p>
          <a:p>
            <a:r>
              <a:rPr lang="vi-VN" altLang="vi-VN" sz="2800" dirty="0"/>
              <a:t>Các thành phần của Bootstrap</a:t>
            </a:r>
          </a:p>
          <a:p>
            <a:r>
              <a:rPr lang="vi-VN" altLang="vi-VN" sz="2800" dirty="0"/>
              <a:t>Áp dụng Bootstrap vào trang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32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35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99" y="50505"/>
            <a:ext cx="7248119" cy="1451675"/>
          </a:xfrm>
        </p:spPr>
        <p:txBody>
          <a:bodyPr>
            <a:normAutofit/>
          </a:bodyPr>
          <a:lstStyle/>
          <a:p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b="0" dirty="0" err="1"/>
              <a:t>s</a:t>
            </a:r>
            <a:r>
              <a:rPr lang="en-US" dirty="0" err="1"/>
              <a:t>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b="0" dirty="0"/>
              <a:t> Bootstrap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39" y="1663168"/>
            <a:ext cx="8666023" cy="5247995"/>
          </a:xfrm>
        </p:spPr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Bootstrap:</a:t>
            </a:r>
          </a:p>
          <a:p>
            <a:pPr lvl="1"/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CSS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Bootstrap</a:t>
            </a:r>
          </a:p>
          <a:p>
            <a:pPr lvl="1"/>
            <a:r>
              <a:rPr lang="en-US" b="1" dirty="0"/>
              <a:t>Responsive features:</a:t>
            </a:r>
            <a:r>
              <a:rPr lang="en-US" dirty="0"/>
              <a:t> Bootstrap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VD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: phones, tablets, </a:t>
            </a:r>
            <a:r>
              <a:rPr lang="en-US" dirty="0" err="1"/>
              <a:t>và</a:t>
            </a:r>
            <a:r>
              <a:rPr lang="en-US" dirty="0"/>
              <a:t> desktops</a:t>
            </a:r>
          </a:p>
          <a:p>
            <a:pPr lvl="1"/>
            <a:r>
              <a:rPr lang="en-US" b="1" dirty="0"/>
              <a:t>Browser compatibility:</a:t>
            </a:r>
            <a:r>
              <a:rPr lang="en-US" dirty="0"/>
              <a:t> Bootstrap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(Chrome, Firefox, Internet Explorer, Safari, and Opera)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4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</p:spTree>
    <p:extLst>
      <p:ext uri="{BB962C8B-B14F-4D97-AF65-F5344CB8AC3E}">
        <p14:creationId xmlns:p14="http://schemas.microsoft.com/office/powerpoint/2010/main" val="379386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37" y="-2658"/>
            <a:ext cx="7248119" cy="1451675"/>
          </a:xfrm>
        </p:spPr>
        <p:txBody>
          <a:bodyPr/>
          <a:lstStyle/>
          <a:p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s</a:t>
            </a:r>
            <a:r>
              <a:rPr lang="en-US" dirty="0" err="1"/>
              <a:t>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b="0" dirty="0"/>
              <a:t>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47" y="1508672"/>
            <a:ext cx="8895398" cy="579589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Bootstrap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web site.</a:t>
            </a:r>
          </a:p>
          <a:p>
            <a:pPr lvl="1"/>
            <a:r>
              <a:rPr lang="en-US" sz="2000" dirty="0"/>
              <a:t>Include Bootstrap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CDN</a:t>
            </a:r>
          </a:p>
          <a:p>
            <a:pPr lvl="2"/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muốn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download Bootstrap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, ta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include Bootstrap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CDN (Content Delivery Network).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Download Bootstrap </a:t>
            </a:r>
            <a:r>
              <a:rPr lang="en-US" sz="2000" dirty="0" err="1"/>
              <a:t>từ</a:t>
            </a:r>
            <a:r>
              <a:rPr lang="en-US" sz="2000" dirty="0"/>
              <a:t> website getbootstrap.com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5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31747" name="Picture 3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7" y="3121454"/>
            <a:ext cx="8895398" cy="259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5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48" y="818334"/>
            <a:ext cx="9052560" cy="787558"/>
          </a:xfrm>
        </p:spPr>
        <p:txBody>
          <a:bodyPr>
            <a:noAutofit/>
          </a:bodyPr>
          <a:lstStyle/>
          <a:p>
            <a:r>
              <a:rPr lang="en-US" sz="3200" dirty="0" err="1"/>
              <a:t>Các</a:t>
            </a:r>
            <a:r>
              <a:rPr lang="en-US" sz="3200" dirty="0"/>
              <a:t> b</a:t>
            </a:r>
            <a:r>
              <a:rPr lang="vi-VN" sz="3200" dirty="0"/>
              <a:t>ư</a:t>
            </a:r>
            <a:r>
              <a:rPr lang="en-US" sz="3200" dirty="0" err="1"/>
              <a:t>ớc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Web </a:t>
            </a:r>
            <a:r>
              <a:rPr lang="en-US" sz="3200" dirty="0" err="1"/>
              <a:t>với</a:t>
            </a:r>
            <a:r>
              <a:rPr lang="en-US" sz="3200" dirty="0"/>
              <a:t> Bootstrap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22" y="1599373"/>
            <a:ext cx="8769158" cy="5588236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Khai</a:t>
            </a:r>
            <a:r>
              <a:rPr lang="en-US" sz="2400" b="1" dirty="0"/>
              <a:t> </a:t>
            </a:r>
            <a:r>
              <a:rPr lang="en-US" sz="2400" b="1" dirty="0" err="1"/>
              <a:t>báo</a:t>
            </a:r>
            <a:r>
              <a:rPr lang="en-US" sz="2400" b="1" dirty="0"/>
              <a:t> HTML5 doctype</a:t>
            </a:r>
            <a:endParaRPr lang="en-US" sz="2400" dirty="0"/>
          </a:p>
          <a:p>
            <a:pPr lvl="1"/>
            <a:r>
              <a:rPr lang="en-US" sz="2000" dirty="0"/>
              <a:t>Bootstrap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HTML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CSS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HTML5 doctype.</a:t>
            </a:r>
          </a:p>
          <a:p>
            <a:pPr lvl="1"/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,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Bootstrap, ta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HTML5 doctype ở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,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lang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character set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6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32770" name="Picture 2" descr="C:\Users\TONY HUNG CUONG\Desktop\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48" y="3909886"/>
            <a:ext cx="5844014" cy="26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9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01434"/>
            <a:ext cx="9165752" cy="5726460"/>
          </a:xfrm>
        </p:spPr>
        <p:txBody>
          <a:bodyPr>
            <a:normAutofit/>
          </a:bodyPr>
          <a:lstStyle/>
          <a:p>
            <a:r>
              <a:rPr lang="en-US" sz="2000" b="1" dirty="0"/>
              <a:t>Bootstrap </a:t>
            </a:r>
            <a:r>
              <a:rPr lang="en-US" sz="2000" b="1" dirty="0" err="1"/>
              <a:t>là</a:t>
            </a:r>
            <a:r>
              <a:rPr lang="en-US" sz="2000" b="1" dirty="0"/>
              <a:t> mobile-first</a:t>
            </a:r>
            <a:endParaRPr lang="en-US" sz="2000" dirty="0"/>
          </a:p>
          <a:p>
            <a:pPr lvl="1"/>
            <a:r>
              <a:rPr lang="en-US" sz="1800" dirty="0"/>
              <a:t>Bootstrap đ</a:t>
            </a:r>
            <a:r>
              <a:rPr lang="vi-VN" sz="1800" dirty="0"/>
              <a:t>ư</a:t>
            </a:r>
            <a:r>
              <a:rPr lang="en-US" sz="1800" dirty="0" err="1"/>
              <a:t>ợc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responsive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di </a:t>
            </a:r>
            <a:r>
              <a:rPr lang="en-US" sz="1800" dirty="0" err="1"/>
              <a:t>động</a:t>
            </a:r>
            <a:r>
              <a:rPr lang="en-US" sz="1800" dirty="0"/>
              <a:t>. Mobile-first styles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c</a:t>
            </a:r>
            <a:r>
              <a:rPr lang="vi-VN" sz="1800" dirty="0"/>
              <a:t>ơ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framework.</a:t>
            </a:r>
          </a:p>
          <a:p>
            <a:pPr lvl="1"/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đảm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rendering/touch zooming, </a:t>
            </a:r>
            <a:r>
              <a:rPr lang="en-US" sz="1800" dirty="0" err="1"/>
              <a:t>hãy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thẻ</a:t>
            </a:r>
            <a:r>
              <a:rPr lang="en-US" sz="1800" dirty="0"/>
              <a:t> &lt;meta&gt; 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 &lt;head&gt;.</a:t>
            </a:r>
          </a:p>
          <a:p>
            <a:pPr lvl="1"/>
            <a:endParaRPr lang="en-US" sz="1800" dirty="0"/>
          </a:p>
          <a:p>
            <a:pPr marL="502920" lvl="1" indent="0">
              <a:buNone/>
            </a:pPr>
            <a:endParaRPr lang="en-US" sz="1800" dirty="0"/>
          </a:p>
          <a:p>
            <a:pPr lvl="1"/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 width=device-width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chiều</a:t>
            </a:r>
            <a:r>
              <a:rPr lang="en-US" sz="1800" dirty="0"/>
              <a:t> </a:t>
            </a:r>
            <a:r>
              <a:rPr lang="en-US" sz="1800" dirty="0" err="1"/>
              <a:t>rộng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co </a:t>
            </a:r>
            <a:r>
              <a:rPr lang="en-US" sz="1800" dirty="0" err="1"/>
              <a:t>giãn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chiều</a:t>
            </a:r>
            <a:r>
              <a:rPr lang="en-US" sz="1800" dirty="0"/>
              <a:t> </a:t>
            </a:r>
            <a:r>
              <a:rPr lang="en-US" sz="1800" dirty="0" err="1"/>
              <a:t>rộng</a:t>
            </a:r>
            <a:r>
              <a:rPr lang="en-US" sz="1800" dirty="0"/>
              <a:t> </a:t>
            </a:r>
            <a:r>
              <a:rPr lang="en-US" sz="1800" dirty="0" err="1"/>
              <a:t>màn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 initial-scale=1 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mức</a:t>
            </a:r>
            <a:r>
              <a:rPr lang="en-US" sz="1800" dirty="0"/>
              <a:t> initial zoom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</a:t>
            </a:r>
            <a:r>
              <a:rPr lang="en-US" sz="1800" dirty="0" err="1"/>
              <a:t>lần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đ</a:t>
            </a:r>
            <a:r>
              <a:rPr lang="vi-VN" sz="1800" dirty="0"/>
              <a:t>ư</a:t>
            </a:r>
            <a:r>
              <a:rPr lang="en-US" sz="1800" dirty="0" err="1"/>
              <a:t>ợc</a:t>
            </a:r>
            <a:r>
              <a:rPr lang="en-US" sz="1800" dirty="0"/>
              <a:t> load </a:t>
            </a:r>
            <a:r>
              <a:rPr lang="en-US" sz="1800" dirty="0" err="1"/>
              <a:t>bởi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duyệt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7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33794" name="Picture 2" descr="C:\Users\TONY HUNG CUONG\Desktop\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" y="3307928"/>
            <a:ext cx="8130540" cy="6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31EDCE7-104C-43C1-A959-A2C712FC0E30}"/>
              </a:ext>
            </a:extLst>
          </p:cNvPr>
          <p:cNvSpPr txBox="1">
            <a:spLocks/>
          </p:cNvSpPr>
          <p:nvPr/>
        </p:nvSpPr>
        <p:spPr>
          <a:xfrm>
            <a:off x="1696248" y="818334"/>
            <a:ext cx="9052560" cy="787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502920" rtl="0" eaLnBrk="1" latinLnBrk="0" hangingPunct="1">
              <a:spcBef>
                <a:spcPct val="0"/>
              </a:spcBef>
              <a:buNone/>
              <a:defRPr sz="396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Các b</a:t>
            </a:r>
            <a:r>
              <a:rPr lang="vi-VN" sz="3200"/>
              <a:t>ư</a:t>
            </a:r>
            <a:r>
              <a:rPr lang="en-US" sz="3200"/>
              <a:t>ớc tạo trang Web với Bootstrap </a:t>
            </a:r>
            <a:br>
              <a:rPr lang="en-US" sz="320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908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013" y="866561"/>
            <a:ext cx="9052560" cy="787558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Các</a:t>
            </a:r>
            <a:r>
              <a:rPr lang="en-US" sz="3600" dirty="0"/>
              <a:t> b</a:t>
            </a:r>
            <a:r>
              <a:rPr lang="vi-VN" sz="3600" dirty="0"/>
              <a:t>ư</a:t>
            </a:r>
            <a:r>
              <a:rPr lang="en-US" sz="3600" dirty="0" err="1"/>
              <a:t>ớc</a:t>
            </a:r>
            <a:r>
              <a:rPr lang="en-US" sz="3600" dirty="0"/>
              <a:t> </a:t>
            </a:r>
            <a:r>
              <a:rPr lang="en-US" sz="3600" dirty="0" err="1"/>
              <a:t>tạo</a:t>
            </a:r>
            <a:r>
              <a:rPr lang="en-US" sz="3600" dirty="0"/>
              <a:t> </a:t>
            </a:r>
            <a:r>
              <a:rPr lang="en-US" sz="3600" dirty="0" err="1"/>
              <a:t>trang</a:t>
            </a:r>
            <a:r>
              <a:rPr lang="en-US" sz="3600" dirty="0"/>
              <a:t> Web </a:t>
            </a:r>
            <a:r>
              <a:rPr lang="en-US" sz="3600" dirty="0" err="1"/>
              <a:t>với</a:t>
            </a:r>
            <a:r>
              <a:rPr lang="en-US" sz="3600" dirty="0"/>
              <a:t> Bootstrap 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19" y="1511800"/>
            <a:ext cx="9052559" cy="5894840"/>
          </a:xfrm>
        </p:spPr>
        <p:txBody>
          <a:bodyPr>
            <a:normAutofit/>
          </a:bodyPr>
          <a:lstStyle/>
          <a:p>
            <a:r>
              <a:rPr lang="en-US" sz="2000" b="1" dirty="0"/>
              <a:t>Containers</a:t>
            </a:r>
            <a:endParaRPr lang="en-US" sz="2000" dirty="0"/>
          </a:p>
          <a:p>
            <a:pPr lvl="1"/>
            <a:r>
              <a:rPr lang="en-US" sz="1800" dirty="0"/>
              <a:t>Bootstrap </a:t>
            </a:r>
            <a:r>
              <a:rPr lang="en-US" sz="1800" dirty="0" err="1"/>
              <a:t>cũng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nội</a:t>
            </a:r>
            <a:r>
              <a:rPr lang="en-US" sz="1800" dirty="0"/>
              <a:t> dung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web.</a:t>
            </a:r>
          </a:p>
          <a:p>
            <a:pPr lvl="1"/>
            <a:r>
              <a:rPr lang="en-US" sz="1800" dirty="0" err="1"/>
              <a:t>Có</a:t>
            </a:r>
            <a:r>
              <a:rPr lang="en-US" sz="1800" dirty="0"/>
              <a:t> 2 container classes </a:t>
            </a:r>
            <a:r>
              <a:rPr lang="en-US" sz="1800" dirty="0" err="1"/>
              <a:t>nh</a:t>
            </a:r>
            <a:r>
              <a:rPr lang="vi-VN" sz="1800" dirty="0"/>
              <a:t>ư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 lvl="2"/>
            <a:r>
              <a:rPr lang="en-US" sz="1600" dirty="0"/>
              <a:t>.container class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responsive </a:t>
            </a:r>
            <a:r>
              <a:rPr lang="en-US" sz="1600" b="1" dirty="0"/>
              <a:t>fixed width container</a:t>
            </a:r>
            <a:endParaRPr lang="en-US" sz="1600" dirty="0"/>
          </a:p>
          <a:p>
            <a:pPr lvl="2"/>
            <a:r>
              <a:rPr lang="en-US" sz="1600" dirty="0"/>
              <a:t>.container-fluid class </a:t>
            </a:r>
            <a:r>
              <a:rPr lang="en-US" sz="1600" dirty="0" err="1"/>
              <a:t>cung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b="1" dirty="0"/>
              <a:t>full width container</a:t>
            </a:r>
            <a:r>
              <a:rPr lang="en-US" sz="1600" dirty="0"/>
              <a:t>, container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trải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hết</a:t>
            </a:r>
            <a:r>
              <a:rPr lang="en-US" sz="1600" dirty="0"/>
              <a:t> </a:t>
            </a:r>
            <a:r>
              <a:rPr lang="en-US" sz="1600" dirty="0" err="1"/>
              <a:t>toàn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chiều</a:t>
            </a:r>
            <a:r>
              <a:rPr lang="en-US" sz="1600" dirty="0"/>
              <a:t> </a:t>
            </a:r>
            <a:r>
              <a:rPr lang="en-US" sz="1600" dirty="0" err="1"/>
              <a:t>rộng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viewport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8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pic>
        <p:nvPicPr>
          <p:cNvPr id="34818" name="Picture 2" descr="C:\Users\TONY HUNG CUONG\Desktop\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" y="4098666"/>
            <a:ext cx="9266301" cy="313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22" y="83243"/>
            <a:ext cx="7248119" cy="145167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02920" y="7406640"/>
            <a:ext cx="9052560" cy="251460"/>
          </a:xfr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r>
              <a:rPr lang="en-US">
                <a:latin typeface="Verdana" pitchFamily="34" charset="0"/>
              </a:rPr>
              <a:t>Slide </a:t>
            </a:r>
            <a:fld id="{884C7F18-61C0-4237-98C6-6E6E0644012F}" type="slidenum">
              <a:rPr lang="en-US" smtClean="0">
                <a:latin typeface="Verdana" pitchFamily="34" charset="0"/>
              </a:rPr>
              <a:pPr>
                <a:defRPr/>
              </a:pPr>
              <a:t>9</a:t>
            </a:fld>
            <a:r>
              <a:rPr lang="en-US">
                <a:latin typeface="Verdana" pitchFamily="34" charset="0"/>
              </a:rPr>
              <a:t> of 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1311" y="809080"/>
            <a:ext cx="50292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40" dirty="0" err="1"/>
              <a:t>Ví</a:t>
            </a:r>
            <a:r>
              <a:rPr lang="en-US" sz="2640" dirty="0"/>
              <a:t> </a:t>
            </a:r>
            <a:r>
              <a:rPr lang="en-US" sz="2640" dirty="0" err="1"/>
              <a:t>dụ</a:t>
            </a:r>
            <a:r>
              <a:rPr lang="en-US" sz="2640" dirty="0"/>
              <a:t> </a:t>
            </a:r>
            <a:r>
              <a:rPr lang="en-US" sz="2640" dirty="0" err="1"/>
              <a:t>về</a:t>
            </a:r>
            <a:r>
              <a:rPr lang="en-US" sz="2640" dirty="0"/>
              <a:t> container-fluid:</a:t>
            </a:r>
          </a:p>
        </p:txBody>
      </p:sp>
      <p:pic>
        <p:nvPicPr>
          <p:cNvPr id="35845" name="Picture 5" descr="C:\Users\TONY HUNG CUONG\Desktop\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" y="1534918"/>
            <a:ext cx="8738235" cy="50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130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1802</TotalTime>
  <Words>1016</Words>
  <Application>Microsoft Office PowerPoint</Application>
  <PresentationFormat>Custom</PresentationFormat>
  <Paragraphs>185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Tahoma</vt:lpstr>
      <vt:lpstr>Wingdings 3</vt:lpstr>
      <vt:lpstr>Century Gothic</vt:lpstr>
      <vt:lpstr>Verdana</vt:lpstr>
      <vt:lpstr>Calibri</vt:lpstr>
      <vt:lpstr>Arial</vt:lpstr>
      <vt:lpstr>Wisp</vt:lpstr>
      <vt:lpstr>PowerPoint Presentation</vt:lpstr>
      <vt:lpstr>Mục tiêu bài học</vt:lpstr>
      <vt:lpstr>Giới thiệu về Bootstrap </vt:lpstr>
      <vt:lpstr>Lý do sử dụng Bootstrap </vt:lpstr>
      <vt:lpstr>Cách sử dụng Bootstrap</vt:lpstr>
      <vt:lpstr>Các bước tạo trang Web với Bootstrap  </vt:lpstr>
      <vt:lpstr>PowerPoint Presentation</vt:lpstr>
      <vt:lpstr>Các bước tạo trang Web với Bootstrap  </vt:lpstr>
      <vt:lpstr>Demo</vt:lpstr>
      <vt:lpstr>Demo</vt:lpstr>
      <vt:lpstr>Hệ thống lưới của Bootstrap </vt:lpstr>
      <vt:lpstr>Hệ thống lưới của Bootstrap </vt:lpstr>
      <vt:lpstr>Grid Classes </vt:lpstr>
      <vt:lpstr>Responsive Columns </vt:lpstr>
      <vt:lpstr>Responsive Columns </vt:lpstr>
      <vt:lpstr>Hai cột Responsive không đều nhau </vt:lpstr>
      <vt:lpstr>Hai cột Responsive không đều nhau </vt:lpstr>
      <vt:lpstr>Bootstrap Text/Typography </vt:lpstr>
      <vt:lpstr>Bootstrap Text/Typography </vt:lpstr>
      <vt:lpstr>Bootstrap Tables</vt:lpstr>
      <vt:lpstr>Bootstrap Tables</vt:lpstr>
      <vt:lpstr>Bootstrap Tables </vt:lpstr>
      <vt:lpstr>Bootstrap Images </vt:lpstr>
      <vt:lpstr>Bootstrap Images</vt:lpstr>
      <vt:lpstr>Bootstrap Images </vt:lpstr>
      <vt:lpstr>Bootstrap Buttons </vt:lpstr>
      <vt:lpstr>Bootstrap Buttons </vt:lpstr>
      <vt:lpstr>Bootstrap Buttons </vt:lpstr>
      <vt:lpstr>Bootstrap Navigation Bar </vt:lpstr>
      <vt:lpstr>Bootstrap Navigation Bar </vt:lpstr>
      <vt:lpstr>Bootstrap Navigation Bar </vt:lpstr>
      <vt:lpstr>TÓM TẮT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</dc:creator>
  <cp:lastModifiedBy>Tony Nguyen</cp:lastModifiedBy>
  <cp:revision>284</cp:revision>
  <dcterms:modified xsi:type="dcterms:W3CDTF">2019-09-14T07:44:27Z</dcterms:modified>
</cp:coreProperties>
</file>