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5"/>
  </p:notesMasterIdLst>
  <p:handoutMasterIdLst>
    <p:handoutMasterId r:id="rId16"/>
  </p:handoutMasterIdLst>
  <p:sldIdLst>
    <p:sldId id="269" r:id="rId3"/>
    <p:sldId id="265" r:id="rId4"/>
    <p:sldId id="270" r:id="rId5"/>
    <p:sldId id="271" r:id="rId6"/>
    <p:sldId id="276" r:id="rId7"/>
    <p:sldId id="272" r:id="rId8"/>
    <p:sldId id="273" r:id="rId9"/>
    <p:sldId id="278" r:id="rId10"/>
    <p:sldId id="277" r:id="rId11"/>
    <p:sldId id="279" r:id="rId12"/>
    <p:sldId id="274" r:id="rId13"/>
    <p:sldId id="275" r:id="rId14"/>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CC00"/>
    <a:srgbClr val="00CC66"/>
    <a:srgbClr val="FF0066"/>
    <a:srgbClr val="0066CC"/>
    <a:srgbClr val="FFCC00"/>
    <a:srgbClr val="000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0" autoAdjust="0"/>
  </p:normalViewPr>
  <p:slideViewPr>
    <p:cSldViewPr>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1" name="Rectangle 5"/>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p>
        </p:txBody>
      </p:sp>
      <p:sp>
        <p:nvSpPr>
          <p:cNvPr id="24580" name="Rectangle 4"/>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p>
        </p:txBody>
      </p:sp>
      <p:sp>
        <p:nvSpPr>
          <p:cNvPr id="24579" name="Rectangle 3"/>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p>
        </p:txBody>
      </p:sp>
      <p:sp>
        <p:nvSpPr>
          <p:cNvPr id="24578" name="Rectangle 2"/>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1BE50EDB-AC75-4AEA-8EAA-CCD811F8ADD8}" type="slidenum">
              <a:rPr lang="en-US"/>
              <a:pPr/>
              <a:t>‹#›</a:t>
            </a:fld>
            <a:endParaRPr lang="en-US"/>
          </a:p>
        </p:txBody>
      </p:sp>
    </p:spTree>
    <p:extLst>
      <p:ext uri="{BB962C8B-B14F-4D97-AF65-F5344CB8AC3E}">
        <p14:creationId xmlns:p14="http://schemas.microsoft.com/office/powerpoint/2010/main" val="1059199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defTabSz="925513" eaLnBrk="0" hangingPunct="0">
              <a:defRPr sz="1200"/>
            </a:lvl1pPr>
          </a:lstStyle>
          <a:p>
            <a:endParaRPr lang="en-US"/>
          </a:p>
        </p:txBody>
      </p:sp>
      <p:sp>
        <p:nvSpPr>
          <p:cNvPr id="2051" name="Rectangle 3"/>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t" anchorCtr="0" compatLnSpc="1">
            <a:prstTxWarp prst="textNoShape">
              <a:avLst/>
            </a:prstTxWarp>
          </a:bodyPr>
          <a:lstStyle>
            <a:lvl1pPr algn="r" defTabSz="925513" eaLnBrk="0" hangingPunct="0">
              <a:defRPr sz="1200"/>
            </a:lvl1pPr>
          </a:lstStyle>
          <a:p>
            <a:endParaRPr lang="en-US"/>
          </a:p>
        </p:txBody>
      </p:sp>
      <p:sp>
        <p:nvSpPr>
          <p:cNvPr id="2052" name="Rectangle 4"/>
          <p:cNvSpPr>
            <a:spLocks noGrp="1" noRot="1" noChangeAspect="1" noChangeArrowheads="1" noTextEdit="1"/>
          </p:cNvSpPr>
          <p:nvPr>
            <p:ph type="sldImg" idx="2"/>
          </p:nvPr>
        </p:nvSpPr>
        <p:spPr bwMode="auto">
          <a:xfrm>
            <a:off x="1152525" y="696913"/>
            <a:ext cx="4641850" cy="3481387"/>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82" tIns="46692" rIns="93382" bIns="46692" numCol="1" anchor="t" anchorCtr="0" compatLnSpc="1">
            <a:prstTxWarp prst="textNoShape">
              <a:avLst/>
            </a:prstTxWarp>
          </a:bodyPr>
          <a:lstStyle/>
          <a:p>
            <a:pPr lvl="0"/>
            <a:r>
              <a:rPr lang="en-US"/>
              <a:t>Cliquer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defTabSz="925513"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21" tIns="0" rIns="19321" bIns="0" numCol="1" anchor="b" anchorCtr="0" compatLnSpc="1">
            <a:prstTxWarp prst="textNoShape">
              <a:avLst/>
            </a:prstTxWarp>
          </a:bodyPr>
          <a:lstStyle>
            <a:lvl1pPr algn="r" defTabSz="925513" eaLnBrk="0" hangingPunct="0">
              <a:defRPr sz="1200"/>
            </a:lvl1pPr>
          </a:lstStyle>
          <a:p>
            <a:fld id="{7334DB1E-72AC-4459-BE7D-F5156C6DB140}" type="slidenum">
              <a:rPr lang="en-US"/>
              <a:pPr/>
              <a:t>‹#›</a:t>
            </a:fld>
            <a:endParaRPr lang="en-US"/>
          </a:p>
        </p:txBody>
      </p:sp>
    </p:spTree>
    <p:extLst>
      <p:ext uri="{BB962C8B-B14F-4D97-AF65-F5344CB8AC3E}">
        <p14:creationId xmlns:p14="http://schemas.microsoft.com/office/powerpoint/2010/main" val="4274309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334DB1E-72AC-4459-BE7D-F5156C6DB140}" type="slidenum">
              <a:rPr lang="en-US" smtClean="0"/>
              <a:pPr/>
              <a:t>1</a:t>
            </a:fld>
            <a:endParaRPr lang="en-US"/>
          </a:p>
        </p:txBody>
      </p:sp>
    </p:spTree>
    <p:extLst>
      <p:ext uri="{BB962C8B-B14F-4D97-AF65-F5344CB8AC3E}">
        <p14:creationId xmlns:p14="http://schemas.microsoft.com/office/powerpoint/2010/main" val="494117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9" name="Rectangle 17"/>
          <p:cNvSpPr>
            <a:spLocks noGrp="1" noChangeArrowheads="1"/>
          </p:cNvSpPr>
          <p:nvPr>
            <p:ph type="ctrTitle" sz="quarter"/>
          </p:nvPr>
        </p:nvSpPr>
        <p:spPr>
          <a:xfrm>
            <a:off x="1371600" y="1371600"/>
            <a:ext cx="6477000" cy="1905000"/>
          </a:xfrm>
        </p:spPr>
        <p:txBody>
          <a:bodyPr anchor="b"/>
          <a:lstStyle>
            <a:lvl1pPr algn="ctr">
              <a:lnSpc>
                <a:spcPct val="100000"/>
              </a:lnSpc>
              <a:defRPr sz="4400"/>
            </a:lvl1pPr>
          </a:lstStyle>
          <a:p>
            <a:pPr lvl="0"/>
            <a:r>
              <a:rPr lang="fr-FR" noProof="0"/>
              <a:t>Modifiez le style du titre</a:t>
            </a:r>
            <a:endParaRPr lang="en-US" noProof="0"/>
          </a:p>
        </p:txBody>
      </p:sp>
      <p:sp>
        <p:nvSpPr>
          <p:cNvPr id="3090" name="Rectangle 18"/>
          <p:cNvSpPr>
            <a:spLocks noGrp="1" noChangeArrowheads="1"/>
          </p:cNvSpPr>
          <p:nvPr>
            <p:ph type="subTitle" sz="quarter" idx="1"/>
          </p:nvPr>
        </p:nvSpPr>
        <p:spPr>
          <a:xfrm>
            <a:off x="1371600" y="3352800"/>
            <a:ext cx="6477000" cy="457200"/>
          </a:xfrm>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Lst>
        </p:spPr>
        <p:txBody>
          <a:bodyPr lIns="91440" tIns="0" rIns="91440" bIns="0"/>
          <a:lstStyle>
            <a:lvl1pPr marL="0" indent="0" algn="ctr">
              <a:spcBef>
                <a:spcPct val="0"/>
              </a:spcBef>
              <a:buClrTx/>
              <a:buFontTx/>
              <a:buNone/>
              <a:defRPr/>
            </a:lvl1pPr>
          </a:lstStyle>
          <a:p>
            <a:pPr lvl="0"/>
            <a:r>
              <a:rPr lang="fr-FR" noProof="0"/>
              <a:t>Modifiez le style des sous-titres du masque</a:t>
            </a:r>
            <a:endParaRPr lang="en-US" noProof="0"/>
          </a:p>
        </p:txBody>
      </p:sp>
      <p:sp>
        <p:nvSpPr>
          <p:cNvPr id="3101" name="Rectangle 29"/>
          <p:cNvSpPr>
            <a:spLocks noGrp="1" noChangeArrowheads="1"/>
          </p:cNvSpPr>
          <p:nvPr>
            <p:ph type="dt" sz="half" idx="2"/>
          </p:nvPr>
        </p:nvSpPr>
        <p:spPr/>
        <p:txBody>
          <a:bodyPr/>
          <a:lstStyle>
            <a:lvl1pPr>
              <a:defRPr/>
            </a:lvl1pPr>
          </a:lstStyle>
          <a:p>
            <a:fld id="{943E2C51-9F11-4FB7-84CD-AA0951CE7817}" type="datetime1">
              <a:rPr lang="fr-FR" smtClean="0"/>
              <a:t>05/06/2020</a:t>
            </a:fld>
            <a:endParaRPr lang="en-US"/>
          </a:p>
        </p:txBody>
      </p:sp>
      <p:sp>
        <p:nvSpPr>
          <p:cNvPr id="3102" name="Rectangle 30"/>
          <p:cNvSpPr>
            <a:spLocks noGrp="1" noChangeArrowheads="1"/>
          </p:cNvSpPr>
          <p:nvPr>
            <p:ph type="ftr" sz="quarter" idx="3"/>
          </p:nvPr>
        </p:nvSpPr>
        <p:spPr/>
        <p:txBody>
          <a:bodyPr/>
          <a:lstStyle>
            <a:lvl1pPr>
              <a:defRPr/>
            </a:lvl1pPr>
          </a:lstStyle>
          <a:p>
            <a:r>
              <a:rPr lang="en-US"/>
              <a:t>The Battle of Neighborhoods in Benin ----  Jamiil Toure Ali</a:t>
            </a:r>
          </a:p>
        </p:txBody>
      </p:sp>
      <p:sp>
        <p:nvSpPr>
          <p:cNvPr id="3103" name="Rectangle 31"/>
          <p:cNvSpPr>
            <a:spLocks noGrp="1" noChangeArrowheads="1"/>
          </p:cNvSpPr>
          <p:nvPr>
            <p:ph type="sldNum" sz="quarter" idx="4"/>
          </p:nvPr>
        </p:nvSpPr>
        <p:spPr/>
        <p:txBody>
          <a:bodyPr/>
          <a:lstStyle>
            <a:lvl1pPr>
              <a:defRPr/>
            </a:lvl1pPr>
          </a:lstStyle>
          <a:p>
            <a:fld id="{53922862-7E23-44BA-B04A-C7BA9F2390F9}" type="slidenum">
              <a:rPr lang="en-US"/>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lvl1pPr>
              <a:defRPr/>
            </a:lvl1pPr>
          </a:lstStyle>
          <a:p>
            <a:fld id="{DEA363AE-4981-4EE6-AC10-537E462DA2D6}" type="datetime1">
              <a:rPr lang="fr-FR" smtClean="0"/>
              <a:t>05/06/2020</a:t>
            </a:fld>
            <a:endParaRPr lang="en-US"/>
          </a:p>
        </p:txBody>
      </p:sp>
      <p:sp>
        <p:nvSpPr>
          <p:cNvPr id="5" name="Footer Placeholder 4"/>
          <p:cNvSpPr>
            <a:spLocks noGrp="1"/>
          </p:cNvSpPr>
          <p:nvPr>
            <p:ph type="ftr" sz="quarter" idx="11"/>
          </p:nvPr>
        </p:nvSpPr>
        <p:spPr/>
        <p:txBody>
          <a:bodyPr/>
          <a:lstStyle>
            <a:lvl1pPr>
              <a:defRPr/>
            </a:lvl1p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lvl1pPr>
              <a:defRPr/>
            </a:lvl1pPr>
          </a:lstStyle>
          <a:p>
            <a:fld id="{50059B22-253F-4D83-90C0-D8D0281E68EB}" type="slidenum">
              <a:rPr lang="en-US"/>
              <a:pPr/>
              <a:t>‹#›</a:t>
            </a:fld>
            <a:endParaRPr lang="en-US"/>
          </a:p>
        </p:txBody>
      </p:sp>
    </p:spTree>
    <p:extLst>
      <p:ext uri="{BB962C8B-B14F-4D97-AF65-F5344CB8AC3E}">
        <p14:creationId xmlns:p14="http://schemas.microsoft.com/office/powerpoint/2010/main" val="292922884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19150"/>
            <a:ext cx="1447800" cy="481965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1981200" y="819150"/>
            <a:ext cx="4191000" cy="48196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lvl1pPr>
              <a:defRPr/>
            </a:lvl1pPr>
          </a:lstStyle>
          <a:p>
            <a:fld id="{3D2B816F-F4EA-49AF-9863-045507F1E4B6}" type="datetime1">
              <a:rPr lang="fr-FR" smtClean="0"/>
              <a:t>05/06/2020</a:t>
            </a:fld>
            <a:endParaRPr lang="en-US"/>
          </a:p>
        </p:txBody>
      </p:sp>
      <p:sp>
        <p:nvSpPr>
          <p:cNvPr id="5" name="Footer Placeholder 4"/>
          <p:cNvSpPr>
            <a:spLocks noGrp="1"/>
          </p:cNvSpPr>
          <p:nvPr>
            <p:ph type="ftr" sz="quarter" idx="11"/>
          </p:nvPr>
        </p:nvSpPr>
        <p:spPr/>
        <p:txBody>
          <a:bodyPr/>
          <a:lstStyle>
            <a:lvl1pPr>
              <a:defRPr/>
            </a:lvl1p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lvl1pPr>
              <a:defRPr/>
            </a:lvl1pPr>
          </a:lstStyle>
          <a:p>
            <a:fld id="{7DA26E4B-A93E-43D0-A142-C7299D7F12ED}" type="slidenum">
              <a:rPr lang="en-US"/>
              <a:pPr/>
              <a:t>‹#›</a:t>
            </a:fld>
            <a:endParaRPr lang="en-US"/>
          </a:p>
        </p:txBody>
      </p:sp>
    </p:spTree>
    <p:extLst>
      <p:ext uri="{BB962C8B-B14F-4D97-AF65-F5344CB8AC3E}">
        <p14:creationId xmlns:p14="http://schemas.microsoft.com/office/powerpoint/2010/main" val="175408622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lvl1pPr>
              <a:defRPr/>
            </a:lvl1pPr>
          </a:lstStyle>
          <a:p>
            <a:fld id="{67860AF7-2619-44DB-824A-7853CAE0E5F6}" type="datetime1">
              <a:rPr lang="fr-FR" smtClean="0"/>
              <a:t>05/06/2020</a:t>
            </a:fld>
            <a:endParaRPr lang="en-US"/>
          </a:p>
        </p:txBody>
      </p:sp>
      <p:sp>
        <p:nvSpPr>
          <p:cNvPr id="5" name="Footer Placeholder 4"/>
          <p:cNvSpPr>
            <a:spLocks noGrp="1"/>
          </p:cNvSpPr>
          <p:nvPr>
            <p:ph type="ftr" sz="quarter" idx="11"/>
          </p:nvPr>
        </p:nvSpPr>
        <p:spPr/>
        <p:txBody>
          <a:bodyPr/>
          <a:lstStyle>
            <a:lvl1pPr>
              <a:defRPr/>
            </a:lvl1p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lvl1pPr>
              <a:defRPr/>
            </a:lvl1pPr>
          </a:lstStyle>
          <a:p>
            <a:fld id="{A0261568-C5F0-4789-9AD0-DFEB010D2F94}" type="slidenum">
              <a:rPr lang="en-US"/>
              <a:pPr/>
              <a:t>‹#›</a:t>
            </a:fld>
            <a:endParaRPr lang="en-US"/>
          </a:p>
        </p:txBody>
      </p:sp>
    </p:spTree>
    <p:extLst>
      <p:ext uri="{BB962C8B-B14F-4D97-AF65-F5344CB8AC3E}">
        <p14:creationId xmlns:p14="http://schemas.microsoft.com/office/powerpoint/2010/main" val="91234329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Date Placeholder 3"/>
          <p:cNvSpPr>
            <a:spLocks noGrp="1"/>
          </p:cNvSpPr>
          <p:nvPr>
            <p:ph type="dt" sz="half" idx="10"/>
          </p:nvPr>
        </p:nvSpPr>
        <p:spPr/>
        <p:txBody>
          <a:bodyPr/>
          <a:lstStyle>
            <a:lvl1pPr>
              <a:defRPr/>
            </a:lvl1pPr>
          </a:lstStyle>
          <a:p>
            <a:fld id="{D5DD2645-C9D1-4726-A7FD-DF878D8A8198}" type="datetime1">
              <a:rPr lang="fr-FR" smtClean="0"/>
              <a:t>05/06/2020</a:t>
            </a:fld>
            <a:endParaRPr lang="en-US"/>
          </a:p>
        </p:txBody>
      </p:sp>
      <p:sp>
        <p:nvSpPr>
          <p:cNvPr id="5" name="Footer Placeholder 4"/>
          <p:cNvSpPr>
            <a:spLocks noGrp="1"/>
          </p:cNvSpPr>
          <p:nvPr>
            <p:ph type="ftr" sz="quarter" idx="11"/>
          </p:nvPr>
        </p:nvSpPr>
        <p:spPr/>
        <p:txBody>
          <a:bodyPr/>
          <a:lstStyle>
            <a:lvl1pPr>
              <a:defRPr/>
            </a:lvl1pPr>
          </a:lstStyle>
          <a:p>
            <a:r>
              <a:rPr lang="en-US"/>
              <a:t>The Battle of Neighborhoods in Benin ----  Jamiil Toure Ali</a:t>
            </a:r>
          </a:p>
        </p:txBody>
      </p:sp>
      <p:sp>
        <p:nvSpPr>
          <p:cNvPr id="6" name="Slide Number Placeholder 5"/>
          <p:cNvSpPr>
            <a:spLocks noGrp="1"/>
          </p:cNvSpPr>
          <p:nvPr>
            <p:ph type="sldNum" sz="quarter" idx="12"/>
          </p:nvPr>
        </p:nvSpPr>
        <p:spPr/>
        <p:txBody>
          <a:bodyPr/>
          <a:lstStyle>
            <a:lvl1pPr>
              <a:defRPr/>
            </a:lvl1pPr>
          </a:lstStyle>
          <a:p>
            <a:fld id="{0FE969AD-DF25-4432-AC78-9A267F88346B}" type="slidenum">
              <a:rPr lang="en-US"/>
              <a:pPr/>
              <a:t>‹#›</a:t>
            </a:fld>
            <a:endParaRPr lang="en-US"/>
          </a:p>
        </p:txBody>
      </p:sp>
    </p:spTree>
    <p:extLst>
      <p:ext uri="{BB962C8B-B14F-4D97-AF65-F5344CB8AC3E}">
        <p14:creationId xmlns:p14="http://schemas.microsoft.com/office/powerpoint/2010/main" val="341681092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9812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953000" y="1752600"/>
            <a:ext cx="2819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lvl1pPr>
              <a:defRPr/>
            </a:lvl1pPr>
          </a:lstStyle>
          <a:p>
            <a:fld id="{46B647B1-7EE2-4D49-B877-9526A89A7DC0}" type="datetime1">
              <a:rPr lang="fr-FR" smtClean="0"/>
              <a:t>05/06/2020</a:t>
            </a:fld>
            <a:endParaRPr lang="en-US"/>
          </a:p>
        </p:txBody>
      </p:sp>
      <p:sp>
        <p:nvSpPr>
          <p:cNvPr id="6" name="Footer Placeholder 5"/>
          <p:cNvSpPr>
            <a:spLocks noGrp="1"/>
          </p:cNvSpPr>
          <p:nvPr>
            <p:ph type="ftr" sz="quarter" idx="11"/>
          </p:nvPr>
        </p:nvSpPr>
        <p:spPr/>
        <p:txBody>
          <a:bodyPr/>
          <a:lstStyle>
            <a:lvl1pPr>
              <a:defRPr/>
            </a:lvl1p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lvl1pPr>
              <a:defRPr/>
            </a:lvl1pPr>
          </a:lstStyle>
          <a:p>
            <a:fld id="{1A86309E-F614-48A4-BCBA-4A6A74FF956F}" type="slidenum">
              <a:rPr lang="en-US"/>
              <a:pPr/>
              <a:t>‹#›</a:t>
            </a:fld>
            <a:endParaRPr lang="en-US"/>
          </a:p>
        </p:txBody>
      </p:sp>
    </p:spTree>
    <p:extLst>
      <p:ext uri="{BB962C8B-B14F-4D97-AF65-F5344CB8AC3E}">
        <p14:creationId xmlns:p14="http://schemas.microsoft.com/office/powerpoint/2010/main" val="187809017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lvl1pPr>
              <a:defRPr/>
            </a:lvl1pPr>
          </a:lstStyle>
          <a:p>
            <a:fld id="{826279AD-61FF-4484-91D4-2B152C500FE8}" type="datetime1">
              <a:rPr lang="fr-FR" smtClean="0"/>
              <a:t>05/06/2020</a:t>
            </a:fld>
            <a:endParaRPr lang="en-US"/>
          </a:p>
        </p:txBody>
      </p:sp>
      <p:sp>
        <p:nvSpPr>
          <p:cNvPr id="8" name="Footer Placeholder 7"/>
          <p:cNvSpPr>
            <a:spLocks noGrp="1"/>
          </p:cNvSpPr>
          <p:nvPr>
            <p:ph type="ftr" sz="quarter" idx="11"/>
          </p:nvPr>
        </p:nvSpPr>
        <p:spPr/>
        <p:txBody>
          <a:bodyPr/>
          <a:lstStyle>
            <a:lvl1pPr>
              <a:defRPr/>
            </a:lvl1pPr>
          </a:lstStyle>
          <a:p>
            <a:r>
              <a:rPr lang="en-US"/>
              <a:t>The Battle of Neighborhoods in Benin ----  Jamiil Toure Ali</a:t>
            </a:r>
          </a:p>
        </p:txBody>
      </p:sp>
      <p:sp>
        <p:nvSpPr>
          <p:cNvPr id="9" name="Slide Number Placeholder 8"/>
          <p:cNvSpPr>
            <a:spLocks noGrp="1"/>
          </p:cNvSpPr>
          <p:nvPr>
            <p:ph type="sldNum" sz="quarter" idx="12"/>
          </p:nvPr>
        </p:nvSpPr>
        <p:spPr/>
        <p:txBody>
          <a:bodyPr/>
          <a:lstStyle>
            <a:lvl1pPr>
              <a:defRPr/>
            </a:lvl1pPr>
          </a:lstStyle>
          <a:p>
            <a:fld id="{C4556914-7A1B-49C3-B778-D262079ECE98}" type="slidenum">
              <a:rPr lang="en-US"/>
              <a:pPr/>
              <a:t>‹#›</a:t>
            </a:fld>
            <a:endParaRPr lang="en-US"/>
          </a:p>
        </p:txBody>
      </p:sp>
    </p:spTree>
    <p:extLst>
      <p:ext uri="{BB962C8B-B14F-4D97-AF65-F5344CB8AC3E}">
        <p14:creationId xmlns:p14="http://schemas.microsoft.com/office/powerpoint/2010/main" val="239862959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lvl1pPr>
              <a:defRPr/>
            </a:lvl1pPr>
          </a:lstStyle>
          <a:p>
            <a:fld id="{7BA223C1-ABBF-436A-8009-BB3629295DD3}" type="datetime1">
              <a:rPr lang="fr-FR" smtClean="0"/>
              <a:t>05/06/2020</a:t>
            </a:fld>
            <a:endParaRPr lang="en-US"/>
          </a:p>
        </p:txBody>
      </p:sp>
      <p:sp>
        <p:nvSpPr>
          <p:cNvPr id="4" name="Footer Placeholder 3"/>
          <p:cNvSpPr>
            <a:spLocks noGrp="1"/>
          </p:cNvSpPr>
          <p:nvPr>
            <p:ph type="ftr" sz="quarter" idx="11"/>
          </p:nvPr>
        </p:nvSpPr>
        <p:spPr/>
        <p:txBody>
          <a:bodyPr/>
          <a:lstStyle>
            <a:lvl1pPr>
              <a:defRPr/>
            </a:lvl1pPr>
          </a:lstStyle>
          <a:p>
            <a:r>
              <a:rPr lang="en-US"/>
              <a:t>The Battle of Neighborhoods in Benin ----  Jamiil Toure Ali</a:t>
            </a:r>
          </a:p>
        </p:txBody>
      </p:sp>
      <p:sp>
        <p:nvSpPr>
          <p:cNvPr id="5" name="Slide Number Placeholder 4"/>
          <p:cNvSpPr>
            <a:spLocks noGrp="1"/>
          </p:cNvSpPr>
          <p:nvPr>
            <p:ph type="sldNum" sz="quarter" idx="12"/>
          </p:nvPr>
        </p:nvSpPr>
        <p:spPr/>
        <p:txBody>
          <a:bodyPr/>
          <a:lstStyle>
            <a:lvl1pPr>
              <a:defRPr/>
            </a:lvl1pPr>
          </a:lstStyle>
          <a:p>
            <a:fld id="{973186B8-9CCC-40D4-96CD-BEC60AC7E9F0}" type="slidenum">
              <a:rPr lang="en-US"/>
              <a:pPr/>
              <a:t>‹#›</a:t>
            </a:fld>
            <a:endParaRPr lang="en-US"/>
          </a:p>
        </p:txBody>
      </p:sp>
    </p:spTree>
    <p:extLst>
      <p:ext uri="{BB962C8B-B14F-4D97-AF65-F5344CB8AC3E}">
        <p14:creationId xmlns:p14="http://schemas.microsoft.com/office/powerpoint/2010/main" val="156850340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F8C970B-5534-4CEA-9248-C096465F94A4}" type="datetime1">
              <a:rPr lang="fr-FR" smtClean="0"/>
              <a:t>05/06/2020</a:t>
            </a:fld>
            <a:endParaRPr lang="en-US"/>
          </a:p>
        </p:txBody>
      </p:sp>
      <p:sp>
        <p:nvSpPr>
          <p:cNvPr id="3" name="Footer Placeholder 2"/>
          <p:cNvSpPr>
            <a:spLocks noGrp="1"/>
          </p:cNvSpPr>
          <p:nvPr>
            <p:ph type="ftr" sz="quarter" idx="11"/>
          </p:nvPr>
        </p:nvSpPr>
        <p:spPr/>
        <p:txBody>
          <a:bodyPr/>
          <a:lstStyle>
            <a:lvl1pPr>
              <a:defRPr/>
            </a:lvl1pPr>
          </a:lstStyle>
          <a:p>
            <a:r>
              <a:rPr lang="en-US"/>
              <a:t>The Battle of Neighborhoods in Benin ----  Jamiil Toure Ali</a:t>
            </a:r>
          </a:p>
        </p:txBody>
      </p:sp>
      <p:sp>
        <p:nvSpPr>
          <p:cNvPr id="4" name="Slide Number Placeholder 3"/>
          <p:cNvSpPr>
            <a:spLocks noGrp="1"/>
          </p:cNvSpPr>
          <p:nvPr>
            <p:ph type="sldNum" sz="quarter" idx="12"/>
          </p:nvPr>
        </p:nvSpPr>
        <p:spPr/>
        <p:txBody>
          <a:bodyPr/>
          <a:lstStyle>
            <a:lvl1pPr>
              <a:defRPr/>
            </a:lvl1pPr>
          </a:lstStyle>
          <a:p>
            <a:fld id="{EF75A222-248C-4A7A-BFEB-9011D83D9CB3}" type="slidenum">
              <a:rPr lang="en-US"/>
              <a:pPr/>
              <a:t>‹#›</a:t>
            </a:fld>
            <a:endParaRPr lang="en-US"/>
          </a:p>
        </p:txBody>
      </p:sp>
    </p:spTree>
    <p:extLst>
      <p:ext uri="{BB962C8B-B14F-4D97-AF65-F5344CB8AC3E}">
        <p14:creationId xmlns:p14="http://schemas.microsoft.com/office/powerpoint/2010/main" val="160591002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lvl1pPr>
              <a:defRPr/>
            </a:lvl1pPr>
          </a:lstStyle>
          <a:p>
            <a:fld id="{C637F777-14FD-43F3-BF85-7A8F34ABE55B}" type="datetime1">
              <a:rPr lang="fr-FR" smtClean="0"/>
              <a:t>05/06/2020</a:t>
            </a:fld>
            <a:endParaRPr lang="en-US"/>
          </a:p>
        </p:txBody>
      </p:sp>
      <p:sp>
        <p:nvSpPr>
          <p:cNvPr id="6" name="Footer Placeholder 5"/>
          <p:cNvSpPr>
            <a:spLocks noGrp="1"/>
          </p:cNvSpPr>
          <p:nvPr>
            <p:ph type="ftr" sz="quarter" idx="11"/>
          </p:nvPr>
        </p:nvSpPr>
        <p:spPr/>
        <p:txBody>
          <a:bodyPr/>
          <a:lstStyle>
            <a:lvl1pPr>
              <a:defRPr/>
            </a:lvl1p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lvl1pPr>
              <a:defRPr/>
            </a:lvl1pPr>
          </a:lstStyle>
          <a:p>
            <a:fld id="{C7FCF1D4-D6DE-4DF2-ACD4-00CA08308030}" type="slidenum">
              <a:rPr lang="en-US"/>
              <a:pPr/>
              <a:t>‹#›</a:t>
            </a:fld>
            <a:endParaRPr lang="en-US"/>
          </a:p>
        </p:txBody>
      </p:sp>
    </p:spTree>
    <p:extLst>
      <p:ext uri="{BB962C8B-B14F-4D97-AF65-F5344CB8AC3E}">
        <p14:creationId xmlns:p14="http://schemas.microsoft.com/office/powerpoint/2010/main" val="139637229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lvl1pPr>
              <a:defRPr/>
            </a:lvl1pPr>
          </a:lstStyle>
          <a:p>
            <a:fld id="{C35E3C3A-AB17-4474-925C-9CB3E9A22E29}" type="datetime1">
              <a:rPr lang="fr-FR" smtClean="0"/>
              <a:t>05/06/2020</a:t>
            </a:fld>
            <a:endParaRPr lang="en-US"/>
          </a:p>
        </p:txBody>
      </p:sp>
      <p:sp>
        <p:nvSpPr>
          <p:cNvPr id="6" name="Footer Placeholder 5"/>
          <p:cNvSpPr>
            <a:spLocks noGrp="1"/>
          </p:cNvSpPr>
          <p:nvPr>
            <p:ph type="ftr" sz="quarter" idx="11"/>
          </p:nvPr>
        </p:nvSpPr>
        <p:spPr/>
        <p:txBody>
          <a:bodyPr/>
          <a:lstStyle>
            <a:lvl1pPr>
              <a:defRPr/>
            </a:lvl1pPr>
          </a:lstStyle>
          <a:p>
            <a:r>
              <a:rPr lang="en-US"/>
              <a:t>The Battle of Neighborhoods in Benin ----  Jamiil Toure Ali</a:t>
            </a:r>
          </a:p>
        </p:txBody>
      </p:sp>
      <p:sp>
        <p:nvSpPr>
          <p:cNvPr id="7" name="Slide Number Placeholder 6"/>
          <p:cNvSpPr>
            <a:spLocks noGrp="1"/>
          </p:cNvSpPr>
          <p:nvPr>
            <p:ph type="sldNum" sz="quarter" idx="12"/>
          </p:nvPr>
        </p:nvSpPr>
        <p:spPr/>
        <p:txBody>
          <a:bodyPr/>
          <a:lstStyle>
            <a:lvl1pPr>
              <a:defRPr/>
            </a:lvl1pPr>
          </a:lstStyle>
          <a:p>
            <a:fld id="{25BD9C6F-7F10-4CBE-B7B3-59096932C41F}" type="slidenum">
              <a:rPr lang="en-US"/>
              <a:pPr/>
              <a:t>‹#›</a:t>
            </a:fld>
            <a:endParaRPr lang="en-US"/>
          </a:p>
        </p:txBody>
      </p:sp>
    </p:spTree>
    <p:extLst>
      <p:ext uri="{BB962C8B-B14F-4D97-AF65-F5344CB8AC3E}">
        <p14:creationId xmlns:p14="http://schemas.microsoft.com/office/powerpoint/2010/main" val="3469049342"/>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81200" y="819150"/>
            <a:ext cx="579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en-US"/>
              <a:t>Cliquer pour modifier le style du titre du masque</a:t>
            </a:r>
          </a:p>
        </p:txBody>
      </p:sp>
      <p:sp>
        <p:nvSpPr>
          <p:cNvPr id="1028" name="Rectangle 4"/>
          <p:cNvSpPr>
            <a:spLocks noGrp="1" noChangeArrowheads="1"/>
          </p:cNvSpPr>
          <p:nvPr>
            <p:ph type="body" idx="1"/>
          </p:nvPr>
        </p:nvSpPr>
        <p:spPr bwMode="auto">
          <a:xfrm>
            <a:off x="1981200" y="1752600"/>
            <a:ext cx="579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a:t>Cliquer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048" name="Rectangle 24"/>
          <p:cNvSpPr>
            <a:spLocks noGrp="1" noChangeArrowheads="1"/>
          </p:cNvSpPr>
          <p:nvPr>
            <p:ph type="dt" sz="half" idx="2"/>
          </p:nvPr>
        </p:nvSpPr>
        <p:spPr bwMode="auto">
          <a:xfrm>
            <a:off x="838200" y="62484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defRPr sz="1000">
                <a:solidFill>
                  <a:schemeClr val="bg1"/>
                </a:solidFill>
                <a:latin typeface="+mn-lt"/>
              </a:defRPr>
            </a:lvl1pPr>
          </a:lstStyle>
          <a:p>
            <a:fld id="{C2345EC5-7369-4EB9-83B9-C88FAC5238CE}" type="datetime1">
              <a:rPr lang="fr-FR" smtClean="0"/>
              <a:t>05/06/2020</a:t>
            </a:fld>
            <a:endParaRPr lang="en-US"/>
          </a:p>
        </p:txBody>
      </p:sp>
      <p:sp>
        <p:nvSpPr>
          <p:cNvPr id="1049" name="Rectangle 25"/>
          <p:cNvSpPr>
            <a:spLocks noGrp="1" noChangeArrowheads="1"/>
          </p:cNvSpPr>
          <p:nvPr>
            <p:ph type="ftr" sz="quarter" idx="3"/>
          </p:nvPr>
        </p:nvSpPr>
        <p:spPr bwMode="auto">
          <a:xfrm>
            <a:off x="3581400" y="624840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defRPr sz="1000">
                <a:solidFill>
                  <a:schemeClr val="bg1"/>
                </a:solidFill>
                <a:latin typeface="+mn-lt"/>
              </a:defRPr>
            </a:lvl1pPr>
          </a:lstStyle>
          <a:p>
            <a:r>
              <a:rPr lang="en-US"/>
              <a:t>The Battle of Neighborhoods in Benin ----  Jamiil Toure Ali</a:t>
            </a:r>
          </a:p>
        </p:txBody>
      </p:sp>
      <p:sp>
        <p:nvSpPr>
          <p:cNvPr id="1050" name="Rectangle 26"/>
          <p:cNvSpPr>
            <a:spLocks noGrp="1" noChangeArrowheads="1"/>
          </p:cNvSpPr>
          <p:nvPr>
            <p:ph type="sldNum" sz="quarter" idx="4"/>
          </p:nvPr>
        </p:nvSpPr>
        <p:spPr bwMode="auto">
          <a:xfrm>
            <a:off x="7543800" y="62484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b" anchorCtr="0" compatLnSpc="1">
            <a:prstTxWarp prst="textNoShape">
              <a:avLst/>
            </a:prstTxWarp>
          </a:bodyPr>
          <a:lstStyle>
            <a:lvl1pPr algn="r">
              <a:defRPr sz="1000">
                <a:solidFill>
                  <a:schemeClr val="bg1"/>
                </a:solidFill>
                <a:latin typeface="+mn-lt"/>
              </a:defRPr>
            </a:lvl1pPr>
          </a:lstStyle>
          <a:p>
            <a:fld id="{E7330DCD-7FF9-41D5-8332-79F90B6F9D9F}"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hdr="0"/>
  <p:txStyles>
    <p:titleStyle>
      <a:lvl1pPr algn="l" rtl="0" eaLnBrk="1" fontAlgn="base" hangingPunct="1">
        <a:lnSpc>
          <a:spcPct val="90000"/>
        </a:lnSpc>
        <a:spcBef>
          <a:spcPct val="0"/>
        </a:spcBef>
        <a:spcAft>
          <a:spcPct val="0"/>
        </a:spcAft>
        <a:defRPr sz="2400" b="1">
          <a:solidFill>
            <a:schemeClr val="bg1"/>
          </a:solidFill>
          <a:latin typeface="+mj-lt"/>
          <a:ea typeface="+mj-ea"/>
          <a:cs typeface="+mj-cs"/>
        </a:defRPr>
      </a:lvl1pPr>
      <a:lvl2pPr algn="l" rtl="0" eaLnBrk="1" fontAlgn="base" hangingPunct="1">
        <a:lnSpc>
          <a:spcPct val="90000"/>
        </a:lnSpc>
        <a:spcBef>
          <a:spcPct val="0"/>
        </a:spcBef>
        <a:spcAft>
          <a:spcPct val="0"/>
        </a:spcAft>
        <a:defRPr sz="2400" b="1">
          <a:solidFill>
            <a:schemeClr val="bg1"/>
          </a:solidFill>
          <a:latin typeface="Century Gothic" pitchFamily="34" charset="0"/>
        </a:defRPr>
      </a:lvl2pPr>
      <a:lvl3pPr algn="l" rtl="0" eaLnBrk="1" fontAlgn="base" hangingPunct="1">
        <a:lnSpc>
          <a:spcPct val="90000"/>
        </a:lnSpc>
        <a:spcBef>
          <a:spcPct val="0"/>
        </a:spcBef>
        <a:spcAft>
          <a:spcPct val="0"/>
        </a:spcAft>
        <a:defRPr sz="2400" b="1">
          <a:solidFill>
            <a:schemeClr val="bg1"/>
          </a:solidFill>
          <a:latin typeface="Century Gothic" pitchFamily="34" charset="0"/>
        </a:defRPr>
      </a:lvl3pPr>
      <a:lvl4pPr algn="l" rtl="0" eaLnBrk="1" fontAlgn="base" hangingPunct="1">
        <a:lnSpc>
          <a:spcPct val="90000"/>
        </a:lnSpc>
        <a:spcBef>
          <a:spcPct val="0"/>
        </a:spcBef>
        <a:spcAft>
          <a:spcPct val="0"/>
        </a:spcAft>
        <a:defRPr sz="2400" b="1">
          <a:solidFill>
            <a:schemeClr val="bg1"/>
          </a:solidFill>
          <a:latin typeface="Century Gothic" pitchFamily="34" charset="0"/>
        </a:defRPr>
      </a:lvl4pPr>
      <a:lvl5pPr algn="l" rtl="0" eaLnBrk="1" fontAlgn="base" hangingPunct="1">
        <a:lnSpc>
          <a:spcPct val="90000"/>
        </a:lnSpc>
        <a:spcBef>
          <a:spcPct val="0"/>
        </a:spcBef>
        <a:spcAft>
          <a:spcPct val="0"/>
        </a:spcAft>
        <a:defRPr sz="2400" b="1">
          <a:solidFill>
            <a:schemeClr val="bg1"/>
          </a:solidFill>
          <a:latin typeface="Century Gothic" pitchFamily="34" charset="0"/>
        </a:defRPr>
      </a:lvl5pPr>
      <a:lvl6pPr marL="457200" algn="l" rtl="0" eaLnBrk="1" fontAlgn="base" hangingPunct="1">
        <a:lnSpc>
          <a:spcPct val="90000"/>
        </a:lnSpc>
        <a:spcBef>
          <a:spcPct val="0"/>
        </a:spcBef>
        <a:spcAft>
          <a:spcPct val="0"/>
        </a:spcAft>
        <a:defRPr sz="2400" b="1">
          <a:solidFill>
            <a:schemeClr val="bg1"/>
          </a:solidFill>
          <a:latin typeface="Century Gothic" pitchFamily="34" charset="0"/>
        </a:defRPr>
      </a:lvl6pPr>
      <a:lvl7pPr marL="914400" algn="l" rtl="0" eaLnBrk="1" fontAlgn="base" hangingPunct="1">
        <a:lnSpc>
          <a:spcPct val="90000"/>
        </a:lnSpc>
        <a:spcBef>
          <a:spcPct val="0"/>
        </a:spcBef>
        <a:spcAft>
          <a:spcPct val="0"/>
        </a:spcAft>
        <a:defRPr sz="2400" b="1">
          <a:solidFill>
            <a:schemeClr val="bg1"/>
          </a:solidFill>
          <a:latin typeface="Century Gothic" pitchFamily="34" charset="0"/>
        </a:defRPr>
      </a:lvl7pPr>
      <a:lvl8pPr marL="1371600" algn="l" rtl="0" eaLnBrk="1" fontAlgn="base" hangingPunct="1">
        <a:lnSpc>
          <a:spcPct val="90000"/>
        </a:lnSpc>
        <a:spcBef>
          <a:spcPct val="0"/>
        </a:spcBef>
        <a:spcAft>
          <a:spcPct val="0"/>
        </a:spcAft>
        <a:defRPr sz="2400" b="1">
          <a:solidFill>
            <a:schemeClr val="bg1"/>
          </a:solidFill>
          <a:latin typeface="Century Gothic" pitchFamily="34" charset="0"/>
        </a:defRPr>
      </a:lvl8pPr>
      <a:lvl9pPr marL="1828800" algn="l" rtl="0" eaLnBrk="1" fontAlgn="base" hangingPunct="1">
        <a:lnSpc>
          <a:spcPct val="90000"/>
        </a:lnSpc>
        <a:spcBef>
          <a:spcPct val="0"/>
        </a:spcBef>
        <a:spcAft>
          <a:spcPct val="0"/>
        </a:spcAft>
        <a:defRPr sz="2400" b="1">
          <a:solidFill>
            <a:schemeClr val="bg1"/>
          </a:solidFill>
          <a:latin typeface="Century Gothic" pitchFamily="34" charset="0"/>
        </a:defRPr>
      </a:lvl9pPr>
    </p:titleStyle>
    <p:bodyStyle>
      <a:lvl1pPr marL="342900" indent="-342900" algn="l" rtl="0" eaLnBrk="1" fontAlgn="base" hangingPunct="1">
        <a:spcBef>
          <a:spcPct val="50000"/>
        </a:spcBef>
        <a:spcAft>
          <a:spcPct val="0"/>
        </a:spcAft>
        <a:buClr>
          <a:schemeClr val="bg1"/>
        </a:buClr>
        <a:buChar char="•"/>
        <a:defRPr sz="2400">
          <a:solidFill>
            <a:schemeClr val="bg1"/>
          </a:solidFill>
          <a:latin typeface="+mn-lt"/>
          <a:ea typeface="+mn-ea"/>
          <a:cs typeface="+mn-cs"/>
        </a:defRPr>
      </a:lvl1pPr>
      <a:lvl2pPr marL="742950" indent="-285750" algn="l" rtl="0" eaLnBrk="1" fontAlgn="base" hangingPunct="1">
        <a:spcBef>
          <a:spcPct val="20000"/>
        </a:spcBef>
        <a:spcAft>
          <a:spcPct val="0"/>
        </a:spcAft>
        <a:buClr>
          <a:schemeClr val="bg1"/>
        </a:buClr>
        <a:buChar char="•"/>
        <a:defRPr sz="2200">
          <a:solidFill>
            <a:schemeClr val="bg1"/>
          </a:solidFill>
          <a:latin typeface="+mn-lt"/>
        </a:defRPr>
      </a:lvl2pPr>
      <a:lvl3pPr marL="1085850" indent="-228600" algn="l" rtl="0" eaLnBrk="1" fontAlgn="base" hangingPunct="1">
        <a:spcBef>
          <a:spcPct val="20000"/>
        </a:spcBef>
        <a:spcAft>
          <a:spcPct val="0"/>
        </a:spcAft>
        <a:buClr>
          <a:schemeClr val="bg1"/>
        </a:buClr>
        <a:buChar char="•"/>
        <a:defRPr sz="2000">
          <a:solidFill>
            <a:schemeClr val="bg1"/>
          </a:solidFill>
          <a:latin typeface="+mn-lt"/>
        </a:defRPr>
      </a:lvl3pPr>
      <a:lvl4pPr marL="1428750" indent="-228600" algn="l" rtl="0" eaLnBrk="1" fontAlgn="base" hangingPunct="1">
        <a:spcBef>
          <a:spcPct val="20000"/>
        </a:spcBef>
        <a:spcAft>
          <a:spcPct val="0"/>
        </a:spcAft>
        <a:buClr>
          <a:schemeClr val="bg1"/>
        </a:buClr>
        <a:buChar char="•"/>
        <a:defRPr>
          <a:solidFill>
            <a:schemeClr val="bg1"/>
          </a:solidFill>
          <a:latin typeface="+mn-lt"/>
        </a:defRPr>
      </a:lvl4pPr>
      <a:lvl5pPr marL="1771650" indent="-228600" algn="l" rtl="0" eaLnBrk="1" fontAlgn="base" hangingPunct="1">
        <a:spcBef>
          <a:spcPct val="20000"/>
        </a:spcBef>
        <a:spcAft>
          <a:spcPct val="0"/>
        </a:spcAft>
        <a:buClr>
          <a:schemeClr val="bg1"/>
        </a:buClr>
        <a:buChar char="•"/>
        <a:defRPr sz="1600">
          <a:solidFill>
            <a:schemeClr val="bg1"/>
          </a:solidFill>
          <a:latin typeface="+mn-lt"/>
        </a:defRPr>
      </a:lvl5pPr>
      <a:lvl6pPr marL="2228850" indent="-228600" algn="l" rtl="0" eaLnBrk="1" fontAlgn="base" hangingPunct="1">
        <a:spcBef>
          <a:spcPct val="20000"/>
        </a:spcBef>
        <a:spcAft>
          <a:spcPct val="0"/>
        </a:spcAft>
        <a:buClr>
          <a:schemeClr val="bg1"/>
        </a:buClr>
        <a:buChar char="•"/>
        <a:defRPr sz="1600">
          <a:solidFill>
            <a:schemeClr val="bg1"/>
          </a:solidFill>
          <a:latin typeface="+mn-lt"/>
        </a:defRPr>
      </a:lvl6pPr>
      <a:lvl7pPr marL="2686050" indent="-228600" algn="l" rtl="0" eaLnBrk="1" fontAlgn="base" hangingPunct="1">
        <a:spcBef>
          <a:spcPct val="20000"/>
        </a:spcBef>
        <a:spcAft>
          <a:spcPct val="0"/>
        </a:spcAft>
        <a:buClr>
          <a:schemeClr val="bg1"/>
        </a:buClr>
        <a:buChar char="•"/>
        <a:defRPr sz="1600">
          <a:solidFill>
            <a:schemeClr val="bg1"/>
          </a:solidFill>
          <a:latin typeface="+mn-lt"/>
        </a:defRPr>
      </a:lvl7pPr>
      <a:lvl8pPr marL="3143250" indent="-228600" algn="l" rtl="0" eaLnBrk="1" fontAlgn="base" hangingPunct="1">
        <a:spcBef>
          <a:spcPct val="20000"/>
        </a:spcBef>
        <a:spcAft>
          <a:spcPct val="0"/>
        </a:spcAft>
        <a:buClr>
          <a:schemeClr val="bg1"/>
        </a:buClr>
        <a:buChar char="•"/>
        <a:defRPr sz="1600">
          <a:solidFill>
            <a:schemeClr val="bg1"/>
          </a:solidFill>
          <a:latin typeface="+mn-lt"/>
        </a:defRPr>
      </a:lvl8pPr>
      <a:lvl9pPr marL="3600450" indent="-228600"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ctrTitle"/>
          </p:nvPr>
        </p:nvSpPr>
        <p:spPr>
          <a:xfrm>
            <a:off x="1371600" y="1371600"/>
            <a:ext cx="6728792" cy="1905000"/>
          </a:xfrm>
        </p:spPr>
        <p:txBody>
          <a:bodyPr/>
          <a:lstStyle/>
          <a:p>
            <a:r>
              <a:rPr lang="en-US" dirty="0"/>
              <a:t>The battle of Neighborhoods in Benin</a:t>
            </a:r>
          </a:p>
        </p:txBody>
      </p:sp>
      <p:sp>
        <p:nvSpPr>
          <p:cNvPr id="23554" name="Rectangle 2"/>
          <p:cNvSpPr>
            <a:spLocks noGrp="1" noChangeArrowheads="1"/>
          </p:cNvSpPr>
          <p:nvPr>
            <p:ph type="subTitle" idx="1"/>
          </p:nvPr>
        </p:nvSpPr>
        <p:spPr/>
        <p:txBody>
          <a:bodyPr/>
          <a:lstStyle/>
          <a:p>
            <a:r>
              <a:rPr lang="en-US" dirty="0"/>
              <a:t>Viet </a:t>
            </a:r>
            <a:r>
              <a:rPr lang="en-US"/>
              <a:t>Hoang Nguyen</a:t>
            </a:r>
            <a:endParaRPr lang="en-US" dirty="0"/>
          </a:p>
        </p:txBody>
      </p:sp>
      <p:sp>
        <p:nvSpPr>
          <p:cNvPr id="2" name="Espace réservé de la date 1"/>
          <p:cNvSpPr>
            <a:spLocks noGrp="1"/>
          </p:cNvSpPr>
          <p:nvPr>
            <p:ph type="dt" sz="half" idx="2"/>
          </p:nvPr>
        </p:nvSpPr>
        <p:spPr/>
        <p:txBody>
          <a:bodyPr/>
          <a:lstStyle/>
          <a:p>
            <a:fld id="{D957599A-F1E0-41C7-9902-D1DAFC54DCF2}" type="datetime1">
              <a:rPr lang="fr-FR" smtClean="0"/>
              <a:t>05/06/2020</a:t>
            </a:fld>
            <a:endParaRPr lang="en-US"/>
          </a:p>
        </p:txBody>
      </p:sp>
      <p:sp>
        <p:nvSpPr>
          <p:cNvPr id="3" name="Espace réservé du numéro de diapositive 2"/>
          <p:cNvSpPr>
            <a:spLocks noGrp="1"/>
          </p:cNvSpPr>
          <p:nvPr>
            <p:ph type="sldNum" sz="quarter" idx="4"/>
          </p:nvPr>
        </p:nvSpPr>
        <p:spPr/>
        <p:txBody>
          <a:bodyPr/>
          <a:lstStyle/>
          <a:p>
            <a:fld id="{53922862-7E23-44BA-B04A-C7BA9F2390F9}" type="slidenum">
              <a:rPr lang="en-US" smtClean="0"/>
              <a:pPr/>
              <a:t>1</a:t>
            </a:fld>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Results (4/4)</a:t>
            </a:r>
            <a:endParaRPr lang="fr-FR" dirty="0"/>
          </a:p>
        </p:txBody>
      </p:sp>
      <p:sp>
        <p:nvSpPr>
          <p:cNvPr id="5" name="ZoneTexte 4"/>
          <p:cNvSpPr txBox="1"/>
          <p:nvPr/>
        </p:nvSpPr>
        <p:spPr>
          <a:xfrm>
            <a:off x="1093325" y="1628801"/>
            <a:ext cx="6978207" cy="665154"/>
          </a:xfrm>
          <a:prstGeom prst="rect">
            <a:avLst/>
          </a:prstGeom>
          <a:noFill/>
        </p:spPr>
        <p:txBody>
          <a:bodyPr wrap="square" rtlCol="0">
            <a:spAutoFit/>
          </a:bodyPr>
          <a:lstStyle/>
          <a:p>
            <a:r>
              <a:rPr lang="en-US" sz="1800" dirty="0">
                <a:solidFill>
                  <a:schemeClr val="bg1"/>
                </a:solidFill>
                <a:latin typeface="+mn-lt"/>
              </a:rPr>
              <a:t>On a map we have the following view of  the clustered neighborhoods within a radius of 50000 in Banikoara</a:t>
            </a:r>
            <a:endParaRPr lang="fr-FR" sz="1800" dirty="0">
              <a:solidFill>
                <a:schemeClr val="bg1"/>
              </a:solidFill>
              <a:latin typeface="+mn-lt"/>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325" y="2301630"/>
            <a:ext cx="6978207" cy="3359618"/>
          </a:xfrm>
        </p:spPr>
      </p:pic>
      <p:sp>
        <p:nvSpPr>
          <p:cNvPr id="7" name="Espace réservé de la date 6"/>
          <p:cNvSpPr>
            <a:spLocks noGrp="1"/>
          </p:cNvSpPr>
          <p:nvPr>
            <p:ph type="dt" sz="half" idx="10"/>
          </p:nvPr>
        </p:nvSpPr>
        <p:spPr/>
        <p:txBody>
          <a:bodyPr/>
          <a:lstStyle/>
          <a:p>
            <a:fld id="{50E55A69-31FE-45C5-9DB8-507365E8B688}" type="datetime1">
              <a:rPr lang="fr-FR" smtClean="0"/>
              <a:t>05/06/2020</a:t>
            </a:fld>
            <a:endParaRPr lang="en-US"/>
          </a:p>
        </p:txBody>
      </p:sp>
      <p:sp>
        <p:nvSpPr>
          <p:cNvPr id="8" name="Espace réservé du numéro de diapositive 7"/>
          <p:cNvSpPr>
            <a:spLocks noGrp="1"/>
          </p:cNvSpPr>
          <p:nvPr>
            <p:ph type="sldNum" sz="quarter" idx="12"/>
          </p:nvPr>
        </p:nvSpPr>
        <p:spPr/>
        <p:txBody>
          <a:bodyPr/>
          <a:lstStyle/>
          <a:p>
            <a:fld id="{A0261568-C5F0-4789-9AD0-DFEB010D2F94}" type="slidenum">
              <a:rPr lang="en-US" smtClean="0"/>
              <a:pPr/>
              <a:t>10</a:t>
            </a:fld>
            <a:endParaRPr lang="en-US"/>
          </a:p>
        </p:txBody>
      </p:sp>
    </p:spTree>
    <p:extLst>
      <p:ext uri="{BB962C8B-B14F-4D97-AF65-F5344CB8AC3E}">
        <p14:creationId xmlns:p14="http://schemas.microsoft.com/office/powerpoint/2010/main" val="388791678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Discussion </a:t>
            </a:r>
          </a:p>
        </p:txBody>
      </p:sp>
      <p:sp>
        <p:nvSpPr>
          <p:cNvPr id="21507" name="Rectangle 3"/>
          <p:cNvSpPr>
            <a:spLocks noGrp="1" noChangeArrowheads="1"/>
          </p:cNvSpPr>
          <p:nvPr>
            <p:ph type="body" idx="1"/>
          </p:nvPr>
        </p:nvSpPr>
        <p:spPr>
          <a:xfrm>
            <a:off x="899592" y="1628800"/>
            <a:ext cx="7344816" cy="4320480"/>
          </a:xfrm>
        </p:spPr>
        <p:txBody>
          <a:bodyPr/>
          <a:lstStyle/>
          <a:p>
            <a:r>
              <a:rPr lang="en-US" sz="1800" dirty="0"/>
              <a:t>Quality of our dataset used for the geocoding of department, borough and neighborhood.  sample dataset meaning we were limited in our search. With full list gear this study toward a comparison between the city of Cotonou and Parakou</a:t>
            </a:r>
          </a:p>
          <a:p>
            <a:r>
              <a:rPr lang="en-US" sz="1800" dirty="0"/>
              <a:t>Foursquare API to obtain the venues of each region. Too big radius. Query within a radius of 500 for concise and accurate result. Nevertheless necessary to geocode venues and places in the whole territory of Benin. </a:t>
            </a:r>
          </a:p>
          <a:p>
            <a:r>
              <a:rPr lang="en-US" sz="1800" dirty="0"/>
              <a:t>Clustered the neighborhood based on the frequency of occurrences of venues using K-means. Best if the choice of k was done using the elbow method. Plus due to the number of parameter to consider in characterizing small or big business we found in our clusters certain of our affirmation needs to be carefully scrutinize with more data at hand.</a:t>
            </a:r>
          </a:p>
        </p:txBody>
      </p:sp>
      <p:sp>
        <p:nvSpPr>
          <p:cNvPr id="2" name="Espace réservé de la date 1"/>
          <p:cNvSpPr>
            <a:spLocks noGrp="1"/>
          </p:cNvSpPr>
          <p:nvPr>
            <p:ph type="dt" sz="half" idx="10"/>
          </p:nvPr>
        </p:nvSpPr>
        <p:spPr/>
        <p:txBody>
          <a:bodyPr/>
          <a:lstStyle/>
          <a:p>
            <a:fld id="{29355A7D-2C5E-4788-9337-B330738D365D}" type="datetime1">
              <a:rPr lang="fr-FR" smtClean="0"/>
              <a:t>05/06/2020</a:t>
            </a:fld>
            <a:endParaRPr lang="en-US"/>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Conclusion</a:t>
            </a:r>
          </a:p>
        </p:txBody>
      </p:sp>
      <p:sp>
        <p:nvSpPr>
          <p:cNvPr id="22531" name="Rectangle 3"/>
          <p:cNvSpPr>
            <a:spLocks noGrp="1" noChangeArrowheads="1"/>
          </p:cNvSpPr>
          <p:nvPr>
            <p:ph type="body" idx="1"/>
          </p:nvPr>
        </p:nvSpPr>
        <p:spPr>
          <a:xfrm>
            <a:off x="899592" y="1772816"/>
            <a:ext cx="7344816" cy="4392488"/>
          </a:xfrm>
        </p:spPr>
        <p:txBody>
          <a:bodyPr/>
          <a:lstStyle/>
          <a:p>
            <a:r>
              <a:rPr lang="en-US" sz="1800" dirty="0"/>
              <a:t>Banikoara northern part of Benin is the center of small business activities that revolves mainly around Food &amp; Drinks Shop, Plaza and Markets. </a:t>
            </a:r>
          </a:p>
          <a:p>
            <a:r>
              <a:rPr lang="en-US" sz="1800" dirty="0"/>
              <a:t>Abomey-</a:t>
            </a:r>
            <a:r>
              <a:rPr lang="en-US" sz="1800" dirty="0" err="1"/>
              <a:t>Calavi</a:t>
            </a:r>
            <a:r>
              <a:rPr lang="en-US" sz="1800" dirty="0"/>
              <a:t> southern part we abounds of venues of Big Business such as : Shopping mall, Resort and Hotels </a:t>
            </a:r>
          </a:p>
          <a:p>
            <a:r>
              <a:rPr lang="en-US" sz="1800" dirty="0"/>
              <a:t>As a result, investors and Beninese are invited to explore for business opportunities in the north Benin this with respect of feasibility study and good marketing strategies for both winning party your business profits and the development of Benin.</a:t>
            </a:r>
          </a:p>
        </p:txBody>
      </p:sp>
      <p:sp>
        <p:nvSpPr>
          <p:cNvPr id="2" name="Espace réservé de la date 1"/>
          <p:cNvSpPr>
            <a:spLocks noGrp="1"/>
          </p:cNvSpPr>
          <p:nvPr>
            <p:ph type="dt" sz="half" idx="10"/>
          </p:nvPr>
        </p:nvSpPr>
        <p:spPr/>
        <p:txBody>
          <a:bodyPr/>
          <a:lstStyle/>
          <a:p>
            <a:fld id="{293FC47C-911B-40F3-96D5-10E275AC7F1B}" type="datetime1">
              <a:rPr lang="fr-FR" smtClean="0"/>
              <a:t>05/06/2020</a:t>
            </a:fld>
            <a:endParaRPr lang="en-US"/>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12</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2" name="Rectangle 12"/>
          <p:cNvSpPr>
            <a:spLocks noGrp="1" noChangeArrowheads="1"/>
          </p:cNvSpPr>
          <p:nvPr>
            <p:ph type="title"/>
          </p:nvPr>
        </p:nvSpPr>
        <p:spPr/>
        <p:txBody>
          <a:bodyPr/>
          <a:lstStyle/>
          <a:p>
            <a:r>
              <a:rPr lang="en-US" dirty="0"/>
              <a:t>Outline</a:t>
            </a:r>
          </a:p>
        </p:txBody>
      </p:sp>
      <p:sp>
        <p:nvSpPr>
          <p:cNvPr id="5133" name="Rectangle 13"/>
          <p:cNvSpPr>
            <a:spLocks noGrp="1" noChangeArrowheads="1"/>
          </p:cNvSpPr>
          <p:nvPr>
            <p:ph type="body" idx="1"/>
          </p:nvPr>
        </p:nvSpPr>
        <p:spPr/>
        <p:txBody>
          <a:bodyPr/>
          <a:lstStyle/>
          <a:p>
            <a:r>
              <a:rPr lang="en-US" dirty="0"/>
              <a:t>Introduction</a:t>
            </a:r>
          </a:p>
          <a:p>
            <a:r>
              <a:rPr lang="en-US" dirty="0"/>
              <a:t>Goals </a:t>
            </a:r>
          </a:p>
          <a:p>
            <a:r>
              <a:rPr lang="en-US" dirty="0"/>
              <a:t>Methodology</a:t>
            </a:r>
          </a:p>
          <a:p>
            <a:r>
              <a:rPr lang="en-US" dirty="0"/>
              <a:t>Results</a:t>
            </a:r>
          </a:p>
          <a:p>
            <a:r>
              <a:rPr lang="en-US" dirty="0"/>
              <a:t>Discussion</a:t>
            </a:r>
          </a:p>
          <a:p>
            <a:r>
              <a:rPr lang="en-US" dirty="0"/>
              <a:t>Conclusion</a:t>
            </a:r>
          </a:p>
        </p:txBody>
      </p:sp>
      <p:sp>
        <p:nvSpPr>
          <p:cNvPr id="2" name="Espace réservé de la date 1"/>
          <p:cNvSpPr>
            <a:spLocks noGrp="1"/>
          </p:cNvSpPr>
          <p:nvPr>
            <p:ph type="dt" sz="half" idx="10"/>
          </p:nvPr>
        </p:nvSpPr>
        <p:spPr/>
        <p:txBody>
          <a:bodyPr/>
          <a:lstStyle/>
          <a:p>
            <a:fld id="{F27D3062-3F28-48F1-9D6D-E103D88A47C2}" type="datetime1">
              <a:rPr lang="fr-FR" smtClean="0"/>
              <a:t>05/06/2020</a:t>
            </a:fld>
            <a:endParaRPr lang="en-US"/>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32"/>
                                        </p:tgtEl>
                                        <p:attrNameLst>
                                          <p:attrName>style.visibility</p:attrName>
                                        </p:attrNameLst>
                                      </p:cBhvr>
                                      <p:to>
                                        <p:strVal val="visible"/>
                                      </p:to>
                                    </p:set>
                                    <p:anim calcmode="lin" valueType="num">
                                      <p:cBhvr additive="base">
                                        <p:cTn id="7" dur="500" fill="hold"/>
                                        <p:tgtEl>
                                          <p:spTgt spid="5132"/>
                                        </p:tgtEl>
                                        <p:attrNameLst>
                                          <p:attrName>ppt_x</p:attrName>
                                        </p:attrNameLst>
                                      </p:cBhvr>
                                      <p:tavLst>
                                        <p:tav tm="0">
                                          <p:val>
                                            <p:strVal val="#ppt_x"/>
                                          </p:val>
                                        </p:tav>
                                        <p:tav tm="100000">
                                          <p:val>
                                            <p:strVal val="#ppt_x"/>
                                          </p:val>
                                        </p:tav>
                                      </p:tavLst>
                                    </p:anim>
                                    <p:anim calcmode="lin" valueType="num">
                                      <p:cBhvr additive="base">
                                        <p:cTn id="8" dur="500" fill="hold"/>
                                        <p:tgtEl>
                                          <p:spTgt spid="5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Introduction</a:t>
            </a:r>
          </a:p>
        </p:txBody>
      </p:sp>
      <p:sp>
        <p:nvSpPr>
          <p:cNvPr id="17411" name="Rectangle 3"/>
          <p:cNvSpPr>
            <a:spLocks noGrp="1" noChangeArrowheads="1"/>
          </p:cNvSpPr>
          <p:nvPr>
            <p:ph type="body" idx="1"/>
          </p:nvPr>
        </p:nvSpPr>
        <p:spPr/>
        <p:txBody>
          <a:bodyPr/>
          <a:lstStyle/>
          <a:p>
            <a:r>
              <a:rPr lang="en-US" dirty="0"/>
              <a:t>Benin occupation of lands</a:t>
            </a:r>
          </a:p>
          <a:p>
            <a:pPr lvl="1"/>
            <a:r>
              <a:rPr lang="en-US" dirty="0"/>
              <a:t>Growth of many activities in big cities</a:t>
            </a:r>
          </a:p>
          <a:p>
            <a:pPr lvl="1"/>
            <a:r>
              <a:rPr lang="en-US" dirty="0"/>
              <a:t>Geographic positions of those cities</a:t>
            </a:r>
          </a:p>
          <a:p>
            <a:pPr lvl="1"/>
            <a:r>
              <a:rPr lang="en-US" dirty="0"/>
              <a:t>Investors and Beninese preferred place of investments</a:t>
            </a:r>
          </a:p>
          <a:p>
            <a:pPr lvl="1"/>
            <a:r>
              <a:rPr lang="en-US" dirty="0"/>
              <a:t>Contrast between the north and south in term of the growth of infrastructures and services</a:t>
            </a:r>
          </a:p>
        </p:txBody>
      </p:sp>
      <p:sp>
        <p:nvSpPr>
          <p:cNvPr id="2" name="Espace réservé de la date 1"/>
          <p:cNvSpPr>
            <a:spLocks noGrp="1"/>
          </p:cNvSpPr>
          <p:nvPr>
            <p:ph type="dt" sz="half" idx="10"/>
          </p:nvPr>
        </p:nvSpPr>
        <p:spPr/>
        <p:txBody>
          <a:bodyPr/>
          <a:lstStyle/>
          <a:p>
            <a:fld id="{69647A4B-A5F2-4BFE-B4B9-B3678B6C102C}" type="datetime1">
              <a:rPr lang="fr-FR" smtClean="0"/>
              <a:t>05/06/2020</a:t>
            </a:fld>
            <a:endParaRPr lang="en-US"/>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3</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Goals</a:t>
            </a:r>
          </a:p>
        </p:txBody>
      </p:sp>
      <p:sp>
        <p:nvSpPr>
          <p:cNvPr id="18435" name="Rectangle 3"/>
          <p:cNvSpPr>
            <a:spLocks noGrp="1" noChangeArrowheads="1"/>
          </p:cNvSpPr>
          <p:nvPr>
            <p:ph type="body" idx="1"/>
          </p:nvPr>
        </p:nvSpPr>
        <p:spPr>
          <a:xfrm>
            <a:off x="899592" y="1524000"/>
            <a:ext cx="7344816" cy="4425280"/>
          </a:xfrm>
        </p:spPr>
        <p:txBody>
          <a:bodyPr/>
          <a:lstStyle/>
          <a:p>
            <a:r>
              <a:rPr lang="en-US" sz="1800" dirty="0"/>
              <a:t>The goals is to </a:t>
            </a:r>
          </a:p>
          <a:p>
            <a:pPr lvl="1"/>
            <a:r>
              <a:rPr lang="en-US" sz="1800" dirty="0"/>
              <a:t>Identify the venues in the neighborhood of two chosen regions one Banikoara (north) and another Abomey-</a:t>
            </a:r>
            <a:r>
              <a:rPr lang="en-US" sz="1800" dirty="0" err="1"/>
              <a:t>Calavi</a:t>
            </a:r>
            <a:r>
              <a:rPr lang="en-US" sz="1800" dirty="0"/>
              <a:t> (south).</a:t>
            </a:r>
          </a:p>
          <a:p>
            <a:pPr marL="457200" lvl="1" indent="0">
              <a:buNone/>
            </a:pPr>
            <a:endParaRPr lang="en-US" sz="1800" dirty="0"/>
          </a:p>
          <a:p>
            <a:pPr lvl="1"/>
            <a:r>
              <a:rPr lang="en-US" sz="1800" dirty="0"/>
              <a:t>Quantify the abounds of venues within these two selected regions</a:t>
            </a:r>
          </a:p>
          <a:p>
            <a:pPr marL="457200" lvl="1" indent="0">
              <a:buNone/>
            </a:pPr>
            <a:endParaRPr lang="en-US" sz="1800" dirty="0"/>
          </a:p>
          <a:p>
            <a:pPr lvl="1"/>
            <a:r>
              <a:rPr lang="en-US" sz="1800" dirty="0"/>
              <a:t>Highlight the potentiality and needs to develops big business in the north</a:t>
            </a:r>
          </a:p>
          <a:p>
            <a:pPr marL="457200" lvl="1" indent="0">
              <a:buNone/>
            </a:pPr>
            <a:endParaRPr lang="en-US" sz="1800" dirty="0"/>
          </a:p>
          <a:p>
            <a:pPr marL="285750" lvl="1"/>
            <a:r>
              <a:rPr lang="en-US" sz="1800" dirty="0"/>
              <a:t>The goal is of interest for Beninese, investors and entrepreneurs</a:t>
            </a:r>
          </a:p>
          <a:p>
            <a:pPr marL="457200" lvl="1" indent="0">
              <a:buNone/>
            </a:pPr>
            <a:r>
              <a:rPr lang="en-US" dirty="0"/>
              <a:t> </a:t>
            </a:r>
          </a:p>
        </p:txBody>
      </p:sp>
      <p:sp>
        <p:nvSpPr>
          <p:cNvPr id="2" name="Espace réservé de la date 1"/>
          <p:cNvSpPr>
            <a:spLocks noGrp="1"/>
          </p:cNvSpPr>
          <p:nvPr>
            <p:ph type="dt" sz="half" idx="10"/>
          </p:nvPr>
        </p:nvSpPr>
        <p:spPr/>
        <p:txBody>
          <a:bodyPr/>
          <a:lstStyle/>
          <a:p>
            <a:fld id="{8E1509DB-E764-4494-A5C5-E91217817AB5}" type="datetime1">
              <a:rPr lang="fr-FR" smtClean="0"/>
              <a:t>05/06/2020</a:t>
            </a:fld>
            <a:endParaRPr lang="en-US"/>
          </a:p>
        </p:txBody>
      </p:sp>
      <p:sp>
        <p:nvSpPr>
          <p:cNvPr id="3" name="Espace réservé du numéro de diapositive 2"/>
          <p:cNvSpPr>
            <a:spLocks noGrp="1"/>
          </p:cNvSpPr>
          <p:nvPr>
            <p:ph type="sldNum" sz="quarter" idx="12"/>
          </p:nvPr>
        </p:nvSpPr>
        <p:spPr/>
        <p:txBody>
          <a:bodyPr/>
          <a:lstStyle/>
          <a:p>
            <a:fld id="{A0261568-C5F0-4789-9AD0-DFEB010D2F94}" type="slidenum">
              <a:rPr lang="en-US" smtClean="0"/>
              <a:pPr/>
              <a:t>4</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6264" y="548680"/>
            <a:ext cx="6216985" cy="766771"/>
          </a:xfrm>
        </p:spPr>
        <p:txBody>
          <a:bodyPr/>
          <a:lstStyle/>
          <a:p>
            <a:r>
              <a:rPr lang="en-US" sz="2400" dirty="0"/>
              <a:t>Goals</a:t>
            </a:r>
            <a:endParaRPr lang="fr-FR" sz="2400"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0112" y="1475545"/>
            <a:ext cx="2616585" cy="4610174"/>
          </a:xfrm>
        </p:spPr>
      </p:pic>
      <p:sp>
        <p:nvSpPr>
          <p:cNvPr id="4" name="Espace réservé du texte 3"/>
          <p:cNvSpPr>
            <a:spLocks noGrp="1"/>
          </p:cNvSpPr>
          <p:nvPr>
            <p:ph type="body" sz="half" idx="2"/>
          </p:nvPr>
        </p:nvSpPr>
        <p:spPr>
          <a:xfrm>
            <a:off x="971600" y="1556793"/>
            <a:ext cx="4608512" cy="2088232"/>
          </a:xfrm>
        </p:spPr>
        <p:txBody>
          <a:bodyPr/>
          <a:lstStyle/>
          <a:p>
            <a:r>
              <a:rPr lang="en-US" sz="1800" dirty="0"/>
              <a:t>On the map we could see the geographic position of Banikoara and Abomey-</a:t>
            </a:r>
            <a:r>
              <a:rPr lang="en-US" sz="1800" dirty="0" err="1"/>
              <a:t>Calavi</a:t>
            </a:r>
            <a:r>
              <a:rPr lang="en-US" sz="1800" dirty="0"/>
              <a:t> each with their respective neighborhood. We obtained the information about the neighborhoods on  the website of geopostcodes.com .</a:t>
            </a:r>
            <a:endParaRPr lang="fr-FR" sz="1800" dirty="0"/>
          </a:p>
        </p:txBody>
      </p:sp>
      <p:sp>
        <p:nvSpPr>
          <p:cNvPr id="8" name="Espace réservé de la date 7"/>
          <p:cNvSpPr>
            <a:spLocks noGrp="1"/>
          </p:cNvSpPr>
          <p:nvPr>
            <p:ph type="dt" sz="half" idx="10"/>
          </p:nvPr>
        </p:nvSpPr>
        <p:spPr/>
        <p:txBody>
          <a:bodyPr/>
          <a:lstStyle/>
          <a:p>
            <a:fld id="{5E166D82-BB9C-4A4C-96AB-EFD2DA976FAF}" type="datetime1">
              <a:rPr lang="fr-FR" smtClean="0"/>
              <a:t>05/06/2020</a:t>
            </a:fld>
            <a:endParaRPr lang="en-US"/>
          </a:p>
        </p:txBody>
      </p:sp>
      <p:sp>
        <p:nvSpPr>
          <p:cNvPr id="9" name="Espace réservé du numéro de diapositive 8"/>
          <p:cNvSpPr>
            <a:spLocks noGrp="1"/>
          </p:cNvSpPr>
          <p:nvPr>
            <p:ph type="sldNum" sz="quarter" idx="12"/>
          </p:nvPr>
        </p:nvSpPr>
        <p:spPr/>
        <p:txBody>
          <a:bodyPr/>
          <a:lstStyle/>
          <a:p>
            <a:fld id="{C7FCF1D4-D6DE-4DF2-ACD4-00CA08308030}" type="slidenum">
              <a:rPr lang="en-US" smtClean="0"/>
              <a:pPr/>
              <a:t>5</a:t>
            </a:fld>
            <a:endParaRPr lang="en-US"/>
          </a:p>
        </p:txBody>
      </p:sp>
    </p:spTree>
    <p:extLst>
      <p:ext uri="{BB962C8B-B14F-4D97-AF65-F5344CB8AC3E}">
        <p14:creationId xmlns:p14="http://schemas.microsoft.com/office/powerpoint/2010/main" val="262545239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Methodology</a:t>
            </a:r>
          </a:p>
        </p:txBody>
      </p:sp>
      <p:sp>
        <p:nvSpPr>
          <p:cNvPr id="19459" name="Rectangle 3"/>
          <p:cNvSpPr>
            <a:spLocks noGrp="1" noChangeArrowheads="1"/>
          </p:cNvSpPr>
          <p:nvPr>
            <p:ph type="body" idx="1"/>
          </p:nvPr>
        </p:nvSpPr>
        <p:spPr>
          <a:xfrm>
            <a:off x="899592" y="1628800"/>
            <a:ext cx="7344816" cy="4536504"/>
          </a:xfrm>
        </p:spPr>
        <p:txBody>
          <a:bodyPr/>
          <a:lstStyle/>
          <a:p>
            <a:r>
              <a:rPr lang="en-US" sz="1800" dirty="0"/>
              <a:t>We scrape the information available on Wikipedia about the department borough and region of Benin and create a data frame</a:t>
            </a:r>
          </a:p>
          <a:p>
            <a:pPr marL="0" indent="0">
              <a:buNone/>
            </a:pPr>
            <a:endParaRPr lang="en-US" sz="1800" dirty="0"/>
          </a:p>
          <a:p>
            <a:r>
              <a:rPr lang="en-US" sz="1800" dirty="0"/>
              <a:t>We download a sample of dataset about the department and their neighborhood available at the website geopostcodes.com and merged it with the data frame obtained from Wikipedia</a:t>
            </a:r>
          </a:p>
          <a:p>
            <a:pPr marL="0" indent="0">
              <a:buNone/>
            </a:pPr>
            <a:endParaRPr lang="en-US" sz="1800" dirty="0"/>
          </a:p>
          <a:p>
            <a:r>
              <a:rPr lang="en-US" sz="1800" dirty="0"/>
              <a:t>After creating respective data frame for Banikoara and Abomey-</a:t>
            </a:r>
            <a:r>
              <a:rPr lang="en-US" sz="1800" dirty="0" err="1"/>
              <a:t>Calavi</a:t>
            </a:r>
            <a:r>
              <a:rPr lang="en-US" sz="1800" dirty="0"/>
              <a:t>, we collected (via Foursquare API ) the venues within those regions in a radius of 50000 and clustered the neighborhood based on the frequency of occurrence of venues</a:t>
            </a:r>
          </a:p>
          <a:p>
            <a:pPr marL="0" indent="0">
              <a:buNone/>
            </a:pPr>
            <a:endParaRPr lang="en-US" dirty="0"/>
          </a:p>
        </p:txBody>
      </p:sp>
      <p:sp>
        <p:nvSpPr>
          <p:cNvPr id="3" name="Espace réservé de la date 2"/>
          <p:cNvSpPr>
            <a:spLocks noGrp="1"/>
          </p:cNvSpPr>
          <p:nvPr>
            <p:ph type="dt" sz="half" idx="10"/>
          </p:nvPr>
        </p:nvSpPr>
        <p:spPr/>
        <p:txBody>
          <a:bodyPr/>
          <a:lstStyle/>
          <a:p>
            <a:fld id="{BF0355CE-378D-4DEA-A37F-0AEB57054592}" type="datetime1">
              <a:rPr lang="fr-FR" smtClean="0"/>
              <a:t>05/06/2020</a:t>
            </a:fld>
            <a:endParaRPr lang="en-US"/>
          </a:p>
        </p:txBody>
      </p:sp>
      <p:sp>
        <p:nvSpPr>
          <p:cNvPr id="4" name="Espace réservé du numéro de diapositive 3"/>
          <p:cNvSpPr>
            <a:spLocks noGrp="1"/>
          </p:cNvSpPr>
          <p:nvPr>
            <p:ph type="sldNum" sz="quarter" idx="12"/>
          </p:nvPr>
        </p:nvSpPr>
        <p:spPr/>
        <p:txBody>
          <a:bodyPr/>
          <a:lstStyle/>
          <a:p>
            <a:fld id="{A0261568-C5F0-4789-9AD0-DFEB010D2F94}" type="slidenum">
              <a:rPr lang="en-US" smtClean="0"/>
              <a:pPr/>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Results (1/4)</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145" y="1913269"/>
            <a:ext cx="6439799" cy="2359693"/>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145" y="4442239"/>
            <a:ext cx="6439799" cy="533474"/>
          </a:xfrm>
          <a:prstGeom prst="rect">
            <a:avLst/>
          </a:prstGeom>
        </p:spPr>
      </p:pic>
      <p:sp>
        <p:nvSpPr>
          <p:cNvPr id="8" name="ZoneTexte 7"/>
          <p:cNvSpPr txBox="1"/>
          <p:nvPr/>
        </p:nvSpPr>
        <p:spPr>
          <a:xfrm>
            <a:off x="1223146" y="1543937"/>
            <a:ext cx="6512768" cy="369332"/>
          </a:xfrm>
          <a:prstGeom prst="rect">
            <a:avLst/>
          </a:prstGeom>
          <a:noFill/>
        </p:spPr>
        <p:txBody>
          <a:bodyPr wrap="square" rtlCol="0">
            <a:spAutoFit/>
          </a:bodyPr>
          <a:lstStyle/>
          <a:p>
            <a:r>
              <a:rPr lang="en-US" sz="1800" dirty="0">
                <a:solidFill>
                  <a:schemeClr val="bg1"/>
                </a:solidFill>
                <a:latin typeface="+mj-lt"/>
              </a:rPr>
              <a:t>Run k-means to cluster the neighborhood into 2 clusters.</a:t>
            </a:r>
            <a:endParaRPr lang="fr-FR" sz="1800" dirty="0">
              <a:solidFill>
                <a:schemeClr val="bg1"/>
              </a:solidFill>
              <a:latin typeface="+mj-lt"/>
            </a:endParaRPr>
          </a:p>
        </p:txBody>
      </p:sp>
      <p:sp>
        <p:nvSpPr>
          <p:cNvPr id="11" name="ZoneTexte 10"/>
          <p:cNvSpPr txBox="1"/>
          <p:nvPr/>
        </p:nvSpPr>
        <p:spPr>
          <a:xfrm>
            <a:off x="1223145" y="4995250"/>
            <a:ext cx="6486891" cy="923330"/>
          </a:xfrm>
          <a:prstGeom prst="rect">
            <a:avLst/>
          </a:prstGeom>
          <a:noFill/>
        </p:spPr>
        <p:txBody>
          <a:bodyPr wrap="square" rtlCol="0">
            <a:spAutoFit/>
          </a:bodyPr>
          <a:lstStyle/>
          <a:p>
            <a:r>
              <a:rPr lang="en-US" sz="1800" dirty="0">
                <a:solidFill>
                  <a:schemeClr val="bg1"/>
                </a:solidFill>
                <a:latin typeface="+mj-lt"/>
              </a:rPr>
              <a:t>From the clustering of neighborhood in Abomey-</a:t>
            </a:r>
            <a:r>
              <a:rPr lang="en-US" sz="1800" dirty="0" err="1">
                <a:solidFill>
                  <a:schemeClr val="bg1"/>
                </a:solidFill>
                <a:latin typeface="+mj-lt"/>
              </a:rPr>
              <a:t>Calavi</a:t>
            </a:r>
            <a:r>
              <a:rPr lang="en-US" sz="1800" dirty="0">
                <a:solidFill>
                  <a:schemeClr val="bg1"/>
                </a:solidFill>
                <a:latin typeface="+mj-lt"/>
              </a:rPr>
              <a:t> we have more of big business such as shopping mall, resort and hotels venue.</a:t>
            </a:r>
          </a:p>
        </p:txBody>
      </p:sp>
      <p:sp>
        <p:nvSpPr>
          <p:cNvPr id="9" name="Espace réservé de la date 8"/>
          <p:cNvSpPr>
            <a:spLocks noGrp="1"/>
          </p:cNvSpPr>
          <p:nvPr>
            <p:ph type="dt" sz="half" idx="10"/>
          </p:nvPr>
        </p:nvSpPr>
        <p:spPr/>
        <p:txBody>
          <a:bodyPr/>
          <a:lstStyle/>
          <a:p>
            <a:fld id="{4241BE1F-A873-4BBD-BF0A-1C45AAD269E4}" type="datetime1">
              <a:rPr lang="fr-FR" smtClean="0"/>
              <a:t>05/06/2020</a:t>
            </a:fld>
            <a:endParaRPr lang="en-US"/>
          </a:p>
        </p:txBody>
      </p:sp>
      <p:sp>
        <p:nvSpPr>
          <p:cNvPr id="10" name="Espace réservé du numéro de diapositive 9"/>
          <p:cNvSpPr>
            <a:spLocks noGrp="1"/>
          </p:cNvSpPr>
          <p:nvPr>
            <p:ph type="sldNum" sz="quarter" idx="12"/>
          </p:nvPr>
        </p:nvSpPr>
        <p:spPr/>
        <p:txBody>
          <a:bodyPr/>
          <a:lstStyle/>
          <a:p>
            <a:fld id="{A0261568-C5F0-4789-9AD0-DFEB010D2F94}" type="slidenum">
              <a:rPr lang="en-US" smtClean="0"/>
              <a:pPr/>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Results (2/4)</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204864"/>
            <a:ext cx="7096544" cy="3672408"/>
          </a:xfrm>
        </p:spPr>
      </p:pic>
      <p:sp>
        <p:nvSpPr>
          <p:cNvPr id="5" name="ZoneTexte 4"/>
          <p:cNvSpPr txBox="1"/>
          <p:nvPr/>
        </p:nvSpPr>
        <p:spPr>
          <a:xfrm>
            <a:off x="1075656" y="1574920"/>
            <a:ext cx="7064496" cy="646331"/>
          </a:xfrm>
          <a:prstGeom prst="rect">
            <a:avLst/>
          </a:prstGeom>
          <a:noFill/>
        </p:spPr>
        <p:txBody>
          <a:bodyPr wrap="square" rtlCol="0">
            <a:spAutoFit/>
          </a:bodyPr>
          <a:lstStyle/>
          <a:p>
            <a:r>
              <a:rPr lang="en-US" sz="1800" dirty="0">
                <a:solidFill>
                  <a:schemeClr val="bg1"/>
                </a:solidFill>
                <a:latin typeface="+mn-lt"/>
              </a:rPr>
              <a:t>On a map we have the following view of  the clustered neighborhoods within a radius of 50000 in Abomey-</a:t>
            </a:r>
            <a:r>
              <a:rPr lang="en-US" sz="1800" dirty="0" err="1">
                <a:solidFill>
                  <a:schemeClr val="bg1"/>
                </a:solidFill>
                <a:latin typeface="+mn-lt"/>
              </a:rPr>
              <a:t>Calavi</a:t>
            </a:r>
            <a:endParaRPr lang="fr-FR" sz="1800" dirty="0">
              <a:solidFill>
                <a:schemeClr val="bg1"/>
              </a:solidFill>
              <a:latin typeface="+mn-lt"/>
            </a:endParaRPr>
          </a:p>
        </p:txBody>
      </p:sp>
      <p:sp>
        <p:nvSpPr>
          <p:cNvPr id="6" name="Espace réservé de la date 5"/>
          <p:cNvSpPr>
            <a:spLocks noGrp="1"/>
          </p:cNvSpPr>
          <p:nvPr>
            <p:ph type="dt" sz="half" idx="10"/>
          </p:nvPr>
        </p:nvSpPr>
        <p:spPr/>
        <p:txBody>
          <a:bodyPr/>
          <a:lstStyle/>
          <a:p>
            <a:fld id="{D13D659C-20B6-4BE9-B1EB-968A32CE5470}" type="datetime1">
              <a:rPr lang="fr-FR" smtClean="0"/>
              <a:t>05/06/2020</a:t>
            </a:fld>
            <a:endParaRPr lang="en-US"/>
          </a:p>
        </p:txBody>
      </p:sp>
      <p:sp>
        <p:nvSpPr>
          <p:cNvPr id="7" name="Espace réservé du numéro de diapositive 6"/>
          <p:cNvSpPr>
            <a:spLocks noGrp="1"/>
          </p:cNvSpPr>
          <p:nvPr>
            <p:ph type="sldNum" sz="quarter" idx="12"/>
          </p:nvPr>
        </p:nvSpPr>
        <p:spPr/>
        <p:txBody>
          <a:bodyPr/>
          <a:lstStyle/>
          <a:p>
            <a:fld id="{A0261568-C5F0-4789-9AD0-DFEB010D2F94}" type="slidenum">
              <a:rPr lang="en-US" smtClean="0"/>
              <a:pPr/>
              <a:t>8</a:t>
            </a:fld>
            <a:endParaRPr lang="en-US"/>
          </a:p>
        </p:txBody>
      </p:sp>
    </p:spTree>
    <p:extLst>
      <p:ext uri="{BB962C8B-B14F-4D97-AF65-F5344CB8AC3E}">
        <p14:creationId xmlns:p14="http://schemas.microsoft.com/office/powerpoint/2010/main" val="287191359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Results (3/4)</a:t>
            </a:r>
          </a:p>
        </p:txBody>
      </p:sp>
      <p:sp>
        <p:nvSpPr>
          <p:cNvPr id="8" name="ZoneTexte 7"/>
          <p:cNvSpPr txBox="1"/>
          <p:nvPr/>
        </p:nvSpPr>
        <p:spPr>
          <a:xfrm>
            <a:off x="1223146" y="1543937"/>
            <a:ext cx="6512768" cy="369332"/>
          </a:xfrm>
          <a:prstGeom prst="rect">
            <a:avLst/>
          </a:prstGeom>
          <a:noFill/>
        </p:spPr>
        <p:txBody>
          <a:bodyPr wrap="square" rtlCol="0">
            <a:spAutoFit/>
          </a:bodyPr>
          <a:lstStyle/>
          <a:p>
            <a:r>
              <a:rPr lang="en-US" sz="1800" dirty="0">
                <a:solidFill>
                  <a:schemeClr val="bg1"/>
                </a:solidFill>
                <a:latin typeface="+mj-lt"/>
              </a:rPr>
              <a:t>Run k-means to cluster the neighborhood into 2 clusters.</a:t>
            </a:r>
            <a:endParaRPr lang="fr-FR" sz="1800" dirty="0">
              <a:solidFill>
                <a:schemeClr val="bg1"/>
              </a:solidFill>
              <a:latin typeface="+mj-lt"/>
            </a:endParaRPr>
          </a:p>
        </p:txBody>
      </p:sp>
      <p:sp>
        <p:nvSpPr>
          <p:cNvPr id="11" name="ZoneTexte 10"/>
          <p:cNvSpPr txBox="1"/>
          <p:nvPr/>
        </p:nvSpPr>
        <p:spPr>
          <a:xfrm>
            <a:off x="1252290" y="5144990"/>
            <a:ext cx="6486891" cy="923330"/>
          </a:xfrm>
          <a:prstGeom prst="rect">
            <a:avLst/>
          </a:prstGeom>
          <a:noFill/>
        </p:spPr>
        <p:txBody>
          <a:bodyPr wrap="square" rtlCol="0">
            <a:spAutoFit/>
          </a:bodyPr>
          <a:lstStyle/>
          <a:p>
            <a:r>
              <a:rPr lang="en-US" sz="1800" dirty="0">
                <a:solidFill>
                  <a:schemeClr val="bg1"/>
                </a:solidFill>
                <a:latin typeface="+mj-lt"/>
              </a:rPr>
              <a:t>From the clustering of neighborhood in Banikoara we have more of small business such as of Food &amp; Drinks shop, Plaza and Markets. </a:t>
            </a:r>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318" y="1989316"/>
            <a:ext cx="6295511" cy="1587724"/>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92" y="3620953"/>
            <a:ext cx="6468378" cy="1552792"/>
          </a:xfrm>
          <a:prstGeom prst="rect">
            <a:avLst/>
          </a:prstGeom>
        </p:spPr>
      </p:pic>
      <p:sp>
        <p:nvSpPr>
          <p:cNvPr id="7" name="Espace réservé de la date 6"/>
          <p:cNvSpPr>
            <a:spLocks noGrp="1"/>
          </p:cNvSpPr>
          <p:nvPr>
            <p:ph type="dt" sz="half" idx="10"/>
          </p:nvPr>
        </p:nvSpPr>
        <p:spPr/>
        <p:txBody>
          <a:bodyPr/>
          <a:lstStyle/>
          <a:p>
            <a:fld id="{559CF9DC-634B-4E61-AE4C-3A830AE4A54C}" type="datetime1">
              <a:rPr lang="fr-FR" smtClean="0"/>
              <a:t>05/06/2020</a:t>
            </a:fld>
            <a:endParaRPr lang="en-US"/>
          </a:p>
        </p:txBody>
      </p:sp>
      <p:sp>
        <p:nvSpPr>
          <p:cNvPr id="9" name="Espace réservé du numéro de diapositive 8"/>
          <p:cNvSpPr>
            <a:spLocks noGrp="1"/>
          </p:cNvSpPr>
          <p:nvPr>
            <p:ph type="sldNum" sz="quarter" idx="12"/>
          </p:nvPr>
        </p:nvSpPr>
        <p:spPr/>
        <p:txBody>
          <a:bodyPr/>
          <a:lstStyle/>
          <a:p>
            <a:fld id="{A0261568-C5F0-4789-9AD0-DFEB010D2F94}" type="slidenum">
              <a:rPr lang="en-US" smtClean="0"/>
              <a:pPr/>
              <a:t>9</a:t>
            </a:fld>
            <a:endParaRPr lang="en-US"/>
          </a:p>
        </p:txBody>
      </p:sp>
    </p:spTree>
    <p:extLst>
      <p:ext uri="{BB962C8B-B14F-4D97-AF65-F5344CB8AC3E}">
        <p14:creationId xmlns:p14="http://schemas.microsoft.com/office/powerpoint/2010/main" val="1327342753"/>
      </p:ext>
    </p:extLst>
  </p:cSld>
  <p:clrMapOvr>
    <a:masterClrMapping/>
  </p:clrMapOvr>
  <p:transition spd="slow"/>
</p:sld>
</file>

<file path=ppt/theme/theme1.xml><?xml version="1.0" encoding="utf-8"?>
<a:theme xmlns:a="http://schemas.openxmlformats.org/drawingml/2006/main" name="ms_pptbrainstorm_tp01018437">
  <a:themeElements>
    <a:clrScheme name="ms_pptbrainstorm_tp01018437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ms_pptbrainstorm_tp01018437">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_pptbrainstorm_tp01018437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ms_pptbrainstorm_tp01018437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ms_pptbrainstorm_tp01018437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ms_pptbrainstorm_tp01018437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ms_pptbrainstorm_tp01018437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20043F4-0B1A-4C7F-8BBD-224BA1C125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de la séance de créativité</Template>
  <TotalTime>210</TotalTime>
  <Words>616</Words>
  <Application>Microsoft Office PowerPoint</Application>
  <PresentationFormat>On-screen Show (4:3)</PresentationFormat>
  <Paragraphs>76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Times New Roman</vt:lpstr>
      <vt:lpstr>ms_pptbrainstorm_tp01018437</vt:lpstr>
      <vt:lpstr>The battle of Neighborhoods in Benin</vt:lpstr>
      <vt:lpstr>Outline</vt:lpstr>
      <vt:lpstr>Introduction</vt:lpstr>
      <vt:lpstr>Goals</vt:lpstr>
      <vt:lpstr>Goals</vt:lpstr>
      <vt:lpstr>Methodology</vt:lpstr>
      <vt:lpstr>Results (1/4)</vt:lpstr>
      <vt:lpstr>Results (2/4)</vt:lpstr>
      <vt:lpstr>Results (3/4)</vt:lpstr>
      <vt:lpstr>Results (4/4)</vt:lpstr>
      <vt:lpstr>Discussion </vt:lpstr>
      <vt:lpstr>Conclusion</vt:lpstr>
    </vt:vector>
  </TitlesOfParts>
  <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in Benin</dc:title>
  <dc:subject/>
  <dc:creator>Microsoft</dc:creator>
  <cp:keywords/>
  <dc:description/>
  <cp:lastModifiedBy>Hoang Nguyen Viet</cp:lastModifiedBy>
  <cp:revision>13</cp:revision>
  <dcterms:created xsi:type="dcterms:W3CDTF">2019-03-28T19:09:04Z</dcterms:created>
  <dcterms:modified xsi:type="dcterms:W3CDTF">2020-06-05T15:38:17Z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TC010184371036</vt:lpwstr>
  </property>
</Properties>
</file>