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6" r:id="rId9"/>
    <p:sldId id="265" r:id="rId10"/>
    <p:sldId id="264" r:id="rId11"/>
    <p:sldId id="288" r:id="rId12"/>
    <p:sldId id="262" r:id="rId13"/>
    <p:sldId id="276" r:id="rId14"/>
    <p:sldId id="277" r:id="rId15"/>
    <p:sldId id="278" r:id="rId16"/>
    <p:sldId id="267" r:id="rId17"/>
    <p:sldId id="269" r:id="rId18"/>
    <p:sldId id="279" r:id="rId19"/>
    <p:sldId id="280" r:id="rId20"/>
    <p:sldId id="281" r:id="rId21"/>
    <p:sldId id="270" r:id="rId22"/>
    <p:sldId id="268" r:id="rId23"/>
    <p:sldId id="282" r:id="rId24"/>
    <p:sldId id="283" r:id="rId25"/>
    <p:sldId id="284" r:id="rId26"/>
    <p:sldId id="272" r:id="rId27"/>
    <p:sldId id="274" r:id="rId28"/>
    <p:sldId id="285" r:id="rId29"/>
    <p:sldId id="286" r:id="rId30"/>
    <p:sldId id="287" r:id="rId31"/>
    <p:sldId id="273"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34"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F09CA-F235-41AB-A46F-A2A785BFDF55}"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3BE6-9A48-4309-95E1-249D18378AA7}" type="slidenum">
              <a:rPr lang="en-US" smtClean="0"/>
              <a:t>‹#›</a:t>
            </a:fld>
            <a:endParaRPr lang="en-US"/>
          </a:p>
        </p:txBody>
      </p:sp>
    </p:spTree>
    <p:extLst>
      <p:ext uri="{BB962C8B-B14F-4D97-AF65-F5344CB8AC3E}">
        <p14:creationId xmlns:p14="http://schemas.microsoft.com/office/powerpoint/2010/main" val="190253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1</a:t>
            </a:fld>
            <a:endParaRPr lang="en-US"/>
          </a:p>
        </p:txBody>
      </p:sp>
    </p:spTree>
    <p:extLst>
      <p:ext uri="{BB962C8B-B14F-4D97-AF65-F5344CB8AC3E}">
        <p14:creationId xmlns:p14="http://schemas.microsoft.com/office/powerpoint/2010/main" val="486371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18</a:t>
            </a:fld>
            <a:endParaRPr lang="en-US"/>
          </a:p>
        </p:txBody>
      </p:sp>
    </p:spTree>
    <p:extLst>
      <p:ext uri="{BB962C8B-B14F-4D97-AF65-F5344CB8AC3E}">
        <p14:creationId xmlns:p14="http://schemas.microsoft.com/office/powerpoint/2010/main" val="3337316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23</a:t>
            </a:fld>
            <a:endParaRPr lang="en-US"/>
          </a:p>
        </p:txBody>
      </p:sp>
    </p:spTree>
    <p:extLst>
      <p:ext uri="{BB962C8B-B14F-4D97-AF65-F5344CB8AC3E}">
        <p14:creationId xmlns:p14="http://schemas.microsoft.com/office/powerpoint/2010/main" val="94896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26</a:t>
            </a:fld>
            <a:endParaRPr lang="en-US"/>
          </a:p>
        </p:txBody>
      </p:sp>
    </p:spTree>
    <p:extLst>
      <p:ext uri="{BB962C8B-B14F-4D97-AF65-F5344CB8AC3E}">
        <p14:creationId xmlns:p14="http://schemas.microsoft.com/office/powerpoint/2010/main" val="265502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27</a:t>
            </a:fld>
            <a:endParaRPr lang="en-US"/>
          </a:p>
        </p:txBody>
      </p:sp>
    </p:spTree>
    <p:extLst>
      <p:ext uri="{BB962C8B-B14F-4D97-AF65-F5344CB8AC3E}">
        <p14:creationId xmlns:p14="http://schemas.microsoft.com/office/powerpoint/2010/main" val="3779591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28</a:t>
            </a:fld>
            <a:endParaRPr lang="en-US"/>
          </a:p>
        </p:txBody>
      </p:sp>
    </p:spTree>
    <p:extLst>
      <p:ext uri="{BB962C8B-B14F-4D97-AF65-F5344CB8AC3E}">
        <p14:creationId xmlns:p14="http://schemas.microsoft.com/office/powerpoint/2010/main" val="171314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6</a:t>
            </a:fld>
            <a:endParaRPr lang="en-US"/>
          </a:p>
        </p:txBody>
      </p:sp>
    </p:spTree>
    <p:extLst>
      <p:ext uri="{BB962C8B-B14F-4D97-AF65-F5344CB8AC3E}">
        <p14:creationId xmlns:p14="http://schemas.microsoft.com/office/powerpoint/2010/main" val="295064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7</a:t>
            </a:fld>
            <a:endParaRPr lang="en-US"/>
          </a:p>
        </p:txBody>
      </p:sp>
    </p:spTree>
    <p:extLst>
      <p:ext uri="{BB962C8B-B14F-4D97-AF65-F5344CB8AC3E}">
        <p14:creationId xmlns:p14="http://schemas.microsoft.com/office/powerpoint/2010/main" val="1357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8</a:t>
            </a:fld>
            <a:endParaRPr lang="en-US"/>
          </a:p>
        </p:txBody>
      </p:sp>
    </p:spTree>
    <p:extLst>
      <p:ext uri="{BB962C8B-B14F-4D97-AF65-F5344CB8AC3E}">
        <p14:creationId xmlns:p14="http://schemas.microsoft.com/office/powerpoint/2010/main" val="364676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9</a:t>
            </a:fld>
            <a:endParaRPr lang="en-US"/>
          </a:p>
        </p:txBody>
      </p:sp>
    </p:spTree>
    <p:extLst>
      <p:ext uri="{BB962C8B-B14F-4D97-AF65-F5344CB8AC3E}">
        <p14:creationId xmlns:p14="http://schemas.microsoft.com/office/powerpoint/2010/main" val="72491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10</a:t>
            </a:fld>
            <a:endParaRPr lang="en-US"/>
          </a:p>
        </p:txBody>
      </p:sp>
    </p:spTree>
    <p:extLst>
      <p:ext uri="{BB962C8B-B14F-4D97-AF65-F5344CB8AC3E}">
        <p14:creationId xmlns:p14="http://schemas.microsoft.com/office/powerpoint/2010/main" val="345614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12</a:t>
            </a:fld>
            <a:endParaRPr lang="en-US"/>
          </a:p>
        </p:txBody>
      </p:sp>
    </p:spTree>
    <p:extLst>
      <p:ext uri="{BB962C8B-B14F-4D97-AF65-F5344CB8AC3E}">
        <p14:creationId xmlns:p14="http://schemas.microsoft.com/office/powerpoint/2010/main" val="4193591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13</a:t>
            </a:fld>
            <a:endParaRPr lang="en-US"/>
          </a:p>
        </p:txBody>
      </p:sp>
    </p:spTree>
    <p:extLst>
      <p:ext uri="{BB962C8B-B14F-4D97-AF65-F5344CB8AC3E}">
        <p14:creationId xmlns:p14="http://schemas.microsoft.com/office/powerpoint/2010/main" val="40836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3BE6-9A48-4309-95E1-249D18378AA7}" type="slidenum">
              <a:rPr lang="en-US" smtClean="0"/>
              <a:t>16</a:t>
            </a:fld>
            <a:endParaRPr lang="en-US"/>
          </a:p>
        </p:txBody>
      </p:sp>
    </p:spTree>
    <p:extLst>
      <p:ext uri="{BB962C8B-B14F-4D97-AF65-F5344CB8AC3E}">
        <p14:creationId xmlns:p14="http://schemas.microsoft.com/office/powerpoint/2010/main" val="164476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C15D-E930-2894-99B9-786148BCB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DD441-1DCF-7C72-5432-724BDE400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A8B85-2C08-FA27-7214-9A17029EC04D}"/>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5" name="Footer Placeholder 4">
            <a:extLst>
              <a:ext uri="{FF2B5EF4-FFF2-40B4-BE49-F238E27FC236}">
                <a16:creationId xmlns:a16="http://schemas.microsoft.com/office/drawing/2014/main" id="{EB04F310-7568-F424-6377-E4082C662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E9EE0-ACC2-03E9-EB9C-57DCDA1E6EC5}"/>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5890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0C7-C4EA-56DD-404D-2F046F8E9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A0D7A-B9A3-D2E3-120B-FBEA06DC9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43871-5EBA-D633-1BA8-67B5EBA69B79}"/>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5" name="Footer Placeholder 4">
            <a:extLst>
              <a:ext uri="{FF2B5EF4-FFF2-40B4-BE49-F238E27FC236}">
                <a16:creationId xmlns:a16="http://schemas.microsoft.com/office/drawing/2014/main" id="{643BF246-DF3F-3877-6F79-F65C0C032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1447A-F58C-6A33-E019-A557985FDDAE}"/>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60038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8213E-2B0F-15F7-D238-3B80F26FBD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CF83A-0D13-885D-0B03-CFE95DA4DB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C87B1-A975-E8C4-BD5E-5025B83F3800}"/>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5" name="Footer Placeholder 4">
            <a:extLst>
              <a:ext uri="{FF2B5EF4-FFF2-40B4-BE49-F238E27FC236}">
                <a16:creationId xmlns:a16="http://schemas.microsoft.com/office/drawing/2014/main" id="{02203DC8-E615-3011-ECE4-F58F4799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84FDA-3CC1-4CBA-1052-8A3F38C280A0}"/>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11870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2D64-42A5-2F64-38CD-D79F66094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30A9C-88F4-5086-B13D-E4C8B42F7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469E0-58BF-3D69-653B-0387B77022B8}"/>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5" name="Footer Placeholder 4">
            <a:extLst>
              <a:ext uri="{FF2B5EF4-FFF2-40B4-BE49-F238E27FC236}">
                <a16:creationId xmlns:a16="http://schemas.microsoft.com/office/drawing/2014/main" id="{668276C4-567D-AACB-C453-7FC83A8E9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1700C-6640-9AFE-18EF-25071AB8F78F}"/>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210514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79C-C418-03A0-251C-1DD6BD821F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C48E4-FB65-6911-369F-411D760B6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D006F-4FAC-E7B1-CDC6-AB9A3EF04EA6}"/>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5" name="Footer Placeholder 4">
            <a:extLst>
              <a:ext uri="{FF2B5EF4-FFF2-40B4-BE49-F238E27FC236}">
                <a16:creationId xmlns:a16="http://schemas.microsoft.com/office/drawing/2014/main" id="{3B60A515-2A4B-E5C2-C3C3-F45D16D0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FA495-89C5-5ABC-22FC-A68717A4A5CF}"/>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337717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BE11-184C-3A6D-7FB5-87B76A235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8B54A-0C20-C2A2-700E-56580162D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9DD53-01CB-5949-4860-8FB8BFC5CB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57554A-F66A-C199-A7D0-988000D0B731}"/>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6" name="Footer Placeholder 5">
            <a:extLst>
              <a:ext uri="{FF2B5EF4-FFF2-40B4-BE49-F238E27FC236}">
                <a16:creationId xmlns:a16="http://schemas.microsoft.com/office/drawing/2014/main" id="{EE86BF81-8977-88D5-5E70-AAC160585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3D00B-6DED-E836-1F21-301E74B4D046}"/>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178649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054B-583D-D08E-D8E1-79A218B157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5B7C8F-CBC0-414A-76D6-4D4592AB16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C1826-7B2B-9502-3B51-3F903EBBD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35FB56-A687-B062-9270-7485060D2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9FDC1-664A-84B9-556A-FC9CA74BA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440A6-DDF1-770B-D8CD-57193B6230C1}"/>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8" name="Footer Placeholder 7">
            <a:extLst>
              <a:ext uri="{FF2B5EF4-FFF2-40B4-BE49-F238E27FC236}">
                <a16:creationId xmlns:a16="http://schemas.microsoft.com/office/drawing/2014/main" id="{39F10D9A-30A2-5045-9BB5-5EB8B6C65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8AC68-E050-A835-81A3-3CB5B07DEDC6}"/>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125666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2AC3-4D98-BCCB-1737-794A47AF3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B4449-E360-C1B6-3A40-C1F56D902A6B}"/>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4" name="Footer Placeholder 3">
            <a:extLst>
              <a:ext uri="{FF2B5EF4-FFF2-40B4-BE49-F238E27FC236}">
                <a16:creationId xmlns:a16="http://schemas.microsoft.com/office/drawing/2014/main" id="{ED851124-66E7-41C5-1D7F-C3C86CBF4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0D69CB-8015-2130-B362-9E4D3B58F132}"/>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16827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7F763-981F-B9DB-B87E-3262137B140A}"/>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3" name="Footer Placeholder 2">
            <a:extLst>
              <a:ext uri="{FF2B5EF4-FFF2-40B4-BE49-F238E27FC236}">
                <a16:creationId xmlns:a16="http://schemas.microsoft.com/office/drawing/2014/main" id="{8299BA86-1784-C244-E763-022743BA88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A1620-EBA3-95D5-6845-FF191BA960B3}"/>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387199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E65E-EA6C-4A46-3652-1E1485980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B805A4-9770-33BE-BB88-E0CC5BBF5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E22E6-7CBB-5C61-FFB6-89B85256A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1043A-77BD-66BB-628D-DFEC6AA15021}"/>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6" name="Footer Placeholder 5">
            <a:extLst>
              <a:ext uri="{FF2B5EF4-FFF2-40B4-BE49-F238E27FC236}">
                <a16:creationId xmlns:a16="http://schemas.microsoft.com/office/drawing/2014/main" id="{237ABD80-7743-B2B9-22E4-AC9D94857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16721-CA2E-34CB-EABC-B2A31829015C}"/>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136821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832B-6860-7EDF-31F2-C0936C202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FEE056-7BE1-C09D-B0EF-4C586D28C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9134A-9CD7-776C-6E8F-9F97BEB1C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61BE2-6258-387F-3070-B00E017512AC}"/>
              </a:ext>
            </a:extLst>
          </p:cNvPr>
          <p:cNvSpPr>
            <a:spLocks noGrp="1"/>
          </p:cNvSpPr>
          <p:nvPr>
            <p:ph type="dt" sz="half" idx="10"/>
          </p:nvPr>
        </p:nvSpPr>
        <p:spPr/>
        <p:txBody>
          <a:bodyPr/>
          <a:lstStyle/>
          <a:p>
            <a:fld id="{4D55DE10-0897-46D8-ABAE-C1FF24DDBAC2}" type="datetimeFigureOut">
              <a:rPr lang="en-US" smtClean="0"/>
              <a:t>12/6/2023</a:t>
            </a:fld>
            <a:endParaRPr lang="en-US"/>
          </a:p>
        </p:txBody>
      </p:sp>
      <p:sp>
        <p:nvSpPr>
          <p:cNvPr id="6" name="Footer Placeholder 5">
            <a:extLst>
              <a:ext uri="{FF2B5EF4-FFF2-40B4-BE49-F238E27FC236}">
                <a16:creationId xmlns:a16="http://schemas.microsoft.com/office/drawing/2014/main" id="{FF5203BB-A012-2EC9-E0FC-C4E8A0108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D91AC-C2CC-D819-F8B5-3FBDE8CB5318}"/>
              </a:ext>
            </a:extLst>
          </p:cNvPr>
          <p:cNvSpPr>
            <a:spLocks noGrp="1"/>
          </p:cNvSpPr>
          <p:nvPr>
            <p:ph type="sldNum" sz="quarter" idx="12"/>
          </p:nvPr>
        </p:nvSpPr>
        <p:spPr/>
        <p:txBody>
          <a:bodyPr/>
          <a:lstStyle/>
          <a:p>
            <a:fld id="{F532387A-55FA-40CB-80A9-6FBDB934EC5E}" type="slidenum">
              <a:rPr lang="en-US" smtClean="0"/>
              <a:t>‹#›</a:t>
            </a:fld>
            <a:endParaRPr lang="en-US"/>
          </a:p>
        </p:txBody>
      </p:sp>
    </p:spTree>
    <p:extLst>
      <p:ext uri="{BB962C8B-B14F-4D97-AF65-F5344CB8AC3E}">
        <p14:creationId xmlns:p14="http://schemas.microsoft.com/office/powerpoint/2010/main" val="248733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F659C-8B90-8231-0827-47809DBDD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A396B-3583-C643-27B2-8DD1ACA98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DCD28-6A8A-45D4-C634-80ED8D6CE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5DE10-0897-46D8-ABAE-C1FF24DDBAC2}" type="datetimeFigureOut">
              <a:rPr lang="en-US" smtClean="0"/>
              <a:t>12/6/2023</a:t>
            </a:fld>
            <a:endParaRPr lang="en-US"/>
          </a:p>
        </p:txBody>
      </p:sp>
      <p:sp>
        <p:nvSpPr>
          <p:cNvPr id="5" name="Footer Placeholder 4">
            <a:extLst>
              <a:ext uri="{FF2B5EF4-FFF2-40B4-BE49-F238E27FC236}">
                <a16:creationId xmlns:a16="http://schemas.microsoft.com/office/drawing/2014/main" id="{1FB32671-06C5-838F-C019-FA05C3A8F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5BFAF-3B8A-CD9B-3262-6781B4528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2387A-55FA-40CB-80A9-6FBDB934EC5E}" type="slidenum">
              <a:rPr lang="en-US" smtClean="0"/>
              <a:t>‹#›</a:t>
            </a:fld>
            <a:endParaRPr lang="en-US"/>
          </a:p>
        </p:txBody>
      </p:sp>
    </p:spTree>
    <p:extLst>
      <p:ext uri="{BB962C8B-B14F-4D97-AF65-F5344CB8AC3E}">
        <p14:creationId xmlns:p14="http://schemas.microsoft.com/office/powerpoint/2010/main" val="135005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Tải mẫu logo đại học Thủy Lợi (TLU) file vector AI, EPS, JPEG, PNG, SVG">
            <a:extLst>
              <a:ext uri="{FF2B5EF4-FFF2-40B4-BE49-F238E27FC236}">
                <a16:creationId xmlns:a16="http://schemas.microsoft.com/office/drawing/2014/main" id="{43B8AAE5-BB23-7E93-2916-9738D6711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E226D9-9D84-A318-4180-C402A39A24D9}"/>
              </a:ext>
            </a:extLst>
          </p:cNvPr>
          <p:cNvSpPr txBox="1"/>
          <p:nvPr/>
        </p:nvSpPr>
        <p:spPr>
          <a:xfrm>
            <a:off x="3490577" y="744108"/>
            <a:ext cx="5210845" cy="646331"/>
          </a:xfrm>
          <a:prstGeom prst="rect">
            <a:avLst/>
          </a:prstGeom>
          <a:noFill/>
        </p:spPr>
        <p:txBody>
          <a:bodyPr wrap="square" rtlCol="0">
            <a:spAutoFit/>
          </a:bodyPr>
          <a:lstStyle/>
          <a:p>
            <a:r>
              <a:rPr lang="vi-VN" sz="3600" dirty="0">
                <a:latin typeface="Roboto" panose="02000000000000000000" pitchFamily="2" charset="0"/>
                <a:ea typeface="Roboto" panose="02000000000000000000" pitchFamily="2" charset="0"/>
              </a:rPr>
              <a:t>Nguyên lý hệ điều hành</a:t>
            </a:r>
            <a:endParaRPr lang="en-US" sz="3600" dirty="0">
              <a:latin typeface="Roboto" panose="02000000000000000000" pitchFamily="2" charset="0"/>
              <a:ea typeface="Roboto" panose="02000000000000000000" pitchFamily="2" charset="0"/>
            </a:endParaRPr>
          </a:p>
        </p:txBody>
      </p:sp>
      <p:grpSp>
        <p:nvGrpSpPr>
          <p:cNvPr id="5" name="Group 4">
            <a:extLst>
              <a:ext uri="{FF2B5EF4-FFF2-40B4-BE49-F238E27FC236}">
                <a16:creationId xmlns:a16="http://schemas.microsoft.com/office/drawing/2014/main" id="{648B6548-FA4E-38F8-9024-34B51161FFB6}"/>
              </a:ext>
            </a:extLst>
          </p:cNvPr>
          <p:cNvGrpSpPr/>
          <p:nvPr/>
        </p:nvGrpSpPr>
        <p:grpSpPr>
          <a:xfrm>
            <a:off x="1037350" y="1848049"/>
            <a:ext cx="5697287" cy="523220"/>
            <a:chOff x="1280161" y="2201620"/>
            <a:chExt cx="5894998" cy="523220"/>
          </a:xfrm>
        </p:grpSpPr>
        <p:sp>
          <p:nvSpPr>
            <p:cNvPr id="2" name="TextBox 1">
              <a:extLst>
                <a:ext uri="{FF2B5EF4-FFF2-40B4-BE49-F238E27FC236}">
                  <a16:creationId xmlns:a16="http://schemas.microsoft.com/office/drawing/2014/main" id="{404ECA71-EDF1-B0CC-5ADB-95AC2B9C7946}"/>
                </a:ext>
              </a:extLst>
            </p:cNvPr>
            <p:cNvSpPr txBox="1"/>
            <p:nvPr/>
          </p:nvSpPr>
          <p:spPr>
            <a:xfrm>
              <a:off x="1280161" y="2201620"/>
              <a:ext cx="2171494" cy="523220"/>
            </a:xfrm>
            <a:prstGeom prst="rect">
              <a:avLst/>
            </a:prstGeom>
            <a:noFill/>
          </p:spPr>
          <p:txBody>
            <a:bodyPr wrap="square" rtlCol="0">
              <a:spAutoFit/>
            </a:bodyPr>
            <a:lstStyle/>
            <a:p>
              <a:r>
                <a:rPr lang="vi-VN" sz="2800" dirty="0">
                  <a:latin typeface="Roboto" panose="02000000000000000000" pitchFamily="2" charset="0"/>
                  <a:ea typeface="Roboto" panose="02000000000000000000" pitchFamily="2" charset="0"/>
                </a:rPr>
                <a:t>Chương II</a:t>
              </a:r>
              <a:endParaRPr lang="en-US" sz="280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01AF8B42-329E-72F2-99DC-1A7A06CF6A99}"/>
                </a:ext>
              </a:extLst>
            </p:cNvPr>
            <p:cNvSpPr txBox="1"/>
            <p:nvPr/>
          </p:nvSpPr>
          <p:spPr>
            <a:xfrm>
              <a:off x="3113905" y="2201620"/>
              <a:ext cx="4061254" cy="523220"/>
            </a:xfrm>
            <a:prstGeom prst="rect">
              <a:avLst/>
            </a:prstGeom>
            <a:noFill/>
          </p:spPr>
          <p:txBody>
            <a:bodyPr wrap="square" rtlCol="0">
              <a:spAutoFit/>
            </a:bodyPr>
            <a:lstStyle/>
            <a:p>
              <a:r>
                <a:rPr lang="vi-VN" sz="2800" dirty="0">
                  <a:latin typeface="Roboto" panose="02000000000000000000" pitchFamily="2" charset="0"/>
                  <a:ea typeface="Roboto" panose="02000000000000000000" pitchFamily="2" charset="0"/>
                </a:rPr>
                <a:t>Tiến trình và luồng</a:t>
              </a:r>
              <a:endParaRPr lang="en-US" sz="2800" dirty="0">
                <a:latin typeface="Roboto" panose="02000000000000000000" pitchFamily="2" charset="0"/>
                <a:ea typeface="Roboto" panose="02000000000000000000" pitchFamily="2" charset="0"/>
              </a:endParaRPr>
            </a:p>
          </p:txBody>
        </p:sp>
      </p:grpSp>
      <p:sp>
        <p:nvSpPr>
          <p:cNvPr id="9" name="TextBox 8">
            <a:extLst>
              <a:ext uri="{FF2B5EF4-FFF2-40B4-BE49-F238E27FC236}">
                <a16:creationId xmlns:a16="http://schemas.microsoft.com/office/drawing/2014/main" id="{8B30D731-35C2-8377-6BAB-A7C23180D0F8}"/>
              </a:ext>
            </a:extLst>
          </p:cNvPr>
          <p:cNvSpPr txBox="1"/>
          <p:nvPr/>
        </p:nvSpPr>
        <p:spPr>
          <a:xfrm>
            <a:off x="1037350" y="2846052"/>
            <a:ext cx="3065094" cy="400110"/>
          </a:xfrm>
          <a:prstGeom prst="rect">
            <a:avLst/>
          </a:prstGeom>
          <a:noFill/>
        </p:spPr>
        <p:txBody>
          <a:bodyPr wrap="square" rtlCol="0">
            <a:spAutoFit/>
          </a:bodyPr>
          <a:lstStyle/>
          <a:p>
            <a:r>
              <a:rPr lang="vi-VN" sz="2000" dirty="0">
                <a:latin typeface="Roboto" panose="02000000000000000000" pitchFamily="2" charset="0"/>
                <a:ea typeface="Roboto" panose="02000000000000000000" pitchFamily="2" charset="0"/>
              </a:rPr>
              <a:t>Nhóm thực hiện: nhóm 4</a:t>
            </a:r>
            <a:endParaRPr lang="en-US" sz="2000" dirty="0">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D3167B9F-519C-179E-04FD-EC136783CE2B}"/>
              </a:ext>
            </a:extLst>
          </p:cNvPr>
          <p:cNvSpPr txBox="1"/>
          <p:nvPr/>
        </p:nvSpPr>
        <p:spPr>
          <a:xfrm>
            <a:off x="1037350" y="3318054"/>
            <a:ext cx="3065094" cy="400110"/>
          </a:xfrm>
          <a:prstGeom prst="rect">
            <a:avLst/>
          </a:prstGeom>
          <a:noFill/>
        </p:spPr>
        <p:txBody>
          <a:bodyPr wrap="square" rtlCol="0">
            <a:spAutoFit/>
          </a:bodyPr>
          <a:lstStyle/>
          <a:p>
            <a:r>
              <a:rPr lang="vi-VN" sz="2000" dirty="0">
                <a:latin typeface="Roboto" panose="02000000000000000000" pitchFamily="2" charset="0"/>
                <a:ea typeface="Roboto" panose="02000000000000000000" pitchFamily="2" charset="0"/>
              </a:rPr>
              <a:t>Các thành viên:</a:t>
            </a:r>
            <a:endParaRPr lang="en-US" sz="2000" dirty="0">
              <a:latin typeface="Roboto" panose="02000000000000000000" pitchFamily="2" charset="0"/>
              <a:ea typeface="Roboto" panose="02000000000000000000" pitchFamily="2" charset="0"/>
            </a:endParaRPr>
          </a:p>
        </p:txBody>
      </p:sp>
      <p:grpSp>
        <p:nvGrpSpPr>
          <p:cNvPr id="39" name="Group 38">
            <a:extLst>
              <a:ext uri="{FF2B5EF4-FFF2-40B4-BE49-F238E27FC236}">
                <a16:creationId xmlns:a16="http://schemas.microsoft.com/office/drawing/2014/main" id="{A93B6AC5-FE50-5CB5-299D-568D1296D9AB}"/>
              </a:ext>
            </a:extLst>
          </p:cNvPr>
          <p:cNvGrpSpPr/>
          <p:nvPr/>
        </p:nvGrpSpPr>
        <p:grpSpPr>
          <a:xfrm>
            <a:off x="1037349" y="3789130"/>
            <a:ext cx="3610065" cy="350866"/>
            <a:chOff x="641933" y="3781818"/>
            <a:chExt cx="3610065" cy="350866"/>
          </a:xfrm>
        </p:grpSpPr>
        <p:sp>
          <p:nvSpPr>
            <p:cNvPr id="13" name="TextBox 12">
              <a:extLst>
                <a:ext uri="{FF2B5EF4-FFF2-40B4-BE49-F238E27FC236}">
                  <a16:creationId xmlns:a16="http://schemas.microsoft.com/office/drawing/2014/main" id="{FF5E47C9-8AD5-0CC2-4810-191AAF76A5E1}"/>
                </a:ext>
              </a:extLst>
            </p:cNvPr>
            <p:cNvSpPr txBox="1"/>
            <p:nvPr/>
          </p:nvSpPr>
          <p:spPr>
            <a:xfrm>
              <a:off x="641933" y="3781818"/>
              <a:ext cx="1889649"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Hoàng Ánh Nguyệt</a:t>
              </a:r>
              <a:endParaRPr lang="en-US" sz="1600" dirty="0">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74786333-4628-A63B-9D9B-663EAD2B79FE}"/>
                </a:ext>
              </a:extLst>
            </p:cNvPr>
            <p:cNvSpPr txBox="1"/>
            <p:nvPr/>
          </p:nvSpPr>
          <p:spPr>
            <a:xfrm>
              <a:off x="2847609" y="3794130"/>
              <a:ext cx="1404389"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2151062839</a:t>
              </a:r>
              <a:endParaRPr lang="en-US" sz="1600" dirty="0">
                <a:latin typeface="Roboto" panose="02000000000000000000" pitchFamily="2" charset="0"/>
                <a:ea typeface="Roboto" panose="02000000000000000000" pitchFamily="2" charset="0"/>
              </a:endParaRPr>
            </a:p>
          </p:txBody>
        </p:sp>
      </p:grpSp>
      <p:grpSp>
        <p:nvGrpSpPr>
          <p:cNvPr id="37" name="Group 36">
            <a:extLst>
              <a:ext uri="{FF2B5EF4-FFF2-40B4-BE49-F238E27FC236}">
                <a16:creationId xmlns:a16="http://schemas.microsoft.com/office/drawing/2014/main" id="{FA88B0B1-21BE-29B0-2873-04E6A09BF059}"/>
              </a:ext>
            </a:extLst>
          </p:cNvPr>
          <p:cNvGrpSpPr/>
          <p:nvPr/>
        </p:nvGrpSpPr>
        <p:grpSpPr>
          <a:xfrm>
            <a:off x="1020873" y="4162462"/>
            <a:ext cx="3607957" cy="338554"/>
            <a:chOff x="641933" y="4120372"/>
            <a:chExt cx="3607957" cy="338554"/>
          </a:xfrm>
        </p:grpSpPr>
        <p:sp>
          <p:nvSpPr>
            <p:cNvPr id="19" name="TextBox 18">
              <a:extLst>
                <a:ext uri="{FF2B5EF4-FFF2-40B4-BE49-F238E27FC236}">
                  <a16:creationId xmlns:a16="http://schemas.microsoft.com/office/drawing/2014/main" id="{586A6E3C-6D96-F38A-F774-10860CBEB36B}"/>
                </a:ext>
              </a:extLst>
            </p:cNvPr>
            <p:cNvSpPr txBox="1"/>
            <p:nvPr/>
          </p:nvSpPr>
          <p:spPr>
            <a:xfrm>
              <a:off x="641933" y="4120372"/>
              <a:ext cx="2422543"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Nguyễn Thị Ngọc Ánh</a:t>
              </a:r>
              <a:endParaRPr lang="en-US" sz="1600" dirty="0">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id="{521D5116-07EB-D68C-D10C-E4BEC87986EE}"/>
                </a:ext>
              </a:extLst>
            </p:cNvPr>
            <p:cNvSpPr txBox="1"/>
            <p:nvPr/>
          </p:nvSpPr>
          <p:spPr>
            <a:xfrm>
              <a:off x="2845501" y="4120372"/>
              <a:ext cx="1404389"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2151062717</a:t>
              </a:r>
              <a:endParaRPr lang="en-US" sz="1600" dirty="0">
                <a:latin typeface="Roboto" panose="02000000000000000000" pitchFamily="2" charset="0"/>
                <a:ea typeface="Roboto" panose="02000000000000000000" pitchFamily="2" charset="0"/>
              </a:endParaRPr>
            </a:p>
          </p:txBody>
        </p:sp>
      </p:grpSp>
      <p:grpSp>
        <p:nvGrpSpPr>
          <p:cNvPr id="34" name="Group 33">
            <a:extLst>
              <a:ext uri="{FF2B5EF4-FFF2-40B4-BE49-F238E27FC236}">
                <a16:creationId xmlns:a16="http://schemas.microsoft.com/office/drawing/2014/main" id="{2FEA33FF-3CCF-AFB9-9F01-2CE49D6DF062}"/>
              </a:ext>
            </a:extLst>
          </p:cNvPr>
          <p:cNvGrpSpPr/>
          <p:nvPr/>
        </p:nvGrpSpPr>
        <p:grpSpPr>
          <a:xfrm>
            <a:off x="1037349" y="4501016"/>
            <a:ext cx="3607958" cy="387800"/>
            <a:chOff x="641933" y="4409680"/>
            <a:chExt cx="3607958" cy="387800"/>
          </a:xfrm>
        </p:grpSpPr>
        <p:sp>
          <p:nvSpPr>
            <p:cNvPr id="22" name="TextBox 21">
              <a:extLst>
                <a:ext uri="{FF2B5EF4-FFF2-40B4-BE49-F238E27FC236}">
                  <a16:creationId xmlns:a16="http://schemas.microsoft.com/office/drawing/2014/main" id="{90082980-4AEC-1687-54A8-EA8231A469F7}"/>
                </a:ext>
              </a:extLst>
            </p:cNvPr>
            <p:cNvSpPr txBox="1"/>
            <p:nvPr/>
          </p:nvSpPr>
          <p:spPr>
            <a:xfrm>
              <a:off x="641933" y="4458926"/>
              <a:ext cx="2422543"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Nguyễn Thị Phương</a:t>
              </a:r>
              <a:endParaRPr lang="en-US" sz="1600" dirty="0">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21AF382E-8563-AB1A-277E-25B49EB69DD0}"/>
                </a:ext>
              </a:extLst>
            </p:cNvPr>
            <p:cNvSpPr txBox="1"/>
            <p:nvPr/>
          </p:nvSpPr>
          <p:spPr>
            <a:xfrm>
              <a:off x="2845502" y="4409680"/>
              <a:ext cx="1404389"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2151062850</a:t>
              </a:r>
              <a:endParaRPr lang="en-US" sz="1600" dirty="0">
                <a:latin typeface="Roboto" panose="02000000000000000000" pitchFamily="2" charset="0"/>
                <a:ea typeface="Roboto" panose="02000000000000000000" pitchFamily="2" charset="0"/>
              </a:endParaRPr>
            </a:p>
          </p:txBody>
        </p:sp>
      </p:grpSp>
      <p:grpSp>
        <p:nvGrpSpPr>
          <p:cNvPr id="33" name="Group 32">
            <a:extLst>
              <a:ext uri="{FF2B5EF4-FFF2-40B4-BE49-F238E27FC236}">
                <a16:creationId xmlns:a16="http://schemas.microsoft.com/office/drawing/2014/main" id="{ACC4168E-97B7-AF66-2EA7-71C645BFED94}"/>
              </a:ext>
            </a:extLst>
          </p:cNvPr>
          <p:cNvGrpSpPr/>
          <p:nvPr/>
        </p:nvGrpSpPr>
        <p:grpSpPr>
          <a:xfrm>
            <a:off x="1020873" y="4877610"/>
            <a:ext cx="3624434" cy="349760"/>
            <a:chOff x="641932" y="4772857"/>
            <a:chExt cx="3624434" cy="349760"/>
          </a:xfrm>
        </p:grpSpPr>
        <p:sp>
          <p:nvSpPr>
            <p:cNvPr id="23" name="TextBox 22">
              <a:extLst>
                <a:ext uri="{FF2B5EF4-FFF2-40B4-BE49-F238E27FC236}">
                  <a16:creationId xmlns:a16="http://schemas.microsoft.com/office/drawing/2014/main" id="{B76C55BA-5D28-8002-7289-C8A2F46EED7D}"/>
                </a:ext>
              </a:extLst>
            </p:cNvPr>
            <p:cNvSpPr txBox="1"/>
            <p:nvPr/>
          </p:nvSpPr>
          <p:spPr>
            <a:xfrm>
              <a:off x="641932" y="4784063"/>
              <a:ext cx="1906125"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Cao Thị Khánh Linh</a:t>
              </a:r>
              <a:endParaRPr lang="en-US" sz="1600" dirty="0">
                <a:latin typeface="Roboto" panose="02000000000000000000" pitchFamily="2" charset="0"/>
                <a:ea typeface="Roboto" panose="02000000000000000000" pitchFamily="2" charset="0"/>
              </a:endParaRPr>
            </a:p>
          </p:txBody>
        </p:sp>
        <p:sp>
          <p:nvSpPr>
            <p:cNvPr id="27" name="TextBox 26">
              <a:extLst>
                <a:ext uri="{FF2B5EF4-FFF2-40B4-BE49-F238E27FC236}">
                  <a16:creationId xmlns:a16="http://schemas.microsoft.com/office/drawing/2014/main" id="{672B1DE1-26EA-1EC6-01AB-3E5A01835C6D}"/>
                </a:ext>
              </a:extLst>
            </p:cNvPr>
            <p:cNvSpPr txBox="1"/>
            <p:nvPr/>
          </p:nvSpPr>
          <p:spPr>
            <a:xfrm>
              <a:off x="2845502" y="4772857"/>
              <a:ext cx="1420864"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2151060182</a:t>
              </a:r>
              <a:endParaRPr lang="en-US" sz="1600" dirty="0">
                <a:latin typeface="Roboto" panose="02000000000000000000" pitchFamily="2" charset="0"/>
                <a:ea typeface="Roboto" panose="02000000000000000000" pitchFamily="2" charset="0"/>
              </a:endParaRPr>
            </a:p>
          </p:txBody>
        </p:sp>
      </p:grpSp>
      <p:grpSp>
        <p:nvGrpSpPr>
          <p:cNvPr id="32" name="Group 31">
            <a:extLst>
              <a:ext uri="{FF2B5EF4-FFF2-40B4-BE49-F238E27FC236}">
                <a16:creationId xmlns:a16="http://schemas.microsoft.com/office/drawing/2014/main" id="{F3E8AE2B-6EB6-7226-6468-64A381D5B6A5}"/>
              </a:ext>
            </a:extLst>
          </p:cNvPr>
          <p:cNvGrpSpPr/>
          <p:nvPr/>
        </p:nvGrpSpPr>
        <p:grpSpPr>
          <a:xfrm>
            <a:off x="1037349" y="5243937"/>
            <a:ext cx="3926620" cy="338554"/>
            <a:chOff x="641932" y="5086788"/>
            <a:chExt cx="3926620" cy="338554"/>
          </a:xfrm>
        </p:grpSpPr>
        <p:sp>
          <p:nvSpPr>
            <p:cNvPr id="24" name="TextBox 23">
              <a:extLst>
                <a:ext uri="{FF2B5EF4-FFF2-40B4-BE49-F238E27FC236}">
                  <a16:creationId xmlns:a16="http://schemas.microsoft.com/office/drawing/2014/main" id="{B48D48E4-5D28-0D56-22F5-9C5A099F060D}"/>
                </a:ext>
              </a:extLst>
            </p:cNvPr>
            <p:cNvSpPr txBox="1"/>
            <p:nvPr/>
          </p:nvSpPr>
          <p:spPr>
            <a:xfrm>
              <a:off x="641932" y="5086788"/>
              <a:ext cx="1351625"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Lê Khắc Ninh</a:t>
              </a:r>
              <a:endParaRPr lang="en-US" sz="1600" dirty="0">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C0DC2F22-4C3F-051E-5EDE-707E7A6C776F}"/>
                </a:ext>
              </a:extLst>
            </p:cNvPr>
            <p:cNvSpPr txBox="1"/>
            <p:nvPr/>
          </p:nvSpPr>
          <p:spPr>
            <a:xfrm>
              <a:off x="2845502" y="5086788"/>
              <a:ext cx="1723050" cy="338554"/>
            </a:xfrm>
            <a:prstGeom prst="rect">
              <a:avLst/>
            </a:prstGeom>
            <a:noFill/>
          </p:spPr>
          <p:txBody>
            <a:bodyPr wrap="square" rtlCol="0">
              <a:spAutoFit/>
            </a:bodyPr>
            <a:lstStyle/>
            <a:p>
              <a:r>
                <a:rPr lang="vi-VN" sz="1600" dirty="0">
                  <a:latin typeface="Roboto" panose="02000000000000000000" pitchFamily="2" charset="0"/>
                  <a:ea typeface="Roboto" panose="02000000000000000000" pitchFamily="2" charset="0"/>
                </a:rPr>
                <a:t>2151062844</a:t>
              </a:r>
              <a:endParaRPr lang="en-US" sz="1600" dirty="0">
                <a:latin typeface="Roboto" panose="02000000000000000000" pitchFamily="2" charset="0"/>
                <a:ea typeface="Roboto" panose="02000000000000000000" pitchFamily="2" charset="0"/>
              </a:endParaRPr>
            </a:p>
          </p:txBody>
        </p:sp>
      </p:grpSp>
      <p:grpSp>
        <p:nvGrpSpPr>
          <p:cNvPr id="42" name="Group 41">
            <a:extLst>
              <a:ext uri="{FF2B5EF4-FFF2-40B4-BE49-F238E27FC236}">
                <a16:creationId xmlns:a16="http://schemas.microsoft.com/office/drawing/2014/main" id="{40CD2D51-2FFF-49C9-8A8A-2940BAF6E648}"/>
              </a:ext>
            </a:extLst>
          </p:cNvPr>
          <p:cNvGrpSpPr/>
          <p:nvPr/>
        </p:nvGrpSpPr>
        <p:grpSpPr>
          <a:xfrm>
            <a:off x="6306012" y="2629516"/>
            <a:ext cx="5902462" cy="4518599"/>
            <a:chOff x="5339583" y="2408886"/>
            <a:chExt cx="4286250" cy="3219450"/>
          </a:xfrm>
        </p:grpSpPr>
        <p:pic>
          <p:nvPicPr>
            <p:cNvPr id="1026" name="Picture 2" descr="Process Flow Cliparts, Stock Vector and Royalty Free Process Flow  Illustrations">
              <a:extLst>
                <a:ext uri="{FF2B5EF4-FFF2-40B4-BE49-F238E27FC236}">
                  <a16:creationId xmlns:a16="http://schemas.microsoft.com/office/drawing/2014/main" id="{1853AE04-5A0F-CD1C-8EF6-88F6D02D9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9583" y="2408886"/>
              <a:ext cx="4286250" cy="321945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10C78BD-EFE3-A100-54C4-B05B849B656D}"/>
                </a:ext>
              </a:extLst>
            </p:cNvPr>
            <p:cNvSpPr/>
            <p:nvPr/>
          </p:nvSpPr>
          <p:spPr>
            <a:xfrm>
              <a:off x="5815914" y="4941473"/>
              <a:ext cx="3452139" cy="4717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435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D25A5BFB-F97A-030F-123F-7F251F0E9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6FBF21A-DE72-65EA-AA82-C0C03F4E29C2}"/>
              </a:ext>
            </a:extLst>
          </p:cNvPr>
          <p:cNvSpPr txBox="1"/>
          <p:nvPr/>
        </p:nvSpPr>
        <p:spPr>
          <a:xfrm>
            <a:off x="342341" y="1383857"/>
            <a:ext cx="9472991" cy="461665"/>
          </a:xfrm>
          <a:prstGeom prst="rect">
            <a:avLst/>
          </a:prstGeom>
          <a:noFill/>
        </p:spPr>
        <p:txBody>
          <a:bodyPr wrap="square">
            <a:spAutoFit/>
          </a:bodyPr>
          <a:lstStyle/>
          <a:p>
            <a:pPr algn="l"/>
            <a:r>
              <a:rPr lang="en-US" sz="2400" b="0" i="0" dirty="0">
                <a:solidFill>
                  <a:srgbClr val="000000"/>
                </a:solidFill>
                <a:effectLst/>
                <a:latin typeface="Roboto" panose="02000000000000000000" pitchFamily="2" charset="0"/>
                <a:ea typeface="Roboto" panose="02000000000000000000" pitchFamily="2" charset="0"/>
              </a:rPr>
              <a:t>First Come First Serve (FCFS)</a:t>
            </a:r>
            <a:r>
              <a:rPr lang="vi-VN" sz="2400" b="0" i="0" dirty="0">
                <a:solidFill>
                  <a:srgbClr val="000000"/>
                </a:solidFill>
                <a:effectLst/>
                <a:latin typeface="Roboto" panose="02000000000000000000" pitchFamily="2" charset="0"/>
                <a:ea typeface="Roboto" panose="02000000000000000000" pitchFamily="2" charset="0"/>
              </a:rPr>
              <a:t>  “Tới trước phục vụ trước”</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1A89CA14-FA35-4C21-4738-3FEDA7CE28F5}"/>
              </a:ext>
            </a:extLst>
          </p:cNvPr>
          <p:cNvSpPr txBox="1"/>
          <p:nvPr/>
        </p:nvSpPr>
        <p:spPr>
          <a:xfrm>
            <a:off x="342342" y="544246"/>
            <a:ext cx="5370301" cy="584775"/>
          </a:xfrm>
          <a:prstGeom prst="rect">
            <a:avLst/>
          </a:prstGeom>
          <a:noFill/>
        </p:spPr>
        <p:txBody>
          <a:bodyPr wrap="square" rtlCol="0">
            <a:spAutoFit/>
          </a:bodyPr>
          <a:lstStyle/>
          <a:p>
            <a:r>
              <a:rPr lang="vi-VN" sz="3200" b="1" dirty="0">
                <a:latin typeface="Roboto" panose="02000000000000000000" pitchFamily="2" charset="0"/>
                <a:ea typeface="Roboto" panose="02000000000000000000" pitchFamily="2" charset="0"/>
              </a:rPr>
              <a:t>Các thuận toán điều độ</a:t>
            </a:r>
            <a:endParaRPr lang="en-US" sz="3200" b="1" dirty="0">
              <a:latin typeface="Roboto" panose="02000000000000000000" pitchFamily="2" charset="0"/>
              <a:ea typeface="Roboto" panose="02000000000000000000" pitchFamily="2" charset="0"/>
            </a:endParaRPr>
          </a:p>
        </p:txBody>
      </p:sp>
      <p:cxnSp>
        <p:nvCxnSpPr>
          <p:cNvPr id="15" name="Straight Connector 14">
            <a:extLst>
              <a:ext uri="{FF2B5EF4-FFF2-40B4-BE49-F238E27FC236}">
                <a16:creationId xmlns:a16="http://schemas.microsoft.com/office/drawing/2014/main" id="{1CC3000F-EE4D-DDB8-F3EF-5109B021AF9E}"/>
              </a:ext>
            </a:extLst>
          </p:cNvPr>
          <p:cNvCxnSpPr>
            <a:cxnSpLocks/>
          </p:cNvCxnSpPr>
          <p:nvPr/>
        </p:nvCxnSpPr>
        <p:spPr>
          <a:xfrm>
            <a:off x="450413" y="1129021"/>
            <a:ext cx="43340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72314EE-5E6A-9FA8-0825-9818B7D19D6F}"/>
              </a:ext>
            </a:extLst>
          </p:cNvPr>
          <p:cNvGrpSpPr/>
          <p:nvPr/>
        </p:nvGrpSpPr>
        <p:grpSpPr>
          <a:xfrm>
            <a:off x="7782087" y="1638160"/>
            <a:ext cx="5551938" cy="5219840"/>
            <a:chOff x="5567423" y="1383857"/>
            <a:chExt cx="5984111" cy="5474143"/>
          </a:xfrm>
        </p:grpSpPr>
        <p:pic>
          <p:nvPicPr>
            <p:cNvPr id="5124" name="Picture 4" descr="Lined Up PNG Picture, Line Up People, Line Vector, People Vector, Buy A  Ticket PNG Image For Free Download">
              <a:extLst>
                <a:ext uri="{FF2B5EF4-FFF2-40B4-BE49-F238E27FC236}">
                  <a16:creationId xmlns:a16="http://schemas.microsoft.com/office/drawing/2014/main" id="{BED1BBA1-3023-C89F-73CF-9F4F7915E13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96000" y="1383857"/>
              <a:ext cx="4631478" cy="463147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310BDFEA-71B4-8C9C-C3AD-F5C43B31EA4E}"/>
                </a:ext>
              </a:extLst>
            </p:cNvPr>
            <p:cNvSpPr/>
            <p:nvPr/>
          </p:nvSpPr>
          <p:spPr>
            <a:xfrm>
              <a:off x="5567423" y="5278056"/>
              <a:ext cx="5984111" cy="15799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820BD925-D0CF-33DB-AB4B-ECFA3853355E}"/>
              </a:ext>
            </a:extLst>
          </p:cNvPr>
          <p:cNvSpPr txBox="1"/>
          <p:nvPr/>
        </p:nvSpPr>
        <p:spPr>
          <a:xfrm>
            <a:off x="342339" y="2100357"/>
            <a:ext cx="8537710" cy="1664045"/>
          </a:xfrm>
          <a:prstGeom prst="rect">
            <a:avLst/>
          </a:prstGeom>
          <a:noFill/>
        </p:spPr>
        <p:txBody>
          <a:bodyPr wrap="square">
            <a:spAutoFit/>
          </a:bodyPr>
          <a:lstStyle/>
          <a:p>
            <a:pPr algn="just">
              <a:lnSpc>
                <a:spcPct val="130000"/>
              </a:lnSpc>
            </a:pPr>
            <a:r>
              <a:rPr lang="vi-VN" sz="1600" b="0" i="0" dirty="0">
                <a:solidFill>
                  <a:srgbClr val="000000"/>
                </a:solidFill>
                <a:effectLst/>
                <a:latin typeface="Roboto" panose="02000000000000000000" pitchFamily="2" charset="0"/>
                <a:ea typeface="Roboto" panose="02000000000000000000" pitchFamily="2" charset="0"/>
              </a:rPr>
              <a:t>FCFS được coi là thuật toán </a:t>
            </a:r>
            <a:r>
              <a:rPr lang="vi-VN" sz="1600" dirty="0">
                <a:solidFill>
                  <a:srgbClr val="000000"/>
                </a:solidFill>
                <a:latin typeface="Roboto" panose="02000000000000000000" pitchFamily="2" charset="0"/>
                <a:ea typeface="Roboto" panose="02000000000000000000" pitchFamily="2" charset="0"/>
              </a:rPr>
              <a:t>điều độ </a:t>
            </a:r>
            <a:r>
              <a:rPr lang="vi-VN" sz="1600" b="0" i="0" dirty="0">
                <a:solidFill>
                  <a:srgbClr val="000000"/>
                </a:solidFill>
                <a:effectLst/>
                <a:latin typeface="Roboto" panose="02000000000000000000" pitchFamily="2" charset="0"/>
                <a:ea typeface="Roboto" panose="02000000000000000000" pitchFamily="2" charset="0"/>
              </a:rPr>
              <a:t>CPU đơn giản nhất. Trong thuật toán FCFS, tiến trình yêu cầu CPU trước sẽ được phân bổ vào CPU trước. Việc triển khai thuật toán FCFS được quản lý bằng hàng đợi FIFO (Vào trước ra trước). Lập kế hoạch FCFS là không được ưu tiên. Có nghĩa là khi CPU đã được phân bổ cho một </a:t>
            </a:r>
            <a:r>
              <a:rPr lang="vi-VN" sz="1600" dirty="0">
                <a:solidFill>
                  <a:srgbClr val="000000"/>
                </a:solidFill>
                <a:latin typeface="Roboto" panose="02000000000000000000" pitchFamily="2" charset="0"/>
                <a:ea typeface="Roboto" panose="02000000000000000000" pitchFamily="2" charset="0"/>
              </a:rPr>
              <a:t>tiến trình thì tiến trình</a:t>
            </a:r>
            <a:r>
              <a:rPr lang="vi-VN" sz="1600" b="0" i="0" dirty="0">
                <a:solidFill>
                  <a:srgbClr val="000000"/>
                </a:solidFill>
                <a:effectLst/>
                <a:latin typeface="Roboto" panose="02000000000000000000" pitchFamily="2" charset="0"/>
                <a:ea typeface="Roboto" panose="02000000000000000000" pitchFamily="2" charset="0"/>
              </a:rPr>
              <a:t> đó sẽ giữ CPU cho đến khi nó được thực thi một công việc hoặc nhiệm vụ và giải phóng CPU, bằng cách yêu cầu I/O.</a:t>
            </a:r>
            <a:endParaRPr lang="en-US" sz="1600" dirty="0">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661CB84E-71DF-54BE-BF40-A8D50F08C2D3}"/>
              </a:ext>
            </a:extLst>
          </p:cNvPr>
          <p:cNvSpPr txBox="1"/>
          <p:nvPr/>
        </p:nvSpPr>
        <p:spPr>
          <a:xfrm>
            <a:off x="342339" y="4054796"/>
            <a:ext cx="6669464" cy="400110"/>
          </a:xfrm>
          <a:prstGeom prst="rect">
            <a:avLst/>
          </a:prstGeom>
          <a:noFill/>
        </p:spPr>
        <p:txBody>
          <a:bodyPr wrap="square">
            <a:spAutoFit/>
          </a:bodyPr>
          <a:lstStyle/>
          <a:p>
            <a:r>
              <a:rPr lang="en-US" sz="2000" i="0" dirty="0" err="1">
                <a:solidFill>
                  <a:srgbClr val="273239"/>
                </a:solidFill>
                <a:effectLst/>
                <a:latin typeface="Roboto" panose="02000000000000000000" pitchFamily="2" charset="0"/>
                <a:ea typeface="Roboto" panose="02000000000000000000" pitchFamily="2" charset="0"/>
              </a:rPr>
              <a:t>Thuật</a:t>
            </a:r>
            <a:r>
              <a:rPr lang="en-US" sz="2000" i="0" dirty="0">
                <a:solidFill>
                  <a:srgbClr val="273239"/>
                </a:solidFill>
                <a:effectLst/>
                <a:latin typeface="Roboto" panose="02000000000000000000" pitchFamily="2" charset="0"/>
                <a:ea typeface="Roboto" panose="02000000000000000000" pitchFamily="2" charset="0"/>
              </a:rPr>
              <a:t> </a:t>
            </a:r>
            <a:r>
              <a:rPr lang="en-US" sz="2000" i="0" dirty="0" err="1">
                <a:solidFill>
                  <a:srgbClr val="273239"/>
                </a:solidFill>
                <a:effectLst/>
                <a:latin typeface="Roboto" panose="02000000000000000000" pitchFamily="2" charset="0"/>
                <a:ea typeface="Roboto" panose="02000000000000000000" pitchFamily="2" charset="0"/>
              </a:rPr>
              <a:t>toán</a:t>
            </a:r>
            <a:r>
              <a:rPr lang="en-US" sz="2000" i="0" dirty="0">
                <a:solidFill>
                  <a:srgbClr val="273239"/>
                </a:solidFill>
                <a:effectLst/>
                <a:latin typeface="Roboto" panose="02000000000000000000" pitchFamily="2" charset="0"/>
                <a:ea typeface="Roboto" panose="02000000000000000000" pitchFamily="2" charset="0"/>
              </a:rPr>
              <a:t>: </a:t>
            </a:r>
            <a:endParaRPr lang="en-US" sz="2000" dirty="0">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CD38B3DE-EA9F-6070-6A29-C75708C877A1}"/>
              </a:ext>
            </a:extLst>
          </p:cNvPr>
          <p:cNvSpPr txBox="1"/>
          <p:nvPr/>
        </p:nvSpPr>
        <p:spPr>
          <a:xfrm>
            <a:off x="342338" y="4551072"/>
            <a:ext cx="6803179" cy="369332"/>
          </a:xfrm>
          <a:prstGeom prst="rect">
            <a:avLst/>
          </a:prstGeom>
          <a:noFill/>
        </p:spPr>
        <p:txBody>
          <a:bodyPr wrap="square">
            <a:spAutoFit/>
          </a:bodyPr>
          <a:lstStyle/>
          <a:p>
            <a:pPr algn="l" fontAlgn="base"/>
            <a:r>
              <a:rPr lang="en-US" b="0" i="0" dirty="0" err="1">
                <a:solidFill>
                  <a:srgbClr val="273239"/>
                </a:solidFill>
                <a:effectLst/>
                <a:latin typeface="Nunito" pitchFamily="2" charset="0"/>
              </a:rPr>
              <a:t>Sắp</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xếp</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tất</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cả</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các</a:t>
            </a:r>
            <a:r>
              <a:rPr lang="en-US" b="0" i="0" dirty="0">
                <a:solidFill>
                  <a:srgbClr val="273239"/>
                </a:solidFill>
                <a:effectLst/>
                <a:latin typeface="Nunito" pitchFamily="2" charset="0"/>
              </a:rPr>
              <a:t> </a:t>
            </a:r>
            <a:r>
              <a:rPr lang="vi-VN" dirty="0">
                <a:solidFill>
                  <a:srgbClr val="273239"/>
                </a:solidFill>
                <a:latin typeface="Nunito" pitchFamily="2" charset="0"/>
              </a:rPr>
              <a:t>tiến trình</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theo</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thời</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gian</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đến</a:t>
            </a:r>
            <a:r>
              <a:rPr lang="en-US" b="0" i="0" dirty="0">
                <a:solidFill>
                  <a:srgbClr val="273239"/>
                </a:solidFill>
                <a:effectLst/>
                <a:latin typeface="Nunito" pitchFamily="2" charset="0"/>
              </a:rPr>
              <a:t>.</a:t>
            </a:r>
            <a:r>
              <a:rPr lang="vi-VN" b="0" i="0" dirty="0">
                <a:solidFill>
                  <a:srgbClr val="273239"/>
                </a:solidFill>
                <a:effectLst/>
                <a:latin typeface="Nunito" pitchFamily="2" charset="0"/>
              </a:rPr>
              <a:t>(Hàng đợi)</a:t>
            </a:r>
            <a:r>
              <a:rPr lang="en-US" b="0" i="0" dirty="0">
                <a:solidFill>
                  <a:srgbClr val="273239"/>
                </a:solidFill>
                <a:effectLst/>
                <a:latin typeface="Nunito" pitchFamily="2" charset="0"/>
              </a:rPr>
              <a:t> </a:t>
            </a:r>
          </a:p>
        </p:txBody>
      </p:sp>
      <p:sp>
        <p:nvSpPr>
          <p:cNvPr id="25" name="TextBox 24">
            <a:extLst>
              <a:ext uri="{FF2B5EF4-FFF2-40B4-BE49-F238E27FC236}">
                <a16:creationId xmlns:a16="http://schemas.microsoft.com/office/drawing/2014/main" id="{E6C074DB-628C-2829-E96D-7115EC8CB385}"/>
              </a:ext>
            </a:extLst>
          </p:cNvPr>
          <p:cNvSpPr txBox="1"/>
          <p:nvPr/>
        </p:nvSpPr>
        <p:spPr>
          <a:xfrm>
            <a:off x="342338" y="4918410"/>
            <a:ext cx="6803179" cy="646331"/>
          </a:xfrm>
          <a:prstGeom prst="rect">
            <a:avLst/>
          </a:prstGeom>
          <a:noFill/>
        </p:spPr>
        <p:txBody>
          <a:bodyPr wrap="square">
            <a:spAutoFit/>
          </a:bodyPr>
          <a:lstStyle/>
          <a:p>
            <a:pPr algn="l" fontAlgn="base"/>
            <a:r>
              <a:rPr lang="vi-VN" b="0" i="0" dirty="0">
                <a:solidFill>
                  <a:srgbClr val="273239"/>
                </a:solidFill>
                <a:effectLst/>
                <a:latin typeface="Nunito" pitchFamily="2" charset="0"/>
              </a:rPr>
              <a:t>Sau đấy chọn tiến trình đầu tiên để đưa cho CPU thực hiện, sau đó xóa khỏi hàng đợi  </a:t>
            </a:r>
            <a:endParaRPr lang="en-US" b="0" i="0" dirty="0">
              <a:solidFill>
                <a:srgbClr val="273239"/>
              </a:solidFill>
              <a:effectLst/>
              <a:latin typeface="Nunito" pitchFamily="2" charset="0"/>
            </a:endParaRPr>
          </a:p>
        </p:txBody>
      </p:sp>
      <p:sp>
        <p:nvSpPr>
          <p:cNvPr id="27" name="TextBox 26">
            <a:extLst>
              <a:ext uri="{FF2B5EF4-FFF2-40B4-BE49-F238E27FC236}">
                <a16:creationId xmlns:a16="http://schemas.microsoft.com/office/drawing/2014/main" id="{9EEF1707-FE38-B2E3-75E4-D7E2093AB61C}"/>
              </a:ext>
            </a:extLst>
          </p:cNvPr>
          <p:cNvSpPr txBox="1"/>
          <p:nvPr/>
        </p:nvSpPr>
        <p:spPr>
          <a:xfrm>
            <a:off x="342337" y="5562223"/>
            <a:ext cx="6803179" cy="646331"/>
          </a:xfrm>
          <a:prstGeom prst="rect">
            <a:avLst/>
          </a:prstGeom>
          <a:noFill/>
        </p:spPr>
        <p:txBody>
          <a:bodyPr wrap="square">
            <a:spAutoFit/>
          </a:bodyPr>
          <a:lstStyle/>
          <a:p>
            <a:pPr algn="l" fontAlgn="base"/>
            <a:r>
              <a:rPr lang="vi-VN" b="0" i="0" dirty="0">
                <a:solidFill>
                  <a:srgbClr val="273239"/>
                </a:solidFill>
                <a:effectLst/>
                <a:latin typeface="Nunito" pitchFamily="2" charset="0"/>
              </a:rPr>
              <a:t>Tiếp tục thực hiện cho đến khi không còn gì trong hàng đợi hoặc có yêu cầu ngắt</a:t>
            </a: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181887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C2C788-59E0-C53A-8E34-2B834ED0EDBF}"/>
              </a:ext>
            </a:extLst>
          </p:cNvPr>
          <p:cNvSpPr txBox="1"/>
          <p:nvPr/>
        </p:nvSpPr>
        <p:spPr>
          <a:xfrm>
            <a:off x="800100" y="676232"/>
            <a:ext cx="2575398" cy="369332"/>
          </a:xfrm>
          <a:prstGeom prst="rect">
            <a:avLst/>
          </a:prstGeom>
          <a:noFill/>
        </p:spPr>
        <p:txBody>
          <a:bodyPr wrap="square">
            <a:spAutoFit/>
          </a:bodyPr>
          <a:lstStyle/>
          <a:p>
            <a:pPr algn="l"/>
            <a:r>
              <a:rPr lang="vi-VN" sz="1800" b="0" i="0">
                <a:solidFill>
                  <a:srgbClr val="000000"/>
                </a:solidFill>
                <a:effectLst/>
                <a:latin typeface="Roboto" panose="02000000000000000000" pitchFamily="2" charset="0"/>
                <a:ea typeface="Roboto" panose="02000000000000000000" pitchFamily="2" charset="0"/>
              </a:rPr>
              <a:t>Lưu đồ thuật toán FCFS</a:t>
            </a:r>
            <a:endParaRPr lang="en-US" sz="18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9384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AB9EAD-64DF-A51C-A9D5-5E5FF42C30EC}"/>
              </a:ext>
            </a:extLst>
          </p:cNvPr>
          <p:cNvSpPr txBox="1"/>
          <p:nvPr/>
        </p:nvSpPr>
        <p:spPr>
          <a:xfrm>
            <a:off x="4034665" y="731809"/>
            <a:ext cx="4550169"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Ưu nhược điểm của FCFS</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72C258DE-E742-7B3E-9D1C-C32DB3E807BD}"/>
              </a:ext>
            </a:extLst>
          </p:cNvPr>
          <p:cNvSpPr txBox="1"/>
          <p:nvPr/>
        </p:nvSpPr>
        <p:spPr>
          <a:xfrm>
            <a:off x="585409" y="2036048"/>
            <a:ext cx="1648504"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Ưu điểm</a:t>
            </a:r>
            <a:endParaRPr lang="en-US" sz="2200" b="0" i="0" dirty="0">
              <a:solidFill>
                <a:srgbClr val="000000"/>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8FDF56BA-DC53-81B3-B267-B07196E9CB7B}"/>
              </a:ext>
            </a:extLst>
          </p:cNvPr>
          <p:cNvSpPr txBox="1"/>
          <p:nvPr/>
        </p:nvSpPr>
        <p:spPr>
          <a:xfrm>
            <a:off x="6188596" y="2036049"/>
            <a:ext cx="1831769"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Nhược điểm</a:t>
            </a:r>
            <a:endParaRPr lang="en-US" sz="2200" b="0" i="0" dirty="0">
              <a:solidFill>
                <a:srgbClr val="000000"/>
              </a:solidFill>
              <a:effectLst/>
              <a:latin typeface="Roboto" panose="02000000000000000000" pitchFamily="2" charset="0"/>
              <a:ea typeface="Roboto" panose="02000000000000000000" pitchFamily="2" charset="0"/>
            </a:endParaRPr>
          </a:p>
        </p:txBody>
      </p:sp>
      <p:cxnSp>
        <p:nvCxnSpPr>
          <p:cNvPr id="9" name="Straight Connector 8">
            <a:extLst>
              <a:ext uri="{FF2B5EF4-FFF2-40B4-BE49-F238E27FC236}">
                <a16:creationId xmlns:a16="http://schemas.microsoft.com/office/drawing/2014/main" id="{97BC43BA-3622-D294-535A-29887D01DBAB}"/>
              </a:ext>
            </a:extLst>
          </p:cNvPr>
          <p:cNvCxnSpPr>
            <a:cxnSpLocks/>
          </p:cNvCxnSpPr>
          <p:nvPr/>
        </p:nvCxnSpPr>
        <p:spPr>
          <a:xfrm>
            <a:off x="5926238" y="2151399"/>
            <a:ext cx="0" cy="34261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CA1126-7FC7-9882-7612-A32E00382441}"/>
              </a:ext>
            </a:extLst>
          </p:cNvPr>
          <p:cNvSpPr txBox="1"/>
          <p:nvPr/>
        </p:nvSpPr>
        <p:spPr>
          <a:xfrm>
            <a:off x="585409" y="2715936"/>
            <a:ext cx="1228477" cy="347089"/>
          </a:xfrm>
          <a:prstGeom prst="rect">
            <a:avLst/>
          </a:prstGeom>
          <a:noFill/>
        </p:spPr>
        <p:txBody>
          <a:bodyPr wrap="square">
            <a:spAutoFit/>
          </a:bodyPr>
          <a:lstStyle/>
          <a:p>
            <a:pPr algn="l"/>
            <a:r>
              <a:rPr lang="vi-VN" sz="1600" b="0" i="0" dirty="0">
                <a:solidFill>
                  <a:schemeClr val="tx1">
                    <a:lumMod val="95000"/>
                    <a:lumOff val="5000"/>
                  </a:schemeClr>
                </a:solidFill>
                <a:effectLst/>
                <a:latin typeface="Roboto" panose="02000000000000000000" pitchFamily="2" charset="0"/>
                <a:ea typeface="Roboto" panose="02000000000000000000" pitchFamily="2" charset="0"/>
              </a:rPr>
              <a:t>Dễ cài đặt</a:t>
            </a:r>
          </a:p>
        </p:txBody>
      </p:sp>
      <p:sp>
        <p:nvSpPr>
          <p:cNvPr id="14" name="TextBox 13">
            <a:extLst>
              <a:ext uri="{FF2B5EF4-FFF2-40B4-BE49-F238E27FC236}">
                <a16:creationId xmlns:a16="http://schemas.microsoft.com/office/drawing/2014/main" id="{DBBCFFF9-374F-ACAF-3E86-C218DCCF5191}"/>
              </a:ext>
            </a:extLst>
          </p:cNvPr>
          <p:cNvSpPr txBox="1"/>
          <p:nvPr/>
        </p:nvSpPr>
        <p:spPr>
          <a:xfrm>
            <a:off x="585409" y="3109325"/>
            <a:ext cx="4816625" cy="830997"/>
          </a:xfrm>
          <a:prstGeom prst="rect">
            <a:avLst/>
          </a:prstGeom>
          <a:noFill/>
        </p:spPr>
        <p:txBody>
          <a:bodyPr wrap="square">
            <a:spAutoFit/>
          </a:bodyPr>
          <a:lstStyle/>
          <a:p>
            <a:r>
              <a:rPr lang="vi-VN" sz="1600" dirty="0">
                <a:solidFill>
                  <a:srgbClr val="273239"/>
                </a:solidFill>
                <a:latin typeface="Roboto" panose="02000000000000000000" pitchFamily="2" charset="0"/>
                <a:ea typeface="Roboto" panose="02000000000000000000" pitchFamily="2" charset="0"/>
              </a:rPr>
              <a:t>P</a:t>
            </a:r>
            <a:r>
              <a:rPr lang="vi-VN" sz="1600" b="0" i="0" dirty="0">
                <a:solidFill>
                  <a:srgbClr val="273239"/>
                </a:solidFill>
                <a:effectLst/>
                <a:latin typeface="Roboto" panose="02000000000000000000" pitchFamily="2" charset="0"/>
                <a:ea typeface="Roboto" panose="02000000000000000000" pitchFamily="2" charset="0"/>
              </a:rPr>
              <a:t>hù hợp cho các quy trình chạy dài hoặc khối lượng công việc không bị hạn chế nghiêm ngặt về thời gian.</a:t>
            </a:r>
            <a:endParaRPr lang="en-US" sz="1600"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26B90280-F089-E976-C6FC-D05D3E5D73A3}"/>
              </a:ext>
            </a:extLst>
          </p:cNvPr>
          <p:cNvSpPr txBox="1"/>
          <p:nvPr/>
        </p:nvSpPr>
        <p:spPr>
          <a:xfrm>
            <a:off x="6188597" y="2724471"/>
            <a:ext cx="3600248" cy="338554"/>
          </a:xfrm>
          <a:prstGeom prst="rect">
            <a:avLst/>
          </a:prstGeom>
          <a:noFill/>
        </p:spPr>
        <p:txBody>
          <a:bodyPr wrap="square">
            <a:spAutoFit/>
          </a:bodyPr>
          <a:lstStyle/>
          <a:p>
            <a:pPr algn="l"/>
            <a:r>
              <a:rPr lang="en-US" sz="1600" b="0" i="0" dirty="0" err="1">
                <a:solidFill>
                  <a:srgbClr val="222222"/>
                </a:solidFill>
                <a:effectLst/>
                <a:latin typeface="Roboto" panose="02000000000000000000" pitchFamily="2" charset="0"/>
                <a:ea typeface="Roboto" panose="02000000000000000000" pitchFamily="2" charset="0"/>
              </a:rPr>
              <a:t>Thời</a:t>
            </a:r>
            <a:r>
              <a:rPr lang="en-US" sz="1600" b="0" i="0" dirty="0">
                <a:solidFill>
                  <a:srgbClr val="222222"/>
                </a:solidFill>
                <a:effectLst/>
                <a:latin typeface="Roboto" panose="02000000000000000000" pitchFamily="2" charset="0"/>
                <a:ea typeface="Roboto" panose="02000000000000000000" pitchFamily="2" charset="0"/>
              </a:rPr>
              <a:t> </a:t>
            </a:r>
            <a:r>
              <a:rPr lang="en-US" sz="1600" b="0" i="0" dirty="0" err="1">
                <a:solidFill>
                  <a:srgbClr val="222222"/>
                </a:solidFill>
                <a:effectLst/>
                <a:latin typeface="Roboto" panose="02000000000000000000" pitchFamily="2" charset="0"/>
                <a:ea typeface="Roboto" panose="02000000000000000000" pitchFamily="2" charset="0"/>
              </a:rPr>
              <a:t>gian</a:t>
            </a:r>
            <a:r>
              <a:rPr lang="en-US" sz="1600" b="0" i="0" dirty="0">
                <a:solidFill>
                  <a:srgbClr val="222222"/>
                </a:solidFill>
                <a:effectLst/>
                <a:latin typeface="Roboto" panose="02000000000000000000" pitchFamily="2" charset="0"/>
                <a:ea typeface="Roboto" panose="02000000000000000000" pitchFamily="2" charset="0"/>
              </a:rPr>
              <a:t> </a:t>
            </a:r>
            <a:r>
              <a:rPr lang="en-US" sz="1600" b="0" i="0" dirty="0" err="1">
                <a:solidFill>
                  <a:srgbClr val="222222"/>
                </a:solidFill>
                <a:effectLst/>
                <a:latin typeface="Roboto" panose="02000000000000000000" pitchFamily="2" charset="0"/>
                <a:ea typeface="Roboto" panose="02000000000000000000" pitchFamily="2" charset="0"/>
              </a:rPr>
              <a:t>chờ</a:t>
            </a:r>
            <a:r>
              <a:rPr lang="en-US" sz="1600" b="0" i="0" dirty="0">
                <a:solidFill>
                  <a:srgbClr val="222222"/>
                </a:solidFill>
                <a:effectLst/>
                <a:latin typeface="Roboto" panose="02000000000000000000" pitchFamily="2" charset="0"/>
                <a:ea typeface="Roboto" panose="02000000000000000000" pitchFamily="2" charset="0"/>
              </a:rPr>
              <a:t> </a:t>
            </a:r>
            <a:r>
              <a:rPr lang="en-US" sz="1600" b="0" i="0" dirty="0" err="1">
                <a:solidFill>
                  <a:srgbClr val="222222"/>
                </a:solidFill>
                <a:effectLst/>
                <a:latin typeface="Roboto" panose="02000000000000000000" pitchFamily="2" charset="0"/>
                <a:ea typeface="Roboto" panose="02000000000000000000" pitchFamily="2" charset="0"/>
              </a:rPr>
              <a:t>đợi</a:t>
            </a:r>
            <a:r>
              <a:rPr lang="en-US" sz="1600" b="0" i="0" dirty="0">
                <a:solidFill>
                  <a:srgbClr val="222222"/>
                </a:solidFill>
                <a:effectLst/>
                <a:latin typeface="Roboto" panose="02000000000000000000" pitchFamily="2" charset="0"/>
                <a:ea typeface="Roboto" panose="02000000000000000000" pitchFamily="2" charset="0"/>
              </a:rPr>
              <a:t> </a:t>
            </a:r>
            <a:r>
              <a:rPr lang="en-US" sz="1600" b="0" i="0" dirty="0" err="1">
                <a:solidFill>
                  <a:srgbClr val="222222"/>
                </a:solidFill>
                <a:effectLst/>
                <a:latin typeface="Roboto" panose="02000000000000000000" pitchFamily="2" charset="0"/>
                <a:ea typeface="Roboto" panose="02000000000000000000" pitchFamily="2" charset="0"/>
              </a:rPr>
              <a:t>trung</a:t>
            </a:r>
            <a:r>
              <a:rPr lang="en-US" sz="1600" b="0" i="0" dirty="0">
                <a:solidFill>
                  <a:srgbClr val="222222"/>
                </a:solidFill>
                <a:effectLst/>
                <a:latin typeface="Roboto" panose="02000000000000000000" pitchFamily="2" charset="0"/>
                <a:ea typeface="Roboto" panose="02000000000000000000" pitchFamily="2" charset="0"/>
              </a:rPr>
              <a:t> </a:t>
            </a:r>
            <a:r>
              <a:rPr lang="en-US" sz="1600" b="0" i="0" dirty="0" err="1">
                <a:solidFill>
                  <a:srgbClr val="222222"/>
                </a:solidFill>
                <a:effectLst/>
                <a:latin typeface="Roboto" panose="02000000000000000000" pitchFamily="2" charset="0"/>
                <a:ea typeface="Roboto" panose="02000000000000000000" pitchFamily="2" charset="0"/>
              </a:rPr>
              <a:t>bình</a:t>
            </a:r>
            <a:r>
              <a:rPr lang="en-US" sz="1600" b="0" i="0" dirty="0">
                <a:solidFill>
                  <a:srgbClr val="222222"/>
                </a:solidFill>
                <a:effectLst/>
                <a:latin typeface="Roboto" panose="02000000000000000000" pitchFamily="2" charset="0"/>
                <a:ea typeface="Roboto" panose="02000000000000000000" pitchFamily="2" charset="0"/>
              </a:rPr>
              <a:t> </a:t>
            </a:r>
            <a:r>
              <a:rPr lang="en-US" sz="1600" b="0" i="0" dirty="0" err="1">
                <a:solidFill>
                  <a:srgbClr val="222222"/>
                </a:solidFill>
                <a:effectLst/>
                <a:latin typeface="Roboto" panose="02000000000000000000" pitchFamily="2" charset="0"/>
                <a:ea typeface="Roboto" panose="02000000000000000000" pitchFamily="2" charset="0"/>
              </a:rPr>
              <a:t>cao</a:t>
            </a:r>
            <a:r>
              <a:rPr lang="en-US" sz="1600" b="0" i="0" dirty="0">
                <a:solidFill>
                  <a:srgbClr val="222222"/>
                </a:solidFill>
                <a:effectLst/>
                <a:latin typeface="Roboto" panose="02000000000000000000" pitchFamily="2" charset="0"/>
                <a:ea typeface="Roboto" panose="02000000000000000000" pitchFamily="2" charset="0"/>
              </a:rPr>
              <a:t>.</a:t>
            </a:r>
          </a:p>
        </p:txBody>
      </p:sp>
      <p:sp>
        <p:nvSpPr>
          <p:cNvPr id="18" name="TextBox 17">
            <a:extLst>
              <a:ext uri="{FF2B5EF4-FFF2-40B4-BE49-F238E27FC236}">
                <a16:creationId xmlns:a16="http://schemas.microsoft.com/office/drawing/2014/main" id="{5BF2E7A6-D160-AF38-FCBE-9122ED4E9F08}"/>
              </a:ext>
            </a:extLst>
          </p:cNvPr>
          <p:cNvSpPr txBox="1"/>
          <p:nvPr/>
        </p:nvSpPr>
        <p:spPr>
          <a:xfrm>
            <a:off x="6188596" y="3109325"/>
            <a:ext cx="5467107" cy="584775"/>
          </a:xfrm>
          <a:prstGeom prst="rect">
            <a:avLst/>
          </a:prstGeom>
          <a:noFill/>
        </p:spPr>
        <p:txBody>
          <a:bodyPr wrap="square">
            <a:spAutoFit/>
          </a:bodyPr>
          <a:lstStyle/>
          <a:p>
            <a:r>
              <a:rPr lang="vi-VN" sz="1600" b="0" i="0" dirty="0">
                <a:solidFill>
                  <a:srgbClr val="222222"/>
                </a:solidFill>
                <a:effectLst/>
                <a:latin typeface="Roboto" panose="02000000000000000000" pitchFamily="2" charset="0"/>
                <a:ea typeface="Roboto" panose="02000000000000000000" pitchFamily="2" charset="0"/>
              </a:rPr>
              <a:t>Không phải là một kỹ thuật lý tưởng cho các hệ thống chia sẻ thời gian</a:t>
            </a:r>
            <a:endParaRPr lang="en-US" sz="1600" dirty="0">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DBA9ED79-6267-ECCC-5217-D8050D4E06D5}"/>
              </a:ext>
            </a:extLst>
          </p:cNvPr>
          <p:cNvSpPr txBox="1"/>
          <p:nvPr/>
        </p:nvSpPr>
        <p:spPr>
          <a:xfrm>
            <a:off x="6188596" y="3740400"/>
            <a:ext cx="5709211" cy="830997"/>
          </a:xfrm>
          <a:prstGeom prst="rect">
            <a:avLst/>
          </a:prstGeom>
          <a:noFill/>
        </p:spPr>
        <p:txBody>
          <a:bodyPr wrap="square">
            <a:spAutoFit/>
          </a:bodyPr>
          <a:lstStyle/>
          <a:p>
            <a:pPr algn="l"/>
            <a:r>
              <a:rPr lang="vi-VN" sz="1600" b="0" i="0" dirty="0">
                <a:solidFill>
                  <a:srgbClr val="222222"/>
                </a:solidFill>
                <a:effectLst/>
                <a:latin typeface="Roboto" panose="02000000000000000000" pitchFamily="2" charset="0"/>
                <a:ea typeface="Roboto" panose="02000000000000000000" pitchFamily="2" charset="0"/>
              </a:rPr>
              <a:t>Đây là một thuật toán lập lịch CPU không được ưu tiên, vì vậy sau khi tiến trình được phân bổ cho CPU, nó sẽ không bao giờ giải phóng CPU cho đến khi thực thi xong.</a:t>
            </a:r>
          </a:p>
        </p:txBody>
      </p:sp>
      <p:pic>
        <p:nvPicPr>
          <p:cNvPr id="30" name="Picture 29" descr="Tải mẫu logo đại học Thủy Lợi (TLU) file vector AI, EPS, JPEG, PNG, SVG">
            <a:extLst>
              <a:ext uri="{FF2B5EF4-FFF2-40B4-BE49-F238E27FC236}">
                <a16:creationId xmlns:a16="http://schemas.microsoft.com/office/drawing/2014/main" id="{8D4002FC-A652-ED69-AEB0-C66794962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30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ải mẫu logo đại học Thủy Lợi (TLU) file vector AI, EPS, JPEG, PNG, SVG">
            <a:extLst>
              <a:ext uri="{FF2B5EF4-FFF2-40B4-BE49-F238E27FC236}">
                <a16:creationId xmlns:a16="http://schemas.microsoft.com/office/drawing/2014/main" id="{CD6340E4-F6BE-36F8-35E2-3338CB2B9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020DDFDC-38B2-5441-52A8-AA1A1A1DC1F6}"/>
              </a:ext>
            </a:extLst>
          </p:cNvPr>
          <p:cNvGraphicFramePr>
            <a:graphicFrameLocks noGrp="1"/>
          </p:cNvGraphicFramePr>
          <p:nvPr>
            <p:extLst>
              <p:ext uri="{D42A27DB-BD31-4B8C-83A1-F6EECF244321}">
                <p14:modId xmlns:p14="http://schemas.microsoft.com/office/powerpoint/2010/main" val="3018764458"/>
              </p:ext>
            </p:extLst>
          </p:nvPr>
        </p:nvGraphicFramePr>
        <p:xfrm>
          <a:off x="853262" y="1421328"/>
          <a:ext cx="4141470" cy="1799448"/>
        </p:xfrm>
        <a:graphic>
          <a:graphicData uri="http://schemas.openxmlformats.org/drawingml/2006/table">
            <a:tbl>
              <a:tblPr firstRow="1" bandRow="1">
                <a:tableStyleId>{5C22544A-7EE6-4342-B048-85BDC9FD1C3A}</a:tableStyleId>
              </a:tblPr>
              <a:tblGrid>
                <a:gridCol w="1380490">
                  <a:extLst>
                    <a:ext uri="{9D8B030D-6E8A-4147-A177-3AD203B41FA5}">
                      <a16:colId xmlns:a16="http://schemas.microsoft.com/office/drawing/2014/main" val="2112895203"/>
                    </a:ext>
                  </a:extLst>
                </a:gridCol>
                <a:gridCol w="1380490">
                  <a:extLst>
                    <a:ext uri="{9D8B030D-6E8A-4147-A177-3AD203B41FA5}">
                      <a16:colId xmlns:a16="http://schemas.microsoft.com/office/drawing/2014/main" val="1694367038"/>
                    </a:ext>
                  </a:extLst>
                </a:gridCol>
                <a:gridCol w="1380490">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điểm</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xuất</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hiện</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gian</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sử</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dụng</a:t>
                      </a:r>
                      <a:r>
                        <a:rPr lang="en-US" sz="1100" dirty="0">
                          <a:latin typeface="Roboto" panose="02000000000000000000" pitchFamily="2" charset="0"/>
                          <a:ea typeface="Roboto" panose="02000000000000000000" pitchFamily="2" charset="0"/>
                        </a:rPr>
                        <a:t> CPU</a:t>
                      </a: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0</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5</a:t>
                      </a:r>
                      <a:endParaRPr lang="en-US" sz="1100" dirty="0"/>
                    </a:p>
                  </a:txBody>
                  <a:tcPr/>
                </a:tc>
                <a:tc>
                  <a:txBody>
                    <a:bodyPr/>
                    <a:lstStyle/>
                    <a:p>
                      <a:pPr algn="ctr"/>
                      <a:r>
                        <a:rPr lang="vi-VN" sz="1100" dirty="0"/>
                        <a:t>2</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2</a:t>
                      </a:r>
                      <a:endParaRPr lang="en-US" sz="1100" dirty="0"/>
                    </a:p>
                  </a:txBody>
                  <a:tcPr/>
                </a:tc>
                <a:tc>
                  <a:txBody>
                    <a:bodyPr/>
                    <a:lstStyle/>
                    <a:p>
                      <a:pPr algn="ctr"/>
                      <a:r>
                        <a:rPr lang="vi-VN" sz="1100" dirty="0"/>
                        <a:t>6</a:t>
                      </a:r>
                      <a:endParaRPr lang="en-US" sz="1100" dirty="0"/>
                    </a:p>
                  </a:txBody>
                  <a:tcPr/>
                </a:tc>
                <a:extLst>
                  <a:ext uri="{0D108BD9-81ED-4DB2-BD59-A6C34878D82A}">
                    <a16:rowId xmlns:a16="http://schemas.microsoft.com/office/drawing/2014/main" val="2956804625"/>
                  </a:ext>
                </a:extLst>
              </a:tr>
              <a:tr h="219713">
                <a:tc>
                  <a:txBody>
                    <a:bodyPr/>
                    <a:lstStyle/>
                    <a:p>
                      <a:pPr algn="ctr"/>
                      <a:r>
                        <a:rPr lang="vi-VN" sz="1100" dirty="0"/>
                        <a:t>P4</a:t>
                      </a:r>
                      <a:endParaRPr lang="en-US" sz="1100" dirty="0"/>
                    </a:p>
                  </a:txBody>
                  <a:tcPr/>
                </a:tc>
                <a:tc>
                  <a:txBody>
                    <a:bodyPr/>
                    <a:lstStyle/>
                    <a:p>
                      <a:pPr algn="ctr"/>
                      <a:r>
                        <a:rPr lang="vi-VN" sz="1100" dirty="0"/>
                        <a:t>4</a:t>
                      </a:r>
                      <a:endParaRPr lang="en-US" sz="1100" dirty="0"/>
                    </a:p>
                  </a:txBody>
                  <a:tcPr/>
                </a:tc>
                <a:tc>
                  <a:txBody>
                    <a:bodyPr/>
                    <a:lstStyle/>
                    <a:p>
                      <a:pPr algn="ctr"/>
                      <a:r>
                        <a:rPr lang="vi-VN" sz="1100" dirty="0"/>
                        <a:t>5</a:t>
                      </a:r>
                      <a:endParaRPr lang="en-US" sz="1100" dirty="0"/>
                    </a:p>
                  </a:txBody>
                  <a:tcPr/>
                </a:tc>
                <a:extLst>
                  <a:ext uri="{0D108BD9-81ED-4DB2-BD59-A6C34878D82A}">
                    <a16:rowId xmlns:a16="http://schemas.microsoft.com/office/drawing/2014/main" val="1320708662"/>
                  </a:ext>
                </a:extLst>
              </a:tr>
              <a:tr h="217431">
                <a:tc>
                  <a:txBody>
                    <a:bodyPr/>
                    <a:lstStyle/>
                    <a:p>
                      <a:pPr algn="ctr"/>
                      <a:r>
                        <a:rPr lang="vi-VN" sz="1100" dirty="0"/>
                        <a:t>P5</a:t>
                      </a:r>
                    </a:p>
                  </a:txBody>
                  <a:tcPr/>
                </a:tc>
                <a:tc>
                  <a:txBody>
                    <a:bodyPr/>
                    <a:lstStyle/>
                    <a:p>
                      <a:pPr algn="ctr"/>
                      <a:r>
                        <a:rPr lang="vi-VN" sz="1100" dirty="0"/>
                        <a:t>3</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439958731"/>
                  </a:ext>
                </a:extLst>
              </a:tr>
            </a:tbl>
          </a:graphicData>
        </a:graphic>
      </p:graphicFrame>
      <p:sp>
        <p:nvSpPr>
          <p:cNvPr id="7" name="Rectangle 6">
            <a:extLst>
              <a:ext uri="{FF2B5EF4-FFF2-40B4-BE49-F238E27FC236}">
                <a16:creationId xmlns:a16="http://schemas.microsoft.com/office/drawing/2014/main" id="{492DC214-0CC0-86F5-D85C-7CEABC18CE1F}"/>
              </a:ext>
            </a:extLst>
          </p:cNvPr>
          <p:cNvSpPr/>
          <p:nvPr/>
        </p:nvSpPr>
        <p:spPr>
          <a:xfrm>
            <a:off x="1984444"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8" name="TextBox 7">
            <a:extLst>
              <a:ext uri="{FF2B5EF4-FFF2-40B4-BE49-F238E27FC236}">
                <a16:creationId xmlns:a16="http://schemas.microsoft.com/office/drawing/2014/main" id="{1FDAA3E8-7ACE-E98F-A798-F12B5A089D0B}"/>
              </a:ext>
            </a:extLst>
          </p:cNvPr>
          <p:cNvSpPr txBox="1"/>
          <p:nvPr/>
        </p:nvSpPr>
        <p:spPr>
          <a:xfrm>
            <a:off x="1872209" y="6369709"/>
            <a:ext cx="312906" cy="369332"/>
          </a:xfrm>
          <a:prstGeom prst="rect">
            <a:avLst/>
          </a:prstGeom>
          <a:noFill/>
        </p:spPr>
        <p:txBody>
          <a:bodyPr wrap="none" rtlCol="0">
            <a:spAutoFit/>
          </a:bodyPr>
          <a:lstStyle/>
          <a:p>
            <a:r>
              <a:rPr lang="vi-VN" dirty="0"/>
              <a:t>0</a:t>
            </a:r>
            <a:endParaRPr lang="en-US" dirty="0"/>
          </a:p>
        </p:txBody>
      </p:sp>
      <p:sp>
        <p:nvSpPr>
          <p:cNvPr id="9" name="Rectangle 8">
            <a:extLst>
              <a:ext uri="{FF2B5EF4-FFF2-40B4-BE49-F238E27FC236}">
                <a16:creationId xmlns:a16="http://schemas.microsoft.com/office/drawing/2014/main" id="{73A69256-03BB-1CEC-4990-D207BBF54539}"/>
              </a:ext>
            </a:extLst>
          </p:cNvPr>
          <p:cNvSpPr/>
          <p:nvPr/>
        </p:nvSpPr>
        <p:spPr>
          <a:xfrm>
            <a:off x="1984444" y="4434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11" name="TextBox 10">
            <a:extLst>
              <a:ext uri="{FF2B5EF4-FFF2-40B4-BE49-F238E27FC236}">
                <a16:creationId xmlns:a16="http://schemas.microsoft.com/office/drawing/2014/main" id="{4F2B0FFA-A308-726D-7BA1-28C5D2D52622}"/>
              </a:ext>
            </a:extLst>
          </p:cNvPr>
          <p:cNvSpPr txBox="1"/>
          <p:nvPr/>
        </p:nvSpPr>
        <p:spPr>
          <a:xfrm>
            <a:off x="809907" y="4510162"/>
            <a:ext cx="1130438"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Hàng đợi</a:t>
            </a:r>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DE34F5E7-6B90-9012-48F0-23F7831EFC50}"/>
              </a:ext>
            </a:extLst>
          </p:cNvPr>
          <p:cNvSpPr txBox="1"/>
          <p:nvPr/>
        </p:nvSpPr>
        <p:spPr>
          <a:xfrm>
            <a:off x="809907" y="5815233"/>
            <a:ext cx="684803"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Gant</a:t>
            </a:r>
            <a:endParaRPr lang="en-US"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D6823CF0-4807-F7D8-D331-39D2B07381D7}"/>
              </a:ext>
            </a:extLst>
          </p:cNvPr>
          <p:cNvSpPr txBox="1"/>
          <p:nvPr/>
        </p:nvSpPr>
        <p:spPr>
          <a:xfrm>
            <a:off x="809907" y="3918345"/>
            <a:ext cx="1592103" cy="369332"/>
          </a:xfrm>
          <a:prstGeom prst="rect">
            <a:avLst/>
          </a:prstGeom>
          <a:noFill/>
        </p:spPr>
        <p:txBody>
          <a:bodyPr wrap="none" rtlCol="0">
            <a:spAutoFit/>
          </a:bodyPr>
          <a:lstStyle/>
          <a:p>
            <a:r>
              <a:rPr lang="vi-VN" dirty="0"/>
              <a:t>Tại thời </a:t>
            </a:r>
            <a:r>
              <a:rPr lang="vi-VN" dirty="0">
                <a:latin typeface="Roboto" panose="02000000000000000000" pitchFamily="2" charset="0"/>
                <a:ea typeface="Roboto" panose="02000000000000000000" pitchFamily="2" charset="0"/>
              </a:rPr>
              <a:t>điểm</a:t>
            </a:r>
            <a:r>
              <a:rPr lang="vi-VN" dirty="0"/>
              <a:t> </a:t>
            </a:r>
            <a:endParaRPr lang="en-US" dirty="0"/>
          </a:p>
        </p:txBody>
      </p:sp>
      <p:sp>
        <p:nvSpPr>
          <p:cNvPr id="23" name="TextBox 22">
            <a:extLst>
              <a:ext uri="{FF2B5EF4-FFF2-40B4-BE49-F238E27FC236}">
                <a16:creationId xmlns:a16="http://schemas.microsoft.com/office/drawing/2014/main" id="{A739BF96-5C7B-4A35-C677-76712A03A81C}"/>
              </a:ext>
            </a:extLst>
          </p:cNvPr>
          <p:cNvSpPr txBox="1"/>
          <p:nvPr/>
        </p:nvSpPr>
        <p:spPr>
          <a:xfrm>
            <a:off x="2245557" y="3918345"/>
            <a:ext cx="312906" cy="369332"/>
          </a:xfrm>
          <a:prstGeom prst="rect">
            <a:avLst/>
          </a:prstGeom>
          <a:noFill/>
        </p:spPr>
        <p:txBody>
          <a:bodyPr wrap="none" rtlCol="0">
            <a:spAutoFit/>
          </a:bodyPr>
          <a:lstStyle/>
          <a:p>
            <a:r>
              <a:rPr lang="vi-VN" dirty="0"/>
              <a:t>0</a:t>
            </a:r>
            <a:endParaRPr lang="en-US" dirty="0"/>
          </a:p>
        </p:txBody>
      </p:sp>
      <p:sp>
        <p:nvSpPr>
          <p:cNvPr id="24" name="TextBox 23">
            <a:extLst>
              <a:ext uri="{FF2B5EF4-FFF2-40B4-BE49-F238E27FC236}">
                <a16:creationId xmlns:a16="http://schemas.microsoft.com/office/drawing/2014/main" id="{88A9952D-180A-311A-4CF7-759819288173}"/>
              </a:ext>
            </a:extLst>
          </p:cNvPr>
          <p:cNvSpPr txBox="1"/>
          <p:nvPr/>
        </p:nvSpPr>
        <p:spPr>
          <a:xfrm>
            <a:off x="2245557" y="3935739"/>
            <a:ext cx="312906" cy="369332"/>
          </a:xfrm>
          <a:prstGeom prst="rect">
            <a:avLst/>
          </a:prstGeom>
          <a:noFill/>
        </p:spPr>
        <p:txBody>
          <a:bodyPr wrap="none" rtlCol="0">
            <a:spAutoFit/>
          </a:bodyPr>
          <a:lstStyle/>
          <a:p>
            <a:r>
              <a:rPr lang="vi-VN" dirty="0"/>
              <a:t>3</a:t>
            </a:r>
            <a:endParaRPr lang="en-US" dirty="0"/>
          </a:p>
        </p:txBody>
      </p:sp>
      <p:sp>
        <p:nvSpPr>
          <p:cNvPr id="25" name="Rectangle 24">
            <a:extLst>
              <a:ext uri="{FF2B5EF4-FFF2-40B4-BE49-F238E27FC236}">
                <a16:creationId xmlns:a16="http://schemas.microsoft.com/office/drawing/2014/main" id="{D14AC47D-C40D-5C8B-F3D3-B2FB850CDE92}"/>
              </a:ext>
            </a:extLst>
          </p:cNvPr>
          <p:cNvSpPr/>
          <p:nvPr/>
        </p:nvSpPr>
        <p:spPr>
          <a:xfrm>
            <a:off x="1984444" y="4422239"/>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26" name="Rectangle 25">
            <a:extLst>
              <a:ext uri="{FF2B5EF4-FFF2-40B4-BE49-F238E27FC236}">
                <a16:creationId xmlns:a16="http://schemas.microsoft.com/office/drawing/2014/main" id="{F833837A-17DC-A52D-8CB6-6BCA38DCFAD2}"/>
              </a:ext>
            </a:extLst>
          </p:cNvPr>
          <p:cNvSpPr/>
          <p:nvPr/>
        </p:nvSpPr>
        <p:spPr>
          <a:xfrm>
            <a:off x="2714018" y="4424816"/>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27" name="Rectangle 26">
            <a:extLst>
              <a:ext uri="{FF2B5EF4-FFF2-40B4-BE49-F238E27FC236}">
                <a16:creationId xmlns:a16="http://schemas.microsoft.com/office/drawing/2014/main" id="{1C422980-1BB4-1866-BC99-4E1CAA24CC77}"/>
              </a:ext>
            </a:extLst>
          </p:cNvPr>
          <p:cNvSpPr/>
          <p:nvPr/>
        </p:nvSpPr>
        <p:spPr>
          <a:xfrm>
            <a:off x="2704291" y="5770496"/>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28" name="TextBox 27">
            <a:extLst>
              <a:ext uri="{FF2B5EF4-FFF2-40B4-BE49-F238E27FC236}">
                <a16:creationId xmlns:a16="http://schemas.microsoft.com/office/drawing/2014/main" id="{E6C4041B-F840-3B47-A535-3D8D56E889E2}"/>
              </a:ext>
            </a:extLst>
          </p:cNvPr>
          <p:cNvSpPr txBox="1"/>
          <p:nvPr/>
        </p:nvSpPr>
        <p:spPr>
          <a:xfrm>
            <a:off x="2527748" y="6369709"/>
            <a:ext cx="312906" cy="369332"/>
          </a:xfrm>
          <a:prstGeom prst="rect">
            <a:avLst/>
          </a:prstGeom>
          <a:noFill/>
        </p:spPr>
        <p:txBody>
          <a:bodyPr wrap="none" rtlCol="0">
            <a:spAutoFit/>
          </a:bodyPr>
          <a:lstStyle/>
          <a:p>
            <a:r>
              <a:rPr lang="vi-VN" dirty="0"/>
              <a:t>3</a:t>
            </a:r>
            <a:endParaRPr lang="en-US" dirty="0"/>
          </a:p>
        </p:txBody>
      </p:sp>
      <p:sp>
        <p:nvSpPr>
          <p:cNvPr id="29" name="TextBox 28">
            <a:extLst>
              <a:ext uri="{FF2B5EF4-FFF2-40B4-BE49-F238E27FC236}">
                <a16:creationId xmlns:a16="http://schemas.microsoft.com/office/drawing/2014/main" id="{D6558A90-E40B-B358-EAAC-76A624FEFABA}"/>
              </a:ext>
            </a:extLst>
          </p:cNvPr>
          <p:cNvSpPr txBox="1"/>
          <p:nvPr/>
        </p:nvSpPr>
        <p:spPr>
          <a:xfrm>
            <a:off x="2243392" y="3943001"/>
            <a:ext cx="312906" cy="369332"/>
          </a:xfrm>
          <a:prstGeom prst="rect">
            <a:avLst/>
          </a:prstGeom>
          <a:noFill/>
        </p:spPr>
        <p:txBody>
          <a:bodyPr wrap="none" rtlCol="0">
            <a:spAutoFit/>
          </a:bodyPr>
          <a:lstStyle/>
          <a:p>
            <a:r>
              <a:rPr lang="vi-VN" dirty="0"/>
              <a:t>9</a:t>
            </a:r>
            <a:endParaRPr lang="en-US" dirty="0"/>
          </a:p>
        </p:txBody>
      </p:sp>
      <p:sp>
        <p:nvSpPr>
          <p:cNvPr id="30" name="Rectangle 29">
            <a:extLst>
              <a:ext uri="{FF2B5EF4-FFF2-40B4-BE49-F238E27FC236}">
                <a16:creationId xmlns:a16="http://schemas.microsoft.com/office/drawing/2014/main" id="{6E2F8F94-DD73-4F5C-1B78-EA9B1E829328}"/>
              </a:ext>
            </a:extLst>
          </p:cNvPr>
          <p:cNvSpPr/>
          <p:nvPr/>
        </p:nvSpPr>
        <p:spPr>
          <a:xfrm>
            <a:off x="1984444" y="4419662"/>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31" name="Rectangle 30">
            <a:extLst>
              <a:ext uri="{FF2B5EF4-FFF2-40B4-BE49-F238E27FC236}">
                <a16:creationId xmlns:a16="http://schemas.microsoft.com/office/drawing/2014/main" id="{9DBCB4A4-F5A0-F92B-8BA1-250955CD4E87}"/>
              </a:ext>
            </a:extLst>
          </p:cNvPr>
          <p:cNvSpPr/>
          <p:nvPr/>
        </p:nvSpPr>
        <p:spPr>
          <a:xfrm>
            <a:off x="2714018" y="4427393"/>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32" name="Rectangle 31">
            <a:extLst>
              <a:ext uri="{FF2B5EF4-FFF2-40B4-BE49-F238E27FC236}">
                <a16:creationId xmlns:a16="http://schemas.microsoft.com/office/drawing/2014/main" id="{7A724B62-62AC-06FB-6DAB-B68C87E6C597}"/>
              </a:ext>
            </a:extLst>
          </p:cNvPr>
          <p:cNvSpPr/>
          <p:nvPr/>
        </p:nvSpPr>
        <p:spPr>
          <a:xfrm>
            <a:off x="3443592" y="4434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33" name="TextBox 32">
            <a:extLst>
              <a:ext uri="{FF2B5EF4-FFF2-40B4-BE49-F238E27FC236}">
                <a16:creationId xmlns:a16="http://schemas.microsoft.com/office/drawing/2014/main" id="{BFDD0923-878C-93C2-35A7-7985436D8543}"/>
              </a:ext>
            </a:extLst>
          </p:cNvPr>
          <p:cNvSpPr txBox="1"/>
          <p:nvPr/>
        </p:nvSpPr>
        <p:spPr>
          <a:xfrm>
            <a:off x="3183287" y="6363581"/>
            <a:ext cx="312906" cy="369332"/>
          </a:xfrm>
          <a:prstGeom prst="rect">
            <a:avLst/>
          </a:prstGeom>
          <a:noFill/>
        </p:spPr>
        <p:txBody>
          <a:bodyPr wrap="none" rtlCol="0">
            <a:spAutoFit/>
          </a:bodyPr>
          <a:lstStyle/>
          <a:p>
            <a:r>
              <a:rPr lang="vi-VN" dirty="0"/>
              <a:t>9</a:t>
            </a:r>
            <a:endParaRPr lang="en-US" dirty="0"/>
          </a:p>
        </p:txBody>
      </p:sp>
      <p:sp>
        <p:nvSpPr>
          <p:cNvPr id="34" name="Rectangle 33">
            <a:extLst>
              <a:ext uri="{FF2B5EF4-FFF2-40B4-BE49-F238E27FC236}">
                <a16:creationId xmlns:a16="http://schemas.microsoft.com/office/drawing/2014/main" id="{33CC623A-B6B6-E421-80D7-E9DAC9DE8EEE}"/>
              </a:ext>
            </a:extLst>
          </p:cNvPr>
          <p:cNvSpPr/>
          <p:nvPr/>
        </p:nvSpPr>
        <p:spPr>
          <a:xfrm>
            <a:off x="3424138" y="5777647"/>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35" name="TextBox 34">
            <a:extLst>
              <a:ext uri="{FF2B5EF4-FFF2-40B4-BE49-F238E27FC236}">
                <a16:creationId xmlns:a16="http://schemas.microsoft.com/office/drawing/2014/main" id="{D3832905-E92E-E4F9-66E7-769C164880DC}"/>
              </a:ext>
            </a:extLst>
          </p:cNvPr>
          <p:cNvSpPr txBox="1"/>
          <p:nvPr/>
        </p:nvSpPr>
        <p:spPr>
          <a:xfrm>
            <a:off x="2179272" y="3940424"/>
            <a:ext cx="441146" cy="369332"/>
          </a:xfrm>
          <a:prstGeom prst="rect">
            <a:avLst/>
          </a:prstGeom>
          <a:noFill/>
        </p:spPr>
        <p:txBody>
          <a:bodyPr wrap="none" rtlCol="0">
            <a:spAutoFit/>
          </a:bodyPr>
          <a:lstStyle/>
          <a:p>
            <a:r>
              <a:rPr lang="vi-VN" dirty="0"/>
              <a:t>12</a:t>
            </a:r>
            <a:endParaRPr lang="en-US" dirty="0"/>
          </a:p>
        </p:txBody>
      </p:sp>
      <p:sp>
        <p:nvSpPr>
          <p:cNvPr id="36" name="Rectangle 35">
            <a:extLst>
              <a:ext uri="{FF2B5EF4-FFF2-40B4-BE49-F238E27FC236}">
                <a16:creationId xmlns:a16="http://schemas.microsoft.com/office/drawing/2014/main" id="{3960AD17-F362-E439-3B81-9D2C27EF5B0B}"/>
              </a:ext>
            </a:extLst>
          </p:cNvPr>
          <p:cNvSpPr/>
          <p:nvPr/>
        </p:nvSpPr>
        <p:spPr>
          <a:xfrm>
            <a:off x="1984444" y="4434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37" name="Rectangle 36">
            <a:extLst>
              <a:ext uri="{FF2B5EF4-FFF2-40B4-BE49-F238E27FC236}">
                <a16:creationId xmlns:a16="http://schemas.microsoft.com/office/drawing/2014/main" id="{D44DCCD7-E81F-283C-F7A6-102BE65017EA}"/>
              </a:ext>
            </a:extLst>
          </p:cNvPr>
          <p:cNvSpPr/>
          <p:nvPr/>
        </p:nvSpPr>
        <p:spPr>
          <a:xfrm>
            <a:off x="2714018" y="4434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2" name="TextBox 1">
            <a:extLst>
              <a:ext uri="{FF2B5EF4-FFF2-40B4-BE49-F238E27FC236}">
                <a16:creationId xmlns:a16="http://schemas.microsoft.com/office/drawing/2014/main" id="{1E6F0CE6-7134-BDEF-7AD4-6B17FCB4649E}"/>
              </a:ext>
            </a:extLst>
          </p:cNvPr>
          <p:cNvSpPr txBox="1"/>
          <p:nvPr/>
        </p:nvSpPr>
        <p:spPr>
          <a:xfrm>
            <a:off x="3822972" y="6320398"/>
            <a:ext cx="729573" cy="369332"/>
          </a:xfrm>
          <a:prstGeom prst="rect">
            <a:avLst/>
          </a:prstGeom>
          <a:noFill/>
        </p:spPr>
        <p:txBody>
          <a:bodyPr wrap="square" rtlCol="0">
            <a:spAutoFit/>
          </a:bodyPr>
          <a:lstStyle/>
          <a:p>
            <a:r>
              <a:rPr lang="vi-VN" dirty="0"/>
              <a:t>12</a:t>
            </a:r>
            <a:endParaRPr lang="en-US" dirty="0"/>
          </a:p>
        </p:txBody>
      </p:sp>
      <p:sp>
        <p:nvSpPr>
          <p:cNvPr id="3" name="Rectangle 2">
            <a:extLst>
              <a:ext uri="{FF2B5EF4-FFF2-40B4-BE49-F238E27FC236}">
                <a16:creationId xmlns:a16="http://schemas.microsoft.com/office/drawing/2014/main" id="{5D8F430B-231F-8DF7-C4EE-C6AB53F7A847}"/>
              </a:ext>
            </a:extLst>
          </p:cNvPr>
          <p:cNvSpPr/>
          <p:nvPr/>
        </p:nvSpPr>
        <p:spPr>
          <a:xfrm>
            <a:off x="4134258" y="5776141"/>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10" name="TextBox 9">
            <a:extLst>
              <a:ext uri="{FF2B5EF4-FFF2-40B4-BE49-F238E27FC236}">
                <a16:creationId xmlns:a16="http://schemas.microsoft.com/office/drawing/2014/main" id="{7B1EFB17-6843-812C-C297-0877292BF3BE}"/>
              </a:ext>
            </a:extLst>
          </p:cNvPr>
          <p:cNvSpPr txBox="1"/>
          <p:nvPr/>
        </p:nvSpPr>
        <p:spPr>
          <a:xfrm>
            <a:off x="2243055" y="3928074"/>
            <a:ext cx="441146" cy="369332"/>
          </a:xfrm>
          <a:prstGeom prst="rect">
            <a:avLst/>
          </a:prstGeom>
          <a:noFill/>
        </p:spPr>
        <p:txBody>
          <a:bodyPr wrap="none" rtlCol="0">
            <a:spAutoFit/>
          </a:bodyPr>
          <a:lstStyle/>
          <a:p>
            <a:r>
              <a:rPr lang="vi-VN" dirty="0"/>
              <a:t>17</a:t>
            </a:r>
            <a:endParaRPr lang="en-US" dirty="0"/>
          </a:p>
        </p:txBody>
      </p:sp>
      <p:sp>
        <p:nvSpPr>
          <p:cNvPr id="13" name="Rectangle 12">
            <a:extLst>
              <a:ext uri="{FF2B5EF4-FFF2-40B4-BE49-F238E27FC236}">
                <a16:creationId xmlns:a16="http://schemas.microsoft.com/office/drawing/2014/main" id="{B985DBA0-7330-DFB3-4501-FA4AF4A5921F}"/>
              </a:ext>
            </a:extLst>
          </p:cNvPr>
          <p:cNvSpPr/>
          <p:nvPr/>
        </p:nvSpPr>
        <p:spPr>
          <a:xfrm>
            <a:off x="1992904" y="4441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17" name="Rectangle 16">
            <a:extLst>
              <a:ext uri="{FF2B5EF4-FFF2-40B4-BE49-F238E27FC236}">
                <a16:creationId xmlns:a16="http://schemas.microsoft.com/office/drawing/2014/main" id="{D3887619-404E-52E2-8FBB-B0C86A94FC6D}"/>
              </a:ext>
            </a:extLst>
          </p:cNvPr>
          <p:cNvSpPr/>
          <p:nvPr/>
        </p:nvSpPr>
        <p:spPr>
          <a:xfrm>
            <a:off x="4854105" y="5777833"/>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18" name="TextBox 17">
            <a:extLst>
              <a:ext uri="{FF2B5EF4-FFF2-40B4-BE49-F238E27FC236}">
                <a16:creationId xmlns:a16="http://schemas.microsoft.com/office/drawing/2014/main" id="{CE13F5EE-3B9D-A60F-6A74-307CC246AF7E}"/>
              </a:ext>
            </a:extLst>
          </p:cNvPr>
          <p:cNvSpPr txBox="1"/>
          <p:nvPr/>
        </p:nvSpPr>
        <p:spPr>
          <a:xfrm>
            <a:off x="4499044" y="6320398"/>
            <a:ext cx="729573" cy="369332"/>
          </a:xfrm>
          <a:prstGeom prst="rect">
            <a:avLst/>
          </a:prstGeom>
          <a:noFill/>
        </p:spPr>
        <p:txBody>
          <a:bodyPr wrap="square" rtlCol="0">
            <a:spAutoFit/>
          </a:bodyPr>
          <a:lstStyle/>
          <a:p>
            <a:r>
              <a:rPr lang="vi-VN" dirty="0"/>
              <a:t>17</a:t>
            </a:r>
            <a:endParaRPr lang="en-US" dirty="0"/>
          </a:p>
        </p:txBody>
      </p:sp>
      <p:sp>
        <p:nvSpPr>
          <p:cNvPr id="19" name="TextBox 18">
            <a:extLst>
              <a:ext uri="{FF2B5EF4-FFF2-40B4-BE49-F238E27FC236}">
                <a16:creationId xmlns:a16="http://schemas.microsoft.com/office/drawing/2014/main" id="{F278D964-BE76-9631-35A2-898DE5E0B2B1}"/>
              </a:ext>
            </a:extLst>
          </p:cNvPr>
          <p:cNvSpPr txBox="1"/>
          <p:nvPr/>
        </p:nvSpPr>
        <p:spPr>
          <a:xfrm>
            <a:off x="2224035" y="3934227"/>
            <a:ext cx="441146" cy="369332"/>
          </a:xfrm>
          <a:prstGeom prst="rect">
            <a:avLst/>
          </a:prstGeom>
          <a:noFill/>
        </p:spPr>
        <p:txBody>
          <a:bodyPr wrap="none" rtlCol="0">
            <a:spAutoFit/>
          </a:bodyPr>
          <a:lstStyle/>
          <a:p>
            <a:r>
              <a:rPr lang="vi-VN" dirty="0"/>
              <a:t>19</a:t>
            </a:r>
            <a:endParaRPr lang="en-US" dirty="0"/>
          </a:p>
        </p:txBody>
      </p:sp>
      <p:sp>
        <p:nvSpPr>
          <p:cNvPr id="20" name="TextBox 19">
            <a:extLst>
              <a:ext uri="{FF2B5EF4-FFF2-40B4-BE49-F238E27FC236}">
                <a16:creationId xmlns:a16="http://schemas.microsoft.com/office/drawing/2014/main" id="{307951DE-CEB8-3FAE-39FC-A23FF127F6F8}"/>
              </a:ext>
            </a:extLst>
          </p:cNvPr>
          <p:cNvSpPr txBox="1"/>
          <p:nvPr/>
        </p:nvSpPr>
        <p:spPr>
          <a:xfrm>
            <a:off x="5206106" y="6307279"/>
            <a:ext cx="729573" cy="369332"/>
          </a:xfrm>
          <a:prstGeom prst="rect">
            <a:avLst/>
          </a:prstGeom>
          <a:noFill/>
        </p:spPr>
        <p:txBody>
          <a:bodyPr wrap="square" rtlCol="0">
            <a:spAutoFit/>
          </a:bodyPr>
          <a:lstStyle/>
          <a:p>
            <a:r>
              <a:rPr lang="vi-VN" dirty="0"/>
              <a:t>19</a:t>
            </a:r>
            <a:endParaRPr lang="en-US" dirty="0"/>
          </a:p>
        </p:txBody>
      </p:sp>
      <p:graphicFrame>
        <p:nvGraphicFramePr>
          <p:cNvPr id="14" name="Table 13">
            <a:extLst>
              <a:ext uri="{FF2B5EF4-FFF2-40B4-BE49-F238E27FC236}">
                <a16:creationId xmlns:a16="http://schemas.microsoft.com/office/drawing/2014/main" id="{EAC2533D-85DC-BFE9-A949-4A72B1D4F03A}"/>
              </a:ext>
            </a:extLst>
          </p:cNvPr>
          <p:cNvGraphicFramePr>
            <a:graphicFrameLocks noGrp="1"/>
          </p:cNvGraphicFramePr>
          <p:nvPr>
            <p:extLst>
              <p:ext uri="{D42A27DB-BD31-4B8C-83A1-F6EECF244321}">
                <p14:modId xmlns:p14="http://schemas.microsoft.com/office/powerpoint/2010/main" val="3880849897"/>
              </p:ext>
            </p:extLst>
          </p:nvPr>
        </p:nvGraphicFramePr>
        <p:xfrm>
          <a:off x="6427880" y="2990971"/>
          <a:ext cx="5070213" cy="1874206"/>
        </p:xfrm>
        <a:graphic>
          <a:graphicData uri="http://schemas.openxmlformats.org/drawingml/2006/table">
            <a:tbl>
              <a:tblPr firstRow="1" bandRow="1">
                <a:tableStyleId>{5C22544A-7EE6-4342-B048-85BDC9FD1C3A}</a:tableStyleId>
              </a:tblPr>
              <a:tblGrid>
                <a:gridCol w="1690071">
                  <a:extLst>
                    <a:ext uri="{9D8B030D-6E8A-4147-A177-3AD203B41FA5}">
                      <a16:colId xmlns:a16="http://schemas.microsoft.com/office/drawing/2014/main" val="2112895203"/>
                    </a:ext>
                  </a:extLst>
                </a:gridCol>
                <a:gridCol w="1690071">
                  <a:extLst>
                    <a:ext uri="{9D8B030D-6E8A-4147-A177-3AD203B41FA5}">
                      <a16:colId xmlns:a16="http://schemas.microsoft.com/office/drawing/2014/main" val="1694367038"/>
                    </a:ext>
                  </a:extLst>
                </a:gridCol>
                <a:gridCol w="1690071">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vi-VN" sz="1100" dirty="0">
                          <a:latin typeface="Roboto" panose="02000000000000000000" pitchFamily="2" charset="0"/>
                          <a:ea typeface="Roboto" panose="02000000000000000000" pitchFamily="2" charset="0"/>
                        </a:rPr>
                        <a:t>Thời gian lưu lại hệ thống</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vi-VN" sz="1100">
                          <a:latin typeface="Roboto" panose="02000000000000000000" pitchFamily="2" charset="0"/>
                          <a:ea typeface="Roboto" panose="02000000000000000000" pitchFamily="2" charset="0"/>
                        </a:rPr>
                        <a:t>gian chờ</a:t>
                      </a:r>
                      <a:endParaRPr lang="en-US"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3 – 0 = 3</a:t>
                      </a:r>
                      <a:endParaRPr lang="en-US" sz="1100" dirty="0"/>
                    </a:p>
                  </a:txBody>
                  <a:tcPr/>
                </a:tc>
                <a:tc>
                  <a:txBody>
                    <a:bodyPr/>
                    <a:lstStyle/>
                    <a:p>
                      <a:pPr algn="ctr"/>
                      <a:r>
                        <a:rPr lang="vi-VN" sz="1100" dirty="0"/>
                        <a:t>3 – 3 = 0</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19 – 5 = 14</a:t>
                      </a:r>
                      <a:endParaRPr lang="en-US" sz="1100" dirty="0"/>
                    </a:p>
                  </a:txBody>
                  <a:tcPr/>
                </a:tc>
                <a:tc>
                  <a:txBody>
                    <a:bodyPr/>
                    <a:lstStyle/>
                    <a:p>
                      <a:pPr algn="ctr"/>
                      <a:r>
                        <a:rPr lang="vi-VN" sz="1100" dirty="0"/>
                        <a:t>14 – 2 = 12</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9 – 2 = 7</a:t>
                      </a:r>
                      <a:endParaRPr lang="en-US" sz="1100" dirty="0"/>
                    </a:p>
                  </a:txBody>
                  <a:tcPr/>
                </a:tc>
                <a:tc>
                  <a:txBody>
                    <a:bodyPr/>
                    <a:lstStyle/>
                    <a:p>
                      <a:pPr algn="ctr"/>
                      <a:r>
                        <a:rPr lang="vi-VN" sz="1100" dirty="0"/>
                        <a:t>7 – 6 = 1</a:t>
                      </a:r>
                      <a:endParaRPr lang="en-US" sz="1100" dirty="0"/>
                    </a:p>
                  </a:txBody>
                  <a:tcPr/>
                </a:tc>
                <a:extLst>
                  <a:ext uri="{0D108BD9-81ED-4DB2-BD59-A6C34878D82A}">
                    <a16:rowId xmlns:a16="http://schemas.microsoft.com/office/drawing/2014/main" val="2956804625"/>
                  </a:ext>
                </a:extLst>
              </a:tr>
              <a:tr h="333838">
                <a:tc>
                  <a:txBody>
                    <a:bodyPr/>
                    <a:lstStyle/>
                    <a:p>
                      <a:pPr algn="ctr"/>
                      <a:r>
                        <a:rPr lang="vi-VN" sz="1100" dirty="0"/>
                        <a:t>P4</a:t>
                      </a:r>
                      <a:endParaRPr lang="en-US" sz="1100" dirty="0"/>
                    </a:p>
                  </a:txBody>
                  <a:tcPr/>
                </a:tc>
                <a:tc>
                  <a:txBody>
                    <a:bodyPr/>
                    <a:lstStyle/>
                    <a:p>
                      <a:pPr algn="ctr"/>
                      <a:r>
                        <a:rPr lang="vi-VN" sz="1100" dirty="0"/>
                        <a:t>17 – 4 = 13</a:t>
                      </a:r>
                      <a:endParaRPr lang="en-US" sz="1100" dirty="0"/>
                    </a:p>
                  </a:txBody>
                  <a:tcPr/>
                </a:tc>
                <a:tc>
                  <a:txBody>
                    <a:bodyPr/>
                    <a:lstStyle/>
                    <a:p>
                      <a:pPr algn="ctr"/>
                      <a:r>
                        <a:rPr lang="vi-VN" sz="1100" dirty="0"/>
                        <a:t>13 – 5 = 8</a:t>
                      </a:r>
                      <a:endParaRPr lang="en-US" sz="1100" dirty="0"/>
                    </a:p>
                  </a:txBody>
                  <a:tcPr/>
                </a:tc>
                <a:extLst>
                  <a:ext uri="{0D108BD9-81ED-4DB2-BD59-A6C34878D82A}">
                    <a16:rowId xmlns:a16="http://schemas.microsoft.com/office/drawing/2014/main" val="1320708662"/>
                  </a:ext>
                </a:extLst>
              </a:tr>
              <a:tr h="219713">
                <a:tc>
                  <a:txBody>
                    <a:bodyPr/>
                    <a:lstStyle/>
                    <a:p>
                      <a:pPr algn="ctr"/>
                      <a:r>
                        <a:rPr lang="vi-VN" sz="1100" dirty="0"/>
                        <a:t>P5</a:t>
                      </a:r>
                    </a:p>
                  </a:txBody>
                  <a:tcPr/>
                </a:tc>
                <a:tc>
                  <a:txBody>
                    <a:bodyPr/>
                    <a:lstStyle/>
                    <a:p>
                      <a:pPr algn="ctr"/>
                      <a:r>
                        <a:rPr lang="vi-VN" sz="1100" dirty="0"/>
                        <a:t>12 – 3 = 9</a:t>
                      </a:r>
                      <a:endParaRPr lang="en-US" sz="1100" dirty="0"/>
                    </a:p>
                  </a:txBody>
                  <a:tcPr/>
                </a:tc>
                <a:tc>
                  <a:txBody>
                    <a:bodyPr/>
                    <a:lstStyle/>
                    <a:p>
                      <a:pPr algn="ctr"/>
                      <a:r>
                        <a:rPr lang="vi-VN" sz="1100" dirty="0"/>
                        <a:t>9 – 3 = </a:t>
                      </a:r>
                      <a:r>
                        <a:rPr lang="en-US" sz="1100" dirty="0"/>
                        <a:t>6</a:t>
                      </a:r>
                    </a:p>
                  </a:txBody>
                  <a:tcPr/>
                </a:tc>
                <a:extLst>
                  <a:ext uri="{0D108BD9-81ED-4DB2-BD59-A6C34878D82A}">
                    <a16:rowId xmlns:a16="http://schemas.microsoft.com/office/drawing/2014/main" val="439958731"/>
                  </a:ext>
                </a:extLst>
              </a:tr>
            </a:tbl>
          </a:graphicData>
        </a:graphic>
      </p:graphicFrame>
      <p:sp>
        <p:nvSpPr>
          <p:cNvPr id="15" name="TextBox 14">
            <a:extLst>
              <a:ext uri="{FF2B5EF4-FFF2-40B4-BE49-F238E27FC236}">
                <a16:creationId xmlns:a16="http://schemas.microsoft.com/office/drawing/2014/main" id="{3F195AD0-FCAE-54A7-25B9-F8BD2604532D}"/>
              </a:ext>
            </a:extLst>
          </p:cNvPr>
          <p:cNvSpPr txBox="1"/>
          <p:nvPr/>
        </p:nvSpPr>
        <p:spPr>
          <a:xfrm>
            <a:off x="887728" y="731483"/>
            <a:ext cx="1753293"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Ví dụ FCFS</a:t>
            </a:r>
            <a:endParaRPr lang="en-US" sz="2400" b="0" i="0" dirty="0">
              <a:solidFill>
                <a:srgbClr val="000000"/>
              </a:solidFill>
              <a:effectLst/>
              <a:latin typeface="Roboto" panose="02000000000000000000" pitchFamily="2" charset="0"/>
              <a:ea typeface="Roboto" panose="02000000000000000000" pitchFamily="2" charset="0"/>
            </a:endParaRPr>
          </a:p>
        </p:txBody>
      </p:sp>
      <p:grpSp>
        <p:nvGrpSpPr>
          <p:cNvPr id="42" name="Group 41">
            <a:extLst>
              <a:ext uri="{FF2B5EF4-FFF2-40B4-BE49-F238E27FC236}">
                <a16:creationId xmlns:a16="http://schemas.microsoft.com/office/drawing/2014/main" id="{F40BB4EC-A996-87B5-C3FF-E227D391CBC5}"/>
              </a:ext>
            </a:extLst>
          </p:cNvPr>
          <p:cNvGrpSpPr/>
          <p:nvPr/>
        </p:nvGrpSpPr>
        <p:grpSpPr>
          <a:xfrm>
            <a:off x="6384526" y="1236662"/>
            <a:ext cx="5201117" cy="1424580"/>
            <a:chOff x="6384526" y="1236662"/>
            <a:chExt cx="5201117" cy="1424580"/>
          </a:xfrm>
        </p:grpSpPr>
        <p:sp>
          <p:nvSpPr>
            <p:cNvPr id="22" name="TextBox 21">
              <a:extLst>
                <a:ext uri="{FF2B5EF4-FFF2-40B4-BE49-F238E27FC236}">
                  <a16:creationId xmlns:a16="http://schemas.microsoft.com/office/drawing/2014/main" id="{03E52435-C7BE-83AD-C02D-38060DAE34E0}"/>
                </a:ext>
              </a:extLst>
            </p:cNvPr>
            <p:cNvSpPr txBox="1"/>
            <p:nvPr/>
          </p:nvSpPr>
          <p:spPr>
            <a:xfrm>
              <a:off x="6384526" y="1236662"/>
              <a:ext cx="2938905" cy="369332"/>
            </a:xfrm>
            <a:prstGeom prst="rect">
              <a:avLst/>
            </a:prstGeom>
            <a:noFill/>
          </p:spPr>
          <p:txBody>
            <a:bodyPr wrap="square">
              <a:spAutoFit/>
            </a:bodyPr>
            <a:lstStyle/>
            <a:p>
              <a:pPr algn="l"/>
              <a:r>
                <a:rPr lang="vi-VN" sz="1800" b="0" i="0" dirty="0">
                  <a:solidFill>
                    <a:srgbClr val="000000"/>
                  </a:solidFill>
                  <a:effectLst/>
                  <a:latin typeface="Roboto" panose="02000000000000000000" pitchFamily="2" charset="0"/>
                  <a:ea typeface="Roboto" panose="02000000000000000000" pitchFamily="2" charset="0"/>
                </a:rPr>
                <a:t>Các công thức liên quan</a:t>
              </a:r>
              <a:endParaRPr lang="en-US" sz="1800" b="0" i="0" dirty="0">
                <a:solidFill>
                  <a:srgbClr val="000000"/>
                </a:solidFill>
                <a:effectLst/>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FF6BA441-16B2-EC89-B496-1A2776DE6195}"/>
                </a:ext>
              </a:extLst>
            </p:cNvPr>
            <p:cNvSpPr txBox="1"/>
            <p:nvPr/>
          </p:nvSpPr>
          <p:spPr>
            <a:xfrm>
              <a:off x="6384526" y="1605994"/>
              <a:ext cx="5201117" cy="523220"/>
            </a:xfrm>
            <a:prstGeom prst="rect">
              <a:avLst/>
            </a:prstGeom>
            <a:noFill/>
          </p:spPr>
          <p:txBody>
            <a:bodyPr wrap="square">
              <a:spAutoFit/>
            </a:bodyPr>
            <a:lstStyle/>
            <a:p>
              <a:r>
                <a:rPr lang="vi-VN" sz="1400" dirty="0">
                  <a:latin typeface="Roboto" panose="02000000000000000000" pitchFamily="2" charset="0"/>
                  <a:ea typeface="Roboto" panose="02000000000000000000" pitchFamily="2" charset="0"/>
                </a:rPr>
                <a:t>T</a:t>
              </a:r>
              <a:r>
                <a:rPr lang="en-US" sz="1400" dirty="0" err="1">
                  <a:latin typeface="Roboto" panose="02000000000000000000" pitchFamily="2" charset="0"/>
                  <a:ea typeface="Roboto" panose="02000000000000000000" pitchFamily="2" charset="0"/>
                </a:rPr>
                <a: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lưu</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một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kết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thúc</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r>
                <a:rPr lang="vi-VN" sz="1400" dirty="0">
                  <a:latin typeface="Roboto" panose="02000000000000000000" pitchFamily="2" charset="0"/>
                  <a:ea typeface="Roboto" panose="02000000000000000000" pitchFamily="2" charset="0"/>
                </a:rPr>
                <a:t> </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xuất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hiện</a:t>
              </a:r>
              <a:endParaRPr lang="en-US"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A33E96DF-5AC8-D3A3-AF1E-F376FDFBB21B}"/>
                </a:ext>
              </a:extLst>
            </p:cNvPr>
            <p:cNvSpPr txBox="1"/>
            <p:nvPr/>
          </p:nvSpPr>
          <p:spPr>
            <a:xfrm>
              <a:off x="6384526" y="2138022"/>
              <a:ext cx="5201117" cy="523220"/>
            </a:xfrm>
            <a:prstGeom prst="rect">
              <a:avLst/>
            </a:prstGeom>
            <a:noFill/>
          </p:spPr>
          <p:txBody>
            <a:bodyPr wrap="square">
              <a:spAutoFit/>
            </a:bodyPr>
            <a:lstStyle/>
            <a:p>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chờ</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vi-VN" sz="1400" dirty="0">
                  <a:latin typeface="Roboto" panose="02000000000000000000" pitchFamily="2" charset="0"/>
                  <a:ea typeface="Roboto" panose="02000000000000000000" pitchFamily="2" charset="0"/>
                </a:rPr>
                <a:t>lưu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p>
          </p:txBody>
        </p:sp>
      </p:grpSp>
      <p:sp>
        <p:nvSpPr>
          <p:cNvPr id="4" name="TextBox 3">
            <a:extLst>
              <a:ext uri="{FF2B5EF4-FFF2-40B4-BE49-F238E27FC236}">
                <a16:creationId xmlns:a16="http://schemas.microsoft.com/office/drawing/2014/main" id="{8B5E985B-8C6C-63F9-C7C9-31BD39ED2C96}"/>
              </a:ext>
            </a:extLst>
          </p:cNvPr>
          <p:cNvSpPr txBox="1"/>
          <p:nvPr/>
        </p:nvSpPr>
        <p:spPr>
          <a:xfrm>
            <a:off x="6432421" y="5348957"/>
            <a:ext cx="4791696" cy="338554"/>
          </a:xfrm>
          <a:prstGeom prst="rect">
            <a:avLst/>
          </a:prstGeom>
          <a:noFill/>
        </p:spPr>
        <p:txBody>
          <a:bodyPr wrap="none" rtlCol="0">
            <a:spAutoFit/>
          </a:bodyPr>
          <a:lstStyle/>
          <a:p>
            <a:r>
              <a:rPr lang="vi-VN" sz="1600" dirty="0">
                <a:latin typeface="Roboto" panose="02000000000000000000" pitchFamily="2" charset="0"/>
                <a:ea typeface="Roboto" panose="02000000000000000000" pitchFamily="2" charset="0"/>
              </a:rPr>
              <a:t>Thời gian chờ trung bình ( 0 + </a:t>
            </a:r>
            <a:r>
              <a:rPr lang="en-US" sz="1600" dirty="0">
                <a:latin typeface="Roboto" panose="02000000000000000000" pitchFamily="2" charset="0"/>
                <a:ea typeface="Roboto" panose="02000000000000000000" pitchFamily="2" charset="0"/>
              </a:rPr>
              <a:t>12</a:t>
            </a:r>
            <a:r>
              <a:rPr lang="vi-VN" sz="1600" dirty="0">
                <a:latin typeface="Roboto" panose="02000000000000000000" pitchFamily="2" charset="0"/>
                <a:ea typeface="Roboto" panose="02000000000000000000" pitchFamily="2" charset="0"/>
              </a:rPr>
              <a:t> + </a:t>
            </a:r>
            <a:r>
              <a:rPr lang="en-US" sz="1600" dirty="0">
                <a:latin typeface="Roboto" panose="02000000000000000000" pitchFamily="2" charset="0"/>
                <a:ea typeface="Roboto" panose="02000000000000000000" pitchFamily="2" charset="0"/>
              </a:rPr>
              <a:t>1</a:t>
            </a:r>
            <a:r>
              <a:rPr lang="vi-VN" sz="1600" dirty="0">
                <a:latin typeface="Roboto" panose="02000000000000000000" pitchFamily="2" charset="0"/>
                <a:ea typeface="Roboto" panose="02000000000000000000" pitchFamily="2" charset="0"/>
              </a:rPr>
              <a:t> + 8 + </a:t>
            </a:r>
            <a:r>
              <a:rPr lang="en-US" sz="1600" dirty="0">
                <a:latin typeface="Roboto" panose="02000000000000000000" pitchFamily="2" charset="0"/>
                <a:ea typeface="Roboto" panose="02000000000000000000" pitchFamily="2" charset="0"/>
              </a:rPr>
              <a:t>6</a:t>
            </a:r>
            <a:r>
              <a:rPr lang="vi-VN" sz="1600" dirty="0">
                <a:latin typeface="Roboto" panose="02000000000000000000" pitchFamily="2" charset="0"/>
                <a:ea typeface="Roboto" panose="02000000000000000000" pitchFamily="2" charset="0"/>
              </a:rPr>
              <a:t>)/5 =5.4 </a:t>
            </a:r>
            <a:endParaRPr lang="en-US"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9744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righ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par>
                                <p:cTn id="38" presetID="22" presetClass="entr" presetSubtype="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right)">
                                      <p:cBhvr>
                                        <p:cTn id="40" dur="500"/>
                                        <p:tgtEl>
                                          <p:spTgt spid="24"/>
                                        </p:tgtEl>
                                      </p:cBhvr>
                                    </p:animEffect>
                                  </p:childTnLst>
                                </p:cTn>
                              </p:par>
                            </p:childTnLst>
                          </p:cTn>
                        </p:par>
                        <p:par>
                          <p:cTn id="41" fill="hold">
                            <p:stCondLst>
                              <p:cond delay="500"/>
                            </p:stCondLst>
                            <p:childTnLst>
                              <p:par>
                                <p:cTn id="42" presetID="1" presetClass="exit" presetSubtype="0" fill="hold" grpId="1" nodeType="afterEffect">
                                  <p:stCondLst>
                                    <p:cond delay="0"/>
                                  </p:stCondLst>
                                  <p:childTnLst>
                                    <p:set>
                                      <p:cBhvr>
                                        <p:cTn id="43" dur="1" fill="hold">
                                          <p:stCondLst>
                                            <p:cond delay="0"/>
                                          </p:stCondLst>
                                        </p:cTn>
                                        <p:tgtEl>
                                          <p:spTgt spid="9"/>
                                        </p:tgtEl>
                                        <p:attrNameLst>
                                          <p:attrName>style.visibility</p:attrName>
                                        </p:attrNameLst>
                                      </p:cBhvr>
                                      <p:to>
                                        <p:strVal val="hidden"/>
                                      </p:to>
                                    </p:se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250"/>
                                        <p:tgtEl>
                                          <p:spTgt spid="25"/>
                                        </p:tgtEl>
                                      </p:cBhvr>
                                    </p:animEffect>
                                  </p:childTnLst>
                                </p:cTn>
                              </p:par>
                            </p:childTnLst>
                          </p:cTn>
                        </p:par>
                        <p:par>
                          <p:cTn id="48" fill="hold">
                            <p:stCondLst>
                              <p:cond delay="750"/>
                            </p:stCondLst>
                            <p:childTnLst>
                              <p:par>
                                <p:cTn id="49" presetID="22" presetClass="entr" presetSubtype="2"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50"/>
                                        <p:tgtEl>
                                          <p:spTgt spid="26"/>
                                        </p:tgtEl>
                                      </p:cBhvr>
                                    </p:animEffect>
                                  </p:childTnLst>
                                </p:cTn>
                              </p:par>
                            </p:childTnLst>
                          </p:cTn>
                        </p:par>
                        <p:par>
                          <p:cTn id="52" fill="hold">
                            <p:stCondLst>
                              <p:cond delay="1000"/>
                            </p:stCondLst>
                            <p:childTnLst>
                              <p:par>
                                <p:cTn id="53" presetID="22" presetClass="entr" presetSubtype="2"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right)">
                                      <p:cBhvr>
                                        <p:cTn id="55" dur="250"/>
                                        <p:tgtEl>
                                          <p:spTgt spid="27"/>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right)">
                                      <p:cBhvr>
                                        <p:cTn id="58" dur="25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22" presetClass="entr" presetSubtype="2"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par>
                                <p:cTn id="66" presetID="1" presetClass="exit" presetSubtype="0" fill="hold" grpId="1" nodeType="withEffect">
                                  <p:stCondLst>
                                    <p:cond delay="0"/>
                                  </p:stCondLst>
                                  <p:childTnLst>
                                    <p:set>
                                      <p:cBhvr>
                                        <p:cTn id="67" dur="1" fill="hold">
                                          <p:stCondLst>
                                            <p:cond delay="0"/>
                                          </p:stCondLst>
                                        </p:cTn>
                                        <p:tgtEl>
                                          <p:spTgt spid="2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500"/>
                            </p:stCondLst>
                            <p:childTnLst>
                              <p:par>
                                <p:cTn id="71" presetID="22" presetClass="entr" presetSubtype="2"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right)">
                                      <p:cBhvr>
                                        <p:cTn id="73" dur="250"/>
                                        <p:tgtEl>
                                          <p:spTgt spid="30"/>
                                        </p:tgtEl>
                                      </p:cBhvr>
                                    </p:animEffect>
                                  </p:childTnLst>
                                </p:cTn>
                              </p:par>
                            </p:childTnLst>
                          </p:cTn>
                        </p:par>
                        <p:par>
                          <p:cTn id="74" fill="hold">
                            <p:stCondLst>
                              <p:cond delay="750"/>
                            </p:stCondLst>
                            <p:childTnLst>
                              <p:par>
                                <p:cTn id="75" presetID="22" presetClass="entr" presetSubtype="2"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right)">
                                      <p:cBhvr>
                                        <p:cTn id="77" dur="250"/>
                                        <p:tgtEl>
                                          <p:spTgt spid="31"/>
                                        </p:tgtEl>
                                      </p:cBhvr>
                                    </p:animEffect>
                                  </p:childTnLst>
                                </p:cTn>
                              </p:par>
                            </p:childTnLst>
                          </p:cTn>
                        </p:par>
                        <p:par>
                          <p:cTn id="78" fill="hold">
                            <p:stCondLst>
                              <p:cond delay="1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25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250"/>
                                        <p:tgtEl>
                                          <p:spTgt spid="33"/>
                                        </p:tgtEl>
                                      </p:cBhvr>
                                    </p:animEffect>
                                  </p:childTnLst>
                                </p:cTn>
                              </p:par>
                            </p:childTnLst>
                          </p:cTn>
                        </p:par>
                        <p:par>
                          <p:cTn id="85" fill="hold">
                            <p:stCondLst>
                              <p:cond delay="1250"/>
                            </p:stCondLst>
                            <p:childTnLst>
                              <p:par>
                                <p:cTn id="86" presetID="22" presetClass="entr" presetSubtype="2" fill="hold" grpId="0"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right)">
                                      <p:cBhvr>
                                        <p:cTn id="88" dur="25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2"/>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0"/>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1"/>
                                        </p:tgtEl>
                                        <p:attrNameLst>
                                          <p:attrName>style.visibility</p:attrName>
                                        </p:attrNameLst>
                                      </p:cBhvr>
                                      <p:to>
                                        <p:strVal val="hidden"/>
                                      </p:to>
                                    </p:set>
                                  </p:childTnLst>
                                </p:cTn>
                              </p:par>
                              <p:par>
                                <p:cTn id="99" presetID="22" presetClass="entr" presetSubtype="2"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right)">
                                      <p:cBhvr>
                                        <p:cTn id="101" dur="500"/>
                                        <p:tgtEl>
                                          <p:spTgt spid="35"/>
                                        </p:tgtEl>
                                      </p:cBhvr>
                                    </p:animEffect>
                                  </p:childTnLst>
                                </p:cTn>
                              </p:par>
                            </p:childTnLst>
                          </p:cTn>
                        </p:par>
                        <p:par>
                          <p:cTn id="102" fill="hold">
                            <p:stCondLst>
                              <p:cond delay="500"/>
                            </p:stCondLst>
                            <p:childTnLst>
                              <p:par>
                                <p:cTn id="103" presetID="22" presetClass="entr" presetSubtype="2"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right)">
                                      <p:cBhvr>
                                        <p:cTn id="105" dur="250"/>
                                        <p:tgtEl>
                                          <p:spTgt spid="36"/>
                                        </p:tgtEl>
                                      </p:cBhvr>
                                    </p:animEffect>
                                  </p:childTnLst>
                                </p:cTn>
                              </p:par>
                            </p:childTnLst>
                          </p:cTn>
                        </p:par>
                        <p:par>
                          <p:cTn id="106" fill="hold">
                            <p:stCondLst>
                              <p:cond delay="750"/>
                            </p:stCondLst>
                            <p:childTnLst>
                              <p:par>
                                <p:cTn id="107" presetID="22" presetClass="entr" presetSubtype="2" fill="hold" grpId="0" nodeType="after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wipe(right)">
                                      <p:cBhvr>
                                        <p:cTn id="109" dur="250"/>
                                        <p:tgtEl>
                                          <p:spTgt spid="37"/>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right)">
                                      <p:cBhvr>
                                        <p:cTn id="112" dur="250"/>
                                        <p:tgtEl>
                                          <p:spTgt spid="2"/>
                                        </p:tgtEl>
                                      </p:cBhvr>
                                    </p:animEffect>
                                  </p:childTnLst>
                                </p:cTn>
                              </p:par>
                            </p:childTnLst>
                          </p:cTn>
                        </p:par>
                        <p:par>
                          <p:cTn id="113" fill="hold">
                            <p:stCondLst>
                              <p:cond delay="1000"/>
                            </p:stCondLst>
                            <p:childTnLst>
                              <p:par>
                                <p:cTn id="114" presetID="22" presetClass="entr" presetSubtype="2" fill="hold" grpId="0" nodeType="after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wipe(right)">
                                      <p:cBhvr>
                                        <p:cTn id="116" dur="250"/>
                                        <p:tgtEl>
                                          <p:spTgt spid="3"/>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7"/>
                                        </p:tgtEl>
                                        <p:attrNameLst>
                                          <p:attrName>style.visibility</p:attrName>
                                        </p:attrNameLst>
                                      </p:cBhvr>
                                      <p:to>
                                        <p:strVal val="hidden"/>
                                      </p:to>
                                    </p:set>
                                  </p:childTnLst>
                                </p:cTn>
                              </p:par>
                              <p:par>
                                <p:cTn id="125" presetID="22" presetClass="entr" presetSubtype="2" fill="hold" grpId="0" nodeType="with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wipe(right)">
                                      <p:cBhvr>
                                        <p:cTn id="127" dur="500"/>
                                        <p:tgtEl>
                                          <p:spTgt spid="10"/>
                                        </p:tgtEl>
                                      </p:cBhvr>
                                    </p:animEffect>
                                  </p:childTnLst>
                                </p:cTn>
                              </p:par>
                            </p:childTnLst>
                          </p:cTn>
                        </p:par>
                        <p:par>
                          <p:cTn id="128" fill="hold">
                            <p:stCondLst>
                              <p:cond delay="500"/>
                            </p:stCondLst>
                            <p:childTnLst>
                              <p:par>
                                <p:cTn id="129" presetID="22" presetClass="entr" presetSubtype="2" fill="hold" grpId="0" nodeType="afterEffect">
                                  <p:stCondLst>
                                    <p:cond delay="0"/>
                                  </p:stCondLst>
                                  <p:childTnLst>
                                    <p:set>
                                      <p:cBhvr>
                                        <p:cTn id="130" dur="1" fill="hold">
                                          <p:stCondLst>
                                            <p:cond delay="0"/>
                                          </p:stCondLst>
                                        </p:cTn>
                                        <p:tgtEl>
                                          <p:spTgt spid="13"/>
                                        </p:tgtEl>
                                        <p:attrNameLst>
                                          <p:attrName>style.visibility</p:attrName>
                                        </p:attrNameLst>
                                      </p:cBhvr>
                                      <p:to>
                                        <p:strVal val="visible"/>
                                      </p:to>
                                    </p:set>
                                    <p:animEffect transition="in" filter="wipe(right)">
                                      <p:cBhvr>
                                        <p:cTn id="131" dur="250"/>
                                        <p:tgtEl>
                                          <p:spTgt spid="13"/>
                                        </p:tgtEl>
                                      </p:cBhvr>
                                    </p:animEffect>
                                  </p:childTnLst>
                                </p:cTn>
                              </p:par>
                            </p:childTnLst>
                          </p:cTn>
                        </p:par>
                        <p:par>
                          <p:cTn id="132" fill="hold">
                            <p:stCondLst>
                              <p:cond delay="750"/>
                            </p:stCondLst>
                            <p:childTnLst>
                              <p:par>
                                <p:cTn id="133" presetID="22" presetClass="entr" presetSubtype="2" fill="hold" grpId="0" nodeType="after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wipe(right)">
                                      <p:cBhvr>
                                        <p:cTn id="135" dur="250"/>
                                        <p:tgtEl>
                                          <p:spTgt spid="17"/>
                                        </p:tgtEl>
                                      </p:cBhvr>
                                    </p:animEffect>
                                  </p:childTnLst>
                                </p:cTn>
                              </p:par>
                              <p:par>
                                <p:cTn id="136" presetID="22" presetClass="entr" presetSubtype="2" fill="hold" grpId="0"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right)">
                                      <p:cBhvr>
                                        <p:cTn id="138" dur="250"/>
                                        <p:tgtEl>
                                          <p:spTgt spid="18"/>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3"/>
                                        </p:tgtEl>
                                        <p:attrNameLst>
                                          <p:attrName>style.visibility</p:attrName>
                                        </p:attrNameLst>
                                      </p:cBhvr>
                                      <p:to>
                                        <p:strVal val="hidden"/>
                                      </p:to>
                                    </p:set>
                                  </p:childTnLst>
                                </p:cTn>
                              </p:par>
                              <p:par>
                                <p:cTn id="145" presetID="22" presetClass="entr" presetSubtype="2" fill="hold" grpId="0"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wipe(right)">
                                      <p:cBhvr>
                                        <p:cTn id="147" dur="500"/>
                                        <p:tgtEl>
                                          <p:spTgt spid="19"/>
                                        </p:tgtEl>
                                      </p:cBhvr>
                                    </p:animEffect>
                                  </p:childTnLst>
                                </p:cTn>
                              </p:par>
                              <p:par>
                                <p:cTn id="148" presetID="22" presetClass="entr" presetSubtype="2" fill="hold" grpId="0" nodeType="withEffect">
                                  <p:stCondLst>
                                    <p:cond delay="0"/>
                                  </p:stCondLst>
                                  <p:childTnLst>
                                    <p:set>
                                      <p:cBhvr>
                                        <p:cTn id="149" dur="1" fill="hold">
                                          <p:stCondLst>
                                            <p:cond delay="0"/>
                                          </p:stCondLst>
                                        </p:cTn>
                                        <p:tgtEl>
                                          <p:spTgt spid="20"/>
                                        </p:tgtEl>
                                        <p:attrNameLst>
                                          <p:attrName>style.visibility</p:attrName>
                                        </p:attrNameLst>
                                      </p:cBhvr>
                                      <p:to>
                                        <p:strVal val="visible"/>
                                      </p:to>
                                    </p:set>
                                    <p:animEffect transition="in" filter="wipe(right)">
                                      <p:cBhvr>
                                        <p:cTn id="150" dur="250"/>
                                        <p:tgtEl>
                                          <p:spTgt spid="20"/>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nodeType="clickEffect">
                                  <p:stCondLst>
                                    <p:cond delay="0"/>
                                  </p:stCondLst>
                                  <p:childTnLst>
                                    <p:set>
                                      <p:cBhvr>
                                        <p:cTn id="154" dur="1" fill="hold">
                                          <p:stCondLst>
                                            <p:cond delay="0"/>
                                          </p:stCondLst>
                                        </p:cTn>
                                        <p:tgtEl>
                                          <p:spTgt spid="42"/>
                                        </p:tgtEl>
                                        <p:attrNameLst>
                                          <p:attrName>style.visibility</p:attrName>
                                        </p:attrNameLst>
                                      </p:cBhvr>
                                      <p:to>
                                        <p:strVal val="visible"/>
                                      </p:to>
                                    </p:set>
                                    <p:animEffect transition="in" filter="fade">
                                      <p:cBhvr>
                                        <p:cTn id="155" dur="500"/>
                                        <p:tgtEl>
                                          <p:spTgt spid="42"/>
                                        </p:tgtEl>
                                      </p:cBhvr>
                                    </p:animEffect>
                                    <p:anim calcmode="lin" valueType="num">
                                      <p:cBhvr>
                                        <p:cTn id="156" dur="500" fill="hold"/>
                                        <p:tgtEl>
                                          <p:spTgt spid="42"/>
                                        </p:tgtEl>
                                        <p:attrNameLst>
                                          <p:attrName>ppt_x</p:attrName>
                                        </p:attrNameLst>
                                      </p:cBhvr>
                                      <p:tavLst>
                                        <p:tav tm="0">
                                          <p:val>
                                            <p:strVal val="#ppt_x"/>
                                          </p:val>
                                        </p:tav>
                                        <p:tav tm="100000">
                                          <p:val>
                                            <p:strVal val="#ppt_x"/>
                                          </p:val>
                                        </p:tav>
                                      </p:tavLst>
                                    </p:anim>
                                    <p:anim calcmode="lin" valueType="num">
                                      <p:cBhvr>
                                        <p:cTn id="157"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nodeType="clickEffect">
                                  <p:stCondLst>
                                    <p:cond delay="0"/>
                                  </p:stCondLst>
                                  <p:childTnLst>
                                    <p:set>
                                      <p:cBhvr>
                                        <p:cTn id="161" dur="1" fill="hold">
                                          <p:stCondLst>
                                            <p:cond delay="0"/>
                                          </p:stCondLst>
                                        </p:cTn>
                                        <p:tgtEl>
                                          <p:spTgt spid="14"/>
                                        </p:tgtEl>
                                        <p:attrNameLst>
                                          <p:attrName>style.visibility</p:attrName>
                                        </p:attrNameLst>
                                      </p:cBhvr>
                                      <p:to>
                                        <p:strVal val="visible"/>
                                      </p:to>
                                    </p:set>
                                    <p:animEffect transition="in" filter="wipe(right)">
                                      <p:cBhvr>
                                        <p:cTn id="162" dur="500"/>
                                        <p:tgtEl>
                                          <p:spTgt spid="14"/>
                                        </p:tgtEl>
                                      </p:cBhvr>
                                    </p:animEffect>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4"/>
                                        </p:tgtEl>
                                        <p:attrNameLst>
                                          <p:attrName>style.visibility</p:attrName>
                                        </p:attrNameLst>
                                      </p:cBhvr>
                                      <p:to>
                                        <p:strVal val="visible"/>
                                      </p:to>
                                    </p:set>
                                    <p:animEffect transition="in" filter="fade">
                                      <p:cBhvr>
                                        <p:cTn id="167" dur="750"/>
                                        <p:tgtEl>
                                          <p:spTgt spid="4"/>
                                        </p:tgtEl>
                                      </p:cBhvr>
                                    </p:animEffect>
                                    <p:anim calcmode="lin" valueType="num">
                                      <p:cBhvr>
                                        <p:cTn id="168" dur="750" fill="hold"/>
                                        <p:tgtEl>
                                          <p:spTgt spid="4"/>
                                        </p:tgtEl>
                                        <p:attrNameLst>
                                          <p:attrName>ppt_x</p:attrName>
                                        </p:attrNameLst>
                                      </p:cBhvr>
                                      <p:tavLst>
                                        <p:tav tm="0">
                                          <p:val>
                                            <p:strVal val="#ppt_x"/>
                                          </p:val>
                                        </p:tav>
                                        <p:tav tm="100000">
                                          <p:val>
                                            <p:strVal val="#ppt_x"/>
                                          </p:val>
                                        </p:tav>
                                      </p:tavLst>
                                    </p:anim>
                                    <p:anim calcmode="lin" valueType="num">
                                      <p:cBhvr>
                                        <p:cTn id="16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9" grpId="1" animBg="1"/>
      <p:bldP spid="11" grpId="0"/>
      <p:bldP spid="12" grpId="0"/>
      <p:bldP spid="16" grpId="0"/>
      <p:bldP spid="23" grpId="0"/>
      <p:bldP spid="23" grpId="1"/>
      <p:bldP spid="24" grpId="0"/>
      <p:bldP spid="24" grpId="1"/>
      <p:bldP spid="25" grpId="0" animBg="1"/>
      <p:bldP spid="25" grpId="1" animBg="1"/>
      <p:bldP spid="26" grpId="0" animBg="1"/>
      <p:bldP spid="26" grpId="1" animBg="1"/>
      <p:bldP spid="27" grpId="0" animBg="1"/>
      <p:bldP spid="28" grpId="0"/>
      <p:bldP spid="29" grpId="0"/>
      <p:bldP spid="29" grpId="1"/>
      <p:bldP spid="30" grpId="0" animBg="1"/>
      <p:bldP spid="30" grpId="1" animBg="1"/>
      <p:bldP spid="31" grpId="0" animBg="1"/>
      <p:bldP spid="31" grpId="1" animBg="1"/>
      <p:bldP spid="32" grpId="0" animBg="1"/>
      <p:bldP spid="32" grpId="1" animBg="1"/>
      <p:bldP spid="33" grpId="0"/>
      <p:bldP spid="34" grpId="0" animBg="1"/>
      <p:bldP spid="35" grpId="0"/>
      <p:bldP spid="35" grpId="1"/>
      <p:bldP spid="36" grpId="0" animBg="1"/>
      <p:bldP spid="36" grpId="1" animBg="1"/>
      <p:bldP spid="37" grpId="0" animBg="1"/>
      <p:bldP spid="37" grpId="1" animBg="1"/>
      <p:bldP spid="2" grpId="0"/>
      <p:bldP spid="3" grpId="0" animBg="1"/>
      <p:bldP spid="10" grpId="0"/>
      <p:bldP spid="10" grpId="1"/>
      <p:bldP spid="13" grpId="0" animBg="1"/>
      <p:bldP spid="13" grpId="1" animBg="1"/>
      <p:bldP spid="17" grpId="0" animBg="1"/>
      <p:bldP spid="18" grpId="0"/>
      <p:bldP spid="19" grpId="0"/>
      <p:bldP spid="2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7D37BD66-01A7-B865-1DFC-B3F8F4B86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2CD0F6-1D63-6232-7F41-7278B037983E}"/>
              </a:ext>
            </a:extLst>
          </p:cNvPr>
          <p:cNvSpPr txBox="1"/>
          <p:nvPr/>
        </p:nvSpPr>
        <p:spPr>
          <a:xfrm>
            <a:off x="326657" y="777404"/>
            <a:ext cx="2108391" cy="461665"/>
          </a:xfrm>
          <a:prstGeom prst="rect">
            <a:avLst/>
          </a:prstGeom>
          <a:noFill/>
        </p:spPr>
        <p:txBody>
          <a:bodyPr wrap="square">
            <a:spAutoFit/>
          </a:bodyPr>
          <a:lstStyle/>
          <a:p>
            <a:pPr algn="l"/>
            <a:r>
              <a:rPr lang="vi-VN" sz="2400">
                <a:solidFill>
                  <a:srgbClr val="000000"/>
                </a:solidFill>
                <a:latin typeface="Roboto" panose="02000000000000000000" pitchFamily="2" charset="0"/>
                <a:ea typeface="Roboto" panose="02000000000000000000" pitchFamily="2" charset="0"/>
              </a:rPr>
              <a:t>Cài đặt FCFS</a:t>
            </a:r>
            <a:endParaRPr lang="en-US" sz="2400" b="0" i="0" dirty="0">
              <a:solidFill>
                <a:srgbClr val="000000"/>
              </a:solidFill>
              <a:effectLst/>
              <a:latin typeface="Roboto" panose="02000000000000000000" pitchFamily="2" charset="0"/>
              <a:ea typeface="Roboto" panose="02000000000000000000" pitchFamily="2" charset="0"/>
            </a:endParaRPr>
          </a:p>
        </p:txBody>
      </p:sp>
      <p:grpSp>
        <p:nvGrpSpPr>
          <p:cNvPr id="11" name="Group 10">
            <a:extLst>
              <a:ext uri="{FF2B5EF4-FFF2-40B4-BE49-F238E27FC236}">
                <a16:creationId xmlns:a16="http://schemas.microsoft.com/office/drawing/2014/main" id="{C91390D4-22F1-F97F-1C17-07EED1A17DAD}"/>
              </a:ext>
            </a:extLst>
          </p:cNvPr>
          <p:cNvGrpSpPr/>
          <p:nvPr/>
        </p:nvGrpSpPr>
        <p:grpSpPr>
          <a:xfrm>
            <a:off x="326657" y="1499956"/>
            <a:ext cx="2478043" cy="1594119"/>
            <a:chOff x="1030684" y="1494705"/>
            <a:chExt cx="2922435" cy="1864400"/>
          </a:xfrm>
        </p:grpSpPr>
        <p:pic>
          <p:nvPicPr>
            <p:cNvPr id="7" name="Picture 6">
              <a:extLst>
                <a:ext uri="{FF2B5EF4-FFF2-40B4-BE49-F238E27FC236}">
                  <a16:creationId xmlns:a16="http://schemas.microsoft.com/office/drawing/2014/main" id="{DF109FCA-92BC-8AE0-83E0-1D3A34BB46AB}"/>
                </a:ext>
              </a:extLst>
            </p:cNvPr>
            <p:cNvPicPr>
              <a:picLocks noChangeAspect="1"/>
            </p:cNvPicPr>
            <p:nvPr/>
          </p:nvPicPr>
          <p:blipFill>
            <a:blip r:embed="rId3"/>
            <a:stretch>
              <a:fillRect/>
            </a:stretch>
          </p:blipFill>
          <p:spPr>
            <a:xfrm>
              <a:off x="1118233" y="1903559"/>
              <a:ext cx="2834886" cy="1455546"/>
            </a:xfrm>
            <a:prstGeom prst="rect">
              <a:avLst/>
            </a:prstGeom>
          </p:spPr>
        </p:pic>
        <p:sp>
          <p:nvSpPr>
            <p:cNvPr id="10" name="TextBox 9">
              <a:extLst>
                <a:ext uri="{FF2B5EF4-FFF2-40B4-BE49-F238E27FC236}">
                  <a16:creationId xmlns:a16="http://schemas.microsoft.com/office/drawing/2014/main" id="{CA785935-B568-BD28-5158-2608B72F4287}"/>
                </a:ext>
              </a:extLst>
            </p:cNvPr>
            <p:cNvSpPr txBox="1"/>
            <p:nvPr/>
          </p:nvSpPr>
          <p:spPr>
            <a:xfrm>
              <a:off x="1030684" y="1494705"/>
              <a:ext cx="2646372" cy="338554"/>
            </a:xfrm>
            <a:prstGeom prst="rect">
              <a:avLst/>
            </a:prstGeom>
            <a:noFill/>
          </p:spPr>
          <p:txBody>
            <a:bodyPr wrap="square">
              <a:spAutoFit/>
            </a:bodyPr>
            <a:lstStyle/>
            <a:p>
              <a:pPr algn="l"/>
              <a:r>
                <a:rPr lang="vi-VN" sz="1600" b="0" i="0" dirty="0">
                  <a:solidFill>
                    <a:srgbClr val="000000"/>
                  </a:solidFill>
                  <a:effectLst/>
                  <a:latin typeface="Roboto" panose="02000000000000000000" pitchFamily="2" charset="0"/>
                  <a:ea typeface="Roboto" panose="02000000000000000000" pitchFamily="2" charset="0"/>
                </a:rPr>
                <a:t>Tạo lớp tiến trình</a:t>
              </a:r>
              <a:endParaRPr lang="en-US" sz="1600" b="0" i="0" dirty="0">
                <a:solidFill>
                  <a:srgbClr val="000000"/>
                </a:solidFill>
                <a:effectLst/>
                <a:latin typeface="Roboto" panose="02000000000000000000" pitchFamily="2" charset="0"/>
                <a:ea typeface="Roboto" panose="02000000000000000000" pitchFamily="2" charset="0"/>
              </a:endParaRPr>
            </a:p>
          </p:txBody>
        </p:sp>
      </p:grpSp>
      <p:grpSp>
        <p:nvGrpSpPr>
          <p:cNvPr id="17" name="Group 16">
            <a:extLst>
              <a:ext uri="{FF2B5EF4-FFF2-40B4-BE49-F238E27FC236}">
                <a16:creationId xmlns:a16="http://schemas.microsoft.com/office/drawing/2014/main" id="{FD4CCAAE-4B08-A23B-2736-5386FE561A3E}"/>
              </a:ext>
            </a:extLst>
          </p:cNvPr>
          <p:cNvGrpSpPr/>
          <p:nvPr/>
        </p:nvGrpSpPr>
        <p:grpSpPr>
          <a:xfrm>
            <a:off x="326657" y="3647193"/>
            <a:ext cx="4454169" cy="2673877"/>
            <a:chOff x="5798785" y="1382545"/>
            <a:chExt cx="5235300" cy="3131089"/>
          </a:xfrm>
        </p:grpSpPr>
        <p:pic>
          <p:nvPicPr>
            <p:cNvPr id="13" name="Picture 12">
              <a:extLst>
                <a:ext uri="{FF2B5EF4-FFF2-40B4-BE49-F238E27FC236}">
                  <a16:creationId xmlns:a16="http://schemas.microsoft.com/office/drawing/2014/main" id="{17E99B9F-9EC5-54FC-1330-1867A1D97E67}"/>
                </a:ext>
              </a:extLst>
            </p:cNvPr>
            <p:cNvPicPr>
              <a:picLocks noChangeAspect="1"/>
            </p:cNvPicPr>
            <p:nvPr/>
          </p:nvPicPr>
          <p:blipFill>
            <a:blip r:embed="rId4"/>
            <a:stretch>
              <a:fillRect/>
            </a:stretch>
          </p:blipFill>
          <p:spPr>
            <a:xfrm>
              <a:off x="5838428" y="1721966"/>
              <a:ext cx="5195657" cy="2791668"/>
            </a:xfrm>
            <a:prstGeom prst="rect">
              <a:avLst/>
            </a:prstGeom>
          </p:spPr>
        </p:pic>
        <p:sp>
          <p:nvSpPr>
            <p:cNvPr id="14" name="TextBox 13">
              <a:extLst>
                <a:ext uri="{FF2B5EF4-FFF2-40B4-BE49-F238E27FC236}">
                  <a16:creationId xmlns:a16="http://schemas.microsoft.com/office/drawing/2014/main" id="{26267127-94A3-F438-9D26-444B7FAE9E2D}"/>
                </a:ext>
              </a:extLst>
            </p:cNvPr>
            <p:cNvSpPr txBox="1"/>
            <p:nvPr/>
          </p:nvSpPr>
          <p:spPr>
            <a:xfrm>
              <a:off x="5798785" y="1382545"/>
              <a:ext cx="5235300" cy="338554"/>
            </a:xfrm>
            <a:prstGeom prst="rect">
              <a:avLst/>
            </a:prstGeom>
            <a:noFill/>
          </p:spPr>
          <p:txBody>
            <a:bodyPr wrap="square">
              <a:spAutoFit/>
            </a:bodyPr>
            <a:lstStyle/>
            <a:p>
              <a:pPr algn="l"/>
              <a:r>
                <a:rPr lang="vi-VN" sz="1600" dirty="0">
                  <a:solidFill>
                    <a:srgbClr val="000000"/>
                  </a:solidFill>
                  <a:latin typeface="Roboto" panose="02000000000000000000" pitchFamily="2" charset="0"/>
                  <a:ea typeface="Roboto" panose="02000000000000000000" pitchFamily="2" charset="0"/>
                </a:rPr>
                <a:t>Khởi tạo tiến trình và thêm tiến trình vào hàng đợi</a:t>
              </a:r>
              <a:endParaRPr lang="en-US" sz="1600" b="0" i="0" dirty="0">
                <a:solidFill>
                  <a:srgbClr val="000000"/>
                </a:solidFill>
                <a:effectLst/>
                <a:latin typeface="Roboto" panose="02000000000000000000" pitchFamily="2" charset="0"/>
                <a:ea typeface="Roboto" panose="02000000000000000000" pitchFamily="2" charset="0"/>
              </a:endParaRPr>
            </a:p>
          </p:txBody>
        </p:sp>
      </p:grpSp>
      <p:grpSp>
        <p:nvGrpSpPr>
          <p:cNvPr id="24" name="Group 23">
            <a:extLst>
              <a:ext uri="{FF2B5EF4-FFF2-40B4-BE49-F238E27FC236}">
                <a16:creationId xmlns:a16="http://schemas.microsoft.com/office/drawing/2014/main" id="{EBA88980-AE25-77CB-E75A-26282A476FA5}"/>
              </a:ext>
            </a:extLst>
          </p:cNvPr>
          <p:cNvGrpSpPr/>
          <p:nvPr/>
        </p:nvGrpSpPr>
        <p:grpSpPr>
          <a:xfrm>
            <a:off x="5031021" y="1499956"/>
            <a:ext cx="6462929" cy="4419153"/>
            <a:chOff x="4905438" y="2018649"/>
            <a:chExt cx="6462929" cy="4419153"/>
          </a:xfrm>
        </p:grpSpPr>
        <p:pic>
          <p:nvPicPr>
            <p:cNvPr id="16" name="Picture 15">
              <a:extLst>
                <a:ext uri="{FF2B5EF4-FFF2-40B4-BE49-F238E27FC236}">
                  <a16:creationId xmlns:a16="http://schemas.microsoft.com/office/drawing/2014/main" id="{F6A07850-28E2-9E2F-EDDE-B06F95C29802}"/>
                </a:ext>
              </a:extLst>
            </p:cNvPr>
            <p:cNvPicPr>
              <a:picLocks noChangeAspect="1"/>
            </p:cNvPicPr>
            <p:nvPr/>
          </p:nvPicPr>
          <p:blipFill>
            <a:blip r:embed="rId5"/>
            <a:stretch>
              <a:fillRect/>
            </a:stretch>
          </p:blipFill>
          <p:spPr>
            <a:xfrm>
              <a:off x="4947591" y="2526143"/>
              <a:ext cx="6420776" cy="3911659"/>
            </a:xfrm>
            <a:prstGeom prst="rect">
              <a:avLst/>
            </a:prstGeom>
          </p:spPr>
        </p:pic>
        <p:sp>
          <p:nvSpPr>
            <p:cNvPr id="23" name="TextBox 22">
              <a:extLst>
                <a:ext uri="{FF2B5EF4-FFF2-40B4-BE49-F238E27FC236}">
                  <a16:creationId xmlns:a16="http://schemas.microsoft.com/office/drawing/2014/main" id="{2FBCCE28-C572-6109-CF52-F83C09E0DCA1}"/>
                </a:ext>
              </a:extLst>
            </p:cNvPr>
            <p:cNvSpPr txBox="1"/>
            <p:nvPr/>
          </p:nvSpPr>
          <p:spPr>
            <a:xfrm>
              <a:off x="4905438" y="2018649"/>
              <a:ext cx="1531030" cy="369332"/>
            </a:xfrm>
            <a:prstGeom prst="rect">
              <a:avLst/>
            </a:prstGeom>
            <a:noFill/>
          </p:spPr>
          <p:txBody>
            <a:bodyPr wrap="square">
              <a:spAutoFit/>
            </a:bodyPr>
            <a:lstStyle/>
            <a:p>
              <a:pPr algn="l"/>
              <a:r>
                <a:rPr lang="vi-VN" sz="1800" b="0" i="0" dirty="0">
                  <a:solidFill>
                    <a:srgbClr val="000000"/>
                  </a:solidFill>
                  <a:effectLst/>
                  <a:latin typeface="Roboto" panose="02000000000000000000" pitchFamily="2" charset="0"/>
                  <a:ea typeface="Roboto" panose="02000000000000000000" pitchFamily="2" charset="0"/>
                </a:rPr>
                <a:t>Thuật toán</a:t>
              </a:r>
              <a:endParaRPr lang="en-US" sz="1800" b="0" i="0" dirty="0">
                <a:solidFill>
                  <a:srgbClr val="000000"/>
                </a:solidFill>
                <a:effectLst/>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154657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5B263E5B-FCB8-E6F1-51B1-C54719DFD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321E76-1662-9128-2DD8-A5216F4132D3}"/>
              </a:ext>
            </a:extLst>
          </p:cNvPr>
          <p:cNvSpPr txBox="1"/>
          <p:nvPr/>
        </p:nvSpPr>
        <p:spPr>
          <a:xfrm>
            <a:off x="507212" y="803447"/>
            <a:ext cx="4819275"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Kết quả sau khi chạy chương trình</a:t>
            </a:r>
            <a:endParaRPr lang="en-US" sz="2400" b="0" i="0" dirty="0">
              <a:solidFill>
                <a:srgbClr val="000000"/>
              </a:solidFill>
              <a:effectLst/>
              <a:latin typeface="Roboto" panose="02000000000000000000" pitchFamily="2" charset="0"/>
              <a:ea typeface="Roboto" panose="02000000000000000000" pitchFamily="2" charset="0"/>
            </a:endParaRPr>
          </a:p>
        </p:txBody>
      </p:sp>
      <p:grpSp>
        <p:nvGrpSpPr>
          <p:cNvPr id="9" name="Group 8">
            <a:extLst>
              <a:ext uri="{FF2B5EF4-FFF2-40B4-BE49-F238E27FC236}">
                <a16:creationId xmlns:a16="http://schemas.microsoft.com/office/drawing/2014/main" id="{127ECE7C-467B-DE1B-1A6F-5F905066EC5E}"/>
              </a:ext>
            </a:extLst>
          </p:cNvPr>
          <p:cNvGrpSpPr/>
          <p:nvPr/>
        </p:nvGrpSpPr>
        <p:grpSpPr>
          <a:xfrm>
            <a:off x="4908727" y="1774373"/>
            <a:ext cx="7098916" cy="4548889"/>
            <a:chOff x="4787382" y="1738611"/>
            <a:chExt cx="7098916" cy="4548889"/>
          </a:xfrm>
        </p:grpSpPr>
        <p:pic>
          <p:nvPicPr>
            <p:cNvPr id="7" name="Picture 6">
              <a:extLst>
                <a:ext uri="{FF2B5EF4-FFF2-40B4-BE49-F238E27FC236}">
                  <a16:creationId xmlns:a16="http://schemas.microsoft.com/office/drawing/2014/main" id="{FE994E06-5572-3A20-625C-043DBACD08FD}"/>
                </a:ext>
              </a:extLst>
            </p:cNvPr>
            <p:cNvPicPr>
              <a:picLocks noChangeAspect="1"/>
            </p:cNvPicPr>
            <p:nvPr/>
          </p:nvPicPr>
          <p:blipFill>
            <a:blip r:embed="rId3"/>
            <a:stretch>
              <a:fillRect/>
            </a:stretch>
          </p:blipFill>
          <p:spPr>
            <a:xfrm>
              <a:off x="4787382" y="1738611"/>
              <a:ext cx="6408252" cy="4049347"/>
            </a:xfrm>
            <a:prstGeom prst="rect">
              <a:avLst/>
            </a:prstGeom>
          </p:spPr>
        </p:pic>
        <p:sp>
          <p:nvSpPr>
            <p:cNvPr id="8" name="TextBox 7">
              <a:extLst>
                <a:ext uri="{FF2B5EF4-FFF2-40B4-BE49-F238E27FC236}">
                  <a16:creationId xmlns:a16="http://schemas.microsoft.com/office/drawing/2014/main" id="{A3BC0657-D07B-1475-9701-6AA05CEE5C08}"/>
                </a:ext>
              </a:extLst>
            </p:cNvPr>
            <p:cNvSpPr txBox="1"/>
            <p:nvPr/>
          </p:nvSpPr>
          <p:spPr>
            <a:xfrm>
              <a:off x="9101771" y="5979723"/>
              <a:ext cx="2784527" cy="307777"/>
            </a:xfrm>
            <a:prstGeom prst="rect">
              <a:avLst/>
            </a:prstGeom>
            <a:noFill/>
          </p:spPr>
          <p:txBody>
            <a:bodyPr wrap="square">
              <a:spAutoFit/>
            </a:bodyPr>
            <a:lstStyle/>
            <a:p>
              <a:pPr algn="l"/>
              <a:r>
                <a:rPr lang="vi-VN" sz="1400" b="0" i="0" dirty="0">
                  <a:solidFill>
                    <a:srgbClr val="000000"/>
                  </a:solidFill>
                  <a:effectLst/>
                  <a:latin typeface="Roboto" panose="02000000000000000000" pitchFamily="2" charset="0"/>
                  <a:ea typeface="Roboto" panose="02000000000000000000" pitchFamily="2" charset="0"/>
                </a:rPr>
                <a:t>Chương trình sau khi chạy</a:t>
              </a:r>
              <a:endParaRPr lang="en-US" sz="1400" b="0" i="0" dirty="0">
                <a:solidFill>
                  <a:srgbClr val="000000"/>
                </a:solidFill>
                <a:effectLst/>
                <a:latin typeface="Roboto" panose="02000000000000000000" pitchFamily="2" charset="0"/>
                <a:ea typeface="Roboto" panose="02000000000000000000" pitchFamily="2" charset="0"/>
              </a:endParaRPr>
            </a:p>
          </p:txBody>
        </p:sp>
      </p:grpSp>
      <p:sp>
        <p:nvSpPr>
          <p:cNvPr id="10" name="TextBox 9">
            <a:extLst>
              <a:ext uri="{FF2B5EF4-FFF2-40B4-BE49-F238E27FC236}">
                <a16:creationId xmlns:a16="http://schemas.microsoft.com/office/drawing/2014/main" id="{AF80DEBB-8C70-09D7-1679-ADCAA99102A8}"/>
              </a:ext>
            </a:extLst>
          </p:cNvPr>
          <p:cNvSpPr txBox="1"/>
          <p:nvPr/>
        </p:nvSpPr>
        <p:spPr>
          <a:xfrm>
            <a:off x="507212" y="1986470"/>
            <a:ext cx="4136124" cy="338554"/>
          </a:xfrm>
          <a:prstGeom prst="rect">
            <a:avLst/>
          </a:prstGeom>
          <a:noFill/>
        </p:spPr>
        <p:txBody>
          <a:bodyPr wrap="square">
            <a:spAutoFit/>
          </a:bodyPr>
          <a:lstStyle/>
          <a:p>
            <a:pPr algn="l"/>
            <a:r>
              <a:rPr lang="vi-VN" sz="1600" b="0" i="0" dirty="0">
                <a:solidFill>
                  <a:srgbClr val="000000"/>
                </a:solidFill>
                <a:effectLst/>
                <a:latin typeface="Roboto" panose="02000000000000000000" pitchFamily="2" charset="0"/>
                <a:ea typeface="Roboto" panose="02000000000000000000" pitchFamily="2" charset="0"/>
              </a:rPr>
              <a:t>Chương trình cho kết quả đúng với VD ở trên </a:t>
            </a:r>
            <a:endParaRPr lang="en-US" sz="1600" b="0" i="0" dirty="0">
              <a:solidFill>
                <a:srgbClr val="000000"/>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DE5416A4-2193-45A5-947A-75E413A7BD23}"/>
              </a:ext>
            </a:extLst>
          </p:cNvPr>
          <p:cNvSpPr txBox="1"/>
          <p:nvPr/>
        </p:nvSpPr>
        <p:spPr>
          <a:xfrm>
            <a:off x="507212" y="2457223"/>
            <a:ext cx="4136124" cy="338554"/>
          </a:xfrm>
          <a:prstGeom prst="rect">
            <a:avLst/>
          </a:prstGeom>
          <a:noFill/>
        </p:spPr>
        <p:txBody>
          <a:bodyPr wrap="square">
            <a:spAutoFit/>
          </a:bodyPr>
          <a:lstStyle/>
          <a:p>
            <a:pPr algn="l"/>
            <a:r>
              <a:rPr lang="vi-VN" sz="1600" b="0" i="0" dirty="0">
                <a:solidFill>
                  <a:srgbClr val="000000"/>
                </a:solidFill>
                <a:effectLst/>
                <a:latin typeface="Roboto" panose="02000000000000000000" pitchFamily="2" charset="0"/>
                <a:ea typeface="Roboto" panose="02000000000000000000" pitchFamily="2" charset="0"/>
              </a:rPr>
              <a:t>Khẳng định tính đúng đắn của chương trình</a:t>
            </a:r>
            <a:endParaRPr lang="en-US" sz="16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9835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71A05FE2-0913-5008-7F7A-1CB2F8946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973E01-89F9-3FD2-7D09-3FD7E0EC2324}"/>
              </a:ext>
            </a:extLst>
          </p:cNvPr>
          <p:cNvSpPr txBox="1"/>
          <p:nvPr/>
        </p:nvSpPr>
        <p:spPr>
          <a:xfrm>
            <a:off x="639501" y="731483"/>
            <a:ext cx="4302889" cy="461665"/>
          </a:xfrm>
          <a:prstGeom prst="rect">
            <a:avLst/>
          </a:prstGeom>
          <a:noFill/>
        </p:spPr>
        <p:txBody>
          <a:bodyPr wrap="square">
            <a:spAutoFit/>
          </a:bodyPr>
          <a:lstStyle/>
          <a:p>
            <a:pPr algn="l"/>
            <a:r>
              <a:rPr lang="en-US" sz="2400" b="0" i="0" dirty="0">
                <a:solidFill>
                  <a:srgbClr val="000000"/>
                </a:solidFill>
                <a:effectLst/>
                <a:latin typeface="Roboto" panose="02000000000000000000" pitchFamily="2" charset="0"/>
                <a:ea typeface="Roboto" panose="02000000000000000000" pitchFamily="2" charset="0"/>
              </a:rPr>
              <a:t>RR (Round-Robin)</a:t>
            </a:r>
            <a:r>
              <a:rPr lang="vi-VN" sz="2400" b="0" i="0" dirty="0">
                <a:solidFill>
                  <a:srgbClr val="000000"/>
                </a:solidFill>
                <a:effectLst/>
                <a:latin typeface="Roboto" panose="02000000000000000000" pitchFamily="2" charset="0"/>
                <a:ea typeface="Roboto" panose="02000000000000000000" pitchFamily="2" charset="0"/>
              </a:rPr>
              <a:t> ”</a:t>
            </a:r>
            <a:r>
              <a:rPr lang="en-US" sz="2400" b="0" i="0" dirty="0">
                <a:solidFill>
                  <a:srgbClr val="000000"/>
                </a:solidFill>
                <a:effectLst/>
                <a:latin typeface="Roboto" panose="02000000000000000000" pitchFamily="2" charset="0"/>
                <a:ea typeface="Roboto" panose="02000000000000000000" pitchFamily="2" charset="0"/>
              </a:rPr>
              <a:t>Quay </a:t>
            </a:r>
            <a:r>
              <a:rPr lang="vi-VN" sz="2400" b="0" i="0" dirty="0">
                <a:solidFill>
                  <a:srgbClr val="000000"/>
                </a:solidFill>
                <a:effectLst/>
                <a:latin typeface="Roboto" panose="02000000000000000000" pitchFamily="2" charset="0"/>
                <a:ea typeface="Roboto" panose="02000000000000000000" pitchFamily="2" charset="0"/>
              </a:rPr>
              <a:t>vòng”</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7FC7ADB2-A349-FB03-E812-38AE84E52070}"/>
              </a:ext>
            </a:extLst>
          </p:cNvPr>
          <p:cNvSpPr txBox="1"/>
          <p:nvPr/>
        </p:nvSpPr>
        <p:spPr>
          <a:xfrm>
            <a:off x="639501" y="1791393"/>
            <a:ext cx="7052771" cy="1077218"/>
          </a:xfrm>
          <a:prstGeom prst="rect">
            <a:avLst/>
          </a:prstGeom>
          <a:noFill/>
        </p:spPr>
        <p:txBody>
          <a:bodyPr wrap="square">
            <a:spAutoFit/>
          </a:bodyPr>
          <a:lstStyle/>
          <a:p>
            <a:r>
              <a:rPr lang="vi-VN" sz="1600" b="0" i="0" dirty="0">
                <a:solidFill>
                  <a:srgbClr val="1F1F1F"/>
                </a:solidFill>
                <a:effectLst/>
                <a:latin typeface="Roboto" panose="02000000000000000000" pitchFamily="2" charset="0"/>
                <a:ea typeface="Roboto" panose="02000000000000000000" pitchFamily="2" charset="0"/>
              </a:rPr>
              <a:t>Thuật toán quay vòng phân bổ cho mỗi tác vụ một phần thời gian CPU bằng nhau . Ở dạng đơn giản nhất, các tác vụ nằm trong hàng đợi vòng tròn và khi thời gian CPU được phân bổ của tác vụ hết hạn, tác vụ được đưa xuống cuối hàng đợi và tác vụ mới được lấy từ đầu hàng đợi. </a:t>
            </a:r>
            <a:endParaRPr lang="en-US" sz="1600" dirty="0">
              <a:latin typeface="Roboto" panose="02000000000000000000" pitchFamily="2" charset="0"/>
              <a:ea typeface="Roboto" panose="02000000000000000000" pitchFamily="2" charset="0"/>
            </a:endParaRPr>
          </a:p>
        </p:txBody>
      </p:sp>
      <p:pic>
        <p:nvPicPr>
          <p:cNvPr id="10242" name="Picture 2" descr="Free Studying Illustration - Download in Illustrator, EPS, SVG, JPG, PNG |  Template.net">
            <a:extLst>
              <a:ext uri="{FF2B5EF4-FFF2-40B4-BE49-F238E27FC236}">
                <a16:creationId xmlns:a16="http://schemas.microsoft.com/office/drawing/2014/main" id="{D52A4063-BDF1-4A71-A56A-88F5FA785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132" y="1791393"/>
            <a:ext cx="3638446" cy="36384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CD58E3-9E04-4DA3-FE4B-662DDAA24DE1}"/>
              </a:ext>
            </a:extLst>
          </p:cNvPr>
          <p:cNvSpPr txBox="1"/>
          <p:nvPr/>
        </p:nvSpPr>
        <p:spPr>
          <a:xfrm>
            <a:off x="639505" y="3228945"/>
            <a:ext cx="6669464" cy="400110"/>
          </a:xfrm>
          <a:prstGeom prst="rect">
            <a:avLst/>
          </a:prstGeom>
          <a:noFill/>
        </p:spPr>
        <p:txBody>
          <a:bodyPr wrap="square">
            <a:spAutoFit/>
          </a:bodyPr>
          <a:lstStyle/>
          <a:p>
            <a:r>
              <a:rPr lang="en-US" sz="2000" i="0" dirty="0" err="1">
                <a:solidFill>
                  <a:srgbClr val="273239"/>
                </a:solidFill>
                <a:effectLst/>
                <a:latin typeface="Roboto" panose="02000000000000000000" pitchFamily="2" charset="0"/>
                <a:ea typeface="Roboto" panose="02000000000000000000" pitchFamily="2" charset="0"/>
              </a:rPr>
              <a:t>Thuật</a:t>
            </a:r>
            <a:r>
              <a:rPr lang="en-US" sz="2000" i="0" dirty="0">
                <a:solidFill>
                  <a:srgbClr val="273239"/>
                </a:solidFill>
                <a:effectLst/>
                <a:latin typeface="Roboto" panose="02000000000000000000" pitchFamily="2" charset="0"/>
                <a:ea typeface="Roboto" panose="02000000000000000000" pitchFamily="2" charset="0"/>
              </a:rPr>
              <a:t> </a:t>
            </a:r>
            <a:r>
              <a:rPr lang="en-US" sz="2000" i="0" dirty="0" err="1">
                <a:solidFill>
                  <a:srgbClr val="273239"/>
                </a:solidFill>
                <a:effectLst/>
                <a:latin typeface="Roboto" panose="02000000000000000000" pitchFamily="2" charset="0"/>
                <a:ea typeface="Roboto" panose="02000000000000000000" pitchFamily="2" charset="0"/>
              </a:rPr>
              <a:t>toán</a:t>
            </a:r>
            <a:r>
              <a:rPr lang="en-US" sz="2000" i="0" dirty="0">
                <a:solidFill>
                  <a:srgbClr val="273239"/>
                </a:solidFill>
                <a:effectLst/>
                <a:latin typeface="Roboto" panose="02000000000000000000" pitchFamily="2" charset="0"/>
                <a:ea typeface="Roboto" panose="02000000000000000000" pitchFamily="2" charset="0"/>
              </a:rPr>
              <a:t>: </a:t>
            </a:r>
            <a:endParaRPr lang="en-US" sz="2000"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CDC898B2-3F16-2391-550A-B3E5E0B5B711}"/>
              </a:ext>
            </a:extLst>
          </p:cNvPr>
          <p:cNvSpPr txBox="1"/>
          <p:nvPr/>
        </p:nvSpPr>
        <p:spPr>
          <a:xfrm>
            <a:off x="639502" y="3687242"/>
            <a:ext cx="6803179" cy="584775"/>
          </a:xfrm>
          <a:prstGeom prst="rect">
            <a:avLst/>
          </a:prstGeom>
          <a:noFill/>
        </p:spPr>
        <p:txBody>
          <a:bodyPr wrap="square">
            <a:spAutoFit/>
          </a:bodyPr>
          <a:lstStyle/>
          <a:p>
            <a:pPr algn="l" fontAlgn="base"/>
            <a:r>
              <a:rPr lang="en-US" sz="1600" b="0" i="0" dirty="0" err="1">
                <a:solidFill>
                  <a:srgbClr val="273239"/>
                </a:solidFill>
                <a:effectLst/>
                <a:latin typeface="Nunito" pitchFamily="2" charset="0"/>
              </a:rPr>
              <a:t>Sắp</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xếp</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tất</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cả</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các</a:t>
            </a:r>
            <a:r>
              <a:rPr lang="en-US" sz="1600" b="0" i="0" dirty="0">
                <a:solidFill>
                  <a:srgbClr val="273239"/>
                </a:solidFill>
                <a:effectLst/>
                <a:latin typeface="Nunito" pitchFamily="2" charset="0"/>
              </a:rPr>
              <a:t> </a:t>
            </a:r>
            <a:r>
              <a:rPr lang="vi-VN" sz="1600" dirty="0">
                <a:solidFill>
                  <a:srgbClr val="273239"/>
                </a:solidFill>
                <a:latin typeface="Nunito" pitchFamily="2" charset="0"/>
              </a:rPr>
              <a:t>tiến trình</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theo</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thời</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gian</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đến</a:t>
            </a:r>
            <a:r>
              <a:rPr lang="en-US" sz="1600" b="0" i="0" dirty="0">
                <a:solidFill>
                  <a:srgbClr val="273239"/>
                </a:solidFill>
                <a:effectLst/>
                <a:latin typeface="Nunito" pitchFamily="2" charset="0"/>
              </a:rPr>
              <a:t>.</a:t>
            </a:r>
            <a:r>
              <a:rPr lang="vi-VN" sz="1600" b="0" i="0" dirty="0">
                <a:solidFill>
                  <a:srgbClr val="273239"/>
                </a:solidFill>
                <a:effectLst/>
                <a:latin typeface="Nunito" pitchFamily="2" charset="0"/>
              </a:rPr>
              <a:t> vào (Hàng đợi), và định nghĩa thời gian </a:t>
            </a:r>
            <a:r>
              <a:rPr lang="vi-VN" sz="1600" dirty="0">
                <a:solidFill>
                  <a:srgbClr val="273239"/>
                </a:solidFill>
                <a:latin typeface="Nunito" pitchFamily="2" charset="0"/>
              </a:rPr>
              <a:t>chuyển tiếp giữa các tiến trình (quantum)</a:t>
            </a:r>
            <a:endParaRPr lang="en-US" sz="1600" b="0" i="0" dirty="0">
              <a:solidFill>
                <a:srgbClr val="273239"/>
              </a:solidFill>
              <a:effectLst/>
              <a:latin typeface="Nunito" pitchFamily="2" charset="0"/>
            </a:endParaRPr>
          </a:p>
        </p:txBody>
      </p:sp>
      <p:sp>
        <p:nvSpPr>
          <p:cNvPr id="13" name="TextBox 12">
            <a:extLst>
              <a:ext uri="{FF2B5EF4-FFF2-40B4-BE49-F238E27FC236}">
                <a16:creationId xmlns:a16="http://schemas.microsoft.com/office/drawing/2014/main" id="{AFB5C586-90C6-FBE8-6D34-AA398A0216A7}"/>
              </a:ext>
            </a:extLst>
          </p:cNvPr>
          <p:cNvSpPr txBox="1"/>
          <p:nvPr/>
        </p:nvSpPr>
        <p:spPr>
          <a:xfrm>
            <a:off x="639501" y="4375088"/>
            <a:ext cx="6803179" cy="338554"/>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Sau đấy chọn tiến trình đầu tiên để đưa cho CPU thực hiện, </a:t>
            </a:r>
            <a:endParaRPr lang="en-US" sz="1600"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56952109-D7B7-3018-6B54-377BC66A34F8}"/>
              </a:ext>
            </a:extLst>
          </p:cNvPr>
          <p:cNvSpPr txBox="1"/>
          <p:nvPr/>
        </p:nvSpPr>
        <p:spPr>
          <a:xfrm>
            <a:off x="639501" y="6050551"/>
            <a:ext cx="6803179" cy="369332"/>
          </a:xfrm>
          <a:prstGeom prst="rect">
            <a:avLst/>
          </a:prstGeom>
          <a:noFill/>
        </p:spPr>
        <p:txBody>
          <a:bodyPr wrap="square">
            <a:spAutoFit/>
          </a:bodyPr>
          <a:lstStyle/>
          <a:p>
            <a:pPr algn="l" fontAlgn="base"/>
            <a:r>
              <a:rPr lang="vi-VN" b="0" i="0" dirty="0">
                <a:solidFill>
                  <a:srgbClr val="273239"/>
                </a:solidFill>
                <a:effectLst/>
                <a:latin typeface="Nunito" pitchFamily="2" charset="0"/>
              </a:rPr>
              <a:t>Tiếp tục cho đến khi hàng đợi không còn gì hoặc có yêu cầu </a:t>
            </a:r>
            <a:r>
              <a:rPr lang="vi-VN" sz="1600" b="0" i="0" dirty="0">
                <a:solidFill>
                  <a:srgbClr val="273239"/>
                </a:solidFill>
                <a:effectLst/>
                <a:latin typeface="Nunito" pitchFamily="2" charset="0"/>
              </a:rPr>
              <a:t>ngắt</a:t>
            </a:r>
            <a:endParaRPr lang="en-US" sz="1600" b="0" i="0" dirty="0">
              <a:solidFill>
                <a:srgbClr val="273239"/>
              </a:solidFill>
              <a:effectLst/>
              <a:latin typeface="Nunito" pitchFamily="2" charset="0"/>
            </a:endParaRPr>
          </a:p>
        </p:txBody>
      </p:sp>
      <p:sp>
        <p:nvSpPr>
          <p:cNvPr id="15" name="TextBox 14">
            <a:extLst>
              <a:ext uri="{FF2B5EF4-FFF2-40B4-BE49-F238E27FC236}">
                <a16:creationId xmlns:a16="http://schemas.microsoft.com/office/drawing/2014/main" id="{3163D445-B7DC-1152-AB69-C3ADEA39A131}"/>
              </a:ext>
            </a:extLst>
          </p:cNvPr>
          <p:cNvSpPr txBox="1"/>
          <p:nvPr/>
        </p:nvSpPr>
        <p:spPr>
          <a:xfrm>
            <a:off x="1006361" y="4684691"/>
            <a:ext cx="6803179" cy="523220"/>
          </a:xfrm>
          <a:prstGeom prst="rect">
            <a:avLst/>
          </a:prstGeom>
          <a:noFill/>
        </p:spPr>
        <p:txBody>
          <a:bodyPr wrap="square">
            <a:spAutoFit/>
          </a:bodyPr>
          <a:lstStyle/>
          <a:p>
            <a:pPr algn="l" fontAlgn="base"/>
            <a:r>
              <a:rPr lang="vi-VN" sz="1400" b="0" i="0" dirty="0">
                <a:solidFill>
                  <a:srgbClr val="273239"/>
                </a:solidFill>
                <a:effectLst/>
                <a:latin typeface="Nunito" pitchFamily="2" charset="0"/>
              </a:rPr>
              <a:t>Nếu thời gian thực hiện tiến trình bé hơn thời gian quantum thì sau khi thực hiện xong tiến trình thì xóa nó khỏi hàng đợi</a:t>
            </a:r>
            <a:endParaRPr lang="en-US" sz="1400" b="0" i="0" dirty="0">
              <a:solidFill>
                <a:srgbClr val="273239"/>
              </a:solidFill>
              <a:effectLst/>
              <a:latin typeface="Nunito" pitchFamily="2" charset="0"/>
            </a:endParaRPr>
          </a:p>
        </p:txBody>
      </p:sp>
      <p:sp>
        <p:nvSpPr>
          <p:cNvPr id="16" name="TextBox 15">
            <a:extLst>
              <a:ext uri="{FF2B5EF4-FFF2-40B4-BE49-F238E27FC236}">
                <a16:creationId xmlns:a16="http://schemas.microsoft.com/office/drawing/2014/main" id="{8A857EE4-A886-67B5-7A12-A6A85E1288BC}"/>
              </a:ext>
            </a:extLst>
          </p:cNvPr>
          <p:cNvSpPr txBox="1"/>
          <p:nvPr/>
        </p:nvSpPr>
        <p:spPr>
          <a:xfrm>
            <a:off x="947728" y="5230541"/>
            <a:ext cx="6803179" cy="738664"/>
          </a:xfrm>
          <a:prstGeom prst="rect">
            <a:avLst/>
          </a:prstGeom>
          <a:noFill/>
        </p:spPr>
        <p:txBody>
          <a:bodyPr wrap="square">
            <a:spAutoFit/>
          </a:bodyPr>
          <a:lstStyle/>
          <a:p>
            <a:pPr algn="l" fontAlgn="base"/>
            <a:r>
              <a:rPr lang="vi-VN" sz="1400" b="0" i="0" dirty="0">
                <a:solidFill>
                  <a:srgbClr val="273239"/>
                </a:solidFill>
                <a:effectLst/>
                <a:latin typeface="Nunito" pitchFamily="2" charset="0"/>
              </a:rPr>
              <a:t>Nếu thời gian thực hiện tiến trình lớn thời gian quantum thì sau khi CPU thực hiện đến thới gian quantum thì tình trạng tiến trình hiện tại sẽ được lưu lại và thêm vào vào cuối hàng đợi</a:t>
            </a:r>
            <a:endParaRPr lang="en-US" sz="1400" b="0" i="0" dirty="0">
              <a:solidFill>
                <a:srgbClr val="273239"/>
              </a:solidFill>
              <a:effectLst/>
              <a:latin typeface="Nunito" pitchFamily="2" charset="0"/>
            </a:endParaRPr>
          </a:p>
        </p:txBody>
      </p:sp>
    </p:spTree>
    <p:extLst>
      <p:ext uri="{BB962C8B-B14F-4D97-AF65-F5344CB8AC3E}">
        <p14:creationId xmlns:p14="http://schemas.microsoft.com/office/powerpoint/2010/main" val="82794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anim calcmode="lin" valueType="num">
                                      <p:cBhvr>
                                        <p:cTn id="8" dur="500" fill="hold"/>
                                        <p:tgtEl>
                                          <p:spTgt spid="10242"/>
                                        </p:tgtEl>
                                        <p:attrNameLst>
                                          <p:attrName>ppt_x</p:attrName>
                                        </p:attrNameLst>
                                      </p:cBhvr>
                                      <p:tavLst>
                                        <p:tav tm="0">
                                          <p:val>
                                            <p:strVal val="#ppt_x"/>
                                          </p:val>
                                        </p:tav>
                                        <p:tav tm="100000">
                                          <p:val>
                                            <p:strVal val="#ppt_x"/>
                                          </p:val>
                                        </p:tav>
                                      </p:tavLst>
                                    </p:anim>
                                    <p:anim calcmode="lin" valueType="num">
                                      <p:cBhvr>
                                        <p:cTn id="9" dur="5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284738CB-D0DE-B2FF-4DCC-41169D69E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8EB9C1-A92B-04C9-75ED-53D15797F4D8}"/>
              </a:ext>
            </a:extLst>
          </p:cNvPr>
          <p:cNvSpPr txBox="1"/>
          <p:nvPr/>
        </p:nvSpPr>
        <p:spPr>
          <a:xfrm>
            <a:off x="4034665" y="731809"/>
            <a:ext cx="4550169"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Ưu nhược điểm của RR</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A4D39008-5F47-8C70-EAE7-BDA5FDE7E313}"/>
              </a:ext>
            </a:extLst>
          </p:cNvPr>
          <p:cNvSpPr txBox="1"/>
          <p:nvPr/>
        </p:nvSpPr>
        <p:spPr>
          <a:xfrm>
            <a:off x="585409" y="2036048"/>
            <a:ext cx="1648504"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Ưu điểm</a:t>
            </a:r>
            <a:endParaRPr lang="en-US" sz="2200" b="0" i="0" dirty="0">
              <a:solidFill>
                <a:srgbClr val="000000"/>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B22815A0-DD87-7142-D34A-4F909B0A75CE}"/>
              </a:ext>
            </a:extLst>
          </p:cNvPr>
          <p:cNvSpPr txBox="1"/>
          <p:nvPr/>
        </p:nvSpPr>
        <p:spPr>
          <a:xfrm>
            <a:off x="6188596" y="2036049"/>
            <a:ext cx="1831769"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Nhược điểm</a:t>
            </a:r>
            <a:endParaRPr lang="en-US" sz="2200" b="0" i="0" dirty="0">
              <a:solidFill>
                <a:srgbClr val="000000"/>
              </a:solidFill>
              <a:effectLst/>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357F7312-0C3E-7E66-54B0-4A1F8B55D8C5}"/>
              </a:ext>
            </a:extLst>
          </p:cNvPr>
          <p:cNvCxnSpPr>
            <a:cxnSpLocks/>
          </p:cNvCxnSpPr>
          <p:nvPr/>
        </p:nvCxnSpPr>
        <p:spPr>
          <a:xfrm>
            <a:off x="5926238" y="2151399"/>
            <a:ext cx="0" cy="34261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6B77B2-938C-8B2C-2C6E-5682CF2DB9EC}"/>
              </a:ext>
            </a:extLst>
          </p:cNvPr>
          <p:cNvSpPr txBox="1"/>
          <p:nvPr/>
        </p:nvSpPr>
        <p:spPr>
          <a:xfrm>
            <a:off x="585409" y="2715936"/>
            <a:ext cx="4550167" cy="584775"/>
          </a:xfrm>
          <a:prstGeom prst="rect">
            <a:avLst/>
          </a:prstGeom>
          <a:noFill/>
        </p:spPr>
        <p:txBody>
          <a:bodyPr wrap="square">
            <a:spAutoFit/>
          </a:bodyPr>
          <a:lstStyle/>
          <a:p>
            <a:pPr algn="l"/>
            <a:r>
              <a:rPr lang="vi-VN" sz="1600" dirty="0">
                <a:solidFill>
                  <a:schemeClr val="tx1">
                    <a:lumMod val="95000"/>
                    <a:lumOff val="5000"/>
                  </a:schemeClr>
                </a:solidFill>
                <a:latin typeface="Roboto" panose="02000000000000000000" pitchFamily="2" charset="0"/>
                <a:ea typeface="Roboto" panose="02000000000000000000" pitchFamily="2" charset="0"/>
              </a:rPr>
              <a:t>Công bằng với mỗi tiến trình khi được phân bố một lượng thời gian bằng nhau</a:t>
            </a:r>
            <a:endParaRPr lang="vi-VN" sz="1600" b="0" i="0" dirty="0">
              <a:solidFill>
                <a:schemeClr val="tx1">
                  <a:lumMod val="95000"/>
                  <a:lumOff val="5000"/>
                </a:schemeClr>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B6E9EA3D-567A-3EB2-ECAD-F2E3591FC3F6}"/>
              </a:ext>
            </a:extLst>
          </p:cNvPr>
          <p:cNvSpPr txBox="1"/>
          <p:nvPr/>
        </p:nvSpPr>
        <p:spPr>
          <a:xfrm>
            <a:off x="6188596" y="2724471"/>
            <a:ext cx="5887133" cy="1077218"/>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Đặt thời gian luân chuyển các tiến trình (quantum) quá ngắn sẽ làm tăng chi phí hoạt động và giảm hiệu suất của CPU, nhưng (quantum) quá dài có thể gây ra phản hồi kém đối với các quy trình ngắn.</a:t>
            </a:r>
          </a:p>
        </p:txBody>
      </p:sp>
      <p:sp>
        <p:nvSpPr>
          <p:cNvPr id="13" name="TextBox 12">
            <a:extLst>
              <a:ext uri="{FF2B5EF4-FFF2-40B4-BE49-F238E27FC236}">
                <a16:creationId xmlns:a16="http://schemas.microsoft.com/office/drawing/2014/main" id="{13F4EBC9-F248-7BF1-D55C-EF6D2EDE540B}"/>
              </a:ext>
            </a:extLst>
          </p:cNvPr>
          <p:cNvSpPr txBox="1"/>
          <p:nvPr/>
        </p:nvSpPr>
        <p:spPr>
          <a:xfrm>
            <a:off x="6188596" y="3905847"/>
            <a:ext cx="5709211" cy="338554"/>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Thời gian chờ đợi trung bình theo thuật toán RR thường dài.</a:t>
            </a:r>
          </a:p>
        </p:txBody>
      </p:sp>
      <p:sp>
        <p:nvSpPr>
          <p:cNvPr id="16" name="TextBox 15">
            <a:extLst>
              <a:ext uri="{FF2B5EF4-FFF2-40B4-BE49-F238E27FC236}">
                <a16:creationId xmlns:a16="http://schemas.microsoft.com/office/drawing/2014/main" id="{CAC00E0A-DD41-B4FE-6B58-8A851B892297}"/>
              </a:ext>
            </a:extLst>
          </p:cNvPr>
          <p:cNvSpPr txBox="1"/>
          <p:nvPr/>
        </p:nvSpPr>
        <p:spPr>
          <a:xfrm>
            <a:off x="585409" y="3388013"/>
            <a:ext cx="4079448" cy="338554"/>
          </a:xfrm>
          <a:prstGeom prst="rect">
            <a:avLst/>
          </a:prstGeom>
          <a:noFill/>
        </p:spPr>
        <p:txBody>
          <a:bodyPr wrap="square">
            <a:spAutoFit/>
          </a:bodyPr>
          <a:lstStyle/>
          <a:p>
            <a:r>
              <a:rPr lang="en-US" sz="1600" dirty="0" err="1">
                <a:latin typeface="Roboto" panose="02000000000000000000" pitchFamily="2" charset="0"/>
                <a:ea typeface="Roboto" panose="02000000000000000000" pitchFamily="2" charset="0"/>
              </a:rPr>
              <a:t>Phù</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hợp</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với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hệ</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thống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tương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tác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người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dùng</a:t>
            </a:r>
            <a:endParaRPr lang="en-US"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1206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ải mẫu logo đại học Thủy Lợi (TLU) file vector AI, EPS, JPEG, PNG, SVG">
            <a:extLst>
              <a:ext uri="{FF2B5EF4-FFF2-40B4-BE49-F238E27FC236}">
                <a16:creationId xmlns:a16="http://schemas.microsoft.com/office/drawing/2014/main" id="{CD6340E4-F6BE-36F8-35E2-3338CB2B9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020DDFDC-38B2-5441-52A8-AA1A1A1DC1F6}"/>
              </a:ext>
            </a:extLst>
          </p:cNvPr>
          <p:cNvGraphicFramePr>
            <a:graphicFrameLocks noGrp="1"/>
          </p:cNvGraphicFramePr>
          <p:nvPr/>
        </p:nvGraphicFramePr>
        <p:xfrm>
          <a:off x="853262" y="1421328"/>
          <a:ext cx="4141470" cy="1799448"/>
        </p:xfrm>
        <a:graphic>
          <a:graphicData uri="http://schemas.openxmlformats.org/drawingml/2006/table">
            <a:tbl>
              <a:tblPr firstRow="1" bandRow="1">
                <a:tableStyleId>{5C22544A-7EE6-4342-B048-85BDC9FD1C3A}</a:tableStyleId>
              </a:tblPr>
              <a:tblGrid>
                <a:gridCol w="1380490">
                  <a:extLst>
                    <a:ext uri="{9D8B030D-6E8A-4147-A177-3AD203B41FA5}">
                      <a16:colId xmlns:a16="http://schemas.microsoft.com/office/drawing/2014/main" val="2112895203"/>
                    </a:ext>
                  </a:extLst>
                </a:gridCol>
                <a:gridCol w="1380490">
                  <a:extLst>
                    <a:ext uri="{9D8B030D-6E8A-4147-A177-3AD203B41FA5}">
                      <a16:colId xmlns:a16="http://schemas.microsoft.com/office/drawing/2014/main" val="1694367038"/>
                    </a:ext>
                  </a:extLst>
                </a:gridCol>
                <a:gridCol w="1380490">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điểm</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xuất</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hiện</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gian</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sử</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dụng</a:t>
                      </a:r>
                      <a:r>
                        <a:rPr lang="en-US" sz="1100" dirty="0">
                          <a:latin typeface="Roboto" panose="02000000000000000000" pitchFamily="2" charset="0"/>
                          <a:ea typeface="Roboto" panose="02000000000000000000" pitchFamily="2" charset="0"/>
                        </a:rPr>
                        <a:t> CPU</a:t>
                      </a: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0</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5</a:t>
                      </a:r>
                      <a:endParaRPr lang="en-US" sz="1100" dirty="0"/>
                    </a:p>
                  </a:txBody>
                  <a:tcPr/>
                </a:tc>
                <a:tc>
                  <a:txBody>
                    <a:bodyPr/>
                    <a:lstStyle/>
                    <a:p>
                      <a:pPr algn="ctr"/>
                      <a:r>
                        <a:rPr lang="vi-VN" sz="1100" dirty="0"/>
                        <a:t>2</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2</a:t>
                      </a:r>
                      <a:endParaRPr lang="en-US" sz="1100" dirty="0"/>
                    </a:p>
                  </a:txBody>
                  <a:tcPr/>
                </a:tc>
                <a:tc>
                  <a:txBody>
                    <a:bodyPr/>
                    <a:lstStyle/>
                    <a:p>
                      <a:pPr algn="ctr"/>
                      <a:r>
                        <a:rPr lang="vi-VN" sz="1100" dirty="0"/>
                        <a:t>6</a:t>
                      </a:r>
                      <a:endParaRPr lang="en-US" sz="1100" dirty="0"/>
                    </a:p>
                  </a:txBody>
                  <a:tcPr/>
                </a:tc>
                <a:extLst>
                  <a:ext uri="{0D108BD9-81ED-4DB2-BD59-A6C34878D82A}">
                    <a16:rowId xmlns:a16="http://schemas.microsoft.com/office/drawing/2014/main" val="2956804625"/>
                  </a:ext>
                </a:extLst>
              </a:tr>
              <a:tr h="219713">
                <a:tc>
                  <a:txBody>
                    <a:bodyPr/>
                    <a:lstStyle/>
                    <a:p>
                      <a:pPr algn="ctr"/>
                      <a:r>
                        <a:rPr lang="vi-VN" sz="1100" dirty="0"/>
                        <a:t>P4</a:t>
                      </a:r>
                      <a:endParaRPr lang="en-US" sz="1100" dirty="0"/>
                    </a:p>
                  </a:txBody>
                  <a:tcPr/>
                </a:tc>
                <a:tc>
                  <a:txBody>
                    <a:bodyPr/>
                    <a:lstStyle/>
                    <a:p>
                      <a:pPr algn="ctr"/>
                      <a:r>
                        <a:rPr lang="vi-VN" sz="1100" dirty="0"/>
                        <a:t>4</a:t>
                      </a:r>
                      <a:endParaRPr lang="en-US" sz="1100" dirty="0"/>
                    </a:p>
                  </a:txBody>
                  <a:tcPr/>
                </a:tc>
                <a:tc>
                  <a:txBody>
                    <a:bodyPr/>
                    <a:lstStyle/>
                    <a:p>
                      <a:pPr algn="ctr"/>
                      <a:r>
                        <a:rPr lang="vi-VN" sz="1100" dirty="0"/>
                        <a:t>5</a:t>
                      </a:r>
                      <a:endParaRPr lang="en-US" sz="1100" dirty="0"/>
                    </a:p>
                  </a:txBody>
                  <a:tcPr/>
                </a:tc>
                <a:extLst>
                  <a:ext uri="{0D108BD9-81ED-4DB2-BD59-A6C34878D82A}">
                    <a16:rowId xmlns:a16="http://schemas.microsoft.com/office/drawing/2014/main" val="1320708662"/>
                  </a:ext>
                </a:extLst>
              </a:tr>
              <a:tr h="217431">
                <a:tc>
                  <a:txBody>
                    <a:bodyPr/>
                    <a:lstStyle/>
                    <a:p>
                      <a:pPr algn="ctr"/>
                      <a:r>
                        <a:rPr lang="vi-VN" sz="1100" dirty="0"/>
                        <a:t>P5</a:t>
                      </a:r>
                    </a:p>
                  </a:txBody>
                  <a:tcPr/>
                </a:tc>
                <a:tc>
                  <a:txBody>
                    <a:bodyPr/>
                    <a:lstStyle/>
                    <a:p>
                      <a:pPr algn="ctr"/>
                      <a:r>
                        <a:rPr lang="vi-VN" sz="1100" dirty="0"/>
                        <a:t>3</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439958731"/>
                  </a:ext>
                </a:extLst>
              </a:tr>
            </a:tbl>
          </a:graphicData>
        </a:graphic>
      </p:graphicFrame>
      <p:sp>
        <p:nvSpPr>
          <p:cNvPr id="7" name="Rectangle 6">
            <a:extLst>
              <a:ext uri="{FF2B5EF4-FFF2-40B4-BE49-F238E27FC236}">
                <a16:creationId xmlns:a16="http://schemas.microsoft.com/office/drawing/2014/main" id="{492DC214-0CC0-86F5-D85C-7CEABC18CE1F}"/>
              </a:ext>
            </a:extLst>
          </p:cNvPr>
          <p:cNvSpPr/>
          <p:nvPr/>
        </p:nvSpPr>
        <p:spPr>
          <a:xfrm>
            <a:off x="1984444"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8" name="TextBox 7">
            <a:extLst>
              <a:ext uri="{FF2B5EF4-FFF2-40B4-BE49-F238E27FC236}">
                <a16:creationId xmlns:a16="http://schemas.microsoft.com/office/drawing/2014/main" id="{1FDAA3E8-7ACE-E98F-A798-F12B5A089D0B}"/>
              </a:ext>
            </a:extLst>
          </p:cNvPr>
          <p:cNvSpPr txBox="1"/>
          <p:nvPr/>
        </p:nvSpPr>
        <p:spPr>
          <a:xfrm>
            <a:off x="1872209" y="6369709"/>
            <a:ext cx="312906" cy="369332"/>
          </a:xfrm>
          <a:prstGeom prst="rect">
            <a:avLst/>
          </a:prstGeom>
          <a:noFill/>
        </p:spPr>
        <p:txBody>
          <a:bodyPr wrap="none" rtlCol="0">
            <a:spAutoFit/>
          </a:bodyPr>
          <a:lstStyle/>
          <a:p>
            <a:r>
              <a:rPr lang="vi-VN" dirty="0"/>
              <a:t>0</a:t>
            </a:r>
            <a:endParaRPr lang="en-US" dirty="0"/>
          </a:p>
        </p:txBody>
      </p:sp>
      <p:sp>
        <p:nvSpPr>
          <p:cNvPr id="9" name="Rectangle 8">
            <a:extLst>
              <a:ext uri="{FF2B5EF4-FFF2-40B4-BE49-F238E27FC236}">
                <a16:creationId xmlns:a16="http://schemas.microsoft.com/office/drawing/2014/main" id="{73A69256-03BB-1CEC-4990-D207BBF54539}"/>
              </a:ext>
            </a:extLst>
          </p:cNvPr>
          <p:cNvSpPr/>
          <p:nvPr/>
        </p:nvSpPr>
        <p:spPr>
          <a:xfrm>
            <a:off x="1984444" y="4434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11" name="TextBox 10">
            <a:extLst>
              <a:ext uri="{FF2B5EF4-FFF2-40B4-BE49-F238E27FC236}">
                <a16:creationId xmlns:a16="http://schemas.microsoft.com/office/drawing/2014/main" id="{4F2B0FFA-A308-726D-7BA1-28C5D2D52622}"/>
              </a:ext>
            </a:extLst>
          </p:cNvPr>
          <p:cNvSpPr txBox="1"/>
          <p:nvPr/>
        </p:nvSpPr>
        <p:spPr>
          <a:xfrm>
            <a:off x="809907" y="4510162"/>
            <a:ext cx="1130438"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Hàng đợi</a:t>
            </a:r>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DE34F5E7-6B90-9012-48F0-23F7831EFC50}"/>
              </a:ext>
            </a:extLst>
          </p:cNvPr>
          <p:cNvSpPr txBox="1"/>
          <p:nvPr/>
        </p:nvSpPr>
        <p:spPr>
          <a:xfrm>
            <a:off x="809907" y="5815233"/>
            <a:ext cx="684803"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Gant</a:t>
            </a:r>
            <a:endParaRPr lang="en-US"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D6823CF0-4807-F7D8-D331-39D2B07381D7}"/>
              </a:ext>
            </a:extLst>
          </p:cNvPr>
          <p:cNvSpPr txBox="1"/>
          <p:nvPr/>
        </p:nvSpPr>
        <p:spPr>
          <a:xfrm>
            <a:off x="809907" y="3918345"/>
            <a:ext cx="1592103" cy="369332"/>
          </a:xfrm>
          <a:prstGeom prst="rect">
            <a:avLst/>
          </a:prstGeom>
          <a:noFill/>
        </p:spPr>
        <p:txBody>
          <a:bodyPr wrap="none" rtlCol="0">
            <a:spAutoFit/>
          </a:bodyPr>
          <a:lstStyle/>
          <a:p>
            <a:r>
              <a:rPr lang="vi-VN" dirty="0"/>
              <a:t>Tại thời </a:t>
            </a:r>
            <a:r>
              <a:rPr lang="vi-VN" dirty="0">
                <a:latin typeface="Roboto" panose="02000000000000000000" pitchFamily="2" charset="0"/>
                <a:ea typeface="Roboto" panose="02000000000000000000" pitchFamily="2" charset="0"/>
              </a:rPr>
              <a:t>điểm</a:t>
            </a:r>
            <a:r>
              <a:rPr lang="vi-VN" dirty="0"/>
              <a:t> </a:t>
            </a:r>
            <a:endParaRPr lang="en-US" dirty="0"/>
          </a:p>
        </p:txBody>
      </p:sp>
      <p:sp>
        <p:nvSpPr>
          <p:cNvPr id="23" name="TextBox 22">
            <a:extLst>
              <a:ext uri="{FF2B5EF4-FFF2-40B4-BE49-F238E27FC236}">
                <a16:creationId xmlns:a16="http://schemas.microsoft.com/office/drawing/2014/main" id="{A739BF96-5C7B-4A35-C677-76712A03A81C}"/>
              </a:ext>
            </a:extLst>
          </p:cNvPr>
          <p:cNvSpPr txBox="1"/>
          <p:nvPr/>
        </p:nvSpPr>
        <p:spPr>
          <a:xfrm>
            <a:off x="2245557" y="3918345"/>
            <a:ext cx="312906" cy="369332"/>
          </a:xfrm>
          <a:prstGeom prst="rect">
            <a:avLst/>
          </a:prstGeom>
          <a:noFill/>
        </p:spPr>
        <p:txBody>
          <a:bodyPr wrap="none" rtlCol="0">
            <a:spAutoFit/>
          </a:bodyPr>
          <a:lstStyle/>
          <a:p>
            <a:r>
              <a:rPr lang="vi-VN" dirty="0"/>
              <a:t>0</a:t>
            </a:r>
            <a:endParaRPr lang="en-US" dirty="0"/>
          </a:p>
        </p:txBody>
      </p:sp>
      <p:sp>
        <p:nvSpPr>
          <p:cNvPr id="28" name="TextBox 27">
            <a:extLst>
              <a:ext uri="{FF2B5EF4-FFF2-40B4-BE49-F238E27FC236}">
                <a16:creationId xmlns:a16="http://schemas.microsoft.com/office/drawing/2014/main" id="{E6C4041B-F840-3B47-A535-3D8D56E889E2}"/>
              </a:ext>
            </a:extLst>
          </p:cNvPr>
          <p:cNvSpPr txBox="1"/>
          <p:nvPr/>
        </p:nvSpPr>
        <p:spPr>
          <a:xfrm>
            <a:off x="2527748" y="6369709"/>
            <a:ext cx="312906" cy="369332"/>
          </a:xfrm>
          <a:prstGeom prst="rect">
            <a:avLst/>
          </a:prstGeom>
          <a:noFill/>
        </p:spPr>
        <p:txBody>
          <a:bodyPr wrap="none" rtlCol="0">
            <a:spAutoFit/>
          </a:bodyPr>
          <a:lstStyle/>
          <a:p>
            <a:r>
              <a:rPr lang="vi-VN" dirty="0"/>
              <a:t>3</a:t>
            </a:r>
            <a:endParaRPr lang="en-US" dirty="0"/>
          </a:p>
        </p:txBody>
      </p:sp>
      <p:graphicFrame>
        <p:nvGraphicFramePr>
          <p:cNvPr id="14" name="Table 13">
            <a:extLst>
              <a:ext uri="{FF2B5EF4-FFF2-40B4-BE49-F238E27FC236}">
                <a16:creationId xmlns:a16="http://schemas.microsoft.com/office/drawing/2014/main" id="{EAC2533D-85DC-BFE9-A949-4A72B1D4F03A}"/>
              </a:ext>
            </a:extLst>
          </p:cNvPr>
          <p:cNvGraphicFramePr>
            <a:graphicFrameLocks noGrp="1"/>
          </p:cNvGraphicFramePr>
          <p:nvPr>
            <p:extLst>
              <p:ext uri="{D42A27DB-BD31-4B8C-83A1-F6EECF244321}">
                <p14:modId xmlns:p14="http://schemas.microsoft.com/office/powerpoint/2010/main" val="953722140"/>
              </p:ext>
            </p:extLst>
          </p:nvPr>
        </p:nvGraphicFramePr>
        <p:xfrm>
          <a:off x="6427880" y="2990971"/>
          <a:ext cx="5070213" cy="1874206"/>
        </p:xfrm>
        <a:graphic>
          <a:graphicData uri="http://schemas.openxmlformats.org/drawingml/2006/table">
            <a:tbl>
              <a:tblPr firstRow="1" bandRow="1">
                <a:tableStyleId>{5C22544A-7EE6-4342-B048-85BDC9FD1C3A}</a:tableStyleId>
              </a:tblPr>
              <a:tblGrid>
                <a:gridCol w="1690071">
                  <a:extLst>
                    <a:ext uri="{9D8B030D-6E8A-4147-A177-3AD203B41FA5}">
                      <a16:colId xmlns:a16="http://schemas.microsoft.com/office/drawing/2014/main" val="2112895203"/>
                    </a:ext>
                  </a:extLst>
                </a:gridCol>
                <a:gridCol w="1690071">
                  <a:extLst>
                    <a:ext uri="{9D8B030D-6E8A-4147-A177-3AD203B41FA5}">
                      <a16:colId xmlns:a16="http://schemas.microsoft.com/office/drawing/2014/main" val="1694367038"/>
                    </a:ext>
                  </a:extLst>
                </a:gridCol>
                <a:gridCol w="1690071">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vi-VN" sz="1100" dirty="0">
                          <a:latin typeface="Roboto" panose="02000000000000000000" pitchFamily="2" charset="0"/>
                          <a:ea typeface="Roboto" panose="02000000000000000000" pitchFamily="2" charset="0"/>
                        </a:rPr>
                        <a:t>Thời gian lưu lại hệ thống</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vi-VN" sz="1100">
                          <a:latin typeface="Roboto" panose="02000000000000000000" pitchFamily="2" charset="0"/>
                          <a:ea typeface="Roboto" panose="02000000000000000000" pitchFamily="2" charset="0"/>
                        </a:rPr>
                        <a:t>gian chờ</a:t>
                      </a:r>
                      <a:endParaRPr lang="en-US"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3 – 0 = 3</a:t>
                      </a:r>
                      <a:endParaRPr lang="en-US" sz="1100" dirty="0"/>
                    </a:p>
                  </a:txBody>
                  <a:tcPr/>
                </a:tc>
                <a:tc>
                  <a:txBody>
                    <a:bodyPr/>
                    <a:lstStyle/>
                    <a:p>
                      <a:pPr algn="ctr"/>
                      <a:r>
                        <a:rPr lang="vi-VN" sz="1100" dirty="0"/>
                        <a:t>3 – 3 = 0</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16 – 5 = 11</a:t>
                      </a:r>
                      <a:endParaRPr lang="en-US" sz="1100" dirty="0"/>
                    </a:p>
                  </a:txBody>
                  <a:tcPr/>
                </a:tc>
                <a:tc>
                  <a:txBody>
                    <a:bodyPr/>
                    <a:lstStyle/>
                    <a:p>
                      <a:pPr algn="ctr"/>
                      <a:r>
                        <a:rPr lang="vi-VN" sz="1100" dirty="0"/>
                        <a:t>11 – 2 = 9</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18 – 2 = 16</a:t>
                      </a:r>
                      <a:endParaRPr lang="en-US" sz="1100" dirty="0"/>
                    </a:p>
                  </a:txBody>
                  <a:tcPr/>
                </a:tc>
                <a:tc>
                  <a:txBody>
                    <a:bodyPr/>
                    <a:lstStyle/>
                    <a:p>
                      <a:pPr algn="ctr"/>
                      <a:r>
                        <a:rPr lang="vi-VN" sz="1100" dirty="0"/>
                        <a:t>16 – 6 = 10</a:t>
                      </a:r>
                      <a:endParaRPr lang="en-US" sz="1100" dirty="0"/>
                    </a:p>
                  </a:txBody>
                  <a:tcPr/>
                </a:tc>
                <a:extLst>
                  <a:ext uri="{0D108BD9-81ED-4DB2-BD59-A6C34878D82A}">
                    <a16:rowId xmlns:a16="http://schemas.microsoft.com/office/drawing/2014/main" val="2956804625"/>
                  </a:ext>
                </a:extLst>
              </a:tr>
              <a:tr h="333838">
                <a:tc>
                  <a:txBody>
                    <a:bodyPr/>
                    <a:lstStyle/>
                    <a:p>
                      <a:pPr algn="ctr"/>
                      <a:r>
                        <a:rPr lang="vi-VN" sz="1100" dirty="0"/>
                        <a:t>P4</a:t>
                      </a:r>
                      <a:endParaRPr lang="en-US" sz="1100" dirty="0"/>
                    </a:p>
                  </a:txBody>
                  <a:tcPr/>
                </a:tc>
                <a:tc>
                  <a:txBody>
                    <a:bodyPr/>
                    <a:lstStyle/>
                    <a:p>
                      <a:pPr algn="ctr"/>
                      <a:r>
                        <a:rPr lang="vi-VN" sz="1100" dirty="0"/>
                        <a:t>19 – 4 = 15</a:t>
                      </a:r>
                      <a:endParaRPr lang="en-US" sz="1100" dirty="0"/>
                    </a:p>
                  </a:txBody>
                  <a:tcPr/>
                </a:tc>
                <a:tc>
                  <a:txBody>
                    <a:bodyPr/>
                    <a:lstStyle/>
                    <a:p>
                      <a:pPr algn="ctr"/>
                      <a:r>
                        <a:rPr lang="vi-VN" sz="1100" dirty="0"/>
                        <a:t>15 – 5 = 10</a:t>
                      </a:r>
                      <a:endParaRPr lang="en-US" sz="1100" dirty="0"/>
                    </a:p>
                  </a:txBody>
                  <a:tcPr/>
                </a:tc>
                <a:extLst>
                  <a:ext uri="{0D108BD9-81ED-4DB2-BD59-A6C34878D82A}">
                    <a16:rowId xmlns:a16="http://schemas.microsoft.com/office/drawing/2014/main" val="1320708662"/>
                  </a:ext>
                </a:extLst>
              </a:tr>
              <a:tr h="219713">
                <a:tc>
                  <a:txBody>
                    <a:bodyPr/>
                    <a:lstStyle/>
                    <a:p>
                      <a:pPr algn="ctr"/>
                      <a:r>
                        <a:rPr lang="vi-VN" sz="1100" dirty="0"/>
                        <a:t>P5</a:t>
                      </a:r>
                    </a:p>
                  </a:txBody>
                  <a:tcPr/>
                </a:tc>
                <a:tc>
                  <a:txBody>
                    <a:bodyPr/>
                    <a:lstStyle/>
                    <a:p>
                      <a:pPr algn="ctr"/>
                      <a:r>
                        <a:rPr lang="vi-VN" sz="1100" dirty="0"/>
                        <a:t>10 – 3 = 7</a:t>
                      </a:r>
                      <a:endParaRPr lang="en-US" sz="1100" dirty="0"/>
                    </a:p>
                  </a:txBody>
                  <a:tcPr/>
                </a:tc>
                <a:tc>
                  <a:txBody>
                    <a:bodyPr/>
                    <a:lstStyle/>
                    <a:p>
                      <a:pPr algn="ctr"/>
                      <a:r>
                        <a:rPr lang="vi-VN" sz="1100" dirty="0"/>
                        <a:t>7 – 3 = 4</a:t>
                      </a:r>
                      <a:endParaRPr lang="en-US" sz="1100" dirty="0"/>
                    </a:p>
                  </a:txBody>
                  <a:tcPr/>
                </a:tc>
                <a:extLst>
                  <a:ext uri="{0D108BD9-81ED-4DB2-BD59-A6C34878D82A}">
                    <a16:rowId xmlns:a16="http://schemas.microsoft.com/office/drawing/2014/main" val="439958731"/>
                  </a:ext>
                </a:extLst>
              </a:tr>
            </a:tbl>
          </a:graphicData>
        </a:graphic>
      </p:graphicFrame>
      <p:sp>
        <p:nvSpPr>
          <p:cNvPr id="15" name="TextBox 14">
            <a:extLst>
              <a:ext uri="{FF2B5EF4-FFF2-40B4-BE49-F238E27FC236}">
                <a16:creationId xmlns:a16="http://schemas.microsoft.com/office/drawing/2014/main" id="{3F195AD0-FCAE-54A7-25B9-F8BD2604532D}"/>
              </a:ext>
            </a:extLst>
          </p:cNvPr>
          <p:cNvSpPr txBox="1"/>
          <p:nvPr/>
        </p:nvSpPr>
        <p:spPr>
          <a:xfrm>
            <a:off x="887728" y="731483"/>
            <a:ext cx="1753293"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Ví dụ</a:t>
            </a:r>
            <a:r>
              <a:rPr lang="en-US" sz="2400" b="0" i="0" dirty="0">
                <a:solidFill>
                  <a:srgbClr val="000000"/>
                </a:solidFill>
                <a:effectLst/>
                <a:latin typeface="Roboto" panose="02000000000000000000" pitchFamily="2" charset="0"/>
                <a:ea typeface="Roboto" panose="02000000000000000000" pitchFamily="2" charset="0"/>
              </a:rPr>
              <a:t> RR</a:t>
            </a:r>
          </a:p>
        </p:txBody>
      </p:sp>
      <p:grpSp>
        <p:nvGrpSpPr>
          <p:cNvPr id="42" name="Group 41">
            <a:extLst>
              <a:ext uri="{FF2B5EF4-FFF2-40B4-BE49-F238E27FC236}">
                <a16:creationId xmlns:a16="http://schemas.microsoft.com/office/drawing/2014/main" id="{F40BB4EC-A996-87B5-C3FF-E227D391CBC5}"/>
              </a:ext>
            </a:extLst>
          </p:cNvPr>
          <p:cNvGrpSpPr/>
          <p:nvPr/>
        </p:nvGrpSpPr>
        <p:grpSpPr>
          <a:xfrm>
            <a:off x="6384526" y="1236662"/>
            <a:ext cx="5201117" cy="1424580"/>
            <a:chOff x="6384526" y="1236662"/>
            <a:chExt cx="5201117" cy="1424580"/>
          </a:xfrm>
        </p:grpSpPr>
        <p:sp>
          <p:nvSpPr>
            <p:cNvPr id="22" name="TextBox 21">
              <a:extLst>
                <a:ext uri="{FF2B5EF4-FFF2-40B4-BE49-F238E27FC236}">
                  <a16:creationId xmlns:a16="http://schemas.microsoft.com/office/drawing/2014/main" id="{03E52435-C7BE-83AD-C02D-38060DAE34E0}"/>
                </a:ext>
              </a:extLst>
            </p:cNvPr>
            <p:cNvSpPr txBox="1"/>
            <p:nvPr/>
          </p:nvSpPr>
          <p:spPr>
            <a:xfrm>
              <a:off x="6384526" y="1236662"/>
              <a:ext cx="2938905" cy="369332"/>
            </a:xfrm>
            <a:prstGeom prst="rect">
              <a:avLst/>
            </a:prstGeom>
            <a:noFill/>
          </p:spPr>
          <p:txBody>
            <a:bodyPr wrap="square">
              <a:spAutoFit/>
            </a:bodyPr>
            <a:lstStyle/>
            <a:p>
              <a:pPr algn="l"/>
              <a:r>
                <a:rPr lang="vi-VN" sz="1800" b="0" i="0" dirty="0">
                  <a:solidFill>
                    <a:srgbClr val="000000"/>
                  </a:solidFill>
                  <a:effectLst/>
                  <a:latin typeface="Roboto" panose="02000000000000000000" pitchFamily="2" charset="0"/>
                  <a:ea typeface="Roboto" panose="02000000000000000000" pitchFamily="2" charset="0"/>
                </a:rPr>
                <a:t>Các công thức liên quan</a:t>
              </a:r>
              <a:endParaRPr lang="en-US" sz="1800" b="0" i="0" dirty="0">
                <a:solidFill>
                  <a:srgbClr val="000000"/>
                </a:solidFill>
                <a:effectLst/>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FF6BA441-16B2-EC89-B496-1A2776DE6195}"/>
                </a:ext>
              </a:extLst>
            </p:cNvPr>
            <p:cNvSpPr txBox="1"/>
            <p:nvPr/>
          </p:nvSpPr>
          <p:spPr>
            <a:xfrm>
              <a:off x="6384526" y="1605994"/>
              <a:ext cx="5201117" cy="523220"/>
            </a:xfrm>
            <a:prstGeom prst="rect">
              <a:avLst/>
            </a:prstGeom>
            <a:noFill/>
          </p:spPr>
          <p:txBody>
            <a:bodyPr wrap="square">
              <a:spAutoFit/>
            </a:bodyPr>
            <a:lstStyle/>
            <a:p>
              <a:r>
                <a:rPr lang="vi-VN" sz="1400" dirty="0">
                  <a:latin typeface="Roboto" panose="02000000000000000000" pitchFamily="2" charset="0"/>
                  <a:ea typeface="Roboto" panose="02000000000000000000" pitchFamily="2" charset="0"/>
                </a:rPr>
                <a:t>T</a:t>
              </a:r>
              <a:r>
                <a:rPr lang="en-US" sz="1400" dirty="0" err="1">
                  <a:latin typeface="Roboto" panose="02000000000000000000" pitchFamily="2" charset="0"/>
                  <a:ea typeface="Roboto" panose="02000000000000000000" pitchFamily="2" charset="0"/>
                </a:rPr>
                <a: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lưu</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một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kết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thúc</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r>
                <a:rPr lang="vi-VN" sz="1400" dirty="0">
                  <a:latin typeface="Roboto" panose="02000000000000000000" pitchFamily="2" charset="0"/>
                  <a:ea typeface="Roboto" panose="02000000000000000000" pitchFamily="2" charset="0"/>
                </a:rPr>
                <a:t> </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xuất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hiện</a:t>
              </a:r>
              <a:endParaRPr lang="en-US"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A33E96DF-5AC8-D3A3-AF1E-F376FDFBB21B}"/>
                </a:ext>
              </a:extLst>
            </p:cNvPr>
            <p:cNvSpPr txBox="1"/>
            <p:nvPr/>
          </p:nvSpPr>
          <p:spPr>
            <a:xfrm>
              <a:off x="6384526" y="2138022"/>
              <a:ext cx="5201117" cy="523220"/>
            </a:xfrm>
            <a:prstGeom prst="rect">
              <a:avLst/>
            </a:prstGeom>
            <a:noFill/>
          </p:spPr>
          <p:txBody>
            <a:bodyPr wrap="square">
              <a:spAutoFit/>
            </a:bodyPr>
            <a:lstStyle/>
            <a:p>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chờ</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vi-VN" sz="1400" dirty="0">
                  <a:latin typeface="Roboto" panose="02000000000000000000" pitchFamily="2" charset="0"/>
                  <a:ea typeface="Roboto" panose="02000000000000000000" pitchFamily="2" charset="0"/>
                </a:rPr>
                <a:t>lưu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p>
          </p:txBody>
        </p:sp>
      </p:grpSp>
      <p:sp>
        <p:nvSpPr>
          <p:cNvPr id="4" name="TextBox 3">
            <a:extLst>
              <a:ext uri="{FF2B5EF4-FFF2-40B4-BE49-F238E27FC236}">
                <a16:creationId xmlns:a16="http://schemas.microsoft.com/office/drawing/2014/main" id="{8B5E985B-8C6C-63F9-C7C9-31BD39ED2C96}"/>
              </a:ext>
            </a:extLst>
          </p:cNvPr>
          <p:cNvSpPr txBox="1"/>
          <p:nvPr/>
        </p:nvSpPr>
        <p:spPr>
          <a:xfrm>
            <a:off x="6432421" y="5348957"/>
            <a:ext cx="4953600" cy="338554"/>
          </a:xfrm>
          <a:prstGeom prst="rect">
            <a:avLst/>
          </a:prstGeom>
          <a:noFill/>
        </p:spPr>
        <p:txBody>
          <a:bodyPr wrap="none" rtlCol="0">
            <a:spAutoFit/>
          </a:bodyPr>
          <a:lstStyle/>
          <a:p>
            <a:r>
              <a:rPr lang="vi-VN" sz="1600" dirty="0">
                <a:latin typeface="Roboto" panose="02000000000000000000" pitchFamily="2" charset="0"/>
                <a:ea typeface="Roboto" panose="02000000000000000000" pitchFamily="2" charset="0"/>
              </a:rPr>
              <a:t>Thời gian chờ trung bình ( 0 + 9 + 10 + 10 + 4)/5 = 6.6 </a:t>
            </a:r>
            <a:endParaRPr lang="en-US" sz="1600" dirty="0">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id="{EB822000-57AB-771F-B75C-81319CE6FE99}"/>
              </a:ext>
            </a:extLst>
          </p:cNvPr>
          <p:cNvSpPr txBox="1"/>
          <p:nvPr/>
        </p:nvSpPr>
        <p:spPr>
          <a:xfrm>
            <a:off x="809907" y="3404327"/>
            <a:ext cx="2030747" cy="369332"/>
          </a:xfrm>
          <a:prstGeom prst="rect">
            <a:avLst/>
          </a:prstGeom>
          <a:noFill/>
        </p:spPr>
        <p:txBody>
          <a:bodyPr wrap="square">
            <a:spAutoFit/>
          </a:bodyPr>
          <a:lstStyle/>
          <a:p>
            <a:pPr algn="l"/>
            <a:r>
              <a:rPr lang="vi-VN" dirty="0">
                <a:solidFill>
                  <a:srgbClr val="000000"/>
                </a:solidFill>
                <a:latin typeface="Roboto" panose="02000000000000000000" pitchFamily="2" charset="0"/>
                <a:ea typeface="Roboto" panose="02000000000000000000" pitchFamily="2" charset="0"/>
              </a:rPr>
              <a:t>q (quantum) = 4</a:t>
            </a:r>
            <a:endParaRPr lang="en-US" sz="1800" b="0" i="0" dirty="0">
              <a:solidFill>
                <a:srgbClr val="000000"/>
              </a:solidFill>
              <a:effectLst/>
              <a:latin typeface="Roboto" panose="02000000000000000000" pitchFamily="2" charset="0"/>
              <a:ea typeface="Roboto" panose="02000000000000000000" pitchFamily="2" charset="0"/>
            </a:endParaRPr>
          </a:p>
        </p:txBody>
      </p:sp>
      <p:sp>
        <p:nvSpPr>
          <p:cNvPr id="40" name="TextBox 39">
            <a:extLst>
              <a:ext uri="{FF2B5EF4-FFF2-40B4-BE49-F238E27FC236}">
                <a16:creationId xmlns:a16="http://schemas.microsoft.com/office/drawing/2014/main" id="{8D6D9435-3EB6-37A3-4CB9-2D9A2B31CF45}"/>
              </a:ext>
            </a:extLst>
          </p:cNvPr>
          <p:cNvSpPr txBox="1"/>
          <p:nvPr/>
        </p:nvSpPr>
        <p:spPr>
          <a:xfrm>
            <a:off x="2274917" y="3921765"/>
            <a:ext cx="312906" cy="369332"/>
          </a:xfrm>
          <a:prstGeom prst="rect">
            <a:avLst/>
          </a:prstGeom>
          <a:noFill/>
        </p:spPr>
        <p:txBody>
          <a:bodyPr wrap="none" rtlCol="0">
            <a:spAutoFit/>
          </a:bodyPr>
          <a:lstStyle/>
          <a:p>
            <a:r>
              <a:rPr lang="vi-VN" dirty="0"/>
              <a:t>3</a:t>
            </a:r>
            <a:endParaRPr lang="en-US" dirty="0"/>
          </a:p>
        </p:txBody>
      </p:sp>
      <p:sp>
        <p:nvSpPr>
          <p:cNvPr id="43" name="Rectangle 42">
            <a:extLst>
              <a:ext uri="{FF2B5EF4-FFF2-40B4-BE49-F238E27FC236}">
                <a16:creationId xmlns:a16="http://schemas.microsoft.com/office/drawing/2014/main" id="{A1879A50-2F58-73C4-471F-5436E21401EB}"/>
              </a:ext>
            </a:extLst>
          </p:cNvPr>
          <p:cNvSpPr/>
          <p:nvPr/>
        </p:nvSpPr>
        <p:spPr>
          <a:xfrm>
            <a:off x="1984444" y="443112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44" name="Rectangle 43">
            <a:extLst>
              <a:ext uri="{FF2B5EF4-FFF2-40B4-BE49-F238E27FC236}">
                <a16:creationId xmlns:a16="http://schemas.microsoft.com/office/drawing/2014/main" id="{BD73274D-ED4C-B8EA-E466-DFB25889BCAB}"/>
              </a:ext>
            </a:extLst>
          </p:cNvPr>
          <p:cNvSpPr/>
          <p:nvPr/>
        </p:nvSpPr>
        <p:spPr>
          <a:xfrm>
            <a:off x="2714018" y="443112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45" name="Rectangle 44">
            <a:extLst>
              <a:ext uri="{FF2B5EF4-FFF2-40B4-BE49-F238E27FC236}">
                <a16:creationId xmlns:a16="http://schemas.microsoft.com/office/drawing/2014/main" id="{CA50265A-2EE1-2FCC-FA78-7B27EDE98C6B}"/>
              </a:ext>
            </a:extLst>
          </p:cNvPr>
          <p:cNvSpPr/>
          <p:nvPr/>
        </p:nvSpPr>
        <p:spPr>
          <a:xfrm>
            <a:off x="2714018" y="5773069"/>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47" name="TextBox 46">
            <a:extLst>
              <a:ext uri="{FF2B5EF4-FFF2-40B4-BE49-F238E27FC236}">
                <a16:creationId xmlns:a16="http://schemas.microsoft.com/office/drawing/2014/main" id="{CAE0C89A-0C5E-8453-A693-B562AB036A23}"/>
              </a:ext>
            </a:extLst>
          </p:cNvPr>
          <p:cNvSpPr txBox="1"/>
          <p:nvPr/>
        </p:nvSpPr>
        <p:spPr>
          <a:xfrm>
            <a:off x="2296342" y="3932279"/>
            <a:ext cx="312906" cy="369332"/>
          </a:xfrm>
          <a:prstGeom prst="rect">
            <a:avLst/>
          </a:prstGeom>
          <a:noFill/>
        </p:spPr>
        <p:txBody>
          <a:bodyPr wrap="none" rtlCol="0">
            <a:spAutoFit/>
          </a:bodyPr>
          <a:lstStyle/>
          <a:p>
            <a:r>
              <a:rPr lang="vi-VN" dirty="0"/>
              <a:t>7</a:t>
            </a:r>
            <a:endParaRPr lang="en-US" dirty="0"/>
          </a:p>
        </p:txBody>
      </p:sp>
      <p:sp>
        <p:nvSpPr>
          <p:cNvPr id="48" name="Rectangle 47">
            <a:extLst>
              <a:ext uri="{FF2B5EF4-FFF2-40B4-BE49-F238E27FC236}">
                <a16:creationId xmlns:a16="http://schemas.microsoft.com/office/drawing/2014/main" id="{F6D2B947-7BD3-E8C7-2DDE-3ECD2E9DCFBB}"/>
              </a:ext>
            </a:extLst>
          </p:cNvPr>
          <p:cNvSpPr/>
          <p:nvPr/>
        </p:nvSpPr>
        <p:spPr>
          <a:xfrm>
            <a:off x="4173166" y="4423541"/>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49" name="Rectangle 48">
            <a:extLst>
              <a:ext uri="{FF2B5EF4-FFF2-40B4-BE49-F238E27FC236}">
                <a16:creationId xmlns:a16="http://schemas.microsoft.com/office/drawing/2014/main" id="{87E265E4-75C4-996D-D43E-CC48E4EE8F13}"/>
              </a:ext>
            </a:extLst>
          </p:cNvPr>
          <p:cNvSpPr/>
          <p:nvPr/>
        </p:nvSpPr>
        <p:spPr>
          <a:xfrm>
            <a:off x="1984444" y="443112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50" name="TextBox 49">
            <a:extLst>
              <a:ext uri="{FF2B5EF4-FFF2-40B4-BE49-F238E27FC236}">
                <a16:creationId xmlns:a16="http://schemas.microsoft.com/office/drawing/2014/main" id="{53929AC5-04C7-C95C-0E09-408D0322FBF5}"/>
              </a:ext>
            </a:extLst>
          </p:cNvPr>
          <p:cNvSpPr txBox="1"/>
          <p:nvPr/>
        </p:nvSpPr>
        <p:spPr>
          <a:xfrm>
            <a:off x="3188986" y="6369709"/>
            <a:ext cx="312906" cy="369332"/>
          </a:xfrm>
          <a:prstGeom prst="rect">
            <a:avLst/>
          </a:prstGeom>
          <a:noFill/>
        </p:spPr>
        <p:txBody>
          <a:bodyPr wrap="none" rtlCol="0">
            <a:spAutoFit/>
          </a:bodyPr>
          <a:lstStyle/>
          <a:p>
            <a:r>
              <a:rPr lang="vi-VN" dirty="0"/>
              <a:t>7</a:t>
            </a:r>
            <a:endParaRPr lang="en-US" dirty="0"/>
          </a:p>
        </p:txBody>
      </p:sp>
      <p:sp>
        <p:nvSpPr>
          <p:cNvPr id="51" name="Rectangle 50">
            <a:extLst>
              <a:ext uri="{FF2B5EF4-FFF2-40B4-BE49-F238E27FC236}">
                <a16:creationId xmlns:a16="http://schemas.microsoft.com/office/drawing/2014/main" id="{68B42C53-B79C-EAE1-8C8A-E4B7AA1BC18C}"/>
              </a:ext>
            </a:extLst>
          </p:cNvPr>
          <p:cNvSpPr/>
          <p:nvPr/>
        </p:nvSpPr>
        <p:spPr>
          <a:xfrm>
            <a:off x="2714018" y="442397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52" name="Rectangle 51">
            <a:extLst>
              <a:ext uri="{FF2B5EF4-FFF2-40B4-BE49-F238E27FC236}">
                <a16:creationId xmlns:a16="http://schemas.microsoft.com/office/drawing/2014/main" id="{F1E19FD4-378D-8DC4-DEC7-9850785ABB45}"/>
              </a:ext>
            </a:extLst>
          </p:cNvPr>
          <p:cNvSpPr/>
          <p:nvPr/>
        </p:nvSpPr>
        <p:spPr>
          <a:xfrm>
            <a:off x="3443592" y="443112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2" name="TextBox 1">
            <a:extLst>
              <a:ext uri="{FF2B5EF4-FFF2-40B4-BE49-F238E27FC236}">
                <a16:creationId xmlns:a16="http://schemas.microsoft.com/office/drawing/2014/main" id="{4FAEEA23-01BF-C8F5-D3F5-EF911750D5C4}"/>
              </a:ext>
            </a:extLst>
          </p:cNvPr>
          <p:cNvSpPr txBox="1"/>
          <p:nvPr/>
        </p:nvSpPr>
        <p:spPr>
          <a:xfrm>
            <a:off x="2238988" y="3932279"/>
            <a:ext cx="441146" cy="369332"/>
          </a:xfrm>
          <a:prstGeom prst="rect">
            <a:avLst/>
          </a:prstGeom>
          <a:noFill/>
        </p:spPr>
        <p:txBody>
          <a:bodyPr wrap="none" rtlCol="0">
            <a:spAutoFit/>
          </a:bodyPr>
          <a:lstStyle/>
          <a:p>
            <a:r>
              <a:rPr lang="vi-VN" dirty="0"/>
              <a:t>10</a:t>
            </a:r>
            <a:endParaRPr lang="en-US" dirty="0"/>
          </a:p>
        </p:txBody>
      </p:sp>
      <p:sp>
        <p:nvSpPr>
          <p:cNvPr id="3" name="Rectangle 2">
            <a:extLst>
              <a:ext uri="{FF2B5EF4-FFF2-40B4-BE49-F238E27FC236}">
                <a16:creationId xmlns:a16="http://schemas.microsoft.com/office/drawing/2014/main" id="{4B4F2214-5320-B954-9384-BEE437AF134E}"/>
              </a:ext>
            </a:extLst>
          </p:cNvPr>
          <p:cNvSpPr/>
          <p:nvPr/>
        </p:nvSpPr>
        <p:spPr>
          <a:xfrm>
            <a:off x="3443592"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13" name="Rectangle 12">
            <a:extLst>
              <a:ext uri="{FF2B5EF4-FFF2-40B4-BE49-F238E27FC236}">
                <a16:creationId xmlns:a16="http://schemas.microsoft.com/office/drawing/2014/main" id="{90715924-0FE2-8326-E5D5-6DFE66F2E160}"/>
              </a:ext>
            </a:extLst>
          </p:cNvPr>
          <p:cNvSpPr/>
          <p:nvPr/>
        </p:nvSpPr>
        <p:spPr>
          <a:xfrm>
            <a:off x="1986679" y="441742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17" name="Rectangle 16">
            <a:extLst>
              <a:ext uri="{FF2B5EF4-FFF2-40B4-BE49-F238E27FC236}">
                <a16:creationId xmlns:a16="http://schemas.microsoft.com/office/drawing/2014/main" id="{2311B7AF-830D-3557-FABD-57855CAFAEC4}"/>
              </a:ext>
            </a:extLst>
          </p:cNvPr>
          <p:cNvSpPr/>
          <p:nvPr/>
        </p:nvSpPr>
        <p:spPr>
          <a:xfrm>
            <a:off x="2714018" y="441742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18" name="Rectangle 17">
            <a:extLst>
              <a:ext uri="{FF2B5EF4-FFF2-40B4-BE49-F238E27FC236}">
                <a16:creationId xmlns:a16="http://schemas.microsoft.com/office/drawing/2014/main" id="{29371AED-4981-183C-D8D4-B2786D7CA7E6}"/>
              </a:ext>
            </a:extLst>
          </p:cNvPr>
          <p:cNvSpPr/>
          <p:nvPr/>
        </p:nvSpPr>
        <p:spPr>
          <a:xfrm>
            <a:off x="3443592" y="441742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19" name="TextBox 18">
            <a:extLst>
              <a:ext uri="{FF2B5EF4-FFF2-40B4-BE49-F238E27FC236}">
                <a16:creationId xmlns:a16="http://schemas.microsoft.com/office/drawing/2014/main" id="{767419FF-F3E0-F7A9-F0A3-E431116E41CA}"/>
              </a:ext>
            </a:extLst>
          </p:cNvPr>
          <p:cNvSpPr txBox="1"/>
          <p:nvPr/>
        </p:nvSpPr>
        <p:spPr>
          <a:xfrm>
            <a:off x="3823382" y="6369709"/>
            <a:ext cx="441146" cy="369332"/>
          </a:xfrm>
          <a:prstGeom prst="rect">
            <a:avLst/>
          </a:prstGeom>
          <a:noFill/>
        </p:spPr>
        <p:txBody>
          <a:bodyPr wrap="none" rtlCol="0">
            <a:spAutoFit/>
          </a:bodyPr>
          <a:lstStyle/>
          <a:p>
            <a:r>
              <a:rPr lang="vi-VN" dirty="0"/>
              <a:t>10</a:t>
            </a:r>
            <a:endParaRPr lang="en-US" dirty="0"/>
          </a:p>
        </p:txBody>
      </p:sp>
      <p:sp>
        <p:nvSpPr>
          <p:cNvPr id="20" name="Rectangle 19">
            <a:extLst>
              <a:ext uri="{FF2B5EF4-FFF2-40B4-BE49-F238E27FC236}">
                <a16:creationId xmlns:a16="http://schemas.microsoft.com/office/drawing/2014/main" id="{A0B12365-2CAD-B936-D00F-60A74FDDCD91}"/>
              </a:ext>
            </a:extLst>
          </p:cNvPr>
          <p:cNvSpPr/>
          <p:nvPr/>
        </p:nvSpPr>
        <p:spPr>
          <a:xfrm>
            <a:off x="4173166" y="5772110"/>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10" name="TextBox 9">
            <a:extLst>
              <a:ext uri="{FF2B5EF4-FFF2-40B4-BE49-F238E27FC236}">
                <a16:creationId xmlns:a16="http://schemas.microsoft.com/office/drawing/2014/main" id="{BFDAA0EC-FBB4-607D-AC21-D9F7EAA09A8F}"/>
              </a:ext>
            </a:extLst>
          </p:cNvPr>
          <p:cNvSpPr txBox="1"/>
          <p:nvPr/>
        </p:nvSpPr>
        <p:spPr>
          <a:xfrm>
            <a:off x="2232222" y="3918345"/>
            <a:ext cx="441146" cy="369332"/>
          </a:xfrm>
          <a:prstGeom prst="rect">
            <a:avLst/>
          </a:prstGeom>
          <a:noFill/>
        </p:spPr>
        <p:txBody>
          <a:bodyPr wrap="none" rtlCol="0">
            <a:spAutoFit/>
          </a:bodyPr>
          <a:lstStyle/>
          <a:p>
            <a:r>
              <a:rPr lang="vi-VN" dirty="0"/>
              <a:t>14</a:t>
            </a:r>
            <a:endParaRPr lang="en-US" dirty="0"/>
          </a:p>
        </p:txBody>
      </p:sp>
      <p:sp>
        <p:nvSpPr>
          <p:cNvPr id="24" name="Rectangle 23">
            <a:extLst>
              <a:ext uri="{FF2B5EF4-FFF2-40B4-BE49-F238E27FC236}">
                <a16:creationId xmlns:a16="http://schemas.microsoft.com/office/drawing/2014/main" id="{F2E5F2C2-FA46-3653-0FD8-033EB906884B}"/>
              </a:ext>
            </a:extLst>
          </p:cNvPr>
          <p:cNvSpPr/>
          <p:nvPr/>
        </p:nvSpPr>
        <p:spPr>
          <a:xfrm>
            <a:off x="1997444" y="442397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25" name="Rectangle 24">
            <a:extLst>
              <a:ext uri="{FF2B5EF4-FFF2-40B4-BE49-F238E27FC236}">
                <a16:creationId xmlns:a16="http://schemas.microsoft.com/office/drawing/2014/main" id="{EC706F2A-B78D-87B6-3862-57C124AA64C3}"/>
              </a:ext>
            </a:extLst>
          </p:cNvPr>
          <p:cNvSpPr/>
          <p:nvPr/>
        </p:nvSpPr>
        <p:spPr>
          <a:xfrm>
            <a:off x="2727018" y="4422520"/>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26" name="Rectangle 25">
            <a:extLst>
              <a:ext uri="{FF2B5EF4-FFF2-40B4-BE49-F238E27FC236}">
                <a16:creationId xmlns:a16="http://schemas.microsoft.com/office/drawing/2014/main" id="{FB41000E-0AA4-F813-87EB-F11DF0C893D3}"/>
              </a:ext>
            </a:extLst>
          </p:cNvPr>
          <p:cNvSpPr/>
          <p:nvPr/>
        </p:nvSpPr>
        <p:spPr>
          <a:xfrm>
            <a:off x="3450092" y="4423541"/>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27" name="TextBox 26">
            <a:extLst>
              <a:ext uri="{FF2B5EF4-FFF2-40B4-BE49-F238E27FC236}">
                <a16:creationId xmlns:a16="http://schemas.microsoft.com/office/drawing/2014/main" id="{4B42C498-9E10-5229-2914-E2874B54F288}"/>
              </a:ext>
            </a:extLst>
          </p:cNvPr>
          <p:cNvSpPr txBox="1"/>
          <p:nvPr/>
        </p:nvSpPr>
        <p:spPr>
          <a:xfrm>
            <a:off x="4537953" y="6369709"/>
            <a:ext cx="441146" cy="369332"/>
          </a:xfrm>
          <a:prstGeom prst="rect">
            <a:avLst/>
          </a:prstGeom>
          <a:noFill/>
        </p:spPr>
        <p:txBody>
          <a:bodyPr wrap="none" rtlCol="0">
            <a:spAutoFit/>
          </a:bodyPr>
          <a:lstStyle/>
          <a:p>
            <a:r>
              <a:rPr lang="vi-VN" dirty="0"/>
              <a:t>14</a:t>
            </a:r>
            <a:endParaRPr lang="en-US" dirty="0"/>
          </a:p>
        </p:txBody>
      </p:sp>
      <p:sp>
        <p:nvSpPr>
          <p:cNvPr id="29" name="Rectangle 28">
            <a:extLst>
              <a:ext uri="{FF2B5EF4-FFF2-40B4-BE49-F238E27FC236}">
                <a16:creationId xmlns:a16="http://schemas.microsoft.com/office/drawing/2014/main" id="{C14762D8-B73B-6513-ED3F-1E5E74010154}"/>
              </a:ext>
            </a:extLst>
          </p:cNvPr>
          <p:cNvSpPr/>
          <p:nvPr/>
        </p:nvSpPr>
        <p:spPr>
          <a:xfrm>
            <a:off x="4902740" y="5773069"/>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30" name="TextBox 29">
            <a:extLst>
              <a:ext uri="{FF2B5EF4-FFF2-40B4-BE49-F238E27FC236}">
                <a16:creationId xmlns:a16="http://schemas.microsoft.com/office/drawing/2014/main" id="{70FB0116-BA22-7A68-7855-1436EC5EE5EC}"/>
              </a:ext>
            </a:extLst>
          </p:cNvPr>
          <p:cNvSpPr txBox="1"/>
          <p:nvPr/>
        </p:nvSpPr>
        <p:spPr>
          <a:xfrm>
            <a:off x="2232222" y="3925132"/>
            <a:ext cx="441146" cy="369332"/>
          </a:xfrm>
          <a:prstGeom prst="rect">
            <a:avLst/>
          </a:prstGeom>
          <a:noFill/>
        </p:spPr>
        <p:txBody>
          <a:bodyPr wrap="none" rtlCol="0">
            <a:spAutoFit/>
          </a:bodyPr>
          <a:lstStyle/>
          <a:p>
            <a:r>
              <a:rPr lang="vi-VN" dirty="0"/>
              <a:t>16</a:t>
            </a:r>
            <a:endParaRPr lang="en-US" dirty="0"/>
          </a:p>
        </p:txBody>
      </p:sp>
      <p:sp>
        <p:nvSpPr>
          <p:cNvPr id="31" name="Rectangle 30">
            <a:extLst>
              <a:ext uri="{FF2B5EF4-FFF2-40B4-BE49-F238E27FC236}">
                <a16:creationId xmlns:a16="http://schemas.microsoft.com/office/drawing/2014/main" id="{5CE9BD9B-2F15-0955-B108-1F18C494CE59}"/>
              </a:ext>
            </a:extLst>
          </p:cNvPr>
          <p:cNvSpPr/>
          <p:nvPr/>
        </p:nvSpPr>
        <p:spPr>
          <a:xfrm>
            <a:off x="2010444" y="442576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32" name="Rectangle 31">
            <a:extLst>
              <a:ext uri="{FF2B5EF4-FFF2-40B4-BE49-F238E27FC236}">
                <a16:creationId xmlns:a16="http://schemas.microsoft.com/office/drawing/2014/main" id="{5EFE77B6-745A-537C-713A-82EA7A7E1729}"/>
              </a:ext>
            </a:extLst>
          </p:cNvPr>
          <p:cNvSpPr/>
          <p:nvPr/>
        </p:nvSpPr>
        <p:spPr>
          <a:xfrm>
            <a:off x="2737286" y="443052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33" name="TextBox 32">
            <a:extLst>
              <a:ext uri="{FF2B5EF4-FFF2-40B4-BE49-F238E27FC236}">
                <a16:creationId xmlns:a16="http://schemas.microsoft.com/office/drawing/2014/main" id="{EBF7254C-A888-473F-164B-CFDEF1BFEAD4}"/>
              </a:ext>
            </a:extLst>
          </p:cNvPr>
          <p:cNvSpPr txBox="1"/>
          <p:nvPr/>
        </p:nvSpPr>
        <p:spPr>
          <a:xfrm>
            <a:off x="5267527" y="6369709"/>
            <a:ext cx="441146" cy="369332"/>
          </a:xfrm>
          <a:prstGeom prst="rect">
            <a:avLst/>
          </a:prstGeom>
          <a:noFill/>
        </p:spPr>
        <p:txBody>
          <a:bodyPr wrap="none" rtlCol="0">
            <a:spAutoFit/>
          </a:bodyPr>
          <a:lstStyle/>
          <a:p>
            <a:r>
              <a:rPr lang="vi-VN" dirty="0"/>
              <a:t>16</a:t>
            </a:r>
            <a:endParaRPr lang="en-US" dirty="0"/>
          </a:p>
        </p:txBody>
      </p:sp>
      <p:sp>
        <p:nvSpPr>
          <p:cNvPr id="34" name="Rectangle 33">
            <a:extLst>
              <a:ext uri="{FF2B5EF4-FFF2-40B4-BE49-F238E27FC236}">
                <a16:creationId xmlns:a16="http://schemas.microsoft.com/office/drawing/2014/main" id="{2B8805A8-7179-CEF0-A9D9-930D76409627}"/>
              </a:ext>
            </a:extLst>
          </p:cNvPr>
          <p:cNvSpPr/>
          <p:nvPr/>
        </p:nvSpPr>
        <p:spPr>
          <a:xfrm>
            <a:off x="5632314" y="5773069"/>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35" name="TextBox 34">
            <a:extLst>
              <a:ext uri="{FF2B5EF4-FFF2-40B4-BE49-F238E27FC236}">
                <a16:creationId xmlns:a16="http://schemas.microsoft.com/office/drawing/2014/main" id="{DD250352-B886-0566-EB95-AB3F8E2CC025}"/>
              </a:ext>
            </a:extLst>
          </p:cNvPr>
          <p:cNvSpPr txBox="1"/>
          <p:nvPr/>
        </p:nvSpPr>
        <p:spPr>
          <a:xfrm>
            <a:off x="2238791" y="3922834"/>
            <a:ext cx="441146" cy="369332"/>
          </a:xfrm>
          <a:prstGeom prst="rect">
            <a:avLst/>
          </a:prstGeom>
          <a:noFill/>
        </p:spPr>
        <p:txBody>
          <a:bodyPr wrap="none" rtlCol="0">
            <a:spAutoFit/>
          </a:bodyPr>
          <a:lstStyle/>
          <a:p>
            <a:r>
              <a:rPr lang="vi-VN" dirty="0"/>
              <a:t>18</a:t>
            </a:r>
            <a:endParaRPr lang="en-US" dirty="0"/>
          </a:p>
        </p:txBody>
      </p:sp>
      <p:sp>
        <p:nvSpPr>
          <p:cNvPr id="36" name="Rectangle 35">
            <a:extLst>
              <a:ext uri="{FF2B5EF4-FFF2-40B4-BE49-F238E27FC236}">
                <a16:creationId xmlns:a16="http://schemas.microsoft.com/office/drawing/2014/main" id="{EF4F68A1-41E0-9252-542B-7FD017EC38A5}"/>
              </a:ext>
            </a:extLst>
          </p:cNvPr>
          <p:cNvSpPr/>
          <p:nvPr/>
        </p:nvSpPr>
        <p:spPr>
          <a:xfrm>
            <a:off x="2003944" y="4423541"/>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37" name="TextBox 36">
            <a:extLst>
              <a:ext uri="{FF2B5EF4-FFF2-40B4-BE49-F238E27FC236}">
                <a16:creationId xmlns:a16="http://schemas.microsoft.com/office/drawing/2014/main" id="{FC59803B-D47C-6A26-3570-34B69425D4F3}"/>
              </a:ext>
            </a:extLst>
          </p:cNvPr>
          <p:cNvSpPr txBox="1"/>
          <p:nvPr/>
        </p:nvSpPr>
        <p:spPr>
          <a:xfrm>
            <a:off x="5982289" y="6369709"/>
            <a:ext cx="441146" cy="369332"/>
          </a:xfrm>
          <a:prstGeom prst="rect">
            <a:avLst/>
          </a:prstGeom>
          <a:noFill/>
        </p:spPr>
        <p:txBody>
          <a:bodyPr wrap="none" rtlCol="0">
            <a:spAutoFit/>
          </a:bodyPr>
          <a:lstStyle/>
          <a:p>
            <a:r>
              <a:rPr lang="vi-VN" dirty="0"/>
              <a:t>18</a:t>
            </a:r>
            <a:endParaRPr lang="en-US" dirty="0"/>
          </a:p>
        </p:txBody>
      </p:sp>
      <p:sp>
        <p:nvSpPr>
          <p:cNvPr id="38" name="Rectangle 37">
            <a:extLst>
              <a:ext uri="{FF2B5EF4-FFF2-40B4-BE49-F238E27FC236}">
                <a16:creationId xmlns:a16="http://schemas.microsoft.com/office/drawing/2014/main" id="{FCBC37FB-AD5D-51BE-5E03-6621B99D8320}"/>
              </a:ext>
            </a:extLst>
          </p:cNvPr>
          <p:cNvSpPr/>
          <p:nvPr/>
        </p:nvSpPr>
        <p:spPr>
          <a:xfrm>
            <a:off x="6361888" y="5773069"/>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46" name="TextBox 45">
            <a:extLst>
              <a:ext uri="{FF2B5EF4-FFF2-40B4-BE49-F238E27FC236}">
                <a16:creationId xmlns:a16="http://schemas.microsoft.com/office/drawing/2014/main" id="{F5FCDEAC-9C7E-88BB-39F4-3E1E717027A4}"/>
              </a:ext>
            </a:extLst>
          </p:cNvPr>
          <p:cNvSpPr txBox="1"/>
          <p:nvPr/>
        </p:nvSpPr>
        <p:spPr>
          <a:xfrm>
            <a:off x="2224854" y="3928666"/>
            <a:ext cx="441146" cy="369332"/>
          </a:xfrm>
          <a:prstGeom prst="rect">
            <a:avLst/>
          </a:prstGeom>
          <a:noFill/>
        </p:spPr>
        <p:txBody>
          <a:bodyPr wrap="none" rtlCol="0">
            <a:spAutoFit/>
          </a:bodyPr>
          <a:lstStyle/>
          <a:p>
            <a:r>
              <a:rPr lang="vi-VN" dirty="0"/>
              <a:t>19</a:t>
            </a:r>
            <a:endParaRPr lang="en-US" dirty="0"/>
          </a:p>
        </p:txBody>
      </p:sp>
      <p:sp>
        <p:nvSpPr>
          <p:cNvPr id="53" name="TextBox 52">
            <a:extLst>
              <a:ext uri="{FF2B5EF4-FFF2-40B4-BE49-F238E27FC236}">
                <a16:creationId xmlns:a16="http://schemas.microsoft.com/office/drawing/2014/main" id="{DB6BAEC3-7C59-4A76-0D90-F28F98244B3D}"/>
              </a:ext>
            </a:extLst>
          </p:cNvPr>
          <p:cNvSpPr txBox="1"/>
          <p:nvPr/>
        </p:nvSpPr>
        <p:spPr>
          <a:xfrm>
            <a:off x="6726675" y="6369709"/>
            <a:ext cx="441146" cy="369332"/>
          </a:xfrm>
          <a:prstGeom prst="rect">
            <a:avLst/>
          </a:prstGeom>
          <a:noFill/>
        </p:spPr>
        <p:txBody>
          <a:bodyPr wrap="square" rtlCol="0">
            <a:spAutoFit/>
          </a:bodyPr>
          <a:lstStyle/>
          <a:p>
            <a:r>
              <a:rPr lang="vi-VN" dirty="0"/>
              <a:t>19</a:t>
            </a:r>
            <a:endParaRPr lang="en-US" dirty="0"/>
          </a:p>
        </p:txBody>
      </p:sp>
    </p:spTree>
    <p:extLst>
      <p:ext uri="{BB962C8B-B14F-4D97-AF65-F5344CB8AC3E}">
        <p14:creationId xmlns:p14="http://schemas.microsoft.com/office/powerpoint/2010/main" val="55383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righ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22" presetClass="entr" presetSubtype="2"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250"/>
                                        <p:tgtEl>
                                          <p:spTgt spid="2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right)">
                                      <p:cBhvr>
                                        <p:cTn id="46" dur="500"/>
                                        <p:tgtEl>
                                          <p:spTgt spid="40"/>
                                        </p:tgtEl>
                                      </p:cBhvr>
                                    </p:animEffect>
                                  </p:childTnLst>
                                </p:cTn>
                              </p:par>
                            </p:childTnLst>
                          </p:cTn>
                        </p:par>
                        <p:par>
                          <p:cTn id="47" fill="hold">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right)">
                                      <p:cBhvr>
                                        <p:cTn id="50" dur="500"/>
                                        <p:tgtEl>
                                          <p:spTgt spid="43"/>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right)">
                                      <p:cBhvr>
                                        <p:cTn id="54" dur="500"/>
                                        <p:tgtEl>
                                          <p:spTgt spid="44"/>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right)">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0"/>
                                        </p:tgtEl>
                                        <p:attrNameLst>
                                          <p:attrName>style.visibility</p:attrName>
                                        </p:attrNameLst>
                                      </p:cBhvr>
                                      <p:to>
                                        <p:strVal val="hidden"/>
                                      </p:to>
                                    </p:set>
                                  </p:childTnLst>
                                </p:cTn>
                              </p:par>
                            </p:childTnLst>
                          </p:cTn>
                        </p:par>
                        <p:par>
                          <p:cTn id="63" fill="hold">
                            <p:stCondLst>
                              <p:cond delay="0"/>
                            </p:stCondLst>
                            <p:childTnLst>
                              <p:par>
                                <p:cTn id="64" presetID="1" presetClass="exit" presetSubtype="0" fill="hold" grpId="1" nodeType="afterEffect">
                                  <p:stCondLst>
                                    <p:cond delay="0"/>
                                  </p:stCondLst>
                                  <p:childTnLst>
                                    <p:set>
                                      <p:cBhvr>
                                        <p:cTn id="65" dur="1" fill="hold">
                                          <p:stCondLst>
                                            <p:cond delay="0"/>
                                          </p:stCondLst>
                                        </p:cTn>
                                        <p:tgtEl>
                                          <p:spTgt spid="44"/>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1" nodeType="afterEffect">
                                  <p:stCondLst>
                                    <p:cond delay="0"/>
                                  </p:stCondLst>
                                  <p:childTnLst>
                                    <p:set>
                                      <p:cBhvr>
                                        <p:cTn id="68" dur="1" fill="hold">
                                          <p:stCondLst>
                                            <p:cond delay="0"/>
                                          </p:stCondLst>
                                        </p:cTn>
                                        <p:tgtEl>
                                          <p:spTgt spid="43"/>
                                        </p:tgtEl>
                                        <p:attrNameLst>
                                          <p:attrName>style.visibility</p:attrName>
                                        </p:attrNameLst>
                                      </p:cBhvr>
                                      <p:to>
                                        <p:strVal val="hidden"/>
                                      </p:to>
                                    </p:set>
                                  </p:childTnLst>
                                </p:cTn>
                              </p:par>
                              <p:par>
                                <p:cTn id="69" presetID="22" presetClass="entr" presetSubtype="2"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right)">
                                      <p:cBhvr>
                                        <p:cTn id="71" dur="500"/>
                                        <p:tgtEl>
                                          <p:spTgt spid="47"/>
                                        </p:tgtEl>
                                      </p:cBhvr>
                                    </p:animEffect>
                                  </p:childTnLst>
                                </p:cTn>
                              </p:par>
                            </p:childTnLst>
                          </p:cTn>
                        </p:par>
                        <p:par>
                          <p:cTn id="72" fill="hold">
                            <p:stCondLst>
                              <p:cond delay="500"/>
                            </p:stCondLst>
                            <p:childTnLst>
                              <p:par>
                                <p:cTn id="73" presetID="22" presetClass="entr" presetSubtype="2"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right)">
                                      <p:cBhvr>
                                        <p:cTn id="75" dur="500"/>
                                        <p:tgtEl>
                                          <p:spTgt spid="49"/>
                                        </p:tgtEl>
                                      </p:cBhvr>
                                    </p:animEffect>
                                  </p:childTnLst>
                                </p:cTn>
                              </p:par>
                            </p:childTnLst>
                          </p:cTn>
                        </p:par>
                        <p:par>
                          <p:cTn id="76" fill="hold">
                            <p:stCondLst>
                              <p:cond delay="1500"/>
                            </p:stCondLst>
                            <p:childTnLst>
                              <p:par>
                                <p:cTn id="77" presetID="22" presetClass="entr" presetSubtype="2"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right)">
                                      <p:cBhvr>
                                        <p:cTn id="79" dur="500"/>
                                        <p:tgtEl>
                                          <p:spTgt spid="51"/>
                                        </p:tgtEl>
                                      </p:cBhvr>
                                    </p:animEffect>
                                  </p:childTnLst>
                                </p:cTn>
                              </p:par>
                            </p:childTnLst>
                          </p:cTn>
                        </p:par>
                        <p:par>
                          <p:cTn id="80" fill="hold">
                            <p:stCondLst>
                              <p:cond delay="2000"/>
                            </p:stCondLst>
                            <p:childTnLst>
                              <p:par>
                                <p:cTn id="81" presetID="22" presetClass="entr" presetSubtype="2"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ipe(right)">
                                      <p:cBhvr>
                                        <p:cTn id="83" dur="500"/>
                                        <p:tgtEl>
                                          <p:spTgt spid="52"/>
                                        </p:tgtEl>
                                      </p:cBhvr>
                                    </p:animEffect>
                                  </p:childTnLst>
                                </p:cTn>
                              </p:par>
                            </p:childTnLst>
                          </p:cTn>
                        </p:par>
                        <p:par>
                          <p:cTn id="84" fill="hold">
                            <p:stCondLst>
                              <p:cond delay="2500"/>
                            </p:stCondLst>
                            <p:childTnLst>
                              <p:par>
                                <p:cTn id="85" presetID="22" presetClass="entr" presetSubtype="2" fill="hold" grpId="0" nodeType="after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right)">
                                      <p:cBhvr>
                                        <p:cTn id="87" dur="500"/>
                                        <p:tgtEl>
                                          <p:spTgt spid="48"/>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right)">
                                      <p:cBhvr>
                                        <p:cTn id="90" dur="250"/>
                                        <p:tgtEl>
                                          <p:spTgt spid="50"/>
                                        </p:tgtEl>
                                      </p:cBhvr>
                                    </p:animEffect>
                                  </p:childTnLst>
                                </p:cTn>
                              </p:par>
                            </p:childTnLst>
                          </p:cTn>
                        </p:par>
                        <p:par>
                          <p:cTn id="91" fill="hold">
                            <p:stCondLst>
                              <p:cond delay="3000"/>
                            </p:stCondLst>
                            <p:childTnLst>
                              <p:par>
                                <p:cTn id="92" presetID="22" presetClass="entr" presetSubtype="2" fill="hold" grpId="0" nodeType="after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right)">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7"/>
                                        </p:tgtEl>
                                        <p:attrNameLst>
                                          <p:attrName>style.visibility</p:attrName>
                                        </p:attrNameLst>
                                      </p:cBhvr>
                                      <p:to>
                                        <p:strVal val="hidden"/>
                                      </p:to>
                                    </p:set>
                                  </p:childTnLst>
                                </p:cTn>
                              </p:par>
                            </p:childTnLst>
                          </p:cTn>
                        </p:par>
                        <p:par>
                          <p:cTn id="99" fill="hold">
                            <p:stCondLst>
                              <p:cond delay="0"/>
                            </p:stCondLst>
                            <p:childTnLst>
                              <p:par>
                                <p:cTn id="100" presetID="1" presetClass="exit" presetSubtype="0" fill="hold" grpId="1" nodeType="afterEffect">
                                  <p:stCondLst>
                                    <p:cond delay="0"/>
                                  </p:stCondLst>
                                  <p:childTnLst>
                                    <p:set>
                                      <p:cBhvr>
                                        <p:cTn id="101" dur="1" fill="hold">
                                          <p:stCondLst>
                                            <p:cond delay="0"/>
                                          </p:stCondLst>
                                        </p:cTn>
                                        <p:tgtEl>
                                          <p:spTgt spid="49"/>
                                        </p:tgtEl>
                                        <p:attrNameLst>
                                          <p:attrName>style.visibility</p:attrName>
                                        </p:attrNameLst>
                                      </p:cBhvr>
                                      <p:to>
                                        <p:strVal val="hidden"/>
                                      </p:to>
                                    </p:set>
                                  </p:childTnLst>
                                </p:cTn>
                              </p:par>
                            </p:childTnLst>
                          </p:cTn>
                        </p:par>
                        <p:par>
                          <p:cTn id="102" fill="hold">
                            <p:stCondLst>
                              <p:cond delay="0"/>
                            </p:stCondLst>
                            <p:childTnLst>
                              <p:par>
                                <p:cTn id="103" presetID="1" presetClass="exit" presetSubtype="0" fill="hold" grpId="1" nodeType="after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par>
                          <p:cTn id="105" fill="hold">
                            <p:stCondLst>
                              <p:cond delay="0"/>
                            </p:stCondLst>
                            <p:childTnLst>
                              <p:par>
                                <p:cTn id="106" presetID="1" presetClass="exit" presetSubtype="0" fill="hold" grpId="1" nodeType="afterEffect">
                                  <p:stCondLst>
                                    <p:cond delay="0"/>
                                  </p:stCondLst>
                                  <p:childTnLst>
                                    <p:set>
                                      <p:cBhvr>
                                        <p:cTn id="107" dur="1" fill="hold">
                                          <p:stCondLst>
                                            <p:cond delay="0"/>
                                          </p:stCondLst>
                                        </p:cTn>
                                        <p:tgtEl>
                                          <p:spTgt spid="52"/>
                                        </p:tgtEl>
                                        <p:attrNameLst>
                                          <p:attrName>style.visibility</p:attrName>
                                        </p:attrNameLst>
                                      </p:cBhvr>
                                      <p:to>
                                        <p:strVal val="hidden"/>
                                      </p:to>
                                    </p:set>
                                  </p:childTnLst>
                                </p:cTn>
                              </p:par>
                            </p:childTnLst>
                          </p:cTn>
                        </p:par>
                        <p:par>
                          <p:cTn id="108" fill="hold">
                            <p:stCondLst>
                              <p:cond delay="0"/>
                            </p:stCondLst>
                            <p:childTnLst>
                              <p:par>
                                <p:cTn id="109" presetID="1" presetClass="exit" presetSubtype="0" fill="hold" grpId="1" nodeType="afterEffect">
                                  <p:stCondLst>
                                    <p:cond delay="0"/>
                                  </p:stCondLst>
                                  <p:childTnLst>
                                    <p:set>
                                      <p:cBhvr>
                                        <p:cTn id="110" dur="1" fill="hold">
                                          <p:stCondLst>
                                            <p:cond delay="0"/>
                                          </p:stCondLst>
                                        </p:cTn>
                                        <p:tgtEl>
                                          <p:spTgt spid="48"/>
                                        </p:tgtEl>
                                        <p:attrNameLst>
                                          <p:attrName>style.visibility</p:attrName>
                                        </p:attrNameLst>
                                      </p:cBhvr>
                                      <p:to>
                                        <p:strVal val="hidden"/>
                                      </p:to>
                                    </p:set>
                                  </p:childTnLst>
                                </p:cTn>
                              </p:par>
                              <p:par>
                                <p:cTn id="111" presetID="22" presetClass="entr" presetSubtype="2" fill="hold" grpId="0" nodeType="with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wipe(right)">
                                      <p:cBhvr>
                                        <p:cTn id="113" dur="500"/>
                                        <p:tgtEl>
                                          <p:spTgt spid="2"/>
                                        </p:tgtEl>
                                      </p:cBhvr>
                                    </p:animEffect>
                                  </p:childTnLst>
                                </p:cTn>
                              </p:par>
                            </p:childTnLst>
                          </p:cTn>
                        </p:par>
                        <p:par>
                          <p:cTn id="114" fill="hold">
                            <p:stCondLst>
                              <p:cond delay="500"/>
                            </p:stCondLst>
                            <p:childTnLst>
                              <p:par>
                                <p:cTn id="115" presetID="22" presetClass="entr" presetSubtype="2" fill="hold" grpId="0" nodeType="after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wipe(right)">
                                      <p:cBhvr>
                                        <p:cTn id="117" dur="500"/>
                                        <p:tgtEl>
                                          <p:spTgt spid="13"/>
                                        </p:tgtEl>
                                      </p:cBhvr>
                                    </p:animEffect>
                                  </p:childTnLst>
                                </p:cTn>
                              </p:par>
                            </p:childTnLst>
                          </p:cTn>
                        </p:par>
                        <p:par>
                          <p:cTn id="118" fill="hold">
                            <p:stCondLst>
                              <p:cond delay="1000"/>
                            </p:stCondLst>
                            <p:childTnLst>
                              <p:par>
                                <p:cTn id="119" presetID="22" presetClass="entr" presetSubtype="2"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wipe(right)">
                                      <p:cBhvr>
                                        <p:cTn id="121" dur="500"/>
                                        <p:tgtEl>
                                          <p:spTgt spid="17"/>
                                        </p:tgtEl>
                                      </p:cBhvr>
                                    </p:animEffect>
                                  </p:childTnLst>
                                </p:cTn>
                              </p:par>
                            </p:childTnLst>
                          </p:cTn>
                        </p:par>
                        <p:par>
                          <p:cTn id="122" fill="hold">
                            <p:stCondLst>
                              <p:cond delay="1500"/>
                            </p:stCondLst>
                            <p:childTnLst>
                              <p:par>
                                <p:cTn id="123" presetID="22" presetClass="entr" presetSubtype="2" fill="hold" grpId="0" nodeType="afterEffect">
                                  <p:stCondLst>
                                    <p:cond delay="0"/>
                                  </p:stCondLst>
                                  <p:childTnLst>
                                    <p:set>
                                      <p:cBhvr>
                                        <p:cTn id="124" dur="1" fill="hold">
                                          <p:stCondLst>
                                            <p:cond delay="0"/>
                                          </p:stCondLst>
                                        </p:cTn>
                                        <p:tgtEl>
                                          <p:spTgt spid="18"/>
                                        </p:tgtEl>
                                        <p:attrNameLst>
                                          <p:attrName>style.visibility</p:attrName>
                                        </p:attrNameLst>
                                      </p:cBhvr>
                                      <p:to>
                                        <p:strVal val="visible"/>
                                      </p:to>
                                    </p:set>
                                    <p:animEffect transition="in" filter="wipe(right)">
                                      <p:cBhvr>
                                        <p:cTn id="125" dur="500"/>
                                        <p:tgtEl>
                                          <p:spTgt spid="18"/>
                                        </p:tgtEl>
                                      </p:cBhvr>
                                    </p:animEffect>
                                  </p:childTnLst>
                                </p:cTn>
                              </p:par>
                              <p:par>
                                <p:cTn id="126" presetID="22" presetClass="entr" presetSubtype="2" fill="hold" grpId="0" nodeType="with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wipe(right)">
                                      <p:cBhvr>
                                        <p:cTn id="128" dur="250"/>
                                        <p:tgtEl>
                                          <p:spTgt spid="19"/>
                                        </p:tgtEl>
                                      </p:cBhvr>
                                    </p:animEffect>
                                  </p:childTnLst>
                                </p:cTn>
                              </p:par>
                            </p:childTnLst>
                          </p:cTn>
                        </p:par>
                        <p:par>
                          <p:cTn id="129" fill="hold">
                            <p:stCondLst>
                              <p:cond delay="2000"/>
                            </p:stCondLst>
                            <p:childTnLst>
                              <p:par>
                                <p:cTn id="130" presetID="22" presetClass="entr" presetSubtype="2" fill="hold" grpId="0" nodeType="after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wipe(right)">
                                      <p:cBhvr>
                                        <p:cTn id="132" dur="500"/>
                                        <p:tgtEl>
                                          <p:spTgt spid="20"/>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2"/>
                                        </p:tgtEl>
                                        <p:attrNameLst>
                                          <p:attrName>style.visibility</p:attrName>
                                        </p:attrNameLst>
                                      </p:cBhvr>
                                      <p:to>
                                        <p:strVal val="hidden"/>
                                      </p:to>
                                    </p:set>
                                  </p:childTnLst>
                                </p:cTn>
                              </p:par>
                            </p:childTnLst>
                          </p:cTn>
                        </p:par>
                        <p:par>
                          <p:cTn id="137" fill="hold">
                            <p:stCondLst>
                              <p:cond delay="0"/>
                            </p:stCondLst>
                            <p:childTnLst>
                              <p:par>
                                <p:cTn id="138" presetID="1" presetClass="exit" presetSubtype="0" fill="hold" grpId="1" nodeType="afterEffect">
                                  <p:stCondLst>
                                    <p:cond delay="0"/>
                                  </p:stCondLst>
                                  <p:childTnLst>
                                    <p:set>
                                      <p:cBhvr>
                                        <p:cTn id="139" dur="1" fill="hold">
                                          <p:stCondLst>
                                            <p:cond delay="0"/>
                                          </p:stCondLst>
                                        </p:cTn>
                                        <p:tgtEl>
                                          <p:spTgt spid="13"/>
                                        </p:tgtEl>
                                        <p:attrNameLst>
                                          <p:attrName>style.visibility</p:attrName>
                                        </p:attrNameLst>
                                      </p:cBhvr>
                                      <p:to>
                                        <p:strVal val="hidden"/>
                                      </p:to>
                                    </p:set>
                                  </p:childTnLst>
                                </p:cTn>
                              </p:par>
                            </p:childTnLst>
                          </p:cTn>
                        </p:par>
                        <p:par>
                          <p:cTn id="140" fill="hold">
                            <p:stCondLst>
                              <p:cond delay="0"/>
                            </p:stCondLst>
                            <p:childTnLst>
                              <p:par>
                                <p:cTn id="141" presetID="1" presetClass="exit" presetSubtype="0" fill="hold" grpId="1" nodeType="afterEffect">
                                  <p:stCondLst>
                                    <p:cond delay="0"/>
                                  </p:stCondLst>
                                  <p:childTnLst>
                                    <p:set>
                                      <p:cBhvr>
                                        <p:cTn id="142" dur="1" fill="hold">
                                          <p:stCondLst>
                                            <p:cond delay="0"/>
                                          </p:stCondLst>
                                        </p:cTn>
                                        <p:tgtEl>
                                          <p:spTgt spid="17"/>
                                        </p:tgtEl>
                                        <p:attrNameLst>
                                          <p:attrName>style.visibility</p:attrName>
                                        </p:attrNameLst>
                                      </p:cBhvr>
                                      <p:to>
                                        <p:strVal val="hidden"/>
                                      </p:to>
                                    </p:set>
                                  </p:childTnLst>
                                </p:cTn>
                              </p:par>
                            </p:childTnLst>
                          </p:cTn>
                        </p:par>
                        <p:par>
                          <p:cTn id="143" fill="hold">
                            <p:stCondLst>
                              <p:cond delay="0"/>
                            </p:stCondLst>
                            <p:childTnLst>
                              <p:par>
                                <p:cTn id="144" presetID="1" presetClass="exit" presetSubtype="0" fill="hold" grpId="1" nodeType="afterEffect">
                                  <p:stCondLst>
                                    <p:cond delay="0"/>
                                  </p:stCondLst>
                                  <p:childTnLst>
                                    <p:set>
                                      <p:cBhvr>
                                        <p:cTn id="145" dur="1" fill="hold">
                                          <p:stCondLst>
                                            <p:cond delay="0"/>
                                          </p:stCondLst>
                                        </p:cTn>
                                        <p:tgtEl>
                                          <p:spTgt spid="18"/>
                                        </p:tgtEl>
                                        <p:attrNameLst>
                                          <p:attrName>style.visibility</p:attrName>
                                        </p:attrNameLst>
                                      </p:cBhvr>
                                      <p:to>
                                        <p:strVal val="hidden"/>
                                      </p:to>
                                    </p:set>
                                  </p:childTnLst>
                                </p:cTn>
                              </p:par>
                              <p:par>
                                <p:cTn id="146" presetID="22" presetClass="entr" presetSubtype="2" fill="hold" grpId="0" nodeType="with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right)">
                                      <p:cBhvr>
                                        <p:cTn id="148" dur="500"/>
                                        <p:tgtEl>
                                          <p:spTgt spid="10"/>
                                        </p:tgtEl>
                                      </p:cBhvr>
                                    </p:animEffect>
                                  </p:childTnLst>
                                </p:cTn>
                              </p:par>
                            </p:childTnLst>
                          </p:cTn>
                        </p:par>
                        <p:par>
                          <p:cTn id="149" fill="hold">
                            <p:stCondLst>
                              <p:cond delay="500"/>
                            </p:stCondLst>
                            <p:childTnLst>
                              <p:par>
                                <p:cTn id="150" presetID="22" presetClass="entr" presetSubtype="2" fill="hold" grpId="0" nodeType="after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wipe(right)">
                                      <p:cBhvr>
                                        <p:cTn id="152" dur="500"/>
                                        <p:tgtEl>
                                          <p:spTgt spid="24"/>
                                        </p:tgtEl>
                                      </p:cBhvr>
                                    </p:animEffect>
                                  </p:childTnLst>
                                </p:cTn>
                              </p:par>
                            </p:childTnLst>
                          </p:cTn>
                        </p:par>
                        <p:par>
                          <p:cTn id="153" fill="hold">
                            <p:stCondLst>
                              <p:cond delay="1000"/>
                            </p:stCondLst>
                            <p:childTnLst>
                              <p:par>
                                <p:cTn id="154" presetID="22" presetClass="entr" presetSubtype="2" fill="hold" grpId="0" nodeType="after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wipe(right)">
                                      <p:cBhvr>
                                        <p:cTn id="156" dur="500"/>
                                        <p:tgtEl>
                                          <p:spTgt spid="25"/>
                                        </p:tgtEl>
                                      </p:cBhvr>
                                    </p:animEffect>
                                  </p:childTnLst>
                                </p:cTn>
                              </p:par>
                            </p:childTnLst>
                          </p:cTn>
                        </p:par>
                        <p:par>
                          <p:cTn id="157" fill="hold">
                            <p:stCondLst>
                              <p:cond delay="1500"/>
                            </p:stCondLst>
                            <p:childTnLst>
                              <p:par>
                                <p:cTn id="158" presetID="2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Effect transition="in" filter="wipe(right)">
                                      <p:cBhvr>
                                        <p:cTn id="160" dur="500"/>
                                        <p:tgtEl>
                                          <p:spTgt spid="26"/>
                                        </p:tgtEl>
                                      </p:cBhvr>
                                    </p:animEffect>
                                  </p:childTnLst>
                                </p:cTn>
                              </p:par>
                              <p:par>
                                <p:cTn id="161" presetID="22" presetClass="entr" presetSubtype="2" fill="hold" grpId="0" nodeType="withEffect">
                                  <p:stCondLst>
                                    <p:cond delay="0"/>
                                  </p:stCondLst>
                                  <p:childTnLst>
                                    <p:set>
                                      <p:cBhvr>
                                        <p:cTn id="162" dur="1" fill="hold">
                                          <p:stCondLst>
                                            <p:cond delay="0"/>
                                          </p:stCondLst>
                                        </p:cTn>
                                        <p:tgtEl>
                                          <p:spTgt spid="27"/>
                                        </p:tgtEl>
                                        <p:attrNameLst>
                                          <p:attrName>style.visibility</p:attrName>
                                        </p:attrNameLst>
                                      </p:cBhvr>
                                      <p:to>
                                        <p:strVal val="visible"/>
                                      </p:to>
                                    </p:set>
                                    <p:animEffect transition="in" filter="wipe(right)">
                                      <p:cBhvr>
                                        <p:cTn id="163" dur="250"/>
                                        <p:tgtEl>
                                          <p:spTgt spid="27"/>
                                        </p:tgtEl>
                                      </p:cBhvr>
                                    </p:animEffect>
                                  </p:childTnLst>
                                </p:cTn>
                              </p:par>
                            </p:childTnLst>
                          </p:cTn>
                        </p:par>
                        <p:par>
                          <p:cTn id="164" fill="hold">
                            <p:stCondLst>
                              <p:cond delay="2000"/>
                            </p:stCondLst>
                            <p:childTnLst>
                              <p:par>
                                <p:cTn id="165" presetID="22" presetClass="entr" presetSubtype="2" fill="hold" grpId="0" nodeType="afterEffect">
                                  <p:stCondLst>
                                    <p:cond delay="0"/>
                                  </p:stCondLst>
                                  <p:childTnLst>
                                    <p:set>
                                      <p:cBhvr>
                                        <p:cTn id="166" dur="1" fill="hold">
                                          <p:stCondLst>
                                            <p:cond delay="0"/>
                                          </p:stCondLst>
                                        </p:cTn>
                                        <p:tgtEl>
                                          <p:spTgt spid="29"/>
                                        </p:tgtEl>
                                        <p:attrNameLst>
                                          <p:attrName>style.visibility</p:attrName>
                                        </p:attrNameLst>
                                      </p:cBhvr>
                                      <p:to>
                                        <p:strVal val="visible"/>
                                      </p:to>
                                    </p:set>
                                    <p:animEffect transition="in" filter="wipe(right)">
                                      <p:cBhvr>
                                        <p:cTn id="167" dur="500"/>
                                        <p:tgtEl>
                                          <p:spTgt spid="29"/>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10"/>
                                        </p:tgtEl>
                                        <p:attrNameLst>
                                          <p:attrName>style.visibility</p:attrName>
                                        </p:attrNameLst>
                                      </p:cBhvr>
                                      <p:to>
                                        <p:strVal val="hidden"/>
                                      </p:to>
                                    </p:set>
                                  </p:childTnLst>
                                </p:cTn>
                              </p:par>
                            </p:childTnLst>
                          </p:cTn>
                        </p:par>
                        <p:par>
                          <p:cTn id="172" fill="hold">
                            <p:stCondLst>
                              <p:cond delay="0"/>
                            </p:stCondLst>
                            <p:childTnLst>
                              <p:par>
                                <p:cTn id="173" presetID="1" presetClass="exit" presetSubtype="0" fill="hold" grpId="1" nodeType="afterEffect">
                                  <p:stCondLst>
                                    <p:cond delay="0"/>
                                  </p:stCondLst>
                                  <p:childTnLst>
                                    <p:set>
                                      <p:cBhvr>
                                        <p:cTn id="174" dur="1" fill="hold">
                                          <p:stCondLst>
                                            <p:cond delay="0"/>
                                          </p:stCondLst>
                                        </p:cTn>
                                        <p:tgtEl>
                                          <p:spTgt spid="26"/>
                                        </p:tgtEl>
                                        <p:attrNameLst>
                                          <p:attrName>style.visibility</p:attrName>
                                        </p:attrNameLst>
                                      </p:cBhvr>
                                      <p:to>
                                        <p:strVal val="hidden"/>
                                      </p:to>
                                    </p:set>
                                  </p:childTnLst>
                                </p:cTn>
                              </p:par>
                            </p:childTnLst>
                          </p:cTn>
                        </p:par>
                        <p:par>
                          <p:cTn id="175" fill="hold">
                            <p:stCondLst>
                              <p:cond delay="0"/>
                            </p:stCondLst>
                            <p:childTnLst>
                              <p:par>
                                <p:cTn id="176" presetID="1" presetClass="exit" presetSubtype="0" fill="hold" grpId="1" nodeType="afterEffect">
                                  <p:stCondLst>
                                    <p:cond delay="0"/>
                                  </p:stCondLst>
                                  <p:childTnLst>
                                    <p:set>
                                      <p:cBhvr>
                                        <p:cTn id="177" dur="1" fill="hold">
                                          <p:stCondLst>
                                            <p:cond delay="0"/>
                                          </p:stCondLst>
                                        </p:cTn>
                                        <p:tgtEl>
                                          <p:spTgt spid="25"/>
                                        </p:tgtEl>
                                        <p:attrNameLst>
                                          <p:attrName>style.visibility</p:attrName>
                                        </p:attrNameLst>
                                      </p:cBhvr>
                                      <p:to>
                                        <p:strVal val="hidden"/>
                                      </p:to>
                                    </p:set>
                                  </p:childTnLst>
                                </p:cTn>
                              </p:par>
                            </p:childTnLst>
                          </p:cTn>
                        </p:par>
                        <p:par>
                          <p:cTn id="178" fill="hold">
                            <p:stCondLst>
                              <p:cond delay="0"/>
                            </p:stCondLst>
                            <p:childTnLst>
                              <p:par>
                                <p:cTn id="179" presetID="1" presetClass="exit" presetSubtype="0" fill="hold" grpId="1" nodeType="afterEffect">
                                  <p:stCondLst>
                                    <p:cond delay="0"/>
                                  </p:stCondLst>
                                  <p:childTnLst>
                                    <p:set>
                                      <p:cBhvr>
                                        <p:cTn id="180" dur="1" fill="hold">
                                          <p:stCondLst>
                                            <p:cond delay="0"/>
                                          </p:stCondLst>
                                        </p:cTn>
                                        <p:tgtEl>
                                          <p:spTgt spid="24"/>
                                        </p:tgtEl>
                                        <p:attrNameLst>
                                          <p:attrName>style.visibility</p:attrName>
                                        </p:attrNameLst>
                                      </p:cBhvr>
                                      <p:to>
                                        <p:strVal val="hidden"/>
                                      </p:to>
                                    </p:set>
                                  </p:childTnLst>
                                </p:cTn>
                              </p:par>
                              <p:par>
                                <p:cTn id="181" presetID="22" presetClass="entr" presetSubtype="2" fill="hold" grpId="0" nodeType="withEffect">
                                  <p:stCondLst>
                                    <p:cond delay="0"/>
                                  </p:stCondLst>
                                  <p:childTnLst>
                                    <p:set>
                                      <p:cBhvr>
                                        <p:cTn id="182" dur="1" fill="hold">
                                          <p:stCondLst>
                                            <p:cond delay="0"/>
                                          </p:stCondLst>
                                        </p:cTn>
                                        <p:tgtEl>
                                          <p:spTgt spid="30"/>
                                        </p:tgtEl>
                                        <p:attrNameLst>
                                          <p:attrName>style.visibility</p:attrName>
                                        </p:attrNameLst>
                                      </p:cBhvr>
                                      <p:to>
                                        <p:strVal val="visible"/>
                                      </p:to>
                                    </p:set>
                                    <p:animEffect transition="in" filter="wipe(right)">
                                      <p:cBhvr>
                                        <p:cTn id="183" dur="500"/>
                                        <p:tgtEl>
                                          <p:spTgt spid="30"/>
                                        </p:tgtEl>
                                      </p:cBhvr>
                                    </p:animEffect>
                                  </p:childTnLst>
                                </p:cTn>
                              </p:par>
                            </p:childTnLst>
                          </p:cTn>
                        </p:par>
                        <p:par>
                          <p:cTn id="184" fill="hold">
                            <p:stCondLst>
                              <p:cond delay="500"/>
                            </p:stCondLst>
                            <p:childTnLst>
                              <p:par>
                                <p:cTn id="185" presetID="22" presetClass="entr" presetSubtype="2" fill="hold" grpId="0" nodeType="afterEffect">
                                  <p:stCondLst>
                                    <p:cond delay="0"/>
                                  </p:stCondLst>
                                  <p:childTnLst>
                                    <p:set>
                                      <p:cBhvr>
                                        <p:cTn id="186" dur="1" fill="hold">
                                          <p:stCondLst>
                                            <p:cond delay="0"/>
                                          </p:stCondLst>
                                        </p:cTn>
                                        <p:tgtEl>
                                          <p:spTgt spid="31"/>
                                        </p:tgtEl>
                                        <p:attrNameLst>
                                          <p:attrName>style.visibility</p:attrName>
                                        </p:attrNameLst>
                                      </p:cBhvr>
                                      <p:to>
                                        <p:strVal val="visible"/>
                                      </p:to>
                                    </p:set>
                                    <p:animEffect transition="in" filter="wipe(right)">
                                      <p:cBhvr>
                                        <p:cTn id="187" dur="500"/>
                                        <p:tgtEl>
                                          <p:spTgt spid="31"/>
                                        </p:tgtEl>
                                      </p:cBhvr>
                                    </p:animEffect>
                                  </p:childTnLst>
                                </p:cTn>
                              </p:par>
                            </p:childTnLst>
                          </p:cTn>
                        </p:par>
                        <p:par>
                          <p:cTn id="188" fill="hold">
                            <p:stCondLst>
                              <p:cond delay="1000"/>
                            </p:stCondLst>
                            <p:childTnLst>
                              <p:par>
                                <p:cTn id="189" presetID="22" presetClass="entr" presetSubtype="2" fill="hold" grpId="0" nodeType="after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wipe(right)">
                                      <p:cBhvr>
                                        <p:cTn id="191" dur="500"/>
                                        <p:tgtEl>
                                          <p:spTgt spid="32"/>
                                        </p:tgtEl>
                                      </p:cBhvr>
                                    </p:animEffect>
                                  </p:childTnLst>
                                </p:cTn>
                              </p:par>
                              <p:par>
                                <p:cTn id="192" presetID="22" presetClass="entr" presetSubtype="2" fill="hold" grpId="0" nodeType="withEffect">
                                  <p:stCondLst>
                                    <p:cond delay="0"/>
                                  </p:stCondLst>
                                  <p:childTnLst>
                                    <p:set>
                                      <p:cBhvr>
                                        <p:cTn id="193" dur="1" fill="hold">
                                          <p:stCondLst>
                                            <p:cond delay="0"/>
                                          </p:stCondLst>
                                        </p:cTn>
                                        <p:tgtEl>
                                          <p:spTgt spid="33"/>
                                        </p:tgtEl>
                                        <p:attrNameLst>
                                          <p:attrName>style.visibility</p:attrName>
                                        </p:attrNameLst>
                                      </p:cBhvr>
                                      <p:to>
                                        <p:strVal val="visible"/>
                                      </p:to>
                                    </p:set>
                                    <p:animEffect transition="in" filter="wipe(right)">
                                      <p:cBhvr>
                                        <p:cTn id="194" dur="250"/>
                                        <p:tgtEl>
                                          <p:spTgt spid="33"/>
                                        </p:tgtEl>
                                      </p:cBhvr>
                                    </p:animEffect>
                                  </p:childTnLst>
                                </p:cTn>
                              </p:par>
                            </p:childTnLst>
                          </p:cTn>
                        </p:par>
                        <p:par>
                          <p:cTn id="195" fill="hold">
                            <p:stCondLst>
                              <p:cond delay="1500"/>
                            </p:stCondLst>
                            <p:childTnLst>
                              <p:par>
                                <p:cTn id="196" presetID="22" presetClass="entr" presetSubtype="2" fill="hold" grpId="0" nodeType="afterEffect">
                                  <p:stCondLst>
                                    <p:cond delay="0"/>
                                  </p:stCondLst>
                                  <p:childTnLst>
                                    <p:set>
                                      <p:cBhvr>
                                        <p:cTn id="197" dur="1" fill="hold">
                                          <p:stCondLst>
                                            <p:cond delay="0"/>
                                          </p:stCondLst>
                                        </p:cTn>
                                        <p:tgtEl>
                                          <p:spTgt spid="34"/>
                                        </p:tgtEl>
                                        <p:attrNameLst>
                                          <p:attrName>style.visibility</p:attrName>
                                        </p:attrNameLst>
                                      </p:cBhvr>
                                      <p:to>
                                        <p:strVal val="visible"/>
                                      </p:to>
                                    </p:set>
                                    <p:animEffect transition="in" filter="wipe(right)">
                                      <p:cBhvr>
                                        <p:cTn id="198" dur="500"/>
                                        <p:tgtEl>
                                          <p:spTgt spid="34"/>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1" nodeType="clickEffect">
                                  <p:stCondLst>
                                    <p:cond delay="0"/>
                                  </p:stCondLst>
                                  <p:childTnLst>
                                    <p:set>
                                      <p:cBhvr>
                                        <p:cTn id="202" dur="1" fill="hold">
                                          <p:stCondLst>
                                            <p:cond delay="0"/>
                                          </p:stCondLst>
                                        </p:cTn>
                                        <p:tgtEl>
                                          <p:spTgt spid="30"/>
                                        </p:tgtEl>
                                        <p:attrNameLst>
                                          <p:attrName>style.visibility</p:attrName>
                                        </p:attrNameLst>
                                      </p:cBhvr>
                                      <p:to>
                                        <p:strVal val="hidden"/>
                                      </p:to>
                                    </p:set>
                                  </p:childTnLst>
                                </p:cTn>
                              </p:par>
                            </p:childTnLst>
                          </p:cTn>
                        </p:par>
                        <p:par>
                          <p:cTn id="203" fill="hold">
                            <p:stCondLst>
                              <p:cond delay="0"/>
                            </p:stCondLst>
                            <p:childTnLst>
                              <p:par>
                                <p:cTn id="204" presetID="1" presetClass="exit" presetSubtype="0" fill="hold" grpId="1" nodeType="afterEffect">
                                  <p:stCondLst>
                                    <p:cond delay="0"/>
                                  </p:stCondLst>
                                  <p:childTnLst>
                                    <p:set>
                                      <p:cBhvr>
                                        <p:cTn id="205" dur="1" fill="hold">
                                          <p:stCondLst>
                                            <p:cond delay="0"/>
                                          </p:stCondLst>
                                        </p:cTn>
                                        <p:tgtEl>
                                          <p:spTgt spid="32"/>
                                        </p:tgtEl>
                                        <p:attrNameLst>
                                          <p:attrName>style.visibility</p:attrName>
                                        </p:attrNameLst>
                                      </p:cBhvr>
                                      <p:to>
                                        <p:strVal val="hidden"/>
                                      </p:to>
                                    </p:set>
                                  </p:childTnLst>
                                </p:cTn>
                              </p:par>
                            </p:childTnLst>
                          </p:cTn>
                        </p:par>
                        <p:par>
                          <p:cTn id="206" fill="hold">
                            <p:stCondLst>
                              <p:cond delay="0"/>
                            </p:stCondLst>
                            <p:childTnLst>
                              <p:par>
                                <p:cTn id="207" presetID="1" presetClass="exit" presetSubtype="0" fill="hold" grpId="1" nodeType="afterEffect">
                                  <p:stCondLst>
                                    <p:cond delay="0"/>
                                  </p:stCondLst>
                                  <p:childTnLst>
                                    <p:set>
                                      <p:cBhvr>
                                        <p:cTn id="208" dur="1" fill="hold">
                                          <p:stCondLst>
                                            <p:cond delay="0"/>
                                          </p:stCondLst>
                                        </p:cTn>
                                        <p:tgtEl>
                                          <p:spTgt spid="31"/>
                                        </p:tgtEl>
                                        <p:attrNameLst>
                                          <p:attrName>style.visibility</p:attrName>
                                        </p:attrNameLst>
                                      </p:cBhvr>
                                      <p:to>
                                        <p:strVal val="hidden"/>
                                      </p:to>
                                    </p:set>
                                  </p:childTnLst>
                                </p:cTn>
                              </p:par>
                              <p:par>
                                <p:cTn id="209" presetID="22" presetClass="entr" presetSubtype="2" fill="hold" grpId="0" nodeType="withEffect">
                                  <p:stCondLst>
                                    <p:cond delay="0"/>
                                  </p:stCondLst>
                                  <p:childTnLst>
                                    <p:set>
                                      <p:cBhvr>
                                        <p:cTn id="210" dur="1" fill="hold">
                                          <p:stCondLst>
                                            <p:cond delay="0"/>
                                          </p:stCondLst>
                                        </p:cTn>
                                        <p:tgtEl>
                                          <p:spTgt spid="35"/>
                                        </p:tgtEl>
                                        <p:attrNameLst>
                                          <p:attrName>style.visibility</p:attrName>
                                        </p:attrNameLst>
                                      </p:cBhvr>
                                      <p:to>
                                        <p:strVal val="visible"/>
                                      </p:to>
                                    </p:set>
                                    <p:animEffect transition="in" filter="wipe(right)">
                                      <p:cBhvr>
                                        <p:cTn id="211" dur="500"/>
                                        <p:tgtEl>
                                          <p:spTgt spid="35"/>
                                        </p:tgtEl>
                                      </p:cBhvr>
                                    </p:animEffect>
                                  </p:childTnLst>
                                </p:cTn>
                              </p:par>
                            </p:childTnLst>
                          </p:cTn>
                        </p:par>
                        <p:par>
                          <p:cTn id="212" fill="hold">
                            <p:stCondLst>
                              <p:cond delay="500"/>
                            </p:stCondLst>
                            <p:childTnLst>
                              <p:par>
                                <p:cTn id="213" presetID="22" presetClass="entr" presetSubtype="2" fill="hold" grpId="0" nodeType="afterEffect">
                                  <p:stCondLst>
                                    <p:cond delay="0"/>
                                  </p:stCondLst>
                                  <p:childTnLst>
                                    <p:set>
                                      <p:cBhvr>
                                        <p:cTn id="214" dur="1" fill="hold">
                                          <p:stCondLst>
                                            <p:cond delay="0"/>
                                          </p:stCondLst>
                                        </p:cTn>
                                        <p:tgtEl>
                                          <p:spTgt spid="36"/>
                                        </p:tgtEl>
                                        <p:attrNameLst>
                                          <p:attrName>style.visibility</p:attrName>
                                        </p:attrNameLst>
                                      </p:cBhvr>
                                      <p:to>
                                        <p:strVal val="visible"/>
                                      </p:to>
                                    </p:set>
                                    <p:animEffect transition="in" filter="wipe(right)">
                                      <p:cBhvr>
                                        <p:cTn id="215" dur="500"/>
                                        <p:tgtEl>
                                          <p:spTgt spid="36"/>
                                        </p:tgtEl>
                                      </p:cBhvr>
                                    </p:animEffect>
                                  </p:childTnLst>
                                </p:cTn>
                              </p:par>
                              <p:par>
                                <p:cTn id="216" presetID="22" presetClass="entr" presetSubtype="2" fill="hold" grpId="0" nodeType="withEffect">
                                  <p:stCondLst>
                                    <p:cond delay="0"/>
                                  </p:stCondLst>
                                  <p:childTnLst>
                                    <p:set>
                                      <p:cBhvr>
                                        <p:cTn id="217" dur="1" fill="hold">
                                          <p:stCondLst>
                                            <p:cond delay="0"/>
                                          </p:stCondLst>
                                        </p:cTn>
                                        <p:tgtEl>
                                          <p:spTgt spid="37"/>
                                        </p:tgtEl>
                                        <p:attrNameLst>
                                          <p:attrName>style.visibility</p:attrName>
                                        </p:attrNameLst>
                                      </p:cBhvr>
                                      <p:to>
                                        <p:strVal val="visible"/>
                                      </p:to>
                                    </p:set>
                                    <p:animEffect transition="in" filter="wipe(right)">
                                      <p:cBhvr>
                                        <p:cTn id="218" dur="250"/>
                                        <p:tgtEl>
                                          <p:spTgt spid="37"/>
                                        </p:tgtEl>
                                      </p:cBhvr>
                                    </p:animEffect>
                                  </p:childTnLst>
                                </p:cTn>
                              </p:par>
                            </p:childTnLst>
                          </p:cTn>
                        </p:par>
                        <p:par>
                          <p:cTn id="219" fill="hold">
                            <p:stCondLst>
                              <p:cond delay="1000"/>
                            </p:stCondLst>
                            <p:childTnLst>
                              <p:par>
                                <p:cTn id="220" presetID="22" presetClass="entr" presetSubtype="2" fill="hold" grpId="0" nodeType="afterEffect">
                                  <p:stCondLst>
                                    <p:cond delay="0"/>
                                  </p:stCondLst>
                                  <p:childTnLst>
                                    <p:set>
                                      <p:cBhvr>
                                        <p:cTn id="221" dur="1" fill="hold">
                                          <p:stCondLst>
                                            <p:cond delay="0"/>
                                          </p:stCondLst>
                                        </p:cTn>
                                        <p:tgtEl>
                                          <p:spTgt spid="38"/>
                                        </p:tgtEl>
                                        <p:attrNameLst>
                                          <p:attrName>style.visibility</p:attrName>
                                        </p:attrNameLst>
                                      </p:cBhvr>
                                      <p:to>
                                        <p:strVal val="visible"/>
                                      </p:to>
                                    </p:set>
                                    <p:animEffect transition="in" filter="wipe(right)">
                                      <p:cBhvr>
                                        <p:cTn id="222" dur="500"/>
                                        <p:tgtEl>
                                          <p:spTgt spid="38"/>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 nodeType="clickEffect">
                                  <p:stCondLst>
                                    <p:cond delay="0"/>
                                  </p:stCondLst>
                                  <p:childTnLst>
                                    <p:set>
                                      <p:cBhvr>
                                        <p:cTn id="226" dur="1" fill="hold">
                                          <p:stCondLst>
                                            <p:cond delay="0"/>
                                          </p:stCondLst>
                                        </p:cTn>
                                        <p:tgtEl>
                                          <p:spTgt spid="35"/>
                                        </p:tgtEl>
                                        <p:attrNameLst>
                                          <p:attrName>style.visibility</p:attrName>
                                        </p:attrNameLst>
                                      </p:cBhvr>
                                      <p:to>
                                        <p:strVal val="hidden"/>
                                      </p:to>
                                    </p:set>
                                  </p:childTnLst>
                                </p:cTn>
                              </p:par>
                            </p:childTnLst>
                          </p:cTn>
                        </p:par>
                        <p:par>
                          <p:cTn id="227" fill="hold">
                            <p:stCondLst>
                              <p:cond delay="0"/>
                            </p:stCondLst>
                            <p:childTnLst>
                              <p:par>
                                <p:cTn id="228" presetID="1" presetClass="exit" presetSubtype="0" fill="hold" grpId="1" nodeType="afterEffect">
                                  <p:stCondLst>
                                    <p:cond delay="0"/>
                                  </p:stCondLst>
                                  <p:childTnLst>
                                    <p:set>
                                      <p:cBhvr>
                                        <p:cTn id="229" dur="1" fill="hold">
                                          <p:stCondLst>
                                            <p:cond delay="0"/>
                                          </p:stCondLst>
                                        </p:cTn>
                                        <p:tgtEl>
                                          <p:spTgt spid="36"/>
                                        </p:tgtEl>
                                        <p:attrNameLst>
                                          <p:attrName>style.visibility</p:attrName>
                                        </p:attrNameLst>
                                      </p:cBhvr>
                                      <p:to>
                                        <p:strVal val="hidden"/>
                                      </p:to>
                                    </p:set>
                                  </p:childTnLst>
                                </p:cTn>
                              </p:par>
                              <p:par>
                                <p:cTn id="230" presetID="22" presetClass="entr" presetSubtype="2" fill="hold" grpId="0" nodeType="withEffect">
                                  <p:stCondLst>
                                    <p:cond delay="0"/>
                                  </p:stCondLst>
                                  <p:childTnLst>
                                    <p:set>
                                      <p:cBhvr>
                                        <p:cTn id="231" dur="1" fill="hold">
                                          <p:stCondLst>
                                            <p:cond delay="0"/>
                                          </p:stCondLst>
                                        </p:cTn>
                                        <p:tgtEl>
                                          <p:spTgt spid="46"/>
                                        </p:tgtEl>
                                        <p:attrNameLst>
                                          <p:attrName>style.visibility</p:attrName>
                                        </p:attrNameLst>
                                      </p:cBhvr>
                                      <p:to>
                                        <p:strVal val="visible"/>
                                      </p:to>
                                    </p:set>
                                    <p:animEffect transition="in" filter="wipe(right)">
                                      <p:cBhvr>
                                        <p:cTn id="232" dur="500"/>
                                        <p:tgtEl>
                                          <p:spTgt spid="46"/>
                                        </p:tgtEl>
                                      </p:cBhvr>
                                    </p:animEffect>
                                  </p:childTnLst>
                                </p:cTn>
                              </p:par>
                              <p:par>
                                <p:cTn id="233" presetID="22" presetClass="entr" presetSubtype="2" fill="hold" grpId="0" nodeType="withEffect">
                                  <p:stCondLst>
                                    <p:cond delay="0"/>
                                  </p:stCondLst>
                                  <p:childTnLst>
                                    <p:set>
                                      <p:cBhvr>
                                        <p:cTn id="234" dur="1" fill="hold">
                                          <p:stCondLst>
                                            <p:cond delay="0"/>
                                          </p:stCondLst>
                                        </p:cTn>
                                        <p:tgtEl>
                                          <p:spTgt spid="53"/>
                                        </p:tgtEl>
                                        <p:attrNameLst>
                                          <p:attrName>style.visibility</p:attrName>
                                        </p:attrNameLst>
                                      </p:cBhvr>
                                      <p:to>
                                        <p:strVal val="visible"/>
                                      </p:to>
                                    </p:set>
                                    <p:animEffect transition="in" filter="wipe(right)">
                                      <p:cBhvr>
                                        <p:cTn id="235" dur="250"/>
                                        <p:tgtEl>
                                          <p:spTgt spid="53"/>
                                        </p:tgtEl>
                                      </p:cBhvr>
                                    </p:animEffect>
                                  </p:childTnLst>
                                </p:cTn>
                              </p:par>
                            </p:childTnLst>
                          </p:cTn>
                        </p:par>
                      </p:childTnLst>
                    </p:cTn>
                  </p:par>
                  <p:par>
                    <p:cTn id="236" fill="hold">
                      <p:stCondLst>
                        <p:cond delay="indefinite"/>
                      </p:stCondLst>
                      <p:childTnLst>
                        <p:par>
                          <p:cTn id="237" fill="hold">
                            <p:stCondLst>
                              <p:cond delay="0"/>
                            </p:stCondLst>
                            <p:childTnLst>
                              <p:par>
                                <p:cTn id="238" presetID="42" presetClass="entr" presetSubtype="0" fill="hold" nodeType="clickEffect">
                                  <p:stCondLst>
                                    <p:cond delay="0"/>
                                  </p:stCondLst>
                                  <p:childTnLst>
                                    <p:set>
                                      <p:cBhvr>
                                        <p:cTn id="239" dur="1" fill="hold">
                                          <p:stCondLst>
                                            <p:cond delay="0"/>
                                          </p:stCondLst>
                                        </p:cTn>
                                        <p:tgtEl>
                                          <p:spTgt spid="42"/>
                                        </p:tgtEl>
                                        <p:attrNameLst>
                                          <p:attrName>style.visibility</p:attrName>
                                        </p:attrNameLst>
                                      </p:cBhvr>
                                      <p:to>
                                        <p:strVal val="visible"/>
                                      </p:to>
                                    </p:set>
                                    <p:animEffect transition="in" filter="fade">
                                      <p:cBhvr>
                                        <p:cTn id="240" dur="500"/>
                                        <p:tgtEl>
                                          <p:spTgt spid="42"/>
                                        </p:tgtEl>
                                      </p:cBhvr>
                                    </p:animEffect>
                                    <p:anim calcmode="lin" valueType="num">
                                      <p:cBhvr>
                                        <p:cTn id="241" dur="500" fill="hold"/>
                                        <p:tgtEl>
                                          <p:spTgt spid="42"/>
                                        </p:tgtEl>
                                        <p:attrNameLst>
                                          <p:attrName>ppt_x</p:attrName>
                                        </p:attrNameLst>
                                      </p:cBhvr>
                                      <p:tavLst>
                                        <p:tav tm="0">
                                          <p:val>
                                            <p:strVal val="#ppt_x"/>
                                          </p:val>
                                        </p:tav>
                                        <p:tav tm="100000">
                                          <p:val>
                                            <p:strVal val="#ppt_x"/>
                                          </p:val>
                                        </p:tav>
                                      </p:tavLst>
                                    </p:anim>
                                    <p:anim calcmode="lin" valueType="num">
                                      <p:cBhvr>
                                        <p:cTn id="242"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2" presetClass="entr" presetSubtype="2" fill="hold" nodeType="clickEffect">
                                  <p:stCondLst>
                                    <p:cond delay="0"/>
                                  </p:stCondLst>
                                  <p:childTnLst>
                                    <p:set>
                                      <p:cBhvr>
                                        <p:cTn id="246" dur="1" fill="hold">
                                          <p:stCondLst>
                                            <p:cond delay="0"/>
                                          </p:stCondLst>
                                        </p:cTn>
                                        <p:tgtEl>
                                          <p:spTgt spid="14"/>
                                        </p:tgtEl>
                                        <p:attrNameLst>
                                          <p:attrName>style.visibility</p:attrName>
                                        </p:attrNameLst>
                                      </p:cBhvr>
                                      <p:to>
                                        <p:strVal val="visible"/>
                                      </p:to>
                                    </p:set>
                                    <p:animEffect transition="in" filter="wipe(right)">
                                      <p:cBhvr>
                                        <p:cTn id="247" dur="500"/>
                                        <p:tgtEl>
                                          <p:spTgt spid="14"/>
                                        </p:tgtEl>
                                      </p:cBhvr>
                                    </p:animEffect>
                                  </p:childTnLst>
                                </p:cTn>
                              </p:par>
                            </p:childTnLst>
                          </p:cTn>
                        </p:par>
                      </p:childTnLst>
                    </p:cTn>
                  </p:par>
                  <p:par>
                    <p:cTn id="248" fill="hold">
                      <p:stCondLst>
                        <p:cond delay="indefinite"/>
                      </p:stCondLst>
                      <p:childTnLst>
                        <p:par>
                          <p:cTn id="249" fill="hold">
                            <p:stCondLst>
                              <p:cond delay="0"/>
                            </p:stCondLst>
                            <p:childTnLst>
                              <p:par>
                                <p:cTn id="250" presetID="42" presetClass="entr" presetSubtype="0" fill="hold" grpId="0" nodeType="clickEffect">
                                  <p:stCondLst>
                                    <p:cond delay="0"/>
                                  </p:stCondLst>
                                  <p:childTnLst>
                                    <p:set>
                                      <p:cBhvr>
                                        <p:cTn id="251" dur="1" fill="hold">
                                          <p:stCondLst>
                                            <p:cond delay="0"/>
                                          </p:stCondLst>
                                        </p:cTn>
                                        <p:tgtEl>
                                          <p:spTgt spid="4"/>
                                        </p:tgtEl>
                                        <p:attrNameLst>
                                          <p:attrName>style.visibility</p:attrName>
                                        </p:attrNameLst>
                                      </p:cBhvr>
                                      <p:to>
                                        <p:strVal val="visible"/>
                                      </p:to>
                                    </p:set>
                                    <p:animEffect transition="in" filter="fade">
                                      <p:cBhvr>
                                        <p:cTn id="252" dur="750"/>
                                        <p:tgtEl>
                                          <p:spTgt spid="4"/>
                                        </p:tgtEl>
                                      </p:cBhvr>
                                    </p:animEffect>
                                    <p:anim calcmode="lin" valueType="num">
                                      <p:cBhvr>
                                        <p:cTn id="253" dur="750" fill="hold"/>
                                        <p:tgtEl>
                                          <p:spTgt spid="4"/>
                                        </p:tgtEl>
                                        <p:attrNameLst>
                                          <p:attrName>ppt_x</p:attrName>
                                        </p:attrNameLst>
                                      </p:cBhvr>
                                      <p:tavLst>
                                        <p:tav tm="0">
                                          <p:val>
                                            <p:strVal val="#ppt_x"/>
                                          </p:val>
                                        </p:tav>
                                        <p:tav tm="100000">
                                          <p:val>
                                            <p:strVal val="#ppt_x"/>
                                          </p:val>
                                        </p:tav>
                                      </p:tavLst>
                                    </p:anim>
                                    <p:anim calcmode="lin" valueType="num">
                                      <p:cBhvr>
                                        <p:cTn id="25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9" grpId="1" animBg="1"/>
      <p:bldP spid="11" grpId="0"/>
      <p:bldP spid="12" grpId="0"/>
      <p:bldP spid="16" grpId="0"/>
      <p:bldP spid="23" grpId="0"/>
      <p:bldP spid="23" grpId="1"/>
      <p:bldP spid="28" grpId="0"/>
      <p:bldP spid="4" grpId="0"/>
      <p:bldP spid="40" grpId="0"/>
      <p:bldP spid="40" grpId="1"/>
      <p:bldP spid="43" grpId="0" animBg="1"/>
      <p:bldP spid="43" grpId="1" animBg="1"/>
      <p:bldP spid="44" grpId="0" animBg="1"/>
      <p:bldP spid="44" grpId="1" animBg="1"/>
      <p:bldP spid="45" grpId="0" animBg="1"/>
      <p:bldP spid="47" grpId="0"/>
      <p:bldP spid="47" grpId="1"/>
      <p:bldP spid="48" grpId="0" animBg="1"/>
      <p:bldP spid="48" grpId="1" animBg="1"/>
      <p:bldP spid="49" grpId="0" animBg="1"/>
      <p:bldP spid="49" grpId="1" animBg="1"/>
      <p:bldP spid="50" grpId="0"/>
      <p:bldP spid="51" grpId="0" animBg="1"/>
      <p:bldP spid="51" grpId="1" animBg="1"/>
      <p:bldP spid="52" grpId="0" animBg="1"/>
      <p:bldP spid="52" grpId="1" animBg="1"/>
      <p:bldP spid="2" grpId="0"/>
      <p:bldP spid="2" grpId="1"/>
      <p:bldP spid="3" grpId="0" animBg="1"/>
      <p:bldP spid="13" grpId="0" animBg="1"/>
      <p:bldP spid="13" grpId="1" animBg="1"/>
      <p:bldP spid="17" grpId="0" animBg="1"/>
      <p:bldP spid="17" grpId="1" animBg="1"/>
      <p:bldP spid="18" grpId="0" animBg="1"/>
      <p:bldP spid="18" grpId="1" animBg="1"/>
      <p:bldP spid="19" grpId="0"/>
      <p:bldP spid="20" grpId="0" animBg="1"/>
      <p:bldP spid="10" grpId="0"/>
      <p:bldP spid="10" grpId="1"/>
      <p:bldP spid="24" grpId="0" animBg="1"/>
      <p:bldP spid="24" grpId="1" animBg="1"/>
      <p:bldP spid="25" grpId="0" animBg="1"/>
      <p:bldP spid="25" grpId="1" animBg="1"/>
      <p:bldP spid="26" grpId="0" animBg="1"/>
      <p:bldP spid="26" grpId="1" animBg="1"/>
      <p:bldP spid="27" grpId="0"/>
      <p:bldP spid="29" grpId="0" animBg="1"/>
      <p:bldP spid="30" grpId="0"/>
      <p:bldP spid="30" grpId="1"/>
      <p:bldP spid="31" grpId="0" animBg="1"/>
      <p:bldP spid="31" grpId="1" animBg="1"/>
      <p:bldP spid="32" grpId="0" animBg="1"/>
      <p:bldP spid="32" grpId="1" animBg="1"/>
      <p:bldP spid="33" grpId="0"/>
      <p:bldP spid="34" grpId="0" animBg="1"/>
      <p:bldP spid="35" grpId="0"/>
      <p:bldP spid="35" grpId="1"/>
      <p:bldP spid="36" grpId="0" animBg="1"/>
      <p:bldP spid="36" grpId="1" animBg="1"/>
      <p:bldP spid="37" grpId="0"/>
      <p:bldP spid="38" grpId="0" animBg="1"/>
      <p:bldP spid="46"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B115676D-C1AB-7D89-35B9-B017EF566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8C3AD1-4353-656B-093F-1D55DE76EC42}"/>
              </a:ext>
            </a:extLst>
          </p:cNvPr>
          <p:cNvSpPr txBox="1"/>
          <p:nvPr/>
        </p:nvSpPr>
        <p:spPr>
          <a:xfrm>
            <a:off x="326657" y="777404"/>
            <a:ext cx="2108391" cy="461665"/>
          </a:xfrm>
          <a:prstGeom prst="rect">
            <a:avLst/>
          </a:prstGeom>
          <a:noFill/>
        </p:spPr>
        <p:txBody>
          <a:bodyPr wrap="square">
            <a:spAutoFit/>
          </a:bodyPr>
          <a:lstStyle/>
          <a:p>
            <a:pPr algn="l"/>
            <a:r>
              <a:rPr lang="vi-VN" sz="2400" dirty="0">
                <a:solidFill>
                  <a:srgbClr val="000000"/>
                </a:solidFill>
                <a:latin typeface="Roboto" panose="02000000000000000000" pitchFamily="2" charset="0"/>
                <a:ea typeface="Roboto" panose="02000000000000000000" pitchFamily="2" charset="0"/>
              </a:rPr>
              <a:t>Cài đặt RR</a:t>
            </a:r>
            <a:endParaRPr lang="en-US" sz="24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1870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CE4F6-4450-AD08-CC9D-7B7C60E3D061}"/>
              </a:ext>
            </a:extLst>
          </p:cNvPr>
          <p:cNvSpPr txBox="1"/>
          <p:nvPr/>
        </p:nvSpPr>
        <p:spPr>
          <a:xfrm>
            <a:off x="596550" y="680756"/>
            <a:ext cx="2259774" cy="646331"/>
          </a:xfrm>
          <a:prstGeom prst="rect">
            <a:avLst/>
          </a:prstGeom>
          <a:noFill/>
        </p:spPr>
        <p:txBody>
          <a:bodyPr wrap="square" rtlCol="0">
            <a:spAutoFit/>
          </a:bodyPr>
          <a:lstStyle/>
          <a:p>
            <a:r>
              <a:rPr lang="vi-VN" sz="3200" b="1" dirty="0">
                <a:latin typeface="Roboto" panose="02000000000000000000" pitchFamily="2" charset="0"/>
                <a:ea typeface="Roboto" panose="02000000000000000000" pitchFamily="2" charset="0"/>
              </a:rPr>
              <a:t>Tiến</a:t>
            </a:r>
            <a:r>
              <a:rPr lang="vi-VN" sz="3600" dirty="0">
                <a:latin typeface="Roboto" panose="02000000000000000000" pitchFamily="2" charset="0"/>
                <a:ea typeface="Roboto" panose="02000000000000000000" pitchFamily="2" charset="0"/>
              </a:rPr>
              <a:t> </a:t>
            </a:r>
            <a:r>
              <a:rPr lang="vi-VN" sz="3600" b="1" dirty="0">
                <a:latin typeface="Roboto" panose="02000000000000000000" pitchFamily="2" charset="0"/>
                <a:ea typeface="Roboto" panose="02000000000000000000" pitchFamily="2" charset="0"/>
              </a:rPr>
              <a:t>trình</a:t>
            </a:r>
            <a:endParaRPr lang="en-US" sz="3600" b="1" dirty="0">
              <a:latin typeface="Roboto" panose="02000000000000000000" pitchFamily="2" charset="0"/>
              <a:ea typeface="Roboto" panose="02000000000000000000" pitchFamily="2" charset="0"/>
            </a:endParaRPr>
          </a:p>
        </p:txBody>
      </p:sp>
      <p:cxnSp>
        <p:nvCxnSpPr>
          <p:cNvPr id="7" name="Straight Connector 6">
            <a:extLst>
              <a:ext uri="{FF2B5EF4-FFF2-40B4-BE49-F238E27FC236}">
                <a16:creationId xmlns:a16="http://schemas.microsoft.com/office/drawing/2014/main" id="{7DBD2503-444F-2DA9-A7A8-2595FC26757E}"/>
              </a:ext>
            </a:extLst>
          </p:cNvPr>
          <p:cNvCxnSpPr>
            <a:cxnSpLocks/>
          </p:cNvCxnSpPr>
          <p:nvPr/>
        </p:nvCxnSpPr>
        <p:spPr>
          <a:xfrm>
            <a:off x="596550" y="1233442"/>
            <a:ext cx="188400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6A02ECD-EDB4-641D-7540-97A37046F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813" y="2600191"/>
            <a:ext cx="5065336" cy="32350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1EF7474-61E1-549F-2C4C-919D0529935D}"/>
              </a:ext>
            </a:extLst>
          </p:cNvPr>
          <p:cNvSpPr txBox="1"/>
          <p:nvPr/>
        </p:nvSpPr>
        <p:spPr>
          <a:xfrm>
            <a:off x="596550" y="1556530"/>
            <a:ext cx="6313298" cy="584775"/>
          </a:xfrm>
          <a:prstGeom prst="rect">
            <a:avLst/>
          </a:prstGeom>
          <a:noFill/>
        </p:spPr>
        <p:txBody>
          <a:bodyPr wrap="square" rtlCol="0">
            <a:spAutoFit/>
          </a:bodyPr>
          <a:lstStyle/>
          <a:p>
            <a:r>
              <a:rPr lang="vi-VN" sz="1600" b="0" i="0" dirty="0">
                <a:solidFill>
                  <a:srgbClr val="000000"/>
                </a:solidFill>
                <a:effectLst/>
                <a:latin typeface="Roboto" panose="02000000000000000000" pitchFamily="2" charset="0"/>
                <a:ea typeface="Roboto" panose="02000000000000000000" pitchFamily="2" charset="0"/>
              </a:rPr>
              <a:t>Một tiến trình về cơ bản là một chương trình đang được thực thi. Việc thực hiện một tiến trình phải diễn ra theo kiểu tuần tự</a:t>
            </a:r>
            <a:endParaRPr lang="en-US" sz="1600" dirty="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323D8158-BC48-D64E-6396-411B6A5CA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676" y="2600191"/>
            <a:ext cx="272415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ải mẫu logo đại học Thủy Lợi (TLU) file vector AI, EPS, JPEG, PNG, SVG">
            <a:extLst>
              <a:ext uri="{FF2B5EF4-FFF2-40B4-BE49-F238E27FC236}">
                <a16:creationId xmlns:a16="http://schemas.microsoft.com/office/drawing/2014/main" id="{A8E483B2-2FC3-21AF-B30A-90537584D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20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anim calcmode="lin" valueType="num">
                                      <p:cBhvr>
                                        <p:cTn id="12" dur="500" fill="hold"/>
                                        <p:tgtEl>
                                          <p:spTgt spid="2050"/>
                                        </p:tgtEl>
                                        <p:attrNameLst>
                                          <p:attrName>ppt_x</p:attrName>
                                        </p:attrNameLst>
                                      </p:cBhvr>
                                      <p:tavLst>
                                        <p:tav tm="0">
                                          <p:val>
                                            <p:strVal val="#ppt_x"/>
                                          </p:val>
                                        </p:tav>
                                        <p:tav tm="100000">
                                          <p:val>
                                            <p:strVal val="#ppt_x"/>
                                          </p:val>
                                        </p:tav>
                                      </p:tavLst>
                                    </p:anim>
                                    <p:anim calcmode="lin" valueType="num">
                                      <p:cBhvr>
                                        <p:cTn id="13"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anim calcmode="lin" valueType="num">
                                      <p:cBhvr>
                                        <p:cTn id="19" dur="500" fill="hold"/>
                                        <p:tgtEl>
                                          <p:spTgt spid="1026"/>
                                        </p:tgtEl>
                                        <p:attrNameLst>
                                          <p:attrName>ppt_x</p:attrName>
                                        </p:attrNameLst>
                                      </p:cBhvr>
                                      <p:tavLst>
                                        <p:tav tm="0">
                                          <p:val>
                                            <p:strVal val="#ppt_x"/>
                                          </p:val>
                                        </p:tav>
                                        <p:tav tm="100000">
                                          <p:val>
                                            <p:strVal val="#ppt_x"/>
                                          </p:val>
                                        </p:tav>
                                      </p:tavLst>
                                    </p:anim>
                                    <p:anim calcmode="lin" valueType="num">
                                      <p:cBhvr>
                                        <p:cTn id="20"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E17A3413-7A2B-72CC-2131-E6BD00D3F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C2B1E1-FF04-6FAB-439B-1F9519395C03}"/>
              </a:ext>
            </a:extLst>
          </p:cNvPr>
          <p:cNvSpPr txBox="1"/>
          <p:nvPr/>
        </p:nvSpPr>
        <p:spPr>
          <a:xfrm>
            <a:off x="507212" y="803447"/>
            <a:ext cx="4819275"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Kết quả sau khi chạy chương trình</a:t>
            </a:r>
            <a:endParaRPr lang="en-US" sz="24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8119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6735243D-848B-3343-FC66-4DBED2244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9C713A-49DF-738F-E2AF-A6F5FE259C55}"/>
              </a:ext>
            </a:extLst>
          </p:cNvPr>
          <p:cNvSpPr txBox="1"/>
          <p:nvPr/>
        </p:nvSpPr>
        <p:spPr>
          <a:xfrm>
            <a:off x="639501" y="731483"/>
            <a:ext cx="7392136" cy="461665"/>
          </a:xfrm>
          <a:prstGeom prst="rect">
            <a:avLst/>
          </a:prstGeom>
          <a:noFill/>
        </p:spPr>
        <p:txBody>
          <a:bodyPr wrap="square">
            <a:spAutoFit/>
          </a:bodyPr>
          <a:lstStyle/>
          <a:p>
            <a:pPr algn="l"/>
            <a:r>
              <a:rPr lang="en-US" sz="2400" b="0" i="0" dirty="0">
                <a:solidFill>
                  <a:srgbClr val="000000"/>
                </a:solidFill>
                <a:effectLst/>
                <a:latin typeface="Roboto" panose="02000000000000000000" pitchFamily="2" charset="0"/>
                <a:ea typeface="Roboto" panose="02000000000000000000" pitchFamily="2" charset="0"/>
              </a:rPr>
              <a:t>SJF (Shortest Job First)</a:t>
            </a:r>
            <a:r>
              <a:rPr lang="vi-VN" sz="2400" b="0" i="0" dirty="0">
                <a:solidFill>
                  <a:srgbClr val="000000"/>
                </a:solidFill>
                <a:effectLst/>
                <a:latin typeface="Roboto" panose="02000000000000000000" pitchFamily="2" charset="0"/>
                <a:ea typeface="Roboto" panose="02000000000000000000" pitchFamily="2" charset="0"/>
              </a:rPr>
              <a:t>” Ưu tiên tiến trình ngắn nhất”</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BB0C77F7-1D31-8FBA-BD0C-162154688453}"/>
              </a:ext>
            </a:extLst>
          </p:cNvPr>
          <p:cNvSpPr txBox="1"/>
          <p:nvPr/>
        </p:nvSpPr>
        <p:spPr>
          <a:xfrm>
            <a:off x="639501" y="1715297"/>
            <a:ext cx="5456499" cy="1200329"/>
          </a:xfrm>
          <a:prstGeom prst="rect">
            <a:avLst/>
          </a:prstGeom>
          <a:noFill/>
        </p:spPr>
        <p:txBody>
          <a:bodyPr wrap="square">
            <a:spAutoFit/>
          </a:bodyPr>
          <a:lstStyle/>
          <a:p>
            <a:r>
              <a:rPr lang="vi-VN" b="0" i="0" dirty="0">
                <a:solidFill>
                  <a:srgbClr val="222222"/>
                </a:solidFill>
                <a:effectLst/>
                <a:latin typeface="Source Sans Pro" panose="020B0503030403020204" pitchFamily="34" charset="0"/>
              </a:rPr>
              <a:t>SJR là một thuật toán trong đó quy trình có thời gian thực hiện nhỏ nhất được chọn cho lần thực hiện tiếp theo Nó làm giảm đáng kể thời gian chờ trung bình cho các tiến trình khác đang chờ thực thi. </a:t>
            </a:r>
            <a:endParaRPr lang="en-US" dirty="0"/>
          </a:p>
        </p:txBody>
      </p:sp>
      <p:pic>
        <p:nvPicPr>
          <p:cNvPr id="8194" name="Picture 2" descr="Đường ưu tiên là gì? Thứ tự đường ưu tiên theo quy chuẩn mới">
            <a:extLst>
              <a:ext uri="{FF2B5EF4-FFF2-40B4-BE49-F238E27FC236}">
                <a16:creationId xmlns:a16="http://schemas.microsoft.com/office/drawing/2014/main" id="{11438A3F-2913-3853-E6A0-723039610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555" y="2037243"/>
            <a:ext cx="4980028" cy="33456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30A0892-0A27-2F8C-BF8B-DC852D75302C}"/>
              </a:ext>
            </a:extLst>
          </p:cNvPr>
          <p:cNvSpPr txBox="1"/>
          <p:nvPr/>
        </p:nvSpPr>
        <p:spPr>
          <a:xfrm>
            <a:off x="639501" y="3132528"/>
            <a:ext cx="6669464" cy="400110"/>
          </a:xfrm>
          <a:prstGeom prst="rect">
            <a:avLst/>
          </a:prstGeom>
          <a:noFill/>
        </p:spPr>
        <p:txBody>
          <a:bodyPr wrap="square">
            <a:spAutoFit/>
          </a:bodyPr>
          <a:lstStyle/>
          <a:p>
            <a:r>
              <a:rPr lang="en-US" sz="2000" i="0" dirty="0" err="1">
                <a:solidFill>
                  <a:srgbClr val="273239"/>
                </a:solidFill>
                <a:effectLst/>
                <a:latin typeface="Roboto" panose="02000000000000000000" pitchFamily="2" charset="0"/>
                <a:ea typeface="Roboto" panose="02000000000000000000" pitchFamily="2" charset="0"/>
              </a:rPr>
              <a:t>Thuật</a:t>
            </a:r>
            <a:r>
              <a:rPr lang="en-US" sz="2000" i="0" dirty="0">
                <a:solidFill>
                  <a:srgbClr val="273239"/>
                </a:solidFill>
                <a:effectLst/>
                <a:latin typeface="Roboto" panose="02000000000000000000" pitchFamily="2" charset="0"/>
                <a:ea typeface="Roboto" panose="02000000000000000000" pitchFamily="2" charset="0"/>
              </a:rPr>
              <a:t> </a:t>
            </a:r>
            <a:r>
              <a:rPr lang="en-US" sz="2000" i="0" dirty="0" err="1">
                <a:solidFill>
                  <a:srgbClr val="273239"/>
                </a:solidFill>
                <a:effectLst/>
                <a:latin typeface="Roboto" panose="02000000000000000000" pitchFamily="2" charset="0"/>
                <a:ea typeface="Roboto" panose="02000000000000000000" pitchFamily="2" charset="0"/>
              </a:rPr>
              <a:t>toán</a:t>
            </a:r>
            <a:r>
              <a:rPr lang="en-US" sz="2000" i="0" dirty="0">
                <a:solidFill>
                  <a:srgbClr val="273239"/>
                </a:solidFill>
                <a:effectLst/>
                <a:latin typeface="Roboto" panose="02000000000000000000" pitchFamily="2" charset="0"/>
                <a:ea typeface="Roboto" panose="02000000000000000000" pitchFamily="2" charset="0"/>
              </a:rPr>
              <a:t>: </a:t>
            </a:r>
            <a:endParaRPr lang="en-US" sz="20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FD21FA13-BA71-C153-12E0-6751FE699179}"/>
              </a:ext>
            </a:extLst>
          </p:cNvPr>
          <p:cNvSpPr txBox="1"/>
          <p:nvPr/>
        </p:nvSpPr>
        <p:spPr>
          <a:xfrm>
            <a:off x="639501" y="3671578"/>
            <a:ext cx="6119518" cy="338554"/>
          </a:xfrm>
          <a:prstGeom prst="rect">
            <a:avLst/>
          </a:prstGeom>
          <a:noFill/>
        </p:spPr>
        <p:txBody>
          <a:bodyPr wrap="square">
            <a:spAutoFit/>
          </a:bodyPr>
          <a:lstStyle/>
          <a:p>
            <a:pPr algn="l" fontAlgn="base"/>
            <a:r>
              <a:rPr lang="en-US" sz="1600" b="0" i="0" dirty="0" err="1">
                <a:solidFill>
                  <a:srgbClr val="273239"/>
                </a:solidFill>
                <a:effectLst/>
                <a:latin typeface="Nunito" pitchFamily="2" charset="0"/>
              </a:rPr>
              <a:t>Sắp</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xếp</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tất</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cả</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các</a:t>
            </a:r>
            <a:r>
              <a:rPr lang="en-US" sz="1600" b="0" i="0" dirty="0">
                <a:solidFill>
                  <a:srgbClr val="273239"/>
                </a:solidFill>
                <a:effectLst/>
                <a:latin typeface="Nunito" pitchFamily="2" charset="0"/>
              </a:rPr>
              <a:t> </a:t>
            </a:r>
            <a:r>
              <a:rPr lang="vi-VN" sz="1600" dirty="0">
                <a:solidFill>
                  <a:srgbClr val="273239"/>
                </a:solidFill>
                <a:latin typeface="Nunito" pitchFamily="2" charset="0"/>
              </a:rPr>
              <a:t>tiến trình</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theo</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thời</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gian</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đến</a:t>
            </a:r>
            <a:r>
              <a:rPr lang="en-US" sz="1600" b="0" i="0" dirty="0">
                <a:solidFill>
                  <a:srgbClr val="273239"/>
                </a:solidFill>
                <a:effectLst/>
                <a:latin typeface="Nunito" pitchFamily="2" charset="0"/>
              </a:rPr>
              <a:t>.</a:t>
            </a:r>
            <a:r>
              <a:rPr lang="vi-VN" sz="1600" b="0" i="0" dirty="0">
                <a:solidFill>
                  <a:srgbClr val="273239"/>
                </a:solidFill>
                <a:effectLst/>
                <a:latin typeface="Nunito" pitchFamily="2" charset="0"/>
              </a:rPr>
              <a:t> vào (Danh sách),</a:t>
            </a:r>
            <a:endParaRPr lang="en-US" sz="1600" b="0" i="0" dirty="0">
              <a:solidFill>
                <a:srgbClr val="273239"/>
              </a:solidFill>
              <a:effectLst/>
              <a:latin typeface="Nunito" pitchFamily="2" charset="0"/>
            </a:endParaRPr>
          </a:p>
        </p:txBody>
      </p:sp>
      <p:sp>
        <p:nvSpPr>
          <p:cNvPr id="10" name="TextBox 9">
            <a:extLst>
              <a:ext uri="{FF2B5EF4-FFF2-40B4-BE49-F238E27FC236}">
                <a16:creationId xmlns:a16="http://schemas.microsoft.com/office/drawing/2014/main" id="{9EDF4052-EA87-2516-C25C-04AEB7F0EED2}"/>
              </a:ext>
            </a:extLst>
          </p:cNvPr>
          <p:cNvSpPr txBox="1"/>
          <p:nvPr/>
        </p:nvSpPr>
        <p:spPr>
          <a:xfrm>
            <a:off x="639501" y="4038367"/>
            <a:ext cx="6119518" cy="584775"/>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Lấy ra tiến trình có thời gian thực hiện ngắn nhất trong danh sách để đưa cho CPU thực hiện </a:t>
            </a:r>
            <a:endParaRPr lang="en-US" sz="1600" b="0" i="0" dirty="0">
              <a:solidFill>
                <a:srgbClr val="273239"/>
              </a:solidFill>
              <a:effectLst/>
              <a:latin typeface="Nunito" pitchFamily="2" charset="0"/>
            </a:endParaRPr>
          </a:p>
        </p:txBody>
      </p:sp>
      <p:sp>
        <p:nvSpPr>
          <p:cNvPr id="11" name="TextBox 10">
            <a:extLst>
              <a:ext uri="{FF2B5EF4-FFF2-40B4-BE49-F238E27FC236}">
                <a16:creationId xmlns:a16="http://schemas.microsoft.com/office/drawing/2014/main" id="{CBAA141B-1B1E-998B-0422-274541AC5B43}"/>
              </a:ext>
            </a:extLst>
          </p:cNvPr>
          <p:cNvSpPr txBox="1"/>
          <p:nvPr/>
        </p:nvSpPr>
        <p:spPr>
          <a:xfrm>
            <a:off x="639501" y="4651377"/>
            <a:ext cx="5563336" cy="338554"/>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Sau khi tiến trình được thực hiện xong xóa khỏi danh sách</a:t>
            </a:r>
            <a:endParaRPr lang="en-US" sz="1600" b="0" i="0" dirty="0">
              <a:solidFill>
                <a:srgbClr val="273239"/>
              </a:solidFill>
              <a:effectLst/>
              <a:latin typeface="Nunito" pitchFamily="2" charset="0"/>
            </a:endParaRPr>
          </a:p>
        </p:txBody>
      </p:sp>
      <p:sp>
        <p:nvSpPr>
          <p:cNvPr id="12" name="TextBox 11">
            <a:extLst>
              <a:ext uri="{FF2B5EF4-FFF2-40B4-BE49-F238E27FC236}">
                <a16:creationId xmlns:a16="http://schemas.microsoft.com/office/drawing/2014/main" id="{68584FE2-F307-FF28-8709-2B3FE048032F}"/>
              </a:ext>
            </a:extLst>
          </p:cNvPr>
          <p:cNvSpPr txBox="1"/>
          <p:nvPr/>
        </p:nvSpPr>
        <p:spPr>
          <a:xfrm>
            <a:off x="639502" y="5018166"/>
            <a:ext cx="6119518" cy="646331"/>
          </a:xfrm>
          <a:prstGeom prst="rect">
            <a:avLst/>
          </a:prstGeom>
          <a:noFill/>
        </p:spPr>
        <p:txBody>
          <a:bodyPr wrap="square">
            <a:spAutoFit/>
          </a:bodyPr>
          <a:lstStyle/>
          <a:p>
            <a:pPr algn="l" fontAlgn="base"/>
            <a:r>
              <a:rPr lang="vi-VN" b="0" i="0" dirty="0">
                <a:solidFill>
                  <a:srgbClr val="273239"/>
                </a:solidFill>
                <a:effectLst/>
                <a:latin typeface="Nunito" pitchFamily="2" charset="0"/>
              </a:rPr>
              <a:t>Tiếp tục cho đến khi hàng đợi không còn gì hoặc có yêu cầu </a:t>
            </a:r>
            <a:r>
              <a:rPr lang="vi-VN" sz="1600" b="0" i="0" dirty="0">
                <a:solidFill>
                  <a:srgbClr val="273239"/>
                </a:solidFill>
                <a:effectLst/>
                <a:latin typeface="Nunito" pitchFamily="2" charset="0"/>
              </a:rPr>
              <a:t>ngắt</a:t>
            </a:r>
            <a:endParaRPr lang="en-US" sz="1600" b="0" i="0" dirty="0">
              <a:solidFill>
                <a:srgbClr val="273239"/>
              </a:solidFill>
              <a:effectLst/>
              <a:latin typeface="Nunito" pitchFamily="2" charset="0"/>
            </a:endParaRPr>
          </a:p>
        </p:txBody>
      </p:sp>
    </p:spTree>
    <p:extLst>
      <p:ext uri="{BB962C8B-B14F-4D97-AF65-F5344CB8AC3E}">
        <p14:creationId xmlns:p14="http://schemas.microsoft.com/office/powerpoint/2010/main" val="15409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anim calcmode="lin" valueType="num">
                                      <p:cBhvr>
                                        <p:cTn id="8" dur="500" fill="hold"/>
                                        <p:tgtEl>
                                          <p:spTgt spid="8194"/>
                                        </p:tgtEl>
                                        <p:attrNameLst>
                                          <p:attrName>ppt_x</p:attrName>
                                        </p:attrNameLst>
                                      </p:cBhvr>
                                      <p:tavLst>
                                        <p:tav tm="0">
                                          <p:val>
                                            <p:strVal val="#ppt_x"/>
                                          </p:val>
                                        </p:tav>
                                        <p:tav tm="100000">
                                          <p:val>
                                            <p:strVal val="#ppt_x"/>
                                          </p:val>
                                        </p:tav>
                                      </p:tavLst>
                                    </p:anim>
                                    <p:anim calcmode="lin" valueType="num">
                                      <p:cBhvr>
                                        <p:cTn id="9" dur="5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7B1D1BD4-A3D2-6535-64F4-1D3245C19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Tải mẫu logo đại học Thủy Lợi (TLU) file vector AI, EPS, JPEG, PNG, SVG">
            <a:extLst>
              <a:ext uri="{FF2B5EF4-FFF2-40B4-BE49-F238E27FC236}">
                <a16:creationId xmlns:a16="http://schemas.microsoft.com/office/drawing/2014/main" id="{0DD81FAA-B358-9D5D-6B40-AFED7EF6E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68C627-2C32-E88D-A7C0-C98D204E3DC8}"/>
              </a:ext>
            </a:extLst>
          </p:cNvPr>
          <p:cNvSpPr txBox="1"/>
          <p:nvPr/>
        </p:nvSpPr>
        <p:spPr>
          <a:xfrm>
            <a:off x="4034665" y="731809"/>
            <a:ext cx="4550169"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Ưu nhược điểm của SJF</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993F4DE0-1C06-AB74-1063-5CE6B8A34201}"/>
              </a:ext>
            </a:extLst>
          </p:cNvPr>
          <p:cNvSpPr txBox="1"/>
          <p:nvPr/>
        </p:nvSpPr>
        <p:spPr>
          <a:xfrm>
            <a:off x="698531" y="1857912"/>
            <a:ext cx="1648504"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Ưu điểm</a:t>
            </a:r>
            <a:endParaRPr lang="en-US" sz="2200" b="0" i="0" dirty="0">
              <a:solidFill>
                <a:srgbClr val="000000"/>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F0B1A893-A5A4-6561-4769-0B601889DC32}"/>
              </a:ext>
            </a:extLst>
          </p:cNvPr>
          <p:cNvSpPr txBox="1"/>
          <p:nvPr/>
        </p:nvSpPr>
        <p:spPr>
          <a:xfrm>
            <a:off x="6301718" y="1857913"/>
            <a:ext cx="1831769"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Nhược điểm</a:t>
            </a:r>
            <a:endParaRPr lang="en-US" sz="2200" b="0" i="0" dirty="0">
              <a:solidFill>
                <a:srgbClr val="000000"/>
              </a:solidFill>
              <a:effectLst/>
              <a:latin typeface="Roboto" panose="02000000000000000000" pitchFamily="2" charset="0"/>
              <a:ea typeface="Roboto" panose="02000000000000000000" pitchFamily="2" charset="0"/>
            </a:endParaRPr>
          </a:p>
        </p:txBody>
      </p:sp>
      <p:cxnSp>
        <p:nvCxnSpPr>
          <p:cNvPr id="9" name="Straight Connector 8">
            <a:extLst>
              <a:ext uri="{FF2B5EF4-FFF2-40B4-BE49-F238E27FC236}">
                <a16:creationId xmlns:a16="http://schemas.microsoft.com/office/drawing/2014/main" id="{2B698174-5630-0F3A-499E-1502AC95391B}"/>
              </a:ext>
            </a:extLst>
          </p:cNvPr>
          <p:cNvCxnSpPr>
            <a:cxnSpLocks/>
          </p:cNvCxnSpPr>
          <p:nvPr/>
        </p:nvCxnSpPr>
        <p:spPr>
          <a:xfrm>
            <a:off x="6039360" y="1973263"/>
            <a:ext cx="0" cy="34261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C702F54-56F2-EA9F-576B-CC11868C4E8C}"/>
              </a:ext>
            </a:extLst>
          </p:cNvPr>
          <p:cNvSpPr txBox="1"/>
          <p:nvPr/>
        </p:nvSpPr>
        <p:spPr>
          <a:xfrm>
            <a:off x="698531" y="2466034"/>
            <a:ext cx="5174368" cy="1984133"/>
          </a:xfrm>
          <a:prstGeom prst="rect">
            <a:avLst/>
          </a:prstGeom>
          <a:noFill/>
        </p:spPr>
        <p:txBody>
          <a:bodyPr wrap="square">
            <a:spAutoFit/>
          </a:bodyPr>
          <a:lstStyle/>
          <a:p>
            <a:pPr algn="l">
              <a:lnSpc>
                <a:spcPct val="130000"/>
              </a:lnSpc>
            </a:pPr>
            <a:r>
              <a:rPr lang="vi-VN" sz="1600" b="0" i="0" dirty="0">
                <a:effectLst/>
                <a:latin typeface="Roboto" panose="02000000000000000000" pitchFamily="2" charset="0"/>
                <a:ea typeface="Roboto" panose="02000000000000000000" pitchFamily="2" charset="0"/>
              </a:rPr>
              <a:t>Ưu điểm chính của việc sử dụng thuật toán SJF là nó tối đa hóa thông lượng hệ thống, tức là số lượng tác vụ có thể được hoàn thành trong một khoảng thời gian nhất định. Bằng cách chọn các tác vụ ngắn nhất trước tiên, thuật toán SJF sẽ giảm thời gian nhàn rỗi của bộ xử lý và tăng tốc độ sử dụng</a:t>
            </a:r>
            <a:endParaRPr lang="vi-VN" sz="1600" b="0" i="0" dirty="0">
              <a:solidFill>
                <a:schemeClr val="tx1">
                  <a:lumMod val="95000"/>
                  <a:lumOff val="5000"/>
                </a:schemeClr>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14FB8FB0-55E3-9ADD-7BCD-4155FE076283}"/>
              </a:ext>
            </a:extLst>
          </p:cNvPr>
          <p:cNvSpPr txBox="1"/>
          <p:nvPr/>
        </p:nvSpPr>
        <p:spPr>
          <a:xfrm>
            <a:off x="6301719" y="2546335"/>
            <a:ext cx="5774018" cy="1077218"/>
          </a:xfrm>
          <a:prstGeom prst="rect">
            <a:avLst/>
          </a:prstGeom>
          <a:noFill/>
        </p:spPr>
        <p:txBody>
          <a:bodyPr wrap="square">
            <a:spAutoFit/>
          </a:bodyPr>
          <a:lstStyle/>
          <a:p>
            <a:pPr algn="l" fontAlgn="base"/>
            <a:r>
              <a:rPr lang="vi-VN" sz="1600" b="0" i="0" dirty="0">
                <a:effectLst/>
                <a:latin typeface="Roboto" panose="02000000000000000000" pitchFamily="2" charset="0"/>
                <a:ea typeface="Roboto" panose="02000000000000000000" pitchFamily="2" charset="0"/>
              </a:rPr>
              <a:t> Thuật toán SJF dựa trên các ước tính hoặc dự đoán về thời gian thực hiện, điều này có thể không chính xác hoặc không đáng tin cậy. Nếu ước tính sai, thuật toán SJF có thể không chọn được thứ tự nhiệm vụ tối ưu</a:t>
            </a:r>
            <a:endParaRPr lang="vi-VN" sz="1600" b="0" i="0" dirty="0">
              <a:solidFill>
                <a:srgbClr val="273239"/>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57075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ải mẫu logo đại học Thủy Lợi (TLU) file vector AI, EPS, JPEG, PNG, SVG">
            <a:extLst>
              <a:ext uri="{FF2B5EF4-FFF2-40B4-BE49-F238E27FC236}">
                <a16:creationId xmlns:a16="http://schemas.microsoft.com/office/drawing/2014/main" id="{CD6340E4-F6BE-36F8-35E2-3338CB2B9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020DDFDC-38B2-5441-52A8-AA1A1A1DC1F6}"/>
              </a:ext>
            </a:extLst>
          </p:cNvPr>
          <p:cNvGraphicFramePr>
            <a:graphicFrameLocks noGrp="1"/>
          </p:cNvGraphicFramePr>
          <p:nvPr/>
        </p:nvGraphicFramePr>
        <p:xfrm>
          <a:off x="853262" y="1421328"/>
          <a:ext cx="4141470" cy="1799448"/>
        </p:xfrm>
        <a:graphic>
          <a:graphicData uri="http://schemas.openxmlformats.org/drawingml/2006/table">
            <a:tbl>
              <a:tblPr firstRow="1" bandRow="1">
                <a:tableStyleId>{5C22544A-7EE6-4342-B048-85BDC9FD1C3A}</a:tableStyleId>
              </a:tblPr>
              <a:tblGrid>
                <a:gridCol w="1380490">
                  <a:extLst>
                    <a:ext uri="{9D8B030D-6E8A-4147-A177-3AD203B41FA5}">
                      <a16:colId xmlns:a16="http://schemas.microsoft.com/office/drawing/2014/main" val="2112895203"/>
                    </a:ext>
                  </a:extLst>
                </a:gridCol>
                <a:gridCol w="1380490">
                  <a:extLst>
                    <a:ext uri="{9D8B030D-6E8A-4147-A177-3AD203B41FA5}">
                      <a16:colId xmlns:a16="http://schemas.microsoft.com/office/drawing/2014/main" val="1694367038"/>
                    </a:ext>
                  </a:extLst>
                </a:gridCol>
                <a:gridCol w="1380490">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điểm</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xuất</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hiện</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gian</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sử</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dụng</a:t>
                      </a:r>
                      <a:r>
                        <a:rPr lang="en-US" sz="1100" dirty="0">
                          <a:latin typeface="Roboto" panose="02000000000000000000" pitchFamily="2" charset="0"/>
                          <a:ea typeface="Roboto" panose="02000000000000000000" pitchFamily="2" charset="0"/>
                        </a:rPr>
                        <a:t> CPU</a:t>
                      </a: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0</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5</a:t>
                      </a:r>
                      <a:endParaRPr lang="en-US" sz="1100" dirty="0"/>
                    </a:p>
                  </a:txBody>
                  <a:tcPr/>
                </a:tc>
                <a:tc>
                  <a:txBody>
                    <a:bodyPr/>
                    <a:lstStyle/>
                    <a:p>
                      <a:pPr algn="ctr"/>
                      <a:r>
                        <a:rPr lang="vi-VN" sz="1100" dirty="0"/>
                        <a:t>2</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2</a:t>
                      </a:r>
                      <a:endParaRPr lang="en-US" sz="1100" dirty="0"/>
                    </a:p>
                  </a:txBody>
                  <a:tcPr/>
                </a:tc>
                <a:tc>
                  <a:txBody>
                    <a:bodyPr/>
                    <a:lstStyle/>
                    <a:p>
                      <a:pPr algn="ctr"/>
                      <a:r>
                        <a:rPr lang="vi-VN" sz="1100" dirty="0"/>
                        <a:t>6</a:t>
                      </a:r>
                      <a:endParaRPr lang="en-US" sz="1100" dirty="0"/>
                    </a:p>
                  </a:txBody>
                  <a:tcPr/>
                </a:tc>
                <a:extLst>
                  <a:ext uri="{0D108BD9-81ED-4DB2-BD59-A6C34878D82A}">
                    <a16:rowId xmlns:a16="http://schemas.microsoft.com/office/drawing/2014/main" val="2956804625"/>
                  </a:ext>
                </a:extLst>
              </a:tr>
              <a:tr h="219713">
                <a:tc>
                  <a:txBody>
                    <a:bodyPr/>
                    <a:lstStyle/>
                    <a:p>
                      <a:pPr algn="ctr"/>
                      <a:r>
                        <a:rPr lang="vi-VN" sz="1100" dirty="0"/>
                        <a:t>P4</a:t>
                      </a:r>
                      <a:endParaRPr lang="en-US" sz="1100" dirty="0"/>
                    </a:p>
                  </a:txBody>
                  <a:tcPr/>
                </a:tc>
                <a:tc>
                  <a:txBody>
                    <a:bodyPr/>
                    <a:lstStyle/>
                    <a:p>
                      <a:pPr algn="ctr"/>
                      <a:r>
                        <a:rPr lang="vi-VN" sz="1100" dirty="0"/>
                        <a:t>4</a:t>
                      </a:r>
                      <a:endParaRPr lang="en-US" sz="1100" dirty="0"/>
                    </a:p>
                  </a:txBody>
                  <a:tcPr/>
                </a:tc>
                <a:tc>
                  <a:txBody>
                    <a:bodyPr/>
                    <a:lstStyle/>
                    <a:p>
                      <a:pPr algn="ctr"/>
                      <a:r>
                        <a:rPr lang="vi-VN" sz="1100" dirty="0"/>
                        <a:t>5</a:t>
                      </a:r>
                      <a:endParaRPr lang="en-US" sz="1100" dirty="0"/>
                    </a:p>
                  </a:txBody>
                  <a:tcPr/>
                </a:tc>
                <a:extLst>
                  <a:ext uri="{0D108BD9-81ED-4DB2-BD59-A6C34878D82A}">
                    <a16:rowId xmlns:a16="http://schemas.microsoft.com/office/drawing/2014/main" val="1320708662"/>
                  </a:ext>
                </a:extLst>
              </a:tr>
              <a:tr h="217431">
                <a:tc>
                  <a:txBody>
                    <a:bodyPr/>
                    <a:lstStyle/>
                    <a:p>
                      <a:pPr algn="ctr"/>
                      <a:r>
                        <a:rPr lang="vi-VN" sz="1100" dirty="0"/>
                        <a:t>P5</a:t>
                      </a:r>
                    </a:p>
                  </a:txBody>
                  <a:tcPr/>
                </a:tc>
                <a:tc>
                  <a:txBody>
                    <a:bodyPr/>
                    <a:lstStyle/>
                    <a:p>
                      <a:pPr algn="ctr"/>
                      <a:r>
                        <a:rPr lang="vi-VN" sz="1100" dirty="0"/>
                        <a:t>3</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439958731"/>
                  </a:ext>
                </a:extLst>
              </a:tr>
            </a:tbl>
          </a:graphicData>
        </a:graphic>
      </p:graphicFrame>
      <p:sp>
        <p:nvSpPr>
          <p:cNvPr id="7" name="Rectangle 6">
            <a:extLst>
              <a:ext uri="{FF2B5EF4-FFF2-40B4-BE49-F238E27FC236}">
                <a16:creationId xmlns:a16="http://schemas.microsoft.com/office/drawing/2014/main" id="{492DC214-0CC0-86F5-D85C-7CEABC18CE1F}"/>
              </a:ext>
            </a:extLst>
          </p:cNvPr>
          <p:cNvSpPr/>
          <p:nvPr/>
        </p:nvSpPr>
        <p:spPr>
          <a:xfrm>
            <a:off x="1984444"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8" name="TextBox 7">
            <a:extLst>
              <a:ext uri="{FF2B5EF4-FFF2-40B4-BE49-F238E27FC236}">
                <a16:creationId xmlns:a16="http://schemas.microsoft.com/office/drawing/2014/main" id="{1FDAA3E8-7ACE-E98F-A798-F12B5A089D0B}"/>
              </a:ext>
            </a:extLst>
          </p:cNvPr>
          <p:cNvSpPr txBox="1"/>
          <p:nvPr/>
        </p:nvSpPr>
        <p:spPr>
          <a:xfrm>
            <a:off x="1872209" y="6369709"/>
            <a:ext cx="312906" cy="369332"/>
          </a:xfrm>
          <a:prstGeom prst="rect">
            <a:avLst/>
          </a:prstGeom>
          <a:noFill/>
        </p:spPr>
        <p:txBody>
          <a:bodyPr wrap="none" rtlCol="0">
            <a:spAutoFit/>
          </a:bodyPr>
          <a:lstStyle/>
          <a:p>
            <a:r>
              <a:rPr lang="vi-VN" dirty="0"/>
              <a:t>0</a:t>
            </a:r>
            <a:endParaRPr lang="en-US" dirty="0"/>
          </a:p>
        </p:txBody>
      </p:sp>
      <p:sp>
        <p:nvSpPr>
          <p:cNvPr id="9" name="Rectangle 8">
            <a:extLst>
              <a:ext uri="{FF2B5EF4-FFF2-40B4-BE49-F238E27FC236}">
                <a16:creationId xmlns:a16="http://schemas.microsoft.com/office/drawing/2014/main" id="{73A69256-03BB-1CEC-4990-D207BBF54539}"/>
              </a:ext>
            </a:extLst>
          </p:cNvPr>
          <p:cNvSpPr/>
          <p:nvPr/>
        </p:nvSpPr>
        <p:spPr>
          <a:xfrm>
            <a:off x="1984444" y="4434544"/>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11" name="TextBox 10">
            <a:extLst>
              <a:ext uri="{FF2B5EF4-FFF2-40B4-BE49-F238E27FC236}">
                <a16:creationId xmlns:a16="http://schemas.microsoft.com/office/drawing/2014/main" id="{4F2B0FFA-A308-726D-7BA1-28C5D2D52622}"/>
              </a:ext>
            </a:extLst>
          </p:cNvPr>
          <p:cNvSpPr txBox="1"/>
          <p:nvPr/>
        </p:nvSpPr>
        <p:spPr>
          <a:xfrm>
            <a:off x="809907" y="4510162"/>
            <a:ext cx="1130438"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Hàng đợi</a:t>
            </a:r>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DE34F5E7-6B90-9012-48F0-23F7831EFC50}"/>
              </a:ext>
            </a:extLst>
          </p:cNvPr>
          <p:cNvSpPr txBox="1"/>
          <p:nvPr/>
        </p:nvSpPr>
        <p:spPr>
          <a:xfrm>
            <a:off x="809907" y="5815233"/>
            <a:ext cx="684803"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Gant</a:t>
            </a:r>
            <a:endParaRPr lang="en-US"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D6823CF0-4807-F7D8-D331-39D2B07381D7}"/>
              </a:ext>
            </a:extLst>
          </p:cNvPr>
          <p:cNvSpPr txBox="1"/>
          <p:nvPr/>
        </p:nvSpPr>
        <p:spPr>
          <a:xfrm>
            <a:off x="809907" y="3918345"/>
            <a:ext cx="1592103" cy="369332"/>
          </a:xfrm>
          <a:prstGeom prst="rect">
            <a:avLst/>
          </a:prstGeom>
          <a:noFill/>
        </p:spPr>
        <p:txBody>
          <a:bodyPr wrap="none" rtlCol="0">
            <a:spAutoFit/>
          </a:bodyPr>
          <a:lstStyle/>
          <a:p>
            <a:r>
              <a:rPr lang="vi-VN" dirty="0"/>
              <a:t>Tại thời </a:t>
            </a:r>
            <a:r>
              <a:rPr lang="vi-VN" dirty="0">
                <a:latin typeface="Roboto" panose="02000000000000000000" pitchFamily="2" charset="0"/>
                <a:ea typeface="Roboto" panose="02000000000000000000" pitchFamily="2" charset="0"/>
              </a:rPr>
              <a:t>điểm</a:t>
            </a:r>
            <a:r>
              <a:rPr lang="vi-VN" dirty="0"/>
              <a:t> </a:t>
            </a:r>
            <a:endParaRPr lang="en-US" dirty="0"/>
          </a:p>
        </p:txBody>
      </p:sp>
      <p:sp>
        <p:nvSpPr>
          <p:cNvPr id="23" name="TextBox 22">
            <a:extLst>
              <a:ext uri="{FF2B5EF4-FFF2-40B4-BE49-F238E27FC236}">
                <a16:creationId xmlns:a16="http://schemas.microsoft.com/office/drawing/2014/main" id="{A739BF96-5C7B-4A35-C677-76712A03A81C}"/>
              </a:ext>
            </a:extLst>
          </p:cNvPr>
          <p:cNvSpPr txBox="1"/>
          <p:nvPr/>
        </p:nvSpPr>
        <p:spPr>
          <a:xfrm>
            <a:off x="2245557" y="3918345"/>
            <a:ext cx="312906" cy="369332"/>
          </a:xfrm>
          <a:prstGeom prst="rect">
            <a:avLst/>
          </a:prstGeom>
          <a:noFill/>
        </p:spPr>
        <p:txBody>
          <a:bodyPr wrap="none" rtlCol="0">
            <a:spAutoFit/>
          </a:bodyPr>
          <a:lstStyle/>
          <a:p>
            <a:r>
              <a:rPr lang="vi-VN" dirty="0"/>
              <a:t>0</a:t>
            </a:r>
            <a:endParaRPr lang="en-US" dirty="0"/>
          </a:p>
        </p:txBody>
      </p:sp>
      <p:graphicFrame>
        <p:nvGraphicFramePr>
          <p:cNvPr id="14" name="Table 13">
            <a:extLst>
              <a:ext uri="{FF2B5EF4-FFF2-40B4-BE49-F238E27FC236}">
                <a16:creationId xmlns:a16="http://schemas.microsoft.com/office/drawing/2014/main" id="{EAC2533D-85DC-BFE9-A949-4A72B1D4F03A}"/>
              </a:ext>
            </a:extLst>
          </p:cNvPr>
          <p:cNvGraphicFramePr>
            <a:graphicFrameLocks noGrp="1"/>
          </p:cNvGraphicFramePr>
          <p:nvPr>
            <p:extLst>
              <p:ext uri="{D42A27DB-BD31-4B8C-83A1-F6EECF244321}">
                <p14:modId xmlns:p14="http://schemas.microsoft.com/office/powerpoint/2010/main" val="2213652061"/>
              </p:ext>
            </p:extLst>
          </p:nvPr>
        </p:nvGraphicFramePr>
        <p:xfrm>
          <a:off x="6427880" y="2990971"/>
          <a:ext cx="5070213" cy="1874206"/>
        </p:xfrm>
        <a:graphic>
          <a:graphicData uri="http://schemas.openxmlformats.org/drawingml/2006/table">
            <a:tbl>
              <a:tblPr firstRow="1" bandRow="1">
                <a:tableStyleId>{5C22544A-7EE6-4342-B048-85BDC9FD1C3A}</a:tableStyleId>
              </a:tblPr>
              <a:tblGrid>
                <a:gridCol w="1690071">
                  <a:extLst>
                    <a:ext uri="{9D8B030D-6E8A-4147-A177-3AD203B41FA5}">
                      <a16:colId xmlns:a16="http://schemas.microsoft.com/office/drawing/2014/main" val="2112895203"/>
                    </a:ext>
                  </a:extLst>
                </a:gridCol>
                <a:gridCol w="1690071">
                  <a:extLst>
                    <a:ext uri="{9D8B030D-6E8A-4147-A177-3AD203B41FA5}">
                      <a16:colId xmlns:a16="http://schemas.microsoft.com/office/drawing/2014/main" val="1694367038"/>
                    </a:ext>
                  </a:extLst>
                </a:gridCol>
                <a:gridCol w="1690071">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vi-VN" sz="1100" dirty="0">
                          <a:latin typeface="Roboto" panose="02000000000000000000" pitchFamily="2" charset="0"/>
                          <a:ea typeface="Roboto" panose="02000000000000000000" pitchFamily="2" charset="0"/>
                        </a:rPr>
                        <a:t>Thời gian lưu lại hệ thống</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vi-VN" sz="1100">
                          <a:latin typeface="Roboto" panose="02000000000000000000" pitchFamily="2" charset="0"/>
                          <a:ea typeface="Roboto" panose="02000000000000000000" pitchFamily="2" charset="0"/>
                        </a:rPr>
                        <a:t>gian chờ</a:t>
                      </a:r>
                      <a:endParaRPr lang="en-US"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3 – 0 = 3</a:t>
                      </a:r>
                      <a:endParaRPr lang="en-US" sz="1100" dirty="0"/>
                    </a:p>
                  </a:txBody>
                  <a:tcPr/>
                </a:tc>
                <a:tc>
                  <a:txBody>
                    <a:bodyPr/>
                    <a:lstStyle/>
                    <a:p>
                      <a:pPr algn="ctr"/>
                      <a:r>
                        <a:rPr lang="vi-VN" sz="1100" dirty="0"/>
                        <a:t>3 – 3 = 0</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8 – 5 = 3</a:t>
                      </a:r>
                      <a:endParaRPr lang="en-US" sz="1100" dirty="0"/>
                    </a:p>
                  </a:txBody>
                  <a:tcPr/>
                </a:tc>
                <a:tc>
                  <a:txBody>
                    <a:bodyPr/>
                    <a:lstStyle/>
                    <a:p>
                      <a:pPr algn="ctr"/>
                      <a:r>
                        <a:rPr lang="vi-VN" sz="1100" dirty="0"/>
                        <a:t>3 – 2 = 1</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19 – 2 = 17</a:t>
                      </a:r>
                      <a:endParaRPr lang="en-US" sz="1100" dirty="0"/>
                    </a:p>
                  </a:txBody>
                  <a:tcPr/>
                </a:tc>
                <a:tc>
                  <a:txBody>
                    <a:bodyPr/>
                    <a:lstStyle/>
                    <a:p>
                      <a:pPr algn="ctr"/>
                      <a:r>
                        <a:rPr lang="vi-VN" sz="1100" dirty="0"/>
                        <a:t>17 – 6 = 11</a:t>
                      </a:r>
                      <a:endParaRPr lang="en-US" sz="1100" dirty="0"/>
                    </a:p>
                  </a:txBody>
                  <a:tcPr/>
                </a:tc>
                <a:extLst>
                  <a:ext uri="{0D108BD9-81ED-4DB2-BD59-A6C34878D82A}">
                    <a16:rowId xmlns:a16="http://schemas.microsoft.com/office/drawing/2014/main" val="2956804625"/>
                  </a:ext>
                </a:extLst>
              </a:tr>
              <a:tr h="333838">
                <a:tc>
                  <a:txBody>
                    <a:bodyPr/>
                    <a:lstStyle/>
                    <a:p>
                      <a:pPr algn="ctr"/>
                      <a:r>
                        <a:rPr lang="vi-VN" sz="1100" dirty="0"/>
                        <a:t>P4</a:t>
                      </a:r>
                      <a:endParaRPr lang="en-US" sz="1100" dirty="0"/>
                    </a:p>
                  </a:txBody>
                  <a:tcPr/>
                </a:tc>
                <a:tc>
                  <a:txBody>
                    <a:bodyPr/>
                    <a:lstStyle/>
                    <a:p>
                      <a:pPr algn="ctr"/>
                      <a:r>
                        <a:rPr lang="vi-VN" sz="1100" dirty="0"/>
                        <a:t>13 – 4 = 9</a:t>
                      </a:r>
                      <a:endParaRPr lang="en-US" sz="1100" dirty="0"/>
                    </a:p>
                  </a:txBody>
                  <a:tcPr/>
                </a:tc>
                <a:tc>
                  <a:txBody>
                    <a:bodyPr/>
                    <a:lstStyle/>
                    <a:p>
                      <a:pPr algn="ctr"/>
                      <a:r>
                        <a:rPr lang="vi-VN" sz="1100" dirty="0"/>
                        <a:t>9 – 5 = 4</a:t>
                      </a:r>
                      <a:endParaRPr lang="en-US" sz="1100" dirty="0"/>
                    </a:p>
                  </a:txBody>
                  <a:tcPr/>
                </a:tc>
                <a:extLst>
                  <a:ext uri="{0D108BD9-81ED-4DB2-BD59-A6C34878D82A}">
                    <a16:rowId xmlns:a16="http://schemas.microsoft.com/office/drawing/2014/main" val="1320708662"/>
                  </a:ext>
                </a:extLst>
              </a:tr>
              <a:tr h="219713">
                <a:tc>
                  <a:txBody>
                    <a:bodyPr/>
                    <a:lstStyle/>
                    <a:p>
                      <a:pPr algn="ctr"/>
                      <a:r>
                        <a:rPr lang="vi-VN" sz="1100" dirty="0"/>
                        <a:t>P5</a:t>
                      </a:r>
                    </a:p>
                  </a:txBody>
                  <a:tcPr/>
                </a:tc>
                <a:tc>
                  <a:txBody>
                    <a:bodyPr/>
                    <a:lstStyle/>
                    <a:p>
                      <a:pPr algn="ctr"/>
                      <a:r>
                        <a:rPr lang="vi-VN" sz="1100" dirty="0"/>
                        <a:t>6 – 3 = 3</a:t>
                      </a:r>
                      <a:endParaRPr lang="en-US" sz="1100" dirty="0"/>
                    </a:p>
                  </a:txBody>
                  <a:tcPr/>
                </a:tc>
                <a:tc>
                  <a:txBody>
                    <a:bodyPr/>
                    <a:lstStyle/>
                    <a:p>
                      <a:pPr algn="ctr"/>
                      <a:r>
                        <a:rPr lang="vi-VN" sz="1100" dirty="0"/>
                        <a:t>3 – 3 = 0</a:t>
                      </a:r>
                      <a:endParaRPr lang="en-US" sz="1100" dirty="0"/>
                    </a:p>
                  </a:txBody>
                  <a:tcPr/>
                </a:tc>
                <a:extLst>
                  <a:ext uri="{0D108BD9-81ED-4DB2-BD59-A6C34878D82A}">
                    <a16:rowId xmlns:a16="http://schemas.microsoft.com/office/drawing/2014/main" val="439958731"/>
                  </a:ext>
                </a:extLst>
              </a:tr>
            </a:tbl>
          </a:graphicData>
        </a:graphic>
      </p:graphicFrame>
      <p:sp>
        <p:nvSpPr>
          <p:cNvPr id="15" name="TextBox 14">
            <a:extLst>
              <a:ext uri="{FF2B5EF4-FFF2-40B4-BE49-F238E27FC236}">
                <a16:creationId xmlns:a16="http://schemas.microsoft.com/office/drawing/2014/main" id="{3F195AD0-FCAE-54A7-25B9-F8BD2604532D}"/>
              </a:ext>
            </a:extLst>
          </p:cNvPr>
          <p:cNvSpPr txBox="1"/>
          <p:nvPr/>
        </p:nvSpPr>
        <p:spPr>
          <a:xfrm>
            <a:off x="887728" y="731483"/>
            <a:ext cx="1753293"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Ví dụ </a:t>
            </a:r>
            <a:r>
              <a:rPr lang="vi-VN" sz="2400" dirty="0">
                <a:solidFill>
                  <a:srgbClr val="000000"/>
                </a:solidFill>
                <a:latin typeface="Roboto" panose="02000000000000000000" pitchFamily="2" charset="0"/>
                <a:ea typeface="Roboto" panose="02000000000000000000" pitchFamily="2" charset="0"/>
              </a:rPr>
              <a:t>SJF</a:t>
            </a:r>
            <a:endParaRPr lang="en-US" sz="2400" b="0" i="0" dirty="0">
              <a:solidFill>
                <a:srgbClr val="000000"/>
              </a:solidFill>
              <a:effectLst/>
              <a:latin typeface="Roboto" panose="02000000000000000000" pitchFamily="2" charset="0"/>
              <a:ea typeface="Roboto" panose="02000000000000000000" pitchFamily="2" charset="0"/>
            </a:endParaRPr>
          </a:p>
        </p:txBody>
      </p:sp>
      <p:grpSp>
        <p:nvGrpSpPr>
          <p:cNvPr id="42" name="Group 41">
            <a:extLst>
              <a:ext uri="{FF2B5EF4-FFF2-40B4-BE49-F238E27FC236}">
                <a16:creationId xmlns:a16="http://schemas.microsoft.com/office/drawing/2014/main" id="{F40BB4EC-A996-87B5-C3FF-E227D391CBC5}"/>
              </a:ext>
            </a:extLst>
          </p:cNvPr>
          <p:cNvGrpSpPr/>
          <p:nvPr/>
        </p:nvGrpSpPr>
        <p:grpSpPr>
          <a:xfrm>
            <a:off x="6384526" y="1236662"/>
            <a:ext cx="5201117" cy="1424580"/>
            <a:chOff x="6384526" y="1236662"/>
            <a:chExt cx="5201117" cy="1424580"/>
          </a:xfrm>
        </p:grpSpPr>
        <p:sp>
          <p:nvSpPr>
            <p:cNvPr id="22" name="TextBox 21">
              <a:extLst>
                <a:ext uri="{FF2B5EF4-FFF2-40B4-BE49-F238E27FC236}">
                  <a16:creationId xmlns:a16="http://schemas.microsoft.com/office/drawing/2014/main" id="{03E52435-C7BE-83AD-C02D-38060DAE34E0}"/>
                </a:ext>
              </a:extLst>
            </p:cNvPr>
            <p:cNvSpPr txBox="1"/>
            <p:nvPr/>
          </p:nvSpPr>
          <p:spPr>
            <a:xfrm>
              <a:off x="6384526" y="1236662"/>
              <a:ext cx="2938905" cy="369332"/>
            </a:xfrm>
            <a:prstGeom prst="rect">
              <a:avLst/>
            </a:prstGeom>
            <a:noFill/>
          </p:spPr>
          <p:txBody>
            <a:bodyPr wrap="square">
              <a:spAutoFit/>
            </a:bodyPr>
            <a:lstStyle/>
            <a:p>
              <a:pPr algn="l"/>
              <a:r>
                <a:rPr lang="vi-VN" sz="1800" b="0" i="0" dirty="0">
                  <a:solidFill>
                    <a:srgbClr val="000000"/>
                  </a:solidFill>
                  <a:effectLst/>
                  <a:latin typeface="Roboto" panose="02000000000000000000" pitchFamily="2" charset="0"/>
                  <a:ea typeface="Roboto" panose="02000000000000000000" pitchFamily="2" charset="0"/>
                </a:rPr>
                <a:t>Các công thức liên quan</a:t>
              </a:r>
              <a:endParaRPr lang="en-US" sz="1800" b="0" i="0" dirty="0">
                <a:solidFill>
                  <a:srgbClr val="000000"/>
                </a:solidFill>
                <a:effectLst/>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FF6BA441-16B2-EC89-B496-1A2776DE6195}"/>
                </a:ext>
              </a:extLst>
            </p:cNvPr>
            <p:cNvSpPr txBox="1"/>
            <p:nvPr/>
          </p:nvSpPr>
          <p:spPr>
            <a:xfrm>
              <a:off x="6384526" y="1605994"/>
              <a:ext cx="5201117" cy="523220"/>
            </a:xfrm>
            <a:prstGeom prst="rect">
              <a:avLst/>
            </a:prstGeom>
            <a:noFill/>
          </p:spPr>
          <p:txBody>
            <a:bodyPr wrap="square">
              <a:spAutoFit/>
            </a:bodyPr>
            <a:lstStyle/>
            <a:p>
              <a:r>
                <a:rPr lang="vi-VN" sz="1400" dirty="0">
                  <a:latin typeface="Roboto" panose="02000000000000000000" pitchFamily="2" charset="0"/>
                  <a:ea typeface="Roboto" panose="02000000000000000000" pitchFamily="2" charset="0"/>
                </a:rPr>
                <a:t>T</a:t>
              </a:r>
              <a:r>
                <a:rPr lang="en-US" sz="1400" dirty="0" err="1">
                  <a:latin typeface="Roboto" panose="02000000000000000000" pitchFamily="2" charset="0"/>
                  <a:ea typeface="Roboto" panose="02000000000000000000" pitchFamily="2" charset="0"/>
                </a:rPr>
                <a: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lưu</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một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kết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thúc</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r>
                <a:rPr lang="vi-VN" sz="1400" dirty="0">
                  <a:latin typeface="Roboto" panose="02000000000000000000" pitchFamily="2" charset="0"/>
                  <a:ea typeface="Roboto" panose="02000000000000000000" pitchFamily="2" charset="0"/>
                </a:rPr>
                <a:t> </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xuất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hiện</a:t>
              </a:r>
              <a:endParaRPr lang="en-US"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A33E96DF-5AC8-D3A3-AF1E-F376FDFBB21B}"/>
                </a:ext>
              </a:extLst>
            </p:cNvPr>
            <p:cNvSpPr txBox="1"/>
            <p:nvPr/>
          </p:nvSpPr>
          <p:spPr>
            <a:xfrm>
              <a:off x="6384526" y="2138022"/>
              <a:ext cx="5201117" cy="523220"/>
            </a:xfrm>
            <a:prstGeom prst="rect">
              <a:avLst/>
            </a:prstGeom>
            <a:noFill/>
          </p:spPr>
          <p:txBody>
            <a:bodyPr wrap="square">
              <a:spAutoFit/>
            </a:bodyPr>
            <a:lstStyle/>
            <a:p>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chờ</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vi-VN" sz="1400" dirty="0">
                  <a:latin typeface="Roboto" panose="02000000000000000000" pitchFamily="2" charset="0"/>
                  <a:ea typeface="Roboto" panose="02000000000000000000" pitchFamily="2" charset="0"/>
                </a:rPr>
                <a:t>lưu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p>
          </p:txBody>
        </p:sp>
      </p:grpSp>
      <p:sp>
        <p:nvSpPr>
          <p:cNvPr id="4" name="TextBox 3">
            <a:extLst>
              <a:ext uri="{FF2B5EF4-FFF2-40B4-BE49-F238E27FC236}">
                <a16:creationId xmlns:a16="http://schemas.microsoft.com/office/drawing/2014/main" id="{8B5E985B-8C6C-63F9-C7C9-31BD39ED2C96}"/>
              </a:ext>
            </a:extLst>
          </p:cNvPr>
          <p:cNvSpPr txBox="1"/>
          <p:nvPr/>
        </p:nvSpPr>
        <p:spPr>
          <a:xfrm>
            <a:off x="6432421" y="5348957"/>
            <a:ext cx="4791696" cy="338554"/>
          </a:xfrm>
          <a:prstGeom prst="rect">
            <a:avLst/>
          </a:prstGeom>
          <a:noFill/>
        </p:spPr>
        <p:txBody>
          <a:bodyPr wrap="none" rtlCol="0">
            <a:spAutoFit/>
          </a:bodyPr>
          <a:lstStyle/>
          <a:p>
            <a:r>
              <a:rPr lang="vi-VN" sz="1600" dirty="0">
                <a:latin typeface="Roboto" panose="02000000000000000000" pitchFamily="2" charset="0"/>
                <a:ea typeface="Roboto" panose="02000000000000000000" pitchFamily="2" charset="0"/>
              </a:rPr>
              <a:t>Thời gian chờ trung bình ( 0 + 1 + 11 + 4 + 0)/5 =3.2 </a:t>
            </a:r>
            <a:endParaRPr lang="en-US" sz="1600" dirty="0">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id="{80B05525-B979-96A0-424D-996D5D38FA35}"/>
              </a:ext>
            </a:extLst>
          </p:cNvPr>
          <p:cNvSpPr txBox="1"/>
          <p:nvPr/>
        </p:nvSpPr>
        <p:spPr>
          <a:xfrm>
            <a:off x="2245557" y="3918345"/>
            <a:ext cx="312906" cy="369332"/>
          </a:xfrm>
          <a:prstGeom prst="rect">
            <a:avLst/>
          </a:prstGeom>
          <a:noFill/>
        </p:spPr>
        <p:txBody>
          <a:bodyPr wrap="none" rtlCol="0">
            <a:spAutoFit/>
          </a:bodyPr>
          <a:lstStyle/>
          <a:p>
            <a:r>
              <a:rPr lang="vi-VN" dirty="0"/>
              <a:t>3</a:t>
            </a:r>
            <a:endParaRPr lang="en-US" dirty="0"/>
          </a:p>
        </p:txBody>
      </p:sp>
      <p:sp>
        <p:nvSpPr>
          <p:cNvPr id="38" name="Rectangle 37">
            <a:extLst>
              <a:ext uri="{FF2B5EF4-FFF2-40B4-BE49-F238E27FC236}">
                <a16:creationId xmlns:a16="http://schemas.microsoft.com/office/drawing/2014/main" id="{BD40C1D2-AAF9-42D8-0DC8-4538BAF2AF06}"/>
              </a:ext>
            </a:extLst>
          </p:cNvPr>
          <p:cNvSpPr/>
          <p:nvPr/>
        </p:nvSpPr>
        <p:spPr>
          <a:xfrm>
            <a:off x="1984444" y="4421025"/>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40" name="TextBox 39">
            <a:extLst>
              <a:ext uri="{FF2B5EF4-FFF2-40B4-BE49-F238E27FC236}">
                <a16:creationId xmlns:a16="http://schemas.microsoft.com/office/drawing/2014/main" id="{825293F7-63EE-B310-B2B6-88F2E423A358}"/>
              </a:ext>
            </a:extLst>
          </p:cNvPr>
          <p:cNvSpPr txBox="1"/>
          <p:nvPr/>
        </p:nvSpPr>
        <p:spPr>
          <a:xfrm>
            <a:off x="2484568" y="6369709"/>
            <a:ext cx="312906" cy="369332"/>
          </a:xfrm>
          <a:prstGeom prst="rect">
            <a:avLst/>
          </a:prstGeom>
          <a:noFill/>
        </p:spPr>
        <p:txBody>
          <a:bodyPr wrap="none" rtlCol="0">
            <a:spAutoFit/>
          </a:bodyPr>
          <a:lstStyle/>
          <a:p>
            <a:r>
              <a:rPr lang="vi-VN" dirty="0"/>
              <a:t>3</a:t>
            </a:r>
            <a:endParaRPr lang="en-US" dirty="0"/>
          </a:p>
        </p:txBody>
      </p:sp>
      <p:sp>
        <p:nvSpPr>
          <p:cNvPr id="43" name="Rectangle 42">
            <a:extLst>
              <a:ext uri="{FF2B5EF4-FFF2-40B4-BE49-F238E27FC236}">
                <a16:creationId xmlns:a16="http://schemas.microsoft.com/office/drawing/2014/main" id="{5BF07F46-DC5F-B9DB-CDBC-0EE822372BAE}"/>
              </a:ext>
            </a:extLst>
          </p:cNvPr>
          <p:cNvSpPr/>
          <p:nvPr/>
        </p:nvSpPr>
        <p:spPr>
          <a:xfrm>
            <a:off x="2714018" y="4418639"/>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44" name="Arrow: Right 43">
            <a:extLst>
              <a:ext uri="{FF2B5EF4-FFF2-40B4-BE49-F238E27FC236}">
                <a16:creationId xmlns:a16="http://schemas.microsoft.com/office/drawing/2014/main" id="{58386F9C-DAB2-3A47-4FC0-627EC2442318}"/>
              </a:ext>
            </a:extLst>
          </p:cNvPr>
          <p:cNvSpPr/>
          <p:nvPr/>
        </p:nvSpPr>
        <p:spPr>
          <a:xfrm rot="16200000">
            <a:off x="2198418" y="5148104"/>
            <a:ext cx="364787" cy="14242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494613-F344-190C-B4F1-7CDF17477AAB}"/>
              </a:ext>
            </a:extLst>
          </p:cNvPr>
          <p:cNvSpPr/>
          <p:nvPr/>
        </p:nvSpPr>
        <p:spPr>
          <a:xfrm>
            <a:off x="2714018"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P5</a:t>
            </a:r>
            <a:endParaRPr lang="en-US" dirty="0"/>
          </a:p>
        </p:txBody>
      </p:sp>
      <p:sp>
        <p:nvSpPr>
          <p:cNvPr id="2" name="TextBox 1">
            <a:extLst>
              <a:ext uri="{FF2B5EF4-FFF2-40B4-BE49-F238E27FC236}">
                <a16:creationId xmlns:a16="http://schemas.microsoft.com/office/drawing/2014/main" id="{B0063A4F-48F0-88F6-3D61-5E6F81E2712D}"/>
              </a:ext>
            </a:extLst>
          </p:cNvPr>
          <p:cNvSpPr txBox="1"/>
          <p:nvPr/>
        </p:nvSpPr>
        <p:spPr>
          <a:xfrm>
            <a:off x="2245557" y="3925105"/>
            <a:ext cx="312906" cy="369332"/>
          </a:xfrm>
          <a:prstGeom prst="rect">
            <a:avLst/>
          </a:prstGeom>
          <a:noFill/>
        </p:spPr>
        <p:txBody>
          <a:bodyPr wrap="none" rtlCol="0">
            <a:spAutoFit/>
          </a:bodyPr>
          <a:lstStyle/>
          <a:p>
            <a:r>
              <a:rPr lang="vi-VN" dirty="0"/>
              <a:t>6</a:t>
            </a:r>
            <a:endParaRPr lang="en-US" dirty="0"/>
          </a:p>
        </p:txBody>
      </p:sp>
      <p:sp>
        <p:nvSpPr>
          <p:cNvPr id="3" name="Rectangle 2">
            <a:extLst>
              <a:ext uri="{FF2B5EF4-FFF2-40B4-BE49-F238E27FC236}">
                <a16:creationId xmlns:a16="http://schemas.microsoft.com/office/drawing/2014/main" id="{8668F6DA-13ED-7051-6790-B4A559414AC4}"/>
              </a:ext>
            </a:extLst>
          </p:cNvPr>
          <p:cNvSpPr/>
          <p:nvPr/>
        </p:nvSpPr>
        <p:spPr>
          <a:xfrm>
            <a:off x="2714018" y="4425399"/>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10" name="Rectangle 9">
            <a:extLst>
              <a:ext uri="{FF2B5EF4-FFF2-40B4-BE49-F238E27FC236}">
                <a16:creationId xmlns:a16="http://schemas.microsoft.com/office/drawing/2014/main" id="{6E79F099-E656-E280-AE9C-C3B290640639}"/>
              </a:ext>
            </a:extLst>
          </p:cNvPr>
          <p:cNvSpPr/>
          <p:nvPr/>
        </p:nvSpPr>
        <p:spPr>
          <a:xfrm>
            <a:off x="3439297" y="4425399"/>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13" name="TextBox 12">
            <a:extLst>
              <a:ext uri="{FF2B5EF4-FFF2-40B4-BE49-F238E27FC236}">
                <a16:creationId xmlns:a16="http://schemas.microsoft.com/office/drawing/2014/main" id="{6F6E2127-EF6C-5A80-A10E-7FE1A005AD4D}"/>
              </a:ext>
            </a:extLst>
          </p:cNvPr>
          <p:cNvSpPr txBox="1"/>
          <p:nvPr/>
        </p:nvSpPr>
        <p:spPr>
          <a:xfrm>
            <a:off x="3201172" y="6369709"/>
            <a:ext cx="312906" cy="369332"/>
          </a:xfrm>
          <a:prstGeom prst="rect">
            <a:avLst/>
          </a:prstGeom>
          <a:noFill/>
        </p:spPr>
        <p:txBody>
          <a:bodyPr wrap="none" rtlCol="0">
            <a:spAutoFit/>
          </a:bodyPr>
          <a:lstStyle/>
          <a:p>
            <a:r>
              <a:rPr lang="vi-VN" dirty="0"/>
              <a:t>6</a:t>
            </a:r>
            <a:endParaRPr lang="en-US" dirty="0"/>
          </a:p>
        </p:txBody>
      </p:sp>
      <p:sp>
        <p:nvSpPr>
          <p:cNvPr id="17" name="Rectangle 16">
            <a:extLst>
              <a:ext uri="{FF2B5EF4-FFF2-40B4-BE49-F238E27FC236}">
                <a16:creationId xmlns:a16="http://schemas.microsoft.com/office/drawing/2014/main" id="{764363BF-252F-D2E0-8A63-B4C3083352AC}"/>
              </a:ext>
            </a:extLst>
          </p:cNvPr>
          <p:cNvSpPr/>
          <p:nvPr/>
        </p:nvSpPr>
        <p:spPr>
          <a:xfrm>
            <a:off x="3439297"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18" name="TextBox 17">
            <a:extLst>
              <a:ext uri="{FF2B5EF4-FFF2-40B4-BE49-F238E27FC236}">
                <a16:creationId xmlns:a16="http://schemas.microsoft.com/office/drawing/2014/main" id="{7346B16F-2312-9108-8448-F5A4DEC2A836}"/>
              </a:ext>
            </a:extLst>
          </p:cNvPr>
          <p:cNvSpPr txBox="1"/>
          <p:nvPr/>
        </p:nvSpPr>
        <p:spPr>
          <a:xfrm>
            <a:off x="2240694" y="3904826"/>
            <a:ext cx="312906" cy="369332"/>
          </a:xfrm>
          <a:prstGeom prst="rect">
            <a:avLst/>
          </a:prstGeom>
          <a:noFill/>
        </p:spPr>
        <p:txBody>
          <a:bodyPr wrap="none" rtlCol="0">
            <a:spAutoFit/>
          </a:bodyPr>
          <a:lstStyle/>
          <a:p>
            <a:r>
              <a:rPr lang="vi-VN" dirty="0"/>
              <a:t>8</a:t>
            </a:r>
            <a:endParaRPr lang="en-US" dirty="0"/>
          </a:p>
        </p:txBody>
      </p:sp>
      <p:sp>
        <p:nvSpPr>
          <p:cNvPr id="20" name="TextBox 19">
            <a:extLst>
              <a:ext uri="{FF2B5EF4-FFF2-40B4-BE49-F238E27FC236}">
                <a16:creationId xmlns:a16="http://schemas.microsoft.com/office/drawing/2014/main" id="{B5D73193-17F3-9231-0F12-0B1935E69503}"/>
              </a:ext>
            </a:extLst>
          </p:cNvPr>
          <p:cNvSpPr txBox="1"/>
          <p:nvPr/>
        </p:nvSpPr>
        <p:spPr>
          <a:xfrm>
            <a:off x="3917776" y="6369036"/>
            <a:ext cx="312906" cy="369332"/>
          </a:xfrm>
          <a:prstGeom prst="rect">
            <a:avLst/>
          </a:prstGeom>
          <a:noFill/>
        </p:spPr>
        <p:txBody>
          <a:bodyPr wrap="none" rtlCol="0">
            <a:spAutoFit/>
          </a:bodyPr>
          <a:lstStyle/>
          <a:p>
            <a:r>
              <a:rPr lang="vi-VN" dirty="0"/>
              <a:t>8</a:t>
            </a:r>
            <a:endParaRPr lang="en-US" dirty="0"/>
          </a:p>
        </p:txBody>
      </p:sp>
      <p:sp>
        <p:nvSpPr>
          <p:cNvPr id="24" name="Rectangle 23">
            <a:extLst>
              <a:ext uri="{FF2B5EF4-FFF2-40B4-BE49-F238E27FC236}">
                <a16:creationId xmlns:a16="http://schemas.microsoft.com/office/drawing/2014/main" id="{9A8F9D99-DD67-AC4C-80DC-31EC608E643C}"/>
              </a:ext>
            </a:extLst>
          </p:cNvPr>
          <p:cNvSpPr/>
          <p:nvPr/>
        </p:nvSpPr>
        <p:spPr>
          <a:xfrm>
            <a:off x="4162673"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19" name="TextBox 18">
            <a:extLst>
              <a:ext uri="{FF2B5EF4-FFF2-40B4-BE49-F238E27FC236}">
                <a16:creationId xmlns:a16="http://schemas.microsoft.com/office/drawing/2014/main" id="{C5B14F89-BF9D-00F4-C31A-7FF98E21181D}"/>
              </a:ext>
            </a:extLst>
          </p:cNvPr>
          <p:cNvSpPr txBox="1"/>
          <p:nvPr/>
        </p:nvSpPr>
        <p:spPr>
          <a:xfrm>
            <a:off x="2231452" y="3918345"/>
            <a:ext cx="441146" cy="369332"/>
          </a:xfrm>
          <a:prstGeom prst="rect">
            <a:avLst/>
          </a:prstGeom>
          <a:noFill/>
        </p:spPr>
        <p:txBody>
          <a:bodyPr wrap="none" rtlCol="0">
            <a:spAutoFit/>
          </a:bodyPr>
          <a:lstStyle/>
          <a:p>
            <a:r>
              <a:rPr lang="vi-VN" dirty="0"/>
              <a:t>13</a:t>
            </a:r>
            <a:endParaRPr lang="en-US" dirty="0"/>
          </a:p>
        </p:txBody>
      </p:sp>
      <p:sp>
        <p:nvSpPr>
          <p:cNvPr id="25" name="TextBox 24">
            <a:extLst>
              <a:ext uri="{FF2B5EF4-FFF2-40B4-BE49-F238E27FC236}">
                <a16:creationId xmlns:a16="http://schemas.microsoft.com/office/drawing/2014/main" id="{1CD21074-A855-88A2-FB0B-BE3560D1D487}"/>
              </a:ext>
            </a:extLst>
          </p:cNvPr>
          <p:cNvSpPr txBox="1"/>
          <p:nvPr/>
        </p:nvSpPr>
        <p:spPr>
          <a:xfrm>
            <a:off x="4581733" y="6369036"/>
            <a:ext cx="441146" cy="369332"/>
          </a:xfrm>
          <a:prstGeom prst="rect">
            <a:avLst/>
          </a:prstGeom>
          <a:noFill/>
        </p:spPr>
        <p:txBody>
          <a:bodyPr wrap="none" rtlCol="0">
            <a:spAutoFit/>
          </a:bodyPr>
          <a:lstStyle/>
          <a:p>
            <a:r>
              <a:rPr lang="vi-VN" dirty="0"/>
              <a:t>13</a:t>
            </a:r>
            <a:endParaRPr lang="en-US" dirty="0"/>
          </a:p>
        </p:txBody>
      </p:sp>
      <p:sp>
        <p:nvSpPr>
          <p:cNvPr id="26" name="Rectangle 25">
            <a:extLst>
              <a:ext uri="{FF2B5EF4-FFF2-40B4-BE49-F238E27FC236}">
                <a16:creationId xmlns:a16="http://schemas.microsoft.com/office/drawing/2014/main" id="{7A892190-4082-DD29-78DF-507F04D659AC}"/>
              </a:ext>
            </a:extLst>
          </p:cNvPr>
          <p:cNvSpPr/>
          <p:nvPr/>
        </p:nvSpPr>
        <p:spPr>
          <a:xfrm>
            <a:off x="4887952" y="5765922"/>
            <a:ext cx="729574"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28" name="TextBox 27">
            <a:extLst>
              <a:ext uri="{FF2B5EF4-FFF2-40B4-BE49-F238E27FC236}">
                <a16:creationId xmlns:a16="http://schemas.microsoft.com/office/drawing/2014/main" id="{A450495D-B82D-2F63-7134-47FDECCE096A}"/>
              </a:ext>
            </a:extLst>
          </p:cNvPr>
          <p:cNvSpPr txBox="1"/>
          <p:nvPr/>
        </p:nvSpPr>
        <p:spPr>
          <a:xfrm>
            <a:off x="2225701" y="3916009"/>
            <a:ext cx="441146" cy="369332"/>
          </a:xfrm>
          <a:prstGeom prst="rect">
            <a:avLst/>
          </a:prstGeom>
          <a:noFill/>
        </p:spPr>
        <p:txBody>
          <a:bodyPr wrap="none" rtlCol="0">
            <a:spAutoFit/>
          </a:bodyPr>
          <a:lstStyle/>
          <a:p>
            <a:r>
              <a:rPr lang="vi-VN" dirty="0"/>
              <a:t>19</a:t>
            </a:r>
            <a:endParaRPr lang="en-US" dirty="0"/>
          </a:p>
        </p:txBody>
      </p:sp>
      <p:sp>
        <p:nvSpPr>
          <p:cNvPr id="29" name="TextBox 28">
            <a:extLst>
              <a:ext uri="{FF2B5EF4-FFF2-40B4-BE49-F238E27FC236}">
                <a16:creationId xmlns:a16="http://schemas.microsoft.com/office/drawing/2014/main" id="{561F2686-F2D9-5F31-712D-EBB03C32328B}"/>
              </a:ext>
            </a:extLst>
          </p:cNvPr>
          <p:cNvSpPr txBox="1"/>
          <p:nvPr/>
        </p:nvSpPr>
        <p:spPr>
          <a:xfrm>
            <a:off x="5252739" y="6369036"/>
            <a:ext cx="441146" cy="369332"/>
          </a:xfrm>
          <a:prstGeom prst="rect">
            <a:avLst/>
          </a:prstGeom>
          <a:noFill/>
        </p:spPr>
        <p:txBody>
          <a:bodyPr wrap="none" rtlCol="0">
            <a:spAutoFit/>
          </a:bodyPr>
          <a:lstStyle/>
          <a:p>
            <a:r>
              <a:rPr lang="vi-VN" dirty="0"/>
              <a:t>19</a:t>
            </a:r>
            <a:endParaRPr lang="en-US" dirty="0"/>
          </a:p>
        </p:txBody>
      </p:sp>
    </p:spTree>
    <p:extLst>
      <p:ext uri="{BB962C8B-B14F-4D97-AF65-F5344CB8AC3E}">
        <p14:creationId xmlns:p14="http://schemas.microsoft.com/office/powerpoint/2010/main" val="26709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righ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22" presetClass="entr" presetSubtype="2"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righ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right)">
                                      <p:cBhvr>
                                        <p:cTn id="48" dur="500"/>
                                        <p:tgtEl>
                                          <p:spTgt spid="38"/>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right)">
                                      <p:cBhvr>
                                        <p:cTn id="51" dur="500"/>
                                        <p:tgtEl>
                                          <p:spTgt spid="40"/>
                                        </p:tgtEl>
                                      </p:cBhvr>
                                    </p:animEffect>
                                  </p:childTnLst>
                                </p:cTn>
                              </p:par>
                            </p:childTnLst>
                          </p:cTn>
                        </p:par>
                        <p:par>
                          <p:cTn id="52" fill="hold">
                            <p:stCondLst>
                              <p:cond delay="500"/>
                            </p:stCondLst>
                            <p:childTnLst>
                              <p:par>
                                <p:cTn id="53" presetID="22" presetClass="entr" presetSubtype="2"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right)">
                                      <p:cBhvr>
                                        <p:cTn id="55" dur="500"/>
                                        <p:tgtEl>
                                          <p:spTgt spid="43"/>
                                        </p:tgtEl>
                                      </p:cBhvr>
                                    </p:animEffect>
                                  </p:childTnLst>
                                </p:cTn>
                              </p:par>
                            </p:childTnLst>
                          </p:cTn>
                        </p:par>
                        <p:par>
                          <p:cTn id="56" fill="hold">
                            <p:stCondLst>
                              <p:cond delay="1000"/>
                            </p:stCondLst>
                            <p:childTnLst>
                              <p:par>
                                <p:cTn id="57" presetID="63" presetClass="path" presetSubtype="0" accel="50000" decel="50000" fill="hold" grpId="0" nodeType="afterEffect">
                                  <p:stCondLst>
                                    <p:cond delay="0"/>
                                  </p:stCondLst>
                                  <p:childTnLst>
                                    <p:animMotion origin="layout" path="M -2.5E-6 -1.11111E-6 L 0.0599 -0.00231 " pathEditMode="relative" rAng="0" ptsTypes="AA">
                                      <p:cBhvr>
                                        <p:cTn id="58" dur="750" fill="hold"/>
                                        <p:tgtEl>
                                          <p:spTgt spid="44"/>
                                        </p:tgtEl>
                                        <p:attrNameLst>
                                          <p:attrName>ppt_x</p:attrName>
                                          <p:attrName>ppt_y</p:attrName>
                                        </p:attrNameLst>
                                      </p:cBhvr>
                                      <p:rCtr x="2995" y="-116"/>
                                    </p:animMotion>
                                  </p:childTnLst>
                                </p:cTn>
                              </p:par>
                            </p:childTnLst>
                          </p:cTn>
                        </p:par>
                        <p:par>
                          <p:cTn id="59" fill="hold">
                            <p:stCondLst>
                              <p:cond delay="1750"/>
                            </p:stCondLst>
                            <p:childTnLst>
                              <p:par>
                                <p:cTn id="60" presetID="22" presetClass="entr" presetSubtype="2"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right)">
                                      <p:cBhvr>
                                        <p:cTn id="62" dur="500"/>
                                        <p:tgtEl>
                                          <p:spTgt spid="46"/>
                                        </p:tgtEl>
                                      </p:cBhvr>
                                    </p:animEffect>
                                  </p:childTnLst>
                                </p:cTn>
                              </p:par>
                            </p:childTnLst>
                          </p:cTn>
                        </p:par>
                        <p:par>
                          <p:cTn id="63" fill="hold">
                            <p:stCondLst>
                              <p:cond delay="2250"/>
                            </p:stCondLst>
                            <p:childTnLst>
                              <p:par>
                                <p:cTn id="64" presetID="1" presetClass="exit" presetSubtype="0" fill="hold" grpId="1" nodeType="afterEffect">
                                  <p:stCondLst>
                                    <p:cond delay="500"/>
                                  </p:stCondLst>
                                  <p:childTnLst>
                                    <p:set>
                                      <p:cBhvr>
                                        <p:cTn id="65" dur="1" fill="hold">
                                          <p:stCondLst>
                                            <p:cond delay="0"/>
                                          </p:stCondLst>
                                        </p:cTn>
                                        <p:tgtEl>
                                          <p:spTgt spid="4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1"/>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43"/>
                                        </p:tgtEl>
                                        <p:attrNameLst>
                                          <p:attrName>style.visibility</p:attrName>
                                        </p:attrNameLst>
                                      </p:cBhvr>
                                      <p:to>
                                        <p:strVal val="hidden"/>
                                      </p:to>
                                    </p:set>
                                  </p:childTnLst>
                                </p:cTn>
                              </p:par>
                              <p:par>
                                <p:cTn id="73" presetID="22" presetClass="entr" presetSubtype="2" fill="hold" grpId="0"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right)">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barn(inVertical)">
                                      <p:cBhvr>
                                        <p:cTn id="80" dur="500"/>
                                        <p:tgtEl>
                                          <p:spTgt spid="3"/>
                                        </p:tgtEl>
                                      </p:cBhvr>
                                    </p:animEffect>
                                  </p:childTnLst>
                                </p:cTn>
                              </p:par>
                            </p:childTnLst>
                          </p:cTn>
                        </p:par>
                        <p:par>
                          <p:cTn id="81" fill="hold">
                            <p:stCondLst>
                              <p:cond delay="500"/>
                            </p:stCondLst>
                            <p:childTnLst>
                              <p:par>
                                <p:cTn id="82" presetID="22" presetClass="entr" presetSubtype="2" fill="hold" grpId="0" nodeType="after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right)">
                                      <p:cBhvr>
                                        <p:cTn id="84" dur="500"/>
                                        <p:tgtEl>
                                          <p:spTgt spid="10"/>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right)">
                                      <p:cBhvr>
                                        <p:cTn id="87" dur="500"/>
                                        <p:tgtEl>
                                          <p:spTgt spid="13"/>
                                        </p:tgtEl>
                                      </p:cBhvr>
                                    </p:animEffect>
                                  </p:childTnLst>
                                </p:cTn>
                              </p:par>
                            </p:childTnLst>
                          </p:cTn>
                        </p:par>
                        <p:par>
                          <p:cTn id="88" fill="hold">
                            <p:stCondLst>
                              <p:cond delay="1000"/>
                            </p:stCondLst>
                            <p:childTnLst>
                              <p:par>
                                <p:cTn id="89" presetID="1" presetClass="entr" presetSubtype="0" fill="hold" grpId="2" nodeType="after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par>
                          <p:cTn id="91" fill="hold">
                            <p:stCondLst>
                              <p:cond delay="1000"/>
                            </p:stCondLst>
                            <p:childTnLst>
                              <p:par>
                                <p:cTn id="92" presetID="42" presetClass="path" presetSubtype="0" accel="50000" decel="50000" fill="hold" grpId="3" nodeType="afterEffect">
                                  <p:stCondLst>
                                    <p:cond delay="0"/>
                                  </p:stCondLst>
                                  <p:childTnLst>
                                    <p:animMotion origin="layout" path="M -2.5E-6 -1.11111E-6 L 0.12071 0.00208 " pathEditMode="relative" rAng="0" ptsTypes="AA">
                                      <p:cBhvr>
                                        <p:cTn id="93" dur="750" fill="hold"/>
                                        <p:tgtEl>
                                          <p:spTgt spid="44"/>
                                        </p:tgtEl>
                                        <p:attrNameLst>
                                          <p:attrName>ppt_x</p:attrName>
                                          <p:attrName>ppt_y</p:attrName>
                                        </p:attrNameLst>
                                      </p:cBhvr>
                                      <p:rCtr x="6029" y="93"/>
                                    </p:animMotion>
                                  </p:childTnLst>
                                </p:cTn>
                              </p:par>
                            </p:childTnLst>
                          </p:cTn>
                        </p:par>
                        <p:par>
                          <p:cTn id="94" fill="hold">
                            <p:stCondLst>
                              <p:cond delay="1750"/>
                            </p:stCondLst>
                            <p:childTnLst>
                              <p:par>
                                <p:cTn id="95" presetID="22" presetClass="entr" presetSubtype="2" fill="hold" grpId="0" nodeType="after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right)">
                                      <p:cBhvr>
                                        <p:cTn id="97" dur="500"/>
                                        <p:tgtEl>
                                          <p:spTgt spid="17"/>
                                        </p:tgtEl>
                                      </p:cBhvr>
                                    </p:animEffect>
                                  </p:childTnLst>
                                </p:cTn>
                              </p:par>
                            </p:childTnLst>
                          </p:cTn>
                        </p:par>
                        <p:par>
                          <p:cTn id="98" fill="hold">
                            <p:stCondLst>
                              <p:cond delay="2250"/>
                            </p:stCondLst>
                            <p:childTnLst>
                              <p:par>
                                <p:cTn id="99" presetID="1" presetClass="exit" presetSubtype="0" fill="hold" grpId="4" nodeType="afterEffect">
                                  <p:stCondLst>
                                    <p:cond delay="0"/>
                                  </p:stCondLst>
                                  <p:childTnLst>
                                    <p:set>
                                      <p:cBhvr>
                                        <p:cTn id="100" dur="1" fill="hold">
                                          <p:stCondLst>
                                            <p:cond delay="0"/>
                                          </p:stCondLst>
                                        </p:cTn>
                                        <p:tgtEl>
                                          <p:spTgt spid="4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
                                        </p:tgtEl>
                                        <p:attrNameLst>
                                          <p:attrName>style.visibility</p:attrName>
                                        </p:attrNameLst>
                                      </p:cBhvr>
                                      <p:to>
                                        <p:strVal val="hidden"/>
                                      </p:to>
                                    </p:set>
                                  </p:childTnLst>
                                </p:cTn>
                              </p:par>
                            </p:childTnLst>
                          </p:cTn>
                        </p:par>
                        <p:par>
                          <p:cTn id="105" fill="hold">
                            <p:stCondLst>
                              <p:cond delay="0"/>
                            </p:stCondLst>
                            <p:childTnLst>
                              <p:par>
                                <p:cTn id="106" presetID="1" presetClass="exit" presetSubtype="0" fill="hold" grpId="1" nodeType="afterEffect">
                                  <p:stCondLst>
                                    <p:cond delay="0"/>
                                  </p:stCondLst>
                                  <p:childTnLst>
                                    <p:set>
                                      <p:cBhvr>
                                        <p:cTn id="107" dur="1" fill="hold">
                                          <p:stCondLst>
                                            <p:cond delay="0"/>
                                          </p:stCondLst>
                                        </p:cTn>
                                        <p:tgtEl>
                                          <p:spTgt spid="10"/>
                                        </p:tgtEl>
                                        <p:attrNameLst>
                                          <p:attrName>style.visibility</p:attrName>
                                        </p:attrNameLst>
                                      </p:cBhvr>
                                      <p:to>
                                        <p:strVal val="hidden"/>
                                      </p:to>
                                    </p:set>
                                  </p:childTnLst>
                                </p:cTn>
                              </p:par>
                              <p:par>
                                <p:cTn id="108" presetID="22" presetClass="entr" presetSubtype="2" fill="hold" grpId="0" nodeType="with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wipe(right)">
                                      <p:cBhvr>
                                        <p:cTn id="110" dur="500"/>
                                        <p:tgtEl>
                                          <p:spTgt spid="18"/>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wipe(right)">
                                      <p:cBhvr>
                                        <p:cTn id="113" dur="500"/>
                                        <p:tgtEl>
                                          <p:spTgt spid="20"/>
                                        </p:tgtEl>
                                      </p:cBhvr>
                                    </p:animEffect>
                                  </p:childTnLst>
                                </p:cTn>
                              </p:par>
                            </p:childTnLst>
                          </p:cTn>
                        </p:par>
                        <p:par>
                          <p:cTn id="114" fill="hold">
                            <p:stCondLst>
                              <p:cond delay="500"/>
                            </p:stCondLst>
                            <p:childTnLst>
                              <p:par>
                                <p:cTn id="115" presetID="1" presetClass="entr" presetSubtype="0" fill="hold" grpId="5" nodeType="afterEffect">
                                  <p:stCondLst>
                                    <p:cond delay="0"/>
                                  </p:stCondLst>
                                  <p:childTnLst>
                                    <p:set>
                                      <p:cBhvr>
                                        <p:cTn id="116" dur="1" fill="hold">
                                          <p:stCondLst>
                                            <p:cond delay="0"/>
                                          </p:stCondLst>
                                        </p:cTn>
                                        <p:tgtEl>
                                          <p:spTgt spid="44"/>
                                        </p:tgtEl>
                                        <p:attrNameLst>
                                          <p:attrName>style.visibility</p:attrName>
                                        </p:attrNameLst>
                                      </p:cBhvr>
                                      <p:to>
                                        <p:strVal val="visible"/>
                                      </p:to>
                                    </p:set>
                                  </p:childTnLst>
                                </p:cTn>
                              </p:par>
                              <p:par>
                                <p:cTn id="117" presetID="42" presetClass="path" presetSubtype="0" accel="50000" decel="50000" fill="hold" grpId="6" nodeType="withEffect">
                                  <p:stCondLst>
                                    <p:cond delay="0"/>
                                  </p:stCondLst>
                                  <p:childTnLst>
                                    <p:animMotion origin="layout" path="M -2.5E-6 -1.11111E-6 L 0.0599 -0.00092 " pathEditMode="relative" rAng="0" ptsTypes="AA">
                                      <p:cBhvr>
                                        <p:cTn id="118" dur="750" fill="hold"/>
                                        <p:tgtEl>
                                          <p:spTgt spid="44"/>
                                        </p:tgtEl>
                                        <p:attrNameLst>
                                          <p:attrName>ppt_x</p:attrName>
                                          <p:attrName>ppt_y</p:attrName>
                                        </p:attrNameLst>
                                      </p:cBhvr>
                                      <p:rCtr x="2995" y="-46"/>
                                    </p:animMotion>
                                  </p:childTnLst>
                                </p:cTn>
                              </p:par>
                            </p:childTnLst>
                          </p:cTn>
                        </p:par>
                        <p:par>
                          <p:cTn id="119" fill="hold">
                            <p:stCondLst>
                              <p:cond delay="1250"/>
                            </p:stCondLst>
                            <p:childTnLst>
                              <p:par>
                                <p:cTn id="120" presetID="22" presetClass="entr" presetSubtype="2" fill="hold" grpId="0" nodeType="after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wipe(right)">
                                      <p:cBhvr>
                                        <p:cTn id="122" dur="500"/>
                                        <p:tgtEl>
                                          <p:spTgt spid="24"/>
                                        </p:tgtEl>
                                      </p:cBhvr>
                                    </p:animEffect>
                                  </p:childTnLst>
                                </p:cTn>
                              </p:par>
                              <p:par>
                                <p:cTn id="123" presetID="1" presetClass="exit" presetSubtype="0" fill="hold" grpId="7" nodeType="withEffect">
                                  <p:stCondLst>
                                    <p:cond delay="500"/>
                                  </p:stCondLst>
                                  <p:childTnLst>
                                    <p:set>
                                      <p:cBhvr>
                                        <p:cTn id="124" dur="1" fill="hold">
                                          <p:stCondLst>
                                            <p:cond delay="0"/>
                                          </p:stCondLst>
                                        </p:cTn>
                                        <p:tgtEl>
                                          <p:spTgt spid="4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18"/>
                                        </p:tgtEl>
                                        <p:attrNameLst>
                                          <p:attrName>style.visibility</p:attrName>
                                        </p:attrNameLst>
                                      </p:cBhvr>
                                      <p:to>
                                        <p:strVal val="hidden"/>
                                      </p:to>
                                    </p:set>
                                  </p:childTnLst>
                                </p:cTn>
                              </p:par>
                              <p:par>
                                <p:cTn id="129" presetID="22" presetClass="entr" presetSubtype="2" fill="hold" grpId="0" nodeType="withEffect">
                                  <p:stCondLst>
                                    <p:cond delay="0"/>
                                  </p:stCondLst>
                                  <p:childTnLst>
                                    <p:set>
                                      <p:cBhvr>
                                        <p:cTn id="130" dur="1" fill="hold">
                                          <p:stCondLst>
                                            <p:cond delay="0"/>
                                          </p:stCondLst>
                                        </p:cTn>
                                        <p:tgtEl>
                                          <p:spTgt spid="19"/>
                                        </p:tgtEl>
                                        <p:attrNameLst>
                                          <p:attrName>style.visibility</p:attrName>
                                        </p:attrNameLst>
                                      </p:cBhvr>
                                      <p:to>
                                        <p:strVal val="visible"/>
                                      </p:to>
                                    </p:set>
                                    <p:animEffect transition="in" filter="wipe(right)">
                                      <p:cBhvr>
                                        <p:cTn id="131" dur="500"/>
                                        <p:tgtEl>
                                          <p:spTgt spid="19"/>
                                        </p:tgtEl>
                                      </p:cBhvr>
                                    </p:animEffect>
                                  </p:childTnLst>
                                </p:cTn>
                              </p:par>
                              <p:par>
                                <p:cTn id="132" presetID="22" presetClass="entr" presetSubtype="2" fill="hold" grpId="0"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right)">
                                      <p:cBhvr>
                                        <p:cTn id="134" dur="500"/>
                                        <p:tgtEl>
                                          <p:spTgt spid="25"/>
                                        </p:tgtEl>
                                      </p:cBhvr>
                                    </p:animEffect>
                                  </p:childTnLst>
                                </p:cTn>
                              </p:par>
                            </p:childTnLst>
                          </p:cTn>
                        </p:par>
                        <p:par>
                          <p:cTn id="135" fill="hold">
                            <p:stCondLst>
                              <p:cond delay="500"/>
                            </p:stCondLst>
                            <p:childTnLst>
                              <p:par>
                                <p:cTn id="136" presetID="22" presetClass="entr" presetSubtype="2" fill="hold" grpId="0" nodeType="after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right)">
                                      <p:cBhvr>
                                        <p:cTn id="138" dur="500"/>
                                        <p:tgtEl>
                                          <p:spTgt spid="26"/>
                                        </p:tgtEl>
                                      </p:cBhvr>
                                    </p:animEffect>
                                  </p:childTnLst>
                                </p:cTn>
                              </p:par>
                              <p:par>
                                <p:cTn id="139" presetID="1" presetClass="exit" presetSubtype="0" fill="hold" grpId="1" nodeType="withEffect">
                                  <p:stCondLst>
                                    <p:cond delay="0"/>
                                  </p:stCondLst>
                                  <p:childTnLst>
                                    <p:set>
                                      <p:cBhvr>
                                        <p:cTn id="140" dur="1" fill="hold">
                                          <p:stCondLst>
                                            <p:cond delay="0"/>
                                          </p:stCondLst>
                                        </p:cTn>
                                        <p:tgtEl>
                                          <p:spTgt spid="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9"/>
                                        </p:tgtEl>
                                        <p:attrNameLst>
                                          <p:attrName>style.visibility</p:attrName>
                                        </p:attrNameLst>
                                      </p:cBhvr>
                                      <p:to>
                                        <p:strVal val="hidden"/>
                                      </p:to>
                                    </p:set>
                                  </p:childTnLst>
                                </p:cTn>
                              </p:par>
                              <p:par>
                                <p:cTn id="145" presetID="22" presetClass="entr" presetSubtype="2" fill="hold" grpId="0" nodeType="with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wipe(right)">
                                      <p:cBhvr>
                                        <p:cTn id="147" dur="500"/>
                                        <p:tgtEl>
                                          <p:spTgt spid="28"/>
                                        </p:tgtEl>
                                      </p:cBhvr>
                                    </p:animEffect>
                                  </p:childTnLst>
                                </p:cTn>
                              </p:par>
                              <p:par>
                                <p:cTn id="148" presetID="1" presetClass="exit" presetSubtype="0" fill="hold" grpId="1" nodeType="withEffect">
                                  <p:stCondLst>
                                    <p:cond delay="0"/>
                                  </p:stCondLst>
                                  <p:childTnLst>
                                    <p:set>
                                      <p:cBhvr>
                                        <p:cTn id="149" dur="1" fill="hold">
                                          <p:stCondLst>
                                            <p:cond delay="0"/>
                                          </p:stCondLst>
                                        </p:cTn>
                                        <p:tgtEl>
                                          <p:spTgt spid="38"/>
                                        </p:tgtEl>
                                        <p:attrNameLst>
                                          <p:attrName>style.visibility</p:attrName>
                                        </p:attrNameLst>
                                      </p:cBhvr>
                                      <p:to>
                                        <p:strVal val="hidden"/>
                                      </p:to>
                                    </p:set>
                                  </p:childTnLst>
                                </p:cTn>
                              </p:par>
                              <p:par>
                                <p:cTn id="150" presetID="22" presetClass="entr" presetSubtype="2"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right)">
                                      <p:cBhvr>
                                        <p:cTn id="152" dur="500"/>
                                        <p:tgtEl>
                                          <p:spTgt spid="29"/>
                                        </p:tgtEl>
                                      </p:cBhvr>
                                    </p:animEffect>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nodeType="clickEffect">
                                  <p:stCondLst>
                                    <p:cond delay="0"/>
                                  </p:stCondLst>
                                  <p:childTnLst>
                                    <p:set>
                                      <p:cBhvr>
                                        <p:cTn id="156" dur="1" fill="hold">
                                          <p:stCondLst>
                                            <p:cond delay="0"/>
                                          </p:stCondLst>
                                        </p:cTn>
                                        <p:tgtEl>
                                          <p:spTgt spid="42"/>
                                        </p:tgtEl>
                                        <p:attrNameLst>
                                          <p:attrName>style.visibility</p:attrName>
                                        </p:attrNameLst>
                                      </p:cBhvr>
                                      <p:to>
                                        <p:strVal val="visible"/>
                                      </p:to>
                                    </p:set>
                                    <p:animEffect transition="in" filter="fade">
                                      <p:cBhvr>
                                        <p:cTn id="157" dur="500"/>
                                        <p:tgtEl>
                                          <p:spTgt spid="42"/>
                                        </p:tgtEl>
                                      </p:cBhvr>
                                    </p:animEffect>
                                    <p:anim calcmode="lin" valueType="num">
                                      <p:cBhvr>
                                        <p:cTn id="158" dur="500" fill="hold"/>
                                        <p:tgtEl>
                                          <p:spTgt spid="42"/>
                                        </p:tgtEl>
                                        <p:attrNameLst>
                                          <p:attrName>ppt_x</p:attrName>
                                        </p:attrNameLst>
                                      </p:cBhvr>
                                      <p:tavLst>
                                        <p:tav tm="0">
                                          <p:val>
                                            <p:strVal val="#ppt_x"/>
                                          </p:val>
                                        </p:tav>
                                        <p:tav tm="100000">
                                          <p:val>
                                            <p:strVal val="#ppt_x"/>
                                          </p:val>
                                        </p:tav>
                                      </p:tavLst>
                                    </p:anim>
                                    <p:anim calcmode="lin" valueType="num">
                                      <p:cBhvr>
                                        <p:cTn id="15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wipe(right)">
                                      <p:cBhvr>
                                        <p:cTn id="164" dur="500"/>
                                        <p:tgtEl>
                                          <p:spTgt spid="1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4"/>
                                        </p:tgtEl>
                                        <p:attrNameLst>
                                          <p:attrName>style.visibility</p:attrName>
                                        </p:attrNameLst>
                                      </p:cBhvr>
                                      <p:to>
                                        <p:strVal val="visible"/>
                                      </p:to>
                                    </p:set>
                                    <p:animEffect transition="in" filter="fade">
                                      <p:cBhvr>
                                        <p:cTn id="169" dur="750"/>
                                        <p:tgtEl>
                                          <p:spTgt spid="4"/>
                                        </p:tgtEl>
                                      </p:cBhvr>
                                    </p:animEffect>
                                    <p:anim calcmode="lin" valueType="num">
                                      <p:cBhvr>
                                        <p:cTn id="170" dur="750" fill="hold"/>
                                        <p:tgtEl>
                                          <p:spTgt spid="4"/>
                                        </p:tgtEl>
                                        <p:attrNameLst>
                                          <p:attrName>ppt_x</p:attrName>
                                        </p:attrNameLst>
                                      </p:cBhvr>
                                      <p:tavLst>
                                        <p:tav tm="0">
                                          <p:val>
                                            <p:strVal val="#ppt_x"/>
                                          </p:val>
                                        </p:tav>
                                        <p:tav tm="100000">
                                          <p:val>
                                            <p:strVal val="#ppt_x"/>
                                          </p:val>
                                        </p:tav>
                                      </p:tavLst>
                                    </p:anim>
                                    <p:anim calcmode="lin" valueType="num">
                                      <p:cBhvr>
                                        <p:cTn id="171"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9" grpId="1" animBg="1"/>
      <p:bldP spid="11" grpId="0"/>
      <p:bldP spid="12" grpId="0"/>
      <p:bldP spid="16" grpId="0"/>
      <p:bldP spid="23" grpId="0"/>
      <p:bldP spid="23" grpId="1"/>
      <p:bldP spid="4" grpId="0"/>
      <p:bldP spid="21" grpId="0"/>
      <p:bldP spid="21" grpId="1"/>
      <p:bldP spid="38" grpId="0" animBg="1"/>
      <p:bldP spid="38" grpId="1" animBg="1"/>
      <p:bldP spid="40" grpId="0"/>
      <p:bldP spid="43" grpId="0" animBg="1"/>
      <p:bldP spid="43" grpId="1" animBg="1"/>
      <p:bldP spid="44" grpId="0" animBg="1"/>
      <p:bldP spid="44" grpId="1" animBg="1"/>
      <p:bldP spid="44" grpId="2" animBg="1"/>
      <p:bldP spid="44" grpId="3" animBg="1"/>
      <p:bldP spid="44" grpId="4" animBg="1"/>
      <p:bldP spid="44" grpId="5" animBg="1"/>
      <p:bldP spid="44" grpId="6" animBg="1"/>
      <p:bldP spid="44" grpId="7" animBg="1"/>
      <p:bldP spid="46" grpId="0" animBg="1"/>
      <p:bldP spid="2" grpId="0"/>
      <p:bldP spid="2" grpId="1"/>
      <p:bldP spid="3" grpId="0" animBg="1"/>
      <p:bldP spid="3" grpId="1" animBg="1"/>
      <p:bldP spid="10" grpId="0" animBg="1"/>
      <p:bldP spid="10" grpId="1" animBg="1"/>
      <p:bldP spid="13" grpId="0"/>
      <p:bldP spid="17" grpId="0" animBg="1"/>
      <p:bldP spid="18" grpId="0"/>
      <p:bldP spid="18" grpId="1"/>
      <p:bldP spid="20" grpId="0"/>
      <p:bldP spid="24" grpId="0" animBg="1"/>
      <p:bldP spid="19" grpId="0"/>
      <p:bldP spid="19" grpId="1"/>
      <p:bldP spid="25" grpId="0"/>
      <p:bldP spid="26" grpId="0" animBg="1"/>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995154C6-95B2-7653-F40F-AC2F6782F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6F665E-5ABD-16FA-4958-0AF851262799}"/>
              </a:ext>
            </a:extLst>
          </p:cNvPr>
          <p:cNvSpPr txBox="1"/>
          <p:nvPr/>
        </p:nvSpPr>
        <p:spPr>
          <a:xfrm>
            <a:off x="326657" y="777404"/>
            <a:ext cx="2108391" cy="461665"/>
          </a:xfrm>
          <a:prstGeom prst="rect">
            <a:avLst/>
          </a:prstGeom>
          <a:noFill/>
        </p:spPr>
        <p:txBody>
          <a:bodyPr wrap="square">
            <a:spAutoFit/>
          </a:bodyPr>
          <a:lstStyle/>
          <a:p>
            <a:pPr algn="l"/>
            <a:r>
              <a:rPr lang="vi-VN" sz="2400" dirty="0">
                <a:solidFill>
                  <a:srgbClr val="000000"/>
                </a:solidFill>
                <a:latin typeface="Roboto" panose="02000000000000000000" pitchFamily="2" charset="0"/>
                <a:ea typeface="Roboto" panose="02000000000000000000" pitchFamily="2" charset="0"/>
              </a:rPr>
              <a:t>Cài đặt SJF</a:t>
            </a:r>
            <a:endParaRPr lang="en-US" sz="24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45720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F34FC381-BFB4-8CD4-BC4E-8CEB3FB1F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0369F2-A982-D25B-2610-8B45B3EF53CC}"/>
              </a:ext>
            </a:extLst>
          </p:cNvPr>
          <p:cNvSpPr txBox="1"/>
          <p:nvPr/>
        </p:nvSpPr>
        <p:spPr>
          <a:xfrm>
            <a:off x="507212" y="803447"/>
            <a:ext cx="4819275"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Kết quả sau khi chạy chương trình</a:t>
            </a:r>
            <a:endParaRPr lang="en-US" sz="24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00998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ành Khách Chờ Xe Buýt Trong Thành Phố | Công cụ đồ họa EPS Tải xuống miễn  phí - Pikbest">
            <a:extLst>
              <a:ext uri="{FF2B5EF4-FFF2-40B4-BE49-F238E27FC236}">
                <a16:creationId xmlns:a16="http://schemas.microsoft.com/office/drawing/2014/main" id="{1A99880D-E255-559A-C373-F2BA20E86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819" y="701469"/>
            <a:ext cx="5097252" cy="34005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ải mẫu logo đại học Thủy Lợi (TLU) file vector AI, EPS, JPEG, PNG, SVG">
            <a:extLst>
              <a:ext uri="{FF2B5EF4-FFF2-40B4-BE49-F238E27FC236}">
                <a16:creationId xmlns:a16="http://schemas.microsoft.com/office/drawing/2014/main" id="{A25BD654-A81B-1532-EFC2-AB571308A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213378-367C-E65E-2149-7D8F45DDEFF3}"/>
              </a:ext>
            </a:extLst>
          </p:cNvPr>
          <p:cNvSpPr txBox="1"/>
          <p:nvPr/>
        </p:nvSpPr>
        <p:spPr>
          <a:xfrm>
            <a:off x="440177" y="540163"/>
            <a:ext cx="7020938" cy="1009507"/>
          </a:xfrm>
          <a:prstGeom prst="rect">
            <a:avLst/>
          </a:prstGeom>
          <a:noFill/>
        </p:spPr>
        <p:txBody>
          <a:bodyPr wrap="square">
            <a:spAutoFit/>
          </a:bodyPr>
          <a:lstStyle/>
          <a:p>
            <a:pPr>
              <a:lnSpc>
                <a:spcPct val="130000"/>
              </a:lnSpc>
            </a:pPr>
            <a:r>
              <a:rPr lang="en-US" sz="2400" dirty="0">
                <a:latin typeface="Roboto" panose="02000000000000000000" pitchFamily="2" charset="0"/>
                <a:ea typeface="Roboto" panose="02000000000000000000" pitchFamily="2" charset="0"/>
              </a:rPr>
              <a:t>SRTN (Shortest Remaining Time Next)</a:t>
            </a:r>
          </a:p>
          <a:p>
            <a:pPr>
              <a:lnSpc>
                <a:spcPct val="130000"/>
              </a:lnSpc>
            </a:pPr>
            <a:r>
              <a:rPr lang="vi-VN" sz="2400" dirty="0">
                <a:latin typeface="Roboto" panose="02000000000000000000" pitchFamily="2" charset="0"/>
                <a:ea typeface="Roboto" panose="02000000000000000000" pitchFamily="2" charset="0"/>
              </a:rPr>
              <a:t>“</a:t>
            </a:r>
            <a:r>
              <a:rPr lang="en-US" sz="2400" dirty="0" err="1">
                <a:latin typeface="Roboto" panose="02000000000000000000" pitchFamily="2" charset="0"/>
                <a:ea typeface="Roboto" panose="02000000000000000000" pitchFamily="2" charset="0"/>
              </a:rPr>
              <a:t>Ưu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tiên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tiến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có</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thời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còn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lại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ngắn</a:t>
            </a:r>
            <a:r>
              <a:rPr lang="en-US" sz="2400" dirty="0">
                <a:latin typeface="Roboto" panose="02000000000000000000" pitchFamily="2" charset="0"/>
                <a:ea typeface="Roboto" panose="02000000000000000000" pitchFamily="2" charset="0"/>
              </a:rPr>
              <a:t> </a:t>
            </a:r>
            <a:r>
              <a:rPr lang="vi-VN" sz="2400" dirty="0">
                <a:latin typeface="Roboto" panose="02000000000000000000" pitchFamily="2" charset="0"/>
                <a:ea typeface="Roboto" panose="02000000000000000000" pitchFamily="2" charset="0"/>
              </a:rPr>
              <a:t>nhất”</a:t>
            </a:r>
            <a:endParaRPr lang="en-US" sz="2400" dirty="0">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B788EAE4-4B06-273B-467E-A848B3866D90}"/>
              </a:ext>
            </a:extLst>
          </p:cNvPr>
          <p:cNvSpPr txBox="1"/>
          <p:nvPr/>
        </p:nvSpPr>
        <p:spPr>
          <a:xfrm>
            <a:off x="440177" y="1739339"/>
            <a:ext cx="6669464" cy="1077218"/>
          </a:xfrm>
          <a:prstGeom prst="rect">
            <a:avLst/>
          </a:prstGeom>
          <a:noFill/>
        </p:spPr>
        <p:txBody>
          <a:bodyPr wrap="square">
            <a:spAutoFit/>
          </a:bodyPr>
          <a:lstStyle/>
          <a:p>
            <a:r>
              <a:rPr lang="vi-VN" sz="1600" dirty="0">
                <a:solidFill>
                  <a:srgbClr val="000000"/>
                </a:solidFill>
                <a:latin typeface="Roboto" panose="02000000000000000000" pitchFamily="2" charset="0"/>
                <a:ea typeface="Roboto" panose="02000000000000000000" pitchFamily="2" charset="0"/>
              </a:rPr>
              <a:t>Thuật toán SRTN là</a:t>
            </a:r>
            <a:r>
              <a:rPr lang="vi-VN" sz="1600" b="0" i="0" dirty="0">
                <a:solidFill>
                  <a:srgbClr val="000000"/>
                </a:solidFill>
                <a:effectLst/>
                <a:latin typeface="Roboto" panose="02000000000000000000" pitchFamily="2" charset="0"/>
                <a:ea typeface="Roboto" panose="02000000000000000000" pitchFamily="2" charset="0"/>
              </a:rPr>
              <a:t> một phương pháp lập lịch là phiên bản ưu tiên của việc lập lịch tiếp theo cho công việc có thời gian ngắn nhất. Trong thuật toán lập lịch trình này, tiến trình có khoảng thời gian nhỏ nhất còn lại cho đến khi hoàn thành được chọn để thực thi trước.</a:t>
            </a:r>
            <a:endParaRPr lang="en-US" sz="16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366D0395-8FF7-4790-5651-ED1245B00946}"/>
              </a:ext>
            </a:extLst>
          </p:cNvPr>
          <p:cNvSpPr txBox="1"/>
          <p:nvPr/>
        </p:nvSpPr>
        <p:spPr>
          <a:xfrm>
            <a:off x="362355" y="3006226"/>
            <a:ext cx="6669464" cy="400110"/>
          </a:xfrm>
          <a:prstGeom prst="rect">
            <a:avLst/>
          </a:prstGeom>
          <a:noFill/>
        </p:spPr>
        <p:txBody>
          <a:bodyPr wrap="square">
            <a:spAutoFit/>
          </a:bodyPr>
          <a:lstStyle/>
          <a:p>
            <a:r>
              <a:rPr lang="en-US" sz="2000" i="0" dirty="0" err="1">
                <a:solidFill>
                  <a:srgbClr val="273239"/>
                </a:solidFill>
                <a:effectLst/>
                <a:latin typeface="Roboto" panose="02000000000000000000" pitchFamily="2" charset="0"/>
                <a:ea typeface="Roboto" panose="02000000000000000000" pitchFamily="2" charset="0"/>
              </a:rPr>
              <a:t>Thuật</a:t>
            </a:r>
            <a:r>
              <a:rPr lang="en-US" sz="2000" i="0" dirty="0">
                <a:solidFill>
                  <a:srgbClr val="273239"/>
                </a:solidFill>
                <a:effectLst/>
                <a:latin typeface="Roboto" panose="02000000000000000000" pitchFamily="2" charset="0"/>
                <a:ea typeface="Roboto" panose="02000000000000000000" pitchFamily="2" charset="0"/>
              </a:rPr>
              <a:t> </a:t>
            </a:r>
            <a:r>
              <a:rPr lang="en-US" sz="2000" i="0" dirty="0" err="1">
                <a:solidFill>
                  <a:srgbClr val="273239"/>
                </a:solidFill>
                <a:effectLst/>
                <a:latin typeface="Roboto" panose="02000000000000000000" pitchFamily="2" charset="0"/>
                <a:ea typeface="Roboto" panose="02000000000000000000" pitchFamily="2" charset="0"/>
              </a:rPr>
              <a:t>toán</a:t>
            </a:r>
            <a:r>
              <a:rPr lang="en-US" sz="2000" i="0" dirty="0">
                <a:solidFill>
                  <a:srgbClr val="273239"/>
                </a:solidFill>
                <a:effectLst/>
                <a:latin typeface="Roboto" panose="02000000000000000000" pitchFamily="2" charset="0"/>
                <a:ea typeface="Roboto" panose="02000000000000000000" pitchFamily="2" charset="0"/>
              </a:rPr>
              <a:t>: </a:t>
            </a:r>
            <a:endParaRPr lang="en-US" sz="2000" dirty="0">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0238BE5B-CAD7-ED4D-7D06-FCFF734704AB}"/>
              </a:ext>
            </a:extLst>
          </p:cNvPr>
          <p:cNvSpPr txBox="1"/>
          <p:nvPr/>
        </p:nvSpPr>
        <p:spPr>
          <a:xfrm>
            <a:off x="362355" y="3439836"/>
            <a:ext cx="6119518" cy="338554"/>
          </a:xfrm>
          <a:prstGeom prst="rect">
            <a:avLst/>
          </a:prstGeom>
          <a:noFill/>
        </p:spPr>
        <p:txBody>
          <a:bodyPr wrap="square">
            <a:spAutoFit/>
          </a:bodyPr>
          <a:lstStyle/>
          <a:p>
            <a:pPr algn="l" fontAlgn="base"/>
            <a:r>
              <a:rPr lang="en-US" sz="1600" b="0" i="0" dirty="0" err="1">
                <a:solidFill>
                  <a:srgbClr val="273239"/>
                </a:solidFill>
                <a:effectLst/>
                <a:latin typeface="Nunito" pitchFamily="2" charset="0"/>
              </a:rPr>
              <a:t>Sắp</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xếp</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tất</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cả</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các</a:t>
            </a:r>
            <a:r>
              <a:rPr lang="en-US" sz="1600" b="0" i="0" dirty="0">
                <a:solidFill>
                  <a:srgbClr val="273239"/>
                </a:solidFill>
                <a:effectLst/>
                <a:latin typeface="Nunito" pitchFamily="2" charset="0"/>
              </a:rPr>
              <a:t> </a:t>
            </a:r>
            <a:r>
              <a:rPr lang="vi-VN" sz="1600" dirty="0">
                <a:solidFill>
                  <a:srgbClr val="273239"/>
                </a:solidFill>
                <a:latin typeface="Nunito" pitchFamily="2" charset="0"/>
              </a:rPr>
              <a:t>tiến trình</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theo</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thời</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gian</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đến</a:t>
            </a:r>
            <a:r>
              <a:rPr lang="en-US" sz="1600" b="0" i="0" dirty="0">
                <a:solidFill>
                  <a:srgbClr val="273239"/>
                </a:solidFill>
                <a:effectLst/>
                <a:latin typeface="Nunito" pitchFamily="2" charset="0"/>
              </a:rPr>
              <a:t>.</a:t>
            </a:r>
            <a:r>
              <a:rPr lang="vi-VN" sz="1600" b="0" i="0" dirty="0">
                <a:solidFill>
                  <a:srgbClr val="273239"/>
                </a:solidFill>
                <a:effectLst/>
                <a:latin typeface="Nunito" pitchFamily="2" charset="0"/>
              </a:rPr>
              <a:t> vào (Danh sách),</a:t>
            </a:r>
            <a:endParaRPr lang="en-US" sz="1600" b="0" i="0" dirty="0">
              <a:solidFill>
                <a:srgbClr val="273239"/>
              </a:solidFill>
              <a:effectLst/>
              <a:latin typeface="Nunito" pitchFamily="2" charset="0"/>
            </a:endParaRPr>
          </a:p>
        </p:txBody>
      </p:sp>
      <p:sp>
        <p:nvSpPr>
          <p:cNvPr id="11" name="TextBox 10">
            <a:extLst>
              <a:ext uri="{FF2B5EF4-FFF2-40B4-BE49-F238E27FC236}">
                <a16:creationId xmlns:a16="http://schemas.microsoft.com/office/drawing/2014/main" id="{A64966B7-1296-4057-DE29-6367D15AD559}"/>
              </a:ext>
            </a:extLst>
          </p:cNvPr>
          <p:cNvSpPr txBox="1"/>
          <p:nvPr/>
        </p:nvSpPr>
        <p:spPr>
          <a:xfrm>
            <a:off x="362354" y="3763510"/>
            <a:ext cx="7667090" cy="338554"/>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Lấy ra tiến trình có thời gian ngắn nhất trong danh sách để đưa cho CPU thực hiện </a:t>
            </a:r>
            <a:endParaRPr lang="en-US" sz="1600" b="0" i="0" dirty="0">
              <a:solidFill>
                <a:srgbClr val="273239"/>
              </a:solidFill>
              <a:effectLst/>
              <a:latin typeface="Nunito" pitchFamily="2" charset="0"/>
            </a:endParaRPr>
          </a:p>
        </p:txBody>
      </p:sp>
      <p:sp>
        <p:nvSpPr>
          <p:cNvPr id="12" name="TextBox 11">
            <a:extLst>
              <a:ext uri="{FF2B5EF4-FFF2-40B4-BE49-F238E27FC236}">
                <a16:creationId xmlns:a16="http://schemas.microsoft.com/office/drawing/2014/main" id="{A52FD52E-7252-FEFB-8795-8129FFEE8FA3}"/>
              </a:ext>
            </a:extLst>
          </p:cNvPr>
          <p:cNvSpPr txBox="1"/>
          <p:nvPr/>
        </p:nvSpPr>
        <p:spPr>
          <a:xfrm>
            <a:off x="362355" y="4135564"/>
            <a:ext cx="6119518" cy="338554"/>
          </a:xfrm>
          <a:prstGeom prst="rect">
            <a:avLst/>
          </a:prstGeom>
          <a:noFill/>
        </p:spPr>
        <p:txBody>
          <a:bodyPr wrap="square">
            <a:spAutoFit/>
          </a:bodyPr>
          <a:lstStyle/>
          <a:p>
            <a:pPr algn="l" fontAlgn="base"/>
            <a:r>
              <a:rPr lang="vi-VN" sz="1600" b="0" i="0" dirty="0">
                <a:solidFill>
                  <a:srgbClr val="273239"/>
                </a:solidFill>
                <a:effectLst/>
                <a:latin typeface="Nunito" pitchFamily="2" charset="0"/>
              </a:rPr>
              <a:t>Sau một đơn vị thời gian xem có tiến trình nào mới đến không</a:t>
            </a:r>
            <a:endParaRPr lang="en-US" sz="1600" b="0" i="0" dirty="0">
              <a:solidFill>
                <a:srgbClr val="273239"/>
              </a:solidFill>
              <a:effectLst/>
              <a:latin typeface="Nunito" pitchFamily="2" charset="0"/>
            </a:endParaRPr>
          </a:p>
        </p:txBody>
      </p:sp>
      <p:sp>
        <p:nvSpPr>
          <p:cNvPr id="13" name="TextBox 12">
            <a:extLst>
              <a:ext uri="{FF2B5EF4-FFF2-40B4-BE49-F238E27FC236}">
                <a16:creationId xmlns:a16="http://schemas.microsoft.com/office/drawing/2014/main" id="{D7CB0608-7EDD-5FD7-BF6A-C7421D637AD7}"/>
              </a:ext>
            </a:extLst>
          </p:cNvPr>
          <p:cNvSpPr txBox="1"/>
          <p:nvPr/>
        </p:nvSpPr>
        <p:spPr>
          <a:xfrm>
            <a:off x="362354" y="6099620"/>
            <a:ext cx="6803179" cy="369332"/>
          </a:xfrm>
          <a:prstGeom prst="rect">
            <a:avLst/>
          </a:prstGeom>
          <a:noFill/>
        </p:spPr>
        <p:txBody>
          <a:bodyPr wrap="square">
            <a:spAutoFit/>
          </a:bodyPr>
          <a:lstStyle/>
          <a:p>
            <a:pPr algn="l" fontAlgn="base"/>
            <a:r>
              <a:rPr lang="vi-VN" b="0" i="0" dirty="0">
                <a:solidFill>
                  <a:srgbClr val="273239"/>
                </a:solidFill>
                <a:effectLst/>
                <a:latin typeface="Nunito" pitchFamily="2" charset="0"/>
              </a:rPr>
              <a:t>Tiếp tục cho đến khi hàng đợi không còn gì hoặc có yêu cầu </a:t>
            </a:r>
            <a:r>
              <a:rPr lang="vi-VN" sz="1600" b="0" i="0" dirty="0">
                <a:solidFill>
                  <a:srgbClr val="273239"/>
                </a:solidFill>
                <a:effectLst/>
                <a:latin typeface="Nunito" pitchFamily="2" charset="0"/>
              </a:rPr>
              <a:t>ngắt</a:t>
            </a:r>
            <a:endParaRPr lang="en-US" sz="1600"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69E913F-E196-A03A-AD2D-913EF31452F2}"/>
              </a:ext>
            </a:extLst>
          </p:cNvPr>
          <p:cNvSpPr txBox="1"/>
          <p:nvPr/>
        </p:nvSpPr>
        <p:spPr>
          <a:xfrm>
            <a:off x="538390" y="4478105"/>
            <a:ext cx="7029729" cy="523220"/>
          </a:xfrm>
          <a:prstGeom prst="rect">
            <a:avLst/>
          </a:prstGeom>
          <a:noFill/>
        </p:spPr>
        <p:txBody>
          <a:bodyPr wrap="square">
            <a:spAutoFit/>
          </a:bodyPr>
          <a:lstStyle/>
          <a:p>
            <a:pPr algn="l" fontAlgn="base"/>
            <a:r>
              <a:rPr lang="vi-VN" sz="1400" b="0" i="0" dirty="0">
                <a:solidFill>
                  <a:srgbClr val="273239"/>
                </a:solidFill>
                <a:effectLst/>
                <a:latin typeface="Roboto" panose="02000000000000000000" pitchFamily="2" charset="0"/>
                <a:ea typeface="Roboto" panose="02000000000000000000" pitchFamily="2" charset="0"/>
              </a:rPr>
              <a:t>Nếu có: Chọn ra tiến trình nhỏ nhất trong các tiến trình mới (t0) đến và so sánh nó với thời gian tiến trinh đang được thực thi còn lại (t1) if(t0&gt;t1) </a:t>
            </a:r>
            <a:endParaRPr lang="en-US" sz="1400" b="0" i="0" dirty="0">
              <a:solidFill>
                <a:srgbClr val="273239"/>
              </a:solidFill>
              <a:effectLst/>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33C41E8F-519E-3551-4455-D7ECDD3852B6}"/>
              </a:ext>
            </a:extLst>
          </p:cNvPr>
          <p:cNvSpPr txBox="1"/>
          <p:nvPr/>
        </p:nvSpPr>
        <p:spPr>
          <a:xfrm>
            <a:off x="538390" y="5745915"/>
            <a:ext cx="4159132" cy="307777"/>
          </a:xfrm>
          <a:prstGeom prst="rect">
            <a:avLst/>
          </a:prstGeom>
          <a:noFill/>
        </p:spPr>
        <p:txBody>
          <a:bodyPr wrap="square">
            <a:spAutoFit/>
          </a:bodyPr>
          <a:lstStyle/>
          <a:p>
            <a:pPr algn="l" fontAlgn="base"/>
            <a:r>
              <a:rPr lang="vi-VN" sz="1400" b="0" i="0" dirty="0">
                <a:solidFill>
                  <a:srgbClr val="273239"/>
                </a:solidFill>
                <a:effectLst/>
                <a:latin typeface="Roboto" panose="02000000000000000000" pitchFamily="2" charset="0"/>
                <a:ea typeface="Roboto" panose="02000000000000000000" pitchFamily="2" charset="0"/>
              </a:rPr>
              <a:t>Nếu không: Tiếp tục thực hiện tiến trình  </a:t>
            </a:r>
            <a:endParaRPr lang="en-US" sz="1400" b="0" i="0" dirty="0">
              <a:solidFill>
                <a:srgbClr val="273239"/>
              </a:solidFill>
              <a:effectLst/>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A7B8BEB3-A624-302C-1702-381D1F06759B}"/>
              </a:ext>
            </a:extLst>
          </p:cNvPr>
          <p:cNvSpPr txBox="1"/>
          <p:nvPr/>
        </p:nvSpPr>
        <p:spPr>
          <a:xfrm>
            <a:off x="886279" y="4982373"/>
            <a:ext cx="4074827" cy="307777"/>
          </a:xfrm>
          <a:prstGeom prst="rect">
            <a:avLst/>
          </a:prstGeom>
          <a:noFill/>
        </p:spPr>
        <p:txBody>
          <a:bodyPr wrap="square">
            <a:spAutoFit/>
          </a:bodyPr>
          <a:lstStyle/>
          <a:p>
            <a:pPr algn="l" fontAlgn="base"/>
            <a:r>
              <a:rPr lang="vi-VN" sz="1400" b="0" i="0" dirty="0">
                <a:solidFill>
                  <a:srgbClr val="273239"/>
                </a:solidFill>
                <a:effectLst/>
                <a:latin typeface="Roboto" panose="02000000000000000000" pitchFamily="2" charset="0"/>
                <a:ea typeface="Roboto" panose="02000000000000000000" pitchFamily="2" charset="0"/>
              </a:rPr>
              <a:t>Nếu đúng :Tiệp tục thực hiện </a:t>
            </a:r>
            <a:r>
              <a:rPr lang="vi-VN" sz="1400" b="0" i="0">
                <a:solidFill>
                  <a:srgbClr val="273239"/>
                </a:solidFill>
                <a:effectLst/>
                <a:latin typeface="Roboto" panose="02000000000000000000" pitchFamily="2" charset="0"/>
                <a:ea typeface="Roboto" panose="02000000000000000000" pitchFamily="2" charset="0"/>
              </a:rPr>
              <a:t>tiến trình hiện tại </a:t>
            </a:r>
            <a:endParaRPr lang="en-US" sz="1400" b="0" i="0" dirty="0">
              <a:solidFill>
                <a:srgbClr val="273239"/>
              </a:solidFill>
              <a:effectLst/>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B36AD42C-DF19-BC94-B270-9D39295207AB}"/>
              </a:ext>
            </a:extLst>
          </p:cNvPr>
          <p:cNvSpPr txBox="1"/>
          <p:nvPr/>
        </p:nvSpPr>
        <p:spPr>
          <a:xfrm>
            <a:off x="886279" y="5243983"/>
            <a:ext cx="7148768" cy="523220"/>
          </a:xfrm>
          <a:prstGeom prst="rect">
            <a:avLst/>
          </a:prstGeom>
          <a:noFill/>
        </p:spPr>
        <p:txBody>
          <a:bodyPr wrap="square">
            <a:spAutoFit/>
          </a:bodyPr>
          <a:lstStyle/>
          <a:p>
            <a:pPr algn="l" fontAlgn="base"/>
            <a:r>
              <a:rPr lang="vi-VN" sz="1400" b="0" i="0" dirty="0">
                <a:solidFill>
                  <a:srgbClr val="273239"/>
                </a:solidFill>
                <a:effectLst/>
                <a:latin typeface="Roboto" panose="02000000000000000000" pitchFamily="2" charset="0"/>
                <a:ea typeface="Roboto" panose="02000000000000000000" pitchFamily="2" charset="0"/>
              </a:rPr>
              <a:t>Nếu sai :Lưu các thông tin về tiến trình hiện tại và thêm vào danh sách sau đó lấy tiến trình có thời gian t0 ra để CPU thực hiện </a:t>
            </a:r>
            <a:endParaRPr lang="en-US" sz="1400" b="0" i="0" dirty="0">
              <a:solidFill>
                <a:srgbClr val="273239"/>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4162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anim calcmode="lin" valueType="num">
                                      <p:cBhvr>
                                        <p:cTn id="8" dur="500" fill="hold"/>
                                        <p:tgtEl>
                                          <p:spTgt spid="15362"/>
                                        </p:tgtEl>
                                        <p:attrNameLst>
                                          <p:attrName>ppt_x</p:attrName>
                                        </p:attrNameLst>
                                      </p:cBhvr>
                                      <p:tavLst>
                                        <p:tav tm="0">
                                          <p:val>
                                            <p:strVal val="#ppt_x"/>
                                          </p:val>
                                        </p:tav>
                                        <p:tav tm="100000">
                                          <p:val>
                                            <p:strVal val="#ppt_x"/>
                                          </p:val>
                                        </p:tav>
                                      </p:tavLst>
                                    </p:anim>
                                    <p:anim calcmode="lin" valueType="num">
                                      <p:cBhvr>
                                        <p:cTn id="9" dur="500" fill="hold"/>
                                        <p:tgtEl>
                                          <p:spTgt spid="15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60FC4083-B0EE-DFBD-7820-3AC411C6A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Tải mẫu logo đại học Thủy Lợi (TLU) file vector AI, EPS, JPEG, PNG, SVG">
            <a:extLst>
              <a:ext uri="{FF2B5EF4-FFF2-40B4-BE49-F238E27FC236}">
                <a16:creationId xmlns:a16="http://schemas.microsoft.com/office/drawing/2014/main" id="{F817F68C-2122-E0D5-F2A2-0947EB027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Tải mẫu logo đại học Thủy Lợi (TLU) file vector AI, EPS, JPEG, PNG, SVG">
            <a:extLst>
              <a:ext uri="{FF2B5EF4-FFF2-40B4-BE49-F238E27FC236}">
                <a16:creationId xmlns:a16="http://schemas.microsoft.com/office/drawing/2014/main" id="{37A9A118-E07D-71DC-0CB5-22B3A01C8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FC70F6-E657-50E3-FB34-6577AD5465F9}"/>
              </a:ext>
            </a:extLst>
          </p:cNvPr>
          <p:cNvSpPr txBox="1"/>
          <p:nvPr/>
        </p:nvSpPr>
        <p:spPr>
          <a:xfrm>
            <a:off x="4034665" y="731809"/>
            <a:ext cx="4550169"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Ưu nhược điểm của SRTN</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0F70FA03-AF2E-E00D-B0AE-1BCDBF62A2E9}"/>
              </a:ext>
            </a:extLst>
          </p:cNvPr>
          <p:cNvSpPr txBox="1"/>
          <p:nvPr/>
        </p:nvSpPr>
        <p:spPr>
          <a:xfrm>
            <a:off x="698531" y="1857912"/>
            <a:ext cx="1648504"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Ưu điểm</a:t>
            </a:r>
            <a:endParaRPr lang="en-US" sz="2200" b="0" i="0" dirty="0">
              <a:solidFill>
                <a:srgbClr val="000000"/>
              </a:solidFill>
              <a:effectLst/>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615CAEF5-3A70-26C7-1A8E-F1E7E27E9F18}"/>
              </a:ext>
            </a:extLst>
          </p:cNvPr>
          <p:cNvSpPr txBox="1"/>
          <p:nvPr/>
        </p:nvSpPr>
        <p:spPr>
          <a:xfrm>
            <a:off x="6301718" y="1857913"/>
            <a:ext cx="1831769" cy="430887"/>
          </a:xfrm>
          <a:prstGeom prst="rect">
            <a:avLst/>
          </a:prstGeom>
          <a:noFill/>
        </p:spPr>
        <p:txBody>
          <a:bodyPr wrap="square">
            <a:spAutoFit/>
          </a:bodyPr>
          <a:lstStyle/>
          <a:p>
            <a:pPr algn="l"/>
            <a:r>
              <a:rPr lang="vi-VN" sz="2200" b="0" i="0" dirty="0">
                <a:solidFill>
                  <a:srgbClr val="000000"/>
                </a:solidFill>
                <a:effectLst/>
                <a:latin typeface="Roboto" panose="02000000000000000000" pitchFamily="2" charset="0"/>
                <a:ea typeface="Roboto" panose="02000000000000000000" pitchFamily="2" charset="0"/>
              </a:rPr>
              <a:t>Nhược điểm</a:t>
            </a:r>
            <a:endParaRPr lang="en-US" sz="2200" b="0" i="0" dirty="0">
              <a:solidFill>
                <a:srgbClr val="000000"/>
              </a:solidFill>
              <a:effectLst/>
              <a:latin typeface="Roboto" panose="02000000000000000000" pitchFamily="2" charset="0"/>
              <a:ea typeface="Roboto" panose="02000000000000000000" pitchFamily="2" charset="0"/>
            </a:endParaRPr>
          </a:p>
        </p:txBody>
      </p:sp>
      <p:cxnSp>
        <p:nvCxnSpPr>
          <p:cNvPr id="10" name="Straight Connector 9">
            <a:extLst>
              <a:ext uri="{FF2B5EF4-FFF2-40B4-BE49-F238E27FC236}">
                <a16:creationId xmlns:a16="http://schemas.microsoft.com/office/drawing/2014/main" id="{C1780CD8-9383-E655-FE64-43C124300AEA}"/>
              </a:ext>
            </a:extLst>
          </p:cNvPr>
          <p:cNvCxnSpPr>
            <a:cxnSpLocks/>
          </p:cNvCxnSpPr>
          <p:nvPr/>
        </p:nvCxnSpPr>
        <p:spPr>
          <a:xfrm>
            <a:off x="6039360" y="1973263"/>
            <a:ext cx="0" cy="34261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EFB306B-E3BD-37EC-3D5D-2AA907C773B9}"/>
              </a:ext>
            </a:extLst>
          </p:cNvPr>
          <p:cNvSpPr txBox="1"/>
          <p:nvPr/>
        </p:nvSpPr>
        <p:spPr>
          <a:xfrm>
            <a:off x="698531" y="2466034"/>
            <a:ext cx="3211986" cy="383695"/>
          </a:xfrm>
          <a:prstGeom prst="rect">
            <a:avLst/>
          </a:prstGeom>
          <a:noFill/>
        </p:spPr>
        <p:txBody>
          <a:bodyPr wrap="square">
            <a:spAutoFit/>
          </a:bodyPr>
          <a:lstStyle/>
          <a:p>
            <a:pPr algn="l">
              <a:lnSpc>
                <a:spcPct val="130000"/>
              </a:lnSpc>
            </a:pPr>
            <a:r>
              <a:rPr lang="vi-VN" sz="1600" b="0" i="0" dirty="0">
                <a:solidFill>
                  <a:schemeClr val="tx1">
                    <a:lumMod val="95000"/>
                    <a:lumOff val="5000"/>
                  </a:schemeClr>
                </a:solidFill>
                <a:effectLst/>
                <a:latin typeface="Roboto" panose="02000000000000000000" pitchFamily="2" charset="0"/>
                <a:ea typeface="Roboto" panose="02000000000000000000" pitchFamily="2" charset="0"/>
              </a:rPr>
              <a:t>Thời gian chờ đợi trung bình ít</a:t>
            </a:r>
          </a:p>
        </p:txBody>
      </p:sp>
      <p:sp>
        <p:nvSpPr>
          <p:cNvPr id="12" name="TextBox 11">
            <a:extLst>
              <a:ext uri="{FF2B5EF4-FFF2-40B4-BE49-F238E27FC236}">
                <a16:creationId xmlns:a16="http://schemas.microsoft.com/office/drawing/2014/main" id="{D685D5F3-EB88-0F60-60F7-75BE59BE7886}"/>
              </a:ext>
            </a:extLst>
          </p:cNvPr>
          <p:cNvSpPr txBox="1"/>
          <p:nvPr/>
        </p:nvSpPr>
        <p:spPr>
          <a:xfrm>
            <a:off x="6301719" y="2546335"/>
            <a:ext cx="5774018" cy="584775"/>
          </a:xfrm>
          <a:prstGeom prst="rect">
            <a:avLst/>
          </a:prstGeom>
          <a:noFill/>
        </p:spPr>
        <p:txBody>
          <a:bodyPr wrap="square">
            <a:spAutoFit/>
          </a:bodyPr>
          <a:lstStyle/>
          <a:p>
            <a:pPr algn="l" fontAlgn="base"/>
            <a:r>
              <a:rPr lang="vi-VN" sz="1600" b="0" i="0" dirty="0">
                <a:solidFill>
                  <a:srgbClr val="273239"/>
                </a:solidFill>
                <a:effectLst/>
                <a:latin typeface="Roboto" panose="02000000000000000000" pitchFamily="2" charset="0"/>
                <a:ea typeface="Roboto" panose="02000000000000000000" pitchFamily="2" charset="0"/>
              </a:rPr>
              <a:t>Khó ước lượng thời gian còn lại cần thiết để hoàn thành việc thực hiện</a:t>
            </a:r>
          </a:p>
        </p:txBody>
      </p:sp>
      <p:sp>
        <p:nvSpPr>
          <p:cNvPr id="14" name="TextBox 13">
            <a:extLst>
              <a:ext uri="{FF2B5EF4-FFF2-40B4-BE49-F238E27FC236}">
                <a16:creationId xmlns:a16="http://schemas.microsoft.com/office/drawing/2014/main" id="{F82933DE-882B-F86E-8999-BFE7817031C5}"/>
              </a:ext>
            </a:extLst>
          </p:cNvPr>
          <p:cNvSpPr txBox="1"/>
          <p:nvPr/>
        </p:nvSpPr>
        <p:spPr>
          <a:xfrm>
            <a:off x="698530" y="2865467"/>
            <a:ext cx="3824831" cy="383695"/>
          </a:xfrm>
          <a:prstGeom prst="rect">
            <a:avLst/>
          </a:prstGeom>
          <a:noFill/>
        </p:spPr>
        <p:txBody>
          <a:bodyPr wrap="square">
            <a:spAutoFit/>
          </a:bodyPr>
          <a:lstStyle/>
          <a:p>
            <a:pPr algn="l">
              <a:lnSpc>
                <a:spcPct val="130000"/>
              </a:lnSpc>
            </a:pPr>
            <a:r>
              <a:rPr lang="vi-VN" sz="1600" b="0" i="0" dirty="0">
                <a:solidFill>
                  <a:schemeClr val="tx1">
                    <a:lumMod val="95000"/>
                    <a:lumOff val="5000"/>
                  </a:schemeClr>
                </a:solidFill>
                <a:effectLst/>
                <a:latin typeface="Roboto" panose="02000000000000000000" pitchFamily="2" charset="0"/>
                <a:ea typeface="Roboto" panose="02000000000000000000" pitchFamily="2" charset="0"/>
              </a:rPr>
              <a:t>Phản hồi tốt cho các tiến trình ngắn </a:t>
            </a:r>
          </a:p>
        </p:txBody>
      </p:sp>
      <p:sp>
        <p:nvSpPr>
          <p:cNvPr id="15" name="TextBox 14">
            <a:extLst>
              <a:ext uri="{FF2B5EF4-FFF2-40B4-BE49-F238E27FC236}">
                <a16:creationId xmlns:a16="http://schemas.microsoft.com/office/drawing/2014/main" id="{07E032D2-DF63-2205-7BE1-437378373799}"/>
              </a:ext>
            </a:extLst>
          </p:cNvPr>
          <p:cNvSpPr txBox="1"/>
          <p:nvPr/>
        </p:nvSpPr>
        <p:spPr>
          <a:xfrm>
            <a:off x="6301717" y="3249162"/>
            <a:ext cx="4476527" cy="338554"/>
          </a:xfrm>
          <a:prstGeom prst="rect">
            <a:avLst/>
          </a:prstGeom>
          <a:noFill/>
        </p:spPr>
        <p:txBody>
          <a:bodyPr wrap="square">
            <a:spAutoFit/>
          </a:bodyPr>
          <a:lstStyle/>
          <a:p>
            <a:pPr algn="l" fontAlgn="base"/>
            <a:r>
              <a:rPr lang="vi-VN" sz="1600" b="0" i="0" dirty="0">
                <a:solidFill>
                  <a:srgbClr val="273239"/>
                </a:solidFill>
                <a:effectLst/>
                <a:latin typeface="Roboto" panose="02000000000000000000" pitchFamily="2" charset="0"/>
                <a:ea typeface="Roboto" panose="02000000000000000000" pitchFamily="2" charset="0"/>
              </a:rPr>
              <a:t>Tốn kém cho việc chuyển đổi tiến trình liên tục </a:t>
            </a:r>
          </a:p>
        </p:txBody>
      </p:sp>
    </p:spTree>
    <p:extLst>
      <p:ext uri="{BB962C8B-B14F-4D97-AF65-F5344CB8AC3E}">
        <p14:creationId xmlns:p14="http://schemas.microsoft.com/office/powerpoint/2010/main" val="1280003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ải mẫu logo đại học Thủy Lợi (TLU) file vector AI, EPS, JPEG, PNG, SVG">
            <a:extLst>
              <a:ext uri="{FF2B5EF4-FFF2-40B4-BE49-F238E27FC236}">
                <a16:creationId xmlns:a16="http://schemas.microsoft.com/office/drawing/2014/main" id="{CD6340E4-F6BE-36F8-35E2-3338CB2B9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020DDFDC-38B2-5441-52A8-AA1A1A1DC1F6}"/>
              </a:ext>
            </a:extLst>
          </p:cNvPr>
          <p:cNvGraphicFramePr>
            <a:graphicFrameLocks noGrp="1"/>
          </p:cNvGraphicFramePr>
          <p:nvPr/>
        </p:nvGraphicFramePr>
        <p:xfrm>
          <a:off x="853262" y="1421328"/>
          <a:ext cx="4141470" cy="1799448"/>
        </p:xfrm>
        <a:graphic>
          <a:graphicData uri="http://schemas.openxmlformats.org/drawingml/2006/table">
            <a:tbl>
              <a:tblPr firstRow="1" bandRow="1">
                <a:tableStyleId>{5C22544A-7EE6-4342-B048-85BDC9FD1C3A}</a:tableStyleId>
              </a:tblPr>
              <a:tblGrid>
                <a:gridCol w="1380490">
                  <a:extLst>
                    <a:ext uri="{9D8B030D-6E8A-4147-A177-3AD203B41FA5}">
                      <a16:colId xmlns:a16="http://schemas.microsoft.com/office/drawing/2014/main" val="2112895203"/>
                    </a:ext>
                  </a:extLst>
                </a:gridCol>
                <a:gridCol w="1380490">
                  <a:extLst>
                    <a:ext uri="{9D8B030D-6E8A-4147-A177-3AD203B41FA5}">
                      <a16:colId xmlns:a16="http://schemas.microsoft.com/office/drawing/2014/main" val="1694367038"/>
                    </a:ext>
                  </a:extLst>
                </a:gridCol>
                <a:gridCol w="1380490">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điểm</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xuất</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hiện</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gian</a:t>
                      </a:r>
                      <a:r>
                        <a:rPr lang="en-US"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sử</a:t>
                      </a:r>
                      <a:r>
                        <a:rPr lang="vi-VN" sz="1100" dirty="0">
                          <a:latin typeface="Roboto" panose="02000000000000000000" pitchFamily="2" charset="0"/>
                          <a:ea typeface="Roboto" panose="02000000000000000000" pitchFamily="2" charset="0"/>
                        </a:rPr>
                        <a:t> </a:t>
                      </a:r>
                      <a:r>
                        <a:rPr lang="en-US" sz="1100" dirty="0" err="1">
                          <a:latin typeface="Roboto" panose="02000000000000000000" pitchFamily="2" charset="0"/>
                          <a:ea typeface="Roboto" panose="02000000000000000000" pitchFamily="2" charset="0"/>
                        </a:rPr>
                        <a:t>dụng</a:t>
                      </a:r>
                      <a:r>
                        <a:rPr lang="en-US" sz="1100" dirty="0">
                          <a:latin typeface="Roboto" panose="02000000000000000000" pitchFamily="2" charset="0"/>
                          <a:ea typeface="Roboto" panose="02000000000000000000" pitchFamily="2" charset="0"/>
                        </a:rPr>
                        <a:t> CPU</a:t>
                      </a: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0</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5</a:t>
                      </a:r>
                      <a:endParaRPr lang="en-US" sz="1100" dirty="0"/>
                    </a:p>
                  </a:txBody>
                  <a:tcPr/>
                </a:tc>
                <a:tc>
                  <a:txBody>
                    <a:bodyPr/>
                    <a:lstStyle/>
                    <a:p>
                      <a:pPr algn="ctr"/>
                      <a:r>
                        <a:rPr lang="vi-VN" sz="1100" dirty="0"/>
                        <a:t>2</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2</a:t>
                      </a:r>
                      <a:endParaRPr lang="en-US" sz="1100" dirty="0"/>
                    </a:p>
                  </a:txBody>
                  <a:tcPr/>
                </a:tc>
                <a:tc>
                  <a:txBody>
                    <a:bodyPr/>
                    <a:lstStyle/>
                    <a:p>
                      <a:pPr algn="ctr"/>
                      <a:r>
                        <a:rPr lang="vi-VN" sz="1100" dirty="0"/>
                        <a:t>6</a:t>
                      </a:r>
                      <a:endParaRPr lang="en-US" sz="1100" dirty="0"/>
                    </a:p>
                  </a:txBody>
                  <a:tcPr/>
                </a:tc>
                <a:extLst>
                  <a:ext uri="{0D108BD9-81ED-4DB2-BD59-A6C34878D82A}">
                    <a16:rowId xmlns:a16="http://schemas.microsoft.com/office/drawing/2014/main" val="2956804625"/>
                  </a:ext>
                </a:extLst>
              </a:tr>
              <a:tr h="219713">
                <a:tc>
                  <a:txBody>
                    <a:bodyPr/>
                    <a:lstStyle/>
                    <a:p>
                      <a:pPr algn="ctr"/>
                      <a:r>
                        <a:rPr lang="vi-VN" sz="1100" dirty="0"/>
                        <a:t>P4</a:t>
                      </a:r>
                      <a:endParaRPr lang="en-US" sz="1100" dirty="0"/>
                    </a:p>
                  </a:txBody>
                  <a:tcPr/>
                </a:tc>
                <a:tc>
                  <a:txBody>
                    <a:bodyPr/>
                    <a:lstStyle/>
                    <a:p>
                      <a:pPr algn="ctr"/>
                      <a:r>
                        <a:rPr lang="vi-VN" sz="1100" dirty="0"/>
                        <a:t>4</a:t>
                      </a:r>
                      <a:endParaRPr lang="en-US" sz="1100" dirty="0"/>
                    </a:p>
                  </a:txBody>
                  <a:tcPr/>
                </a:tc>
                <a:tc>
                  <a:txBody>
                    <a:bodyPr/>
                    <a:lstStyle/>
                    <a:p>
                      <a:pPr algn="ctr"/>
                      <a:r>
                        <a:rPr lang="vi-VN" sz="1100" dirty="0"/>
                        <a:t>5</a:t>
                      </a:r>
                      <a:endParaRPr lang="en-US" sz="1100" dirty="0"/>
                    </a:p>
                  </a:txBody>
                  <a:tcPr/>
                </a:tc>
                <a:extLst>
                  <a:ext uri="{0D108BD9-81ED-4DB2-BD59-A6C34878D82A}">
                    <a16:rowId xmlns:a16="http://schemas.microsoft.com/office/drawing/2014/main" val="1320708662"/>
                  </a:ext>
                </a:extLst>
              </a:tr>
              <a:tr h="217431">
                <a:tc>
                  <a:txBody>
                    <a:bodyPr/>
                    <a:lstStyle/>
                    <a:p>
                      <a:pPr algn="ctr"/>
                      <a:r>
                        <a:rPr lang="vi-VN" sz="1100" dirty="0"/>
                        <a:t>P5</a:t>
                      </a:r>
                    </a:p>
                  </a:txBody>
                  <a:tcPr/>
                </a:tc>
                <a:tc>
                  <a:txBody>
                    <a:bodyPr/>
                    <a:lstStyle/>
                    <a:p>
                      <a:pPr algn="ctr"/>
                      <a:r>
                        <a:rPr lang="vi-VN" sz="1100" dirty="0"/>
                        <a:t>3</a:t>
                      </a:r>
                      <a:endParaRPr lang="en-US" sz="1100" dirty="0"/>
                    </a:p>
                  </a:txBody>
                  <a:tcPr/>
                </a:tc>
                <a:tc>
                  <a:txBody>
                    <a:bodyPr/>
                    <a:lstStyle/>
                    <a:p>
                      <a:pPr algn="ctr"/>
                      <a:r>
                        <a:rPr lang="vi-VN" sz="1100" dirty="0"/>
                        <a:t>3</a:t>
                      </a:r>
                      <a:endParaRPr lang="en-US" sz="1100" dirty="0"/>
                    </a:p>
                  </a:txBody>
                  <a:tcPr/>
                </a:tc>
                <a:extLst>
                  <a:ext uri="{0D108BD9-81ED-4DB2-BD59-A6C34878D82A}">
                    <a16:rowId xmlns:a16="http://schemas.microsoft.com/office/drawing/2014/main" val="439958731"/>
                  </a:ext>
                </a:extLst>
              </a:tr>
            </a:tbl>
          </a:graphicData>
        </a:graphic>
      </p:graphicFrame>
      <p:sp>
        <p:nvSpPr>
          <p:cNvPr id="7" name="Rectangle 6">
            <a:extLst>
              <a:ext uri="{FF2B5EF4-FFF2-40B4-BE49-F238E27FC236}">
                <a16:creationId xmlns:a16="http://schemas.microsoft.com/office/drawing/2014/main" id="{492DC214-0CC0-86F5-D85C-7CEABC18CE1F}"/>
              </a:ext>
            </a:extLst>
          </p:cNvPr>
          <p:cNvSpPr/>
          <p:nvPr/>
        </p:nvSpPr>
        <p:spPr>
          <a:xfrm>
            <a:off x="1872209" y="5756197"/>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8" name="TextBox 7">
            <a:extLst>
              <a:ext uri="{FF2B5EF4-FFF2-40B4-BE49-F238E27FC236}">
                <a16:creationId xmlns:a16="http://schemas.microsoft.com/office/drawing/2014/main" id="{1FDAA3E8-7ACE-E98F-A798-F12B5A089D0B}"/>
              </a:ext>
            </a:extLst>
          </p:cNvPr>
          <p:cNvSpPr txBox="1"/>
          <p:nvPr/>
        </p:nvSpPr>
        <p:spPr>
          <a:xfrm>
            <a:off x="1872209" y="6369709"/>
            <a:ext cx="312906" cy="369332"/>
          </a:xfrm>
          <a:prstGeom prst="rect">
            <a:avLst/>
          </a:prstGeom>
          <a:noFill/>
        </p:spPr>
        <p:txBody>
          <a:bodyPr wrap="none" rtlCol="0">
            <a:spAutoFit/>
          </a:bodyPr>
          <a:lstStyle/>
          <a:p>
            <a:r>
              <a:rPr lang="vi-VN" dirty="0"/>
              <a:t>0</a:t>
            </a:r>
            <a:endParaRPr lang="en-US" dirty="0"/>
          </a:p>
        </p:txBody>
      </p:sp>
      <p:sp>
        <p:nvSpPr>
          <p:cNvPr id="9" name="Rectangle 8">
            <a:extLst>
              <a:ext uri="{FF2B5EF4-FFF2-40B4-BE49-F238E27FC236}">
                <a16:creationId xmlns:a16="http://schemas.microsoft.com/office/drawing/2014/main" id="{73A69256-03BB-1CEC-4990-D207BBF54539}"/>
              </a:ext>
            </a:extLst>
          </p:cNvPr>
          <p:cNvSpPr/>
          <p:nvPr/>
        </p:nvSpPr>
        <p:spPr>
          <a:xfrm>
            <a:off x="1872368" y="4421145"/>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11" name="TextBox 10">
            <a:extLst>
              <a:ext uri="{FF2B5EF4-FFF2-40B4-BE49-F238E27FC236}">
                <a16:creationId xmlns:a16="http://schemas.microsoft.com/office/drawing/2014/main" id="{4F2B0FFA-A308-726D-7BA1-28C5D2D52622}"/>
              </a:ext>
            </a:extLst>
          </p:cNvPr>
          <p:cNvSpPr txBox="1"/>
          <p:nvPr/>
        </p:nvSpPr>
        <p:spPr>
          <a:xfrm>
            <a:off x="809907" y="4510162"/>
            <a:ext cx="1130438"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Hàng đợi</a:t>
            </a:r>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DE34F5E7-6B90-9012-48F0-23F7831EFC50}"/>
              </a:ext>
            </a:extLst>
          </p:cNvPr>
          <p:cNvSpPr txBox="1"/>
          <p:nvPr/>
        </p:nvSpPr>
        <p:spPr>
          <a:xfrm>
            <a:off x="809907" y="5815233"/>
            <a:ext cx="684803" cy="369332"/>
          </a:xfrm>
          <a:prstGeom prst="rect">
            <a:avLst/>
          </a:prstGeom>
          <a:noFill/>
        </p:spPr>
        <p:txBody>
          <a:bodyPr wrap="none" rtlCol="0">
            <a:spAutoFit/>
          </a:bodyPr>
          <a:lstStyle/>
          <a:p>
            <a:r>
              <a:rPr lang="vi-VN" dirty="0">
                <a:latin typeface="Roboto" panose="02000000000000000000" pitchFamily="2" charset="0"/>
                <a:ea typeface="Roboto" panose="02000000000000000000" pitchFamily="2" charset="0"/>
              </a:rPr>
              <a:t>Gant</a:t>
            </a:r>
            <a:endParaRPr lang="en-US"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D6823CF0-4807-F7D8-D331-39D2B07381D7}"/>
              </a:ext>
            </a:extLst>
          </p:cNvPr>
          <p:cNvSpPr txBox="1"/>
          <p:nvPr/>
        </p:nvSpPr>
        <p:spPr>
          <a:xfrm>
            <a:off x="809907" y="3918345"/>
            <a:ext cx="1592103" cy="369332"/>
          </a:xfrm>
          <a:prstGeom prst="rect">
            <a:avLst/>
          </a:prstGeom>
          <a:noFill/>
        </p:spPr>
        <p:txBody>
          <a:bodyPr wrap="none" rtlCol="0">
            <a:spAutoFit/>
          </a:bodyPr>
          <a:lstStyle/>
          <a:p>
            <a:r>
              <a:rPr lang="vi-VN" dirty="0"/>
              <a:t>Tại thời </a:t>
            </a:r>
            <a:r>
              <a:rPr lang="vi-VN" dirty="0">
                <a:latin typeface="Roboto" panose="02000000000000000000" pitchFamily="2" charset="0"/>
                <a:ea typeface="Roboto" panose="02000000000000000000" pitchFamily="2" charset="0"/>
              </a:rPr>
              <a:t>điểm</a:t>
            </a:r>
            <a:r>
              <a:rPr lang="vi-VN" dirty="0"/>
              <a:t> </a:t>
            </a:r>
            <a:endParaRPr lang="en-US" dirty="0"/>
          </a:p>
        </p:txBody>
      </p:sp>
      <p:sp>
        <p:nvSpPr>
          <p:cNvPr id="23" name="TextBox 22">
            <a:extLst>
              <a:ext uri="{FF2B5EF4-FFF2-40B4-BE49-F238E27FC236}">
                <a16:creationId xmlns:a16="http://schemas.microsoft.com/office/drawing/2014/main" id="{A739BF96-5C7B-4A35-C677-76712A03A81C}"/>
              </a:ext>
            </a:extLst>
          </p:cNvPr>
          <p:cNvSpPr txBox="1"/>
          <p:nvPr/>
        </p:nvSpPr>
        <p:spPr>
          <a:xfrm>
            <a:off x="2245557" y="3918345"/>
            <a:ext cx="312906" cy="369332"/>
          </a:xfrm>
          <a:prstGeom prst="rect">
            <a:avLst/>
          </a:prstGeom>
          <a:noFill/>
        </p:spPr>
        <p:txBody>
          <a:bodyPr wrap="none" rtlCol="0">
            <a:spAutoFit/>
          </a:bodyPr>
          <a:lstStyle/>
          <a:p>
            <a:r>
              <a:rPr lang="vi-VN" dirty="0"/>
              <a:t>0</a:t>
            </a:r>
            <a:endParaRPr lang="en-US" dirty="0"/>
          </a:p>
        </p:txBody>
      </p:sp>
      <p:sp>
        <p:nvSpPr>
          <p:cNvPr id="15" name="TextBox 14">
            <a:extLst>
              <a:ext uri="{FF2B5EF4-FFF2-40B4-BE49-F238E27FC236}">
                <a16:creationId xmlns:a16="http://schemas.microsoft.com/office/drawing/2014/main" id="{3F195AD0-FCAE-54A7-25B9-F8BD2604532D}"/>
              </a:ext>
            </a:extLst>
          </p:cNvPr>
          <p:cNvSpPr txBox="1"/>
          <p:nvPr/>
        </p:nvSpPr>
        <p:spPr>
          <a:xfrm>
            <a:off x="887728" y="731483"/>
            <a:ext cx="1753293" cy="461665"/>
          </a:xfrm>
          <a:prstGeom prst="rect">
            <a:avLst/>
          </a:prstGeom>
          <a:noFill/>
        </p:spPr>
        <p:txBody>
          <a:bodyPr wrap="square">
            <a:spAutoFit/>
          </a:bodyPr>
          <a:lstStyle/>
          <a:p>
            <a:pPr algn="l"/>
            <a:r>
              <a:rPr lang="vi-VN" sz="2400" b="0" i="0">
                <a:solidFill>
                  <a:srgbClr val="000000"/>
                </a:solidFill>
                <a:effectLst/>
                <a:latin typeface="Roboto" panose="02000000000000000000" pitchFamily="2" charset="0"/>
                <a:ea typeface="Roboto" panose="02000000000000000000" pitchFamily="2" charset="0"/>
              </a:rPr>
              <a:t>Ví dụ SRTN</a:t>
            </a:r>
            <a:endParaRPr lang="en-US" sz="2400" b="0" i="0" dirty="0">
              <a:solidFill>
                <a:srgbClr val="000000"/>
              </a:solidFill>
              <a:effectLst/>
              <a:latin typeface="Roboto" panose="02000000000000000000" pitchFamily="2" charset="0"/>
              <a:ea typeface="Roboto" panose="02000000000000000000" pitchFamily="2" charset="0"/>
            </a:endParaRPr>
          </a:p>
        </p:txBody>
      </p:sp>
      <p:grpSp>
        <p:nvGrpSpPr>
          <p:cNvPr id="42" name="Group 41">
            <a:extLst>
              <a:ext uri="{FF2B5EF4-FFF2-40B4-BE49-F238E27FC236}">
                <a16:creationId xmlns:a16="http://schemas.microsoft.com/office/drawing/2014/main" id="{F40BB4EC-A996-87B5-C3FF-E227D391CBC5}"/>
              </a:ext>
            </a:extLst>
          </p:cNvPr>
          <p:cNvGrpSpPr/>
          <p:nvPr/>
        </p:nvGrpSpPr>
        <p:grpSpPr>
          <a:xfrm>
            <a:off x="6384526" y="1015756"/>
            <a:ext cx="5201117" cy="1424580"/>
            <a:chOff x="6384526" y="1236662"/>
            <a:chExt cx="5201117" cy="1424580"/>
          </a:xfrm>
        </p:grpSpPr>
        <p:sp>
          <p:nvSpPr>
            <p:cNvPr id="22" name="TextBox 21">
              <a:extLst>
                <a:ext uri="{FF2B5EF4-FFF2-40B4-BE49-F238E27FC236}">
                  <a16:creationId xmlns:a16="http://schemas.microsoft.com/office/drawing/2014/main" id="{03E52435-C7BE-83AD-C02D-38060DAE34E0}"/>
                </a:ext>
              </a:extLst>
            </p:cNvPr>
            <p:cNvSpPr txBox="1"/>
            <p:nvPr/>
          </p:nvSpPr>
          <p:spPr>
            <a:xfrm>
              <a:off x="6384526" y="1236662"/>
              <a:ext cx="2938905" cy="369332"/>
            </a:xfrm>
            <a:prstGeom prst="rect">
              <a:avLst/>
            </a:prstGeom>
            <a:noFill/>
          </p:spPr>
          <p:txBody>
            <a:bodyPr wrap="square">
              <a:spAutoFit/>
            </a:bodyPr>
            <a:lstStyle/>
            <a:p>
              <a:pPr algn="l"/>
              <a:r>
                <a:rPr lang="vi-VN" sz="1800" b="0" i="0" dirty="0">
                  <a:solidFill>
                    <a:srgbClr val="000000"/>
                  </a:solidFill>
                  <a:effectLst/>
                  <a:latin typeface="Roboto" panose="02000000000000000000" pitchFamily="2" charset="0"/>
                  <a:ea typeface="Roboto" panose="02000000000000000000" pitchFamily="2" charset="0"/>
                </a:rPr>
                <a:t>Các công thức liên quan</a:t>
              </a:r>
              <a:endParaRPr lang="en-US" sz="1800" b="0" i="0" dirty="0">
                <a:solidFill>
                  <a:srgbClr val="000000"/>
                </a:solidFill>
                <a:effectLst/>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FF6BA441-16B2-EC89-B496-1A2776DE6195}"/>
                </a:ext>
              </a:extLst>
            </p:cNvPr>
            <p:cNvSpPr txBox="1"/>
            <p:nvPr/>
          </p:nvSpPr>
          <p:spPr>
            <a:xfrm>
              <a:off x="6384526" y="1605994"/>
              <a:ext cx="5201117" cy="523220"/>
            </a:xfrm>
            <a:prstGeom prst="rect">
              <a:avLst/>
            </a:prstGeom>
            <a:noFill/>
          </p:spPr>
          <p:txBody>
            <a:bodyPr wrap="square">
              <a:spAutoFit/>
            </a:bodyPr>
            <a:lstStyle/>
            <a:p>
              <a:r>
                <a:rPr lang="vi-VN" sz="1400" dirty="0">
                  <a:latin typeface="Roboto" panose="02000000000000000000" pitchFamily="2" charset="0"/>
                  <a:ea typeface="Roboto" panose="02000000000000000000" pitchFamily="2" charset="0"/>
                </a:rPr>
                <a:t>T</a:t>
              </a:r>
              <a:r>
                <a:rPr lang="en-US" sz="1400" dirty="0" err="1">
                  <a:latin typeface="Roboto" panose="02000000000000000000" pitchFamily="2" charset="0"/>
                  <a:ea typeface="Roboto" panose="02000000000000000000" pitchFamily="2" charset="0"/>
                </a:rPr>
                <a: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lưu</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một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kết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thúc</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r>
                <a:rPr lang="vi-VN" sz="1400" dirty="0">
                  <a:latin typeface="Roboto" panose="02000000000000000000" pitchFamily="2" charset="0"/>
                  <a:ea typeface="Roboto" panose="02000000000000000000" pitchFamily="2" charset="0"/>
                </a:rPr>
                <a:t> </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điểm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xuất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hiện</a:t>
              </a:r>
              <a:endParaRPr lang="en-US"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A33E96DF-5AC8-D3A3-AF1E-F376FDFBB21B}"/>
                </a:ext>
              </a:extLst>
            </p:cNvPr>
            <p:cNvSpPr txBox="1"/>
            <p:nvPr/>
          </p:nvSpPr>
          <p:spPr>
            <a:xfrm>
              <a:off x="6384526" y="2138022"/>
              <a:ext cx="5201117" cy="523220"/>
            </a:xfrm>
            <a:prstGeom prst="rect">
              <a:avLst/>
            </a:prstGeom>
            <a:noFill/>
          </p:spPr>
          <p:txBody>
            <a:bodyPr wrap="square">
              <a:spAutoFit/>
            </a:bodyPr>
            <a:lstStyle/>
            <a:p>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chờ</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vi-VN" sz="1400" dirty="0">
                  <a:latin typeface="Roboto" panose="02000000000000000000" pitchFamily="2" charset="0"/>
                  <a:ea typeface="Roboto" panose="02000000000000000000" pitchFamily="2" charset="0"/>
                </a:rPr>
                <a:t>lưu </a:t>
              </a:r>
              <a:r>
                <a:rPr lang="en-US" sz="1400" dirty="0" err="1">
                  <a:latin typeface="Roboto" panose="02000000000000000000" pitchFamily="2" charset="0"/>
                  <a:ea typeface="Roboto" panose="02000000000000000000" pitchFamily="2" charset="0"/>
                </a:rPr>
                <a:t>lại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hệ</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thống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của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 </a:t>
              </a:r>
              <a:r>
                <a:rPr lang="en-US" sz="1400" dirty="0" err="1">
                  <a:latin typeface="Roboto" panose="02000000000000000000" pitchFamily="2" charset="0"/>
                  <a:ea typeface="Roboto" panose="02000000000000000000" pitchFamily="2" charset="0"/>
                </a:rPr>
                <a:t>Thời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gian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tiến</a:t>
              </a:r>
              <a:r>
                <a:rPr lang="vi-VN"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trình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sử</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dụng</a:t>
              </a:r>
              <a:r>
                <a:rPr lang="en-US" sz="1400" dirty="0">
                  <a:latin typeface="Roboto" panose="02000000000000000000" pitchFamily="2" charset="0"/>
                  <a:ea typeface="Roboto" panose="02000000000000000000" pitchFamily="2" charset="0"/>
                </a:rPr>
                <a:t> CPU</a:t>
              </a:r>
            </a:p>
          </p:txBody>
        </p:sp>
      </p:grpSp>
      <p:sp>
        <p:nvSpPr>
          <p:cNvPr id="21" name="TextBox 20">
            <a:extLst>
              <a:ext uri="{FF2B5EF4-FFF2-40B4-BE49-F238E27FC236}">
                <a16:creationId xmlns:a16="http://schemas.microsoft.com/office/drawing/2014/main" id="{279B2BFC-5421-FC27-7D99-128B8D3C6162}"/>
              </a:ext>
            </a:extLst>
          </p:cNvPr>
          <p:cNvSpPr txBox="1"/>
          <p:nvPr/>
        </p:nvSpPr>
        <p:spPr>
          <a:xfrm>
            <a:off x="2240655" y="3905724"/>
            <a:ext cx="312906" cy="369332"/>
          </a:xfrm>
          <a:prstGeom prst="rect">
            <a:avLst/>
          </a:prstGeom>
          <a:noFill/>
        </p:spPr>
        <p:txBody>
          <a:bodyPr wrap="none" rtlCol="0">
            <a:spAutoFit/>
          </a:bodyPr>
          <a:lstStyle/>
          <a:p>
            <a:r>
              <a:rPr lang="vi-VN" dirty="0"/>
              <a:t>1</a:t>
            </a:r>
            <a:endParaRPr lang="en-US" dirty="0"/>
          </a:p>
        </p:txBody>
      </p:sp>
      <p:sp>
        <p:nvSpPr>
          <p:cNvPr id="38" name="TextBox 37">
            <a:extLst>
              <a:ext uri="{FF2B5EF4-FFF2-40B4-BE49-F238E27FC236}">
                <a16:creationId xmlns:a16="http://schemas.microsoft.com/office/drawing/2014/main" id="{DD6946D3-867D-5C79-3DE2-F3A207242464}"/>
              </a:ext>
            </a:extLst>
          </p:cNvPr>
          <p:cNvSpPr txBox="1"/>
          <p:nvPr/>
        </p:nvSpPr>
        <p:spPr>
          <a:xfrm>
            <a:off x="2250459" y="3896669"/>
            <a:ext cx="312906" cy="369332"/>
          </a:xfrm>
          <a:prstGeom prst="rect">
            <a:avLst/>
          </a:prstGeom>
          <a:noFill/>
        </p:spPr>
        <p:txBody>
          <a:bodyPr wrap="none" rtlCol="0">
            <a:spAutoFit/>
          </a:bodyPr>
          <a:lstStyle/>
          <a:p>
            <a:r>
              <a:rPr lang="vi-VN" dirty="0"/>
              <a:t>2</a:t>
            </a:r>
            <a:endParaRPr lang="en-US" dirty="0"/>
          </a:p>
        </p:txBody>
      </p:sp>
      <p:sp>
        <p:nvSpPr>
          <p:cNvPr id="40" name="Rectangle 39">
            <a:extLst>
              <a:ext uri="{FF2B5EF4-FFF2-40B4-BE49-F238E27FC236}">
                <a16:creationId xmlns:a16="http://schemas.microsoft.com/office/drawing/2014/main" id="{250EAE5C-C374-9681-7A56-C03D8ADB2960}"/>
              </a:ext>
            </a:extLst>
          </p:cNvPr>
          <p:cNvSpPr/>
          <p:nvPr/>
        </p:nvSpPr>
        <p:spPr>
          <a:xfrm>
            <a:off x="2441326" y="5756197"/>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43" name="TextBox 42">
            <a:extLst>
              <a:ext uri="{FF2B5EF4-FFF2-40B4-BE49-F238E27FC236}">
                <a16:creationId xmlns:a16="http://schemas.microsoft.com/office/drawing/2014/main" id="{D2A8D7ED-FFA1-1DAA-50BE-44FD0FAE77B0}"/>
              </a:ext>
            </a:extLst>
          </p:cNvPr>
          <p:cNvSpPr txBox="1"/>
          <p:nvPr/>
        </p:nvSpPr>
        <p:spPr>
          <a:xfrm>
            <a:off x="2328115" y="6369709"/>
            <a:ext cx="312906" cy="369332"/>
          </a:xfrm>
          <a:prstGeom prst="rect">
            <a:avLst/>
          </a:prstGeom>
          <a:noFill/>
        </p:spPr>
        <p:txBody>
          <a:bodyPr wrap="none" rtlCol="0">
            <a:spAutoFit/>
          </a:bodyPr>
          <a:lstStyle/>
          <a:p>
            <a:r>
              <a:rPr lang="vi-VN" dirty="0"/>
              <a:t>1</a:t>
            </a:r>
            <a:endParaRPr lang="en-US" dirty="0"/>
          </a:p>
        </p:txBody>
      </p:sp>
      <p:sp>
        <p:nvSpPr>
          <p:cNvPr id="44" name="Rectangle 43">
            <a:extLst>
              <a:ext uri="{FF2B5EF4-FFF2-40B4-BE49-F238E27FC236}">
                <a16:creationId xmlns:a16="http://schemas.microsoft.com/office/drawing/2014/main" id="{FA24339D-6EF1-5C70-3C90-69C066B68F40}"/>
              </a:ext>
            </a:extLst>
          </p:cNvPr>
          <p:cNvSpPr/>
          <p:nvPr/>
        </p:nvSpPr>
        <p:spPr>
          <a:xfrm>
            <a:off x="2601942" y="4421145"/>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45" name="Arrow: Down 44">
            <a:extLst>
              <a:ext uri="{FF2B5EF4-FFF2-40B4-BE49-F238E27FC236}">
                <a16:creationId xmlns:a16="http://schemas.microsoft.com/office/drawing/2014/main" id="{9CAF505D-8085-0FB9-4437-D8407A1E241F}"/>
              </a:ext>
            </a:extLst>
          </p:cNvPr>
          <p:cNvSpPr/>
          <p:nvPr/>
        </p:nvSpPr>
        <p:spPr>
          <a:xfrm rot="10800000">
            <a:off x="2123677" y="4991024"/>
            <a:ext cx="161355" cy="384696"/>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A49D9366-8D21-3566-F786-E7476079E0CE}"/>
              </a:ext>
            </a:extLst>
          </p:cNvPr>
          <p:cNvSpPr/>
          <p:nvPr/>
        </p:nvSpPr>
        <p:spPr>
          <a:xfrm rot="10800000">
            <a:off x="2113734" y="5003864"/>
            <a:ext cx="161355" cy="384696"/>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ADF3FE1-8E7B-6846-7F96-9FCBBB49D750}"/>
              </a:ext>
            </a:extLst>
          </p:cNvPr>
          <p:cNvSpPr txBox="1"/>
          <p:nvPr/>
        </p:nvSpPr>
        <p:spPr>
          <a:xfrm>
            <a:off x="2878613" y="6318842"/>
            <a:ext cx="312906" cy="369332"/>
          </a:xfrm>
          <a:prstGeom prst="rect">
            <a:avLst/>
          </a:prstGeom>
          <a:noFill/>
        </p:spPr>
        <p:txBody>
          <a:bodyPr wrap="none" rtlCol="0">
            <a:spAutoFit/>
          </a:bodyPr>
          <a:lstStyle/>
          <a:p>
            <a:r>
              <a:rPr lang="vi-VN" dirty="0"/>
              <a:t>2</a:t>
            </a:r>
            <a:endParaRPr lang="en-US" dirty="0"/>
          </a:p>
        </p:txBody>
      </p:sp>
      <p:sp>
        <p:nvSpPr>
          <p:cNvPr id="48" name="Rectangle 47">
            <a:extLst>
              <a:ext uri="{FF2B5EF4-FFF2-40B4-BE49-F238E27FC236}">
                <a16:creationId xmlns:a16="http://schemas.microsoft.com/office/drawing/2014/main" id="{982AD579-37C7-DF37-BBD9-F3E83710024E}"/>
              </a:ext>
            </a:extLst>
          </p:cNvPr>
          <p:cNvSpPr/>
          <p:nvPr/>
        </p:nvSpPr>
        <p:spPr>
          <a:xfrm>
            <a:off x="3010443" y="5754641"/>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P1</a:t>
            </a:r>
            <a:endParaRPr lang="en-US" dirty="0"/>
          </a:p>
        </p:txBody>
      </p:sp>
      <p:sp>
        <p:nvSpPr>
          <p:cNvPr id="49" name="TextBox 48">
            <a:extLst>
              <a:ext uri="{FF2B5EF4-FFF2-40B4-BE49-F238E27FC236}">
                <a16:creationId xmlns:a16="http://schemas.microsoft.com/office/drawing/2014/main" id="{99AD90C5-8704-E7E3-D579-04BDB0761D6A}"/>
              </a:ext>
            </a:extLst>
          </p:cNvPr>
          <p:cNvSpPr txBox="1"/>
          <p:nvPr/>
        </p:nvSpPr>
        <p:spPr>
          <a:xfrm>
            <a:off x="2269002" y="3904946"/>
            <a:ext cx="312906" cy="369332"/>
          </a:xfrm>
          <a:prstGeom prst="rect">
            <a:avLst/>
          </a:prstGeom>
          <a:noFill/>
        </p:spPr>
        <p:txBody>
          <a:bodyPr wrap="none" rtlCol="0">
            <a:spAutoFit/>
          </a:bodyPr>
          <a:lstStyle/>
          <a:p>
            <a:r>
              <a:rPr lang="vi-VN" dirty="0"/>
              <a:t>3</a:t>
            </a:r>
            <a:endParaRPr lang="en-US" dirty="0"/>
          </a:p>
        </p:txBody>
      </p:sp>
      <p:sp>
        <p:nvSpPr>
          <p:cNvPr id="50" name="TextBox 49">
            <a:extLst>
              <a:ext uri="{FF2B5EF4-FFF2-40B4-BE49-F238E27FC236}">
                <a16:creationId xmlns:a16="http://schemas.microsoft.com/office/drawing/2014/main" id="{26C61C7D-AA56-4609-3649-4252CF0C57A4}"/>
              </a:ext>
            </a:extLst>
          </p:cNvPr>
          <p:cNvSpPr txBox="1"/>
          <p:nvPr/>
        </p:nvSpPr>
        <p:spPr>
          <a:xfrm>
            <a:off x="3333058" y="6309117"/>
            <a:ext cx="312906" cy="369332"/>
          </a:xfrm>
          <a:prstGeom prst="rect">
            <a:avLst/>
          </a:prstGeom>
          <a:noFill/>
        </p:spPr>
        <p:txBody>
          <a:bodyPr wrap="none" rtlCol="0">
            <a:spAutoFit/>
          </a:bodyPr>
          <a:lstStyle/>
          <a:p>
            <a:r>
              <a:rPr lang="vi-VN" dirty="0"/>
              <a:t>3</a:t>
            </a:r>
            <a:endParaRPr lang="en-US" dirty="0"/>
          </a:p>
        </p:txBody>
      </p:sp>
      <p:sp>
        <p:nvSpPr>
          <p:cNvPr id="2" name="Rectangle 1">
            <a:extLst>
              <a:ext uri="{FF2B5EF4-FFF2-40B4-BE49-F238E27FC236}">
                <a16:creationId xmlns:a16="http://schemas.microsoft.com/office/drawing/2014/main" id="{3F948E55-9E23-B731-13F4-8079AD9D264F}"/>
              </a:ext>
            </a:extLst>
          </p:cNvPr>
          <p:cNvSpPr/>
          <p:nvPr/>
        </p:nvSpPr>
        <p:spPr>
          <a:xfrm>
            <a:off x="1872368" y="4429603"/>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3" name="Rectangle 2">
            <a:extLst>
              <a:ext uri="{FF2B5EF4-FFF2-40B4-BE49-F238E27FC236}">
                <a16:creationId xmlns:a16="http://schemas.microsoft.com/office/drawing/2014/main" id="{7C3F3CC3-0C7B-1E20-6F54-DBB53F4C8820}"/>
              </a:ext>
            </a:extLst>
          </p:cNvPr>
          <p:cNvSpPr/>
          <p:nvPr/>
        </p:nvSpPr>
        <p:spPr>
          <a:xfrm>
            <a:off x="2581908" y="4429603"/>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10" name="Arrow: Down 9">
            <a:extLst>
              <a:ext uri="{FF2B5EF4-FFF2-40B4-BE49-F238E27FC236}">
                <a16:creationId xmlns:a16="http://schemas.microsoft.com/office/drawing/2014/main" id="{F96393FC-C882-C629-B14D-B4D33AB7EF87}"/>
              </a:ext>
            </a:extLst>
          </p:cNvPr>
          <p:cNvSpPr/>
          <p:nvPr/>
        </p:nvSpPr>
        <p:spPr>
          <a:xfrm rot="10800000">
            <a:off x="2111414" y="4989535"/>
            <a:ext cx="161355" cy="384696"/>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AB960C-97D8-87F7-EC48-FD027598EC25}"/>
              </a:ext>
            </a:extLst>
          </p:cNvPr>
          <p:cNvSpPr/>
          <p:nvPr/>
        </p:nvSpPr>
        <p:spPr>
          <a:xfrm>
            <a:off x="3556224" y="5754641"/>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17" name="TextBox 16">
            <a:extLst>
              <a:ext uri="{FF2B5EF4-FFF2-40B4-BE49-F238E27FC236}">
                <a16:creationId xmlns:a16="http://schemas.microsoft.com/office/drawing/2014/main" id="{CA64682F-C177-4B97-F00C-4AED111B7721}"/>
              </a:ext>
            </a:extLst>
          </p:cNvPr>
          <p:cNvSpPr txBox="1"/>
          <p:nvPr/>
        </p:nvSpPr>
        <p:spPr>
          <a:xfrm>
            <a:off x="2269002" y="3931489"/>
            <a:ext cx="312906" cy="369332"/>
          </a:xfrm>
          <a:prstGeom prst="rect">
            <a:avLst/>
          </a:prstGeom>
          <a:noFill/>
        </p:spPr>
        <p:txBody>
          <a:bodyPr wrap="none" rtlCol="0">
            <a:spAutoFit/>
          </a:bodyPr>
          <a:lstStyle/>
          <a:p>
            <a:r>
              <a:rPr lang="vi-VN" dirty="0"/>
              <a:t>4</a:t>
            </a:r>
            <a:endParaRPr lang="en-US" dirty="0"/>
          </a:p>
        </p:txBody>
      </p:sp>
      <p:sp>
        <p:nvSpPr>
          <p:cNvPr id="18" name="TextBox 17">
            <a:extLst>
              <a:ext uri="{FF2B5EF4-FFF2-40B4-BE49-F238E27FC236}">
                <a16:creationId xmlns:a16="http://schemas.microsoft.com/office/drawing/2014/main" id="{D1958885-106D-FE19-18B9-0B9D243B1AA8}"/>
              </a:ext>
            </a:extLst>
          </p:cNvPr>
          <p:cNvSpPr txBox="1"/>
          <p:nvPr/>
        </p:nvSpPr>
        <p:spPr>
          <a:xfrm>
            <a:off x="3885017" y="6318845"/>
            <a:ext cx="312906" cy="369332"/>
          </a:xfrm>
          <a:prstGeom prst="rect">
            <a:avLst/>
          </a:prstGeom>
          <a:noFill/>
        </p:spPr>
        <p:txBody>
          <a:bodyPr wrap="none" rtlCol="0">
            <a:spAutoFit/>
          </a:bodyPr>
          <a:lstStyle/>
          <a:p>
            <a:r>
              <a:rPr lang="vi-VN" dirty="0"/>
              <a:t>4</a:t>
            </a:r>
            <a:endParaRPr lang="en-US" dirty="0"/>
          </a:p>
        </p:txBody>
      </p:sp>
      <p:sp>
        <p:nvSpPr>
          <p:cNvPr id="19" name="Rectangle 18">
            <a:extLst>
              <a:ext uri="{FF2B5EF4-FFF2-40B4-BE49-F238E27FC236}">
                <a16:creationId xmlns:a16="http://schemas.microsoft.com/office/drawing/2014/main" id="{8CEDFD4F-2BE0-652B-AD28-ADCEC4DE0B80}"/>
              </a:ext>
            </a:extLst>
          </p:cNvPr>
          <p:cNvSpPr/>
          <p:nvPr/>
        </p:nvSpPr>
        <p:spPr>
          <a:xfrm>
            <a:off x="1872209" y="4416229"/>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20" name="Rectangle 19">
            <a:extLst>
              <a:ext uri="{FF2B5EF4-FFF2-40B4-BE49-F238E27FC236}">
                <a16:creationId xmlns:a16="http://schemas.microsoft.com/office/drawing/2014/main" id="{D4869B26-5EEF-1CEB-6398-11871E2827A5}"/>
              </a:ext>
            </a:extLst>
          </p:cNvPr>
          <p:cNvSpPr/>
          <p:nvPr/>
        </p:nvSpPr>
        <p:spPr>
          <a:xfrm>
            <a:off x="2601942" y="4411420"/>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24" name="Arrow: Down 23">
            <a:extLst>
              <a:ext uri="{FF2B5EF4-FFF2-40B4-BE49-F238E27FC236}">
                <a16:creationId xmlns:a16="http://schemas.microsoft.com/office/drawing/2014/main" id="{46A2B45C-B8F6-1014-7C98-A9ED84AA26B7}"/>
              </a:ext>
            </a:extLst>
          </p:cNvPr>
          <p:cNvSpPr/>
          <p:nvPr/>
        </p:nvSpPr>
        <p:spPr>
          <a:xfrm rot="10800000">
            <a:off x="2111413" y="4995833"/>
            <a:ext cx="161355" cy="384696"/>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B1D9D2-AA74-790D-B452-7EF93C4556E5}"/>
              </a:ext>
            </a:extLst>
          </p:cNvPr>
          <p:cNvSpPr/>
          <p:nvPr/>
        </p:nvSpPr>
        <p:spPr>
          <a:xfrm>
            <a:off x="4125341" y="5752824"/>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30" name="TextBox 29">
            <a:extLst>
              <a:ext uri="{FF2B5EF4-FFF2-40B4-BE49-F238E27FC236}">
                <a16:creationId xmlns:a16="http://schemas.microsoft.com/office/drawing/2014/main" id="{443F13D5-C281-15B9-3332-FEB01E4536E5}"/>
              </a:ext>
            </a:extLst>
          </p:cNvPr>
          <p:cNvSpPr txBox="1"/>
          <p:nvPr/>
        </p:nvSpPr>
        <p:spPr>
          <a:xfrm>
            <a:off x="2269002" y="3897266"/>
            <a:ext cx="312906" cy="369332"/>
          </a:xfrm>
          <a:prstGeom prst="rect">
            <a:avLst/>
          </a:prstGeom>
          <a:noFill/>
        </p:spPr>
        <p:txBody>
          <a:bodyPr wrap="none" rtlCol="0">
            <a:spAutoFit/>
          </a:bodyPr>
          <a:lstStyle/>
          <a:p>
            <a:r>
              <a:rPr lang="vi-VN" dirty="0"/>
              <a:t>5</a:t>
            </a:r>
            <a:endParaRPr lang="en-US" dirty="0"/>
          </a:p>
        </p:txBody>
      </p:sp>
      <p:sp>
        <p:nvSpPr>
          <p:cNvPr id="26" name="TextBox 25">
            <a:extLst>
              <a:ext uri="{FF2B5EF4-FFF2-40B4-BE49-F238E27FC236}">
                <a16:creationId xmlns:a16="http://schemas.microsoft.com/office/drawing/2014/main" id="{69D3B5B4-3D21-3BC2-DCEE-69D5679EF25C}"/>
              </a:ext>
            </a:extLst>
          </p:cNvPr>
          <p:cNvSpPr txBox="1"/>
          <p:nvPr/>
        </p:nvSpPr>
        <p:spPr>
          <a:xfrm>
            <a:off x="4448265" y="6312164"/>
            <a:ext cx="312906" cy="369332"/>
          </a:xfrm>
          <a:prstGeom prst="rect">
            <a:avLst/>
          </a:prstGeom>
          <a:noFill/>
        </p:spPr>
        <p:txBody>
          <a:bodyPr wrap="none" rtlCol="0">
            <a:spAutoFit/>
          </a:bodyPr>
          <a:lstStyle/>
          <a:p>
            <a:r>
              <a:rPr lang="vi-VN" dirty="0"/>
              <a:t>5</a:t>
            </a:r>
            <a:endParaRPr lang="en-US" dirty="0"/>
          </a:p>
        </p:txBody>
      </p:sp>
      <p:sp>
        <p:nvSpPr>
          <p:cNvPr id="27" name="Rectangle 26">
            <a:extLst>
              <a:ext uri="{FF2B5EF4-FFF2-40B4-BE49-F238E27FC236}">
                <a16:creationId xmlns:a16="http://schemas.microsoft.com/office/drawing/2014/main" id="{13A08957-0058-E35C-9F17-C4711A118D69}"/>
              </a:ext>
            </a:extLst>
          </p:cNvPr>
          <p:cNvSpPr/>
          <p:nvPr/>
        </p:nvSpPr>
        <p:spPr>
          <a:xfrm>
            <a:off x="3331357" y="4429603"/>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28" name="Arrow: Down 27">
            <a:extLst>
              <a:ext uri="{FF2B5EF4-FFF2-40B4-BE49-F238E27FC236}">
                <a16:creationId xmlns:a16="http://schemas.microsoft.com/office/drawing/2014/main" id="{329DE54A-14EC-1D3E-0F54-89FD47EA64BA}"/>
              </a:ext>
            </a:extLst>
          </p:cNvPr>
          <p:cNvSpPr/>
          <p:nvPr/>
        </p:nvSpPr>
        <p:spPr>
          <a:xfrm rot="10800000">
            <a:off x="2112170" y="5009786"/>
            <a:ext cx="161355" cy="384696"/>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D2AF82E-A696-3E30-4905-196465A133B0}"/>
              </a:ext>
            </a:extLst>
          </p:cNvPr>
          <p:cNvSpPr/>
          <p:nvPr/>
        </p:nvSpPr>
        <p:spPr>
          <a:xfrm>
            <a:off x="4694458" y="5754641"/>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P5</a:t>
            </a:r>
            <a:endParaRPr lang="en-US" dirty="0"/>
          </a:p>
        </p:txBody>
      </p:sp>
      <p:sp>
        <p:nvSpPr>
          <p:cNvPr id="31" name="Rectangle 30">
            <a:extLst>
              <a:ext uri="{FF2B5EF4-FFF2-40B4-BE49-F238E27FC236}">
                <a16:creationId xmlns:a16="http://schemas.microsoft.com/office/drawing/2014/main" id="{EC080A1E-AEFE-87D3-38DE-9C571546CD32}"/>
              </a:ext>
            </a:extLst>
          </p:cNvPr>
          <p:cNvSpPr/>
          <p:nvPr/>
        </p:nvSpPr>
        <p:spPr>
          <a:xfrm>
            <a:off x="1867176" y="4414740"/>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32" name="Rectangle 31">
            <a:extLst>
              <a:ext uri="{FF2B5EF4-FFF2-40B4-BE49-F238E27FC236}">
                <a16:creationId xmlns:a16="http://schemas.microsoft.com/office/drawing/2014/main" id="{298C5EA1-A315-A944-960F-ADDCE38F971D}"/>
              </a:ext>
            </a:extLst>
          </p:cNvPr>
          <p:cNvSpPr/>
          <p:nvPr/>
        </p:nvSpPr>
        <p:spPr>
          <a:xfrm>
            <a:off x="2603208" y="442757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33" name="TextBox 32">
            <a:extLst>
              <a:ext uri="{FF2B5EF4-FFF2-40B4-BE49-F238E27FC236}">
                <a16:creationId xmlns:a16="http://schemas.microsoft.com/office/drawing/2014/main" id="{3F098558-1B79-63DB-9E30-B5846883F5E2}"/>
              </a:ext>
            </a:extLst>
          </p:cNvPr>
          <p:cNvSpPr txBox="1"/>
          <p:nvPr/>
        </p:nvSpPr>
        <p:spPr>
          <a:xfrm>
            <a:off x="2269002" y="3924628"/>
            <a:ext cx="312906" cy="369332"/>
          </a:xfrm>
          <a:prstGeom prst="rect">
            <a:avLst/>
          </a:prstGeom>
          <a:noFill/>
        </p:spPr>
        <p:txBody>
          <a:bodyPr wrap="none" rtlCol="0">
            <a:spAutoFit/>
          </a:bodyPr>
          <a:lstStyle/>
          <a:p>
            <a:r>
              <a:rPr lang="vi-VN" dirty="0"/>
              <a:t>6</a:t>
            </a:r>
            <a:endParaRPr lang="en-US" dirty="0"/>
          </a:p>
        </p:txBody>
      </p:sp>
      <p:sp>
        <p:nvSpPr>
          <p:cNvPr id="35" name="TextBox 34">
            <a:extLst>
              <a:ext uri="{FF2B5EF4-FFF2-40B4-BE49-F238E27FC236}">
                <a16:creationId xmlns:a16="http://schemas.microsoft.com/office/drawing/2014/main" id="{53923460-F319-1C2C-99B4-1B183EE77985}"/>
              </a:ext>
            </a:extLst>
          </p:cNvPr>
          <p:cNvSpPr txBox="1"/>
          <p:nvPr/>
        </p:nvSpPr>
        <p:spPr>
          <a:xfrm>
            <a:off x="5036548" y="6285206"/>
            <a:ext cx="312906" cy="369332"/>
          </a:xfrm>
          <a:prstGeom prst="rect">
            <a:avLst/>
          </a:prstGeom>
          <a:noFill/>
        </p:spPr>
        <p:txBody>
          <a:bodyPr wrap="none" rtlCol="0">
            <a:spAutoFit/>
          </a:bodyPr>
          <a:lstStyle/>
          <a:p>
            <a:r>
              <a:rPr lang="vi-VN" dirty="0"/>
              <a:t>6</a:t>
            </a:r>
            <a:endParaRPr lang="en-US" dirty="0"/>
          </a:p>
        </p:txBody>
      </p:sp>
      <p:sp>
        <p:nvSpPr>
          <p:cNvPr id="36" name="Arrow: Down 35">
            <a:extLst>
              <a:ext uri="{FF2B5EF4-FFF2-40B4-BE49-F238E27FC236}">
                <a16:creationId xmlns:a16="http://schemas.microsoft.com/office/drawing/2014/main" id="{8C74F660-EE42-3D8D-AEE7-CC75B1C11808}"/>
              </a:ext>
            </a:extLst>
          </p:cNvPr>
          <p:cNvSpPr/>
          <p:nvPr/>
        </p:nvSpPr>
        <p:spPr>
          <a:xfrm rot="10800000">
            <a:off x="2111412" y="5001350"/>
            <a:ext cx="161355" cy="384696"/>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FE0BC50-E296-720F-378D-ECD39C2B83F6}"/>
              </a:ext>
            </a:extLst>
          </p:cNvPr>
          <p:cNvSpPr/>
          <p:nvPr/>
        </p:nvSpPr>
        <p:spPr>
          <a:xfrm>
            <a:off x="1871119" y="4410666"/>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37" name="Rectangle 36">
            <a:extLst>
              <a:ext uri="{FF2B5EF4-FFF2-40B4-BE49-F238E27FC236}">
                <a16:creationId xmlns:a16="http://schemas.microsoft.com/office/drawing/2014/main" id="{1A3FA2D4-7200-225F-6BB4-0C64E50A8CA9}"/>
              </a:ext>
            </a:extLst>
          </p:cNvPr>
          <p:cNvSpPr/>
          <p:nvPr/>
        </p:nvSpPr>
        <p:spPr>
          <a:xfrm>
            <a:off x="2580642" y="4424361"/>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51" name="Rectangle 50">
            <a:extLst>
              <a:ext uri="{FF2B5EF4-FFF2-40B4-BE49-F238E27FC236}">
                <a16:creationId xmlns:a16="http://schemas.microsoft.com/office/drawing/2014/main" id="{CB6BF35A-DD5C-D3E7-09FB-D9D13EF88E3E}"/>
              </a:ext>
            </a:extLst>
          </p:cNvPr>
          <p:cNvSpPr/>
          <p:nvPr/>
        </p:nvSpPr>
        <p:spPr>
          <a:xfrm>
            <a:off x="3336708" y="4410666"/>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52" name="Rectangle 51">
            <a:extLst>
              <a:ext uri="{FF2B5EF4-FFF2-40B4-BE49-F238E27FC236}">
                <a16:creationId xmlns:a16="http://schemas.microsoft.com/office/drawing/2014/main" id="{7BD4E6A6-B230-F7F8-FF64-A6CC81B1FFFD}"/>
              </a:ext>
            </a:extLst>
          </p:cNvPr>
          <p:cNvSpPr/>
          <p:nvPr/>
        </p:nvSpPr>
        <p:spPr>
          <a:xfrm>
            <a:off x="5243361" y="5769957"/>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P2</a:t>
            </a:r>
            <a:endParaRPr lang="en-US" dirty="0"/>
          </a:p>
        </p:txBody>
      </p:sp>
      <p:sp>
        <p:nvSpPr>
          <p:cNvPr id="53" name="TextBox 52">
            <a:extLst>
              <a:ext uri="{FF2B5EF4-FFF2-40B4-BE49-F238E27FC236}">
                <a16:creationId xmlns:a16="http://schemas.microsoft.com/office/drawing/2014/main" id="{64A3A44F-8A13-DC98-ACD1-423D24AD62AF}"/>
              </a:ext>
            </a:extLst>
          </p:cNvPr>
          <p:cNvSpPr txBox="1"/>
          <p:nvPr/>
        </p:nvSpPr>
        <p:spPr>
          <a:xfrm>
            <a:off x="2254829" y="3942867"/>
            <a:ext cx="312906" cy="369332"/>
          </a:xfrm>
          <a:prstGeom prst="rect">
            <a:avLst/>
          </a:prstGeom>
          <a:noFill/>
        </p:spPr>
        <p:txBody>
          <a:bodyPr wrap="none" rtlCol="0">
            <a:spAutoFit/>
          </a:bodyPr>
          <a:lstStyle/>
          <a:p>
            <a:r>
              <a:rPr lang="vi-VN" dirty="0"/>
              <a:t>8</a:t>
            </a:r>
            <a:endParaRPr lang="en-US" dirty="0"/>
          </a:p>
        </p:txBody>
      </p:sp>
      <p:sp>
        <p:nvSpPr>
          <p:cNvPr id="54" name="TextBox 53">
            <a:extLst>
              <a:ext uri="{FF2B5EF4-FFF2-40B4-BE49-F238E27FC236}">
                <a16:creationId xmlns:a16="http://schemas.microsoft.com/office/drawing/2014/main" id="{D501178C-7AF6-4722-3101-BB8001FDEB49}"/>
              </a:ext>
            </a:extLst>
          </p:cNvPr>
          <p:cNvSpPr txBox="1"/>
          <p:nvPr/>
        </p:nvSpPr>
        <p:spPr>
          <a:xfrm>
            <a:off x="5564370" y="6285206"/>
            <a:ext cx="312906" cy="369332"/>
          </a:xfrm>
          <a:prstGeom prst="rect">
            <a:avLst/>
          </a:prstGeom>
          <a:noFill/>
        </p:spPr>
        <p:txBody>
          <a:bodyPr wrap="none" rtlCol="0">
            <a:spAutoFit/>
          </a:bodyPr>
          <a:lstStyle/>
          <a:p>
            <a:r>
              <a:rPr lang="vi-VN" dirty="0"/>
              <a:t>8</a:t>
            </a:r>
            <a:endParaRPr lang="en-US" dirty="0"/>
          </a:p>
        </p:txBody>
      </p:sp>
      <p:sp>
        <p:nvSpPr>
          <p:cNvPr id="55" name="Rectangle 54">
            <a:extLst>
              <a:ext uri="{FF2B5EF4-FFF2-40B4-BE49-F238E27FC236}">
                <a16:creationId xmlns:a16="http://schemas.microsoft.com/office/drawing/2014/main" id="{CAF96BDB-8961-A029-8FBD-B9A42421D753}"/>
              </a:ext>
            </a:extLst>
          </p:cNvPr>
          <p:cNvSpPr/>
          <p:nvPr/>
        </p:nvSpPr>
        <p:spPr>
          <a:xfrm>
            <a:off x="1860469" y="440736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56" name="Rectangle 55">
            <a:extLst>
              <a:ext uri="{FF2B5EF4-FFF2-40B4-BE49-F238E27FC236}">
                <a16:creationId xmlns:a16="http://schemas.microsoft.com/office/drawing/2014/main" id="{BC78BBA1-808E-5990-F819-1FD34BED597C}"/>
              </a:ext>
            </a:extLst>
          </p:cNvPr>
          <p:cNvSpPr/>
          <p:nvPr/>
        </p:nvSpPr>
        <p:spPr>
          <a:xfrm>
            <a:off x="2599187" y="4413747"/>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57" name="Rectangle 56">
            <a:extLst>
              <a:ext uri="{FF2B5EF4-FFF2-40B4-BE49-F238E27FC236}">
                <a16:creationId xmlns:a16="http://schemas.microsoft.com/office/drawing/2014/main" id="{ED5F2C6D-CFD8-056E-24C4-D1703B4E4498}"/>
              </a:ext>
            </a:extLst>
          </p:cNvPr>
          <p:cNvSpPr/>
          <p:nvPr/>
        </p:nvSpPr>
        <p:spPr>
          <a:xfrm>
            <a:off x="5800483" y="5769957"/>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P4</a:t>
            </a:r>
            <a:endParaRPr lang="en-US" dirty="0"/>
          </a:p>
        </p:txBody>
      </p:sp>
      <p:sp>
        <p:nvSpPr>
          <p:cNvPr id="58" name="TextBox 57">
            <a:extLst>
              <a:ext uri="{FF2B5EF4-FFF2-40B4-BE49-F238E27FC236}">
                <a16:creationId xmlns:a16="http://schemas.microsoft.com/office/drawing/2014/main" id="{843DC657-2AEE-3459-4C71-35490816EA30}"/>
              </a:ext>
            </a:extLst>
          </p:cNvPr>
          <p:cNvSpPr txBox="1"/>
          <p:nvPr/>
        </p:nvSpPr>
        <p:spPr>
          <a:xfrm>
            <a:off x="2240655" y="3904567"/>
            <a:ext cx="441146" cy="369332"/>
          </a:xfrm>
          <a:prstGeom prst="rect">
            <a:avLst/>
          </a:prstGeom>
          <a:noFill/>
        </p:spPr>
        <p:txBody>
          <a:bodyPr wrap="none" rtlCol="0">
            <a:spAutoFit/>
          </a:bodyPr>
          <a:lstStyle/>
          <a:p>
            <a:r>
              <a:rPr lang="vi-VN" dirty="0"/>
              <a:t>13</a:t>
            </a:r>
            <a:endParaRPr lang="en-US" dirty="0"/>
          </a:p>
        </p:txBody>
      </p:sp>
      <p:sp>
        <p:nvSpPr>
          <p:cNvPr id="59" name="TextBox 58">
            <a:extLst>
              <a:ext uri="{FF2B5EF4-FFF2-40B4-BE49-F238E27FC236}">
                <a16:creationId xmlns:a16="http://schemas.microsoft.com/office/drawing/2014/main" id="{EAAF5CF9-8679-6E96-7BDB-3F2C6795E24B}"/>
              </a:ext>
            </a:extLst>
          </p:cNvPr>
          <p:cNvSpPr txBox="1"/>
          <p:nvPr/>
        </p:nvSpPr>
        <p:spPr>
          <a:xfrm>
            <a:off x="5986734" y="6302752"/>
            <a:ext cx="441146" cy="369332"/>
          </a:xfrm>
          <a:prstGeom prst="rect">
            <a:avLst/>
          </a:prstGeom>
          <a:noFill/>
        </p:spPr>
        <p:txBody>
          <a:bodyPr wrap="none" rtlCol="0">
            <a:spAutoFit/>
          </a:bodyPr>
          <a:lstStyle/>
          <a:p>
            <a:r>
              <a:rPr lang="vi-VN" dirty="0"/>
              <a:t>13</a:t>
            </a:r>
            <a:endParaRPr lang="en-US" dirty="0"/>
          </a:p>
        </p:txBody>
      </p:sp>
      <p:sp>
        <p:nvSpPr>
          <p:cNvPr id="60" name="Rectangle 59">
            <a:extLst>
              <a:ext uri="{FF2B5EF4-FFF2-40B4-BE49-F238E27FC236}">
                <a16:creationId xmlns:a16="http://schemas.microsoft.com/office/drawing/2014/main" id="{CC1DFF2B-16D1-3D20-2F29-E168382CC27B}"/>
              </a:ext>
            </a:extLst>
          </p:cNvPr>
          <p:cNvSpPr/>
          <p:nvPr/>
        </p:nvSpPr>
        <p:spPr>
          <a:xfrm>
            <a:off x="1866858" y="4403971"/>
            <a:ext cx="729574" cy="520568"/>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62" name="Rectangle 61">
            <a:extLst>
              <a:ext uri="{FF2B5EF4-FFF2-40B4-BE49-F238E27FC236}">
                <a16:creationId xmlns:a16="http://schemas.microsoft.com/office/drawing/2014/main" id="{1E040806-AAF9-C70F-1511-A91C53EE1D2A}"/>
              </a:ext>
            </a:extLst>
          </p:cNvPr>
          <p:cNvSpPr/>
          <p:nvPr/>
        </p:nvSpPr>
        <p:spPr>
          <a:xfrm>
            <a:off x="6369600" y="5779532"/>
            <a:ext cx="569117" cy="55447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P3</a:t>
            </a:r>
            <a:endParaRPr lang="en-US" dirty="0"/>
          </a:p>
        </p:txBody>
      </p:sp>
      <p:sp>
        <p:nvSpPr>
          <p:cNvPr id="61" name="TextBox 60">
            <a:extLst>
              <a:ext uri="{FF2B5EF4-FFF2-40B4-BE49-F238E27FC236}">
                <a16:creationId xmlns:a16="http://schemas.microsoft.com/office/drawing/2014/main" id="{5C815FE8-B89C-5519-BCCA-FDFD5754945A}"/>
              </a:ext>
            </a:extLst>
          </p:cNvPr>
          <p:cNvSpPr txBox="1"/>
          <p:nvPr/>
        </p:nvSpPr>
        <p:spPr>
          <a:xfrm>
            <a:off x="2266166" y="3911682"/>
            <a:ext cx="441146" cy="369332"/>
          </a:xfrm>
          <a:prstGeom prst="rect">
            <a:avLst/>
          </a:prstGeom>
          <a:noFill/>
        </p:spPr>
        <p:txBody>
          <a:bodyPr wrap="none" rtlCol="0">
            <a:spAutoFit/>
          </a:bodyPr>
          <a:lstStyle/>
          <a:p>
            <a:r>
              <a:rPr lang="vi-VN" dirty="0"/>
              <a:t>19</a:t>
            </a:r>
            <a:endParaRPr lang="en-US" dirty="0"/>
          </a:p>
        </p:txBody>
      </p:sp>
      <p:sp>
        <p:nvSpPr>
          <p:cNvPr id="63" name="TextBox 62">
            <a:extLst>
              <a:ext uri="{FF2B5EF4-FFF2-40B4-BE49-F238E27FC236}">
                <a16:creationId xmlns:a16="http://schemas.microsoft.com/office/drawing/2014/main" id="{6EA040DC-7676-88CB-7FFD-116A8A010F89}"/>
              </a:ext>
            </a:extLst>
          </p:cNvPr>
          <p:cNvSpPr txBox="1"/>
          <p:nvPr/>
        </p:nvSpPr>
        <p:spPr>
          <a:xfrm>
            <a:off x="6575017" y="6302752"/>
            <a:ext cx="441146" cy="369332"/>
          </a:xfrm>
          <a:prstGeom prst="rect">
            <a:avLst/>
          </a:prstGeom>
          <a:noFill/>
        </p:spPr>
        <p:txBody>
          <a:bodyPr wrap="none" rtlCol="0">
            <a:spAutoFit/>
          </a:bodyPr>
          <a:lstStyle/>
          <a:p>
            <a:r>
              <a:rPr lang="vi-VN" dirty="0"/>
              <a:t>19</a:t>
            </a:r>
            <a:endParaRPr lang="en-US" dirty="0"/>
          </a:p>
        </p:txBody>
      </p:sp>
      <p:graphicFrame>
        <p:nvGraphicFramePr>
          <p:cNvPr id="64" name="Table 63">
            <a:extLst>
              <a:ext uri="{FF2B5EF4-FFF2-40B4-BE49-F238E27FC236}">
                <a16:creationId xmlns:a16="http://schemas.microsoft.com/office/drawing/2014/main" id="{B4CD9D93-6B4D-BF85-C33D-857A2572616C}"/>
              </a:ext>
            </a:extLst>
          </p:cNvPr>
          <p:cNvGraphicFramePr>
            <a:graphicFrameLocks noGrp="1"/>
          </p:cNvGraphicFramePr>
          <p:nvPr>
            <p:extLst>
              <p:ext uri="{D42A27DB-BD31-4B8C-83A1-F6EECF244321}">
                <p14:modId xmlns:p14="http://schemas.microsoft.com/office/powerpoint/2010/main" val="1225672331"/>
              </p:ext>
            </p:extLst>
          </p:nvPr>
        </p:nvGraphicFramePr>
        <p:xfrm>
          <a:off x="6427880" y="2770065"/>
          <a:ext cx="5070213" cy="1874206"/>
        </p:xfrm>
        <a:graphic>
          <a:graphicData uri="http://schemas.openxmlformats.org/drawingml/2006/table">
            <a:tbl>
              <a:tblPr firstRow="1" bandRow="1">
                <a:tableStyleId>{5C22544A-7EE6-4342-B048-85BDC9FD1C3A}</a:tableStyleId>
              </a:tblPr>
              <a:tblGrid>
                <a:gridCol w="1690071">
                  <a:extLst>
                    <a:ext uri="{9D8B030D-6E8A-4147-A177-3AD203B41FA5}">
                      <a16:colId xmlns:a16="http://schemas.microsoft.com/office/drawing/2014/main" val="2112895203"/>
                    </a:ext>
                  </a:extLst>
                </a:gridCol>
                <a:gridCol w="1690071">
                  <a:extLst>
                    <a:ext uri="{9D8B030D-6E8A-4147-A177-3AD203B41FA5}">
                      <a16:colId xmlns:a16="http://schemas.microsoft.com/office/drawing/2014/main" val="1694367038"/>
                    </a:ext>
                  </a:extLst>
                </a:gridCol>
                <a:gridCol w="1690071">
                  <a:extLst>
                    <a:ext uri="{9D8B030D-6E8A-4147-A177-3AD203B41FA5}">
                      <a16:colId xmlns:a16="http://schemas.microsoft.com/office/drawing/2014/main" val="607652702"/>
                    </a:ext>
                  </a:extLst>
                </a:gridCol>
              </a:tblGrid>
              <a:tr h="504048">
                <a:tc>
                  <a:txBody>
                    <a:bodyPr/>
                    <a:lstStyle/>
                    <a:p>
                      <a:pPr algn="ctr"/>
                      <a:r>
                        <a:rPr lang="vi-VN" sz="1100" dirty="0">
                          <a:latin typeface="Roboto" panose="02000000000000000000" pitchFamily="2" charset="0"/>
                          <a:ea typeface="Roboto" panose="02000000000000000000" pitchFamily="2" charset="0"/>
                        </a:rPr>
                        <a:t>Tiến trình</a:t>
                      </a:r>
                      <a:endParaRPr lang="en-US" sz="1100" dirty="0">
                        <a:latin typeface="Roboto" panose="02000000000000000000" pitchFamily="2" charset="0"/>
                        <a:ea typeface="Roboto" panose="02000000000000000000" pitchFamily="2" charset="0"/>
                      </a:endParaRPr>
                    </a:p>
                  </a:txBody>
                  <a:tcPr/>
                </a:tc>
                <a:tc>
                  <a:txBody>
                    <a:bodyPr/>
                    <a:lstStyle/>
                    <a:p>
                      <a:pPr algn="ctr"/>
                      <a:r>
                        <a:rPr lang="vi-VN" sz="1100" dirty="0">
                          <a:latin typeface="Roboto" panose="02000000000000000000" pitchFamily="2" charset="0"/>
                          <a:ea typeface="Roboto" panose="02000000000000000000" pitchFamily="2" charset="0"/>
                        </a:rPr>
                        <a:t>Thời gian lưu lại hệ thống</a:t>
                      </a:r>
                      <a:endParaRPr lang="en-US" sz="1100" dirty="0">
                        <a:latin typeface="Roboto" panose="02000000000000000000" pitchFamily="2" charset="0"/>
                        <a:ea typeface="Roboto" panose="02000000000000000000" pitchFamily="2" charset="0"/>
                      </a:endParaRPr>
                    </a:p>
                  </a:txBody>
                  <a:tcPr/>
                </a:tc>
                <a:tc>
                  <a:txBody>
                    <a:bodyPr/>
                    <a:lstStyle/>
                    <a:p>
                      <a:pPr algn="ctr"/>
                      <a:r>
                        <a:rPr lang="en-US" sz="1100" dirty="0" err="1">
                          <a:latin typeface="Roboto" panose="02000000000000000000" pitchFamily="2" charset="0"/>
                          <a:ea typeface="Roboto" panose="02000000000000000000" pitchFamily="2" charset="0"/>
                        </a:rPr>
                        <a:t>Thời</a:t>
                      </a:r>
                      <a:r>
                        <a:rPr lang="en-US" sz="1100" dirty="0">
                          <a:latin typeface="Roboto" panose="02000000000000000000" pitchFamily="2" charset="0"/>
                          <a:ea typeface="Roboto" panose="02000000000000000000" pitchFamily="2" charset="0"/>
                        </a:rPr>
                        <a:t> </a:t>
                      </a:r>
                      <a:r>
                        <a:rPr lang="vi-VN" sz="1100" dirty="0">
                          <a:latin typeface="Roboto" panose="02000000000000000000" pitchFamily="2" charset="0"/>
                          <a:ea typeface="Roboto" panose="02000000000000000000" pitchFamily="2" charset="0"/>
                        </a:rPr>
                        <a:t>gian chờ</a:t>
                      </a:r>
                      <a:endParaRPr lang="en-US"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292225929"/>
                  </a:ext>
                </a:extLst>
              </a:tr>
              <a:tr h="219713">
                <a:tc>
                  <a:txBody>
                    <a:bodyPr/>
                    <a:lstStyle/>
                    <a:p>
                      <a:pPr algn="ctr"/>
                      <a:r>
                        <a:rPr lang="vi-VN" sz="1100" dirty="0"/>
                        <a:t>P1</a:t>
                      </a:r>
                      <a:endParaRPr lang="en-US" sz="1100" dirty="0"/>
                    </a:p>
                  </a:txBody>
                  <a:tcPr/>
                </a:tc>
                <a:tc>
                  <a:txBody>
                    <a:bodyPr/>
                    <a:lstStyle/>
                    <a:p>
                      <a:pPr algn="ctr"/>
                      <a:r>
                        <a:rPr lang="vi-VN" sz="1100" dirty="0"/>
                        <a:t>3 – 0 = 3</a:t>
                      </a:r>
                      <a:endParaRPr lang="en-US" sz="1100" dirty="0"/>
                    </a:p>
                  </a:txBody>
                  <a:tcPr/>
                </a:tc>
                <a:tc>
                  <a:txBody>
                    <a:bodyPr/>
                    <a:lstStyle/>
                    <a:p>
                      <a:pPr algn="ctr"/>
                      <a:r>
                        <a:rPr lang="vi-VN" sz="1100" dirty="0"/>
                        <a:t>3 – 3 = 0</a:t>
                      </a:r>
                      <a:endParaRPr lang="en-US" sz="1100" dirty="0"/>
                    </a:p>
                  </a:txBody>
                  <a:tcPr/>
                </a:tc>
                <a:extLst>
                  <a:ext uri="{0D108BD9-81ED-4DB2-BD59-A6C34878D82A}">
                    <a16:rowId xmlns:a16="http://schemas.microsoft.com/office/drawing/2014/main" val="1059403843"/>
                  </a:ext>
                </a:extLst>
              </a:tr>
              <a:tr h="219713">
                <a:tc>
                  <a:txBody>
                    <a:bodyPr/>
                    <a:lstStyle/>
                    <a:p>
                      <a:pPr algn="ctr"/>
                      <a:r>
                        <a:rPr lang="vi-VN" sz="1100" dirty="0"/>
                        <a:t>P2</a:t>
                      </a:r>
                      <a:endParaRPr lang="en-US" sz="1100" dirty="0"/>
                    </a:p>
                  </a:txBody>
                  <a:tcPr/>
                </a:tc>
                <a:tc>
                  <a:txBody>
                    <a:bodyPr/>
                    <a:lstStyle/>
                    <a:p>
                      <a:pPr algn="ctr"/>
                      <a:r>
                        <a:rPr lang="vi-VN" sz="1100" dirty="0"/>
                        <a:t>8 – 5 = 3</a:t>
                      </a:r>
                      <a:endParaRPr lang="en-US" sz="1100" dirty="0"/>
                    </a:p>
                  </a:txBody>
                  <a:tcPr/>
                </a:tc>
                <a:tc>
                  <a:txBody>
                    <a:bodyPr/>
                    <a:lstStyle/>
                    <a:p>
                      <a:pPr algn="ctr"/>
                      <a:r>
                        <a:rPr lang="vi-VN" sz="1100" dirty="0"/>
                        <a:t>3 – 2 = 1</a:t>
                      </a:r>
                      <a:endParaRPr lang="en-US" sz="1100" dirty="0"/>
                    </a:p>
                  </a:txBody>
                  <a:tcPr/>
                </a:tc>
                <a:extLst>
                  <a:ext uri="{0D108BD9-81ED-4DB2-BD59-A6C34878D82A}">
                    <a16:rowId xmlns:a16="http://schemas.microsoft.com/office/drawing/2014/main" val="3475808030"/>
                  </a:ext>
                </a:extLst>
              </a:tr>
              <a:tr h="219713">
                <a:tc>
                  <a:txBody>
                    <a:bodyPr/>
                    <a:lstStyle/>
                    <a:p>
                      <a:pPr algn="ctr"/>
                      <a:r>
                        <a:rPr lang="vi-VN" sz="1100" dirty="0"/>
                        <a:t>P3</a:t>
                      </a:r>
                      <a:endParaRPr lang="en-US" sz="1100" dirty="0"/>
                    </a:p>
                  </a:txBody>
                  <a:tcPr/>
                </a:tc>
                <a:tc>
                  <a:txBody>
                    <a:bodyPr/>
                    <a:lstStyle/>
                    <a:p>
                      <a:pPr algn="ctr"/>
                      <a:r>
                        <a:rPr lang="vi-VN" sz="1100" dirty="0"/>
                        <a:t>19 – 2 = 17</a:t>
                      </a:r>
                      <a:endParaRPr lang="en-US" sz="1100" dirty="0"/>
                    </a:p>
                  </a:txBody>
                  <a:tcPr/>
                </a:tc>
                <a:tc>
                  <a:txBody>
                    <a:bodyPr/>
                    <a:lstStyle/>
                    <a:p>
                      <a:pPr algn="ctr"/>
                      <a:r>
                        <a:rPr lang="vi-VN" sz="1100" dirty="0"/>
                        <a:t>17 – 6 = 11</a:t>
                      </a:r>
                      <a:endParaRPr lang="en-US" sz="1100" dirty="0"/>
                    </a:p>
                  </a:txBody>
                  <a:tcPr/>
                </a:tc>
                <a:extLst>
                  <a:ext uri="{0D108BD9-81ED-4DB2-BD59-A6C34878D82A}">
                    <a16:rowId xmlns:a16="http://schemas.microsoft.com/office/drawing/2014/main" val="2956804625"/>
                  </a:ext>
                </a:extLst>
              </a:tr>
              <a:tr h="333838">
                <a:tc>
                  <a:txBody>
                    <a:bodyPr/>
                    <a:lstStyle/>
                    <a:p>
                      <a:pPr algn="ctr"/>
                      <a:r>
                        <a:rPr lang="vi-VN" sz="1100" dirty="0"/>
                        <a:t>P4</a:t>
                      </a:r>
                      <a:endParaRPr lang="en-US" sz="1100" dirty="0"/>
                    </a:p>
                  </a:txBody>
                  <a:tcPr/>
                </a:tc>
                <a:tc>
                  <a:txBody>
                    <a:bodyPr/>
                    <a:lstStyle/>
                    <a:p>
                      <a:pPr algn="ctr"/>
                      <a:r>
                        <a:rPr lang="vi-VN" sz="1100" dirty="0"/>
                        <a:t>13 – 4 = 9</a:t>
                      </a:r>
                      <a:endParaRPr lang="en-US" sz="1100" dirty="0"/>
                    </a:p>
                  </a:txBody>
                  <a:tcPr/>
                </a:tc>
                <a:tc>
                  <a:txBody>
                    <a:bodyPr/>
                    <a:lstStyle/>
                    <a:p>
                      <a:pPr algn="ctr"/>
                      <a:r>
                        <a:rPr lang="vi-VN" sz="1100" dirty="0"/>
                        <a:t>9 – 5 = 4</a:t>
                      </a:r>
                      <a:endParaRPr lang="en-US" sz="1100" dirty="0"/>
                    </a:p>
                  </a:txBody>
                  <a:tcPr/>
                </a:tc>
                <a:extLst>
                  <a:ext uri="{0D108BD9-81ED-4DB2-BD59-A6C34878D82A}">
                    <a16:rowId xmlns:a16="http://schemas.microsoft.com/office/drawing/2014/main" val="1320708662"/>
                  </a:ext>
                </a:extLst>
              </a:tr>
              <a:tr h="219713">
                <a:tc>
                  <a:txBody>
                    <a:bodyPr/>
                    <a:lstStyle/>
                    <a:p>
                      <a:pPr algn="ctr"/>
                      <a:r>
                        <a:rPr lang="vi-VN" sz="1100" dirty="0"/>
                        <a:t>P5</a:t>
                      </a:r>
                    </a:p>
                  </a:txBody>
                  <a:tcPr/>
                </a:tc>
                <a:tc>
                  <a:txBody>
                    <a:bodyPr/>
                    <a:lstStyle/>
                    <a:p>
                      <a:pPr algn="ctr"/>
                      <a:r>
                        <a:rPr lang="vi-VN" sz="1100" dirty="0"/>
                        <a:t>6 – 3 = 3</a:t>
                      </a:r>
                      <a:endParaRPr lang="en-US" sz="1100" dirty="0"/>
                    </a:p>
                  </a:txBody>
                  <a:tcPr/>
                </a:tc>
                <a:tc>
                  <a:txBody>
                    <a:bodyPr/>
                    <a:lstStyle/>
                    <a:p>
                      <a:pPr algn="ctr"/>
                      <a:r>
                        <a:rPr lang="vi-VN" sz="1100" dirty="0"/>
                        <a:t>3 – 3 = 0</a:t>
                      </a:r>
                      <a:endParaRPr lang="en-US" sz="1100" dirty="0"/>
                    </a:p>
                  </a:txBody>
                  <a:tcPr/>
                </a:tc>
                <a:extLst>
                  <a:ext uri="{0D108BD9-81ED-4DB2-BD59-A6C34878D82A}">
                    <a16:rowId xmlns:a16="http://schemas.microsoft.com/office/drawing/2014/main" val="439958731"/>
                  </a:ext>
                </a:extLst>
              </a:tr>
            </a:tbl>
          </a:graphicData>
        </a:graphic>
      </p:graphicFrame>
      <p:sp>
        <p:nvSpPr>
          <p:cNvPr id="65" name="TextBox 64">
            <a:extLst>
              <a:ext uri="{FF2B5EF4-FFF2-40B4-BE49-F238E27FC236}">
                <a16:creationId xmlns:a16="http://schemas.microsoft.com/office/drawing/2014/main" id="{6C7E55F1-8C6F-6BF8-E2F0-638E78D945D0}"/>
              </a:ext>
            </a:extLst>
          </p:cNvPr>
          <p:cNvSpPr txBox="1"/>
          <p:nvPr/>
        </p:nvSpPr>
        <p:spPr>
          <a:xfrm>
            <a:off x="6575017" y="5055928"/>
            <a:ext cx="4791696" cy="338554"/>
          </a:xfrm>
          <a:prstGeom prst="rect">
            <a:avLst/>
          </a:prstGeom>
          <a:noFill/>
        </p:spPr>
        <p:txBody>
          <a:bodyPr wrap="none" rtlCol="0">
            <a:spAutoFit/>
          </a:bodyPr>
          <a:lstStyle/>
          <a:p>
            <a:r>
              <a:rPr lang="vi-VN" sz="1600" dirty="0">
                <a:latin typeface="Roboto" panose="02000000000000000000" pitchFamily="2" charset="0"/>
                <a:ea typeface="Roboto" panose="02000000000000000000" pitchFamily="2" charset="0"/>
              </a:rPr>
              <a:t>Thời gian chờ trung bình ( 0 + 1 + 11 + 4 + 0)/5 =3.2 </a:t>
            </a:r>
            <a:endParaRPr lang="en-US"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4070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right)">
                                      <p:cBhvr>
                                        <p:cTn id="34" dur="500"/>
                                        <p:tgtEl>
                                          <p:spTgt spid="23"/>
                                        </p:tgtEl>
                                      </p:cBhvr>
                                    </p:animEffect>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righ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3"/>
                                        </p:tgtEl>
                                        <p:attrNameLst>
                                          <p:attrName>style.visibility</p:attrName>
                                        </p:attrNameLst>
                                      </p:cBhvr>
                                      <p:to>
                                        <p:strVal val="hidden"/>
                                      </p:to>
                                    </p:set>
                                  </p:childTnLst>
                                </p:cTn>
                              </p:par>
                              <p:par>
                                <p:cTn id="50" presetID="22" presetClass="entr" presetSubtype="2"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right)">
                                      <p:cBhvr>
                                        <p:cTn id="55" dur="500"/>
                                        <p:tgtEl>
                                          <p:spTgt spid="43"/>
                                        </p:tgtEl>
                                      </p:cBhvr>
                                    </p:animEffect>
                                  </p:childTnLst>
                                </p:cTn>
                              </p:par>
                            </p:childTnLst>
                          </p:cTn>
                        </p:par>
                        <p:par>
                          <p:cTn id="56" fill="hold">
                            <p:stCondLst>
                              <p:cond delay="500"/>
                            </p:stCondLst>
                            <p:childTnLst>
                              <p:par>
                                <p:cTn id="57" presetID="22" presetClass="entr" presetSubtype="2"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right)">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1"/>
                                        </p:tgtEl>
                                        <p:attrNameLst>
                                          <p:attrName>style.visibility</p:attrName>
                                        </p:attrNameLst>
                                      </p:cBhvr>
                                      <p:to>
                                        <p:strVal val="hidden"/>
                                      </p:to>
                                    </p:set>
                                  </p:childTnLst>
                                </p:cTn>
                              </p:par>
                              <p:par>
                                <p:cTn id="64" presetID="22" presetClass="entr" presetSubtype="2"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right)">
                                      <p:cBhvr>
                                        <p:cTn id="66" dur="500"/>
                                        <p:tgtEl>
                                          <p:spTgt spid="38"/>
                                        </p:tgtEl>
                                      </p:cBhvr>
                                    </p:animEffect>
                                  </p:childTnLst>
                                </p:cTn>
                              </p:par>
                            </p:childTnLst>
                          </p:cTn>
                        </p:par>
                        <p:par>
                          <p:cTn id="67" fill="hold">
                            <p:stCondLst>
                              <p:cond delay="500"/>
                            </p:stCondLst>
                            <p:childTnLst>
                              <p:par>
                                <p:cTn id="68" presetID="22" presetClass="entr" presetSubtype="2"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right)">
                                      <p:cBhvr>
                                        <p:cTn id="70" dur="500"/>
                                        <p:tgtEl>
                                          <p:spTgt spid="44"/>
                                        </p:tgtEl>
                                      </p:cBhvr>
                                    </p:animEffect>
                                  </p:childTnLst>
                                </p:cTn>
                              </p:par>
                            </p:childTnLst>
                          </p:cTn>
                        </p:par>
                        <p:par>
                          <p:cTn id="71" fill="hold">
                            <p:stCondLst>
                              <p:cond delay="1000"/>
                            </p:stCondLst>
                            <p:childTnLst>
                              <p:par>
                                <p:cTn id="72" presetID="1" presetClass="entr" presetSubtype="0" fill="hold" grpId="1" nodeType="afterEffect">
                                  <p:stCondLst>
                                    <p:cond delay="0"/>
                                  </p:stCondLst>
                                  <p:childTnLst>
                                    <p:set>
                                      <p:cBhvr>
                                        <p:cTn id="73" dur="1" fill="hold">
                                          <p:stCondLst>
                                            <p:cond delay="0"/>
                                          </p:stCondLst>
                                        </p:cTn>
                                        <p:tgtEl>
                                          <p:spTgt spid="45"/>
                                        </p:tgtEl>
                                        <p:attrNameLst>
                                          <p:attrName>style.visibility</p:attrName>
                                        </p:attrNameLst>
                                      </p:cBhvr>
                                      <p:to>
                                        <p:strVal val="visible"/>
                                      </p:to>
                                    </p:set>
                                  </p:childTnLst>
                                </p:cTn>
                              </p:par>
                              <p:par>
                                <p:cTn id="74" presetID="22" presetClass="entr" presetSubtype="2"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right)">
                                      <p:cBhvr>
                                        <p:cTn id="76" dur="500"/>
                                        <p:tgtEl>
                                          <p:spTgt spid="47"/>
                                        </p:tgtEl>
                                      </p:cBhvr>
                                    </p:animEffect>
                                  </p:childTnLst>
                                </p:cTn>
                              </p:par>
                            </p:childTnLst>
                          </p:cTn>
                        </p:par>
                        <p:par>
                          <p:cTn id="77" fill="hold">
                            <p:stCondLst>
                              <p:cond delay="1500"/>
                            </p:stCondLst>
                            <p:childTnLst>
                              <p:par>
                                <p:cTn id="78" presetID="42" presetClass="path" presetSubtype="0" accel="50000" decel="50000" fill="hold" grpId="2" nodeType="afterEffect">
                                  <p:stCondLst>
                                    <p:cond delay="0"/>
                                  </p:stCondLst>
                                  <p:childTnLst>
                                    <p:animMotion origin="layout" path="M 8.33333E-7 2.96296E-6 L 0.0599 -0.00023 " pathEditMode="relative" rAng="0" ptsTypes="AA">
                                      <p:cBhvr>
                                        <p:cTn id="79" dur="750" fill="hold"/>
                                        <p:tgtEl>
                                          <p:spTgt spid="45"/>
                                        </p:tgtEl>
                                        <p:attrNameLst>
                                          <p:attrName>ppt_x</p:attrName>
                                          <p:attrName>ppt_y</p:attrName>
                                        </p:attrNameLst>
                                      </p:cBhvr>
                                      <p:rCtr x="2995" y="-23"/>
                                    </p:animMotion>
                                  </p:childTnLst>
                                </p:cTn>
                              </p:par>
                            </p:childTnLst>
                          </p:cTn>
                        </p:par>
                        <p:par>
                          <p:cTn id="80" fill="hold">
                            <p:stCondLst>
                              <p:cond delay="2250"/>
                            </p:stCondLst>
                            <p:childTnLst>
                              <p:par>
                                <p:cTn id="81" presetID="22" presetClass="entr" presetSubtype="2" fill="hold" grpId="0" nodeType="after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right)">
                                      <p:cBhvr>
                                        <p:cTn id="83" dur="500"/>
                                        <p:tgtEl>
                                          <p:spTgt spid="48"/>
                                        </p:tgtEl>
                                      </p:cBhvr>
                                    </p:animEffect>
                                  </p:childTnLst>
                                </p:cTn>
                              </p:par>
                            </p:childTnLst>
                          </p:cTn>
                        </p:par>
                        <p:par>
                          <p:cTn id="84" fill="hold">
                            <p:stCondLst>
                              <p:cond delay="2750"/>
                            </p:stCondLst>
                            <p:childTnLst>
                              <p:par>
                                <p:cTn id="85" presetID="1" presetClass="exit" presetSubtype="0" fill="hold" grpId="3" nodeType="afterEffect">
                                  <p:stCondLst>
                                    <p:cond delay="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8"/>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1" nodeType="afterEffect">
                                  <p:stCondLst>
                                    <p:cond delay="0"/>
                                  </p:stCondLst>
                                  <p:childTnLst>
                                    <p:set>
                                      <p:cBhvr>
                                        <p:cTn id="93" dur="1" fill="hold">
                                          <p:stCondLst>
                                            <p:cond delay="0"/>
                                          </p:stCondLst>
                                        </p:cTn>
                                        <p:tgtEl>
                                          <p:spTgt spid="9"/>
                                        </p:tgtEl>
                                        <p:attrNameLst>
                                          <p:attrName>style.visibility</p:attrName>
                                        </p:attrNameLst>
                                      </p:cBhvr>
                                      <p:to>
                                        <p:strVal val="hidden"/>
                                      </p:to>
                                    </p:set>
                                  </p:childTnLst>
                                </p:cTn>
                              </p:par>
                            </p:childTnLst>
                          </p:cTn>
                        </p:par>
                        <p:par>
                          <p:cTn id="94" fill="hold">
                            <p:stCondLst>
                              <p:cond delay="0"/>
                            </p:stCondLst>
                            <p:childTnLst>
                              <p:par>
                                <p:cTn id="95" presetID="1" presetClass="exit" presetSubtype="0" fill="hold" grpId="1" nodeType="afterEffect">
                                  <p:stCondLst>
                                    <p:cond delay="0"/>
                                  </p:stCondLst>
                                  <p:childTnLst>
                                    <p:set>
                                      <p:cBhvr>
                                        <p:cTn id="96" dur="1" fill="hold">
                                          <p:stCondLst>
                                            <p:cond delay="0"/>
                                          </p:stCondLst>
                                        </p:cTn>
                                        <p:tgtEl>
                                          <p:spTgt spid="44"/>
                                        </p:tgtEl>
                                        <p:attrNameLst>
                                          <p:attrName>style.visibility</p:attrName>
                                        </p:attrNameLst>
                                      </p:cBhvr>
                                      <p:to>
                                        <p:strVal val="hidden"/>
                                      </p:to>
                                    </p:set>
                                  </p:childTnLst>
                                </p:cTn>
                              </p:par>
                              <p:par>
                                <p:cTn id="97" presetID="22" presetClass="entr" presetSubtype="2"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right)">
                                      <p:cBhvr>
                                        <p:cTn id="99" dur="500"/>
                                        <p:tgtEl>
                                          <p:spTgt spid="49"/>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right)">
                                      <p:cBhvr>
                                        <p:cTn id="102" dur="500"/>
                                        <p:tgtEl>
                                          <p:spTgt spid="50"/>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right)">
                                      <p:cBhvr>
                                        <p:cTn id="105" dur="250"/>
                                        <p:tgtEl>
                                          <p:spTgt spid="2"/>
                                        </p:tgtEl>
                                      </p:cBhvr>
                                    </p:animEffect>
                                  </p:childTnLst>
                                </p:cTn>
                              </p:par>
                            </p:childTnLst>
                          </p:cTn>
                        </p:par>
                        <p:par>
                          <p:cTn id="106" fill="hold">
                            <p:stCondLst>
                              <p:cond delay="500"/>
                            </p:stCondLst>
                            <p:childTnLst>
                              <p:par>
                                <p:cTn id="107" presetID="22" presetClass="entr" presetSubtype="2" fill="hold" grpId="0" nodeType="after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right)">
                                      <p:cBhvr>
                                        <p:cTn id="109" dur="250"/>
                                        <p:tgtEl>
                                          <p:spTgt spid="3"/>
                                        </p:tgtEl>
                                      </p:cBhvr>
                                    </p:animEffect>
                                  </p:childTnLst>
                                </p:cTn>
                              </p:par>
                            </p:childTnLst>
                          </p:cTn>
                        </p:par>
                        <p:par>
                          <p:cTn id="110" fill="hold">
                            <p:stCondLst>
                              <p:cond delay="750"/>
                            </p:stCondLst>
                            <p:childTnLst>
                              <p:par>
                                <p:cTn id="111" presetID="1" presetClass="entr" presetSubtype="0" fill="hold" grpId="2" nodeType="afterEffect">
                                  <p:stCondLst>
                                    <p:cond delay="0"/>
                                  </p:stCondLst>
                                  <p:childTnLst>
                                    <p:set>
                                      <p:cBhvr>
                                        <p:cTn id="112" dur="1" fill="hold">
                                          <p:stCondLst>
                                            <p:cond delay="0"/>
                                          </p:stCondLst>
                                        </p:cTn>
                                        <p:tgtEl>
                                          <p:spTgt spid="10"/>
                                        </p:tgtEl>
                                        <p:attrNameLst>
                                          <p:attrName>style.visibility</p:attrName>
                                        </p:attrNameLst>
                                      </p:cBhvr>
                                      <p:to>
                                        <p:strVal val="visible"/>
                                      </p:to>
                                    </p:set>
                                  </p:childTnLst>
                                </p:cTn>
                              </p:par>
                            </p:childTnLst>
                          </p:cTn>
                        </p:par>
                        <p:par>
                          <p:cTn id="113" fill="hold">
                            <p:stCondLst>
                              <p:cond delay="750"/>
                            </p:stCondLst>
                            <p:childTnLst>
                              <p:par>
                                <p:cTn id="114" presetID="42" presetClass="path" presetSubtype="0" accel="50000" decel="50000" fill="hold" grpId="1" nodeType="afterEffect">
                                  <p:stCondLst>
                                    <p:cond delay="0"/>
                                  </p:stCondLst>
                                  <p:childTnLst>
                                    <p:animMotion origin="layout" path="M 2.29167E-6 4.44444E-6 L 0.05989 -0.00325 " pathEditMode="relative" rAng="0" ptsTypes="AA">
                                      <p:cBhvr>
                                        <p:cTn id="115" dur="750" fill="hold"/>
                                        <p:tgtEl>
                                          <p:spTgt spid="10"/>
                                        </p:tgtEl>
                                        <p:attrNameLst>
                                          <p:attrName>ppt_x</p:attrName>
                                          <p:attrName>ppt_y</p:attrName>
                                        </p:attrNameLst>
                                      </p:cBhvr>
                                      <p:rCtr x="2995" y="-162"/>
                                    </p:animMotion>
                                  </p:childTnLst>
                                </p:cTn>
                              </p:par>
                            </p:childTnLst>
                          </p:cTn>
                        </p:par>
                        <p:par>
                          <p:cTn id="116" fill="hold">
                            <p:stCondLst>
                              <p:cond delay="1500"/>
                            </p:stCondLst>
                            <p:childTnLst>
                              <p:par>
                                <p:cTn id="117" presetID="22" presetClass="entr" presetSubtype="2"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right)">
                                      <p:cBhvr>
                                        <p:cTn id="119" dur="500"/>
                                        <p:tgtEl>
                                          <p:spTgt spid="13"/>
                                        </p:tgtEl>
                                      </p:cBhvr>
                                    </p:animEffect>
                                  </p:childTnLst>
                                </p:cTn>
                              </p:par>
                            </p:childTnLst>
                          </p:cTn>
                        </p:par>
                        <p:par>
                          <p:cTn id="120" fill="hold">
                            <p:stCondLst>
                              <p:cond delay="2000"/>
                            </p:stCondLst>
                            <p:childTnLst>
                              <p:par>
                                <p:cTn id="121" presetID="1" presetClass="exit" presetSubtype="0" fill="hold" grpId="4" nodeType="afterEffect">
                                  <p:stCondLst>
                                    <p:cond delay="0"/>
                                  </p:stCondLst>
                                  <p:childTnLst>
                                    <p:set>
                                      <p:cBhvr>
                                        <p:cTn id="122" dur="1" fill="hold">
                                          <p:stCondLst>
                                            <p:cond delay="0"/>
                                          </p:stCondLst>
                                        </p:cTn>
                                        <p:tgtEl>
                                          <p:spTgt spid="1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49"/>
                                        </p:tgtEl>
                                        <p:attrNameLst>
                                          <p:attrName>style.visibility</p:attrName>
                                        </p:attrNameLst>
                                      </p:cBhvr>
                                      <p:to>
                                        <p:strVal val="hidden"/>
                                      </p:to>
                                    </p:set>
                                  </p:childTnLst>
                                </p:cTn>
                              </p:par>
                            </p:childTnLst>
                          </p:cTn>
                        </p:par>
                        <p:par>
                          <p:cTn id="127" fill="hold">
                            <p:stCondLst>
                              <p:cond delay="0"/>
                            </p:stCondLst>
                            <p:childTnLst>
                              <p:par>
                                <p:cTn id="128" presetID="1" presetClass="exit" presetSubtype="0" fill="hold" grpId="1" nodeType="afterEffect">
                                  <p:stCondLst>
                                    <p:cond delay="0"/>
                                  </p:stCondLst>
                                  <p:childTnLst>
                                    <p:set>
                                      <p:cBhvr>
                                        <p:cTn id="129" dur="1" fill="hold">
                                          <p:stCondLst>
                                            <p:cond delay="0"/>
                                          </p:stCondLst>
                                        </p:cTn>
                                        <p:tgtEl>
                                          <p:spTgt spid="2"/>
                                        </p:tgtEl>
                                        <p:attrNameLst>
                                          <p:attrName>style.visibility</p:attrName>
                                        </p:attrNameLst>
                                      </p:cBhvr>
                                      <p:to>
                                        <p:strVal val="hidden"/>
                                      </p:to>
                                    </p:set>
                                  </p:childTnLst>
                                </p:cTn>
                              </p:par>
                            </p:childTnLst>
                          </p:cTn>
                        </p:par>
                        <p:par>
                          <p:cTn id="130" fill="hold">
                            <p:stCondLst>
                              <p:cond delay="0"/>
                            </p:stCondLst>
                            <p:childTnLst>
                              <p:par>
                                <p:cTn id="131" presetID="1" presetClass="exit" presetSubtype="0" fill="hold" grpId="1" nodeType="afterEffect">
                                  <p:stCondLst>
                                    <p:cond delay="0"/>
                                  </p:stCondLst>
                                  <p:childTnLst>
                                    <p:set>
                                      <p:cBhvr>
                                        <p:cTn id="132" dur="1" fill="hold">
                                          <p:stCondLst>
                                            <p:cond delay="0"/>
                                          </p:stCondLst>
                                        </p:cTn>
                                        <p:tgtEl>
                                          <p:spTgt spid="3"/>
                                        </p:tgtEl>
                                        <p:attrNameLst>
                                          <p:attrName>style.visibility</p:attrName>
                                        </p:attrNameLst>
                                      </p:cBhvr>
                                      <p:to>
                                        <p:strVal val="hidden"/>
                                      </p:to>
                                    </p:set>
                                  </p:childTnLst>
                                </p:cTn>
                              </p:par>
                              <p:par>
                                <p:cTn id="133" presetID="22" presetClass="entr" presetSubtype="2"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wipe(right)">
                                      <p:cBhvr>
                                        <p:cTn id="135" dur="500"/>
                                        <p:tgtEl>
                                          <p:spTgt spid="17"/>
                                        </p:tgtEl>
                                      </p:cBhvr>
                                    </p:animEffect>
                                  </p:childTnLst>
                                </p:cTn>
                              </p:par>
                              <p:par>
                                <p:cTn id="136" presetID="22" presetClass="entr" presetSubtype="2" fill="hold" grpId="0"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right)">
                                      <p:cBhvr>
                                        <p:cTn id="138" dur="500"/>
                                        <p:tgtEl>
                                          <p:spTgt spid="18"/>
                                        </p:tgtEl>
                                      </p:cBhvr>
                                    </p:animEffect>
                                  </p:childTnLst>
                                </p:cTn>
                              </p:par>
                              <p:par>
                                <p:cTn id="139" presetID="22" presetClass="entr" presetSubtype="2" fill="hold" grpId="0" nodeType="with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wipe(right)">
                                      <p:cBhvr>
                                        <p:cTn id="141" dur="250"/>
                                        <p:tgtEl>
                                          <p:spTgt spid="19"/>
                                        </p:tgtEl>
                                      </p:cBhvr>
                                    </p:animEffect>
                                  </p:childTnLst>
                                </p:cTn>
                              </p:par>
                            </p:childTnLst>
                          </p:cTn>
                        </p:par>
                        <p:par>
                          <p:cTn id="142" fill="hold">
                            <p:stCondLst>
                              <p:cond delay="500"/>
                            </p:stCondLst>
                            <p:childTnLst>
                              <p:par>
                                <p:cTn id="143" presetID="22" presetClass="entr" presetSubtype="2" fill="hold" grpId="0" nodeType="afterEffect">
                                  <p:stCondLst>
                                    <p:cond delay="0"/>
                                  </p:stCondLst>
                                  <p:childTnLst>
                                    <p:set>
                                      <p:cBhvr>
                                        <p:cTn id="144" dur="1" fill="hold">
                                          <p:stCondLst>
                                            <p:cond delay="0"/>
                                          </p:stCondLst>
                                        </p:cTn>
                                        <p:tgtEl>
                                          <p:spTgt spid="20"/>
                                        </p:tgtEl>
                                        <p:attrNameLst>
                                          <p:attrName>style.visibility</p:attrName>
                                        </p:attrNameLst>
                                      </p:cBhvr>
                                      <p:to>
                                        <p:strVal val="visible"/>
                                      </p:to>
                                    </p:set>
                                    <p:animEffect transition="in" filter="wipe(right)">
                                      <p:cBhvr>
                                        <p:cTn id="145" dur="500"/>
                                        <p:tgtEl>
                                          <p:spTgt spid="20"/>
                                        </p:tgtEl>
                                      </p:cBhvr>
                                    </p:animEffect>
                                  </p:childTnLst>
                                </p:cTn>
                              </p:par>
                            </p:childTnLst>
                          </p:cTn>
                        </p:par>
                        <p:par>
                          <p:cTn id="146" fill="hold">
                            <p:stCondLst>
                              <p:cond delay="1000"/>
                            </p:stCondLst>
                            <p:childTnLst>
                              <p:par>
                                <p:cTn id="147" presetID="1" presetClass="entr" presetSubtype="0" fill="hold" grpId="1" nodeType="afterEffect">
                                  <p:stCondLst>
                                    <p:cond delay="0"/>
                                  </p:stCondLst>
                                  <p:childTnLst>
                                    <p:set>
                                      <p:cBhvr>
                                        <p:cTn id="148" dur="1" fill="hold">
                                          <p:stCondLst>
                                            <p:cond delay="0"/>
                                          </p:stCondLst>
                                        </p:cTn>
                                        <p:tgtEl>
                                          <p:spTgt spid="24"/>
                                        </p:tgtEl>
                                        <p:attrNameLst>
                                          <p:attrName>style.visibility</p:attrName>
                                        </p:attrNameLst>
                                      </p:cBhvr>
                                      <p:to>
                                        <p:strVal val="visible"/>
                                      </p:to>
                                    </p:set>
                                  </p:childTnLst>
                                </p:cTn>
                              </p:par>
                            </p:childTnLst>
                          </p:cTn>
                        </p:par>
                        <p:par>
                          <p:cTn id="149" fill="hold">
                            <p:stCondLst>
                              <p:cond delay="1000"/>
                            </p:stCondLst>
                            <p:childTnLst>
                              <p:par>
                                <p:cTn id="150" presetID="42" presetClass="path" presetSubtype="0" accel="50000" decel="50000" fill="hold" grpId="2" nodeType="afterEffect">
                                  <p:stCondLst>
                                    <p:cond delay="0"/>
                                  </p:stCondLst>
                                  <p:childTnLst>
                                    <p:animMotion origin="layout" path="M 2.29167E-6 -1.48148E-6 L 0.05625 -0.00046 " pathEditMode="relative" rAng="0" ptsTypes="AA">
                                      <p:cBhvr>
                                        <p:cTn id="151" dur="750" fill="hold"/>
                                        <p:tgtEl>
                                          <p:spTgt spid="24"/>
                                        </p:tgtEl>
                                        <p:attrNameLst>
                                          <p:attrName>ppt_x</p:attrName>
                                          <p:attrName>ppt_y</p:attrName>
                                        </p:attrNameLst>
                                      </p:cBhvr>
                                      <p:rCtr x="2812" y="-23"/>
                                    </p:animMotion>
                                  </p:childTnLst>
                                </p:cTn>
                              </p:par>
                            </p:childTnLst>
                          </p:cTn>
                        </p:par>
                        <p:par>
                          <p:cTn id="152" fill="hold">
                            <p:stCondLst>
                              <p:cond delay="1750"/>
                            </p:stCondLst>
                            <p:childTnLst>
                              <p:par>
                                <p:cTn id="153" presetID="2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wipe(right)">
                                      <p:cBhvr>
                                        <p:cTn id="155" dur="500"/>
                                        <p:tgtEl>
                                          <p:spTgt spid="25"/>
                                        </p:tgtEl>
                                      </p:cBhvr>
                                    </p:animEffect>
                                  </p:childTnLst>
                                </p:cTn>
                              </p:par>
                            </p:childTnLst>
                          </p:cTn>
                        </p:par>
                        <p:par>
                          <p:cTn id="156" fill="hold">
                            <p:stCondLst>
                              <p:cond delay="2250"/>
                            </p:stCondLst>
                            <p:childTnLst>
                              <p:par>
                                <p:cTn id="157" presetID="1" presetClass="exit" presetSubtype="0" fill="hold" grpId="3" nodeType="afterEffect">
                                  <p:stCondLst>
                                    <p:cond delay="0"/>
                                  </p:stCondLst>
                                  <p:childTnLst>
                                    <p:set>
                                      <p:cBhvr>
                                        <p:cTn id="158" dur="1" fill="hold">
                                          <p:stCondLst>
                                            <p:cond delay="0"/>
                                          </p:stCondLst>
                                        </p:cTn>
                                        <p:tgtEl>
                                          <p:spTgt spid="24"/>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7"/>
                                        </p:tgtEl>
                                        <p:attrNameLst>
                                          <p:attrName>style.visibility</p:attrName>
                                        </p:attrNameLst>
                                      </p:cBhvr>
                                      <p:to>
                                        <p:strVal val="hidden"/>
                                      </p:to>
                                    </p:set>
                                  </p:childTnLst>
                                </p:cTn>
                              </p:par>
                            </p:childTnLst>
                          </p:cTn>
                        </p:par>
                        <p:par>
                          <p:cTn id="163" fill="hold">
                            <p:stCondLst>
                              <p:cond delay="0"/>
                            </p:stCondLst>
                            <p:childTnLst>
                              <p:par>
                                <p:cTn id="164" presetID="1" presetClass="exit" presetSubtype="0" fill="hold" grpId="1" nodeType="afterEffect">
                                  <p:stCondLst>
                                    <p:cond delay="0"/>
                                  </p:stCondLst>
                                  <p:childTnLst>
                                    <p:set>
                                      <p:cBhvr>
                                        <p:cTn id="165" dur="1" fill="hold">
                                          <p:stCondLst>
                                            <p:cond delay="0"/>
                                          </p:stCondLst>
                                        </p:cTn>
                                        <p:tgtEl>
                                          <p:spTgt spid="20"/>
                                        </p:tgtEl>
                                        <p:attrNameLst>
                                          <p:attrName>style.visibility</p:attrName>
                                        </p:attrNameLst>
                                      </p:cBhvr>
                                      <p:to>
                                        <p:strVal val="hidden"/>
                                      </p:to>
                                    </p:set>
                                  </p:childTnLst>
                                </p:cTn>
                              </p:par>
                            </p:childTnLst>
                          </p:cTn>
                        </p:par>
                        <p:par>
                          <p:cTn id="166" fill="hold">
                            <p:stCondLst>
                              <p:cond delay="0"/>
                            </p:stCondLst>
                            <p:childTnLst>
                              <p:par>
                                <p:cTn id="167" presetID="1" presetClass="exit" presetSubtype="0" fill="hold" grpId="1" nodeType="afterEffect">
                                  <p:stCondLst>
                                    <p:cond delay="0"/>
                                  </p:stCondLst>
                                  <p:childTnLst>
                                    <p:set>
                                      <p:cBhvr>
                                        <p:cTn id="168" dur="1" fill="hold">
                                          <p:stCondLst>
                                            <p:cond delay="0"/>
                                          </p:stCondLst>
                                        </p:cTn>
                                        <p:tgtEl>
                                          <p:spTgt spid="19"/>
                                        </p:tgtEl>
                                        <p:attrNameLst>
                                          <p:attrName>style.visibility</p:attrName>
                                        </p:attrNameLst>
                                      </p:cBhvr>
                                      <p:to>
                                        <p:strVal val="hidden"/>
                                      </p:to>
                                    </p:set>
                                  </p:childTnLst>
                                </p:cTn>
                              </p:par>
                              <p:par>
                                <p:cTn id="169" presetID="22" presetClass="entr" presetSubtype="2" fill="hold" grpId="0" nodeType="withEffect">
                                  <p:stCondLst>
                                    <p:cond delay="0"/>
                                  </p:stCondLst>
                                  <p:childTnLst>
                                    <p:set>
                                      <p:cBhvr>
                                        <p:cTn id="170" dur="1" fill="hold">
                                          <p:stCondLst>
                                            <p:cond delay="0"/>
                                          </p:stCondLst>
                                        </p:cTn>
                                        <p:tgtEl>
                                          <p:spTgt spid="30"/>
                                        </p:tgtEl>
                                        <p:attrNameLst>
                                          <p:attrName>style.visibility</p:attrName>
                                        </p:attrNameLst>
                                      </p:cBhvr>
                                      <p:to>
                                        <p:strVal val="visible"/>
                                      </p:to>
                                    </p:set>
                                    <p:animEffect transition="in" filter="wipe(right)">
                                      <p:cBhvr>
                                        <p:cTn id="171" dur="500"/>
                                        <p:tgtEl>
                                          <p:spTgt spid="30"/>
                                        </p:tgtEl>
                                      </p:cBhvr>
                                    </p:animEffect>
                                  </p:childTnLst>
                                </p:cTn>
                              </p:par>
                              <p:par>
                                <p:cTn id="172" presetID="22" presetClass="entr" presetSubtype="2" fill="hold" grpId="0" nodeType="withEffect">
                                  <p:stCondLst>
                                    <p:cond delay="0"/>
                                  </p:stCondLst>
                                  <p:childTnLst>
                                    <p:set>
                                      <p:cBhvr>
                                        <p:cTn id="173" dur="1" fill="hold">
                                          <p:stCondLst>
                                            <p:cond delay="0"/>
                                          </p:stCondLst>
                                        </p:cTn>
                                        <p:tgtEl>
                                          <p:spTgt spid="26"/>
                                        </p:tgtEl>
                                        <p:attrNameLst>
                                          <p:attrName>style.visibility</p:attrName>
                                        </p:attrNameLst>
                                      </p:cBhvr>
                                      <p:to>
                                        <p:strVal val="visible"/>
                                      </p:to>
                                    </p:set>
                                    <p:animEffect transition="in" filter="wipe(right)">
                                      <p:cBhvr>
                                        <p:cTn id="174" dur="500"/>
                                        <p:tgtEl>
                                          <p:spTgt spid="26"/>
                                        </p:tgtEl>
                                      </p:cBhvr>
                                    </p:animEffect>
                                  </p:childTnLst>
                                </p:cTn>
                              </p:par>
                            </p:childTnLst>
                          </p:cTn>
                        </p:par>
                        <p:par>
                          <p:cTn id="175" fill="hold">
                            <p:stCondLst>
                              <p:cond delay="500"/>
                            </p:stCondLst>
                            <p:childTnLst>
                              <p:par>
                                <p:cTn id="176" presetID="22" presetClass="entr" presetSubtype="2" fill="hold" grpId="0" nodeType="afterEffect">
                                  <p:stCondLst>
                                    <p:cond delay="0"/>
                                  </p:stCondLst>
                                  <p:childTnLst>
                                    <p:set>
                                      <p:cBhvr>
                                        <p:cTn id="177" dur="1" fill="hold">
                                          <p:stCondLst>
                                            <p:cond delay="0"/>
                                          </p:stCondLst>
                                        </p:cTn>
                                        <p:tgtEl>
                                          <p:spTgt spid="27"/>
                                        </p:tgtEl>
                                        <p:attrNameLst>
                                          <p:attrName>style.visibility</p:attrName>
                                        </p:attrNameLst>
                                      </p:cBhvr>
                                      <p:to>
                                        <p:strVal val="visible"/>
                                      </p:to>
                                    </p:set>
                                    <p:animEffect transition="in" filter="wipe(right)">
                                      <p:cBhvr>
                                        <p:cTn id="178" dur="250"/>
                                        <p:tgtEl>
                                          <p:spTgt spid="27"/>
                                        </p:tgtEl>
                                      </p:cBhvr>
                                    </p:animEffect>
                                  </p:childTnLst>
                                </p:cTn>
                              </p:par>
                            </p:childTnLst>
                          </p:cTn>
                        </p:par>
                        <p:par>
                          <p:cTn id="179" fill="hold">
                            <p:stCondLst>
                              <p:cond delay="750"/>
                            </p:stCondLst>
                            <p:childTnLst>
                              <p:par>
                                <p:cTn id="180" presetID="22" presetClass="entr" presetSubtype="2" fill="hold" grpId="0" nodeType="after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wipe(right)">
                                      <p:cBhvr>
                                        <p:cTn id="182" dur="250"/>
                                        <p:tgtEl>
                                          <p:spTgt spid="32"/>
                                        </p:tgtEl>
                                      </p:cBhvr>
                                    </p:animEffect>
                                  </p:childTnLst>
                                </p:cTn>
                              </p:par>
                            </p:childTnLst>
                          </p:cTn>
                        </p:par>
                        <p:par>
                          <p:cTn id="183" fill="hold">
                            <p:stCondLst>
                              <p:cond delay="1000"/>
                            </p:stCondLst>
                            <p:childTnLst>
                              <p:par>
                                <p:cTn id="184" presetID="22" presetClass="entr" presetSubtype="2" fill="hold" grpId="0" nodeType="afterEffect">
                                  <p:stCondLst>
                                    <p:cond delay="0"/>
                                  </p:stCondLst>
                                  <p:childTnLst>
                                    <p:set>
                                      <p:cBhvr>
                                        <p:cTn id="185" dur="1" fill="hold">
                                          <p:stCondLst>
                                            <p:cond delay="0"/>
                                          </p:stCondLst>
                                        </p:cTn>
                                        <p:tgtEl>
                                          <p:spTgt spid="31"/>
                                        </p:tgtEl>
                                        <p:attrNameLst>
                                          <p:attrName>style.visibility</p:attrName>
                                        </p:attrNameLst>
                                      </p:cBhvr>
                                      <p:to>
                                        <p:strVal val="visible"/>
                                      </p:to>
                                    </p:set>
                                    <p:animEffect transition="in" filter="wipe(right)">
                                      <p:cBhvr>
                                        <p:cTn id="186" dur="250"/>
                                        <p:tgtEl>
                                          <p:spTgt spid="31"/>
                                        </p:tgtEl>
                                      </p:cBhvr>
                                    </p:animEffect>
                                  </p:childTnLst>
                                </p:cTn>
                              </p:par>
                            </p:childTnLst>
                          </p:cTn>
                        </p:par>
                        <p:par>
                          <p:cTn id="187" fill="hold">
                            <p:stCondLst>
                              <p:cond delay="1500"/>
                            </p:stCondLst>
                            <p:childTnLst>
                              <p:par>
                                <p:cTn id="188" presetID="1" presetClass="entr" presetSubtype="0" fill="hold" grpId="1" nodeType="afterEffect">
                                  <p:stCondLst>
                                    <p:cond delay="0"/>
                                  </p:stCondLst>
                                  <p:childTnLst>
                                    <p:set>
                                      <p:cBhvr>
                                        <p:cTn id="189" dur="1" fill="hold">
                                          <p:stCondLst>
                                            <p:cond delay="0"/>
                                          </p:stCondLst>
                                        </p:cTn>
                                        <p:tgtEl>
                                          <p:spTgt spid="28"/>
                                        </p:tgtEl>
                                        <p:attrNameLst>
                                          <p:attrName>style.visibility</p:attrName>
                                        </p:attrNameLst>
                                      </p:cBhvr>
                                      <p:to>
                                        <p:strVal val="visible"/>
                                      </p:to>
                                    </p:set>
                                  </p:childTnLst>
                                </p:cTn>
                              </p:par>
                            </p:childTnLst>
                          </p:cTn>
                        </p:par>
                        <p:par>
                          <p:cTn id="190" fill="hold">
                            <p:stCondLst>
                              <p:cond delay="1500"/>
                            </p:stCondLst>
                            <p:childTnLst>
                              <p:par>
                                <p:cTn id="191" presetID="63" presetClass="path" presetSubtype="0" accel="50000" decel="50000" fill="hold" grpId="2" nodeType="afterEffect">
                                  <p:stCondLst>
                                    <p:cond delay="0"/>
                                  </p:stCondLst>
                                  <p:childTnLst>
                                    <p:animMotion origin="layout" path="M 2.29167E-6 -4.81481E-6 L 0.1289 0.00024 " pathEditMode="relative" rAng="0" ptsTypes="AA">
                                      <p:cBhvr>
                                        <p:cTn id="192" dur="750" fill="hold"/>
                                        <p:tgtEl>
                                          <p:spTgt spid="28"/>
                                        </p:tgtEl>
                                        <p:attrNameLst>
                                          <p:attrName>ppt_x</p:attrName>
                                          <p:attrName>ppt_y</p:attrName>
                                        </p:attrNameLst>
                                      </p:cBhvr>
                                      <p:rCtr x="6445" y="0"/>
                                    </p:animMotion>
                                  </p:childTnLst>
                                </p:cTn>
                              </p:par>
                            </p:childTnLst>
                          </p:cTn>
                        </p:par>
                        <p:par>
                          <p:cTn id="193" fill="hold">
                            <p:stCondLst>
                              <p:cond delay="2250"/>
                            </p:stCondLst>
                            <p:childTnLst>
                              <p:par>
                                <p:cTn id="194" presetID="22" presetClass="entr" presetSubtype="2" fill="hold" grpId="0" nodeType="afterEffect">
                                  <p:stCondLst>
                                    <p:cond delay="0"/>
                                  </p:stCondLst>
                                  <p:childTnLst>
                                    <p:set>
                                      <p:cBhvr>
                                        <p:cTn id="195" dur="1" fill="hold">
                                          <p:stCondLst>
                                            <p:cond delay="0"/>
                                          </p:stCondLst>
                                        </p:cTn>
                                        <p:tgtEl>
                                          <p:spTgt spid="29"/>
                                        </p:tgtEl>
                                        <p:attrNameLst>
                                          <p:attrName>style.visibility</p:attrName>
                                        </p:attrNameLst>
                                      </p:cBhvr>
                                      <p:to>
                                        <p:strVal val="visible"/>
                                      </p:to>
                                    </p:set>
                                    <p:animEffect transition="in" filter="wipe(right)">
                                      <p:cBhvr>
                                        <p:cTn id="196" dur="250"/>
                                        <p:tgtEl>
                                          <p:spTgt spid="29"/>
                                        </p:tgtEl>
                                      </p:cBhvr>
                                    </p:animEffect>
                                  </p:childTnLst>
                                </p:cTn>
                              </p:par>
                            </p:childTnLst>
                          </p:cTn>
                        </p:par>
                        <p:par>
                          <p:cTn id="197" fill="hold">
                            <p:stCondLst>
                              <p:cond delay="2500"/>
                            </p:stCondLst>
                            <p:childTnLst>
                              <p:par>
                                <p:cTn id="198" presetID="1" presetClass="exit" presetSubtype="0" fill="hold" grpId="3" nodeType="afterEffect">
                                  <p:stCondLst>
                                    <p:cond delay="0"/>
                                  </p:stCondLst>
                                  <p:childTnLst>
                                    <p:set>
                                      <p:cBhvr>
                                        <p:cTn id="199" dur="1" fill="hold">
                                          <p:stCondLst>
                                            <p:cond delay="0"/>
                                          </p:stCondLst>
                                        </p:cTn>
                                        <p:tgtEl>
                                          <p:spTgt spid="28"/>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30"/>
                                        </p:tgtEl>
                                        <p:attrNameLst>
                                          <p:attrName>style.visibility</p:attrName>
                                        </p:attrNameLst>
                                      </p:cBhvr>
                                      <p:to>
                                        <p:strVal val="hidden"/>
                                      </p:to>
                                    </p:set>
                                  </p:childTnLst>
                                </p:cTn>
                              </p:par>
                            </p:childTnLst>
                          </p:cTn>
                        </p:par>
                        <p:par>
                          <p:cTn id="204" fill="hold">
                            <p:stCondLst>
                              <p:cond delay="0"/>
                            </p:stCondLst>
                            <p:childTnLst>
                              <p:par>
                                <p:cTn id="205" presetID="1" presetClass="exit" presetSubtype="0" fill="hold" grpId="1" nodeType="afterEffect">
                                  <p:stCondLst>
                                    <p:cond delay="0"/>
                                  </p:stCondLst>
                                  <p:childTnLst>
                                    <p:set>
                                      <p:cBhvr>
                                        <p:cTn id="206" dur="1" fill="hold">
                                          <p:stCondLst>
                                            <p:cond delay="0"/>
                                          </p:stCondLst>
                                        </p:cTn>
                                        <p:tgtEl>
                                          <p:spTgt spid="27"/>
                                        </p:tgtEl>
                                        <p:attrNameLst>
                                          <p:attrName>style.visibility</p:attrName>
                                        </p:attrNameLst>
                                      </p:cBhvr>
                                      <p:to>
                                        <p:strVal val="hidden"/>
                                      </p:to>
                                    </p:set>
                                  </p:childTnLst>
                                </p:cTn>
                              </p:par>
                            </p:childTnLst>
                          </p:cTn>
                        </p:par>
                        <p:par>
                          <p:cTn id="207" fill="hold">
                            <p:stCondLst>
                              <p:cond delay="0"/>
                            </p:stCondLst>
                            <p:childTnLst>
                              <p:par>
                                <p:cTn id="208" presetID="1" presetClass="exit" presetSubtype="0" fill="hold" grpId="1" nodeType="afterEffect">
                                  <p:stCondLst>
                                    <p:cond delay="0"/>
                                  </p:stCondLst>
                                  <p:childTnLst>
                                    <p:set>
                                      <p:cBhvr>
                                        <p:cTn id="209" dur="1" fill="hold">
                                          <p:stCondLst>
                                            <p:cond delay="0"/>
                                          </p:stCondLst>
                                        </p:cTn>
                                        <p:tgtEl>
                                          <p:spTgt spid="31"/>
                                        </p:tgtEl>
                                        <p:attrNameLst>
                                          <p:attrName>style.visibility</p:attrName>
                                        </p:attrNameLst>
                                      </p:cBhvr>
                                      <p:to>
                                        <p:strVal val="hidden"/>
                                      </p:to>
                                    </p:set>
                                  </p:childTnLst>
                                </p:cTn>
                              </p:par>
                            </p:childTnLst>
                          </p:cTn>
                        </p:par>
                        <p:par>
                          <p:cTn id="210" fill="hold">
                            <p:stCondLst>
                              <p:cond delay="0"/>
                            </p:stCondLst>
                            <p:childTnLst>
                              <p:par>
                                <p:cTn id="211" presetID="1" presetClass="exit" presetSubtype="0" fill="hold" grpId="1" nodeType="afterEffect">
                                  <p:stCondLst>
                                    <p:cond delay="0"/>
                                  </p:stCondLst>
                                  <p:childTnLst>
                                    <p:set>
                                      <p:cBhvr>
                                        <p:cTn id="212" dur="1" fill="hold">
                                          <p:stCondLst>
                                            <p:cond delay="0"/>
                                          </p:stCondLst>
                                        </p:cTn>
                                        <p:tgtEl>
                                          <p:spTgt spid="32"/>
                                        </p:tgtEl>
                                        <p:attrNameLst>
                                          <p:attrName>style.visibility</p:attrName>
                                        </p:attrNameLst>
                                      </p:cBhvr>
                                      <p:to>
                                        <p:strVal val="hidden"/>
                                      </p:to>
                                    </p:set>
                                  </p:childTnLst>
                                </p:cTn>
                              </p:par>
                              <p:par>
                                <p:cTn id="213" presetID="22" presetClass="entr" presetSubtype="2" fill="hold" grpId="0" nodeType="withEffect">
                                  <p:stCondLst>
                                    <p:cond delay="0"/>
                                  </p:stCondLst>
                                  <p:childTnLst>
                                    <p:set>
                                      <p:cBhvr>
                                        <p:cTn id="214" dur="1" fill="hold">
                                          <p:stCondLst>
                                            <p:cond delay="0"/>
                                          </p:stCondLst>
                                        </p:cTn>
                                        <p:tgtEl>
                                          <p:spTgt spid="33"/>
                                        </p:tgtEl>
                                        <p:attrNameLst>
                                          <p:attrName>style.visibility</p:attrName>
                                        </p:attrNameLst>
                                      </p:cBhvr>
                                      <p:to>
                                        <p:strVal val="visible"/>
                                      </p:to>
                                    </p:set>
                                    <p:animEffect transition="in" filter="wipe(right)">
                                      <p:cBhvr>
                                        <p:cTn id="215" dur="500"/>
                                        <p:tgtEl>
                                          <p:spTgt spid="33"/>
                                        </p:tgtEl>
                                      </p:cBhvr>
                                    </p:animEffect>
                                  </p:childTnLst>
                                </p:cTn>
                              </p:par>
                            </p:childTnLst>
                          </p:cTn>
                        </p:par>
                        <p:par>
                          <p:cTn id="216" fill="hold">
                            <p:stCondLst>
                              <p:cond delay="500"/>
                            </p:stCondLst>
                            <p:childTnLst>
                              <p:par>
                                <p:cTn id="217" presetID="22" presetClass="entr" presetSubtype="2" fill="hold" grpId="0" nodeType="afterEffect">
                                  <p:stCondLst>
                                    <p:cond delay="0"/>
                                  </p:stCondLst>
                                  <p:childTnLst>
                                    <p:set>
                                      <p:cBhvr>
                                        <p:cTn id="218" dur="1" fill="hold">
                                          <p:stCondLst>
                                            <p:cond delay="0"/>
                                          </p:stCondLst>
                                        </p:cTn>
                                        <p:tgtEl>
                                          <p:spTgt spid="35"/>
                                        </p:tgtEl>
                                        <p:attrNameLst>
                                          <p:attrName>style.visibility</p:attrName>
                                        </p:attrNameLst>
                                      </p:cBhvr>
                                      <p:to>
                                        <p:strVal val="visible"/>
                                      </p:to>
                                    </p:set>
                                    <p:animEffect transition="in" filter="wipe(right)">
                                      <p:cBhvr>
                                        <p:cTn id="219" dur="250"/>
                                        <p:tgtEl>
                                          <p:spTgt spid="35"/>
                                        </p:tgtEl>
                                      </p:cBhvr>
                                    </p:animEffect>
                                  </p:childTnLst>
                                </p:cTn>
                              </p:par>
                            </p:childTnLst>
                          </p:cTn>
                        </p:par>
                        <p:par>
                          <p:cTn id="220" fill="hold">
                            <p:stCondLst>
                              <p:cond delay="750"/>
                            </p:stCondLst>
                            <p:childTnLst>
                              <p:par>
                                <p:cTn id="221" presetID="22" presetClass="entr" presetSubtype="2" fill="hold" grpId="0" nodeType="afterEffect">
                                  <p:stCondLst>
                                    <p:cond delay="0"/>
                                  </p:stCondLst>
                                  <p:childTnLst>
                                    <p:set>
                                      <p:cBhvr>
                                        <p:cTn id="222" dur="1" fill="hold">
                                          <p:stCondLst>
                                            <p:cond delay="0"/>
                                          </p:stCondLst>
                                        </p:cTn>
                                        <p:tgtEl>
                                          <p:spTgt spid="51"/>
                                        </p:tgtEl>
                                        <p:attrNameLst>
                                          <p:attrName>style.visibility</p:attrName>
                                        </p:attrNameLst>
                                      </p:cBhvr>
                                      <p:to>
                                        <p:strVal val="visible"/>
                                      </p:to>
                                    </p:set>
                                    <p:animEffect transition="in" filter="wipe(right)">
                                      <p:cBhvr>
                                        <p:cTn id="223" dur="250"/>
                                        <p:tgtEl>
                                          <p:spTgt spid="51"/>
                                        </p:tgtEl>
                                      </p:cBhvr>
                                    </p:animEffect>
                                  </p:childTnLst>
                                </p:cTn>
                              </p:par>
                            </p:childTnLst>
                          </p:cTn>
                        </p:par>
                        <p:par>
                          <p:cTn id="224" fill="hold">
                            <p:stCondLst>
                              <p:cond delay="1000"/>
                            </p:stCondLst>
                            <p:childTnLst>
                              <p:par>
                                <p:cTn id="225" presetID="22" presetClass="entr" presetSubtype="2" fill="hold" grpId="0" nodeType="afterEffect">
                                  <p:stCondLst>
                                    <p:cond delay="0"/>
                                  </p:stCondLst>
                                  <p:childTnLst>
                                    <p:set>
                                      <p:cBhvr>
                                        <p:cTn id="226" dur="1" fill="hold">
                                          <p:stCondLst>
                                            <p:cond delay="0"/>
                                          </p:stCondLst>
                                        </p:cTn>
                                        <p:tgtEl>
                                          <p:spTgt spid="37"/>
                                        </p:tgtEl>
                                        <p:attrNameLst>
                                          <p:attrName>style.visibility</p:attrName>
                                        </p:attrNameLst>
                                      </p:cBhvr>
                                      <p:to>
                                        <p:strVal val="visible"/>
                                      </p:to>
                                    </p:set>
                                    <p:animEffect transition="in" filter="wipe(right)">
                                      <p:cBhvr>
                                        <p:cTn id="227" dur="250"/>
                                        <p:tgtEl>
                                          <p:spTgt spid="37"/>
                                        </p:tgtEl>
                                      </p:cBhvr>
                                    </p:animEffect>
                                  </p:childTnLst>
                                </p:cTn>
                              </p:par>
                            </p:childTnLst>
                          </p:cTn>
                        </p:par>
                        <p:par>
                          <p:cTn id="228" fill="hold">
                            <p:stCondLst>
                              <p:cond delay="1250"/>
                            </p:stCondLst>
                            <p:childTnLst>
                              <p:par>
                                <p:cTn id="229" presetID="22" presetClass="entr" presetSubtype="2" fill="hold" grpId="0" nodeType="afterEffect">
                                  <p:stCondLst>
                                    <p:cond delay="0"/>
                                  </p:stCondLst>
                                  <p:childTnLst>
                                    <p:set>
                                      <p:cBhvr>
                                        <p:cTn id="230" dur="1" fill="hold">
                                          <p:stCondLst>
                                            <p:cond delay="0"/>
                                          </p:stCondLst>
                                        </p:cTn>
                                        <p:tgtEl>
                                          <p:spTgt spid="34"/>
                                        </p:tgtEl>
                                        <p:attrNameLst>
                                          <p:attrName>style.visibility</p:attrName>
                                        </p:attrNameLst>
                                      </p:cBhvr>
                                      <p:to>
                                        <p:strVal val="visible"/>
                                      </p:to>
                                    </p:set>
                                    <p:animEffect transition="in" filter="wipe(right)">
                                      <p:cBhvr>
                                        <p:cTn id="231" dur="250"/>
                                        <p:tgtEl>
                                          <p:spTgt spid="34"/>
                                        </p:tgtEl>
                                      </p:cBhvr>
                                    </p:animEffect>
                                  </p:childTnLst>
                                </p:cTn>
                              </p:par>
                            </p:childTnLst>
                          </p:cTn>
                        </p:par>
                        <p:par>
                          <p:cTn id="232" fill="hold">
                            <p:stCondLst>
                              <p:cond delay="1500"/>
                            </p:stCondLst>
                            <p:childTnLst>
                              <p:par>
                                <p:cTn id="233" presetID="1" presetClass="entr" presetSubtype="0" fill="hold" grpId="1" nodeType="afterEffect">
                                  <p:stCondLst>
                                    <p:cond delay="0"/>
                                  </p:stCondLst>
                                  <p:childTnLst>
                                    <p:set>
                                      <p:cBhvr>
                                        <p:cTn id="234" dur="1" fill="hold">
                                          <p:stCondLst>
                                            <p:cond delay="0"/>
                                          </p:stCondLst>
                                        </p:cTn>
                                        <p:tgtEl>
                                          <p:spTgt spid="36"/>
                                        </p:tgtEl>
                                        <p:attrNameLst>
                                          <p:attrName>style.visibility</p:attrName>
                                        </p:attrNameLst>
                                      </p:cBhvr>
                                      <p:to>
                                        <p:strVal val="visible"/>
                                      </p:to>
                                    </p:set>
                                  </p:childTnLst>
                                </p:cTn>
                              </p:par>
                            </p:childTnLst>
                          </p:cTn>
                        </p:par>
                        <p:par>
                          <p:cTn id="235" fill="hold">
                            <p:stCondLst>
                              <p:cond delay="1500"/>
                            </p:stCondLst>
                            <p:childTnLst>
                              <p:par>
                                <p:cTn id="236" presetID="42" presetClass="path" presetSubtype="0" accel="50000" decel="50000" fill="hold" grpId="2" nodeType="afterEffect">
                                  <p:stCondLst>
                                    <p:cond delay="0"/>
                                  </p:stCondLst>
                                  <p:childTnLst>
                                    <p:animMotion origin="layout" path="M 2.29167E-6 4.07407E-6 L 0.12578 0.00023 " pathEditMode="relative" rAng="0" ptsTypes="AA">
                                      <p:cBhvr>
                                        <p:cTn id="237" dur="750" fill="hold"/>
                                        <p:tgtEl>
                                          <p:spTgt spid="36"/>
                                        </p:tgtEl>
                                        <p:attrNameLst>
                                          <p:attrName>ppt_x</p:attrName>
                                          <p:attrName>ppt_y</p:attrName>
                                        </p:attrNameLst>
                                      </p:cBhvr>
                                      <p:rCtr x="6289" y="0"/>
                                    </p:animMotion>
                                  </p:childTnLst>
                                </p:cTn>
                              </p:par>
                            </p:childTnLst>
                          </p:cTn>
                        </p:par>
                        <p:par>
                          <p:cTn id="238" fill="hold">
                            <p:stCondLst>
                              <p:cond delay="2250"/>
                            </p:stCondLst>
                            <p:childTnLst>
                              <p:par>
                                <p:cTn id="239" presetID="22" presetClass="entr" presetSubtype="2" fill="hold" grpId="0" nodeType="afterEffect">
                                  <p:stCondLst>
                                    <p:cond delay="0"/>
                                  </p:stCondLst>
                                  <p:childTnLst>
                                    <p:set>
                                      <p:cBhvr>
                                        <p:cTn id="240" dur="1" fill="hold">
                                          <p:stCondLst>
                                            <p:cond delay="0"/>
                                          </p:stCondLst>
                                        </p:cTn>
                                        <p:tgtEl>
                                          <p:spTgt spid="52"/>
                                        </p:tgtEl>
                                        <p:attrNameLst>
                                          <p:attrName>style.visibility</p:attrName>
                                        </p:attrNameLst>
                                      </p:cBhvr>
                                      <p:to>
                                        <p:strVal val="visible"/>
                                      </p:to>
                                    </p:set>
                                    <p:animEffect transition="in" filter="wipe(right)">
                                      <p:cBhvr>
                                        <p:cTn id="241" dur="250"/>
                                        <p:tgtEl>
                                          <p:spTgt spid="52"/>
                                        </p:tgtEl>
                                      </p:cBhvr>
                                    </p:animEffect>
                                  </p:childTnLst>
                                </p:cTn>
                              </p:par>
                            </p:childTnLst>
                          </p:cTn>
                        </p:par>
                        <p:par>
                          <p:cTn id="242" fill="hold">
                            <p:stCondLst>
                              <p:cond delay="2500"/>
                            </p:stCondLst>
                            <p:childTnLst>
                              <p:par>
                                <p:cTn id="243" presetID="1" presetClass="exit" presetSubtype="0" fill="hold" grpId="3" nodeType="afterEffect">
                                  <p:stCondLst>
                                    <p:cond delay="0"/>
                                  </p:stCondLst>
                                  <p:childTnLst>
                                    <p:set>
                                      <p:cBhvr>
                                        <p:cTn id="244" dur="1" fill="hold">
                                          <p:stCondLst>
                                            <p:cond delay="0"/>
                                          </p:stCondLst>
                                        </p:cTn>
                                        <p:tgtEl>
                                          <p:spTgt spid="36"/>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33"/>
                                        </p:tgtEl>
                                        <p:attrNameLst>
                                          <p:attrName>style.visibility</p:attrName>
                                        </p:attrNameLst>
                                      </p:cBhvr>
                                      <p:to>
                                        <p:strVal val="hidden"/>
                                      </p:to>
                                    </p:set>
                                  </p:childTnLst>
                                </p:cTn>
                              </p:par>
                            </p:childTnLst>
                          </p:cTn>
                        </p:par>
                        <p:par>
                          <p:cTn id="249" fill="hold">
                            <p:stCondLst>
                              <p:cond delay="0"/>
                            </p:stCondLst>
                            <p:childTnLst>
                              <p:par>
                                <p:cTn id="250" presetID="1" presetClass="exit" presetSubtype="0" fill="hold" grpId="1" nodeType="afterEffect">
                                  <p:stCondLst>
                                    <p:cond delay="0"/>
                                  </p:stCondLst>
                                  <p:childTnLst>
                                    <p:set>
                                      <p:cBhvr>
                                        <p:cTn id="251" dur="1" fill="hold">
                                          <p:stCondLst>
                                            <p:cond delay="0"/>
                                          </p:stCondLst>
                                        </p:cTn>
                                        <p:tgtEl>
                                          <p:spTgt spid="34"/>
                                        </p:tgtEl>
                                        <p:attrNameLst>
                                          <p:attrName>style.visibility</p:attrName>
                                        </p:attrNameLst>
                                      </p:cBhvr>
                                      <p:to>
                                        <p:strVal val="hidden"/>
                                      </p:to>
                                    </p:set>
                                  </p:childTnLst>
                                </p:cTn>
                              </p:par>
                            </p:childTnLst>
                          </p:cTn>
                        </p:par>
                        <p:par>
                          <p:cTn id="252" fill="hold">
                            <p:stCondLst>
                              <p:cond delay="0"/>
                            </p:stCondLst>
                            <p:childTnLst>
                              <p:par>
                                <p:cTn id="253" presetID="1" presetClass="exit" presetSubtype="0" fill="hold" grpId="1" nodeType="afterEffect">
                                  <p:stCondLst>
                                    <p:cond delay="0"/>
                                  </p:stCondLst>
                                  <p:childTnLst>
                                    <p:set>
                                      <p:cBhvr>
                                        <p:cTn id="254" dur="1" fill="hold">
                                          <p:stCondLst>
                                            <p:cond delay="0"/>
                                          </p:stCondLst>
                                        </p:cTn>
                                        <p:tgtEl>
                                          <p:spTgt spid="37"/>
                                        </p:tgtEl>
                                        <p:attrNameLst>
                                          <p:attrName>style.visibility</p:attrName>
                                        </p:attrNameLst>
                                      </p:cBhvr>
                                      <p:to>
                                        <p:strVal val="hidden"/>
                                      </p:to>
                                    </p:set>
                                  </p:childTnLst>
                                </p:cTn>
                              </p:par>
                            </p:childTnLst>
                          </p:cTn>
                        </p:par>
                        <p:par>
                          <p:cTn id="255" fill="hold">
                            <p:stCondLst>
                              <p:cond delay="0"/>
                            </p:stCondLst>
                            <p:childTnLst>
                              <p:par>
                                <p:cTn id="256" presetID="1" presetClass="exit" presetSubtype="0" fill="hold" grpId="1" nodeType="afterEffect">
                                  <p:stCondLst>
                                    <p:cond delay="0"/>
                                  </p:stCondLst>
                                  <p:childTnLst>
                                    <p:set>
                                      <p:cBhvr>
                                        <p:cTn id="257" dur="1" fill="hold">
                                          <p:stCondLst>
                                            <p:cond delay="0"/>
                                          </p:stCondLst>
                                        </p:cTn>
                                        <p:tgtEl>
                                          <p:spTgt spid="51"/>
                                        </p:tgtEl>
                                        <p:attrNameLst>
                                          <p:attrName>style.visibility</p:attrName>
                                        </p:attrNameLst>
                                      </p:cBhvr>
                                      <p:to>
                                        <p:strVal val="hidden"/>
                                      </p:to>
                                    </p:set>
                                  </p:childTnLst>
                                </p:cTn>
                              </p:par>
                              <p:par>
                                <p:cTn id="258" presetID="22" presetClass="entr" presetSubtype="2" fill="hold" grpId="0" nodeType="withEffect">
                                  <p:stCondLst>
                                    <p:cond delay="0"/>
                                  </p:stCondLst>
                                  <p:childTnLst>
                                    <p:set>
                                      <p:cBhvr>
                                        <p:cTn id="259" dur="1" fill="hold">
                                          <p:stCondLst>
                                            <p:cond delay="0"/>
                                          </p:stCondLst>
                                        </p:cTn>
                                        <p:tgtEl>
                                          <p:spTgt spid="53"/>
                                        </p:tgtEl>
                                        <p:attrNameLst>
                                          <p:attrName>style.visibility</p:attrName>
                                        </p:attrNameLst>
                                      </p:cBhvr>
                                      <p:to>
                                        <p:strVal val="visible"/>
                                      </p:to>
                                    </p:set>
                                    <p:animEffect transition="in" filter="wipe(right)">
                                      <p:cBhvr>
                                        <p:cTn id="260" dur="500"/>
                                        <p:tgtEl>
                                          <p:spTgt spid="53"/>
                                        </p:tgtEl>
                                      </p:cBhvr>
                                    </p:animEffect>
                                  </p:childTnLst>
                                </p:cTn>
                              </p:par>
                            </p:childTnLst>
                          </p:cTn>
                        </p:par>
                        <p:par>
                          <p:cTn id="261" fill="hold">
                            <p:stCondLst>
                              <p:cond delay="500"/>
                            </p:stCondLst>
                            <p:childTnLst>
                              <p:par>
                                <p:cTn id="262" presetID="22" presetClass="entr" presetSubtype="2" fill="hold" grpId="0" nodeType="afterEffect">
                                  <p:stCondLst>
                                    <p:cond delay="0"/>
                                  </p:stCondLst>
                                  <p:childTnLst>
                                    <p:set>
                                      <p:cBhvr>
                                        <p:cTn id="263" dur="1" fill="hold">
                                          <p:stCondLst>
                                            <p:cond delay="0"/>
                                          </p:stCondLst>
                                        </p:cTn>
                                        <p:tgtEl>
                                          <p:spTgt spid="54"/>
                                        </p:tgtEl>
                                        <p:attrNameLst>
                                          <p:attrName>style.visibility</p:attrName>
                                        </p:attrNameLst>
                                      </p:cBhvr>
                                      <p:to>
                                        <p:strVal val="visible"/>
                                      </p:to>
                                    </p:set>
                                    <p:animEffect transition="in" filter="wipe(right)">
                                      <p:cBhvr>
                                        <p:cTn id="264" dur="250"/>
                                        <p:tgtEl>
                                          <p:spTgt spid="54"/>
                                        </p:tgtEl>
                                      </p:cBhvr>
                                    </p:animEffect>
                                  </p:childTnLst>
                                </p:cTn>
                              </p:par>
                            </p:childTnLst>
                          </p:cTn>
                        </p:par>
                        <p:par>
                          <p:cTn id="265" fill="hold">
                            <p:stCondLst>
                              <p:cond delay="750"/>
                            </p:stCondLst>
                            <p:childTnLst>
                              <p:par>
                                <p:cTn id="266" presetID="22" presetClass="entr" presetSubtype="2" fill="hold" grpId="0" nodeType="afterEffect">
                                  <p:stCondLst>
                                    <p:cond delay="0"/>
                                  </p:stCondLst>
                                  <p:childTnLst>
                                    <p:set>
                                      <p:cBhvr>
                                        <p:cTn id="267" dur="1" fill="hold">
                                          <p:stCondLst>
                                            <p:cond delay="0"/>
                                          </p:stCondLst>
                                        </p:cTn>
                                        <p:tgtEl>
                                          <p:spTgt spid="56"/>
                                        </p:tgtEl>
                                        <p:attrNameLst>
                                          <p:attrName>style.visibility</p:attrName>
                                        </p:attrNameLst>
                                      </p:cBhvr>
                                      <p:to>
                                        <p:strVal val="visible"/>
                                      </p:to>
                                    </p:set>
                                    <p:animEffect transition="in" filter="wipe(right)">
                                      <p:cBhvr>
                                        <p:cTn id="268" dur="250"/>
                                        <p:tgtEl>
                                          <p:spTgt spid="56"/>
                                        </p:tgtEl>
                                      </p:cBhvr>
                                    </p:animEffect>
                                  </p:childTnLst>
                                </p:cTn>
                              </p:par>
                            </p:childTnLst>
                          </p:cTn>
                        </p:par>
                        <p:par>
                          <p:cTn id="269" fill="hold">
                            <p:stCondLst>
                              <p:cond delay="1000"/>
                            </p:stCondLst>
                            <p:childTnLst>
                              <p:par>
                                <p:cTn id="270" presetID="22" presetClass="entr" presetSubtype="2" fill="hold" grpId="0" nodeType="afterEffect">
                                  <p:stCondLst>
                                    <p:cond delay="0"/>
                                  </p:stCondLst>
                                  <p:childTnLst>
                                    <p:set>
                                      <p:cBhvr>
                                        <p:cTn id="271" dur="1" fill="hold">
                                          <p:stCondLst>
                                            <p:cond delay="0"/>
                                          </p:stCondLst>
                                        </p:cTn>
                                        <p:tgtEl>
                                          <p:spTgt spid="55"/>
                                        </p:tgtEl>
                                        <p:attrNameLst>
                                          <p:attrName>style.visibility</p:attrName>
                                        </p:attrNameLst>
                                      </p:cBhvr>
                                      <p:to>
                                        <p:strVal val="visible"/>
                                      </p:to>
                                    </p:set>
                                    <p:animEffect transition="in" filter="wipe(right)">
                                      <p:cBhvr>
                                        <p:cTn id="272" dur="250"/>
                                        <p:tgtEl>
                                          <p:spTgt spid="55"/>
                                        </p:tgtEl>
                                      </p:cBhvr>
                                    </p:animEffect>
                                  </p:childTnLst>
                                </p:cTn>
                              </p:par>
                            </p:childTnLst>
                          </p:cTn>
                        </p:par>
                        <p:par>
                          <p:cTn id="273" fill="hold">
                            <p:stCondLst>
                              <p:cond delay="1250"/>
                            </p:stCondLst>
                            <p:childTnLst>
                              <p:par>
                                <p:cTn id="274" presetID="1" presetClass="entr" presetSubtype="0" fill="hold" grpId="1" nodeType="afterEffect">
                                  <p:stCondLst>
                                    <p:cond delay="0"/>
                                  </p:stCondLst>
                                  <p:childTnLst>
                                    <p:set>
                                      <p:cBhvr>
                                        <p:cTn id="275" dur="1" fill="hold">
                                          <p:stCondLst>
                                            <p:cond delay="0"/>
                                          </p:stCondLst>
                                        </p:cTn>
                                        <p:tgtEl>
                                          <p:spTgt spid="46"/>
                                        </p:tgtEl>
                                        <p:attrNameLst>
                                          <p:attrName>style.visibility</p:attrName>
                                        </p:attrNameLst>
                                      </p:cBhvr>
                                      <p:to>
                                        <p:strVal val="visible"/>
                                      </p:to>
                                    </p:set>
                                  </p:childTnLst>
                                </p:cTn>
                              </p:par>
                            </p:childTnLst>
                          </p:cTn>
                        </p:par>
                        <p:par>
                          <p:cTn id="276" fill="hold">
                            <p:stCondLst>
                              <p:cond delay="1250"/>
                            </p:stCondLst>
                            <p:childTnLst>
                              <p:par>
                                <p:cTn id="277" presetID="42" presetClass="path" presetSubtype="0" accel="50000" decel="50000" fill="hold" grpId="2" nodeType="afterEffect">
                                  <p:stCondLst>
                                    <p:cond delay="0"/>
                                  </p:stCondLst>
                                  <p:childTnLst>
                                    <p:animMotion origin="layout" path="M 2.08333E-6 1.11111E-6 L 0.05612 0.00092 " pathEditMode="relative" rAng="0" ptsTypes="AA">
                                      <p:cBhvr>
                                        <p:cTn id="278" dur="750" fill="hold"/>
                                        <p:tgtEl>
                                          <p:spTgt spid="46"/>
                                        </p:tgtEl>
                                        <p:attrNameLst>
                                          <p:attrName>ppt_x</p:attrName>
                                          <p:attrName>ppt_y</p:attrName>
                                        </p:attrNameLst>
                                      </p:cBhvr>
                                      <p:rCtr x="2799" y="46"/>
                                    </p:animMotion>
                                  </p:childTnLst>
                                </p:cTn>
                              </p:par>
                            </p:childTnLst>
                          </p:cTn>
                        </p:par>
                        <p:par>
                          <p:cTn id="279" fill="hold">
                            <p:stCondLst>
                              <p:cond delay="2000"/>
                            </p:stCondLst>
                            <p:childTnLst>
                              <p:par>
                                <p:cTn id="280" presetID="22" presetClass="entr" presetSubtype="2" fill="hold" grpId="0" nodeType="afterEffect">
                                  <p:stCondLst>
                                    <p:cond delay="0"/>
                                  </p:stCondLst>
                                  <p:childTnLst>
                                    <p:set>
                                      <p:cBhvr>
                                        <p:cTn id="281" dur="1" fill="hold">
                                          <p:stCondLst>
                                            <p:cond delay="0"/>
                                          </p:stCondLst>
                                        </p:cTn>
                                        <p:tgtEl>
                                          <p:spTgt spid="57"/>
                                        </p:tgtEl>
                                        <p:attrNameLst>
                                          <p:attrName>style.visibility</p:attrName>
                                        </p:attrNameLst>
                                      </p:cBhvr>
                                      <p:to>
                                        <p:strVal val="visible"/>
                                      </p:to>
                                    </p:set>
                                    <p:animEffect transition="in" filter="wipe(right)">
                                      <p:cBhvr>
                                        <p:cTn id="282" dur="250"/>
                                        <p:tgtEl>
                                          <p:spTgt spid="57"/>
                                        </p:tgtEl>
                                      </p:cBhvr>
                                    </p:animEffect>
                                  </p:childTnLst>
                                </p:cTn>
                              </p:par>
                            </p:childTnLst>
                          </p:cTn>
                        </p:par>
                        <p:par>
                          <p:cTn id="283" fill="hold">
                            <p:stCondLst>
                              <p:cond delay="2250"/>
                            </p:stCondLst>
                            <p:childTnLst>
                              <p:par>
                                <p:cTn id="284" presetID="1" presetClass="exit" presetSubtype="0" fill="hold" grpId="3" nodeType="afterEffect">
                                  <p:stCondLst>
                                    <p:cond delay="0"/>
                                  </p:stCondLst>
                                  <p:childTnLst>
                                    <p:set>
                                      <p:cBhvr>
                                        <p:cTn id="285" dur="1" fill="hold">
                                          <p:stCondLst>
                                            <p:cond delay="0"/>
                                          </p:stCondLst>
                                        </p:cTn>
                                        <p:tgtEl>
                                          <p:spTgt spid="46"/>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 presetClass="exit" presetSubtype="0" fill="hold" grpId="1" nodeType="clickEffect">
                                  <p:stCondLst>
                                    <p:cond delay="0"/>
                                  </p:stCondLst>
                                  <p:childTnLst>
                                    <p:set>
                                      <p:cBhvr>
                                        <p:cTn id="289" dur="1" fill="hold">
                                          <p:stCondLst>
                                            <p:cond delay="0"/>
                                          </p:stCondLst>
                                        </p:cTn>
                                        <p:tgtEl>
                                          <p:spTgt spid="53"/>
                                        </p:tgtEl>
                                        <p:attrNameLst>
                                          <p:attrName>style.visibility</p:attrName>
                                        </p:attrNameLst>
                                      </p:cBhvr>
                                      <p:to>
                                        <p:strVal val="hidden"/>
                                      </p:to>
                                    </p:set>
                                  </p:childTnLst>
                                </p:cTn>
                              </p:par>
                            </p:childTnLst>
                          </p:cTn>
                        </p:par>
                        <p:par>
                          <p:cTn id="290" fill="hold">
                            <p:stCondLst>
                              <p:cond delay="0"/>
                            </p:stCondLst>
                            <p:childTnLst>
                              <p:par>
                                <p:cTn id="291" presetID="1" presetClass="exit" presetSubtype="0" fill="hold" grpId="1" nodeType="afterEffect">
                                  <p:stCondLst>
                                    <p:cond delay="0"/>
                                  </p:stCondLst>
                                  <p:childTnLst>
                                    <p:set>
                                      <p:cBhvr>
                                        <p:cTn id="292" dur="1" fill="hold">
                                          <p:stCondLst>
                                            <p:cond delay="0"/>
                                          </p:stCondLst>
                                        </p:cTn>
                                        <p:tgtEl>
                                          <p:spTgt spid="55"/>
                                        </p:tgtEl>
                                        <p:attrNameLst>
                                          <p:attrName>style.visibility</p:attrName>
                                        </p:attrNameLst>
                                      </p:cBhvr>
                                      <p:to>
                                        <p:strVal val="hidden"/>
                                      </p:to>
                                    </p:set>
                                  </p:childTnLst>
                                </p:cTn>
                              </p:par>
                            </p:childTnLst>
                          </p:cTn>
                        </p:par>
                        <p:par>
                          <p:cTn id="293" fill="hold">
                            <p:stCondLst>
                              <p:cond delay="0"/>
                            </p:stCondLst>
                            <p:childTnLst>
                              <p:par>
                                <p:cTn id="294" presetID="1" presetClass="exit" presetSubtype="0" fill="hold" grpId="1" nodeType="afterEffect">
                                  <p:stCondLst>
                                    <p:cond delay="0"/>
                                  </p:stCondLst>
                                  <p:childTnLst>
                                    <p:set>
                                      <p:cBhvr>
                                        <p:cTn id="295" dur="1" fill="hold">
                                          <p:stCondLst>
                                            <p:cond delay="0"/>
                                          </p:stCondLst>
                                        </p:cTn>
                                        <p:tgtEl>
                                          <p:spTgt spid="56"/>
                                        </p:tgtEl>
                                        <p:attrNameLst>
                                          <p:attrName>style.visibility</p:attrName>
                                        </p:attrNameLst>
                                      </p:cBhvr>
                                      <p:to>
                                        <p:strVal val="hidden"/>
                                      </p:to>
                                    </p:set>
                                  </p:childTnLst>
                                </p:cTn>
                              </p:par>
                              <p:par>
                                <p:cTn id="296" presetID="22" presetClass="entr" presetSubtype="2" fill="hold" grpId="0" nodeType="withEffect">
                                  <p:stCondLst>
                                    <p:cond delay="0"/>
                                  </p:stCondLst>
                                  <p:childTnLst>
                                    <p:set>
                                      <p:cBhvr>
                                        <p:cTn id="297" dur="1" fill="hold">
                                          <p:stCondLst>
                                            <p:cond delay="0"/>
                                          </p:stCondLst>
                                        </p:cTn>
                                        <p:tgtEl>
                                          <p:spTgt spid="58"/>
                                        </p:tgtEl>
                                        <p:attrNameLst>
                                          <p:attrName>style.visibility</p:attrName>
                                        </p:attrNameLst>
                                      </p:cBhvr>
                                      <p:to>
                                        <p:strVal val="visible"/>
                                      </p:to>
                                    </p:set>
                                    <p:animEffect transition="in" filter="wipe(right)">
                                      <p:cBhvr>
                                        <p:cTn id="298" dur="500"/>
                                        <p:tgtEl>
                                          <p:spTgt spid="58"/>
                                        </p:tgtEl>
                                      </p:cBhvr>
                                    </p:animEffect>
                                  </p:childTnLst>
                                </p:cTn>
                              </p:par>
                              <p:par>
                                <p:cTn id="299" presetID="22" presetClass="entr" presetSubtype="2" fill="hold" grpId="0" nodeType="withEffect">
                                  <p:stCondLst>
                                    <p:cond delay="0"/>
                                  </p:stCondLst>
                                  <p:childTnLst>
                                    <p:set>
                                      <p:cBhvr>
                                        <p:cTn id="300" dur="1" fill="hold">
                                          <p:stCondLst>
                                            <p:cond delay="0"/>
                                          </p:stCondLst>
                                        </p:cTn>
                                        <p:tgtEl>
                                          <p:spTgt spid="59"/>
                                        </p:tgtEl>
                                        <p:attrNameLst>
                                          <p:attrName>style.visibility</p:attrName>
                                        </p:attrNameLst>
                                      </p:cBhvr>
                                      <p:to>
                                        <p:strVal val="visible"/>
                                      </p:to>
                                    </p:set>
                                    <p:animEffect transition="in" filter="wipe(right)">
                                      <p:cBhvr>
                                        <p:cTn id="301" dur="500"/>
                                        <p:tgtEl>
                                          <p:spTgt spid="59"/>
                                        </p:tgtEl>
                                      </p:cBhvr>
                                    </p:animEffect>
                                  </p:childTnLst>
                                </p:cTn>
                              </p:par>
                            </p:childTnLst>
                          </p:cTn>
                        </p:par>
                        <p:par>
                          <p:cTn id="302" fill="hold">
                            <p:stCondLst>
                              <p:cond delay="500"/>
                            </p:stCondLst>
                            <p:childTnLst>
                              <p:par>
                                <p:cTn id="303" presetID="22" presetClass="entr" presetSubtype="2" fill="hold" grpId="0" nodeType="afterEffect">
                                  <p:stCondLst>
                                    <p:cond delay="0"/>
                                  </p:stCondLst>
                                  <p:childTnLst>
                                    <p:set>
                                      <p:cBhvr>
                                        <p:cTn id="304" dur="1" fill="hold">
                                          <p:stCondLst>
                                            <p:cond delay="0"/>
                                          </p:stCondLst>
                                        </p:cTn>
                                        <p:tgtEl>
                                          <p:spTgt spid="60"/>
                                        </p:tgtEl>
                                        <p:attrNameLst>
                                          <p:attrName>style.visibility</p:attrName>
                                        </p:attrNameLst>
                                      </p:cBhvr>
                                      <p:to>
                                        <p:strVal val="visible"/>
                                      </p:to>
                                    </p:set>
                                    <p:animEffect transition="in" filter="wipe(right)">
                                      <p:cBhvr>
                                        <p:cTn id="305" dur="250"/>
                                        <p:tgtEl>
                                          <p:spTgt spid="60"/>
                                        </p:tgtEl>
                                      </p:cBhvr>
                                    </p:animEffect>
                                  </p:childTnLst>
                                </p:cTn>
                              </p:par>
                            </p:childTnLst>
                          </p:cTn>
                        </p:par>
                        <p:par>
                          <p:cTn id="306" fill="hold">
                            <p:stCondLst>
                              <p:cond delay="750"/>
                            </p:stCondLst>
                            <p:childTnLst>
                              <p:par>
                                <p:cTn id="307" presetID="22" presetClass="entr" presetSubtype="2" fill="hold" grpId="0" nodeType="afterEffect">
                                  <p:stCondLst>
                                    <p:cond delay="0"/>
                                  </p:stCondLst>
                                  <p:childTnLst>
                                    <p:set>
                                      <p:cBhvr>
                                        <p:cTn id="308" dur="1" fill="hold">
                                          <p:stCondLst>
                                            <p:cond delay="0"/>
                                          </p:stCondLst>
                                        </p:cTn>
                                        <p:tgtEl>
                                          <p:spTgt spid="62"/>
                                        </p:tgtEl>
                                        <p:attrNameLst>
                                          <p:attrName>style.visibility</p:attrName>
                                        </p:attrNameLst>
                                      </p:cBhvr>
                                      <p:to>
                                        <p:strVal val="visible"/>
                                      </p:to>
                                    </p:set>
                                    <p:animEffect transition="in" filter="wipe(right)">
                                      <p:cBhvr>
                                        <p:cTn id="309" dur="250"/>
                                        <p:tgtEl>
                                          <p:spTgt spid="62"/>
                                        </p:tgtEl>
                                      </p:cBhvr>
                                    </p:animEffect>
                                  </p:childTnLst>
                                </p:cTn>
                              </p:par>
                            </p:childTnLst>
                          </p:cTn>
                        </p:par>
                      </p:childTnLst>
                    </p:cTn>
                  </p:par>
                  <p:par>
                    <p:cTn id="310" fill="hold">
                      <p:stCondLst>
                        <p:cond delay="indefinite"/>
                      </p:stCondLst>
                      <p:childTnLst>
                        <p:par>
                          <p:cTn id="311" fill="hold">
                            <p:stCondLst>
                              <p:cond delay="0"/>
                            </p:stCondLst>
                            <p:childTnLst>
                              <p:par>
                                <p:cTn id="312" presetID="1" presetClass="exit" presetSubtype="0" fill="hold" grpId="1" nodeType="clickEffect">
                                  <p:stCondLst>
                                    <p:cond delay="0"/>
                                  </p:stCondLst>
                                  <p:childTnLst>
                                    <p:set>
                                      <p:cBhvr>
                                        <p:cTn id="313" dur="1" fill="hold">
                                          <p:stCondLst>
                                            <p:cond delay="0"/>
                                          </p:stCondLst>
                                        </p:cTn>
                                        <p:tgtEl>
                                          <p:spTgt spid="58"/>
                                        </p:tgtEl>
                                        <p:attrNameLst>
                                          <p:attrName>style.visibility</p:attrName>
                                        </p:attrNameLst>
                                      </p:cBhvr>
                                      <p:to>
                                        <p:strVal val="hidden"/>
                                      </p:to>
                                    </p:set>
                                  </p:childTnLst>
                                </p:cTn>
                              </p:par>
                            </p:childTnLst>
                          </p:cTn>
                        </p:par>
                        <p:par>
                          <p:cTn id="314" fill="hold">
                            <p:stCondLst>
                              <p:cond delay="0"/>
                            </p:stCondLst>
                            <p:childTnLst>
                              <p:par>
                                <p:cTn id="315" presetID="1" presetClass="exit" presetSubtype="0" fill="hold" grpId="1" nodeType="afterEffect">
                                  <p:stCondLst>
                                    <p:cond delay="0"/>
                                  </p:stCondLst>
                                  <p:childTnLst>
                                    <p:set>
                                      <p:cBhvr>
                                        <p:cTn id="316" dur="1" fill="hold">
                                          <p:stCondLst>
                                            <p:cond delay="0"/>
                                          </p:stCondLst>
                                        </p:cTn>
                                        <p:tgtEl>
                                          <p:spTgt spid="60"/>
                                        </p:tgtEl>
                                        <p:attrNameLst>
                                          <p:attrName>style.visibility</p:attrName>
                                        </p:attrNameLst>
                                      </p:cBhvr>
                                      <p:to>
                                        <p:strVal val="hidden"/>
                                      </p:to>
                                    </p:set>
                                  </p:childTnLst>
                                </p:cTn>
                              </p:par>
                              <p:par>
                                <p:cTn id="317" presetID="22" presetClass="entr" presetSubtype="2" fill="hold" grpId="0" nodeType="withEffect">
                                  <p:stCondLst>
                                    <p:cond delay="0"/>
                                  </p:stCondLst>
                                  <p:childTnLst>
                                    <p:set>
                                      <p:cBhvr>
                                        <p:cTn id="318" dur="1" fill="hold">
                                          <p:stCondLst>
                                            <p:cond delay="0"/>
                                          </p:stCondLst>
                                        </p:cTn>
                                        <p:tgtEl>
                                          <p:spTgt spid="61"/>
                                        </p:tgtEl>
                                        <p:attrNameLst>
                                          <p:attrName>style.visibility</p:attrName>
                                        </p:attrNameLst>
                                      </p:cBhvr>
                                      <p:to>
                                        <p:strVal val="visible"/>
                                      </p:to>
                                    </p:set>
                                    <p:animEffect transition="in" filter="wipe(right)">
                                      <p:cBhvr>
                                        <p:cTn id="319" dur="500"/>
                                        <p:tgtEl>
                                          <p:spTgt spid="61"/>
                                        </p:tgtEl>
                                      </p:cBhvr>
                                    </p:animEffect>
                                  </p:childTnLst>
                                </p:cTn>
                              </p:par>
                              <p:par>
                                <p:cTn id="320" presetID="22" presetClass="entr" presetSubtype="2" fill="hold" grpId="0" nodeType="withEffect">
                                  <p:stCondLst>
                                    <p:cond delay="0"/>
                                  </p:stCondLst>
                                  <p:childTnLst>
                                    <p:set>
                                      <p:cBhvr>
                                        <p:cTn id="321" dur="1" fill="hold">
                                          <p:stCondLst>
                                            <p:cond delay="0"/>
                                          </p:stCondLst>
                                        </p:cTn>
                                        <p:tgtEl>
                                          <p:spTgt spid="63"/>
                                        </p:tgtEl>
                                        <p:attrNameLst>
                                          <p:attrName>style.visibility</p:attrName>
                                        </p:attrNameLst>
                                      </p:cBhvr>
                                      <p:to>
                                        <p:strVal val="visible"/>
                                      </p:to>
                                    </p:set>
                                    <p:animEffect transition="in" filter="wipe(right)">
                                      <p:cBhvr>
                                        <p:cTn id="322" dur="500"/>
                                        <p:tgtEl>
                                          <p:spTgt spid="63"/>
                                        </p:tgtEl>
                                      </p:cBhvr>
                                    </p:animEffect>
                                  </p:childTnLst>
                                </p:cTn>
                              </p:par>
                            </p:childTnLst>
                          </p:cTn>
                        </p:par>
                      </p:childTnLst>
                    </p:cTn>
                  </p:par>
                  <p:par>
                    <p:cTn id="323" fill="hold">
                      <p:stCondLst>
                        <p:cond delay="indefinite"/>
                      </p:stCondLst>
                      <p:childTnLst>
                        <p:par>
                          <p:cTn id="324" fill="hold">
                            <p:stCondLst>
                              <p:cond delay="0"/>
                            </p:stCondLst>
                            <p:childTnLst>
                              <p:par>
                                <p:cTn id="325" presetID="42" presetClass="entr" presetSubtype="0" fill="hold" nodeType="clickEffect">
                                  <p:stCondLst>
                                    <p:cond delay="0"/>
                                  </p:stCondLst>
                                  <p:childTnLst>
                                    <p:set>
                                      <p:cBhvr>
                                        <p:cTn id="326" dur="1" fill="hold">
                                          <p:stCondLst>
                                            <p:cond delay="0"/>
                                          </p:stCondLst>
                                        </p:cTn>
                                        <p:tgtEl>
                                          <p:spTgt spid="42"/>
                                        </p:tgtEl>
                                        <p:attrNameLst>
                                          <p:attrName>style.visibility</p:attrName>
                                        </p:attrNameLst>
                                      </p:cBhvr>
                                      <p:to>
                                        <p:strVal val="visible"/>
                                      </p:to>
                                    </p:set>
                                    <p:animEffect transition="in" filter="fade">
                                      <p:cBhvr>
                                        <p:cTn id="327" dur="500"/>
                                        <p:tgtEl>
                                          <p:spTgt spid="42"/>
                                        </p:tgtEl>
                                      </p:cBhvr>
                                    </p:animEffect>
                                    <p:anim calcmode="lin" valueType="num">
                                      <p:cBhvr>
                                        <p:cTn id="328" dur="500" fill="hold"/>
                                        <p:tgtEl>
                                          <p:spTgt spid="42"/>
                                        </p:tgtEl>
                                        <p:attrNameLst>
                                          <p:attrName>ppt_x</p:attrName>
                                        </p:attrNameLst>
                                      </p:cBhvr>
                                      <p:tavLst>
                                        <p:tav tm="0">
                                          <p:val>
                                            <p:strVal val="#ppt_x"/>
                                          </p:val>
                                        </p:tav>
                                        <p:tav tm="100000">
                                          <p:val>
                                            <p:strVal val="#ppt_x"/>
                                          </p:val>
                                        </p:tav>
                                      </p:tavLst>
                                    </p:anim>
                                    <p:anim calcmode="lin" valueType="num">
                                      <p:cBhvr>
                                        <p:cTn id="32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30" fill="hold">
                      <p:stCondLst>
                        <p:cond delay="indefinite"/>
                      </p:stCondLst>
                      <p:childTnLst>
                        <p:par>
                          <p:cTn id="331" fill="hold">
                            <p:stCondLst>
                              <p:cond delay="0"/>
                            </p:stCondLst>
                            <p:childTnLst>
                              <p:par>
                                <p:cTn id="332" presetID="42" presetClass="entr" presetSubtype="0" fill="hold" nodeType="clickEffect">
                                  <p:stCondLst>
                                    <p:cond delay="0"/>
                                  </p:stCondLst>
                                  <p:childTnLst>
                                    <p:set>
                                      <p:cBhvr>
                                        <p:cTn id="333" dur="1" fill="hold">
                                          <p:stCondLst>
                                            <p:cond delay="0"/>
                                          </p:stCondLst>
                                        </p:cTn>
                                        <p:tgtEl>
                                          <p:spTgt spid="64"/>
                                        </p:tgtEl>
                                        <p:attrNameLst>
                                          <p:attrName>style.visibility</p:attrName>
                                        </p:attrNameLst>
                                      </p:cBhvr>
                                      <p:to>
                                        <p:strVal val="visible"/>
                                      </p:to>
                                    </p:set>
                                    <p:animEffect transition="in" filter="fade">
                                      <p:cBhvr>
                                        <p:cTn id="334" dur="500"/>
                                        <p:tgtEl>
                                          <p:spTgt spid="64"/>
                                        </p:tgtEl>
                                      </p:cBhvr>
                                    </p:animEffect>
                                    <p:anim calcmode="lin" valueType="num">
                                      <p:cBhvr>
                                        <p:cTn id="335" dur="500" fill="hold"/>
                                        <p:tgtEl>
                                          <p:spTgt spid="64"/>
                                        </p:tgtEl>
                                        <p:attrNameLst>
                                          <p:attrName>ppt_x</p:attrName>
                                        </p:attrNameLst>
                                      </p:cBhvr>
                                      <p:tavLst>
                                        <p:tav tm="0">
                                          <p:val>
                                            <p:strVal val="#ppt_x"/>
                                          </p:val>
                                        </p:tav>
                                        <p:tav tm="100000">
                                          <p:val>
                                            <p:strVal val="#ppt_x"/>
                                          </p:val>
                                        </p:tav>
                                      </p:tavLst>
                                    </p:anim>
                                    <p:anim calcmode="lin" valueType="num">
                                      <p:cBhvr>
                                        <p:cTn id="336"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42" presetClass="entr" presetSubtype="0" fill="hold" grpId="0" nodeType="clickEffect">
                                  <p:stCondLst>
                                    <p:cond delay="0"/>
                                  </p:stCondLst>
                                  <p:childTnLst>
                                    <p:set>
                                      <p:cBhvr>
                                        <p:cTn id="340" dur="1" fill="hold">
                                          <p:stCondLst>
                                            <p:cond delay="0"/>
                                          </p:stCondLst>
                                        </p:cTn>
                                        <p:tgtEl>
                                          <p:spTgt spid="65"/>
                                        </p:tgtEl>
                                        <p:attrNameLst>
                                          <p:attrName>style.visibility</p:attrName>
                                        </p:attrNameLst>
                                      </p:cBhvr>
                                      <p:to>
                                        <p:strVal val="visible"/>
                                      </p:to>
                                    </p:set>
                                    <p:animEffect transition="in" filter="fade">
                                      <p:cBhvr>
                                        <p:cTn id="341" dur="500"/>
                                        <p:tgtEl>
                                          <p:spTgt spid="65"/>
                                        </p:tgtEl>
                                      </p:cBhvr>
                                    </p:animEffect>
                                    <p:anim calcmode="lin" valueType="num">
                                      <p:cBhvr>
                                        <p:cTn id="342" dur="500" fill="hold"/>
                                        <p:tgtEl>
                                          <p:spTgt spid="65"/>
                                        </p:tgtEl>
                                        <p:attrNameLst>
                                          <p:attrName>ppt_x</p:attrName>
                                        </p:attrNameLst>
                                      </p:cBhvr>
                                      <p:tavLst>
                                        <p:tav tm="0">
                                          <p:val>
                                            <p:strVal val="#ppt_x"/>
                                          </p:val>
                                        </p:tav>
                                        <p:tav tm="100000">
                                          <p:val>
                                            <p:strVal val="#ppt_x"/>
                                          </p:val>
                                        </p:tav>
                                      </p:tavLst>
                                    </p:anim>
                                    <p:anim calcmode="lin" valueType="num">
                                      <p:cBhvr>
                                        <p:cTn id="343"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9" grpId="1" animBg="1"/>
      <p:bldP spid="11" grpId="0"/>
      <p:bldP spid="12" grpId="0"/>
      <p:bldP spid="16" grpId="0"/>
      <p:bldP spid="23" grpId="0"/>
      <p:bldP spid="23" grpId="1"/>
      <p:bldP spid="21" grpId="0"/>
      <p:bldP spid="21" grpId="1"/>
      <p:bldP spid="38" grpId="0"/>
      <p:bldP spid="38" grpId="1"/>
      <p:bldP spid="40" grpId="0" animBg="1"/>
      <p:bldP spid="43" grpId="0"/>
      <p:bldP spid="44" grpId="0" animBg="1"/>
      <p:bldP spid="44" grpId="1" animBg="1"/>
      <p:bldP spid="45" grpId="0" animBg="1"/>
      <p:bldP spid="45" grpId="1" animBg="1"/>
      <p:bldP spid="45" grpId="2" animBg="1"/>
      <p:bldP spid="45" grpId="3" animBg="1"/>
      <p:bldP spid="46" grpId="0" animBg="1"/>
      <p:bldP spid="46" grpId="1" animBg="1"/>
      <p:bldP spid="46" grpId="2" animBg="1"/>
      <p:bldP spid="46" grpId="3" animBg="1"/>
      <p:bldP spid="47" grpId="0"/>
      <p:bldP spid="48" grpId="0" animBg="1"/>
      <p:bldP spid="49" grpId="0"/>
      <p:bldP spid="49" grpId="1"/>
      <p:bldP spid="50" grpId="0"/>
      <p:bldP spid="2" grpId="0" animBg="1"/>
      <p:bldP spid="2" grpId="1" animBg="1"/>
      <p:bldP spid="3" grpId="0" animBg="1"/>
      <p:bldP spid="3" grpId="1" animBg="1"/>
      <p:bldP spid="10" grpId="0" animBg="1"/>
      <p:bldP spid="10" grpId="1" animBg="1"/>
      <p:bldP spid="10" grpId="2" animBg="1"/>
      <p:bldP spid="10" grpId="4" animBg="1"/>
      <p:bldP spid="13" grpId="0" animBg="1"/>
      <p:bldP spid="17" grpId="0"/>
      <p:bldP spid="17" grpId="1"/>
      <p:bldP spid="18" grpId="0"/>
      <p:bldP spid="19" grpId="0" animBg="1"/>
      <p:bldP spid="19" grpId="1" animBg="1"/>
      <p:bldP spid="20" grpId="0" animBg="1"/>
      <p:bldP spid="20" grpId="1" animBg="1"/>
      <p:bldP spid="24" grpId="0" animBg="1"/>
      <p:bldP spid="24" grpId="1" animBg="1"/>
      <p:bldP spid="24" grpId="2" animBg="1"/>
      <p:bldP spid="24" grpId="3" animBg="1"/>
      <p:bldP spid="25" grpId="0" animBg="1"/>
      <p:bldP spid="30" grpId="0"/>
      <p:bldP spid="30" grpId="1"/>
      <p:bldP spid="26" grpId="0"/>
      <p:bldP spid="27" grpId="0" animBg="1"/>
      <p:bldP spid="27" grpId="1" animBg="1"/>
      <p:bldP spid="28" grpId="0" animBg="1"/>
      <p:bldP spid="28" grpId="1" animBg="1"/>
      <p:bldP spid="28" grpId="2" animBg="1"/>
      <p:bldP spid="28" grpId="3" animBg="1"/>
      <p:bldP spid="29" grpId="0" animBg="1"/>
      <p:bldP spid="31" grpId="0" animBg="1"/>
      <p:bldP spid="31" grpId="1" animBg="1"/>
      <p:bldP spid="32" grpId="0" animBg="1"/>
      <p:bldP spid="32" grpId="1" animBg="1"/>
      <p:bldP spid="33" grpId="0"/>
      <p:bldP spid="33" grpId="1"/>
      <p:bldP spid="35" grpId="0"/>
      <p:bldP spid="36" grpId="0" animBg="1"/>
      <p:bldP spid="36" grpId="1" animBg="1"/>
      <p:bldP spid="36" grpId="2" animBg="1"/>
      <p:bldP spid="36" grpId="3" animBg="1"/>
      <p:bldP spid="34" grpId="0" animBg="1"/>
      <p:bldP spid="34" grpId="1" animBg="1"/>
      <p:bldP spid="37" grpId="0" animBg="1"/>
      <p:bldP spid="37" grpId="1" animBg="1"/>
      <p:bldP spid="51" grpId="0" animBg="1"/>
      <p:bldP spid="51" grpId="1" animBg="1"/>
      <p:bldP spid="52" grpId="0" animBg="1"/>
      <p:bldP spid="53" grpId="0"/>
      <p:bldP spid="53" grpId="1"/>
      <p:bldP spid="54" grpId="0"/>
      <p:bldP spid="55" grpId="0" animBg="1"/>
      <p:bldP spid="55" grpId="1" animBg="1"/>
      <p:bldP spid="56" grpId="0" animBg="1"/>
      <p:bldP spid="56" grpId="1" animBg="1"/>
      <p:bldP spid="57" grpId="0" animBg="1"/>
      <p:bldP spid="58" grpId="0"/>
      <p:bldP spid="58" grpId="1"/>
      <p:bldP spid="59" grpId="0"/>
      <p:bldP spid="60" grpId="0" animBg="1"/>
      <p:bldP spid="60" grpId="1" animBg="1"/>
      <p:bldP spid="62" grpId="0" animBg="1"/>
      <p:bldP spid="61" grpId="0"/>
      <p:bldP spid="63" grpId="0"/>
      <p:bldP spid="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995154C6-95B2-7653-F40F-AC2F6782F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6F665E-5ABD-16FA-4958-0AF851262799}"/>
              </a:ext>
            </a:extLst>
          </p:cNvPr>
          <p:cNvSpPr txBox="1"/>
          <p:nvPr/>
        </p:nvSpPr>
        <p:spPr>
          <a:xfrm>
            <a:off x="326657" y="777404"/>
            <a:ext cx="2108391" cy="461665"/>
          </a:xfrm>
          <a:prstGeom prst="rect">
            <a:avLst/>
          </a:prstGeom>
          <a:noFill/>
        </p:spPr>
        <p:txBody>
          <a:bodyPr wrap="square">
            <a:spAutoFit/>
          </a:bodyPr>
          <a:lstStyle/>
          <a:p>
            <a:pPr algn="l"/>
            <a:r>
              <a:rPr lang="vi-VN" sz="2400" dirty="0">
                <a:solidFill>
                  <a:srgbClr val="000000"/>
                </a:solidFill>
                <a:latin typeface="Roboto" panose="02000000000000000000" pitchFamily="2" charset="0"/>
                <a:ea typeface="Roboto" panose="02000000000000000000" pitchFamily="2" charset="0"/>
              </a:rPr>
              <a:t>Cài đặt SRTN</a:t>
            </a:r>
            <a:endParaRPr lang="en-US" sz="24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841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ED0259-5F40-8A0F-E9E9-4312E47F6A85}"/>
              </a:ext>
            </a:extLst>
          </p:cNvPr>
          <p:cNvSpPr txBox="1"/>
          <p:nvPr/>
        </p:nvSpPr>
        <p:spPr>
          <a:xfrm>
            <a:off x="419441" y="1004327"/>
            <a:ext cx="3973448" cy="461665"/>
          </a:xfrm>
          <a:prstGeom prst="rect">
            <a:avLst/>
          </a:prstGeom>
          <a:noFill/>
        </p:spPr>
        <p:txBody>
          <a:bodyPr wrap="square" rtlCol="0">
            <a:spAutoFit/>
          </a:bodyPr>
          <a:lstStyle/>
          <a:p>
            <a:r>
              <a:rPr lang="vi-VN" sz="2400" dirty="0">
                <a:latin typeface="Roboto" panose="02000000000000000000" pitchFamily="2" charset="0"/>
                <a:ea typeface="Roboto" panose="02000000000000000000" pitchFamily="2" charset="0"/>
              </a:rPr>
              <a:t>Vòng đời của một tiến trình</a:t>
            </a:r>
            <a:endParaRPr lang="en-US" sz="2400" dirty="0">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2E36EC54-7D05-D57C-3DDA-9AE56CC0855A}"/>
              </a:ext>
            </a:extLst>
          </p:cNvPr>
          <p:cNvSpPr txBox="1"/>
          <p:nvPr/>
        </p:nvSpPr>
        <p:spPr>
          <a:xfrm>
            <a:off x="419438" y="1614499"/>
            <a:ext cx="4950811" cy="830997"/>
          </a:xfrm>
          <a:prstGeom prst="rect">
            <a:avLst/>
          </a:prstGeom>
          <a:noFill/>
        </p:spPr>
        <p:txBody>
          <a:bodyPr wrap="square">
            <a:spAutoFit/>
          </a:bodyPr>
          <a:lstStyle/>
          <a:p>
            <a:r>
              <a:rPr lang="en-US" sz="1600" b="0" i="0" dirty="0">
                <a:solidFill>
                  <a:srgbClr val="000000"/>
                </a:solidFill>
                <a:effectLst/>
                <a:latin typeface="Roboto" panose="02000000000000000000" pitchFamily="2" charset="0"/>
                <a:ea typeface="Roboto" panose="02000000000000000000" pitchFamily="2" charset="0"/>
              </a:rPr>
              <a:t>Khi </a:t>
            </a:r>
            <a:r>
              <a:rPr lang="en-US" sz="1600" b="0" i="0" dirty="0" err="1">
                <a:solidFill>
                  <a:srgbClr val="000000"/>
                </a:solidFill>
                <a:effectLst/>
                <a:latin typeface="Roboto" panose="02000000000000000000" pitchFamily="2" charset="0"/>
                <a:ea typeface="Roboto" panose="02000000000000000000" pitchFamily="2" charset="0"/>
              </a:rPr>
              <a:t>một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tiến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trình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thực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sẽ</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chuyển</a:t>
            </a:r>
            <a:r>
              <a:rPr lang="en-US" sz="1600" b="0" i="0" dirty="0">
                <a:solidFill>
                  <a:srgbClr val="000000"/>
                </a:solidFill>
                <a:effectLst/>
                <a:latin typeface="Roboto" panose="02000000000000000000" pitchFamily="2" charset="0"/>
                <a:ea typeface="Roboto" panose="02000000000000000000" pitchFamily="2" charset="0"/>
              </a:rPr>
              <a:t> qua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trạng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thái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nhau</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giai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đoạn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này</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thể</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nhau</a:t>
            </a:r>
            <a:r>
              <a:rPr lang="en-US" sz="1600" b="0" i="0" dirty="0">
                <a:solidFill>
                  <a:srgbClr val="000000"/>
                </a:solidFill>
                <a:effectLst/>
                <a:latin typeface="Roboto" panose="02000000000000000000" pitchFamily="2" charset="0"/>
                <a:ea typeface="Roboto" panose="02000000000000000000" pitchFamily="2" charset="0"/>
              </a:rPr>
              <a:t> ở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hệ</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điều</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hành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nhau</a:t>
            </a:r>
            <a:endParaRPr lang="en-US" sz="1600" dirty="0">
              <a:latin typeface="Roboto" panose="02000000000000000000" pitchFamily="2" charset="0"/>
              <a:ea typeface="Roboto" panose="02000000000000000000" pitchFamily="2" charset="0"/>
            </a:endParaRPr>
          </a:p>
        </p:txBody>
      </p:sp>
      <p:pic>
        <p:nvPicPr>
          <p:cNvPr id="2050" name="Picture 2">
            <a:extLst>
              <a:ext uri="{FF2B5EF4-FFF2-40B4-BE49-F238E27FC236}">
                <a16:creationId xmlns:a16="http://schemas.microsoft.com/office/drawing/2014/main" id="{88B04B00-25E3-93A2-F2CC-6599223F0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5" y="3429000"/>
            <a:ext cx="4117695" cy="224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68B7130-74E0-53DC-E79A-D4F10AF3A773}"/>
              </a:ext>
            </a:extLst>
          </p:cNvPr>
          <p:cNvSpPr txBox="1"/>
          <p:nvPr/>
        </p:nvSpPr>
        <p:spPr>
          <a:xfrm>
            <a:off x="5927671" y="1004326"/>
            <a:ext cx="5252718" cy="461665"/>
          </a:xfrm>
          <a:prstGeom prst="rect">
            <a:avLst/>
          </a:prstGeom>
          <a:noFill/>
        </p:spPr>
        <p:txBody>
          <a:bodyPr wrap="square">
            <a:spAutoFit/>
          </a:bodyPr>
          <a:lstStyle/>
          <a:p>
            <a:pPr algn="l"/>
            <a:r>
              <a:rPr lang="en-US" sz="2400" b="0" i="0" dirty="0" err="1">
                <a:solidFill>
                  <a:srgbClr val="000000"/>
                </a:solidFill>
                <a:effectLst/>
                <a:latin typeface="Roboto" panose="02000000000000000000" pitchFamily="2" charset="0"/>
                <a:ea typeface="Roboto" panose="02000000000000000000" pitchFamily="2" charset="0"/>
              </a:rPr>
              <a:t>Khối</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điều</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khiển</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quá</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trình</a:t>
            </a:r>
            <a:r>
              <a:rPr lang="en-US" sz="2400" b="0" i="0" dirty="0">
                <a:solidFill>
                  <a:srgbClr val="000000"/>
                </a:solidFill>
                <a:effectLst/>
                <a:latin typeface="Roboto" panose="02000000000000000000" pitchFamily="2" charset="0"/>
                <a:ea typeface="Roboto" panose="02000000000000000000" pitchFamily="2" charset="0"/>
              </a:rPr>
              <a:t> (PCB)</a:t>
            </a:r>
          </a:p>
        </p:txBody>
      </p:sp>
      <p:cxnSp>
        <p:nvCxnSpPr>
          <p:cNvPr id="13" name="Straight Connector 12">
            <a:extLst>
              <a:ext uri="{FF2B5EF4-FFF2-40B4-BE49-F238E27FC236}">
                <a16:creationId xmlns:a16="http://schemas.microsoft.com/office/drawing/2014/main" id="{50E51791-38B0-0D5E-F345-47DA7152666F}"/>
              </a:ext>
            </a:extLst>
          </p:cNvPr>
          <p:cNvCxnSpPr/>
          <p:nvPr/>
        </p:nvCxnSpPr>
        <p:spPr>
          <a:xfrm>
            <a:off x="5537200" y="1330022"/>
            <a:ext cx="0" cy="50393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09DB4C-28F3-2807-B27C-B0FCEEC7CD6E}"/>
              </a:ext>
            </a:extLst>
          </p:cNvPr>
          <p:cNvSpPr txBox="1"/>
          <p:nvPr/>
        </p:nvSpPr>
        <p:spPr>
          <a:xfrm>
            <a:off x="5927671" y="1614499"/>
            <a:ext cx="5939207" cy="1077218"/>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Khối điều khiển quy trình là cấu trúc dữ liệu được Hệ điều hành duy trì cho mọi quy trình. PCB được xác định bằng ID tiến trình số nguyên (PID). PCB lưu giữ tất cả thông tin cần thiết để theo dõi một quy trình</a:t>
            </a:r>
            <a:endParaRPr lang="en-US" sz="1600" dirty="0">
              <a:latin typeface="Roboto" panose="02000000000000000000" pitchFamily="2" charset="0"/>
              <a:ea typeface="Roboto" panose="02000000000000000000" pitchFamily="2" charset="0"/>
            </a:endParaRPr>
          </a:p>
        </p:txBody>
      </p:sp>
      <p:pic>
        <p:nvPicPr>
          <p:cNvPr id="2052" name="Picture 4">
            <a:extLst>
              <a:ext uri="{FF2B5EF4-FFF2-40B4-BE49-F238E27FC236}">
                <a16:creationId xmlns:a16="http://schemas.microsoft.com/office/drawing/2014/main" id="{4A883E7F-8005-A8E7-47F1-E864A7E07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190" y="2683727"/>
            <a:ext cx="2436199" cy="287558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B60AC44-4A17-006B-261F-A8532B151C61}"/>
              </a:ext>
            </a:extLst>
          </p:cNvPr>
          <p:cNvSpPr txBox="1"/>
          <p:nvPr/>
        </p:nvSpPr>
        <p:spPr>
          <a:xfrm>
            <a:off x="5927678" y="5678700"/>
            <a:ext cx="6035032" cy="584775"/>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PCB được duy trì cho một quy trình trong suốt vòng đời của nó và sẽ bị xóa sau khi quá trình kết thúc.</a:t>
            </a:r>
            <a:endParaRPr lang="en-US" sz="1600" dirty="0">
              <a:latin typeface="Roboto" panose="02000000000000000000" pitchFamily="2" charset="0"/>
              <a:ea typeface="Roboto" panose="02000000000000000000" pitchFamily="2" charset="0"/>
            </a:endParaRPr>
          </a:p>
        </p:txBody>
      </p:sp>
      <p:pic>
        <p:nvPicPr>
          <p:cNvPr id="2" name="Picture 1" descr="Tải mẫu logo đại học Thủy Lợi (TLU) file vector AI, EPS, JPEG, PNG, SVG">
            <a:extLst>
              <a:ext uri="{FF2B5EF4-FFF2-40B4-BE49-F238E27FC236}">
                <a16:creationId xmlns:a16="http://schemas.microsoft.com/office/drawing/2014/main" id="{61A607D3-A247-FA27-6552-9B45D2A1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500"/>
                                        <p:tgtEl>
                                          <p:spTgt spid="2050"/>
                                        </p:tgtEl>
                                      </p:cBhvr>
                                    </p:animEffect>
                                    <p:anim calcmode="lin" valueType="num">
                                      <p:cBhvr>
                                        <p:cTn id="15" dur="500" fill="hold"/>
                                        <p:tgtEl>
                                          <p:spTgt spid="2050"/>
                                        </p:tgtEl>
                                        <p:attrNameLst>
                                          <p:attrName>ppt_x</p:attrName>
                                        </p:attrNameLst>
                                      </p:cBhvr>
                                      <p:tavLst>
                                        <p:tav tm="0">
                                          <p:val>
                                            <p:strVal val="#ppt_x"/>
                                          </p:val>
                                        </p:tav>
                                        <p:tav tm="100000">
                                          <p:val>
                                            <p:strVal val="#ppt_x"/>
                                          </p:val>
                                        </p:tav>
                                      </p:tavLst>
                                    </p:anim>
                                    <p:anim calcmode="lin" valueType="num">
                                      <p:cBhvr>
                                        <p:cTn id="16"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par>
                                <p:cTn id="24" presetID="21"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52"/>
                                        </p:tgtEl>
                                        <p:attrNameLst>
                                          <p:attrName>style.visibility</p:attrName>
                                        </p:attrNameLst>
                                      </p:cBhvr>
                                      <p:to>
                                        <p:strVal val="visible"/>
                                      </p:to>
                                    </p:set>
                                    <p:animEffect transition="in" filter="fade">
                                      <p:cBhvr>
                                        <p:cTn id="38" dur="500"/>
                                        <p:tgtEl>
                                          <p:spTgt spid="2052"/>
                                        </p:tgtEl>
                                      </p:cBhvr>
                                    </p:animEffect>
                                    <p:anim calcmode="lin" valueType="num">
                                      <p:cBhvr>
                                        <p:cTn id="39" dur="500" fill="hold"/>
                                        <p:tgtEl>
                                          <p:spTgt spid="2052"/>
                                        </p:tgtEl>
                                        <p:attrNameLst>
                                          <p:attrName>ppt_x</p:attrName>
                                        </p:attrNameLst>
                                      </p:cBhvr>
                                      <p:tavLst>
                                        <p:tav tm="0">
                                          <p:val>
                                            <p:strVal val="#ppt_x"/>
                                          </p:val>
                                        </p:tav>
                                        <p:tav tm="100000">
                                          <p:val>
                                            <p:strVal val="#ppt_x"/>
                                          </p:val>
                                        </p:tav>
                                      </p:tavLst>
                                    </p:anim>
                                    <p:anim calcmode="lin" valueType="num">
                                      <p:cBhvr>
                                        <p:cTn id="40"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anim calcmode="lin" valueType="num">
                                      <p:cBhvr>
                                        <p:cTn id="46" dur="500" fill="hold"/>
                                        <p:tgtEl>
                                          <p:spTgt spid="19"/>
                                        </p:tgtEl>
                                        <p:attrNameLst>
                                          <p:attrName>ppt_x</p:attrName>
                                        </p:attrNameLst>
                                      </p:cBhvr>
                                      <p:tavLst>
                                        <p:tav tm="0">
                                          <p:val>
                                            <p:strVal val="#ppt_x"/>
                                          </p:val>
                                        </p:tav>
                                        <p:tav tm="100000">
                                          <p:val>
                                            <p:strVal val="#ppt_x"/>
                                          </p:val>
                                        </p:tav>
                                      </p:tavLst>
                                    </p:anim>
                                    <p:anim calcmode="lin" valueType="num">
                                      <p:cBhvr>
                                        <p:cTn id="47"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F34FC381-BFB4-8CD4-BC4E-8CEB3FB1F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0369F2-A982-D25B-2610-8B45B3EF53CC}"/>
              </a:ext>
            </a:extLst>
          </p:cNvPr>
          <p:cNvSpPr txBox="1"/>
          <p:nvPr/>
        </p:nvSpPr>
        <p:spPr>
          <a:xfrm>
            <a:off x="507212" y="803447"/>
            <a:ext cx="4819275" cy="461665"/>
          </a:xfrm>
          <a:prstGeom prst="rect">
            <a:avLst/>
          </a:prstGeom>
          <a:noFill/>
        </p:spPr>
        <p:txBody>
          <a:bodyPr wrap="square">
            <a:spAutoFit/>
          </a:bodyPr>
          <a:lstStyle/>
          <a:p>
            <a:pPr algn="l"/>
            <a:r>
              <a:rPr lang="vi-VN" sz="2400" b="0" i="0" dirty="0">
                <a:solidFill>
                  <a:srgbClr val="000000"/>
                </a:solidFill>
                <a:effectLst/>
                <a:latin typeface="Roboto" panose="02000000000000000000" pitchFamily="2" charset="0"/>
                <a:ea typeface="Roboto" panose="02000000000000000000" pitchFamily="2" charset="0"/>
              </a:rPr>
              <a:t>Kết quả sau khi chạy chương trình</a:t>
            </a:r>
            <a:endParaRPr lang="en-US" sz="2400" b="0" i="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29856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7E1B4-7333-833E-1A38-B1C0283A9BDC}"/>
              </a:ext>
            </a:extLst>
          </p:cNvPr>
          <p:cNvSpPr txBox="1"/>
          <p:nvPr/>
        </p:nvSpPr>
        <p:spPr>
          <a:xfrm>
            <a:off x="596550" y="680756"/>
            <a:ext cx="5055220" cy="584775"/>
          </a:xfrm>
          <a:prstGeom prst="rect">
            <a:avLst/>
          </a:prstGeom>
          <a:noFill/>
        </p:spPr>
        <p:txBody>
          <a:bodyPr wrap="square" rtlCol="0">
            <a:spAutoFit/>
          </a:bodyPr>
          <a:lstStyle/>
          <a:p>
            <a:r>
              <a:rPr lang="vi-VN" sz="3200" b="1">
                <a:latin typeface="Roboto" panose="02000000000000000000" pitchFamily="2" charset="0"/>
                <a:ea typeface="Roboto" panose="02000000000000000000" pitchFamily="2" charset="0"/>
              </a:rPr>
              <a:t>Tài liệu đã tham khảo</a:t>
            </a:r>
            <a:endParaRPr lang="en-US" sz="3600" b="1" dirty="0">
              <a:latin typeface="Roboto" panose="02000000000000000000" pitchFamily="2" charset="0"/>
              <a:ea typeface="Roboto" panose="02000000000000000000" pitchFamily="2" charset="0"/>
            </a:endParaRPr>
          </a:p>
        </p:txBody>
      </p:sp>
      <p:cxnSp>
        <p:nvCxnSpPr>
          <p:cNvPr id="3" name="Straight Connector 2">
            <a:extLst>
              <a:ext uri="{FF2B5EF4-FFF2-40B4-BE49-F238E27FC236}">
                <a16:creationId xmlns:a16="http://schemas.microsoft.com/office/drawing/2014/main" id="{1C479A2C-F2AF-30D2-FA45-088E2338F90B}"/>
              </a:ext>
            </a:extLst>
          </p:cNvPr>
          <p:cNvCxnSpPr>
            <a:cxnSpLocks/>
          </p:cNvCxnSpPr>
          <p:nvPr/>
        </p:nvCxnSpPr>
        <p:spPr>
          <a:xfrm>
            <a:off x="596550" y="1233442"/>
            <a:ext cx="394626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35108A-370D-E61B-9FDA-F4242B2BEB34}"/>
              </a:ext>
            </a:extLst>
          </p:cNvPr>
          <p:cNvSpPr txBox="1"/>
          <p:nvPr/>
        </p:nvSpPr>
        <p:spPr>
          <a:xfrm>
            <a:off x="596551" y="2021506"/>
            <a:ext cx="7594139" cy="338554"/>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rPr>
              <a:t>https://www.tutorialspoint.com/operating_system/os_processes.htm</a:t>
            </a:r>
          </a:p>
        </p:txBody>
      </p:sp>
      <p:sp>
        <p:nvSpPr>
          <p:cNvPr id="8" name="TextBox 7">
            <a:extLst>
              <a:ext uri="{FF2B5EF4-FFF2-40B4-BE49-F238E27FC236}">
                <a16:creationId xmlns:a16="http://schemas.microsoft.com/office/drawing/2014/main" id="{76B8EA9D-AC46-CF42-DA1F-C3C874956332}"/>
              </a:ext>
            </a:extLst>
          </p:cNvPr>
          <p:cNvSpPr txBox="1"/>
          <p:nvPr/>
        </p:nvSpPr>
        <p:spPr>
          <a:xfrm>
            <a:off x="596550" y="2490679"/>
            <a:ext cx="10123333" cy="584775"/>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rPr>
              <a:t>https://www.quora.com/What-are-processes-in-computing-What-is-their-significance-What-are-some-examples-of-these-processes</a:t>
            </a:r>
          </a:p>
        </p:txBody>
      </p:sp>
      <p:sp>
        <p:nvSpPr>
          <p:cNvPr id="10" name="TextBox 9">
            <a:extLst>
              <a:ext uri="{FF2B5EF4-FFF2-40B4-BE49-F238E27FC236}">
                <a16:creationId xmlns:a16="http://schemas.microsoft.com/office/drawing/2014/main" id="{4C896504-1F75-3044-7490-37F3D4A08D21}"/>
              </a:ext>
            </a:extLst>
          </p:cNvPr>
          <p:cNvSpPr txBox="1"/>
          <p:nvPr/>
        </p:nvSpPr>
        <p:spPr>
          <a:xfrm>
            <a:off x="596550" y="3158540"/>
            <a:ext cx="7672692" cy="338554"/>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rPr>
              <a:t>https://www.geeksforgeeks.org/cpu-scheduling-in-operating-systems/</a:t>
            </a:r>
          </a:p>
        </p:txBody>
      </p:sp>
      <p:sp>
        <p:nvSpPr>
          <p:cNvPr id="11" name="TextBox 10">
            <a:extLst>
              <a:ext uri="{FF2B5EF4-FFF2-40B4-BE49-F238E27FC236}">
                <a16:creationId xmlns:a16="http://schemas.microsoft.com/office/drawing/2014/main" id="{7607AF12-E59D-D6AC-F3B1-AAFF51B8E69B}"/>
              </a:ext>
            </a:extLst>
          </p:cNvPr>
          <p:cNvSpPr txBox="1"/>
          <p:nvPr/>
        </p:nvSpPr>
        <p:spPr>
          <a:xfrm>
            <a:off x="596551" y="1550115"/>
            <a:ext cx="2007182" cy="338554"/>
          </a:xfrm>
          <a:prstGeom prst="rect">
            <a:avLst/>
          </a:prstGeom>
          <a:noFill/>
        </p:spPr>
        <p:txBody>
          <a:bodyPr wrap="square">
            <a:spAutoFit/>
          </a:bodyPr>
          <a:lstStyle/>
          <a:p>
            <a:r>
              <a:rPr lang="vi-VN" sz="1600" dirty="0">
                <a:latin typeface="Roboto" panose="02000000000000000000" pitchFamily="2" charset="0"/>
                <a:ea typeface="Roboto" panose="02000000000000000000" pitchFamily="2" charset="0"/>
              </a:rPr>
              <a:t>Bot AI: Chat GPT</a:t>
            </a:r>
            <a:endParaRPr lang="en-US"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7182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ain Vector&quot; Images – Browse 323 Stock Photos, Vectors, and Video | Adobe  Stock">
            <a:extLst>
              <a:ext uri="{FF2B5EF4-FFF2-40B4-BE49-F238E27FC236}">
                <a16:creationId xmlns:a16="http://schemas.microsoft.com/office/drawing/2014/main" id="{E19FD822-1B5A-1505-8CC7-58A335320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877" y="3171217"/>
            <a:ext cx="3938891" cy="36867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un Vector&quot; Images – Browse 2,504 Stock Photos, Vectors, and Video | Adobe  Stock">
            <a:extLst>
              <a:ext uri="{FF2B5EF4-FFF2-40B4-BE49-F238E27FC236}">
                <a16:creationId xmlns:a16="http://schemas.microsoft.com/office/drawing/2014/main" id="{21FD4D80-A631-166B-60C8-E72F185DC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74" y="-1220821"/>
            <a:ext cx="4649821" cy="46498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ải mẫu logo đại học Thủy Lợi (TLU) file vector AI, EPS, JPEG, PNG, SVG">
            <a:extLst>
              <a:ext uri="{FF2B5EF4-FFF2-40B4-BE49-F238E27FC236}">
                <a16:creationId xmlns:a16="http://schemas.microsoft.com/office/drawing/2014/main" id="{86B1CEDA-DE7B-B3CC-0C79-307996669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6C89A3-AB98-139A-EA9A-80B8A0B77A38}"/>
              </a:ext>
            </a:extLst>
          </p:cNvPr>
          <p:cNvSpPr txBox="1"/>
          <p:nvPr/>
        </p:nvSpPr>
        <p:spPr>
          <a:xfrm>
            <a:off x="4760028" y="1381147"/>
            <a:ext cx="2730310" cy="646331"/>
          </a:xfrm>
          <a:prstGeom prst="rect">
            <a:avLst/>
          </a:prstGeom>
          <a:noFill/>
        </p:spPr>
        <p:txBody>
          <a:bodyPr wrap="square" rtlCol="0">
            <a:spAutoFit/>
          </a:bodyPr>
          <a:lstStyle/>
          <a:p>
            <a:r>
              <a:rPr lang="vi-VN" sz="3600" b="1" dirty="0">
                <a:latin typeface="Roboto" panose="02000000000000000000" pitchFamily="2" charset="0"/>
                <a:ea typeface="Roboto" panose="02000000000000000000" pitchFamily="2" charset="0"/>
              </a:rPr>
              <a:t>Lời cảm ơn</a:t>
            </a:r>
            <a:endParaRPr lang="en-US" sz="3600" b="1"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BF27C9EC-A42A-07C8-80F0-D5B67817DDDE}"/>
              </a:ext>
            </a:extLst>
          </p:cNvPr>
          <p:cNvSpPr txBox="1"/>
          <p:nvPr/>
        </p:nvSpPr>
        <p:spPr>
          <a:xfrm>
            <a:off x="3398157" y="2598003"/>
            <a:ext cx="5833392" cy="830997"/>
          </a:xfrm>
          <a:prstGeom prst="rect">
            <a:avLst/>
          </a:prstGeom>
          <a:noFill/>
        </p:spPr>
        <p:txBody>
          <a:bodyPr wrap="square" rtlCol="0">
            <a:spAutoFit/>
          </a:bodyPr>
          <a:lstStyle/>
          <a:p>
            <a:r>
              <a:rPr lang="vi-VN" sz="4800" i="1" dirty="0">
                <a:latin typeface="Roboto" panose="02000000000000000000" pitchFamily="2" charset="0"/>
                <a:ea typeface="Roboto" panose="02000000000000000000" pitchFamily="2" charset="0"/>
              </a:rPr>
              <a:t>Thank For Watching</a:t>
            </a:r>
            <a:endParaRPr lang="en-US" sz="4800" i="1" dirty="0">
              <a:latin typeface="Roboto" panose="02000000000000000000" pitchFamily="2" charset="0"/>
              <a:ea typeface="Roboto" panose="02000000000000000000" pitchFamily="2" charset="0"/>
            </a:endParaRPr>
          </a:p>
        </p:txBody>
      </p:sp>
      <p:pic>
        <p:nvPicPr>
          <p:cNvPr id="1034" name="Picture 10" descr="Man no face Vectors &amp; Illustrations for Free Download | Freepik">
            <a:extLst>
              <a:ext uri="{FF2B5EF4-FFF2-40B4-BE49-F238E27FC236}">
                <a16:creationId xmlns:a16="http://schemas.microsoft.com/office/drawing/2014/main" id="{5052A678-59E6-7D27-C45C-8E54010AA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253" y="3999525"/>
            <a:ext cx="2903706" cy="290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354A7-FE09-3923-BE37-60114FC14F26}"/>
              </a:ext>
            </a:extLst>
          </p:cNvPr>
          <p:cNvSpPr txBox="1"/>
          <p:nvPr/>
        </p:nvSpPr>
        <p:spPr>
          <a:xfrm>
            <a:off x="528320" y="701287"/>
            <a:ext cx="6929120" cy="461665"/>
          </a:xfrm>
          <a:prstGeom prst="rect">
            <a:avLst/>
          </a:prstGeom>
          <a:noFill/>
        </p:spPr>
        <p:txBody>
          <a:bodyPr wrap="square">
            <a:spAutoFit/>
          </a:bodyPr>
          <a:lstStyle/>
          <a:p>
            <a:r>
              <a:rPr lang="en-US" sz="2400" dirty="0">
                <a:latin typeface="Roboto" panose="02000000000000000000" pitchFamily="2" charset="0"/>
                <a:ea typeface="Roboto" panose="02000000000000000000" pitchFamily="2" charset="0"/>
              </a:rPr>
              <a:t>CPU </a:t>
            </a:r>
            <a:r>
              <a:rPr lang="en-US" sz="2400" dirty="0" err="1">
                <a:latin typeface="Roboto" panose="02000000000000000000" pitchFamily="2" charset="0"/>
                <a:ea typeface="Roboto" panose="02000000000000000000" pitchFamily="2" charset="0"/>
              </a:rPr>
              <a:t>chuyển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từ</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tiến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này</a:t>
            </a:r>
            <a:r>
              <a:rPr lang="en-US" sz="2400" dirty="0">
                <a:latin typeface="Roboto" panose="02000000000000000000" pitchFamily="2" charset="0"/>
                <a:ea typeface="Roboto" panose="02000000000000000000" pitchFamily="2" charset="0"/>
              </a:rPr>
              <a:t> sang </a:t>
            </a:r>
            <a:r>
              <a:rPr lang="en-US" sz="2400" dirty="0" err="1">
                <a:latin typeface="Roboto" panose="02000000000000000000" pitchFamily="2" charset="0"/>
                <a:ea typeface="Roboto" panose="02000000000000000000" pitchFamily="2" charset="0"/>
              </a:rPr>
              <a:t>tiến</a:t>
            </a:r>
            <a:r>
              <a:rPr lang="vi-VN"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khác</a:t>
            </a:r>
            <a:endParaRPr lang="en-US" sz="2400" dirty="0">
              <a:latin typeface="Roboto" panose="02000000000000000000" pitchFamily="2" charset="0"/>
              <a:ea typeface="Roboto" panose="02000000000000000000" pitchFamily="2" charset="0"/>
            </a:endParaRPr>
          </a:p>
        </p:txBody>
      </p:sp>
      <p:pic>
        <p:nvPicPr>
          <p:cNvPr id="3074" name="Picture 2">
            <a:extLst>
              <a:ext uri="{FF2B5EF4-FFF2-40B4-BE49-F238E27FC236}">
                <a16:creationId xmlns:a16="http://schemas.microsoft.com/office/drawing/2014/main" id="{0910DD79-6840-321E-E7ED-35223395C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24000"/>
            <a:ext cx="4817209" cy="4795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F881DB-0104-FC1F-0485-75F709D360C1}"/>
              </a:ext>
            </a:extLst>
          </p:cNvPr>
          <p:cNvSpPr txBox="1"/>
          <p:nvPr/>
        </p:nvSpPr>
        <p:spPr>
          <a:xfrm>
            <a:off x="528320" y="1617539"/>
            <a:ext cx="5252720" cy="2304221"/>
          </a:xfrm>
          <a:prstGeom prst="rect">
            <a:avLst/>
          </a:prstGeom>
          <a:noFill/>
        </p:spPr>
        <p:txBody>
          <a:bodyPr wrap="square">
            <a:spAutoFit/>
          </a:bodyPr>
          <a:lstStyle/>
          <a:p>
            <a:pPr algn="just">
              <a:lnSpc>
                <a:spcPct val="130000"/>
              </a:lnSpc>
            </a:pPr>
            <a:r>
              <a:rPr lang="vi-VN" sz="1600" b="0" i="0" dirty="0">
                <a:solidFill>
                  <a:srgbClr val="000000"/>
                </a:solidFill>
                <a:effectLst/>
                <a:latin typeface="Roboto" panose="02000000000000000000" pitchFamily="2" charset="0"/>
                <a:ea typeface="Roboto" panose="02000000000000000000" pitchFamily="2" charset="0"/>
              </a:rPr>
              <a:t>Chuyển đổi tiến trình là cơ chế lưu trữ và khôi phục trạng thái hoặc ngữ cảnh của CPU trong khối Kiểm soát tiến trình để việc thực thi tiến trình có thể được tiếp tục lại từ cùng một điểm sau đó. Sử dụng kỹ thuật này, trình chuyển đổi ngữ cảnh cho phép nhiều tiến trình chia sẻ một CPU. Chuyển đổi tiến trình là một phần thiết yếu của các tính năng của hệ điều hành đa nhiệm.</a:t>
            </a:r>
            <a:endParaRPr lang="en-US" sz="1600" dirty="0">
              <a:latin typeface="Roboto" panose="02000000000000000000" pitchFamily="2" charset="0"/>
              <a:ea typeface="Roboto" panose="02000000000000000000" pitchFamily="2" charset="0"/>
            </a:endParaRPr>
          </a:p>
        </p:txBody>
      </p:sp>
      <p:pic>
        <p:nvPicPr>
          <p:cNvPr id="2" name="Picture 1" descr="Tải mẫu logo đại học Thủy Lợi (TLU) file vector AI, EPS, JPEG, PNG, SVG">
            <a:extLst>
              <a:ext uri="{FF2B5EF4-FFF2-40B4-BE49-F238E27FC236}">
                <a16:creationId xmlns:a16="http://schemas.microsoft.com/office/drawing/2014/main" id="{CA33F675-91F7-EEA6-1436-12DC4EA9B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96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9B3696-749C-C9D6-57ED-48B53221CFA7}"/>
              </a:ext>
            </a:extLst>
          </p:cNvPr>
          <p:cNvSpPr txBox="1"/>
          <p:nvPr/>
        </p:nvSpPr>
        <p:spPr>
          <a:xfrm>
            <a:off x="870869" y="649900"/>
            <a:ext cx="2259774" cy="584775"/>
          </a:xfrm>
          <a:prstGeom prst="rect">
            <a:avLst/>
          </a:prstGeom>
          <a:noFill/>
        </p:spPr>
        <p:txBody>
          <a:bodyPr wrap="square" rtlCol="0">
            <a:spAutoFit/>
          </a:bodyPr>
          <a:lstStyle/>
          <a:p>
            <a:r>
              <a:rPr lang="vi-VN" sz="3200" b="1" dirty="0">
                <a:latin typeface="Roboto" panose="02000000000000000000" pitchFamily="2" charset="0"/>
                <a:ea typeface="Roboto" panose="02000000000000000000" pitchFamily="2" charset="0"/>
              </a:rPr>
              <a:t>Luồng</a:t>
            </a:r>
            <a:endParaRPr lang="en-US" sz="3200" b="1" dirty="0">
              <a:latin typeface="Roboto" panose="02000000000000000000" pitchFamily="2" charset="0"/>
              <a:ea typeface="Roboto" panose="02000000000000000000" pitchFamily="2" charset="0"/>
            </a:endParaRPr>
          </a:p>
        </p:txBody>
      </p:sp>
      <p:cxnSp>
        <p:nvCxnSpPr>
          <p:cNvPr id="6" name="Straight Connector 5">
            <a:extLst>
              <a:ext uri="{FF2B5EF4-FFF2-40B4-BE49-F238E27FC236}">
                <a16:creationId xmlns:a16="http://schemas.microsoft.com/office/drawing/2014/main" id="{577AB9EE-9643-E167-EA12-1675AB6650AB}"/>
              </a:ext>
            </a:extLst>
          </p:cNvPr>
          <p:cNvCxnSpPr>
            <a:cxnSpLocks/>
          </p:cNvCxnSpPr>
          <p:nvPr/>
        </p:nvCxnSpPr>
        <p:spPr>
          <a:xfrm>
            <a:off x="1020400" y="1184385"/>
            <a:ext cx="131647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Tải mẫu logo đại học Thủy Lợi (TLU) file vector AI, EPS, JPEG, PNG, SVG">
            <a:extLst>
              <a:ext uri="{FF2B5EF4-FFF2-40B4-BE49-F238E27FC236}">
                <a16:creationId xmlns:a16="http://schemas.microsoft.com/office/drawing/2014/main" id="{CF34A703-471F-BD3C-D9BD-FA90C59AF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A2D1F4-926E-0CCD-0EAA-586462E79738}"/>
              </a:ext>
            </a:extLst>
          </p:cNvPr>
          <p:cNvSpPr txBox="1"/>
          <p:nvPr/>
        </p:nvSpPr>
        <p:spPr>
          <a:xfrm>
            <a:off x="804880" y="1553598"/>
            <a:ext cx="10610979" cy="584775"/>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Một luồng là một luồng thực thi thông qua mã tiến trình, với bộ đếm chương trình riêng giúp theo dõi lệnh nào sẽ thực hiện tiếp theo, các thanh ghi hệ thống chứa các biến làm việc hiện tại của nó và một ngăn xếp chứa lịch sử thực thi.</a:t>
            </a:r>
            <a:endParaRPr lang="en-US" sz="16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98250DAA-11ED-5E24-1564-6C42739B2B48}"/>
              </a:ext>
            </a:extLst>
          </p:cNvPr>
          <p:cNvSpPr txBox="1"/>
          <p:nvPr/>
        </p:nvSpPr>
        <p:spPr>
          <a:xfrm>
            <a:off x="804880" y="2694085"/>
            <a:ext cx="5850443" cy="1077218"/>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Một luồng chia sẻ với các luồng ngang hàng của nó một số thông tin như đoạn mã, đoạn dữ liệu và các tệp đang mở. Khi một luồng thay đổi một mục bộ nhớ đoạn mã, tất cả các luồng khác sẽ thấy điều đó.</a:t>
            </a:r>
            <a:endParaRPr lang="en-US" sz="1600" dirty="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C5CA9C66-8F43-7734-9157-091A09504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515" y="2476928"/>
            <a:ext cx="4905722" cy="39133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s (305×165)">
            <a:extLst>
              <a:ext uri="{FF2B5EF4-FFF2-40B4-BE49-F238E27FC236}">
                <a16:creationId xmlns:a16="http://schemas.microsoft.com/office/drawing/2014/main" id="{E80A78F3-A381-3323-0127-4F146DB81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783" y="4327015"/>
            <a:ext cx="3129699"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8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801F95EB-C8BF-ADA7-5D32-AB6C0F917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32BBC-819C-3DCC-95F6-AFB1069E517A}"/>
              </a:ext>
            </a:extLst>
          </p:cNvPr>
          <p:cNvSpPr txBox="1"/>
          <p:nvPr/>
        </p:nvSpPr>
        <p:spPr>
          <a:xfrm>
            <a:off x="605699" y="661425"/>
            <a:ext cx="2955355" cy="461665"/>
          </a:xfrm>
          <a:prstGeom prst="rect">
            <a:avLst/>
          </a:prstGeom>
          <a:noFill/>
        </p:spPr>
        <p:txBody>
          <a:bodyPr wrap="square" rtlCol="0">
            <a:spAutoFit/>
          </a:bodyPr>
          <a:lstStyle/>
          <a:p>
            <a:r>
              <a:rPr lang="vi-VN" sz="2400" dirty="0">
                <a:latin typeface="Roboto" panose="02000000000000000000" pitchFamily="2" charset="0"/>
                <a:ea typeface="Roboto" panose="02000000000000000000" pitchFamily="2" charset="0"/>
              </a:rPr>
              <a:t>Luồng với tiến trình</a:t>
            </a:r>
            <a:endParaRPr lang="en-US" sz="2400" dirty="0">
              <a:latin typeface="Roboto" panose="02000000000000000000" pitchFamily="2" charset="0"/>
              <a:ea typeface="Roboto" panose="02000000000000000000" pitchFamily="2" charset="0"/>
            </a:endParaRPr>
          </a:p>
        </p:txBody>
      </p:sp>
      <p:cxnSp>
        <p:nvCxnSpPr>
          <p:cNvPr id="7" name="Straight Connector 6">
            <a:extLst>
              <a:ext uri="{FF2B5EF4-FFF2-40B4-BE49-F238E27FC236}">
                <a16:creationId xmlns:a16="http://schemas.microsoft.com/office/drawing/2014/main" id="{AC40DD7A-8AED-E13A-57C0-3316FF437486}"/>
              </a:ext>
            </a:extLst>
          </p:cNvPr>
          <p:cNvCxnSpPr>
            <a:cxnSpLocks/>
          </p:cNvCxnSpPr>
          <p:nvPr/>
        </p:nvCxnSpPr>
        <p:spPr>
          <a:xfrm>
            <a:off x="6202847" y="1397519"/>
            <a:ext cx="0" cy="487312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4D33A3-16AA-73C3-BC00-69A51A4E8B3E}"/>
              </a:ext>
            </a:extLst>
          </p:cNvPr>
          <p:cNvSpPr txBox="1"/>
          <p:nvPr/>
        </p:nvSpPr>
        <p:spPr>
          <a:xfrm>
            <a:off x="607976" y="1397519"/>
            <a:ext cx="1409360" cy="430887"/>
          </a:xfrm>
          <a:prstGeom prst="rect">
            <a:avLst/>
          </a:prstGeom>
          <a:noFill/>
        </p:spPr>
        <p:txBody>
          <a:bodyPr wrap="square" rtlCol="0">
            <a:spAutoFit/>
          </a:bodyPr>
          <a:lstStyle/>
          <a:p>
            <a:r>
              <a:rPr lang="vi-VN" sz="2100" dirty="0">
                <a:latin typeface="Roboto" panose="02000000000000000000" pitchFamily="2" charset="0"/>
                <a:ea typeface="Roboto" panose="02000000000000000000" pitchFamily="2" charset="0"/>
              </a:rPr>
              <a:t>Luồng</a:t>
            </a:r>
            <a:endParaRPr lang="en-US" sz="2100" dirty="0">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353F9727-C82C-12A0-E706-E7015D16767B}"/>
              </a:ext>
            </a:extLst>
          </p:cNvPr>
          <p:cNvSpPr txBox="1"/>
          <p:nvPr/>
        </p:nvSpPr>
        <p:spPr>
          <a:xfrm>
            <a:off x="6315909" y="1397519"/>
            <a:ext cx="2463589" cy="430887"/>
          </a:xfrm>
          <a:prstGeom prst="rect">
            <a:avLst/>
          </a:prstGeom>
          <a:noFill/>
        </p:spPr>
        <p:txBody>
          <a:bodyPr wrap="square" rtlCol="0">
            <a:spAutoFit/>
          </a:bodyPr>
          <a:lstStyle/>
          <a:p>
            <a:r>
              <a:rPr lang="vi-VN" sz="2100" dirty="0">
                <a:latin typeface="Roboto" panose="02000000000000000000" pitchFamily="2" charset="0"/>
                <a:ea typeface="Roboto" panose="02000000000000000000" pitchFamily="2" charset="0"/>
              </a:rPr>
              <a:t>Tiến trình</a:t>
            </a:r>
            <a:endParaRPr lang="en-US" sz="2100"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F72A43B3-DCE6-A3B0-C11B-ADD24F1BE72C}"/>
              </a:ext>
            </a:extLst>
          </p:cNvPr>
          <p:cNvSpPr txBox="1"/>
          <p:nvPr/>
        </p:nvSpPr>
        <p:spPr>
          <a:xfrm>
            <a:off x="605699" y="2045830"/>
            <a:ext cx="4560216" cy="338554"/>
          </a:xfrm>
          <a:prstGeom prst="rect">
            <a:avLst/>
          </a:prstGeom>
          <a:noFill/>
        </p:spPr>
        <p:txBody>
          <a:bodyPr wrap="square">
            <a:spAutoFit/>
          </a:bodyPr>
          <a:lstStyle/>
          <a:p>
            <a:r>
              <a:rPr lang="en-US" sz="1600" b="0" i="0" dirty="0" err="1">
                <a:solidFill>
                  <a:srgbClr val="000000"/>
                </a:solidFill>
                <a:effectLst/>
                <a:latin typeface="Roboto" panose="02000000000000000000" pitchFamily="2" charset="0"/>
                <a:ea typeface="Roboto" panose="02000000000000000000" pitchFamily="2" charset="0"/>
              </a:rPr>
              <a:t>Quá</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trình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nặng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hoặc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tốn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nhiều</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tài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nguyên</a:t>
            </a:r>
            <a:r>
              <a:rPr lang="en-US" sz="1600" b="0" i="0" dirty="0">
                <a:solidFill>
                  <a:srgbClr val="000000"/>
                </a:solidFill>
                <a:effectLst/>
                <a:latin typeface="Roboto" panose="02000000000000000000" pitchFamily="2" charset="0"/>
                <a:ea typeface="Roboto" panose="02000000000000000000" pitchFamily="2" charset="0"/>
              </a:rPr>
              <a:t>.</a:t>
            </a:r>
            <a:endParaRPr lang="en-US" sz="1600"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ECF6A18F-EF6D-556A-8624-0107345B19C0}"/>
              </a:ext>
            </a:extLst>
          </p:cNvPr>
          <p:cNvSpPr txBox="1"/>
          <p:nvPr/>
        </p:nvSpPr>
        <p:spPr>
          <a:xfrm>
            <a:off x="6315909" y="1971064"/>
            <a:ext cx="5558724" cy="584775"/>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Thread có trọng lượng nhẹ, chiếm ít tài nguyên hơn so với một tiến trình.</a:t>
            </a:r>
            <a:endParaRPr lang="en-US" sz="1600" dirty="0">
              <a:latin typeface="Roboto" panose="02000000000000000000" pitchFamily="2" charset="0"/>
              <a:ea typeface="Roboto" panose="02000000000000000000" pitchFamily="2" charset="0"/>
            </a:endParaRPr>
          </a:p>
        </p:txBody>
      </p:sp>
      <p:sp>
        <p:nvSpPr>
          <p:cNvPr id="17" name="TextBox 16">
            <a:extLst>
              <a:ext uri="{FF2B5EF4-FFF2-40B4-BE49-F238E27FC236}">
                <a16:creationId xmlns:a16="http://schemas.microsoft.com/office/drawing/2014/main" id="{D3258C52-6A9A-B8A4-F524-BE93322C0E95}"/>
              </a:ext>
            </a:extLst>
          </p:cNvPr>
          <p:cNvSpPr txBox="1"/>
          <p:nvPr/>
        </p:nvSpPr>
        <p:spPr>
          <a:xfrm>
            <a:off x="605699" y="2649429"/>
            <a:ext cx="5361494" cy="338554"/>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Chuyển đổi quy trình cần có sự tương tác với hệ điều hành.</a:t>
            </a:r>
            <a:endParaRPr lang="en-US" sz="1600" dirty="0">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72D4305C-BB0C-19AE-4B0D-D5626B088B40}"/>
              </a:ext>
            </a:extLst>
          </p:cNvPr>
          <p:cNvSpPr txBox="1"/>
          <p:nvPr/>
        </p:nvSpPr>
        <p:spPr>
          <a:xfrm>
            <a:off x="6315909" y="2649429"/>
            <a:ext cx="6094428" cy="338554"/>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Chuyển đổi luồng không cần tương tác với hệ điều hành.</a:t>
            </a:r>
            <a:endParaRPr lang="en-US" sz="1600" dirty="0">
              <a:latin typeface="Roboto" panose="02000000000000000000" pitchFamily="2" charset="0"/>
              <a:ea typeface="Roboto" panose="02000000000000000000" pitchFamily="2" charset="0"/>
            </a:endParaRPr>
          </a:p>
        </p:txBody>
      </p:sp>
      <p:cxnSp>
        <p:nvCxnSpPr>
          <p:cNvPr id="21" name="Straight Connector 20">
            <a:extLst>
              <a:ext uri="{FF2B5EF4-FFF2-40B4-BE49-F238E27FC236}">
                <a16:creationId xmlns:a16="http://schemas.microsoft.com/office/drawing/2014/main" id="{951D4CFC-97A8-78C2-D6BD-45FFE8792F07}"/>
              </a:ext>
            </a:extLst>
          </p:cNvPr>
          <p:cNvCxnSpPr/>
          <p:nvPr/>
        </p:nvCxnSpPr>
        <p:spPr>
          <a:xfrm>
            <a:off x="697584" y="2565763"/>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9A74DA-7ED4-53B3-1036-C2EA078E3855}"/>
              </a:ext>
            </a:extLst>
          </p:cNvPr>
          <p:cNvSpPr txBox="1"/>
          <p:nvPr/>
        </p:nvSpPr>
        <p:spPr>
          <a:xfrm>
            <a:off x="605699" y="3152861"/>
            <a:ext cx="5245253" cy="584775"/>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Trong nhiều môi trường xử lý, mỗi tiến trình thực thi cùng một mã nhưng có tài nguyên tệp và bộ nhớ riêng.</a:t>
            </a:r>
            <a:endParaRPr lang="en-US" sz="1600" dirty="0">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66E40DA5-712B-8217-6D4F-8468E6C41AA6}"/>
              </a:ext>
            </a:extLst>
          </p:cNvPr>
          <p:cNvSpPr txBox="1"/>
          <p:nvPr/>
        </p:nvSpPr>
        <p:spPr>
          <a:xfrm>
            <a:off x="6262545" y="3152861"/>
            <a:ext cx="5033906" cy="584775"/>
          </a:xfrm>
          <a:prstGeom prst="rect">
            <a:avLst/>
          </a:prstGeom>
          <a:noFill/>
        </p:spPr>
        <p:txBody>
          <a:bodyPr wrap="square">
            <a:spAutoFit/>
          </a:bodyPr>
          <a:lstStyle/>
          <a:p>
            <a:r>
              <a:rPr lang="en-US" sz="1600" b="0" i="0" dirty="0" err="1">
                <a:solidFill>
                  <a:srgbClr val="000000"/>
                </a:solidFill>
                <a:effectLst/>
                <a:latin typeface="Roboto" panose="02000000000000000000" pitchFamily="2" charset="0"/>
                <a:ea typeface="Roboto" panose="02000000000000000000" pitchFamily="2" charset="0"/>
              </a:rPr>
              <a:t>Tất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cả</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thể</a:t>
            </a:r>
            <a:r>
              <a:rPr lang="en-US" sz="1600" b="0" i="0" dirty="0">
                <a:solidFill>
                  <a:srgbClr val="000000"/>
                </a:solidFill>
                <a:effectLst/>
                <a:latin typeface="Roboto" panose="02000000000000000000" pitchFamily="2" charset="0"/>
                <a:ea typeface="Roboto" panose="02000000000000000000" pitchFamily="2" charset="0"/>
              </a:rPr>
              <a:t> chia </a:t>
            </a:r>
            <a:r>
              <a:rPr lang="en-US" sz="1600" b="0" i="0" dirty="0" err="1">
                <a:solidFill>
                  <a:srgbClr val="000000"/>
                </a:solidFill>
                <a:effectLst/>
                <a:latin typeface="Roboto" panose="02000000000000000000" pitchFamily="2" charset="0"/>
                <a:ea typeface="Roboto" panose="02000000000000000000" pitchFamily="2" charset="0"/>
              </a:rPr>
              <a:t>sẻ</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cùng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một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tập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hợp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tệp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đang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mở</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tiến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trình</a:t>
            </a:r>
            <a:r>
              <a:rPr lang="en-US" sz="1600" b="0" i="0" dirty="0">
                <a:solidFill>
                  <a:srgbClr val="000000"/>
                </a:solidFill>
                <a:effectLst/>
                <a:latin typeface="Roboto" panose="02000000000000000000" pitchFamily="2" charset="0"/>
                <a:ea typeface="Roboto" panose="02000000000000000000" pitchFamily="2" charset="0"/>
              </a:rPr>
              <a:t> con</a:t>
            </a:r>
            <a:endParaRPr lang="en-US" sz="1600" dirty="0">
              <a:latin typeface="Roboto" panose="02000000000000000000" pitchFamily="2" charset="0"/>
              <a:ea typeface="Roboto" panose="02000000000000000000" pitchFamily="2" charset="0"/>
            </a:endParaRPr>
          </a:p>
        </p:txBody>
      </p:sp>
      <p:cxnSp>
        <p:nvCxnSpPr>
          <p:cNvPr id="29" name="Straight Connector 28">
            <a:extLst>
              <a:ext uri="{FF2B5EF4-FFF2-40B4-BE49-F238E27FC236}">
                <a16:creationId xmlns:a16="http://schemas.microsoft.com/office/drawing/2014/main" id="{C46048B8-D67D-8749-8911-1401FAC0EAB0}"/>
              </a:ext>
            </a:extLst>
          </p:cNvPr>
          <p:cNvCxnSpPr/>
          <p:nvPr/>
        </p:nvCxnSpPr>
        <p:spPr>
          <a:xfrm>
            <a:off x="697584" y="3076382"/>
            <a:ext cx="109728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670102F3-C92F-5A77-67E7-3FA83B8EC916}"/>
              </a:ext>
            </a:extLst>
          </p:cNvPr>
          <p:cNvGraphicFramePr>
            <a:graphicFrameLocks noGrp="1"/>
          </p:cNvGraphicFramePr>
          <p:nvPr>
            <p:extLst>
              <p:ext uri="{D42A27DB-BD31-4B8C-83A1-F6EECF244321}">
                <p14:modId xmlns:p14="http://schemas.microsoft.com/office/powerpoint/2010/main" val="3158347702"/>
              </p:ext>
            </p:extLst>
          </p:nvPr>
        </p:nvGraphicFramePr>
        <p:xfrm>
          <a:off x="612760" y="3858094"/>
          <a:ext cx="5385847" cy="609600"/>
        </p:xfrm>
        <a:graphic>
          <a:graphicData uri="http://schemas.openxmlformats.org/drawingml/2006/table">
            <a:tbl>
              <a:tblPr/>
              <a:tblGrid>
                <a:gridCol w="5385847">
                  <a:extLst>
                    <a:ext uri="{9D8B030D-6E8A-4147-A177-3AD203B41FA5}">
                      <a16:colId xmlns:a16="http://schemas.microsoft.com/office/drawing/2014/main" val="3381257510"/>
                    </a:ext>
                  </a:extLst>
                </a:gridCol>
              </a:tblGrid>
              <a:tr h="0">
                <a:tc>
                  <a:txBody>
                    <a:bodyPr/>
                    <a:lstStyle/>
                    <a:p>
                      <a:pPr algn="l"/>
                      <a:r>
                        <a:rPr lang="vi-VN" sz="1600" dirty="0">
                          <a:effectLst/>
                          <a:latin typeface="Roboto" panose="02000000000000000000" pitchFamily="2" charset="0"/>
                          <a:ea typeface="Roboto" panose="02000000000000000000" pitchFamily="2" charset="0"/>
                        </a:rPr>
                        <a:t>Nếu một tiến trình bị chặn thì không có tiến trình nào khác có thể thực thi cho đến khi tiến trình đầu tiên được bỏ chặn.</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3484377587"/>
                  </a:ext>
                </a:extLst>
              </a:tr>
            </a:tbl>
          </a:graphicData>
        </a:graphic>
      </p:graphicFrame>
      <p:sp>
        <p:nvSpPr>
          <p:cNvPr id="34" name="TextBox 33">
            <a:extLst>
              <a:ext uri="{FF2B5EF4-FFF2-40B4-BE49-F238E27FC236}">
                <a16:creationId xmlns:a16="http://schemas.microsoft.com/office/drawing/2014/main" id="{9A34AEAF-B5B6-CECF-8344-31F6B90FE0EC}"/>
              </a:ext>
            </a:extLst>
          </p:cNvPr>
          <p:cNvSpPr txBox="1"/>
          <p:nvPr/>
        </p:nvSpPr>
        <p:spPr>
          <a:xfrm>
            <a:off x="6262545" y="3895123"/>
            <a:ext cx="5681215" cy="584775"/>
          </a:xfrm>
          <a:prstGeom prst="rect">
            <a:avLst/>
          </a:prstGeom>
          <a:noFill/>
        </p:spPr>
        <p:txBody>
          <a:bodyPr wrap="square">
            <a:spAutoFit/>
          </a:bodyPr>
          <a:lstStyle/>
          <a:p>
            <a:r>
              <a:rPr lang="en-US" sz="1600" b="0" i="0" dirty="0">
                <a:solidFill>
                  <a:srgbClr val="000000"/>
                </a:solidFill>
                <a:effectLst/>
                <a:latin typeface="Roboto" panose="02000000000000000000" pitchFamily="2" charset="0"/>
                <a:ea typeface="Roboto" panose="02000000000000000000" pitchFamily="2" charset="0"/>
              </a:rPr>
              <a:t>Trong </a:t>
            </a:r>
            <a:r>
              <a:rPr lang="en-US" sz="1600" b="0" i="0" dirty="0" err="1">
                <a:solidFill>
                  <a:srgbClr val="000000"/>
                </a:solidFill>
                <a:effectLst/>
                <a:latin typeface="Roboto" panose="02000000000000000000" pitchFamily="2" charset="0"/>
                <a:ea typeface="Roboto" panose="02000000000000000000" pitchFamily="2" charset="0"/>
              </a:rPr>
              <a:t>khi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một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bị</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chặn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và</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chờ</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thứ</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hai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trong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cùng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một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vụ</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thể</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chạy</a:t>
            </a:r>
            <a:r>
              <a:rPr lang="en-US" sz="1600" b="0" i="0" dirty="0">
                <a:solidFill>
                  <a:srgbClr val="000000"/>
                </a:solidFill>
                <a:effectLst/>
                <a:latin typeface="Roboto" panose="02000000000000000000" pitchFamily="2" charset="0"/>
                <a:ea typeface="Roboto" panose="02000000000000000000" pitchFamily="2" charset="0"/>
              </a:rPr>
              <a:t>.</a:t>
            </a:r>
            <a:endParaRPr lang="en-US" sz="1600" dirty="0">
              <a:latin typeface="Roboto" panose="02000000000000000000" pitchFamily="2" charset="0"/>
              <a:ea typeface="Roboto" panose="02000000000000000000" pitchFamily="2" charset="0"/>
            </a:endParaRPr>
          </a:p>
        </p:txBody>
      </p:sp>
      <p:cxnSp>
        <p:nvCxnSpPr>
          <p:cNvPr id="35" name="Straight Connector 34">
            <a:extLst>
              <a:ext uri="{FF2B5EF4-FFF2-40B4-BE49-F238E27FC236}">
                <a16:creationId xmlns:a16="http://schemas.microsoft.com/office/drawing/2014/main" id="{6DDCAC06-2DF9-A35A-5E59-A6EADAD530D7}"/>
              </a:ext>
            </a:extLst>
          </p:cNvPr>
          <p:cNvCxnSpPr/>
          <p:nvPr/>
        </p:nvCxnSpPr>
        <p:spPr>
          <a:xfrm>
            <a:off x="680328" y="3815774"/>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FFE23BC-FEF8-5876-E3E4-84B4D3947FD9}"/>
              </a:ext>
            </a:extLst>
          </p:cNvPr>
          <p:cNvSpPr txBox="1"/>
          <p:nvPr/>
        </p:nvSpPr>
        <p:spPr>
          <a:xfrm>
            <a:off x="605699" y="4588152"/>
            <a:ext cx="5484086" cy="584775"/>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Nhiều tiến trình không sử dụng luồng sẽ sử dụng nhiều tài nguyên hơn.</a:t>
            </a:r>
            <a:endParaRPr lang="en-US" sz="1600" dirty="0">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2DD53991-C6EF-E5E4-F145-5765D45CF1D0}"/>
              </a:ext>
            </a:extLst>
          </p:cNvPr>
          <p:cNvSpPr txBox="1"/>
          <p:nvPr/>
        </p:nvSpPr>
        <p:spPr>
          <a:xfrm>
            <a:off x="6262545" y="4732043"/>
            <a:ext cx="4898794" cy="338554"/>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Nhiều quy trình luồng sử dụng ít tài nguyên hơn.</a:t>
            </a:r>
            <a:endParaRPr lang="en-US" sz="1600" dirty="0">
              <a:latin typeface="Roboto" panose="02000000000000000000" pitchFamily="2" charset="0"/>
              <a:ea typeface="Roboto" panose="02000000000000000000" pitchFamily="2" charset="0"/>
            </a:endParaRPr>
          </a:p>
        </p:txBody>
      </p:sp>
      <p:cxnSp>
        <p:nvCxnSpPr>
          <p:cNvPr id="40" name="Straight Connector 39">
            <a:extLst>
              <a:ext uri="{FF2B5EF4-FFF2-40B4-BE49-F238E27FC236}">
                <a16:creationId xmlns:a16="http://schemas.microsoft.com/office/drawing/2014/main" id="{D16E07D3-21A6-0721-0E68-45B518D2C1C6}"/>
              </a:ext>
            </a:extLst>
          </p:cNvPr>
          <p:cNvCxnSpPr/>
          <p:nvPr/>
        </p:nvCxnSpPr>
        <p:spPr>
          <a:xfrm>
            <a:off x="716447" y="4540507"/>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A278A39-38C5-6BE8-080D-46698D2703B3}"/>
              </a:ext>
            </a:extLst>
          </p:cNvPr>
          <p:cNvSpPr txBox="1"/>
          <p:nvPr/>
        </p:nvSpPr>
        <p:spPr>
          <a:xfrm>
            <a:off x="605699" y="5301482"/>
            <a:ext cx="5307290" cy="584775"/>
          </a:xfrm>
          <a:prstGeom prst="rect">
            <a:avLst/>
          </a:prstGeom>
          <a:noFill/>
        </p:spPr>
        <p:txBody>
          <a:bodyPr wrap="square">
            <a:spAutoFit/>
          </a:bodyPr>
          <a:lstStyle/>
          <a:p>
            <a:r>
              <a:rPr lang="en-US" sz="1600" b="0" i="0" dirty="0">
                <a:solidFill>
                  <a:srgbClr val="000000"/>
                </a:solidFill>
                <a:effectLst/>
                <a:latin typeface="Roboto" panose="02000000000000000000" pitchFamily="2" charset="0"/>
                <a:ea typeface="Roboto" panose="02000000000000000000" pitchFamily="2" charset="0"/>
              </a:rPr>
              <a:t>Trong </a:t>
            </a:r>
            <a:r>
              <a:rPr lang="en-US" sz="1600" b="0" i="0" dirty="0" err="1">
                <a:solidFill>
                  <a:srgbClr val="000000"/>
                </a:solidFill>
                <a:effectLst/>
                <a:latin typeface="Roboto" panose="02000000000000000000" pitchFamily="2" charset="0"/>
                <a:ea typeface="Roboto" panose="02000000000000000000" pitchFamily="2" charset="0"/>
              </a:rPr>
              <a:t>nhiều</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quy</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trình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mỗi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quy</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trình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hoạt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động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độc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lập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với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quy</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trình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khác</a:t>
            </a:r>
            <a:r>
              <a:rPr lang="en-US" sz="1600" b="0" i="0" dirty="0">
                <a:solidFill>
                  <a:srgbClr val="000000"/>
                </a:solidFill>
                <a:effectLst/>
                <a:latin typeface="Roboto" panose="02000000000000000000" pitchFamily="2" charset="0"/>
                <a:ea typeface="Roboto" panose="02000000000000000000" pitchFamily="2" charset="0"/>
              </a:rPr>
              <a:t>.</a:t>
            </a:r>
            <a:endParaRPr lang="en-US" sz="1600" dirty="0">
              <a:latin typeface="Roboto" panose="02000000000000000000" pitchFamily="2" charset="0"/>
              <a:ea typeface="Roboto" panose="02000000000000000000" pitchFamily="2" charset="0"/>
            </a:endParaRPr>
          </a:p>
        </p:txBody>
      </p:sp>
      <p:cxnSp>
        <p:nvCxnSpPr>
          <p:cNvPr id="43" name="Straight Connector 42">
            <a:extLst>
              <a:ext uri="{FF2B5EF4-FFF2-40B4-BE49-F238E27FC236}">
                <a16:creationId xmlns:a16="http://schemas.microsoft.com/office/drawing/2014/main" id="{92BCAFD0-5951-E3A2-5334-5224AECF74CA}"/>
              </a:ext>
            </a:extLst>
          </p:cNvPr>
          <p:cNvCxnSpPr/>
          <p:nvPr/>
        </p:nvCxnSpPr>
        <p:spPr>
          <a:xfrm>
            <a:off x="680328" y="5262133"/>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3032CFE-FF8C-9156-8DF4-41596EBAB6E3}"/>
              </a:ext>
            </a:extLst>
          </p:cNvPr>
          <p:cNvSpPr txBox="1"/>
          <p:nvPr/>
        </p:nvSpPr>
        <p:spPr>
          <a:xfrm>
            <a:off x="6315909" y="5334037"/>
            <a:ext cx="5627852" cy="584775"/>
          </a:xfrm>
          <a:prstGeom prst="rect">
            <a:avLst/>
          </a:prstGeom>
          <a:noFill/>
        </p:spPr>
        <p:txBody>
          <a:bodyPr wrap="square">
            <a:spAutoFit/>
          </a:bodyPr>
          <a:lstStyle/>
          <a:p>
            <a:r>
              <a:rPr lang="en-US" sz="1600" b="0" i="0" dirty="0" err="1">
                <a:solidFill>
                  <a:srgbClr val="000000"/>
                </a:solidFill>
                <a:effectLst/>
                <a:latin typeface="Roboto" panose="02000000000000000000" pitchFamily="2" charset="0"/>
                <a:ea typeface="Roboto" panose="02000000000000000000" pitchFamily="2" charset="0"/>
              </a:rPr>
              <a:t>Một</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thể</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đọc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ghi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hoặc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thay</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đổi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dữ</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liệu</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của</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khác</a:t>
            </a:r>
            <a:r>
              <a:rPr lang="en-US" sz="1600" b="0" i="0" dirty="0">
                <a:solidFill>
                  <a:srgbClr val="000000"/>
                </a:solidFill>
                <a:effectLst/>
                <a:latin typeface="Roboto" panose="02000000000000000000" pitchFamily="2" charset="0"/>
                <a:ea typeface="Roboto" panose="02000000000000000000" pitchFamily="2" charset="0"/>
              </a:rPr>
              <a:t>.</a:t>
            </a:r>
            <a:endParaRPr lang="en-US"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5621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93DB461F-EAA2-35DC-9D95-5AB882B51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B6C53B-23D1-908D-87DB-DA92E826A17B}"/>
              </a:ext>
            </a:extLst>
          </p:cNvPr>
          <p:cNvSpPr txBox="1"/>
          <p:nvPr/>
        </p:nvSpPr>
        <p:spPr>
          <a:xfrm>
            <a:off x="539685" y="642053"/>
            <a:ext cx="2637148" cy="461665"/>
          </a:xfrm>
          <a:prstGeom prst="rect">
            <a:avLst/>
          </a:prstGeom>
          <a:noFill/>
        </p:spPr>
        <p:txBody>
          <a:bodyPr wrap="square">
            <a:spAutoFit/>
          </a:bodyPr>
          <a:lstStyle/>
          <a:p>
            <a:pPr algn="l"/>
            <a:r>
              <a:rPr lang="en-US" sz="2400" b="0" i="0" dirty="0" err="1">
                <a:solidFill>
                  <a:srgbClr val="000000"/>
                </a:solidFill>
                <a:effectLst/>
                <a:latin typeface="Roboto" panose="02000000000000000000" pitchFamily="2" charset="0"/>
                <a:ea typeface="Roboto" panose="02000000000000000000" pitchFamily="2" charset="0"/>
              </a:rPr>
              <a:t>Mô</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hình</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đa</a:t>
            </a:r>
            <a:r>
              <a:rPr lang="en-US" sz="2400" b="0" i="0" dirty="0">
                <a:solidFill>
                  <a:srgbClr val="000000"/>
                </a:solidFill>
                <a:effectLst/>
                <a:latin typeface="Roboto" panose="02000000000000000000" pitchFamily="2" charset="0"/>
                <a:ea typeface="Roboto" panose="02000000000000000000" pitchFamily="2" charset="0"/>
              </a:rPr>
              <a:t> </a:t>
            </a:r>
            <a:r>
              <a:rPr lang="en-US" sz="2400" b="0" i="0" dirty="0" err="1">
                <a:solidFill>
                  <a:srgbClr val="000000"/>
                </a:solidFill>
                <a:effectLst/>
                <a:latin typeface="Roboto" panose="02000000000000000000" pitchFamily="2" charset="0"/>
                <a:ea typeface="Roboto" panose="02000000000000000000" pitchFamily="2" charset="0"/>
              </a:rPr>
              <a:t>luồng</a:t>
            </a:r>
            <a:endParaRPr lang="en-US" sz="2400" b="0" i="0" dirty="0">
              <a:solidFill>
                <a:srgbClr val="000000"/>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06BB6415-96A0-323A-B2DF-F670F90B7405}"/>
              </a:ext>
            </a:extLst>
          </p:cNvPr>
          <p:cNvSpPr txBox="1"/>
          <p:nvPr/>
        </p:nvSpPr>
        <p:spPr>
          <a:xfrm>
            <a:off x="539685" y="1249673"/>
            <a:ext cx="10781908" cy="1343958"/>
          </a:xfrm>
          <a:prstGeom prst="rect">
            <a:avLst/>
          </a:prstGeom>
          <a:noFill/>
        </p:spPr>
        <p:txBody>
          <a:bodyPr wrap="square">
            <a:spAutoFit/>
          </a:bodyPr>
          <a:lstStyle/>
          <a:p>
            <a:pPr>
              <a:lnSpc>
                <a:spcPct val="130000"/>
              </a:lnSpc>
            </a:pPr>
            <a:r>
              <a:rPr lang="vi-VN" sz="1600" b="0" i="0" dirty="0">
                <a:solidFill>
                  <a:srgbClr val="000000"/>
                </a:solidFill>
                <a:effectLst/>
                <a:latin typeface="Roboto" panose="02000000000000000000" pitchFamily="2" charset="0"/>
                <a:ea typeface="Roboto" panose="02000000000000000000" pitchFamily="2" charset="0"/>
              </a:rPr>
              <a:t>Một số hệ điều hành cung cấp tiện ích luồng cấp người dùng kết hợp và tiện ích luồng cấp hạt nhân. Solaris là một ví dụ điển hình cho phương pháp kết hợp này. Trong một hệ thống kết hợp, nhiều luồng trong cùng một ứng dụng có thể chạy song song trên nhiều bộ xử lý và lệnh gọi hệ thống chặn không nhất thiết phải chặn toàn bộ quá trình. Mô hình đa luồng có ba loại</a:t>
            </a:r>
            <a:endParaRPr lang="en-US" sz="1600" dirty="0">
              <a:latin typeface="Roboto" panose="02000000000000000000" pitchFamily="2" charset="0"/>
              <a:ea typeface="Roboto" panose="02000000000000000000" pitchFamily="2" charset="0"/>
            </a:endParaRPr>
          </a:p>
        </p:txBody>
      </p:sp>
      <p:grpSp>
        <p:nvGrpSpPr>
          <p:cNvPr id="23" name="Group 22">
            <a:extLst>
              <a:ext uri="{FF2B5EF4-FFF2-40B4-BE49-F238E27FC236}">
                <a16:creationId xmlns:a16="http://schemas.microsoft.com/office/drawing/2014/main" id="{18484DB9-56ED-66DF-5D40-0A319763097D}"/>
              </a:ext>
            </a:extLst>
          </p:cNvPr>
          <p:cNvGrpSpPr/>
          <p:nvPr/>
        </p:nvGrpSpPr>
        <p:grpSpPr>
          <a:xfrm>
            <a:off x="679907" y="3049242"/>
            <a:ext cx="3226720" cy="3291840"/>
            <a:chOff x="679907" y="3049242"/>
            <a:chExt cx="3226720" cy="3291840"/>
          </a:xfrm>
        </p:grpSpPr>
        <p:sp>
          <p:nvSpPr>
            <p:cNvPr id="20" name="Rectangle: Rounded Corners 19">
              <a:extLst>
                <a:ext uri="{FF2B5EF4-FFF2-40B4-BE49-F238E27FC236}">
                  <a16:creationId xmlns:a16="http://schemas.microsoft.com/office/drawing/2014/main" id="{56C7FDB8-F91F-20CE-E9CD-208BFD14B342}"/>
                </a:ext>
              </a:extLst>
            </p:cNvPr>
            <p:cNvSpPr/>
            <p:nvPr/>
          </p:nvSpPr>
          <p:spPr>
            <a:xfrm>
              <a:off x="679907" y="3049242"/>
              <a:ext cx="3226720" cy="3291840"/>
            </a:xfrm>
            <a:prstGeom prst="roundRect">
              <a:avLst>
                <a:gd name="adj" fmla="val 848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24E7B3-18F3-C1A1-5570-846BE9B18EE9}"/>
                </a:ext>
              </a:extLst>
            </p:cNvPr>
            <p:cNvSpPr txBox="1"/>
            <p:nvPr/>
          </p:nvSpPr>
          <p:spPr>
            <a:xfrm>
              <a:off x="1146930" y="3182852"/>
              <a:ext cx="2354344" cy="369332"/>
            </a:xfrm>
            <a:prstGeom prst="rect">
              <a:avLst/>
            </a:prstGeom>
            <a:noFill/>
          </p:spPr>
          <p:txBody>
            <a:bodyPr wrap="square">
              <a:spAutoFit/>
            </a:bodyPr>
            <a:lstStyle/>
            <a:p>
              <a:pPr algn="l"/>
              <a:r>
                <a:rPr lang="en-US" b="0" i="0" dirty="0">
                  <a:solidFill>
                    <a:srgbClr val="000000"/>
                  </a:solidFill>
                  <a:effectLst/>
                  <a:latin typeface="Roboto" panose="02000000000000000000" pitchFamily="2" charset="0"/>
                  <a:ea typeface="Roboto" panose="02000000000000000000" pitchFamily="2" charset="0"/>
                </a:rPr>
                <a:t>Many to Many Model</a:t>
              </a:r>
            </a:p>
          </p:txBody>
        </p:sp>
        <p:pic>
          <p:nvPicPr>
            <p:cNvPr id="3074" name="Picture 2">
              <a:extLst>
                <a:ext uri="{FF2B5EF4-FFF2-40B4-BE49-F238E27FC236}">
                  <a16:creationId xmlns:a16="http://schemas.microsoft.com/office/drawing/2014/main" id="{61A8F05C-7605-3213-05DE-5300A7F69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596" y="3626028"/>
              <a:ext cx="2870069" cy="2427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47F800B1-7EC4-E76B-15DF-57F2CA437149}"/>
              </a:ext>
            </a:extLst>
          </p:cNvPr>
          <p:cNvGrpSpPr/>
          <p:nvPr/>
        </p:nvGrpSpPr>
        <p:grpSpPr>
          <a:xfrm>
            <a:off x="8262009" y="3049242"/>
            <a:ext cx="3226720" cy="3291840"/>
            <a:chOff x="8262009" y="3049242"/>
            <a:chExt cx="3226720" cy="3291840"/>
          </a:xfrm>
        </p:grpSpPr>
        <p:sp>
          <p:nvSpPr>
            <p:cNvPr id="22" name="Rectangle: Rounded Corners 21">
              <a:extLst>
                <a:ext uri="{FF2B5EF4-FFF2-40B4-BE49-F238E27FC236}">
                  <a16:creationId xmlns:a16="http://schemas.microsoft.com/office/drawing/2014/main" id="{480CFC95-B4FA-9B9C-7061-C2C96486E7C0}"/>
                </a:ext>
              </a:extLst>
            </p:cNvPr>
            <p:cNvSpPr/>
            <p:nvPr/>
          </p:nvSpPr>
          <p:spPr>
            <a:xfrm>
              <a:off x="8262009" y="3049242"/>
              <a:ext cx="3226720" cy="3291840"/>
            </a:xfrm>
            <a:prstGeom prst="roundRect">
              <a:avLst>
                <a:gd name="adj" fmla="val 848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DD17B15-6478-D152-9DFE-4594E42F7D89}"/>
                </a:ext>
              </a:extLst>
            </p:cNvPr>
            <p:cNvSpPr txBox="1"/>
            <p:nvPr/>
          </p:nvSpPr>
          <p:spPr>
            <a:xfrm>
              <a:off x="8891961" y="3256696"/>
              <a:ext cx="2354344" cy="369332"/>
            </a:xfrm>
            <a:prstGeom prst="rect">
              <a:avLst/>
            </a:prstGeom>
            <a:noFill/>
          </p:spPr>
          <p:txBody>
            <a:bodyPr wrap="square">
              <a:spAutoFit/>
            </a:bodyPr>
            <a:lstStyle/>
            <a:p>
              <a:pPr algn="l"/>
              <a:r>
                <a:rPr lang="vi-VN" b="0" i="0" dirty="0">
                  <a:solidFill>
                    <a:srgbClr val="000000"/>
                  </a:solidFill>
                  <a:effectLst/>
                  <a:latin typeface="Roboto" panose="02000000000000000000" pitchFamily="2" charset="0"/>
                  <a:ea typeface="Roboto" panose="02000000000000000000" pitchFamily="2" charset="0"/>
                </a:rPr>
                <a:t>One </a:t>
              </a:r>
              <a:r>
                <a:rPr lang="en-US" b="0" i="0" dirty="0">
                  <a:solidFill>
                    <a:srgbClr val="000000"/>
                  </a:solidFill>
                  <a:effectLst/>
                  <a:latin typeface="Roboto" panose="02000000000000000000" pitchFamily="2" charset="0"/>
                  <a:ea typeface="Roboto" panose="02000000000000000000" pitchFamily="2" charset="0"/>
                </a:rPr>
                <a:t>to </a:t>
              </a:r>
              <a:r>
                <a:rPr lang="vi-VN" b="0" i="0" dirty="0">
                  <a:solidFill>
                    <a:srgbClr val="000000"/>
                  </a:solidFill>
                  <a:effectLst/>
                  <a:latin typeface="Roboto" panose="02000000000000000000" pitchFamily="2" charset="0"/>
                  <a:ea typeface="Roboto" panose="02000000000000000000" pitchFamily="2" charset="0"/>
                </a:rPr>
                <a:t>One</a:t>
              </a:r>
              <a:r>
                <a:rPr lang="en-US" b="0" i="0" dirty="0">
                  <a:solidFill>
                    <a:srgbClr val="000000"/>
                  </a:solidFill>
                  <a:effectLst/>
                  <a:latin typeface="Roboto" panose="02000000000000000000" pitchFamily="2" charset="0"/>
                  <a:ea typeface="Roboto" panose="02000000000000000000" pitchFamily="2" charset="0"/>
                </a:rPr>
                <a:t> Model</a:t>
              </a:r>
            </a:p>
          </p:txBody>
        </p:sp>
        <p:pic>
          <p:nvPicPr>
            <p:cNvPr id="3076" name="Picture 4">
              <a:extLst>
                <a:ext uri="{FF2B5EF4-FFF2-40B4-BE49-F238E27FC236}">
                  <a16:creationId xmlns:a16="http://schemas.microsoft.com/office/drawing/2014/main" id="{FBBF17C9-524A-E719-CBEB-F463A389A4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0335" y="3626028"/>
              <a:ext cx="2870069" cy="25013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D126B704-8E78-CB42-F00F-6BBC26717AD6}"/>
              </a:ext>
            </a:extLst>
          </p:cNvPr>
          <p:cNvGrpSpPr/>
          <p:nvPr/>
        </p:nvGrpSpPr>
        <p:grpSpPr>
          <a:xfrm>
            <a:off x="4470958" y="3049242"/>
            <a:ext cx="3226720" cy="3291840"/>
            <a:chOff x="4470958" y="3049242"/>
            <a:chExt cx="3226720" cy="3291840"/>
          </a:xfrm>
        </p:grpSpPr>
        <p:sp>
          <p:nvSpPr>
            <p:cNvPr id="21" name="Rectangle: Rounded Corners 20">
              <a:extLst>
                <a:ext uri="{FF2B5EF4-FFF2-40B4-BE49-F238E27FC236}">
                  <a16:creationId xmlns:a16="http://schemas.microsoft.com/office/drawing/2014/main" id="{C4573EDC-C4B2-3C00-ECDC-B939F6225B08}"/>
                </a:ext>
              </a:extLst>
            </p:cNvPr>
            <p:cNvSpPr/>
            <p:nvPr/>
          </p:nvSpPr>
          <p:spPr>
            <a:xfrm>
              <a:off x="4470958" y="3049242"/>
              <a:ext cx="3226720" cy="3291840"/>
            </a:xfrm>
            <a:prstGeom prst="roundRect">
              <a:avLst>
                <a:gd name="adj" fmla="val 848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1750D0-051C-EB2B-DD81-9791ABD13C0B}"/>
                </a:ext>
              </a:extLst>
            </p:cNvPr>
            <p:cNvSpPr txBox="1"/>
            <p:nvPr/>
          </p:nvSpPr>
          <p:spPr>
            <a:xfrm>
              <a:off x="5035289" y="3256696"/>
              <a:ext cx="2354344" cy="369332"/>
            </a:xfrm>
            <a:prstGeom prst="rect">
              <a:avLst/>
            </a:prstGeom>
            <a:noFill/>
          </p:spPr>
          <p:txBody>
            <a:bodyPr wrap="square">
              <a:spAutoFit/>
            </a:bodyPr>
            <a:lstStyle/>
            <a:p>
              <a:pPr algn="l"/>
              <a:r>
                <a:rPr lang="vi-VN" b="0" i="0" dirty="0">
                  <a:solidFill>
                    <a:srgbClr val="000000"/>
                  </a:solidFill>
                  <a:effectLst/>
                  <a:latin typeface="Roboto" panose="02000000000000000000" pitchFamily="2" charset="0"/>
                  <a:ea typeface="Roboto" panose="02000000000000000000" pitchFamily="2" charset="0"/>
                </a:rPr>
                <a:t>One </a:t>
              </a:r>
              <a:r>
                <a:rPr lang="en-US" b="0" i="0" dirty="0">
                  <a:solidFill>
                    <a:srgbClr val="000000"/>
                  </a:solidFill>
                  <a:effectLst/>
                  <a:latin typeface="Roboto" panose="02000000000000000000" pitchFamily="2" charset="0"/>
                  <a:ea typeface="Roboto" panose="02000000000000000000" pitchFamily="2" charset="0"/>
                </a:rPr>
                <a:t>to </a:t>
              </a:r>
              <a:r>
                <a:rPr lang="vi-VN" b="0" i="0" dirty="0">
                  <a:solidFill>
                    <a:srgbClr val="000000"/>
                  </a:solidFill>
                  <a:effectLst/>
                  <a:latin typeface="Roboto" panose="02000000000000000000" pitchFamily="2" charset="0"/>
                  <a:ea typeface="Roboto" panose="02000000000000000000" pitchFamily="2" charset="0"/>
                </a:rPr>
                <a:t>Many </a:t>
              </a:r>
              <a:r>
                <a:rPr lang="en-US" b="0" i="0" dirty="0">
                  <a:solidFill>
                    <a:srgbClr val="000000"/>
                  </a:solidFill>
                  <a:effectLst/>
                  <a:latin typeface="Roboto" panose="02000000000000000000" pitchFamily="2" charset="0"/>
                  <a:ea typeface="Roboto" panose="02000000000000000000" pitchFamily="2" charset="0"/>
                </a:rPr>
                <a:t>Model</a:t>
              </a:r>
            </a:p>
          </p:txBody>
        </p:sp>
        <p:pic>
          <p:nvPicPr>
            <p:cNvPr id="3080" name="Picture 8">
              <a:extLst>
                <a:ext uri="{FF2B5EF4-FFF2-40B4-BE49-F238E27FC236}">
                  <a16:creationId xmlns:a16="http://schemas.microsoft.com/office/drawing/2014/main" id="{8EEB4724-3136-4E0B-9631-B0BF33FAAC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65" y="3626028"/>
              <a:ext cx="2870069" cy="25013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601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D2A488-4376-E1F5-97FC-8FC82B490283}"/>
              </a:ext>
            </a:extLst>
          </p:cNvPr>
          <p:cNvSpPr txBox="1"/>
          <p:nvPr/>
        </p:nvSpPr>
        <p:spPr>
          <a:xfrm>
            <a:off x="4238276" y="387315"/>
            <a:ext cx="3914074" cy="523220"/>
          </a:xfrm>
          <a:prstGeom prst="rect">
            <a:avLst/>
          </a:prstGeom>
          <a:noFill/>
        </p:spPr>
        <p:txBody>
          <a:bodyPr wrap="square" rtlCol="0">
            <a:spAutoFit/>
          </a:bodyPr>
          <a:lstStyle/>
          <a:p>
            <a:r>
              <a:rPr lang="vi-VN" sz="2800" dirty="0">
                <a:latin typeface="Roboto" panose="02000000000000000000" pitchFamily="2" charset="0"/>
                <a:ea typeface="Roboto" panose="02000000000000000000" pitchFamily="2" charset="0"/>
              </a:rPr>
              <a:t>Đơn luồng với đa luồng</a:t>
            </a:r>
            <a:endParaRPr lang="en-US" sz="2800" dirty="0">
              <a:latin typeface="Roboto" panose="02000000000000000000" pitchFamily="2" charset="0"/>
              <a:ea typeface="Roboto" panose="02000000000000000000" pitchFamily="2" charset="0"/>
            </a:endParaRPr>
          </a:p>
        </p:txBody>
      </p:sp>
      <p:grpSp>
        <p:nvGrpSpPr>
          <p:cNvPr id="6215" name="Group 6214">
            <a:extLst>
              <a:ext uri="{FF2B5EF4-FFF2-40B4-BE49-F238E27FC236}">
                <a16:creationId xmlns:a16="http://schemas.microsoft.com/office/drawing/2014/main" id="{DF0FC0C8-CD80-EE2A-8980-3B71F52E298E}"/>
              </a:ext>
            </a:extLst>
          </p:cNvPr>
          <p:cNvGrpSpPr/>
          <p:nvPr/>
        </p:nvGrpSpPr>
        <p:grpSpPr>
          <a:xfrm>
            <a:off x="681594" y="1146707"/>
            <a:ext cx="5118753" cy="5323978"/>
            <a:chOff x="472913" y="1140091"/>
            <a:chExt cx="5118753" cy="5323978"/>
          </a:xfrm>
        </p:grpSpPr>
        <p:sp>
          <p:nvSpPr>
            <p:cNvPr id="9" name="Rectangle: Rounded Corners 8">
              <a:extLst>
                <a:ext uri="{FF2B5EF4-FFF2-40B4-BE49-F238E27FC236}">
                  <a16:creationId xmlns:a16="http://schemas.microsoft.com/office/drawing/2014/main" id="{98DBD0DE-90D7-08A2-9E3B-E114981250BC}"/>
                </a:ext>
              </a:extLst>
            </p:cNvPr>
            <p:cNvSpPr/>
            <p:nvPr/>
          </p:nvSpPr>
          <p:spPr>
            <a:xfrm>
              <a:off x="472913" y="1140091"/>
              <a:ext cx="5118753" cy="5323978"/>
            </a:xfrm>
            <a:prstGeom prst="roundRect">
              <a:avLst>
                <a:gd name="adj" fmla="val 6322"/>
              </a:avLst>
            </a:prstGeom>
            <a:solidFill>
              <a:schemeClr val="accent1">
                <a:lumMod val="20000"/>
                <a:lumOff val="80000"/>
              </a:schemeClr>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EAF0BF-3999-0D8E-7BFE-BBEE71842E63}"/>
                </a:ext>
              </a:extLst>
            </p:cNvPr>
            <p:cNvSpPr txBox="1"/>
            <p:nvPr/>
          </p:nvSpPr>
          <p:spPr>
            <a:xfrm>
              <a:off x="2181549" y="1339192"/>
              <a:ext cx="1848046" cy="470835"/>
            </a:xfrm>
            <a:prstGeom prst="rect">
              <a:avLst/>
            </a:prstGeom>
            <a:noFill/>
          </p:spPr>
          <p:txBody>
            <a:bodyPr wrap="square" rtlCol="0">
              <a:spAutoFit/>
            </a:bodyPr>
            <a:lstStyle/>
            <a:p>
              <a:r>
                <a:rPr lang="vi-VN" sz="2400" b="1" dirty="0">
                  <a:solidFill>
                    <a:srgbClr val="0070C0"/>
                  </a:solidFill>
                  <a:latin typeface="Roboto" panose="02000000000000000000" pitchFamily="2" charset="0"/>
                  <a:ea typeface="Roboto" panose="02000000000000000000" pitchFamily="2" charset="0"/>
                </a:rPr>
                <a:t>Đơn luồng</a:t>
              </a:r>
              <a:endParaRPr lang="en-US" sz="2400" b="1" dirty="0">
                <a:solidFill>
                  <a:srgbClr val="0070C0"/>
                </a:solidFill>
                <a:latin typeface="Roboto" panose="02000000000000000000" pitchFamily="2" charset="0"/>
                <a:ea typeface="Roboto" panose="02000000000000000000" pitchFamily="2" charset="0"/>
              </a:endParaRPr>
            </a:p>
          </p:txBody>
        </p:sp>
        <p:grpSp>
          <p:nvGrpSpPr>
            <p:cNvPr id="25" name="Group 24">
              <a:extLst>
                <a:ext uri="{FF2B5EF4-FFF2-40B4-BE49-F238E27FC236}">
                  <a16:creationId xmlns:a16="http://schemas.microsoft.com/office/drawing/2014/main" id="{95895B10-4724-3340-B2D6-4D3C089BC6C7}"/>
                </a:ext>
              </a:extLst>
            </p:cNvPr>
            <p:cNvGrpSpPr/>
            <p:nvPr/>
          </p:nvGrpSpPr>
          <p:grpSpPr>
            <a:xfrm>
              <a:off x="659654" y="3855776"/>
              <a:ext cx="3540550" cy="345279"/>
              <a:chOff x="868837" y="3931385"/>
              <a:chExt cx="3540550" cy="338554"/>
            </a:xfrm>
          </p:grpSpPr>
          <p:grpSp>
            <p:nvGrpSpPr>
              <p:cNvPr id="15" name="Group 14">
                <a:extLst>
                  <a:ext uri="{FF2B5EF4-FFF2-40B4-BE49-F238E27FC236}">
                    <a16:creationId xmlns:a16="http://schemas.microsoft.com/office/drawing/2014/main" id="{14484A0A-7CCB-5744-83A3-5985D093F549}"/>
                  </a:ext>
                </a:extLst>
              </p:cNvPr>
              <p:cNvGrpSpPr/>
              <p:nvPr/>
            </p:nvGrpSpPr>
            <p:grpSpPr>
              <a:xfrm>
                <a:off x="868837" y="3981614"/>
                <a:ext cx="224672" cy="228600"/>
                <a:chOff x="7165942" y="4748753"/>
                <a:chExt cx="914400" cy="897903"/>
              </a:xfrm>
            </p:grpSpPr>
            <p:sp>
              <p:nvSpPr>
                <p:cNvPr id="14" name="Oval 13">
                  <a:extLst>
                    <a:ext uri="{FF2B5EF4-FFF2-40B4-BE49-F238E27FC236}">
                      <a16:creationId xmlns:a16="http://schemas.microsoft.com/office/drawing/2014/main" id="{13431507-1CEA-0219-DAA0-D11AFB6AF1F3}"/>
                    </a:ext>
                  </a:extLst>
                </p:cNvPr>
                <p:cNvSpPr/>
                <p:nvPr/>
              </p:nvSpPr>
              <p:spPr>
                <a:xfrm>
                  <a:off x="7165942" y="4748753"/>
                  <a:ext cx="914400" cy="89790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mark with solid fill">
                  <a:extLst>
                    <a:ext uri="{FF2B5EF4-FFF2-40B4-BE49-F238E27FC236}">
                      <a16:creationId xmlns:a16="http://schemas.microsoft.com/office/drawing/2014/main" id="{DD91A0B9-75AC-7344-41D8-B43FA7BB9F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416" y="4877978"/>
                  <a:ext cx="639452" cy="639452"/>
                </a:xfrm>
                <a:prstGeom prst="rect">
                  <a:avLst/>
                </a:prstGeom>
              </p:spPr>
            </p:pic>
          </p:grpSp>
          <p:sp>
            <p:nvSpPr>
              <p:cNvPr id="17" name="TextBox 16">
                <a:extLst>
                  <a:ext uri="{FF2B5EF4-FFF2-40B4-BE49-F238E27FC236}">
                    <a16:creationId xmlns:a16="http://schemas.microsoft.com/office/drawing/2014/main" id="{6699EBAD-3D73-1404-DDB2-858B4BB36101}"/>
                  </a:ext>
                </a:extLst>
              </p:cNvPr>
              <p:cNvSpPr txBox="1"/>
              <p:nvPr/>
            </p:nvSpPr>
            <p:spPr>
              <a:xfrm>
                <a:off x="1140644" y="3931385"/>
                <a:ext cx="3268743" cy="338554"/>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Công việc được thực hiện tuần tự</a:t>
                </a:r>
                <a:endParaRPr lang="en-US" sz="1600" dirty="0">
                  <a:latin typeface="Roboto" panose="02000000000000000000" pitchFamily="2" charset="0"/>
                  <a:ea typeface="Roboto" panose="02000000000000000000" pitchFamily="2" charset="0"/>
                </a:endParaRPr>
              </a:p>
            </p:txBody>
          </p:sp>
        </p:grpSp>
        <p:grpSp>
          <p:nvGrpSpPr>
            <p:cNvPr id="26" name="Group 25">
              <a:extLst>
                <a:ext uri="{FF2B5EF4-FFF2-40B4-BE49-F238E27FC236}">
                  <a16:creationId xmlns:a16="http://schemas.microsoft.com/office/drawing/2014/main" id="{08639EC8-795C-8A13-48C3-96754AA50C5B}"/>
                </a:ext>
              </a:extLst>
            </p:cNvPr>
            <p:cNvGrpSpPr/>
            <p:nvPr/>
          </p:nvGrpSpPr>
          <p:grpSpPr>
            <a:xfrm>
              <a:off x="659654" y="4327648"/>
              <a:ext cx="4674124" cy="596391"/>
              <a:chOff x="868837" y="4309223"/>
              <a:chExt cx="4674124" cy="584775"/>
            </a:xfrm>
          </p:grpSpPr>
          <p:grpSp>
            <p:nvGrpSpPr>
              <p:cNvPr id="20" name="Group 19">
                <a:extLst>
                  <a:ext uri="{FF2B5EF4-FFF2-40B4-BE49-F238E27FC236}">
                    <a16:creationId xmlns:a16="http://schemas.microsoft.com/office/drawing/2014/main" id="{64B48B96-9003-9316-EB2E-08A76A9CCA91}"/>
                  </a:ext>
                </a:extLst>
              </p:cNvPr>
              <p:cNvGrpSpPr/>
              <p:nvPr/>
            </p:nvGrpSpPr>
            <p:grpSpPr>
              <a:xfrm>
                <a:off x="868837" y="4350024"/>
                <a:ext cx="224672" cy="228600"/>
                <a:chOff x="7165942" y="4748753"/>
                <a:chExt cx="914400" cy="897903"/>
              </a:xfrm>
            </p:grpSpPr>
            <p:sp>
              <p:nvSpPr>
                <p:cNvPr id="22" name="Oval 21">
                  <a:extLst>
                    <a:ext uri="{FF2B5EF4-FFF2-40B4-BE49-F238E27FC236}">
                      <a16:creationId xmlns:a16="http://schemas.microsoft.com/office/drawing/2014/main" id="{758BDB3C-90AB-9539-E42E-299D508D54F3}"/>
                    </a:ext>
                  </a:extLst>
                </p:cNvPr>
                <p:cNvSpPr/>
                <p:nvPr/>
              </p:nvSpPr>
              <p:spPr>
                <a:xfrm>
                  <a:off x="7165942" y="4748753"/>
                  <a:ext cx="914400" cy="89790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Checkmark with solid fill">
                  <a:extLst>
                    <a:ext uri="{FF2B5EF4-FFF2-40B4-BE49-F238E27FC236}">
                      <a16:creationId xmlns:a16="http://schemas.microsoft.com/office/drawing/2014/main" id="{A826B387-35C2-2BEE-A0C2-4CA658C52A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416" y="4877978"/>
                  <a:ext cx="639452" cy="639452"/>
                </a:xfrm>
                <a:prstGeom prst="rect">
                  <a:avLst/>
                </a:prstGeom>
              </p:spPr>
            </p:pic>
          </p:grpSp>
          <p:sp>
            <p:nvSpPr>
              <p:cNvPr id="21" name="TextBox 20">
                <a:extLst>
                  <a:ext uri="{FF2B5EF4-FFF2-40B4-BE49-F238E27FC236}">
                    <a16:creationId xmlns:a16="http://schemas.microsoft.com/office/drawing/2014/main" id="{F3E1C0A9-69FD-7DB1-BFF9-87AD65EC7254}"/>
                  </a:ext>
                </a:extLst>
              </p:cNvPr>
              <p:cNvSpPr txBox="1"/>
              <p:nvPr/>
            </p:nvSpPr>
            <p:spPr>
              <a:xfrm>
                <a:off x="1131217" y="4309223"/>
                <a:ext cx="4411744" cy="584775"/>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Đơn luồng thường thích hợp cho các tác vụ đơn giản và không cần đồng bộ nhiều công việc.</a:t>
                </a:r>
                <a:endParaRPr lang="en-US" sz="1600" dirty="0">
                  <a:latin typeface="Roboto" panose="02000000000000000000" pitchFamily="2" charset="0"/>
                  <a:ea typeface="Roboto" panose="02000000000000000000" pitchFamily="2" charset="0"/>
                </a:endParaRPr>
              </a:p>
            </p:txBody>
          </p:sp>
        </p:grpSp>
        <p:grpSp>
          <p:nvGrpSpPr>
            <p:cNvPr id="29" name="Group 28">
              <a:extLst>
                <a:ext uri="{FF2B5EF4-FFF2-40B4-BE49-F238E27FC236}">
                  <a16:creationId xmlns:a16="http://schemas.microsoft.com/office/drawing/2014/main" id="{35AB9930-A46D-B5CC-495C-8EF1C8EF727D}"/>
                </a:ext>
              </a:extLst>
            </p:cNvPr>
            <p:cNvGrpSpPr/>
            <p:nvPr/>
          </p:nvGrpSpPr>
          <p:grpSpPr>
            <a:xfrm>
              <a:off x="652022" y="4988627"/>
              <a:ext cx="4674124" cy="847504"/>
              <a:chOff x="868837" y="4309223"/>
              <a:chExt cx="4674124" cy="830997"/>
            </a:xfrm>
          </p:grpSpPr>
          <p:grpSp>
            <p:nvGrpSpPr>
              <p:cNvPr id="30" name="Group 29">
                <a:extLst>
                  <a:ext uri="{FF2B5EF4-FFF2-40B4-BE49-F238E27FC236}">
                    <a16:creationId xmlns:a16="http://schemas.microsoft.com/office/drawing/2014/main" id="{8B73CE3D-E145-EB03-3477-AA80881DC5B8}"/>
                  </a:ext>
                </a:extLst>
              </p:cNvPr>
              <p:cNvGrpSpPr/>
              <p:nvPr/>
            </p:nvGrpSpPr>
            <p:grpSpPr>
              <a:xfrm>
                <a:off x="868837" y="4350024"/>
                <a:ext cx="224672" cy="228600"/>
                <a:chOff x="7165942" y="4748753"/>
                <a:chExt cx="914400" cy="897903"/>
              </a:xfrm>
            </p:grpSpPr>
            <p:sp>
              <p:nvSpPr>
                <p:cNvPr id="32" name="Oval 31">
                  <a:extLst>
                    <a:ext uri="{FF2B5EF4-FFF2-40B4-BE49-F238E27FC236}">
                      <a16:creationId xmlns:a16="http://schemas.microsoft.com/office/drawing/2014/main" id="{1D7DB3B6-7776-E1C8-FE38-8537571A794D}"/>
                    </a:ext>
                  </a:extLst>
                </p:cNvPr>
                <p:cNvSpPr/>
                <p:nvPr/>
              </p:nvSpPr>
              <p:spPr>
                <a:xfrm>
                  <a:off x="7165942" y="4748753"/>
                  <a:ext cx="914400" cy="89790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heckmark with solid fill">
                  <a:extLst>
                    <a:ext uri="{FF2B5EF4-FFF2-40B4-BE49-F238E27FC236}">
                      <a16:creationId xmlns:a16="http://schemas.microsoft.com/office/drawing/2014/main" id="{5C18432B-4170-48AD-4EC0-DF99AB3AA3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416" y="4877978"/>
                  <a:ext cx="639452" cy="639452"/>
                </a:xfrm>
                <a:prstGeom prst="rect">
                  <a:avLst/>
                </a:prstGeom>
              </p:spPr>
            </p:pic>
          </p:grpSp>
          <p:sp>
            <p:nvSpPr>
              <p:cNvPr id="31" name="TextBox 30">
                <a:extLst>
                  <a:ext uri="{FF2B5EF4-FFF2-40B4-BE49-F238E27FC236}">
                    <a16:creationId xmlns:a16="http://schemas.microsoft.com/office/drawing/2014/main" id="{392DCA93-074E-773D-9FD2-8BD355A99E5D}"/>
                  </a:ext>
                </a:extLst>
              </p:cNvPr>
              <p:cNvSpPr txBox="1"/>
              <p:nvPr/>
            </p:nvSpPr>
            <p:spPr>
              <a:xfrm>
                <a:off x="1131217" y="4309223"/>
                <a:ext cx="4411744" cy="830997"/>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Thời gian chạy có thể nhanh hơn trong trường hợp không cần đồng bộ hóa và không có chi phí cho việc quản lý luồng.</a:t>
                </a:r>
                <a:endParaRPr lang="en-US" sz="1600" dirty="0">
                  <a:latin typeface="Roboto" panose="02000000000000000000" pitchFamily="2" charset="0"/>
                  <a:ea typeface="Roboto" panose="02000000000000000000" pitchFamily="2" charset="0"/>
                </a:endParaRPr>
              </a:p>
            </p:txBody>
          </p:sp>
        </p:grpSp>
        <p:pic>
          <p:nvPicPr>
            <p:cNvPr id="6211" name="Picture 6210" descr="Threads in Operating System | Definition, Types &amp; Benefits - Video &amp; Lesson  Transcript | Study.com">
              <a:extLst>
                <a:ext uri="{FF2B5EF4-FFF2-40B4-BE49-F238E27FC236}">
                  <a16:creationId xmlns:a16="http://schemas.microsoft.com/office/drawing/2014/main" id="{05942C79-BE14-3600-96E2-91FBC6AA5EDB}"/>
                </a:ext>
              </a:extLst>
            </p:cNvPr>
            <p:cNvPicPr>
              <a:picLocks noChangeAspect="1" noChangeArrowheads="1"/>
            </p:cNvPicPr>
            <p:nvPr/>
          </p:nvPicPr>
          <p:blipFill>
            <a:blip r:embed="rId5">
              <a:alphaModFix/>
              <a:extLst>
                <a:ext uri="{BEBA8EAE-BF5A-486C-A8C5-ECC9F3942E4B}">
                  <a14:imgProps xmlns:a14="http://schemas.microsoft.com/office/drawing/2010/main">
                    <a14:imgLayer r:embed="rId6">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l="2294" t="2782" r="2529" b="39469"/>
            <a:stretch>
              <a:fillRect/>
            </a:stretch>
          </p:blipFill>
          <p:spPr bwMode="auto">
            <a:xfrm>
              <a:off x="652021" y="1943618"/>
              <a:ext cx="4760536" cy="1634389"/>
            </a:xfrm>
            <a:custGeom>
              <a:avLst/>
              <a:gdLst>
                <a:gd name="connsiteX0" fmla="*/ 272404 w 4760536"/>
                <a:gd name="connsiteY0" fmla="*/ 0 h 1634389"/>
                <a:gd name="connsiteX1" fmla="*/ 4488132 w 4760536"/>
                <a:gd name="connsiteY1" fmla="*/ 0 h 1634389"/>
                <a:gd name="connsiteX2" fmla="*/ 4760536 w 4760536"/>
                <a:gd name="connsiteY2" fmla="*/ 272404 h 1634389"/>
                <a:gd name="connsiteX3" fmla="*/ 4760536 w 4760536"/>
                <a:gd name="connsiteY3" fmla="*/ 1361985 h 1634389"/>
                <a:gd name="connsiteX4" fmla="*/ 4488132 w 4760536"/>
                <a:gd name="connsiteY4" fmla="*/ 1634389 h 1634389"/>
                <a:gd name="connsiteX5" fmla="*/ 272404 w 4760536"/>
                <a:gd name="connsiteY5" fmla="*/ 1634389 h 1634389"/>
                <a:gd name="connsiteX6" fmla="*/ 0 w 4760536"/>
                <a:gd name="connsiteY6" fmla="*/ 1361985 h 1634389"/>
                <a:gd name="connsiteX7" fmla="*/ 0 w 4760536"/>
                <a:gd name="connsiteY7" fmla="*/ 272404 h 1634389"/>
                <a:gd name="connsiteX8" fmla="*/ 272404 w 4760536"/>
                <a:gd name="connsiteY8" fmla="*/ 0 h 16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0536" h="1634389">
                  <a:moveTo>
                    <a:pt x="272404" y="0"/>
                  </a:moveTo>
                  <a:lnTo>
                    <a:pt x="4488132" y="0"/>
                  </a:lnTo>
                  <a:cubicBezTo>
                    <a:pt x="4638577" y="0"/>
                    <a:pt x="4760536" y="121959"/>
                    <a:pt x="4760536" y="272404"/>
                  </a:cubicBezTo>
                  <a:lnTo>
                    <a:pt x="4760536" y="1361985"/>
                  </a:lnTo>
                  <a:cubicBezTo>
                    <a:pt x="4760536" y="1512430"/>
                    <a:pt x="4638577" y="1634389"/>
                    <a:pt x="4488132" y="1634389"/>
                  </a:cubicBezTo>
                  <a:lnTo>
                    <a:pt x="272404" y="1634389"/>
                  </a:lnTo>
                  <a:cubicBezTo>
                    <a:pt x="121959" y="1634389"/>
                    <a:pt x="0" y="1512430"/>
                    <a:pt x="0" y="1361985"/>
                  </a:cubicBezTo>
                  <a:lnTo>
                    <a:pt x="0" y="272404"/>
                  </a:lnTo>
                  <a:cubicBezTo>
                    <a:pt x="0" y="121959"/>
                    <a:pt x="121959" y="0"/>
                    <a:pt x="272404" y="0"/>
                  </a:cubicBezTo>
                  <a:close/>
                </a:path>
              </a:pathLst>
            </a:custGeom>
            <a:noFill/>
            <a:ln w="12700">
              <a:solidFill>
                <a:srgbClr val="E6E6E6"/>
              </a:solidFill>
            </a:ln>
            <a:effectLst/>
            <a:extLst>
              <a:ext uri="{909E8E84-426E-40DD-AFC4-6F175D3DCCD1}">
                <a14:hiddenFill xmlns:a14="http://schemas.microsoft.com/office/drawing/2010/main">
                  <a:solidFill>
                    <a:srgbClr val="FFFFFF"/>
                  </a:solidFill>
                </a14:hiddenFill>
              </a:ext>
            </a:extLst>
          </p:spPr>
        </p:pic>
      </p:grpSp>
      <p:grpSp>
        <p:nvGrpSpPr>
          <p:cNvPr id="6214" name="Group 6213">
            <a:extLst>
              <a:ext uri="{FF2B5EF4-FFF2-40B4-BE49-F238E27FC236}">
                <a16:creationId xmlns:a16="http://schemas.microsoft.com/office/drawing/2014/main" id="{573951E8-B2F6-04A9-71E7-09822CD460C6}"/>
              </a:ext>
            </a:extLst>
          </p:cNvPr>
          <p:cNvGrpSpPr/>
          <p:nvPr/>
        </p:nvGrpSpPr>
        <p:grpSpPr>
          <a:xfrm>
            <a:off x="6391654" y="1146707"/>
            <a:ext cx="5118753" cy="5323978"/>
            <a:chOff x="6507736" y="1078270"/>
            <a:chExt cx="5118753" cy="5323978"/>
          </a:xfrm>
        </p:grpSpPr>
        <p:sp>
          <p:nvSpPr>
            <p:cNvPr id="35" name="Rectangle: Rounded Corners 34">
              <a:extLst>
                <a:ext uri="{FF2B5EF4-FFF2-40B4-BE49-F238E27FC236}">
                  <a16:creationId xmlns:a16="http://schemas.microsoft.com/office/drawing/2014/main" id="{F1D02948-F87D-81BE-203B-5B2E9D38AC5A}"/>
                </a:ext>
              </a:extLst>
            </p:cNvPr>
            <p:cNvSpPr/>
            <p:nvPr/>
          </p:nvSpPr>
          <p:spPr>
            <a:xfrm>
              <a:off x="6507736" y="1078270"/>
              <a:ext cx="5118753" cy="5323978"/>
            </a:xfrm>
            <a:prstGeom prst="roundRect">
              <a:avLst>
                <a:gd name="adj" fmla="val 6322"/>
              </a:avLst>
            </a:prstGeom>
            <a:solidFill>
              <a:schemeClr val="accent1">
                <a:lumMod val="20000"/>
                <a:lumOff val="80000"/>
              </a:schemeClr>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4DAD000-EE75-6D91-1574-20261004A1CF}"/>
                </a:ext>
              </a:extLst>
            </p:cNvPr>
            <p:cNvSpPr txBox="1"/>
            <p:nvPr/>
          </p:nvSpPr>
          <p:spPr>
            <a:xfrm>
              <a:off x="8386980" y="1305478"/>
              <a:ext cx="1848046" cy="461665"/>
            </a:xfrm>
            <a:prstGeom prst="rect">
              <a:avLst/>
            </a:prstGeom>
            <a:noFill/>
          </p:spPr>
          <p:txBody>
            <a:bodyPr wrap="square" rtlCol="0">
              <a:spAutoFit/>
            </a:bodyPr>
            <a:lstStyle/>
            <a:p>
              <a:r>
                <a:rPr lang="vi-VN" sz="2400" b="1" dirty="0">
                  <a:solidFill>
                    <a:srgbClr val="0070C0"/>
                  </a:solidFill>
                  <a:latin typeface="Roboto" panose="02000000000000000000" pitchFamily="2" charset="0"/>
                  <a:ea typeface="Roboto" panose="02000000000000000000" pitchFamily="2" charset="0"/>
                </a:rPr>
                <a:t>Đa luồng</a:t>
              </a:r>
              <a:endParaRPr lang="en-US" sz="2400" b="1" dirty="0">
                <a:solidFill>
                  <a:srgbClr val="0070C0"/>
                </a:solidFill>
                <a:latin typeface="Roboto" panose="02000000000000000000" pitchFamily="2" charset="0"/>
                <a:ea typeface="Roboto" panose="02000000000000000000" pitchFamily="2" charset="0"/>
              </a:endParaRPr>
            </a:p>
          </p:txBody>
        </p:sp>
        <p:grpSp>
          <p:nvGrpSpPr>
            <p:cNvPr id="55" name="Group 54">
              <a:extLst>
                <a:ext uri="{FF2B5EF4-FFF2-40B4-BE49-F238E27FC236}">
                  <a16:creationId xmlns:a16="http://schemas.microsoft.com/office/drawing/2014/main" id="{D5BF2EBE-76E1-45D2-EABC-D6AB36C19FB5}"/>
                </a:ext>
              </a:extLst>
            </p:cNvPr>
            <p:cNvGrpSpPr/>
            <p:nvPr/>
          </p:nvGrpSpPr>
          <p:grpSpPr>
            <a:xfrm>
              <a:off x="6694476" y="3802080"/>
              <a:ext cx="4839317" cy="830997"/>
              <a:chOff x="6787074" y="4092099"/>
              <a:chExt cx="4839317" cy="830997"/>
            </a:xfrm>
          </p:grpSpPr>
          <p:grpSp>
            <p:nvGrpSpPr>
              <p:cNvPr id="39" name="Group 38">
                <a:extLst>
                  <a:ext uri="{FF2B5EF4-FFF2-40B4-BE49-F238E27FC236}">
                    <a16:creationId xmlns:a16="http://schemas.microsoft.com/office/drawing/2014/main" id="{F1A9D241-5D29-3DEA-958D-E5C50DFEF74B}"/>
                  </a:ext>
                </a:extLst>
              </p:cNvPr>
              <p:cNvGrpSpPr/>
              <p:nvPr/>
            </p:nvGrpSpPr>
            <p:grpSpPr>
              <a:xfrm>
                <a:off x="6787074" y="4142328"/>
                <a:ext cx="224672" cy="228600"/>
                <a:chOff x="7165942" y="4748753"/>
                <a:chExt cx="914400" cy="897903"/>
              </a:xfrm>
            </p:grpSpPr>
            <p:sp>
              <p:nvSpPr>
                <p:cNvPr id="41" name="Oval 40">
                  <a:extLst>
                    <a:ext uri="{FF2B5EF4-FFF2-40B4-BE49-F238E27FC236}">
                      <a16:creationId xmlns:a16="http://schemas.microsoft.com/office/drawing/2014/main" id="{901FDF1F-549C-701A-5243-D3337DAE5955}"/>
                    </a:ext>
                  </a:extLst>
                </p:cNvPr>
                <p:cNvSpPr/>
                <p:nvPr/>
              </p:nvSpPr>
              <p:spPr>
                <a:xfrm>
                  <a:off x="7165942" y="4748753"/>
                  <a:ext cx="914400" cy="89790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Checkmark with solid fill">
                  <a:extLst>
                    <a:ext uri="{FF2B5EF4-FFF2-40B4-BE49-F238E27FC236}">
                      <a16:creationId xmlns:a16="http://schemas.microsoft.com/office/drawing/2014/main" id="{1676AE25-9E3A-18CD-8013-810519ECF2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416" y="4877978"/>
                  <a:ext cx="639452" cy="639452"/>
                </a:xfrm>
                <a:prstGeom prst="rect">
                  <a:avLst/>
                </a:prstGeom>
              </p:spPr>
            </p:pic>
          </p:grpSp>
          <p:sp>
            <p:nvSpPr>
              <p:cNvPr id="40" name="TextBox 39">
                <a:extLst>
                  <a:ext uri="{FF2B5EF4-FFF2-40B4-BE49-F238E27FC236}">
                    <a16:creationId xmlns:a16="http://schemas.microsoft.com/office/drawing/2014/main" id="{BC169C6C-A118-27E4-3DA3-4457F16A2C68}"/>
                  </a:ext>
                </a:extLst>
              </p:cNvPr>
              <p:cNvSpPr txBox="1"/>
              <p:nvPr/>
            </p:nvSpPr>
            <p:spPr>
              <a:xfrm>
                <a:off x="7058881" y="4092099"/>
                <a:ext cx="4567510" cy="830997"/>
              </a:xfrm>
              <a:prstGeom prst="rect">
                <a:avLst/>
              </a:prstGeom>
              <a:noFill/>
            </p:spPr>
            <p:txBody>
              <a:bodyPr wrap="square">
                <a:spAutoFit/>
              </a:bodyPr>
              <a:lstStyle/>
              <a:p>
                <a:r>
                  <a:rPr lang="vi-VN" sz="1600" b="0" i="0" dirty="0">
                    <a:solidFill>
                      <a:srgbClr val="000000"/>
                    </a:solidFill>
                    <a:effectLst/>
                    <a:latin typeface="Roboto" panose="02000000000000000000" pitchFamily="2" charset="0"/>
                    <a:ea typeface="Roboto" panose="02000000000000000000" pitchFamily="2" charset="0"/>
                  </a:rPr>
                  <a:t>Đa luồng cho phép các công việc chạy song song trên nhiều luồng khác nhau, giúp tận dụng được nhiều lõi CPU và tăng hiệu suất.</a:t>
                </a:r>
                <a:endParaRPr lang="en-US" sz="1600" dirty="0">
                  <a:latin typeface="Roboto" panose="02000000000000000000" pitchFamily="2" charset="0"/>
                  <a:ea typeface="Roboto" panose="02000000000000000000" pitchFamily="2" charset="0"/>
                </a:endParaRPr>
              </a:p>
            </p:txBody>
          </p:sp>
        </p:grpSp>
        <p:grpSp>
          <p:nvGrpSpPr>
            <p:cNvPr id="43" name="Group 42">
              <a:extLst>
                <a:ext uri="{FF2B5EF4-FFF2-40B4-BE49-F238E27FC236}">
                  <a16:creationId xmlns:a16="http://schemas.microsoft.com/office/drawing/2014/main" id="{79E397AE-80E9-821C-89D1-7097AE01AE8E}"/>
                </a:ext>
              </a:extLst>
            </p:cNvPr>
            <p:cNvGrpSpPr/>
            <p:nvPr/>
          </p:nvGrpSpPr>
          <p:grpSpPr>
            <a:xfrm>
              <a:off x="6694476" y="5510329"/>
              <a:ext cx="4674124" cy="830997"/>
              <a:chOff x="868837" y="4309223"/>
              <a:chExt cx="4674124" cy="830997"/>
            </a:xfrm>
          </p:grpSpPr>
          <p:grpSp>
            <p:nvGrpSpPr>
              <p:cNvPr id="44" name="Group 43">
                <a:extLst>
                  <a:ext uri="{FF2B5EF4-FFF2-40B4-BE49-F238E27FC236}">
                    <a16:creationId xmlns:a16="http://schemas.microsoft.com/office/drawing/2014/main" id="{7A850D96-7606-EE62-0219-A8FA2DAD25EE}"/>
                  </a:ext>
                </a:extLst>
              </p:cNvPr>
              <p:cNvGrpSpPr/>
              <p:nvPr/>
            </p:nvGrpSpPr>
            <p:grpSpPr>
              <a:xfrm>
                <a:off x="868837" y="4350024"/>
                <a:ext cx="224672" cy="228600"/>
                <a:chOff x="7165942" y="4748753"/>
                <a:chExt cx="914400" cy="897903"/>
              </a:xfrm>
            </p:grpSpPr>
            <p:sp>
              <p:nvSpPr>
                <p:cNvPr id="46" name="Oval 45">
                  <a:extLst>
                    <a:ext uri="{FF2B5EF4-FFF2-40B4-BE49-F238E27FC236}">
                      <a16:creationId xmlns:a16="http://schemas.microsoft.com/office/drawing/2014/main" id="{CDE36E7D-BE99-5ED9-4292-8D5992385D04}"/>
                    </a:ext>
                  </a:extLst>
                </p:cNvPr>
                <p:cNvSpPr/>
                <p:nvPr/>
              </p:nvSpPr>
              <p:spPr>
                <a:xfrm>
                  <a:off x="7165942" y="4748753"/>
                  <a:ext cx="914400" cy="89790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Checkmark with solid fill">
                  <a:extLst>
                    <a:ext uri="{FF2B5EF4-FFF2-40B4-BE49-F238E27FC236}">
                      <a16:creationId xmlns:a16="http://schemas.microsoft.com/office/drawing/2014/main" id="{BED28EC9-3D40-3EC5-74EF-44FAE83150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416" y="4877978"/>
                  <a:ext cx="639452" cy="639452"/>
                </a:xfrm>
                <a:prstGeom prst="rect">
                  <a:avLst/>
                </a:prstGeom>
              </p:spPr>
            </p:pic>
          </p:grpSp>
          <p:sp>
            <p:nvSpPr>
              <p:cNvPr id="45" name="TextBox 44">
                <a:extLst>
                  <a:ext uri="{FF2B5EF4-FFF2-40B4-BE49-F238E27FC236}">
                    <a16:creationId xmlns:a16="http://schemas.microsoft.com/office/drawing/2014/main" id="{4D62926B-2E96-ABC0-4C41-0E7E54823F3E}"/>
                  </a:ext>
                </a:extLst>
              </p:cNvPr>
              <p:cNvSpPr txBox="1"/>
              <p:nvPr/>
            </p:nvSpPr>
            <p:spPr>
              <a:xfrm>
                <a:off x="1131217" y="4309223"/>
                <a:ext cx="4411744" cy="830997"/>
              </a:xfrm>
              <a:prstGeom prst="rect">
                <a:avLst/>
              </a:prstGeom>
              <a:noFill/>
            </p:spPr>
            <p:txBody>
              <a:bodyPr wrap="square">
                <a:spAutoFit/>
              </a:bodyPr>
              <a:lstStyle/>
              <a:p>
                <a:r>
                  <a:rPr lang="en-US" sz="1600" b="0" i="0" dirty="0" err="1">
                    <a:solidFill>
                      <a:srgbClr val="000000"/>
                    </a:solidFill>
                    <a:effectLst/>
                    <a:latin typeface="Roboto" panose="02000000000000000000" pitchFamily="2" charset="0"/>
                    <a:ea typeface="Roboto" panose="02000000000000000000" pitchFamily="2" charset="0"/>
                  </a:rPr>
                  <a:t>Việc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quản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lý</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và</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bộ</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hóa</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giữa</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thể</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tạo</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ra</a:t>
                </a:r>
                <a:r>
                  <a:rPr lang="en-US" sz="1600" b="0" i="0" dirty="0">
                    <a:solidFill>
                      <a:srgbClr val="000000"/>
                    </a:solidFill>
                    <a:effectLst/>
                    <a:latin typeface="Roboto" panose="02000000000000000000" pitchFamily="2" charset="0"/>
                    <a:ea typeface="Roboto" panose="02000000000000000000" pitchFamily="2" charset="0"/>
                  </a:rPr>
                  <a:t> chi </a:t>
                </a:r>
                <a:r>
                  <a:rPr lang="en-US" sz="1600" b="0" i="0" dirty="0" err="1">
                    <a:solidFill>
                      <a:srgbClr val="000000"/>
                    </a:solidFill>
                    <a:effectLst/>
                    <a:latin typeface="Roboto" panose="02000000000000000000" pitchFamily="2" charset="0"/>
                    <a:ea typeface="Roboto" panose="02000000000000000000" pitchFamily="2" charset="0"/>
                  </a:rPr>
                  <a:t>phí</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và</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khó</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khăn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trong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việc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xử</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lý</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lỗi</a:t>
                </a:r>
                <a:r>
                  <a:rPr lang="en-US" sz="1600" b="0" i="0" dirty="0">
                    <a:solidFill>
                      <a:srgbClr val="000000"/>
                    </a:solidFill>
                    <a:effectLst/>
                    <a:latin typeface="Roboto" panose="02000000000000000000" pitchFamily="2" charset="0"/>
                    <a:ea typeface="Roboto" panose="02000000000000000000" pitchFamily="2" charset="0"/>
                  </a:rPr>
                  <a:t>.</a:t>
                </a:r>
                <a:endParaRPr lang="en-US" sz="1600" dirty="0">
                  <a:latin typeface="Roboto" panose="02000000000000000000" pitchFamily="2" charset="0"/>
                  <a:ea typeface="Roboto" panose="02000000000000000000" pitchFamily="2" charset="0"/>
                </a:endParaRPr>
              </a:p>
            </p:txBody>
          </p:sp>
        </p:grpSp>
        <p:grpSp>
          <p:nvGrpSpPr>
            <p:cNvPr id="48" name="Group 47">
              <a:extLst>
                <a:ext uri="{FF2B5EF4-FFF2-40B4-BE49-F238E27FC236}">
                  <a16:creationId xmlns:a16="http://schemas.microsoft.com/office/drawing/2014/main" id="{DCED11E5-0D3E-426A-2F4E-69FDE2F0932D}"/>
                </a:ext>
              </a:extLst>
            </p:cNvPr>
            <p:cNvGrpSpPr/>
            <p:nvPr/>
          </p:nvGrpSpPr>
          <p:grpSpPr>
            <a:xfrm>
              <a:off x="6694476" y="4628943"/>
              <a:ext cx="4674124" cy="830997"/>
              <a:chOff x="868837" y="4309223"/>
              <a:chExt cx="4674124" cy="830997"/>
            </a:xfrm>
          </p:grpSpPr>
          <p:grpSp>
            <p:nvGrpSpPr>
              <p:cNvPr id="49" name="Group 48">
                <a:extLst>
                  <a:ext uri="{FF2B5EF4-FFF2-40B4-BE49-F238E27FC236}">
                    <a16:creationId xmlns:a16="http://schemas.microsoft.com/office/drawing/2014/main" id="{1DEE5498-9F05-5C63-F17A-A9FFAA3FCAE9}"/>
                  </a:ext>
                </a:extLst>
              </p:cNvPr>
              <p:cNvGrpSpPr/>
              <p:nvPr/>
            </p:nvGrpSpPr>
            <p:grpSpPr>
              <a:xfrm>
                <a:off x="868837" y="4350024"/>
                <a:ext cx="224672" cy="228600"/>
                <a:chOff x="7165942" y="4748753"/>
                <a:chExt cx="914400" cy="897903"/>
              </a:xfrm>
            </p:grpSpPr>
            <p:sp>
              <p:nvSpPr>
                <p:cNvPr id="51" name="Oval 50">
                  <a:extLst>
                    <a:ext uri="{FF2B5EF4-FFF2-40B4-BE49-F238E27FC236}">
                      <a16:creationId xmlns:a16="http://schemas.microsoft.com/office/drawing/2014/main" id="{B6700F63-E2E4-5835-63B1-EFE38185DDFA}"/>
                    </a:ext>
                  </a:extLst>
                </p:cNvPr>
                <p:cNvSpPr/>
                <p:nvPr/>
              </p:nvSpPr>
              <p:spPr>
                <a:xfrm>
                  <a:off x="7165942" y="4748753"/>
                  <a:ext cx="914400" cy="89790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Checkmark with solid fill">
                  <a:extLst>
                    <a:ext uri="{FF2B5EF4-FFF2-40B4-BE49-F238E27FC236}">
                      <a16:creationId xmlns:a16="http://schemas.microsoft.com/office/drawing/2014/main" id="{03D10F7E-918E-EDF7-CDF4-B575FD37C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416" y="4877978"/>
                  <a:ext cx="639452" cy="639452"/>
                </a:xfrm>
                <a:prstGeom prst="rect">
                  <a:avLst/>
                </a:prstGeom>
              </p:spPr>
            </p:pic>
          </p:grpSp>
          <p:sp>
            <p:nvSpPr>
              <p:cNvPr id="50" name="TextBox 49">
                <a:extLst>
                  <a:ext uri="{FF2B5EF4-FFF2-40B4-BE49-F238E27FC236}">
                    <a16:creationId xmlns:a16="http://schemas.microsoft.com/office/drawing/2014/main" id="{B99DC444-931F-4CC9-9803-E63F258F8883}"/>
                  </a:ext>
                </a:extLst>
              </p:cNvPr>
              <p:cNvSpPr txBox="1"/>
              <p:nvPr/>
            </p:nvSpPr>
            <p:spPr>
              <a:xfrm>
                <a:off x="1131217" y="4309223"/>
                <a:ext cx="4411744" cy="830997"/>
              </a:xfrm>
              <a:prstGeom prst="rect">
                <a:avLst/>
              </a:prstGeom>
              <a:noFill/>
            </p:spPr>
            <p:txBody>
              <a:bodyPr wrap="square">
                <a:spAutoFit/>
              </a:bodyPr>
              <a:lstStyle/>
              <a:p>
                <a:r>
                  <a:rPr lang="en-US" sz="1600" b="0" i="0" dirty="0" err="1">
                    <a:solidFill>
                      <a:srgbClr val="000000"/>
                    </a:solidFill>
                    <a:effectLst/>
                    <a:latin typeface="Roboto" panose="02000000000000000000" pitchFamily="2" charset="0"/>
                    <a:ea typeface="Roboto" panose="02000000000000000000" pitchFamily="2" charset="0"/>
                  </a:rPr>
                  <a:t>Đa</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luồng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thích</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hợp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cho</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vụ</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phức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tạp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cần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phải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thực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hiện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đồng</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thời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hoặc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tác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vụ</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đòi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hỏi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thời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gian</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chờ</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ví</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dụ</a:t>
                </a:r>
                <a:r>
                  <a:rPr lang="en-US" sz="1600" b="0" i="0" dirty="0">
                    <a:solidFill>
                      <a:srgbClr val="000000"/>
                    </a:solidFill>
                    <a:effectLst/>
                    <a:latin typeface="Roboto" panose="02000000000000000000" pitchFamily="2" charset="0"/>
                    <a:ea typeface="Roboto" panose="02000000000000000000" pitchFamily="2" charset="0"/>
                  </a:rPr>
                  <a:t>: I/O).</a:t>
                </a:r>
                <a:r>
                  <a:rPr lang="vi-VN" sz="1600" b="0" i="0" dirty="0">
                    <a:solidFill>
                      <a:srgbClr val="000000"/>
                    </a:solidFill>
                    <a:effectLst/>
                    <a:latin typeface="Roboto" panose="02000000000000000000" pitchFamily="2" charset="0"/>
                    <a:ea typeface="Roboto" panose="02000000000000000000" pitchFamily="2" charset="0"/>
                  </a:rPr>
                  <a:t>.</a:t>
                </a:r>
                <a:endParaRPr lang="en-US" sz="1600" dirty="0">
                  <a:latin typeface="Roboto" panose="02000000000000000000" pitchFamily="2" charset="0"/>
                  <a:ea typeface="Roboto" panose="02000000000000000000" pitchFamily="2" charset="0"/>
                </a:endParaRPr>
              </a:p>
            </p:txBody>
          </p:sp>
        </p:grpSp>
        <p:pic>
          <p:nvPicPr>
            <p:cNvPr id="6213" name="Picture 6212" descr="Threads in Operating System | Definition, Types &amp; Benefits - Video &amp; Lesson  Transcript | Study.com">
              <a:extLst>
                <a:ext uri="{FF2B5EF4-FFF2-40B4-BE49-F238E27FC236}">
                  <a16:creationId xmlns:a16="http://schemas.microsoft.com/office/drawing/2014/main" id="{B307BA87-343B-8881-539B-F72E4367186A}"/>
                </a:ext>
              </a:extLst>
            </p:cNvPr>
            <p:cNvPicPr>
              <a:picLocks noChangeAspect="1" noChangeArrowheads="1"/>
            </p:cNvPicPr>
            <p:nvPr/>
          </p:nvPicPr>
          <p:blipFill>
            <a:blip r:embed="rId7">
              <a:grayscl/>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l="2287" t="3768" r="2237" b="38637"/>
            <a:stretch>
              <a:fillRect/>
            </a:stretch>
          </p:blipFill>
          <p:spPr bwMode="auto">
            <a:xfrm>
              <a:off x="6686844" y="1920913"/>
              <a:ext cx="4760536" cy="1602556"/>
            </a:xfrm>
            <a:custGeom>
              <a:avLst/>
              <a:gdLst>
                <a:gd name="connsiteX0" fmla="*/ 267098 w 4760536"/>
                <a:gd name="connsiteY0" fmla="*/ 0 h 1602556"/>
                <a:gd name="connsiteX1" fmla="*/ 4493438 w 4760536"/>
                <a:gd name="connsiteY1" fmla="*/ 0 h 1602556"/>
                <a:gd name="connsiteX2" fmla="*/ 4760536 w 4760536"/>
                <a:gd name="connsiteY2" fmla="*/ 267098 h 1602556"/>
                <a:gd name="connsiteX3" fmla="*/ 4760536 w 4760536"/>
                <a:gd name="connsiteY3" fmla="*/ 1335458 h 1602556"/>
                <a:gd name="connsiteX4" fmla="*/ 4493438 w 4760536"/>
                <a:gd name="connsiteY4" fmla="*/ 1602556 h 1602556"/>
                <a:gd name="connsiteX5" fmla="*/ 267098 w 4760536"/>
                <a:gd name="connsiteY5" fmla="*/ 1602556 h 1602556"/>
                <a:gd name="connsiteX6" fmla="*/ 0 w 4760536"/>
                <a:gd name="connsiteY6" fmla="*/ 1335458 h 1602556"/>
                <a:gd name="connsiteX7" fmla="*/ 0 w 4760536"/>
                <a:gd name="connsiteY7" fmla="*/ 267098 h 1602556"/>
                <a:gd name="connsiteX8" fmla="*/ 267098 w 4760536"/>
                <a:gd name="connsiteY8" fmla="*/ 0 h 160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0536" h="1602556">
                  <a:moveTo>
                    <a:pt x="267098" y="0"/>
                  </a:moveTo>
                  <a:lnTo>
                    <a:pt x="4493438" y="0"/>
                  </a:lnTo>
                  <a:cubicBezTo>
                    <a:pt x="4640952" y="0"/>
                    <a:pt x="4760536" y="119584"/>
                    <a:pt x="4760536" y="267098"/>
                  </a:cubicBezTo>
                  <a:lnTo>
                    <a:pt x="4760536" y="1335458"/>
                  </a:lnTo>
                  <a:cubicBezTo>
                    <a:pt x="4760536" y="1482972"/>
                    <a:pt x="4640952" y="1602556"/>
                    <a:pt x="4493438" y="1602556"/>
                  </a:cubicBezTo>
                  <a:lnTo>
                    <a:pt x="267098" y="1602556"/>
                  </a:lnTo>
                  <a:cubicBezTo>
                    <a:pt x="119584" y="1602556"/>
                    <a:pt x="0" y="1482972"/>
                    <a:pt x="0" y="1335458"/>
                  </a:cubicBezTo>
                  <a:lnTo>
                    <a:pt x="0" y="267098"/>
                  </a:lnTo>
                  <a:cubicBezTo>
                    <a:pt x="0" y="119584"/>
                    <a:pt x="119584" y="0"/>
                    <a:pt x="267098" y="0"/>
                  </a:cubicBezTo>
                  <a:close/>
                </a:path>
              </a:pathLst>
            </a:custGeom>
            <a:noFill/>
            <a:effectLst/>
            <a:extLst>
              <a:ext uri="{909E8E84-426E-40DD-AFC4-6F175D3DCCD1}">
                <a14:hiddenFill xmlns:a14="http://schemas.microsoft.com/office/drawing/2010/main">
                  <a:solidFill>
                    <a:srgbClr val="FFFFFF"/>
                  </a:solidFill>
                </a14:hiddenFill>
              </a:ext>
            </a:extLst>
          </p:spPr>
        </p:pic>
      </p:grpSp>
      <p:pic>
        <p:nvPicPr>
          <p:cNvPr id="6216" name="Picture 6215" descr="Tải mẫu logo đại học Thủy Lợi (TLU) file vector AI, EPS, JPEG, PNG, SVG">
            <a:extLst>
              <a:ext uri="{FF2B5EF4-FFF2-40B4-BE49-F238E27FC236}">
                <a16:creationId xmlns:a16="http://schemas.microsoft.com/office/drawing/2014/main" id="{6A82E704-79DD-E56E-1F5A-90CE988B07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8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ải mẫu logo đại học Thủy Lợi (TLU) file vector AI, EPS, JPEG, PNG, SVG">
            <a:extLst>
              <a:ext uri="{FF2B5EF4-FFF2-40B4-BE49-F238E27FC236}">
                <a16:creationId xmlns:a16="http://schemas.microsoft.com/office/drawing/2014/main" id="{37A9D346-60FB-7221-4979-F723209EC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67" t="5358" r="4867" b="5359"/>
          <a:stretch>
            <a:fillRect/>
          </a:stretch>
        </p:blipFill>
        <p:spPr bwMode="auto">
          <a:xfrm>
            <a:off x="10912163" y="126176"/>
            <a:ext cx="1163574" cy="836140"/>
          </a:xfrm>
          <a:custGeom>
            <a:avLst/>
            <a:gdLst>
              <a:gd name="connsiteX0" fmla="*/ 652780 w 1305560"/>
              <a:gd name="connsiteY0" fmla="*/ 0 h 1076960"/>
              <a:gd name="connsiteX1" fmla="*/ 1305560 w 1305560"/>
              <a:gd name="connsiteY1" fmla="*/ 538480 h 1076960"/>
              <a:gd name="connsiteX2" fmla="*/ 652780 w 1305560"/>
              <a:gd name="connsiteY2" fmla="*/ 1076960 h 1076960"/>
              <a:gd name="connsiteX3" fmla="*/ 0 w 1305560"/>
              <a:gd name="connsiteY3" fmla="*/ 538480 h 1076960"/>
              <a:gd name="connsiteX4" fmla="*/ 652780 w 1305560"/>
              <a:gd name="connsiteY4" fmla="*/ 0 h 107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60" h="1076960">
                <a:moveTo>
                  <a:pt x="652780" y="0"/>
                </a:moveTo>
                <a:cubicBezTo>
                  <a:pt x="1013300" y="0"/>
                  <a:pt x="1305560" y="241086"/>
                  <a:pt x="1305560" y="538480"/>
                </a:cubicBezTo>
                <a:cubicBezTo>
                  <a:pt x="1305560" y="835874"/>
                  <a:pt x="1013300" y="1076960"/>
                  <a:pt x="652780" y="1076960"/>
                </a:cubicBezTo>
                <a:cubicBezTo>
                  <a:pt x="292260" y="1076960"/>
                  <a:pt x="0" y="835874"/>
                  <a:pt x="0" y="538480"/>
                </a:cubicBezTo>
                <a:cubicBezTo>
                  <a:pt x="0" y="241086"/>
                  <a:pt x="292260" y="0"/>
                  <a:pt x="652780"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DE6187-AB06-C8C8-BEB4-C93FF26F2201}"/>
              </a:ext>
            </a:extLst>
          </p:cNvPr>
          <p:cNvSpPr txBox="1"/>
          <p:nvPr/>
        </p:nvSpPr>
        <p:spPr>
          <a:xfrm>
            <a:off x="437235" y="561547"/>
            <a:ext cx="4172471" cy="584775"/>
          </a:xfrm>
          <a:prstGeom prst="rect">
            <a:avLst/>
          </a:prstGeom>
          <a:noFill/>
        </p:spPr>
        <p:txBody>
          <a:bodyPr wrap="square" rtlCol="0">
            <a:spAutoFit/>
          </a:bodyPr>
          <a:lstStyle/>
          <a:p>
            <a:r>
              <a:rPr lang="vi-VN" sz="2800" b="1" dirty="0">
                <a:latin typeface="Roboto" panose="02000000000000000000" pitchFamily="2" charset="0"/>
                <a:ea typeface="Roboto" panose="02000000000000000000" pitchFamily="2" charset="0"/>
              </a:rPr>
              <a:t>Điều độ tiến </a:t>
            </a:r>
            <a:r>
              <a:rPr lang="vi-VN" sz="3200" b="1" dirty="0">
                <a:latin typeface="Roboto" panose="02000000000000000000" pitchFamily="2" charset="0"/>
                <a:ea typeface="Roboto" panose="02000000000000000000" pitchFamily="2" charset="0"/>
              </a:rPr>
              <a:t>trình</a:t>
            </a:r>
            <a:endParaRPr lang="en-US" sz="3200" b="1" dirty="0">
              <a:latin typeface="Roboto" panose="02000000000000000000" pitchFamily="2" charset="0"/>
              <a:ea typeface="Roboto" panose="02000000000000000000" pitchFamily="2" charset="0"/>
            </a:endParaRPr>
          </a:p>
        </p:txBody>
      </p:sp>
      <p:cxnSp>
        <p:nvCxnSpPr>
          <p:cNvPr id="6" name="Straight Connector 5">
            <a:extLst>
              <a:ext uri="{FF2B5EF4-FFF2-40B4-BE49-F238E27FC236}">
                <a16:creationId xmlns:a16="http://schemas.microsoft.com/office/drawing/2014/main" id="{49242D4A-18D3-675F-1C83-CF244028B1CD}"/>
              </a:ext>
            </a:extLst>
          </p:cNvPr>
          <p:cNvCxnSpPr>
            <a:cxnSpLocks/>
          </p:cNvCxnSpPr>
          <p:nvPr/>
        </p:nvCxnSpPr>
        <p:spPr>
          <a:xfrm flipV="1">
            <a:off x="643327" y="1088275"/>
            <a:ext cx="2627774" cy="650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67B4FE-0514-563B-F4DC-8DE829C4C9C6}"/>
              </a:ext>
            </a:extLst>
          </p:cNvPr>
          <p:cNvSpPr txBox="1"/>
          <p:nvPr/>
        </p:nvSpPr>
        <p:spPr>
          <a:xfrm>
            <a:off x="437235" y="1453440"/>
            <a:ext cx="10479004" cy="703782"/>
          </a:xfrm>
          <a:prstGeom prst="rect">
            <a:avLst/>
          </a:prstGeom>
          <a:noFill/>
        </p:spPr>
        <p:txBody>
          <a:bodyPr wrap="square">
            <a:spAutoFit/>
          </a:bodyPr>
          <a:lstStyle/>
          <a:p>
            <a:pPr algn="l">
              <a:lnSpc>
                <a:spcPct val="130000"/>
              </a:lnSpc>
            </a:pPr>
            <a:r>
              <a:rPr lang="vi-VN" sz="1600" b="0" i="0" dirty="0">
                <a:solidFill>
                  <a:srgbClr val="000000"/>
                </a:solidFill>
                <a:effectLst/>
                <a:latin typeface="Roboto" panose="02000000000000000000" pitchFamily="2" charset="0"/>
                <a:ea typeface="Roboto" panose="02000000000000000000" pitchFamily="2" charset="0"/>
              </a:rPr>
              <a:t>Điều độ tiến trình là hoạt động của trình quản lý </a:t>
            </a:r>
            <a:r>
              <a:rPr lang="vi-VN" sz="1600" dirty="0">
                <a:solidFill>
                  <a:srgbClr val="000000"/>
                </a:solidFill>
                <a:latin typeface="Roboto" panose="02000000000000000000" pitchFamily="2" charset="0"/>
                <a:ea typeface="Roboto" panose="02000000000000000000" pitchFamily="2" charset="0"/>
              </a:rPr>
              <a:t>tiến trình</a:t>
            </a:r>
            <a:r>
              <a:rPr lang="vi-VN" sz="1600" b="0" i="0" dirty="0">
                <a:solidFill>
                  <a:srgbClr val="000000"/>
                </a:solidFill>
                <a:effectLst/>
                <a:latin typeface="Roboto" panose="02000000000000000000" pitchFamily="2" charset="0"/>
                <a:ea typeface="Roboto" panose="02000000000000000000" pitchFamily="2" charset="0"/>
              </a:rPr>
              <a:t> xử lý việc loại bỏ </a:t>
            </a:r>
            <a:r>
              <a:rPr lang="vi-VN" sz="1600" dirty="0">
                <a:solidFill>
                  <a:srgbClr val="000000"/>
                </a:solidFill>
                <a:latin typeface="Roboto" panose="02000000000000000000" pitchFamily="2" charset="0"/>
                <a:ea typeface="Roboto" panose="02000000000000000000" pitchFamily="2" charset="0"/>
              </a:rPr>
              <a:t>tiến trình</a:t>
            </a:r>
            <a:r>
              <a:rPr lang="vi-VN" sz="1600" b="0" i="0" dirty="0">
                <a:solidFill>
                  <a:srgbClr val="000000"/>
                </a:solidFill>
                <a:effectLst/>
                <a:latin typeface="Roboto" panose="02000000000000000000" pitchFamily="2" charset="0"/>
                <a:ea typeface="Roboto" panose="02000000000000000000" pitchFamily="2" charset="0"/>
              </a:rPr>
              <a:t> đang chạy khỏi CPU và lựa chọn </a:t>
            </a:r>
            <a:r>
              <a:rPr lang="vi-VN" sz="1600" dirty="0">
                <a:solidFill>
                  <a:srgbClr val="000000"/>
                </a:solidFill>
                <a:latin typeface="Roboto" panose="02000000000000000000" pitchFamily="2" charset="0"/>
                <a:ea typeface="Roboto" panose="02000000000000000000" pitchFamily="2" charset="0"/>
              </a:rPr>
              <a:t>tiến trình</a:t>
            </a:r>
            <a:r>
              <a:rPr lang="vi-VN" sz="1600" b="0" i="0" dirty="0">
                <a:solidFill>
                  <a:srgbClr val="000000"/>
                </a:solidFill>
                <a:effectLst/>
                <a:latin typeface="Roboto" panose="02000000000000000000" pitchFamily="2" charset="0"/>
                <a:ea typeface="Roboto" panose="02000000000000000000" pitchFamily="2" charset="0"/>
              </a:rPr>
              <a:t> khác trên cơ sở một chiến lược cụ thể.</a:t>
            </a:r>
          </a:p>
        </p:txBody>
      </p:sp>
      <p:sp>
        <p:nvSpPr>
          <p:cNvPr id="11" name="TextBox 10">
            <a:extLst>
              <a:ext uri="{FF2B5EF4-FFF2-40B4-BE49-F238E27FC236}">
                <a16:creationId xmlns:a16="http://schemas.microsoft.com/office/drawing/2014/main" id="{0C34C0F9-7B2F-1F0E-1682-11A072A1FEDE}"/>
              </a:ext>
            </a:extLst>
          </p:cNvPr>
          <p:cNvSpPr txBox="1"/>
          <p:nvPr/>
        </p:nvSpPr>
        <p:spPr>
          <a:xfrm>
            <a:off x="437235" y="2166649"/>
            <a:ext cx="11138880" cy="703782"/>
          </a:xfrm>
          <a:prstGeom prst="rect">
            <a:avLst/>
          </a:prstGeom>
          <a:noFill/>
        </p:spPr>
        <p:txBody>
          <a:bodyPr wrap="square">
            <a:spAutoFit/>
          </a:bodyPr>
          <a:lstStyle/>
          <a:p>
            <a:pPr algn="l">
              <a:lnSpc>
                <a:spcPct val="130000"/>
              </a:lnSpc>
            </a:pPr>
            <a:r>
              <a:rPr lang="vi-VN" sz="1600" b="0" i="0" dirty="0">
                <a:solidFill>
                  <a:srgbClr val="000000"/>
                </a:solidFill>
                <a:effectLst/>
                <a:latin typeface="Roboto" panose="02000000000000000000" pitchFamily="2" charset="0"/>
                <a:ea typeface="Roboto" panose="02000000000000000000" pitchFamily="2" charset="0"/>
              </a:rPr>
              <a:t>Điều độ tiến trình là một phần thiết yếu của hệ điều hành Đa chương trình. Các hệ điều hành như vậy cho phép nhiều tiến trình được tải vào bộ nhớ thực thi cùng một lúc và tiến trình được tải sẽ chia sẻ CPU bằng cách sử dụng ghép kênh thời gian.</a:t>
            </a:r>
          </a:p>
        </p:txBody>
      </p:sp>
      <p:sp>
        <p:nvSpPr>
          <p:cNvPr id="14" name="TextBox 13">
            <a:extLst>
              <a:ext uri="{FF2B5EF4-FFF2-40B4-BE49-F238E27FC236}">
                <a16:creationId xmlns:a16="http://schemas.microsoft.com/office/drawing/2014/main" id="{534D7D12-515D-D83E-4F02-A5F0DD8B3839}"/>
              </a:ext>
            </a:extLst>
          </p:cNvPr>
          <p:cNvSpPr txBox="1"/>
          <p:nvPr/>
        </p:nvSpPr>
        <p:spPr>
          <a:xfrm>
            <a:off x="4609706" y="3643877"/>
            <a:ext cx="4549544" cy="430887"/>
          </a:xfrm>
          <a:prstGeom prst="rect">
            <a:avLst/>
          </a:prstGeom>
          <a:noFill/>
        </p:spPr>
        <p:txBody>
          <a:bodyPr wrap="square">
            <a:spAutoFit/>
          </a:bodyPr>
          <a:lstStyle/>
          <a:p>
            <a:pPr algn="l"/>
            <a:r>
              <a:rPr lang="en-US" sz="2200" i="0" dirty="0" err="1">
                <a:solidFill>
                  <a:srgbClr val="000000"/>
                </a:solidFill>
                <a:effectLst/>
                <a:latin typeface="Roboto" panose="02000000000000000000" pitchFamily="2" charset="0"/>
                <a:ea typeface="Roboto" panose="02000000000000000000" pitchFamily="2" charset="0"/>
              </a:rPr>
              <a:t>Hàng</a:t>
            </a:r>
            <a:r>
              <a:rPr lang="en-US" sz="2200" i="0" dirty="0">
                <a:solidFill>
                  <a:srgbClr val="000000"/>
                </a:solidFill>
                <a:effectLst/>
                <a:latin typeface="Roboto" panose="02000000000000000000" pitchFamily="2" charset="0"/>
                <a:ea typeface="Roboto" panose="02000000000000000000" pitchFamily="2" charset="0"/>
              </a:rPr>
              <a:t> </a:t>
            </a:r>
            <a:r>
              <a:rPr lang="en-US" sz="2200" i="0" dirty="0" err="1">
                <a:solidFill>
                  <a:srgbClr val="000000"/>
                </a:solidFill>
                <a:effectLst/>
                <a:latin typeface="Roboto" panose="02000000000000000000" pitchFamily="2" charset="0"/>
                <a:ea typeface="Roboto" panose="02000000000000000000" pitchFamily="2" charset="0"/>
              </a:rPr>
              <a:t>đợi</a:t>
            </a:r>
            <a:r>
              <a:rPr lang="en-US" sz="2200" i="0" dirty="0">
                <a:solidFill>
                  <a:srgbClr val="000000"/>
                </a:solidFill>
                <a:effectLst/>
                <a:latin typeface="Roboto" panose="02000000000000000000" pitchFamily="2" charset="0"/>
                <a:ea typeface="Roboto" panose="02000000000000000000" pitchFamily="2" charset="0"/>
              </a:rPr>
              <a:t> </a:t>
            </a:r>
            <a:r>
              <a:rPr lang="en-US" sz="2200" i="0" dirty="0" err="1">
                <a:solidFill>
                  <a:srgbClr val="000000"/>
                </a:solidFill>
                <a:effectLst/>
                <a:latin typeface="Roboto" panose="02000000000000000000" pitchFamily="2" charset="0"/>
                <a:ea typeface="Roboto" panose="02000000000000000000" pitchFamily="2" charset="0"/>
              </a:rPr>
              <a:t>lập</a:t>
            </a:r>
            <a:r>
              <a:rPr lang="en-US" sz="2200" i="0" dirty="0">
                <a:solidFill>
                  <a:srgbClr val="000000"/>
                </a:solidFill>
                <a:effectLst/>
                <a:latin typeface="Roboto" panose="02000000000000000000" pitchFamily="2" charset="0"/>
                <a:ea typeface="Roboto" panose="02000000000000000000" pitchFamily="2" charset="0"/>
              </a:rPr>
              <a:t> </a:t>
            </a:r>
            <a:r>
              <a:rPr lang="en-US" sz="2200" i="0" dirty="0" err="1">
                <a:solidFill>
                  <a:srgbClr val="000000"/>
                </a:solidFill>
                <a:effectLst/>
                <a:latin typeface="Roboto" panose="02000000000000000000" pitchFamily="2" charset="0"/>
                <a:ea typeface="Roboto" panose="02000000000000000000" pitchFamily="2" charset="0"/>
              </a:rPr>
              <a:t>kế</a:t>
            </a:r>
            <a:r>
              <a:rPr lang="en-US" sz="2200" i="0" dirty="0">
                <a:solidFill>
                  <a:srgbClr val="000000"/>
                </a:solidFill>
                <a:effectLst/>
                <a:latin typeface="Roboto" panose="02000000000000000000" pitchFamily="2" charset="0"/>
                <a:ea typeface="Roboto" panose="02000000000000000000" pitchFamily="2" charset="0"/>
              </a:rPr>
              <a:t> </a:t>
            </a:r>
            <a:r>
              <a:rPr lang="en-US" sz="2200" i="0" dirty="0" err="1">
                <a:solidFill>
                  <a:srgbClr val="000000"/>
                </a:solidFill>
                <a:effectLst/>
                <a:latin typeface="Roboto" panose="02000000000000000000" pitchFamily="2" charset="0"/>
                <a:ea typeface="Roboto" panose="02000000000000000000" pitchFamily="2" charset="0"/>
              </a:rPr>
              <a:t>hoạch</a:t>
            </a:r>
            <a:r>
              <a:rPr lang="en-US" sz="2200" i="0" dirty="0">
                <a:solidFill>
                  <a:srgbClr val="000000"/>
                </a:solidFill>
                <a:effectLst/>
                <a:latin typeface="Roboto" panose="02000000000000000000" pitchFamily="2" charset="0"/>
                <a:ea typeface="Roboto" panose="02000000000000000000" pitchFamily="2" charset="0"/>
              </a:rPr>
              <a:t> </a:t>
            </a:r>
            <a:r>
              <a:rPr lang="en-US" sz="2200" i="0" dirty="0" err="1">
                <a:solidFill>
                  <a:srgbClr val="000000"/>
                </a:solidFill>
                <a:effectLst/>
                <a:latin typeface="Roboto" panose="02000000000000000000" pitchFamily="2" charset="0"/>
                <a:ea typeface="Roboto" panose="02000000000000000000" pitchFamily="2" charset="0"/>
              </a:rPr>
              <a:t>quy</a:t>
            </a:r>
            <a:r>
              <a:rPr lang="en-US" sz="2200" i="0" dirty="0">
                <a:solidFill>
                  <a:srgbClr val="000000"/>
                </a:solidFill>
                <a:effectLst/>
                <a:latin typeface="Roboto" panose="02000000000000000000" pitchFamily="2" charset="0"/>
                <a:ea typeface="Roboto" panose="02000000000000000000" pitchFamily="2" charset="0"/>
              </a:rPr>
              <a:t> </a:t>
            </a:r>
            <a:r>
              <a:rPr lang="en-US" sz="2200" i="0" dirty="0" err="1">
                <a:solidFill>
                  <a:srgbClr val="000000"/>
                </a:solidFill>
                <a:effectLst/>
                <a:latin typeface="Roboto" panose="02000000000000000000" pitchFamily="2" charset="0"/>
                <a:ea typeface="Roboto" panose="02000000000000000000" pitchFamily="2" charset="0"/>
              </a:rPr>
              <a:t>trình</a:t>
            </a:r>
            <a:endParaRPr lang="en-US" sz="2200" i="0" dirty="0">
              <a:solidFill>
                <a:srgbClr val="000000"/>
              </a:solidFill>
              <a:effectLst/>
              <a:latin typeface="Roboto" panose="02000000000000000000" pitchFamily="2" charset="0"/>
              <a:ea typeface="Roboto" panose="02000000000000000000" pitchFamily="2" charset="0"/>
            </a:endParaRPr>
          </a:p>
        </p:txBody>
      </p:sp>
      <p:pic>
        <p:nvPicPr>
          <p:cNvPr id="4098" name="Picture 2">
            <a:extLst>
              <a:ext uri="{FF2B5EF4-FFF2-40B4-BE49-F238E27FC236}">
                <a16:creationId xmlns:a16="http://schemas.microsoft.com/office/drawing/2014/main" id="{9EB0EA23-23F7-ED5C-2CA8-B5E1B00CE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66" y="3599773"/>
            <a:ext cx="4081806" cy="269668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D3C6C4B-F42C-2D63-2E0E-E2EDC92EDF4C}"/>
              </a:ext>
            </a:extLst>
          </p:cNvPr>
          <p:cNvSpPr txBox="1"/>
          <p:nvPr/>
        </p:nvSpPr>
        <p:spPr>
          <a:xfrm>
            <a:off x="4609706" y="4301007"/>
            <a:ext cx="7212212" cy="1664045"/>
          </a:xfrm>
          <a:prstGeom prst="rect">
            <a:avLst/>
          </a:prstGeom>
          <a:noFill/>
        </p:spPr>
        <p:txBody>
          <a:bodyPr wrap="square">
            <a:spAutoFit/>
          </a:bodyPr>
          <a:lstStyle/>
          <a:p>
            <a:pPr>
              <a:lnSpc>
                <a:spcPct val="130000"/>
              </a:lnSpc>
            </a:pPr>
            <a:r>
              <a:rPr lang="vi-VN" sz="1600" b="0" i="0" dirty="0">
                <a:solidFill>
                  <a:srgbClr val="000000"/>
                </a:solidFill>
                <a:effectLst/>
                <a:latin typeface="Roboto" panose="02000000000000000000" pitchFamily="2" charset="0"/>
                <a:ea typeface="Roboto" panose="02000000000000000000" pitchFamily="2" charset="0"/>
              </a:rPr>
              <a:t>HĐH duy trì tất cả các Khối điều khiển quy trình (PCB) trong Hàng đợi lập lịch </a:t>
            </a:r>
            <a:r>
              <a:rPr lang="vi-VN" sz="1600" dirty="0">
                <a:solidFill>
                  <a:srgbClr val="000000"/>
                </a:solidFill>
                <a:latin typeface="Roboto" panose="02000000000000000000" pitchFamily="2" charset="0"/>
                <a:ea typeface="Roboto" panose="02000000000000000000" pitchFamily="2" charset="0"/>
              </a:rPr>
              <a:t>tiến trình</a:t>
            </a:r>
            <a:r>
              <a:rPr lang="vi-VN" sz="1600" b="0" i="0" dirty="0">
                <a:solidFill>
                  <a:srgbClr val="000000"/>
                </a:solidFill>
                <a:effectLst/>
                <a:latin typeface="Roboto" panose="02000000000000000000" pitchFamily="2" charset="0"/>
                <a:ea typeface="Roboto" panose="02000000000000000000" pitchFamily="2" charset="0"/>
              </a:rPr>
              <a:t>. HĐH duy trì một hàng đợi riêng cho từng trạng thái </a:t>
            </a:r>
            <a:r>
              <a:rPr lang="vi-VN" sz="1600" dirty="0">
                <a:solidFill>
                  <a:srgbClr val="000000"/>
                </a:solidFill>
                <a:latin typeface="Roboto" panose="02000000000000000000" pitchFamily="2" charset="0"/>
                <a:ea typeface="Roboto" panose="02000000000000000000" pitchFamily="2" charset="0"/>
              </a:rPr>
              <a:t>tiến trinh</a:t>
            </a:r>
            <a:r>
              <a:rPr lang="vi-VN" sz="1600" b="0" i="0" dirty="0">
                <a:solidFill>
                  <a:srgbClr val="000000"/>
                </a:solidFill>
                <a:effectLst/>
                <a:latin typeface="Roboto" panose="02000000000000000000" pitchFamily="2" charset="0"/>
                <a:ea typeface="Roboto" panose="02000000000000000000" pitchFamily="2" charset="0"/>
              </a:rPr>
              <a:t> và PCB của tất cả các </a:t>
            </a:r>
            <a:r>
              <a:rPr lang="vi-VN" sz="1600" dirty="0">
                <a:solidFill>
                  <a:srgbClr val="000000"/>
                </a:solidFill>
                <a:latin typeface="Roboto" panose="02000000000000000000" pitchFamily="2" charset="0"/>
                <a:ea typeface="Roboto" panose="02000000000000000000" pitchFamily="2" charset="0"/>
              </a:rPr>
              <a:t>tiến trình</a:t>
            </a:r>
            <a:r>
              <a:rPr lang="vi-VN" sz="1600" b="0" i="0" dirty="0">
                <a:solidFill>
                  <a:srgbClr val="000000"/>
                </a:solidFill>
                <a:effectLst/>
                <a:latin typeface="Roboto" panose="02000000000000000000" pitchFamily="2" charset="0"/>
                <a:ea typeface="Roboto" panose="02000000000000000000" pitchFamily="2" charset="0"/>
              </a:rPr>
              <a:t> ở cùng trạng thái thực thi được đặt trong cùng một hàng đợi. Khi trạng thái của một tiến trình bị thay đổi, PCB của nó sẽ bị hủy liên kết khỏi hàng đợi hiện tại và được chuyển sang hàng đợi trạng thái mới</a:t>
            </a:r>
            <a:endParaRPr lang="en-US"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0940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3161</Words>
  <Application>Microsoft Office PowerPoint</Application>
  <PresentationFormat>Widescreen</PresentationFormat>
  <Paragraphs>466</Paragraphs>
  <Slides>32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Nunito</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KHAC NINH</dc:creator>
  <cp:lastModifiedBy>LE KHAC NINH</cp:lastModifiedBy>
  <cp:revision>58</cp:revision>
  <dcterms:created xsi:type="dcterms:W3CDTF">2023-12-03T02:00:45Z</dcterms:created>
  <dcterms:modified xsi:type="dcterms:W3CDTF">2023-12-06T00:51:11Z</dcterms:modified>
</cp:coreProperties>
</file>