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25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467951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179481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3701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4DDF5C-EE01-4E26-A43D-2EB5BC071D2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273664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4DDF5C-EE01-4E26-A43D-2EB5BC071D25}"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39010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4DDF5C-EE01-4E26-A43D-2EB5BC071D2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5255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4DDF5C-EE01-4E26-A43D-2EB5BC071D25}"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196636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4DDF5C-EE01-4E26-A43D-2EB5BC071D25}"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386760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DDF5C-EE01-4E26-A43D-2EB5BC071D25}"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21716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4DDF5C-EE01-4E26-A43D-2EB5BC071D2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41179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4DDF5C-EE01-4E26-A43D-2EB5BC071D25}"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75E02A-4EF4-4E0B-ACBB-E5064684A257}" type="slidenum">
              <a:rPr lang="en-US" smtClean="0"/>
              <a:t>‹#›</a:t>
            </a:fld>
            <a:endParaRPr lang="en-US"/>
          </a:p>
        </p:txBody>
      </p:sp>
    </p:spTree>
    <p:extLst>
      <p:ext uri="{BB962C8B-B14F-4D97-AF65-F5344CB8AC3E}">
        <p14:creationId xmlns:p14="http://schemas.microsoft.com/office/powerpoint/2010/main" val="397326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AF4DDF5C-EE01-4E26-A43D-2EB5BC071D25}" type="datetimeFigureOut">
              <a:rPr lang="en-US" smtClean="0"/>
              <a:t>5/19/2024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5375E02A-4EF4-4E0B-ACBB-E5064684A257}" type="slidenum">
              <a:rPr lang="en-US" smtClean="0"/>
              <a:t>‹#›</a:t>
            </a:fld>
            <a:endParaRPr lang="en-US"/>
          </a:p>
        </p:txBody>
      </p:sp>
    </p:spTree>
    <p:extLst>
      <p:ext uri="{BB962C8B-B14F-4D97-AF65-F5344CB8AC3E}">
        <p14:creationId xmlns:p14="http://schemas.microsoft.com/office/powerpoint/2010/main" val="195070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1AA69AC-EBFE-4D93-B902-AC25E871A856}"/>
              </a:ext>
            </a:extLst>
          </p:cNvPr>
          <p:cNvSpPr/>
          <p:nvPr/>
        </p:nvSpPr>
        <p:spPr>
          <a:xfrm>
            <a:off x="1" y="0"/>
            <a:ext cx="6858000" cy="183150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67BB1F7-9585-4765-B89E-CBD8A5FFABDA}"/>
              </a:ext>
            </a:extLst>
          </p:cNvPr>
          <p:cNvSpPr/>
          <p:nvPr/>
        </p:nvSpPr>
        <p:spPr>
          <a:xfrm>
            <a:off x="109251" y="815841"/>
            <a:ext cx="6639495" cy="1015663"/>
          </a:xfrm>
          <a:prstGeom prst="rect">
            <a:avLst/>
          </a:prstGeom>
        </p:spPr>
        <p:txBody>
          <a:bodyPr wrap="square">
            <a:spAutoFit/>
          </a:bodyPr>
          <a:lstStyle/>
          <a:p>
            <a:pPr algn="ctr"/>
            <a:r>
              <a:rPr lang="vi-VN" sz="2000" b="1">
                <a:solidFill>
                  <a:srgbClr val="000000"/>
                </a:solidFill>
                <a:latin typeface="+mj-lt"/>
              </a:rPr>
              <a:t>XÂY DỰNG MÔ HÌNH PHÁT HIỆN CHÁY NỔ TRONG THỰC TẾ DỰA VÀO BÀI TOÁN NHẬN DIỆN ĐỐI TƯỢNG SỬ DỤNG YOLO v8</a:t>
            </a:r>
            <a:endParaRPr lang="en-US" sz="2000">
              <a:latin typeface="+mj-lt"/>
            </a:endParaRPr>
          </a:p>
        </p:txBody>
      </p:sp>
      <p:pic>
        <p:nvPicPr>
          <p:cNvPr id="1026" name="Picture 2" descr="Mở ảnh">
            <a:extLst>
              <a:ext uri="{FF2B5EF4-FFF2-40B4-BE49-F238E27FC236}">
                <a16:creationId xmlns:a16="http://schemas.microsoft.com/office/drawing/2014/main" id="{B13EEE3B-A6FC-4029-AAE9-194D62D4F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079" y="0"/>
            <a:ext cx="815841" cy="815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0CCFA71-39EB-4CE7-B9DD-35374D9DFBE6}"/>
              </a:ext>
            </a:extLst>
          </p:cNvPr>
          <p:cNvSpPr/>
          <p:nvPr/>
        </p:nvSpPr>
        <p:spPr>
          <a:xfrm>
            <a:off x="109252" y="1899139"/>
            <a:ext cx="3126318" cy="431409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5D91B72-EC92-4632-B69D-3AF1F78114BB}"/>
              </a:ext>
            </a:extLst>
          </p:cNvPr>
          <p:cNvSpPr/>
          <p:nvPr/>
        </p:nvSpPr>
        <p:spPr>
          <a:xfrm>
            <a:off x="3622432" y="1899139"/>
            <a:ext cx="3126318" cy="431409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44D9D-BFF8-4341-8FA9-AB5B2D4350FE}"/>
              </a:ext>
            </a:extLst>
          </p:cNvPr>
          <p:cNvSpPr txBox="1"/>
          <p:nvPr/>
        </p:nvSpPr>
        <p:spPr>
          <a:xfrm>
            <a:off x="328383" y="1992923"/>
            <a:ext cx="2766510" cy="4093428"/>
          </a:xfrm>
          <a:prstGeom prst="rect">
            <a:avLst/>
          </a:prstGeom>
          <a:noFill/>
        </p:spPr>
        <p:txBody>
          <a:bodyPr wrap="square" rtlCol="0">
            <a:spAutoFit/>
          </a:bodyPr>
          <a:lstStyle/>
          <a:p>
            <a:pPr marL="400050" indent="-400050" algn="just">
              <a:buAutoNum type="romanUcPeriod"/>
            </a:pPr>
            <a:r>
              <a:rPr lang="en-US" sz="2000" b="1">
                <a:latin typeface="Times New Roman" panose="02020603050405020304" pitchFamily="18" charset="0"/>
                <a:cs typeface="Times New Roman" panose="02020603050405020304" pitchFamily="18" charset="0"/>
              </a:rPr>
              <a:t>Giới thiệu</a:t>
            </a:r>
          </a:p>
          <a:p>
            <a:pPr algn="just"/>
            <a:r>
              <a:rPr lang="vi-VN" sz="2000">
                <a:latin typeface="Times New Roman" panose="02020603050405020304" pitchFamily="18" charset="0"/>
                <a:cs typeface="Times New Roman" panose="02020603050405020304" pitchFamily="18" charset="0"/>
              </a:rPr>
              <a:t>Đề tài "Mô hình phát hiện cháy nổ" là một lĩnh vực nghiên cứu trong lĩnh vực trí tuệ nhân tạo (AI) và xử lý hình ảnh, mà mục tiêu chính là phát triển các phương pháp và công nghệ để phát hiện và nhận diện các sự kiện liên quan đến cháy nổ trong hình ảnh hoặc video</a:t>
            </a:r>
            <a:r>
              <a:rPr lang="en-US" sz="200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001195FD-530A-433E-9548-6CC641167CFF}"/>
              </a:ext>
            </a:extLst>
          </p:cNvPr>
          <p:cNvSpPr txBox="1"/>
          <p:nvPr/>
        </p:nvSpPr>
        <p:spPr>
          <a:xfrm>
            <a:off x="3836920" y="1992923"/>
            <a:ext cx="2766510" cy="2554545"/>
          </a:xfrm>
          <a:prstGeom prst="rect">
            <a:avLst/>
          </a:prstGeom>
          <a:noFill/>
        </p:spPr>
        <p:txBody>
          <a:bodyPr wrap="square" rtlCol="0">
            <a:spAutoFit/>
          </a:bodyPr>
          <a:lstStyle/>
          <a:p>
            <a:pPr algn="just"/>
            <a:r>
              <a:rPr lang="en-US" sz="2000" b="1">
                <a:latin typeface="Times New Roman" panose="02020603050405020304" pitchFamily="18" charset="0"/>
                <a:cs typeface="Times New Roman" panose="02020603050405020304" pitchFamily="18" charset="0"/>
              </a:rPr>
              <a:t>II. Ph</a:t>
            </a:r>
            <a:r>
              <a:rPr lang="vi-VN" sz="2000" b="1">
                <a:latin typeface="Times New Roman" panose="02020603050405020304" pitchFamily="18" charset="0"/>
                <a:cs typeface="Times New Roman" panose="02020603050405020304" pitchFamily="18" charset="0"/>
              </a:rPr>
              <a:t>ư</a:t>
            </a:r>
            <a:r>
              <a:rPr lang="en-US" sz="2000" b="1">
                <a:latin typeface="Times New Roman" panose="02020603050405020304" pitchFamily="18" charset="0"/>
                <a:cs typeface="Times New Roman" panose="02020603050405020304" pitchFamily="18" charset="0"/>
              </a:rPr>
              <a:t>ơng pháp</a:t>
            </a:r>
          </a:p>
          <a:p>
            <a:pPr marL="342900" indent="-342900" algn="just">
              <a:buFontTx/>
              <a:buChar char="-"/>
            </a:pPr>
            <a:r>
              <a:rPr lang="en-US" sz="2000">
                <a:latin typeface="Times New Roman" panose="02020603050405020304" pitchFamily="18" charset="0"/>
                <a:cs typeface="Times New Roman" panose="02020603050405020304" pitchFamily="18" charset="0"/>
              </a:rPr>
              <a:t>Sử dụng YoLo v8.</a:t>
            </a:r>
          </a:p>
          <a:p>
            <a:pPr marL="342900" indent="-342900" algn="just">
              <a:buFontTx/>
              <a:buChar char="-"/>
            </a:pPr>
            <a:r>
              <a:rPr lang="en-US" sz="2000">
                <a:latin typeface="Times New Roman" panose="02020603050405020304" pitchFamily="18" charset="0"/>
                <a:cs typeface="Times New Roman" panose="02020603050405020304" pitchFamily="18" charset="0"/>
              </a:rPr>
              <a:t>Sử dụng các ph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ơng pháp tiền xử lý dữ liệu, tăng c</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ờng dữ liệu để nầng cao chất l</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ợng dữ liệu khi huấn luyện mô hình.</a:t>
            </a:r>
          </a:p>
        </p:txBody>
      </p:sp>
      <p:sp>
        <p:nvSpPr>
          <p:cNvPr id="9" name="Rectangle: Rounded Corners 8">
            <a:extLst>
              <a:ext uri="{FF2B5EF4-FFF2-40B4-BE49-F238E27FC236}">
                <a16:creationId xmlns:a16="http://schemas.microsoft.com/office/drawing/2014/main" id="{678087F1-5F95-4E45-B2E6-8AAE97D1ADB5}"/>
              </a:ext>
            </a:extLst>
          </p:cNvPr>
          <p:cNvSpPr/>
          <p:nvPr/>
        </p:nvSpPr>
        <p:spPr>
          <a:xfrm>
            <a:off x="164033" y="6307016"/>
            <a:ext cx="6529930" cy="34204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6AFFAB9-7365-4D9B-83B7-0F20E3F5F858}"/>
              </a:ext>
            </a:extLst>
          </p:cNvPr>
          <p:cNvSpPr txBox="1"/>
          <p:nvPr/>
        </p:nvSpPr>
        <p:spPr>
          <a:xfrm>
            <a:off x="328383" y="6374652"/>
            <a:ext cx="3892062"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III. Kết quả</a:t>
            </a:r>
          </a:p>
        </p:txBody>
      </p:sp>
      <p:pic>
        <p:nvPicPr>
          <p:cNvPr id="1030" name="Picture 6">
            <a:extLst>
              <a:ext uri="{FF2B5EF4-FFF2-40B4-BE49-F238E27FC236}">
                <a16:creationId xmlns:a16="http://schemas.microsoft.com/office/drawing/2014/main" id="{597203A4-0BDE-4130-9CCE-218840242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31" y="6842398"/>
            <a:ext cx="2737540" cy="2662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8C706D9-B7C2-499D-BFC1-CF419A9E81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431" y="6842398"/>
            <a:ext cx="2737539" cy="266211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B4459036-1248-4817-BE3C-1191F4960E83}"/>
              </a:ext>
            </a:extLst>
          </p:cNvPr>
          <p:cNvSpPr/>
          <p:nvPr/>
        </p:nvSpPr>
        <p:spPr>
          <a:xfrm>
            <a:off x="109251" y="9821236"/>
            <a:ext cx="6584713" cy="230042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D24A01B-2450-47C8-BEFF-B144F29EF35B}"/>
              </a:ext>
            </a:extLst>
          </p:cNvPr>
          <p:cNvSpPr txBox="1"/>
          <p:nvPr/>
        </p:nvSpPr>
        <p:spPr>
          <a:xfrm>
            <a:off x="351829" y="9769497"/>
            <a:ext cx="5087816"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IV. Kết luận và h</a:t>
            </a:r>
            <a:r>
              <a:rPr lang="vi-VN" sz="2000" b="1">
                <a:latin typeface="Times New Roman" panose="02020603050405020304" pitchFamily="18" charset="0"/>
                <a:cs typeface="Times New Roman" panose="02020603050405020304" pitchFamily="18" charset="0"/>
              </a:rPr>
              <a:t>ư</a:t>
            </a:r>
            <a:r>
              <a:rPr lang="en-US" sz="2000" b="1">
                <a:latin typeface="Times New Roman" panose="02020603050405020304" pitchFamily="18" charset="0"/>
                <a:cs typeface="Times New Roman" panose="02020603050405020304" pitchFamily="18" charset="0"/>
              </a:rPr>
              <a:t>ớng phát triển</a:t>
            </a:r>
          </a:p>
        </p:txBody>
      </p:sp>
      <p:sp>
        <p:nvSpPr>
          <p:cNvPr id="22" name="TextBox 21">
            <a:extLst>
              <a:ext uri="{FF2B5EF4-FFF2-40B4-BE49-F238E27FC236}">
                <a16:creationId xmlns:a16="http://schemas.microsoft.com/office/drawing/2014/main" id="{409140ED-93BB-454B-A392-052DDDB6EC4B}"/>
              </a:ext>
            </a:extLst>
          </p:cNvPr>
          <p:cNvSpPr txBox="1"/>
          <p:nvPr/>
        </p:nvSpPr>
        <p:spPr>
          <a:xfrm>
            <a:off x="109251" y="10169607"/>
            <a:ext cx="6477094" cy="1631216"/>
          </a:xfrm>
          <a:prstGeom prst="rect">
            <a:avLst/>
          </a:prstGeom>
          <a:noFill/>
        </p:spPr>
        <p:txBody>
          <a:bodyPr wrap="square" rtlCol="0">
            <a:spAutoFit/>
          </a:bodyPr>
          <a:lstStyle/>
          <a:p>
            <a:pPr marL="342900" indent="-342900" algn="just">
              <a:buFontTx/>
              <a:buChar char="-"/>
            </a:pPr>
            <a:r>
              <a:rPr lang="en-US" sz="2000">
                <a:latin typeface="Times New Roman" panose="02020603050405020304" pitchFamily="18" charset="0"/>
                <a:cs typeface="Times New Roman" panose="02020603050405020304" pitchFamily="18" charset="0"/>
              </a:rPr>
              <a:t>Mô hình đã phát hiện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lửa và khói.</a:t>
            </a:r>
          </a:p>
          <a:p>
            <a:pPr marL="342900" indent="-342900" algn="just">
              <a:buFontTx/>
              <a:buChar char="-"/>
            </a:pPr>
            <a:r>
              <a:rPr lang="en-US" sz="2000">
                <a:latin typeface="Times New Roman" panose="02020603050405020304" pitchFamily="18" charset="0"/>
                <a:cs typeface="Times New Roman" panose="02020603050405020304" pitchFamily="18" charset="0"/>
              </a:rPr>
              <a:t>Mô hình có thể phát triên để tích hợp vào các thiết bị nh</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 camera gia đình, công sở để gửi thông báo đến điện thoại con ng</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ời. Qua đó giảm đ</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ợc thiệt hại đáng tiếc về ng</a:t>
            </a:r>
            <a:r>
              <a:rPr lang="vi-VN" sz="2000">
                <a:latin typeface="Times New Roman" panose="02020603050405020304" pitchFamily="18" charset="0"/>
                <a:cs typeface="Times New Roman" panose="02020603050405020304" pitchFamily="18" charset="0"/>
              </a:rPr>
              <a:t>ư</a:t>
            </a:r>
            <a:r>
              <a:rPr lang="en-US" sz="2000">
                <a:latin typeface="Times New Roman" panose="02020603050405020304" pitchFamily="18" charset="0"/>
                <a:cs typeface="Times New Roman" panose="02020603050405020304" pitchFamily="18" charset="0"/>
              </a:rPr>
              <a:t>ời và của.</a:t>
            </a:r>
          </a:p>
        </p:txBody>
      </p:sp>
    </p:spTree>
    <p:extLst>
      <p:ext uri="{BB962C8B-B14F-4D97-AF65-F5344CB8AC3E}">
        <p14:creationId xmlns:p14="http://schemas.microsoft.com/office/powerpoint/2010/main" val="2719721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211</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cp:revision>
  <dcterms:created xsi:type="dcterms:W3CDTF">2024-05-19T16:54:08Z</dcterms:created>
  <dcterms:modified xsi:type="dcterms:W3CDTF">2024-05-19T17:36:22Z</dcterms:modified>
</cp:coreProperties>
</file>