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jGLE1W2CRboYAJzjaJoaJRLCi8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A28BEE-E673-45F1-A15F-94BEFE30B874}">
  <a:tblStyle styleId="{69A28BEE-E673-45F1-A15F-94BEFE30B87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8321614D-6AF3-489B-8ED0-6F7D6C747ED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9607A83A-501E-4644-A547-24CAC154DB80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2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47EA76E7-37FC-4CD7-AC8F-DDB107564FBD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EC6EF601-F296-4798-9BC8-741C823BBFB7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https://www.youtube.com/watch?v=rrv0GMvF-oc</a:t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MAFFT</a:t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hyperlink" Target="https://services.healthtech.dtu.dk/services/NetSurfP-3.0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9.png"/><Relationship Id="rId6" Type="http://schemas.openxmlformats.org/officeDocument/2006/relationships/image" Target="../media/image18.png"/><Relationship Id="rId7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489040"/>
            <a:ext cx="9144000" cy="2366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Machine learning for B-cell</a:t>
            </a:r>
            <a:br>
              <a:rPr lang="en-US"/>
            </a:br>
            <a:r>
              <a:rPr lang="en-US"/>
              <a:t>epitope prediction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4036943"/>
            <a:ext cx="9144000" cy="275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>
                <a:solidFill>
                  <a:schemeClr val="accent1"/>
                </a:solidFill>
              </a:rPr>
              <a:t>Final project report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</a:rPr>
              <a:t>Group 3 _ Project No.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-US" sz="1800"/>
              <a:t>Group members: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Tran Thi Oanh (Sarah) D151110003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Luong Thi My Trang M142111003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Hoang Son U0FS000280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i="1" lang="en-US" sz="1800">
                <a:solidFill>
                  <a:srgbClr val="C00000"/>
                </a:solidFill>
              </a:rPr>
              <a:t>June 2023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90" name="Google Shape;90;p1"/>
          <p:cNvSpPr txBox="1"/>
          <p:nvPr/>
        </p:nvSpPr>
        <p:spPr>
          <a:xfrm>
            <a:off x="7091680" y="331857"/>
            <a:ext cx="510032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Application of AI in genomics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Prof. Nguyen Quoc Khanh Le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401803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Data processing</a:t>
            </a:r>
            <a:endParaRPr/>
          </a:p>
        </p:txBody>
      </p:sp>
      <p:pic>
        <p:nvPicPr>
          <p:cNvPr id="178" name="Google Shape;17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3775" y="1587480"/>
            <a:ext cx="5486400" cy="9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838200" y="1846187"/>
            <a:ext cx="4860178" cy="169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Combining data from two sources: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EDB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24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IEDB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Converting to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FASTA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format</a:t>
            </a:r>
            <a:endParaRPr i="0" sz="24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9041" y="2740352"/>
            <a:ext cx="4335868" cy="2680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3775" y="5598345"/>
            <a:ext cx="5486400" cy="77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Feature extraction by using NetSurfP </a:t>
            </a:r>
            <a:endParaRPr/>
          </a:p>
        </p:txBody>
      </p:sp>
      <p:sp>
        <p:nvSpPr>
          <p:cNvPr id="188" name="Google Shape;18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1"/>
          <p:cNvSpPr txBox="1"/>
          <p:nvPr/>
        </p:nvSpPr>
        <p:spPr>
          <a:xfrm>
            <a:off x="838200" y="4304755"/>
            <a:ext cx="31260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18 structural features </a:t>
            </a:r>
            <a:endParaRPr/>
          </a:p>
        </p:txBody>
      </p:sp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398" y="4888114"/>
            <a:ext cx="10361653" cy="925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1"/>
          <p:cNvGrpSpPr/>
          <p:nvPr/>
        </p:nvGrpSpPr>
        <p:grpSpPr>
          <a:xfrm>
            <a:off x="838200" y="1942475"/>
            <a:ext cx="9341330" cy="2081044"/>
            <a:chOff x="838200" y="1992407"/>
            <a:chExt cx="9341330" cy="2081044"/>
          </a:xfrm>
        </p:grpSpPr>
        <p:pic>
          <p:nvPicPr>
            <p:cNvPr id="192" name="Google Shape;192;p11"/>
            <p:cNvPicPr preferRelativeResize="0"/>
            <p:nvPr/>
          </p:nvPicPr>
          <p:blipFill rotWithShape="1">
            <a:blip r:embed="rId4">
              <a:alphaModFix/>
            </a:blip>
            <a:srcRect b="43804" l="0" r="0" t="0"/>
            <a:stretch/>
          </p:blipFill>
          <p:spPr>
            <a:xfrm>
              <a:off x="838200" y="1992407"/>
              <a:ext cx="9341330" cy="17165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1"/>
            <p:cNvSpPr txBox="1"/>
            <p:nvPr/>
          </p:nvSpPr>
          <p:spPr>
            <a:xfrm>
              <a:off x="915472" y="3734897"/>
              <a:ext cx="60976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https://services.healthtech.dtu.dk/services/NetSurfP-3.0/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12"/>
          <p:cNvGraphicFramePr/>
          <p:nvPr/>
        </p:nvGraphicFramePr>
        <p:xfrm>
          <a:off x="241300" y="11525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{8321614D-6AF3-489B-8ED0-6F7D6C747ED7}</a:tableStyleId>
              </a:tblPr>
              <a:tblGrid>
                <a:gridCol w="434975"/>
                <a:gridCol w="581025"/>
              </a:tblGrid>
              <a:tr h="34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9" name="Google Shape;199;p12"/>
          <p:cNvSpPr/>
          <p:nvPr/>
        </p:nvSpPr>
        <p:spPr>
          <a:xfrm>
            <a:off x="1257300" y="1352551"/>
            <a:ext cx="161926" cy="33147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1257299" y="1666875"/>
            <a:ext cx="323852" cy="33147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1257298" y="2019300"/>
            <a:ext cx="504827" cy="3314699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1257298" y="2438400"/>
            <a:ext cx="666752" cy="3314699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1257297" y="2790825"/>
            <a:ext cx="828678" cy="3314699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2"/>
          <p:cNvSpPr/>
          <p:nvPr/>
        </p:nvSpPr>
        <p:spPr>
          <a:xfrm>
            <a:off x="1257297" y="3171825"/>
            <a:ext cx="1016000" cy="3286124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12"/>
          <p:cNvCxnSpPr>
            <a:stCxn id="199" idx="2"/>
          </p:cNvCxnSpPr>
          <p:nvPr/>
        </p:nvCxnSpPr>
        <p:spPr>
          <a:xfrm>
            <a:off x="1419226" y="3009901"/>
            <a:ext cx="1520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12"/>
          <p:cNvCxnSpPr>
            <a:stCxn id="200" idx="2"/>
          </p:cNvCxnSpPr>
          <p:nvPr/>
        </p:nvCxnSpPr>
        <p:spPr>
          <a:xfrm>
            <a:off x="1581151" y="3324225"/>
            <a:ext cx="1359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" name="Google Shape;207;p12"/>
          <p:cNvCxnSpPr>
            <a:stCxn id="201" idx="2"/>
          </p:cNvCxnSpPr>
          <p:nvPr/>
        </p:nvCxnSpPr>
        <p:spPr>
          <a:xfrm>
            <a:off x="1762125" y="3676650"/>
            <a:ext cx="117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" name="Google Shape;208;p12"/>
          <p:cNvCxnSpPr>
            <a:stCxn id="202" idx="2"/>
          </p:cNvCxnSpPr>
          <p:nvPr/>
        </p:nvCxnSpPr>
        <p:spPr>
          <a:xfrm flipH="1" rot="10800000">
            <a:off x="1924050" y="4076550"/>
            <a:ext cx="10161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9" name="Google Shape;209;p12"/>
          <p:cNvCxnSpPr>
            <a:stCxn id="203" idx="2"/>
          </p:cNvCxnSpPr>
          <p:nvPr/>
        </p:nvCxnSpPr>
        <p:spPr>
          <a:xfrm flipH="1" rot="10800000">
            <a:off x="2085975" y="4438575"/>
            <a:ext cx="854100" cy="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0" name="Google Shape;210;p12"/>
          <p:cNvCxnSpPr>
            <a:stCxn id="204" idx="2"/>
          </p:cNvCxnSpPr>
          <p:nvPr/>
        </p:nvCxnSpPr>
        <p:spPr>
          <a:xfrm>
            <a:off x="2273297" y="4814887"/>
            <a:ext cx="666900" cy="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11" name="Google Shape;211;p12"/>
          <p:cNvGraphicFramePr/>
          <p:nvPr/>
        </p:nvGraphicFramePr>
        <p:xfrm>
          <a:off x="3041459" y="2758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{8321614D-6AF3-489B-8ED0-6F7D6C747ED7}</a:tableStyleId>
              </a:tblPr>
              <a:tblGrid>
                <a:gridCol w="1574450"/>
                <a:gridCol w="454375"/>
              </a:tblGrid>
              <a:tr h="36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/>
                        <a:t>ACGHTRDSJB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CGHTRDSJBY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GHTRDSJBYT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HTRDSJBYTC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TRDSJBYTCA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RDSJBYTCAA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9660" y="1228272"/>
            <a:ext cx="7042340" cy="2641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1694" y="3930500"/>
            <a:ext cx="4769095" cy="29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/>
        </p:nvSpPr>
        <p:spPr>
          <a:xfrm>
            <a:off x="2138266" y="1638307"/>
            <a:ext cx="1859058" cy="380993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size = 10</a:t>
            </a:r>
            <a:endParaRPr/>
          </a:p>
        </p:txBody>
      </p:sp>
      <p:sp>
        <p:nvSpPr>
          <p:cNvPr id="215" name="Google Shape;215;p12"/>
          <p:cNvSpPr txBox="1"/>
          <p:nvPr/>
        </p:nvSpPr>
        <p:spPr>
          <a:xfrm>
            <a:off x="838200" y="263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Feature extraction by using sliding window technique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23" y="5031839"/>
            <a:ext cx="2454551" cy="1305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13"/>
          <p:cNvGrpSpPr/>
          <p:nvPr/>
        </p:nvGrpSpPr>
        <p:grpSpPr>
          <a:xfrm>
            <a:off x="183874" y="967175"/>
            <a:ext cx="12008126" cy="3722406"/>
            <a:chOff x="183874" y="967175"/>
            <a:chExt cx="12008126" cy="3722406"/>
          </a:xfrm>
        </p:grpSpPr>
        <p:grpSp>
          <p:nvGrpSpPr>
            <p:cNvPr id="222" name="Google Shape;222;p13"/>
            <p:cNvGrpSpPr/>
            <p:nvPr/>
          </p:nvGrpSpPr>
          <p:grpSpPr>
            <a:xfrm>
              <a:off x="183874" y="990555"/>
              <a:ext cx="6312176" cy="3699026"/>
              <a:chOff x="393424" y="1409655"/>
              <a:chExt cx="10570124" cy="3699026"/>
            </a:xfrm>
          </p:grpSpPr>
          <p:pic>
            <p:nvPicPr>
              <p:cNvPr id="223" name="Google Shape;223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93424" y="1409655"/>
                <a:ext cx="10570124" cy="17336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" name="Google Shape;224;p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3424" y="3057526"/>
                <a:ext cx="10570124" cy="20511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5" name="Google Shape;225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496050" y="967175"/>
              <a:ext cx="5695950" cy="37224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13"/>
          <p:cNvSpPr/>
          <p:nvPr/>
        </p:nvSpPr>
        <p:spPr>
          <a:xfrm>
            <a:off x="2752725" y="5534025"/>
            <a:ext cx="2028825" cy="4095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4997726" y="5574268"/>
            <a:ext cx="2647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45 features</a:t>
            </a:r>
            <a:endParaRPr/>
          </a:p>
        </p:txBody>
      </p:sp>
      <p:pic>
        <p:nvPicPr>
          <p:cNvPr id="228" name="Google Shape;22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80093" y="4689580"/>
            <a:ext cx="5118363" cy="216842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3"/>
          <p:cNvSpPr txBox="1"/>
          <p:nvPr/>
        </p:nvSpPr>
        <p:spPr>
          <a:xfrm>
            <a:off x="9620105" y="775111"/>
            <a:ext cx="2378351" cy="430887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45+18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63 features</a:t>
            </a:r>
            <a:endParaRPr/>
          </a:p>
        </p:txBody>
      </p:sp>
      <p:sp>
        <p:nvSpPr>
          <p:cNvPr id="230" name="Google Shape;230;p13"/>
          <p:cNvSpPr txBox="1"/>
          <p:nvPr/>
        </p:nvSpPr>
        <p:spPr>
          <a:xfrm>
            <a:off x="838200" y="212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Feature extraction by using sliding window technique 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Combining features and adding active sites </a:t>
            </a:r>
            <a:endParaRPr/>
          </a:p>
        </p:txBody>
      </p:sp>
      <p:sp>
        <p:nvSpPr>
          <p:cNvPr id="236" name="Google Shape;23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14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14"/>
          <p:cNvGrpSpPr/>
          <p:nvPr/>
        </p:nvGrpSpPr>
        <p:grpSpPr>
          <a:xfrm>
            <a:off x="621748" y="1579680"/>
            <a:ext cx="10732052" cy="939897"/>
            <a:chOff x="838200" y="3542788"/>
            <a:chExt cx="10732052" cy="939897"/>
          </a:xfrm>
        </p:grpSpPr>
        <p:pic>
          <p:nvPicPr>
            <p:cNvPr id="239" name="Google Shape;23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8200" y="3542788"/>
              <a:ext cx="10732052" cy="9207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14"/>
            <p:cNvSpPr/>
            <p:nvPr/>
          </p:nvSpPr>
          <p:spPr>
            <a:xfrm>
              <a:off x="10819440" y="3561888"/>
              <a:ext cx="750812" cy="920797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41" name="Google Shape;241;p14"/>
          <p:cNvGraphicFramePr/>
          <p:nvPr/>
        </p:nvGraphicFramePr>
        <p:xfrm>
          <a:off x="533508" y="3235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{9607A83A-501E-4644-A547-24CAC154DB80}</a:tableStyleId>
              </a:tblPr>
              <a:tblGrid>
                <a:gridCol w="1029100"/>
                <a:gridCol w="837750"/>
                <a:gridCol w="1530300"/>
                <a:gridCol w="1532600"/>
              </a:tblGrid>
              <a:tr h="44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Data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Active  [1]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None active [0]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4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Created Train set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1639857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43364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1596493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(x37)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2" name="Google Shape;242;p14"/>
          <p:cNvSpPr txBox="1"/>
          <p:nvPr/>
        </p:nvSpPr>
        <p:spPr>
          <a:xfrm>
            <a:off x="6639719" y="3084328"/>
            <a:ext cx="4714081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'Unnamed: 0', 'id', ' seq', ' n', </a:t>
            </a: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' rsa', ' asa', ' q3', ' p[q3_H]',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' p[q3_E]', ' p[q3_C]', ' q8', ' p[q8_G]', ' p[q8_H]', ' p[q8_I]',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' p[q8_B]', ' p[q8_E]', ' p[q8_S]', ' p[q8_T]', ' p[q8_C]', ' phi',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' psi', ' disorder', 'sliding 1', 'sliding 2', 'sliding 3', 'sliding 4',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'sliding 5', 'sliding 6', 'sliding 7', 'sliding 8', 'sliding 9',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'sliding 10', 'sliding 11', 'sliding 12', 'sliding 13', 'sliding 14',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'sliding 15', 'sliding 16', 'sliding 17', 'sliding 18', 'sliding 19',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'sliding 20', 'sliding 21', 'sliding 22', 'sliding 23', 'sliding 24',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'sliding 25', 'sliding 26', 'sliding 27', 'sliding 28', 'sliding 29',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'sliding 30', 'sliding 31', 'sliding 32', 'sliding 33', 'sliding 34',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'sliding 35', 'sliding 36', 'sliding 37', 'sliding 38', 'sliding 39',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'sliding 40', 'sliding 41', 'sliding 42', 'sliding 43', 'sliding 44',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'sliding 45', 'sliding 46', 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'Active_site'],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dtype='object'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accent1"/>
                </a:solidFill>
              </a:rPr>
              <a:t>Base machine learning models</a:t>
            </a:r>
            <a:endParaRPr/>
          </a:p>
        </p:txBody>
      </p:sp>
      <p:sp>
        <p:nvSpPr>
          <p:cNvPr id="248" name="Google Shape;2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9" name="Google Shape;249;p15"/>
          <p:cNvGraphicFramePr/>
          <p:nvPr/>
        </p:nvGraphicFramePr>
        <p:xfrm>
          <a:off x="83820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{47EA76E7-37FC-4CD7-AC8F-DDB107564FBD}</a:tableStyleId>
              </a:tblPr>
              <a:tblGrid>
                <a:gridCol w="647700"/>
                <a:gridCol w="2159000"/>
                <a:gridCol w="1917700"/>
                <a:gridCol w="2286000"/>
                <a:gridCol w="1752600"/>
                <a:gridCol w="1752600"/>
              </a:tblGrid>
              <a:tr h="45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Classifiers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Accuracy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(0.25)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Precision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Active sites_1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Recall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Active sites_1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F1-score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Active sites_1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4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RandomForest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4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DecisionTree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0.94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0.04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0.05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0.04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4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LogisticRegression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0.97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0.00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0" name="Google Shape;250;p15"/>
          <p:cNvSpPr txBox="1"/>
          <p:nvPr/>
        </p:nvSpPr>
        <p:spPr>
          <a:xfrm>
            <a:off x="732322" y="4336315"/>
            <a:ext cx="10515600" cy="11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Problem: Imbalanced data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number of [1] active sites is too small in comparison to the [0] non-active sites.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Feature selection </a:t>
            </a:r>
            <a:endParaRPr/>
          </a:p>
        </p:txBody>
      </p:sp>
      <p:sp>
        <p:nvSpPr>
          <p:cNvPr id="256" name="Google Shape;256;p16"/>
          <p:cNvSpPr txBox="1"/>
          <p:nvPr>
            <p:ph idx="1" type="body"/>
          </p:nvPr>
        </p:nvSpPr>
        <p:spPr>
          <a:xfrm>
            <a:off x="838199" y="1748622"/>
            <a:ext cx="399796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Techniques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Correlation Matrix with Heatmap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DecisionTreeClassifier</a:t>
            </a:r>
            <a:endParaRPr sz="24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LassoCV</a:t>
            </a:r>
            <a:endParaRPr sz="24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RFE (Recursive Feature Elimination)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accent1"/>
                </a:solidFill>
              </a:rPr>
              <a:t>Importance features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57" name="Google Shape;2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8095" y="1442862"/>
            <a:ext cx="2286000" cy="21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8095" y="4055165"/>
            <a:ext cx="2285999" cy="219667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6"/>
          <p:cNvSpPr txBox="1"/>
          <p:nvPr/>
        </p:nvSpPr>
        <p:spPr>
          <a:xfrm>
            <a:off x="5198095" y="1104308"/>
            <a:ext cx="228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DecisionTreeClassifier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5198095" y="3685833"/>
            <a:ext cx="193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LassoCV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7524148" y="1161586"/>
            <a:ext cx="40887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Heatmap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2403" y="1590250"/>
            <a:ext cx="4191587" cy="4675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DecisionTree based model and i</a:t>
            </a:r>
            <a:r>
              <a:rPr lang="en-US" sz="4400">
                <a:solidFill>
                  <a:schemeClr val="accent1"/>
                </a:solidFill>
              </a:rPr>
              <a:t>mbalance treatment performances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9" name="Google Shape;26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70" name="Google Shape;270;p17"/>
          <p:cNvGraphicFramePr/>
          <p:nvPr/>
        </p:nvGraphicFramePr>
        <p:xfrm>
          <a:off x="1162050" y="2880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{47EA76E7-37FC-4CD7-AC8F-DDB107564FBD}</a:tableStyleId>
              </a:tblPr>
              <a:tblGrid>
                <a:gridCol w="2159000"/>
                <a:gridCol w="1917700"/>
                <a:gridCol w="2286000"/>
                <a:gridCol w="1752600"/>
                <a:gridCol w="1752600"/>
              </a:tblGrid>
              <a:tr h="45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Accuracy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(CV = 5)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Precision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Active sides_1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Recall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Active sides_1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F1-score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Active sides_1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4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</a:rPr>
                        <a:t>Under-sampling (1:1)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0.04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0.07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4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Over-sampling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4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ADASYN (Adaptive Synthetic)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0.22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In comparison with previous studies </a:t>
            </a:r>
            <a:endParaRPr/>
          </a:p>
        </p:txBody>
      </p:sp>
      <p:graphicFrame>
        <p:nvGraphicFramePr>
          <p:cNvPr id="276" name="Google Shape;276;p18"/>
          <p:cNvGraphicFramePr/>
          <p:nvPr/>
        </p:nvGraphicFramePr>
        <p:xfrm>
          <a:off x="838200" y="23742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{EC6EF601-F296-4798-9BC8-741C823BBFB7}</a:tableStyleId>
              </a:tblPr>
              <a:tblGrid>
                <a:gridCol w="5257800"/>
                <a:gridCol w="5257800"/>
              </a:tblGrid>
              <a:tr h="58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Studies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BepiPred-2.0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NetsurfP3.0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Our best performance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0.60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7" name="Google Shape;2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Conclusion </a:t>
            </a:r>
            <a:endParaRPr/>
          </a:p>
        </p:txBody>
      </p:sp>
      <p:sp>
        <p:nvSpPr>
          <p:cNvPr id="283" name="Google Shape;28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combination of structural features and sliding window technique could benefit machine learning model for B cell epitope prediction. </a:t>
            </a:r>
            <a:endParaRPr/>
          </a:p>
          <a:p>
            <a:pPr indent="-508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</a:rPr>
              <a:t>B cells are antibody producing cells  </a:t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6519" l="5213" r="4860" t="20389"/>
          <a:stretch/>
        </p:blipFill>
        <p:spPr>
          <a:xfrm>
            <a:off x="6451601" y="1690688"/>
            <a:ext cx="5325494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685800" y="2297158"/>
            <a:ext cx="5157247" cy="33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 cells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 lymphocytes) are a type of white blood cell that plays a important role in the adaptive immune response  by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producing antibodies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presenting antigens, and coordinating immune responses. 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0" y="104968"/>
            <a:ext cx="1371600" cy="36576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7124258" y="6136700"/>
            <a:ext cx="39801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 cell activation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Murphy et al., 2012; Alberts B et al., 2002.</a:t>
            </a:r>
            <a:endParaRPr/>
          </a:p>
        </p:txBody>
      </p: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9474200" y="3200874"/>
            <a:ext cx="15341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Activated B cell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 is helping scientists explain our brain | Cold Spring Harbor Laboratory" id="289" name="Google Shape;28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0"/>
          <p:cNvSpPr/>
          <p:nvPr/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0"/>
          <p:cNvSpPr txBox="1"/>
          <p:nvPr>
            <p:ph type="title"/>
          </p:nvPr>
        </p:nvSpPr>
        <p:spPr>
          <a:xfrm>
            <a:off x="523875" y="5317240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262626"/>
                </a:solidFill>
              </a:rPr>
              <a:t>Thank for your attention!</a:t>
            </a:r>
            <a:endParaRPr/>
          </a:p>
        </p:txBody>
      </p:sp>
      <p:cxnSp>
        <p:nvCxnSpPr>
          <p:cNvPr id="292" name="Google Shape;292;p20"/>
          <p:cNvCxnSpPr/>
          <p:nvPr/>
        </p:nvCxnSpPr>
        <p:spPr>
          <a:xfrm>
            <a:off x="0" y="5241983"/>
            <a:ext cx="12192000" cy="0"/>
          </a:xfrm>
          <a:prstGeom prst="straightConnector1">
            <a:avLst/>
          </a:prstGeom>
          <a:noFill/>
          <a:ln cap="flat" cmpd="sng" w="41275">
            <a:solidFill>
              <a:schemeClr val="lt1">
                <a:alpha val="8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3" name="Google Shape;293;p20"/>
          <p:cNvCxnSpPr/>
          <p:nvPr/>
        </p:nvCxnSpPr>
        <p:spPr>
          <a:xfrm>
            <a:off x="0" y="6134852"/>
            <a:ext cx="12192000" cy="0"/>
          </a:xfrm>
          <a:prstGeom prst="straightConnector1">
            <a:avLst/>
          </a:prstGeom>
          <a:noFill/>
          <a:ln cap="flat" cmpd="sng" w="41275">
            <a:solidFill>
              <a:schemeClr val="lt1">
                <a:alpha val="8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</a:rPr>
              <a:t>Antigen - antibody interaction 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731521" y="4928887"/>
            <a:ext cx="10515600" cy="176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Antibodies recognize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proteins (antigen) based on their structure, content, and can be very specific, 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binding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only a small part of an antigen (known as 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epitope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High specificity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affinity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protein interaction 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Betsy Foxman  et al., 2012; Janeway et al.,2001.</a:t>
            </a:r>
            <a:endParaRPr/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0" y="104968"/>
            <a:ext cx="1371600" cy="36576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/>
          </a:p>
        </p:txBody>
      </p:sp>
      <p:pic>
        <p:nvPicPr>
          <p:cNvPr id="112" name="Google Shape;11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3040" y="1448728"/>
            <a:ext cx="6512562" cy="35056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8412480" y="4646611"/>
            <a:ext cx="2092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Jose et al., 2017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4521200" y="1479208"/>
            <a:ext cx="1656080" cy="1091272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</a:rPr>
              <a:t>The development of antibody-based therapies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the high specificity and affinity interaction of antibody-antigen, diagnostic tools (</a:t>
            </a:r>
            <a:r>
              <a:rPr lang="en-US" sz="2400">
                <a:solidFill>
                  <a:schemeClr val="accent1"/>
                </a:solidFill>
              </a:rPr>
              <a:t>ABO blood group, ELISA-HIV diagnose</a:t>
            </a:r>
            <a:r>
              <a:rPr lang="en-US" sz="2400"/>
              <a:t>), </a:t>
            </a:r>
            <a:r>
              <a:rPr lang="en-US" sz="2400">
                <a:solidFill>
                  <a:schemeClr val="accent1"/>
                </a:solidFill>
              </a:rPr>
              <a:t>therapeutics</a:t>
            </a:r>
            <a:r>
              <a:rPr lang="en-US" sz="2400"/>
              <a:t> and </a:t>
            </a:r>
            <a:r>
              <a:rPr lang="en-US" sz="2400">
                <a:solidFill>
                  <a:schemeClr val="accent1"/>
                </a:solidFill>
              </a:rPr>
              <a:t>peptide-based vaccines </a:t>
            </a:r>
            <a:r>
              <a:rPr lang="en-US" sz="2400"/>
              <a:t>were developed.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1" lang="en-US" sz="1600"/>
              <a:t>Khan, 2014.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/>
              <a:t> </a:t>
            </a:r>
            <a:r>
              <a:rPr lang="en-US" sz="2400"/>
              <a:t>To facilitate the use of antibodies, it is important to </a:t>
            </a:r>
            <a:r>
              <a:rPr lang="en-US" sz="2400">
                <a:solidFill>
                  <a:srgbClr val="0070C0"/>
                </a:solidFill>
              </a:rPr>
              <a:t>identify the distinct region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on the antigen that will </a:t>
            </a:r>
            <a:r>
              <a:rPr lang="en-US" sz="2400">
                <a:solidFill>
                  <a:schemeClr val="accent1"/>
                </a:solidFill>
              </a:rPr>
              <a:t>be recognized by an antibody</a:t>
            </a:r>
            <a:r>
              <a:rPr lang="en-US" sz="2400"/>
              <a:t>; known as the </a:t>
            </a:r>
            <a:r>
              <a:rPr lang="en-US" sz="2400">
                <a:solidFill>
                  <a:schemeClr val="accent1"/>
                </a:solidFill>
              </a:rPr>
              <a:t>epitope.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1" lang="en-US" sz="1600"/>
              <a:t>Potocnakova et al., 2016.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Identification of an antigen’s epitope regions </a:t>
            </a:r>
            <a:r>
              <a:rPr lang="en-US" sz="2400"/>
              <a:t>and a better understanding of the mechanism of antibody–antigen-recognition will lead to improved </a:t>
            </a:r>
            <a:r>
              <a:rPr lang="en-US" sz="2400">
                <a:solidFill>
                  <a:schemeClr val="accent1"/>
                </a:solidFill>
              </a:rPr>
              <a:t>antibody engineering </a:t>
            </a:r>
            <a:r>
              <a:rPr lang="en-US" sz="2400"/>
              <a:t>and thus </a:t>
            </a:r>
            <a:r>
              <a:rPr lang="en-US" sz="2400">
                <a:solidFill>
                  <a:schemeClr val="accent1"/>
                </a:solidFill>
              </a:rPr>
              <a:t>widen their applications in the future.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1" lang="en-US" sz="1600"/>
              <a:t> Sela-Culang et al., 2013.</a:t>
            </a:r>
            <a:endParaRPr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0" y="104968"/>
            <a:ext cx="1371600" cy="36576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accent1"/>
                </a:solidFill>
              </a:rPr>
              <a:t>Linear and conformational B cell epitopes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838200" y="1809358"/>
            <a:ext cx="46786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Generally, there is a distinction between </a:t>
            </a:r>
            <a:r>
              <a:rPr i="1" lang="en-US" sz="2000">
                <a:solidFill>
                  <a:srgbClr val="FF0000"/>
                </a:solidFill>
              </a:rPr>
              <a:t>continuous</a:t>
            </a:r>
            <a:r>
              <a:rPr lang="en-US" sz="2000">
                <a:solidFill>
                  <a:srgbClr val="FF0000"/>
                </a:solidFill>
              </a:rPr>
              <a:t> (linear) </a:t>
            </a:r>
            <a:r>
              <a:rPr lang="en-US" sz="2000"/>
              <a:t>epitopes and </a:t>
            </a:r>
            <a:r>
              <a:rPr i="1" lang="en-US" sz="2000">
                <a:solidFill>
                  <a:srgbClr val="FF0000"/>
                </a:solidFill>
              </a:rPr>
              <a:t>discontinuous </a:t>
            </a:r>
            <a:r>
              <a:rPr lang="en-US" sz="2000">
                <a:solidFill>
                  <a:srgbClr val="FF0000"/>
                </a:solidFill>
              </a:rPr>
              <a:t>(conformational) </a:t>
            </a:r>
            <a:r>
              <a:rPr lang="en-US" sz="2000"/>
              <a:t>epitopes.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n-US" sz="1400"/>
              <a:t>Barlow et al., 1986</a:t>
            </a:r>
            <a:r>
              <a:rPr i="1" lang="en-US" sz="2000"/>
              <a:t>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It is estimated that </a:t>
            </a:r>
            <a:r>
              <a:rPr i="1" lang="en-US" sz="2000">
                <a:solidFill>
                  <a:srgbClr val="FF0000"/>
                </a:solidFill>
              </a:rPr>
              <a:t>conformational epitopes </a:t>
            </a:r>
            <a:r>
              <a:rPr lang="en-US" sz="2000"/>
              <a:t>make up around </a:t>
            </a:r>
            <a:r>
              <a:rPr lang="en-US" sz="2000">
                <a:solidFill>
                  <a:srgbClr val="FF0000"/>
                </a:solidFill>
              </a:rPr>
              <a:t>90%</a:t>
            </a:r>
            <a:r>
              <a:rPr lang="en-US" sz="2000"/>
              <a:t> of all B-cell epitopes. 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n-US" sz="1400"/>
              <a:t>Huang and Honda, 2006.</a:t>
            </a:r>
            <a:endParaRPr/>
          </a:p>
        </p:txBody>
      </p:sp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2800" y="1809358"/>
            <a:ext cx="5991949" cy="39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0" y="104968"/>
            <a:ext cx="1371600" cy="36576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9216991" y="5864279"/>
            <a:ext cx="21368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Jose et al., 2017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accent1"/>
                </a:solidFill>
              </a:rPr>
              <a:t>Previous studies for B-cell epitope prediction</a:t>
            </a:r>
            <a:endParaRPr sz="4000"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BepiPred-2.0</a:t>
            </a:r>
            <a:r>
              <a:rPr lang="en-US" sz="2400"/>
              <a:t>: improving sequence-based B-cell epitope prediction using conformational epitopes.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n-US" sz="1400"/>
              <a:t>Jespersen et al., 2017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NetSurfP-3.0</a:t>
            </a:r>
            <a:r>
              <a:rPr lang="en-US" sz="2400"/>
              <a:t>: accurate and fast prediction of protein </a:t>
            </a:r>
            <a:r>
              <a:rPr lang="en-US" sz="2400">
                <a:solidFill>
                  <a:schemeClr val="accent1"/>
                </a:solidFill>
              </a:rPr>
              <a:t>structural features </a:t>
            </a:r>
            <a:r>
              <a:rPr lang="en-US" sz="2400"/>
              <a:t>by protein language models and deep learning. 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n-US" sz="1400"/>
              <a:t>Magnus et al., 2022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Advice from instructor: </a:t>
            </a:r>
            <a:r>
              <a:rPr lang="en-US" sz="2400">
                <a:solidFill>
                  <a:schemeClr val="accent1"/>
                </a:solidFill>
              </a:rPr>
              <a:t>sliding window </a:t>
            </a:r>
            <a:r>
              <a:rPr lang="en-US" sz="2400"/>
              <a:t>technique </a:t>
            </a:r>
            <a:endParaRPr/>
          </a:p>
        </p:txBody>
      </p:sp>
      <p:sp>
        <p:nvSpPr>
          <p:cNvPr id="139" name="Google Shape;1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22860" l="32834" r="32167" t="24267"/>
          <a:stretch/>
        </p:blipFill>
        <p:spPr>
          <a:xfrm>
            <a:off x="3601720" y="4806704"/>
            <a:ext cx="4988560" cy="154964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0" y="104968"/>
            <a:ext cx="1371600" cy="36576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Our task 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Machine learning model for B cell epitope prediction by using </a:t>
            </a:r>
            <a:r>
              <a:rPr lang="en-US">
                <a:solidFill>
                  <a:schemeClr val="accent1"/>
                </a:solidFill>
              </a:rPr>
              <a:t>structural features </a:t>
            </a:r>
            <a:r>
              <a:rPr lang="en-US"/>
              <a:t>and </a:t>
            </a:r>
            <a:r>
              <a:rPr lang="en-US">
                <a:solidFill>
                  <a:schemeClr val="accent1"/>
                </a:solidFill>
              </a:rPr>
              <a:t>sliding window technique</a:t>
            </a:r>
            <a:r>
              <a:rPr lang="en-US"/>
              <a:t>.</a:t>
            </a:r>
            <a:endParaRPr/>
          </a:p>
        </p:txBody>
      </p:sp>
      <p:sp>
        <p:nvSpPr>
          <p:cNvPr id="148" name="Google Shape;1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833966" y="530935"/>
            <a:ext cx="10515600" cy="1063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Our framework </a:t>
            </a:r>
            <a:endParaRPr/>
          </a:p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846857" y="1994281"/>
            <a:ext cx="6115474" cy="3913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a base model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i="0" lang="en-US" sz="2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selection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Imbalance treatment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the model 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i="0" sz="24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oject Jupyter - Wikipedia"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142" y="1729895"/>
            <a:ext cx="157186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Learn (@iLearnClub) / Twitter" id="157" name="Google Shape;15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0192" y="4527550"/>
            <a:ext cx="183176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lcome To Colaboratory - Colaboratory" id="158" name="Google Shape;15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5432" y="1729895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5432" y="4079085"/>
            <a:ext cx="3005253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Learn" id="160" name="Google Shape;16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35432" y="5239555"/>
            <a:ext cx="2444876" cy="1116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Provided data</a:t>
            </a:r>
            <a:endParaRPr/>
          </a:p>
        </p:txBody>
      </p:sp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427" y="1690688"/>
            <a:ext cx="4206296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9"/>
          <p:cNvPicPr preferRelativeResize="0"/>
          <p:nvPr/>
        </p:nvPicPr>
        <p:blipFill rotWithShape="1">
          <a:blip r:embed="rId4">
            <a:alphaModFix/>
          </a:blip>
          <a:srcRect b="0" l="0" r="0" t="20371"/>
          <a:stretch/>
        </p:blipFill>
        <p:spPr>
          <a:xfrm>
            <a:off x="668427" y="3285468"/>
            <a:ext cx="5179468" cy="91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9"/>
          <p:cNvGraphicFramePr/>
          <p:nvPr/>
        </p:nvGraphicFramePr>
        <p:xfrm>
          <a:off x="6185307" y="17277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{69A28BEE-E673-45F1-A15F-94BEFE30B874}</a:tableStyleId>
              </a:tblPr>
              <a:tblGrid>
                <a:gridCol w="1666250"/>
                <a:gridCol w="1666250"/>
                <a:gridCol w="1666250"/>
              </a:tblGrid>
              <a:tr h="76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Data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Train sets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Test sets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6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EDB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358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6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IEDB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2528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632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70" name="Google Shape;17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427" y="4343389"/>
            <a:ext cx="10515600" cy="229980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 txBox="1"/>
          <p:nvPr/>
        </p:nvSpPr>
        <p:spPr>
          <a:xfrm>
            <a:off x="8381945" y="4224578"/>
            <a:ext cx="21184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active sites</a:t>
            </a:r>
            <a:endParaRPr/>
          </a:p>
        </p:txBody>
      </p:sp>
      <p:sp>
        <p:nvSpPr>
          <p:cNvPr id="172" name="Google Shape;172;p9"/>
          <p:cNvSpPr txBox="1"/>
          <p:nvPr/>
        </p:nvSpPr>
        <p:spPr>
          <a:xfrm>
            <a:off x="2267890" y="4224578"/>
            <a:ext cx="42853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Protein sequences🡪 extract features </a:t>
            </a:r>
            <a:endParaRPr i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2023-05-03T10:51:49Z</dcterms:created>
  <dc:creator>TRAN THI OANH</dc:creator>
</cp:coreProperties>
</file>