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4" r:id="rId1"/>
  </p:sldMasterIdLst>
  <p:notesMasterIdLst>
    <p:notesMasterId r:id="rId12"/>
  </p:notesMasterIdLst>
  <p:handoutMasterIdLst>
    <p:handoutMasterId r:id="rId13"/>
  </p:handoutMasterIdLst>
  <p:sldIdLst>
    <p:sldId id="277" r:id="rId2"/>
    <p:sldId id="294" r:id="rId3"/>
    <p:sldId id="295" r:id="rId4"/>
    <p:sldId id="296" r:id="rId5"/>
    <p:sldId id="302" r:id="rId6"/>
    <p:sldId id="297" r:id="rId7"/>
    <p:sldId id="298" r:id="rId8"/>
    <p:sldId id="299" r:id="rId9"/>
    <p:sldId id="300" r:id="rId10"/>
    <p:sldId id="30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76"/>
    <a:srgbClr val="002F75"/>
    <a:srgbClr val="0000FF"/>
    <a:srgbClr val="D10034"/>
    <a:srgbClr val="D0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9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D189A-2C97-4DE6-9E72-06671D95C435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E9DD1-1400-4A9A-99AE-52920AF7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02575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C47B5-ADAF-41B0-8E25-798150F70C66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33EC7-D770-4470-B266-BEBD01C7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3125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B33EC7-D770-4470-B266-BEBD01C744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73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B33EC7-D770-4470-B266-BEBD01C744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53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B33EC7-D770-4470-B266-BEBD01C744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44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B33EC7-D770-4470-B266-BEBD01C744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42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B33EC7-D770-4470-B266-BEBD01C744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415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B33EC7-D770-4470-B266-BEBD01C744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685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B33EC7-D770-4470-B266-BEBD01C744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374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B33EC7-D770-4470-B266-BEBD01C744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126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B33EC7-D770-4470-B266-BEBD01C744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59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3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D06F396-41A5-42E3-5F20-72B3893B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1700" y="6605752"/>
            <a:ext cx="740300" cy="248711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E5386DCD-524C-4D6B-849A-07B12901B9AD}" type="slidenum">
              <a:rPr lang="zh-CN" altLang="en-US" smtClean="0"/>
              <a:pPr/>
              <a:t>‹#›</a:t>
            </a:fld>
            <a:r>
              <a:rPr lang="en-US" altLang="zh-CN" dirty="0" smtClean="0"/>
              <a:t>/ 4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621F51-BC94-CE0C-016B-69E5DF3456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22738" cy="34627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5557345" y="6575381"/>
            <a:ext cx="2451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FXCN-QA Department</a:t>
            </a:r>
            <a:endParaRPr 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18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41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64917"/>
            <a:ext cx="7315200" cy="73716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主标题文本样式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5417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副标题文本样式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defRPr lang="zh-CN" altLang="zh-CN" sz="1600" smtClean="0">
                <a:effectLst/>
              </a:defRPr>
            </a:lvl1pPr>
          </a:lstStyle>
          <a:p>
            <a:pPr lvl="0"/>
            <a:r>
              <a:rPr lang="zh-CN" altLang="en-US" dirty="0"/>
              <a:t>正文文本样式</a:t>
            </a:r>
            <a:r>
              <a:rPr lang="en-US" altLang="zh-CN" dirty="0"/>
              <a:t>——</a:t>
            </a:r>
          </a:p>
          <a:p>
            <a:pPr lvl="0"/>
            <a:r>
              <a:rPr lang="zh-CN" altLang="en-US" dirty="0"/>
              <a:t>作为全球领先的智能制造及工业互联网整体解决方案服务商，工业富联始终坚持深耕中国、布局全球的生产和经营策略，业务范围覆盖数据全流程，在全球产业链中构建起国内与国外的桥梁，并基于多年来在精益管理、供应链管理、柔性生产方面的经验，实现国内国外双循环，解决国内制造、原材料、销售在外问题，发挥桥梁纽带作用。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29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1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457" y="313068"/>
            <a:ext cx="5645728" cy="7371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3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386DCD-524C-4D6B-849A-07B12901B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26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848411" y="461817"/>
            <a:ext cx="9341963" cy="791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主标题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字号</a:t>
            </a:r>
            <a:r>
              <a:rPr kumimoji="1" lang="en-US" altLang="zh-CN" sz="3600" b="1" dirty="0">
                <a:solidFill>
                  <a:srgbClr val="002F7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30-36</a:t>
            </a:r>
            <a:endParaRPr kumimoji="1" lang="zh-TW" altLang="en-US" sz="3600" b="1" dirty="0">
              <a:solidFill>
                <a:srgbClr val="002F7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848411" y="2055043"/>
            <a:ext cx="9341964" cy="431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1606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思源黑体 CN Heavy" panose="020B0A00000000000000" pitchFamily="34" charset="-122"/>
          <a:ea typeface="思源黑体 CN Heavy" panose="020B0A00000000000000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+mj-ea"/>
          <a:ea typeface="+mj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3491" y="412013"/>
            <a:ext cx="6371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smtClean="0">
                <a:solidFill>
                  <a:srgbClr val="FFFF00"/>
                </a:solidFill>
                <a:latin typeface="calibi"/>
                <a:ea typeface="思源黑体 CN Heavy" panose="020B0A00000000000000" pitchFamily="34" charset="-122"/>
              </a:rPr>
              <a:t>SOP PCN System</a:t>
            </a:r>
            <a:endParaRPr lang="en-US" altLang="zh-CN" sz="4400" b="1" dirty="0" smtClean="0">
              <a:solidFill>
                <a:srgbClr val="FFFF00"/>
              </a:solidFill>
              <a:latin typeface="calibi"/>
              <a:ea typeface="思源黑体 CN Heavy" panose="020B0A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8507" y="4360391"/>
            <a:ext cx="4746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altLang="zh-TW" b="1" smtClean="0">
                <a:solidFill>
                  <a:prstClr val="white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等线"/>
              </a:rPr>
              <a:t>Department</a:t>
            </a:r>
            <a:r>
              <a:rPr lang="vi-VN" altLang="zh-TW" smtClean="0">
                <a:solidFill>
                  <a:prstClr val="white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等线"/>
              </a:rPr>
              <a:t>:</a:t>
            </a:r>
            <a:r>
              <a:rPr lang="en-US" altLang="zh-TW" smtClean="0">
                <a:solidFill>
                  <a:prstClr val="white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等线"/>
              </a:rPr>
              <a:t> MBD TE-AUTO-IOT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7354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1307" y="2488224"/>
            <a:ext cx="5732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>
                <a:solidFill>
                  <a:schemeClr val="bg1"/>
                </a:solidFill>
                <a:latin typeface="calibi"/>
                <a:ea typeface="思源黑体 CN Heavy" panose="020B0A00000000000000" pitchFamily="34" charset="-122"/>
              </a:rPr>
              <a:t>Any comments, please send </a:t>
            </a:r>
            <a:r>
              <a:rPr lang="en-US" altLang="zh-CN" sz="1200" b="1" smtClean="0">
                <a:solidFill>
                  <a:schemeClr val="bg1"/>
                </a:solidFill>
                <a:latin typeface="calibi"/>
                <a:ea typeface="思源黑体 CN Heavy" panose="020B0A00000000000000" pitchFamily="34" charset="-122"/>
              </a:rPr>
              <a:t>to:</a:t>
            </a:r>
          </a:p>
          <a:p>
            <a:r>
              <a:rPr lang="en-US" altLang="zh-CN" sz="1200" b="1">
                <a:solidFill>
                  <a:schemeClr val="bg1"/>
                </a:solidFill>
                <a:latin typeface="calibi"/>
                <a:ea typeface="思源黑体 CN Heavy" panose="020B0A00000000000000" pitchFamily="34" charset="-122"/>
              </a:rPr>
              <a:t> </a:t>
            </a:r>
            <a:r>
              <a:rPr lang="en-US" altLang="zh-CN" sz="1200" b="1" smtClean="0">
                <a:solidFill>
                  <a:schemeClr val="bg1"/>
                </a:solidFill>
                <a:latin typeface="calibi"/>
                <a:ea typeface="思源黑体 CN Heavy" panose="020B0A00000000000000" pitchFamily="34" charset="-122"/>
              </a:rPr>
              <a:t>         Email: you-nan.ruan@mail.foxconn.com </a:t>
            </a:r>
          </a:p>
          <a:p>
            <a:r>
              <a:rPr lang="en-US" altLang="zh-CN" sz="1200" b="1">
                <a:solidFill>
                  <a:schemeClr val="bg1"/>
                </a:solidFill>
                <a:latin typeface="calibi"/>
                <a:ea typeface="思源黑体 CN Heavy" panose="020B0A00000000000000" pitchFamily="34" charset="-122"/>
              </a:rPr>
              <a:t> </a:t>
            </a:r>
            <a:r>
              <a:rPr lang="en-US" altLang="zh-CN" sz="1200" b="1" smtClean="0">
                <a:solidFill>
                  <a:schemeClr val="bg1"/>
                </a:solidFill>
                <a:latin typeface="calibi"/>
                <a:ea typeface="思源黑体 CN Heavy" panose="020B0A00000000000000" pitchFamily="34" charset="-122"/>
              </a:rPr>
              <a:t>         Phone number: </a:t>
            </a:r>
            <a:r>
              <a:rPr lang="en-US" altLang="zh-CN" sz="1200" b="1">
                <a:solidFill>
                  <a:schemeClr val="bg1"/>
                </a:solidFill>
                <a:latin typeface="calibi"/>
                <a:ea typeface="思源黑体 CN Heavy" panose="020B0A00000000000000" pitchFamily="34" charset="-122"/>
              </a:rPr>
              <a:t>31746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1307" y="433753"/>
            <a:ext cx="5732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smtClean="0">
                <a:solidFill>
                  <a:srgbClr val="FFFF00"/>
                </a:solidFill>
                <a:latin typeface="calibi"/>
                <a:ea typeface="思源黑体 CN Heavy" panose="020B0A00000000000000" pitchFamily="34" charset="-122"/>
              </a:rPr>
              <a:t>Thank you!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2767872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224454" cy="518746"/>
          </a:xfrm>
          <a:prstGeom prst="rect">
            <a:avLst/>
          </a:prstGeom>
          <a:solidFill>
            <a:srgbClr val="002F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Login Screen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099038"/>
            <a:ext cx="27256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Press your ID card (Ex: V103xxxx)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72" y="2175177"/>
            <a:ext cx="263414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Press your Password </a:t>
            </a:r>
            <a:b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password is six digits after the date of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b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b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Hire Date: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2022-07-16 </a:t>
            </a:r>
            <a:endParaRPr lang="en-US" sz="13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password: 220716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Hire Date: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2016-05-05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=&gt; password: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160505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72" y="4149334"/>
            <a:ext cx="21771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Click button Login to login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420" y="1134675"/>
            <a:ext cx="7315200" cy="397383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725618" y="1245232"/>
            <a:ext cx="4176344" cy="2027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25618" y="3121590"/>
            <a:ext cx="4343397" cy="49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47799" y="3833446"/>
            <a:ext cx="4809139" cy="462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4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224454" cy="518746"/>
          </a:xfrm>
          <a:prstGeom prst="rect">
            <a:avLst/>
          </a:prstGeom>
          <a:solidFill>
            <a:srgbClr val="002F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Home Screen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717" y="1318846"/>
            <a:ext cx="27396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</a:t>
            </a:r>
            <a:r>
              <a:rPr lang="en-US" sz="130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waiting </a:t>
            </a:r>
            <a:r>
              <a:rPr lang="en-US" sz="13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area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to see the list of waiting applications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718" y="2201425"/>
            <a:ext cx="28275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</a:t>
            </a:r>
            <a:r>
              <a:rPr lang="en-US" sz="13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waiting </a:t>
            </a:r>
            <a:r>
              <a:rPr lang="en-US" sz="130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approval </a:t>
            </a:r>
            <a:r>
              <a:rPr lang="en-US" sz="13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to see the list of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waiting for approval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73" y="1152222"/>
            <a:ext cx="8229600" cy="4466273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2" idx="3"/>
          </p:cNvCxnSpPr>
          <p:nvPr/>
        </p:nvCxnSpPr>
        <p:spPr>
          <a:xfrm>
            <a:off x="2778368" y="1565068"/>
            <a:ext cx="1073550" cy="521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</p:cNvCxnSpPr>
          <p:nvPr/>
        </p:nvCxnSpPr>
        <p:spPr>
          <a:xfrm flipV="1">
            <a:off x="2866292" y="2201426"/>
            <a:ext cx="3376246" cy="346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3084004"/>
            <a:ext cx="26341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</a:t>
            </a:r>
            <a:r>
              <a:rPr lang="en-US" sz="130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approved area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to see the list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approved applications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 flipV="1">
            <a:off x="2634146" y="2125987"/>
            <a:ext cx="5920769" cy="1204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3766529"/>
            <a:ext cx="26341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</a:t>
            </a:r>
            <a:r>
              <a:rPr lang="en-US" sz="13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3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ejected area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to see the list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rejected applications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 flipV="1">
            <a:off x="2634146" y="2125987"/>
            <a:ext cx="8145223" cy="1886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718" y="60110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1. Overview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224454" cy="518746"/>
          </a:xfrm>
          <a:prstGeom prst="rect">
            <a:avLst/>
          </a:prstGeom>
          <a:solidFill>
            <a:srgbClr val="002F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Home Screen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5899" y="1241408"/>
            <a:ext cx="26869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3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3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button</a:t>
            </a:r>
            <a:r>
              <a:rPr lang="en-US" sz="13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then fill out all the information of MSC application and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3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Customer, Department and Owner Combobox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18" y="601105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2. Create an MSC application</a:t>
            </a:r>
            <a:endParaRPr lang="en-US"/>
          </a:p>
        </p:txBody>
      </p:sp>
      <p:cxnSp>
        <p:nvCxnSpPr>
          <p:cNvPr id="31" name="Straight Arrow Connector 30"/>
          <p:cNvCxnSpPr>
            <a:stCxn id="12" idx="2"/>
          </p:cNvCxnSpPr>
          <p:nvPr/>
        </p:nvCxnSpPr>
        <p:spPr>
          <a:xfrm>
            <a:off x="1669349" y="2133960"/>
            <a:ext cx="0" cy="362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031653" y="3502399"/>
            <a:ext cx="1184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108" y="567628"/>
            <a:ext cx="5486400" cy="27746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108" y="3502399"/>
            <a:ext cx="5469255" cy="2766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691629"/>
            <a:ext cx="4803053" cy="162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224454" cy="518746"/>
          </a:xfrm>
          <a:prstGeom prst="rect">
            <a:avLst/>
          </a:prstGeom>
          <a:solidFill>
            <a:srgbClr val="002F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Home Screen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5899" y="2143723"/>
            <a:ext cx="26869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The order of sending mail will be from top to bottom, you can change it by dragging and dropping the name of the signers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18" y="601105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2. Create an MSC application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555" y="1018552"/>
            <a:ext cx="7339013" cy="1338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793" y="2665167"/>
            <a:ext cx="7343775" cy="1338263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8020681" y="2356815"/>
            <a:ext cx="2381" cy="308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899" y="4240822"/>
            <a:ext cx="27607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3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If you want the senior director to confirm, check the box </a:t>
            </a:r>
            <a:r>
              <a:rPr lang="en-US">
                <a:solidFill>
                  <a:srgbClr val="C00000"/>
                </a:solidFill>
              </a:rPr>
              <a:t>Send to Senior Director (dai-xin.gao@fii-foxconn.com)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793" y="4311782"/>
            <a:ext cx="7343775" cy="135255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3" idx="3"/>
            <a:endCxn id="16" idx="1"/>
          </p:cNvCxnSpPr>
          <p:nvPr/>
        </p:nvCxnSpPr>
        <p:spPr>
          <a:xfrm>
            <a:off x="3086684" y="4687098"/>
            <a:ext cx="1262109" cy="3009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</p:cNvCxnSpPr>
          <p:nvPr/>
        </p:nvCxnSpPr>
        <p:spPr>
          <a:xfrm>
            <a:off x="3012799" y="2589999"/>
            <a:ext cx="12036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13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224454" cy="518746"/>
          </a:xfrm>
          <a:prstGeom prst="rect">
            <a:avLst/>
          </a:prstGeom>
          <a:solidFill>
            <a:srgbClr val="002F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Home Screen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5899" y="1241408"/>
            <a:ext cx="26869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3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3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 button</a:t>
            </a:r>
            <a:r>
              <a:rPr lang="en-US" sz="13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then fill out all the information of MSC application (</a:t>
            </a:r>
            <a:r>
              <a:rPr lang="en-US" sz="13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same operation as when adding new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3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Change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18" y="601105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3. Edit an MSC application</a:t>
            </a:r>
            <a:endParaRPr lang="en-US"/>
          </a:p>
        </p:txBody>
      </p:sp>
      <p:cxnSp>
        <p:nvCxnSpPr>
          <p:cNvPr id="34" name="Straight Arrow Connector 33"/>
          <p:cNvCxnSpPr>
            <a:stCxn id="14" idx="3"/>
          </p:cNvCxnSpPr>
          <p:nvPr/>
        </p:nvCxnSpPr>
        <p:spPr>
          <a:xfrm>
            <a:off x="5031653" y="3502399"/>
            <a:ext cx="1184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99" y="2496377"/>
            <a:ext cx="4689263" cy="1537335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2" idx="2"/>
          </p:cNvCxnSpPr>
          <p:nvPr/>
        </p:nvCxnSpPr>
        <p:spPr>
          <a:xfrm>
            <a:off x="1669349" y="2133960"/>
            <a:ext cx="2841105" cy="1558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251" y="699602"/>
            <a:ext cx="5472113" cy="25231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964" y="3424906"/>
            <a:ext cx="5486400" cy="256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4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224454" cy="518746"/>
          </a:xfrm>
          <a:prstGeom prst="rect">
            <a:avLst/>
          </a:prstGeom>
          <a:solidFill>
            <a:srgbClr val="002F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Home Screen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5899" y="1241408"/>
            <a:ext cx="2686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3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details button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to view the MSC application information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18" y="601105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4. Click detail an MSC application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65" y="2253558"/>
            <a:ext cx="3929177" cy="1545908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1669349" y="1733851"/>
            <a:ext cx="1990873" cy="1774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671" y="3586588"/>
            <a:ext cx="4572000" cy="2478881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4" idx="3"/>
            <a:endCxn id="20" idx="1"/>
          </p:cNvCxnSpPr>
          <p:nvPr/>
        </p:nvCxnSpPr>
        <p:spPr>
          <a:xfrm flipV="1">
            <a:off x="4112842" y="1416713"/>
            <a:ext cx="670989" cy="16097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7718" y="774408"/>
            <a:ext cx="4583906" cy="247888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783831" y="970437"/>
            <a:ext cx="20381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see the file before and after the changes, click on </a:t>
            </a:r>
            <a:r>
              <a:rPr lang="en-US" sz="13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file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to view it</a:t>
            </a:r>
          </a:p>
        </p:txBody>
      </p:sp>
      <p:cxnSp>
        <p:nvCxnSpPr>
          <p:cNvPr id="25" name="Straight Arrow Connector 24"/>
          <p:cNvCxnSpPr>
            <a:stCxn id="20" idx="3"/>
          </p:cNvCxnSpPr>
          <p:nvPr/>
        </p:nvCxnSpPr>
        <p:spPr>
          <a:xfrm>
            <a:off x="6822014" y="1416713"/>
            <a:ext cx="1086693" cy="446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83831" y="4133531"/>
            <a:ext cx="209790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If you agree, click </a:t>
            </a:r>
            <a:r>
              <a:rPr lang="en-US" sz="13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Signed button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. If you refuse, click </a:t>
            </a:r>
            <a:r>
              <a:rPr lang="en-US" sz="13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reject button </a:t>
            </a:r>
          </a:p>
        </p:txBody>
      </p:sp>
      <p:cxnSp>
        <p:nvCxnSpPr>
          <p:cNvPr id="31" name="Straight Arrow Connector 30"/>
          <p:cNvCxnSpPr>
            <a:stCxn id="4" idx="3"/>
            <a:endCxn id="28" idx="1"/>
          </p:cNvCxnSpPr>
          <p:nvPr/>
        </p:nvCxnSpPr>
        <p:spPr>
          <a:xfrm>
            <a:off x="4112842" y="3026512"/>
            <a:ext cx="670989" cy="1453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3"/>
          </p:cNvCxnSpPr>
          <p:nvPr/>
        </p:nvCxnSpPr>
        <p:spPr>
          <a:xfrm>
            <a:off x="6881737" y="4479780"/>
            <a:ext cx="1160282" cy="751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79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224454" cy="518746"/>
          </a:xfrm>
          <a:prstGeom prst="rect">
            <a:avLst/>
          </a:prstGeom>
          <a:solidFill>
            <a:srgbClr val="002F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Profile Screen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5899" y="1241408"/>
            <a:ext cx="97852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Click on </a:t>
            </a:r>
            <a:r>
              <a:rPr lang="en-US" sz="13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name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in the upper right corner of the screen then click </a:t>
            </a:r>
            <a:r>
              <a:rPr lang="en-US" sz="13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profile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to go to your profile screen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18" y="601105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1. Open Profile screen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41" y="2614598"/>
            <a:ext cx="5486400" cy="2968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830" y="2614598"/>
            <a:ext cx="5486400" cy="29718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397977" y="1459523"/>
            <a:ext cx="4097215" cy="13891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</p:cNvCxnSpPr>
          <p:nvPr/>
        </p:nvCxnSpPr>
        <p:spPr>
          <a:xfrm>
            <a:off x="5218527" y="1533796"/>
            <a:ext cx="5964705" cy="1613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8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224454" cy="518746"/>
          </a:xfrm>
          <a:prstGeom prst="rect">
            <a:avLst/>
          </a:prstGeom>
          <a:solidFill>
            <a:srgbClr val="002F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Profile Screen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5899" y="1241408"/>
            <a:ext cx="107699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change your password, Click </a:t>
            </a:r>
            <a:r>
              <a:rPr lang="en-US" sz="13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sz="13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and fill in the form completely, then click </a:t>
            </a:r>
            <a:r>
              <a:rPr lang="en-US" sz="13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 button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to submit the form.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18" y="601105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2. Change password</a:t>
            </a:r>
            <a:endParaRPr lang="en-US"/>
          </a:p>
        </p:txBody>
      </p:sp>
      <p:cxnSp>
        <p:nvCxnSpPr>
          <p:cNvPr id="11" name="Straight Arrow Connector 10"/>
          <p:cNvCxnSpPr>
            <a:endCxn id="3" idx="0"/>
          </p:cNvCxnSpPr>
          <p:nvPr/>
        </p:nvCxnSpPr>
        <p:spPr>
          <a:xfrm flipH="1">
            <a:off x="3091265" y="1533796"/>
            <a:ext cx="972896" cy="1906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51" y="3440034"/>
            <a:ext cx="5477828" cy="14744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624" y="3388495"/>
            <a:ext cx="5486400" cy="181451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8027377" y="1533796"/>
            <a:ext cx="1899138" cy="2862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2600</TotalTime>
  <Words>373</Words>
  <Application>Microsoft Office PowerPoint</Application>
  <PresentationFormat>Widescreen</PresentationFormat>
  <Paragraphs>49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calibi</vt:lpstr>
      <vt:lpstr>等线</vt:lpstr>
      <vt:lpstr>Microsoft YaHei</vt:lpstr>
      <vt:lpstr>Microsoft YaHei</vt:lpstr>
      <vt:lpstr>黑体</vt:lpstr>
      <vt:lpstr>思源黑体 CN Heavy</vt:lpstr>
      <vt:lpstr>思源黑体 CN Normal</vt:lpstr>
      <vt:lpstr>思源黑体 CN Regular</vt:lpstr>
      <vt:lpstr>Arial</vt:lpstr>
      <vt:lpstr>Symbol</vt:lpstr>
      <vt:lpstr>Times New Roman</vt:lpstr>
      <vt:lpstr>2_Office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ZMY</dc:creator>
  <cp:lastModifiedBy>PC</cp:lastModifiedBy>
  <cp:revision>454</cp:revision>
  <dcterms:created xsi:type="dcterms:W3CDTF">2022-05-19T09:53:32Z</dcterms:created>
  <dcterms:modified xsi:type="dcterms:W3CDTF">2023-02-21T02:43:59Z</dcterms:modified>
</cp:coreProperties>
</file>