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Lst>
  <p:sldSz cx="18288000" cy="10287000"/>
  <p:notesSz cx="6858000" cy="9144000"/>
  <p:embeddedFontLst>
    <p:embeddedFont>
      <p:font typeface="Asap" panose="020B0604020202020204" charset="0"/>
      <p:regular r:id="rId18"/>
    </p:embeddedFont>
    <p:embeddedFont>
      <p:font typeface="Asap Bold" panose="020B0604020202020204" charset="0"/>
      <p:regular r:id="rId19"/>
    </p:embeddedFont>
    <p:embeddedFont>
      <p:font typeface="Asap Semi-Bold" panose="020B0604020202020204" charset="0"/>
      <p:regular r:id="rId20"/>
    </p:embeddedFont>
    <p:embeddedFont>
      <p:font typeface="Noto Sans Bold" panose="020B0604020202020204" charset="0"/>
      <p:regular r:id="rId21"/>
    </p:embeddedFont>
    <p:embeddedFont>
      <p:font typeface="Noto Serif Display" panose="020B06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31.svg"/><Relationship Id="rId5" Type="http://schemas.openxmlformats.org/officeDocument/2006/relationships/image" Target="../media/image6.svg"/><Relationship Id="rId10"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svg"/><Relationship Id="rId7" Type="http://schemas.openxmlformats.org/officeDocument/2006/relationships/image" Target="../media/image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6.svg"/><Relationship Id="rId10" Type="http://schemas.openxmlformats.org/officeDocument/2006/relationships/image" Target="../media/image18.svg"/><Relationship Id="rId4" Type="http://schemas.openxmlformats.org/officeDocument/2006/relationships/image" Target="../media/image15.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98188" y="6670095"/>
            <a:ext cx="13114484" cy="264723"/>
            <a:chOff x="0" y="0"/>
            <a:chExt cx="3454020" cy="69721"/>
          </a:xfrm>
        </p:grpSpPr>
        <p:sp>
          <p:nvSpPr>
            <p:cNvPr id="3" name="Freeform 3"/>
            <p:cNvSpPr/>
            <p:nvPr/>
          </p:nvSpPr>
          <p:spPr>
            <a:xfrm>
              <a:off x="0" y="0"/>
              <a:ext cx="3454021" cy="69721"/>
            </a:xfrm>
            <a:custGeom>
              <a:avLst/>
              <a:gdLst/>
              <a:ahLst/>
              <a:cxnLst/>
              <a:rect l="l" t="t" r="r" b="b"/>
              <a:pathLst>
                <a:path w="3454021" h="69721">
                  <a:moveTo>
                    <a:pt x="34861" y="0"/>
                  </a:moveTo>
                  <a:lnTo>
                    <a:pt x="3419160" y="0"/>
                  </a:lnTo>
                  <a:cubicBezTo>
                    <a:pt x="3438413" y="0"/>
                    <a:pt x="3454021" y="15608"/>
                    <a:pt x="3454021" y="34861"/>
                  </a:cubicBezTo>
                  <a:lnTo>
                    <a:pt x="3454021" y="34861"/>
                  </a:lnTo>
                  <a:cubicBezTo>
                    <a:pt x="3454021" y="54114"/>
                    <a:pt x="3438413" y="69721"/>
                    <a:pt x="3419160" y="69721"/>
                  </a:cubicBezTo>
                  <a:lnTo>
                    <a:pt x="34861" y="69721"/>
                  </a:lnTo>
                  <a:cubicBezTo>
                    <a:pt x="15608" y="69721"/>
                    <a:pt x="0" y="54114"/>
                    <a:pt x="0" y="34861"/>
                  </a:cubicBezTo>
                  <a:lnTo>
                    <a:pt x="0" y="34861"/>
                  </a:lnTo>
                  <a:cubicBezTo>
                    <a:pt x="0" y="15608"/>
                    <a:pt x="15608" y="0"/>
                    <a:pt x="34861" y="0"/>
                  </a:cubicBezTo>
                  <a:close/>
                </a:path>
              </a:pathLst>
            </a:custGeom>
            <a:gradFill rotWithShape="1">
              <a:gsLst>
                <a:gs pos="0">
                  <a:srgbClr val="398DFA">
                    <a:alpha val="60000"/>
                  </a:srgbClr>
                </a:gs>
                <a:gs pos="50000">
                  <a:srgbClr val="0151B8">
                    <a:alpha val="14400"/>
                  </a:srgbClr>
                </a:gs>
                <a:gs pos="100000">
                  <a:srgbClr val="0151B8">
                    <a:alpha val="0"/>
                  </a:srgbClr>
                </a:gs>
              </a:gsLst>
              <a:lin ang="0"/>
            </a:gradFill>
          </p:spPr>
        </p:sp>
        <p:sp>
          <p:nvSpPr>
            <p:cNvPr id="4" name="TextBox 4"/>
            <p:cNvSpPr txBox="1"/>
            <p:nvPr/>
          </p:nvSpPr>
          <p:spPr>
            <a:xfrm>
              <a:off x="0" y="-38100"/>
              <a:ext cx="3454020" cy="10782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3890140">
            <a:off x="16906391" y="141292"/>
            <a:ext cx="5289783" cy="528978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151B8">
                    <a:alpha val="90000"/>
                  </a:srgbClr>
                </a:gs>
                <a:gs pos="50000">
                  <a:srgbClr val="0151B8">
                    <a:alpha val="21600"/>
                  </a:srgbClr>
                </a:gs>
                <a:gs pos="100000">
                  <a:srgbClr val="0151B8">
                    <a:alpha val="0"/>
                  </a:srgbClr>
                </a:gs>
              </a:gsLst>
              <a:lin ang="0"/>
            </a:gradFill>
            <a:ln cap="sq">
              <a:no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rot="3890140">
            <a:off x="17373685" y="4678407"/>
            <a:ext cx="1384678" cy="138467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151B8">
                    <a:alpha val="90000"/>
                  </a:srgbClr>
                </a:gs>
                <a:gs pos="100000">
                  <a:srgbClr val="0151B8">
                    <a:alpha val="21600"/>
                  </a:srgbClr>
                </a:gs>
              </a:gsLst>
              <a:lin ang="0"/>
            </a:gradFill>
            <a:ln cap="sq">
              <a:no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rot="3770140">
            <a:off x="15794190" y="675669"/>
            <a:ext cx="730678" cy="73067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151B8">
                    <a:alpha val="100000"/>
                  </a:srgbClr>
                </a:gs>
                <a:gs pos="100000">
                  <a:srgbClr val="0151B8">
                    <a:alpha val="24000"/>
                  </a:srgbClr>
                </a:gs>
              </a:gsLst>
              <a:lin ang="0"/>
            </a:gradFill>
            <a:ln cap="sq">
              <a:noFill/>
              <a:prstDash val="solid"/>
              <a:miter/>
            </a:ln>
          </p:spPr>
        </p:sp>
        <p:sp>
          <p:nvSpPr>
            <p:cNvPr id="13" name="TextBox 13"/>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16938634" y="6670095"/>
            <a:ext cx="6661162" cy="6661162"/>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98DFA">
                    <a:alpha val="100000"/>
                  </a:srgbClr>
                </a:gs>
                <a:gs pos="50000">
                  <a:srgbClr val="0151B8">
                    <a:alpha val="24000"/>
                  </a:srgbClr>
                </a:gs>
                <a:gs pos="100000">
                  <a:srgbClr val="0151B8">
                    <a:alpha val="0"/>
                  </a:srgbClr>
                </a:gs>
              </a:gsLst>
              <a:lin ang="0"/>
            </a:gradFill>
          </p:spPr>
        </p:sp>
        <p:sp>
          <p:nvSpPr>
            <p:cNvPr id="16" name="TextBox 16"/>
            <p:cNvSpPr txBox="1"/>
            <p:nvPr/>
          </p:nvSpPr>
          <p:spPr>
            <a:xfrm>
              <a:off x="76200" y="38100"/>
              <a:ext cx="660400" cy="698500"/>
            </a:xfrm>
            <a:prstGeom prst="rect">
              <a:avLst/>
            </a:prstGeom>
          </p:spPr>
          <p:txBody>
            <a:bodyPr lIns="48262" tIns="48262" rIns="48262" bIns="48262" rtlCol="0" anchor="ctr"/>
            <a:lstStyle/>
            <a:p>
              <a:pPr algn="ctr">
                <a:lnSpc>
                  <a:spcPts val="2659"/>
                </a:lnSpc>
              </a:pPr>
              <a:endParaRPr/>
            </a:p>
          </p:txBody>
        </p:sp>
      </p:grpSp>
      <p:sp>
        <p:nvSpPr>
          <p:cNvPr id="17" name="Freeform 17"/>
          <p:cNvSpPr/>
          <p:nvPr/>
        </p:nvSpPr>
        <p:spPr>
          <a:xfrm>
            <a:off x="16140479" y="8362424"/>
            <a:ext cx="1302738" cy="701789"/>
          </a:xfrm>
          <a:custGeom>
            <a:avLst/>
            <a:gdLst/>
            <a:ahLst/>
            <a:cxnLst/>
            <a:rect l="l" t="t" r="r" b="b"/>
            <a:pathLst>
              <a:path w="1302738" h="701789">
                <a:moveTo>
                  <a:pt x="0" y="0"/>
                </a:moveTo>
                <a:lnTo>
                  <a:pt x="1302738" y="0"/>
                </a:lnTo>
                <a:lnTo>
                  <a:pt x="1302738" y="701789"/>
                </a:lnTo>
                <a:lnTo>
                  <a:pt x="0" y="701789"/>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grpSp>
        <p:nvGrpSpPr>
          <p:cNvPr id="18" name="Group 18"/>
          <p:cNvGrpSpPr/>
          <p:nvPr/>
        </p:nvGrpSpPr>
        <p:grpSpPr>
          <a:xfrm>
            <a:off x="-115063" y="9461658"/>
            <a:ext cx="18518127" cy="798211"/>
            <a:chOff x="0" y="0"/>
            <a:chExt cx="4877202" cy="210228"/>
          </a:xfrm>
        </p:grpSpPr>
        <p:sp>
          <p:nvSpPr>
            <p:cNvPr id="19" name="Freeform 19"/>
            <p:cNvSpPr/>
            <p:nvPr/>
          </p:nvSpPr>
          <p:spPr>
            <a:xfrm>
              <a:off x="0" y="0"/>
              <a:ext cx="4877202" cy="210228"/>
            </a:xfrm>
            <a:custGeom>
              <a:avLst/>
              <a:gdLst/>
              <a:ahLst/>
              <a:cxnLst/>
              <a:rect l="l" t="t" r="r" b="b"/>
              <a:pathLst>
                <a:path w="4877202" h="210228">
                  <a:moveTo>
                    <a:pt x="0" y="0"/>
                  </a:moveTo>
                  <a:lnTo>
                    <a:pt x="4877202" y="0"/>
                  </a:lnTo>
                  <a:lnTo>
                    <a:pt x="4877202" y="210228"/>
                  </a:lnTo>
                  <a:lnTo>
                    <a:pt x="0" y="210228"/>
                  </a:lnTo>
                  <a:close/>
                </a:path>
              </a:pathLst>
            </a:custGeom>
            <a:gradFill rotWithShape="1">
              <a:gsLst>
                <a:gs pos="0">
                  <a:srgbClr val="0453B9">
                    <a:alpha val="100000"/>
                  </a:srgbClr>
                </a:gs>
                <a:gs pos="100000">
                  <a:srgbClr val="3881DF">
                    <a:alpha val="100000"/>
                  </a:srgbClr>
                </a:gs>
              </a:gsLst>
              <a:lin ang="2700000"/>
            </a:gradFill>
          </p:spPr>
        </p:sp>
        <p:sp>
          <p:nvSpPr>
            <p:cNvPr id="20" name="TextBox 20"/>
            <p:cNvSpPr txBox="1"/>
            <p:nvPr/>
          </p:nvSpPr>
          <p:spPr>
            <a:xfrm>
              <a:off x="0" y="-47625"/>
              <a:ext cx="4877202" cy="257853"/>
            </a:xfrm>
            <a:prstGeom prst="rect">
              <a:avLst/>
            </a:prstGeom>
          </p:spPr>
          <p:txBody>
            <a:bodyPr lIns="50800" tIns="50800" rIns="50800" bIns="50800" rtlCol="0" anchor="ctr"/>
            <a:lstStyle/>
            <a:p>
              <a:pPr algn="ctr">
                <a:lnSpc>
                  <a:spcPts val="3020"/>
                </a:lnSpc>
              </a:pPr>
              <a:endParaRPr/>
            </a:p>
          </p:txBody>
        </p:sp>
      </p:grpSp>
      <p:sp>
        <p:nvSpPr>
          <p:cNvPr id="21" name="Freeform 21"/>
          <p:cNvSpPr/>
          <p:nvPr/>
        </p:nvSpPr>
        <p:spPr>
          <a:xfrm>
            <a:off x="1361638" y="9626518"/>
            <a:ext cx="476571" cy="476571"/>
          </a:xfrm>
          <a:custGeom>
            <a:avLst/>
            <a:gdLst/>
            <a:ahLst/>
            <a:cxnLst/>
            <a:rect l="l" t="t" r="r" b="b"/>
            <a:pathLst>
              <a:path w="476571" h="476571">
                <a:moveTo>
                  <a:pt x="0" y="0"/>
                </a:moveTo>
                <a:lnTo>
                  <a:pt x="476571" y="0"/>
                </a:lnTo>
                <a:lnTo>
                  <a:pt x="476571" y="476572"/>
                </a:lnTo>
                <a:lnTo>
                  <a:pt x="0" y="47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2" name="Freeform 22"/>
          <p:cNvSpPr/>
          <p:nvPr/>
        </p:nvSpPr>
        <p:spPr>
          <a:xfrm>
            <a:off x="5296511" y="9626518"/>
            <a:ext cx="476571" cy="476571"/>
          </a:xfrm>
          <a:custGeom>
            <a:avLst/>
            <a:gdLst/>
            <a:ahLst/>
            <a:cxnLst/>
            <a:rect l="l" t="t" r="r" b="b"/>
            <a:pathLst>
              <a:path w="476571" h="476571">
                <a:moveTo>
                  <a:pt x="0" y="0"/>
                </a:moveTo>
                <a:lnTo>
                  <a:pt x="476571" y="0"/>
                </a:lnTo>
                <a:lnTo>
                  <a:pt x="476571" y="476572"/>
                </a:lnTo>
                <a:lnTo>
                  <a:pt x="0" y="47657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23" name="Freeform 23"/>
          <p:cNvSpPr/>
          <p:nvPr/>
        </p:nvSpPr>
        <p:spPr>
          <a:xfrm>
            <a:off x="8476665" y="9626518"/>
            <a:ext cx="476571" cy="476571"/>
          </a:xfrm>
          <a:custGeom>
            <a:avLst/>
            <a:gdLst/>
            <a:ahLst/>
            <a:cxnLst/>
            <a:rect l="l" t="t" r="r" b="b"/>
            <a:pathLst>
              <a:path w="476571" h="476571">
                <a:moveTo>
                  <a:pt x="0" y="0"/>
                </a:moveTo>
                <a:lnTo>
                  <a:pt x="476572" y="0"/>
                </a:lnTo>
                <a:lnTo>
                  <a:pt x="476572" y="476572"/>
                </a:lnTo>
                <a:lnTo>
                  <a:pt x="0" y="47657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24" name="Freeform 24"/>
          <p:cNvSpPr/>
          <p:nvPr/>
        </p:nvSpPr>
        <p:spPr>
          <a:xfrm>
            <a:off x="401981" y="287329"/>
            <a:ext cx="1919314" cy="1919314"/>
          </a:xfrm>
          <a:custGeom>
            <a:avLst/>
            <a:gdLst/>
            <a:ahLst/>
            <a:cxnLst/>
            <a:rect l="l" t="t" r="r" b="b"/>
            <a:pathLst>
              <a:path w="1919314" h="1919314">
                <a:moveTo>
                  <a:pt x="0" y="0"/>
                </a:moveTo>
                <a:lnTo>
                  <a:pt x="1919313" y="0"/>
                </a:lnTo>
                <a:lnTo>
                  <a:pt x="1919313" y="1919314"/>
                </a:lnTo>
                <a:lnTo>
                  <a:pt x="0" y="1919314"/>
                </a:lnTo>
                <a:lnTo>
                  <a:pt x="0" y="0"/>
                </a:lnTo>
                <a:close/>
              </a:path>
            </a:pathLst>
          </a:custGeom>
          <a:blipFill>
            <a:blip r:embed="rId10"/>
            <a:stretch>
              <a:fillRect/>
            </a:stretch>
          </a:blipFill>
        </p:spPr>
      </p:sp>
      <p:sp>
        <p:nvSpPr>
          <p:cNvPr id="25" name="TextBox 25"/>
          <p:cNvSpPr txBox="1"/>
          <p:nvPr/>
        </p:nvSpPr>
        <p:spPr>
          <a:xfrm>
            <a:off x="2098188" y="5108410"/>
            <a:ext cx="13569506" cy="1343406"/>
          </a:xfrm>
          <a:prstGeom prst="rect">
            <a:avLst/>
          </a:prstGeom>
        </p:spPr>
        <p:txBody>
          <a:bodyPr lIns="0" tIns="0" rIns="0" bIns="0" rtlCol="0" anchor="t">
            <a:spAutoFit/>
          </a:bodyPr>
          <a:lstStyle/>
          <a:p>
            <a:pPr algn="l">
              <a:lnSpc>
                <a:spcPts val="5231"/>
              </a:lnSpc>
            </a:pPr>
            <a:r>
              <a:rPr lang="en-US" sz="4799" b="1" dirty="0" err="1">
                <a:solidFill>
                  <a:srgbClr val="000000"/>
                </a:solidFill>
                <a:latin typeface="Asap Bold"/>
                <a:ea typeface="Asap Bold"/>
                <a:cs typeface="Asap Bold"/>
                <a:sym typeface="Asap Bold"/>
              </a:rPr>
              <a:t>Xây</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dựng</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ứng</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dụng</a:t>
            </a:r>
            <a:r>
              <a:rPr lang="en-US" sz="4799" b="1" dirty="0">
                <a:solidFill>
                  <a:srgbClr val="000000"/>
                </a:solidFill>
                <a:latin typeface="Asap Bold"/>
                <a:ea typeface="Asap Bold"/>
                <a:cs typeface="Asap Bold"/>
                <a:sym typeface="Asap Bold"/>
              </a:rPr>
              <a:t> Web </a:t>
            </a:r>
            <a:r>
              <a:rPr lang="en-US" sz="4799" b="1" dirty="0" err="1">
                <a:solidFill>
                  <a:srgbClr val="000000"/>
                </a:solidFill>
                <a:latin typeface="Asap Bold"/>
                <a:ea typeface="Asap Bold"/>
                <a:cs typeface="Asap Bold"/>
                <a:sym typeface="Asap Bold"/>
              </a:rPr>
              <a:t>MWatch</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để</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xem</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phim</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trực</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tuyến</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sử</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dụng</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công</a:t>
            </a:r>
            <a:r>
              <a:rPr lang="en-US" sz="4799" b="1" dirty="0">
                <a:solidFill>
                  <a:srgbClr val="000000"/>
                </a:solidFill>
                <a:latin typeface="Asap Bold"/>
                <a:ea typeface="Asap Bold"/>
                <a:cs typeface="Asap Bold"/>
                <a:sym typeface="Asap Bold"/>
              </a:rPr>
              <a:t> </a:t>
            </a:r>
            <a:r>
              <a:rPr lang="en-US" sz="4799" b="1" dirty="0" err="1">
                <a:solidFill>
                  <a:srgbClr val="000000"/>
                </a:solidFill>
                <a:latin typeface="Asap Bold"/>
                <a:ea typeface="Asap Bold"/>
                <a:cs typeface="Asap Bold"/>
                <a:sym typeface="Asap Bold"/>
              </a:rPr>
              <a:t>nghệ</a:t>
            </a:r>
            <a:r>
              <a:rPr lang="en-US" sz="4799" b="1" dirty="0">
                <a:solidFill>
                  <a:srgbClr val="000000"/>
                </a:solidFill>
                <a:latin typeface="Asap Bold"/>
                <a:ea typeface="Asap Bold"/>
                <a:cs typeface="Asap Bold"/>
                <a:sym typeface="Asap Bold"/>
              </a:rPr>
              <a:t> ASP.NET MVC</a:t>
            </a:r>
          </a:p>
        </p:txBody>
      </p:sp>
      <p:sp>
        <p:nvSpPr>
          <p:cNvPr id="26" name="TextBox 26"/>
          <p:cNvSpPr txBox="1"/>
          <p:nvPr/>
        </p:nvSpPr>
        <p:spPr>
          <a:xfrm>
            <a:off x="2321294" y="500975"/>
            <a:ext cx="6574597" cy="540032"/>
          </a:xfrm>
          <a:prstGeom prst="rect">
            <a:avLst/>
          </a:prstGeom>
        </p:spPr>
        <p:txBody>
          <a:bodyPr lIns="0" tIns="0" rIns="0" bIns="0" rtlCol="0" anchor="t">
            <a:spAutoFit/>
          </a:bodyPr>
          <a:lstStyle/>
          <a:p>
            <a:pPr algn="l">
              <a:lnSpc>
                <a:spcPts val="4359"/>
              </a:lnSpc>
              <a:spcBef>
                <a:spcPct val="0"/>
              </a:spcBef>
            </a:pPr>
            <a:r>
              <a:rPr lang="en-US" sz="3113" b="1">
                <a:solidFill>
                  <a:srgbClr val="000000"/>
                </a:solidFill>
                <a:latin typeface="Asap Bold"/>
                <a:ea typeface="Asap Bold"/>
                <a:cs typeface="Asap Bold"/>
                <a:sym typeface="Asap Bold"/>
              </a:rPr>
              <a:t>Trường Đại học Công nghiệp Hà Nội</a:t>
            </a:r>
          </a:p>
        </p:txBody>
      </p:sp>
      <p:sp>
        <p:nvSpPr>
          <p:cNvPr id="27" name="TextBox 27"/>
          <p:cNvSpPr txBox="1"/>
          <p:nvPr/>
        </p:nvSpPr>
        <p:spPr>
          <a:xfrm>
            <a:off x="1361638" y="7930638"/>
            <a:ext cx="3631535" cy="423284"/>
          </a:xfrm>
          <a:prstGeom prst="rect">
            <a:avLst/>
          </a:prstGeom>
        </p:spPr>
        <p:txBody>
          <a:bodyPr lIns="0" tIns="0" rIns="0" bIns="0" rtlCol="0" anchor="t">
            <a:spAutoFit/>
          </a:bodyPr>
          <a:lstStyle/>
          <a:p>
            <a:pPr algn="l">
              <a:lnSpc>
                <a:spcPts val="3444"/>
              </a:lnSpc>
              <a:spcBef>
                <a:spcPct val="0"/>
              </a:spcBef>
            </a:pPr>
            <a:r>
              <a:rPr lang="en-US" sz="2460">
                <a:solidFill>
                  <a:srgbClr val="000000"/>
                </a:solidFill>
                <a:latin typeface="Asap"/>
                <a:ea typeface="Asap"/>
                <a:cs typeface="Asap"/>
                <a:sym typeface="Asap"/>
              </a:rPr>
              <a:t>Sinh viên</a:t>
            </a:r>
          </a:p>
        </p:txBody>
      </p:sp>
      <p:sp>
        <p:nvSpPr>
          <p:cNvPr id="28" name="TextBox 28"/>
          <p:cNvSpPr txBox="1"/>
          <p:nvPr/>
        </p:nvSpPr>
        <p:spPr>
          <a:xfrm>
            <a:off x="7075221" y="7930638"/>
            <a:ext cx="4551356" cy="423284"/>
          </a:xfrm>
          <a:prstGeom prst="rect">
            <a:avLst/>
          </a:prstGeom>
        </p:spPr>
        <p:txBody>
          <a:bodyPr lIns="0" tIns="0" rIns="0" bIns="0" rtlCol="0" anchor="t">
            <a:spAutoFit/>
          </a:bodyPr>
          <a:lstStyle/>
          <a:p>
            <a:pPr algn="l">
              <a:lnSpc>
                <a:spcPts val="3444"/>
              </a:lnSpc>
              <a:spcBef>
                <a:spcPct val="0"/>
              </a:spcBef>
            </a:pPr>
            <a:r>
              <a:rPr lang="en-US" sz="2460" dirty="0" err="1">
                <a:solidFill>
                  <a:srgbClr val="000000"/>
                </a:solidFill>
                <a:latin typeface="Asap"/>
                <a:ea typeface="Asap"/>
                <a:cs typeface="Asap"/>
                <a:sym typeface="Asap"/>
              </a:rPr>
              <a:t>Mã</a:t>
            </a:r>
            <a:r>
              <a:rPr lang="en-US" sz="2460" dirty="0">
                <a:solidFill>
                  <a:srgbClr val="000000"/>
                </a:solidFill>
                <a:latin typeface="Asap"/>
                <a:ea typeface="Asap"/>
                <a:cs typeface="Asap"/>
                <a:sym typeface="Asap"/>
              </a:rPr>
              <a:t> </a:t>
            </a:r>
            <a:r>
              <a:rPr lang="en-US" sz="2460" dirty="0" err="1">
                <a:solidFill>
                  <a:srgbClr val="000000"/>
                </a:solidFill>
                <a:latin typeface="Asap"/>
                <a:ea typeface="Asap"/>
                <a:cs typeface="Asap"/>
                <a:sym typeface="Asap"/>
              </a:rPr>
              <a:t>sinh</a:t>
            </a:r>
            <a:r>
              <a:rPr lang="en-US" sz="2460" dirty="0">
                <a:solidFill>
                  <a:srgbClr val="000000"/>
                </a:solidFill>
                <a:latin typeface="Asap"/>
                <a:ea typeface="Asap"/>
                <a:cs typeface="Asap"/>
                <a:sym typeface="Asap"/>
              </a:rPr>
              <a:t> </a:t>
            </a:r>
            <a:r>
              <a:rPr lang="en-US" sz="2460" dirty="0" err="1">
                <a:solidFill>
                  <a:srgbClr val="000000"/>
                </a:solidFill>
                <a:latin typeface="Asap"/>
                <a:ea typeface="Asap"/>
                <a:cs typeface="Asap"/>
                <a:sym typeface="Asap"/>
              </a:rPr>
              <a:t>viên</a:t>
            </a:r>
            <a:endParaRPr lang="en-US" sz="2460" dirty="0">
              <a:solidFill>
                <a:srgbClr val="000000"/>
              </a:solidFill>
              <a:latin typeface="Asap"/>
              <a:ea typeface="Asap"/>
              <a:cs typeface="Asap"/>
              <a:sym typeface="Asap"/>
            </a:endParaRPr>
          </a:p>
        </p:txBody>
      </p:sp>
      <p:sp>
        <p:nvSpPr>
          <p:cNvPr id="29" name="TextBox 29"/>
          <p:cNvSpPr txBox="1"/>
          <p:nvPr/>
        </p:nvSpPr>
        <p:spPr>
          <a:xfrm>
            <a:off x="1361638" y="8305141"/>
            <a:ext cx="3818913" cy="574216"/>
          </a:xfrm>
          <a:prstGeom prst="rect">
            <a:avLst/>
          </a:prstGeom>
        </p:spPr>
        <p:txBody>
          <a:bodyPr lIns="0" tIns="0" rIns="0" bIns="0" rtlCol="0" anchor="t">
            <a:spAutoFit/>
          </a:bodyPr>
          <a:lstStyle/>
          <a:p>
            <a:pPr algn="l">
              <a:lnSpc>
                <a:spcPts val="4575"/>
              </a:lnSpc>
              <a:spcBef>
                <a:spcPct val="0"/>
              </a:spcBef>
            </a:pPr>
            <a:r>
              <a:rPr lang="en-US" sz="3268" b="1" spc="-65">
                <a:solidFill>
                  <a:srgbClr val="0453B9"/>
                </a:solidFill>
                <a:latin typeface="Asap Bold"/>
                <a:ea typeface="Asap Bold"/>
                <a:cs typeface="Asap Bold"/>
                <a:sym typeface="Asap Bold"/>
              </a:rPr>
              <a:t>Hoàng Tiến Mạnh</a:t>
            </a:r>
          </a:p>
        </p:txBody>
      </p:sp>
      <p:sp>
        <p:nvSpPr>
          <p:cNvPr id="30" name="TextBox 30"/>
          <p:cNvSpPr txBox="1"/>
          <p:nvPr/>
        </p:nvSpPr>
        <p:spPr>
          <a:xfrm>
            <a:off x="7075221" y="8305141"/>
            <a:ext cx="4482953" cy="574216"/>
          </a:xfrm>
          <a:prstGeom prst="rect">
            <a:avLst/>
          </a:prstGeom>
        </p:spPr>
        <p:txBody>
          <a:bodyPr lIns="0" tIns="0" rIns="0" bIns="0" rtlCol="0" anchor="t">
            <a:spAutoFit/>
          </a:bodyPr>
          <a:lstStyle/>
          <a:p>
            <a:pPr algn="l">
              <a:lnSpc>
                <a:spcPts val="4575"/>
              </a:lnSpc>
              <a:spcBef>
                <a:spcPct val="0"/>
              </a:spcBef>
            </a:pPr>
            <a:r>
              <a:rPr lang="en-US" sz="3268" b="1" spc="-65" dirty="0">
                <a:solidFill>
                  <a:srgbClr val="0453B9"/>
                </a:solidFill>
                <a:latin typeface="Asap Bold"/>
                <a:ea typeface="Asap Bold"/>
                <a:cs typeface="Asap Bold"/>
                <a:sym typeface="Asap Bold"/>
              </a:rPr>
              <a:t>2020608054</a:t>
            </a:r>
          </a:p>
        </p:txBody>
      </p:sp>
      <p:sp>
        <p:nvSpPr>
          <p:cNvPr id="31" name="TextBox 31"/>
          <p:cNvSpPr txBox="1"/>
          <p:nvPr/>
        </p:nvSpPr>
        <p:spPr>
          <a:xfrm>
            <a:off x="1925286" y="9654176"/>
            <a:ext cx="3103259" cy="373630"/>
          </a:xfrm>
          <a:prstGeom prst="rect">
            <a:avLst/>
          </a:prstGeom>
        </p:spPr>
        <p:txBody>
          <a:bodyPr lIns="0" tIns="0" rIns="0" bIns="0" rtlCol="0" anchor="t">
            <a:spAutoFit/>
          </a:bodyPr>
          <a:lstStyle/>
          <a:p>
            <a:pPr algn="l">
              <a:lnSpc>
                <a:spcPts val="3031"/>
              </a:lnSpc>
              <a:spcBef>
                <a:spcPct val="0"/>
              </a:spcBef>
            </a:pPr>
            <a:r>
              <a:rPr lang="en-US" sz="2165">
                <a:solidFill>
                  <a:srgbClr val="FFFFFF"/>
                </a:solidFill>
                <a:latin typeface="Asap"/>
                <a:ea typeface="Asap"/>
                <a:cs typeface="Asap"/>
                <a:sym typeface="Asap"/>
              </a:rPr>
              <a:t>hoangtienmanh.id.vn</a:t>
            </a:r>
          </a:p>
        </p:txBody>
      </p:sp>
      <p:sp>
        <p:nvSpPr>
          <p:cNvPr id="32" name="TextBox 32"/>
          <p:cNvSpPr txBox="1"/>
          <p:nvPr/>
        </p:nvSpPr>
        <p:spPr>
          <a:xfrm>
            <a:off x="5860430" y="9654176"/>
            <a:ext cx="2429582" cy="373630"/>
          </a:xfrm>
          <a:prstGeom prst="rect">
            <a:avLst/>
          </a:prstGeom>
        </p:spPr>
        <p:txBody>
          <a:bodyPr lIns="0" tIns="0" rIns="0" bIns="0" rtlCol="0" anchor="t">
            <a:spAutoFit/>
          </a:bodyPr>
          <a:lstStyle/>
          <a:p>
            <a:pPr algn="l">
              <a:lnSpc>
                <a:spcPts val="3031"/>
              </a:lnSpc>
              <a:spcBef>
                <a:spcPct val="0"/>
              </a:spcBef>
            </a:pPr>
            <a:r>
              <a:rPr lang="en-US" sz="2165">
                <a:solidFill>
                  <a:srgbClr val="FFFFFF"/>
                </a:solidFill>
                <a:latin typeface="Asap"/>
                <a:ea typeface="Asap"/>
                <a:cs typeface="Asap"/>
                <a:sym typeface="Asap"/>
              </a:rPr>
              <a:t>0375.788.718</a:t>
            </a:r>
          </a:p>
        </p:txBody>
      </p:sp>
      <p:sp>
        <p:nvSpPr>
          <p:cNvPr id="33" name="TextBox 33"/>
          <p:cNvSpPr txBox="1"/>
          <p:nvPr/>
        </p:nvSpPr>
        <p:spPr>
          <a:xfrm>
            <a:off x="9040856" y="9654176"/>
            <a:ext cx="3994582" cy="373630"/>
          </a:xfrm>
          <a:prstGeom prst="rect">
            <a:avLst/>
          </a:prstGeom>
        </p:spPr>
        <p:txBody>
          <a:bodyPr lIns="0" tIns="0" rIns="0" bIns="0" rtlCol="0" anchor="t">
            <a:spAutoFit/>
          </a:bodyPr>
          <a:lstStyle/>
          <a:p>
            <a:pPr algn="l">
              <a:lnSpc>
                <a:spcPts val="3031"/>
              </a:lnSpc>
              <a:spcBef>
                <a:spcPct val="0"/>
              </a:spcBef>
            </a:pPr>
            <a:r>
              <a:rPr lang="en-US" sz="2165">
                <a:solidFill>
                  <a:srgbClr val="FFFFFF"/>
                </a:solidFill>
                <a:latin typeface="Asap"/>
                <a:ea typeface="Asap"/>
                <a:cs typeface="Asap"/>
                <a:sym typeface="Asap"/>
              </a:rPr>
              <a:t>hoangtienmanh147@gmail.com</a:t>
            </a:r>
          </a:p>
        </p:txBody>
      </p:sp>
      <p:sp>
        <p:nvSpPr>
          <p:cNvPr id="34" name="TextBox 34"/>
          <p:cNvSpPr txBox="1"/>
          <p:nvPr/>
        </p:nvSpPr>
        <p:spPr>
          <a:xfrm>
            <a:off x="1838209" y="2130988"/>
            <a:ext cx="13569506" cy="1403350"/>
          </a:xfrm>
          <a:prstGeom prst="rect">
            <a:avLst/>
          </a:prstGeom>
        </p:spPr>
        <p:txBody>
          <a:bodyPr lIns="0" tIns="0" rIns="0" bIns="0" rtlCol="0" anchor="t">
            <a:spAutoFit/>
          </a:bodyPr>
          <a:lstStyle/>
          <a:p>
            <a:pPr algn="ctr">
              <a:lnSpc>
                <a:spcPts val="5449"/>
              </a:lnSpc>
            </a:pPr>
            <a:r>
              <a:rPr lang="en-US" sz="4999" b="1">
                <a:solidFill>
                  <a:srgbClr val="000000">
                    <a:alpha val="80000"/>
                  </a:srgbClr>
                </a:solidFill>
                <a:latin typeface="Asap Bold"/>
                <a:ea typeface="Asap Bold"/>
                <a:cs typeface="Asap Bold"/>
                <a:sym typeface="Asap Bold"/>
              </a:rPr>
              <a:t>ĐỒ ÁN TỐT NGHIỆP ĐẠI HỌC</a:t>
            </a:r>
          </a:p>
          <a:p>
            <a:pPr algn="ctr">
              <a:lnSpc>
                <a:spcPts val="5449"/>
              </a:lnSpc>
            </a:pPr>
            <a:r>
              <a:rPr lang="en-US" sz="4999" b="1">
                <a:solidFill>
                  <a:srgbClr val="000000">
                    <a:alpha val="80000"/>
                  </a:srgbClr>
                </a:solidFill>
                <a:latin typeface="Asap Bold"/>
                <a:ea typeface="Asap Bold"/>
                <a:cs typeface="Asap Bold"/>
                <a:sym typeface="Asap Bold"/>
              </a:rPr>
              <a:t>NGÀNH CÔNG NGHỆ THÔNG 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78145" y="-408945"/>
            <a:ext cx="10687604" cy="817891"/>
            <a:chOff x="0" y="0"/>
            <a:chExt cx="3131837" cy="239670"/>
          </a:xfrm>
        </p:grpSpPr>
        <p:sp>
          <p:nvSpPr>
            <p:cNvPr id="3" name="Freeform 3"/>
            <p:cNvSpPr/>
            <p:nvPr/>
          </p:nvSpPr>
          <p:spPr>
            <a:xfrm>
              <a:off x="0" y="0"/>
              <a:ext cx="3131837" cy="239670"/>
            </a:xfrm>
            <a:custGeom>
              <a:avLst/>
              <a:gdLst/>
              <a:ahLst/>
              <a:cxnLst/>
              <a:rect l="l" t="t" r="r" b="b"/>
              <a:pathLst>
                <a:path w="3131837" h="239670">
                  <a:moveTo>
                    <a:pt x="72438" y="0"/>
                  </a:moveTo>
                  <a:lnTo>
                    <a:pt x="3059399" y="0"/>
                  </a:lnTo>
                  <a:cubicBezTo>
                    <a:pt x="3078611" y="0"/>
                    <a:pt x="3097035" y="7632"/>
                    <a:pt x="3110620" y="21217"/>
                  </a:cubicBezTo>
                  <a:cubicBezTo>
                    <a:pt x="3124205" y="34802"/>
                    <a:pt x="3131837" y="53226"/>
                    <a:pt x="3131837" y="72438"/>
                  </a:cubicBezTo>
                  <a:lnTo>
                    <a:pt x="3131837" y="167232"/>
                  </a:lnTo>
                  <a:cubicBezTo>
                    <a:pt x="3131837" y="186444"/>
                    <a:pt x="3124205" y="204869"/>
                    <a:pt x="3110620" y="218454"/>
                  </a:cubicBezTo>
                  <a:cubicBezTo>
                    <a:pt x="3097035" y="232038"/>
                    <a:pt x="3078611" y="239670"/>
                    <a:pt x="3059399" y="239670"/>
                  </a:cubicBezTo>
                  <a:lnTo>
                    <a:pt x="72438" y="239670"/>
                  </a:lnTo>
                  <a:cubicBezTo>
                    <a:pt x="53226" y="239670"/>
                    <a:pt x="34802" y="232038"/>
                    <a:pt x="21217" y="218454"/>
                  </a:cubicBezTo>
                  <a:cubicBezTo>
                    <a:pt x="7632" y="204869"/>
                    <a:pt x="0" y="186444"/>
                    <a:pt x="0" y="167232"/>
                  </a:cubicBezTo>
                  <a:lnTo>
                    <a:pt x="0" y="72438"/>
                  </a:lnTo>
                  <a:cubicBezTo>
                    <a:pt x="0" y="53226"/>
                    <a:pt x="7632" y="34802"/>
                    <a:pt x="21217" y="21217"/>
                  </a:cubicBezTo>
                  <a:cubicBezTo>
                    <a:pt x="34802" y="7632"/>
                    <a:pt x="53226" y="0"/>
                    <a:pt x="72438"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4" name="TextBox 4"/>
            <p:cNvSpPr txBox="1"/>
            <p:nvPr/>
          </p:nvSpPr>
          <p:spPr>
            <a:xfrm>
              <a:off x="0" y="-38100"/>
              <a:ext cx="3131837" cy="27777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10800000">
            <a:off x="5415800" y="9878684"/>
            <a:ext cx="8886648" cy="1076631"/>
            <a:chOff x="0" y="0"/>
            <a:chExt cx="2340516" cy="283557"/>
          </a:xfrm>
        </p:grpSpPr>
        <p:sp>
          <p:nvSpPr>
            <p:cNvPr id="6" name="Freeform 6"/>
            <p:cNvSpPr/>
            <p:nvPr/>
          </p:nvSpPr>
          <p:spPr>
            <a:xfrm>
              <a:off x="0" y="0"/>
              <a:ext cx="2340516" cy="283557"/>
            </a:xfrm>
            <a:custGeom>
              <a:avLst/>
              <a:gdLst/>
              <a:ahLst/>
              <a:cxnLst/>
              <a:rect l="l" t="t" r="r" b="b"/>
              <a:pathLst>
                <a:path w="2340516" h="283557">
                  <a:moveTo>
                    <a:pt x="87119" y="0"/>
                  </a:moveTo>
                  <a:lnTo>
                    <a:pt x="2253398" y="0"/>
                  </a:lnTo>
                  <a:cubicBezTo>
                    <a:pt x="2276503" y="0"/>
                    <a:pt x="2298662" y="9179"/>
                    <a:pt x="2315000" y="25516"/>
                  </a:cubicBezTo>
                  <a:cubicBezTo>
                    <a:pt x="2331338" y="41854"/>
                    <a:pt x="2340516" y="64013"/>
                    <a:pt x="2340516" y="87119"/>
                  </a:cubicBezTo>
                  <a:lnTo>
                    <a:pt x="2340516" y="196438"/>
                  </a:lnTo>
                  <a:cubicBezTo>
                    <a:pt x="2340516" y="244553"/>
                    <a:pt x="2301512" y="283557"/>
                    <a:pt x="2253398" y="283557"/>
                  </a:cubicBezTo>
                  <a:lnTo>
                    <a:pt x="87119" y="283557"/>
                  </a:lnTo>
                  <a:cubicBezTo>
                    <a:pt x="64013" y="283557"/>
                    <a:pt x="41854" y="274379"/>
                    <a:pt x="25516" y="258041"/>
                  </a:cubicBezTo>
                  <a:cubicBezTo>
                    <a:pt x="9179" y="241703"/>
                    <a:pt x="0" y="219544"/>
                    <a:pt x="0" y="196438"/>
                  </a:cubicBezTo>
                  <a:lnTo>
                    <a:pt x="0" y="87119"/>
                  </a:lnTo>
                  <a:cubicBezTo>
                    <a:pt x="0" y="64013"/>
                    <a:pt x="9179" y="41854"/>
                    <a:pt x="25516" y="25516"/>
                  </a:cubicBezTo>
                  <a:cubicBezTo>
                    <a:pt x="41854" y="9179"/>
                    <a:pt x="64013" y="0"/>
                    <a:pt x="8711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7" name="TextBox 7"/>
            <p:cNvSpPr txBox="1"/>
            <p:nvPr/>
          </p:nvSpPr>
          <p:spPr>
            <a:xfrm>
              <a:off x="0" y="-38100"/>
              <a:ext cx="2340516" cy="32165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4401494" cy="10287000"/>
            <a:chOff x="0" y="0"/>
            <a:chExt cx="1159241" cy="2709333"/>
          </a:xfrm>
        </p:grpSpPr>
        <p:sp>
          <p:nvSpPr>
            <p:cNvPr id="9" name="Freeform 9"/>
            <p:cNvSpPr/>
            <p:nvPr/>
          </p:nvSpPr>
          <p:spPr>
            <a:xfrm>
              <a:off x="0" y="0"/>
              <a:ext cx="1159241" cy="2709333"/>
            </a:xfrm>
            <a:custGeom>
              <a:avLst/>
              <a:gdLst/>
              <a:ahLst/>
              <a:cxnLst/>
              <a:rect l="l" t="t" r="r" b="b"/>
              <a:pathLst>
                <a:path w="1159241" h="2709333">
                  <a:moveTo>
                    <a:pt x="0" y="0"/>
                  </a:moveTo>
                  <a:lnTo>
                    <a:pt x="1159241" y="0"/>
                  </a:lnTo>
                  <a:lnTo>
                    <a:pt x="1159241" y="2709333"/>
                  </a:lnTo>
                  <a:lnTo>
                    <a:pt x="0" y="2709333"/>
                  </a:lnTo>
                  <a:close/>
                </a:path>
              </a:pathLst>
            </a:custGeom>
            <a:gradFill rotWithShape="1">
              <a:gsLst>
                <a:gs pos="0">
                  <a:srgbClr val="0453B9">
                    <a:alpha val="100000"/>
                  </a:srgbClr>
                </a:gs>
                <a:gs pos="100000">
                  <a:srgbClr val="3881DF">
                    <a:alpha val="100000"/>
                  </a:srgbClr>
                </a:gs>
              </a:gsLst>
              <a:lin ang="2700000"/>
            </a:gradFill>
          </p:spPr>
        </p:sp>
        <p:sp>
          <p:nvSpPr>
            <p:cNvPr id="10" name="TextBox 10"/>
            <p:cNvSpPr txBox="1"/>
            <p:nvPr/>
          </p:nvSpPr>
          <p:spPr>
            <a:xfrm>
              <a:off x="0" y="-38100"/>
              <a:ext cx="1159241" cy="2747433"/>
            </a:xfrm>
            <a:prstGeom prst="rect">
              <a:avLst/>
            </a:prstGeom>
          </p:spPr>
          <p:txBody>
            <a:bodyPr lIns="50800" tIns="50800" rIns="50800" bIns="50800" rtlCol="0" anchor="ctr"/>
            <a:lstStyle/>
            <a:p>
              <a:pPr algn="ctr">
                <a:lnSpc>
                  <a:spcPts val="2735"/>
                </a:lnSpc>
              </a:pPr>
              <a:endParaRPr/>
            </a:p>
          </p:txBody>
        </p:sp>
      </p:grpSp>
      <p:grpSp>
        <p:nvGrpSpPr>
          <p:cNvPr id="11" name="Group 11"/>
          <p:cNvGrpSpPr/>
          <p:nvPr/>
        </p:nvGrpSpPr>
        <p:grpSpPr>
          <a:xfrm rot="-10800000">
            <a:off x="1585391" y="408945"/>
            <a:ext cx="15780357" cy="9469739"/>
            <a:chOff x="0" y="0"/>
            <a:chExt cx="2277309" cy="1366605"/>
          </a:xfrm>
        </p:grpSpPr>
        <p:sp>
          <p:nvSpPr>
            <p:cNvPr id="12" name="Freeform 12"/>
            <p:cNvSpPr/>
            <p:nvPr/>
          </p:nvSpPr>
          <p:spPr>
            <a:xfrm>
              <a:off x="0" y="0"/>
              <a:ext cx="2277309" cy="1366605"/>
            </a:xfrm>
            <a:custGeom>
              <a:avLst/>
              <a:gdLst/>
              <a:ahLst/>
              <a:cxnLst/>
              <a:rect l="l" t="t" r="r" b="b"/>
              <a:pathLst>
                <a:path w="2277309" h="1366605">
                  <a:moveTo>
                    <a:pt x="0" y="0"/>
                  </a:moveTo>
                  <a:lnTo>
                    <a:pt x="2277309" y="0"/>
                  </a:lnTo>
                  <a:lnTo>
                    <a:pt x="2277309" y="1366605"/>
                  </a:lnTo>
                  <a:lnTo>
                    <a:pt x="0" y="1366605"/>
                  </a:lnTo>
                  <a:close/>
                </a:path>
              </a:pathLst>
            </a:custGeom>
            <a:gradFill rotWithShape="1">
              <a:gsLst>
                <a:gs pos="0">
                  <a:srgbClr val="0151B8">
                    <a:alpha val="38000"/>
                  </a:srgbClr>
                </a:gs>
                <a:gs pos="50000">
                  <a:srgbClr val="FFFFFF">
                    <a:alpha val="9120"/>
                  </a:srgbClr>
                </a:gs>
                <a:gs pos="100000">
                  <a:srgbClr val="0151B8">
                    <a:alpha val="0"/>
                  </a:srgbClr>
                </a:gs>
              </a:gsLst>
              <a:lin ang="0"/>
            </a:gradFill>
          </p:spPr>
        </p:sp>
        <p:sp>
          <p:nvSpPr>
            <p:cNvPr id="13" name="TextBox 13"/>
            <p:cNvSpPr txBox="1"/>
            <p:nvPr/>
          </p:nvSpPr>
          <p:spPr>
            <a:xfrm>
              <a:off x="0" y="-38100"/>
              <a:ext cx="2277309" cy="1404705"/>
            </a:xfrm>
            <a:prstGeom prst="rect">
              <a:avLst/>
            </a:prstGeom>
          </p:spPr>
          <p:txBody>
            <a:bodyPr lIns="31086" tIns="31086" rIns="31086" bIns="31086" rtlCol="0" anchor="ctr"/>
            <a:lstStyle/>
            <a:p>
              <a:pPr algn="ctr">
                <a:lnSpc>
                  <a:spcPts val="2659"/>
                </a:lnSpc>
              </a:pPr>
              <a:endParaRPr/>
            </a:p>
          </p:txBody>
        </p:sp>
      </p:grpSp>
      <p:sp>
        <p:nvSpPr>
          <p:cNvPr id="14" name="Freeform 14"/>
          <p:cNvSpPr/>
          <p:nvPr/>
        </p:nvSpPr>
        <p:spPr>
          <a:xfrm rot="-5400000">
            <a:off x="726897" y="1573936"/>
            <a:ext cx="1308499" cy="704893"/>
          </a:xfrm>
          <a:custGeom>
            <a:avLst/>
            <a:gdLst/>
            <a:ahLst/>
            <a:cxnLst/>
            <a:rect l="l" t="t" r="r" b="b"/>
            <a:pathLst>
              <a:path w="1308499" h="704893">
                <a:moveTo>
                  <a:pt x="0" y="0"/>
                </a:moveTo>
                <a:lnTo>
                  <a:pt x="1308499" y="0"/>
                </a:lnTo>
                <a:lnTo>
                  <a:pt x="1308499" y="704894"/>
                </a:lnTo>
                <a:lnTo>
                  <a:pt x="0" y="704894"/>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15" name="Freeform 15"/>
          <p:cNvSpPr/>
          <p:nvPr/>
        </p:nvSpPr>
        <p:spPr>
          <a:xfrm>
            <a:off x="16174506" y="9258300"/>
            <a:ext cx="1191242" cy="641726"/>
          </a:xfrm>
          <a:custGeom>
            <a:avLst/>
            <a:gdLst/>
            <a:ahLst/>
            <a:cxnLst/>
            <a:rect l="l" t="t" r="r" b="b"/>
            <a:pathLst>
              <a:path w="1191242" h="641726">
                <a:moveTo>
                  <a:pt x="0" y="0"/>
                </a:moveTo>
                <a:lnTo>
                  <a:pt x="1191242" y="0"/>
                </a:lnTo>
                <a:lnTo>
                  <a:pt x="1191242" y="641726"/>
                </a:lnTo>
                <a:lnTo>
                  <a:pt x="0" y="641726"/>
                </a:lnTo>
                <a:lnTo>
                  <a:pt x="0" y="0"/>
                </a:lnTo>
                <a:close/>
              </a:path>
            </a:pathLst>
          </a:custGeom>
          <a:blipFill>
            <a:blip r:embed="rId4">
              <a:extLst>
                <a:ext uri="{96DAC541-7B7A-43D3-8B79-37D633B846F1}">
                  <asvg:svgBlip xmlns:asvg="http://schemas.microsoft.com/office/drawing/2016/SVG/main" r:embed="rId5"/>
                </a:ext>
              </a:extLst>
            </a:blip>
            <a:stretch>
              <a:fillRect b="-85630"/>
            </a:stretch>
          </a:blipFill>
        </p:spPr>
      </p:sp>
      <p:sp>
        <p:nvSpPr>
          <p:cNvPr id="16" name="Freeform 16"/>
          <p:cNvSpPr/>
          <p:nvPr/>
        </p:nvSpPr>
        <p:spPr>
          <a:xfrm>
            <a:off x="1095375" y="1352550"/>
            <a:ext cx="15165238" cy="8682099"/>
          </a:xfrm>
          <a:custGeom>
            <a:avLst/>
            <a:gdLst/>
            <a:ahLst/>
            <a:cxnLst/>
            <a:rect l="l" t="t" r="r" b="b"/>
            <a:pathLst>
              <a:path w="15165238" h="8682099">
                <a:moveTo>
                  <a:pt x="0" y="0"/>
                </a:moveTo>
                <a:lnTo>
                  <a:pt x="15165238" y="0"/>
                </a:lnTo>
                <a:lnTo>
                  <a:pt x="15165238" y="8682099"/>
                </a:lnTo>
                <a:lnTo>
                  <a:pt x="0" y="8682099"/>
                </a:lnTo>
                <a:lnTo>
                  <a:pt x="0" y="0"/>
                </a:lnTo>
                <a:close/>
              </a:path>
            </a:pathLst>
          </a:custGeom>
          <a:blipFill>
            <a:blip r:embed="rId6"/>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78145" y="-408945"/>
            <a:ext cx="10687604" cy="817891"/>
            <a:chOff x="0" y="0"/>
            <a:chExt cx="3131837" cy="239670"/>
          </a:xfrm>
        </p:grpSpPr>
        <p:sp>
          <p:nvSpPr>
            <p:cNvPr id="3" name="Freeform 3"/>
            <p:cNvSpPr/>
            <p:nvPr/>
          </p:nvSpPr>
          <p:spPr>
            <a:xfrm>
              <a:off x="0" y="0"/>
              <a:ext cx="3131837" cy="239670"/>
            </a:xfrm>
            <a:custGeom>
              <a:avLst/>
              <a:gdLst/>
              <a:ahLst/>
              <a:cxnLst/>
              <a:rect l="l" t="t" r="r" b="b"/>
              <a:pathLst>
                <a:path w="3131837" h="239670">
                  <a:moveTo>
                    <a:pt x="72438" y="0"/>
                  </a:moveTo>
                  <a:lnTo>
                    <a:pt x="3059399" y="0"/>
                  </a:lnTo>
                  <a:cubicBezTo>
                    <a:pt x="3078611" y="0"/>
                    <a:pt x="3097035" y="7632"/>
                    <a:pt x="3110620" y="21217"/>
                  </a:cubicBezTo>
                  <a:cubicBezTo>
                    <a:pt x="3124205" y="34802"/>
                    <a:pt x="3131837" y="53226"/>
                    <a:pt x="3131837" y="72438"/>
                  </a:cubicBezTo>
                  <a:lnTo>
                    <a:pt x="3131837" y="167232"/>
                  </a:lnTo>
                  <a:cubicBezTo>
                    <a:pt x="3131837" y="186444"/>
                    <a:pt x="3124205" y="204869"/>
                    <a:pt x="3110620" y="218454"/>
                  </a:cubicBezTo>
                  <a:cubicBezTo>
                    <a:pt x="3097035" y="232038"/>
                    <a:pt x="3078611" y="239670"/>
                    <a:pt x="3059399" y="239670"/>
                  </a:cubicBezTo>
                  <a:lnTo>
                    <a:pt x="72438" y="239670"/>
                  </a:lnTo>
                  <a:cubicBezTo>
                    <a:pt x="53226" y="239670"/>
                    <a:pt x="34802" y="232038"/>
                    <a:pt x="21217" y="218454"/>
                  </a:cubicBezTo>
                  <a:cubicBezTo>
                    <a:pt x="7632" y="204869"/>
                    <a:pt x="0" y="186444"/>
                    <a:pt x="0" y="167232"/>
                  </a:cubicBezTo>
                  <a:lnTo>
                    <a:pt x="0" y="72438"/>
                  </a:lnTo>
                  <a:cubicBezTo>
                    <a:pt x="0" y="53226"/>
                    <a:pt x="7632" y="34802"/>
                    <a:pt x="21217" y="21217"/>
                  </a:cubicBezTo>
                  <a:cubicBezTo>
                    <a:pt x="34802" y="7632"/>
                    <a:pt x="53226" y="0"/>
                    <a:pt x="72438"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4" name="TextBox 4"/>
            <p:cNvSpPr txBox="1"/>
            <p:nvPr/>
          </p:nvSpPr>
          <p:spPr>
            <a:xfrm>
              <a:off x="0" y="-38100"/>
              <a:ext cx="3131837" cy="27777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10800000">
            <a:off x="5415800" y="9878684"/>
            <a:ext cx="8886648" cy="1076631"/>
            <a:chOff x="0" y="0"/>
            <a:chExt cx="2340516" cy="283557"/>
          </a:xfrm>
        </p:grpSpPr>
        <p:sp>
          <p:nvSpPr>
            <p:cNvPr id="6" name="Freeform 6"/>
            <p:cNvSpPr/>
            <p:nvPr/>
          </p:nvSpPr>
          <p:spPr>
            <a:xfrm>
              <a:off x="0" y="0"/>
              <a:ext cx="2340516" cy="283557"/>
            </a:xfrm>
            <a:custGeom>
              <a:avLst/>
              <a:gdLst/>
              <a:ahLst/>
              <a:cxnLst/>
              <a:rect l="l" t="t" r="r" b="b"/>
              <a:pathLst>
                <a:path w="2340516" h="283557">
                  <a:moveTo>
                    <a:pt x="87119" y="0"/>
                  </a:moveTo>
                  <a:lnTo>
                    <a:pt x="2253398" y="0"/>
                  </a:lnTo>
                  <a:cubicBezTo>
                    <a:pt x="2276503" y="0"/>
                    <a:pt x="2298662" y="9179"/>
                    <a:pt x="2315000" y="25516"/>
                  </a:cubicBezTo>
                  <a:cubicBezTo>
                    <a:pt x="2331338" y="41854"/>
                    <a:pt x="2340516" y="64013"/>
                    <a:pt x="2340516" y="87119"/>
                  </a:cubicBezTo>
                  <a:lnTo>
                    <a:pt x="2340516" y="196438"/>
                  </a:lnTo>
                  <a:cubicBezTo>
                    <a:pt x="2340516" y="244553"/>
                    <a:pt x="2301512" y="283557"/>
                    <a:pt x="2253398" y="283557"/>
                  </a:cubicBezTo>
                  <a:lnTo>
                    <a:pt x="87119" y="283557"/>
                  </a:lnTo>
                  <a:cubicBezTo>
                    <a:pt x="64013" y="283557"/>
                    <a:pt x="41854" y="274379"/>
                    <a:pt x="25516" y="258041"/>
                  </a:cubicBezTo>
                  <a:cubicBezTo>
                    <a:pt x="9179" y="241703"/>
                    <a:pt x="0" y="219544"/>
                    <a:pt x="0" y="196438"/>
                  </a:cubicBezTo>
                  <a:lnTo>
                    <a:pt x="0" y="87119"/>
                  </a:lnTo>
                  <a:cubicBezTo>
                    <a:pt x="0" y="64013"/>
                    <a:pt x="9179" y="41854"/>
                    <a:pt x="25516" y="25516"/>
                  </a:cubicBezTo>
                  <a:cubicBezTo>
                    <a:pt x="41854" y="9179"/>
                    <a:pt x="64013" y="0"/>
                    <a:pt x="8711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7" name="TextBox 7"/>
            <p:cNvSpPr txBox="1"/>
            <p:nvPr/>
          </p:nvSpPr>
          <p:spPr>
            <a:xfrm>
              <a:off x="0" y="-38100"/>
              <a:ext cx="2340516" cy="32165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4401494" cy="10287000"/>
            <a:chOff x="0" y="0"/>
            <a:chExt cx="1159241" cy="2709333"/>
          </a:xfrm>
        </p:grpSpPr>
        <p:sp>
          <p:nvSpPr>
            <p:cNvPr id="9" name="Freeform 9"/>
            <p:cNvSpPr/>
            <p:nvPr/>
          </p:nvSpPr>
          <p:spPr>
            <a:xfrm>
              <a:off x="0" y="0"/>
              <a:ext cx="1159241" cy="2709333"/>
            </a:xfrm>
            <a:custGeom>
              <a:avLst/>
              <a:gdLst/>
              <a:ahLst/>
              <a:cxnLst/>
              <a:rect l="l" t="t" r="r" b="b"/>
              <a:pathLst>
                <a:path w="1159241" h="2709333">
                  <a:moveTo>
                    <a:pt x="0" y="0"/>
                  </a:moveTo>
                  <a:lnTo>
                    <a:pt x="1159241" y="0"/>
                  </a:lnTo>
                  <a:lnTo>
                    <a:pt x="1159241" y="2709333"/>
                  </a:lnTo>
                  <a:lnTo>
                    <a:pt x="0" y="2709333"/>
                  </a:lnTo>
                  <a:close/>
                </a:path>
              </a:pathLst>
            </a:custGeom>
            <a:gradFill rotWithShape="1">
              <a:gsLst>
                <a:gs pos="0">
                  <a:srgbClr val="0453B9">
                    <a:alpha val="100000"/>
                  </a:srgbClr>
                </a:gs>
                <a:gs pos="100000">
                  <a:srgbClr val="3881DF">
                    <a:alpha val="100000"/>
                  </a:srgbClr>
                </a:gs>
              </a:gsLst>
              <a:lin ang="2700000"/>
            </a:gradFill>
          </p:spPr>
        </p:sp>
        <p:sp>
          <p:nvSpPr>
            <p:cNvPr id="10" name="TextBox 10"/>
            <p:cNvSpPr txBox="1"/>
            <p:nvPr/>
          </p:nvSpPr>
          <p:spPr>
            <a:xfrm>
              <a:off x="0" y="-38100"/>
              <a:ext cx="1159241" cy="2747433"/>
            </a:xfrm>
            <a:prstGeom prst="rect">
              <a:avLst/>
            </a:prstGeom>
          </p:spPr>
          <p:txBody>
            <a:bodyPr lIns="50800" tIns="50800" rIns="50800" bIns="50800" rtlCol="0" anchor="ctr"/>
            <a:lstStyle/>
            <a:p>
              <a:pPr algn="ctr">
                <a:lnSpc>
                  <a:spcPts val="2735"/>
                </a:lnSpc>
              </a:pPr>
              <a:endParaRPr/>
            </a:p>
          </p:txBody>
        </p:sp>
      </p:grpSp>
      <p:grpSp>
        <p:nvGrpSpPr>
          <p:cNvPr id="11" name="Group 11"/>
          <p:cNvGrpSpPr/>
          <p:nvPr/>
        </p:nvGrpSpPr>
        <p:grpSpPr>
          <a:xfrm rot="-10800000">
            <a:off x="1585391" y="408945"/>
            <a:ext cx="15780357" cy="9469739"/>
            <a:chOff x="0" y="0"/>
            <a:chExt cx="2277309" cy="1366605"/>
          </a:xfrm>
        </p:grpSpPr>
        <p:sp>
          <p:nvSpPr>
            <p:cNvPr id="12" name="Freeform 12"/>
            <p:cNvSpPr/>
            <p:nvPr/>
          </p:nvSpPr>
          <p:spPr>
            <a:xfrm>
              <a:off x="0" y="0"/>
              <a:ext cx="2277309" cy="1366605"/>
            </a:xfrm>
            <a:custGeom>
              <a:avLst/>
              <a:gdLst/>
              <a:ahLst/>
              <a:cxnLst/>
              <a:rect l="l" t="t" r="r" b="b"/>
              <a:pathLst>
                <a:path w="2277309" h="1366605">
                  <a:moveTo>
                    <a:pt x="0" y="0"/>
                  </a:moveTo>
                  <a:lnTo>
                    <a:pt x="2277309" y="0"/>
                  </a:lnTo>
                  <a:lnTo>
                    <a:pt x="2277309" y="1366605"/>
                  </a:lnTo>
                  <a:lnTo>
                    <a:pt x="0" y="1366605"/>
                  </a:lnTo>
                  <a:close/>
                </a:path>
              </a:pathLst>
            </a:custGeom>
            <a:gradFill rotWithShape="1">
              <a:gsLst>
                <a:gs pos="0">
                  <a:srgbClr val="0151B8">
                    <a:alpha val="38000"/>
                  </a:srgbClr>
                </a:gs>
                <a:gs pos="50000">
                  <a:srgbClr val="FFFFFF">
                    <a:alpha val="9120"/>
                  </a:srgbClr>
                </a:gs>
                <a:gs pos="100000">
                  <a:srgbClr val="0151B8">
                    <a:alpha val="0"/>
                  </a:srgbClr>
                </a:gs>
              </a:gsLst>
              <a:lin ang="0"/>
            </a:gradFill>
          </p:spPr>
        </p:sp>
        <p:sp>
          <p:nvSpPr>
            <p:cNvPr id="13" name="TextBox 13"/>
            <p:cNvSpPr txBox="1"/>
            <p:nvPr/>
          </p:nvSpPr>
          <p:spPr>
            <a:xfrm>
              <a:off x="0" y="-38100"/>
              <a:ext cx="2277309" cy="1404705"/>
            </a:xfrm>
            <a:prstGeom prst="rect">
              <a:avLst/>
            </a:prstGeom>
          </p:spPr>
          <p:txBody>
            <a:bodyPr lIns="31086" tIns="31086" rIns="31086" bIns="31086" rtlCol="0" anchor="ctr"/>
            <a:lstStyle/>
            <a:p>
              <a:pPr algn="ctr">
                <a:lnSpc>
                  <a:spcPts val="2659"/>
                </a:lnSpc>
              </a:pPr>
              <a:endParaRPr/>
            </a:p>
          </p:txBody>
        </p:sp>
      </p:grpSp>
      <p:sp>
        <p:nvSpPr>
          <p:cNvPr id="14" name="Freeform 14"/>
          <p:cNvSpPr/>
          <p:nvPr/>
        </p:nvSpPr>
        <p:spPr>
          <a:xfrm rot="-5400000">
            <a:off x="726897" y="1573936"/>
            <a:ext cx="1308499" cy="704893"/>
          </a:xfrm>
          <a:custGeom>
            <a:avLst/>
            <a:gdLst/>
            <a:ahLst/>
            <a:cxnLst/>
            <a:rect l="l" t="t" r="r" b="b"/>
            <a:pathLst>
              <a:path w="1308499" h="704893">
                <a:moveTo>
                  <a:pt x="0" y="0"/>
                </a:moveTo>
                <a:lnTo>
                  <a:pt x="1308499" y="0"/>
                </a:lnTo>
                <a:lnTo>
                  <a:pt x="1308499" y="704894"/>
                </a:lnTo>
                <a:lnTo>
                  <a:pt x="0" y="704894"/>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15" name="Freeform 15"/>
          <p:cNvSpPr/>
          <p:nvPr/>
        </p:nvSpPr>
        <p:spPr>
          <a:xfrm>
            <a:off x="16174506" y="9258300"/>
            <a:ext cx="1191242" cy="641726"/>
          </a:xfrm>
          <a:custGeom>
            <a:avLst/>
            <a:gdLst/>
            <a:ahLst/>
            <a:cxnLst/>
            <a:rect l="l" t="t" r="r" b="b"/>
            <a:pathLst>
              <a:path w="1191242" h="641726">
                <a:moveTo>
                  <a:pt x="0" y="0"/>
                </a:moveTo>
                <a:lnTo>
                  <a:pt x="1191242" y="0"/>
                </a:lnTo>
                <a:lnTo>
                  <a:pt x="1191242" y="641726"/>
                </a:lnTo>
                <a:lnTo>
                  <a:pt x="0" y="641726"/>
                </a:lnTo>
                <a:lnTo>
                  <a:pt x="0" y="0"/>
                </a:lnTo>
                <a:close/>
              </a:path>
            </a:pathLst>
          </a:custGeom>
          <a:blipFill>
            <a:blip r:embed="rId4">
              <a:extLst>
                <a:ext uri="{96DAC541-7B7A-43D3-8B79-37D633B846F1}">
                  <asvg:svgBlip xmlns:asvg="http://schemas.microsoft.com/office/drawing/2016/SVG/main" r:embed="rId5"/>
                </a:ext>
              </a:extLst>
            </a:blip>
            <a:stretch>
              <a:fillRect b="-85630"/>
            </a:stretch>
          </a:blipFill>
        </p:spPr>
      </p:sp>
      <p:sp>
        <p:nvSpPr>
          <p:cNvPr id="16" name="Freeform 16"/>
          <p:cNvSpPr/>
          <p:nvPr/>
        </p:nvSpPr>
        <p:spPr>
          <a:xfrm>
            <a:off x="1095375" y="1352550"/>
            <a:ext cx="14903504" cy="8588144"/>
          </a:xfrm>
          <a:custGeom>
            <a:avLst/>
            <a:gdLst/>
            <a:ahLst/>
            <a:cxnLst/>
            <a:rect l="l" t="t" r="r" b="b"/>
            <a:pathLst>
              <a:path w="14903504" h="8588144">
                <a:moveTo>
                  <a:pt x="0" y="0"/>
                </a:moveTo>
                <a:lnTo>
                  <a:pt x="14903504" y="0"/>
                </a:lnTo>
                <a:lnTo>
                  <a:pt x="14903504" y="8588144"/>
                </a:lnTo>
                <a:lnTo>
                  <a:pt x="0" y="8588144"/>
                </a:lnTo>
                <a:lnTo>
                  <a:pt x="0" y="0"/>
                </a:lnTo>
                <a:close/>
              </a:path>
            </a:pathLst>
          </a:custGeom>
          <a:blipFill>
            <a:blip r:embed="rId6"/>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78145" y="-408945"/>
            <a:ext cx="10687604" cy="817891"/>
            <a:chOff x="0" y="0"/>
            <a:chExt cx="3131837" cy="239670"/>
          </a:xfrm>
        </p:grpSpPr>
        <p:sp>
          <p:nvSpPr>
            <p:cNvPr id="3" name="Freeform 3"/>
            <p:cNvSpPr/>
            <p:nvPr/>
          </p:nvSpPr>
          <p:spPr>
            <a:xfrm>
              <a:off x="0" y="0"/>
              <a:ext cx="3131837" cy="239670"/>
            </a:xfrm>
            <a:custGeom>
              <a:avLst/>
              <a:gdLst/>
              <a:ahLst/>
              <a:cxnLst/>
              <a:rect l="l" t="t" r="r" b="b"/>
              <a:pathLst>
                <a:path w="3131837" h="239670">
                  <a:moveTo>
                    <a:pt x="72438" y="0"/>
                  </a:moveTo>
                  <a:lnTo>
                    <a:pt x="3059399" y="0"/>
                  </a:lnTo>
                  <a:cubicBezTo>
                    <a:pt x="3078611" y="0"/>
                    <a:pt x="3097035" y="7632"/>
                    <a:pt x="3110620" y="21217"/>
                  </a:cubicBezTo>
                  <a:cubicBezTo>
                    <a:pt x="3124205" y="34802"/>
                    <a:pt x="3131837" y="53226"/>
                    <a:pt x="3131837" y="72438"/>
                  </a:cubicBezTo>
                  <a:lnTo>
                    <a:pt x="3131837" y="167232"/>
                  </a:lnTo>
                  <a:cubicBezTo>
                    <a:pt x="3131837" y="186444"/>
                    <a:pt x="3124205" y="204869"/>
                    <a:pt x="3110620" y="218454"/>
                  </a:cubicBezTo>
                  <a:cubicBezTo>
                    <a:pt x="3097035" y="232038"/>
                    <a:pt x="3078611" y="239670"/>
                    <a:pt x="3059399" y="239670"/>
                  </a:cubicBezTo>
                  <a:lnTo>
                    <a:pt x="72438" y="239670"/>
                  </a:lnTo>
                  <a:cubicBezTo>
                    <a:pt x="53226" y="239670"/>
                    <a:pt x="34802" y="232038"/>
                    <a:pt x="21217" y="218454"/>
                  </a:cubicBezTo>
                  <a:cubicBezTo>
                    <a:pt x="7632" y="204869"/>
                    <a:pt x="0" y="186444"/>
                    <a:pt x="0" y="167232"/>
                  </a:cubicBezTo>
                  <a:lnTo>
                    <a:pt x="0" y="72438"/>
                  </a:lnTo>
                  <a:cubicBezTo>
                    <a:pt x="0" y="53226"/>
                    <a:pt x="7632" y="34802"/>
                    <a:pt x="21217" y="21217"/>
                  </a:cubicBezTo>
                  <a:cubicBezTo>
                    <a:pt x="34802" y="7632"/>
                    <a:pt x="53226" y="0"/>
                    <a:pt x="72438"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4" name="TextBox 4"/>
            <p:cNvSpPr txBox="1"/>
            <p:nvPr/>
          </p:nvSpPr>
          <p:spPr>
            <a:xfrm>
              <a:off x="0" y="-38100"/>
              <a:ext cx="3131837" cy="27777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10800000">
            <a:off x="5415800" y="9878684"/>
            <a:ext cx="8886648" cy="1076631"/>
            <a:chOff x="0" y="0"/>
            <a:chExt cx="2340516" cy="283557"/>
          </a:xfrm>
        </p:grpSpPr>
        <p:sp>
          <p:nvSpPr>
            <p:cNvPr id="6" name="Freeform 6"/>
            <p:cNvSpPr/>
            <p:nvPr/>
          </p:nvSpPr>
          <p:spPr>
            <a:xfrm>
              <a:off x="0" y="0"/>
              <a:ext cx="2340516" cy="283557"/>
            </a:xfrm>
            <a:custGeom>
              <a:avLst/>
              <a:gdLst/>
              <a:ahLst/>
              <a:cxnLst/>
              <a:rect l="l" t="t" r="r" b="b"/>
              <a:pathLst>
                <a:path w="2340516" h="283557">
                  <a:moveTo>
                    <a:pt x="87119" y="0"/>
                  </a:moveTo>
                  <a:lnTo>
                    <a:pt x="2253398" y="0"/>
                  </a:lnTo>
                  <a:cubicBezTo>
                    <a:pt x="2276503" y="0"/>
                    <a:pt x="2298662" y="9179"/>
                    <a:pt x="2315000" y="25516"/>
                  </a:cubicBezTo>
                  <a:cubicBezTo>
                    <a:pt x="2331338" y="41854"/>
                    <a:pt x="2340516" y="64013"/>
                    <a:pt x="2340516" y="87119"/>
                  </a:cubicBezTo>
                  <a:lnTo>
                    <a:pt x="2340516" y="196438"/>
                  </a:lnTo>
                  <a:cubicBezTo>
                    <a:pt x="2340516" y="244553"/>
                    <a:pt x="2301512" y="283557"/>
                    <a:pt x="2253398" y="283557"/>
                  </a:cubicBezTo>
                  <a:lnTo>
                    <a:pt x="87119" y="283557"/>
                  </a:lnTo>
                  <a:cubicBezTo>
                    <a:pt x="64013" y="283557"/>
                    <a:pt x="41854" y="274379"/>
                    <a:pt x="25516" y="258041"/>
                  </a:cubicBezTo>
                  <a:cubicBezTo>
                    <a:pt x="9179" y="241703"/>
                    <a:pt x="0" y="219544"/>
                    <a:pt x="0" y="196438"/>
                  </a:cubicBezTo>
                  <a:lnTo>
                    <a:pt x="0" y="87119"/>
                  </a:lnTo>
                  <a:cubicBezTo>
                    <a:pt x="0" y="64013"/>
                    <a:pt x="9179" y="41854"/>
                    <a:pt x="25516" y="25516"/>
                  </a:cubicBezTo>
                  <a:cubicBezTo>
                    <a:pt x="41854" y="9179"/>
                    <a:pt x="64013" y="0"/>
                    <a:pt x="8711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7" name="TextBox 7"/>
            <p:cNvSpPr txBox="1"/>
            <p:nvPr/>
          </p:nvSpPr>
          <p:spPr>
            <a:xfrm>
              <a:off x="0" y="-38100"/>
              <a:ext cx="2340516" cy="32165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4401494" cy="10287000"/>
            <a:chOff x="0" y="0"/>
            <a:chExt cx="1159241" cy="2709333"/>
          </a:xfrm>
        </p:grpSpPr>
        <p:sp>
          <p:nvSpPr>
            <p:cNvPr id="9" name="Freeform 9"/>
            <p:cNvSpPr/>
            <p:nvPr/>
          </p:nvSpPr>
          <p:spPr>
            <a:xfrm>
              <a:off x="0" y="0"/>
              <a:ext cx="1159241" cy="2709333"/>
            </a:xfrm>
            <a:custGeom>
              <a:avLst/>
              <a:gdLst/>
              <a:ahLst/>
              <a:cxnLst/>
              <a:rect l="l" t="t" r="r" b="b"/>
              <a:pathLst>
                <a:path w="1159241" h="2709333">
                  <a:moveTo>
                    <a:pt x="0" y="0"/>
                  </a:moveTo>
                  <a:lnTo>
                    <a:pt x="1159241" y="0"/>
                  </a:lnTo>
                  <a:lnTo>
                    <a:pt x="1159241" y="2709333"/>
                  </a:lnTo>
                  <a:lnTo>
                    <a:pt x="0" y="2709333"/>
                  </a:lnTo>
                  <a:close/>
                </a:path>
              </a:pathLst>
            </a:custGeom>
            <a:gradFill rotWithShape="1">
              <a:gsLst>
                <a:gs pos="0">
                  <a:srgbClr val="0453B9">
                    <a:alpha val="100000"/>
                  </a:srgbClr>
                </a:gs>
                <a:gs pos="100000">
                  <a:srgbClr val="3881DF">
                    <a:alpha val="100000"/>
                  </a:srgbClr>
                </a:gs>
              </a:gsLst>
              <a:lin ang="2700000"/>
            </a:gradFill>
          </p:spPr>
        </p:sp>
        <p:sp>
          <p:nvSpPr>
            <p:cNvPr id="10" name="TextBox 10"/>
            <p:cNvSpPr txBox="1"/>
            <p:nvPr/>
          </p:nvSpPr>
          <p:spPr>
            <a:xfrm>
              <a:off x="0" y="-38100"/>
              <a:ext cx="1159241" cy="2747433"/>
            </a:xfrm>
            <a:prstGeom prst="rect">
              <a:avLst/>
            </a:prstGeom>
          </p:spPr>
          <p:txBody>
            <a:bodyPr lIns="50800" tIns="50800" rIns="50800" bIns="50800" rtlCol="0" anchor="ctr"/>
            <a:lstStyle/>
            <a:p>
              <a:pPr algn="ctr">
                <a:lnSpc>
                  <a:spcPts val="2735"/>
                </a:lnSpc>
              </a:pPr>
              <a:endParaRPr/>
            </a:p>
          </p:txBody>
        </p:sp>
      </p:grpSp>
      <p:grpSp>
        <p:nvGrpSpPr>
          <p:cNvPr id="11" name="Group 11"/>
          <p:cNvGrpSpPr/>
          <p:nvPr/>
        </p:nvGrpSpPr>
        <p:grpSpPr>
          <a:xfrm rot="-10800000">
            <a:off x="1585391" y="408945"/>
            <a:ext cx="15780357" cy="9469739"/>
            <a:chOff x="0" y="0"/>
            <a:chExt cx="2277309" cy="1366605"/>
          </a:xfrm>
        </p:grpSpPr>
        <p:sp>
          <p:nvSpPr>
            <p:cNvPr id="12" name="Freeform 12"/>
            <p:cNvSpPr/>
            <p:nvPr/>
          </p:nvSpPr>
          <p:spPr>
            <a:xfrm>
              <a:off x="0" y="0"/>
              <a:ext cx="2277309" cy="1366605"/>
            </a:xfrm>
            <a:custGeom>
              <a:avLst/>
              <a:gdLst/>
              <a:ahLst/>
              <a:cxnLst/>
              <a:rect l="l" t="t" r="r" b="b"/>
              <a:pathLst>
                <a:path w="2277309" h="1366605">
                  <a:moveTo>
                    <a:pt x="0" y="0"/>
                  </a:moveTo>
                  <a:lnTo>
                    <a:pt x="2277309" y="0"/>
                  </a:lnTo>
                  <a:lnTo>
                    <a:pt x="2277309" y="1366605"/>
                  </a:lnTo>
                  <a:lnTo>
                    <a:pt x="0" y="1366605"/>
                  </a:lnTo>
                  <a:close/>
                </a:path>
              </a:pathLst>
            </a:custGeom>
            <a:gradFill rotWithShape="1">
              <a:gsLst>
                <a:gs pos="0">
                  <a:srgbClr val="0151B8">
                    <a:alpha val="38000"/>
                  </a:srgbClr>
                </a:gs>
                <a:gs pos="50000">
                  <a:srgbClr val="FFFFFF">
                    <a:alpha val="9120"/>
                  </a:srgbClr>
                </a:gs>
                <a:gs pos="100000">
                  <a:srgbClr val="0151B8">
                    <a:alpha val="0"/>
                  </a:srgbClr>
                </a:gs>
              </a:gsLst>
              <a:lin ang="0"/>
            </a:gradFill>
          </p:spPr>
        </p:sp>
        <p:sp>
          <p:nvSpPr>
            <p:cNvPr id="13" name="TextBox 13"/>
            <p:cNvSpPr txBox="1"/>
            <p:nvPr/>
          </p:nvSpPr>
          <p:spPr>
            <a:xfrm>
              <a:off x="0" y="-38100"/>
              <a:ext cx="2277309" cy="1404705"/>
            </a:xfrm>
            <a:prstGeom prst="rect">
              <a:avLst/>
            </a:prstGeom>
          </p:spPr>
          <p:txBody>
            <a:bodyPr lIns="31086" tIns="31086" rIns="31086" bIns="31086" rtlCol="0" anchor="ctr"/>
            <a:lstStyle/>
            <a:p>
              <a:pPr algn="ctr">
                <a:lnSpc>
                  <a:spcPts val="2659"/>
                </a:lnSpc>
              </a:pPr>
              <a:endParaRPr/>
            </a:p>
          </p:txBody>
        </p:sp>
      </p:grpSp>
      <p:sp>
        <p:nvSpPr>
          <p:cNvPr id="14" name="Freeform 14"/>
          <p:cNvSpPr/>
          <p:nvPr/>
        </p:nvSpPr>
        <p:spPr>
          <a:xfrm rot="-5400000">
            <a:off x="726897" y="1573936"/>
            <a:ext cx="1308499" cy="704893"/>
          </a:xfrm>
          <a:custGeom>
            <a:avLst/>
            <a:gdLst/>
            <a:ahLst/>
            <a:cxnLst/>
            <a:rect l="l" t="t" r="r" b="b"/>
            <a:pathLst>
              <a:path w="1308499" h="704893">
                <a:moveTo>
                  <a:pt x="0" y="0"/>
                </a:moveTo>
                <a:lnTo>
                  <a:pt x="1308499" y="0"/>
                </a:lnTo>
                <a:lnTo>
                  <a:pt x="1308499" y="704894"/>
                </a:lnTo>
                <a:lnTo>
                  <a:pt x="0" y="704894"/>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15" name="Freeform 15"/>
          <p:cNvSpPr/>
          <p:nvPr/>
        </p:nvSpPr>
        <p:spPr>
          <a:xfrm>
            <a:off x="16174506" y="9258300"/>
            <a:ext cx="1191242" cy="641726"/>
          </a:xfrm>
          <a:custGeom>
            <a:avLst/>
            <a:gdLst/>
            <a:ahLst/>
            <a:cxnLst/>
            <a:rect l="l" t="t" r="r" b="b"/>
            <a:pathLst>
              <a:path w="1191242" h="641726">
                <a:moveTo>
                  <a:pt x="0" y="0"/>
                </a:moveTo>
                <a:lnTo>
                  <a:pt x="1191242" y="0"/>
                </a:lnTo>
                <a:lnTo>
                  <a:pt x="1191242" y="641726"/>
                </a:lnTo>
                <a:lnTo>
                  <a:pt x="0" y="641726"/>
                </a:lnTo>
                <a:lnTo>
                  <a:pt x="0" y="0"/>
                </a:lnTo>
                <a:close/>
              </a:path>
            </a:pathLst>
          </a:custGeom>
          <a:blipFill>
            <a:blip r:embed="rId4">
              <a:extLst>
                <a:ext uri="{96DAC541-7B7A-43D3-8B79-37D633B846F1}">
                  <asvg:svgBlip xmlns:asvg="http://schemas.microsoft.com/office/drawing/2016/SVG/main" r:embed="rId5"/>
                </a:ext>
              </a:extLst>
            </a:blip>
            <a:stretch>
              <a:fillRect b="-85630"/>
            </a:stretch>
          </a:blipFill>
        </p:spPr>
      </p:sp>
      <p:sp>
        <p:nvSpPr>
          <p:cNvPr id="16" name="Freeform 16"/>
          <p:cNvSpPr/>
          <p:nvPr/>
        </p:nvSpPr>
        <p:spPr>
          <a:xfrm>
            <a:off x="1095375" y="1352550"/>
            <a:ext cx="15712840" cy="8229600"/>
          </a:xfrm>
          <a:custGeom>
            <a:avLst/>
            <a:gdLst/>
            <a:ahLst/>
            <a:cxnLst/>
            <a:rect l="l" t="t" r="r" b="b"/>
            <a:pathLst>
              <a:path w="15712840" h="8229600">
                <a:moveTo>
                  <a:pt x="0" y="0"/>
                </a:moveTo>
                <a:lnTo>
                  <a:pt x="15712840" y="0"/>
                </a:lnTo>
                <a:lnTo>
                  <a:pt x="15712840" y="8229600"/>
                </a:lnTo>
                <a:lnTo>
                  <a:pt x="0" y="8229600"/>
                </a:lnTo>
                <a:lnTo>
                  <a:pt x="0" y="0"/>
                </a:lnTo>
                <a:close/>
              </a:path>
            </a:pathLst>
          </a:custGeom>
          <a:blipFill>
            <a:blip r:embed="rId6"/>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78145" y="-408945"/>
            <a:ext cx="10687604" cy="817891"/>
            <a:chOff x="0" y="0"/>
            <a:chExt cx="3131837" cy="239670"/>
          </a:xfrm>
        </p:grpSpPr>
        <p:sp>
          <p:nvSpPr>
            <p:cNvPr id="3" name="Freeform 3"/>
            <p:cNvSpPr/>
            <p:nvPr/>
          </p:nvSpPr>
          <p:spPr>
            <a:xfrm>
              <a:off x="0" y="0"/>
              <a:ext cx="3131837" cy="239670"/>
            </a:xfrm>
            <a:custGeom>
              <a:avLst/>
              <a:gdLst/>
              <a:ahLst/>
              <a:cxnLst/>
              <a:rect l="l" t="t" r="r" b="b"/>
              <a:pathLst>
                <a:path w="3131837" h="239670">
                  <a:moveTo>
                    <a:pt x="72438" y="0"/>
                  </a:moveTo>
                  <a:lnTo>
                    <a:pt x="3059399" y="0"/>
                  </a:lnTo>
                  <a:cubicBezTo>
                    <a:pt x="3078611" y="0"/>
                    <a:pt x="3097035" y="7632"/>
                    <a:pt x="3110620" y="21217"/>
                  </a:cubicBezTo>
                  <a:cubicBezTo>
                    <a:pt x="3124205" y="34802"/>
                    <a:pt x="3131837" y="53226"/>
                    <a:pt x="3131837" y="72438"/>
                  </a:cubicBezTo>
                  <a:lnTo>
                    <a:pt x="3131837" y="167232"/>
                  </a:lnTo>
                  <a:cubicBezTo>
                    <a:pt x="3131837" y="186444"/>
                    <a:pt x="3124205" y="204869"/>
                    <a:pt x="3110620" y="218454"/>
                  </a:cubicBezTo>
                  <a:cubicBezTo>
                    <a:pt x="3097035" y="232038"/>
                    <a:pt x="3078611" y="239670"/>
                    <a:pt x="3059399" y="239670"/>
                  </a:cubicBezTo>
                  <a:lnTo>
                    <a:pt x="72438" y="239670"/>
                  </a:lnTo>
                  <a:cubicBezTo>
                    <a:pt x="53226" y="239670"/>
                    <a:pt x="34802" y="232038"/>
                    <a:pt x="21217" y="218454"/>
                  </a:cubicBezTo>
                  <a:cubicBezTo>
                    <a:pt x="7632" y="204869"/>
                    <a:pt x="0" y="186444"/>
                    <a:pt x="0" y="167232"/>
                  </a:cubicBezTo>
                  <a:lnTo>
                    <a:pt x="0" y="72438"/>
                  </a:lnTo>
                  <a:cubicBezTo>
                    <a:pt x="0" y="53226"/>
                    <a:pt x="7632" y="34802"/>
                    <a:pt x="21217" y="21217"/>
                  </a:cubicBezTo>
                  <a:cubicBezTo>
                    <a:pt x="34802" y="7632"/>
                    <a:pt x="53226" y="0"/>
                    <a:pt x="72438"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4" name="TextBox 4"/>
            <p:cNvSpPr txBox="1"/>
            <p:nvPr/>
          </p:nvSpPr>
          <p:spPr>
            <a:xfrm>
              <a:off x="0" y="-38100"/>
              <a:ext cx="3131837" cy="27777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10800000">
            <a:off x="5415800" y="9878684"/>
            <a:ext cx="8886648" cy="1076631"/>
            <a:chOff x="0" y="0"/>
            <a:chExt cx="2340516" cy="283557"/>
          </a:xfrm>
        </p:grpSpPr>
        <p:sp>
          <p:nvSpPr>
            <p:cNvPr id="6" name="Freeform 6"/>
            <p:cNvSpPr/>
            <p:nvPr/>
          </p:nvSpPr>
          <p:spPr>
            <a:xfrm>
              <a:off x="0" y="0"/>
              <a:ext cx="2340516" cy="283557"/>
            </a:xfrm>
            <a:custGeom>
              <a:avLst/>
              <a:gdLst/>
              <a:ahLst/>
              <a:cxnLst/>
              <a:rect l="l" t="t" r="r" b="b"/>
              <a:pathLst>
                <a:path w="2340516" h="283557">
                  <a:moveTo>
                    <a:pt x="87119" y="0"/>
                  </a:moveTo>
                  <a:lnTo>
                    <a:pt x="2253398" y="0"/>
                  </a:lnTo>
                  <a:cubicBezTo>
                    <a:pt x="2276503" y="0"/>
                    <a:pt x="2298662" y="9179"/>
                    <a:pt x="2315000" y="25516"/>
                  </a:cubicBezTo>
                  <a:cubicBezTo>
                    <a:pt x="2331338" y="41854"/>
                    <a:pt x="2340516" y="64013"/>
                    <a:pt x="2340516" y="87119"/>
                  </a:cubicBezTo>
                  <a:lnTo>
                    <a:pt x="2340516" y="196438"/>
                  </a:lnTo>
                  <a:cubicBezTo>
                    <a:pt x="2340516" y="244553"/>
                    <a:pt x="2301512" y="283557"/>
                    <a:pt x="2253398" y="283557"/>
                  </a:cubicBezTo>
                  <a:lnTo>
                    <a:pt x="87119" y="283557"/>
                  </a:lnTo>
                  <a:cubicBezTo>
                    <a:pt x="64013" y="283557"/>
                    <a:pt x="41854" y="274379"/>
                    <a:pt x="25516" y="258041"/>
                  </a:cubicBezTo>
                  <a:cubicBezTo>
                    <a:pt x="9179" y="241703"/>
                    <a:pt x="0" y="219544"/>
                    <a:pt x="0" y="196438"/>
                  </a:cubicBezTo>
                  <a:lnTo>
                    <a:pt x="0" y="87119"/>
                  </a:lnTo>
                  <a:cubicBezTo>
                    <a:pt x="0" y="64013"/>
                    <a:pt x="9179" y="41854"/>
                    <a:pt x="25516" y="25516"/>
                  </a:cubicBezTo>
                  <a:cubicBezTo>
                    <a:pt x="41854" y="9179"/>
                    <a:pt x="64013" y="0"/>
                    <a:pt x="8711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7" name="TextBox 7"/>
            <p:cNvSpPr txBox="1"/>
            <p:nvPr/>
          </p:nvSpPr>
          <p:spPr>
            <a:xfrm>
              <a:off x="0" y="-38100"/>
              <a:ext cx="2340516" cy="32165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4401494" cy="10287000"/>
            <a:chOff x="0" y="0"/>
            <a:chExt cx="1159241" cy="2709333"/>
          </a:xfrm>
        </p:grpSpPr>
        <p:sp>
          <p:nvSpPr>
            <p:cNvPr id="9" name="Freeform 9"/>
            <p:cNvSpPr/>
            <p:nvPr/>
          </p:nvSpPr>
          <p:spPr>
            <a:xfrm>
              <a:off x="0" y="0"/>
              <a:ext cx="1159241" cy="2709333"/>
            </a:xfrm>
            <a:custGeom>
              <a:avLst/>
              <a:gdLst/>
              <a:ahLst/>
              <a:cxnLst/>
              <a:rect l="l" t="t" r="r" b="b"/>
              <a:pathLst>
                <a:path w="1159241" h="2709333">
                  <a:moveTo>
                    <a:pt x="0" y="0"/>
                  </a:moveTo>
                  <a:lnTo>
                    <a:pt x="1159241" y="0"/>
                  </a:lnTo>
                  <a:lnTo>
                    <a:pt x="1159241" y="2709333"/>
                  </a:lnTo>
                  <a:lnTo>
                    <a:pt x="0" y="2709333"/>
                  </a:lnTo>
                  <a:close/>
                </a:path>
              </a:pathLst>
            </a:custGeom>
            <a:gradFill rotWithShape="1">
              <a:gsLst>
                <a:gs pos="0">
                  <a:srgbClr val="0453B9">
                    <a:alpha val="100000"/>
                  </a:srgbClr>
                </a:gs>
                <a:gs pos="100000">
                  <a:srgbClr val="3881DF">
                    <a:alpha val="100000"/>
                  </a:srgbClr>
                </a:gs>
              </a:gsLst>
              <a:lin ang="2700000"/>
            </a:gradFill>
          </p:spPr>
        </p:sp>
        <p:sp>
          <p:nvSpPr>
            <p:cNvPr id="10" name="TextBox 10"/>
            <p:cNvSpPr txBox="1"/>
            <p:nvPr/>
          </p:nvSpPr>
          <p:spPr>
            <a:xfrm>
              <a:off x="0" y="-38100"/>
              <a:ext cx="1159241" cy="2747433"/>
            </a:xfrm>
            <a:prstGeom prst="rect">
              <a:avLst/>
            </a:prstGeom>
          </p:spPr>
          <p:txBody>
            <a:bodyPr lIns="50800" tIns="50800" rIns="50800" bIns="50800" rtlCol="0" anchor="ctr"/>
            <a:lstStyle/>
            <a:p>
              <a:pPr algn="ctr">
                <a:lnSpc>
                  <a:spcPts val="2735"/>
                </a:lnSpc>
              </a:pPr>
              <a:endParaRPr/>
            </a:p>
          </p:txBody>
        </p:sp>
      </p:grpSp>
      <p:grpSp>
        <p:nvGrpSpPr>
          <p:cNvPr id="11" name="Group 11"/>
          <p:cNvGrpSpPr/>
          <p:nvPr/>
        </p:nvGrpSpPr>
        <p:grpSpPr>
          <a:xfrm rot="-10800000">
            <a:off x="1585391" y="408945"/>
            <a:ext cx="15780357" cy="9469739"/>
            <a:chOff x="0" y="0"/>
            <a:chExt cx="2277309" cy="1366605"/>
          </a:xfrm>
        </p:grpSpPr>
        <p:sp>
          <p:nvSpPr>
            <p:cNvPr id="12" name="Freeform 12"/>
            <p:cNvSpPr/>
            <p:nvPr/>
          </p:nvSpPr>
          <p:spPr>
            <a:xfrm>
              <a:off x="0" y="0"/>
              <a:ext cx="2277309" cy="1366605"/>
            </a:xfrm>
            <a:custGeom>
              <a:avLst/>
              <a:gdLst/>
              <a:ahLst/>
              <a:cxnLst/>
              <a:rect l="l" t="t" r="r" b="b"/>
              <a:pathLst>
                <a:path w="2277309" h="1366605">
                  <a:moveTo>
                    <a:pt x="0" y="0"/>
                  </a:moveTo>
                  <a:lnTo>
                    <a:pt x="2277309" y="0"/>
                  </a:lnTo>
                  <a:lnTo>
                    <a:pt x="2277309" y="1366605"/>
                  </a:lnTo>
                  <a:lnTo>
                    <a:pt x="0" y="1366605"/>
                  </a:lnTo>
                  <a:close/>
                </a:path>
              </a:pathLst>
            </a:custGeom>
            <a:gradFill rotWithShape="1">
              <a:gsLst>
                <a:gs pos="0">
                  <a:srgbClr val="0151B8">
                    <a:alpha val="38000"/>
                  </a:srgbClr>
                </a:gs>
                <a:gs pos="50000">
                  <a:srgbClr val="FFFFFF">
                    <a:alpha val="9120"/>
                  </a:srgbClr>
                </a:gs>
                <a:gs pos="100000">
                  <a:srgbClr val="0151B8">
                    <a:alpha val="0"/>
                  </a:srgbClr>
                </a:gs>
              </a:gsLst>
              <a:lin ang="0"/>
            </a:gradFill>
          </p:spPr>
        </p:sp>
        <p:sp>
          <p:nvSpPr>
            <p:cNvPr id="13" name="TextBox 13"/>
            <p:cNvSpPr txBox="1"/>
            <p:nvPr/>
          </p:nvSpPr>
          <p:spPr>
            <a:xfrm>
              <a:off x="0" y="-38100"/>
              <a:ext cx="2277309" cy="1404705"/>
            </a:xfrm>
            <a:prstGeom prst="rect">
              <a:avLst/>
            </a:prstGeom>
          </p:spPr>
          <p:txBody>
            <a:bodyPr lIns="31086" tIns="31086" rIns="31086" bIns="31086" rtlCol="0" anchor="ctr"/>
            <a:lstStyle/>
            <a:p>
              <a:pPr algn="ctr">
                <a:lnSpc>
                  <a:spcPts val="2659"/>
                </a:lnSpc>
              </a:pPr>
              <a:endParaRPr/>
            </a:p>
          </p:txBody>
        </p:sp>
      </p:grpSp>
      <p:sp>
        <p:nvSpPr>
          <p:cNvPr id="14" name="Freeform 14"/>
          <p:cNvSpPr/>
          <p:nvPr/>
        </p:nvSpPr>
        <p:spPr>
          <a:xfrm rot="-5400000">
            <a:off x="726897" y="1573936"/>
            <a:ext cx="1308499" cy="704893"/>
          </a:xfrm>
          <a:custGeom>
            <a:avLst/>
            <a:gdLst/>
            <a:ahLst/>
            <a:cxnLst/>
            <a:rect l="l" t="t" r="r" b="b"/>
            <a:pathLst>
              <a:path w="1308499" h="704893">
                <a:moveTo>
                  <a:pt x="0" y="0"/>
                </a:moveTo>
                <a:lnTo>
                  <a:pt x="1308499" y="0"/>
                </a:lnTo>
                <a:lnTo>
                  <a:pt x="1308499" y="704894"/>
                </a:lnTo>
                <a:lnTo>
                  <a:pt x="0" y="704894"/>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15" name="Freeform 15"/>
          <p:cNvSpPr/>
          <p:nvPr/>
        </p:nvSpPr>
        <p:spPr>
          <a:xfrm>
            <a:off x="16174506" y="9258300"/>
            <a:ext cx="1191242" cy="641726"/>
          </a:xfrm>
          <a:custGeom>
            <a:avLst/>
            <a:gdLst/>
            <a:ahLst/>
            <a:cxnLst/>
            <a:rect l="l" t="t" r="r" b="b"/>
            <a:pathLst>
              <a:path w="1191242" h="641726">
                <a:moveTo>
                  <a:pt x="0" y="0"/>
                </a:moveTo>
                <a:lnTo>
                  <a:pt x="1191242" y="0"/>
                </a:lnTo>
                <a:lnTo>
                  <a:pt x="1191242" y="641726"/>
                </a:lnTo>
                <a:lnTo>
                  <a:pt x="0" y="641726"/>
                </a:lnTo>
                <a:lnTo>
                  <a:pt x="0" y="0"/>
                </a:lnTo>
                <a:close/>
              </a:path>
            </a:pathLst>
          </a:custGeom>
          <a:blipFill>
            <a:blip r:embed="rId4">
              <a:extLst>
                <a:ext uri="{96DAC541-7B7A-43D3-8B79-37D633B846F1}">
                  <asvg:svgBlip xmlns:asvg="http://schemas.microsoft.com/office/drawing/2016/SVG/main" r:embed="rId5"/>
                </a:ext>
              </a:extLst>
            </a:blip>
            <a:stretch>
              <a:fillRect b="-85630"/>
            </a:stretch>
          </a:blipFill>
        </p:spPr>
      </p:sp>
      <p:sp>
        <p:nvSpPr>
          <p:cNvPr id="16" name="Freeform 16"/>
          <p:cNvSpPr/>
          <p:nvPr/>
        </p:nvSpPr>
        <p:spPr>
          <a:xfrm>
            <a:off x="1095375" y="1352550"/>
            <a:ext cx="15741427" cy="8142408"/>
          </a:xfrm>
          <a:custGeom>
            <a:avLst/>
            <a:gdLst/>
            <a:ahLst/>
            <a:cxnLst/>
            <a:rect l="l" t="t" r="r" b="b"/>
            <a:pathLst>
              <a:path w="15741427" h="8142408">
                <a:moveTo>
                  <a:pt x="0" y="0"/>
                </a:moveTo>
                <a:lnTo>
                  <a:pt x="15741427" y="0"/>
                </a:lnTo>
                <a:lnTo>
                  <a:pt x="15741427" y="8142408"/>
                </a:lnTo>
                <a:lnTo>
                  <a:pt x="0" y="8142408"/>
                </a:lnTo>
                <a:lnTo>
                  <a:pt x="0" y="0"/>
                </a:lnTo>
                <a:close/>
              </a:path>
            </a:pathLst>
          </a:custGeom>
          <a:blipFill>
            <a:blip r:embed="rId6"/>
            <a:stretch>
              <a:fillRect l="-4262" r="-4262" b="-6215"/>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78145" y="-408945"/>
            <a:ext cx="10687604" cy="817891"/>
            <a:chOff x="0" y="0"/>
            <a:chExt cx="3131837" cy="239670"/>
          </a:xfrm>
        </p:grpSpPr>
        <p:sp>
          <p:nvSpPr>
            <p:cNvPr id="3" name="Freeform 3"/>
            <p:cNvSpPr/>
            <p:nvPr/>
          </p:nvSpPr>
          <p:spPr>
            <a:xfrm>
              <a:off x="0" y="0"/>
              <a:ext cx="3131837" cy="239670"/>
            </a:xfrm>
            <a:custGeom>
              <a:avLst/>
              <a:gdLst/>
              <a:ahLst/>
              <a:cxnLst/>
              <a:rect l="l" t="t" r="r" b="b"/>
              <a:pathLst>
                <a:path w="3131837" h="239670">
                  <a:moveTo>
                    <a:pt x="72438" y="0"/>
                  </a:moveTo>
                  <a:lnTo>
                    <a:pt x="3059399" y="0"/>
                  </a:lnTo>
                  <a:cubicBezTo>
                    <a:pt x="3078611" y="0"/>
                    <a:pt x="3097035" y="7632"/>
                    <a:pt x="3110620" y="21217"/>
                  </a:cubicBezTo>
                  <a:cubicBezTo>
                    <a:pt x="3124205" y="34802"/>
                    <a:pt x="3131837" y="53226"/>
                    <a:pt x="3131837" y="72438"/>
                  </a:cubicBezTo>
                  <a:lnTo>
                    <a:pt x="3131837" y="167232"/>
                  </a:lnTo>
                  <a:cubicBezTo>
                    <a:pt x="3131837" y="186444"/>
                    <a:pt x="3124205" y="204869"/>
                    <a:pt x="3110620" y="218454"/>
                  </a:cubicBezTo>
                  <a:cubicBezTo>
                    <a:pt x="3097035" y="232038"/>
                    <a:pt x="3078611" y="239670"/>
                    <a:pt x="3059399" y="239670"/>
                  </a:cubicBezTo>
                  <a:lnTo>
                    <a:pt x="72438" y="239670"/>
                  </a:lnTo>
                  <a:cubicBezTo>
                    <a:pt x="53226" y="239670"/>
                    <a:pt x="34802" y="232038"/>
                    <a:pt x="21217" y="218454"/>
                  </a:cubicBezTo>
                  <a:cubicBezTo>
                    <a:pt x="7632" y="204869"/>
                    <a:pt x="0" y="186444"/>
                    <a:pt x="0" y="167232"/>
                  </a:cubicBezTo>
                  <a:lnTo>
                    <a:pt x="0" y="72438"/>
                  </a:lnTo>
                  <a:cubicBezTo>
                    <a:pt x="0" y="53226"/>
                    <a:pt x="7632" y="34802"/>
                    <a:pt x="21217" y="21217"/>
                  </a:cubicBezTo>
                  <a:cubicBezTo>
                    <a:pt x="34802" y="7632"/>
                    <a:pt x="53226" y="0"/>
                    <a:pt x="72438"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4" name="TextBox 4"/>
            <p:cNvSpPr txBox="1"/>
            <p:nvPr/>
          </p:nvSpPr>
          <p:spPr>
            <a:xfrm>
              <a:off x="0" y="-38100"/>
              <a:ext cx="3131837" cy="27777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10800000">
            <a:off x="5415800" y="9878684"/>
            <a:ext cx="8886648" cy="1076631"/>
            <a:chOff x="0" y="0"/>
            <a:chExt cx="2340516" cy="283557"/>
          </a:xfrm>
        </p:grpSpPr>
        <p:sp>
          <p:nvSpPr>
            <p:cNvPr id="6" name="Freeform 6"/>
            <p:cNvSpPr/>
            <p:nvPr/>
          </p:nvSpPr>
          <p:spPr>
            <a:xfrm>
              <a:off x="0" y="0"/>
              <a:ext cx="2340516" cy="283557"/>
            </a:xfrm>
            <a:custGeom>
              <a:avLst/>
              <a:gdLst/>
              <a:ahLst/>
              <a:cxnLst/>
              <a:rect l="l" t="t" r="r" b="b"/>
              <a:pathLst>
                <a:path w="2340516" h="283557">
                  <a:moveTo>
                    <a:pt x="87119" y="0"/>
                  </a:moveTo>
                  <a:lnTo>
                    <a:pt x="2253398" y="0"/>
                  </a:lnTo>
                  <a:cubicBezTo>
                    <a:pt x="2276503" y="0"/>
                    <a:pt x="2298662" y="9179"/>
                    <a:pt x="2315000" y="25516"/>
                  </a:cubicBezTo>
                  <a:cubicBezTo>
                    <a:pt x="2331338" y="41854"/>
                    <a:pt x="2340516" y="64013"/>
                    <a:pt x="2340516" y="87119"/>
                  </a:cubicBezTo>
                  <a:lnTo>
                    <a:pt x="2340516" y="196438"/>
                  </a:lnTo>
                  <a:cubicBezTo>
                    <a:pt x="2340516" y="244553"/>
                    <a:pt x="2301512" y="283557"/>
                    <a:pt x="2253398" y="283557"/>
                  </a:cubicBezTo>
                  <a:lnTo>
                    <a:pt x="87119" y="283557"/>
                  </a:lnTo>
                  <a:cubicBezTo>
                    <a:pt x="64013" y="283557"/>
                    <a:pt x="41854" y="274379"/>
                    <a:pt x="25516" y="258041"/>
                  </a:cubicBezTo>
                  <a:cubicBezTo>
                    <a:pt x="9179" y="241703"/>
                    <a:pt x="0" y="219544"/>
                    <a:pt x="0" y="196438"/>
                  </a:cubicBezTo>
                  <a:lnTo>
                    <a:pt x="0" y="87119"/>
                  </a:lnTo>
                  <a:cubicBezTo>
                    <a:pt x="0" y="64013"/>
                    <a:pt x="9179" y="41854"/>
                    <a:pt x="25516" y="25516"/>
                  </a:cubicBezTo>
                  <a:cubicBezTo>
                    <a:pt x="41854" y="9179"/>
                    <a:pt x="64013" y="0"/>
                    <a:pt x="8711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7" name="TextBox 7"/>
            <p:cNvSpPr txBox="1"/>
            <p:nvPr/>
          </p:nvSpPr>
          <p:spPr>
            <a:xfrm>
              <a:off x="0" y="-38100"/>
              <a:ext cx="2340516" cy="32165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4401494" cy="10287000"/>
            <a:chOff x="0" y="0"/>
            <a:chExt cx="1159241" cy="2709333"/>
          </a:xfrm>
        </p:grpSpPr>
        <p:sp>
          <p:nvSpPr>
            <p:cNvPr id="9" name="Freeform 9"/>
            <p:cNvSpPr/>
            <p:nvPr/>
          </p:nvSpPr>
          <p:spPr>
            <a:xfrm>
              <a:off x="0" y="0"/>
              <a:ext cx="1159241" cy="2709333"/>
            </a:xfrm>
            <a:custGeom>
              <a:avLst/>
              <a:gdLst/>
              <a:ahLst/>
              <a:cxnLst/>
              <a:rect l="l" t="t" r="r" b="b"/>
              <a:pathLst>
                <a:path w="1159241" h="2709333">
                  <a:moveTo>
                    <a:pt x="0" y="0"/>
                  </a:moveTo>
                  <a:lnTo>
                    <a:pt x="1159241" y="0"/>
                  </a:lnTo>
                  <a:lnTo>
                    <a:pt x="1159241" y="2709333"/>
                  </a:lnTo>
                  <a:lnTo>
                    <a:pt x="0" y="2709333"/>
                  </a:lnTo>
                  <a:close/>
                </a:path>
              </a:pathLst>
            </a:custGeom>
            <a:gradFill rotWithShape="1">
              <a:gsLst>
                <a:gs pos="0">
                  <a:srgbClr val="0453B9">
                    <a:alpha val="100000"/>
                  </a:srgbClr>
                </a:gs>
                <a:gs pos="100000">
                  <a:srgbClr val="3881DF">
                    <a:alpha val="100000"/>
                  </a:srgbClr>
                </a:gs>
              </a:gsLst>
              <a:lin ang="2700000"/>
            </a:gradFill>
          </p:spPr>
        </p:sp>
        <p:sp>
          <p:nvSpPr>
            <p:cNvPr id="10" name="TextBox 10"/>
            <p:cNvSpPr txBox="1"/>
            <p:nvPr/>
          </p:nvSpPr>
          <p:spPr>
            <a:xfrm>
              <a:off x="0" y="-38100"/>
              <a:ext cx="1159241" cy="2747433"/>
            </a:xfrm>
            <a:prstGeom prst="rect">
              <a:avLst/>
            </a:prstGeom>
          </p:spPr>
          <p:txBody>
            <a:bodyPr lIns="50800" tIns="50800" rIns="50800" bIns="50800" rtlCol="0" anchor="ctr"/>
            <a:lstStyle/>
            <a:p>
              <a:pPr algn="ctr">
                <a:lnSpc>
                  <a:spcPts val="2735"/>
                </a:lnSpc>
              </a:pPr>
              <a:endParaRPr/>
            </a:p>
          </p:txBody>
        </p:sp>
      </p:grpSp>
      <p:grpSp>
        <p:nvGrpSpPr>
          <p:cNvPr id="11" name="Group 11"/>
          <p:cNvGrpSpPr/>
          <p:nvPr/>
        </p:nvGrpSpPr>
        <p:grpSpPr>
          <a:xfrm rot="-10800000">
            <a:off x="1585391" y="408945"/>
            <a:ext cx="15780357" cy="9469739"/>
            <a:chOff x="0" y="0"/>
            <a:chExt cx="2277309" cy="1366605"/>
          </a:xfrm>
        </p:grpSpPr>
        <p:sp>
          <p:nvSpPr>
            <p:cNvPr id="12" name="Freeform 12"/>
            <p:cNvSpPr/>
            <p:nvPr/>
          </p:nvSpPr>
          <p:spPr>
            <a:xfrm>
              <a:off x="0" y="0"/>
              <a:ext cx="2277309" cy="1366605"/>
            </a:xfrm>
            <a:custGeom>
              <a:avLst/>
              <a:gdLst/>
              <a:ahLst/>
              <a:cxnLst/>
              <a:rect l="l" t="t" r="r" b="b"/>
              <a:pathLst>
                <a:path w="2277309" h="1366605">
                  <a:moveTo>
                    <a:pt x="0" y="0"/>
                  </a:moveTo>
                  <a:lnTo>
                    <a:pt x="2277309" y="0"/>
                  </a:lnTo>
                  <a:lnTo>
                    <a:pt x="2277309" y="1366605"/>
                  </a:lnTo>
                  <a:lnTo>
                    <a:pt x="0" y="1366605"/>
                  </a:lnTo>
                  <a:close/>
                </a:path>
              </a:pathLst>
            </a:custGeom>
            <a:gradFill rotWithShape="1">
              <a:gsLst>
                <a:gs pos="0">
                  <a:srgbClr val="0151B8">
                    <a:alpha val="38000"/>
                  </a:srgbClr>
                </a:gs>
                <a:gs pos="50000">
                  <a:srgbClr val="FFFFFF">
                    <a:alpha val="9120"/>
                  </a:srgbClr>
                </a:gs>
                <a:gs pos="100000">
                  <a:srgbClr val="0151B8">
                    <a:alpha val="0"/>
                  </a:srgbClr>
                </a:gs>
              </a:gsLst>
              <a:lin ang="0"/>
            </a:gradFill>
          </p:spPr>
        </p:sp>
        <p:sp>
          <p:nvSpPr>
            <p:cNvPr id="13" name="TextBox 13"/>
            <p:cNvSpPr txBox="1"/>
            <p:nvPr/>
          </p:nvSpPr>
          <p:spPr>
            <a:xfrm>
              <a:off x="0" y="-38100"/>
              <a:ext cx="2277309" cy="1404705"/>
            </a:xfrm>
            <a:prstGeom prst="rect">
              <a:avLst/>
            </a:prstGeom>
          </p:spPr>
          <p:txBody>
            <a:bodyPr lIns="31086" tIns="31086" rIns="31086" bIns="31086" rtlCol="0" anchor="ctr"/>
            <a:lstStyle/>
            <a:p>
              <a:pPr algn="ctr">
                <a:lnSpc>
                  <a:spcPts val="2659"/>
                </a:lnSpc>
              </a:pPr>
              <a:endParaRPr/>
            </a:p>
          </p:txBody>
        </p:sp>
      </p:grpSp>
      <p:sp>
        <p:nvSpPr>
          <p:cNvPr id="14" name="Freeform 14"/>
          <p:cNvSpPr/>
          <p:nvPr/>
        </p:nvSpPr>
        <p:spPr>
          <a:xfrm rot="-5400000">
            <a:off x="726897" y="1573936"/>
            <a:ext cx="1308499" cy="704893"/>
          </a:xfrm>
          <a:custGeom>
            <a:avLst/>
            <a:gdLst/>
            <a:ahLst/>
            <a:cxnLst/>
            <a:rect l="l" t="t" r="r" b="b"/>
            <a:pathLst>
              <a:path w="1308499" h="704893">
                <a:moveTo>
                  <a:pt x="0" y="0"/>
                </a:moveTo>
                <a:lnTo>
                  <a:pt x="1308499" y="0"/>
                </a:lnTo>
                <a:lnTo>
                  <a:pt x="1308499" y="704894"/>
                </a:lnTo>
                <a:lnTo>
                  <a:pt x="0" y="704894"/>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15" name="Freeform 15"/>
          <p:cNvSpPr/>
          <p:nvPr/>
        </p:nvSpPr>
        <p:spPr>
          <a:xfrm>
            <a:off x="16174506" y="9258300"/>
            <a:ext cx="1191242" cy="641726"/>
          </a:xfrm>
          <a:custGeom>
            <a:avLst/>
            <a:gdLst/>
            <a:ahLst/>
            <a:cxnLst/>
            <a:rect l="l" t="t" r="r" b="b"/>
            <a:pathLst>
              <a:path w="1191242" h="641726">
                <a:moveTo>
                  <a:pt x="0" y="0"/>
                </a:moveTo>
                <a:lnTo>
                  <a:pt x="1191242" y="0"/>
                </a:lnTo>
                <a:lnTo>
                  <a:pt x="1191242" y="641726"/>
                </a:lnTo>
                <a:lnTo>
                  <a:pt x="0" y="641726"/>
                </a:lnTo>
                <a:lnTo>
                  <a:pt x="0" y="0"/>
                </a:lnTo>
                <a:close/>
              </a:path>
            </a:pathLst>
          </a:custGeom>
          <a:blipFill>
            <a:blip r:embed="rId4">
              <a:extLst>
                <a:ext uri="{96DAC541-7B7A-43D3-8B79-37D633B846F1}">
                  <asvg:svgBlip xmlns:asvg="http://schemas.microsoft.com/office/drawing/2016/SVG/main" r:embed="rId5"/>
                </a:ext>
              </a:extLst>
            </a:blip>
            <a:stretch>
              <a:fillRect b="-85630"/>
            </a:stretch>
          </a:blipFill>
        </p:spPr>
      </p:sp>
      <p:sp>
        <p:nvSpPr>
          <p:cNvPr id="16" name="Freeform 16"/>
          <p:cNvSpPr/>
          <p:nvPr/>
        </p:nvSpPr>
        <p:spPr>
          <a:xfrm>
            <a:off x="1095375" y="1352550"/>
            <a:ext cx="16047354" cy="7369237"/>
          </a:xfrm>
          <a:custGeom>
            <a:avLst/>
            <a:gdLst/>
            <a:ahLst/>
            <a:cxnLst/>
            <a:rect l="l" t="t" r="r" b="b"/>
            <a:pathLst>
              <a:path w="16047354" h="7369237">
                <a:moveTo>
                  <a:pt x="0" y="0"/>
                </a:moveTo>
                <a:lnTo>
                  <a:pt x="16047354" y="0"/>
                </a:lnTo>
                <a:lnTo>
                  <a:pt x="16047354" y="7369237"/>
                </a:lnTo>
                <a:lnTo>
                  <a:pt x="0" y="7369237"/>
                </a:lnTo>
                <a:lnTo>
                  <a:pt x="0" y="0"/>
                </a:lnTo>
                <a:close/>
              </a:path>
            </a:pathLst>
          </a:custGeom>
          <a:blipFill>
            <a:blip r:embed="rId6"/>
            <a:stretch>
              <a:fillRect b="-3164"/>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44732"/>
            <a:ext cx="18288000" cy="5964026"/>
            <a:chOff x="0" y="0"/>
            <a:chExt cx="4816593" cy="1570772"/>
          </a:xfrm>
        </p:grpSpPr>
        <p:sp>
          <p:nvSpPr>
            <p:cNvPr id="3" name="Freeform 3"/>
            <p:cNvSpPr/>
            <p:nvPr/>
          </p:nvSpPr>
          <p:spPr>
            <a:xfrm>
              <a:off x="0" y="0"/>
              <a:ext cx="4816592" cy="1570772"/>
            </a:xfrm>
            <a:custGeom>
              <a:avLst/>
              <a:gdLst/>
              <a:ahLst/>
              <a:cxnLst/>
              <a:rect l="l" t="t" r="r" b="b"/>
              <a:pathLst>
                <a:path w="4816592" h="1570772">
                  <a:moveTo>
                    <a:pt x="0" y="0"/>
                  </a:moveTo>
                  <a:lnTo>
                    <a:pt x="4816592" y="0"/>
                  </a:lnTo>
                  <a:lnTo>
                    <a:pt x="4816592" y="1570772"/>
                  </a:lnTo>
                  <a:lnTo>
                    <a:pt x="0" y="1570772"/>
                  </a:lnTo>
                  <a:close/>
                </a:path>
              </a:pathLst>
            </a:custGeom>
            <a:solidFill>
              <a:srgbClr val="0453B9"/>
            </a:solidFill>
          </p:spPr>
        </p:sp>
        <p:sp>
          <p:nvSpPr>
            <p:cNvPr id="4" name="TextBox 4"/>
            <p:cNvSpPr txBox="1"/>
            <p:nvPr/>
          </p:nvSpPr>
          <p:spPr>
            <a:xfrm>
              <a:off x="0" y="-38100"/>
              <a:ext cx="4816593" cy="1608872"/>
            </a:xfrm>
            <a:prstGeom prst="rect">
              <a:avLst/>
            </a:prstGeom>
          </p:spPr>
          <p:txBody>
            <a:bodyPr lIns="50800" tIns="50800" rIns="50800" bIns="50800" rtlCol="0" anchor="ctr"/>
            <a:lstStyle/>
            <a:p>
              <a:pPr algn="ctr">
                <a:lnSpc>
                  <a:spcPts val="2735"/>
                </a:lnSpc>
              </a:pPr>
              <a:endParaRPr/>
            </a:p>
          </p:txBody>
        </p:sp>
      </p:grpSp>
      <p:grpSp>
        <p:nvGrpSpPr>
          <p:cNvPr id="5" name="Group 5"/>
          <p:cNvGrpSpPr/>
          <p:nvPr/>
        </p:nvGrpSpPr>
        <p:grpSpPr>
          <a:xfrm rot="-10800000">
            <a:off x="3702454" y="1200228"/>
            <a:ext cx="11028589" cy="537053"/>
            <a:chOff x="0" y="0"/>
            <a:chExt cx="2904649" cy="141446"/>
          </a:xfrm>
        </p:grpSpPr>
        <p:sp>
          <p:nvSpPr>
            <p:cNvPr id="6" name="Freeform 6"/>
            <p:cNvSpPr/>
            <p:nvPr/>
          </p:nvSpPr>
          <p:spPr>
            <a:xfrm>
              <a:off x="0" y="0"/>
              <a:ext cx="2904649" cy="141446"/>
            </a:xfrm>
            <a:custGeom>
              <a:avLst/>
              <a:gdLst/>
              <a:ahLst/>
              <a:cxnLst/>
              <a:rect l="l" t="t" r="r" b="b"/>
              <a:pathLst>
                <a:path w="2904649" h="141446">
                  <a:moveTo>
                    <a:pt x="70199" y="0"/>
                  </a:moveTo>
                  <a:lnTo>
                    <a:pt x="2834450" y="0"/>
                  </a:lnTo>
                  <a:cubicBezTo>
                    <a:pt x="2853068" y="0"/>
                    <a:pt x="2870923" y="7396"/>
                    <a:pt x="2884088" y="20561"/>
                  </a:cubicBezTo>
                  <a:cubicBezTo>
                    <a:pt x="2897253" y="33726"/>
                    <a:pt x="2904649" y="51581"/>
                    <a:pt x="2904649" y="70199"/>
                  </a:cubicBezTo>
                  <a:lnTo>
                    <a:pt x="2904649" y="71247"/>
                  </a:lnTo>
                  <a:cubicBezTo>
                    <a:pt x="2904649" y="89865"/>
                    <a:pt x="2897253" y="107720"/>
                    <a:pt x="2884088" y="120885"/>
                  </a:cubicBezTo>
                  <a:cubicBezTo>
                    <a:pt x="2870923" y="134050"/>
                    <a:pt x="2853068" y="141446"/>
                    <a:pt x="2834450" y="141446"/>
                  </a:cubicBezTo>
                  <a:lnTo>
                    <a:pt x="70199" y="141446"/>
                  </a:lnTo>
                  <a:cubicBezTo>
                    <a:pt x="51581" y="141446"/>
                    <a:pt x="33726" y="134050"/>
                    <a:pt x="20561" y="120885"/>
                  </a:cubicBezTo>
                  <a:cubicBezTo>
                    <a:pt x="7396" y="107720"/>
                    <a:pt x="0" y="89865"/>
                    <a:pt x="0" y="71247"/>
                  </a:cubicBezTo>
                  <a:lnTo>
                    <a:pt x="0" y="70199"/>
                  </a:lnTo>
                  <a:cubicBezTo>
                    <a:pt x="0" y="51581"/>
                    <a:pt x="7396" y="33726"/>
                    <a:pt x="20561" y="20561"/>
                  </a:cubicBezTo>
                  <a:cubicBezTo>
                    <a:pt x="33726" y="7396"/>
                    <a:pt x="51581" y="0"/>
                    <a:pt x="7019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7" name="TextBox 7"/>
            <p:cNvSpPr txBox="1"/>
            <p:nvPr/>
          </p:nvSpPr>
          <p:spPr>
            <a:xfrm>
              <a:off x="0" y="-38100"/>
              <a:ext cx="2904649" cy="179546"/>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57897" y="580880"/>
            <a:ext cx="10626710" cy="952790"/>
          </a:xfrm>
          <a:prstGeom prst="rect">
            <a:avLst/>
          </a:prstGeom>
        </p:spPr>
        <p:txBody>
          <a:bodyPr lIns="0" tIns="0" rIns="0" bIns="0" rtlCol="0" anchor="t">
            <a:spAutoFit/>
          </a:bodyPr>
          <a:lstStyle/>
          <a:p>
            <a:pPr algn="ctr">
              <a:lnSpc>
                <a:spcPts val="7375"/>
              </a:lnSpc>
            </a:pPr>
            <a:r>
              <a:rPr lang="en-US" sz="6413" b="1">
                <a:solidFill>
                  <a:srgbClr val="FFFFFF"/>
                </a:solidFill>
                <a:latin typeface="Asap Bold"/>
                <a:ea typeface="Asap Bold"/>
                <a:cs typeface="Asap Bold"/>
                <a:sym typeface="Asap Bold"/>
              </a:rPr>
              <a:t>Kết luận</a:t>
            </a:r>
          </a:p>
        </p:txBody>
      </p:sp>
      <p:grpSp>
        <p:nvGrpSpPr>
          <p:cNvPr id="9" name="Group 9"/>
          <p:cNvGrpSpPr/>
          <p:nvPr/>
        </p:nvGrpSpPr>
        <p:grpSpPr>
          <a:xfrm>
            <a:off x="835528" y="1737281"/>
            <a:ext cx="4046757" cy="8549719"/>
            <a:chOff x="0" y="0"/>
            <a:chExt cx="5395676" cy="11399625"/>
          </a:xfrm>
        </p:grpSpPr>
        <p:grpSp>
          <p:nvGrpSpPr>
            <p:cNvPr id="10" name="Group 10"/>
            <p:cNvGrpSpPr/>
            <p:nvPr/>
          </p:nvGrpSpPr>
          <p:grpSpPr>
            <a:xfrm rot="5400000">
              <a:off x="-2559297" y="3595725"/>
              <a:ext cx="10514270" cy="5093531"/>
              <a:chOff x="0" y="0"/>
              <a:chExt cx="2076893" cy="1006130"/>
            </a:xfrm>
          </p:grpSpPr>
          <p:sp>
            <p:nvSpPr>
              <p:cNvPr id="11" name="Freeform 11"/>
              <p:cNvSpPr/>
              <p:nvPr/>
            </p:nvSpPr>
            <p:spPr>
              <a:xfrm>
                <a:off x="0" y="0"/>
                <a:ext cx="2076893" cy="1006130"/>
              </a:xfrm>
              <a:custGeom>
                <a:avLst/>
                <a:gdLst/>
                <a:ahLst/>
                <a:cxnLst/>
                <a:rect l="l" t="t" r="r" b="b"/>
                <a:pathLst>
                  <a:path w="2076893" h="1006130">
                    <a:moveTo>
                      <a:pt x="0" y="0"/>
                    </a:moveTo>
                    <a:lnTo>
                      <a:pt x="2076893" y="0"/>
                    </a:lnTo>
                    <a:lnTo>
                      <a:pt x="2076893" y="1006130"/>
                    </a:lnTo>
                    <a:lnTo>
                      <a:pt x="0" y="1006130"/>
                    </a:lnTo>
                    <a:close/>
                  </a:path>
                </a:pathLst>
              </a:custGeom>
              <a:solidFill>
                <a:srgbClr val="0453B9">
                  <a:alpha val="49804"/>
                </a:srgbClr>
              </a:solidFill>
            </p:spPr>
          </p:sp>
          <p:sp>
            <p:nvSpPr>
              <p:cNvPr id="12" name="TextBox 12"/>
              <p:cNvSpPr txBox="1"/>
              <p:nvPr/>
            </p:nvSpPr>
            <p:spPr>
              <a:xfrm>
                <a:off x="0" y="-38100"/>
                <a:ext cx="2076893" cy="104423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0" y="0"/>
              <a:ext cx="5395676" cy="1608469"/>
              <a:chOff x="0" y="0"/>
              <a:chExt cx="1065812" cy="317722"/>
            </a:xfrm>
          </p:grpSpPr>
          <p:sp>
            <p:nvSpPr>
              <p:cNvPr id="14" name="Freeform 14"/>
              <p:cNvSpPr/>
              <p:nvPr/>
            </p:nvSpPr>
            <p:spPr>
              <a:xfrm>
                <a:off x="0" y="0"/>
                <a:ext cx="1065812" cy="317722"/>
              </a:xfrm>
              <a:custGeom>
                <a:avLst/>
                <a:gdLst/>
                <a:ahLst/>
                <a:cxnLst/>
                <a:rect l="l" t="t" r="r" b="b"/>
                <a:pathLst>
                  <a:path w="1065812" h="317722">
                    <a:moveTo>
                      <a:pt x="158861" y="0"/>
                    </a:moveTo>
                    <a:lnTo>
                      <a:pt x="906951" y="0"/>
                    </a:lnTo>
                    <a:cubicBezTo>
                      <a:pt x="994688" y="0"/>
                      <a:pt x="1065812" y="71125"/>
                      <a:pt x="1065812" y="158861"/>
                    </a:cubicBezTo>
                    <a:lnTo>
                      <a:pt x="1065812" y="158861"/>
                    </a:lnTo>
                    <a:cubicBezTo>
                      <a:pt x="1065812" y="200994"/>
                      <a:pt x="1049075" y="241401"/>
                      <a:pt x="1019283" y="271193"/>
                    </a:cubicBezTo>
                    <a:cubicBezTo>
                      <a:pt x="989491" y="300985"/>
                      <a:pt x="949084" y="317722"/>
                      <a:pt x="906951" y="317722"/>
                    </a:cubicBezTo>
                    <a:lnTo>
                      <a:pt x="158861" y="317722"/>
                    </a:lnTo>
                    <a:cubicBezTo>
                      <a:pt x="116729" y="317722"/>
                      <a:pt x="76322" y="300985"/>
                      <a:pt x="46529" y="271193"/>
                    </a:cubicBezTo>
                    <a:cubicBezTo>
                      <a:pt x="16737" y="241401"/>
                      <a:pt x="0" y="200994"/>
                      <a:pt x="0" y="158861"/>
                    </a:cubicBezTo>
                    <a:lnTo>
                      <a:pt x="0" y="158861"/>
                    </a:lnTo>
                    <a:cubicBezTo>
                      <a:pt x="0" y="116729"/>
                      <a:pt x="16737" y="76322"/>
                      <a:pt x="46529" y="46529"/>
                    </a:cubicBezTo>
                    <a:cubicBezTo>
                      <a:pt x="76322" y="16737"/>
                      <a:pt x="116729" y="0"/>
                      <a:pt x="158861" y="0"/>
                    </a:cubicBezTo>
                    <a:close/>
                  </a:path>
                </a:pathLst>
              </a:custGeom>
              <a:solidFill>
                <a:srgbClr val="FFFFFF"/>
              </a:solidFill>
            </p:spPr>
          </p:sp>
          <p:sp>
            <p:nvSpPr>
              <p:cNvPr id="15" name="TextBox 15"/>
              <p:cNvSpPr txBox="1"/>
              <p:nvPr/>
            </p:nvSpPr>
            <p:spPr>
              <a:xfrm>
                <a:off x="0" y="-38100"/>
                <a:ext cx="1065812" cy="355822"/>
              </a:xfrm>
              <a:prstGeom prst="rect">
                <a:avLst/>
              </a:prstGeom>
            </p:spPr>
            <p:txBody>
              <a:bodyPr lIns="50800" tIns="50800" rIns="50800" bIns="50800" rtlCol="0" anchor="ctr"/>
              <a:lstStyle/>
              <a:p>
                <a:pPr algn="ctr">
                  <a:lnSpc>
                    <a:spcPts val="2735"/>
                  </a:lnSpc>
                </a:pPr>
                <a:endParaRPr/>
              </a:p>
            </p:txBody>
          </p:sp>
        </p:grpSp>
      </p:grpSp>
      <p:sp>
        <p:nvSpPr>
          <p:cNvPr id="16" name="TextBox 16"/>
          <p:cNvSpPr txBox="1"/>
          <p:nvPr/>
        </p:nvSpPr>
        <p:spPr>
          <a:xfrm>
            <a:off x="904989" y="1915523"/>
            <a:ext cx="4046757" cy="564940"/>
          </a:xfrm>
          <a:prstGeom prst="rect">
            <a:avLst/>
          </a:prstGeom>
        </p:spPr>
        <p:txBody>
          <a:bodyPr lIns="0" tIns="0" rIns="0" bIns="0" rtlCol="0" anchor="t">
            <a:spAutoFit/>
          </a:bodyPr>
          <a:lstStyle/>
          <a:p>
            <a:pPr algn="ctr">
              <a:lnSpc>
                <a:spcPts val="4561"/>
              </a:lnSpc>
              <a:spcBef>
                <a:spcPct val="0"/>
              </a:spcBef>
            </a:pPr>
            <a:r>
              <a:rPr lang="en-US" sz="3258" b="1">
                <a:solidFill>
                  <a:srgbClr val="0453B9"/>
                </a:solidFill>
                <a:latin typeface="Asap Semi-Bold"/>
                <a:ea typeface="Asap Semi-Bold"/>
                <a:cs typeface="Asap Semi-Bold"/>
                <a:sym typeface="Asap Semi-Bold"/>
              </a:rPr>
              <a:t>Kết quả đạt được</a:t>
            </a:r>
          </a:p>
        </p:txBody>
      </p:sp>
      <p:sp>
        <p:nvSpPr>
          <p:cNvPr id="17" name="TextBox 17"/>
          <p:cNvSpPr txBox="1"/>
          <p:nvPr/>
        </p:nvSpPr>
        <p:spPr>
          <a:xfrm>
            <a:off x="5097243" y="1915523"/>
            <a:ext cx="4046757" cy="564940"/>
          </a:xfrm>
          <a:prstGeom prst="rect">
            <a:avLst/>
          </a:prstGeom>
        </p:spPr>
        <p:txBody>
          <a:bodyPr lIns="0" tIns="0" rIns="0" bIns="0" rtlCol="0" anchor="t">
            <a:spAutoFit/>
          </a:bodyPr>
          <a:lstStyle/>
          <a:p>
            <a:pPr algn="ctr">
              <a:lnSpc>
                <a:spcPts val="4561"/>
              </a:lnSpc>
              <a:spcBef>
                <a:spcPct val="0"/>
              </a:spcBef>
            </a:pPr>
            <a:r>
              <a:rPr lang="en-US" sz="3258" b="1">
                <a:solidFill>
                  <a:srgbClr val="FFFFFF"/>
                </a:solidFill>
                <a:latin typeface="Asap Bold"/>
                <a:ea typeface="Asap Bold"/>
                <a:cs typeface="Asap Bold"/>
                <a:sym typeface="Asap Bold"/>
              </a:rPr>
              <a:t>Ưu, nhược điểm</a:t>
            </a:r>
          </a:p>
        </p:txBody>
      </p:sp>
      <p:sp>
        <p:nvSpPr>
          <p:cNvPr id="18" name="TextBox 18"/>
          <p:cNvSpPr txBox="1"/>
          <p:nvPr/>
        </p:nvSpPr>
        <p:spPr>
          <a:xfrm>
            <a:off x="9289497" y="1915523"/>
            <a:ext cx="4046757" cy="564940"/>
          </a:xfrm>
          <a:prstGeom prst="rect">
            <a:avLst/>
          </a:prstGeom>
        </p:spPr>
        <p:txBody>
          <a:bodyPr lIns="0" tIns="0" rIns="0" bIns="0" rtlCol="0" anchor="t">
            <a:spAutoFit/>
          </a:bodyPr>
          <a:lstStyle/>
          <a:p>
            <a:pPr algn="ctr">
              <a:lnSpc>
                <a:spcPts val="4561"/>
              </a:lnSpc>
              <a:spcBef>
                <a:spcPct val="0"/>
              </a:spcBef>
            </a:pPr>
            <a:r>
              <a:rPr lang="en-US" sz="3258" b="1">
                <a:solidFill>
                  <a:srgbClr val="FFFFFF"/>
                </a:solidFill>
                <a:latin typeface="Asap Semi-Bold"/>
                <a:ea typeface="Asap Semi-Bold"/>
                <a:cs typeface="Asap Semi-Bold"/>
                <a:sym typeface="Asap Semi-Bold"/>
              </a:rPr>
              <a:t>Hướng phát triển</a:t>
            </a:r>
          </a:p>
        </p:txBody>
      </p:sp>
      <p:sp>
        <p:nvSpPr>
          <p:cNvPr id="19" name="TextBox 19"/>
          <p:cNvSpPr txBox="1"/>
          <p:nvPr/>
        </p:nvSpPr>
        <p:spPr>
          <a:xfrm>
            <a:off x="13481751" y="1915523"/>
            <a:ext cx="4046757" cy="564940"/>
          </a:xfrm>
          <a:prstGeom prst="rect">
            <a:avLst/>
          </a:prstGeom>
        </p:spPr>
        <p:txBody>
          <a:bodyPr lIns="0" tIns="0" rIns="0" bIns="0" rtlCol="0" anchor="t">
            <a:spAutoFit/>
          </a:bodyPr>
          <a:lstStyle/>
          <a:p>
            <a:pPr algn="ctr">
              <a:lnSpc>
                <a:spcPts val="4561"/>
              </a:lnSpc>
              <a:spcBef>
                <a:spcPct val="0"/>
              </a:spcBef>
            </a:pPr>
            <a:r>
              <a:rPr lang="en-US" sz="3258" b="1">
                <a:solidFill>
                  <a:srgbClr val="FFFFFF"/>
                </a:solidFill>
                <a:latin typeface="Asap Semi-Bold"/>
                <a:ea typeface="Asap Semi-Bold"/>
                <a:cs typeface="Asap Semi-Bold"/>
                <a:sym typeface="Asap Semi-Bold"/>
              </a:rPr>
              <a:t>Kết luận chung</a:t>
            </a:r>
          </a:p>
        </p:txBody>
      </p:sp>
      <p:sp>
        <p:nvSpPr>
          <p:cNvPr id="20" name="Freeform 20"/>
          <p:cNvSpPr/>
          <p:nvPr/>
        </p:nvSpPr>
        <p:spPr>
          <a:xfrm>
            <a:off x="835528" y="754381"/>
            <a:ext cx="1089167" cy="586738"/>
          </a:xfrm>
          <a:custGeom>
            <a:avLst/>
            <a:gdLst/>
            <a:ahLst/>
            <a:cxnLst/>
            <a:rect l="l" t="t" r="r" b="b"/>
            <a:pathLst>
              <a:path w="1089167" h="586738">
                <a:moveTo>
                  <a:pt x="0" y="0"/>
                </a:moveTo>
                <a:lnTo>
                  <a:pt x="1089167" y="0"/>
                </a:lnTo>
                <a:lnTo>
                  <a:pt x="1089167" y="586738"/>
                </a:lnTo>
                <a:lnTo>
                  <a:pt x="0" y="586738"/>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21" name="Freeform 21"/>
          <p:cNvSpPr/>
          <p:nvPr/>
        </p:nvSpPr>
        <p:spPr>
          <a:xfrm>
            <a:off x="16363305" y="754381"/>
            <a:ext cx="1089167" cy="586738"/>
          </a:xfrm>
          <a:custGeom>
            <a:avLst/>
            <a:gdLst/>
            <a:ahLst/>
            <a:cxnLst/>
            <a:rect l="l" t="t" r="r" b="b"/>
            <a:pathLst>
              <a:path w="1089167" h="586738">
                <a:moveTo>
                  <a:pt x="0" y="0"/>
                </a:moveTo>
                <a:lnTo>
                  <a:pt x="1089167" y="0"/>
                </a:lnTo>
                <a:lnTo>
                  <a:pt x="1089167" y="586738"/>
                </a:lnTo>
                <a:lnTo>
                  <a:pt x="0" y="586738"/>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grpSp>
        <p:nvGrpSpPr>
          <p:cNvPr id="22" name="Group 22"/>
          <p:cNvGrpSpPr/>
          <p:nvPr/>
        </p:nvGrpSpPr>
        <p:grpSpPr>
          <a:xfrm rot="5400000">
            <a:off x="3323268" y="4434075"/>
            <a:ext cx="7885702" cy="3820148"/>
            <a:chOff x="0" y="0"/>
            <a:chExt cx="2076893" cy="1006130"/>
          </a:xfrm>
        </p:grpSpPr>
        <p:sp>
          <p:nvSpPr>
            <p:cNvPr id="23" name="Freeform 23"/>
            <p:cNvSpPr/>
            <p:nvPr/>
          </p:nvSpPr>
          <p:spPr>
            <a:xfrm>
              <a:off x="0" y="0"/>
              <a:ext cx="2076893" cy="1006130"/>
            </a:xfrm>
            <a:custGeom>
              <a:avLst/>
              <a:gdLst/>
              <a:ahLst/>
              <a:cxnLst/>
              <a:rect l="l" t="t" r="r" b="b"/>
              <a:pathLst>
                <a:path w="2076893" h="1006130">
                  <a:moveTo>
                    <a:pt x="0" y="0"/>
                  </a:moveTo>
                  <a:lnTo>
                    <a:pt x="2076893" y="0"/>
                  </a:lnTo>
                  <a:lnTo>
                    <a:pt x="2076893" y="1006130"/>
                  </a:lnTo>
                  <a:lnTo>
                    <a:pt x="0" y="1006130"/>
                  </a:lnTo>
                  <a:close/>
                </a:path>
              </a:pathLst>
            </a:custGeom>
            <a:gradFill rotWithShape="1">
              <a:gsLst>
                <a:gs pos="0">
                  <a:srgbClr val="398DFA">
                    <a:alpha val="50000"/>
                  </a:srgbClr>
                </a:gs>
                <a:gs pos="50000">
                  <a:srgbClr val="0151B8">
                    <a:alpha val="12000"/>
                  </a:srgbClr>
                </a:gs>
                <a:gs pos="100000">
                  <a:srgbClr val="0151B8">
                    <a:alpha val="0"/>
                  </a:srgbClr>
                </a:gs>
              </a:gsLst>
              <a:lin ang="0"/>
            </a:gradFill>
          </p:spPr>
        </p:sp>
        <p:sp>
          <p:nvSpPr>
            <p:cNvPr id="24" name="TextBox 24"/>
            <p:cNvSpPr txBox="1"/>
            <p:nvPr/>
          </p:nvSpPr>
          <p:spPr>
            <a:xfrm>
              <a:off x="0" y="-38100"/>
              <a:ext cx="2076893" cy="104423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a:off x="5242740" y="1737281"/>
            <a:ext cx="4046757" cy="1206351"/>
            <a:chOff x="0" y="0"/>
            <a:chExt cx="1065812" cy="317722"/>
          </a:xfrm>
        </p:grpSpPr>
        <p:sp>
          <p:nvSpPr>
            <p:cNvPr id="26" name="Freeform 26"/>
            <p:cNvSpPr/>
            <p:nvPr/>
          </p:nvSpPr>
          <p:spPr>
            <a:xfrm>
              <a:off x="0" y="0"/>
              <a:ext cx="1065812" cy="317722"/>
            </a:xfrm>
            <a:custGeom>
              <a:avLst/>
              <a:gdLst/>
              <a:ahLst/>
              <a:cxnLst/>
              <a:rect l="l" t="t" r="r" b="b"/>
              <a:pathLst>
                <a:path w="1065812" h="317722">
                  <a:moveTo>
                    <a:pt x="158861" y="0"/>
                  </a:moveTo>
                  <a:lnTo>
                    <a:pt x="906951" y="0"/>
                  </a:lnTo>
                  <a:cubicBezTo>
                    <a:pt x="994688" y="0"/>
                    <a:pt x="1065812" y="71125"/>
                    <a:pt x="1065812" y="158861"/>
                  </a:cubicBezTo>
                  <a:lnTo>
                    <a:pt x="1065812" y="158861"/>
                  </a:lnTo>
                  <a:cubicBezTo>
                    <a:pt x="1065812" y="200994"/>
                    <a:pt x="1049075" y="241401"/>
                    <a:pt x="1019283" y="271193"/>
                  </a:cubicBezTo>
                  <a:cubicBezTo>
                    <a:pt x="989491" y="300985"/>
                    <a:pt x="949084" y="317722"/>
                    <a:pt x="906951" y="317722"/>
                  </a:cubicBezTo>
                  <a:lnTo>
                    <a:pt x="158861" y="317722"/>
                  </a:lnTo>
                  <a:cubicBezTo>
                    <a:pt x="116729" y="317722"/>
                    <a:pt x="76322" y="300985"/>
                    <a:pt x="46529" y="271193"/>
                  </a:cubicBezTo>
                  <a:cubicBezTo>
                    <a:pt x="16737" y="241401"/>
                    <a:pt x="0" y="200994"/>
                    <a:pt x="0" y="158861"/>
                  </a:cubicBezTo>
                  <a:lnTo>
                    <a:pt x="0" y="158861"/>
                  </a:lnTo>
                  <a:cubicBezTo>
                    <a:pt x="0" y="116729"/>
                    <a:pt x="16737" y="76322"/>
                    <a:pt x="46529" y="46529"/>
                  </a:cubicBezTo>
                  <a:cubicBezTo>
                    <a:pt x="76322" y="16737"/>
                    <a:pt x="116729" y="0"/>
                    <a:pt x="158861" y="0"/>
                  </a:cubicBezTo>
                  <a:close/>
                </a:path>
              </a:pathLst>
            </a:custGeom>
            <a:solidFill>
              <a:srgbClr val="FFFFFF"/>
            </a:solidFill>
          </p:spPr>
        </p:sp>
        <p:sp>
          <p:nvSpPr>
            <p:cNvPr id="27" name="TextBox 27"/>
            <p:cNvSpPr txBox="1"/>
            <p:nvPr/>
          </p:nvSpPr>
          <p:spPr>
            <a:xfrm>
              <a:off x="0" y="-38100"/>
              <a:ext cx="1065812" cy="355822"/>
            </a:xfrm>
            <a:prstGeom prst="rect">
              <a:avLst/>
            </a:prstGeom>
          </p:spPr>
          <p:txBody>
            <a:bodyPr lIns="50800" tIns="50800" rIns="50800" bIns="50800" rtlCol="0" anchor="ctr"/>
            <a:lstStyle/>
            <a:p>
              <a:pPr algn="ctr">
                <a:lnSpc>
                  <a:spcPts val="2735"/>
                </a:lnSpc>
              </a:pPr>
              <a:endParaRPr/>
            </a:p>
          </p:txBody>
        </p:sp>
      </p:grpSp>
      <p:grpSp>
        <p:nvGrpSpPr>
          <p:cNvPr id="28" name="Group 28"/>
          <p:cNvGrpSpPr/>
          <p:nvPr/>
        </p:nvGrpSpPr>
        <p:grpSpPr>
          <a:xfrm rot="-10800000">
            <a:off x="-118190" y="9999585"/>
            <a:ext cx="18669876" cy="574829"/>
            <a:chOff x="0" y="0"/>
            <a:chExt cx="4917169" cy="151395"/>
          </a:xfrm>
        </p:grpSpPr>
        <p:sp>
          <p:nvSpPr>
            <p:cNvPr id="29" name="Freeform 29"/>
            <p:cNvSpPr/>
            <p:nvPr/>
          </p:nvSpPr>
          <p:spPr>
            <a:xfrm>
              <a:off x="0" y="0"/>
              <a:ext cx="4917169" cy="151395"/>
            </a:xfrm>
            <a:custGeom>
              <a:avLst/>
              <a:gdLst/>
              <a:ahLst/>
              <a:cxnLst/>
              <a:rect l="l" t="t" r="r" b="b"/>
              <a:pathLst>
                <a:path w="4917169" h="151395">
                  <a:moveTo>
                    <a:pt x="41467" y="0"/>
                  </a:moveTo>
                  <a:lnTo>
                    <a:pt x="4875702" y="0"/>
                  </a:lnTo>
                  <a:cubicBezTo>
                    <a:pt x="4898604" y="0"/>
                    <a:pt x="4917169" y="18566"/>
                    <a:pt x="4917169" y="41467"/>
                  </a:cubicBezTo>
                  <a:lnTo>
                    <a:pt x="4917169" y="109928"/>
                  </a:lnTo>
                  <a:cubicBezTo>
                    <a:pt x="4917169" y="132830"/>
                    <a:pt x="4898604" y="151395"/>
                    <a:pt x="4875702" y="151395"/>
                  </a:cubicBezTo>
                  <a:lnTo>
                    <a:pt x="41467" y="151395"/>
                  </a:lnTo>
                  <a:cubicBezTo>
                    <a:pt x="18566" y="151395"/>
                    <a:pt x="0" y="132830"/>
                    <a:pt x="0" y="109928"/>
                  </a:cubicBezTo>
                  <a:lnTo>
                    <a:pt x="0" y="41467"/>
                  </a:lnTo>
                  <a:cubicBezTo>
                    <a:pt x="0" y="18566"/>
                    <a:pt x="18566" y="0"/>
                    <a:pt x="41467"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30" name="TextBox 30"/>
            <p:cNvSpPr txBox="1"/>
            <p:nvPr/>
          </p:nvSpPr>
          <p:spPr>
            <a:xfrm>
              <a:off x="0" y="-38100"/>
              <a:ext cx="4917169" cy="189495"/>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9584772" y="1737281"/>
            <a:ext cx="4046757" cy="8549719"/>
            <a:chOff x="0" y="0"/>
            <a:chExt cx="5395676" cy="11399625"/>
          </a:xfrm>
        </p:grpSpPr>
        <p:grpSp>
          <p:nvGrpSpPr>
            <p:cNvPr id="32" name="Group 32"/>
            <p:cNvGrpSpPr/>
            <p:nvPr/>
          </p:nvGrpSpPr>
          <p:grpSpPr>
            <a:xfrm rot="5400000">
              <a:off x="-2559297" y="3595725"/>
              <a:ext cx="10514270" cy="5093531"/>
              <a:chOff x="0" y="0"/>
              <a:chExt cx="2076893" cy="1006130"/>
            </a:xfrm>
          </p:grpSpPr>
          <p:sp>
            <p:nvSpPr>
              <p:cNvPr id="33" name="Freeform 33"/>
              <p:cNvSpPr/>
              <p:nvPr/>
            </p:nvSpPr>
            <p:spPr>
              <a:xfrm>
                <a:off x="0" y="0"/>
                <a:ext cx="2076893" cy="1006130"/>
              </a:xfrm>
              <a:custGeom>
                <a:avLst/>
                <a:gdLst/>
                <a:ahLst/>
                <a:cxnLst/>
                <a:rect l="l" t="t" r="r" b="b"/>
                <a:pathLst>
                  <a:path w="2076893" h="1006130">
                    <a:moveTo>
                      <a:pt x="0" y="0"/>
                    </a:moveTo>
                    <a:lnTo>
                      <a:pt x="2076893" y="0"/>
                    </a:lnTo>
                    <a:lnTo>
                      <a:pt x="2076893" y="1006130"/>
                    </a:lnTo>
                    <a:lnTo>
                      <a:pt x="0" y="1006130"/>
                    </a:lnTo>
                    <a:close/>
                  </a:path>
                </a:pathLst>
              </a:custGeom>
              <a:solidFill>
                <a:srgbClr val="0453B9">
                  <a:alpha val="49804"/>
                </a:srgbClr>
              </a:solidFill>
            </p:spPr>
          </p:sp>
          <p:sp>
            <p:nvSpPr>
              <p:cNvPr id="34" name="TextBox 34"/>
              <p:cNvSpPr txBox="1"/>
              <p:nvPr/>
            </p:nvSpPr>
            <p:spPr>
              <a:xfrm>
                <a:off x="0" y="-38100"/>
                <a:ext cx="2076893" cy="1044230"/>
              </a:xfrm>
              <a:prstGeom prst="rect">
                <a:avLst/>
              </a:prstGeom>
            </p:spPr>
            <p:txBody>
              <a:bodyPr lIns="50800" tIns="50800" rIns="50800" bIns="50800" rtlCol="0" anchor="ctr"/>
              <a:lstStyle/>
              <a:p>
                <a:pPr algn="ctr">
                  <a:lnSpc>
                    <a:spcPts val="2659"/>
                  </a:lnSpc>
                  <a:spcBef>
                    <a:spcPct val="0"/>
                  </a:spcBef>
                </a:pPr>
                <a:endParaRPr/>
              </a:p>
            </p:txBody>
          </p:sp>
        </p:grpSp>
        <p:grpSp>
          <p:nvGrpSpPr>
            <p:cNvPr id="35" name="Group 35"/>
            <p:cNvGrpSpPr/>
            <p:nvPr/>
          </p:nvGrpSpPr>
          <p:grpSpPr>
            <a:xfrm>
              <a:off x="0" y="0"/>
              <a:ext cx="5395676" cy="1608469"/>
              <a:chOff x="0" y="0"/>
              <a:chExt cx="1065812" cy="317722"/>
            </a:xfrm>
          </p:grpSpPr>
          <p:sp>
            <p:nvSpPr>
              <p:cNvPr id="36" name="Freeform 36"/>
              <p:cNvSpPr/>
              <p:nvPr/>
            </p:nvSpPr>
            <p:spPr>
              <a:xfrm>
                <a:off x="0" y="0"/>
                <a:ext cx="1065812" cy="317722"/>
              </a:xfrm>
              <a:custGeom>
                <a:avLst/>
                <a:gdLst/>
                <a:ahLst/>
                <a:cxnLst/>
                <a:rect l="l" t="t" r="r" b="b"/>
                <a:pathLst>
                  <a:path w="1065812" h="317722">
                    <a:moveTo>
                      <a:pt x="158861" y="0"/>
                    </a:moveTo>
                    <a:lnTo>
                      <a:pt x="906951" y="0"/>
                    </a:lnTo>
                    <a:cubicBezTo>
                      <a:pt x="994688" y="0"/>
                      <a:pt x="1065812" y="71125"/>
                      <a:pt x="1065812" y="158861"/>
                    </a:cubicBezTo>
                    <a:lnTo>
                      <a:pt x="1065812" y="158861"/>
                    </a:lnTo>
                    <a:cubicBezTo>
                      <a:pt x="1065812" y="200994"/>
                      <a:pt x="1049075" y="241401"/>
                      <a:pt x="1019283" y="271193"/>
                    </a:cubicBezTo>
                    <a:cubicBezTo>
                      <a:pt x="989491" y="300985"/>
                      <a:pt x="949084" y="317722"/>
                      <a:pt x="906951" y="317722"/>
                    </a:cubicBezTo>
                    <a:lnTo>
                      <a:pt x="158861" y="317722"/>
                    </a:lnTo>
                    <a:cubicBezTo>
                      <a:pt x="116729" y="317722"/>
                      <a:pt x="76322" y="300985"/>
                      <a:pt x="46529" y="271193"/>
                    </a:cubicBezTo>
                    <a:cubicBezTo>
                      <a:pt x="16737" y="241401"/>
                      <a:pt x="0" y="200994"/>
                      <a:pt x="0" y="158861"/>
                    </a:cubicBezTo>
                    <a:lnTo>
                      <a:pt x="0" y="158861"/>
                    </a:lnTo>
                    <a:cubicBezTo>
                      <a:pt x="0" y="116729"/>
                      <a:pt x="16737" y="76322"/>
                      <a:pt x="46529" y="46529"/>
                    </a:cubicBezTo>
                    <a:cubicBezTo>
                      <a:pt x="76322" y="16737"/>
                      <a:pt x="116729" y="0"/>
                      <a:pt x="158861" y="0"/>
                    </a:cubicBezTo>
                    <a:close/>
                  </a:path>
                </a:pathLst>
              </a:custGeom>
              <a:solidFill>
                <a:srgbClr val="FFFFFF"/>
              </a:solidFill>
            </p:spPr>
          </p:sp>
          <p:sp>
            <p:nvSpPr>
              <p:cNvPr id="37" name="TextBox 37"/>
              <p:cNvSpPr txBox="1"/>
              <p:nvPr/>
            </p:nvSpPr>
            <p:spPr>
              <a:xfrm>
                <a:off x="0" y="-38100"/>
                <a:ext cx="1065812" cy="355822"/>
              </a:xfrm>
              <a:prstGeom prst="rect">
                <a:avLst/>
              </a:prstGeom>
            </p:spPr>
            <p:txBody>
              <a:bodyPr lIns="50800" tIns="50800" rIns="50800" bIns="50800" rtlCol="0" anchor="ctr"/>
              <a:lstStyle/>
              <a:p>
                <a:pPr algn="ctr">
                  <a:lnSpc>
                    <a:spcPts val="2735"/>
                  </a:lnSpc>
                </a:pPr>
                <a:endParaRPr/>
              </a:p>
            </p:txBody>
          </p:sp>
        </p:grpSp>
      </p:grpSp>
      <p:grpSp>
        <p:nvGrpSpPr>
          <p:cNvPr id="38" name="Group 38"/>
          <p:cNvGrpSpPr/>
          <p:nvPr/>
        </p:nvGrpSpPr>
        <p:grpSpPr>
          <a:xfrm>
            <a:off x="13926804" y="1737281"/>
            <a:ext cx="4046757" cy="8549719"/>
            <a:chOff x="0" y="0"/>
            <a:chExt cx="5395676" cy="11399625"/>
          </a:xfrm>
        </p:grpSpPr>
        <p:grpSp>
          <p:nvGrpSpPr>
            <p:cNvPr id="39" name="Group 39"/>
            <p:cNvGrpSpPr/>
            <p:nvPr/>
          </p:nvGrpSpPr>
          <p:grpSpPr>
            <a:xfrm rot="5400000">
              <a:off x="-2559297" y="3595725"/>
              <a:ext cx="10514270" cy="5093531"/>
              <a:chOff x="0" y="0"/>
              <a:chExt cx="2076893" cy="1006130"/>
            </a:xfrm>
          </p:grpSpPr>
          <p:sp>
            <p:nvSpPr>
              <p:cNvPr id="40" name="Freeform 40"/>
              <p:cNvSpPr/>
              <p:nvPr/>
            </p:nvSpPr>
            <p:spPr>
              <a:xfrm>
                <a:off x="0" y="0"/>
                <a:ext cx="2076893" cy="1006130"/>
              </a:xfrm>
              <a:custGeom>
                <a:avLst/>
                <a:gdLst/>
                <a:ahLst/>
                <a:cxnLst/>
                <a:rect l="l" t="t" r="r" b="b"/>
                <a:pathLst>
                  <a:path w="2076893" h="1006130">
                    <a:moveTo>
                      <a:pt x="0" y="0"/>
                    </a:moveTo>
                    <a:lnTo>
                      <a:pt x="2076893" y="0"/>
                    </a:lnTo>
                    <a:lnTo>
                      <a:pt x="2076893" y="1006130"/>
                    </a:lnTo>
                    <a:lnTo>
                      <a:pt x="0" y="1006130"/>
                    </a:lnTo>
                    <a:close/>
                  </a:path>
                </a:pathLst>
              </a:custGeom>
              <a:solidFill>
                <a:srgbClr val="0453B9"/>
              </a:solidFill>
            </p:spPr>
          </p:sp>
          <p:sp>
            <p:nvSpPr>
              <p:cNvPr id="41" name="TextBox 41"/>
              <p:cNvSpPr txBox="1"/>
              <p:nvPr/>
            </p:nvSpPr>
            <p:spPr>
              <a:xfrm>
                <a:off x="0" y="-38100"/>
                <a:ext cx="2076893" cy="1044230"/>
              </a:xfrm>
              <a:prstGeom prst="rect">
                <a:avLst/>
              </a:prstGeom>
            </p:spPr>
            <p:txBody>
              <a:bodyPr lIns="50800" tIns="50800" rIns="50800" bIns="50800" rtlCol="0" anchor="ctr"/>
              <a:lstStyle/>
              <a:p>
                <a:pPr algn="ctr">
                  <a:lnSpc>
                    <a:spcPts val="2659"/>
                  </a:lnSpc>
                  <a:spcBef>
                    <a:spcPct val="0"/>
                  </a:spcBef>
                </a:pPr>
                <a:endParaRPr/>
              </a:p>
            </p:txBody>
          </p:sp>
        </p:grpSp>
        <p:grpSp>
          <p:nvGrpSpPr>
            <p:cNvPr id="42" name="Group 42"/>
            <p:cNvGrpSpPr/>
            <p:nvPr/>
          </p:nvGrpSpPr>
          <p:grpSpPr>
            <a:xfrm>
              <a:off x="0" y="0"/>
              <a:ext cx="5395676" cy="1608469"/>
              <a:chOff x="0" y="0"/>
              <a:chExt cx="1065812" cy="317722"/>
            </a:xfrm>
          </p:grpSpPr>
          <p:sp>
            <p:nvSpPr>
              <p:cNvPr id="43" name="Freeform 43"/>
              <p:cNvSpPr/>
              <p:nvPr/>
            </p:nvSpPr>
            <p:spPr>
              <a:xfrm>
                <a:off x="0" y="0"/>
                <a:ext cx="1065812" cy="317722"/>
              </a:xfrm>
              <a:custGeom>
                <a:avLst/>
                <a:gdLst/>
                <a:ahLst/>
                <a:cxnLst/>
                <a:rect l="l" t="t" r="r" b="b"/>
                <a:pathLst>
                  <a:path w="1065812" h="317722">
                    <a:moveTo>
                      <a:pt x="158861" y="0"/>
                    </a:moveTo>
                    <a:lnTo>
                      <a:pt x="906951" y="0"/>
                    </a:lnTo>
                    <a:cubicBezTo>
                      <a:pt x="994688" y="0"/>
                      <a:pt x="1065812" y="71125"/>
                      <a:pt x="1065812" y="158861"/>
                    </a:cubicBezTo>
                    <a:lnTo>
                      <a:pt x="1065812" y="158861"/>
                    </a:lnTo>
                    <a:cubicBezTo>
                      <a:pt x="1065812" y="200994"/>
                      <a:pt x="1049075" y="241401"/>
                      <a:pt x="1019283" y="271193"/>
                    </a:cubicBezTo>
                    <a:cubicBezTo>
                      <a:pt x="989491" y="300985"/>
                      <a:pt x="949084" y="317722"/>
                      <a:pt x="906951" y="317722"/>
                    </a:cubicBezTo>
                    <a:lnTo>
                      <a:pt x="158861" y="317722"/>
                    </a:lnTo>
                    <a:cubicBezTo>
                      <a:pt x="116729" y="317722"/>
                      <a:pt x="76322" y="300985"/>
                      <a:pt x="46529" y="271193"/>
                    </a:cubicBezTo>
                    <a:cubicBezTo>
                      <a:pt x="16737" y="241401"/>
                      <a:pt x="0" y="200994"/>
                      <a:pt x="0" y="158861"/>
                    </a:cubicBezTo>
                    <a:lnTo>
                      <a:pt x="0" y="158861"/>
                    </a:lnTo>
                    <a:cubicBezTo>
                      <a:pt x="0" y="116729"/>
                      <a:pt x="16737" y="76322"/>
                      <a:pt x="46529" y="46529"/>
                    </a:cubicBezTo>
                    <a:cubicBezTo>
                      <a:pt x="76322" y="16737"/>
                      <a:pt x="116729" y="0"/>
                      <a:pt x="158861" y="0"/>
                    </a:cubicBezTo>
                    <a:close/>
                  </a:path>
                </a:pathLst>
              </a:custGeom>
              <a:solidFill>
                <a:srgbClr val="FFFFFF"/>
              </a:solidFill>
            </p:spPr>
          </p:sp>
          <p:sp>
            <p:nvSpPr>
              <p:cNvPr id="44" name="TextBox 44"/>
              <p:cNvSpPr txBox="1"/>
              <p:nvPr/>
            </p:nvSpPr>
            <p:spPr>
              <a:xfrm>
                <a:off x="0" y="-38100"/>
                <a:ext cx="1065812" cy="355822"/>
              </a:xfrm>
              <a:prstGeom prst="rect">
                <a:avLst/>
              </a:prstGeom>
            </p:spPr>
            <p:txBody>
              <a:bodyPr lIns="50800" tIns="50800" rIns="50800" bIns="50800" rtlCol="0" anchor="ctr"/>
              <a:lstStyle/>
              <a:p>
                <a:pPr algn="ctr">
                  <a:lnSpc>
                    <a:spcPts val="2735"/>
                  </a:lnSpc>
                </a:pPr>
                <a:endParaRPr/>
              </a:p>
            </p:txBody>
          </p:sp>
        </p:grpSp>
      </p:grpSp>
      <p:sp>
        <p:nvSpPr>
          <p:cNvPr id="45" name="TextBox 45"/>
          <p:cNvSpPr txBox="1"/>
          <p:nvPr/>
        </p:nvSpPr>
        <p:spPr>
          <a:xfrm>
            <a:off x="5242740" y="1915523"/>
            <a:ext cx="4046757" cy="564940"/>
          </a:xfrm>
          <a:prstGeom prst="rect">
            <a:avLst/>
          </a:prstGeom>
        </p:spPr>
        <p:txBody>
          <a:bodyPr lIns="0" tIns="0" rIns="0" bIns="0" rtlCol="0" anchor="t">
            <a:spAutoFit/>
          </a:bodyPr>
          <a:lstStyle/>
          <a:p>
            <a:pPr algn="ctr">
              <a:lnSpc>
                <a:spcPts val="4561"/>
              </a:lnSpc>
              <a:spcBef>
                <a:spcPct val="0"/>
              </a:spcBef>
            </a:pPr>
            <a:r>
              <a:rPr lang="en-US" sz="3258" b="1">
                <a:solidFill>
                  <a:srgbClr val="0453B9"/>
                </a:solidFill>
                <a:latin typeface="Asap Bold"/>
                <a:ea typeface="Asap Bold"/>
                <a:cs typeface="Asap Bold"/>
                <a:sym typeface="Asap Bold"/>
              </a:rPr>
              <a:t>Ưu, nhược điểm</a:t>
            </a:r>
          </a:p>
        </p:txBody>
      </p:sp>
      <p:sp>
        <p:nvSpPr>
          <p:cNvPr id="46" name="TextBox 46"/>
          <p:cNvSpPr txBox="1"/>
          <p:nvPr/>
        </p:nvSpPr>
        <p:spPr>
          <a:xfrm>
            <a:off x="9508572" y="1915523"/>
            <a:ext cx="4046757" cy="564940"/>
          </a:xfrm>
          <a:prstGeom prst="rect">
            <a:avLst/>
          </a:prstGeom>
        </p:spPr>
        <p:txBody>
          <a:bodyPr lIns="0" tIns="0" rIns="0" bIns="0" rtlCol="0" anchor="t">
            <a:spAutoFit/>
          </a:bodyPr>
          <a:lstStyle/>
          <a:p>
            <a:pPr algn="ctr">
              <a:lnSpc>
                <a:spcPts val="4561"/>
              </a:lnSpc>
              <a:spcBef>
                <a:spcPct val="0"/>
              </a:spcBef>
            </a:pPr>
            <a:r>
              <a:rPr lang="en-US" sz="3258" b="1">
                <a:solidFill>
                  <a:srgbClr val="0453B9"/>
                </a:solidFill>
                <a:latin typeface="Asap Bold"/>
                <a:ea typeface="Asap Bold"/>
                <a:cs typeface="Asap Bold"/>
                <a:sym typeface="Asap Bold"/>
              </a:rPr>
              <a:t>Hướng phát triển</a:t>
            </a:r>
          </a:p>
        </p:txBody>
      </p:sp>
      <p:sp>
        <p:nvSpPr>
          <p:cNvPr id="47" name="TextBox 47"/>
          <p:cNvSpPr txBox="1"/>
          <p:nvPr/>
        </p:nvSpPr>
        <p:spPr>
          <a:xfrm>
            <a:off x="13850604" y="1915523"/>
            <a:ext cx="4046757" cy="564940"/>
          </a:xfrm>
          <a:prstGeom prst="rect">
            <a:avLst/>
          </a:prstGeom>
        </p:spPr>
        <p:txBody>
          <a:bodyPr lIns="0" tIns="0" rIns="0" bIns="0" rtlCol="0" anchor="t">
            <a:spAutoFit/>
          </a:bodyPr>
          <a:lstStyle/>
          <a:p>
            <a:pPr algn="ctr">
              <a:lnSpc>
                <a:spcPts val="4561"/>
              </a:lnSpc>
              <a:spcBef>
                <a:spcPct val="0"/>
              </a:spcBef>
            </a:pPr>
            <a:r>
              <a:rPr lang="en-US" sz="3258" b="1">
                <a:solidFill>
                  <a:srgbClr val="0453B9"/>
                </a:solidFill>
                <a:latin typeface="Asap Bold"/>
                <a:ea typeface="Asap Bold"/>
                <a:cs typeface="Asap Bold"/>
                <a:sym typeface="Asap Bold"/>
              </a:rPr>
              <a:t>Kết luận chung</a:t>
            </a:r>
          </a:p>
        </p:txBody>
      </p:sp>
      <p:sp>
        <p:nvSpPr>
          <p:cNvPr id="48" name="TextBox 48"/>
          <p:cNvSpPr txBox="1"/>
          <p:nvPr/>
        </p:nvSpPr>
        <p:spPr>
          <a:xfrm>
            <a:off x="1051215" y="3107244"/>
            <a:ext cx="3559799" cy="2649376"/>
          </a:xfrm>
          <a:prstGeom prst="rect">
            <a:avLst/>
          </a:prstGeom>
        </p:spPr>
        <p:txBody>
          <a:bodyPr lIns="0" tIns="0" rIns="0" bIns="0" rtlCol="0" anchor="t">
            <a:spAutoFit/>
          </a:bodyPr>
          <a:lstStyle/>
          <a:p>
            <a:pPr algn="just">
              <a:lnSpc>
                <a:spcPts val="3071"/>
              </a:lnSpc>
            </a:pPr>
            <a:r>
              <a:rPr lang="en-US" sz="2193">
                <a:solidFill>
                  <a:srgbClr val="FFFFFF"/>
                </a:solidFill>
                <a:latin typeface="Noto Serif Display"/>
                <a:ea typeface="Noto Serif Display"/>
                <a:cs typeface="Noto Serif Display"/>
                <a:sym typeface="Noto Serif Display"/>
              </a:rPr>
              <a:t>Một ứng dụng web xem phim trực tiếp hoàn chỉnh, đáp ứng các nhu cầu cơ bản của  người dùng</a:t>
            </a:r>
          </a:p>
          <a:p>
            <a:pPr algn="just">
              <a:lnSpc>
                <a:spcPts val="3071"/>
              </a:lnSpc>
            </a:pPr>
            <a:endParaRPr lang="en-US" sz="2193">
              <a:solidFill>
                <a:srgbClr val="FFFFFF"/>
              </a:solidFill>
              <a:latin typeface="Noto Serif Display"/>
              <a:ea typeface="Noto Serif Display"/>
              <a:cs typeface="Noto Serif Display"/>
              <a:sym typeface="Noto Serif Display"/>
            </a:endParaRPr>
          </a:p>
          <a:p>
            <a:pPr algn="just">
              <a:lnSpc>
                <a:spcPts val="3071"/>
              </a:lnSpc>
            </a:pPr>
            <a:r>
              <a:rPr lang="en-US" sz="2193">
                <a:solidFill>
                  <a:srgbClr val="000000"/>
                </a:solidFill>
                <a:latin typeface="Noto Serif Display"/>
                <a:ea typeface="Noto Serif Display"/>
                <a:cs typeface="Noto Serif Display"/>
                <a:sym typeface="Noto Serif Display"/>
              </a:rPr>
              <a:t>Tài liệu hướng dẫn sử dụng liên quan </a:t>
            </a:r>
          </a:p>
        </p:txBody>
      </p:sp>
      <p:sp>
        <p:nvSpPr>
          <p:cNvPr id="49" name="TextBox 49"/>
          <p:cNvSpPr txBox="1"/>
          <p:nvPr/>
        </p:nvSpPr>
        <p:spPr>
          <a:xfrm>
            <a:off x="5505561" y="3107099"/>
            <a:ext cx="3559799" cy="4554376"/>
          </a:xfrm>
          <a:prstGeom prst="rect">
            <a:avLst/>
          </a:prstGeom>
        </p:spPr>
        <p:txBody>
          <a:bodyPr lIns="0" tIns="0" rIns="0" bIns="0" rtlCol="0" anchor="t">
            <a:spAutoFit/>
          </a:bodyPr>
          <a:lstStyle/>
          <a:p>
            <a:pPr marL="473658" lvl="1" indent="-236829" algn="just">
              <a:lnSpc>
                <a:spcPts val="3071"/>
              </a:lnSpc>
              <a:buFont typeface="Arial"/>
              <a:buChar char="•"/>
            </a:pPr>
            <a:r>
              <a:rPr lang="en-US" sz="2193">
                <a:solidFill>
                  <a:srgbClr val="FFFFFF"/>
                </a:solidFill>
                <a:latin typeface="Noto Serif Display"/>
                <a:ea typeface="Noto Serif Display"/>
                <a:cs typeface="Noto Serif Display"/>
                <a:sym typeface="Noto Serif Display"/>
              </a:rPr>
              <a:t>Website có giao diện thân thiện, dễ sử dụng.</a:t>
            </a:r>
          </a:p>
          <a:p>
            <a:pPr marL="473658" lvl="1" indent="-236829" algn="just">
              <a:lnSpc>
                <a:spcPts val="3071"/>
              </a:lnSpc>
              <a:buFont typeface="Arial"/>
              <a:buChar char="•"/>
            </a:pPr>
            <a:r>
              <a:rPr lang="en-US" sz="2193">
                <a:solidFill>
                  <a:srgbClr val="FFFFFF"/>
                </a:solidFill>
                <a:latin typeface="Noto Serif Display"/>
                <a:ea typeface="Noto Serif Display"/>
                <a:cs typeface="Noto Serif Display"/>
                <a:sym typeface="Noto Serif Display"/>
              </a:rPr>
              <a:t>Hệ thống quản lý đơn giản hiệu quả.</a:t>
            </a:r>
          </a:p>
          <a:p>
            <a:pPr algn="just">
              <a:lnSpc>
                <a:spcPts val="3071"/>
              </a:lnSpc>
            </a:pPr>
            <a:endParaRPr lang="en-US" sz="2193">
              <a:solidFill>
                <a:srgbClr val="FFFFFF"/>
              </a:solidFill>
              <a:latin typeface="Noto Serif Display"/>
              <a:ea typeface="Noto Serif Display"/>
              <a:cs typeface="Noto Serif Display"/>
              <a:sym typeface="Noto Serif Display"/>
            </a:endParaRPr>
          </a:p>
          <a:p>
            <a:pPr marL="473658" lvl="1" indent="-236829" algn="just">
              <a:lnSpc>
                <a:spcPts val="3071"/>
              </a:lnSpc>
              <a:buFont typeface="Arial"/>
              <a:buChar char="•"/>
            </a:pPr>
            <a:r>
              <a:rPr lang="en-US" sz="2193">
                <a:solidFill>
                  <a:srgbClr val="000000"/>
                </a:solidFill>
                <a:latin typeface="Noto Serif Display"/>
                <a:ea typeface="Noto Serif Display"/>
                <a:cs typeface="Noto Serif Display"/>
                <a:sym typeface="Noto Serif Display"/>
              </a:rPr>
              <a:t>CSDL của hệ thống chưa được đầy đủ và tối ưu.</a:t>
            </a:r>
          </a:p>
          <a:p>
            <a:pPr marL="473658" lvl="1" indent="-236829" algn="just">
              <a:lnSpc>
                <a:spcPts val="3071"/>
              </a:lnSpc>
              <a:buFont typeface="Arial"/>
              <a:buChar char="•"/>
            </a:pPr>
            <a:r>
              <a:rPr lang="en-US" sz="2193">
                <a:solidFill>
                  <a:srgbClr val="000000"/>
                </a:solidFill>
                <a:latin typeface="Noto Serif Display"/>
                <a:ea typeface="Noto Serif Display"/>
                <a:cs typeface="Noto Serif Display"/>
                <a:sym typeface="Noto Serif Display"/>
              </a:rPr>
              <a:t>Tốc độ chưa hiệu quả.</a:t>
            </a:r>
          </a:p>
          <a:p>
            <a:pPr marL="473658" lvl="1" indent="-236829" algn="just">
              <a:lnSpc>
                <a:spcPts val="3071"/>
              </a:lnSpc>
              <a:buFont typeface="Arial"/>
              <a:buChar char="•"/>
            </a:pPr>
            <a:r>
              <a:rPr lang="en-US" sz="2193">
                <a:solidFill>
                  <a:srgbClr val="000000"/>
                </a:solidFill>
                <a:latin typeface="Noto Serif Display"/>
                <a:ea typeface="Noto Serif Display"/>
                <a:cs typeface="Noto Serif Display"/>
                <a:sym typeface="Noto Serif Display"/>
              </a:rPr>
              <a:t>Chưa thực hiện được một số chức năng khác.</a:t>
            </a:r>
          </a:p>
          <a:p>
            <a:pPr algn="just">
              <a:lnSpc>
                <a:spcPts val="3071"/>
              </a:lnSpc>
            </a:pPr>
            <a:endParaRPr lang="en-US" sz="2193">
              <a:solidFill>
                <a:srgbClr val="000000"/>
              </a:solidFill>
              <a:latin typeface="Noto Serif Display"/>
              <a:ea typeface="Noto Serif Display"/>
              <a:cs typeface="Noto Serif Display"/>
              <a:sym typeface="Noto Serif Display"/>
            </a:endParaRPr>
          </a:p>
        </p:txBody>
      </p:sp>
      <p:sp>
        <p:nvSpPr>
          <p:cNvPr id="50" name="TextBox 50"/>
          <p:cNvSpPr txBox="1"/>
          <p:nvPr/>
        </p:nvSpPr>
        <p:spPr>
          <a:xfrm>
            <a:off x="9762025" y="3107012"/>
            <a:ext cx="3559799" cy="6078376"/>
          </a:xfrm>
          <a:prstGeom prst="rect">
            <a:avLst/>
          </a:prstGeom>
        </p:spPr>
        <p:txBody>
          <a:bodyPr lIns="0" tIns="0" rIns="0" bIns="0" rtlCol="0" anchor="t">
            <a:spAutoFit/>
          </a:bodyPr>
          <a:lstStyle/>
          <a:p>
            <a:pPr marL="473658" lvl="1" indent="-236829" algn="l">
              <a:lnSpc>
                <a:spcPts val="3071"/>
              </a:lnSpc>
              <a:buFont typeface="Arial"/>
              <a:buChar char="•"/>
            </a:pPr>
            <a:r>
              <a:rPr lang="en-US" sz="2193">
                <a:solidFill>
                  <a:srgbClr val="FFFFFF"/>
                </a:solidFill>
                <a:latin typeface="Noto Serif Display"/>
                <a:ea typeface="Noto Serif Display"/>
                <a:cs typeface="Noto Serif Display"/>
                <a:sym typeface="Noto Serif Display"/>
              </a:rPr>
              <a:t>Mở rộng phạm vi giải quyết bài toán để đáp ứng nhiều hơn các chức năng còn thiếu. </a:t>
            </a:r>
          </a:p>
          <a:p>
            <a:pPr algn="l">
              <a:lnSpc>
                <a:spcPts val="3071"/>
              </a:lnSpc>
            </a:pPr>
            <a:endParaRPr lang="en-US" sz="2193">
              <a:solidFill>
                <a:srgbClr val="FFFFFF"/>
              </a:solidFill>
              <a:latin typeface="Noto Serif Display"/>
              <a:ea typeface="Noto Serif Display"/>
              <a:cs typeface="Noto Serif Display"/>
              <a:sym typeface="Noto Serif Display"/>
            </a:endParaRPr>
          </a:p>
          <a:p>
            <a:pPr marL="473658" lvl="1" indent="-236829" algn="l">
              <a:lnSpc>
                <a:spcPts val="3071"/>
              </a:lnSpc>
              <a:buFont typeface="Arial"/>
              <a:buChar char="•"/>
            </a:pPr>
            <a:r>
              <a:rPr lang="en-US" sz="2193">
                <a:solidFill>
                  <a:srgbClr val="000000"/>
                </a:solidFill>
                <a:latin typeface="Noto Serif Display"/>
                <a:ea typeface="Noto Serif Display"/>
                <a:cs typeface="Noto Serif Display"/>
                <a:sym typeface="Noto Serif Display"/>
              </a:rPr>
              <a:t>Hoàn thiện hệ thống với khả năng xử lý dữ liệu lớn, phục vụ các nghiệp vụ phức tạp hơn.</a:t>
            </a:r>
          </a:p>
          <a:p>
            <a:pPr marL="473658" lvl="1" indent="-236829" algn="l">
              <a:lnSpc>
                <a:spcPts val="3071"/>
              </a:lnSpc>
              <a:buFont typeface="Arial"/>
              <a:buChar char="•"/>
            </a:pPr>
            <a:r>
              <a:rPr lang="en-US" sz="2193">
                <a:solidFill>
                  <a:srgbClr val="000000"/>
                </a:solidFill>
                <a:latin typeface="Noto Serif Display"/>
                <a:ea typeface="Noto Serif Display"/>
                <a:cs typeface="Noto Serif Display"/>
                <a:sym typeface="Noto Serif Display"/>
              </a:rPr>
              <a:t>-Tối ưu hóa hiệu suất và bổ sung các tính năng nâng cao, nhằm mang lại trải nghiệm người dùng tốt hơn.</a:t>
            </a:r>
          </a:p>
          <a:p>
            <a:pPr algn="l">
              <a:lnSpc>
                <a:spcPts val="3071"/>
              </a:lnSpc>
            </a:pPr>
            <a:endParaRPr lang="en-US" sz="2193">
              <a:solidFill>
                <a:srgbClr val="000000"/>
              </a:solidFill>
              <a:latin typeface="Noto Serif Display"/>
              <a:ea typeface="Noto Serif Display"/>
              <a:cs typeface="Noto Serif Display"/>
              <a:sym typeface="Noto Serif Display"/>
            </a:endParaRPr>
          </a:p>
        </p:txBody>
      </p:sp>
      <p:sp>
        <p:nvSpPr>
          <p:cNvPr id="51" name="TextBox 51"/>
          <p:cNvSpPr txBox="1"/>
          <p:nvPr/>
        </p:nvSpPr>
        <p:spPr>
          <a:xfrm>
            <a:off x="14170283" y="3107244"/>
            <a:ext cx="3559799" cy="5316376"/>
          </a:xfrm>
          <a:prstGeom prst="rect">
            <a:avLst/>
          </a:prstGeom>
        </p:spPr>
        <p:txBody>
          <a:bodyPr lIns="0" tIns="0" rIns="0" bIns="0" rtlCol="0" anchor="t">
            <a:spAutoFit/>
          </a:bodyPr>
          <a:lstStyle/>
          <a:p>
            <a:pPr algn="l">
              <a:lnSpc>
                <a:spcPts val="3071"/>
              </a:lnSpc>
            </a:pPr>
            <a:r>
              <a:rPr lang="en-US" sz="2193">
                <a:solidFill>
                  <a:srgbClr val="FFFFFF"/>
                </a:solidFill>
                <a:latin typeface="Noto Serif Display"/>
                <a:ea typeface="Noto Serif Display"/>
                <a:cs typeface="Noto Serif Display"/>
                <a:sym typeface="Noto Serif Display"/>
              </a:rPr>
              <a:t>Hệ thống hiện tại tuy chưa đạt mức đột phá, nhưng đã đáp ứng được các chức năng cơ bản của một website xem phim trực tuyến. Việc làm chủ công nghệ C# đã cho phép phát triển một sản phẩm hoàn chỉnh, từ phân tích, thiết kế đến triển khai, phục vụ nhu cầu xem phim trực tuyến cơ bản và hướng tới mở rộng chức năng trong tương lai.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5063" y="9461658"/>
            <a:ext cx="18518127" cy="798211"/>
            <a:chOff x="0" y="0"/>
            <a:chExt cx="4877202" cy="210228"/>
          </a:xfrm>
        </p:grpSpPr>
        <p:sp>
          <p:nvSpPr>
            <p:cNvPr id="3" name="Freeform 3"/>
            <p:cNvSpPr/>
            <p:nvPr/>
          </p:nvSpPr>
          <p:spPr>
            <a:xfrm>
              <a:off x="0" y="0"/>
              <a:ext cx="4877202" cy="210228"/>
            </a:xfrm>
            <a:custGeom>
              <a:avLst/>
              <a:gdLst/>
              <a:ahLst/>
              <a:cxnLst/>
              <a:rect l="l" t="t" r="r" b="b"/>
              <a:pathLst>
                <a:path w="4877202" h="210228">
                  <a:moveTo>
                    <a:pt x="0" y="0"/>
                  </a:moveTo>
                  <a:lnTo>
                    <a:pt x="4877202" y="0"/>
                  </a:lnTo>
                  <a:lnTo>
                    <a:pt x="4877202" y="210228"/>
                  </a:lnTo>
                  <a:lnTo>
                    <a:pt x="0" y="210228"/>
                  </a:lnTo>
                  <a:close/>
                </a:path>
              </a:pathLst>
            </a:custGeom>
            <a:gradFill rotWithShape="1">
              <a:gsLst>
                <a:gs pos="0">
                  <a:srgbClr val="0453B9">
                    <a:alpha val="100000"/>
                  </a:srgbClr>
                </a:gs>
                <a:gs pos="100000">
                  <a:srgbClr val="3881DF">
                    <a:alpha val="100000"/>
                  </a:srgbClr>
                </a:gs>
              </a:gsLst>
              <a:lin ang="2700000"/>
            </a:gradFill>
          </p:spPr>
        </p:sp>
        <p:sp>
          <p:nvSpPr>
            <p:cNvPr id="4" name="TextBox 4"/>
            <p:cNvSpPr txBox="1"/>
            <p:nvPr/>
          </p:nvSpPr>
          <p:spPr>
            <a:xfrm>
              <a:off x="0" y="-47625"/>
              <a:ext cx="4877202" cy="257853"/>
            </a:xfrm>
            <a:prstGeom prst="rect">
              <a:avLst/>
            </a:prstGeom>
          </p:spPr>
          <p:txBody>
            <a:bodyPr lIns="50800" tIns="50800" rIns="50800" bIns="50800" rtlCol="0" anchor="ctr"/>
            <a:lstStyle/>
            <a:p>
              <a:pPr algn="ctr">
                <a:lnSpc>
                  <a:spcPts val="3020"/>
                </a:lnSpc>
              </a:pPr>
              <a:endParaRPr/>
            </a:p>
          </p:txBody>
        </p:sp>
      </p:grpSp>
      <p:sp>
        <p:nvSpPr>
          <p:cNvPr id="5" name="Freeform 5"/>
          <p:cNvSpPr/>
          <p:nvPr/>
        </p:nvSpPr>
        <p:spPr>
          <a:xfrm>
            <a:off x="1361638" y="9626518"/>
            <a:ext cx="476571" cy="476571"/>
          </a:xfrm>
          <a:custGeom>
            <a:avLst/>
            <a:gdLst/>
            <a:ahLst/>
            <a:cxnLst/>
            <a:rect l="l" t="t" r="r" b="b"/>
            <a:pathLst>
              <a:path w="476571" h="476571">
                <a:moveTo>
                  <a:pt x="0" y="0"/>
                </a:moveTo>
                <a:lnTo>
                  <a:pt x="476571" y="0"/>
                </a:lnTo>
                <a:lnTo>
                  <a:pt x="476571" y="476572"/>
                </a:lnTo>
                <a:lnTo>
                  <a:pt x="0" y="47657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Freeform 6"/>
          <p:cNvSpPr/>
          <p:nvPr/>
        </p:nvSpPr>
        <p:spPr>
          <a:xfrm>
            <a:off x="5296511" y="9626518"/>
            <a:ext cx="476571" cy="476571"/>
          </a:xfrm>
          <a:custGeom>
            <a:avLst/>
            <a:gdLst/>
            <a:ahLst/>
            <a:cxnLst/>
            <a:rect l="l" t="t" r="r" b="b"/>
            <a:pathLst>
              <a:path w="476571" h="476571">
                <a:moveTo>
                  <a:pt x="0" y="0"/>
                </a:moveTo>
                <a:lnTo>
                  <a:pt x="476571" y="0"/>
                </a:lnTo>
                <a:lnTo>
                  <a:pt x="476571" y="476572"/>
                </a:lnTo>
                <a:lnTo>
                  <a:pt x="0" y="47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7" name="Freeform 7"/>
          <p:cNvSpPr/>
          <p:nvPr/>
        </p:nvSpPr>
        <p:spPr>
          <a:xfrm>
            <a:off x="8476665" y="9626518"/>
            <a:ext cx="476571" cy="476571"/>
          </a:xfrm>
          <a:custGeom>
            <a:avLst/>
            <a:gdLst/>
            <a:ahLst/>
            <a:cxnLst/>
            <a:rect l="l" t="t" r="r" b="b"/>
            <a:pathLst>
              <a:path w="476571" h="476571">
                <a:moveTo>
                  <a:pt x="0" y="0"/>
                </a:moveTo>
                <a:lnTo>
                  <a:pt x="476572" y="0"/>
                </a:lnTo>
                <a:lnTo>
                  <a:pt x="476572" y="476572"/>
                </a:lnTo>
                <a:lnTo>
                  <a:pt x="0" y="47657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Freeform 8"/>
          <p:cNvSpPr/>
          <p:nvPr/>
        </p:nvSpPr>
        <p:spPr>
          <a:xfrm>
            <a:off x="13194987" y="9599388"/>
            <a:ext cx="476571" cy="476571"/>
          </a:xfrm>
          <a:custGeom>
            <a:avLst/>
            <a:gdLst/>
            <a:ahLst/>
            <a:cxnLst/>
            <a:rect l="l" t="t" r="r" b="b"/>
            <a:pathLst>
              <a:path w="476571" h="476571">
                <a:moveTo>
                  <a:pt x="0" y="0"/>
                </a:moveTo>
                <a:lnTo>
                  <a:pt x="476572" y="0"/>
                </a:lnTo>
                <a:lnTo>
                  <a:pt x="476572" y="476571"/>
                </a:lnTo>
                <a:lnTo>
                  <a:pt x="0" y="47657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TextBox 9"/>
          <p:cNvSpPr txBox="1"/>
          <p:nvPr/>
        </p:nvSpPr>
        <p:spPr>
          <a:xfrm>
            <a:off x="1925286" y="9654176"/>
            <a:ext cx="3103259" cy="373630"/>
          </a:xfrm>
          <a:prstGeom prst="rect">
            <a:avLst/>
          </a:prstGeom>
        </p:spPr>
        <p:txBody>
          <a:bodyPr lIns="0" tIns="0" rIns="0" bIns="0" rtlCol="0" anchor="t">
            <a:spAutoFit/>
          </a:bodyPr>
          <a:lstStyle/>
          <a:p>
            <a:pPr algn="l">
              <a:lnSpc>
                <a:spcPts val="3031"/>
              </a:lnSpc>
              <a:spcBef>
                <a:spcPct val="0"/>
              </a:spcBef>
            </a:pPr>
            <a:r>
              <a:rPr lang="en-US" sz="2165">
                <a:solidFill>
                  <a:srgbClr val="FFFFFF"/>
                </a:solidFill>
                <a:latin typeface="Asap"/>
                <a:ea typeface="Asap"/>
                <a:cs typeface="Asap"/>
                <a:sym typeface="Asap"/>
              </a:rPr>
              <a:t>hoangtienmanh.id.vn</a:t>
            </a:r>
          </a:p>
        </p:txBody>
      </p:sp>
      <p:sp>
        <p:nvSpPr>
          <p:cNvPr id="10" name="TextBox 10"/>
          <p:cNvSpPr txBox="1"/>
          <p:nvPr/>
        </p:nvSpPr>
        <p:spPr>
          <a:xfrm>
            <a:off x="5860430" y="9654176"/>
            <a:ext cx="2429582" cy="373630"/>
          </a:xfrm>
          <a:prstGeom prst="rect">
            <a:avLst/>
          </a:prstGeom>
        </p:spPr>
        <p:txBody>
          <a:bodyPr lIns="0" tIns="0" rIns="0" bIns="0" rtlCol="0" anchor="t">
            <a:spAutoFit/>
          </a:bodyPr>
          <a:lstStyle/>
          <a:p>
            <a:pPr algn="l">
              <a:lnSpc>
                <a:spcPts val="3031"/>
              </a:lnSpc>
              <a:spcBef>
                <a:spcPct val="0"/>
              </a:spcBef>
            </a:pPr>
            <a:r>
              <a:rPr lang="en-US" sz="2165">
                <a:solidFill>
                  <a:srgbClr val="FFFFFF"/>
                </a:solidFill>
                <a:latin typeface="Asap"/>
                <a:ea typeface="Asap"/>
                <a:cs typeface="Asap"/>
                <a:sym typeface="Asap"/>
              </a:rPr>
              <a:t>0375.788.13</a:t>
            </a:r>
          </a:p>
        </p:txBody>
      </p:sp>
      <p:sp>
        <p:nvSpPr>
          <p:cNvPr id="11" name="TextBox 11"/>
          <p:cNvSpPr txBox="1"/>
          <p:nvPr/>
        </p:nvSpPr>
        <p:spPr>
          <a:xfrm>
            <a:off x="9040856" y="9654176"/>
            <a:ext cx="3994582" cy="373630"/>
          </a:xfrm>
          <a:prstGeom prst="rect">
            <a:avLst/>
          </a:prstGeom>
        </p:spPr>
        <p:txBody>
          <a:bodyPr lIns="0" tIns="0" rIns="0" bIns="0" rtlCol="0" anchor="t">
            <a:spAutoFit/>
          </a:bodyPr>
          <a:lstStyle/>
          <a:p>
            <a:pPr algn="l">
              <a:lnSpc>
                <a:spcPts val="3031"/>
              </a:lnSpc>
              <a:spcBef>
                <a:spcPct val="0"/>
              </a:spcBef>
            </a:pPr>
            <a:r>
              <a:rPr lang="en-US" sz="2165">
                <a:solidFill>
                  <a:srgbClr val="FFFFFF"/>
                </a:solidFill>
                <a:latin typeface="Asap"/>
                <a:ea typeface="Asap"/>
                <a:cs typeface="Asap"/>
                <a:sym typeface="Asap"/>
              </a:rPr>
              <a:t>hoangtienmanh147@gmail.com</a:t>
            </a:r>
          </a:p>
        </p:txBody>
      </p:sp>
      <p:sp>
        <p:nvSpPr>
          <p:cNvPr id="12" name="TextBox 12"/>
          <p:cNvSpPr txBox="1"/>
          <p:nvPr/>
        </p:nvSpPr>
        <p:spPr>
          <a:xfrm>
            <a:off x="13759178" y="9627046"/>
            <a:ext cx="4290697" cy="373630"/>
          </a:xfrm>
          <a:prstGeom prst="rect">
            <a:avLst/>
          </a:prstGeom>
        </p:spPr>
        <p:txBody>
          <a:bodyPr lIns="0" tIns="0" rIns="0" bIns="0" rtlCol="0" anchor="t">
            <a:spAutoFit/>
          </a:bodyPr>
          <a:lstStyle/>
          <a:p>
            <a:pPr algn="l">
              <a:lnSpc>
                <a:spcPts val="3031"/>
              </a:lnSpc>
              <a:spcBef>
                <a:spcPct val="0"/>
              </a:spcBef>
            </a:pPr>
            <a:r>
              <a:rPr lang="en-US" sz="2165">
                <a:solidFill>
                  <a:srgbClr val="FFFFFF"/>
                </a:solidFill>
                <a:latin typeface="Asap"/>
                <a:ea typeface="Asap"/>
                <a:cs typeface="Asap"/>
                <a:sym typeface="Asap"/>
              </a:rPr>
              <a:t>Nam Tu Liem, Ha Noi</a:t>
            </a:r>
          </a:p>
        </p:txBody>
      </p:sp>
      <p:sp>
        <p:nvSpPr>
          <p:cNvPr id="13" name="TextBox 13"/>
          <p:cNvSpPr txBox="1"/>
          <p:nvPr/>
        </p:nvSpPr>
        <p:spPr>
          <a:xfrm>
            <a:off x="2708502" y="4358292"/>
            <a:ext cx="12623931" cy="1839533"/>
          </a:xfrm>
          <a:prstGeom prst="rect">
            <a:avLst/>
          </a:prstGeom>
        </p:spPr>
        <p:txBody>
          <a:bodyPr lIns="0" tIns="0" rIns="0" bIns="0" rtlCol="0" anchor="t">
            <a:spAutoFit/>
          </a:bodyPr>
          <a:lstStyle/>
          <a:p>
            <a:pPr algn="ctr">
              <a:lnSpc>
                <a:spcPts val="14166"/>
              </a:lnSpc>
            </a:pPr>
            <a:r>
              <a:rPr lang="en-US" sz="12996" b="1">
                <a:solidFill>
                  <a:srgbClr val="000000"/>
                </a:solidFill>
                <a:latin typeface="Asap Bold"/>
                <a:ea typeface="Asap Bold"/>
                <a:cs typeface="Asap Bold"/>
                <a:sym typeface="Asap Bold"/>
              </a:rPr>
              <a:t>Thank You</a:t>
            </a:r>
          </a:p>
        </p:txBody>
      </p:sp>
      <p:grpSp>
        <p:nvGrpSpPr>
          <p:cNvPr id="14" name="Group 14"/>
          <p:cNvGrpSpPr/>
          <p:nvPr/>
        </p:nvGrpSpPr>
        <p:grpSpPr>
          <a:xfrm>
            <a:off x="4623159" y="6141835"/>
            <a:ext cx="8795598" cy="812910"/>
            <a:chOff x="0" y="0"/>
            <a:chExt cx="2108811" cy="194901"/>
          </a:xfrm>
        </p:grpSpPr>
        <p:sp>
          <p:nvSpPr>
            <p:cNvPr id="15" name="Freeform 15"/>
            <p:cNvSpPr/>
            <p:nvPr/>
          </p:nvSpPr>
          <p:spPr>
            <a:xfrm>
              <a:off x="0" y="0"/>
              <a:ext cx="2108811" cy="194901"/>
            </a:xfrm>
            <a:custGeom>
              <a:avLst/>
              <a:gdLst/>
              <a:ahLst/>
              <a:cxnLst/>
              <a:rect l="l" t="t" r="r" b="b"/>
              <a:pathLst>
                <a:path w="2108811" h="194901">
                  <a:moveTo>
                    <a:pt x="88020" y="0"/>
                  </a:moveTo>
                  <a:lnTo>
                    <a:pt x="2020791" y="0"/>
                  </a:lnTo>
                  <a:cubicBezTo>
                    <a:pt x="2069403" y="0"/>
                    <a:pt x="2108811" y="39408"/>
                    <a:pt x="2108811" y="88020"/>
                  </a:cubicBezTo>
                  <a:lnTo>
                    <a:pt x="2108811" y="106881"/>
                  </a:lnTo>
                  <a:cubicBezTo>
                    <a:pt x="2108811" y="155493"/>
                    <a:pt x="2069403" y="194901"/>
                    <a:pt x="2020791" y="194901"/>
                  </a:cubicBezTo>
                  <a:lnTo>
                    <a:pt x="88020" y="194901"/>
                  </a:lnTo>
                  <a:cubicBezTo>
                    <a:pt x="39408" y="194901"/>
                    <a:pt x="0" y="155493"/>
                    <a:pt x="0" y="106881"/>
                  </a:cubicBezTo>
                  <a:lnTo>
                    <a:pt x="0" y="88020"/>
                  </a:lnTo>
                  <a:cubicBezTo>
                    <a:pt x="0" y="39408"/>
                    <a:pt x="39408" y="0"/>
                    <a:pt x="88020" y="0"/>
                  </a:cubicBezTo>
                  <a:close/>
                </a:path>
              </a:pathLst>
            </a:custGeom>
            <a:gradFill rotWithShape="1">
              <a:gsLst>
                <a:gs pos="0">
                  <a:srgbClr val="398DFA">
                    <a:alpha val="60000"/>
                  </a:srgbClr>
                </a:gs>
                <a:gs pos="50000">
                  <a:srgbClr val="0151B8">
                    <a:alpha val="14400"/>
                  </a:srgbClr>
                </a:gs>
                <a:gs pos="100000">
                  <a:srgbClr val="0151B8">
                    <a:alpha val="0"/>
                  </a:srgbClr>
                </a:gs>
              </a:gsLst>
              <a:lin ang="0"/>
            </a:gradFill>
          </p:spPr>
        </p:sp>
        <p:sp>
          <p:nvSpPr>
            <p:cNvPr id="16" name="TextBox 16"/>
            <p:cNvSpPr txBox="1"/>
            <p:nvPr/>
          </p:nvSpPr>
          <p:spPr>
            <a:xfrm>
              <a:off x="0" y="-38100"/>
              <a:ext cx="2108811" cy="233001"/>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7"/>
          <p:cNvSpPr txBox="1"/>
          <p:nvPr/>
        </p:nvSpPr>
        <p:spPr>
          <a:xfrm>
            <a:off x="4419755" y="6217135"/>
            <a:ext cx="9448490" cy="586109"/>
          </a:xfrm>
          <a:prstGeom prst="rect">
            <a:avLst/>
          </a:prstGeom>
        </p:spPr>
        <p:txBody>
          <a:bodyPr lIns="0" tIns="0" rIns="0" bIns="0" rtlCol="0" anchor="t">
            <a:spAutoFit/>
          </a:bodyPr>
          <a:lstStyle/>
          <a:p>
            <a:pPr algn="ctr">
              <a:lnSpc>
                <a:spcPts val="4767"/>
              </a:lnSpc>
              <a:spcBef>
                <a:spcPct val="0"/>
              </a:spcBef>
            </a:pPr>
            <a:r>
              <a:rPr lang="en-US" sz="3405">
                <a:solidFill>
                  <a:srgbClr val="000000"/>
                </a:solidFill>
                <a:latin typeface="Asap"/>
                <a:ea typeface="Asap"/>
                <a:cs typeface="Asap"/>
                <a:sym typeface="Asap"/>
              </a:rPr>
              <a:t>For your attention to this presentation.</a:t>
            </a:r>
          </a:p>
        </p:txBody>
      </p:sp>
      <p:sp>
        <p:nvSpPr>
          <p:cNvPr id="18" name="Freeform 18"/>
          <p:cNvSpPr/>
          <p:nvPr/>
        </p:nvSpPr>
        <p:spPr>
          <a:xfrm>
            <a:off x="6925904" y="2046761"/>
            <a:ext cx="827881" cy="931512"/>
          </a:xfrm>
          <a:custGeom>
            <a:avLst/>
            <a:gdLst/>
            <a:ahLst/>
            <a:cxnLst/>
            <a:rect l="l" t="t" r="r" b="b"/>
            <a:pathLst>
              <a:path w="827881" h="931512">
                <a:moveTo>
                  <a:pt x="0" y="0"/>
                </a:moveTo>
                <a:lnTo>
                  <a:pt x="827881" y="0"/>
                </a:lnTo>
                <a:lnTo>
                  <a:pt x="827881" y="931512"/>
                </a:lnTo>
                <a:lnTo>
                  <a:pt x="0" y="9315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TextBox 19"/>
          <p:cNvSpPr txBox="1"/>
          <p:nvPr/>
        </p:nvSpPr>
        <p:spPr>
          <a:xfrm>
            <a:off x="8030526" y="2218034"/>
            <a:ext cx="5388232" cy="536779"/>
          </a:xfrm>
          <a:prstGeom prst="rect">
            <a:avLst/>
          </a:prstGeom>
        </p:spPr>
        <p:txBody>
          <a:bodyPr lIns="0" tIns="0" rIns="0" bIns="0" rtlCol="0" anchor="t">
            <a:spAutoFit/>
          </a:bodyPr>
          <a:lstStyle/>
          <a:p>
            <a:pPr algn="l">
              <a:lnSpc>
                <a:spcPts val="4359"/>
              </a:lnSpc>
              <a:spcBef>
                <a:spcPct val="0"/>
              </a:spcBef>
            </a:pPr>
            <a:r>
              <a:rPr lang="en-US" sz="3113" b="1">
                <a:solidFill>
                  <a:srgbClr val="000000"/>
                </a:solidFill>
                <a:latin typeface="Asap Bold"/>
                <a:ea typeface="Asap Bold"/>
                <a:cs typeface="Asap Bold"/>
                <a:sym typeface="Asap Bold"/>
              </a:rPr>
              <a:t>Hoàng Tiến Mạnh</a:t>
            </a:r>
          </a:p>
        </p:txBody>
      </p:sp>
      <p:grpSp>
        <p:nvGrpSpPr>
          <p:cNvPr id="20" name="Group 20"/>
          <p:cNvGrpSpPr/>
          <p:nvPr/>
        </p:nvGrpSpPr>
        <p:grpSpPr>
          <a:xfrm rot="9689905">
            <a:off x="15694893" y="2874706"/>
            <a:ext cx="5289783" cy="5289783"/>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151B8">
                    <a:alpha val="100000"/>
                  </a:srgbClr>
                </a:gs>
                <a:gs pos="50000">
                  <a:srgbClr val="0151B8">
                    <a:alpha val="24000"/>
                  </a:srgbClr>
                </a:gs>
                <a:gs pos="100000">
                  <a:srgbClr val="0151B8">
                    <a:alpha val="0"/>
                  </a:srgbClr>
                </a:gs>
              </a:gsLst>
              <a:lin ang="0"/>
            </a:gradFill>
            <a:ln cap="sq">
              <a:noFill/>
              <a:prstDash val="solid"/>
              <a:miter/>
            </a:ln>
          </p:spPr>
        </p:sp>
        <p:sp>
          <p:nvSpPr>
            <p:cNvPr id="22" name="TextBox 22"/>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3" name="Group 23"/>
          <p:cNvGrpSpPr/>
          <p:nvPr/>
        </p:nvGrpSpPr>
        <p:grpSpPr>
          <a:xfrm rot="1587174">
            <a:off x="-2587967" y="1580050"/>
            <a:ext cx="5289783" cy="5289783"/>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151B8">
                    <a:alpha val="100000"/>
                  </a:srgbClr>
                </a:gs>
                <a:gs pos="50000">
                  <a:srgbClr val="0151B8">
                    <a:alpha val="24000"/>
                  </a:srgbClr>
                </a:gs>
                <a:gs pos="100000">
                  <a:srgbClr val="0151B8">
                    <a:alpha val="0"/>
                  </a:srgbClr>
                </a:gs>
              </a:gsLst>
              <a:lin ang="0"/>
            </a:gradFill>
            <a:ln cap="sq">
              <a:noFill/>
              <a:prstDash val="solid"/>
              <a:miter/>
            </a:ln>
          </p:spPr>
        </p:sp>
        <p:sp>
          <p:nvSpPr>
            <p:cNvPr id="25" name="TextBox 25"/>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6" name="Group 26"/>
          <p:cNvGrpSpPr/>
          <p:nvPr/>
        </p:nvGrpSpPr>
        <p:grpSpPr>
          <a:xfrm>
            <a:off x="16100875" y="259167"/>
            <a:ext cx="1384678" cy="138467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151B8">
                    <a:alpha val="100000"/>
                  </a:srgbClr>
                </a:gs>
                <a:gs pos="100000">
                  <a:srgbClr val="0151B8">
                    <a:alpha val="24000"/>
                  </a:srgbClr>
                </a:gs>
              </a:gsLst>
              <a:lin ang="0"/>
            </a:gradFill>
            <a:ln cap="sq">
              <a:noFill/>
              <a:prstDash val="solid"/>
              <a:miter/>
            </a:ln>
          </p:spPr>
        </p:sp>
        <p:sp>
          <p:nvSpPr>
            <p:cNvPr id="28" name="TextBox 28"/>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9" name="Group 29"/>
          <p:cNvGrpSpPr/>
          <p:nvPr/>
        </p:nvGrpSpPr>
        <p:grpSpPr>
          <a:xfrm>
            <a:off x="761729" y="6243643"/>
            <a:ext cx="1384678" cy="1384678"/>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151B8">
                    <a:alpha val="100000"/>
                  </a:srgbClr>
                </a:gs>
                <a:gs pos="100000">
                  <a:srgbClr val="0151B8">
                    <a:alpha val="24000"/>
                  </a:srgbClr>
                </a:gs>
              </a:gsLst>
              <a:lin ang="0"/>
            </a:gradFill>
            <a:ln cap="sq">
              <a:noFill/>
              <a:prstDash val="solid"/>
              <a:miter/>
            </a:ln>
          </p:spPr>
        </p:sp>
        <p:sp>
          <p:nvSpPr>
            <p:cNvPr id="31" name="TextBox 31"/>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32" name="Group 32"/>
          <p:cNvGrpSpPr/>
          <p:nvPr/>
        </p:nvGrpSpPr>
        <p:grpSpPr>
          <a:xfrm>
            <a:off x="15791221" y="2031709"/>
            <a:ext cx="344610" cy="344610"/>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151B8">
                    <a:alpha val="100000"/>
                  </a:srgbClr>
                </a:gs>
                <a:gs pos="100000">
                  <a:srgbClr val="0151B8">
                    <a:alpha val="24000"/>
                  </a:srgbClr>
                </a:gs>
              </a:gsLst>
              <a:lin ang="0"/>
            </a:gradFill>
            <a:ln cap="sq">
              <a:noFill/>
              <a:prstDash val="solid"/>
              <a:miter/>
            </a:ln>
          </p:spPr>
        </p:sp>
        <p:sp>
          <p:nvSpPr>
            <p:cNvPr id="34" name="TextBox 34"/>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35" name="Group 35"/>
          <p:cNvGrpSpPr/>
          <p:nvPr/>
        </p:nvGrpSpPr>
        <p:grpSpPr>
          <a:xfrm>
            <a:off x="2363892" y="8024847"/>
            <a:ext cx="344610" cy="344610"/>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151B8">
                    <a:alpha val="100000"/>
                  </a:srgbClr>
                </a:gs>
                <a:gs pos="100000">
                  <a:srgbClr val="0151B8">
                    <a:alpha val="24000"/>
                  </a:srgbClr>
                </a:gs>
              </a:gsLst>
              <a:lin ang="0"/>
            </a:gradFill>
            <a:ln cap="sq">
              <a:noFill/>
              <a:prstDash val="solid"/>
              <a:miter/>
            </a:ln>
          </p:spPr>
        </p:sp>
        <p:sp>
          <p:nvSpPr>
            <p:cNvPr id="37" name="TextBox 37"/>
            <p:cNvSpPr txBox="1"/>
            <p:nvPr/>
          </p:nvSpPr>
          <p:spPr>
            <a:xfrm>
              <a:off x="76200" y="38100"/>
              <a:ext cx="660400" cy="6985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8" name="Freeform 38"/>
          <p:cNvSpPr/>
          <p:nvPr/>
        </p:nvSpPr>
        <p:spPr>
          <a:xfrm>
            <a:off x="15130881" y="4159153"/>
            <a:ext cx="1318426" cy="710241"/>
          </a:xfrm>
          <a:custGeom>
            <a:avLst/>
            <a:gdLst/>
            <a:ahLst/>
            <a:cxnLst/>
            <a:rect l="l" t="t" r="r" b="b"/>
            <a:pathLst>
              <a:path w="1318426" h="710241">
                <a:moveTo>
                  <a:pt x="0" y="0"/>
                </a:moveTo>
                <a:lnTo>
                  <a:pt x="1318426" y="0"/>
                </a:lnTo>
                <a:lnTo>
                  <a:pt x="1318426" y="710240"/>
                </a:lnTo>
                <a:lnTo>
                  <a:pt x="0" y="710240"/>
                </a:lnTo>
                <a:lnTo>
                  <a:pt x="0" y="0"/>
                </a:lnTo>
                <a:close/>
              </a:path>
            </a:pathLst>
          </a:custGeom>
          <a:blipFill>
            <a:blip r:embed="rId12">
              <a:extLst>
                <a:ext uri="{96DAC541-7B7A-43D3-8B79-37D633B846F1}">
                  <asvg:svgBlip xmlns:asvg="http://schemas.microsoft.com/office/drawing/2016/SVG/main" r:embed="rId13"/>
                </a:ext>
              </a:extLst>
            </a:blip>
            <a:stretch>
              <a:fillRect b="-85630"/>
            </a:stretch>
          </a:blipFill>
        </p:spPr>
      </p:sp>
      <p:sp>
        <p:nvSpPr>
          <p:cNvPr id="39" name="Freeform 39"/>
          <p:cNvSpPr/>
          <p:nvPr/>
        </p:nvSpPr>
        <p:spPr>
          <a:xfrm>
            <a:off x="1838693" y="4159153"/>
            <a:ext cx="1318426" cy="710241"/>
          </a:xfrm>
          <a:custGeom>
            <a:avLst/>
            <a:gdLst/>
            <a:ahLst/>
            <a:cxnLst/>
            <a:rect l="l" t="t" r="r" b="b"/>
            <a:pathLst>
              <a:path w="1318426" h="710241">
                <a:moveTo>
                  <a:pt x="0" y="0"/>
                </a:moveTo>
                <a:lnTo>
                  <a:pt x="1318426" y="0"/>
                </a:lnTo>
                <a:lnTo>
                  <a:pt x="1318426" y="710240"/>
                </a:lnTo>
                <a:lnTo>
                  <a:pt x="0" y="710240"/>
                </a:lnTo>
                <a:lnTo>
                  <a:pt x="0" y="0"/>
                </a:lnTo>
                <a:close/>
              </a:path>
            </a:pathLst>
          </a:custGeom>
          <a:blipFill>
            <a:blip r:embed="rId12">
              <a:extLst>
                <a:ext uri="{96DAC541-7B7A-43D3-8B79-37D633B846F1}">
                  <asvg:svgBlip xmlns:asvg="http://schemas.microsoft.com/office/drawing/2016/SVG/main" r:embed="rId13"/>
                </a:ext>
              </a:extLst>
            </a:blip>
            <a:stretch>
              <a:fillRect b="-85630"/>
            </a:stretch>
          </a:blipFill>
        </p:spPr>
      </p:sp>
      <p:grpSp>
        <p:nvGrpSpPr>
          <p:cNvPr id="40" name="Group 40"/>
          <p:cNvGrpSpPr/>
          <p:nvPr/>
        </p:nvGrpSpPr>
        <p:grpSpPr>
          <a:xfrm>
            <a:off x="349873" y="383749"/>
            <a:ext cx="2568477" cy="740016"/>
            <a:chOff x="0" y="0"/>
            <a:chExt cx="676471" cy="194901"/>
          </a:xfrm>
        </p:grpSpPr>
        <p:sp>
          <p:nvSpPr>
            <p:cNvPr id="41" name="Freeform 41"/>
            <p:cNvSpPr/>
            <p:nvPr/>
          </p:nvSpPr>
          <p:spPr>
            <a:xfrm>
              <a:off x="0" y="0"/>
              <a:ext cx="676471" cy="194901"/>
            </a:xfrm>
            <a:custGeom>
              <a:avLst/>
              <a:gdLst/>
              <a:ahLst/>
              <a:cxnLst/>
              <a:rect l="l" t="t" r="r" b="b"/>
              <a:pathLst>
                <a:path w="676471" h="194901">
                  <a:moveTo>
                    <a:pt x="97451" y="0"/>
                  </a:moveTo>
                  <a:lnTo>
                    <a:pt x="579021" y="0"/>
                  </a:lnTo>
                  <a:cubicBezTo>
                    <a:pt x="604866" y="0"/>
                    <a:pt x="629653" y="10267"/>
                    <a:pt x="647929" y="28543"/>
                  </a:cubicBezTo>
                  <a:cubicBezTo>
                    <a:pt x="666204" y="46818"/>
                    <a:pt x="676471" y="71605"/>
                    <a:pt x="676471" y="97451"/>
                  </a:cubicBezTo>
                  <a:lnTo>
                    <a:pt x="676471" y="97451"/>
                  </a:lnTo>
                  <a:cubicBezTo>
                    <a:pt x="676471" y="151271"/>
                    <a:pt x="632841" y="194901"/>
                    <a:pt x="579021" y="194901"/>
                  </a:cubicBezTo>
                  <a:lnTo>
                    <a:pt x="97451" y="194901"/>
                  </a:lnTo>
                  <a:cubicBezTo>
                    <a:pt x="71605" y="194901"/>
                    <a:pt x="46818" y="184634"/>
                    <a:pt x="28543" y="166359"/>
                  </a:cubicBezTo>
                  <a:cubicBezTo>
                    <a:pt x="10267" y="148083"/>
                    <a:pt x="0" y="123296"/>
                    <a:pt x="0" y="97451"/>
                  </a:cubicBezTo>
                  <a:lnTo>
                    <a:pt x="0" y="97451"/>
                  </a:lnTo>
                  <a:cubicBezTo>
                    <a:pt x="0" y="71605"/>
                    <a:pt x="10267" y="46818"/>
                    <a:pt x="28543" y="28543"/>
                  </a:cubicBezTo>
                  <a:cubicBezTo>
                    <a:pt x="46818" y="10267"/>
                    <a:pt x="71605" y="0"/>
                    <a:pt x="97451" y="0"/>
                  </a:cubicBezTo>
                  <a:close/>
                </a:path>
              </a:pathLst>
            </a:custGeom>
            <a:gradFill rotWithShape="1">
              <a:gsLst>
                <a:gs pos="0">
                  <a:srgbClr val="398DFA">
                    <a:alpha val="60000"/>
                  </a:srgbClr>
                </a:gs>
                <a:gs pos="50000">
                  <a:srgbClr val="0151B8">
                    <a:alpha val="14400"/>
                  </a:srgbClr>
                </a:gs>
                <a:gs pos="100000">
                  <a:srgbClr val="0151B8">
                    <a:alpha val="0"/>
                  </a:srgbClr>
                </a:gs>
              </a:gsLst>
              <a:lin ang="0"/>
            </a:gradFill>
          </p:spPr>
        </p:sp>
        <p:sp>
          <p:nvSpPr>
            <p:cNvPr id="42" name="TextBox 42"/>
            <p:cNvSpPr txBox="1"/>
            <p:nvPr/>
          </p:nvSpPr>
          <p:spPr>
            <a:xfrm>
              <a:off x="0" y="-38100"/>
              <a:ext cx="676471" cy="233001"/>
            </a:xfrm>
            <a:prstGeom prst="rect">
              <a:avLst/>
            </a:prstGeom>
          </p:spPr>
          <p:txBody>
            <a:bodyPr lIns="50800" tIns="50800" rIns="50800" bIns="50800" rtlCol="0" anchor="ctr"/>
            <a:lstStyle/>
            <a:p>
              <a:pPr algn="ctr">
                <a:lnSpc>
                  <a:spcPts val="2659"/>
                </a:lnSpc>
                <a:spcBef>
                  <a:spcPct val="0"/>
                </a:spcBef>
              </a:pPr>
              <a:endParaRPr/>
            </a:p>
          </p:txBody>
        </p:sp>
      </p:grpSp>
      <p:grpSp>
        <p:nvGrpSpPr>
          <p:cNvPr id="43" name="Group 43"/>
          <p:cNvGrpSpPr/>
          <p:nvPr/>
        </p:nvGrpSpPr>
        <p:grpSpPr>
          <a:xfrm>
            <a:off x="14992289" y="7903458"/>
            <a:ext cx="2568477" cy="740016"/>
            <a:chOff x="0" y="0"/>
            <a:chExt cx="676471" cy="194901"/>
          </a:xfrm>
        </p:grpSpPr>
        <p:sp>
          <p:nvSpPr>
            <p:cNvPr id="44" name="Freeform 44"/>
            <p:cNvSpPr/>
            <p:nvPr/>
          </p:nvSpPr>
          <p:spPr>
            <a:xfrm>
              <a:off x="0" y="0"/>
              <a:ext cx="676471" cy="194901"/>
            </a:xfrm>
            <a:custGeom>
              <a:avLst/>
              <a:gdLst/>
              <a:ahLst/>
              <a:cxnLst/>
              <a:rect l="l" t="t" r="r" b="b"/>
              <a:pathLst>
                <a:path w="676471" h="194901">
                  <a:moveTo>
                    <a:pt x="97451" y="0"/>
                  </a:moveTo>
                  <a:lnTo>
                    <a:pt x="579021" y="0"/>
                  </a:lnTo>
                  <a:cubicBezTo>
                    <a:pt x="604866" y="0"/>
                    <a:pt x="629653" y="10267"/>
                    <a:pt x="647929" y="28543"/>
                  </a:cubicBezTo>
                  <a:cubicBezTo>
                    <a:pt x="666204" y="46818"/>
                    <a:pt x="676471" y="71605"/>
                    <a:pt x="676471" y="97451"/>
                  </a:cubicBezTo>
                  <a:lnTo>
                    <a:pt x="676471" y="97451"/>
                  </a:lnTo>
                  <a:cubicBezTo>
                    <a:pt x="676471" y="151271"/>
                    <a:pt x="632841" y="194901"/>
                    <a:pt x="579021" y="194901"/>
                  </a:cubicBezTo>
                  <a:lnTo>
                    <a:pt x="97451" y="194901"/>
                  </a:lnTo>
                  <a:cubicBezTo>
                    <a:pt x="71605" y="194901"/>
                    <a:pt x="46818" y="184634"/>
                    <a:pt x="28543" y="166359"/>
                  </a:cubicBezTo>
                  <a:cubicBezTo>
                    <a:pt x="10267" y="148083"/>
                    <a:pt x="0" y="123296"/>
                    <a:pt x="0" y="97451"/>
                  </a:cubicBezTo>
                  <a:lnTo>
                    <a:pt x="0" y="97451"/>
                  </a:lnTo>
                  <a:cubicBezTo>
                    <a:pt x="0" y="71605"/>
                    <a:pt x="10267" y="46818"/>
                    <a:pt x="28543" y="28543"/>
                  </a:cubicBezTo>
                  <a:cubicBezTo>
                    <a:pt x="46818" y="10267"/>
                    <a:pt x="71605" y="0"/>
                    <a:pt x="97451" y="0"/>
                  </a:cubicBezTo>
                  <a:close/>
                </a:path>
              </a:pathLst>
            </a:custGeom>
            <a:gradFill rotWithShape="1">
              <a:gsLst>
                <a:gs pos="0">
                  <a:srgbClr val="398DFA">
                    <a:alpha val="60000"/>
                  </a:srgbClr>
                </a:gs>
                <a:gs pos="50000">
                  <a:srgbClr val="0151B8">
                    <a:alpha val="14400"/>
                  </a:srgbClr>
                </a:gs>
                <a:gs pos="100000">
                  <a:srgbClr val="0151B8">
                    <a:alpha val="0"/>
                  </a:srgbClr>
                </a:gs>
              </a:gsLst>
              <a:lin ang="0"/>
            </a:gradFill>
          </p:spPr>
        </p:sp>
        <p:sp>
          <p:nvSpPr>
            <p:cNvPr id="45" name="TextBox 45"/>
            <p:cNvSpPr txBox="1"/>
            <p:nvPr/>
          </p:nvSpPr>
          <p:spPr>
            <a:xfrm>
              <a:off x="0" y="-38100"/>
              <a:ext cx="676471" cy="233001"/>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9050" y="1692203"/>
            <a:ext cx="13086832" cy="1569030"/>
            <a:chOff x="0" y="0"/>
            <a:chExt cx="3446738" cy="413243"/>
          </a:xfrm>
        </p:grpSpPr>
        <p:sp>
          <p:nvSpPr>
            <p:cNvPr id="3" name="Freeform 3"/>
            <p:cNvSpPr/>
            <p:nvPr/>
          </p:nvSpPr>
          <p:spPr>
            <a:xfrm>
              <a:off x="0" y="0"/>
              <a:ext cx="3446738" cy="413243"/>
            </a:xfrm>
            <a:custGeom>
              <a:avLst/>
              <a:gdLst/>
              <a:ahLst/>
              <a:cxnLst/>
              <a:rect l="l" t="t" r="r" b="b"/>
              <a:pathLst>
                <a:path w="3446738" h="413243">
                  <a:moveTo>
                    <a:pt x="59158" y="0"/>
                  </a:moveTo>
                  <a:lnTo>
                    <a:pt x="3387580" y="0"/>
                  </a:lnTo>
                  <a:cubicBezTo>
                    <a:pt x="3420252" y="0"/>
                    <a:pt x="3446738" y="26486"/>
                    <a:pt x="3446738" y="59158"/>
                  </a:cubicBezTo>
                  <a:lnTo>
                    <a:pt x="3446738" y="354084"/>
                  </a:lnTo>
                  <a:cubicBezTo>
                    <a:pt x="3446738" y="369774"/>
                    <a:pt x="3440505" y="384821"/>
                    <a:pt x="3429411" y="395916"/>
                  </a:cubicBezTo>
                  <a:cubicBezTo>
                    <a:pt x="3418317" y="407010"/>
                    <a:pt x="3403269" y="413243"/>
                    <a:pt x="3387580" y="413243"/>
                  </a:cubicBezTo>
                  <a:lnTo>
                    <a:pt x="59158" y="413243"/>
                  </a:lnTo>
                  <a:cubicBezTo>
                    <a:pt x="26486" y="413243"/>
                    <a:pt x="0" y="386757"/>
                    <a:pt x="0" y="354084"/>
                  </a:cubicBezTo>
                  <a:lnTo>
                    <a:pt x="0" y="59158"/>
                  </a:lnTo>
                  <a:cubicBezTo>
                    <a:pt x="0" y="26486"/>
                    <a:pt x="26486" y="0"/>
                    <a:pt x="59158"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4" name="TextBox 4"/>
            <p:cNvSpPr txBox="1"/>
            <p:nvPr/>
          </p:nvSpPr>
          <p:spPr>
            <a:xfrm>
              <a:off x="0" y="-38100"/>
              <a:ext cx="3446738" cy="45134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1480264" y="9693888"/>
            <a:ext cx="10373540" cy="992216"/>
            <a:chOff x="0" y="0"/>
            <a:chExt cx="2732126" cy="261324"/>
          </a:xfrm>
        </p:grpSpPr>
        <p:sp>
          <p:nvSpPr>
            <p:cNvPr id="6" name="Freeform 6"/>
            <p:cNvSpPr/>
            <p:nvPr/>
          </p:nvSpPr>
          <p:spPr>
            <a:xfrm>
              <a:off x="0" y="0"/>
              <a:ext cx="2732126" cy="261324"/>
            </a:xfrm>
            <a:custGeom>
              <a:avLst/>
              <a:gdLst/>
              <a:ahLst/>
              <a:cxnLst/>
              <a:rect l="l" t="t" r="r" b="b"/>
              <a:pathLst>
                <a:path w="2732126" h="261324">
                  <a:moveTo>
                    <a:pt x="74631" y="0"/>
                  </a:moveTo>
                  <a:lnTo>
                    <a:pt x="2657494" y="0"/>
                  </a:lnTo>
                  <a:cubicBezTo>
                    <a:pt x="2677288" y="0"/>
                    <a:pt x="2696271" y="7863"/>
                    <a:pt x="2710267" y="21859"/>
                  </a:cubicBezTo>
                  <a:cubicBezTo>
                    <a:pt x="2724263" y="35855"/>
                    <a:pt x="2732126" y="54838"/>
                    <a:pt x="2732126" y="74631"/>
                  </a:cubicBezTo>
                  <a:lnTo>
                    <a:pt x="2732126" y="186693"/>
                  </a:lnTo>
                  <a:cubicBezTo>
                    <a:pt x="2732126" y="206486"/>
                    <a:pt x="2724263" y="225469"/>
                    <a:pt x="2710267" y="239465"/>
                  </a:cubicBezTo>
                  <a:cubicBezTo>
                    <a:pt x="2696271" y="253461"/>
                    <a:pt x="2677288" y="261324"/>
                    <a:pt x="2657494" y="261324"/>
                  </a:cubicBezTo>
                  <a:lnTo>
                    <a:pt x="74631" y="261324"/>
                  </a:lnTo>
                  <a:cubicBezTo>
                    <a:pt x="54838" y="261324"/>
                    <a:pt x="35855" y="253461"/>
                    <a:pt x="21859" y="239465"/>
                  </a:cubicBezTo>
                  <a:cubicBezTo>
                    <a:pt x="7863" y="225469"/>
                    <a:pt x="0" y="206486"/>
                    <a:pt x="0" y="186693"/>
                  </a:cubicBezTo>
                  <a:lnTo>
                    <a:pt x="0" y="74631"/>
                  </a:lnTo>
                  <a:cubicBezTo>
                    <a:pt x="0" y="54838"/>
                    <a:pt x="7863" y="35855"/>
                    <a:pt x="21859" y="21859"/>
                  </a:cubicBezTo>
                  <a:cubicBezTo>
                    <a:pt x="35855" y="7863"/>
                    <a:pt x="54838" y="0"/>
                    <a:pt x="74631" y="0"/>
                  </a:cubicBezTo>
                  <a:close/>
                </a:path>
              </a:pathLst>
            </a:custGeom>
            <a:gradFill rotWithShape="1">
              <a:gsLst>
                <a:gs pos="0">
                  <a:srgbClr val="0151B8">
                    <a:alpha val="100000"/>
                  </a:srgbClr>
                </a:gs>
                <a:gs pos="50000">
                  <a:srgbClr val="FFFFFF">
                    <a:alpha val="24000"/>
                  </a:srgbClr>
                </a:gs>
                <a:gs pos="100000">
                  <a:srgbClr val="0151B8">
                    <a:alpha val="0"/>
                  </a:srgbClr>
                </a:gs>
              </a:gsLst>
              <a:lin ang="0"/>
            </a:gradFill>
          </p:spPr>
        </p:sp>
        <p:sp>
          <p:nvSpPr>
            <p:cNvPr id="7" name="TextBox 7"/>
            <p:cNvSpPr txBox="1"/>
            <p:nvPr/>
          </p:nvSpPr>
          <p:spPr>
            <a:xfrm>
              <a:off x="0" y="-38100"/>
              <a:ext cx="2732126" cy="299424"/>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390213" y="638983"/>
            <a:ext cx="4874921" cy="703410"/>
            <a:chOff x="0" y="0"/>
            <a:chExt cx="1283930" cy="185260"/>
          </a:xfrm>
        </p:grpSpPr>
        <p:sp>
          <p:nvSpPr>
            <p:cNvPr id="9" name="Freeform 9"/>
            <p:cNvSpPr/>
            <p:nvPr/>
          </p:nvSpPr>
          <p:spPr>
            <a:xfrm>
              <a:off x="0" y="0"/>
              <a:ext cx="1283930" cy="185260"/>
            </a:xfrm>
            <a:custGeom>
              <a:avLst/>
              <a:gdLst/>
              <a:ahLst/>
              <a:cxnLst/>
              <a:rect l="l" t="t" r="r" b="b"/>
              <a:pathLst>
                <a:path w="1283930" h="185260">
                  <a:moveTo>
                    <a:pt x="92630" y="0"/>
                  </a:moveTo>
                  <a:lnTo>
                    <a:pt x="1191300" y="0"/>
                  </a:lnTo>
                  <a:cubicBezTo>
                    <a:pt x="1215867" y="0"/>
                    <a:pt x="1239427" y="9759"/>
                    <a:pt x="1256799" y="27131"/>
                  </a:cubicBezTo>
                  <a:cubicBezTo>
                    <a:pt x="1274170" y="44502"/>
                    <a:pt x="1283930" y="68063"/>
                    <a:pt x="1283930" y="92630"/>
                  </a:cubicBezTo>
                  <a:lnTo>
                    <a:pt x="1283930" y="92630"/>
                  </a:lnTo>
                  <a:cubicBezTo>
                    <a:pt x="1283930" y="143788"/>
                    <a:pt x="1242458" y="185260"/>
                    <a:pt x="1191300" y="185260"/>
                  </a:cubicBezTo>
                  <a:lnTo>
                    <a:pt x="92630" y="185260"/>
                  </a:lnTo>
                  <a:cubicBezTo>
                    <a:pt x="41472" y="185260"/>
                    <a:pt x="0" y="143788"/>
                    <a:pt x="0" y="92630"/>
                  </a:cubicBezTo>
                  <a:lnTo>
                    <a:pt x="0" y="92630"/>
                  </a:lnTo>
                  <a:cubicBezTo>
                    <a:pt x="0" y="41472"/>
                    <a:pt x="41472" y="0"/>
                    <a:pt x="92630" y="0"/>
                  </a:cubicBezTo>
                  <a:close/>
                </a:path>
              </a:pathLst>
            </a:custGeom>
            <a:gradFill rotWithShape="1">
              <a:gsLst>
                <a:gs pos="0">
                  <a:srgbClr val="398DFA">
                    <a:alpha val="59000"/>
                  </a:srgbClr>
                </a:gs>
                <a:gs pos="50000">
                  <a:srgbClr val="0151B8">
                    <a:alpha val="14160"/>
                  </a:srgbClr>
                </a:gs>
                <a:gs pos="100000">
                  <a:srgbClr val="0151B8">
                    <a:alpha val="0"/>
                  </a:srgbClr>
                </a:gs>
              </a:gsLst>
              <a:lin ang="0"/>
            </a:gradFill>
          </p:spPr>
        </p:sp>
        <p:sp>
          <p:nvSpPr>
            <p:cNvPr id="10" name="TextBox 10"/>
            <p:cNvSpPr txBox="1"/>
            <p:nvPr/>
          </p:nvSpPr>
          <p:spPr>
            <a:xfrm>
              <a:off x="0" y="-38100"/>
              <a:ext cx="1283930" cy="22336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6093546" y="1154440"/>
            <a:ext cx="1318426" cy="710241"/>
          </a:xfrm>
          <a:custGeom>
            <a:avLst/>
            <a:gdLst/>
            <a:ahLst/>
            <a:cxnLst/>
            <a:rect l="l" t="t" r="r" b="b"/>
            <a:pathLst>
              <a:path w="1318426" h="710241">
                <a:moveTo>
                  <a:pt x="0" y="0"/>
                </a:moveTo>
                <a:lnTo>
                  <a:pt x="1318426" y="0"/>
                </a:lnTo>
                <a:lnTo>
                  <a:pt x="1318426" y="710241"/>
                </a:lnTo>
                <a:lnTo>
                  <a:pt x="0" y="710241"/>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12" name="Freeform 12"/>
          <p:cNvSpPr/>
          <p:nvPr/>
        </p:nvSpPr>
        <p:spPr>
          <a:xfrm rot="-1026235" flipH="1">
            <a:off x="18369309" y="1818709"/>
            <a:ext cx="7249660" cy="4304486"/>
          </a:xfrm>
          <a:custGeom>
            <a:avLst/>
            <a:gdLst/>
            <a:ahLst/>
            <a:cxnLst/>
            <a:rect l="l" t="t" r="r" b="b"/>
            <a:pathLst>
              <a:path w="7249660" h="4304486">
                <a:moveTo>
                  <a:pt x="7249660" y="0"/>
                </a:moveTo>
                <a:lnTo>
                  <a:pt x="0" y="0"/>
                </a:lnTo>
                <a:lnTo>
                  <a:pt x="0" y="4304486"/>
                </a:lnTo>
                <a:lnTo>
                  <a:pt x="7249660" y="4304486"/>
                </a:lnTo>
                <a:lnTo>
                  <a:pt x="724966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6280797" y="6544427"/>
            <a:ext cx="11131175" cy="5427746"/>
          </a:xfrm>
          <a:custGeom>
            <a:avLst/>
            <a:gdLst/>
            <a:ahLst/>
            <a:cxnLst/>
            <a:rect l="l" t="t" r="r" b="b"/>
            <a:pathLst>
              <a:path w="11131175" h="5427746">
                <a:moveTo>
                  <a:pt x="0" y="0"/>
                </a:moveTo>
                <a:lnTo>
                  <a:pt x="11131175" y="0"/>
                </a:lnTo>
                <a:lnTo>
                  <a:pt x="11131175" y="5427746"/>
                </a:lnTo>
                <a:lnTo>
                  <a:pt x="0" y="5427746"/>
                </a:lnTo>
                <a:lnTo>
                  <a:pt x="0" y="0"/>
                </a:lnTo>
                <a:close/>
              </a:path>
            </a:pathLst>
          </a:custGeom>
          <a:blipFill>
            <a:blip r:embed="rId6">
              <a:alphaModFix amt="79000"/>
            </a:blip>
            <a:stretch>
              <a:fillRect l="-5018" t="-56233" r="-15995"/>
            </a:stretch>
          </a:blipFill>
        </p:spPr>
      </p:sp>
      <p:sp>
        <p:nvSpPr>
          <p:cNvPr id="14" name="TextBox 14"/>
          <p:cNvSpPr txBox="1"/>
          <p:nvPr/>
        </p:nvSpPr>
        <p:spPr>
          <a:xfrm>
            <a:off x="1390213" y="1939120"/>
            <a:ext cx="8051835" cy="1094246"/>
          </a:xfrm>
          <a:prstGeom prst="rect">
            <a:avLst/>
          </a:prstGeom>
        </p:spPr>
        <p:txBody>
          <a:bodyPr lIns="0" tIns="0" rIns="0" bIns="0" rtlCol="0" anchor="t">
            <a:spAutoFit/>
          </a:bodyPr>
          <a:lstStyle/>
          <a:p>
            <a:pPr algn="l">
              <a:lnSpc>
                <a:spcPts val="8420"/>
              </a:lnSpc>
            </a:pPr>
            <a:r>
              <a:rPr lang="en-US" sz="7322" b="1">
                <a:solidFill>
                  <a:srgbClr val="000000"/>
                </a:solidFill>
                <a:latin typeface="Asap Bold"/>
                <a:ea typeface="Asap Bold"/>
                <a:cs typeface="Asap Bold"/>
                <a:sym typeface="Asap Bold"/>
              </a:rPr>
              <a:t>Giới thiệu</a:t>
            </a:r>
          </a:p>
        </p:txBody>
      </p:sp>
      <p:sp>
        <p:nvSpPr>
          <p:cNvPr id="15" name="TextBox 15"/>
          <p:cNvSpPr txBox="1"/>
          <p:nvPr/>
        </p:nvSpPr>
        <p:spPr>
          <a:xfrm>
            <a:off x="1352113" y="3530578"/>
            <a:ext cx="9323116" cy="3191510"/>
          </a:xfrm>
          <a:prstGeom prst="rect">
            <a:avLst/>
          </a:prstGeom>
        </p:spPr>
        <p:txBody>
          <a:bodyPr lIns="0" tIns="0" rIns="0" bIns="0" rtlCol="0" anchor="t">
            <a:spAutoFit/>
          </a:bodyPr>
          <a:lstStyle/>
          <a:p>
            <a:pPr algn="just">
              <a:lnSpc>
                <a:spcPts val="3640"/>
              </a:lnSpc>
              <a:spcBef>
                <a:spcPct val="0"/>
              </a:spcBef>
            </a:pPr>
            <a:r>
              <a:rPr lang="en-US" sz="2600">
                <a:solidFill>
                  <a:srgbClr val="000000"/>
                </a:solidFill>
                <a:latin typeface="Asap"/>
                <a:ea typeface="Asap"/>
                <a:cs typeface="Asap"/>
                <a:sym typeface="Asap"/>
              </a:rPr>
              <a:t>Trong bối cảnh nhu cầu giải trí trực tuyến ngày càng tăng, MWatch được xây dựng như một nền tảng web tối ưu dành cho việc xem phim. Được phát triển dựa trên công nghệ ASP.NET MVC, MWatch hướng tới việc mang lại trải nghiệm giải trí mượt mà,  giao diện thân thiện, dễ sử dụng, hệ thống quản lý đơn giản, hiệu quả và đáp ứng đúng kỳ vọng của người dùng hiện đại.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2014101" y="3050325"/>
            <a:ext cx="14943975" cy="1848447"/>
            <a:chOff x="0" y="0"/>
            <a:chExt cx="3285586" cy="406400"/>
          </a:xfrm>
        </p:grpSpPr>
        <p:sp>
          <p:nvSpPr>
            <p:cNvPr id="3" name="Freeform 3"/>
            <p:cNvSpPr/>
            <p:nvPr/>
          </p:nvSpPr>
          <p:spPr>
            <a:xfrm>
              <a:off x="0" y="0"/>
              <a:ext cx="3285586" cy="406400"/>
            </a:xfrm>
            <a:custGeom>
              <a:avLst/>
              <a:gdLst/>
              <a:ahLst/>
              <a:cxnLst/>
              <a:rect l="l" t="t" r="r" b="b"/>
              <a:pathLst>
                <a:path w="3285586" h="406400">
                  <a:moveTo>
                    <a:pt x="3082386" y="0"/>
                  </a:moveTo>
                  <a:cubicBezTo>
                    <a:pt x="3194610" y="0"/>
                    <a:pt x="3285586" y="90976"/>
                    <a:pt x="3285586" y="203200"/>
                  </a:cubicBezTo>
                  <a:cubicBezTo>
                    <a:pt x="3285586" y="315424"/>
                    <a:pt x="3194610" y="406400"/>
                    <a:pt x="3082386" y="406400"/>
                  </a:cubicBezTo>
                  <a:lnTo>
                    <a:pt x="203200" y="406400"/>
                  </a:lnTo>
                  <a:cubicBezTo>
                    <a:pt x="90976" y="406400"/>
                    <a:pt x="0" y="315424"/>
                    <a:pt x="0" y="203200"/>
                  </a:cubicBezTo>
                  <a:cubicBezTo>
                    <a:pt x="0" y="90976"/>
                    <a:pt x="90976" y="0"/>
                    <a:pt x="203200" y="0"/>
                  </a:cubicBezTo>
                  <a:close/>
                </a:path>
              </a:pathLst>
            </a:custGeom>
            <a:solidFill>
              <a:srgbClr val="EDEDED"/>
            </a:solidFill>
          </p:spPr>
        </p:sp>
        <p:sp>
          <p:nvSpPr>
            <p:cNvPr id="4" name="TextBox 4"/>
            <p:cNvSpPr txBox="1"/>
            <p:nvPr/>
          </p:nvSpPr>
          <p:spPr>
            <a:xfrm>
              <a:off x="0" y="-38100"/>
              <a:ext cx="3285586" cy="444500"/>
            </a:xfrm>
            <a:prstGeom prst="rect">
              <a:avLst/>
            </a:prstGeom>
          </p:spPr>
          <p:txBody>
            <a:bodyPr lIns="45141" tIns="45141" rIns="45141" bIns="45141" rtlCol="0" anchor="ctr"/>
            <a:lstStyle/>
            <a:p>
              <a:pPr algn="ctr">
                <a:lnSpc>
                  <a:spcPts val="2735"/>
                </a:lnSpc>
              </a:pPr>
              <a:endParaRPr/>
            </a:p>
          </p:txBody>
        </p:sp>
      </p:grpSp>
      <p:grpSp>
        <p:nvGrpSpPr>
          <p:cNvPr id="5" name="Group 5"/>
          <p:cNvGrpSpPr/>
          <p:nvPr/>
        </p:nvGrpSpPr>
        <p:grpSpPr>
          <a:xfrm rot="-5400000">
            <a:off x="2160521" y="2903905"/>
            <a:ext cx="1848447" cy="2141288"/>
            <a:chOff x="0" y="0"/>
            <a:chExt cx="660400" cy="765024"/>
          </a:xfrm>
        </p:grpSpPr>
        <p:sp>
          <p:nvSpPr>
            <p:cNvPr id="6" name="Freeform 6"/>
            <p:cNvSpPr/>
            <p:nvPr/>
          </p:nvSpPr>
          <p:spPr>
            <a:xfrm>
              <a:off x="0" y="0"/>
              <a:ext cx="660400" cy="765024"/>
            </a:xfrm>
            <a:custGeom>
              <a:avLst/>
              <a:gdLst/>
              <a:ahLst/>
              <a:cxnLst/>
              <a:rect l="l" t="t" r="r" b="b"/>
              <a:pathLst>
                <a:path w="660400" h="765024">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7441"/>
                  </a:cubicBezTo>
                  <a:lnTo>
                    <a:pt x="660400" y="765024"/>
                  </a:lnTo>
                  <a:lnTo>
                    <a:pt x="0" y="765024"/>
                  </a:lnTo>
                  <a:lnTo>
                    <a:pt x="0" y="327766"/>
                  </a:lnTo>
                  <a:cubicBezTo>
                    <a:pt x="1782" y="185660"/>
                    <a:pt x="93019" y="64045"/>
                    <a:pt x="220252" y="19070"/>
                  </a:cubicBezTo>
                  <a:close/>
                </a:path>
              </a:pathLst>
            </a:custGeom>
            <a:gradFill rotWithShape="1">
              <a:gsLst>
                <a:gs pos="0">
                  <a:srgbClr val="0453B9">
                    <a:alpha val="100000"/>
                  </a:srgbClr>
                </a:gs>
                <a:gs pos="100000">
                  <a:srgbClr val="3881DF">
                    <a:alpha val="100000"/>
                  </a:srgbClr>
                </a:gs>
              </a:gsLst>
              <a:lin ang="2700000"/>
            </a:gradFill>
            <a:ln cap="sq">
              <a:noFill/>
              <a:prstDash val="solid"/>
              <a:miter/>
            </a:ln>
          </p:spPr>
        </p:sp>
        <p:sp>
          <p:nvSpPr>
            <p:cNvPr id="7" name="TextBox 7"/>
            <p:cNvSpPr txBox="1"/>
            <p:nvPr/>
          </p:nvSpPr>
          <p:spPr>
            <a:xfrm>
              <a:off x="0" y="88900"/>
              <a:ext cx="660400" cy="676124"/>
            </a:xfrm>
            <a:prstGeom prst="rect">
              <a:avLst/>
            </a:prstGeom>
          </p:spPr>
          <p:txBody>
            <a:bodyPr lIns="45141" tIns="45141" rIns="45141" bIns="45141" rtlCol="0" anchor="ctr"/>
            <a:lstStyle/>
            <a:p>
              <a:pPr marL="0" lvl="0" indent="0" algn="ctr">
                <a:lnSpc>
                  <a:spcPts val="2735"/>
                </a:lnSpc>
                <a:spcBef>
                  <a:spcPct val="0"/>
                </a:spcBef>
              </a:pPr>
              <a:endParaRPr/>
            </a:p>
          </p:txBody>
        </p:sp>
      </p:grpSp>
      <p:grpSp>
        <p:nvGrpSpPr>
          <p:cNvPr id="8" name="Group 8"/>
          <p:cNvGrpSpPr/>
          <p:nvPr/>
        </p:nvGrpSpPr>
        <p:grpSpPr>
          <a:xfrm rot="-10800000">
            <a:off x="2014101" y="5270129"/>
            <a:ext cx="14943975" cy="1848447"/>
            <a:chOff x="0" y="0"/>
            <a:chExt cx="3285586" cy="406400"/>
          </a:xfrm>
        </p:grpSpPr>
        <p:sp>
          <p:nvSpPr>
            <p:cNvPr id="9" name="Freeform 9"/>
            <p:cNvSpPr/>
            <p:nvPr/>
          </p:nvSpPr>
          <p:spPr>
            <a:xfrm>
              <a:off x="0" y="0"/>
              <a:ext cx="3285586" cy="406400"/>
            </a:xfrm>
            <a:custGeom>
              <a:avLst/>
              <a:gdLst/>
              <a:ahLst/>
              <a:cxnLst/>
              <a:rect l="l" t="t" r="r" b="b"/>
              <a:pathLst>
                <a:path w="3285586" h="406400">
                  <a:moveTo>
                    <a:pt x="3082386" y="0"/>
                  </a:moveTo>
                  <a:cubicBezTo>
                    <a:pt x="3194610" y="0"/>
                    <a:pt x="3285586" y="90976"/>
                    <a:pt x="3285586" y="203200"/>
                  </a:cubicBezTo>
                  <a:cubicBezTo>
                    <a:pt x="3285586" y="315424"/>
                    <a:pt x="3194610" y="406400"/>
                    <a:pt x="3082386" y="406400"/>
                  </a:cubicBezTo>
                  <a:lnTo>
                    <a:pt x="203200" y="406400"/>
                  </a:lnTo>
                  <a:cubicBezTo>
                    <a:pt x="90976" y="406400"/>
                    <a:pt x="0" y="315424"/>
                    <a:pt x="0" y="203200"/>
                  </a:cubicBezTo>
                  <a:cubicBezTo>
                    <a:pt x="0" y="90976"/>
                    <a:pt x="90976" y="0"/>
                    <a:pt x="203200" y="0"/>
                  </a:cubicBezTo>
                  <a:close/>
                </a:path>
              </a:pathLst>
            </a:custGeom>
            <a:solidFill>
              <a:srgbClr val="EDEDED"/>
            </a:solidFill>
          </p:spPr>
        </p:sp>
        <p:sp>
          <p:nvSpPr>
            <p:cNvPr id="10" name="TextBox 10"/>
            <p:cNvSpPr txBox="1"/>
            <p:nvPr/>
          </p:nvSpPr>
          <p:spPr>
            <a:xfrm>
              <a:off x="0" y="-38100"/>
              <a:ext cx="3285586" cy="444500"/>
            </a:xfrm>
            <a:prstGeom prst="rect">
              <a:avLst/>
            </a:prstGeom>
          </p:spPr>
          <p:txBody>
            <a:bodyPr lIns="45141" tIns="45141" rIns="45141" bIns="45141" rtlCol="0" anchor="ctr"/>
            <a:lstStyle/>
            <a:p>
              <a:pPr algn="ctr">
                <a:lnSpc>
                  <a:spcPts val="2735"/>
                </a:lnSpc>
              </a:pPr>
              <a:endParaRPr/>
            </a:p>
          </p:txBody>
        </p:sp>
      </p:grpSp>
      <p:grpSp>
        <p:nvGrpSpPr>
          <p:cNvPr id="11" name="Group 11"/>
          <p:cNvGrpSpPr/>
          <p:nvPr/>
        </p:nvGrpSpPr>
        <p:grpSpPr>
          <a:xfrm rot="-5400000">
            <a:off x="2160521" y="5123708"/>
            <a:ext cx="1848447" cy="2141288"/>
            <a:chOff x="0" y="0"/>
            <a:chExt cx="660400" cy="765024"/>
          </a:xfrm>
        </p:grpSpPr>
        <p:sp>
          <p:nvSpPr>
            <p:cNvPr id="12" name="Freeform 12"/>
            <p:cNvSpPr/>
            <p:nvPr/>
          </p:nvSpPr>
          <p:spPr>
            <a:xfrm>
              <a:off x="0" y="0"/>
              <a:ext cx="660400" cy="765024"/>
            </a:xfrm>
            <a:custGeom>
              <a:avLst/>
              <a:gdLst/>
              <a:ahLst/>
              <a:cxnLst/>
              <a:rect l="l" t="t" r="r" b="b"/>
              <a:pathLst>
                <a:path w="660400" h="765024">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7441"/>
                  </a:cubicBezTo>
                  <a:lnTo>
                    <a:pt x="660400" y="765024"/>
                  </a:lnTo>
                  <a:lnTo>
                    <a:pt x="0" y="765024"/>
                  </a:lnTo>
                  <a:lnTo>
                    <a:pt x="0" y="327766"/>
                  </a:lnTo>
                  <a:cubicBezTo>
                    <a:pt x="1782" y="185660"/>
                    <a:pt x="93019" y="64045"/>
                    <a:pt x="220252" y="19070"/>
                  </a:cubicBezTo>
                  <a:close/>
                </a:path>
              </a:pathLst>
            </a:custGeom>
            <a:gradFill rotWithShape="1">
              <a:gsLst>
                <a:gs pos="0">
                  <a:srgbClr val="0453B9">
                    <a:alpha val="100000"/>
                  </a:srgbClr>
                </a:gs>
                <a:gs pos="100000">
                  <a:srgbClr val="3881DF">
                    <a:alpha val="100000"/>
                  </a:srgbClr>
                </a:gs>
              </a:gsLst>
              <a:lin ang="2700000"/>
            </a:gradFill>
            <a:ln cap="sq">
              <a:noFill/>
              <a:prstDash val="solid"/>
              <a:miter/>
            </a:ln>
          </p:spPr>
        </p:sp>
        <p:sp>
          <p:nvSpPr>
            <p:cNvPr id="13" name="TextBox 13"/>
            <p:cNvSpPr txBox="1"/>
            <p:nvPr/>
          </p:nvSpPr>
          <p:spPr>
            <a:xfrm>
              <a:off x="0" y="88900"/>
              <a:ext cx="660400" cy="676124"/>
            </a:xfrm>
            <a:prstGeom prst="rect">
              <a:avLst/>
            </a:prstGeom>
          </p:spPr>
          <p:txBody>
            <a:bodyPr lIns="45141" tIns="45141" rIns="45141" bIns="45141" rtlCol="0" anchor="ctr"/>
            <a:lstStyle/>
            <a:p>
              <a:pPr marL="0" lvl="0" indent="0" algn="ctr">
                <a:lnSpc>
                  <a:spcPts val="2735"/>
                </a:lnSpc>
                <a:spcBef>
                  <a:spcPct val="0"/>
                </a:spcBef>
              </a:pPr>
              <a:endParaRPr/>
            </a:p>
          </p:txBody>
        </p:sp>
      </p:grpSp>
      <p:grpSp>
        <p:nvGrpSpPr>
          <p:cNvPr id="14" name="Group 14"/>
          <p:cNvGrpSpPr/>
          <p:nvPr/>
        </p:nvGrpSpPr>
        <p:grpSpPr>
          <a:xfrm rot="-10800000">
            <a:off x="2014101" y="7488761"/>
            <a:ext cx="14943975" cy="1848447"/>
            <a:chOff x="0" y="0"/>
            <a:chExt cx="3285586" cy="406400"/>
          </a:xfrm>
        </p:grpSpPr>
        <p:sp>
          <p:nvSpPr>
            <p:cNvPr id="15" name="Freeform 15"/>
            <p:cNvSpPr/>
            <p:nvPr/>
          </p:nvSpPr>
          <p:spPr>
            <a:xfrm>
              <a:off x="0" y="0"/>
              <a:ext cx="3285586" cy="406400"/>
            </a:xfrm>
            <a:custGeom>
              <a:avLst/>
              <a:gdLst/>
              <a:ahLst/>
              <a:cxnLst/>
              <a:rect l="l" t="t" r="r" b="b"/>
              <a:pathLst>
                <a:path w="3285586" h="406400">
                  <a:moveTo>
                    <a:pt x="3082386" y="0"/>
                  </a:moveTo>
                  <a:cubicBezTo>
                    <a:pt x="3194610" y="0"/>
                    <a:pt x="3285586" y="90976"/>
                    <a:pt x="3285586" y="203200"/>
                  </a:cubicBezTo>
                  <a:cubicBezTo>
                    <a:pt x="3285586" y="315424"/>
                    <a:pt x="3194610" y="406400"/>
                    <a:pt x="3082386" y="406400"/>
                  </a:cubicBezTo>
                  <a:lnTo>
                    <a:pt x="203200" y="406400"/>
                  </a:lnTo>
                  <a:cubicBezTo>
                    <a:pt x="90976" y="406400"/>
                    <a:pt x="0" y="315424"/>
                    <a:pt x="0" y="203200"/>
                  </a:cubicBezTo>
                  <a:cubicBezTo>
                    <a:pt x="0" y="90976"/>
                    <a:pt x="90976" y="0"/>
                    <a:pt x="203200" y="0"/>
                  </a:cubicBezTo>
                  <a:close/>
                </a:path>
              </a:pathLst>
            </a:custGeom>
            <a:solidFill>
              <a:srgbClr val="EDEDED"/>
            </a:solidFill>
          </p:spPr>
        </p:sp>
        <p:sp>
          <p:nvSpPr>
            <p:cNvPr id="16" name="TextBox 16"/>
            <p:cNvSpPr txBox="1"/>
            <p:nvPr/>
          </p:nvSpPr>
          <p:spPr>
            <a:xfrm>
              <a:off x="0" y="-38100"/>
              <a:ext cx="3285586" cy="444500"/>
            </a:xfrm>
            <a:prstGeom prst="rect">
              <a:avLst/>
            </a:prstGeom>
          </p:spPr>
          <p:txBody>
            <a:bodyPr lIns="45141" tIns="45141" rIns="45141" bIns="45141" rtlCol="0" anchor="ctr"/>
            <a:lstStyle/>
            <a:p>
              <a:pPr algn="ctr">
                <a:lnSpc>
                  <a:spcPts val="2735"/>
                </a:lnSpc>
              </a:pPr>
              <a:endParaRPr/>
            </a:p>
          </p:txBody>
        </p:sp>
      </p:grpSp>
      <p:grpSp>
        <p:nvGrpSpPr>
          <p:cNvPr id="17" name="Group 17"/>
          <p:cNvGrpSpPr/>
          <p:nvPr/>
        </p:nvGrpSpPr>
        <p:grpSpPr>
          <a:xfrm rot="-5400000">
            <a:off x="2160521" y="7342340"/>
            <a:ext cx="1848447" cy="2141288"/>
            <a:chOff x="0" y="0"/>
            <a:chExt cx="660400" cy="765024"/>
          </a:xfrm>
        </p:grpSpPr>
        <p:sp>
          <p:nvSpPr>
            <p:cNvPr id="18" name="Freeform 18"/>
            <p:cNvSpPr/>
            <p:nvPr/>
          </p:nvSpPr>
          <p:spPr>
            <a:xfrm>
              <a:off x="0" y="0"/>
              <a:ext cx="660400" cy="765024"/>
            </a:xfrm>
            <a:custGeom>
              <a:avLst/>
              <a:gdLst/>
              <a:ahLst/>
              <a:cxnLst/>
              <a:rect l="l" t="t" r="r" b="b"/>
              <a:pathLst>
                <a:path w="660400" h="765024">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7441"/>
                  </a:cubicBezTo>
                  <a:lnTo>
                    <a:pt x="660400" y="765024"/>
                  </a:lnTo>
                  <a:lnTo>
                    <a:pt x="0" y="765024"/>
                  </a:lnTo>
                  <a:lnTo>
                    <a:pt x="0" y="327766"/>
                  </a:lnTo>
                  <a:cubicBezTo>
                    <a:pt x="1782" y="185660"/>
                    <a:pt x="93019" y="64045"/>
                    <a:pt x="220252" y="19070"/>
                  </a:cubicBezTo>
                  <a:close/>
                </a:path>
              </a:pathLst>
            </a:custGeom>
            <a:gradFill rotWithShape="1">
              <a:gsLst>
                <a:gs pos="0">
                  <a:srgbClr val="0453B9">
                    <a:alpha val="100000"/>
                  </a:srgbClr>
                </a:gs>
                <a:gs pos="100000">
                  <a:srgbClr val="3881DF">
                    <a:alpha val="100000"/>
                  </a:srgbClr>
                </a:gs>
              </a:gsLst>
              <a:lin ang="2700000"/>
            </a:gradFill>
            <a:ln cap="sq">
              <a:noFill/>
              <a:prstDash val="solid"/>
              <a:miter/>
            </a:ln>
          </p:spPr>
        </p:sp>
        <p:sp>
          <p:nvSpPr>
            <p:cNvPr id="19" name="TextBox 19"/>
            <p:cNvSpPr txBox="1"/>
            <p:nvPr/>
          </p:nvSpPr>
          <p:spPr>
            <a:xfrm>
              <a:off x="0" y="88900"/>
              <a:ext cx="660400" cy="676124"/>
            </a:xfrm>
            <a:prstGeom prst="rect">
              <a:avLst/>
            </a:prstGeom>
          </p:spPr>
          <p:txBody>
            <a:bodyPr lIns="45141" tIns="45141" rIns="45141" bIns="45141" rtlCol="0" anchor="ctr"/>
            <a:lstStyle/>
            <a:p>
              <a:pPr marL="0" lvl="0" indent="0" algn="ctr">
                <a:lnSpc>
                  <a:spcPts val="2735"/>
                </a:lnSpc>
                <a:spcBef>
                  <a:spcPct val="0"/>
                </a:spcBef>
              </a:pPr>
              <a:endParaRPr/>
            </a:p>
          </p:txBody>
        </p:sp>
      </p:grpSp>
      <p:sp>
        <p:nvSpPr>
          <p:cNvPr id="20" name="Freeform 20"/>
          <p:cNvSpPr/>
          <p:nvPr/>
        </p:nvSpPr>
        <p:spPr>
          <a:xfrm rot="-5400000">
            <a:off x="23892" y="6669599"/>
            <a:ext cx="1318426" cy="710241"/>
          </a:xfrm>
          <a:custGeom>
            <a:avLst/>
            <a:gdLst/>
            <a:ahLst/>
            <a:cxnLst/>
            <a:rect l="l" t="t" r="r" b="b"/>
            <a:pathLst>
              <a:path w="1318426" h="710241">
                <a:moveTo>
                  <a:pt x="0" y="0"/>
                </a:moveTo>
                <a:lnTo>
                  <a:pt x="1318426" y="0"/>
                </a:lnTo>
                <a:lnTo>
                  <a:pt x="1318426" y="710240"/>
                </a:lnTo>
                <a:lnTo>
                  <a:pt x="0" y="710240"/>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21" name="Freeform 21"/>
          <p:cNvSpPr/>
          <p:nvPr/>
        </p:nvSpPr>
        <p:spPr>
          <a:xfrm rot="-5400000">
            <a:off x="16653983" y="812907"/>
            <a:ext cx="1318426" cy="710241"/>
          </a:xfrm>
          <a:custGeom>
            <a:avLst/>
            <a:gdLst/>
            <a:ahLst/>
            <a:cxnLst/>
            <a:rect l="l" t="t" r="r" b="b"/>
            <a:pathLst>
              <a:path w="1318426" h="710241">
                <a:moveTo>
                  <a:pt x="0" y="0"/>
                </a:moveTo>
                <a:lnTo>
                  <a:pt x="1318426" y="0"/>
                </a:lnTo>
                <a:lnTo>
                  <a:pt x="1318426" y="710240"/>
                </a:lnTo>
                <a:lnTo>
                  <a:pt x="0" y="710240"/>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grpSp>
        <p:nvGrpSpPr>
          <p:cNvPr id="22" name="Group 22"/>
          <p:cNvGrpSpPr/>
          <p:nvPr/>
        </p:nvGrpSpPr>
        <p:grpSpPr>
          <a:xfrm rot="-10800000">
            <a:off x="8175770" y="9787711"/>
            <a:ext cx="10817079" cy="518339"/>
            <a:chOff x="0" y="0"/>
            <a:chExt cx="2848943" cy="136517"/>
          </a:xfrm>
        </p:grpSpPr>
        <p:sp>
          <p:nvSpPr>
            <p:cNvPr id="23" name="Freeform 23"/>
            <p:cNvSpPr/>
            <p:nvPr/>
          </p:nvSpPr>
          <p:spPr>
            <a:xfrm>
              <a:off x="0" y="0"/>
              <a:ext cx="2848943" cy="136517"/>
            </a:xfrm>
            <a:custGeom>
              <a:avLst/>
              <a:gdLst/>
              <a:ahLst/>
              <a:cxnLst/>
              <a:rect l="l" t="t" r="r" b="b"/>
              <a:pathLst>
                <a:path w="2848943" h="136517">
                  <a:moveTo>
                    <a:pt x="68259" y="0"/>
                  </a:moveTo>
                  <a:lnTo>
                    <a:pt x="2780684" y="0"/>
                  </a:lnTo>
                  <a:cubicBezTo>
                    <a:pt x="2798787" y="0"/>
                    <a:pt x="2816149" y="7192"/>
                    <a:pt x="2828950" y="19992"/>
                  </a:cubicBezTo>
                  <a:cubicBezTo>
                    <a:pt x="2841751" y="32793"/>
                    <a:pt x="2848943" y="50155"/>
                    <a:pt x="2848943" y="68259"/>
                  </a:cubicBezTo>
                  <a:lnTo>
                    <a:pt x="2848943" y="68259"/>
                  </a:lnTo>
                  <a:cubicBezTo>
                    <a:pt x="2848943" y="86362"/>
                    <a:pt x="2841751" y="103724"/>
                    <a:pt x="2828950" y="116525"/>
                  </a:cubicBezTo>
                  <a:cubicBezTo>
                    <a:pt x="2816149" y="129326"/>
                    <a:pt x="2798787" y="136517"/>
                    <a:pt x="2780684" y="136517"/>
                  </a:cubicBezTo>
                  <a:lnTo>
                    <a:pt x="68259" y="136517"/>
                  </a:lnTo>
                  <a:cubicBezTo>
                    <a:pt x="50155" y="136517"/>
                    <a:pt x="32793" y="129326"/>
                    <a:pt x="19992" y="116525"/>
                  </a:cubicBezTo>
                  <a:cubicBezTo>
                    <a:pt x="7192" y="103724"/>
                    <a:pt x="0" y="86362"/>
                    <a:pt x="0" y="68259"/>
                  </a:cubicBezTo>
                  <a:lnTo>
                    <a:pt x="0" y="68259"/>
                  </a:lnTo>
                  <a:cubicBezTo>
                    <a:pt x="0" y="50155"/>
                    <a:pt x="7192" y="32793"/>
                    <a:pt x="19992" y="19992"/>
                  </a:cubicBezTo>
                  <a:cubicBezTo>
                    <a:pt x="32793" y="7192"/>
                    <a:pt x="50155" y="0"/>
                    <a:pt x="6825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24" name="TextBox 24"/>
            <p:cNvSpPr txBox="1"/>
            <p:nvPr/>
          </p:nvSpPr>
          <p:spPr>
            <a:xfrm>
              <a:off x="0" y="-38100"/>
              <a:ext cx="2848943" cy="174617"/>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5"/>
          <p:cNvGrpSpPr/>
          <p:nvPr/>
        </p:nvGrpSpPr>
        <p:grpSpPr>
          <a:xfrm rot="-10800000">
            <a:off x="-1871343" y="-9525"/>
            <a:ext cx="8505674" cy="518339"/>
            <a:chOff x="0" y="0"/>
            <a:chExt cx="2240178" cy="136517"/>
          </a:xfrm>
        </p:grpSpPr>
        <p:sp>
          <p:nvSpPr>
            <p:cNvPr id="26" name="Freeform 26"/>
            <p:cNvSpPr/>
            <p:nvPr/>
          </p:nvSpPr>
          <p:spPr>
            <a:xfrm>
              <a:off x="0" y="0"/>
              <a:ext cx="2240178" cy="136517"/>
            </a:xfrm>
            <a:custGeom>
              <a:avLst/>
              <a:gdLst/>
              <a:ahLst/>
              <a:cxnLst/>
              <a:rect l="l" t="t" r="r" b="b"/>
              <a:pathLst>
                <a:path w="2240178" h="136517">
                  <a:moveTo>
                    <a:pt x="68259" y="0"/>
                  </a:moveTo>
                  <a:lnTo>
                    <a:pt x="2171919" y="0"/>
                  </a:lnTo>
                  <a:cubicBezTo>
                    <a:pt x="2190022" y="0"/>
                    <a:pt x="2207384" y="7192"/>
                    <a:pt x="2220185" y="19992"/>
                  </a:cubicBezTo>
                  <a:cubicBezTo>
                    <a:pt x="2232986" y="32793"/>
                    <a:pt x="2240178" y="50155"/>
                    <a:pt x="2240178" y="68259"/>
                  </a:cubicBezTo>
                  <a:lnTo>
                    <a:pt x="2240178" y="68259"/>
                  </a:lnTo>
                  <a:cubicBezTo>
                    <a:pt x="2240178" y="86362"/>
                    <a:pt x="2232986" y="103724"/>
                    <a:pt x="2220185" y="116525"/>
                  </a:cubicBezTo>
                  <a:cubicBezTo>
                    <a:pt x="2207384" y="129326"/>
                    <a:pt x="2190022" y="136517"/>
                    <a:pt x="2171919" y="136517"/>
                  </a:cubicBezTo>
                  <a:lnTo>
                    <a:pt x="68259" y="136517"/>
                  </a:lnTo>
                  <a:cubicBezTo>
                    <a:pt x="50155" y="136517"/>
                    <a:pt x="32793" y="129326"/>
                    <a:pt x="19992" y="116525"/>
                  </a:cubicBezTo>
                  <a:cubicBezTo>
                    <a:pt x="7192" y="103724"/>
                    <a:pt x="0" y="86362"/>
                    <a:pt x="0" y="68259"/>
                  </a:cubicBezTo>
                  <a:lnTo>
                    <a:pt x="0" y="68259"/>
                  </a:lnTo>
                  <a:cubicBezTo>
                    <a:pt x="0" y="50155"/>
                    <a:pt x="7192" y="32793"/>
                    <a:pt x="19992" y="19992"/>
                  </a:cubicBezTo>
                  <a:cubicBezTo>
                    <a:pt x="32793" y="7192"/>
                    <a:pt x="50155" y="0"/>
                    <a:pt x="6825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27" name="TextBox 27"/>
            <p:cNvSpPr txBox="1"/>
            <p:nvPr/>
          </p:nvSpPr>
          <p:spPr>
            <a:xfrm>
              <a:off x="0" y="-38100"/>
              <a:ext cx="2240178" cy="174617"/>
            </a:xfrm>
            <a:prstGeom prst="rect">
              <a:avLst/>
            </a:prstGeom>
          </p:spPr>
          <p:txBody>
            <a:bodyPr lIns="50800" tIns="50800" rIns="50800" bIns="50800" rtlCol="0" anchor="ctr"/>
            <a:lstStyle/>
            <a:p>
              <a:pPr algn="ctr">
                <a:lnSpc>
                  <a:spcPts val="2659"/>
                </a:lnSpc>
                <a:spcBef>
                  <a:spcPct val="0"/>
                </a:spcBef>
              </a:pPr>
              <a:endParaRPr/>
            </a:p>
          </p:txBody>
        </p:sp>
      </p:grpSp>
      <p:sp>
        <p:nvSpPr>
          <p:cNvPr id="28" name="TextBox 28"/>
          <p:cNvSpPr txBox="1"/>
          <p:nvPr/>
        </p:nvSpPr>
        <p:spPr>
          <a:xfrm>
            <a:off x="2381495" y="1674584"/>
            <a:ext cx="13525011" cy="925238"/>
          </a:xfrm>
          <a:prstGeom prst="rect">
            <a:avLst/>
          </a:prstGeom>
        </p:spPr>
        <p:txBody>
          <a:bodyPr lIns="0" tIns="0" rIns="0" bIns="0" rtlCol="0" anchor="t">
            <a:spAutoFit/>
          </a:bodyPr>
          <a:lstStyle/>
          <a:p>
            <a:pPr algn="ctr">
              <a:lnSpc>
                <a:spcPts val="7137"/>
              </a:lnSpc>
            </a:pPr>
            <a:r>
              <a:rPr lang="en-US" sz="6206" b="1">
                <a:solidFill>
                  <a:srgbClr val="0453B9"/>
                </a:solidFill>
                <a:latin typeface="Asap Bold"/>
                <a:ea typeface="Asap Bold"/>
                <a:cs typeface="Asap Bold"/>
                <a:sym typeface="Asap Bold"/>
              </a:rPr>
              <a:t>Cấu trúc đồ án</a:t>
            </a:r>
          </a:p>
        </p:txBody>
      </p:sp>
      <p:sp>
        <p:nvSpPr>
          <p:cNvPr id="29" name="TextBox 29"/>
          <p:cNvSpPr txBox="1"/>
          <p:nvPr/>
        </p:nvSpPr>
        <p:spPr>
          <a:xfrm>
            <a:off x="4484990" y="3822064"/>
            <a:ext cx="12024276" cy="1406525"/>
          </a:xfrm>
          <a:prstGeom prst="rect">
            <a:avLst/>
          </a:prstGeom>
        </p:spPr>
        <p:txBody>
          <a:bodyPr lIns="0" tIns="0" rIns="0" bIns="0" rtlCol="0" anchor="t">
            <a:spAutoFit/>
          </a:bodyPr>
          <a:lstStyle/>
          <a:p>
            <a:pPr algn="l">
              <a:lnSpc>
                <a:spcPts val="2800"/>
              </a:lnSpc>
            </a:pPr>
            <a:r>
              <a:rPr lang="en-US" sz="2000" dirty="0" err="1">
                <a:solidFill>
                  <a:srgbClr val="000000"/>
                </a:solidFill>
                <a:latin typeface="Asap"/>
                <a:ea typeface="Asap"/>
                <a:cs typeface="Asap"/>
                <a:sym typeface="Asap"/>
              </a:rPr>
              <a:t>Chương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này</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cung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cấp</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kiến</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thức</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về</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ba</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công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nghệ</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quan</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trọng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trong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phát</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triển</a:t>
            </a:r>
            <a:r>
              <a:rPr lang="en-US" sz="2000" dirty="0">
                <a:solidFill>
                  <a:srgbClr val="000000"/>
                </a:solidFill>
                <a:latin typeface="Asap"/>
                <a:ea typeface="Asap"/>
                <a:cs typeface="Asap"/>
                <a:sym typeface="Asap"/>
              </a:rPr>
              <a:t> web: ASP.NET Framework, </a:t>
            </a:r>
            <a:r>
              <a:rPr lang="en-US" sz="2000" dirty="0" err="1">
                <a:solidFill>
                  <a:srgbClr val="000000"/>
                </a:solidFill>
                <a:latin typeface="Asap"/>
                <a:ea typeface="Asap"/>
                <a:cs typeface="Asap"/>
                <a:sym typeface="Asap"/>
              </a:rPr>
              <a:t>mô</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hình</a:t>
            </a:r>
            <a:r>
              <a:rPr lang="en-US" sz="2000" dirty="0">
                <a:solidFill>
                  <a:srgbClr val="000000"/>
                </a:solidFill>
                <a:latin typeface="Asap"/>
                <a:ea typeface="Asap"/>
                <a:cs typeface="Asap"/>
                <a:sym typeface="Asap"/>
              </a:rPr>
              <a:t> MVC, </a:t>
            </a:r>
            <a:r>
              <a:rPr lang="en-US" sz="2000" dirty="0" err="1">
                <a:solidFill>
                  <a:srgbClr val="000000"/>
                </a:solidFill>
                <a:latin typeface="Asap"/>
                <a:ea typeface="Asap"/>
                <a:cs typeface="Asap"/>
                <a:sym typeface="Asap"/>
              </a:rPr>
              <a:t>và</a:t>
            </a:r>
            <a:r>
              <a:rPr lang="en-US" sz="2000" dirty="0">
                <a:solidFill>
                  <a:srgbClr val="000000"/>
                </a:solidFill>
                <a:latin typeface="Asap"/>
                <a:ea typeface="Asap"/>
                <a:cs typeface="Asap"/>
                <a:sym typeface="Asap"/>
              </a:rPr>
              <a:t> Bootstrap. </a:t>
            </a:r>
            <a:r>
              <a:rPr lang="en-US" sz="2000" dirty="0" err="1">
                <a:solidFill>
                  <a:srgbClr val="000000"/>
                </a:solidFill>
                <a:latin typeface="Asap"/>
                <a:ea typeface="Asap"/>
                <a:cs typeface="Asap"/>
                <a:sym typeface="Asap"/>
              </a:rPr>
              <a:t>Sự</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kết</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hợp</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giữa</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chúng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không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chỉ</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mang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lại</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khả</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năng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xây</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dựng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ứng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dụng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mạnh</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mẽ</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mà</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còn</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nâng</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cao</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hiệu</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suất</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và</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trải</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nghiệm</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người</a:t>
            </a:r>
            <a:r>
              <a:rPr lang="en-US" sz="2000" dirty="0">
                <a:solidFill>
                  <a:srgbClr val="000000"/>
                </a:solidFill>
                <a:latin typeface="Asap"/>
                <a:ea typeface="Asap"/>
                <a:cs typeface="Asap"/>
                <a:sym typeface="Asap"/>
              </a:rPr>
              <a:t> </a:t>
            </a:r>
            <a:r>
              <a:rPr lang="en-US" sz="2000" dirty="0" err="1">
                <a:solidFill>
                  <a:srgbClr val="000000"/>
                </a:solidFill>
                <a:latin typeface="Asap"/>
                <a:ea typeface="Asap"/>
                <a:cs typeface="Asap"/>
                <a:sym typeface="Asap"/>
              </a:rPr>
              <a:t>dùng</a:t>
            </a:r>
            <a:r>
              <a:rPr lang="en-US" sz="2000" dirty="0">
                <a:solidFill>
                  <a:srgbClr val="000000"/>
                </a:solidFill>
                <a:latin typeface="Asap"/>
                <a:ea typeface="Asap"/>
                <a:cs typeface="Asap"/>
                <a:sym typeface="Asap"/>
              </a:rPr>
              <a:t>.</a:t>
            </a:r>
          </a:p>
          <a:p>
            <a:pPr algn="l">
              <a:lnSpc>
                <a:spcPts val="2800"/>
              </a:lnSpc>
              <a:spcBef>
                <a:spcPct val="0"/>
              </a:spcBef>
            </a:pPr>
            <a:endParaRPr lang="en-US" sz="2000" dirty="0">
              <a:solidFill>
                <a:srgbClr val="000000"/>
              </a:solidFill>
              <a:latin typeface="Asap"/>
              <a:ea typeface="Asap"/>
              <a:cs typeface="Asap"/>
              <a:sym typeface="Asap"/>
            </a:endParaRPr>
          </a:p>
        </p:txBody>
      </p:sp>
      <p:sp>
        <p:nvSpPr>
          <p:cNvPr id="30" name="TextBox 30"/>
          <p:cNvSpPr txBox="1"/>
          <p:nvPr/>
        </p:nvSpPr>
        <p:spPr>
          <a:xfrm>
            <a:off x="4549457" y="8489510"/>
            <a:ext cx="11959810" cy="1054100"/>
          </a:xfrm>
          <a:prstGeom prst="rect">
            <a:avLst/>
          </a:prstGeom>
        </p:spPr>
        <p:txBody>
          <a:bodyPr lIns="0" tIns="0" rIns="0" bIns="0" rtlCol="0" anchor="t">
            <a:spAutoFit/>
          </a:bodyPr>
          <a:lstStyle/>
          <a:p>
            <a:pPr algn="l">
              <a:lnSpc>
                <a:spcPts val="2800"/>
              </a:lnSpc>
            </a:pPr>
            <a:r>
              <a:rPr lang="en-US" sz="2000">
                <a:solidFill>
                  <a:srgbClr val="000000"/>
                </a:solidFill>
                <a:latin typeface="Asap"/>
                <a:ea typeface="Asap"/>
                <a:cs typeface="Asap"/>
                <a:sym typeface="Asap"/>
              </a:rPr>
              <a:t>Trong chương này ghi nhận việc hoàn thiện cài đặt hệ thống và thực hiện kiểm thử toàn diện để đảm bảo chất lượng sản phẩm. Hệ thống đã sẵn sàng chuyển sang giai đoạn triển khai và vận hành thực tế.</a:t>
            </a:r>
          </a:p>
          <a:p>
            <a:pPr algn="l">
              <a:lnSpc>
                <a:spcPts val="2800"/>
              </a:lnSpc>
              <a:spcBef>
                <a:spcPct val="0"/>
              </a:spcBef>
            </a:pPr>
            <a:endParaRPr lang="en-US" sz="2000">
              <a:solidFill>
                <a:srgbClr val="000000"/>
              </a:solidFill>
              <a:latin typeface="Asap"/>
              <a:ea typeface="Asap"/>
              <a:cs typeface="Asap"/>
              <a:sym typeface="Asap"/>
            </a:endParaRPr>
          </a:p>
        </p:txBody>
      </p:sp>
      <p:sp>
        <p:nvSpPr>
          <p:cNvPr id="31" name="TextBox 31"/>
          <p:cNvSpPr txBox="1"/>
          <p:nvPr/>
        </p:nvSpPr>
        <p:spPr>
          <a:xfrm>
            <a:off x="4484990" y="6110903"/>
            <a:ext cx="12024276" cy="1054100"/>
          </a:xfrm>
          <a:prstGeom prst="rect">
            <a:avLst/>
          </a:prstGeom>
        </p:spPr>
        <p:txBody>
          <a:bodyPr lIns="0" tIns="0" rIns="0" bIns="0" rtlCol="0" anchor="t">
            <a:spAutoFit/>
          </a:bodyPr>
          <a:lstStyle/>
          <a:p>
            <a:pPr algn="l">
              <a:lnSpc>
                <a:spcPts val="2800"/>
              </a:lnSpc>
            </a:pPr>
            <a:r>
              <a:rPr lang="en-US" sz="2000">
                <a:solidFill>
                  <a:srgbClr val="000000"/>
                </a:solidFill>
                <a:latin typeface="Asap"/>
                <a:ea typeface="Asap"/>
                <a:cs typeface="Asap"/>
                <a:sym typeface="Asap"/>
              </a:rPr>
              <a:t>Trong chương này tập trung vào việc mô tả chi tiết các yêu cầu hệ thống, mô hình hóa chức năng qua các biểu đồ Use Case, và đặc tả cụ thể từng Use Case để chuẩn bị cho việc thiết kế và phát triển hệ thống.</a:t>
            </a:r>
          </a:p>
          <a:p>
            <a:pPr algn="l">
              <a:lnSpc>
                <a:spcPts val="2800"/>
              </a:lnSpc>
              <a:spcBef>
                <a:spcPct val="0"/>
              </a:spcBef>
            </a:pPr>
            <a:endParaRPr lang="en-US" sz="2000">
              <a:solidFill>
                <a:srgbClr val="000000"/>
              </a:solidFill>
              <a:latin typeface="Asap"/>
              <a:ea typeface="Asap"/>
              <a:cs typeface="Asap"/>
              <a:sym typeface="Asap"/>
            </a:endParaRPr>
          </a:p>
        </p:txBody>
      </p:sp>
      <p:sp>
        <p:nvSpPr>
          <p:cNvPr id="32" name="TextBox 32"/>
          <p:cNvSpPr txBox="1"/>
          <p:nvPr/>
        </p:nvSpPr>
        <p:spPr>
          <a:xfrm>
            <a:off x="4484990" y="3239643"/>
            <a:ext cx="12024276" cy="673902"/>
          </a:xfrm>
          <a:prstGeom prst="rect">
            <a:avLst/>
          </a:prstGeom>
        </p:spPr>
        <p:txBody>
          <a:bodyPr lIns="0" tIns="0" rIns="0" bIns="0" rtlCol="0" anchor="t">
            <a:spAutoFit/>
          </a:bodyPr>
          <a:lstStyle/>
          <a:p>
            <a:pPr algn="just">
              <a:lnSpc>
                <a:spcPts val="3499"/>
              </a:lnSpc>
            </a:pPr>
            <a:r>
              <a:rPr lang="en-US" sz="2499" b="1" dirty="0" err="1">
                <a:solidFill>
                  <a:srgbClr val="0453B9"/>
                </a:solidFill>
                <a:latin typeface="Asap Bold"/>
                <a:ea typeface="Asap Bold"/>
                <a:cs typeface="Asap Bold"/>
                <a:sym typeface="Asap Bold"/>
              </a:rPr>
              <a:t>Trình</a:t>
            </a:r>
            <a:r>
              <a:rPr lang="en-US" sz="2499" b="1" dirty="0">
                <a:solidFill>
                  <a:srgbClr val="0453B9"/>
                </a:solidFill>
                <a:latin typeface="Asap Bold"/>
                <a:ea typeface="Asap Bold"/>
                <a:cs typeface="Asap Bold"/>
                <a:sym typeface="Asap Bold"/>
              </a:rPr>
              <a:t> </a:t>
            </a:r>
            <a:r>
              <a:rPr lang="en-US" sz="2499" b="1" dirty="0" err="1">
                <a:solidFill>
                  <a:srgbClr val="0453B9"/>
                </a:solidFill>
                <a:latin typeface="Asap Bold"/>
                <a:ea typeface="Asap Bold"/>
                <a:cs typeface="Asap Bold"/>
                <a:sym typeface="Asap Bold"/>
              </a:rPr>
              <a:t>bày</a:t>
            </a:r>
            <a:r>
              <a:rPr lang="en-US" sz="2499" b="1" dirty="0">
                <a:solidFill>
                  <a:srgbClr val="0453B9"/>
                </a:solidFill>
                <a:latin typeface="Asap Bold"/>
                <a:ea typeface="Asap Bold"/>
                <a:cs typeface="Asap Bold"/>
                <a:sym typeface="Asap Bold"/>
              </a:rPr>
              <a:t> </a:t>
            </a:r>
            <a:r>
              <a:rPr lang="en-US" sz="2499" b="1" dirty="0" err="1">
                <a:solidFill>
                  <a:srgbClr val="0453B9"/>
                </a:solidFill>
                <a:latin typeface="Asap Bold"/>
                <a:ea typeface="Asap Bold"/>
                <a:cs typeface="Asap Bold"/>
                <a:sym typeface="Asap Bold"/>
              </a:rPr>
              <a:t>công</a:t>
            </a:r>
            <a:r>
              <a:rPr lang="en-US" sz="2499" b="1" dirty="0">
                <a:solidFill>
                  <a:srgbClr val="0453B9"/>
                </a:solidFill>
                <a:latin typeface="Asap Bold"/>
                <a:ea typeface="Asap Bold"/>
                <a:cs typeface="Asap Bold"/>
                <a:sym typeface="Asap Bold"/>
              </a:rPr>
              <a:t> </a:t>
            </a:r>
            <a:r>
              <a:rPr lang="en-US" sz="2499" b="1" dirty="0" err="1">
                <a:solidFill>
                  <a:srgbClr val="0453B9"/>
                </a:solidFill>
                <a:latin typeface="Asap Bold"/>
                <a:ea typeface="Asap Bold"/>
                <a:cs typeface="Asap Bold"/>
                <a:sym typeface="Asap Bold"/>
              </a:rPr>
              <a:t>nghệ</a:t>
            </a:r>
            <a:r>
              <a:rPr lang="en-US" sz="2499" b="1" dirty="0">
                <a:solidFill>
                  <a:srgbClr val="0453B9"/>
                </a:solidFill>
                <a:latin typeface="Asap Bold"/>
                <a:ea typeface="Asap Bold"/>
                <a:cs typeface="Asap Bold"/>
                <a:sym typeface="Asap Bold"/>
              </a:rPr>
              <a:t> ASP.NET </a:t>
            </a:r>
            <a:r>
              <a:rPr lang="en-US" sz="2499" b="1" dirty="0" err="1">
                <a:solidFill>
                  <a:srgbClr val="0453B9"/>
                </a:solidFill>
                <a:latin typeface="Asap Bold"/>
                <a:ea typeface="Asap Bold"/>
                <a:cs typeface="Asap Bold"/>
                <a:sym typeface="Asap Bold"/>
              </a:rPr>
              <a:t>FrameWork</a:t>
            </a:r>
            <a:r>
              <a:rPr lang="en-US" sz="2499" b="1" dirty="0">
                <a:solidFill>
                  <a:srgbClr val="0453B9"/>
                </a:solidFill>
                <a:latin typeface="Asap Bold"/>
                <a:ea typeface="Asap Bold"/>
                <a:cs typeface="Asap Bold"/>
                <a:sym typeface="Asap Bold"/>
              </a:rPr>
              <a:t> </a:t>
            </a:r>
            <a:r>
              <a:rPr lang="en-US" sz="2499" b="1" dirty="0" err="1">
                <a:solidFill>
                  <a:srgbClr val="0453B9"/>
                </a:solidFill>
                <a:latin typeface="Asap Bold"/>
                <a:ea typeface="Asap Bold"/>
                <a:cs typeface="Asap Bold"/>
                <a:sym typeface="Asap Bold"/>
              </a:rPr>
              <a:t>và</a:t>
            </a:r>
            <a:r>
              <a:rPr lang="en-US" sz="2499" b="1" dirty="0">
                <a:solidFill>
                  <a:srgbClr val="0453B9"/>
                </a:solidFill>
                <a:latin typeface="Asap Bold"/>
                <a:ea typeface="Asap Bold"/>
                <a:cs typeface="Asap Bold"/>
                <a:sym typeface="Asap Bold"/>
              </a:rPr>
              <a:t> </a:t>
            </a:r>
            <a:r>
              <a:rPr lang="en-US" sz="2499" b="1" dirty="0" err="1">
                <a:solidFill>
                  <a:srgbClr val="0453B9"/>
                </a:solidFill>
                <a:latin typeface="Asap Bold"/>
                <a:ea typeface="Asap Bold"/>
                <a:cs typeface="Asap Bold"/>
                <a:sym typeface="Asap Bold"/>
              </a:rPr>
              <a:t>mô</a:t>
            </a:r>
            <a:r>
              <a:rPr lang="en-US" sz="2499" b="1" dirty="0">
                <a:solidFill>
                  <a:srgbClr val="0453B9"/>
                </a:solidFill>
                <a:latin typeface="Asap Bold"/>
                <a:ea typeface="Asap Bold"/>
                <a:cs typeface="Asap Bold"/>
                <a:sym typeface="Asap Bold"/>
              </a:rPr>
              <a:t> </a:t>
            </a:r>
            <a:r>
              <a:rPr lang="en-US" sz="2499" b="1" dirty="0" err="1">
                <a:solidFill>
                  <a:srgbClr val="0453B9"/>
                </a:solidFill>
                <a:latin typeface="Asap Bold"/>
                <a:ea typeface="Asap Bold"/>
                <a:cs typeface="Asap Bold"/>
                <a:sym typeface="Asap Bold"/>
              </a:rPr>
              <a:t>hình</a:t>
            </a:r>
            <a:r>
              <a:rPr lang="en-US" sz="2499" b="1" dirty="0">
                <a:solidFill>
                  <a:srgbClr val="0453B9"/>
                </a:solidFill>
                <a:latin typeface="Asap Bold"/>
                <a:ea typeface="Asap Bold"/>
                <a:cs typeface="Asap Bold"/>
                <a:sym typeface="Asap Bold"/>
              </a:rPr>
              <a:t> MVC</a:t>
            </a:r>
          </a:p>
          <a:p>
            <a:pPr algn="just">
              <a:lnSpc>
                <a:spcPts val="1591"/>
              </a:lnSpc>
              <a:spcBef>
                <a:spcPct val="0"/>
              </a:spcBef>
            </a:pPr>
            <a:endParaRPr lang="en-US" sz="2499" b="1" dirty="0">
              <a:solidFill>
                <a:srgbClr val="0453B9"/>
              </a:solidFill>
              <a:latin typeface="Asap Bold"/>
              <a:ea typeface="Asap Bold"/>
              <a:cs typeface="Asap Bold"/>
              <a:sym typeface="Asap Bold"/>
            </a:endParaRPr>
          </a:p>
        </p:txBody>
      </p:sp>
      <p:sp>
        <p:nvSpPr>
          <p:cNvPr id="33" name="TextBox 33"/>
          <p:cNvSpPr txBox="1"/>
          <p:nvPr/>
        </p:nvSpPr>
        <p:spPr>
          <a:xfrm>
            <a:off x="4549457" y="7773328"/>
            <a:ext cx="11959810" cy="1019175"/>
          </a:xfrm>
          <a:prstGeom prst="rect">
            <a:avLst/>
          </a:prstGeom>
        </p:spPr>
        <p:txBody>
          <a:bodyPr lIns="0" tIns="0" rIns="0" bIns="0" rtlCol="0" anchor="t">
            <a:spAutoFit/>
          </a:bodyPr>
          <a:lstStyle/>
          <a:p>
            <a:pPr algn="just">
              <a:lnSpc>
                <a:spcPts val="2499"/>
              </a:lnSpc>
            </a:pPr>
            <a:r>
              <a:rPr lang="en-US" sz="2499" b="1">
                <a:solidFill>
                  <a:srgbClr val="0453B9"/>
                </a:solidFill>
                <a:latin typeface="Asap Bold"/>
                <a:ea typeface="Asap Bold"/>
                <a:cs typeface="Asap Bold"/>
                <a:sym typeface="Asap Bold"/>
              </a:rPr>
              <a:t>Thử nghiệm và đánh giá: Đưa ra mô hình hoạt động và tiến hành cài đặt, thử nghiệm và đánh giá.</a:t>
            </a:r>
          </a:p>
          <a:p>
            <a:pPr algn="just">
              <a:lnSpc>
                <a:spcPts val="3499"/>
              </a:lnSpc>
              <a:spcBef>
                <a:spcPct val="0"/>
              </a:spcBef>
            </a:pPr>
            <a:endParaRPr lang="en-US" sz="2499" b="1">
              <a:solidFill>
                <a:srgbClr val="0453B9"/>
              </a:solidFill>
              <a:latin typeface="Asap Bold"/>
              <a:ea typeface="Asap Bold"/>
              <a:cs typeface="Asap Bold"/>
              <a:sym typeface="Asap Bold"/>
            </a:endParaRPr>
          </a:p>
        </p:txBody>
      </p:sp>
      <p:sp>
        <p:nvSpPr>
          <p:cNvPr id="34" name="TextBox 34"/>
          <p:cNvSpPr txBox="1"/>
          <p:nvPr/>
        </p:nvSpPr>
        <p:spPr>
          <a:xfrm>
            <a:off x="4484990" y="5406997"/>
            <a:ext cx="12024276" cy="958850"/>
          </a:xfrm>
          <a:prstGeom prst="rect">
            <a:avLst/>
          </a:prstGeom>
        </p:spPr>
        <p:txBody>
          <a:bodyPr lIns="0" tIns="0" rIns="0" bIns="0" rtlCol="0" anchor="t">
            <a:spAutoFit/>
          </a:bodyPr>
          <a:lstStyle/>
          <a:p>
            <a:pPr algn="just">
              <a:lnSpc>
                <a:spcPts val="2499"/>
              </a:lnSpc>
            </a:pPr>
            <a:r>
              <a:rPr lang="en-US" sz="2499" b="1">
                <a:solidFill>
                  <a:srgbClr val="0453B9"/>
                </a:solidFill>
                <a:latin typeface="Asap Bold"/>
                <a:ea typeface="Asap Bold"/>
                <a:cs typeface="Asap Bold"/>
                <a:sym typeface="Asap Bold"/>
              </a:rPr>
              <a:t>Phân tích và thiết kế hệ thống xem phim trực tuyến dựa trên nền tảng ASP.NET mô hình MVC: trình bày mô tả hệ thống, các use case và các biểu đồ phân tích.</a:t>
            </a:r>
          </a:p>
          <a:p>
            <a:pPr algn="just">
              <a:lnSpc>
                <a:spcPts val="2499"/>
              </a:lnSpc>
            </a:pPr>
            <a:endParaRPr lang="en-US" sz="2499" b="1">
              <a:solidFill>
                <a:srgbClr val="0453B9"/>
              </a:solidFill>
              <a:latin typeface="Asap Bold"/>
              <a:ea typeface="Asap Bold"/>
              <a:cs typeface="Asap Bold"/>
              <a:sym typeface="Asap Bold"/>
            </a:endParaRPr>
          </a:p>
        </p:txBody>
      </p:sp>
      <p:sp>
        <p:nvSpPr>
          <p:cNvPr id="35" name="TextBox 35"/>
          <p:cNvSpPr txBox="1"/>
          <p:nvPr/>
        </p:nvSpPr>
        <p:spPr>
          <a:xfrm>
            <a:off x="2750700" y="3105552"/>
            <a:ext cx="668089" cy="1566544"/>
          </a:xfrm>
          <a:prstGeom prst="rect">
            <a:avLst/>
          </a:prstGeom>
        </p:spPr>
        <p:txBody>
          <a:bodyPr lIns="0" tIns="0" rIns="0" bIns="0" rtlCol="0" anchor="t">
            <a:spAutoFit/>
          </a:bodyPr>
          <a:lstStyle/>
          <a:p>
            <a:pPr algn="ctr">
              <a:lnSpc>
                <a:spcPts val="12880"/>
              </a:lnSpc>
            </a:pPr>
            <a:r>
              <a:rPr lang="en-US" sz="9200" b="1">
                <a:solidFill>
                  <a:srgbClr val="FFFFFF"/>
                </a:solidFill>
                <a:latin typeface="Noto Sans Bold"/>
                <a:ea typeface="Noto Sans Bold"/>
                <a:cs typeface="Noto Sans Bold"/>
                <a:sym typeface="Noto Sans Bold"/>
              </a:rPr>
              <a:t>1</a:t>
            </a:r>
          </a:p>
        </p:txBody>
      </p:sp>
      <p:sp>
        <p:nvSpPr>
          <p:cNvPr id="36" name="TextBox 36"/>
          <p:cNvSpPr txBox="1"/>
          <p:nvPr/>
        </p:nvSpPr>
        <p:spPr>
          <a:xfrm>
            <a:off x="2750700" y="5289531"/>
            <a:ext cx="668089" cy="1566544"/>
          </a:xfrm>
          <a:prstGeom prst="rect">
            <a:avLst/>
          </a:prstGeom>
        </p:spPr>
        <p:txBody>
          <a:bodyPr lIns="0" tIns="0" rIns="0" bIns="0" rtlCol="0" anchor="t">
            <a:spAutoFit/>
          </a:bodyPr>
          <a:lstStyle/>
          <a:p>
            <a:pPr algn="ctr">
              <a:lnSpc>
                <a:spcPts val="12880"/>
              </a:lnSpc>
            </a:pPr>
            <a:r>
              <a:rPr lang="en-US" sz="9200" b="1">
                <a:solidFill>
                  <a:srgbClr val="FFFFFF"/>
                </a:solidFill>
                <a:latin typeface="Noto Sans Bold"/>
                <a:ea typeface="Noto Sans Bold"/>
                <a:cs typeface="Noto Sans Bold"/>
                <a:sym typeface="Noto Sans Bold"/>
              </a:rPr>
              <a:t>2</a:t>
            </a:r>
          </a:p>
        </p:txBody>
      </p:sp>
      <p:sp>
        <p:nvSpPr>
          <p:cNvPr id="37" name="TextBox 37"/>
          <p:cNvSpPr txBox="1"/>
          <p:nvPr/>
        </p:nvSpPr>
        <p:spPr>
          <a:xfrm>
            <a:off x="2750700" y="7512482"/>
            <a:ext cx="668089" cy="1566544"/>
          </a:xfrm>
          <a:prstGeom prst="rect">
            <a:avLst/>
          </a:prstGeom>
        </p:spPr>
        <p:txBody>
          <a:bodyPr lIns="0" tIns="0" rIns="0" bIns="0" rtlCol="0" anchor="t">
            <a:spAutoFit/>
          </a:bodyPr>
          <a:lstStyle/>
          <a:p>
            <a:pPr algn="ctr">
              <a:lnSpc>
                <a:spcPts val="12880"/>
              </a:lnSpc>
            </a:pPr>
            <a:r>
              <a:rPr lang="en-US" sz="9200" b="1">
                <a:solidFill>
                  <a:srgbClr val="FFFFFF"/>
                </a:solidFill>
                <a:latin typeface="Noto Sans Bold"/>
                <a:ea typeface="Noto Sans Bold"/>
                <a:cs typeface="Noto Sans Bold"/>
                <a:sym typeface="Noto Sans Bold"/>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11367" y="4418030"/>
            <a:ext cx="320486" cy="32048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53B9">
                    <a:alpha val="100000"/>
                  </a:srgbClr>
                </a:gs>
                <a:gs pos="100000">
                  <a:srgbClr val="3881DF">
                    <a:alpha val="100000"/>
                  </a:srgbClr>
                </a:gs>
              </a:gsLst>
              <a:lin ang="2700000"/>
            </a:gradFill>
          </p:spPr>
        </p:sp>
        <p:sp>
          <p:nvSpPr>
            <p:cNvPr id="4" name="TextBox 4"/>
            <p:cNvSpPr txBox="1"/>
            <p:nvPr/>
          </p:nvSpPr>
          <p:spPr>
            <a:xfrm>
              <a:off x="76200" y="38100"/>
              <a:ext cx="660400" cy="698500"/>
            </a:xfrm>
            <a:prstGeom prst="rect">
              <a:avLst/>
            </a:prstGeom>
          </p:spPr>
          <p:txBody>
            <a:bodyPr lIns="23649" tIns="23649" rIns="23649" bIns="23649" rtlCol="0" anchor="ctr"/>
            <a:lstStyle/>
            <a:p>
              <a:pPr algn="ctr">
                <a:lnSpc>
                  <a:spcPts val="2735"/>
                </a:lnSpc>
              </a:pPr>
              <a:endParaRPr/>
            </a:p>
          </p:txBody>
        </p:sp>
      </p:grpSp>
      <p:sp>
        <p:nvSpPr>
          <p:cNvPr id="5" name="Freeform 5"/>
          <p:cNvSpPr/>
          <p:nvPr/>
        </p:nvSpPr>
        <p:spPr>
          <a:xfrm>
            <a:off x="1454393" y="4493878"/>
            <a:ext cx="234433" cy="168792"/>
          </a:xfrm>
          <a:custGeom>
            <a:avLst/>
            <a:gdLst/>
            <a:ahLst/>
            <a:cxnLst/>
            <a:rect l="l" t="t" r="r" b="b"/>
            <a:pathLst>
              <a:path w="234433" h="168792">
                <a:moveTo>
                  <a:pt x="0" y="0"/>
                </a:moveTo>
                <a:lnTo>
                  <a:pt x="234434" y="0"/>
                </a:lnTo>
                <a:lnTo>
                  <a:pt x="234434" y="168792"/>
                </a:lnTo>
                <a:lnTo>
                  <a:pt x="0" y="168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411367" y="6055938"/>
            <a:ext cx="320486" cy="32048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53B9">
                    <a:alpha val="100000"/>
                  </a:srgbClr>
                </a:gs>
                <a:gs pos="100000">
                  <a:srgbClr val="3881DF">
                    <a:alpha val="100000"/>
                  </a:srgbClr>
                </a:gs>
              </a:gsLst>
              <a:lin ang="2700000"/>
            </a:gradFill>
          </p:spPr>
        </p:sp>
        <p:sp>
          <p:nvSpPr>
            <p:cNvPr id="8" name="TextBox 8"/>
            <p:cNvSpPr txBox="1"/>
            <p:nvPr/>
          </p:nvSpPr>
          <p:spPr>
            <a:xfrm>
              <a:off x="76200" y="38100"/>
              <a:ext cx="660400" cy="698500"/>
            </a:xfrm>
            <a:prstGeom prst="rect">
              <a:avLst/>
            </a:prstGeom>
          </p:spPr>
          <p:txBody>
            <a:bodyPr lIns="23649" tIns="23649" rIns="23649" bIns="23649" rtlCol="0" anchor="ctr"/>
            <a:lstStyle/>
            <a:p>
              <a:pPr algn="ctr">
                <a:lnSpc>
                  <a:spcPts val="2735"/>
                </a:lnSpc>
              </a:pPr>
              <a:endParaRPr/>
            </a:p>
          </p:txBody>
        </p:sp>
      </p:grpSp>
      <p:sp>
        <p:nvSpPr>
          <p:cNvPr id="9" name="Freeform 9"/>
          <p:cNvSpPr/>
          <p:nvPr/>
        </p:nvSpPr>
        <p:spPr>
          <a:xfrm>
            <a:off x="1454393" y="6131785"/>
            <a:ext cx="234433" cy="168792"/>
          </a:xfrm>
          <a:custGeom>
            <a:avLst/>
            <a:gdLst/>
            <a:ahLst/>
            <a:cxnLst/>
            <a:rect l="l" t="t" r="r" b="b"/>
            <a:pathLst>
              <a:path w="234433" h="168792">
                <a:moveTo>
                  <a:pt x="0" y="0"/>
                </a:moveTo>
                <a:lnTo>
                  <a:pt x="234434" y="0"/>
                </a:lnTo>
                <a:lnTo>
                  <a:pt x="234434" y="168792"/>
                </a:lnTo>
                <a:lnTo>
                  <a:pt x="0" y="168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16979895" y="0"/>
            <a:ext cx="1365255" cy="10287000"/>
            <a:chOff x="0" y="0"/>
            <a:chExt cx="359573" cy="2709333"/>
          </a:xfrm>
        </p:grpSpPr>
        <p:sp>
          <p:nvSpPr>
            <p:cNvPr id="11" name="Freeform 11"/>
            <p:cNvSpPr/>
            <p:nvPr/>
          </p:nvSpPr>
          <p:spPr>
            <a:xfrm>
              <a:off x="0" y="0"/>
              <a:ext cx="359573" cy="2709333"/>
            </a:xfrm>
            <a:custGeom>
              <a:avLst/>
              <a:gdLst/>
              <a:ahLst/>
              <a:cxnLst/>
              <a:rect l="l" t="t" r="r" b="b"/>
              <a:pathLst>
                <a:path w="359573" h="2709333">
                  <a:moveTo>
                    <a:pt x="0" y="0"/>
                  </a:moveTo>
                  <a:lnTo>
                    <a:pt x="359573" y="0"/>
                  </a:lnTo>
                  <a:lnTo>
                    <a:pt x="359573" y="2709333"/>
                  </a:lnTo>
                  <a:lnTo>
                    <a:pt x="0" y="2709333"/>
                  </a:lnTo>
                  <a:close/>
                </a:path>
              </a:pathLst>
            </a:custGeom>
            <a:gradFill rotWithShape="1">
              <a:gsLst>
                <a:gs pos="0">
                  <a:srgbClr val="0453B9">
                    <a:alpha val="100000"/>
                  </a:srgbClr>
                </a:gs>
                <a:gs pos="100000">
                  <a:srgbClr val="3881DF">
                    <a:alpha val="100000"/>
                  </a:srgbClr>
                </a:gs>
              </a:gsLst>
              <a:lin ang="2700000"/>
            </a:gradFill>
          </p:spPr>
        </p:sp>
        <p:sp>
          <p:nvSpPr>
            <p:cNvPr id="12" name="TextBox 12"/>
            <p:cNvSpPr txBox="1"/>
            <p:nvPr/>
          </p:nvSpPr>
          <p:spPr>
            <a:xfrm>
              <a:off x="0" y="-38100"/>
              <a:ext cx="359573" cy="2747433"/>
            </a:xfrm>
            <a:prstGeom prst="rect">
              <a:avLst/>
            </a:prstGeom>
          </p:spPr>
          <p:txBody>
            <a:bodyPr lIns="50800" tIns="50800" rIns="50800" bIns="50800" rtlCol="0" anchor="ctr"/>
            <a:lstStyle/>
            <a:p>
              <a:pPr algn="ctr">
                <a:lnSpc>
                  <a:spcPts val="2735"/>
                </a:lnSpc>
              </a:pPr>
              <a:endParaRPr/>
            </a:p>
          </p:txBody>
        </p:sp>
      </p:grpSp>
      <p:sp>
        <p:nvSpPr>
          <p:cNvPr id="13" name="Freeform 13"/>
          <p:cNvSpPr/>
          <p:nvPr/>
        </p:nvSpPr>
        <p:spPr>
          <a:xfrm rot="-5400000">
            <a:off x="17057377" y="4822637"/>
            <a:ext cx="1191242" cy="641726"/>
          </a:xfrm>
          <a:custGeom>
            <a:avLst/>
            <a:gdLst/>
            <a:ahLst/>
            <a:cxnLst/>
            <a:rect l="l" t="t" r="r" b="b"/>
            <a:pathLst>
              <a:path w="1191242" h="641726">
                <a:moveTo>
                  <a:pt x="0" y="0"/>
                </a:moveTo>
                <a:lnTo>
                  <a:pt x="1191242" y="0"/>
                </a:lnTo>
                <a:lnTo>
                  <a:pt x="1191242" y="641726"/>
                </a:lnTo>
                <a:lnTo>
                  <a:pt x="0" y="641726"/>
                </a:lnTo>
                <a:lnTo>
                  <a:pt x="0" y="0"/>
                </a:lnTo>
                <a:close/>
              </a:path>
            </a:pathLst>
          </a:custGeom>
          <a:blipFill>
            <a:blip r:embed="rId4">
              <a:extLst>
                <a:ext uri="{96DAC541-7B7A-43D3-8B79-37D633B846F1}">
                  <asvg:svgBlip xmlns:asvg="http://schemas.microsoft.com/office/drawing/2016/SVG/main" r:embed="rId5"/>
                </a:ext>
              </a:extLst>
            </a:blip>
            <a:stretch>
              <a:fillRect b="-85630"/>
            </a:stretch>
          </a:blipFill>
        </p:spPr>
      </p:sp>
      <p:grpSp>
        <p:nvGrpSpPr>
          <p:cNvPr id="14" name="Group 14"/>
          <p:cNvGrpSpPr/>
          <p:nvPr/>
        </p:nvGrpSpPr>
        <p:grpSpPr>
          <a:xfrm>
            <a:off x="6404501" y="9720110"/>
            <a:ext cx="7020469" cy="1076631"/>
            <a:chOff x="0" y="0"/>
            <a:chExt cx="1849012" cy="283557"/>
          </a:xfrm>
        </p:grpSpPr>
        <p:sp>
          <p:nvSpPr>
            <p:cNvPr id="15" name="Freeform 15"/>
            <p:cNvSpPr/>
            <p:nvPr/>
          </p:nvSpPr>
          <p:spPr>
            <a:xfrm>
              <a:off x="0" y="0"/>
              <a:ext cx="1849012" cy="283557"/>
            </a:xfrm>
            <a:custGeom>
              <a:avLst/>
              <a:gdLst/>
              <a:ahLst/>
              <a:cxnLst/>
              <a:rect l="l" t="t" r="r" b="b"/>
              <a:pathLst>
                <a:path w="1849012" h="283557">
                  <a:moveTo>
                    <a:pt x="110276" y="0"/>
                  </a:moveTo>
                  <a:lnTo>
                    <a:pt x="1738736" y="0"/>
                  </a:lnTo>
                  <a:cubicBezTo>
                    <a:pt x="1767983" y="0"/>
                    <a:pt x="1796032" y="11618"/>
                    <a:pt x="1816713" y="32299"/>
                  </a:cubicBezTo>
                  <a:cubicBezTo>
                    <a:pt x="1837394" y="52980"/>
                    <a:pt x="1849012" y="81029"/>
                    <a:pt x="1849012" y="110276"/>
                  </a:cubicBezTo>
                  <a:lnTo>
                    <a:pt x="1849012" y="173281"/>
                  </a:lnTo>
                  <a:cubicBezTo>
                    <a:pt x="1849012" y="234185"/>
                    <a:pt x="1799640" y="283557"/>
                    <a:pt x="1738736" y="283557"/>
                  </a:cubicBezTo>
                  <a:lnTo>
                    <a:pt x="110276" y="283557"/>
                  </a:lnTo>
                  <a:cubicBezTo>
                    <a:pt x="81029" y="283557"/>
                    <a:pt x="52980" y="271939"/>
                    <a:pt x="32299" y="251258"/>
                  </a:cubicBezTo>
                  <a:cubicBezTo>
                    <a:pt x="11618" y="230577"/>
                    <a:pt x="0" y="202528"/>
                    <a:pt x="0" y="173281"/>
                  </a:cubicBezTo>
                  <a:lnTo>
                    <a:pt x="0" y="110276"/>
                  </a:lnTo>
                  <a:cubicBezTo>
                    <a:pt x="0" y="81029"/>
                    <a:pt x="11618" y="52980"/>
                    <a:pt x="32299" y="32299"/>
                  </a:cubicBezTo>
                  <a:cubicBezTo>
                    <a:pt x="52980" y="11618"/>
                    <a:pt x="81029" y="0"/>
                    <a:pt x="110276"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16" name="TextBox 16"/>
            <p:cNvSpPr txBox="1"/>
            <p:nvPr/>
          </p:nvSpPr>
          <p:spPr>
            <a:xfrm>
              <a:off x="0" y="-38100"/>
              <a:ext cx="1849012" cy="321657"/>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1454241" y="9501622"/>
            <a:ext cx="1046053" cy="563513"/>
          </a:xfrm>
          <a:custGeom>
            <a:avLst/>
            <a:gdLst/>
            <a:ahLst/>
            <a:cxnLst/>
            <a:rect l="l" t="t" r="r" b="b"/>
            <a:pathLst>
              <a:path w="1046053" h="563513">
                <a:moveTo>
                  <a:pt x="0" y="0"/>
                </a:moveTo>
                <a:lnTo>
                  <a:pt x="1046053" y="0"/>
                </a:lnTo>
                <a:lnTo>
                  <a:pt x="1046053" y="563512"/>
                </a:lnTo>
                <a:lnTo>
                  <a:pt x="0" y="563512"/>
                </a:lnTo>
                <a:lnTo>
                  <a:pt x="0" y="0"/>
                </a:lnTo>
                <a:close/>
              </a:path>
            </a:pathLst>
          </a:custGeom>
          <a:blipFill>
            <a:blip r:embed="rId6">
              <a:extLst>
                <a:ext uri="{96DAC541-7B7A-43D3-8B79-37D633B846F1}">
                  <asvg:svgBlip xmlns:asvg="http://schemas.microsoft.com/office/drawing/2016/SVG/main" r:embed="rId7"/>
                </a:ext>
              </a:extLst>
            </a:blip>
            <a:stretch>
              <a:fillRect b="-85630"/>
            </a:stretch>
          </a:blipFill>
        </p:spPr>
      </p:sp>
      <p:grpSp>
        <p:nvGrpSpPr>
          <p:cNvPr id="18" name="Group 18"/>
          <p:cNvGrpSpPr/>
          <p:nvPr/>
        </p:nvGrpSpPr>
        <p:grpSpPr>
          <a:xfrm>
            <a:off x="1454393" y="7569762"/>
            <a:ext cx="320486" cy="32048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53B9">
                    <a:alpha val="100000"/>
                  </a:srgbClr>
                </a:gs>
                <a:gs pos="100000">
                  <a:srgbClr val="3881DF">
                    <a:alpha val="100000"/>
                  </a:srgbClr>
                </a:gs>
              </a:gsLst>
              <a:lin ang="2700000"/>
            </a:gradFill>
          </p:spPr>
        </p:sp>
        <p:sp>
          <p:nvSpPr>
            <p:cNvPr id="20" name="TextBox 20"/>
            <p:cNvSpPr txBox="1"/>
            <p:nvPr/>
          </p:nvSpPr>
          <p:spPr>
            <a:xfrm>
              <a:off x="76200" y="38100"/>
              <a:ext cx="660400" cy="698500"/>
            </a:xfrm>
            <a:prstGeom prst="rect">
              <a:avLst/>
            </a:prstGeom>
          </p:spPr>
          <p:txBody>
            <a:bodyPr lIns="23649" tIns="23649" rIns="23649" bIns="23649" rtlCol="0" anchor="ctr"/>
            <a:lstStyle/>
            <a:p>
              <a:pPr algn="ctr">
                <a:lnSpc>
                  <a:spcPts val="2735"/>
                </a:lnSpc>
              </a:pPr>
              <a:endParaRPr/>
            </a:p>
          </p:txBody>
        </p:sp>
      </p:grpSp>
      <p:sp>
        <p:nvSpPr>
          <p:cNvPr id="21" name="Freeform 21"/>
          <p:cNvSpPr/>
          <p:nvPr/>
        </p:nvSpPr>
        <p:spPr>
          <a:xfrm>
            <a:off x="1497420" y="7645609"/>
            <a:ext cx="234433" cy="168792"/>
          </a:xfrm>
          <a:custGeom>
            <a:avLst/>
            <a:gdLst/>
            <a:ahLst/>
            <a:cxnLst/>
            <a:rect l="l" t="t" r="r" b="b"/>
            <a:pathLst>
              <a:path w="234433" h="168792">
                <a:moveTo>
                  <a:pt x="0" y="0"/>
                </a:moveTo>
                <a:lnTo>
                  <a:pt x="234433" y="0"/>
                </a:lnTo>
                <a:lnTo>
                  <a:pt x="234433" y="168792"/>
                </a:lnTo>
                <a:lnTo>
                  <a:pt x="0" y="168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a:off x="5070721" y="4162848"/>
            <a:ext cx="14448451" cy="5902286"/>
          </a:xfrm>
          <a:custGeom>
            <a:avLst/>
            <a:gdLst/>
            <a:ahLst/>
            <a:cxnLst/>
            <a:rect l="l" t="t" r="r" b="b"/>
            <a:pathLst>
              <a:path w="14448451" h="5902286">
                <a:moveTo>
                  <a:pt x="0" y="0"/>
                </a:moveTo>
                <a:lnTo>
                  <a:pt x="14448451" y="0"/>
                </a:lnTo>
                <a:lnTo>
                  <a:pt x="14448451" y="5902286"/>
                </a:lnTo>
                <a:lnTo>
                  <a:pt x="0" y="5902286"/>
                </a:lnTo>
                <a:lnTo>
                  <a:pt x="0" y="0"/>
                </a:lnTo>
                <a:close/>
              </a:path>
            </a:pathLst>
          </a:custGeom>
          <a:blipFill>
            <a:blip r:embed="rId8">
              <a:alphaModFix amt="18999"/>
            </a:blip>
            <a:stretch>
              <a:fillRect t="-54106"/>
            </a:stretch>
          </a:blipFill>
        </p:spPr>
      </p:sp>
      <p:sp>
        <p:nvSpPr>
          <p:cNvPr id="23" name="Freeform 23"/>
          <p:cNvSpPr/>
          <p:nvPr/>
        </p:nvSpPr>
        <p:spPr>
          <a:xfrm>
            <a:off x="11982691" y="48048"/>
            <a:ext cx="4089082" cy="4114800"/>
          </a:xfrm>
          <a:custGeom>
            <a:avLst/>
            <a:gdLst/>
            <a:ahLst/>
            <a:cxnLst/>
            <a:rect l="l" t="t" r="r" b="b"/>
            <a:pathLst>
              <a:path w="4089082" h="4114800">
                <a:moveTo>
                  <a:pt x="0" y="0"/>
                </a:moveTo>
                <a:lnTo>
                  <a:pt x="4089083" y="0"/>
                </a:lnTo>
                <a:lnTo>
                  <a:pt x="4089083" y="4114800"/>
                </a:lnTo>
                <a:lnTo>
                  <a:pt x="0" y="4114800"/>
                </a:lnTo>
                <a:lnTo>
                  <a:pt x="0" y="0"/>
                </a:lnTo>
                <a:close/>
              </a:path>
            </a:pathLst>
          </a:custGeom>
          <a:blipFill>
            <a:blip r:embed="rId9">
              <a:alphaModFix amt="65000"/>
              <a:extLst>
                <a:ext uri="{96DAC541-7B7A-43D3-8B79-37D633B846F1}">
                  <asvg:svgBlip xmlns:asvg="http://schemas.microsoft.com/office/drawing/2016/SVG/main" r:embed="rId10"/>
                </a:ext>
              </a:extLst>
            </a:blip>
            <a:stretch>
              <a:fillRect/>
            </a:stretch>
          </a:blipFill>
        </p:spPr>
      </p:sp>
      <p:sp>
        <p:nvSpPr>
          <p:cNvPr id="24" name="TextBox 24"/>
          <p:cNvSpPr txBox="1"/>
          <p:nvPr/>
        </p:nvSpPr>
        <p:spPr>
          <a:xfrm>
            <a:off x="603369" y="2070567"/>
            <a:ext cx="11184494" cy="1771671"/>
          </a:xfrm>
          <a:prstGeom prst="rect">
            <a:avLst/>
          </a:prstGeom>
        </p:spPr>
        <p:txBody>
          <a:bodyPr lIns="0" tIns="0" rIns="0" bIns="0" rtlCol="0" anchor="t">
            <a:spAutoFit/>
          </a:bodyPr>
          <a:lstStyle/>
          <a:p>
            <a:pPr algn="l">
              <a:lnSpc>
                <a:spcPts val="6903"/>
              </a:lnSpc>
            </a:pPr>
            <a:r>
              <a:rPr lang="en-US" sz="6003" b="1">
                <a:solidFill>
                  <a:srgbClr val="0453B9"/>
                </a:solidFill>
                <a:latin typeface="Asap Bold"/>
                <a:ea typeface="Asap Bold"/>
                <a:cs typeface="Asap Bold"/>
                <a:sym typeface="Asap Bold"/>
              </a:rPr>
              <a:t>Một số vấn đề phổ biến liên quan tới một website xem phim</a:t>
            </a:r>
          </a:p>
        </p:txBody>
      </p:sp>
      <p:sp>
        <p:nvSpPr>
          <p:cNvPr id="25" name="TextBox 25"/>
          <p:cNvSpPr txBox="1"/>
          <p:nvPr/>
        </p:nvSpPr>
        <p:spPr>
          <a:xfrm>
            <a:off x="1863563" y="4258084"/>
            <a:ext cx="9563406" cy="1703264"/>
          </a:xfrm>
          <a:prstGeom prst="rect">
            <a:avLst/>
          </a:prstGeom>
        </p:spPr>
        <p:txBody>
          <a:bodyPr lIns="0" tIns="0" rIns="0" bIns="0" rtlCol="0" anchor="t">
            <a:spAutoFit/>
          </a:bodyPr>
          <a:lstStyle/>
          <a:p>
            <a:pPr algn="just">
              <a:lnSpc>
                <a:spcPts val="4495"/>
              </a:lnSpc>
            </a:pPr>
            <a:r>
              <a:rPr lang="en-US" sz="3211" b="1">
                <a:solidFill>
                  <a:srgbClr val="000000"/>
                </a:solidFill>
                <a:latin typeface="Asap Semi-Bold"/>
                <a:ea typeface="Asap Semi-Bold"/>
                <a:cs typeface="Asap Semi-Bold"/>
                <a:sym typeface="Asap Semi-Bold"/>
              </a:rPr>
              <a:t>Pháp lý: Đảm bảo nội dung phim tuân thủ quy định bản quyền quốc tế và địa phương.</a:t>
            </a:r>
          </a:p>
          <a:p>
            <a:pPr algn="just">
              <a:lnSpc>
                <a:spcPts val="4495"/>
              </a:lnSpc>
              <a:spcBef>
                <a:spcPct val="0"/>
              </a:spcBef>
            </a:pPr>
            <a:endParaRPr lang="en-US" sz="3211" b="1">
              <a:solidFill>
                <a:srgbClr val="000000"/>
              </a:solidFill>
              <a:latin typeface="Asap Semi-Bold"/>
              <a:ea typeface="Asap Semi-Bold"/>
              <a:cs typeface="Asap Semi-Bold"/>
              <a:sym typeface="Asap Semi-Bold"/>
            </a:endParaRPr>
          </a:p>
        </p:txBody>
      </p:sp>
      <p:sp>
        <p:nvSpPr>
          <p:cNvPr id="26" name="TextBox 26"/>
          <p:cNvSpPr txBox="1"/>
          <p:nvPr/>
        </p:nvSpPr>
        <p:spPr>
          <a:xfrm>
            <a:off x="1863563" y="5895992"/>
            <a:ext cx="9563406" cy="1703264"/>
          </a:xfrm>
          <a:prstGeom prst="rect">
            <a:avLst/>
          </a:prstGeom>
        </p:spPr>
        <p:txBody>
          <a:bodyPr lIns="0" tIns="0" rIns="0" bIns="0" rtlCol="0" anchor="t">
            <a:spAutoFit/>
          </a:bodyPr>
          <a:lstStyle/>
          <a:p>
            <a:pPr algn="just">
              <a:lnSpc>
                <a:spcPts val="4495"/>
              </a:lnSpc>
            </a:pPr>
            <a:r>
              <a:rPr lang="en-US" sz="3211" b="1">
                <a:solidFill>
                  <a:srgbClr val="000000"/>
                </a:solidFill>
                <a:latin typeface="Asap Semi-Bold"/>
                <a:ea typeface="Asap Semi-Bold"/>
                <a:cs typeface="Asap Semi-Bold"/>
                <a:sym typeface="Asap Semi-Bold"/>
              </a:rPr>
              <a:t>Chi phí bản quyền: Việc mua bản quyền từ nhà sản xuất hoặc nhà phân phối có thể rất tốn kém.</a:t>
            </a:r>
          </a:p>
          <a:p>
            <a:pPr algn="just">
              <a:lnSpc>
                <a:spcPts val="4495"/>
              </a:lnSpc>
              <a:spcBef>
                <a:spcPct val="0"/>
              </a:spcBef>
            </a:pPr>
            <a:endParaRPr lang="en-US" sz="3211" b="1">
              <a:solidFill>
                <a:srgbClr val="000000"/>
              </a:solidFill>
              <a:latin typeface="Asap Semi-Bold"/>
              <a:ea typeface="Asap Semi-Bold"/>
              <a:cs typeface="Asap Semi-Bold"/>
              <a:sym typeface="Asap Semi-Bold"/>
            </a:endParaRPr>
          </a:p>
        </p:txBody>
      </p:sp>
      <p:sp>
        <p:nvSpPr>
          <p:cNvPr id="27" name="TextBox 27"/>
          <p:cNvSpPr txBox="1"/>
          <p:nvPr/>
        </p:nvSpPr>
        <p:spPr>
          <a:xfrm>
            <a:off x="1906590" y="7409816"/>
            <a:ext cx="9563406" cy="1133721"/>
          </a:xfrm>
          <a:prstGeom prst="rect">
            <a:avLst/>
          </a:prstGeom>
        </p:spPr>
        <p:txBody>
          <a:bodyPr lIns="0" tIns="0" rIns="0" bIns="0" rtlCol="0" anchor="t">
            <a:spAutoFit/>
          </a:bodyPr>
          <a:lstStyle/>
          <a:p>
            <a:pPr algn="just">
              <a:lnSpc>
                <a:spcPts val="4495"/>
              </a:lnSpc>
              <a:spcBef>
                <a:spcPct val="0"/>
              </a:spcBef>
            </a:pPr>
            <a:r>
              <a:rPr lang="en-US" sz="3211" b="1">
                <a:solidFill>
                  <a:srgbClr val="000000"/>
                </a:solidFill>
                <a:latin typeface="Asap Semi-Bold"/>
                <a:ea typeface="Asap Semi-Bold"/>
                <a:cs typeface="Asap Semi-Bold"/>
                <a:sym typeface="Asap Semi-Bold"/>
              </a:rPr>
              <a:t>Ngăn chặn vi phạm bản quyền: Ngăn chặn việc tải xuống trái phép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979895" y="0"/>
            <a:ext cx="1365255" cy="10287000"/>
            <a:chOff x="0" y="0"/>
            <a:chExt cx="359573" cy="2709333"/>
          </a:xfrm>
        </p:grpSpPr>
        <p:sp>
          <p:nvSpPr>
            <p:cNvPr id="3" name="Freeform 3"/>
            <p:cNvSpPr/>
            <p:nvPr/>
          </p:nvSpPr>
          <p:spPr>
            <a:xfrm>
              <a:off x="0" y="0"/>
              <a:ext cx="359573" cy="2709333"/>
            </a:xfrm>
            <a:custGeom>
              <a:avLst/>
              <a:gdLst/>
              <a:ahLst/>
              <a:cxnLst/>
              <a:rect l="l" t="t" r="r" b="b"/>
              <a:pathLst>
                <a:path w="359573" h="2709333">
                  <a:moveTo>
                    <a:pt x="0" y="0"/>
                  </a:moveTo>
                  <a:lnTo>
                    <a:pt x="359573" y="0"/>
                  </a:lnTo>
                  <a:lnTo>
                    <a:pt x="359573" y="2709333"/>
                  </a:lnTo>
                  <a:lnTo>
                    <a:pt x="0" y="2709333"/>
                  </a:lnTo>
                  <a:close/>
                </a:path>
              </a:pathLst>
            </a:custGeom>
            <a:gradFill rotWithShape="1">
              <a:gsLst>
                <a:gs pos="0">
                  <a:srgbClr val="0453B9">
                    <a:alpha val="100000"/>
                  </a:srgbClr>
                </a:gs>
                <a:gs pos="100000">
                  <a:srgbClr val="3881DF">
                    <a:alpha val="100000"/>
                  </a:srgbClr>
                </a:gs>
              </a:gsLst>
              <a:lin ang="2700000"/>
            </a:gradFill>
          </p:spPr>
        </p:sp>
        <p:sp>
          <p:nvSpPr>
            <p:cNvPr id="4" name="TextBox 4"/>
            <p:cNvSpPr txBox="1"/>
            <p:nvPr/>
          </p:nvSpPr>
          <p:spPr>
            <a:xfrm>
              <a:off x="0" y="-38100"/>
              <a:ext cx="359573" cy="2747433"/>
            </a:xfrm>
            <a:prstGeom prst="rect">
              <a:avLst/>
            </a:prstGeom>
          </p:spPr>
          <p:txBody>
            <a:bodyPr lIns="50800" tIns="50800" rIns="50800" bIns="50800" rtlCol="0" anchor="ctr"/>
            <a:lstStyle/>
            <a:p>
              <a:pPr algn="ctr">
                <a:lnSpc>
                  <a:spcPts val="2735"/>
                </a:lnSpc>
              </a:pPr>
              <a:endParaRPr/>
            </a:p>
          </p:txBody>
        </p:sp>
      </p:grpSp>
      <p:sp>
        <p:nvSpPr>
          <p:cNvPr id="5" name="Freeform 5"/>
          <p:cNvSpPr/>
          <p:nvPr/>
        </p:nvSpPr>
        <p:spPr>
          <a:xfrm rot="-5400000">
            <a:off x="17057377" y="4822637"/>
            <a:ext cx="1191242" cy="641726"/>
          </a:xfrm>
          <a:custGeom>
            <a:avLst/>
            <a:gdLst/>
            <a:ahLst/>
            <a:cxnLst/>
            <a:rect l="l" t="t" r="r" b="b"/>
            <a:pathLst>
              <a:path w="1191242" h="641726">
                <a:moveTo>
                  <a:pt x="0" y="0"/>
                </a:moveTo>
                <a:lnTo>
                  <a:pt x="1191242" y="0"/>
                </a:lnTo>
                <a:lnTo>
                  <a:pt x="1191242" y="641726"/>
                </a:lnTo>
                <a:lnTo>
                  <a:pt x="0" y="641726"/>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grpSp>
        <p:nvGrpSpPr>
          <p:cNvPr id="6" name="Group 6"/>
          <p:cNvGrpSpPr/>
          <p:nvPr/>
        </p:nvGrpSpPr>
        <p:grpSpPr>
          <a:xfrm>
            <a:off x="6404501" y="9720110"/>
            <a:ext cx="7020469" cy="1076631"/>
            <a:chOff x="0" y="0"/>
            <a:chExt cx="1849012" cy="283557"/>
          </a:xfrm>
        </p:grpSpPr>
        <p:sp>
          <p:nvSpPr>
            <p:cNvPr id="7" name="Freeform 7"/>
            <p:cNvSpPr/>
            <p:nvPr/>
          </p:nvSpPr>
          <p:spPr>
            <a:xfrm>
              <a:off x="0" y="0"/>
              <a:ext cx="1849012" cy="283557"/>
            </a:xfrm>
            <a:custGeom>
              <a:avLst/>
              <a:gdLst/>
              <a:ahLst/>
              <a:cxnLst/>
              <a:rect l="l" t="t" r="r" b="b"/>
              <a:pathLst>
                <a:path w="1849012" h="283557">
                  <a:moveTo>
                    <a:pt x="110276" y="0"/>
                  </a:moveTo>
                  <a:lnTo>
                    <a:pt x="1738736" y="0"/>
                  </a:lnTo>
                  <a:cubicBezTo>
                    <a:pt x="1767983" y="0"/>
                    <a:pt x="1796032" y="11618"/>
                    <a:pt x="1816713" y="32299"/>
                  </a:cubicBezTo>
                  <a:cubicBezTo>
                    <a:pt x="1837394" y="52980"/>
                    <a:pt x="1849012" y="81029"/>
                    <a:pt x="1849012" y="110276"/>
                  </a:cubicBezTo>
                  <a:lnTo>
                    <a:pt x="1849012" y="173281"/>
                  </a:lnTo>
                  <a:cubicBezTo>
                    <a:pt x="1849012" y="234185"/>
                    <a:pt x="1799640" y="283557"/>
                    <a:pt x="1738736" y="283557"/>
                  </a:cubicBezTo>
                  <a:lnTo>
                    <a:pt x="110276" y="283557"/>
                  </a:lnTo>
                  <a:cubicBezTo>
                    <a:pt x="81029" y="283557"/>
                    <a:pt x="52980" y="271939"/>
                    <a:pt x="32299" y="251258"/>
                  </a:cubicBezTo>
                  <a:cubicBezTo>
                    <a:pt x="11618" y="230577"/>
                    <a:pt x="0" y="202528"/>
                    <a:pt x="0" y="173281"/>
                  </a:cubicBezTo>
                  <a:lnTo>
                    <a:pt x="0" y="110276"/>
                  </a:lnTo>
                  <a:cubicBezTo>
                    <a:pt x="0" y="81029"/>
                    <a:pt x="11618" y="52980"/>
                    <a:pt x="32299" y="32299"/>
                  </a:cubicBezTo>
                  <a:cubicBezTo>
                    <a:pt x="52980" y="11618"/>
                    <a:pt x="81029" y="0"/>
                    <a:pt x="110276"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8" name="TextBox 8"/>
            <p:cNvSpPr txBox="1"/>
            <p:nvPr/>
          </p:nvSpPr>
          <p:spPr>
            <a:xfrm>
              <a:off x="0" y="-38100"/>
              <a:ext cx="1849012" cy="321657"/>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454241" y="9501622"/>
            <a:ext cx="1046053" cy="563513"/>
          </a:xfrm>
          <a:custGeom>
            <a:avLst/>
            <a:gdLst/>
            <a:ahLst/>
            <a:cxnLst/>
            <a:rect l="l" t="t" r="r" b="b"/>
            <a:pathLst>
              <a:path w="1046053" h="563513">
                <a:moveTo>
                  <a:pt x="0" y="0"/>
                </a:moveTo>
                <a:lnTo>
                  <a:pt x="1046053" y="0"/>
                </a:lnTo>
                <a:lnTo>
                  <a:pt x="1046053" y="563512"/>
                </a:lnTo>
                <a:lnTo>
                  <a:pt x="0" y="563512"/>
                </a:lnTo>
                <a:lnTo>
                  <a:pt x="0" y="0"/>
                </a:lnTo>
                <a:close/>
              </a:path>
            </a:pathLst>
          </a:custGeom>
          <a:blipFill>
            <a:blip r:embed="rId4">
              <a:extLst>
                <a:ext uri="{96DAC541-7B7A-43D3-8B79-37D633B846F1}">
                  <asvg:svgBlip xmlns:asvg="http://schemas.microsoft.com/office/drawing/2016/SVG/main" r:embed="rId5"/>
                </a:ext>
              </a:extLst>
            </a:blip>
            <a:stretch>
              <a:fillRect b="-85630"/>
            </a:stretch>
          </a:blipFill>
        </p:spPr>
      </p:sp>
      <p:sp>
        <p:nvSpPr>
          <p:cNvPr id="10" name="TextBox 10"/>
          <p:cNvSpPr txBox="1"/>
          <p:nvPr/>
        </p:nvSpPr>
        <p:spPr>
          <a:xfrm>
            <a:off x="1053020" y="695713"/>
            <a:ext cx="11184494" cy="895371"/>
          </a:xfrm>
          <a:prstGeom prst="rect">
            <a:avLst/>
          </a:prstGeom>
        </p:spPr>
        <p:txBody>
          <a:bodyPr lIns="0" tIns="0" rIns="0" bIns="0" rtlCol="0" anchor="t">
            <a:spAutoFit/>
          </a:bodyPr>
          <a:lstStyle/>
          <a:p>
            <a:pPr algn="l">
              <a:lnSpc>
                <a:spcPts val="6903"/>
              </a:lnSpc>
            </a:pPr>
            <a:r>
              <a:rPr lang="en-US" sz="6003" b="1">
                <a:solidFill>
                  <a:srgbClr val="0453B9"/>
                </a:solidFill>
                <a:latin typeface="Asap Bold"/>
                <a:ea typeface="Asap Bold"/>
                <a:cs typeface="Asap Bold"/>
                <a:sym typeface="Asap Bold"/>
              </a:rPr>
              <a:t>Phân tích và thiết kế hệ thống</a:t>
            </a:r>
          </a:p>
        </p:txBody>
      </p:sp>
      <p:sp>
        <p:nvSpPr>
          <p:cNvPr id="11" name="TextBox 11"/>
          <p:cNvSpPr txBox="1"/>
          <p:nvPr/>
        </p:nvSpPr>
        <p:spPr>
          <a:xfrm>
            <a:off x="1028700" y="2307273"/>
            <a:ext cx="14424309" cy="6206426"/>
          </a:xfrm>
          <a:prstGeom prst="rect">
            <a:avLst/>
          </a:prstGeom>
        </p:spPr>
        <p:txBody>
          <a:bodyPr lIns="0" tIns="0" rIns="0" bIns="0" rtlCol="0" anchor="t">
            <a:spAutoFit/>
          </a:bodyPr>
          <a:lstStyle/>
          <a:p>
            <a:pPr algn="just">
              <a:lnSpc>
                <a:spcPts val="5956"/>
              </a:lnSpc>
            </a:pPr>
            <a:r>
              <a:rPr lang="en-US" sz="3699" b="1">
                <a:solidFill>
                  <a:srgbClr val="000000"/>
                </a:solidFill>
                <a:latin typeface="Asap Bold"/>
                <a:ea typeface="Asap Bold"/>
                <a:cs typeface="Asap Bold"/>
                <a:sym typeface="Asap Bold"/>
              </a:rPr>
              <a:t>Các chức năng phía người dùng:</a:t>
            </a:r>
          </a:p>
          <a:p>
            <a:pPr marL="734061" lvl="1" indent="-367031" algn="just">
              <a:lnSpc>
                <a:spcPts val="5474"/>
              </a:lnSpc>
              <a:buFont typeface="Arial"/>
              <a:buChar char="•"/>
            </a:pPr>
            <a:r>
              <a:rPr lang="en-US" sz="3400" b="1">
                <a:solidFill>
                  <a:srgbClr val="000000"/>
                </a:solidFill>
                <a:latin typeface="Asap Bold"/>
                <a:ea typeface="Asap Bold"/>
                <a:cs typeface="Asap Bold"/>
                <a:sym typeface="Asap Bold"/>
              </a:rPr>
              <a:t>Đăng ký tài khoản: Người dùng có thể đăng ký tài khoản cá nhân</a:t>
            </a:r>
          </a:p>
          <a:p>
            <a:pPr marL="734061" lvl="1" indent="-367031" algn="just">
              <a:lnSpc>
                <a:spcPts val="5474"/>
              </a:lnSpc>
              <a:buFont typeface="Arial"/>
              <a:buChar char="•"/>
            </a:pPr>
            <a:r>
              <a:rPr lang="en-US" sz="3400" b="1">
                <a:solidFill>
                  <a:srgbClr val="000000"/>
                </a:solidFill>
                <a:latin typeface="Asap Bold"/>
                <a:ea typeface="Asap Bold"/>
                <a:cs typeface="Asap Bold"/>
                <a:sym typeface="Asap Bold"/>
              </a:rPr>
              <a:t>Đăng nhập: Khi người dùng nhập tên tài khoản và mật khẩu đúng với tài khoản đã đăng ký thì có thể đăng nhập vào hệ thống</a:t>
            </a:r>
          </a:p>
          <a:p>
            <a:pPr marL="734061" lvl="1" indent="-367031" algn="just">
              <a:lnSpc>
                <a:spcPts val="5474"/>
              </a:lnSpc>
              <a:buFont typeface="Arial"/>
              <a:buChar char="•"/>
            </a:pPr>
            <a:r>
              <a:rPr lang="en-US" sz="3400" b="1">
                <a:solidFill>
                  <a:srgbClr val="000000"/>
                </a:solidFill>
                <a:latin typeface="Asap Bold"/>
                <a:ea typeface="Asap Bold"/>
                <a:cs typeface="Asap Bold"/>
                <a:sym typeface="Asap Bold"/>
              </a:rPr>
              <a:t>Xem trang chủ: Người dùng có thể xem thông tin về các phim, tin tức bài đăng mới</a:t>
            </a:r>
          </a:p>
          <a:p>
            <a:pPr marL="734061" lvl="1" indent="-367031" algn="just">
              <a:lnSpc>
                <a:spcPts val="5474"/>
              </a:lnSpc>
              <a:buFont typeface="Arial"/>
              <a:buChar char="•"/>
            </a:pPr>
            <a:r>
              <a:rPr lang="en-US" sz="3400" b="1">
                <a:solidFill>
                  <a:srgbClr val="000000"/>
                </a:solidFill>
                <a:latin typeface="Asap Bold"/>
                <a:ea typeface="Asap Bold"/>
                <a:cs typeface="Asap Bold"/>
                <a:sym typeface="Asap Bold"/>
              </a:rPr>
              <a:t>Tìm kiếm: Người dùng có thể tìm kiếm phim bằng cách nhập từ khóa vào ô tìm kiếm và click chọn nút “Tìm kiếm”</a:t>
            </a:r>
          </a:p>
          <a:p>
            <a:pPr marL="734061" lvl="1" indent="-367031" algn="just">
              <a:lnSpc>
                <a:spcPts val="5474"/>
              </a:lnSpc>
              <a:buFont typeface="Arial"/>
              <a:buChar char="•"/>
            </a:pPr>
            <a:r>
              <a:rPr lang="en-US" sz="3400" b="1">
                <a:solidFill>
                  <a:srgbClr val="000000"/>
                </a:solidFill>
                <a:latin typeface="Asap Bold"/>
                <a:ea typeface="Asap Bold"/>
                <a:cs typeface="Asap Bold"/>
                <a:sym typeface="Asap Bold"/>
              </a:rPr>
              <a:t>Bình luận: Người dùng có thể để lại bình luận trong trang chi tiết phim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979895" y="0"/>
            <a:ext cx="1365255" cy="10287000"/>
            <a:chOff x="0" y="0"/>
            <a:chExt cx="359573" cy="2709333"/>
          </a:xfrm>
        </p:grpSpPr>
        <p:sp>
          <p:nvSpPr>
            <p:cNvPr id="3" name="Freeform 3"/>
            <p:cNvSpPr/>
            <p:nvPr/>
          </p:nvSpPr>
          <p:spPr>
            <a:xfrm>
              <a:off x="0" y="0"/>
              <a:ext cx="359573" cy="2709333"/>
            </a:xfrm>
            <a:custGeom>
              <a:avLst/>
              <a:gdLst/>
              <a:ahLst/>
              <a:cxnLst/>
              <a:rect l="l" t="t" r="r" b="b"/>
              <a:pathLst>
                <a:path w="359573" h="2709333">
                  <a:moveTo>
                    <a:pt x="0" y="0"/>
                  </a:moveTo>
                  <a:lnTo>
                    <a:pt x="359573" y="0"/>
                  </a:lnTo>
                  <a:lnTo>
                    <a:pt x="359573" y="2709333"/>
                  </a:lnTo>
                  <a:lnTo>
                    <a:pt x="0" y="2709333"/>
                  </a:lnTo>
                  <a:close/>
                </a:path>
              </a:pathLst>
            </a:custGeom>
            <a:gradFill rotWithShape="1">
              <a:gsLst>
                <a:gs pos="0">
                  <a:srgbClr val="0453B9">
                    <a:alpha val="100000"/>
                  </a:srgbClr>
                </a:gs>
                <a:gs pos="100000">
                  <a:srgbClr val="3881DF">
                    <a:alpha val="100000"/>
                  </a:srgbClr>
                </a:gs>
              </a:gsLst>
              <a:lin ang="2700000"/>
            </a:gradFill>
          </p:spPr>
        </p:sp>
        <p:sp>
          <p:nvSpPr>
            <p:cNvPr id="4" name="TextBox 4"/>
            <p:cNvSpPr txBox="1"/>
            <p:nvPr/>
          </p:nvSpPr>
          <p:spPr>
            <a:xfrm>
              <a:off x="0" y="-38100"/>
              <a:ext cx="359573" cy="2747433"/>
            </a:xfrm>
            <a:prstGeom prst="rect">
              <a:avLst/>
            </a:prstGeom>
          </p:spPr>
          <p:txBody>
            <a:bodyPr lIns="50800" tIns="50800" rIns="50800" bIns="50800" rtlCol="0" anchor="ctr"/>
            <a:lstStyle/>
            <a:p>
              <a:pPr algn="ctr">
                <a:lnSpc>
                  <a:spcPts val="2735"/>
                </a:lnSpc>
              </a:pPr>
              <a:endParaRPr/>
            </a:p>
          </p:txBody>
        </p:sp>
      </p:grpSp>
      <p:sp>
        <p:nvSpPr>
          <p:cNvPr id="5" name="Freeform 5"/>
          <p:cNvSpPr/>
          <p:nvPr/>
        </p:nvSpPr>
        <p:spPr>
          <a:xfrm rot="-5400000">
            <a:off x="17057377" y="4822637"/>
            <a:ext cx="1191242" cy="641726"/>
          </a:xfrm>
          <a:custGeom>
            <a:avLst/>
            <a:gdLst/>
            <a:ahLst/>
            <a:cxnLst/>
            <a:rect l="l" t="t" r="r" b="b"/>
            <a:pathLst>
              <a:path w="1191242" h="641726">
                <a:moveTo>
                  <a:pt x="0" y="0"/>
                </a:moveTo>
                <a:lnTo>
                  <a:pt x="1191242" y="0"/>
                </a:lnTo>
                <a:lnTo>
                  <a:pt x="1191242" y="641726"/>
                </a:lnTo>
                <a:lnTo>
                  <a:pt x="0" y="641726"/>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grpSp>
        <p:nvGrpSpPr>
          <p:cNvPr id="6" name="Group 6"/>
          <p:cNvGrpSpPr/>
          <p:nvPr/>
        </p:nvGrpSpPr>
        <p:grpSpPr>
          <a:xfrm>
            <a:off x="6404501" y="9720110"/>
            <a:ext cx="7020469" cy="1076631"/>
            <a:chOff x="0" y="0"/>
            <a:chExt cx="1849012" cy="283557"/>
          </a:xfrm>
        </p:grpSpPr>
        <p:sp>
          <p:nvSpPr>
            <p:cNvPr id="7" name="Freeform 7"/>
            <p:cNvSpPr/>
            <p:nvPr/>
          </p:nvSpPr>
          <p:spPr>
            <a:xfrm>
              <a:off x="0" y="0"/>
              <a:ext cx="1849012" cy="283557"/>
            </a:xfrm>
            <a:custGeom>
              <a:avLst/>
              <a:gdLst/>
              <a:ahLst/>
              <a:cxnLst/>
              <a:rect l="l" t="t" r="r" b="b"/>
              <a:pathLst>
                <a:path w="1849012" h="283557">
                  <a:moveTo>
                    <a:pt x="110276" y="0"/>
                  </a:moveTo>
                  <a:lnTo>
                    <a:pt x="1738736" y="0"/>
                  </a:lnTo>
                  <a:cubicBezTo>
                    <a:pt x="1767983" y="0"/>
                    <a:pt x="1796032" y="11618"/>
                    <a:pt x="1816713" y="32299"/>
                  </a:cubicBezTo>
                  <a:cubicBezTo>
                    <a:pt x="1837394" y="52980"/>
                    <a:pt x="1849012" y="81029"/>
                    <a:pt x="1849012" y="110276"/>
                  </a:cubicBezTo>
                  <a:lnTo>
                    <a:pt x="1849012" y="173281"/>
                  </a:lnTo>
                  <a:cubicBezTo>
                    <a:pt x="1849012" y="234185"/>
                    <a:pt x="1799640" y="283557"/>
                    <a:pt x="1738736" y="283557"/>
                  </a:cubicBezTo>
                  <a:lnTo>
                    <a:pt x="110276" y="283557"/>
                  </a:lnTo>
                  <a:cubicBezTo>
                    <a:pt x="81029" y="283557"/>
                    <a:pt x="52980" y="271939"/>
                    <a:pt x="32299" y="251258"/>
                  </a:cubicBezTo>
                  <a:cubicBezTo>
                    <a:pt x="11618" y="230577"/>
                    <a:pt x="0" y="202528"/>
                    <a:pt x="0" y="173281"/>
                  </a:cubicBezTo>
                  <a:lnTo>
                    <a:pt x="0" y="110276"/>
                  </a:lnTo>
                  <a:cubicBezTo>
                    <a:pt x="0" y="81029"/>
                    <a:pt x="11618" y="52980"/>
                    <a:pt x="32299" y="32299"/>
                  </a:cubicBezTo>
                  <a:cubicBezTo>
                    <a:pt x="52980" y="11618"/>
                    <a:pt x="81029" y="0"/>
                    <a:pt x="110276"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8" name="TextBox 8"/>
            <p:cNvSpPr txBox="1"/>
            <p:nvPr/>
          </p:nvSpPr>
          <p:spPr>
            <a:xfrm>
              <a:off x="0" y="-38100"/>
              <a:ext cx="1849012" cy="321657"/>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454241" y="9501622"/>
            <a:ext cx="1046053" cy="563513"/>
          </a:xfrm>
          <a:custGeom>
            <a:avLst/>
            <a:gdLst/>
            <a:ahLst/>
            <a:cxnLst/>
            <a:rect l="l" t="t" r="r" b="b"/>
            <a:pathLst>
              <a:path w="1046053" h="563513">
                <a:moveTo>
                  <a:pt x="0" y="0"/>
                </a:moveTo>
                <a:lnTo>
                  <a:pt x="1046053" y="0"/>
                </a:lnTo>
                <a:lnTo>
                  <a:pt x="1046053" y="563512"/>
                </a:lnTo>
                <a:lnTo>
                  <a:pt x="0" y="563512"/>
                </a:lnTo>
                <a:lnTo>
                  <a:pt x="0" y="0"/>
                </a:lnTo>
                <a:close/>
              </a:path>
            </a:pathLst>
          </a:custGeom>
          <a:blipFill>
            <a:blip r:embed="rId4">
              <a:extLst>
                <a:ext uri="{96DAC541-7B7A-43D3-8B79-37D633B846F1}">
                  <asvg:svgBlip xmlns:asvg="http://schemas.microsoft.com/office/drawing/2016/SVG/main" r:embed="rId5"/>
                </a:ext>
              </a:extLst>
            </a:blip>
            <a:stretch>
              <a:fillRect b="-85630"/>
            </a:stretch>
          </a:blipFill>
        </p:spPr>
      </p:sp>
      <p:sp>
        <p:nvSpPr>
          <p:cNvPr id="10" name="TextBox 10"/>
          <p:cNvSpPr txBox="1"/>
          <p:nvPr/>
        </p:nvSpPr>
        <p:spPr>
          <a:xfrm>
            <a:off x="1053020" y="695713"/>
            <a:ext cx="11184494" cy="895371"/>
          </a:xfrm>
          <a:prstGeom prst="rect">
            <a:avLst/>
          </a:prstGeom>
        </p:spPr>
        <p:txBody>
          <a:bodyPr lIns="0" tIns="0" rIns="0" bIns="0" rtlCol="0" anchor="t">
            <a:spAutoFit/>
          </a:bodyPr>
          <a:lstStyle/>
          <a:p>
            <a:pPr algn="l">
              <a:lnSpc>
                <a:spcPts val="6903"/>
              </a:lnSpc>
            </a:pPr>
            <a:r>
              <a:rPr lang="en-US" sz="6003" b="1">
                <a:solidFill>
                  <a:srgbClr val="0453B9"/>
                </a:solidFill>
                <a:latin typeface="Asap Bold"/>
                <a:ea typeface="Asap Bold"/>
                <a:cs typeface="Asap Bold"/>
                <a:sym typeface="Asap Bold"/>
              </a:rPr>
              <a:t>Phân tích và thiết kế hệ thống</a:t>
            </a:r>
          </a:p>
        </p:txBody>
      </p:sp>
      <p:sp>
        <p:nvSpPr>
          <p:cNvPr id="11" name="TextBox 11"/>
          <p:cNvSpPr txBox="1"/>
          <p:nvPr/>
        </p:nvSpPr>
        <p:spPr>
          <a:xfrm>
            <a:off x="1053020" y="2115831"/>
            <a:ext cx="14797245" cy="5250342"/>
          </a:xfrm>
          <a:prstGeom prst="rect">
            <a:avLst/>
          </a:prstGeom>
        </p:spPr>
        <p:txBody>
          <a:bodyPr lIns="0" tIns="0" rIns="0" bIns="0" rtlCol="0" anchor="t">
            <a:spAutoFit/>
          </a:bodyPr>
          <a:lstStyle/>
          <a:p>
            <a:pPr algn="just">
              <a:lnSpc>
                <a:spcPts val="9071"/>
              </a:lnSpc>
            </a:pPr>
            <a:r>
              <a:rPr lang="en-US" sz="3795" b="1">
                <a:solidFill>
                  <a:srgbClr val="000000"/>
                </a:solidFill>
                <a:latin typeface="Asap Bold"/>
                <a:ea typeface="Asap Bold"/>
                <a:cs typeface="Asap Bold"/>
                <a:sym typeface="Asap Bold"/>
              </a:rPr>
              <a:t>Các chức năng phía người quản trị:</a:t>
            </a:r>
          </a:p>
          <a:p>
            <a:pPr marL="753040" lvl="1" indent="-376520" algn="just">
              <a:lnSpc>
                <a:spcPts val="8336"/>
              </a:lnSpc>
              <a:buFont typeface="Arial"/>
              <a:buChar char="•"/>
            </a:pPr>
            <a:r>
              <a:rPr lang="en-US" sz="3487" b="1">
                <a:solidFill>
                  <a:srgbClr val="000000"/>
                </a:solidFill>
                <a:latin typeface="Asap Bold"/>
                <a:ea typeface="Asap Bold"/>
                <a:cs typeface="Asap Bold"/>
                <a:sym typeface="Asap Bold"/>
              </a:rPr>
              <a:t>Người quản trị có thể thêm, sửa xóa phim</a:t>
            </a:r>
          </a:p>
          <a:p>
            <a:pPr marL="753040" lvl="1" indent="-376520" algn="just">
              <a:lnSpc>
                <a:spcPts val="8336"/>
              </a:lnSpc>
              <a:buFont typeface="Arial"/>
              <a:buChar char="•"/>
            </a:pPr>
            <a:r>
              <a:rPr lang="en-US" sz="3487" b="1">
                <a:solidFill>
                  <a:srgbClr val="000000"/>
                </a:solidFill>
                <a:latin typeface="Asap Bold"/>
                <a:ea typeface="Asap Bold"/>
                <a:cs typeface="Asap Bold"/>
                <a:sym typeface="Asap Bold"/>
              </a:rPr>
              <a:t>Người quản trị có thể thêm, sửa, xóa thông tin bài đăng</a:t>
            </a:r>
          </a:p>
          <a:p>
            <a:pPr marL="753040" lvl="1" indent="-376520" algn="just">
              <a:lnSpc>
                <a:spcPts val="8336"/>
              </a:lnSpc>
              <a:buFont typeface="Arial"/>
              <a:buChar char="•"/>
            </a:pPr>
            <a:r>
              <a:rPr lang="en-US" sz="3487" b="1">
                <a:solidFill>
                  <a:srgbClr val="000000"/>
                </a:solidFill>
                <a:latin typeface="Asap Bold"/>
                <a:ea typeface="Asap Bold"/>
                <a:cs typeface="Asap Bold"/>
                <a:sym typeface="Asap Bold"/>
              </a:rPr>
              <a:t>Người quản trị có thể quản lý bình luận, đánh giá</a:t>
            </a:r>
          </a:p>
          <a:p>
            <a:pPr marL="753040" lvl="1" indent="-376520" algn="just">
              <a:lnSpc>
                <a:spcPts val="8336"/>
              </a:lnSpc>
              <a:buFont typeface="Arial"/>
              <a:buChar char="•"/>
            </a:pPr>
            <a:r>
              <a:rPr lang="en-US" sz="3487" b="1">
                <a:solidFill>
                  <a:srgbClr val="000000"/>
                </a:solidFill>
                <a:latin typeface="Asap Bold"/>
                <a:ea typeface="Asap Bold"/>
                <a:cs typeface="Asap Bold"/>
                <a:sym typeface="Asap Bold"/>
              </a:rPr>
              <a:t>Người quản trị có thể quản lý thông tin người dùng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78145" y="-408945"/>
            <a:ext cx="10687604" cy="817891"/>
            <a:chOff x="0" y="0"/>
            <a:chExt cx="3131837" cy="239670"/>
          </a:xfrm>
        </p:grpSpPr>
        <p:sp>
          <p:nvSpPr>
            <p:cNvPr id="3" name="Freeform 3"/>
            <p:cNvSpPr/>
            <p:nvPr/>
          </p:nvSpPr>
          <p:spPr>
            <a:xfrm>
              <a:off x="0" y="0"/>
              <a:ext cx="3131837" cy="239670"/>
            </a:xfrm>
            <a:custGeom>
              <a:avLst/>
              <a:gdLst/>
              <a:ahLst/>
              <a:cxnLst/>
              <a:rect l="l" t="t" r="r" b="b"/>
              <a:pathLst>
                <a:path w="3131837" h="239670">
                  <a:moveTo>
                    <a:pt x="72438" y="0"/>
                  </a:moveTo>
                  <a:lnTo>
                    <a:pt x="3059399" y="0"/>
                  </a:lnTo>
                  <a:cubicBezTo>
                    <a:pt x="3078611" y="0"/>
                    <a:pt x="3097035" y="7632"/>
                    <a:pt x="3110620" y="21217"/>
                  </a:cubicBezTo>
                  <a:cubicBezTo>
                    <a:pt x="3124205" y="34802"/>
                    <a:pt x="3131837" y="53226"/>
                    <a:pt x="3131837" y="72438"/>
                  </a:cubicBezTo>
                  <a:lnTo>
                    <a:pt x="3131837" y="167232"/>
                  </a:lnTo>
                  <a:cubicBezTo>
                    <a:pt x="3131837" y="186444"/>
                    <a:pt x="3124205" y="204869"/>
                    <a:pt x="3110620" y="218454"/>
                  </a:cubicBezTo>
                  <a:cubicBezTo>
                    <a:pt x="3097035" y="232038"/>
                    <a:pt x="3078611" y="239670"/>
                    <a:pt x="3059399" y="239670"/>
                  </a:cubicBezTo>
                  <a:lnTo>
                    <a:pt x="72438" y="239670"/>
                  </a:lnTo>
                  <a:cubicBezTo>
                    <a:pt x="53226" y="239670"/>
                    <a:pt x="34802" y="232038"/>
                    <a:pt x="21217" y="218454"/>
                  </a:cubicBezTo>
                  <a:cubicBezTo>
                    <a:pt x="7632" y="204869"/>
                    <a:pt x="0" y="186444"/>
                    <a:pt x="0" y="167232"/>
                  </a:cubicBezTo>
                  <a:lnTo>
                    <a:pt x="0" y="72438"/>
                  </a:lnTo>
                  <a:cubicBezTo>
                    <a:pt x="0" y="53226"/>
                    <a:pt x="7632" y="34802"/>
                    <a:pt x="21217" y="21217"/>
                  </a:cubicBezTo>
                  <a:cubicBezTo>
                    <a:pt x="34802" y="7632"/>
                    <a:pt x="53226" y="0"/>
                    <a:pt x="72438"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4" name="TextBox 4"/>
            <p:cNvSpPr txBox="1"/>
            <p:nvPr/>
          </p:nvSpPr>
          <p:spPr>
            <a:xfrm>
              <a:off x="0" y="-38100"/>
              <a:ext cx="3131837" cy="27777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10800000">
            <a:off x="5415800" y="9878684"/>
            <a:ext cx="8886648" cy="1076631"/>
            <a:chOff x="0" y="0"/>
            <a:chExt cx="2340516" cy="283557"/>
          </a:xfrm>
        </p:grpSpPr>
        <p:sp>
          <p:nvSpPr>
            <p:cNvPr id="6" name="Freeform 6"/>
            <p:cNvSpPr/>
            <p:nvPr/>
          </p:nvSpPr>
          <p:spPr>
            <a:xfrm>
              <a:off x="0" y="0"/>
              <a:ext cx="2340516" cy="283557"/>
            </a:xfrm>
            <a:custGeom>
              <a:avLst/>
              <a:gdLst/>
              <a:ahLst/>
              <a:cxnLst/>
              <a:rect l="l" t="t" r="r" b="b"/>
              <a:pathLst>
                <a:path w="2340516" h="283557">
                  <a:moveTo>
                    <a:pt x="87119" y="0"/>
                  </a:moveTo>
                  <a:lnTo>
                    <a:pt x="2253398" y="0"/>
                  </a:lnTo>
                  <a:cubicBezTo>
                    <a:pt x="2276503" y="0"/>
                    <a:pt x="2298662" y="9179"/>
                    <a:pt x="2315000" y="25516"/>
                  </a:cubicBezTo>
                  <a:cubicBezTo>
                    <a:pt x="2331338" y="41854"/>
                    <a:pt x="2340516" y="64013"/>
                    <a:pt x="2340516" y="87119"/>
                  </a:cubicBezTo>
                  <a:lnTo>
                    <a:pt x="2340516" y="196438"/>
                  </a:lnTo>
                  <a:cubicBezTo>
                    <a:pt x="2340516" y="244553"/>
                    <a:pt x="2301512" y="283557"/>
                    <a:pt x="2253398" y="283557"/>
                  </a:cubicBezTo>
                  <a:lnTo>
                    <a:pt x="87119" y="283557"/>
                  </a:lnTo>
                  <a:cubicBezTo>
                    <a:pt x="64013" y="283557"/>
                    <a:pt x="41854" y="274379"/>
                    <a:pt x="25516" y="258041"/>
                  </a:cubicBezTo>
                  <a:cubicBezTo>
                    <a:pt x="9179" y="241703"/>
                    <a:pt x="0" y="219544"/>
                    <a:pt x="0" y="196438"/>
                  </a:cubicBezTo>
                  <a:lnTo>
                    <a:pt x="0" y="87119"/>
                  </a:lnTo>
                  <a:cubicBezTo>
                    <a:pt x="0" y="64013"/>
                    <a:pt x="9179" y="41854"/>
                    <a:pt x="25516" y="25516"/>
                  </a:cubicBezTo>
                  <a:cubicBezTo>
                    <a:pt x="41854" y="9179"/>
                    <a:pt x="64013" y="0"/>
                    <a:pt x="8711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7" name="TextBox 7"/>
            <p:cNvSpPr txBox="1"/>
            <p:nvPr/>
          </p:nvSpPr>
          <p:spPr>
            <a:xfrm>
              <a:off x="0" y="-38100"/>
              <a:ext cx="2340516" cy="32165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4401494" cy="10287000"/>
            <a:chOff x="0" y="0"/>
            <a:chExt cx="1159241" cy="2709333"/>
          </a:xfrm>
        </p:grpSpPr>
        <p:sp>
          <p:nvSpPr>
            <p:cNvPr id="9" name="Freeform 9"/>
            <p:cNvSpPr/>
            <p:nvPr/>
          </p:nvSpPr>
          <p:spPr>
            <a:xfrm>
              <a:off x="0" y="0"/>
              <a:ext cx="1159241" cy="2709333"/>
            </a:xfrm>
            <a:custGeom>
              <a:avLst/>
              <a:gdLst/>
              <a:ahLst/>
              <a:cxnLst/>
              <a:rect l="l" t="t" r="r" b="b"/>
              <a:pathLst>
                <a:path w="1159241" h="2709333">
                  <a:moveTo>
                    <a:pt x="0" y="0"/>
                  </a:moveTo>
                  <a:lnTo>
                    <a:pt x="1159241" y="0"/>
                  </a:lnTo>
                  <a:lnTo>
                    <a:pt x="1159241" y="2709333"/>
                  </a:lnTo>
                  <a:lnTo>
                    <a:pt x="0" y="2709333"/>
                  </a:lnTo>
                  <a:close/>
                </a:path>
              </a:pathLst>
            </a:custGeom>
            <a:gradFill rotWithShape="1">
              <a:gsLst>
                <a:gs pos="0">
                  <a:srgbClr val="0453B9">
                    <a:alpha val="100000"/>
                  </a:srgbClr>
                </a:gs>
                <a:gs pos="100000">
                  <a:srgbClr val="3881DF">
                    <a:alpha val="100000"/>
                  </a:srgbClr>
                </a:gs>
              </a:gsLst>
              <a:lin ang="2700000"/>
            </a:gradFill>
          </p:spPr>
        </p:sp>
        <p:sp>
          <p:nvSpPr>
            <p:cNvPr id="10" name="TextBox 10"/>
            <p:cNvSpPr txBox="1"/>
            <p:nvPr/>
          </p:nvSpPr>
          <p:spPr>
            <a:xfrm>
              <a:off x="0" y="-38100"/>
              <a:ext cx="1159241" cy="2747433"/>
            </a:xfrm>
            <a:prstGeom prst="rect">
              <a:avLst/>
            </a:prstGeom>
          </p:spPr>
          <p:txBody>
            <a:bodyPr lIns="50800" tIns="50800" rIns="50800" bIns="50800" rtlCol="0" anchor="ctr"/>
            <a:lstStyle/>
            <a:p>
              <a:pPr algn="ctr">
                <a:lnSpc>
                  <a:spcPts val="2735"/>
                </a:lnSpc>
              </a:pPr>
              <a:endParaRPr/>
            </a:p>
          </p:txBody>
        </p:sp>
      </p:grpSp>
      <p:grpSp>
        <p:nvGrpSpPr>
          <p:cNvPr id="11" name="Group 11"/>
          <p:cNvGrpSpPr/>
          <p:nvPr/>
        </p:nvGrpSpPr>
        <p:grpSpPr>
          <a:xfrm rot="-10800000">
            <a:off x="1585391" y="408945"/>
            <a:ext cx="15780357" cy="9469739"/>
            <a:chOff x="0" y="0"/>
            <a:chExt cx="2277309" cy="1366605"/>
          </a:xfrm>
        </p:grpSpPr>
        <p:sp>
          <p:nvSpPr>
            <p:cNvPr id="12" name="Freeform 12"/>
            <p:cNvSpPr/>
            <p:nvPr/>
          </p:nvSpPr>
          <p:spPr>
            <a:xfrm>
              <a:off x="0" y="0"/>
              <a:ext cx="2277309" cy="1366605"/>
            </a:xfrm>
            <a:custGeom>
              <a:avLst/>
              <a:gdLst/>
              <a:ahLst/>
              <a:cxnLst/>
              <a:rect l="l" t="t" r="r" b="b"/>
              <a:pathLst>
                <a:path w="2277309" h="1366605">
                  <a:moveTo>
                    <a:pt x="0" y="0"/>
                  </a:moveTo>
                  <a:lnTo>
                    <a:pt x="2277309" y="0"/>
                  </a:lnTo>
                  <a:lnTo>
                    <a:pt x="2277309" y="1366605"/>
                  </a:lnTo>
                  <a:lnTo>
                    <a:pt x="0" y="1366605"/>
                  </a:lnTo>
                  <a:close/>
                </a:path>
              </a:pathLst>
            </a:custGeom>
            <a:gradFill rotWithShape="1">
              <a:gsLst>
                <a:gs pos="0">
                  <a:srgbClr val="0151B8">
                    <a:alpha val="38000"/>
                  </a:srgbClr>
                </a:gs>
                <a:gs pos="50000">
                  <a:srgbClr val="FFFFFF">
                    <a:alpha val="9120"/>
                  </a:srgbClr>
                </a:gs>
                <a:gs pos="100000">
                  <a:srgbClr val="0151B8">
                    <a:alpha val="0"/>
                  </a:srgbClr>
                </a:gs>
              </a:gsLst>
              <a:lin ang="0"/>
            </a:gradFill>
          </p:spPr>
        </p:sp>
        <p:sp>
          <p:nvSpPr>
            <p:cNvPr id="13" name="TextBox 13"/>
            <p:cNvSpPr txBox="1"/>
            <p:nvPr/>
          </p:nvSpPr>
          <p:spPr>
            <a:xfrm>
              <a:off x="0" y="-38100"/>
              <a:ext cx="2277309" cy="1404705"/>
            </a:xfrm>
            <a:prstGeom prst="rect">
              <a:avLst/>
            </a:prstGeom>
          </p:spPr>
          <p:txBody>
            <a:bodyPr lIns="31086" tIns="31086" rIns="31086" bIns="31086" rtlCol="0" anchor="ctr"/>
            <a:lstStyle/>
            <a:p>
              <a:pPr algn="ctr">
                <a:lnSpc>
                  <a:spcPts val="2659"/>
                </a:lnSpc>
              </a:pPr>
              <a:endParaRPr/>
            </a:p>
          </p:txBody>
        </p:sp>
      </p:grpSp>
      <p:sp>
        <p:nvSpPr>
          <p:cNvPr id="14" name="Freeform 14"/>
          <p:cNvSpPr/>
          <p:nvPr/>
        </p:nvSpPr>
        <p:spPr>
          <a:xfrm rot="-5400000">
            <a:off x="726897" y="1573936"/>
            <a:ext cx="1308499" cy="704893"/>
          </a:xfrm>
          <a:custGeom>
            <a:avLst/>
            <a:gdLst/>
            <a:ahLst/>
            <a:cxnLst/>
            <a:rect l="l" t="t" r="r" b="b"/>
            <a:pathLst>
              <a:path w="1308499" h="704893">
                <a:moveTo>
                  <a:pt x="0" y="0"/>
                </a:moveTo>
                <a:lnTo>
                  <a:pt x="1308499" y="0"/>
                </a:lnTo>
                <a:lnTo>
                  <a:pt x="1308499" y="704894"/>
                </a:lnTo>
                <a:lnTo>
                  <a:pt x="0" y="704894"/>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15" name="Freeform 15"/>
          <p:cNvSpPr/>
          <p:nvPr/>
        </p:nvSpPr>
        <p:spPr>
          <a:xfrm>
            <a:off x="16174506" y="9258300"/>
            <a:ext cx="1191242" cy="641726"/>
          </a:xfrm>
          <a:custGeom>
            <a:avLst/>
            <a:gdLst/>
            <a:ahLst/>
            <a:cxnLst/>
            <a:rect l="l" t="t" r="r" b="b"/>
            <a:pathLst>
              <a:path w="1191242" h="641726">
                <a:moveTo>
                  <a:pt x="0" y="0"/>
                </a:moveTo>
                <a:lnTo>
                  <a:pt x="1191242" y="0"/>
                </a:lnTo>
                <a:lnTo>
                  <a:pt x="1191242" y="641726"/>
                </a:lnTo>
                <a:lnTo>
                  <a:pt x="0" y="641726"/>
                </a:lnTo>
                <a:lnTo>
                  <a:pt x="0" y="0"/>
                </a:lnTo>
                <a:close/>
              </a:path>
            </a:pathLst>
          </a:custGeom>
          <a:blipFill>
            <a:blip r:embed="rId4">
              <a:extLst>
                <a:ext uri="{96DAC541-7B7A-43D3-8B79-37D633B846F1}">
                  <asvg:svgBlip xmlns:asvg="http://schemas.microsoft.com/office/drawing/2016/SVG/main" r:embed="rId5"/>
                </a:ext>
              </a:extLst>
            </a:blip>
            <a:stretch>
              <a:fillRect b="-85630"/>
            </a:stretch>
          </a:blipFill>
        </p:spPr>
      </p:sp>
      <p:sp>
        <p:nvSpPr>
          <p:cNvPr id="16" name="Freeform 16"/>
          <p:cNvSpPr/>
          <p:nvPr/>
        </p:nvSpPr>
        <p:spPr>
          <a:xfrm>
            <a:off x="1381147" y="2145552"/>
            <a:ext cx="15184736" cy="7754474"/>
          </a:xfrm>
          <a:custGeom>
            <a:avLst/>
            <a:gdLst/>
            <a:ahLst/>
            <a:cxnLst/>
            <a:rect l="l" t="t" r="r" b="b"/>
            <a:pathLst>
              <a:path w="15184736" h="7754474">
                <a:moveTo>
                  <a:pt x="0" y="0"/>
                </a:moveTo>
                <a:lnTo>
                  <a:pt x="15184736" y="0"/>
                </a:lnTo>
                <a:lnTo>
                  <a:pt x="15184736" y="7754474"/>
                </a:lnTo>
                <a:lnTo>
                  <a:pt x="0" y="7754474"/>
                </a:lnTo>
                <a:lnTo>
                  <a:pt x="0" y="0"/>
                </a:lnTo>
                <a:close/>
              </a:path>
            </a:pathLst>
          </a:custGeom>
          <a:blipFill>
            <a:blip r:embed="rId6"/>
            <a:stretch>
              <a:fillRect t="-7708" b="-2826"/>
            </a:stretch>
          </a:blipFill>
        </p:spPr>
      </p:sp>
      <p:sp>
        <p:nvSpPr>
          <p:cNvPr id="17" name="TextBox 17"/>
          <p:cNvSpPr txBox="1"/>
          <p:nvPr/>
        </p:nvSpPr>
        <p:spPr>
          <a:xfrm>
            <a:off x="2211009" y="1047750"/>
            <a:ext cx="13525011" cy="925238"/>
          </a:xfrm>
          <a:prstGeom prst="rect">
            <a:avLst/>
          </a:prstGeom>
        </p:spPr>
        <p:txBody>
          <a:bodyPr lIns="0" tIns="0" rIns="0" bIns="0" rtlCol="0" anchor="t">
            <a:spAutoFit/>
          </a:bodyPr>
          <a:lstStyle/>
          <a:p>
            <a:pPr algn="ctr">
              <a:lnSpc>
                <a:spcPts val="7137"/>
              </a:lnSpc>
            </a:pPr>
            <a:r>
              <a:rPr lang="en-US" sz="6206" b="1">
                <a:solidFill>
                  <a:srgbClr val="0453B9"/>
                </a:solidFill>
                <a:latin typeface="Asap Bold"/>
                <a:ea typeface="Asap Bold"/>
                <a:cs typeface="Asap Bold"/>
                <a:sym typeface="Asap Bold"/>
              </a:rPr>
              <a:t>Biểu đồ Use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78145" y="-408945"/>
            <a:ext cx="10687604" cy="817891"/>
            <a:chOff x="0" y="0"/>
            <a:chExt cx="3131837" cy="239670"/>
          </a:xfrm>
        </p:grpSpPr>
        <p:sp>
          <p:nvSpPr>
            <p:cNvPr id="3" name="Freeform 3"/>
            <p:cNvSpPr/>
            <p:nvPr/>
          </p:nvSpPr>
          <p:spPr>
            <a:xfrm>
              <a:off x="0" y="0"/>
              <a:ext cx="3131837" cy="239670"/>
            </a:xfrm>
            <a:custGeom>
              <a:avLst/>
              <a:gdLst/>
              <a:ahLst/>
              <a:cxnLst/>
              <a:rect l="l" t="t" r="r" b="b"/>
              <a:pathLst>
                <a:path w="3131837" h="239670">
                  <a:moveTo>
                    <a:pt x="72438" y="0"/>
                  </a:moveTo>
                  <a:lnTo>
                    <a:pt x="3059399" y="0"/>
                  </a:lnTo>
                  <a:cubicBezTo>
                    <a:pt x="3078611" y="0"/>
                    <a:pt x="3097035" y="7632"/>
                    <a:pt x="3110620" y="21217"/>
                  </a:cubicBezTo>
                  <a:cubicBezTo>
                    <a:pt x="3124205" y="34802"/>
                    <a:pt x="3131837" y="53226"/>
                    <a:pt x="3131837" y="72438"/>
                  </a:cubicBezTo>
                  <a:lnTo>
                    <a:pt x="3131837" y="167232"/>
                  </a:lnTo>
                  <a:cubicBezTo>
                    <a:pt x="3131837" y="186444"/>
                    <a:pt x="3124205" y="204869"/>
                    <a:pt x="3110620" y="218454"/>
                  </a:cubicBezTo>
                  <a:cubicBezTo>
                    <a:pt x="3097035" y="232038"/>
                    <a:pt x="3078611" y="239670"/>
                    <a:pt x="3059399" y="239670"/>
                  </a:cubicBezTo>
                  <a:lnTo>
                    <a:pt x="72438" y="239670"/>
                  </a:lnTo>
                  <a:cubicBezTo>
                    <a:pt x="53226" y="239670"/>
                    <a:pt x="34802" y="232038"/>
                    <a:pt x="21217" y="218454"/>
                  </a:cubicBezTo>
                  <a:cubicBezTo>
                    <a:pt x="7632" y="204869"/>
                    <a:pt x="0" y="186444"/>
                    <a:pt x="0" y="167232"/>
                  </a:cubicBezTo>
                  <a:lnTo>
                    <a:pt x="0" y="72438"/>
                  </a:lnTo>
                  <a:cubicBezTo>
                    <a:pt x="0" y="53226"/>
                    <a:pt x="7632" y="34802"/>
                    <a:pt x="21217" y="21217"/>
                  </a:cubicBezTo>
                  <a:cubicBezTo>
                    <a:pt x="34802" y="7632"/>
                    <a:pt x="53226" y="0"/>
                    <a:pt x="72438"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4" name="TextBox 4"/>
            <p:cNvSpPr txBox="1"/>
            <p:nvPr/>
          </p:nvSpPr>
          <p:spPr>
            <a:xfrm>
              <a:off x="0" y="-38100"/>
              <a:ext cx="3131837" cy="27777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10800000">
            <a:off x="5415800" y="9878684"/>
            <a:ext cx="8886648" cy="1076631"/>
            <a:chOff x="0" y="0"/>
            <a:chExt cx="2340516" cy="283557"/>
          </a:xfrm>
        </p:grpSpPr>
        <p:sp>
          <p:nvSpPr>
            <p:cNvPr id="6" name="Freeform 6"/>
            <p:cNvSpPr/>
            <p:nvPr/>
          </p:nvSpPr>
          <p:spPr>
            <a:xfrm>
              <a:off x="0" y="0"/>
              <a:ext cx="2340516" cy="283557"/>
            </a:xfrm>
            <a:custGeom>
              <a:avLst/>
              <a:gdLst/>
              <a:ahLst/>
              <a:cxnLst/>
              <a:rect l="l" t="t" r="r" b="b"/>
              <a:pathLst>
                <a:path w="2340516" h="283557">
                  <a:moveTo>
                    <a:pt x="87119" y="0"/>
                  </a:moveTo>
                  <a:lnTo>
                    <a:pt x="2253398" y="0"/>
                  </a:lnTo>
                  <a:cubicBezTo>
                    <a:pt x="2276503" y="0"/>
                    <a:pt x="2298662" y="9179"/>
                    <a:pt x="2315000" y="25516"/>
                  </a:cubicBezTo>
                  <a:cubicBezTo>
                    <a:pt x="2331338" y="41854"/>
                    <a:pt x="2340516" y="64013"/>
                    <a:pt x="2340516" y="87119"/>
                  </a:cubicBezTo>
                  <a:lnTo>
                    <a:pt x="2340516" y="196438"/>
                  </a:lnTo>
                  <a:cubicBezTo>
                    <a:pt x="2340516" y="244553"/>
                    <a:pt x="2301512" y="283557"/>
                    <a:pt x="2253398" y="283557"/>
                  </a:cubicBezTo>
                  <a:lnTo>
                    <a:pt x="87119" y="283557"/>
                  </a:lnTo>
                  <a:cubicBezTo>
                    <a:pt x="64013" y="283557"/>
                    <a:pt x="41854" y="274379"/>
                    <a:pt x="25516" y="258041"/>
                  </a:cubicBezTo>
                  <a:cubicBezTo>
                    <a:pt x="9179" y="241703"/>
                    <a:pt x="0" y="219544"/>
                    <a:pt x="0" y="196438"/>
                  </a:cubicBezTo>
                  <a:lnTo>
                    <a:pt x="0" y="87119"/>
                  </a:lnTo>
                  <a:cubicBezTo>
                    <a:pt x="0" y="64013"/>
                    <a:pt x="9179" y="41854"/>
                    <a:pt x="25516" y="25516"/>
                  </a:cubicBezTo>
                  <a:cubicBezTo>
                    <a:pt x="41854" y="9179"/>
                    <a:pt x="64013" y="0"/>
                    <a:pt x="8711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7" name="TextBox 7"/>
            <p:cNvSpPr txBox="1"/>
            <p:nvPr/>
          </p:nvSpPr>
          <p:spPr>
            <a:xfrm>
              <a:off x="0" y="-38100"/>
              <a:ext cx="2340516" cy="321657"/>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4401494" cy="10287000"/>
            <a:chOff x="0" y="0"/>
            <a:chExt cx="1159241" cy="2709333"/>
          </a:xfrm>
        </p:grpSpPr>
        <p:sp>
          <p:nvSpPr>
            <p:cNvPr id="9" name="Freeform 9"/>
            <p:cNvSpPr/>
            <p:nvPr/>
          </p:nvSpPr>
          <p:spPr>
            <a:xfrm>
              <a:off x="0" y="0"/>
              <a:ext cx="1159241" cy="2709333"/>
            </a:xfrm>
            <a:custGeom>
              <a:avLst/>
              <a:gdLst/>
              <a:ahLst/>
              <a:cxnLst/>
              <a:rect l="l" t="t" r="r" b="b"/>
              <a:pathLst>
                <a:path w="1159241" h="2709333">
                  <a:moveTo>
                    <a:pt x="0" y="0"/>
                  </a:moveTo>
                  <a:lnTo>
                    <a:pt x="1159241" y="0"/>
                  </a:lnTo>
                  <a:lnTo>
                    <a:pt x="1159241" y="2709333"/>
                  </a:lnTo>
                  <a:lnTo>
                    <a:pt x="0" y="2709333"/>
                  </a:lnTo>
                  <a:close/>
                </a:path>
              </a:pathLst>
            </a:custGeom>
            <a:gradFill rotWithShape="1">
              <a:gsLst>
                <a:gs pos="0">
                  <a:srgbClr val="0453B9">
                    <a:alpha val="100000"/>
                  </a:srgbClr>
                </a:gs>
                <a:gs pos="100000">
                  <a:srgbClr val="3881DF">
                    <a:alpha val="100000"/>
                  </a:srgbClr>
                </a:gs>
              </a:gsLst>
              <a:lin ang="2700000"/>
            </a:gradFill>
          </p:spPr>
        </p:sp>
        <p:sp>
          <p:nvSpPr>
            <p:cNvPr id="10" name="TextBox 10"/>
            <p:cNvSpPr txBox="1"/>
            <p:nvPr/>
          </p:nvSpPr>
          <p:spPr>
            <a:xfrm>
              <a:off x="0" y="-38100"/>
              <a:ext cx="1159241" cy="2747433"/>
            </a:xfrm>
            <a:prstGeom prst="rect">
              <a:avLst/>
            </a:prstGeom>
          </p:spPr>
          <p:txBody>
            <a:bodyPr lIns="50800" tIns="50800" rIns="50800" bIns="50800" rtlCol="0" anchor="ctr"/>
            <a:lstStyle/>
            <a:p>
              <a:pPr algn="ctr">
                <a:lnSpc>
                  <a:spcPts val="2735"/>
                </a:lnSpc>
              </a:pPr>
              <a:endParaRPr/>
            </a:p>
          </p:txBody>
        </p:sp>
      </p:grpSp>
      <p:grpSp>
        <p:nvGrpSpPr>
          <p:cNvPr id="11" name="Group 11"/>
          <p:cNvGrpSpPr/>
          <p:nvPr/>
        </p:nvGrpSpPr>
        <p:grpSpPr>
          <a:xfrm rot="-10800000">
            <a:off x="1585391" y="408945"/>
            <a:ext cx="15780357" cy="9469739"/>
            <a:chOff x="0" y="0"/>
            <a:chExt cx="2277309" cy="1366605"/>
          </a:xfrm>
        </p:grpSpPr>
        <p:sp>
          <p:nvSpPr>
            <p:cNvPr id="12" name="Freeform 12"/>
            <p:cNvSpPr/>
            <p:nvPr/>
          </p:nvSpPr>
          <p:spPr>
            <a:xfrm>
              <a:off x="0" y="0"/>
              <a:ext cx="2277309" cy="1366605"/>
            </a:xfrm>
            <a:custGeom>
              <a:avLst/>
              <a:gdLst/>
              <a:ahLst/>
              <a:cxnLst/>
              <a:rect l="l" t="t" r="r" b="b"/>
              <a:pathLst>
                <a:path w="2277309" h="1366605">
                  <a:moveTo>
                    <a:pt x="0" y="0"/>
                  </a:moveTo>
                  <a:lnTo>
                    <a:pt x="2277309" y="0"/>
                  </a:lnTo>
                  <a:lnTo>
                    <a:pt x="2277309" y="1366605"/>
                  </a:lnTo>
                  <a:lnTo>
                    <a:pt x="0" y="1366605"/>
                  </a:lnTo>
                  <a:close/>
                </a:path>
              </a:pathLst>
            </a:custGeom>
            <a:gradFill rotWithShape="1">
              <a:gsLst>
                <a:gs pos="0">
                  <a:srgbClr val="0151B8">
                    <a:alpha val="38000"/>
                  </a:srgbClr>
                </a:gs>
                <a:gs pos="50000">
                  <a:srgbClr val="FFFFFF">
                    <a:alpha val="9120"/>
                  </a:srgbClr>
                </a:gs>
                <a:gs pos="100000">
                  <a:srgbClr val="0151B8">
                    <a:alpha val="0"/>
                  </a:srgbClr>
                </a:gs>
              </a:gsLst>
              <a:lin ang="0"/>
            </a:gradFill>
          </p:spPr>
        </p:sp>
        <p:sp>
          <p:nvSpPr>
            <p:cNvPr id="13" name="TextBox 13"/>
            <p:cNvSpPr txBox="1"/>
            <p:nvPr/>
          </p:nvSpPr>
          <p:spPr>
            <a:xfrm>
              <a:off x="0" y="-38100"/>
              <a:ext cx="2277309" cy="1404705"/>
            </a:xfrm>
            <a:prstGeom prst="rect">
              <a:avLst/>
            </a:prstGeom>
          </p:spPr>
          <p:txBody>
            <a:bodyPr lIns="31086" tIns="31086" rIns="31086" bIns="31086" rtlCol="0" anchor="ctr"/>
            <a:lstStyle/>
            <a:p>
              <a:pPr algn="ctr">
                <a:lnSpc>
                  <a:spcPts val="2659"/>
                </a:lnSpc>
              </a:pPr>
              <a:endParaRPr/>
            </a:p>
          </p:txBody>
        </p:sp>
      </p:grpSp>
      <p:sp>
        <p:nvSpPr>
          <p:cNvPr id="14" name="Freeform 14"/>
          <p:cNvSpPr/>
          <p:nvPr/>
        </p:nvSpPr>
        <p:spPr>
          <a:xfrm rot="-5400000">
            <a:off x="726897" y="1573936"/>
            <a:ext cx="1308499" cy="704893"/>
          </a:xfrm>
          <a:custGeom>
            <a:avLst/>
            <a:gdLst/>
            <a:ahLst/>
            <a:cxnLst/>
            <a:rect l="l" t="t" r="r" b="b"/>
            <a:pathLst>
              <a:path w="1308499" h="704893">
                <a:moveTo>
                  <a:pt x="0" y="0"/>
                </a:moveTo>
                <a:lnTo>
                  <a:pt x="1308499" y="0"/>
                </a:lnTo>
                <a:lnTo>
                  <a:pt x="1308499" y="704894"/>
                </a:lnTo>
                <a:lnTo>
                  <a:pt x="0" y="704894"/>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15" name="Freeform 15"/>
          <p:cNvSpPr/>
          <p:nvPr/>
        </p:nvSpPr>
        <p:spPr>
          <a:xfrm>
            <a:off x="16174506" y="9258300"/>
            <a:ext cx="1191242" cy="641726"/>
          </a:xfrm>
          <a:custGeom>
            <a:avLst/>
            <a:gdLst/>
            <a:ahLst/>
            <a:cxnLst/>
            <a:rect l="l" t="t" r="r" b="b"/>
            <a:pathLst>
              <a:path w="1191242" h="641726">
                <a:moveTo>
                  <a:pt x="0" y="0"/>
                </a:moveTo>
                <a:lnTo>
                  <a:pt x="1191242" y="0"/>
                </a:lnTo>
                <a:lnTo>
                  <a:pt x="1191242" y="641726"/>
                </a:lnTo>
                <a:lnTo>
                  <a:pt x="0" y="641726"/>
                </a:lnTo>
                <a:lnTo>
                  <a:pt x="0" y="0"/>
                </a:lnTo>
                <a:close/>
              </a:path>
            </a:pathLst>
          </a:custGeom>
          <a:blipFill>
            <a:blip r:embed="rId4">
              <a:extLst>
                <a:ext uri="{96DAC541-7B7A-43D3-8B79-37D633B846F1}">
                  <asvg:svgBlip xmlns:asvg="http://schemas.microsoft.com/office/drawing/2016/SVG/main" r:embed="rId5"/>
                </a:ext>
              </a:extLst>
            </a:blip>
            <a:stretch>
              <a:fillRect b="-85630"/>
            </a:stretch>
          </a:blipFill>
        </p:spPr>
      </p:sp>
      <p:sp>
        <p:nvSpPr>
          <p:cNvPr id="16" name="Freeform 16"/>
          <p:cNvSpPr/>
          <p:nvPr/>
        </p:nvSpPr>
        <p:spPr>
          <a:xfrm>
            <a:off x="1585391" y="2013785"/>
            <a:ext cx="14561744" cy="7864899"/>
          </a:xfrm>
          <a:custGeom>
            <a:avLst/>
            <a:gdLst/>
            <a:ahLst/>
            <a:cxnLst/>
            <a:rect l="l" t="t" r="r" b="b"/>
            <a:pathLst>
              <a:path w="14561744" h="7864899">
                <a:moveTo>
                  <a:pt x="0" y="0"/>
                </a:moveTo>
                <a:lnTo>
                  <a:pt x="14561744" y="0"/>
                </a:lnTo>
                <a:lnTo>
                  <a:pt x="14561744" y="7864899"/>
                </a:lnTo>
                <a:lnTo>
                  <a:pt x="0" y="7864899"/>
                </a:lnTo>
                <a:lnTo>
                  <a:pt x="0" y="0"/>
                </a:lnTo>
                <a:close/>
              </a:path>
            </a:pathLst>
          </a:custGeom>
          <a:blipFill>
            <a:blip r:embed="rId6"/>
            <a:stretch>
              <a:fillRect/>
            </a:stretch>
          </a:blipFill>
        </p:spPr>
      </p:sp>
      <p:sp>
        <p:nvSpPr>
          <p:cNvPr id="17" name="TextBox 17"/>
          <p:cNvSpPr txBox="1"/>
          <p:nvPr/>
        </p:nvSpPr>
        <p:spPr>
          <a:xfrm>
            <a:off x="2211009" y="1047750"/>
            <a:ext cx="13525011" cy="925238"/>
          </a:xfrm>
          <a:prstGeom prst="rect">
            <a:avLst/>
          </a:prstGeom>
        </p:spPr>
        <p:txBody>
          <a:bodyPr lIns="0" tIns="0" rIns="0" bIns="0" rtlCol="0" anchor="t">
            <a:spAutoFit/>
          </a:bodyPr>
          <a:lstStyle/>
          <a:p>
            <a:pPr algn="ctr">
              <a:lnSpc>
                <a:spcPts val="7137"/>
              </a:lnSpc>
            </a:pPr>
            <a:r>
              <a:rPr lang="en-US" sz="6206" b="1">
                <a:solidFill>
                  <a:srgbClr val="0453B9"/>
                </a:solidFill>
                <a:latin typeface="Asap Bold"/>
                <a:ea typeface="Asap Bold"/>
                <a:cs typeface="Asap Bold"/>
                <a:sym typeface="Asap Bold"/>
              </a:rPr>
              <a:t>Biểu đồ cơ sở dữ liệu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6217" y="1461257"/>
            <a:ext cx="16441858" cy="1848447"/>
            <a:chOff x="0" y="0"/>
            <a:chExt cx="21922478" cy="2464596"/>
          </a:xfrm>
        </p:grpSpPr>
        <p:grpSp>
          <p:nvGrpSpPr>
            <p:cNvPr id="3" name="Group 3"/>
            <p:cNvGrpSpPr/>
            <p:nvPr/>
          </p:nvGrpSpPr>
          <p:grpSpPr>
            <a:xfrm rot="-10800000">
              <a:off x="1997178" y="0"/>
              <a:ext cx="19925300" cy="2464596"/>
              <a:chOff x="0" y="0"/>
              <a:chExt cx="3285586" cy="406400"/>
            </a:xfrm>
          </p:grpSpPr>
          <p:sp>
            <p:nvSpPr>
              <p:cNvPr id="4" name="Freeform 4"/>
              <p:cNvSpPr/>
              <p:nvPr/>
            </p:nvSpPr>
            <p:spPr>
              <a:xfrm>
                <a:off x="0" y="0"/>
                <a:ext cx="3285586" cy="406400"/>
              </a:xfrm>
              <a:custGeom>
                <a:avLst/>
                <a:gdLst/>
                <a:ahLst/>
                <a:cxnLst/>
                <a:rect l="l" t="t" r="r" b="b"/>
                <a:pathLst>
                  <a:path w="3285586" h="406400">
                    <a:moveTo>
                      <a:pt x="3082386" y="0"/>
                    </a:moveTo>
                    <a:cubicBezTo>
                      <a:pt x="3194610" y="0"/>
                      <a:pt x="3285586" y="90976"/>
                      <a:pt x="3285586" y="203200"/>
                    </a:cubicBezTo>
                    <a:cubicBezTo>
                      <a:pt x="3285586" y="315424"/>
                      <a:pt x="3194610" y="406400"/>
                      <a:pt x="3082386" y="406400"/>
                    </a:cubicBezTo>
                    <a:lnTo>
                      <a:pt x="203200" y="406400"/>
                    </a:lnTo>
                    <a:cubicBezTo>
                      <a:pt x="90976" y="406400"/>
                      <a:pt x="0" y="315424"/>
                      <a:pt x="0" y="203200"/>
                    </a:cubicBezTo>
                    <a:cubicBezTo>
                      <a:pt x="0" y="90976"/>
                      <a:pt x="90976" y="0"/>
                      <a:pt x="203200" y="0"/>
                    </a:cubicBezTo>
                    <a:close/>
                  </a:path>
                </a:pathLst>
              </a:custGeom>
              <a:solidFill>
                <a:srgbClr val="EDEDED"/>
              </a:solidFill>
            </p:spPr>
          </p:sp>
          <p:sp>
            <p:nvSpPr>
              <p:cNvPr id="5" name="TextBox 5"/>
              <p:cNvSpPr txBox="1"/>
              <p:nvPr/>
            </p:nvSpPr>
            <p:spPr>
              <a:xfrm>
                <a:off x="0" y="-38100"/>
                <a:ext cx="3285586" cy="444500"/>
              </a:xfrm>
              <a:prstGeom prst="rect">
                <a:avLst/>
              </a:prstGeom>
            </p:spPr>
            <p:txBody>
              <a:bodyPr lIns="45141" tIns="45141" rIns="45141" bIns="45141" rtlCol="0" anchor="ctr"/>
              <a:lstStyle/>
              <a:p>
                <a:pPr algn="ctr">
                  <a:lnSpc>
                    <a:spcPts val="2735"/>
                  </a:lnSpc>
                </a:pPr>
                <a:endParaRPr/>
              </a:p>
            </p:txBody>
          </p:sp>
        </p:grpSp>
        <p:grpSp>
          <p:nvGrpSpPr>
            <p:cNvPr id="6" name="Group 6"/>
            <p:cNvGrpSpPr/>
            <p:nvPr/>
          </p:nvGrpSpPr>
          <p:grpSpPr>
            <a:xfrm rot="-5400000">
              <a:off x="1193816" y="-1193816"/>
              <a:ext cx="2464596" cy="4852228"/>
              <a:chOff x="0" y="0"/>
              <a:chExt cx="660400" cy="1300177"/>
            </a:xfrm>
          </p:grpSpPr>
          <p:sp>
            <p:nvSpPr>
              <p:cNvPr id="7" name="Freeform 7"/>
              <p:cNvSpPr/>
              <p:nvPr/>
            </p:nvSpPr>
            <p:spPr>
              <a:xfrm>
                <a:off x="0" y="0"/>
                <a:ext cx="660400" cy="1300177"/>
              </a:xfrm>
              <a:custGeom>
                <a:avLst/>
                <a:gdLst/>
                <a:ahLst/>
                <a:cxnLst/>
                <a:rect l="l" t="t" r="r" b="b"/>
                <a:pathLst>
                  <a:path w="660400" h="1300177">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9328"/>
                    </a:cubicBezTo>
                    <a:lnTo>
                      <a:pt x="660400" y="1300177"/>
                    </a:lnTo>
                    <a:lnTo>
                      <a:pt x="0" y="1300177"/>
                    </a:lnTo>
                    <a:lnTo>
                      <a:pt x="0" y="340041"/>
                    </a:lnTo>
                    <a:cubicBezTo>
                      <a:pt x="1782" y="185660"/>
                      <a:pt x="93019" y="64045"/>
                      <a:pt x="220252" y="19070"/>
                    </a:cubicBezTo>
                    <a:close/>
                  </a:path>
                </a:pathLst>
              </a:custGeom>
              <a:gradFill rotWithShape="1">
                <a:gsLst>
                  <a:gs pos="0">
                    <a:srgbClr val="0453B9">
                      <a:alpha val="100000"/>
                    </a:srgbClr>
                  </a:gs>
                  <a:gs pos="100000">
                    <a:srgbClr val="3881DF">
                      <a:alpha val="100000"/>
                    </a:srgbClr>
                  </a:gs>
                </a:gsLst>
                <a:lin ang="2700000"/>
              </a:gradFill>
              <a:ln cap="sq">
                <a:noFill/>
                <a:prstDash val="solid"/>
                <a:miter/>
              </a:ln>
            </p:spPr>
            <p:txBody>
              <a:bodyPr/>
              <a:lstStyle/>
              <a:p>
                <a:endParaRPr lang="en-US" dirty="0"/>
              </a:p>
            </p:txBody>
          </p:sp>
          <p:sp>
            <p:nvSpPr>
              <p:cNvPr id="8" name="TextBox 8"/>
              <p:cNvSpPr txBox="1"/>
              <p:nvPr/>
            </p:nvSpPr>
            <p:spPr>
              <a:xfrm>
                <a:off x="0" y="88900"/>
                <a:ext cx="660400" cy="1211277"/>
              </a:xfrm>
              <a:prstGeom prst="rect">
                <a:avLst/>
              </a:prstGeom>
            </p:spPr>
            <p:txBody>
              <a:bodyPr lIns="45141" tIns="45141" rIns="45141" bIns="45141" rtlCol="0" anchor="ctr"/>
              <a:lstStyle/>
              <a:p>
                <a:pPr marL="0" lvl="0" indent="0" algn="ctr">
                  <a:lnSpc>
                    <a:spcPts val="2735"/>
                  </a:lnSpc>
                  <a:spcBef>
                    <a:spcPct val="0"/>
                  </a:spcBef>
                </a:pPr>
                <a:endParaRPr/>
              </a:p>
            </p:txBody>
          </p:sp>
        </p:grpSp>
        <p:sp>
          <p:nvSpPr>
            <p:cNvPr id="9" name="TextBox 9"/>
            <p:cNvSpPr txBox="1"/>
            <p:nvPr/>
          </p:nvSpPr>
          <p:spPr>
            <a:xfrm>
              <a:off x="5104461" y="527448"/>
              <a:ext cx="16032368" cy="1352551"/>
            </a:xfrm>
            <a:prstGeom prst="rect">
              <a:avLst/>
            </a:prstGeom>
          </p:spPr>
          <p:txBody>
            <a:bodyPr lIns="0" tIns="0" rIns="0" bIns="0" rtlCol="0" anchor="t">
              <a:spAutoFit/>
            </a:bodyPr>
            <a:lstStyle/>
            <a:p>
              <a:pPr marL="647697" lvl="1" indent="-323848" algn="just">
                <a:lnSpc>
                  <a:spcPts val="4199"/>
                </a:lnSpc>
                <a:buFont typeface="Arial"/>
                <a:buChar char="•"/>
              </a:pPr>
              <a:r>
                <a:rPr lang="en-US" sz="2999" b="1">
                  <a:solidFill>
                    <a:srgbClr val="0453B9"/>
                  </a:solidFill>
                  <a:latin typeface="Asap Bold"/>
                  <a:ea typeface="Asap Bold"/>
                  <a:cs typeface="Asap Bold"/>
                  <a:sym typeface="Asap Bold"/>
                </a:rPr>
                <a:t>Framework chính để phát triển ứng dụng web theo mô hình MVC</a:t>
              </a:r>
            </a:p>
            <a:p>
              <a:pPr marL="647697" lvl="1" indent="-323848" algn="just">
                <a:lnSpc>
                  <a:spcPts val="4199"/>
                </a:lnSpc>
                <a:buFont typeface="Arial"/>
                <a:buChar char="•"/>
              </a:pPr>
              <a:r>
                <a:rPr lang="en-US" sz="2999" b="1">
                  <a:solidFill>
                    <a:srgbClr val="0453B9"/>
                  </a:solidFill>
                  <a:latin typeface="Asap Bold"/>
                  <a:ea typeface="Asap Bold"/>
                  <a:cs typeface="Asap Bold"/>
                  <a:sym typeface="Asap Bold"/>
                </a:rPr>
                <a:t>Xử lý logic ứng dụng và điều hướng giữa các thành phần</a:t>
              </a:r>
            </a:p>
          </p:txBody>
        </p:sp>
        <p:sp>
          <p:nvSpPr>
            <p:cNvPr id="10" name="TextBox 10"/>
            <p:cNvSpPr txBox="1"/>
            <p:nvPr/>
          </p:nvSpPr>
          <p:spPr>
            <a:xfrm>
              <a:off x="79540" y="764939"/>
              <a:ext cx="4585049" cy="877420"/>
            </a:xfrm>
            <a:prstGeom prst="rect">
              <a:avLst/>
            </a:prstGeom>
          </p:spPr>
          <p:txBody>
            <a:bodyPr wrap="square" lIns="0" tIns="0" rIns="0" bIns="0" rtlCol="0" anchor="t">
              <a:spAutoFit/>
            </a:bodyPr>
            <a:lstStyle/>
            <a:p>
              <a:pPr algn="l">
                <a:lnSpc>
                  <a:spcPts val="5459"/>
                </a:lnSpc>
              </a:pPr>
              <a:r>
                <a:rPr lang="en-US" sz="3899" b="1" dirty="0">
                  <a:solidFill>
                    <a:srgbClr val="FFFFFF"/>
                  </a:solidFill>
                  <a:latin typeface="Noto Sans Bold"/>
                  <a:ea typeface="Noto Sans Bold"/>
                  <a:cs typeface="Noto Sans Bold"/>
                  <a:sym typeface="Noto Sans Bold"/>
                </a:rPr>
                <a:t>ASP.NET MVC</a:t>
              </a:r>
            </a:p>
          </p:txBody>
        </p:sp>
      </p:grpSp>
      <p:sp>
        <p:nvSpPr>
          <p:cNvPr id="11" name="Freeform 11"/>
          <p:cNvSpPr/>
          <p:nvPr/>
        </p:nvSpPr>
        <p:spPr>
          <a:xfrm rot="-5400000">
            <a:off x="23892" y="6669599"/>
            <a:ext cx="1318426" cy="710241"/>
          </a:xfrm>
          <a:custGeom>
            <a:avLst/>
            <a:gdLst/>
            <a:ahLst/>
            <a:cxnLst/>
            <a:rect l="l" t="t" r="r" b="b"/>
            <a:pathLst>
              <a:path w="1318426" h="710241">
                <a:moveTo>
                  <a:pt x="0" y="0"/>
                </a:moveTo>
                <a:lnTo>
                  <a:pt x="1318426" y="0"/>
                </a:lnTo>
                <a:lnTo>
                  <a:pt x="1318426" y="710240"/>
                </a:lnTo>
                <a:lnTo>
                  <a:pt x="0" y="710240"/>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sp>
        <p:nvSpPr>
          <p:cNvPr id="12" name="Freeform 12"/>
          <p:cNvSpPr/>
          <p:nvPr/>
        </p:nvSpPr>
        <p:spPr>
          <a:xfrm rot="-5400000">
            <a:off x="16653983" y="812907"/>
            <a:ext cx="1318426" cy="710241"/>
          </a:xfrm>
          <a:custGeom>
            <a:avLst/>
            <a:gdLst/>
            <a:ahLst/>
            <a:cxnLst/>
            <a:rect l="l" t="t" r="r" b="b"/>
            <a:pathLst>
              <a:path w="1318426" h="710241">
                <a:moveTo>
                  <a:pt x="0" y="0"/>
                </a:moveTo>
                <a:lnTo>
                  <a:pt x="1318426" y="0"/>
                </a:lnTo>
                <a:lnTo>
                  <a:pt x="1318426" y="710240"/>
                </a:lnTo>
                <a:lnTo>
                  <a:pt x="0" y="710240"/>
                </a:lnTo>
                <a:lnTo>
                  <a:pt x="0" y="0"/>
                </a:lnTo>
                <a:close/>
              </a:path>
            </a:pathLst>
          </a:custGeom>
          <a:blipFill>
            <a:blip r:embed="rId2">
              <a:extLst>
                <a:ext uri="{96DAC541-7B7A-43D3-8B79-37D633B846F1}">
                  <asvg:svgBlip xmlns:asvg="http://schemas.microsoft.com/office/drawing/2016/SVG/main" r:embed="rId3"/>
                </a:ext>
              </a:extLst>
            </a:blip>
            <a:stretch>
              <a:fillRect b="-85630"/>
            </a:stretch>
          </a:blipFill>
        </p:spPr>
      </p:sp>
      <p:grpSp>
        <p:nvGrpSpPr>
          <p:cNvPr id="13" name="Group 13"/>
          <p:cNvGrpSpPr/>
          <p:nvPr/>
        </p:nvGrpSpPr>
        <p:grpSpPr>
          <a:xfrm rot="-10800000">
            <a:off x="8175770" y="9787711"/>
            <a:ext cx="10817079" cy="518339"/>
            <a:chOff x="0" y="0"/>
            <a:chExt cx="2848943" cy="136517"/>
          </a:xfrm>
        </p:grpSpPr>
        <p:sp>
          <p:nvSpPr>
            <p:cNvPr id="14" name="Freeform 14"/>
            <p:cNvSpPr/>
            <p:nvPr/>
          </p:nvSpPr>
          <p:spPr>
            <a:xfrm>
              <a:off x="0" y="0"/>
              <a:ext cx="2848943" cy="136517"/>
            </a:xfrm>
            <a:custGeom>
              <a:avLst/>
              <a:gdLst/>
              <a:ahLst/>
              <a:cxnLst/>
              <a:rect l="l" t="t" r="r" b="b"/>
              <a:pathLst>
                <a:path w="2848943" h="136517">
                  <a:moveTo>
                    <a:pt x="68259" y="0"/>
                  </a:moveTo>
                  <a:lnTo>
                    <a:pt x="2780684" y="0"/>
                  </a:lnTo>
                  <a:cubicBezTo>
                    <a:pt x="2798787" y="0"/>
                    <a:pt x="2816149" y="7192"/>
                    <a:pt x="2828950" y="19992"/>
                  </a:cubicBezTo>
                  <a:cubicBezTo>
                    <a:pt x="2841751" y="32793"/>
                    <a:pt x="2848943" y="50155"/>
                    <a:pt x="2848943" y="68259"/>
                  </a:cubicBezTo>
                  <a:lnTo>
                    <a:pt x="2848943" y="68259"/>
                  </a:lnTo>
                  <a:cubicBezTo>
                    <a:pt x="2848943" y="86362"/>
                    <a:pt x="2841751" y="103724"/>
                    <a:pt x="2828950" y="116525"/>
                  </a:cubicBezTo>
                  <a:cubicBezTo>
                    <a:pt x="2816149" y="129326"/>
                    <a:pt x="2798787" y="136517"/>
                    <a:pt x="2780684" y="136517"/>
                  </a:cubicBezTo>
                  <a:lnTo>
                    <a:pt x="68259" y="136517"/>
                  </a:lnTo>
                  <a:cubicBezTo>
                    <a:pt x="50155" y="136517"/>
                    <a:pt x="32793" y="129326"/>
                    <a:pt x="19992" y="116525"/>
                  </a:cubicBezTo>
                  <a:cubicBezTo>
                    <a:pt x="7192" y="103724"/>
                    <a:pt x="0" y="86362"/>
                    <a:pt x="0" y="68259"/>
                  </a:cubicBezTo>
                  <a:lnTo>
                    <a:pt x="0" y="68259"/>
                  </a:lnTo>
                  <a:cubicBezTo>
                    <a:pt x="0" y="50155"/>
                    <a:pt x="7192" y="32793"/>
                    <a:pt x="19992" y="19992"/>
                  </a:cubicBezTo>
                  <a:cubicBezTo>
                    <a:pt x="32793" y="7192"/>
                    <a:pt x="50155" y="0"/>
                    <a:pt x="6825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15" name="TextBox 15"/>
            <p:cNvSpPr txBox="1"/>
            <p:nvPr/>
          </p:nvSpPr>
          <p:spPr>
            <a:xfrm>
              <a:off x="0" y="-38100"/>
              <a:ext cx="2848943" cy="174617"/>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rot="-10800000">
            <a:off x="-1871343" y="-9525"/>
            <a:ext cx="8505674" cy="518339"/>
            <a:chOff x="0" y="0"/>
            <a:chExt cx="2240178" cy="136517"/>
          </a:xfrm>
        </p:grpSpPr>
        <p:sp>
          <p:nvSpPr>
            <p:cNvPr id="17" name="Freeform 17"/>
            <p:cNvSpPr/>
            <p:nvPr/>
          </p:nvSpPr>
          <p:spPr>
            <a:xfrm>
              <a:off x="0" y="0"/>
              <a:ext cx="2240178" cy="136517"/>
            </a:xfrm>
            <a:custGeom>
              <a:avLst/>
              <a:gdLst/>
              <a:ahLst/>
              <a:cxnLst/>
              <a:rect l="l" t="t" r="r" b="b"/>
              <a:pathLst>
                <a:path w="2240178" h="136517">
                  <a:moveTo>
                    <a:pt x="68259" y="0"/>
                  </a:moveTo>
                  <a:lnTo>
                    <a:pt x="2171919" y="0"/>
                  </a:lnTo>
                  <a:cubicBezTo>
                    <a:pt x="2190022" y="0"/>
                    <a:pt x="2207384" y="7192"/>
                    <a:pt x="2220185" y="19992"/>
                  </a:cubicBezTo>
                  <a:cubicBezTo>
                    <a:pt x="2232986" y="32793"/>
                    <a:pt x="2240178" y="50155"/>
                    <a:pt x="2240178" y="68259"/>
                  </a:cubicBezTo>
                  <a:lnTo>
                    <a:pt x="2240178" y="68259"/>
                  </a:lnTo>
                  <a:cubicBezTo>
                    <a:pt x="2240178" y="86362"/>
                    <a:pt x="2232986" y="103724"/>
                    <a:pt x="2220185" y="116525"/>
                  </a:cubicBezTo>
                  <a:cubicBezTo>
                    <a:pt x="2207384" y="129326"/>
                    <a:pt x="2190022" y="136517"/>
                    <a:pt x="2171919" y="136517"/>
                  </a:cubicBezTo>
                  <a:lnTo>
                    <a:pt x="68259" y="136517"/>
                  </a:lnTo>
                  <a:cubicBezTo>
                    <a:pt x="50155" y="136517"/>
                    <a:pt x="32793" y="129326"/>
                    <a:pt x="19992" y="116525"/>
                  </a:cubicBezTo>
                  <a:cubicBezTo>
                    <a:pt x="7192" y="103724"/>
                    <a:pt x="0" y="86362"/>
                    <a:pt x="0" y="68259"/>
                  </a:cubicBezTo>
                  <a:lnTo>
                    <a:pt x="0" y="68259"/>
                  </a:lnTo>
                  <a:cubicBezTo>
                    <a:pt x="0" y="50155"/>
                    <a:pt x="7192" y="32793"/>
                    <a:pt x="19992" y="19992"/>
                  </a:cubicBezTo>
                  <a:cubicBezTo>
                    <a:pt x="32793" y="7192"/>
                    <a:pt x="50155" y="0"/>
                    <a:pt x="68259" y="0"/>
                  </a:cubicBezTo>
                  <a:close/>
                </a:path>
              </a:pathLst>
            </a:custGeom>
            <a:gradFill rotWithShape="1">
              <a:gsLst>
                <a:gs pos="0">
                  <a:srgbClr val="398DFA">
                    <a:alpha val="70000"/>
                  </a:srgbClr>
                </a:gs>
                <a:gs pos="50000">
                  <a:srgbClr val="0151B8">
                    <a:alpha val="16800"/>
                  </a:srgbClr>
                </a:gs>
                <a:gs pos="100000">
                  <a:srgbClr val="0151B8">
                    <a:alpha val="0"/>
                  </a:srgbClr>
                </a:gs>
              </a:gsLst>
              <a:lin ang="0"/>
            </a:gradFill>
          </p:spPr>
        </p:sp>
        <p:sp>
          <p:nvSpPr>
            <p:cNvPr id="18" name="TextBox 18"/>
            <p:cNvSpPr txBox="1"/>
            <p:nvPr/>
          </p:nvSpPr>
          <p:spPr>
            <a:xfrm>
              <a:off x="0" y="-38100"/>
              <a:ext cx="2240178" cy="174617"/>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2381495" y="448687"/>
            <a:ext cx="13525011" cy="925238"/>
          </a:xfrm>
          <a:prstGeom prst="rect">
            <a:avLst/>
          </a:prstGeom>
        </p:spPr>
        <p:txBody>
          <a:bodyPr lIns="0" tIns="0" rIns="0" bIns="0" rtlCol="0" anchor="t">
            <a:spAutoFit/>
          </a:bodyPr>
          <a:lstStyle/>
          <a:p>
            <a:pPr algn="ctr">
              <a:lnSpc>
                <a:spcPts val="7137"/>
              </a:lnSpc>
            </a:pPr>
            <a:r>
              <a:rPr lang="en-US" sz="6206" b="1">
                <a:solidFill>
                  <a:srgbClr val="0453B9"/>
                </a:solidFill>
                <a:latin typeface="Asap Bold"/>
                <a:ea typeface="Asap Bold"/>
                <a:cs typeface="Asap Bold"/>
                <a:sym typeface="Asap Bold"/>
              </a:rPr>
              <a:t>Các công nghệ được sử dụng</a:t>
            </a:r>
          </a:p>
        </p:txBody>
      </p:sp>
      <p:grpSp>
        <p:nvGrpSpPr>
          <p:cNvPr id="20" name="Group 20"/>
          <p:cNvGrpSpPr/>
          <p:nvPr/>
        </p:nvGrpSpPr>
        <p:grpSpPr>
          <a:xfrm rot="-10800000">
            <a:off x="2014101" y="3365693"/>
            <a:ext cx="14943975" cy="1848447"/>
            <a:chOff x="0" y="0"/>
            <a:chExt cx="3285586" cy="406400"/>
          </a:xfrm>
        </p:grpSpPr>
        <p:sp>
          <p:nvSpPr>
            <p:cNvPr id="21" name="Freeform 21"/>
            <p:cNvSpPr/>
            <p:nvPr/>
          </p:nvSpPr>
          <p:spPr>
            <a:xfrm>
              <a:off x="0" y="0"/>
              <a:ext cx="3285586" cy="406400"/>
            </a:xfrm>
            <a:custGeom>
              <a:avLst/>
              <a:gdLst/>
              <a:ahLst/>
              <a:cxnLst/>
              <a:rect l="l" t="t" r="r" b="b"/>
              <a:pathLst>
                <a:path w="3285586" h="406400">
                  <a:moveTo>
                    <a:pt x="3082386" y="0"/>
                  </a:moveTo>
                  <a:cubicBezTo>
                    <a:pt x="3194610" y="0"/>
                    <a:pt x="3285586" y="90976"/>
                    <a:pt x="3285586" y="203200"/>
                  </a:cubicBezTo>
                  <a:cubicBezTo>
                    <a:pt x="3285586" y="315424"/>
                    <a:pt x="3194610" y="406400"/>
                    <a:pt x="3082386" y="406400"/>
                  </a:cubicBezTo>
                  <a:lnTo>
                    <a:pt x="203200" y="406400"/>
                  </a:lnTo>
                  <a:cubicBezTo>
                    <a:pt x="90976" y="406400"/>
                    <a:pt x="0" y="315424"/>
                    <a:pt x="0" y="203200"/>
                  </a:cubicBezTo>
                  <a:cubicBezTo>
                    <a:pt x="0" y="90976"/>
                    <a:pt x="90976" y="0"/>
                    <a:pt x="203200" y="0"/>
                  </a:cubicBezTo>
                  <a:close/>
                </a:path>
              </a:pathLst>
            </a:custGeom>
            <a:solidFill>
              <a:srgbClr val="EDEDED"/>
            </a:solidFill>
          </p:spPr>
        </p:sp>
        <p:sp>
          <p:nvSpPr>
            <p:cNvPr id="22" name="TextBox 22"/>
            <p:cNvSpPr txBox="1"/>
            <p:nvPr/>
          </p:nvSpPr>
          <p:spPr>
            <a:xfrm>
              <a:off x="0" y="-38100"/>
              <a:ext cx="3285586" cy="444500"/>
            </a:xfrm>
            <a:prstGeom prst="rect">
              <a:avLst/>
            </a:prstGeom>
          </p:spPr>
          <p:txBody>
            <a:bodyPr lIns="45141" tIns="45141" rIns="45141" bIns="45141" rtlCol="0" anchor="ctr"/>
            <a:lstStyle/>
            <a:p>
              <a:pPr algn="ctr">
                <a:lnSpc>
                  <a:spcPts val="2735"/>
                </a:lnSpc>
              </a:pPr>
              <a:endParaRPr/>
            </a:p>
          </p:txBody>
        </p:sp>
      </p:grpSp>
      <p:grpSp>
        <p:nvGrpSpPr>
          <p:cNvPr id="23" name="Group 23"/>
          <p:cNvGrpSpPr/>
          <p:nvPr/>
        </p:nvGrpSpPr>
        <p:grpSpPr>
          <a:xfrm rot="-5400000">
            <a:off x="1411580" y="2470331"/>
            <a:ext cx="1848447" cy="3639171"/>
            <a:chOff x="0" y="0"/>
            <a:chExt cx="660400" cy="1300177"/>
          </a:xfrm>
        </p:grpSpPr>
        <p:sp>
          <p:nvSpPr>
            <p:cNvPr id="24" name="Freeform 24"/>
            <p:cNvSpPr/>
            <p:nvPr/>
          </p:nvSpPr>
          <p:spPr>
            <a:xfrm>
              <a:off x="0" y="0"/>
              <a:ext cx="660400" cy="1300177"/>
            </a:xfrm>
            <a:custGeom>
              <a:avLst/>
              <a:gdLst/>
              <a:ahLst/>
              <a:cxnLst/>
              <a:rect l="l" t="t" r="r" b="b"/>
              <a:pathLst>
                <a:path w="660400" h="1300177">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9328"/>
                  </a:cubicBezTo>
                  <a:lnTo>
                    <a:pt x="660400" y="1300177"/>
                  </a:lnTo>
                  <a:lnTo>
                    <a:pt x="0" y="1300177"/>
                  </a:lnTo>
                  <a:lnTo>
                    <a:pt x="0" y="340041"/>
                  </a:lnTo>
                  <a:cubicBezTo>
                    <a:pt x="1782" y="185660"/>
                    <a:pt x="93019" y="64045"/>
                    <a:pt x="220252" y="19070"/>
                  </a:cubicBezTo>
                  <a:close/>
                </a:path>
              </a:pathLst>
            </a:custGeom>
            <a:gradFill rotWithShape="1">
              <a:gsLst>
                <a:gs pos="0">
                  <a:srgbClr val="0453B9">
                    <a:alpha val="100000"/>
                  </a:srgbClr>
                </a:gs>
                <a:gs pos="100000">
                  <a:srgbClr val="3881DF">
                    <a:alpha val="100000"/>
                  </a:srgbClr>
                </a:gs>
              </a:gsLst>
              <a:lin ang="2700000"/>
            </a:gradFill>
            <a:ln cap="sq">
              <a:noFill/>
              <a:prstDash val="solid"/>
              <a:miter/>
            </a:ln>
          </p:spPr>
        </p:sp>
        <p:sp>
          <p:nvSpPr>
            <p:cNvPr id="25" name="TextBox 25"/>
            <p:cNvSpPr txBox="1"/>
            <p:nvPr/>
          </p:nvSpPr>
          <p:spPr>
            <a:xfrm>
              <a:off x="0" y="88900"/>
              <a:ext cx="660400" cy="1211277"/>
            </a:xfrm>
            <a:prstGeom prst="rect">
              <a:avLst/>
            </a:prstGeom>
          </p:spPr>
          <p:txBody>
            <a:bodyPr lIns="45141" tIns="45141" rIns="45141" bIns="45141" rtlCol="0" anchor="ctr"/>
            <a:lstStyle/>
            <a:p>
              <a:pPr marL="0" lvl="0" indent="0" algn="ctr">
                <a:lnSpc>
                  <a:spcPts val="2735"/>
                </a:lnSpc>
                <a:spcBef>
                  <a:spcPct val="0"/>
                </a:spcBef>
              </a:pPr>
              <a:endParaRPr/>
            </a:p>
          </p:txBody>
        </p:sp>
      </p:grpSp>
      <p:sp>
        <p:nvSpPr>
          <p:cNvPr id="26" name="TextBox 26"/>
          <p:cNvSpPr txBox="1"/>
          <p:nvPr/>
        </p:nvSpPr>
        <p:spPr>
          <a:xfrm>
            <a:off x="4956889" y="3804141"/>
            <a:ext cx="11411951" cy="895350"/>
          </a:xfrm>
          <a:prstGeom prst="rect">
            <a:avLst/>
          </a:prstGeom>
        </p:spPr>
        <p:txBody>
          <a:bodyPr lIns="0" tIns="0" rIns="0" bIns="0" rtlCol="0" anchor="t">
            <a:spAutoFit/>
          </a:bodyPr>
          <a:lstStyle/>
          <a:p>
            <a:pPr algn="just">
              <a:lnSpc>
                <a:spcPts val="3599"/>
              </a:lnSpc>
            </a:pPr>
            <a:r>
              <a:rPr lang="en-US" sz="2999" b="1">
                <a:solidFill>
                  <a:srgbClr val="0453B9"/>
                </a:solidFill>
                <a:latin typeface="Asap Bold"/>
                <a:ea typeface="Asap Bold"/>
                <a:cs typeface="Asap Bold"/>
                <a:sym typeface="Asap Bold"/>
              </a:rPr>
              <a:t>Hệ quản trị cơ sở dữ liệu để lưu trữ thông tin về phim. người dùng, bình luận,...</a:t>
            </a:r>
          </a:p>
        </p:txBody>
      </p:sp>
      <p:sp>
        <p:nvSpPr>
          <p:cNvPr id="27" name="TextBox 27"/>
          <p:cNvSpPr txBox="1"/>
          <p:nvPr/>
        </p:nvSpPr>
        <p:spPr>
          <a:xfrm>
            <a:off x="748329" y="3920346"/>
            <a:ext cx="3266331" cy="662941"/>
          </a:xfrm>
          <a:prstGeom prst="rect">
            <a:avLst/>
          </a:prstGeom>
        </p:spPr>
        <p:txBody>
          <a:bodyPr lIns="0" tIns="0" rIns="0" bIns="0" rtlCol="0" anchor="t">
            <a:spAutoFit/>
          </a:bodyPr>
          <a:lstStyle/>
          <a:p>
            <a:pPr algn="l">
              <a:lnSpc>
                <a:spcPts val="5459"/>
              </a:lnSpc>
            </a:pPr>
            <a:r>
              <a:rPr lang="en-US" sz="3899" b="1">
                <a:solidFill>
                  <a:srgbClr val="FFFFFF"/>
                </a:solidFill>
                <a:latin typeface="Noto Sans Bold"/>
                <a:ea typeface="Noto Sans Bold"/>
                <a:cs typeface="Noto Sans Bold"/>
                <a:sym typeface="Noto Sans Bold"/>
              </a:rPr>
              <a:t>SQL SERVER</a:t>
            </a:r>
          </a:p>
        </p:txBody>
      </p:sp>
      <p:grpSp>
        <p:nvGrpSpPr>
          <p:cNvPr id="28" name="Group 28"/>
          <p:cNvGrpSpPr/>
          <p:nvPr/>
        </p:nvGrpSpPr>
        <p:grpSpPr>
          <a:xfrm rot="-10800000">
            <a:off x="2014101" y="5271290"/>
            <a:ext cx="14943975" cy="1848447"/>
            <a:chOff x="0" y="0"/>
            <a:chExt cx="3285586" cy="406400"/>
          </a:xfrm>
        </p:grpSpPr>
        <p:sp>
          <p:nvSpPr>
            <p:cNvPr id="29" name="Freeform 29"/>
            <p:cNvSpPr/>
            <p:nvPr/>
          </p:nvSpPr>
          <p:spPr>
            <a:xfrm>
              <a:off x="0" y="0"/>
              <a:ext cx="3285586" cy="406400"/>
            </a:xfrm>
            <a:custGeom>
              <a:avLst/>
              <a:gdLst/>
              <a:ahLst/>
              <a:cxnLst/>
              <a:rect l="l" t="t" r="r" b="b"/>
              <a:pathLst>
                <a:path w="3285586" h="406400">
                  <a:moveTo>
                    <a:pt x="3082386" y="0"/>
                  </a:moveTo>
                  <a:cubicBezTo>
                    <a:pt x="3194610" y="0"/>
                    <a:pt x="3285586" y="90976"/>
                    <a:pt x="3285586" y="203200"/>
                  </a:cubicBezTo>
                  <a:cubicBezTo>
                    <a:pt x="3285586" y="315424"/>
                    <a:pt x="3194610" y="406400"/>
                    <a:pt x="3082386" y="406400"/>
                  </a:cubicBezTo>
                  <a:lnTo>
                    <a:pt x="203200" y="406400"/>
                  </a:lnTo>
                  <a:cubicBezTo>
                    <a:pt x="90976" y="406400"/>
                    <a:pt x="0" y="315424"/>
                    <a:pt x="0" y="203200"/>
                  </a:cubicBezTo>
                  <a:cubicBezTo>
                    <a:pt x="0" y="90976"/>
                    <a:pt x="90976" y="0"/>
                    <a:pt x="203200" y="0"/>
                  </a:cubicBezTo>
                  <a:close/>
                </a:path>
              </a:pathLst>
            </a:custGeom>
            <a:solidFill>
              <a:srgbClr val="EDEDED"/>
            </a:solidFill>
          </p:spPr>
        </p:sp>
        <p:sp>
          <p:nvSpPr>
            <p:cNvPr id="30" name="TextBox 30"/>
            <p:cNvSpPr txBox="1"/>
            <p:nvPr/>
          </p:nvSpPr>
          <p:spPr>
            <a:xfrm>
              <a:off x="0" y="-38100"/>
              <a:ext cx="3285586" cy="444500"/>
            </a:xfrm>
            <a:prstGeom prst="rect">
              <a:avLst/>
            </a:prstGeom>
          </p:spPr>
          <p:txBody>
            <a:bodyPr lIns="45141" tIns="45141" rIns="45141" bIns="45141" rtlCol="0" anchor="ctr"/>
            <a:lstStyle/>
            <a:p>
              <a:pPr algn="ctr">
                <a:lnSpc>
                  <a:spcPts val="2735"/>
                </a:lnSpc>
              </a:pPr>
              <a:endParaRPr/>
            </a:p>
          </p:txBody>
        </p:sp>
      </p:grpSp>
      <p:grpSp>
        <p:nvGrpSpPr>
          <p:cNvPr id="31" name="Group 31"/>
          <p:cNvGrpSpPr/>
          <p:nvPr/>
        </p:nvGrpSpPr>
        <p:grpSpPr>
          <a:xfrm rot="-5400000">
            <a:off x="1411580" y="4375928"/>
            <a:ext cx="1848447" cy="3639171"/>
            <a:chOff x="0" y="0"/>
            <a:chExt cx="660400" cy="1300177"/>
          </a:xfrm>
        </p:grpSpPr>
        <p:sp>
          <p:nvSpPr>
            <p:cNvPr id="32" name="Freeform 32"/>
            <p:cNvSpPr/>
            <p:nvPr/>
          </p:nvSpPr>
          <p:spPr>
            <a:xfrm>
              <a:off x="0" y="0"/>
              <a:ext cx="660400" cy="1300177"/>
            </a:xfrm>
            <a:custGeom>
              <a:avLst/>
              <a:gdLst/>
              <a:ahLst/>
              <a:cxnLst/>
              <a:rect l="l" t="t" r="r" b="b"/>
              <a:pathLst>
                <a:path w="660400" h="1300177">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9328"/>
                  </a:cubicBezTo>
                  <a:lnTo>
                    <a:pt x="660400" y="1300177"/>
                  </a:lnTo>
                  <a:lnTo>
                    <a:pt x="0" y="1300177"/>
                  </a:lnTo>
                  <a:lnTo>
                    <a:pt x="0" y="340041"/>
                  </a:lnTo>
                  <a:cubicBezTo>
                    <a:pt x="1782" y="185660"/>
                    <a:pt x="93019" y="64045"/>
                    <a:pt x="220252" y="19070"/>
                  </a:cubicBezTo>
                  <a:close/>
                </a:path>
              </a:pathLst>
            </a:custGeom>
            <a:gradFill rotWithShape="1">
              <a:gsLst>
                <a:gs pos="0">
                  <a:srgbClr val="0453B9">
                    <a:alpha val="100000"/>
                  </a:srgbClr>
                </a:gs>
                <a:gs pos="100000">
                  <a:srgbClr val="3881DF">
                    <a:alpha val="100000"/>
                  </a:srgbClr>
                </a:gs>
              </a:gsLst>
              <a:lin ang="2700000"/>
            </a:gradFill>
            <a:ln cap="sq">
              <a:noFill/>
              <a:prstDash val="solid"/>
              <a:miter/>
            </a:ln>
          </p:spPr>
        </p:sp>
        <p:sp>
          <p:nvSpPr>
            <p:cNvPr id="33" name="TextBox 33"/>
            <p:cNvSpPr txBox="1"/>
            <p:nvPr/>
          </p:nvSpPr>
          <p:spPr>
            <a:xfrm>
              <a:off x="0" y="88900"/>
              <a:ext cx="660400" cy="1211277"/>
            </a:xfrm>
            <a:prstGeom prst="rect">
              <a:avLst/>
            </a:prstGeom>
          </p:spPr>
          <p:txBody>
            <a:bodyPr lIns="45141" tIns="45141" rIns="45141" bIns="45141" rtlCol="0" anchor="ctr"/>
            <a:lstStyle/>
            <a:p>
              <a:pPr marL="0" lvl="0" indent="0" algn="ctr">
                <a:lnSpc>
                  <a:spcPts val="2735"/>
                </a:lnSpc>
                <a:spcBef>
                  <a:spcPct val="0"/>
                </a:spcBef>
              </a:pPr>
              <a:endParaRPr/>
            </a:p>
          </p:txBody>
        </p:sp>
      </p:grpSp>
      <p:sp>
        <p:nvSpPr>
          <p:cNvPr id="34" name="TextBox 34"/>
          <p:cNvSpPr txBox="1"/>
          <p:nvPr/>
        </p:nvSpPr>
        <p:spPr>
          <a:xfrm>
            <a:off x="4956889" y="5652588"/>
            <a:ext cx="11411951" cy="1028700"/>
          </a:xfrm>
          <a:prstGeom prst="rect">
            <a:avLst/>
          </a:prstGeom>
        </p:spPr>
        <p:txBody>
          <a:bodyPr lIns="0" tIns="0" rIns="0" bIns="0" rtlCol="0" anchor="t">
            <a:spAutoFit/>
          </a:bodyPr>
          <a:lstStyle/>
          <a:p>
            <a:pPr algn="just">
              <a:lnSpc>
                <a:spcPts val="4199"/>
              </a:lnSpc>
            </a:pPr>
            <a:r>
              <a:rPr lang="en-US" sz="2999" b="1">
                <a:solidFill>
                  <a:srgbClr val="0453B9"/>
                </a:solidFill>
                <a:latin typeface="Asap Bold"/>
                <a:ea typeface="Asap Bold"/>
                <a:cs typeface="Asap Bold"/>
                <a:sym typeface="Asap Bold"/>
              </a:rPr>
              <a:t>Framework CSS để thiết kế giao diện đẹp, thiết kế Responsive hỗ trợ hiển thị tốt trên các thiết bị khác nhau</a:t>
            </a:r>
          </a:p>
        </p:txBody>
      </p:sp>
      <p:sp>
        <p:nvSpPr>
          <p:cNvPr id="35" name="TextBox 35"/>
          <p:cNvSpPr txBox="1"/>
          <p:nvPr/>
        </p:nvSpPr>
        <p:spPr>
          <a:xfrm>
            <a:off x="748329" y="5825943"/>
            <a:ext cx="3266331" cy="662941"/>
          </a:xfrm>
          <a:prstGeom prst="rect">
            <a:avLst/>
          </a:prstGeom>
        </p:spPr>
        <p:txBody>
          <a:bodyPr lIns="0" tIns="0" rIns="0" bIns="0" rtlCol="0" anchor="t">
            <a:spAutoFit/>
          </a:bodyPr>
          <a:lstStyle/>
          <a:p>
            <a:pPr algn="l">
              <a:lnSpc>
                <a:spcPts val="5459"/>
              </a:lnSpc>
            </a:pPr>
            <a:r>
              <a:rPr lang="en-US" sz="3899" b="1">
                <a:solidFill>
                  <a:srgbClr val="FFFFFF"/>
                </a:solidFill>
                <a:latin typeface="Noto Sans Bold"/>
                <a:ea typeface="Noto Sans Bold"/>
                <a:cs typeface="Noto Sans Bold"/>
                <a:sym typeface="Noto Sans Bold"/>
              </a:rPr>
              <a:t>BOOSTRAP</a:t>
            </a:r>
          </a:p>
        </p:txBody>
      </p:sp>
      <p:grpSp>
        <p:nvGrpSpPr>
          <p:cNvPr id="36" name="Group 36"/>
          <p:cNvGrpSpPr/>
          <p:nvPr/>
        </p:nvGrpSpPr>
        <p:grpSpPr>
          <a:xfrm rot="-10800000">
            <a:off x="2014101" y="7176886"/>
            <a:ext cx="14943975" cy="2304662"/>
            <a:chOff x="0" y="0"/>
            <a:chExt cx="3285586" cy="506704"/>
          </a:xfrm>
        </p:grpSpPr>
        <p:sp>
          <p:nvSpPr>
            <p:cNvPr id="37" name="Freeform 37"/>
            <p:cNvSpPr/>
            <p:nvPr/>
          </p:nvSpPr>
          <p:spPr>
            <a:xfrm>
              <a:off x="0" y="0"/>
              <a:ext cx="3285586" cy="506704"/>
            </a:xfrm>
            <a:custGeom>
              <a:avLst/>
              <a:gdLst/>
              <a:ahLst/>
              <a:cxnLst/>
              <a:rect l="l" t="t" r="r" b="b"/>
              <a:pathLst>
                <a:path w="3285586" h="506704">
                  <a:moveTo>
                    <a:pt x="3082386" y="0"/>
                  </a:moveTo>
                  <a:cubicBezTo>
                    <a:pt x="3194610" y="0"/>
                    <a:pt x="3285586" y="113429"/>
                    <a:pt x="3285586" y="253352"/>
                  </a:cubicBezTo>
                  <a:cubicBezTo>
                    <a:pt x="3285586" y="393274"/>
                    <a:pt x="3194610" y="506704"/>
                    <a:pt x="3082386" y="506704"/>
                  </a:cubicBezTo>
                  <a:lnTo>
                    <a:pt x="203200" y="506704"/>
                  </a:lnTo>
                  <a:cubicBezTo>
                    <a:pt x="90976" y="506704"/>
                    <a:pt x="0" y="393274"/>
                    <a:pt x="0" y="253352"/>
                  </a:cubicBezTo>
                  <a:cubicBezTo>
                    <a:pt x="0" y="113429"/>
                    <a:pt x="90976" y="0"/>
                    <a:pt x="203200" y="0"/>
                  </a:cubicBezTo>
                  <a:close/>
                </a:path>
              </a:pathLst>
            </a:custGeom>
            <a:solidFill>
              <a:srgbClr val="EDEDED"/>
            </a:solidFill>
          </p:spPr>
        </p:sp>
        <p:sp>
          <p:nvSpPr>
            <p:cNvPr id="38" name="TextBox 38"/>
            <p:cNvSpPr txBox="1"/>
            <p:nvPr/>
          </p:nvSpPr>
          <p:spPr>
            <a:xfrm>
              <a:off x="0" y="-38100"/>
              <a:ext cx="3285586" cy="544804"/>
            </a:xfrm>
            <a:prstGeom prst="rect">
              <a:avLst/>
            </a:prstGeom>
          </p:spPr>
          <p:txBody>
            <a:bodyPr lIns="45141" tIns="45141" rIns="45141" bIns="45141" rtlCol="0" anchor="ctr"/>
            <a:lstStyle/>
            <a:p>
              <a:pPr algn="ctr">
                <a:lnSpc>
                  <a:spcPts val="2735"/>
                </a:lnSpc>
              </a:pPr>
              <a:endParaRPr/>
            </a:p>
          </p:txBody>
        </p:sp>
      </p:grpSp>
      <p:grpSp>
        <p:nvGrpSpPr>
          <p:cNvPr id="39" name="Group 39"/>
          <p:cNvGrpSpPr/>
          <p:nvPr/>
        </p:nvGrpSpPr>
        <p:grpSpPr>
          <a:xfrm rot="-5400000">
            <a:off x="1183472" y="6509632"/>
            <a:ext cx="2304662" cy="3639171"/>
            <a:chOff x="0" y="0"/>
            <a:chExt cx="823393" cy="1300177"/>
          </a:xfrm>
        </p:grpSpPr>
        <p:sp>
          <p:nvSpPr>
            <p:cNvPr id="40" name="Freeform 40"/>
            <p:cNvSpPr/>
            <p:nvPr/>
          </p:nvSpPr>
          <p:spPr>
            <a:xfrm>
              <a:off x="0" y="0"/>
              <a:ext cx="823393" cy="1300177"/>
            </a:xfrm>
            <a:custGeom>
              <a:avLst/>
              <a:gdLst/>
              <a:ahLst/>
              <a:cxnLst/>
              <a:rect l="l" t="t" r="r" b="b"/>
              <a:pathLst>
                <a:path w="823393" h="1300177">
                  <a:moveTo>
                    <a:pt x="274613" y="19070"/>
                  </a:moveTo>
                  <a:cubicBezTo>
                    <a:pt x="316690" y="7556"/>
                    <a:pt x="364817" y="0"/>
                    <a:pt x="411918" y="0"/>
                  </a:cubicBezTo>
                  <a:cubicBezTo>
                    <a:pt x="459021" y="0"/>
                    <a:pt x="504346" y="6476"/>
                    <a:pt x="546114" y="17990"/>
                  </a:cubicBezTo>
                  <a:cubicBezTo>
                    <a:pt x="547004" y="18350"/>
                    <a:pt x="547892" y="18350"/>
                    <a:pt x="548781" y="18710"/>
                  </a:cubicBezTo>
                  <a:cubicBezTo>
                    <a:pt x="705639" y="64765"/>
                    <a:pt x="821172" y="186379"/>
                    <a:pt x="823393" y="339328"/>
                  </a:cubicBezTo>
                  <a:lnTo>
                    <a:pt x="823393" y="1300177"/>
                  </a:lnTo>
                  <a:lnTo>
                    <a:pt x="0" y="1300177"/>
                  </a:lnTo>
                  <a:lnTo>
                    <a:pt x="0" y="340041"/>
                  </a:lnTo>
                  <a:cubicBezTo>
                    <a:pt x="2222" y="185660"/>
                    <a:pt x="115977" y="64045"/>
                    <a:pt x="274613" y="19070"/>
                  </a:cubicBezTo>
                  <a:close/>
                </a:path>
              </a:pathLst>
            </a:custGeom>
            <a:gradFill rotWithShape="1">
              <a:gsLst>
                <a:gs pos="0">
                  <a:srgbClr val="0453B9">
                    <a:alpha val="100000"/>
                  </a:srgbClr>
                </a:gs>
                <a:gs pos="100000">
                  <a:srgbClr val="3881DF">
                    <a:alpha val="100000"/>
                  </a:srgbClr>
                </a:gs>
              </a:gsLst>
              <a:lin ang="2700000"/>
            </a:gradFill>
            <a:ln cap="sq">
              <a:noFill/>
              <a:prstDash val="solid"/>
              <a:miter/>
            </a:ln>
          </p:spPr>
        </p:sp>
        <p:sp>
          <p:nvSpPr>
            <p:cNvPr id="41" name="TextBox 41"/>
            <p:cNvSpPr txBox="1"/>
            <p:nvPr/>
          </p:nvSpPr>
          <p:spPr>
            <a:xfrm>
              <a:off x="0" y="88900"/>
              <a:ext cx="823393" cy="1211277"/>
            </a:xfrm>
            <a:prstGeom prst="rect">
              <a:avLst/>
            </a:prstGeom>
          </p:spPr>
          <p:txBody>
            <a:bodyPr lIns="45141" tIns="45141" rIns="45141" bIns="45141" rtlCol="0" anchor="ctr"/>
            <a:lstStyle/>
            <a:p>
              <a:pPr marL="0" lvl="0" indent="0" algn="ctr">
                <a:lnSpc>
                  <a:spcPts val="2735"/>
                </a:lnSpc>
                <a:spcBef>
                  <a:spcPct val="0"/>
                </a:spcBef>
              </a:pPr>
              <a:endParaRPr/>
            </a:p>
          </p:txBody>
        </p:sp>
      </p:grpSp>
      <p:sp>
        <p:nvSpPr>
          <p:cNvPr id="42" name="TextBox 42"/>
          <p:cNvSpPr txBox="1"/>
          <p:nvPr/>
        </p:nvSpPr>
        <p:spPr>
          <a:xfrm>
            <a:off x="4956889" y="7558185"/>
            <a:ext cx="11411951" cy="1552575"/>
          </a:xfrm>
          <a:prstGeom prst="rect">
            <a:avLst/>
          </a:prstGeom>
        </p:spPr>
        <p:txBody>
          <a:bodyPr lIns="0" tIns="0" rIns="0" bIns="0" rtlCol="0" anchor="t">
            <a:spAutoFit/>
          </a:bodyPr>
          <a:lstStyle/>
          <a:p>
            <a:pPr algn="just">
              <a:lnSpc>
                <a:spcPts val="4199"/>
              </a:lnSpc>
            </a:pPr>
            <a:r>
              <a:rPr lang="en-US" sz="2999" b="1">
                <a:solidFill>
                  <a:srgbClr val="0453B9"/>
                </a:solidFill>
                <a:latin typeface="Asap Bold"/>
                <a:ea typeface="Asap Bold"/>
                <a:cs typeface="Asap Bold"/>
                <a:sym typeface="Asap Bold"/>
              </a:rPr>
              <a:t>Cho phép ứng dụng Web giao tiếp với máy chủ (tải dữ liệu từ server, gửi dữ liệu đến server, cập nhật nội dung trang web động: bình luận, đánh giá,...) mà không cần tải lại toàn bộ trang web.</a:t>
            </a:r>
          </a:p>
        </p:txBody>
      </p:sp>
      <p:sp>
        <p:nvSpPr>
          <p:cNvPr id="43" name="TextBox 43"/>
          <p:cNvSpPr txBox="1"/>
          <p:nvPr/>
        </p:nvSpPr>
        <p:spPr>
          <a:xfrm>
            <a:off x="1078232" y="8112728"/>
            <a:ext cx="3266331" cy="662941"/>
          </a:xfrm>
          <a:prstGeom prst="rect">
            <a:avLst/>
          </a:prstGeom>
        </p:spPr>
        <p:txBody>
          <a:bodyPr lIns="0" tIns="0" rIns="0" bIns="0" rtlCol="0" anchor="t">
            <a:spAutoFit/>
          </a:bodyPr>
          <a:lstStyle/>
          <a:p>
            <a:pPr algn="l">
              <a:lnSpc>
                <a:spcPts val="5459"/>
              </a:lnSpc>
            </a:pPr>
            <a:r>
              <a:rPr lang="en-US" sz="3899" b="1">
                <a:solidFill>
                  <a:srgbClr val="FFFFFF"/>
                </a:solidFill>
                <a:latin typeface="Noto Sans Bold"/>
                <a:ea typeface="Noto Sans Bold"/>
                <a:cs typeface="Noto Sans Bold"/>
                <a:sym typeface="Noto Sans Bold"/>
              </a:rPr>
              <a:t>AJAX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1046</Words>
  <Application>Microsoft Office PowerPoint</Application>
  <PresentationFormat>Custom</PresentationFormat>
  <Paragraphs>81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Asap Semi-Bold</vt:lpstr>
      <vt:lpstr>Noto Sans Bold</vt:lpstr>
      <vt:lpstr>Asap</vt:lpstr>
      <vt:lpstr>Noto Serif Display</vt:lpstr>
      <vt:lpstr>Arial</vt:lpstr>
      <vt:lpstr>Calibri</vt:lpstr>
      <vt:lpstr>Asap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Hà Nội</dc:title>
  <cp:lastModifiedBy>Tiến Mạnh Hoàng</cp:lastModifiedBy>
  <cp:revision>5</cp:revision>
  <dcterms:created xsi:type="dcterms:W3CDTF">2006-08-16T00:00:00Z</dcterms:created>
  <dcterms:modified xsi:type="dcterms:W3CDTF">2024-12-26T01:06:30Z</dcterms:modified>
  <dc:identifier>DAGZ76XUQao</dc:identifier>
</cp:coreProperties>
</file>