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5" r:id="rId3"/>
    <p:sldId id="266" r:id="rId4"/>
    <p:sldId id="267" r:id="rId5"/>
    <p:sldId id="268" r:id="rId7"/>
    <p:sldId id="269" r:id="rId8"/>
    <p:sldId id="270" r:id="rId9"/>
    <p:sldId id="271" r:id="rId10"/>
    <p:sldId id="276" r:id="rId11"/>
    <p:sldId id="277" r:id="rId12"/>
    <p:sldId id="273" r:id="rId13"/>
    <p:sldId id="278" r:id="rId14"/>
    <p:sldId id="279" r:id="rId15"/>
    <p:sldId id="280" r:id="rId16"/>
    <p:sldId id="281" r:id="rId17"/>
    <p:sldId id="282" r:id="rId18"/>
    <p:sldId id="285" r:id="rId19"/>
    <p:sldId id="283" r:id="rId20"/>
    <p:sldId id="284" r:id="rId21"/>
    <p:sldId id="286" r:id="rId22"/>
    <p:sldId id="287" r:id="rId23"/>
    <p:sldId id="290" r:id="rId24"/>
    <p:sldId id="296" r:id="rId25"/>
    <p:sldId id="297" r:id="rId26"/>
    <p:sldId id="299" r:id="rId27"/>
    <p:sldId id="300" r:id="rId28"/>
    <p:sldId id="301" r:id="rId29"/>
    <p:sldId id="303" r:id="rId30"/>
    <p:sldId id="258" r:id="rId31"/>
    <p:sldId id="304" r:id="rId32"/>
    <p:sldId id="259" r:id="rId33"/>
    <p:sldId id="305" r:id="rId34"/>
    <p:sldId id="311" r:id="rId35"/>
    <p:sldId id="314" r:id="rId36"/>
    <p:sldId id="312" r:id="rId37"/>
    <p:sldId id="313" r:id="rId38"/>
    <p:sldId id="261" r:id="rId39"/>
    <p:sldId id="262" r:id="rId40"/>
    <p:sldId id="26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016" initials="t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5" Type="http://schemas.openxmlformats.org/officeDocument/2006/relationships/commentAuthors" Target="commentAuthors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7T14:23:43.571" idx="2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Có nhiều cách để padding:</a:t>
            </a:r>
            <a:endParaRPr lang="en-US"/>
          </a:p>
          <a:p>
            <a:r>
              <a:rPr lang="en-US"/>
              <a:t>+ Pad with bytes all of the same value as the number of padding bytes</a:t>
            </a:r>
            <a:endParaRPr lang="en-US"/>
          </a:p>
          <a:p>
            <a:r>
              <a:rPr lang="en-US"/>
              <a:t>+ Pad with 0x80 followed by zero bytes</a:t>
            </a:r>
            <a:endParaRPr lang="en-US"/>
          </a:p>
          <a:p>
            <a:r>
              <a:rPr lang="en-US"/>
              <a:t>+ Pad with zeros except make the last byte equal to the number of padding bytes</a:t>
            </a:r>
            <a:endParaRPr lang="en-US"/>
          </a:p>
          <a:p>
            <a:r>
              <a:rPr lang="en-US"/>
              <a:t>+ Pad with zero (null) characters</a:t>
            </a:r>
            <a:endParaRPr lang="en-US"/>
          </a:p>
          <a:p>
            <a:r>
              <a:rPr lang="en-US"/>
              <a:t>+ Pad with space characters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4.png"/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1.png"/><Relationship Id="rId3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0.png"/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8.png"/><Relationship Id="rId6" Type="http://schemas.openxmlformats.org/officeDocument/2006/relationships/image" Target="../media/image30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26.png"/><Relationship Id="rId2" Type="http://schemas.openxmlformats.org/officeDocument/2006/relationships/image" Target="../media/image54.png"/><Relationship Id="rId1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4.xml"/><Relationship Id="rId5" Type="http://schemas.openxmlformats.org/officeDocument/2006/relationships/image" Target="../media/image16.png"/><Relationship Id="rId4" Type="http://schemas.openxmlformats.org/officeDocument/2006/relationships/tags" Target="../tags/tag3.xml"/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71"/>
          <p:cNvSpPr>
            <a:spLocks noChangeArrowheads="1"/>
          </p:cNvSpPr>
          <p:nvPr/>
        </p:nvSpPr>
        <p:spPr bwMode="auto">
          <a:xfrm>
            <a:off x="1154113" y="830263"/>
            <a:ext cx="4811712" cy="1223962"/>
          </a:xfrm>
          <a:prstGeom prst="rect">
            <a:avLst/>
          </a:prstGeom>
          <a:solidFill>
            <a:srgbClr val="7F7F7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4099" name="矩形 74"/>
          <p:cNvSpPr>
            <a:spLocks noChangeArrowheads="1"/>
          </p:cNvSpPr>
          <p:nvPr/>
        </p:nvSpPr>
        <p:spPr bwMode="auto">
          <a:xfrm>
            <a:off x="0" y="3297238"/>
            <a:ext cx="7375525" cy="3560762"/>
          </a:xfrm>
          <a:prstGeom prst="rect">
            <a:avLst/>
          </a:prstGeom>
          <a:solidFill>
            <a:srgbClr val="7F7F7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pic>
        <p:nvPicPr>
          <p:cNvPr id="4100" name="图片 4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0"/>
            <a:ext cx="68214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4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3" y="14288"/>
            <a:ext cx="43195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矩形 61"/>
          <p:cNvSpPr>
            <a:spLocks noChangeArrowheads="1"/>
          </p:cNvSpPr>
          <p:nvPr/>
        </p:nvSpPr>
        <p:spPr bwMode="auto">
          <a:xfrm>
            <a:off x="1358900" y="7931150"/>
            <a:ext cx="11922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rgbClr val="101A25"/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CONTACT</a:t>
            </a:r>
            <a:endParaRPr lang="zh-CN" altLang="en-US" sz="1600" b="1">
              <a:solidFill>
                <a:srgbClr val="101A25"/>
              </a:solidFill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  <p:grpSp>
        <p:nvGrpSpPr>
          <p:cNvPr id="4109" name="Group 6"/>
          <p:cNvGrpSpPr/>
          <p:nvPr/>
        </p:nvGrpSpPr>
        <p:grpSpPr bwMode="auto">
          <a:xfrm>
            <a:off x="933450" y="7969250"/>
            <a:ext cx="336550" cy="223838"/>
            <a:chOff x="0" y="0"/>
            <a:chExt cx="1811337" cy="1203325"/>
          </a:xfrm>
        </p:grpSpPr>
        <p:sp>
          <p:nvSpPr>
            <p:cNvPr id="4110" name="Freeform 11"/>
            <p:cNvSpPr>
              <a:spLocks noChangeArrowheads="1"/>
            </p:cNvSpPr>
            <p:nvPr/>
          </p:nvSpPr>
          <p:spPr bwMode="auto">
            <a:xfrm>
              <a:off x="173037" y="241300"/>
              <a:ext cx="1592262" cy="808038"/>
            </a:xfrm>
            <a:custGeom>
              <a:avLst/>
              <a:gdLst>
                <a:gd name="T0" fmla="*/ 363 w 422"/>
                <a:gd name="T1" fmla="*/ 1 h 213"/>
                <a:gd name="T2" fmla="*/ 346 w 422"/>
                <a:gd name="T3" fmla="*/ 0 h 213"/>
                <a:gd name="T4" fmla="*/ 346 w 422"/>
                <a:gd name="T5" fmla="*/ 0 h 213"/>
                <a:gd name="T6" fmla="*/ 346 w 422"/>
                <a:gd name="T7" fmla="*/ 0 h 213"/>
                <a:gd name="T8" fmla="*/ 346 w 422"/>
                <a:gd name="T9" fmla="*/ 0 h 213"/>
                <a:gd name="T10" fmla="*/ 185 w 422"/>
                <a:gd name="T11" fmla="*/ 98 h 213"/>
                <a:gd name="T12" fmla="*/ 164 w 422"/>
                <a:gd name="T13" fmla="*/ 105 h 213"/>
                <a:gd name="T14" fmla="*/ 141 w 422"/>
                <a:gd name="T15" fmla="*/ 96 h 213"/>
                <a:gd name="T16" fmla="*/ 14 w 422"/>
                <a:gd name="T17" fmla="*/ 2 h 213"/>
                <a:gd name="T18" fmla="*/ 14 w 422"/>
                <a:gd name="T19" fmla="*/ 2 h 213"/>
                <a:gd name="T20" fmla="*/ 0 w 422"/>
                <a:gd name="T21" fmla="*/ 1 h 213"/>
                <a:gd name="T22" fmla="*/ 1 w 422"/>
                <a:gd name="T23" fmla="*/ 100 h 213"/>
                <a:gd name="T24" fmla="*/ 40 w 422"/>
                <a:gd name="T25" fmla="*/ 98 h 213"/>
                <a:gd name="T26" fmla="*/ 181 w 422"/>
                <a:gd name="T27" fmla="*/ 149 h 213"/>
                <a:gd name="T28" fmla="*/ 335 w 422"/>
                <a:gd name="T29" fmla="*/ 211 h 213"/>
                <a:gd name="T30" fmla="*/ 362 w 422"/>
                <a:gd name="T31" fmla="*/ 213 h 213"/>
                <a:gd name="T32" fmla="*/ 362 w 422"/>
                <a:gd name="T33" fmla="*/ 169 h 213"/>
                <a:gd name="T34" fmla="*/ 421 w 422"/>
                <a:gd name="T35" fmla="*/ 114 h 213"/>
                <a:gd name="T36" fmla="*/ 420 w 422"/>
                <a:gd name="T37" fmla="*/ 111 h 213"/>
                <a:gd name="T38" fmla="*/ 418 w 422"/>
                <a:gd name="T39" fmla="*/ 115 h 213"/>
                <a:gd name="T40" fmla="*/ 362 w 422"/>
                <a:gd name="T41" fmla="*/ 155 h 213"/>
                <a:gd name="T42" fmla="*/ 363 w 422"/>
                <a:gd name="T43" fmla="*/ 1 h 21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22"/>
                <a:gd name="T67" fmla="*/ 0 h 213"/>
                <a:gd name="T68" fmla="*/ 422 w 422"/>
                <a:gd name="T69" fmla="*/ 213 h 21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22" h="213">
                  <a:moveTo>
                    <a:pt x="363" y="1"/>
                  </a:moveTo>
                  <a:cubicBezTo>
                    <a:pt x="363" y="1"/>
                    <a:pt x="346" y="0"/>
                    <a:pt x="346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299" y="29"/>
                    <a:pt x="203" y="87"/>
                    <a:pt x="185" y="98"/>
                  </a:cubicBezTo>
                  <a:cubicBezTo>
                    <a:pt x="182" y="100"/>
                    <a:pt x="173" y="105"/>
                    <a:pt x="164" y="105"/>
                  </a:cubicBezTo>
                  <a:cubicBezTo>
                    <a:pt x="154" y="105"/>
                    <a:pt x="147" y="101"/>
                    <a:pt x="141" y="96"/>
                  </a:cubicBezTo>
                  <a:cubicBezTo>
                    <a:pt x="126" y="86"/>
                    <a:pt x="59" y="35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0" y="1"/>
                    <a:pt x="0" y="1"/>
                  </a:cubicBezTo>
                  <a:cubicBezTo>
                    <a:pt x="0" y="28"/>
                    <a:pt x="0" y="65"/>
                    <a:pt x="1" y="100"/>
                  </a:cubicBezTo>
                  <a:cubicBezTo>
                    <a:pt x="12" y="98"/>
                    <a:pt x="26" y="97"/>
                    <a:pt x="40" y="98"/>
                  </a:cubicBezTo>
                  <a:cubicBezTo>
                    <a:pt x="91" y="101"/>
                    <a:pt x="139" y="125"/>
                    <a:pt x="181" y="149"/>
                  </a:cubicBezTo>
                  <a:cubicBezTo>
                    <a:pt x="222" y="172"/>
                    <a:pt x="273" y="200"/>
                    <a:pt x="335" y="211"/>
                  </a:cubicBezTo>
                  <a:cubicBezTo>
                    <a:pt x="344" y="212"/>
                    <a:pt x="353" y="213"/>
                    <a:pt x="362" y="213"/>
                  </a:cubicBezTo>
                  <a:cubicBezTo>
                    <a:pt x="362" y="169"/>
                    <a:pt x="362" y="169"/>
                    <a:pt x="362" y="169"/>
                  </a:cubicBezTo>
                  <a:cubicBezTo>
                    <a:pt x="412" y="159"/>
                    <a:pt x="419" y="127"/>
                    <a:pt x="421" y="114"/>
                  </a:cubicBezTo>
                  <a:cubicBezTo>
                    <a:pt x="421" y="113"/>
                    <a:pt x="422" y="111"/>
                    <a:pt x="420" y="111"/>
                  </a:cubicBezTo>
                  <a:cubicBezTo>
                    <a:pt x="418" y="111"/>
                    <a:pt x="418" y="114"/>
                    <a:pt x="418" y="115"/>
                  </a:cubicBezTo>
                  <a:cubicBezTo>
                    <a:pt x="416" y="122"/>
                    <a:pt x="411" y="148"/>
                    <a:pt x="362" y="155"/>
                  </a:cubicBezTo>
                  <a:lnTo>
                    <a:pt x="363" y="1"/>
                  </a:lnTo>
                  <a:close/>
                </a:path>
              </a:pathLst>
            </a:custGeom>
            <a:solidFill>
              <a:srgbClr val="0D1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256" tIns="46629" rIns="93256" bIns="46629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600">
                <a:solidFill>
                  <a:srgbClr val="000000"/>
                </a:solidFill>
                <a:latin typeface="Segoe Light" pitchFamily="2" charset="0"/>
                <a:sym typeface="Segoe Light" pitchFamily="2" charset="0"/>
              </a:endParaRPr>
            </a:p>
          </p:txBody>
        </p:sp>
        <p:sp>
          <p:nvSpPr>
            <p:cNvPr id="4111" name="Freeform 12"/>
            <p:cNvSpPr>
              <a:spLocks noEditPoints="1" noChangeArrowheads="1"/>
            </p:cNvSpPr>
            <p:nvPr/>
          </p:nvSpPr>
          <p:spPr bwMode="auto">
            <a:xfrm>
              <a:off x="0" y="661987"/>
              <a:ext cx="1811337" cy="541338"/>
            </a:xfrm>
            <a:custGeom>
              <a:avLst/>
              <a:gdLst>
                <a:gd name="T0" fmla="*/ 480 w 480"/>
                <a:gd name="T1" fmla="*/ 81 h 143"/>
                <a:gd name="T2" fmla="*/ 478 w 480"/>
                <a:gd name="T3" fmla="*/ 81 h 143"/>
                <a:gd name="T4" fmla="*/ 430 w 480"/>
                <a:gd name="T5" fmla="*/ 106 h 143"/>
                <a:gd name="T6" fmla="*/ 390 w 480"/>
                <a:gd name="T7" fmla="*/ 107 h 143"/>
                <a:gd name="T8" fmla="*/ 242 w 480"/>
                <a:gd name="T9" fmla="*/ 62 h 143"/>
                <a:gd name="T10" fmla="*/ 74 w 480"/>
                <a:gd name="T11" fmla="*/ 1 h 143"/>
                <a:gd name="T12" fmla="*/ 11 w 480"/>
                <a:gd name="T13" fmla="*/ 19 h 143"/>
                <a:gd name="T14" fmla="*/ 0 w 480"/>
                <a:gd name="T15" fmla="*/ 53 h 143"/>
                <a:gd name="T16" fmla="*/ 34 w 480"/>
                <a:gd name="T17" fmla="*/ 89 h 143"/>
                <a:gd name="T18" fmla="*/ 47 w 480"/>
                <a:gd name="T19" fmla="*/ 90 h 143"/>
                <a:gd name="T20" fmla="*/ 47 w 480"/>
                <a:gd name="T21" fmla="*/ 102 h 143"/>
                <a:gd name="T22" fmla="*/ 59 w 480"/>
                <a:gd name="T23" fmla="*/ 117 h 143"/>
                <a:gd name="T24" fmla="*/ 375 w 480"/>
                <a:gd name="T25" fmla="*/ 143 h 143"/>
                <a:gd name="T26" fmla="*/ 396 w 480"/>
                <a:gd name="T27" fmla="*/ 139 h 143"/>
                <a:gd name="T28" fmla="*/ 408 w 480"/>
                <a:gd name="T29" fmla="*/ 123 h 143"/>
                <a:gd name="T30" fmla="*/ 408 w 480"/>
                <a:gd name="T31" fmla="*/ 115 h 143"/>
                <a:gd name="T32" fmla="*/ 454 w 480"/>
                <a:gd name="T33" fmla="*/ 105 h 143"/>
                <a:gd name="T34" fmla="*/ 480 w 480"/>
                <a:gd name="T35" fmla="*/ 82 h 143"/>
                <a:gd name="T36" fmla="*/ 480 w 480"/>
                <a:gd name="T37" fmla="*/ 81 h 143"/>
                <a:gd name="T38" fmla="*/ 47 w 480"/>
                <a:gd name="T39" fmla="*/ 73 h 143"/>
                <a:gd name="T40" fmla="*/ 11 w 480"/>
                <a:gd name="T41" fmla="*/ 51 h 143"/>
                <a:gd name="T42" fmla="*/ 21 w 480"/>
                <a:gd name="T43" fmla="*/ 26 h 143"/>
                <a:gd name="T44" fmla="*/ 47 w 480"/>
                <a:gd name="T45" fmla="*/ 18 h 143"/>
                <a:gd name="T46" fmla="*/ 47 w 480"/>
                <a:gd name="T47" fmla="*/ 73 h 14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80"/>
                <a:gd name="T73" fmla="*/ 0 h 143"/>
                <a:gd name="T74" fmla="*/ 480 w 480"/>
                <a:gd name="T75" fmla="*/ 143 h 14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80" h="143">
                  <a:moveTo>
                    <a:pt x="480" y="81"/>
                  </a:moveTo>
                  <a:cubicBezTo>
                    <a:pt x="479" y="80"/>
                    <a:pt x="478" y="81"/>
                    <a:pt x="478" y="81"/>
                  </a:cubicBezTo>
                  <a:cubicBezTo>
                    <a:pt x="463" y="97"/>
                    <a:pt x="443" y="103"/>
                    <a:pt x="430" y="106"/>
                  </a:cubicBezTo>
                  <a:cubicBezTo>
                    <a:pt x="420" y="108"/>
                    <a:pt x="408" y="108"/>
                    <a:pt x="390" y="107"/>
                  </a:cubicBezTo>
                  <a:cubicBezTo>
                    <a:pt x="350" y="103"/>
                    <a:pt x="301" y="91"/>
                    <a:pt x="242" y="62"/>
                  </a:cubicBezTo>
                  <a:cubicBezTo>
                    <a:pt x="169" y="25"/>
                    <a:pt x="119" y="3"/>
                    <a:pt x="74" y="1"/>
                  </a:cubicBezTo>
                  <a:cubicBezTo>
                    <a:pt x="54" y="0"/>
                    <a:pt x="26" y="1"/>
                    <a:pt x="11" y="19"/>
                  </a:cubicBezTo>
                  <a:cubicBezTo>
                    <a:pt x="3" y="27"/>
                    <a:pt x="0" y="40"/>
                    <a:pt x="0" y="53"/>
                  </a:cubicBezTo>
                  <a:cubicBezTo>
                    <a:pt x="1" y="80"/>
                    <a:pt x="23" y="88"/>
                    <a:pt x="34" y="89"/>
                  </a:cubicBezTo>
                  <a:cubicBezTo>
                    <a:pt x="38" y="90"/>
                    <a:pt x="43" y="91"/>
                    <a:pt x="47" y="90"/>
                  </a:cubicBezTo>
                  <a:cubicBezTo>
                    <a:pt x="47" y="97"/>
                    <a:pt x="47" y="101"/>
                    <a:pt x="47" y="102"/>
                  </a:cubicBezTo>
                  <a:cubicBezTo>
                    <a:pt x="47" y="112"/>
                    <a:pt x="50" y="116"/>
                    <a:pt x="59" y="117"/>
                  </a:cubicBezTo>
                  <a:cubicBezTo>
                    <a:pt x="68" y="117"/>
                    <a:pt x="371" y="143"/>
                    <a:pt x="375" y="143"/>
                  </a:cubicBezTo>
                  <a:cubicBezTo>
                    <a:pt x="380" y="143"/>
                    <a:pt x="391" y="142"/>
                    <a:pt x="396" y="139"/>
                  </a:cubicBezTo>
                  <a:cubicBezTo>
                    <a:pt x="401" y="136"/>
                    <a:pt x="408" y="133"/>
                    <a:pt x="408" y="123"/>
                  </a:cubicBezTo>
                  <a:cubicBezTo>
                    <a:pt x="408" y="115"/>
                    <a:pt x="408" y="115"/>
                    <a:pt x="408" y="115"/>
                  </a:cubicBezTo>
                  <a:cubicBezTo>
                    <a:pt x="425" y="115"/>
                    <a:pt x="441" y="111"/>
                    <a:pt x="454" y="105"/>
                  </a:cubicBezTo>
                  <a:cubicBezTo>
                    <a:pt x="464" y="100"/>
                    <a:pt x="473" y="92"/>
                    <a:pt x="480" y="82"/>
                  </a:cubicBezTo>
                  <a:cubicBezTo>
                    <a:pt x="480" y="82"/>
                    <a:pt x="480" y="81"/>
                    <a:pt x="480" y="81"/>
                  </a:cubicBezTo>
                  <a:close/>
                  <a:moveTo>
                    <a:pt x="47" y="73"/>
                  </a:moveTo>
                  <a:cubicBezTo>
                    <a:pt x="31" y="73"/>
                    <a:pt x="12" y="69"/>
                    <a:pt x="11" y="51"/>
                  </a:cubicBezTo>
                  <a:cubicBezTo>
                    <a:pt x="10" y="41"/>
                    <a:pt x="13" y="33"/>
                    <a:pt x="21" y="26"/>
                  </a:cubicBezTo>
                  <a:cubicBezTo>
                    <a:pt x="29" y="20"/>
                    <a:pt x="37" y="19"/>
                    <a:pt x="47" y="18"/>
                  </a:cubicBezTo>
                  <a:cubicBezTo>
                    <a:pt x="47" y="39"/>
                    <a:pt x="47" y="58"/>
                    <a:pt x="47" y="73"/>
                  </a:cubicBezTo>
                  <a:close/>
                </a:path>
              </a:pathLst>
            </a:custGeom>
            <a:solidFill>
              <a:srgbClr val="0D1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256" tIns="46629" rIns="93256" bIns="46629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600">
                <a:solidFill>
                  <a:srgbClr val="000000"/>
                </a:solidFill>
                <a:latin typeface="Segoe Light" pitchFamily="2" charset="0"/>
                <a:sym typeface="Segoe Light" pitchFamily="2" charset="0"/>
              </a:endParaRPr>
            </a:p>
          </p:txBody>
        </p:sp>
        <p:sp>
          <p:nvSpPr>
            <p:cNvPr id="4112" name="Freeform 13"/>
            <p:cNvSpPr>
              <a:spLocks noChangeArrowheads="1"/>
            </p:cNvSpPr>
            <p:nvPr/>
          </p:nvSpPr>
          <p:spPr bwMode="auto">
            <a:xfrm>
              <a:off x="173037" y="0"/>
              <a:ext cx="1370012" cy="560388"/>
            </a:xfrm>
            <a:custGeom>
              <a:avLst/>
              <a:gdLst>
                <a:gd name="T0" fmla="*/ 137 w 363"/>
                <a:gd name="T1" fmla="*/ 138 h 148"/>
                <a:gd name="T2" fmla="*/ 163 w 363"/>
                <a:gd name="T3" fmla="*/ 148 h 148"/>
                <a:gd name="T4" fmla="*/ 189 w 363"/>
                <a:gd name="T5" fmla="*/ 140 h 148"/>
                <a:gd name="T6" fmla="*/ 363 w 363"/>
                <a:gd name="T7" fmla="*/ 32 h 148"/>
                <a:gd name="T8" fmla="*/ 363 w 363"/>
                <a:gd name="T9" fmla="*/ 19 h 148"/>
                <a:gd name="T10" fmla="*/ 348 w 363"/>
                <a:gd name="T11" fmla="*/ 3 h 148"/>
                <a:gd name="T12" fmla="*/ 335 w 363"/>
                <a:gd name="T13" fmla="*/ 0 h 148"/>
                <a:gd name="T14" fmla="*/ 330 w 363"/>
                <a:gd name="T15" fmla="*/ 0 h 148"/>
                <a:gd name="T16" fmla="*/ 13 w 363"/>
                <a:gd name="T17" fmla="*/ 14 h 148"/>
                <a:gd name="T18" fmla="*/ 0 w 363"/>
                <a:gd name="T19" fmla="*/ 27 h 148"/>
                <a:gd name="T20" fmla="*/ 0 w 363"/>
                <a:gd name="T21" fmla="*/ 38 h 148"/>
                <a:gd name="T22" fmla="*/ 137 w 363"/>
                <a:gd name="T23" fmla="*/ 138 h 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3"/>
                <a:gd name="T37" fmla="*/ 0 h 148"/>
                <a:gd name="T38" fmla="*/ 363 w 363"/>
                <a:gd name="T39" fmla="*/ 148 h 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3" h="148">
                  <a:moveTo>
                    <a:pt x="137" y="138"/>
                  </a:moveTo>
                  <a:cubicBezTo>
                    <a:pt x="146" y="145"/>
                    <a:pt x="154" y="148"/>
                    <a:pt x="163" y="148"/>
                  </a:cubicBezTo>
                  <a:cubicBezTo>
                    <a:pt x="172" y="148"/>
                    <a:pt x="181" y="145"/>
                    <a:pt x="189" y="140"/>
                  </a:cubicBezTo>
                  <a:cubicBezTo>
                    <a:pt x="202" y="132"/>
                    <a:pt x="312" y="64"/>
                    <a:pt x="363" y="32"/>
                  </a:cubicBezTo>
                  <a:cubicBezTo>
                    <a:pt x="363" y="19"/>
                    <a:pt x="363" y="19"/>
                    <a:pt x="363" y="19"/>
                  </a:cubicBezTo>
                  <a:cubicBezTo>
                    <a:pt x="363" y="9"/>
                    <a:pt x="355" y="5"/>
                    <a:pt x="348" y="3"/>
                  </a:cubicBezTo>
                  <a:cubicBezTo>
                    <a:pt x="344" y="1"/>
                    <a:pt x="339" y="1"/>
                    <a:pt x="335" y="0"/>
                  </a:cubicBezTo>
                  <a:cubicBezTo>
                    <a:pt x="334" y="0"/>
                    <a:pt x="332" y="0"/>
                    <a:pt x="330" y="0"/>
                  </a:cubicBezTo>
                  <a:cubicBezTo>
                    <a:pt x="328" y="0"/>
                    <a:pt x="22" y="14"/>
                    <a:pt x="13" y="14"/>
                  </a:cubicBezTo>
                  <a:cubicBezTo>
                    <a:pt x="4" y="14"/>
                    <a:pt x="0" y="18"/>
                    <a:pt x="0" y="27"/>
                  </a:cubicBezTo>
                  <a:cubicBezTo>
                    <a:pt x="0" y="28"/>
                    <a:pt x="0" y="30"/>
                    <a:pt x="0" y="38"/>
                  </a:cubicBezTo>
                  <a:cubicBezTo>
                    <a:pt x="40" y="66"/>
                    <a:pt x="126" y="130"/>
                    <a:pt x="137" y="138"/>
                  </a:cubicBezTo>
                  <a:close/>
                </a:path>
              </a:pathLst>
            </a:custGeom>
            <a:solidFill>
              <a:srgbClr val="0D1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256" tIns="46629" rIns="93256" bIns="46629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600">
                <a:solidFill>
                  <a:srgbClr val="000000"/>
                </a:solidFill>
                <a:latin typeface="Segoe Light" pitchFamily="2" charset="0"/>
                <a:sym typeface="Segoe Light" pitchFamily="2" charset="0"/>
              </a:endParaRPr>
            </a:p>
          </p:txBody>
        </p:sp>
      </p:grpSp>
      <p:sp>
        <p:nvSpPr>
          <p:cNvPr id="4115" name="矩形 72"/>
          <p:cNvSpPr>
            <a:spLocks noChangeArrowheads="1"/>
          </p:cNvSpPr>
          <p:nvPr/>
        </p:nvSpPr>
        <p:spPr bwMode="auto">
          <a:xfrm>
            <a:off x="0" y="830263"/>
            <a:ext cx="844550" cy="1223962"/>
          </a:xfrm>
          <a:prstGeom prst="rect">
            <a:avLst/>
          </a:prstGeom>
          <a:solidFill>
            <a:srgbClr val="0096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4116" name="矩形 73"/>
          <p:cNvSpPr>
            <a:spLocks noChangeArrowheads="1"/>
          </p:cNvSpPr>
          <p:nvPr/>
        </p:nvSpPr>
        <p:spPr bwMode="auto">
          <a:xfrm>
            <a:off x="896938" y="830263"/>
            <a:ext cx="301625" cy="1223962"/>
          </a:xfrm>
          <a:prstGeom prst="rect">
            <a:avLst/>
          </a:prstGeom>
          <a:solidFill>
            <a:srgbClr val="0096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4117" name="矩形 76"/>
          <p:cNvSpPr>
            <a:spLocks noChangeArrowheads="1"/>
          </p:cNvSpPr>
          <p:nvPr/>
        </p:nvSpPr>
        <p:spPr bwMode="auto">
          <a:xfrm>
            <a:off x="1641475" y="1220788"/>
            <a:ext cx="17583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D161C"/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NHÓM 5</a:t>
            </a:r>
            <a:endParaRPr lang="zh-CN" altLang="en-US" sz="2800" b="1">
              <a:solidFill>
                <a:srgbClr val="0D161C"/>
              </a:solidFill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  <p:grpSp>
        <p:nvGrpSpPr>
          <p:cNvPr id="4118" name="组合 77"/>
          <p:cNvGrpSpPr>
            <a:grpSpLocks noChangeAspect="1"/>
          </p:cNvGrpSpPr>
          <p:nvPr/>
        </p:nvGrpSpPr>
        <p:grpSpPr bwMode="auto">
          <a:xfrm>
            <a:off x="1238250" y="1219200"/>
            <a:ext cx="404813" cy="446088"/>
            <a:chOff x="0" y="0"/>
            <a:chExt cx="1487694" cy="1643388"/>
          </a:xfrm>
        </p:grpSpPr>
        <p:pic>
          <p:nvPicPr>
            <p:cNvPr id="4119" name="图片 7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0" name="图片 7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1" name="图片 8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2" name="图片 8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3" name="图片 8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4" name="图片 8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26" name="任意多边形 87"/>
          <p:cNvSpPr>
            <a:spLocks noChangeArrowheads="1"/>
          </p:cNvSpPr>
          <p:nvPr/>
        </p:nvSpPr>
        <p:spPr bwMode="auto">
          <a:xfrm>
            <a:off x="3892550" y="-25400"/>
            <a:ext cx="8509000" cy="6898005"/>
          </a:xfrm>
          <a:custGeom>
            <a:avLst/>
            <a:gdLst>
              <a:gd name="T0" fmla="*/ 0 w 6831874"/>
              <a:gd name="T1" fmla="*/ 0 h 6897189"/>
              <a:gd name="T2" fmla="*/ 6831874 w 6831874"/>
              <a:gd name="T3" fmla="*/ 26126 h 6897189"/>
              <a:gd name="T4" fmla="*/ 6805748 w 6831874"/>
              <a:gd name="T5" fmla="*/ 6871063 h 6897189"/>
              <a:gd name="T6" fmla="*/ 1319348 w 6831874"/>
              <a:gd name="T7" fmla="*/ 6897189 h 6897189"/>
              <a:gd name="T8" fmla="*/ 0 w 6831874"/>
              <a:gd name="T9" fmla="*/ 0 h 6897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31874"/>
              <a:gd name="T16" fmla="*/ 0 h 6897189"/>
              <a:gd name="T17" fmla="*/ 6831874 w 6831874"/>
              <a:gd name="T18" fmla="*/ 6897189 h 68971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31874" h="6897189">
                <a:moveTo>
                  <a:pt x="0" y="0"/>
                </a:moveTo>
                <a:lnTo>
                  <a:pt x="6831874" y="26126"/>
                </a:lnTo>
                <a:lnTo>
                  <a:pt x="6805748" y="6871063"/>
                </a:lnTo>
                <a:lnTo>
                  <a:pt x="1319348" y="6897189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grpSp>
        <p:nvGrpSpPr>
          <p:cNvPr id="4127" name="组合 55"/>
          <p:cNvGrpSpPr/>
          <p:nvPr/>
        </p:nvGrpSpPr>
        <p:grpSpPr bwMode="auto">
          <a:xfrm>
            <a:off x="4306570" y="2311400"/>
            <a:ext cx="8100060" cy="1459230"/>
            <a:chOff x="0" y="0"/>
            <a:chExt cx="6832910" cy="1459432"/>
          </a:xfrm>
        </p:grpSpPr>
        <p:grpSp>
          <p:nvGrpSpPr>
            <p:cNvPr id="4128" name="组合 52"/>
            <p:cNvGrpSpPr/>
            <p:nvPr/>
          </p:nvGrpSpPr>
          <p:grpSpPr bwMode="auto">
            <a:xfrm>
              <a:off x="1" y="233945"/>
              <a:ext cx="6832909" cy="1082676"/>
              <a:chOff x="0" y="0"/>
              <a:chExt cx="6832909" cy="1082676"/>
            </a:xfrm>
          </p:grpSpPr>
          <p:sp>
            <p:nvSpPr>
              <p:cNvPr id="4129" name="矩形 49"/>
              <p:cNvSpPr>
                <a:spLocks noChangeArrowheads="1"/>
              </p:cNvSpPr>
              <p:nvPr/>
            </p:nvSpPr>
            <p:spPr bwMode="auto">
              <a:xfrm>
                <a:off x="998166" y="1361"/>
                <a:ext cx="5834743" cy="1081315"/>
              </a:xfrm>
              <a:prstGeom prst="rect">
                <a:avLst/>
              </a:prstGeom>
              <a:solidFill>
                <a:srgbClr val="0096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4130" name="等腰三角形 50"/>
              <p:cNvSpPr>
                <a:spLocks noChangeArrowheads="1"/>
              </p:cNvSpPr>
              <p:nvPr/>
            </p:nvSpPr>
            <p:spPr bwMode="auto">
              <a:xfrm rot="10800000">
                <a:off x="0" y="0"/>
                <a:ext cx="1023552" cy="1081995"/>
              </a:xfrm>
              <a:prstGeom prst="triangle">
                <a:avLst>
                  <a:gd name="adj" fmla="val 80824"/>
                </a:avLst>
              </a:prstGeom>
              <a:solidFill>
                <a:srgbClr val="0096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4131" name="等腰三角形 51"/>
              <p:cNvSpPr>
                <a:spLocks noChangeArrowheads="1"/>
              </p:cNvSpPr>
              <p:nvPr/>
            </p:nvSpPr>
            <p:spPr bwMode="auto">
              <a:xfrm>
                <a:off x="191808" y="1361"/>
                <a:ext cx="1660286" cy="1080635"/>
              </a:xfrm>
              <a:prstGeom prst="triangle">
                <a:avLst>
                  <a:gd name="adj" fmla="val 49620"/>
                </a:avLst>
              </a:prstGeom>
              <a:solidFill>
                <a:srgbClr val="0096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4132" name="等腰三角形 53"/>
            <p:cNvSpPr>
              <a:spLocks noChangeArrowheads="1"/>
            </p:cNvSpPr>
            <p:nvPr/>
          </p:nvSpPr>
          <p:spPr bwMode="auto">
            <a:xfrm>
              <a:off x="0" y="0"/>
              <a:ext cx="178223" cy="234058"/>
            </a:xfrm>
            <a:prstGeom prst="triangle">
              <a:avLst>
                <a:gd name="adj" fmla="val 77644"/>
              </a:avLst>
            </a:prstGeom>
            <a:solidFill>
              <a:srgbClr val="006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33" name="等腰三角形 54"/>
            <p:cNvSpPr>
              <a:spLocks noChangeArrowheads="1"/>
            </p:cNvSpPr>
            <p:nvPr/>
          </p:nvSpPr>
          <p:spPr bwMode="auto">
            <a:xfrm rot="10800000">
              <a:off x="191809" y="1313553"/>
              <a:ext cx="212834" cy="145879"/>
            </a:xfrm>
            <a:prstGeom prst="triangle">
              <a:avLst>
                <a:gd name="adj" fmla="val 0"/>
              </a:avLst>
            </a:prstGeom>
            <a:solidFill>
              <a:srgbClr val="006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sp>
        <p:nvSpPr>
          <p:cNvPr id="4134" name="文本框 56"/>
          <p:cNvSpPr>
            <a:spLocks noChangeArrowheads="1"/>
          </p:cNvSpPr>
          <p:nvPr/>
        </p:nvSpPr>
        <p:spPr bwMode="auto">
          <a:xfrm>
            <a:off x="5519420" y="2655570"/>
            <a:ext cx="667258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5000" b="1">
                <a:solidFill>
                  <a:srgbClr val="F2F2F2"/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Triple DES</a:t>
            </a:r>
            <a:endParaRPr lang="zh-CN" altLang="en-US" sz="5000" b="1">
              <a:solidFill>
                <a:srgbClr val="F2F2F2"/>
              </a:solidFill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  <p:sp>
        <p:nvSpPr>
          <p:cNvPr id="4135" name="Freeform 30"/>
          <p:cNvSpPr>
            <a:spLocks noEditPoints="1" noChangeArrowheads="1"/>
          </p:cNvSpPr>
          <p:nvPr/>
        </p:nvSpPr>
        <p:spPr bwMode="auto">
          <a:xfrm>
            <a:off x="4751070" y="2819400"/>
            <a:ext cx="738188" cy="533400"/>
          </a:xfrm>
          <a:custGeom>
            <a:avLst/>
            <a:gdLst>
              <a:gd name="T0" fmla="*/ 47 w 165"/>
              <a:gd name="T1" fmla="*/ 57 h 121"/>
              <a:gd name="T2" fmla="*/ 60 w 165"/>
              <a:gd name="T3" fmla="*/ 82 h 121"/>
              <a:gd name="T4" fmla="*/ 98 w 165"/>
              <a:gd name="T5" fmla="*/ 78 h 121"/>
              <a:gd name="T6" fmla="*/ 104 w 165"/>
              <a:gd name="T7" fmla="*/ 68 h 121"/>
              <a:gd name="T8" fmla="*/ 77 w 165"/>
              <a:gd name="T9" fmla="*/ 28 h 121"/>
              <a:gd name="T10" fmla="*/ 141 w 165"/>
              <a:gd name="T11" fmla="*/ 121 h 121"/>
              <a:gd name="T12" fmla="*/ 117 w 165"/>
              <a:gd name="T13" fmla="*/ 91 h 121"/>
              <a:gd name="T14" fmla="*/ 77 w 165"/>
              <a:gd name="T15" fmla="*/ 94 h 121"/>
              <a:gd name="T16" fmla="*/ 30 w 165"/>
              <a:gd name="T17" fmla="*/ 115 h 121"/>
              <a:gd name="T18" fmla="*/ 30 w 165"/>
              <a:gd name="T19" fmla="*/ 55 h 121"/>
              <a:gd name="T20" fmla="*/ 43 w 165"/>
              <a:gd name="T21" fmla="*/ 45 h 121"/>
              <a:gd name="T22" fmla="*/ 34 w 165"/>
              <a:gd name="T23" fmla="*/ 39 h 121"/>
              <a:gd name="T24" fmla="*/ 5 w 165"/>
              <a:gd name="T25" fmla="*/ 24 h 121"/>
              <a:gd name="T26" fmla="*/ 42 w 165"/>
              <a:gd name="T27" fmla="*/ 24 h 121"/>
              <a:gd name="T28" fmla="*/ 50 w 165"/>
              <a:gd name="T29" fmla="*/ 32 h 121"/>
              <a:gd name="T30" fmla="*/ 104 w 165"/>
              <a:gd name="T31" fmla="*/ 33 h 121"/>
              <a:gd name="T32" fmla="*/ 110 w 165"/>
              <a:gd name="T33" fmla="*/ 24 h 121"/>
              <a:gd name="T34" fmla="*/ 159 w 165"/>
              <a:gd name="T35" fmla="*/ 24 h 121"/>
              <a:gd name="T36" fmla="*/ 118 w 165"/>
              <a:gd name="T37" fmla="*/ 42 h 121"/>
              <a:gd name="T38" fmla="*/ 113 w 165"/>
              <a:gd name="T39" fmla="*/ 57 h 121"/>
              <a:gd name="T40" fmla="*/ 125 w 165"/>
              <a:gd name="T41" fmla="*/ 79 h 121"/>
              <a:gd name="T42" fmla="*/ 165 w 165"/>
              <a:gd name="T43" fmla="*/ 97 h 121"/>
              <a:gd name="T44" fmla="*/ 41 w 165"/>
              <a:gd name="T45" fmla="*/ 64 h 121"/>
              <a:gd name="T46" fmla="*/ 7 w 165"/>
              <a:gd name="T47" fmla="*/ 85 h 121"/>
              <a:gd name="T48" fmla="*/ 53 w 165"/>
              <a:gd name="T49" fmla="*/ 85 h 121"/>
              <a:gd name="T50" fmla="*/ 116 w 165"/>
              <a:gd name="T51" fmla="*/ 27 h 121"/>
              <a:gd name="T52" fmla="*/ 123 w 165"/>
              <a:gd name="T53" fmla="*/ 39 h 121"/>
              <a:gd name="T54" fmla="*/ 153 w 165"/>
              <a:gd name="T55" fmla="*/ 24 h 121"/>
              <a:gd name="T56" fmla="*/ 116 w 165"/>
              <a:gd name="T57" fmla="*/ 24 h 121"/>
              <a:gd name="T58" fmla="*/ 23 w 165"/>
              <a:gd name="T59" fmla="*/ 12 h 121"/>
              <a:gd name="T60" fmla="*/ 23 w 165"/>
              <a:gd name="T61" fmla="*/ 37 h 121"/>
              <a:gd name="T62" fmla="*/ 28 w 165"/>
              <a:gd name="T63" fmla="*/ 27 h 121"/>
              <a:gd name="T64" fmla="*/ 158 w 165"/>
              <a:gd name="T65" fmla="*/ 97 h 121"/>
              <a:gd name="T66" fmla="*/ 123 w 165"/>
              <a:gd name="T67" fmla="*/ 97 h 121"/>
              <a:gd name="T68" fmla="*/ 158 w 165"/>
              <a:gd name="T69" fmla="*/ 97 h 12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65"/>
              <a:gd name="T106" fmla="*/ 0 h 121"/>
              <a:gd name="T107" fmla="*/ 165 w 165"/>
              <a:gd name="T108" fmla="*/ 121 h 121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65" h="121">
                <a:moveTo>
                  <a:pt x="77" y="28"/>
                </a:moveTo>
                <a:cubicBezTo>
                  <a:pt x="61" y="28"/>
                  <a:pt x="47" y="41"/>
                  <a:pt x="47" y="57"/>
                </a:cubicBezTo>
                <a:cubicBezTo>
                  <a:pt x="47" y="58"/>
                  <a:pt x="47" y="59"/>
                  <a:pt x="48" y="60"/>
                </a:cubicBezTo>
                <a:cubicBezTo>
                  <a:pt x="55" y="65"/>
                  <a:pt x="59" y="73"/>
                  <a:pt x="60" y="82"/>
                </a:cubicBezTo>
                <a:cubicBezTo>
                  <a:pt x="65" y="85"/>
                  <a:pt x="71" y="87"/>
                  <a:pt x="77" y="87"/>
                </a:cubicBezTo>
                <a:cubicBezTo>
                  <a:pt x="85" y="87"/>
                  <a:pt x="92" y="83"/>
                  <a:pt x="98" y="78"/>
                </a:cubicBezTo>
                <a:cubicBezTo>
                  <a:pt x="97" y="76"/>
                  <a:pt x="97" y="73"/>
                  <a:pt x="98" y="71"/>
                </a:cubicBezTo>
                <a:cubicBezTo>
                  <a:pt x="100" y="69"/>
                  <a:pt x="102" y="68"/>
                  <a:pt x="104" y="68"/>
                </a:cubicBezTo>
                <a:cubicBezTo>
                  <a:pt x="105" y="65"/>
                  <a:pt x="106" y="61"/>
                  <a:pt x="106" y="57"/>
                </a:cubicBezTo>
                <a:cubicBezTo>
                  <a:pt x="106" y="41"/>
                  <a:pt x="93" y="28"/>
                  <a:pt x="77" y="28"/>
                </a:cubicBezTo>
                <a:moveTo>
                  <a:pt x="165" y="97"/>
                </a:moveTo>
                <a:cubicBezTo>
                  <a:pt x="165" y="111"/>
                  <a:pt x="154" y="121"/>
                  <a:pt x="141" y="121"/>
                </a:cubicBezTo>
                <a:cubicBezTo>
                  <a:pt x="127" y="121"/>
                  <a:pt x="116" y="111"/>
                  <a:pt x="116" y="97"/>
                </a:cubicBezTo>
                <a:cubicBezTo>
                  <a:pt x="116" y="95"/>
                  <a:pt x="117" y="93"/>
                  <a:pt x="117" y="91"/>
                </a:cubicBezTo>
                <a:cubicBezTo>
                  <a:pt x="115" y="90"/>
                  <a:pt x="106" y="84"/>
                  <a:pt x="103" y="83"/>
                </a:cubicBezTo>
                <a:cubicBezTo>
                  <a:pt x="96" y="90"/>
                  <a:pt x="87" y="94"/>
                  <a:pt x="77" y="94"/>
                </a:cubicBezTo>
                <a:cubicBezTo>
                  <a:pt x="71" y="94"/>
                  <a:pt x="65" y="92"/>
                  <a:pt x="60" y="90"/>
                </a:cubicBezTo>
                <a:cubicBezTo>
                  <a:pt x="58" y="104"/>
                  <a:pt x="45" y="115"/>
                  <a:pt x="30" y="115"/>
                </a:cubicBezTo>
                <a:cubicBezTo>
                  <a:pt x="13" y="115"/>
                  <a:pt x="0" y="102"/>
                  <a:pt x="0" y="85"/>
                </a:cubicBezTo>
                <a:cubicBezTo>
                  <a:pt x="0" y="68"/>
                  <a:pt x="13" y="55"/>
                  <a:pt x="30" y="55"/>
                </a:cubicBezTo>
                <a:cubicBezTo>
                  <a:pt x="34" y="55"/>
                  <a:pt x="37" y="55"/>
                  <a:pt x="40" y="56"/>
                </a:cubicBezTo>
                <a:cubicBezTo>
                  <a:pt x="40" y="52"/>
                  <a:pt x="41" y="48"/>
                  <a:pt x="43" y="45"/>
                </a:cubicBezTo>
                <a:cubicBezTo>
                  <a:pt x="42" y="45"/>
                  <a:pt x="42" y="45"/>
                  <a:pt x="42" y="45"/>
                </a:cubicBezTo>
                <a:cubicBezTo>
                  <a:pt x="34" y="39"/>
                  <a:pt x="34" y="39"/>
                  <a:pt x="34" y="39"/>
                </a:cubicBezTo>
                <a:cubicBezTo>
                  <a:pt x="31" y="41"/>
                  <a:pt x="27" y="43"/>
                  <a:pt x="23" y="43"/>
                </a:cubicBezTo>
                <a:cubicBezTo>
                  <a:pt x="13" y="43"/>
                  <a:pt x="5" y="34"/>
                  <a:pt x="5" y="24"/>
                </a:cubicBezTo>
                <a:cubicBezTo>
                  <a:pt x="5" y="14"/>
                  <a:pt x="13" y="6"/>
                  <a:pt x="23" y="6"/>
                </a:cubicBezTo>
                <a:cubicBezTo>
                  <a:pt x="34" y="6"/>
                  <a:pt x="42" y="14"/>
                  <a:pt x="42" y="24"/>
                </a:cubicBezTo>
                <a:cubicBezTo>
                  <a:pt x="42" y="25"/>
                  <a:pt x="42" y="26"/>
                  <a:pt x="42" y="27"/>
                </a:cubicBezTo>
                <a:cubicBezTo>
                  <a:pt x="50" y="32"/>
                  <a:pt x="50" y="32"/>
                  <a:pt x="50" y="32"/>
                </a:cubicBezTo>
                <a:cubicBezTo>
                  <a:pt x="57" y="25"/>
                  <a:pt x="66" y="21"/>
                  <a:pt x="77" y="21"/>
                </a:cubicBezTo>
                <a:cubicBezTo>
                  <a:pt x="88" y="21"/>
                  <a:pt x="98" y="26"/>
                  <a:pt x="104" y="33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10" y="28"/>
                  <a:pt x="110" y="26"/>
                  <a:pt x="110" y="24"/>
                </a:cubicBezTo>
                <a:cubicBezTo>
                  <a:pt x="110" y="11"/>
                  <a:pt x="121" y="0"/>
                  <a:pt x="135" y="0"/>
                </a:cubicBezTo>
                <a:cubicBezTo>
                  <a:pt x="148" y="0"/>
                  <a:pt x="159" y="11"/>
                  <a:pt x="159" y="24"/>
                </a:cubicBezTo>
                <a:cubicBezTo>
                  <a:pt x="159" y="38"/>
                  <a:pt x="148" y="49"/>
                  <a:pt x="135" y="49"/>
                </a:cubicBezTo>
                <a:cubicBezTo>
                  <a:pt x="128" y="49"/>
                  <a:pt x="122" y="46"/>
                  <a:pt x="118" y="42"/>
                </a:cubicBezTo>
                <a:cubicBezTo>
                  <a:pt x="111" y="46"/>
                  <a:pt x="111" y="46"/>
                  <a:pt x="111" y="46"/>
                </a:cubicBezTo>
                <a:cubicBezTo>
                  <a:pt x="113" y="49"/>
                  <a:pt x="113" y="53"/>
                  <a:pt x="113" y="57"/>
                </a:cubicBezTo>
                <a:cubicBezTo>
                  <a:pt x="113" y="62"/>
                  <a:pt x="112" y="66"/>
                  <a:pt x="111" y="70"/>
                </a:cubicBezTo>
                <a:cubicBezTo>
                  <a:pt x="125" y="79"/>
                  <a:pt x="125" y="79"/>
                  <a:pt x="125" y="79"/>
                </a:cubicBezTo>
                <a:cubicBezTo>
                  <a:pt x="129" y="75"/>
                  <a:pt x="135" y="73"/>
                  <a:pt x="141" y="73"/>
                </a:cubicBezTo>
                <a:cubicBezTo>
                  <a:pt x="154" y="73"/>
                  <a:pt x="165" y="84"/>
                  <a:pt x="165" y="97"/>
                </a:cubicBezTo>
                <a:moveTo>
                  <a:pt x="53" y="85"/>
                </a:moveTo>
                <a:cubicBezTo>
                  <a:pt x="53" y="76"/>
                  <a:pt x="48" y="68"/>
                  <a:pt x="41" y="64"/>
                </a:cubicBezTo>
                <a:cubicBezTo>
                  <a:pt x="38" y="63"/>
                  <a:pt x="34" y="62"/>
                  <a:pt x="30" y="62"/>
                </a:cubicBezTo>
                <a:cubicBezTo>
                  <a:pt x="17" y="62"/>
                  <a:pt x="7" y="72"/>
                  <a:pt x="7" y="85"/>
                </a:cubicBezTo>
                <a:cubicBezTo>
                  <a:pt x="7" y="98"/>
                  <a:pt x="17" y="108"/>
                  <a:pt x="30" y="108"/>
                </a:cubicBezTo>
                <a:cubicBezTo>
                  <a:pt x="43" y="108"/>
                  <a:pt x="53" y="98"/>
                  <a:pt x="53" y="85"/>
                </a:cubicBezTo>
                <a:close/>
                <a:moveTo>
                  <a:pt x="116" y="24"/>
                </a:moveTo>
                <a:cubicBezTo>
                  <a:pt x="116" y="25"/>
                  <a:pt x="116" y="26"/>
                  <a:pt x="116" y="27"/>
                </a:cubicBezTo>
                <a:cubicBezTo>
                  <a:pt x="119" y="26"/>
                  <a:pt x="123" y="27"/>
                  <a:pt x="125" y="30"/>
                </a:cubicBezTo>
                <a:cubicBezTo>
                  <a:pt x="126" y="33"/>
                  <a:pt x="126" y="37"/>
                  <a:pt x="123" y="39"/>
                </a:cubicBezTo>
                <a:cubicBezTo>
                  <a:pt x="126" y="41"/>
                  <a:pt x="130" y="43"/>
                  <a:pt x="135" y="43"/>
                </a:cubicBezTo>
                <a:cubicBezTo>
                  <a:pt x="145" y="43"/>
                  <a:pt x="153" y="35"/>
                  <a:pt x="153" y="24"/>
                </a:cubicBezTo>
                <a:cubicBezTo>
                  <a:pt x="153" y="14"/>
                  <a:pt x="145" y="6"/>
                  <a:pt x="135" y="6"/>
                </a:cubicBezTo>
                <a:cubicBezTo>
                  <a:pt x="124" y="6"/>
                  <a:pt x="116" y="14"/>
                  <a:pt x="116" y="24"/>
                </a:cubicBezTo>
                <a:moveTo>
                  <a:pt x="36" y="24"/>
                </a:moveTo>
                <a:cubicBezTo>
                  <a:pt x="36" y="17"/>
                  <a:pt x="30" y="12"/>
                  <a:pt x="23" y="12"/>
                </a:cubicBezTo>
                <a:cubicBezTo>
                  <a:pt x="17" y="12"/>
                  <a:pt x="11" y="17"/>
                  <a:pt x="11" y="24"/>
                </a:cubicBezTo>
                <a:cubicBezTo>
                  <a:pt x="11" y="31"/>
                  <a:pt x="17" y="37"/>
                  <a:pt x="23" y="37"/>
                </a:cubicBezTo>
                <a:cubicBezTo>
                  <a:pt x="25" y="37"/>
                  <a:pt x="27" y="36"/>
                  <a:pt x="29" y="36"/>
                </a:cubicBezTo>
                <a:cubicBezTo>
                  <a:pt x="27" y="33"/>
                  <a:pt x="27" y="30"/>
                  <a:pt x="28" y="27"/>
                </a:cubicBezTo>
                <a:cubicBezTo>
                  <a:pt x="30" y="25"/>
                  <a:pt x="33" y="24"/>
                  <a:pt x="36" y="24"/>
                </a:cubicBezTo>
                <a:moveTo>
                  <a:pt x="158" y="97"/>
                </a:moveTo>
                <a:cubicBezTo>
                  <a:pt x="158" y="87"/>
                  <a:pt x="150" y="79"/>
                  <a:pt x="141" y="79"/>
                </a:cubicBezTo>
                <a:cubicBezTo>
                  <a:pt x="131" y="79"/>
                  <a:pt x="123" y="87"/>
                  <a:pt x="123" y="97"/>
                </a:cubicBezTo>
                <a:cubicBezTo>
                  <a:pt x="123" y="107"/>
                  <a:pt x="131" y="115"/>
                  <a:pt x="141" y="115"/>
                </a:cubicBezTo>
                <a:cubicBezTo>
                  <a:pt x="150" y="115"/>
                  <a:pt x="158" y="107"/>
                  <a:pt x="158" y="97"/>
                </a:cubicBezTo>
              </a:path>
            </a:pathLst>
          </a:custGeom>
          <a:solidFill>
            <a:schemeClr val="bg1"/>
          </a:solidFill>
          <a:ln w="9525" cmpd="sng">
            <a:solidFill>
              <a:schemeClr val="bg1"/>
            </a:solidFill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charset="0"/>
              <a:sym typeface="SimSun" panose="02010600030101010101" pitchFamily="2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46430" y="4090670"/>
            <a:ext cx="3743325" cy="1994535"/>
            <a:chOff x="1619" y="6567"/>
            <a:chExt cx="4797" cy="2388"/>
          </a:xfrm>
        </p:grpSpPr>
        <p:pic>
          <p:nvPicPr>
            <p:cNvPr id="4" name="Picture 3" descr="icons8_microsoft_word_32px"/>
            <p:cNvPicPr>
              <a:picLocks noChangeAspect="1"/>
            </p:cNvPicPr>
            <p:nvPr/>
          </p:nvPicPr>
          <p:blipFill>
            <a:blip r:embed="rId4">
              <a:biLevel thresh="50000"/>
            </a:blip>
            <a:stretch>
              <a:fillRect/>
            </a:stretch>
          </p:blipFill>
          <p:spPr>
            <a:xfrm>
              <a:off x="2335" y="8365"/>
              <a:ext cx="590" cy="590"/>
            </a:xfrm>
            <a:prstGeom prst="rect">
              <a:avLst/>
            </a:prstGeom>
          </p:spPr>
        </p:pic>
        <p:sp>
          <p:nvSpPr>
            <p:cNvPr id="5" name="矩形 59"/>
            <p:cNvSpPr>
              <a:spLocks noChangeArrowheads="1"/>
            </p:cNvSpPr>
            <p:nvPr/>
          </p:nvSpPr>
          <p:spPr bwMode="auto">
            <a:xfrm>
              <a:off x="2978" y="8458"/>
              <a:ext cx="343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en-US" altLang="zh-CN" sz="1600" b="1">
                  <a:solidFill>
                    <a:srgbClr val="101A25"/>
                  </a:solidFill>
                  <a:latin typeface="Microsoft YaHei" panose="020B0503020204020204" charset="-122"/>
                  <a:ea typeface="Microsoft YaHei" panose="020B0503020204020204" charset="-122"/>
                  <a:sym typeface="Microsoft YaHei" panose="020B0503020204020204" charset="-122"/>
                </a:rPr>
                <a:t>NGUYEN DIEU HUONG</a:t>
              </a:r>
              <a:endParaRPr lang="zh-CN" altLang="en-US" sz="1600" b="1">
                <a:solidFill>
                  <a:srgbClr val="101A25"/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endParaRPr>
            </a:p>
          </p:txBody>
        </p:sp>
        <p:sp>
          <p:nvSpPr>
            <p:cNvPr id="11" name="矩形 59"/>
            <p:cNvSpPr>
              <a:spLocks noChangeArrowheads="1"/>
            </p:cNvSpPr>
            <p:nvPr/>
          </p:nvSpPr>
          <p:spPr bwMode="auto">
            <a:xfrm>
              <a:off x="2978" y="6660"/>
              <a:ext cx="33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en-US" altLang="zh-CN" sz="1600" b="1">
                  <a:solidFill>
                    <a:srgbClr val="101A25"/>
                  </a:solidFill>
                  <a:latin typeface="Microsoft YaHei" panose="020B0503020204020204" charset="-122"/>
                  <a:ea typeface="Microsoft YaHei" panose="020B0503020204020204" charset="-122"/>
                  <a:sym typeface="Microsoft YaHei" panose="020B0503020204020204" charset="-122"/>
                </a:rPr>
                <a:t>LUU MINH HOANG</a:t>
              </a:r>
              <a:endParaRPr lang="zh-CN" altLang="en-US" sz="1600" b="1">
                <a:solidFill>
                  <a:srgbClr val="101A25"/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endParaRPr>
            </a:p>
          </p:txBody>
        </p:sp>
        <p:sp>
          <p:nvSpPr>
            <p:cNvPr id="12" name="矩形 59"/>
            <p:cNvSpPr>
              <a:spLocks noChangeArrowheads="1"/>
            </p:cNvSpPr>
            <p:nvPr/>
          </p:nvSpPr>
          <p:spPr bwMode="auto">
            <a:xfrm>
              <a:off x="2978" y="7544"/>
              <a:ext cx="341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en-US" altLang="zh-CN" sz="1600" b="1">
                  <a:solidFill>
                    <a:srgbClr val="101A25"/>
                  </a:solidFill>
                  <a:latin typeface="Microsoft YaHei" panose="020B0503020204020204" charset="-122"/>
                  <a:ea typeface="Microsoft YaHei" panose="020B0503020204020204" charset="-122"/>
                  <a:sym typeface="Microsoft YaHei" panose="020B0503020204020204" charset="-122"/>
                </a:rPr>
                <a:t>TRAN VAN HOANG</a:t>
              </a:r>
              <a:endParaRPr lang="zh-CN" altLang="en-US" sz="1600" b="1">
                <a:solidFill>
                  <a:srgbClr val="101A25"/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endParaRPr>
            </a:p>
          </p:txBody>
        </p:sp>
        <p:pic>
          <p:nvPicPr>
            <p:cNvPr id="14" name="Picture 13" descr="icons8_microphone_32px"/>
            <p:cNvPicPr>
              <a:picLocks noChangeAspect="1"/>
            </p:cNvPicPr>
            <p:nvPr/>
          </p:nvPicPr>
          <p:blipFill>
            <a:blip r:embed="rId5">
              <a:biLevel thresh="50000"/>
            </a:blip>
            <a:stretch>
              <a:fillRect/>
            </a:stretch>
          </p:blipFill>
          <p:spPr>
            <a:xfrm>
              <a:off x="1619" y="7451"/>
              <a:ext cx="590" cy="590"/>
            </a:xfrm>
            <a:prstGeom prst="rect">
              <a:avLst/>
            </a:prstGeom>
          </p:spPr>
        </p:pic>
        <p:pic>
          <p:nvPicPr>
            <p:cNvPr id="15" name="Picture 14" descr="icons8_financial_dynamic_presentation_32px"/>
            <p:cNvPicPr>
              <a:picLocks noChangeAspect="1"/>
            </p:cNvPicPr>
            <p:nvPr/>
          </p:nvPicPr>
          <p:blipFill>
            <a:blip r:embed="rId6">
              <a:biLevel thresh="50000"/>
            </a:blip>
            <a:stretch>
              <a:fillRect/>
            </a:stretch>
          </p:blipFill>
          <p:spPr>
            <a:xfrm>
              <a:off x="2327" y="7451"/>
              <a:ext cx="595" cy="595"/>
            </a:xfrm>
            <a:prstGeom prst="rect">
              <a:avLst/>
            </a:prstGeom>
          </p:spPr>
        </p:pic>
        <p:pic>
          <p:nvPicPr>
            <p:cNvPr id="16" name="Picture 15" descr="icons8_woman_at_computer_32px"/>
            <p:cNvPicPr>
              <a:picLocks noChangeAspect="1"/>
            </p:cNvPicPr>
            <p:nvPr/>
          </p:nvPicPr>
          <p:blipFill>
            <a:blip r:embed="rId7">
              <a:biLevel thresh="50000"/>
            </a:blip>
            <a:stretch>
              <a:fillRect/>
            </a:stretch>
          </p:blipFill>
          <p:spPr>
            <a:xfrm>
              <a:off x="1619" y="6567"/>
              <a:ext cx="590" cy="590"/>
            </a:xfrm>
            <a:prstGeom prst="rect">
              <a:avLst/>
            </a:prstGeom>
          </p:spPr>
        </p:pic>
        <p:pic>
          <p:nvPicPr>
            <p:cNvPr id="17" name="Picture 16" descr="icons8_book_32px"/>
            <p:cNvPicPr>
              <a:picLocks noChangeAspect="1"/>
            </p:cNvPicPr>
            <p:nvPr/>
          </p:nvPicPr>
          <p:blipFill>
            <a:blip r:embed="rId8">
              <a:biLevel thresh="50000"/>
            </a:blip>
            <a:stretch>
              <a:fillRect/>
            </a:stretch>
          </p:blipFill>
          <p:spPr>
            <a:xfrm>
              <a:off x="1619" y="8365"/>
              <a:ext cx="590" cy="590"/>
            </a:xfrm>
            <a:prstGeom prst="rect">
              <a:avLst/>
            </a:prstGeom>
          </p:spPr>
        </p:pic>
        <p:pic>
          <p:nvPicPr>
            <p:cNvPr id="18" name="Picture 17" descr="icons8_idea_32px"/>
            <p:cNvPicPr>
              <a:picLocks noChangeAspect="1"/>
            </p:cNvPicPr>
            <p:nvPr/>
          </p:nvPicPr>
          <p:blipFill>
            <a:blip r:embed="rId9">
              <a:biLevel thresh="50000"/>
            </a:blip>
            <a:stretch>
              <a:fillRect/>
            </a:stretch>
          </p:blipFill>
          <p:spPr>
            <a:xfrm>
              <a:off x="2335" y="6567"/>
              <a:ext cx="590" cy="590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9890" y="7620"/>
            <a:ext cx="4182110" cy="183324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-233680"/>
            <a:ext cx="2575560" cy="1226185"/>
            <a:chOff x="6312" y="1589"/>
            <a:chExt cx="5144" cy="2298"/>
          </a:xfrm>
        </p:grpSpPr>
        <p:grpSp>
          <p:nvGrpSpPr>
            <p:cNvPr id="4127" name="组合 55"/>
            <p:cNvGrpSpPr/>
            <p:nvPr/>
          </p:nvGrpSpPr>
          <p:grpSpPr bwMode="auto">
            <a:xfrm rot="0">
              <a:off x="6312" y="1589"/>
              <a:ext cx="5144" cy="2298"/>
              <a:chOff x="0" y="0"/>
              <a:chExt cx="2657129" cy="1459432"/>
            </a:xfr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</p:grpSpPr>
          <p:grpSp>
            <p:nvGrpSpPr>
              <p:cNvPr id="4128" name="组合 52"/>
              <p:cNvGrpSpPr/>
              <p:nvPr/>
            </p:nvGrpSpPr>
            <p:grpSpPr bwMode="auto">
              <a:xfrm>
                <a:off x="1" y="233945"/>
                <a:ext cx="2657128" cy="1082825"/>
                <a:chOff x="0" y="0"/>
                <a:chExt cx="2657128" cy="1082825"/>
              </a:xfrm>
              <a:grpFill/>
            </p:grpSpPr>
            <p:sp>
              <p:nvSpPr>
                <p:cNvPr id="4129" name="矩形 49"/>
                <p:cNvSpPr>
                  <a:spLocks noChangeArrowheads="1"/>
                </p:cNvSpPr>
                <p:nvPr/>
              </p:nvSpPr>
              <p:spPr bwMode="auto">
                <a:xfrm>
                  <a:off x="997973" y="1270"/>
                  <a:ext cx="1659155" cy="108155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0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1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4132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4133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4134" name="文本框 56"/>
            <p:cNvSpPr>
              <a:spLocks noChangeArrowheads="1"/>
            </p:cNvSpPr>
            <p:nvPr/>
          </p:nvSpPr>
          <p:spPr bwMode="auto">
            <a:xfrm>
              <a:off x="8659" y="2221"/>
              <a:ext cx="2797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35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DES</a:t>
              </a:r>
              <a:endParaRPr lang="en-US" altLang="zh-CN" sz="35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5" name="Picture 4" descr="icons8_encrypt_96px_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5" y="2088"/>
              <a:ext cx="1440" cy="144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585" y="40640"/>
            <a:ext cx="1052830" cy="75184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6" name="Text Box 15"/>
          <p:cNvSpPr txBox="1"/>
          <p:nvPr/>
        </p:nvSpPr>
        <p:spPr>
          <a:xfrm>
            <a:off x="4328160" y="2538730"/>
            <a:ext cx="35356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 b="1">
                <a:latin typeface="Consolas" panose="020B0609020204030204" charset="0"/>
                <a:cs typeface="Consolas" panose="020B0609020204030204" charset="0"/>
              </a:rPr>
              <a:t>“xinchao!”</a:t>
            </a:r>
            <a:endParaRPr lang="en-US" sz="4000" b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7" name="Text Box 16"/>
          <p:cNvSpPr txBox="1"/>
          <p:nvPr>
            <p:custDataLst>
              <p:tags r:id="rId4"/>
            </p:custDataLst>
          </p:nvPr>
        </p:nvSpPr>
        <p:spPr>
          <a:xfrm>
            <a:off x="1490345" y="3336925"/>
            <a:ext cx="921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Consolas" panose="020B0609020204030204" charset="0"/>
                <a:cs typeface="Consolas" panose="020B0609020204030204" charset="0"/>
              </a:rPr>
              <a:t>01111000 01101001 01101110 01100011 01101000 01100001 01101111 00100001</a:t>
            </a:r>
            <a:endParaRPr lang="en-US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8" name="Left Brace 17"/>
          <p:cNvSpPr/>
          <p:nvPr/>
        </p:nvSpPr>
        <p:spPr>
          <a:xfrm rot="16200000">
            <a:off x="5918200" y="-721995"/>
            <a:ext cx="356235" cy="921067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5179695" y="4142105"/>
            <a:ext cx="183388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5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64 bit</a:t>
            </a:r>
            <a:endParaRPr lang="en-US" sz="25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39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13" dur="500" fill="hold"/>
                                              <p:tgtEl>
                                                <p:spTgt spid="17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39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ldLvl="0" animBg="1"/>
      <p:bldP spid="19" grpId="0"/>
      <p:bldP spid="1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045" y="1249680"/>
            <a:ext cx="9947275" cy="435864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-233680"/>
            <a:ext cx="2575560" cy="1226185"/>
            <a:chOff x="6312" y="1589"/>
            <a:chExt cx="5144" cy="2298"/>
          </a:xfrm>
        </p:grpSpPr>
        <p:grpSp>
          <p:nvGrpSpPr>
            <p:cNvPr id="4127" name="组合 55"/>
            <p:cNvGrpSpPr/>
            <p:nvPr/>
          </p:nvGrpSpPr>
          <p:grpSpPr bwMode="auto">
            <a:xfrm rot="0">
              <a:off x="6312" y="1589"/>
              <a:ext cx="5144" cy="2298"/>
              <a:chOff x="0" y="0"/>
              <a:chExt cx="2657129" cy="1459432"/>
            </a:xfr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</p:grpSpPr>
          <p:grpSp>
            <p:nvGrpSpPr>
              <p:cNvPr id="4128" name="组合 52"/>
              <p:cNvGrpSpPr/>
              <p:nvPr/>
            </p:nvGrpSpPr>
            <p:grpSpPr bwMode="auto">
              <a:xfrm>
                <a:off x="1" y="233945"/>
                <a:ext cx="2657128" cy="1082825"/>
                <a:chOff x="0" y="0"/>
                <a:chExt cx="2657128" cy="1082825"/>
              </a:xfrm>
              <a:grpFill/>
            </p:grpSpPr>
            <p:sp>
              <p:nvSpPr>
                <p:cNvPr id="4129" name="矩形 49"/>
                <p:cNvSpPr>
                  <a:spLocks noChangeArrowheads="1"/>
                </p:cNvSpPr>
                <p:nvPr/>
              </p:nvSpPr>
              <p:spPr bwMode="auto">
                <a:xfrm>
                  <a:off x="997973" y="1270"/>
                  <a:ext cx="1659155" cy="108155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0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1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4132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4133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4134" name="文本框 56"/>
            <p:cNvSpPr>
              <a:spLocks noChangeArrowheads="1"/>
            </p:cNvSpPr>
            <p:nvPr/>
          </p:nvSpPr>
          <p:spPr bwMode="auto">
            <a:xfrm>
              <a:off x="8659" y="2221"/>
              <a:ext cx="2797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35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DES</a:t>
              </a:r>
              <a:endParaRPr lang="en-US" altLang="zh-CN" sz="35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5" name="Picture 4" descr="icons8_encrypt_96px_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5" y="2088"/>
              <a:ext cx="1440" cy="1440"/>
            </a:xfrm>
            <a:prstGeom prst="rect">
              <a:avLst/>
            </a:prstGeom>
          </p:spPr>
        </p:pic>
      </p:grpSp>
      <p:sp>
        <p:nvSpPr>
          <p:cNvPr id="30" name="Text Box 29"/>
          <p:cNvSpPr txBox="1"/>
          <p:nvPr/>
        </p:nvSpPr>
        <p:spPr>
          <a:xfrm>
            <a:off x="3327400" y="2004060"/>
            <a:ext cx="1300480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BLOCK 1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10171430" y="1917065"/>
            <a:ext cx="1219835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64 bit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410" y="1337310"/>
            <a:ext cx="1092835" cy="690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9219 0.0134259 " pathEditMode="relative" ptsTypes="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9890" y="7620"/>
            <a:ext cx="4182110" cy="183324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-233680"/>
            <a:ext cx="2575560" cy="1226185"/>
            <a:chOff x="6312" y="1589"/>
            <a:chExt cx="5144" cy="2298"/>
          </a:xfrm>
        </p:grpSpPr>
        <p:grpSp>
          <p:nvGrpSpPr>
            <p:cNvPr id="4127" name="组合 55"/>
            <p:cNvGrpSpPr/>
            <p:nvPr/>
          </p:nvGrpSpPr>
          <p:grpSpPr bwMode="auto">
            <a:xfrm rot="0">
              <a:off x="6312" y="1589"/>
              <a:ext cx="5144" cy="2298"/>
              <a:chOff x="0" y="0"/>
              <a:chExt cx="2657129" cy="1459432"/>
            </a:xfr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</p:grpSpPr>
          <p:grpSp>
            <p:nvGrpSpPr>
              <p:cNvPr id="4128" name="组合 52"/>
              <p:cNvGrpSpPr/>
              <p:nvPr/>
            </p:nvGrpSpPr>
            <p:grpSpPr bwMode="auto">
              <a:xfrm>
                <a:off x="1" y="233945"/>
                <a:ext cx="2657128" cy="1082825"/>
                <a:chOff x="0" y="0"/>
                <a:chExt cx="2657128" cy="1082825"/>
              </a:xfrm>
              <a:grpFill/>
            </p:grpSpPr>
            <p:sp>
              <p:nvSpPr>
                <p:cNvPr id="4129" name="矩形 49"/>
                <p:cNvSpPr>
                  <a:spLocks noChangeArrowheads="1"/>
                </p:cNvSpPr>
                <p:nvPr/>
              </p:nvSpPr>
              <p:spPr bwMode="auto">
                <a:xfrm>
                  <a:off x="997973" y="1270"/>
                  <a:ext cx="1659155" cy="108155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0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1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4132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4133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4134" name="文本框 56"/>
            <p:cNvSpPr>
              <a:spLocks noChangeArrowheads="1"/>
            </p:cNvSpPr>
            <p:nvPr/>
          </p:nvSpPr>
          <p:spPr bwMode="auto">
            <a:xfrm>
              <a:off x="8659" y="2221"/>
              <a:ext cx="2797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35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DES</a:t>
              </a:r>
              <a:endParaRPr lang="en-US" altLang="zh-CN" sz="35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5" name="Picture 4" descr="icons8_encrypt_96px_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5" y="2088"/>
              <a:ext cx="1440" cy="1440"/>
            </a:xfrm>
            <a:prstGeom prst="rect">
              <a:avLst/>
            </a:prstGeom>
          </p:spPr>
        </p:pic>
      </p:grpSp>
      <p:sp>
        <p:nvSpPr>
          <p:cNvPr id="19" name="Text Box 18"/>
          <p:cNvSpPr txBox="1"/>
          <p:nvPr/>
        </p:nvSpPr>
        <p:spPr>
          <a:xfrm>
            <a:off x="5486400" y="992505"/>
            <a:ext cx="1219835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64 bit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895" y="32385"/>
            <a:ext cx="1426845" cy="9010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205" y="2437130"/>
            <a:ext cx="7298690" cy="354457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894080" y="2059940"/>
            <a:ext cx="29152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/>
              <a:t>Bảng Hoán vị</a:t>
            </a:r>
            <a:endParaRPr lang="en-US" sz="2000"/>
          </a:p>
          <a:p>
            <a:pPr algn="ctr"/>
            <a:r>
              <a:rPr lang="en-US" sz="2000"/>
              <a:t>Permuted Choice 1</a:t>
            </a:r>
            <a:endParaRPr lang="en-US" sz="2000"/>
          </a:p>
        </p:txBody>
      </p:sp>
      <p:sp>
        <p:nvSpPr>
          <p:cNvPr id="17" name="Text Box 16"/>
          <p:cNvSpPr txBox="1"/>
          <p:nvPr/>
        </p:nvSpPr>
        <p:spPr>
          <a:xfrm>
            <a:off x="7390765" y="5981700"/>
            <a:ext cx="1219835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56 bit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4949190" y="2855595"/>
            <a:ext cx="7031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FF0000"/>
                </a:solidFill>
              </a:rPr>
              <a:t>            8             16             24             32            40             48             56          64            </a:t>
            </a:r>
            <a:endParaRPr lang="en-US" b="1">
              <a:solidFill>
                <a:srgbClr val="FF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708015" y="3132455"/>
            <a:ext cx="6148070" cy="207010"/>
            <a:chOff x="8989" y="4933"/>
            <a:chExt cx="9682" cy="326"/>
          </a:xfrm>
        </p:grpSpPr>
        <p:cxnSp>
          <p:nvCxnSpPr>
            <p:cNvPr id="20" name="Straight Connector 19"/>
            <p:cNvCxnSpPr/>
            <p:nvPr/>
          </p:nvCxnSpPr>
          <p:spPr>
            <a:xfrm flipH="1" flipV="1">
              <a:off x="8989" y="4933"/>
              <a:ext cx="18" cy="32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10377" y="4933"/>
              <a:ext cx="18" cy="32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11775" y="4933"/>
              <a:ext cx="18" cy="32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13167" y="4933"/>
              <a:ext cx="18" cy="32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14531" y="4933"/>
              <a:ext cx="18" cy="32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15943" y="4933"/>
              <a:ext cx="18" cy="32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7337" y="4933"/>
              <a:ext cx="18" cy="32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18653" y="4933"/>
              <a:ext cx="18" cy="32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3003550"/>
            <a:ext cx="4432300" cy="27616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045" y="1249680"/>
            <a:ext cx="9947275" cy="435864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-233680"/>
            <a:ext cx="2575560" cy="1226185"/>
            <a:chOff x="6312" y="1589"/>
            <a:chExt cx="5144" cy="2298"/>
          </a:xfrm>
        </p:grpSpPr>
        <p:grpSp>
          <p:nvGrpSpPr>
            <p:cNvPr id="4127" name="组合 55"/>
            <p:cNvGrpSpPr/>
            <p:nvPr/>
          </p:nvGrpSpPr>
          <p:grpSpPr bwMode="auto">
            <a:xfrm rot="0">
              <a:off x="6312" y="1589"/>
              <a:ext cx="5144" cy="2298"/>
              <a:chOff x="0" y="0"/>
              <a:chExt cx="2657129" cy="1459432"/>
            </a:xfr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</p:grpSpPr>
          <p:grpSp>
            <p:nvGrpSpPr>
              <p:cNvPr id="4128" name="组合 52"/>
              <p:cNvGrpSpPr/>
              <p:nvPr/>
            </p:nvGrpSpPr>
            <p:grpSpPr bwMode="auto">
              <a:xfrm>
                <a:off x="1" y="233945"/>
                <a:ext cx="2657128" cy="1082825"/>
                <a:chOff x="0" y="0"/>
                <a:chExt cx="2657128" cy="1082825"/>
              </a:xfrm>
              <a:grpFill/>
            </p:grpSpPr>
            <p:sp>
              <p:nvSpPr>
                <p:cNvPr id="4129" name="矩形 49"/>
                <p:cNvSpPr>
                  <a:spLocks noChangeArrowheads="1"/>
                </p:cNvSpPr>
                <p:nvPr/>
              </p:nvSpPr>
              <p:spPr bwMode="auto">
                <a:xfrm>
                  <a:off x="997973" y="1270"/>
                  <a:ext cx="1659155" cy="108155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0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1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4132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4133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4134" name="文本框 56"/>
            <p:cNvSpPr>
              <a:spLocks noChangeArrowheads="1"/>
            </p:cNvSpPr>
            <p:nvPr/>
          </p:nvSpPr>
          <p:spPr bwMode="auto">
            <a:xfrm>
              <a:off x="8659" y="2221"/>
              <a:ext cx="2797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35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DES</a:t>
              </a:r>
              <a:endParaRPr lang="en-US" altLang="zh-CN" sz="35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5" name="Picture 4" descr="icons8_encrypt_96px_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5" y="2088"/>
              <a:ext cx="1440" cy="1440"/>
            </a:xfrm>
            <a:prstGeom prst="rect">
              <a:avLst/>
            </a:prstGeom>
          </p:spPr>
        </p:pic>
      </p:grpSp>
      <p:sp>
        <p:nvSpPr>
          <p:cNvPr id="30" name="Text Box 29"/>
          <p:cNvSpPr txBox="1"/>
          <p:nvPr/>
        </p:nvSpPr>
        <p:spPr>
          <a:xfrm>
            <a:off x="3327400" y="2004060"/>
            <a:ext cx="1300480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BLOCK 1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080" y="3188335"/>
            <a:ext cx="1361440" cy="48196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8458200" y="2004060"/>
            <a:ext cx="1219835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56 bit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885417 0.373981 " pathEditMode="relative" ptsTypes="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7220" y="1485900"/>
            <a:ext cx="8143240" cy="4514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890" y="7620"/>
            <a:ext cx="4182110" cy="183324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-233680"/>
            <a:ext cx="2575560" cy="1226185"/>
            <a:chOff x="6312" y="1589"/>
            <a:chExt cx="5144" cy="2298"/>
          </a:xfrm>
        </p:grpSpPr>
        <p:grpSp>
          <p:nvGrpSpPr>
            <p:cNvPr id="4127" name="组合 55"/>
            <p:cNvGrpSpPr/>
            <p:nvPr/>
          </p:nvGrpSpPr>
          <p:grpSpPr bwMode="auto">
            <a:xfrm rot="0">
              <a:off x="6312" y="1589"/>
              <a:ext cx="5144" cy="2298"/>
              <a:chOff x="0" y="0"/>
              <a:chExt cx="2657129" cy="1459432"/>
            </a:xfr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</p:grpSpPr>
          <p:grpSp>
            <p:nvGrpSpPr>
              <p:cNvPr id="4128" name="组合 52"/>
              <p:cNvGrpSpPr/>
              <p:nvPr/>
            </p:nvGrpSpPr>
            <p:grpSpPr bwMode="auto">
              <a:xfrm>
                <a:off x="1" y="233945"/>
                <a:ext cx="2657128" cy="1082825"/>
                <a:chOff x="0" y="0"/>
                <a:chExt cx="2657128" cy="1082825"/>
              </a:xfrm>
              <a:grpFill/>
            </p:grpSpPr>
            <p:sp>
              <p:nvSpPr>
                <p:cNvPr id="4129" name="矩形 49"/>
                <p:cNvSpPr>
                  <a:spLocks noChangeArrowheads="1"/>
                </p:cNvSpPr>
                <p:nvPr/>
              </p:nvSpPr>
              <p:spPr bwMode="auto">
                <a:xfrm>
                  <a:off x="997973" y="1270"/>
                  <a:ext cx="1659155" cy="108155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0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1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4132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4133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4134" name="文本框 56"/>
            <p:cNvSpPr>
              <a:spLocks noChangeArrowheads="1"/>
            </p:cNvSpPr>
            <p:nvPr/>
          </p:nvSpPr>
          <p:spPr bwMode="auto">
            <a:xfrm>
              <a:off x="8659" y="2221"/>
              <a:ext cx="2797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35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DES</a:t>
              </a:r>
              <a:endParaRPr lang="en-US" altLang="zh-CN" sz="35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5" name="Picture 4" descr="icons8_encrypt_96px_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5" y="2088"/>
              <a:ext cx="1440" cy="1440"/>
            </a:xfrm>
            <a:prstGeom prst="rect">
              <a:avLst/>
            </a:prstGeom>
          </p:spPr>
        </p:pic>
      </p:grpSp>
      <p:sp>
        <p:nvSpPr>
          <p:cNvPr id="17" name="Text Box 16"/>
          <p:cNvSpPr txBox="1"/>
          <p:nvPr/>
        </p:nvSpPr>
        <p:spPr>
          <a:xfrm>
            <a:off x="5485765" y="731520"/>
            <a:ext cx="1219835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56 bit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730" y="100965"/>
            <a:ext cx="1780540" cy="630555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348230" y="4776470"/>
            <a:ext cx="6301740" cy="114300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721860" y="3272790"/>
            <a:ext cx="781050" cy="760095"/>
          </a:xfrm>
          <a:prstGeom prst="ellipse">
            <a:avLst/>
          </a:prstGeom>
          <a:noFill/>
          <a:ln w="571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4"/>
            <a:endCxn id="15" idx="0"/>
          </p:cNvCxnSpPr>
          <p:nvPr/>
        </p:nvCxnSpPr>
        <p:spPr>
          <a:xfrm>
            <a:off x="5112385" y="4032885"/>
            <a:ext cx="386715" cy="743585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4040" y="6264275"/>
            <a:ext cx="4770120" cy="571500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19" idx="0"/>
            <a:endCxn id="15" idx="2"/>
          </p:cNvCxnSpPr>
          <p:nvPr/>
        </p:nvCxnSpPr>
        <p:spPr>
          <a:xfrm flipV="1">
            <a:off x="5499100" y="5919470"/>
            <a:ext cx="0" cy="3448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898130" y="3272790"/>
            <a:ext cx="781050" cy="760095"/>
          </a:xfrm>
          <a:prstGeom prst="ellipse">
            <a:avLst/>
          </a:prstGeom>
          <a:noFill/>
          <a:ln w="571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H="1">
            <a:off x="7368540" y="3921760"/>
            <a:ext cx="643890" cy="977265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8687435" y="3415030"/>
            <a:ext cx="1706880" cy="4756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25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Cyclic Shift</a:t>
            </a:r>
            <a:endParaRPr lang="en-US" sz="25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4" grpId="0" bldLvl="0" animBg="1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430" y="1485900"/>
            <a:ext cx="8143240" cy="4514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890" y="7620"/>
            <a:ext cx="4182110" cy="183324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-233680"/>
            <a:ext cx="2575560" cy="1226185"/>
            <a:chOff x="6312" y="1589"/>
            <a:chExt cx="5144" cy="2298"/>
          </a:xfrm>
        </p:grpSpPr>
        <p:grpSp>
          <p:nvGrpSpPr>
            <p:cNvPr id="4127" name="组合 55"/>
            <p:cNvGrpSpPr/>
            <p:nvPr/>
          </p:nvGrpSpPr>
          <p:grpSpPr bwMode="auto">
            <a:xfrm rot="0">
              <a:off x="6312" y="1589"/>
              <a:ext cx="5144" cy="2298"/>
              <a:chOff x="0" y="0"/>
              <a:chExt cx="2657129" cy="1459432"/>
            </a:xfr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</p:grpSpPr>
          <p:grpSp>
            <p:nvGrpSpPr>
              <p:cNvPr id="4128" name="组合 52"/>
              <p:cNvGrpSpPr/>
              <p:nvPr/>
            </p:nvGrpSpPr>
            <p:grpSpPr bwMode="auto">
              <a:xfrm>
                <a:off x="1" y="233945"/>
                <a:ext cx="2657128" cy="1082825"/>
                <a:chOff x="0" y="0"/>
                <a:chExt cx="2657128" cy="1082825"/>
              </a:xfrm>
              <a:grpFill/>
            </p:grpSpPr>
            <p:sp>
              <p:nvSpPr>
                <p:cNvPr id="4129" name="矩形 49"/>
                <p:cNvSpPr>
                  <a:spLocks noChangeArrowheads="1"/>
                </p:cNvSpPr>
                <p:nvPr/>
              </p:nvSpPr>
              <p:spPr bwMode="auto">
                <a:xfrm>
                  <a:off x="997973" y="1270"/>
                  <a:ext cx="1659155" cy="108155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0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1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4132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4133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4134" name="文本框 56"/>
            <p:cNvSpPr>
              <a:spLocks noChangeArrowheads="1"/>
            </p:cNvSpPr>
            <p:nvPr/>
          </p:nvSpPr>
          <p:spPr bwMode="auto">
            <a:xfrm>
              <a:off x="8659" y="2221"/>
              <a:ext cx="2797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35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DES</a:t>
              </a:r>
              <a:endParaRPr lang="en-US" altLang="zh-CN" sz="35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5" name="Picture 4" descr="icons8_encrypt_96px_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5" y="2088"/>
              <a:ext cx="1440" cy="1440"/>
            </a:xfrm>
            <a:prstGeom prst="rect">
              <a:avLst/>
            </a:prstGeom>
          </p:spPr>
        </p:pic>
      </p:grpSp>
      <p:sp>
        <p:nvSpPr>
          <p:cNvPr id="17" name="Text Box 16"/>
          <p:cNvSpPr txBox="1"/>
          <p:nvPr/>
        </p:nvSpPr>
        <p:spPr>
          <a:xfrm>
            <a:off x="5485765" y="731520"/>
            <a:ext cx="1219835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56 bit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730" y="100965"/>
            <a:ext cx="1780540" cy="6305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7915" y="3599815"/>
            <a:ext cx="4434840" cy="2982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Oval 12"/>
          <p:cNvSpPr/>
          <p:nvPr/>
        </p:nvSpPr>
        <p:spPr>
          <a:xfrm>
            <a:off x="4653280" y="3873500"/>
            <a:ext cx="1080770" cy="887095"/>
          </a:xfrm>
          <a:prstGeom prst="ellipse">
            <a:avLst/>
          </a:prstGeom>
          <a:noFill/>
          <a:ln w="571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" idx="5"/>
            <a:endCxn id="10" idx="1"/>
          </p:cNvCxnSpPr>
          <p:nvPr/>
        </p:nvCxnSpPr>
        <p:spPr>
          <a:xfrm>
            <a:off x="5575935" y="4630420"/>
            <a:ext cx="1871980" cy="46101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497840" y="4530090"/>
            <a:ext cx="1219835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48 bit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430" y="1485900"/>
            <a:ext cx="8143240" cy="4514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890" y="7620"/>
            <a:ext cx="4182110" cy="183324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497840" y="4530090"/>
            <a:ext cx="1219835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48 bit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18" name="Content Placeholder 17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430" y="6071870"/>
            <a:ext cx="8142605" cy="428307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-233680"/>
            <a:ext cx="2575560" cy="1226185"/>
            <a:chOff x="6312" y="1589"/>
            <a:chExt cx="5144" cy="2298"/>
          </a:xfrm>
        </p:grpSpPr>
        <p:grpSp>
          <p:nvGrpSpPr>
            <p:cNvPr id="4127" name="组合 55"/>
            <p:cNvGrpSpPr/>
            <p:nvPr/>
          </p:nvGrpSpPr>
          <p:grpSpPr bwMode="auto">
            <a:xfrm rot="0">
              <a:off x="6312" y="1589"/>
              <a:ext cx="5144" cy="2298"/>
              <a:chOff x="0" y="0"/>
              <a:chExt cx="2657129" cy="1459432"/>
            </a:xfr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</p:grpSpPr>
          <p:grpSp>
            <p:nvGrpSpPr>
              <p:cNvPr id="4128" name="组合 52"/>
              <p:cNvGrpSpPr/>
              <p:nvPr/>
            </p:nvGrpSpPr>
            <p:grpSpPr bwMode="auto">
              <a:xfrm>
                <a:off x="1" y="233945"/>
                <a:ext cx="2657128" cy="1082825"/>
                <a:chOff x="0" y="0"/>
                <a:chExt cx="2657128" cy="1082825"/>
              </a:xfrm>
              <a:grpFill/>
            </p:grpSpPr>
            <p:sp>
              <p:nvSpPr>
                <p:cNvPr id="4129" name="矩形 49"/>
                <p:cNvSpPr>
                  <a:spLocks noChangeArrowheads="1"/>
                </p:cNvSpPr>
                <p:nvPr/>
              </p:nvSpPr>
              <p:spPr bwMode="auto">
                <a:xfrm>
                  <a:off x="997973" y="1270"/>
                  <a:ext cx="1659155" cy="108155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0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1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4132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4133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4134" name="文本框 56"/>
            <p:cNvSpPr>
              <a:spLocks noChangeArrowheads="1"/>
            </p:cNvSpPr>
            <p:nvPr/>
          </p:nvSpPr>
          <p:spPr bwMode="auto">
            <a:xfrm>
              <a:off x="8659" y="2221"/>
              <a:ext cx="2797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35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DES</a:t>
              </a:r>
              <a:endParaRPr lang="en-US" altLang="zh-CN" sz="35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5" name="Picture 4" descr="icons8_encrypt_96px_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5" y="2088"/>
              <a:ext cx="1440" cy="1440"/>
            </a:xfrm>
            <a:prstGeom prst="rect">
              <a:avLst/>
            </a:prstGeom>
          </p:spPr>
        </p:pic>
      </p:grpSp>
      <p:sp>
        <p:nvSpPr>
          <p:cNvPr id="17" name="Text Box 16"/>
          <p:cNvSpPr txBox="1"/>
          <p:nvPr/>
        </p:nvSpPr>
        <p:spPr>
          <a:xfrm>
            <a:off x="5485765" y="731520"/>
            <a:ext cx="1219835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56 bit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730" y="100965"/>
            <a:ext cx="1780540" cy="630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25 -0.586667 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25 -0.586667 " pathEditMode="relative" ptsTypes="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25 -0.586667 " pathEditMode="relative" ptsTypes="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045" y="1249680"/>
            <a:ext cx="9947275" cy="435864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-233680"/>
            <a:ext cx="2575560" cy="1226185"/>
            <a:chOff x="6312" y="1589"/>
            <a:chExt cx="5144" cy="2298"/>
          </a:xfrm>
        </p:grpSpPr>
        <p:grpSp>
          <p:nvGrpSpPr>
            <p:cNvPr id="4127" name="组合 55"/>
            <p:cNvGrpSpPr/>
            <p:nvPr/>
          </p:nvGrpSpPr>
          <p:grpSpPr bwMode="auto">
            <a:xfrm rot="0">
              <a:off x="6312" y="1589"/>
              <a:ext cx="5144" cy="2298"/>
              <a:chOff x="0" y="0"/>
              <a:chExt cx="2657129" cy="1459432"/>
            </a:xfr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</p:grpSpPr>
          <p:grpSp>
            <p:nvGrpSpPr>
              <p:cNvPr id="4128" name="组合 52"/>
              <p:cNvGrpSpPr/>
              <p:nvPr/>
            </p:nvGrpSpPr>
            <p:grpSpPr bwMode="auto">
              <a:xfrm>
                <a:off x="1" y="233945"/>
                <a:ext cx="2657128" cy="1082825"/>
                <a:chOff x="0" y="0"/>
                <a:chExt cx="2657128" cy="1082825"/>
              </a:xfrm>
              <a:grpFill/>
            </p:grpSpPr>
            <p:sp>
              <p:nvSpPr>
                <p:cNvPr id="4129" name="矩形 49"/>
                <p:cNvSpPr>
                  <a:spLocks noChangeArrowheads="1"/>
                </p:cNvSpPr>
                <p:nvPr/>
              </p:nvSpPr>
              <p:spPr bwMode="auto">
                <a:xfrm>
                  <a:off x="997973" y="1270"/>
                  <a:ext cx="1659155" cy="108155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0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1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4132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4133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4134" name="文本框 56"/>
            <p:cNvSpPr>
              <a:spLocks noChangeArrowheads="1"/>
            </p:cNvSpPr>
            <p:nvPr/>
          </p:nvSpPr>
          <p:spPr bwMode="auto">
            <a:xfrm>
              <a:off x="8659" y="2221"/>
              <a:ext cx="2797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35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DES</a:t>
              </a:r>
              <a:endParaRPr lang="en-US" altLang="zh-CN" sz="35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5" name="Picture 4" descr="icons8_encrypt_96px_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5" y="2088"/>
              <a:ext cx="1440" cy="1440"/>
            </a:xfrm>
            <a:prstGeom prst="rect">
              <a:avLst/>
            </a:prstGeom>
          </p:spPr>
        </p:pic>
      </p:grpSp>
      <p:sp>
        <p:nvSpPr>
          <p:cNvPr id="3" name="Text Box 2"/>
          <p:cNvSpPr txBox="1"/>
          <p:nvPr/>
        </p:nvSpPr>
        <p:spPr>
          <a:xfrm>
            <a:off x="6905625" y="4507230"/>
            <a:ext cx="1219835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Key 16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560" y="2414270"/>
            <a:ext cx="2535555" cy="64262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6905625" y="3056890"/>
            <a:ext cx="1219835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48 bit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6904990" y="3056890"/>
            <a:ext cx="1219835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Key 1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3327400" y="2004060"/>
            <a:ext cx="1300480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BLOCK 1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8021 -0.0100926 " pathEditMode="relative" ptsTypes="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0" grpId="0" bldLvl="0" animBg="1"/>
      <p:bldP spid="15" grpId="1" bldLvl="0" animBg="1"/>
      <p:bldP spid="20" grpId="1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8795" y="1966595"/>
            <a:ext cx="8651240" cy="4751070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4724400" y="1567815"/>
            <a:ext cx="1300480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32 bit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4724400" y="1567815"/>
            <a:ext cx="1300480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32 bit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4724400" y="1567815"/>
            <a:ext cx="1300480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64 bit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890" y="7620"/>
            <a:ext cx="4182110" cy="183324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-233680"/>
            <a:ext cx="2575560" cy="1226185"/>
            <a:chOff x="6312" y="1589"/>
            <a:chExt cx="5144" cy="2298"/>
          </a:xfrm>
        </p:grpSpPr>
        <p:grpSp>
          <p:nvGrpSpPr>
            <p:cNvPr id="4127" name="组合 55"/>
            <p:cNvGrpSpPr/>
            <p:nvPr/>
          </p:nvGrpSpPr>
          <p:grpSpPr bwMode="auto">
            <a:xfrm rot="0">
              <a:off x="6312" y="1589"/>
              <a:ext cx="5144" cy="2298"/>
              <a:chOff x="0" y="0"/>
              <a:chExt cx="2657129" cy="1459432"/>
            </a:xfr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</p:grpSpPr>
          <p:grpSp>
            <p:nvGrpSpPr>
              <p:cNvPr id="4128" name="组合 52"/>
              <p:cNvGrpSpPr/>
              <p:nvPr/>
            </p:nvGrpSpPr>
            <p:grpSpPr bwMode="auto">
              <a:xfrm>
                <a:off x="1" y="233945"/>
                <a:ext cx="2657128" cy="1082825"/>
                <a:chOff x="0" y="0"/>
                <a:chExt cx="2657128" cy="1082825"/>
              </a:xfrm>
              <a:grpFill/>
            </p:grpSpPr>
            <p:sp>
              <p:nvSpPr>
                <p:cNvPr id="4129" name="矩形 49"/>
                <p:cNvSpPr>
                  <a:spLocks noChangeArrowheads="1"/>
                </p:cNvSpPr>
                <p:nvPr/>
              </p:nvSpPr>
              <p:spPr bwMode="auto">
                <a:xfrm>
                  <a:off x="997973" y="1270"/>
                  <a:ext cx="1659155" cy="108155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0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1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4132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4133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4134" name="文本框 56"/>
            <p:cNvSpPr>
              <a:spLocks noChangeArrowheads="1"/>
            </p:cNvSpPr>
            <p:nvPr/>
          </p:nvSpPr>
          <p:spPr bwMode="auto">
            <a:xfrm>
              <a:off x="8659" y="2221"/>
              <a:ext cx="2797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35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DES</a:t>
              </a:r>
              <a:endParaRPr lang="en-US" altLang="zh-CN" sz="35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5" name="Picture 4" descr="icons8_encrypt_96px_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5" y="2088"/>
              <a:ext cx="1440" cy="144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540" y="95250"/>
            <a:ext cx="2535555" cy="64262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4724400" y="872490"/>
            <a:ext cx="1300480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BLOCK 1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215380" y="872490"/>
            <a:ext cx="1219835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Key 1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9372600" y="3229610"/>
            <a:ext cx="1219835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48 bit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25 0.1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25 0.339259 " pathEditMode="relative" ptsTypes="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4" grpId="1" animBg="1"/>
      <p:bldP spid="15" grpId="1" animBg="1"/>
      <p:bldP spid="24" grpId="0" bldLvl="0" animBg="1"/>
      <p:bldP spid="23" grpId="0" animBg="1"/>
      <p:bldP spid="26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8795" y="1966595"/>
            <a:ext cx="8651240" cy="475107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370320" y="2258695"/>
            <a:ext cx="1300480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32 bit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6370320" y="2258695"/>
            <a:ext cx="1300480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32 bit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3098800" y="2258695"/>
            <a:ext cx="1300480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32 bit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890" y="7620"/>
            <a:ext cx="4182110" cy="183324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-233680"/>
            <a:ext cx="2575560" cy="1226185"/>
            <a:chOff x="6312" y="1589"/>
            <a:chExt cx="5144" cy="2298"/>
          </a:xfrm>
        </p:grpSpPr>
        <p:grpSp>
          <p:nvGrpSpPr>
            <p:cNvPr id="4127" name="组合 55"/>
            <p:cNvGrpSpPr/>
            <p:nvPr/>
          </p:nvGrpSpPr>
          <p:grpSpPr bwMode="auto">
            <a:xfrm rot="0">
              <a:off x="6312" y="1589"/>
              <a:ext cx="5144" cy="2298"/>
              <a:chOff x="0" y="0"/>
              <a:chExt cx="2657129" cy="1459432"/>
            </a:xfr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</p:grpSpPr>
          <p:grpSp>
            <p:nvGrpSpPr>
              <p:cNvPr id="4128" name="组合 52"/>
              <p:cNvGrpSpPr/>
              <p:nvPr/>
            </p:nvGrpSpPr>
            <p:grpSpPr bwMode="auto">
              <a:xfrm>
                <a:off x="1" y="233945"/>
                <a:ext cx="2657128" cy="1082825"/>
                <a:chOff x="0" y="0"/>
                <a:chExt cx="2657128" cy="1082825"/>
              </a:xfrm>
              <a:grpFill/>
            </p:grpSpPr>
            <p:sp>
              <p:nvSpPr>
                <p:cNvPr id="4129" name="矩形 49"/>
                <p:cNvSpPr>
                  <a:spLocks noChangeArrowheads="1"/>
                </p:cNvSpPr>
                <p:nvPr/>
              </p:nvSpPr>
              <p:spPr bwMode="auto">
                <a:xfrm>
                  <a:off x="997973" y="1270"/>
                  <a:ext cx="1659155" cy="108155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0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1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4132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4133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4134" name="文本框 56"/>
            <p:cNvSpPr>
              <a:spLocks noChangeArrowheads="1"/>
            </p:cNvSpPr>
            <p:nvPr/>
          </p:nvSpPr>
          <p:spPr bwMode="auto">
            <a:xfrm>
              <a:off x="8659" y="2221"/>
              <a:ext cx="2797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35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DES</a:t>
              </a:r>
              <a:endParaRPr lang="en-US" altLang="zh-CN" sz="35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5" name="Picture 4" descr="icons8_encrypt_96px_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5" y="2088"/>
              <a:ext cx="1440" cy="144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540" y="95250"/>
            <a:ext cx="2535555" cy="6426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372600" y="3229610"/>
            <a:ext cx="1219835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48 bit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4596765" y="3342005"/>
            <a:ext cx="1696085" cy="1494155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6470" y="5674360"/>
            <a:ext cx="3015615" cy="229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833333 0.340741 L -0.2675 0.397037 L -0.266667 0.44 " pathEditMode="relative" ptsTypes="">
                                      <p:cBhvr>
                                        <p:cTn id="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57e-05 -2.34805e-06 L -0.000845111 0.221415 L -0.130649 0.305554 " pathEditMode="relative" rAng="0" ptsTypes="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6" grpId="1" animBg="1"/>
      <p:bldP spid="6" grpId="2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4044950"/>
            <a:ext cx="4864735" cy="2676525"/>
          </a:xfrm>
          <a:prstGeom prst="rect">
            <a:avLst/>
          </a:prstGeom>
        </p:spPr>
      </p:pic>
      <p:sp>
        <p:nvSpPr>
          <p:cNvPr id="4098" name="矩形 71"/>
          <p:cNvSpPr>
            <a:spLocks noChangeArrowheads="1"/>
          </p:cNvSpPr>
          <p:nvPr/>
        </p:nvSpPr>
        <p:spPr bwMode="auto">
          <a:xfrm>
            <a:off x="1154113" y="830263"/>
            <a:ext cx="4811712" cy="1223962"/>
          </a:xfrm>
          <a:prstGeom prst="rect">
            <a:avLst/>
          </a:prstGeom>
          <a:solidFill>
            <a:srgbClr val="7F7F7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pic>
        <p:nvPicPr>
          <p:cNvPr id="4100" name="图片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0"/>
            <a:ext cx="68214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3" y="14288"/>
            <a:ext cx="43195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矩形 61"/>
          <p:cNvSpPr>
            <a:spLocks noChangeArrowheads="1"/>
          </p:cNvSpPr>
          <p:nvPr/>
        </p:nvSpPr>
        <p:spPr bwMode="auto">
          <a:xfrm>
            <a:off x="1358900" y="7931150"/>
            <a:ext cx="11922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rgbClr val="101A25"/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CONTACT</a:t>
            </a:r>
            <a:endParaRPr lang="zh-CN" altLang="en-US" sz="1600" b="1">
              <a:solidFill>
                <a:srgbClr val="101A25"/>
              </a:solidFill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  <p:grpSp>
        <p:nvGrpSpPr>
          <p:cNvPr id="4109" name="Group 6"/>
          <p:cNvGrpSpPr/>
          <p:nvPr/>
        </p:nvGrpSpPr>
        <p:grpSpPr bwMode="auto">
          <a:xfrm>
            <a:off x="933450" y="7969250"/>
            <a:ext cx="336550" cy="223838"/>
            <a:chOff x="0" y="0"/>
            <a:chExt cx="1811337" cy="1203325"/>
          </a:xfrm>
        </p:grpSpPr>
        <p:sp>
          <p:nvSpPr>
            <p:cNvPr id="4110" name="Freeform 11"/>
            <p:cNvSpPr>
              <a:spLocks noChangeArrowheads="1"/>
            </p:cNvSpPr>
            <p:nvPr/>
          </p:nvSpPr>
          <p:spPr bwMode="auto">
            <a:xfrm>
              <a:off x="173037" y="241300"/>
              <a:ext cx="1592262" cy="808038"/>
            </a:xfrm>
            <a:custGeom>
              <a:avLst/>
              <a:gdLst>
                <a:gd name="T0" fmla="*/ 363 w 422"/>
                <a:gd name="T1" fmla="*/ 1 h 213"/>
                <a:gd name="T2" fmla="*/ 346 w 422"/>
                <a:gd name="T3" fmla="*/ 0 h 213"/>
                <a:gd name="T4" fmla="*/ 346 w 422"/>
                <a:gd name="T5" fmla="*/ 0 h 213"/>
                <a:gd name="T6" fmla="*/ 346 w 422"/>
                <a:gd name="T7" fmla="*/ 0 h 213"/>
                <a:gd name="T8" fmla="*/ 346 w 422"/>
                <a:gd name="T9" fmla="*/ 0 h 213"/>
                <a:gd name="T10" fmla="*/ 185 w 422"/>
                <a:gd name="T11" fmla="*/ 98 h 213"/>
                <a:gd name="T12" fmla="*/ 164 w 422"/>
                <a:gd name="T13" fmla="*/ 105 h 213"/>
                <a:gd name="T14" fmla="*/ 141 w 422"/>
                <a:gd name="T15" fmla="*/ 96 h 213"/>
                <a:gd name="T16" fmla="*/ 14 w 422"/>
                <a:gd name="T17" fmla="*/ 2 h 213"/>
                <a:gd name="T18" fmla="*/ 14 w 422"/>
                <a:gd name="T19" fmla="*/ 2 h 213"/>
                <a:gd name="T20" fmla="*/ 0 w 422"/>
                <a:gd name="T21" fmla="*/ 1 h 213"/>
                <a:gd name="T22" fmla="*/ 1 w 422"/>
                <a:gd name="T23" fmla="*/ 100 h 213"/>
                <a:gd name="T24" fmla="*/ 40 w 422"/>
                <a:gd name="T25" fmla="*/ 98 h 213"/>
                <a:gd name="T26" fmla="*/ 181 w 422"/>
                <a:gd name="T27" fmla="*/ 149 h 213"/>
                <a:gd name="T28" fmla="*/ 335 w 422"/>
                <a:gd name="T29" fmla="*/ 211 h 213"/>
                <a:gd name="T30" fmla="*/ 362 w 422"/>
                <a:gd name="T31" fmla="*/ 213 h 213"/>
                <a:gd name="T32" fmla="*/ 362 w 422"/>
                <a:gd name="T33" fmla="*/ 169 h 213"/>
                <a:gd name="T34" fmla="*/ 421 w 422"/>
                <a:gd name="T35" fmla="*/ 114 h 213"/>
                <a:gd name="T36" fmla="*/ 420 w 422"/>
                <a:gd name="T37" fmla="*/ 111 h 213"/>
                <a:gd name="T38" fmla="*/ 418 w 422"/>
                <a:gd name="T39" fmla="*/ 115 h 213"/>
                <a:gd name="T40" fmla="*/ 362 w 422"/>
                <a:gd name="T41" fmla="*/ 155 h 213"/>
                <a:gd name="T42" fmla="*/ 363 w 422"/>
                <a:gd name="T43" fmla="*/ 1 h 21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22"/>
                <a:gd name="T67" fmla="*/ 0 h 213"/>
                <a:gd name="T68" fmla="*/ 422 w 422"/>
                <a:gd name="T69" fmla="*/ 213 h 21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22" h="213">
                  <a:moveTo>
                    <a:pt x="363" y="1"/>
                  </a:moveTo>
                  <a:cubicBezTo>
                    <a:pt x="363" y="1"/>
                    <a:pt x="346" y="0"/>
                    <a:pt x="346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299" y="29"/>
                    <a:pt x="203" y="87"/>
                    <a:pt x="185" y="98"/>
                  </a:cubicBezTo>
                  <a:cubicBezTo>
                    <a:pt x="182" y="100"/>
                    <a:pt x="173" y="105"/>
                    <a:pt x="164" y="105"/>
                  </a:cubicBezTo>
                  <a:cubicBezTo>
                    <a:pt x="154" y="105"/>
                    <a:pt x="147" y="101"/>
                    <a:pt x="141" y="96"/>
                  </a:cubicBezTo>
                  <a:cubicBezTo>
                    <a:pt x="126" y="86"/>
                    <a:pt x="59" y="35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0" y="1"/>
                    <a:pt x="0" y="1"/>
                  </a:cubicBezTo>
                  <a:cubicBezTo>
                    <a:pt x="0" y="28"/>
                    <a:pt x="0" y="65"/>
                    <a:pt x="1" y="100"/>
                  </a:cubicBezTo>
                  <a:cubicBezTo>
                    <a:pt x="12" y="98"/>
                    <a:pt x="26" y="97"/>
                    <a:pt x="40" y="98"/>
                  </a:cubicBezTo>
                  <a:cubicBezTo>
                    <a:pt x="91" y="101"/>
                    <a:pt x="139" y="125"/>
                    <a:pt x="181" y="149"/>
                  </a:cubicBezTo>
                  <a:cubicBezTo>
                    <a:pt x="222" y="172"/>
                    <a:pt x="273" y="200"/>
                    <a:pt x="335" y="211"/>
                  </a:cubicBezTo>
                  <a:cubicBezTo>
                    <a:pt x="344" y="212"/>
                    <a:pt x="353" y="213"/>
                    <a:pt x="362" y="213"/>
                  </a:cubicBezTo>
                  <a:cubicBezTo>
                    <a:pt x="362" y="169"/>
                    <a:pt x="362" y="169"/>
                    <a:pt x="362" y="169"/>
                  </a:cubicBezTo>
                  <a:cubicBezTo>
                    <a:pt x="412" y="159"/>
                    <a:pt x="419" y="127"/>
                    <a:pt x="421" y="114"/>
                  </a:cubicBezTo>
                  <a:cubicBezTo>
                    <a:pt x="421" y="113"/>
                    <a:pt x="422" y="111"/>
                    <a:pt x="420" y="111"/>
                  </a:cubicBezTo>
                  <a:cubicBezTo>
                    <a:pt x="418" y="111"/>
                    <a:pt x="418" y="114"/>
                    <a:pt x="418" y="115"/>
                  </a:cubicBezTo>
                  <a:cubicBezTo>
                    <a:pt x="416" y="122"/>
                    <a:pt x="411" y="148"/>
                    <a:pt x="362" y="155"/>
                  </a:cubicBezTo>
                  <a:lnTo>
                    <a:pt x="363" y="1"/>
                  </a:lnTo>
                  <a:close/>
                </a:path>
              </a:pathLst>
            </a:custGeom>
            <a:solidFill>
              <a:srgbClr val="0D1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256" tIns="46629" rIns="93256" bIns="46629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600">
                <a:solidFill>
                  <a:srgbClr val="000000"/>
                </a:solidFill>
                <a:latin typeface="Segoe Light" pitchFamily="2" charset="0"/>
                <a:sym typeface="Segoe Light" pitchFamily="2" charset="0"/>
              </a:endParaRPr>
            </a:p>
          </p:txBody>
        </p:sp>
        <p:sp>
          <p:nvSpPr>
            <p:cNvPr id="4111" name="Freeform 12"/>
            <p:cNvSpPr>
              <a:spLocks noEditPoints="1" noChangeArrowheads="1"/>
            </p:cNvSpPr>
            <p:nvPr/>
          </p:nvSpPr>
          <p:spPr bwMode="auto">
            <a:xfrm>
              <a:off x="0" y="661987"/>
              <a:ext cx="1811337" cy="541338"/>
            </a:xfrm>
            <a:custGeom>
              <a:avLst/>
              <a:gdLst>
                <a:gd name="T0" fmla="*/ 480 w 480"/>
                <a:gd name="T1" fmla="*/ 81 h 143"/>
                <a:gd name="T2" fmla="*/ 478 w 480"/>
                <a:gd name="T3" fmla="*/ 81 h 143"/>
                <a:gd name="T4" fmla="*/ 430 w 480"/>
                <a:gd name="T5" fmla="*/ 106 h 143"/>
                <a:gd name="T6" fmla="*/ 390 w 480"/>
                <a:gd name="T7" fmla="*/ 107 h 143"/>
                <a:gd name="T8" fmla="*/ 242 w 480"/>
                <a:gd name="T9" fmla="*/ 62 h 143"/>
                <a:gd name="T10" fmla="*/ 74 w 480"/>
                <a:gd name="T11" fmla="*/ 1 h 143"/>
                <a:gd name="T12" fmla="*/ 11 w 480"/>
                <a:gd name="T13" fmla="*/ 19 h 143"/>
                <a:gd name="T14" fmla="*/ 0 w 480"/>
                <a:gd name="T15" fmla="*/ 53 h 143"/>
                <a:gd name="T16" fmla="*/ 34 w 480"/>
                <a:gd name="T17" fmla="*/ 89 h 143"/>
                <a:gd name="T18" fmla="*/ 47 w 480"/>
                <a:gd name="T19" fmla="*/ 90 h 143"/>
                <a:gd name="T20" fmla="*/ 47 w 480"/>
                <a:gd name="T21" fmla="*/ 102 h 143"/>
                <a:gd name="T22" fmla="*/ 59 w 480"/>
                <a:gd name="T23" fmla="*/ 117 h 143"/>
                <a:gd name="T24" fmla="*/ 375 w 480"/>
                <a:gd name="T25" fmla="*/ 143 h 143"/>
                <a:gd name="T26" fmla="*/ 396 w 480"/>
                <a:gd name="T27" fmla="*/ 139 h 143"/>
                <a:gd name="T28" fmla="*/ 408 w 480"/>
                <a:gd name="T29" fmla="*/ 123 h 143"/>
                <a:gd name="T30" fmla="*/ 408 w 480"/>
                <a:gd name="T31" fmla="*/ 115 h 143"/>
                <a:gd name="T32" fmla="*/ 454 w 480"/>
                <a:gd name="T33" fmla="*/ 105 h 143"/>
                <a:gd name="T34" fmla="*/ 480 w 480"/>
                <a:gd name="T35" fmla="*/ 82 h 143"/>
                <a:gd name="T36" fmla="*/ 480 w 480"/>
                <a:gd name="T37" fmla="*/ 81 h 143"/>
                <a:gd name="T38" fmla="*/ 47 w 480"/>
                <a:gd name="T39" fmla="*/ 73 h 143"/>
                <a:gd name="T40" fmla="*/ 11 w 480"/>
                <a:gd name="T41" fmla="*/ 51 h 143"/>
                <a:gd name="T42" fmla="*/ 21 w 480"/>
                <a:gd name="T43" fmla="*/ 26 h 143"/>
                <a:gd name="T44" fmla="*/ 47 w 480"/>
                <a:gd name="T45" fmla="*/ 18 h 143"/>
                <a:gd name="T46" fmla="*/ 47 w 480"/>
                <a:gd name="T47" fmla="*/ 73 h 14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80"/>
                <a:gd name="T73" fmla="*/ 0 h 143"/>
                <a:gd name="T74" fmla="*/ 480 w 480"/>
                <a:gd name="T75" fmla="*/ 143 h 14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80" h="143">
                  <a:moveTo>
                    <a:pt x="480" y="81"/>
                  </a:moveTo>
                  <a:cubicBezTo>
                    <a:pt x="479" y="80"/>
                    <a:pt x="478" y="81"/>
                    <a:pt x="478" y="81"/>
                  </a:cubicBezTo>
                  <a:cubicBezTo>
                    <a:pt x="463" y="97"/>
                    <a:pt x="443" y="103"/>
                    <a:pt x="430" y="106"/>
                  </a:cubicBezTo>
                  <a:cubicBezTo>
                    <a:pt x="420" y="108"/>
                    <a:pt x="408" y="108"/>
                    <a:pt x="390" y="107"/>
                  </a:cubicBezTo>
                  <a:cubicBezTo>
                    <a:pt x="350" y="103"/>
                    <a:pt x="301" y="91"/>
                    <a:pt x="242" y="62"/>
                  </a:cubicBezTo>
                  <a:cubicBezTo>
                    <a:pt x="169" y="25"/>
                    <a:pt x="119" y="3"/>
                    <a:pt x="74" y="1"/>
                  </a:cubicBezTo>
                  <a:cubicBezTo>
                    <a:pt x="54" y="0"/>
                    <a:pt x="26" y="1"/>
                    <a:pt x="11" y="19"/>
                  </a:cubicBezTo>
                  <a:cubicBezTo>
                    <a:pt x="3" y="27"/>
                    <a:pt x="0" y="40"/>
                    <a:pt x="0" y="53"/>
                  </a:cubicBezTo>
                  <a:cubicBezTo>
                    <a:pt x="1" y="80"/>
                    <a:pt x="23" y="88"/>
                    <a:pt x="34" y="89"/>
                  </a:cubicBezTo>
                  <a:cubicBezTo>
                    <a:pt x="38" y="90"/>
                    <a:pt x="43" y="91"/>
                    <a:pt x="47" y="90"/>
                  </a:cubicBezTo>
                  <a:cubicBezTo>
                    <a:pt x="47" y="97"/>
                    <a:pt x="47" y="101"/>
                    <a:pt x="47" y="102"/>
                  </a:cubicBezTo>
                  <a:cubicBezTo>
                    <a:pt x="47" y="112"/>
                    <a:pt x="50" y="116"/>
                    <a:pt x="59" y="117"/>
                  </a:cubicBezTo>
                  <a:cubicBezTo>
                    <a:pt x="68" y="117"/>
                    <a:pt x="371" y="143"/>
                    <a:pt x="375" y="143"/>
                  </a:cubicBezTo>
                  <a:cubicBezTo>
                    <a:pt x="380" y="143"/>
                    <a:pt x="391" y="142"/>
                    <a:pt x="396" y="139"/>
                  </a:cubicBezTo>
                  <a:cubicBezTo>
                    <a:pt x="401" y="136"/>
                    <a:pt x="408" y="133"/>
                    <a:pt x="408" y="123"/>
                  </a:cubicBezTo>
                  <a:cubicBezTo>
                    <a:pt x="408" y="115"/>
                    <a:pt x="408" y="115"/>
                    <a:pt x="408" y="115"/>
                  </a:cubicBezTo>
                  <a:cubicBezTo>
                    <a:pt x="425" y="115"/>
                    <a:pt x="441" y="111"/>
                    <a:pt x="454" y="105"/>
                  </a:cubicBezTo>
                  <a:cubicBezTo>
                    <a:pt x="464" y="100"/>
                    <a:pt x="473" y="92"/>
                    <a:pt x="480" y="82"/>
                  </a:cubicBezTo>
                  <a:cubicBezTo>
                    <a:pt x="480" y="82"/>
                    <a:pt x="480" y="81"/>
                    <a:pt x="480" y="81"/>
                  </a:cubicBezTo>
                  <a:close/>
                  <a:moveTo>
                    <a:pt x="47" y="73"/>
                  </a:moveTo>
                  <a:cubicBezTo>
                    <a:pt x="31" y="73"/>
                    <a:pt x="12" y="69"/>
                    <a:pt x="11" y="51"/>
                  </a:cubicBezTo>
                  <a:cubicBezTo>
                    <a:pt x="10" y="41"/>
                    <a:pt x="13" y="33"/>
                    <a:pt x="21" y="26"/>
                  </a:cubicBezTo>
                  <a:cubicBezTo>
                    <a:pt x="29" y="20"/>
                    <a:pt x="37" y="19"/>
                    <a:pt x="47" y="18"/>
                  </a:cubicBezTo>
                  <a:cubicBezTo>
                    <a:pt x="47" y="39"/>
                    <a:pt x="47" y="58"/>
                    <a:pt x="47" y="73"/>
                  </a:cubicBezTo>
                  <a:close/>
                </a:path>
              </a:pathLst>
            </a:custGeom>
            <a:solidFill>
              <a:srgbClr val="0D1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256" tIns="46629" rIns="93256" bIns="46629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600">
                <a:solidFill>
                  <a:srgbClr val="000000"/>
                </a:solidFill>
                <a:latin typeface="Segoe Light" pitchFamily="2" charset="0"/>
                <a:sym typeface="Segoe Light" pitchFamily="2" charset="0"/>
              </a:endParaRPr>
            </a:p>
          </p:txBody>
        </p:sp>
        <p:sp>
          <p:nvSpPr>
            <p:cNvPr id="4112" name="Freeform 13"/>
            <p:cNvSpPr>
              <a:spLocks noChangeArrowheads="1"/>
            </p:cNvSpPr>
            <p:nvPr/>
          </p:nvSpPr>
          <p:spPr bwMode="auto">
            <a:xfrm>
              <a:off x="173037" y="0"/>
              <a:ext cx="1370012" cy="560388"/>
            </a:xfrm>
            <a:custGeom>
              <a:avLst/>
              <a:gdLst>
                <a:gd name="T0" fmla="*/ 137 w 363"/>
                <a:gd name="T1" fmla="*/ 138 h 148"/>
                <a:gd name="T2" fmla="*/ 163 w 363"/>
                <a:gd name="T3" fmla="*/ 148 h 148"/>
                <a:gd name="T4" fmla="*/ 189 w 363"/>
                <a:gd name="T5" fmla="*/ 140 h 148"/>
                <a:gd name="T6" fmla="*/ 363 w 363"/>
                <a:gd name="T7" fmla="*/ 32 h 148"/>
                <a:gd name="T8" fmla="*/ 363 w 363"/>
                <a:gd name="T9" fmla="*/ 19 h 148"/>
                <a:gd name="T10" fmla="*/ 348 w 363"/>
                <a:gd name="T11" fmla="*/ 3 h 148"/>
                <a:gd name="T12" fmla="*/ 335 w 363"/>
                <a:gd name="T13" fmla="*/ 0 h 148"/>
                <a:gd name="T14" fmla="*/ 330 w 363"/>
                <a:gd name="T15" fmla="*/ 0 h 148"/>
                <a:gd name="T16" fmla="*/ 13 w 363"/>
                <a:gd name="T17" fmla="*/ 14 h 148"/>
                <a:gd name="T18" fmla="*/ 0 w 363"/>
                <a:gd name="T19" fmla="*/ 27 h 148"/>
                <a:gd name="T20" fmla="*/ 0 w 363"/>
                <a:gd name="T21" fmla="*/ 38 h 148"/>
                <a:gd name="T22" fmla="*/ 137 w 363"/>
                <a:gd name="T23" fmla="*/ 138 h 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3"/>
                <a:gd name="T37" fmla="*/ 0 h 148"/>
                <a:gd name="T38" fmla="*/ 363 w 363"/>
                <a:gd name="T39" fmla="*/ 148 h 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3" h="148">
                  <a:moveTo>
                    <a:pt x="137" y="138"/>
                  </a:moveTo>
                  <a:cubicBezTo>
                    <a:pt x="146" y="145"/>
                    <a:pt x="154" y="148"/>
                    <a:pt x="163" y="148"/>
                  </a:cubicBezTo>
                  <a:cubicBezTo>
                    <a:pt x="172" y="148"/>
                    <a:pt x="181" y="145"/>
                    <a:pt x="189" y="140"/>
                  </a:cubicBezTo>
                  <a:cubicBezTo>
                    <a:pt x="202" y="132"/>
                    <a:pt x="312" y="64"/>
                    <a:pt x="363" y="32"/>
                  </a:cubicBezTo>
                  <a:cubicBezTo>
                    <a:pt x="363" y="19"/>
                    <a:pt x="363" y="19"/>
                    <a:pt x="363" y="19"/>
                  </a:cubicBezTo>
                  <a:cubicBezTo>
                    <a:pt x="363" y="9"/>
                    <a:pt x="355" y="5"/>
                    <a:pt x="348" y="3"/>
                  </a:cubicBezTo>
                  <a:cubicBezTo>
                    <a:pt x="344" y="1"/>
                    <a:pt x="339" y="1"/>
                    <a:pt x="335" y="0"/>
                  </a:cubicBezTo>
                  <a:cubicBezTo>
                    <a:pt x="334" y="0"/>
                    <a:pt x="332" y="0"/>
                    <a:pt x="330" y="0"/>
                  </a:cubicBezTo>
                  <a:cubicBezTo>
                    <a:pt x="328" y="0"/>
                    <a:pt x="22" y="14"/>
                    <a:pt x="13" y="14"/>
                  </a:cubicBezTo>
                  <a:cubicBezTo>
                    <a:pt x="4" y="14"/>
                    <a:pt x="0" y="18"/>
                    <a:pt x="0" y="27"/>
                  </a:cubicBezTo>
                  <a:cubicBezTo>
                    <a:pt x="0" y="28"/>
                    <a:pt x="0" y="30"/>
                    <a:pt x="0" y="38"/>
                  </a:cubicBezTo>
                  <a:cubicBezTo>
                    <a:pt x="40" y="66"/>
                    <a:pt x="126" y="130"/>
                    <a:pt x="137" y="138"/>
                  </a:cubicBezTo>
                  <a:close/>
                </a:path>
              </a:pathLst>
            </a:custGeom>
            <a:solidFill>
              <a:srgbClr val="0D1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256" tIns="46629" rIns="93256" bIns="46629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600">
                <a:solidFill>
                  <a:srgbClr val="000000"/>
                </a:solidFill>
                <a:latin typeface="Segoe Light" pitchFamily="2" charset="0"/>
                <a:sym typeface="Segoe Light" pitchFamily="2" charset="0"/>
              </a:endParaRPr>
            </a:p>
          </p:txBody>
        </p:sp>
      </p:grpSp>
      <p:sp>
        <p:nvSpPr>
          <p:cNvPr id="4115" name="矩形 72"/>
          <p:cNvSpPr>
            <a:spLocks noChangeArrowheads="1"/>
          </p:cNvSpPr>
          <p:nvPr/>
        </p:nvSpPr>
        <p:spPr bwMode="auto">
          <a:xfrm>
            <a:off x="0" y="830263"/>
            <a:ext cx="844550" cy="1223962"/>
          </a:xfrm>
          <a:prstGeom prst="rect">
            <a:avLst/>
          </a:prstGeom>
          <a:solidFill>
            <a:srgbClr val="0096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4116" name="矩形 73"/>
          <p:cNvSpPr>
            <a:spLocks noChangeArrowheads="1"/>
          </p:cNvSpPr>
          <p:nvPr/>
        </p:nvSpPr>
        <p:spPr bwMode="auto">
          <a:xfrm>
            <a:off x="896938" y="830263"/>
            <a:ext cx="301625" cy="1223962"/>
          </a:xfrm>
          <a:prstGeom prst="rect">
            <a:avLst/>
          </a:prstGeom>
          <a:solidFill>
            <a:srgbClr val="0096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4117" name="矩形 76"/>
          <p:cNvSpPr>
            <a:spLocks noChangeArrowheads="1"/>
          </p:cNvSpPr>
          <p:nvPr/>
        </p:nvSpPr>
        <p:spPr bwMode="auto">
          <a:xfrm>
            <a:off x="1641475" y="1220788"/>
            <a:ext cx="1960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D161C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rPr>
              <a:t>NỘI DUNG</a:t>
            </a:r>
            <a:endParaRPr lang="en-US" altLang="zh-CN" sz="2800" b="1">
              <a:solidFill>
                <a:srgbClr val="0D161C"/>
              </a:solidFill>
              <a:latin typeface="Arial" panose="020B0604020202020204" pitchFamily="34" charset="0"/>
              <a:ea typeface="Microsoft YaHei" panose="020B0503020204020204" charset="-122"/>
              <a:cs typeface="Arial" panose="020B0604020202020204" pitchFamily="34" charset="0"/>
              <a:sym typeface="Microsoft YaHei" panose="020B0503020204020204" charset="-122"/>
            </a:endParaRPr>
          </a:p>
        </p:txBody>
      </p:sp>
      <p:grpSp>
        <p:nvGrpSpPr>
          <p:cNvPr id="4118" name="组合 77"/>
          <p:cNvGrpSpPr>
            <a:grpSpLocks noChangeAspect="1"/>
          </p:cNvGrpSpPr>
          <p:nvPr/>
        </p:nvGrpSpPr>
        <p:grpSpPr bwMode="auto">
          <a:xfrm>
            <a:off x="1238250" y="1219200"/>
            <a:ext cx="404813" cy="446088"/>
            <a:chOff x="0" y="0"/>
            <a:chExt cx="1487694" cy="1643388"/>
          </a:xfrm>
        </p:grpSpPr>
        <p:pic>
          <p:nvPicPr>
            <p:cNvPr id="4119" name="图片 7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0" name="图片 7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1" name="图片 8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2" name="图片 8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3" name="图片 8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4" name="图片 8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26" name="任意多边形 87"/>
          <p:cNvSpPr>
            <a:spLocks noChangeArrowheads="1"/>
          </p:cNvSpPr>
          <p:nvPr/>
        </p:nvSpPr>
        <p:spPr bwMode="auto">
          <a:xfrm>
            <a:off x="3892550" y="-25400"/>
            <a:ext cx="8509000" cy="6898005"/>
          </a:xfrm>
          <a:custGeom>
            <a:avLst/>
            <a:gdLst>
              <a:gd name="T0" fmla="*/ 0 w 6831874"/>
              <a:gd name="T1" fmla="*/ 0 h 6897189"/>
              <a:gd name="T2" fmla="*/ 6831874 w 6831874"/>
              <a:gd name="T3" fmla="*/ 26126 h 6897189"/>
              <a:gd name="T4" fmla="*/ 6805748 w 6831874"/>
              <a:gd name="T5" fmla="*/ 6871063 h 6897189"/>
              <a:gd name="T6" fmla="*/ 1319348 w 6831874"/>
              <a:gd name="T7" fmla="*/ 6897189 h 6897189"/>
              <a:gd name="T8" fmla="*/ 0 w 6831874"/>
              <a:gd name="T9" fmla="*/ 0 h 6897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31874"/>
              <a:gd name="T16" fmla="*/ 0 h 6897189"/>
              <a:gd name="T17" fmla="*/ 6831874 w 6831874"/>
              <a:gd name="T18" fmla="*/ 6897189 h 68971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31874" h="6897189">
                <a:moveTo>
                  <a:pt x="0" y="0"/>
                </a:moveTo>
                <a:lnTo>
                  <a:pt x="6831874" y="26126"/>
                </a:lnTo>
                <a:lnTo>
                  <a:pt x="6805748" y="6871063"/>
                </a:lnTo>
                <a:lnTo>
                  <a:pt x="1319348" y="6897189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008120" y="1009015"/>
            <a:ext cx="8399780" cy="1459230"/>
            <a:chOff x="6312" y="1589"/>
            <a:chExt cx="13228" cy="2298"/>
          </a:xfrm>
        </p:grpSpPr>
        <p:grpSp>
          <p:nvGrpSpPr>
            <p:cNvPr id="4127" name="组合 55"/>
            <p:cNvGrpSpPr/>
            <p:nvPr/>
          </p:nvGrpSpPr>
          <p:grpSpPr bwMode="auto">
            <a:xfrm rot="0">
              <a:off x="6312" y="1589"/>
              <a:ext cx="13228" cy="2298"/>
              <a:chOff x="0" y="0"/>
              <a:chExt cx="6832910" cy="1459432"/>
            </a:xfr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</p:grpSpPr>
          <p:grpSp>
            <p:nvGrpSpPr>
              <p:cNvPr id="4128" name="组合 52"/>
              <p:cNvGrpSpPr/>
              <p:nvPr/>
            </p:nvGrpSpPr>
            <p:grpSpPr bwMode="auto">
              <a:xfrm>
                <a:off x="1" y="233945"/>
                <a:ext cx="6832909" cy="1082676"/>
                <a:chOff x="0" y="0"/>
                <a:chExt cx="6832909" cy="1082676"/>
              </a:xfrm>
              <a:grpFill/>
            </p:grpSpPr>
            <p:sp>
              <p:nvSpPr>
                <p:cNvPr id="4129" name="矩形 49"/>
                <p:cNvSpPr>
                  <a:spLocks noChangeArrowheads="1"/>
                </p:cNvSpPr>
                <p:nvPr/>
              </p:nvSpPr>
              <p:spPr bwMode="auto">
                <a:xfrm>
                  <a:off x="998166" y="1361"/>
                  <a:ext cx="5834743" cy="108131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0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1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4132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4133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4134" name="文本框 56"/>
            <p:cNvSpPr>
              <a:spLocks noChangeArrowheads="1"/>
            </p:cNvSpPr>
            <p:nvPr/>
          </p:nvSpPr>
          <p:spPr bwMode="auto">
            <a:xfrm>
              <a:off x="8659" y="2131"/>
              <a:ext cx="10653" cy="1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50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DES</a:t>
              </a:r>
              <a:endParaRPr lang="en-US" altLang="zh-CN" sz="50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12" name="Picture 11" descr="icons8_encrypt_96px_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25" y="2088"/>
              <a:ext cx="1440" cy="144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4389755" y="2667635"/>
            <a:ext cx="8017510" cy="1459230"/>
            <a:chOff x="6913" y="4201"/>
            <a:chExt cx="12626" cy="2298"/>
          </a:xfrm>
        </p:grpSpPr>
        <p:grpSp>
          <p:nvGrpSpPr>
            <p:cNvPr id="2" name="组合 55"/>
            <p:cNvGrpSpPr/>
            <p:nvPr/>
          </p:nvGrpSpPr>
          <p:grpSpPr bwMode="auto">
            <a:xfrm rot="0">
              <a:off x="6913" y="4201"/>
              <a:ext cx="12627" cy="2298"/>
              <a:chOff x="0" y="0"/>
              <a:chExt cx="6832910" cy="1459432"/>
            </a:xfr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scaled="0"/>
            </a:gradFill>
          </p:grpSpPr>
          <p:grpSp>
            <p:nvGrpSpPr>
              <p:cNvPr id="3" name="组合 52"/>
              <p:cNvGrpSpPr/>
              <p:nvPr/>
            </p:nvGrpSpPr>
            <p:grpSpPr bwMode="auto">
              <a:xfrm>
                <a:off x="1" y="233945"/>
                <a:ext cx="6832909" cy="1082676"/>
                <a:chOff x="0" y="0"/>
                <a:chExt cx="6832909" cy="1082676"/>
              </a:xfrm>
              <a:grpFill/>
            </p:grpSpPr>
            <p:sp>
              <p:nvSpPr>
                <p:cNvPr id="6" name="矩形 49"/>
                <p:cNvSpPr>
                  <a:spLocks noChangeArrowheads="1"/>
                </p:cNvSpPr>
                <p:nvPr/>
              </p:nvSpPr>
              <p:spPr bwMode="auto">
                <a:xfrm>
                  <a:off x="998166" y="1361"/>
                  <a:ext cx="5834743" cy="108131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7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8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9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10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13" name="文本框 56"/>
            <p:cNvSpPr>
              <a:spLocks noChangeArrowheads="1"/>
            </p:cNvSpPr>
            <p:nvPr/>
          </p:nvSpPr>
          <p:spPr bwMode="auto">
            <a:xfrm>
              <a:off x="9241" y="4743"/>
              <a:ext cx="10071" cy="1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50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TRIPLE DES</a:t>
              </a:r>
              <a:endParaRPr lang="en-US" altLang="zh-CN" sz="50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14" name="Picture 13" descr="icons8_circled_3_96px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70" y="4743"/>
              <a:ext cx="1440" cy="144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4819015" y="4333875"/>
            <a:ext cx="7588250" cy="1459230"/>
            <a:chOff x="7589" y="6825"/>
            <a:chExt cx="11950" cy="2298"/>
          </a:xfrm>
        </p:grpSpPr>
        <p:grpSp>
          <p:nvGrpSpPr>
            <p:cNvPr id="26" name="组合 55"/>
            <p:cNvGrpSpPr/>
            <p:nvPr/>
          </p:nvGrpSpPr>
          <p:grpSpPr bwMode="auto">
            <a:xfrm rot="0">
              <a:off x="7589" y="6825"/>
              <a:ext cx="11950" cy="2298"/>
              <a:chOff x="0" y="0"/>
              <a:chExt cx="6832910" cy="1459432"/>
            </a:xfr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scaled="0"/>
            </a:gradFill>
          </p:grpSpPr>
          <p:grpSp>
            <p:nvGrpSpPr>
              <p:cNvPr id="27" name="组合 52"/>
              <p:cNvGrpSpPr/>
              <p:nvPr/>
            </p:nvGrpSpPr>
            <p:grpSpPr bwMode="auto">
              <a:xfrm>
                <a:off x="1" y="233945"/>
                <a:ext cx="6832909" cy="1082676"/>
                <a:chOff x="0" y="0"/>
                <a:chExt cx="6832909" cy="1082676"/>
              </a:xfrm>
              <a:grpFill/>
            </p:grpSpPr>
            <p:sp>
              <p:nvSpPr>
                <p:cNvPr id="28" name="矩形 49"/>
                <p:cNvSpPr>
                  <a:spLocks noChangeArrowheads="1"/>
                </p:cNvSpPr>
                <p:nvPr/>
              </p:nvSpPr>
              <p:spPr bwMode="auto">
                <a:xfrm>
                  <a:off x="998166" y="1361"/>
                  <a:ext cx="5834743" cy="108131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29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30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31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32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33" name="文本框 56"/>
            <p:cNvSpPr>
              <a:spLocks noChangeArrowheads="1"/>
            </p:cNvSpPr>
            <p:nvPr/>
          </p:nvSpPr>
          <p:spPr bwMode="auto">
            <a:xfrm>
              <a:off x="9887" y="7367"/>
              <a:ext cx="9398" cy="1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50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CHAT 3DES</a:t>
              </a:r>
              <a:endParaRPr lang="en-US" altLang="zh-CN" sz="50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17" name="Picture 16" descr="icons8_chat_96px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81" y="7327"/>
              <a:ext cx="1440" cy="144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2590" y="2326640"/>
            <a:ext cx="8122285" cy="4293870"/>
          </a:xfrm>
          <a:prstGeom prst="rect">
            <a:avLst/>
          </a:prstGeom>
        </p:spPr>
      </p:pic>
      <p:sp>
        <p:nvSpPr>
          <p:cNvPr id="17" name="Rectangles 16"/>
          <p:cNvSpPr/>
          <p:nvPr/>
        </p:nvSpPr>
        <p:spPr>
          <a:xfrm>
            <a:off x="1471295" y="992505"/>
            <a:ext cx="9624060" cy="5628005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890" y="7620"/>
            <a:ext cx="4182110" cy="183324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-233680"/>
            <a:ext cx="2575560" cy="1226185"/>
            <a:chOff x="6312" y="1589"/>
            <a:chExt cx="5144" cy="2298"/>
          </a:xfrm>
        </p:grpSpPr>
        <p:grpSp>
          <p:nvGrpSpPr>
            <p:cNvPr id="4127" name="组合 55"/>
            <p:cNvGrpSpPr/>
            <p:nvPr/>
          </p:nvGrpSpPr>
          <p:grpSpPr bwMode="auto">
            <a:xfrm rot="0">
              <a:off x="6312" y="1589"/>
              <a:ext cx="5144" cy="2298"/>
              <a:chOff x="0" y="0"/>
              <a:chExt cx="2657129" cy="1459432"/>
            </a:xfr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</p:grpSpPr>
          <p:grpSp>
            <p:nvGrpSpPr>
              <p:cNvPr id="4128" name="组合 52"/>
              <p:cNvGrpSpPr/>
              <p:nvPr/>
            </p:nvGrpSpPr>
            <p:grpSpPr bwMode="auto">
              <a:xfrm>
                <a:off x="1" y="233945"/>
                <a:ext cx="2657128" cy="1082825"/>
                <a:chOff x="0" y="0"/>
                <a:chExt cx="2657128" cy="1082825"/>
              </a:xfrm>
              <a:grpFill/>
            </p:grpSpPr>
            <p:sp>
              <p:nvSpPr>
                <p:cNvPr id="4129" name="矩形 49"/>
                <p:cNvSpPr>
                  <a:spLocks noChangeArrowheads="1"/>
                </p:cNvSpPr>
                <p:nvPr/>
              </p:nvSpPr>
              <p:spPr bwMode="auto">
                <a:xfrm>
                  <a:off x="997973" y="1270"/>
                  <a:ext cx="1659155" cy="108155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0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1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4132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4133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4134" name="文本框 56"/>
            <p:cNvSpPr>
              <a:spLocks noChangeArrowheads="1"/>
            </p:cNvSpPr>
            <p:nvPr/>
          </p:nvSpPr>
          <p:spPr bwMode="auto">
            <a:xfrm>
              <a:off x="8659" y="2221"/>
              <a:ext cx="2797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35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DES</a:t>
              </a:r>
              <a:endParaRPr lang="en-US" altLang="zh-CN" sz="35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5" name="Picture 4" descr="icons8_encrypt_96px_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5" y="2088"/>
              <a:ext cx="1440" cy="144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540" y="95250"/>
            <a:ext cx="2535555" cy="64262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9794875" y="4951095"/>
            <a:ext cx="1300480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32 bit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835515" y="2326640"/>
            <a:ext cx="1219835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48 bit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070725" y="3314065"/>
            <a:ext cx="2010410" cy="3102610"/>
            <a:chOff x="11135" y="5219"/>
            <a:chExt cx="3166" cy="488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35" y="5799"/>
              <a:ext cx="3166" cy="4307"/>
            </a:xfrm>
            <a:prstGeom prst="rect">
              <a:avLst/>
            </a:prstGeom>
          </p:spPr>
        </p:pic>
        <p:sp>
          <p:nvSpPr>
            <p:cNvPr id="20" name="Text Box 19"/>
            <p:cNvSpPr txBox="1"/>
            <p:nvPr/>
          </p:nvSpPr>
          <p:spPr>
            <a:xfrm>
              <a:off x="11486" y="5219"/>
              <a:ext cx="2464" cy="5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ctr"/>
              <a:r>
                <a:rPr lang="en-US" b="1"/>
                <a:t>Expansion</a:t>
              </a:r>
              <a:endParaRPr lang="en-US" b="1"/>
            </a:p>
          </p:txBody>
        </p:sp>
      </p:grpSp>
      <p:sp>
        <p:nvSpPr>
          <p:cNvPr id="27" name="Oval 26"/>
          <p:cNvSpPr/>
          <p:nvPr/>
        </p:nvSpPr>
        <p:spPr>
          <a:xfrm>
            <a:off x="6339205" y="4693920"/>
            <a:ext cx="731520" cy="711200"/>
          </a:xfrm>
          <a:prstGeom prst="ellipse">
            <a:avLst/>
          </a:prstGeom>
          <a:noFill/>
          <a:ln w="571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5408930" y="5349875"/>
            <a:ext cx="812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XOR</a:t>
            </a:r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887085" y="1642110"/>
            <a:ext cx="5680075" cy="3763010"/>
            <a:chOff x="852" y="1466"/>
            <a:chExt cx="8945" cy="592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" y="2046"/>
              <a:ext cx="8945" cy="53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Text Box 28"/>
            <p:cNvSpPr txBox="1"/>
            <p:nvPr/>
          </p:nvSpPr>
          <p:spPr>
            <a:xfrm>
              <a:off x="4056" y="1466"/>
              <a:ext cx="2720" cy="5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ctr"/>
              <a:r>
                <a:rPr lang="en-US" b="1"/>
                <a:t>S-Box 1</a:t>
              </a:r>
              <a:endParaRPr lang="en-US" b="1"/>
            </a:p>
          </p:txBody>
        </p:sp>
      </p:grpSp>
      <p:sp>
        <p:nvSpPr>
          <p:cNvPr id="32" name="Text Box 31"/>
          <p:cNvSpPr txBox="1"/>
          <p:nvPr/>
        </p:nvSpPr>
        <p:spPr>
          <a:xfrm>
            <a:off x="494665" y="4850765"/>
            <a:ext cx="1300480" cy="3987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32 bit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03375" y="1148715"/>
            <a:ext cx="2940050" cy="2165350"/>
            <a:chOff x="5878" y="7016"/>
            <a:chExt cx="4630" cy="341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78" y="7596"/>
              <a:ext cx="4630" cy="2830"/>
            </a:xfrm>
            <a:prstGeom prst="rect">
              <a:avLst/>
            </a:prstGeom>
          </p:spPr>
        </p:pic>
        <p:sp>
          <p:nvSpPr>
            <p:cNvPr id="7" name="Text Box 6"/>
            <p:cNvSpPr txBox="1"/>
            <p:nvPr/>
          </p:nvSpPr>
          <p:spPr>
            <a:xfrm>
              <a:off x="6833" y="7016"/>
              <a:ext cx="2720" cy="5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ctr"/>
              <a:r>
                <a:rPr lang="en-US" b="1"/>
                <a:t>P Permutation</a:t>
              </a:r>
              <a:endParaRPr lang="en-US" b="1"/>
            </a:p>
          </p:txBody>
        </p:sp>
      </p:grpSp>
      <p:sp>
        <p:nvSpPr>
          <p:cNvPr id="9" name="Rectangles 8"/>
          <p:cNvSpPr/>
          <p:nvPr/>
        </p:nvSpPr>
        <p:spPr>
          <a:xfrm>
            <a:off x="3732530" y="4047490"/>
            <a:ext cx="810895" cy="346075"/>
          </a:xfrm>
          <a:prstGeom prst="rect">
            <a:avLst/>
          </a:prstGeom>
          <a:noFill/>
          <a:ln w="571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  <a:endCxn id="23" idx="1"/>
          </p:cNvCxnSpPr>
          <p:nvPr/>
        </p:nvCxnSpPr>
        <p:spPr>
          <a:xfrm flipV="1">
            <a:off x="4543425" y="3707765"/>
            <a:ext cx="1343660" cy="513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3027680" y="4047490"/>
            <a:ext cx="588010" cy="2192020"/>
          </a:xfrm>
          <a:prstGeom prst="rect">
            <a:avLst/>
          </a:prstGeom>
          <a:noFill/>
          <a:ln w="571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9" idx="0"/>
            <a:endCxn id="3" idx="2"/>
          </p:cNvCxnSpPr>
          <p:nvPr/>
        </p:nvCxnSpPr>
        <p:spPr>
          <a:xfrm flipH="1" flipV="1">
            <a:off x="3073400" y="3314065"/>
            <a:ext cx="248285" cy="7334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bldLvl="0" animBg="1"/>
      <p:bldP spid="19" grpId="0" animBg="1"/>
      <p:bldP spid="19" grpId="1" animBg="1"/>
      <p:bldP spid="9" grpId="0" animBg="1"/>
      <p:bldP spid="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8795" y="1966595"/>
            <a:ext cx="8651240" cy="475107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098800" y="5275580"/>
            <a:ext cx="1300480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32 bit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3098800" y="4204335"/>
            <a:ext cx="1300480" cy="3987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32 bit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3098800" y="2258695"/>
            <a:ext cx="1300480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32 bit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890" y="7620"/>
            <a:ext cx="4182110" cy="183324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-233680"/>
            <a:ext cx="2575560" cy="1226185"/>
            <a:chOff x="6312" y="1589"/>
            <a:chExt cx="5144" cy="2298"/>
          </a:xfrm>
        </p:grpSpPr>
        <p:grpSp>
          <p:nvGrpSpPr>
            <p:cNvPr id="4127" name="组合 55"/>
            <p:cNvGrpSpPr/>
            <p:nvPr/>
          </p:nvGrpSpPr>
          <p:grpSpPr bwMode="auto">
            <a:xfrm rot="0">
              <a:off x="6312" y="1589"/>
              <a:ext cx="5144" cy="2298"/>
              <a:chOff x="0" y="0"/>
              <a:chExt cx="2657129" cy="1459432"/>
            </a:xfr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</p:grpSpPr>
          <p:grpSp>
            <p:nvGrpSpPr>
              <p:cNvPr id="4128" name="组合 52"/>
              <p:cNvGrpSpPr/>
              <p:nvPr/>
            </p:nvGrpSpPr>
            <p:grpSpPr bwMode="auto">
              <a:xfrm>
                <a:off x="1" y="233945"/>
                <a:ext cx="2657128" cy="1082825"/>
                <a:chOff x="0" y="0"/>
                <a:chExt cx="2657128" cy="1082825"/>
              </a:xfrm>
              <a:grpFill/>
            </p:grpSpPr>
            <p:sp>
              <p:nvSpPr>
                <p:cNvPr id="4129" name="矩形 49"/>
                <p:cNvSpPr>
                  <a:spLocks noChangeArrowheads="1"/>
                </p:cNvSpPr>
                <p:nvPr/>
              </p:nvSpPr>
              <p:spPr bwMode="auto">
                <a:xfrm>
                  <a:off x="997973" y="1270"/>
                  <a:ext cx="1659155" cy="108155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0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1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4132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4133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4134" name="文本框 56"/>
            <p:cNvSpPr>
              <a:spLocks noChangeArrowheads="1"/>
            </p:cNvSpPr>
            <p:nvPr/>
          </p:nvSpPr>
          <p:spPr bwMode="auto">
            <a:xfrm>
              <a:off x="8659" y="2221"/>
              <a:ext cx="2797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35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DES</a:t>
              </a:r>
              <a:endParaRPr lang="en-US" altLang="zh-CN" sz="35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5" name="Picture 4" descr="icons8_encrypt_96px_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5" y="2088"/>
              <a:ext cx="1440" cy="144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540" y="95250"/>
            <a:ext cx="2535555" cy="6426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372600" y="3229610"/>
            <a:ext cx="1219835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48 bit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4596765" y="3342005"/>
            <a:ext cx="1696085" cy="1494155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6470" y="5674360"/>
            <a:ext cx="3015615" cy="22987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236470" y="3712210"/>
            <a:ext cx="1300480" cy="3987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32 bit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0370" y="5702935"/>
            <a:ext cx="3101340" cy="215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416667 0.149722 " pathEditMode="relative" rAng="0" ptsTypes="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0.0723958 0.131574 L 0.341094 0.183333 L 0.34276 0.221852 " pathEditMode="relative" ptsTypes="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6" grpId="1" animBg="1"/>
      <p:bldP spid="26" grpId="2" animBg="1"/>
      <p:bldP spid="25" grpId="0" animBg="1"/>
      <p:bldP spid="8" grpId="0" bldLvl="0" animBg="1"/>
      <p:bldP spid="8" grpId="1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Group 12"/>
          <p:cNvGrpSpPr/>
          <p:nvPr/>
        </p:nvGrpSpPr>
        <p:grpSpPr>
          <a:xfrm>
            <a:off x="1788795" y="1966595"/>
            <a:ext cx="8803005" cy="4751070"/>
            <a:chOff x="2817" y="3097"/>
            <a:chExt cx="13863" cy="7482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17" y="3097"/>
              <a:ext cx="13624" cy="7482"/>
            </a:xfrm>
            <a:prstGeom prst="rect">
              <a:avLst/>
            </a:prstGeom>
          </p:spPr>
        </p:pic>
        <p:sp>
          <p:nvSpPr>
            <p:cNvPr id="6" name="Text Box 5"/>
            <p:cNvSpPr txBox="1"/>
            <p:nvPr/>
          </p:nvSpPr>
          <p:spPr>
            <a:xfrm>
              <a:off x="4880" y="8308"/>
              <a:ext cx="2048" cy="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ctr"/>
              <a:r>
                <a:rPr lang="en-US" sz="2000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32 bit</a:t>
              </a:r>
              <a:endPara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14760" y="5086"/>
              <a:ext cx="1921" cy="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ctr"/>
              <a:r>
                <a:rPr lang="en-US" sz="2000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48 bit</a:t>
              </a:r>
              <a:endPara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2" y="8936"/>
              <a:ext cx="4749" cy="36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2" y="8981"/>
              <a:ext cx="4884" cy="339"/>
            </a:xfrm>
            <a:prstGeom prst="rect">
              <a:avLst/>
            </a:prstGeom>
          </p:spPr>
        </p:pic>
        <p:sp>
          <p:nvSpPr>
            <p:cNvPr id="7" name="Text Box 6"/>
            <p:cNvSpPr txBox="1"/>
            <p:nvPr/>
          </p:nvSpPr>
          <p:spPr>
            <a:xfrm>
              <a:off x="10080" y="8308"/>
              <a:ext cx="2048" cy="6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ctr"/>
              <a:r>
                <a:rPr lang="en-US" sz="2000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32 bit</a:t>
              </a:r>
              <a:endPara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890" y="7620"/>
            <a:ext cx="4182110" cy="183324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-233680"/>
            <a:ext cx="2575560" cy="1226185"/>
            <a:chOff x="6312" y="1589"/>
            <a:chExt cx="5144" cy="2298"/>
          </a:xfrm>
        </p:grpSpPr>
        <p:grpSp>
          <p:nvGrpSpPr>
            <p:cNvPr id="4127" name="组合 55"/>
            <p:cNvGrpSpPr/>
            <p:nvPr/>
          </p:nvGrpSpPr>
          <p:grpSpPr bwMode="auto">
            <a:xfrm rot="0">
              <a:off x="6312" y="1589"/>
              <a:ext cx="5144" cy="2298"/>
              <a:chOff x="0" y="0"/>
              <a:chExt cx="2657129" cy="1459432"/>
            </a:xfr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</p:grpSpPr>
          <p:grpSp>
            <p:nvGrpSpPr>
              <p:cNvPr id="4128" name="组合 52"/>
              <p:cNvGrpSpPr/>
              <p:nvPr/>
            </p:nvGrpSpPr>
            <p:grpSpPr bwMode="auto">
              <a:xfrm>
                <a:off x="1" y="233945"/>
                <a:ext cx="2657128" cy="1082825"/>
                <a:chOff x="0" y="0"/>
                <a:chExt cx="2657128" cy="1082825"/>
              </a:xfrm>
              <a:grpFill/>
            </p:grpSpPr>
            <p:sp>
              <p:nvSpPr>
                <p:cNvPr id="4129" name="矩形 49"/>
                <p:cNvSpPr>
                  <a:spLocks noChangeArrowheads="1"/>
                </p:cNvSpPr>
                <p:nvPr/>
              </p:nvSpPr>
              <p:spPr bwMode="auto">
                <a:xfrm>
                  <a:off x="997973" y="1270"/>
                  <a:ext cx="1659155" cy="108155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0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1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4132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4133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4134" name="文本框 56"/>
            <p:cNvSpPr>
              <a:spLocks noChangeArrowheads="1"/>
            </p:cNvSpPr>
            <p:nvPr/>
          </p:nvSpPr>
          <p:spPr bwMode="auto">
            <a:xfrm>
              <a:off x="8659" y="2221"/>
              <a:ext cx="2797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35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DES</a:t>
              </a:r>
              <a:endParaRPr lang="en-US" altLang="zh-CN" sz="35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5" name="Picture 4" descr="icons8_encrypt_96px_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25" y="2088"/>
              <a:ext cx="1440" cy="144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8540" y="95250"/>
            <a:ext cx="2535555" cy="64262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770380" y="7432675"/>
            <a:ext cx="8651240" cy="475678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890645" y="6356350"/>
            <a:ext cx="3168015" cy="1651000"/>
            <a:chOff x="6127" y="10010"/>
            <a:chExt cx="4989" cy="2600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6127" y="10042"/>
              <a:ext cx="24" cy="2568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1092" y="10010"/>
              <a:ext cx="24" cy="2568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25 -0.773333 " pathEditMode="relative" ptsTypes="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25 -0.773333 " pathEditMode="relative" ptsTypes="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25 -0.773333 " pathEditMode="relative" ptsTypes="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045" y="1249680"/>
            <a:ext cx="9947275" cy="435864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-233680"/>
            <a:ext cx="2575560" cy="1226185"/>
            <a:chOff x="6312" y="1589"/>
            <a:chExt cx="5144" cy="2298"/>
          </a:xfrm>
        </p:grpSpPr>
        <p:grpSp>
          <p:nvGrpSpPr>
            <p:cNvPr id="4127" name="组合 55"/>
            <p:cNvGrpSpPr/>
            <p:nvPr/>
          </p:nvGrpSpPr>
          <p:grpSpPr bwMode="auto">
            <a:xfrm rot="0">
              <a:off x="6312" y="1589"/>
              <a:ext cx="5144" cy="2298"/>
              <a:chOff x="0" y="0"/>
              <a:chExt cx="2657129" cy="1459432"/>
            </a:xfr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</p:grpSpPr>
          <p:grpSp>
            <p:nvGrpSpPr>
              <p:cNvPr id="4128" name="组合 52"/>
              <p:cNvGrpSpPr/>
              <p:nvPr/>
            </p:nvGrpSpPr>
            <p:grpSpPr bwMode="auto">
              <a:xfrm>
                <a:off x="1" y="233945"/>
                <a:ext cx="2657128" cy="1082825"/>
                <a:chOff x="0" y="0"/>
                <a:chExt cx="2657128" cy="1082825"/>
              </a:xfrm>
              <a:grpFill/>
            </p:grpSpPr>
            <p:sp>
              <p:nvSpPr>
                <p:cNvPr id="4129" name="矩形 49"/>
                <p:cNvSpPr>
                  <a:spLocks noChangeArrowheads="1"/>
                </p:cNvSpPr>
                <p:nvPr/>
              </p:nvSpPr>
              <p:spPr bwMode="auto">
                <a:xfrm>
                  <a:off x="997973" y="1270"/>
                  <a:ext cx="1659155" cy="108155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0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1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4132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4133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4134" name="文本框 56"/>
            <p:cNvSpPr>
              <a:spLocks noChangeArrowheads="1"/>
            </p:cNvSpPr>
            <p:nvPr/>
          </p:nvSpPr>
          <p:spPr bwMode="auto">
            <a:xfrm>
              <a:off x="8659" y="2221"/>
              <a:ext cx="2797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35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DES</a:t>
              </a:r>
              <a:endParaRPr lang="en-US" altLang="zh-CN" sz="35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5" name="Picture 4" descr="icons8_encrypt_96px_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5" y="2088"/>
              <a:ext cx="1440" cy="1440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570" y="4876165"/>
            <a:ext cx="1417955" cy="732155"/>
          </a:xfrm>
          <a:prstGeom prst="rect">
            <a:avLst/>
          </a:prstGeom>
        </p:spPr>
      </p:pic>
      <p:sp>
        <p:nvSpPr>
          <p:cNvPr id="30" name="Text Box 29"/>
          <p:cNvSpPr txBox="1"/>
          <p:nvPr/>
        </p:nvSpPr>
        <p:spPr>
          <a:xfrm>
            <a:off x="4462780" y="4589780"/>
            <a:ext cx="804545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L16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439410" y="4589780"/>
            <a:ext cx="804545" cy="3987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R16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125 0.144907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" y="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82292 0.146574 " pathEditMode="relative" rAng="0" ptsTypes="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9890" y="7620"/>
            <a:ext cx="4182110" cy="183324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-233680"/>
            <a:ext cx="2575560" cy="1226185"/>
            <a:chOff x="6312" y="1589"/>
            <a:chExt cx="5144" cy="2298"/>
          </a:xfrm>
        </p:grpSpPr>
        <p:grpSp>
          <p:nvGrpSpPr>
            <p:cNvPr id="4127" name="组合 55"/>
            <p:cNvGrpSpPr/>
            <p:nvPr/>
          </p:nvGrpSpPr>
          <p:grpSpPr bwMode="auto">
            <a:xfrm rot="0">
              <a:off x="6312" y="1589"/>
              <a:ext cx="5144" cy="2298"/>
              <a:chOff x="0" y="0"/>
              <a:chExt cx="2657129" cy="1459432"/>
            </a:xfr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</p:grpSpPr>
          <p:grpSp>
            <p:nvGrpSpPr>
              <p:cNvPr id="4128" name="组合 52"/>
              <p:cNvGrpSpPr/>
              <p:nvPr/>
            </p:nvGrpSpPr>
            <p:grpSpPr bwMode="auto">
              <a:xfrm>
                <a:off x="1" y="233945"/>
                <a:ext cx="2657128" cy="1082825"/>
                <a:chOff x="0" y="0"/>
                <a:chExt cx="2657128" cy="1082825"/>
              </a:xfrm>
              <a:grpFill/>
            </p:grpSpPr>
            <p:sp>
              <p:nvSpPr>
                <p:cNvPr id="4129" name="矩形 49"/>
                <p:cNvSpPr>
                  <a:spLocks noChangeArrowheads="1"/>
                </p:cNvSpPr>
                <p:nvPr/>
              </p:nvSpPr>
              <p:spPr bwMode="auto">
                <a:xfrm>
                  <a:off x="997973" y="1270"/>
                  <a:ext cx="1659155" cy="108155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0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1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4132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4133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4134" name="文本框 56"/>
            <p:cNvSpPr>
              <a:spLocks noChangeArrowheads="1"/>
            </p:cNvSpPr>
            <p:nvPr/>
          </p:nvSpPr>
          <p:spPr bwMode="auto">
            <a:xfrm>
              <a:off x="8659" y="2221"/>
              <a:ext cx="2797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35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DES</a:t>
              </a:r>
              <a:endParaRPr lang="en-US" altLang="zh-CN" sz="35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5" name="Picture 4" descr="icons8_encrypt_96px_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5" y="2088"/>
              <a:ext cx="1440" cy="1440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705" y="137795"/>
            <a:ext cx="1417955" cy="732155"/>
          </a:xfrm>
          <a:prstGeom prst="rect">
            <a:avLst/>
          </a:prstGeom>
        </p:spPr>
      </p:pic>
      <p:sp>
        <p:nvSpPr>
          <p:cNvPr id="30" name="Text Box 29"/>
          <p:cNvSpPr txBox="1"/>
          <p:nvPr/>
        </p:nvSpPr>
        <p:spPr>
          <a:xfrm>
            <a:off x="6243955" y="872490"/>
            <a:ext cx="804545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L16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231765" y="872490"/>
            <a:ext cx="804545" cy="3987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R16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35" y="2039620"/>
            <a:ext cx="3097530" cy="39363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950" y="2039620"/>
            <a:ext cx="7280910" cy="43167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5490" y="5854700"/>
            <a:ext cx="1465580" cy="62230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-233680"/>
            <a:ext cx="2575560" cy="1226185"/>
            <a:chOff x="6312" y="1589"/>
            <a:chExt cx="5144" cy="2298"/>
          </a:xfrm>
        </p:grpSpPr>
        <p:grpSp>
          <p:nvGrpSpPr>
            <p:cNvPr id="4127" name="组合 55"/>
            <p:cNvGrpSpPr/>
            <p:nvPr/>
          </p:nvGrpSpPr>
          <p:grpSpPr bwMode="auto">
            <a:xfrm rot="0">
              <a:off x="6312" y="1589"/>
              <a:ext cx="5144" cy="2298"/>
              <a:chOff x="0" y="0"/>
              <a:chExt cx="2657129" cy="1459432"/>
            </a:xfr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</p:grpSpPr>
          <p:grpSp>
            <p:nvGrpSpPr>
              <p:cNvPr id="4128" name="组合 52"/>
              <p:cNvGrpSpPr/>
              <p:nvPr/>
            </p:nvGrpSpPr>
            <p:grpSpPr bwMode="auto">
              <a:xfrm>
                <a:off x="1" y="233945"/>
                <a:ext cx="2657128" cy="1082825"/>
                <a:chOff x="0" y="0"/>
                <a:chExt cx="2657128" cy="1082825"/>
              </a:xfrm>
              <a:grpFill/>
            </p:grpSpPr>
            <p:sp>
              <p:nvSpPr>
                <p:cNvPr id="4129" name="矩形 49"/>
                <p:cNvSpPr>
                  <a:spLocks noChangeArrowheads="1"/>
                </p:cNvSpPr>
                <p:nvPr/>
              </p:nvSpPr>
              <p:spPr bwMode="auto">
                <a:xfrm>
                  <a:off x="997973" y="1270"/>
                  <a:ext cx="1659155" cy="108155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0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1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4132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4133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4134" name="文本框 56"/>
            <p:cNvSpPr>
              <a:spLocks noChangeArrowheads="1"/>
            </p:cNvSpPr>
            <p:nvPr/>
          </p:nvSpPr>
          <p:spPr bwMode="auto">
            <a:xfrm>
              <a:off x="8659" y="2221"/>
              <a:ext cx="2797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35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DES</a:t>
              </a:r>
              <a:endParaRPr lang="en-US" altLang="zh-CN" sz="35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5" name="Picture 4" descr="icons8_encrypt_96px_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025" y="2088"/>
              <a:ext cx="1440" cy="1440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45" y="1249680"/>
            <a:ext cx="9947275" cy="43586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55" y="4928870"/>
            <a:ext cx="1545590" cy="65659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9" name="Picture 8" descr="icons8_checked_96p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875" y="1494790"/>
            <a:ext cx="3592830" cy="359283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787515" y="5292090"/>
            <a:ext cx="364807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000" b="1">
                <a:solidFill>
                  <a:srgbClr val="00B050"/>
                </a:solidFill>
              </a:rPr>
              <a:t>BLOCK </a:t>
            </a:r>
            <a:r>
              <a:rPr lang="en-US" sz="5000" b="1">
                <a:solidFill>
                  <a:srgbClr val="00B050"/>
                </a:solidFill>
                <a:sym typeface="+mn-ea"/>
              </a:rPr>
              <a:t>1 </a:t>
            </a:r>
            <a:r>
              <a:rPr lang="en-US" sz="5000" b="1">
                <a:solidFill>
                  <a:srgbClr val="00B050"/>
                </a:solidFill>
              </a:rPr>
              <a:t>:))</a:t>
            </a:r>
            <a:endParaRPr lang="en-US" sz="5000" b="1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0" y="1269365"/>
            <a:ext cx="9068435" cy="4765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269365"/>
            <a:ext cx="8940165" cy="467677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208780" y="200660"/>
            <a:ext cx="364807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000" b="1">
                <a:solidFill>
                  <a:srgbClr val="00B050"/>
                </a:solidFill>
              </a:rPr>
              <a:t>BLOCK </a:t>
            </a:r>
            <a:r>
              <a:rPr lang="en-US" sz="5000" b="1">
                <a:solidFill>
                  <a:srgbClr val="00B050"/>
                </a:solidFill>
                <a:sym typeface="+mn-ea"/>
              </a:rPr>
              <a:t>1 </a:t>
            </a:r>
            <a:r>
              <a:rPr lang="en-US" sz="5000" b="1">
                <a:solidFill>
                  <a:srgbClr val="00B050"/>
                </a:solidFill>
              </a:rPr>
              <a:t>:))</a:t>
            </a:r>
            <a:endParaRPr lang="en-US" sz="5000" b="1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562100" y="1269365"/>
            <a:ext cx="8940800" cy="5045075"/>
            <a:chOff x="2460" y="1999"/>
            <a:chExt cx="14080" cy="794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0" y="1999"/>
              <a:ext cx="14080" cy="7390"/>
            </a:xfrm>
            <a:prstGeom prst="rect">
              <a:avLst/>
            </a:prstGeom>
          </p:spPr>
        </p:pic>
        <p:sp>
          <p:nvSpPr>
            <p:cNvPr id="11" name="Text Box 10"/>
            <p:cNvSpPr txBox="1"/>
            <p:nvPr/>
          </p:nvSpPr>
          <p:spPr>
            <a:xfrm>
              <a:off x="3800" y="4108"/>
              <a:ext cx="2273" cy="5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ctr"/>
              <a:r>
                <a:rPr lang="en-US"/>
                <a:t>Block 1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7700" y="9364"/>
              <a:ext cx="3601" cy="5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ctr"/>
              <a:r>
                <a:rPr lang="en-US"/>
                <a:t>Block 1 đã má hóa</a:t>
              </a:r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0" y="-233680"/>
            <a:ext cx="2575560" cy="1226185"/>
            <a:chOff x="6312" y="1589"/>
            <a:chExt cx="5144" cy="2298"/>
          </a:xfrm>
        </p:grpSpPr>
        <p:grpSp>
          <p:nvGrpSpPr>
            <p:cNvPr id="4127" name="组合 55"/>
            <p:cNvGrpSpPr/>
            <p:nvPr/>
          </p:nvGrpSpPr>
          <p:grpSpPr bwMode="auto">
            <a:xfrm rot="0">
              <a:off x="6312" y="1589"/>
              <a:ext cx="5144" cy="2298"/>
              <a:chOff x="0" y="0"/>
              <a:chExt cx="2657129" cy="1459432"/>
            </a:xfr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</p:grpSpPr>
          <p:grpSp>
            <p:nvGrpSpPr>
              <p:cNvPr id="4128" name="组合 52"/>
              <p:cNvGrpSpPr/>
              <p:nvPr/>
            </p:nvGrpSpPr>
            <p:grpSpPr bwMode="auto">
              <a:xfrm>
                <a:off x="1" y="233945"/>
                <a:ext cx="2657128" cy="1082825"/>
                <a:chOff x="0" y="0"/>
                <a:chExt cx="2657128" cy="1082825"/>
              </a:xfrm>
              <a:grpFill/>
            </p:grpSpPr>
            <p:sp>
              <p:nvSpPr>
                <p:cNvPr id="4129" name="矩形 49"/>
                <p:cNvSpPr>
                  <a:spLocks noChangeArrowheads="1"/>
                </p:cNvSpPr>
                <p:nvPr/>
              </p:nvSpPr>
              <p:spPr bwMode="auto">
                <a:xfrm>
                  <a:off x="997973" y="1270"/>
                  <a:ext cx="1659155" cy="108155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0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1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4132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4133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4134" name="文本框 56"/>
            <p:cNvSpPr>
              <a:spLocks noChangeArrowheads="1"/>
            </p:cNvSpPr>
            <p:nvPr/>
          </p:nvSpPr>
          <p:spPr bwMode="auto">
            <a:xfrm>
              <a:off x="8659" y="2221"/>
              <a:ext cx="2797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35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DES</a:t>
              </a:r>
              <a:endParaRPr lang="en-US" altLang="zh-CN" sz="35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15" name="Picture 14" descr="icons8_encrypt_96px_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5" y="2088"/>
              <a:ext cx="1440" cy="144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4044950"/>
            <a:ext cx="4864735" cy="2676525"/>
          </a:xfrm>
          <a:prstGeom prst="rect">
            <a:avLst/>
          </a:prstGeom>
        </p:spPr>
      </p:pic>
      <p:sp>
        <p:nvSpPr>
          <p:cNvPr id="4098" name="矩形 71"/>
          <p:cNvSpPr>
            <a:spLocks noChangeArrowheads="1"/>
          </p:cNvSpPr>
          <p:nvPr/>
        </p:nvSpPr>
        <p:spPr bwMode="auto">
          <a:xfrm>
            <a:off x="1154113" y="830263"/>
            <a:ext cx="4811712" cy="1223962"/>
          </a:xfrm>
          <a:prstGeom prst="rect">
            <a:avLst/>
          </a:prstGeom>
          <a:solidFill>
            <a:srgbClr val="7F7F7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pic>
        <p:nvPicPr>
          <p:cNvPr id="4100" name="图片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0"/>
            <a:ext cx="68214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3" y="14288"/>
            <a:ext cx="43195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矩形 61"/>
          <p:cNvSpPr>
            <a:spLocks noChangeArrowheads="1"/>
          </p:cNvSpPr>
          <p:nvPr/>
        </p:nvSpPr>
        <p:spPr bwMode="auto">
          <a:xfrm>
            <a:off x="1358900" y="7931150"/>
            <a:ext cx="11922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rgbClr val="101A25"/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CONTACT</a:t>
            </a:r>
            <a:endParaRPr lang="zh-CN" altLang="en-US" sz="1600" b="1">
              <a:solidFill>
                <a:srgbClr val="101A25"/>
              </a:solidFill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  <p:grpSp>
        <p:nvGrpSpPr>
          <p:cNvPr id="4109" name="Group 6"/>
          <p:cNvGrpSpPr/>
          <p:nvPr/>
        </p:nvGrpSpPr>
        <p:grpSpPr bwMode="auto">
          <a:xfrm>
            <a:off x="933450" y="7969250"/>
            <a:ext cx="336550" cy="223838"/>
            <a:chOff x="0" y="0"/>
            <a:chExt cx="1811337" cy="1203325"/>
          </a:xfrm>
        </p:grpSpPr>
        <p:sp>
          <p:nvSpPr>
            <p:cNvPr id="4110" name="Freeform 11"/>
            <p:cNvSpPr>
              <a:spLocks noChangeArrowheads="1"/>
            </p:cNvSpPr>
            <p:nvPr/>
          </p:nvSpPr>
          <p:spPr bwMode="auto">
            <a:xfrm>
              <a:off x="173037" y="241300"/>
              <a:ext cx="1592262" cy="808038"/>
            </a:xfrm>
            <a:custGeom>
              <a:avLst/>
              <a:gdLst>
                <a:gd name="T0" fmla="*/ 363 w 422"/>
                <a:gd name="T1" fmla="*/ 1 h 213"/>
                <a:gd name="T2" fmla="*/ 346 w 422"/>
                <a:gd name="T3" fmla="*/ 0 h 213"/>
                <a:gd name="T4" fmla="*/ 346 w 422"/>
                <a:gd name="T5" fmla="*/ 0 h 213"/>
                <a:gd name="T6" fmla="*/ 346 w 422"/>
                <a:gd name="T7" fmla="*/ 0 h 213"/>
                <a:gd name="T8" fmla="*/ 346 w 422"/>
                <a:gd name="T9" fmla="*/ 0 h 213"/>
                <a:gd name="T10" fmla="*/ 185 w 422"/>
                <a:gd name="T11" fmla="*/ 98 h 213"/>
                <a:gd name="T12" fmla="*/ 164 w 422"/>
                <a:gd name="T13" fmla="*/ 105 h 213"/>
                <a:gd name="T14" fmla="*/ 141 w 422"/>
                <a:gd name="T15" fmla="*/ 96 h 213"/>
                <a:gd name="T16" fmla="*/ 14 w 422"/>
                <a:gd name="T17" fmla="*/ 2 h 213"/>
                <a:gd name="T18" fmla="*/ 14 w 422"/>
                <a:gd name="T19" fmla="*/ 2 h 213"/>
                <a:gd name="T20" fmla="*/ 0 w 422"/>
                <a:gd name="T21" fmla="*/ 1 h 213"/>
                <a:gd name="T22" fmla="*/ 1 w 422"/>
                <a:gd name="T23" fmla="*/ 100 h 213"/>
                <a:gd name="T24" fmla="*/ 40 w 422"/>
                <a:gd name="T25" fmla="*/ 98 h 213"/>
                <a:gd name="T26" fmla="*/ 181 w 422"/>
                <a:gd name="T27" fmla="*/ 149 h 213"/>
                <a:gd name="T28" fmla="*/ 335 w 422"/>
                <a:gd name="T29" fmla="*/ 211 h 213"/>
                <a:gd name="T30" fmla="*/ 362 w 422"/>
                <a:gd name="T31" fmla="*/ 213 h 213"/>
                <a:gd name="T32" fmla="*/ 362 w 422"/>
                <a:gd name="T33" fmla="*/ 169 h 213"/>
                <a:gd name="T34" fmla="*/ 421 w 422"/>
                <a:gd name="T35" fmla="*/ 114 h 213"/>
                <a:gd name="T36" fmla="*/ 420 w 422"/>
                <a:gd name="T37" fmla="*/ 111 h 213"/>
                <a:gd name="T38" fmla="*/ 418 w 422"/>
                <a:gd name="T39" fmla="*/ 115 h 213"/>
                <a:gd name="T40" fmla="*/ 362 w 422"/>
                <a:gd name="T41" fmla="*/ 155 h 213"/>
                <a:gd name="T42" fmla="*/ 363 w 422"/>
                <a:gd name="T43" fmla="*/ 1 h 21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22"/>
                <a:gd name="T67" fmla="*/ 0 h 213"/>
                <a:gd name="T68" fmla="*/ 422 w 422"/>
                <a:gd name="T69" fmla="*/ 213 h 21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22" h="213">
                  <a:moveTo>
                    <a:pt x="363" y="1"/>
                  </a:moveTo>
                  <a:cubicBezTo>
                    <a:pt x="363" y="1"/>
                    <a:pt x="346" y="0"/>
                    <a:pt x="346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299" y="29"/>
                    <a:pt x="203" y="87"/>
                    <a:pt x="185" y="98"/>
                  </a:cubicBezTo>
                  <a:cubicBezTo>
                    <a:pt x="182" y="100"/>
                    <a:pt x="173" y="105"/>
                    <a:pt x="164" y="105"/>
                  </a:cubicBezTo>
                  <a:cubicBezTo>
                    <a:pt x="154" y="105"/>
                    <a:pt x="147" y="101"/>
                    <a:pt x="141" y="96"/>
                  </a:cubicBezTo>
                  <a:cubicBezTo>
                    <a:pt x="126" y="86"/>
                    <a:pt x="59" y="35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0" y="1"/>
                    <a:pt x="0" y="1"/>
                  </a:cubicBezTo>
                  <a:cubicBezTo>
                    <a:pt x="0" y="28"/>
                    <a:pt x="0" y="65"/>
                    <a:pt x="1" y="100"/>
                  </a:cubicBezTo>
                  <a:cubicBezTo>
                    <a:pt x="12" y="98"/>
                    <a:pt x="26" y="97"/>
                    <a:pt x="40" y="98"/>
                  </a:cubicBezTo>
                  <a:cubicBezTo>
                    <a:pt x="91" y="101"/>
                    <a:pt x="139" y="125"/>
                    <a:pt x="181" y="149"/>
                  </a:cubicBezTo>
                  <a:cubicBezTo>
                    <a:pt x="222" y="172"/>
                    <a:pt x="273" y="200"/>
                    <a:pt x="335" y="211"/>
                  </a:cubicBezTo>
                  <a:cubicBezTo>
                    <a:pt x="344" y="212"/>
                    <a:pt x="353" y="213"/>
                    <a:pt x="362" y="213"/>
                  </a:cubicBezTo>
                  <a:cubicBezTo>
                    <a:pt x="362" y="169"/>
                    <a:pt x="362" y="169"/>
                    <a:pt x="362" y="169"/>
                  </a:cubicBezTo>
                  <a:cubicBezTo>
                    <a:pt x="412" y="159"/>
                    <a:pt x="419" y="127"/>
                    <a:pt x="421" y="114"/>
                  </a:cubicBezTo>
                  <a:cubicBezTo>
                    <a:pt x="421" y="113"/>
                    <a:pt x="422" y="111"/>
                    <a:pt x="420" y="111"/>
                  </a:cubicBezTo>
                  <a:cubicBezTo>
                    <a:pt x="418" y="111"/>
                    <a:pt x="418" y="114"/>
                    <a:pt x="418" y="115"/>
                  </a:cubicBezTo>
                  <a:cubicBezTo>
                    <a:pt x="416" y="122"/>
                    <a:pt x="411" y="148"/>
                    <a:pt x="362" y="155"/>
                  </a:cubicBezTo>
                  <a:lnTo>
                    <a:pt x="363" y="1"/>
                  </a:lnTo>
                  <a:close/>
                </a:path>
              </a:pathLst>
            </a:custGeom>
            <a:solidFill>
              <a:srgbClr val="0D1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256" tIns="46629" rIns="93256" bIns="46629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600">
                <a:solidFill>
                  <a:srgbClr val="000000"/>
                </a:solidFill>
                <a:latin typeface="Segoe Light" pitchFamily="2" charset="0"/>
                <a:sym typeface="Segoe Light" pitchFamily="2" charset="0"/>
              </a:endParaRPr>
            </a:p>
          </p:txBody>
        </p:sp>
        <p:sp>
          <p:nvSpPr>
            <p:cNvPr id="4111" name="Freeform 12"/>
            <p:cNvSpPr>
              <a:spLocks noEditPoints="1" noChangeArrowheads="1"/>
            </p:cNvSpPr>
            <p:nvPr/>
          </p:nvSpPr>
          <p:spPr bwMode="auto">
            <a:xfrm>
              <a:off x="0" y="661987"/>
              <a:ext cx="1811337" cy="541338"/>
            </a:xfrm>
            <a:custGeom>
              <a:avLst/>
              <a:gdLst>
                <a:gd name="T0" fmla="*/ 480 w 480"/>
                <a:gd name="T1" fmla="*/ 81 h 143"/>
                <a:gd name="T2" fmla="*/ 478 w 480"/>
                <a:gd name="T3" fmla="*/ 81 h 143"/>
                <a:gd name="T4" fmla="*/ 430 w 480"/>
                <a:gd name="T5" fmla="*/ 106 h 143"/>
                <a:gd name="T6" fmla="*/ 390 w 480"/>
                <a:gd name="T7" fmla="*/ 107 h 143"/>
                <a:gd name="T8" fmla="*/ 242 w 480"/>
                <a:gd name="T9" fmla="*/ 62 h 143"/>
                <a:gd name="T10" fmla="*/ 74 w 480"/>
                <a:gd name="T11" fmla="*/ 1 h 143"/>
                <a:gd name="T12" fmla="*/ 11 w 480"/>
                <a:gd name="T13" fmla="*/ 19 h 143"/>
                <a:gd name="T14" fmla="*/ 0 w 480"/>
                <a:gd name="T15" fmla="*/ 53 h 143"/>
                <a:gd name="T16" fmla="*/ 34 w 480"/>
                <a:gd name="T17" fmla="*/ 89 h 143"/>
                <a:gd name="T18" fmla="*/ 47 w 480"/>
                <a:gd name="T19" fmla="*/ 90 h 143"/>
                <a:gd name="T20" fmla="*/ 47 w 480"/>
                <a:gd name="T21" fmla="*/ 102 h 143"/>
                <a:gd name="T22" fmla="*/ 59 w 480"/>
                <a:gd name="T23" fmla="*/ 117 h 143"/>
                <a:gd name="T24" fmla="*/ 375 w 480"/>
                <a:gd name="T25" fmla="*/ 143 h 143"/>
                <a:gd name="T26" fmla="*/ 396 w 480"/>
                <a:gd name="T27" fmla="*/ 139 h 143"/>
                <a:gd name="T28" fmla="*/ 408 w 480"/>
                <a:gd name="T29" fmla="*/ 123 h 143"/>
                <a:gd name="T30" fmla="*/ 408 w 480"/>
                <a:gd name="T31" fmla="*/ 115 h 143"/>
                <a:gd name="T32" fmla="*/ 454 w 480"/>
                <a:gd name="T33" fmla="*/ 105 h 143"/>
                <a:gd name="T34" fmla="*/ 480 w 480"/>
                <a:gd name="T35" fmla="*/ 82 h 143"/>
                <a:gd name="T36" fmla="*/ 480 w 480"/>
                <a:gd name="T37" fmla="*/ 81 h 143"/>
                <a:gd name="T38" fmla="*/ 47 w 480"/>
                <a:gd name="T39" fmla="*/ 73 h 143"/>
                <a:gd name="T40" fmla="*/ 11 w 480"/>
                <a:gd name="T41" fmla="*/ 51 h 143"/>
                <a:gd name="T42" fmla="*/ 21 w 480"/>
                <a:gd name="T43" fmla="*/ 26 h 143"/>
                <a:gd name="T44" fmla="*/ 47 w 480"/>
                <a:gd name="T45" fmla="*/ 18 h 143"/>
                <a:gd name="T46" fmla="*/ 47 w 480"/>
                <a:gd name="T47" fmla="*/ 73 h 14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80"/>
                <a:gd name="T73" fmla="*/ 0 h 143"/>
                <a:gd name="T74" fmla="*/ 480 w 480"/>
                <a:gd name="T75" fmla="*/ 143 h 14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80" h="143">
                  <a:moveTo>
                    <a:pt x="480" y="81"/>
                  </a:moveTo>
                  <a:cubicBezTo>
                    <a:pt x="479" y="80"/>
                    <a:pt x="478" y="81"/>
                    <a:pt x="478" y="81"/>
                  </a:cubicBezTo>
                  <a:cubicBezTo>
                    <a:pt x="463" y="97"/>
                    <a:pt x="443" y="103"/>
                    <a:pt x="430" y="106"/>
                  </a:cubicBezTo>
                  <a:cubicBezTo>
                    <a:pt x="420" y="108"/>
                    <a:pt x="408" y="108"/>
                    <a:pt x="390" y="107"/>
                  </a:cubicBezTo>
                  <a:cubicBezTo>
                    <a:pt x="350" y="103"/>
                    <a:pt x="301" y="91"/>
                    <a:pt x="242" y="62"/>
                  </a:cubicBezTo>
                  <a:cubicBezTo>
                    <a:pt x="169" y="25"/>
                    <a:pt x="119" y="3"/>
                    <a:pt x="74" y="1"/>
                  </a:cubicBezTo>
                  <a:cubicBezTo>
                    <a:pt x="54" y="0"/>
                    <a:pt x="26" y="1"/>
                    <a:pt x="11" y="19"/>
                  </a:cubicBezTo>
                  <a:cubicBezTo>
                    <a:pt x="3" y="27"/>
                    <a:pt x="0" y="40"/>
                    <a:pt x="0" y="53"/>
                  </a:cubicBezTo>
                  <a:cubicBezTo>
                    <a:pt x="1" y="80"/>
                    <a:pt x="23" y="88"/>
                    <a:pt x="34" y="89"/>
                  </a:cubicBezTo>
                  <a:cubicBezTo>
                    <a:pt x="38" y="90"/>
                    <a:pt x="43" y="91"/>
                    <a:pt x="47" y="90"/>
                  </a:cubicBezTo>
                  <a:cubicBezTo>
                    <a:pt x="47" y="97"/>
                    <a:pt x="47" y="101"/>
                    <a:pt x="47" y="102"/>
                  </a:cubicBezTo>
                  <a:cubicBezTo>
                    <a:pt x="47" y="112"/>
                    <a:pt x="50" y="116"/>
                    <a:pt x="59" y="117"/>
                  </a:cubicBezTo>
                  <a:cubicBezTo>
                    <a:pt x="68" y="117"/>
                    <a:pt x="371" y="143"/>
                    <a:pt x="375" y="143"/>
                  </a:cubicBezTo>
                  <a:cubicBezTo>
                    <a:pt x="380" y="143"/>
                    <a:pt x="391" y="142"/>
                    <a:pt x="396" y="139"/>
                  </a:cubicBezTo>
                  <a:cubicBezTo>
                    <a:pt x="401" y="136"/>
                    <a:pt x="408" y="133"/>
                    <a:pt x="408" y="123"/>
                  </a:cubicBezTo>
                  <a:cubicBezTo>
                    <a:pt x="408" y="115"/>
                    <a:pt x="408" y="115"/>
                    <a:pt x="408" y="115"/>
                  </a:cubicBezTo>
                  <a:cubicBezTo>
                    <a:pt x="425" y="115"/>
                    <a:pt x="441" y="111"/>
                    <a:pt x="454" y="105"/>
                  </a:cubicBezTo>
                  <a:cubicBezTo>
                    <a:pt x="464" y="100"/>
                    <a:pt x="473" y="92"/>
                    <a:pt x="480" y="82"/>
                  </a:cubicBezTo>
                  <a:cubicBezTo>
                    <a:pt x="480" y="82"/>
                    <a:pt x="480" y="81"/>
                    <a:pt x="480" y="81"/>
                  </a:cubicBezTo>
                  <a:close/>
                  <a:moveTo>
                    <a:pt x="47" y="73"/>
                  </a:moveTo>
                  <a:cubicBezTo>
                    <a:pt x="31" y="73"/>
                    <a:pt x="12" y="69"/>
                    <a:pt x="11" y="51"/>
                  </a:cubicBezTo>
                  <a:cubicBezTo>
                    <a:pt x="10" y="41"/>
                    <a:pt x="13" y="33"/>
                    <a:pt x="21" y="26"/>
                  </a:cubicBezTo>
                  <a:cubicBezTo>
                    <a:pt x="29" y="20"/>
                    <a:pt x="37" y="19"/>
                    <a:pt x="47" y="18"/>
                  </a:cubicBezTo>
                  <a:cubicBezTo>
                    <a:pt x="47" y="39"/>
                    <a:pt x="47" y="58"/>
                    <a:pt x="47" y="73"/>
                  </a:cubicBezTo>
                  <a:close/>
                </a:path>
              </a:pathLst>
            </a:custGeom>
            <a:solidFill>
              <a:srgbClr val="0D1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256" tIns="46629" rIns="93256" bIns="46629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600">
                <a:solidFill>
                  <a:srgbClr val="000000"/>
                </a:solidFill>
                <a:latin typeface="Segoe Light" pitchFamily="2" charset="0"/>
                <a:sym typeface="Segoe Light" pitchFamily="2" charset="0"/>
              </a:endParaRPr>
            </a:p>
          </p:txBody>
        </p:sp>
        <p:sp>
          <p:nvSpPr>
            <p:cNvPr id="4112" name="Freeform 13"/>
            <p:cNvSpPr>
              <a:spLocks noChangeArrowheads="1"/>
            </p:cNvSpPr>
            <p:nvPr/>
          </p:nvSpPr>
          <p:spPr bwMode="auto">
            <a:xfrm>
              <a:off x="173037" y="0"/>
              <a:ext cx="1370012" cy="560388"/>
            </a:xfrm>
            <a:custGeom>
              <a:avLst/>
              <a:gdLst>
                <a:gd name="T0" fmla="*/ 137 w 363"/>
                <a:gd name="T1" fmla="*/ 138 h 148"/>
                <a:gd name="T2" fmla="*/ 163 w 363"/>
                <a:gd name="T3" fmla="*/ 148 h 148"/>
                <a:gd name="T4" fmla="*/ 189 w 363"/>
                <a:gd name="T5" fmla="*/ 140 h 148"/>
                <a:gd name="T6" fmla="*/ 363 w 363"/>
                <a:gd name="T7" fmla="*/ 32 h 148"/>
                <a:gd name="T8" fmla="*/ 363 w 363"/>
                <a:gd name="T9" fmla="*/ 19 h 148"/>
                <a:gd name="T10" fmla="*/ 348 w 363"/>
                <a:gd name="T11" fmla="*/ 3 h 148"/>
                <a:gd name="T12" fmla="*/ 335 w 363"/>
                <a:gd name="T13" fmla="*/ 0 h 148"/>
                <a:gd name="T14" fmla="*/ 330 w 363"/>
                <a:gd name="T15" fmla="*/ 0 h 148"/>
                <a:gd name="T16" fmla="*/ 13 w 363"/>
                <a:gd name="T17" fmla="*/ 14 h 148"/>
                <a:gd name="T18" fmla="*/ 0 w 363"/>
                <a:gd name="T19" fmla="*/ 27 h 148"/>
                <a:gd name="T20" fmla="*/ 0 w 363"/>
                <a:gd name="T21" fmla="*/ 38 h 148"/>
                <a:gd name="T22" fmla="*/ 137 w 363"/>
                <a:gd name="T23" fmla="*/ 138 h 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3"/>
                <a:gd name="T37" fmla="*/ 0 h 148"/>
                <a:gd name="T38" fmla="*/ 363 w 363"/>
                <a:gd name="T39" fmla="*/ 148 h 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3" h="148">
                  <a:moveTo>
                    <a:pt x="137" y="138"/>
                  </a:moveTo>
                  <a:cubicBezTo>
                    <a:pt x="146" y="145"/>
                    <a:pt x="154" y="148"/>
                    <a:pt x="163" y="148"/>
                  </a:cubicBezTo>
                  <a:cubicBezTo>
                    <a:pt x="172" y="148"/>
                    <a:pt x="181" y="145"/>
                    <a:pt x="189" y="140"/>
                  </a:cubicBezTo>
                  <a:cubicBezTo>
                    <a:pt x="202" y="132"/>
                    <a:pt x="312" y="64"/>
                    <a:pt x="363" y="32"/>
                  </a:cubicBezTo>
                  <a:cubicBezTo>
                    <a:pt x="363" y="19"/>
                    <a:pt x="363" y="19"/>
                    <a:pt x="363" y="19"/>
                  </a:cubicBezTo>
                  <a:cubicBezTo>
                    <a:pt x="363" y="9"/>
                    <a:pt x="355" y="5"/>
                    <a:pt x="348" y="3"/>
                  </a:cubicBezTo>
                  <a:cubicBezTo>
                    <a:pt x="344" y="1"/>
                    <a:pt x="339" y="1"/>
                    <a:pt x="335" y="0"/>
                  </a:cubicBezTo>
                  <a:cubicBezTo>
                    <a:pt x="334" y="0"/>
                    <a:pt x="332" y="0"/>
                    <a:pt x="330" y="0"/>
                  </a:cubicBezTo>
                  <a:cubicBezTo>
                    <a:pt x="328" y="0"/>
                    <a:pt x="22" y="14"/>
                    <a:pt x="13" y="14"/>
                  </a:cubicBezTo>
                  <a:cubicBezTo>
                    <a:pt x="4" y="14"/>
                    <a:pt x="0" y="18"/>
                    <a:pt x="0" y="27"/>
                  </a:cubicBezTo>
                  <a:cubicBezTo>
                    <a:pt x="0" y="28"/>
                    <a:pt x="0" y="30"/>
                    <a:pt x="0" y="38"/>
                  </a:cubicBezTo>
                  <a:cubicBezTo>
                    <a:pt x="40" y="66"/>
                    <a:pt x="126" y="130"/>
                    <a:pt x="137" y="138"/>
                  </a:cubicBezTo>
                  <a:close/>
                </a:path>
              </a:pathLst>
            </a:custGeom>
            <a:solidFill>
              <a:srgbClr val="0D1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256" tIns="46629" rIns="93256" bIns="46629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600">
                <a:solidFill>
                  <a:srgbClr val="000000"/>
                </a:solidFill>
                <a:latin typeface="Segoe Light" pitchFamily="2" charset="0"/>
                <a:sym typeface="Segoe Light" pitchFamily="2" charset="0"/>
              </a:endParaRPr>
            </a:p>
          </p:txBody>
        </p:sp>
      </p:grpSp>
      <p:sp>
        <p:nvSpPr>
          <p:cNvPr id="4115" name="矩形 72"/>
          <p:cNvSpPr>
            <a:spLocks noChangeArrowheads="1"/>
          </p:cNvSpPr>
          <p:nvPr/>
        </p:nvSpPr>
        <p:spPr bwMode="auto">
          <a:xfrm>
            <a:off x="0" y="830263"/>
            <a:ext cx="844550" cy="1223962"/>
          </a:xfrm>
          <a:prstGeom prst="rect">
            <a:avLst/>
          </a:prstGeom>
          <a:solidFill>
            <a:srgbClr val="0096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4116" name="矩形 73"/>
          <p:cNvSpPr>
            <a:spLocks noChangeArrowheads="1"/>
          </p:cNvSpPr>
          <p:nvPr/>
        </p:nvSpPr>
        <p:spPr bwMode="auto">
          <a:xfrm>
            <a:off x="896938" y="830263"/>
            <a:ext cx="301625" cy="1223962"/>
          </a:xfrm>
          <a:prstGeom prst="rect">
            <a:avLst/>
          </a:prstGeom>
          <a:solidFill>
            <a:srgbClr val="0096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4117" name="矩形 76"/>
          <p:cNvSpPr>
            <a:spLocks noChangeArrowheads="1"/>
          </p:cNvSpPr>
          <p:nvPr/>
        </p:nvSpPr>
        <p:spPr bwMode="auto">
          <a:xfrm>
            <a:off x="1641475" y="1220788"/>
            <a:ext cx="1960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D161C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rPr>
              <a:t>NỘI DUNG</a:t>
            </a:r>
            <a:endParaRPr lang="en-US" altLang="zh-CN" sz="2800" b="1">
              <a:solidFill>
                <a:srgbClr val="0D161C"/>
              </a:solidFill>
              <a:latin typeface="Arial" panose="020B0604020202020204" pitchFamily="34" charset="0"/>
              <a:ea typeface="Microsoft YaHei" panose="020B0503020204020204" charset="-122"/>
              <a:cs typeface="Arial" panose="020B0604020202020204" pitchFamily="34" charset="0"/>
              <a:sym typeface="Microsoft YaHei" panose="020B0503020204020204" charset="-122"/>
            </a:endParaRPr>
          </a:p>
        </p:txBody>
      </p:sp>
      <p:grpSp>
        <p:nvGrpSpPr>
          <p:cNvPr id="4118" name="组合 77"/>
          <p:cNvGrpSpPr>
            <a:grpSpLocks noChangeAspect="1"/>
          </p:cNvGrpSpPr>
          <p:nvPr/>
        </p:nvGrpSpPr>
        <p:grpSpPr bwMode="auto">
          <a:xfrm>
            <a:off x="1238250" y="1219200"/>
            <a:ext cx="404813" cy="446088"/>
            <a:chOff x="0" y="0"/>
            <a:chExt cx="1487694" cy="1643388"/>
          </a:xfrm>
        </p:grpSpPr>
        <p:pic>
          <p:nvPicPr>
            <p:cNvPr id="4119" name="图片 7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0" name="图片 7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1" name="图片 8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2" name="图片 8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3" name="图片 8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4" name="图片 8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26" name="任意多边形 87"/>
          <p:cNvSpPr>
            <a:spLocks noChangeArrowheads="1"/>
          </p:cNvSpPr>
          <p:nvPr/>
        </p:nvSpPr>
        <p:spPr bwMode="auto">
          <a:xfrm>
            <a:off x="3892550" y="-25400"/>
            <a:ext cx="8509000" cy="6898005"/>
          </a:xfrm>
          <a:custGeom>
            <a:avLst/>
            <a:gdLst>
              <a:gd name="T0" fmla="*/ 0 w 6831874"/>
              <a:gd name="T1" fmla="*/ 0 h 6897189"/>
              <a:gd name="T2" fmla="*/ 6831874 w 6831874"/>
              <a:gd name="T3" fmla="*/ 26126 h 6897189"/>
              <a:gd name="T4" fmla="*/ 6805748 w 6831874"/>
              <a:gd name="T5" fmla="*/ 6871063 h 6897189"/>
              <a:gd name="T6" fmla="*/ 1319348 w 6831874"/>
              <a:gd name="T7" fmla="*/ 6897189 h 6897189"/>
              <a:gd name="T8" fmla="*/ 0 w 6831874"/>
              <a:gd name="T9" fmla="*/ 0 h 6897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31874"/>
              <a:gd name="T16" fmla="*/ 0 h 6897189"/>
              <a:gd name="T17" fmla="*/ 6831874 w 6831874"/>
              <a:gd name="T18" fmla="*/ 6897189 h 68971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31874" h="6897189">
                <a:moveTo>
                  <a:pt x="0" y="0"/>
                </a:moveTo>
                <a:lnTo>
                  <a:pt x="6831874" y="26126"/>
                </a:lnTo>
                <a:lnTo>
                  <a:pt x="6805748" y="6871063"/>
                </a:lnTo>
                <a:lnTo>
                  <a:pt x="1319348" y="6897189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008120" y="1009015"/>
            <a:ext cx="8399780" cy="1459230"/>
            <a:chOff x="6312" y="1589"/>
            <a:chExt cx="13228" cy="2298"/>
          </a:xfrm>
        </p:grpSpPr>
        <p:grpSp>
          <p:nvGrpSpPr>
            <p:cNvPr id="4127" name="组合 55"/>
            <p:cNvGrpSpPr/>
            <p:nvPr/>
          </p:nvGrpSpPr>
          <p:grpSpPr bwMode="auto">
            <a:xfrm rot="0">
              <a:off x="6312" y="1589"/>
              <a:ext cx="13228" cy="2298"/>
              <a:chOff x="0" y="0"/>
              <a:chExt cx="6832910" cy="1459432"/>
            </a:xfr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</p:grpSpPr>
          <p:grpSp>
            <p:nvGrpSpPr>
              <p:cNvPr id="4128" name="组合 52"/>
              <p:cNvGrpSpPr/>
              <p:nvPr/>
            </p:nvGrpSpPr>
            <p:grpSpPr bwMode="auto">
              <a:xfrm>
                <a:off x="1" y="233945"/>
                <a:ext cx="6832909" cy="1082676"/>
                <a:chOff x="0" y="0"/>
                <a:chExt cx="6832909" cy="1082676"/>
              </a:xfrm>
              <a:grpFill/>
            </p:grpSpPr>
            <p:sp>
              <p:nvSpPr>
                <p:cNvPr id="4129" name="矩形 49"/>
                <p:cNvSpPr>
                  <a:spLocks noChangeArrowheads="1"/>
                </p:cNvSpPr>
                <p:nvPr/>
              </p:nvSpPr>
              <p:spPr bwMode="auto">
                <a:xfrm>
                  <a:off x="998166" y="1361"/>
                  <a:ext cx="5834743" cy="108131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0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1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4132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4133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4134" name="文本框 56"/>
            <p:cNvSpPr>
              <a:spLocks noChangeArrowheads="1"/>
            </p:cNvSpPr>
            <p:nvPr/>
          </p:nvSpPr>
          <p:spPr bwMode="auto">
            <a:xfrm>
              <a:off x="8659" y="2131"/>
              <a:ext cx="10653" cy="1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50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DES</a:t>
              </a:r>
              <a:endParaRPr lang="en-US" altLang="zh-CN" sz="50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12" name="Picture 11" descr="icons8_encrypt_96px_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25" y="2088"/>
              <a:ext cx="1440" cy="144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4389755" y="2667635"/>
            <a:ext cx="8017510" cy="1459230"/>
            <a:chOff x="6913" y="4201"/>
            <a:chExt cx="12626" cy="2298"/>
          </a:xfrm>
        </p:grpSpPr>
        <p:grpSp>
          <p:nvGrpSpPr>
            <p:cNvPr id="2" name="组合 55"/>
            <p:cNvGrpSpPr/>
            <p:nvPr/>
          </p:nvGrpSpPr>
          <p:grpSpPr bwMode="auto">
            <a:xfrm rot="0">
              <a:off x="6913" y="4201"/>
              <a:ext cx="12627" cy="2298"/>
              <a:chOff x="0" y="0"/>
              <a:chExt cx="6832910" cy="1459432"/>
            </a:xfr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scaled="0"/>
            </a:gradFill>
          </p:grpSpPr>
          <p:grpSp>
            <p:nvGrpSpPr>
              <p:cNvPr id="3" name="组合 52"/>
              <p:cNvGrpSpPr/>
              <p:nvPr/>
            </p:nvGrpSpPr>
            <p:grpSpPr bwMode="auto">
              <a:xfrm>
                <a:off x="1" y="233945"/>
                <a:ext cx="6832909" cy="1082676"/>
                <a:chOff x="0" y="0"/>
                <a:chExt cx="6832909" cy="1082676"/>
              </a:xfrm>
              <a:grpFill/>
            </p:grpSpPr>
            <p:sp>
              <p:nvSpPr>
                <p:cNvPr id="6" name="矩形 49"/>
                <p:cNvSpPr>
                  <a:spLocks noChangeArrowheads="1"/>
                </p:cNvSpPr>
                <p:nvPr/>
              </p:nvSpPr>
              <p:spPr bwMode="auto">
                <a:xfrm>
                  <a:off x="998166" y="1361"/>
                  <a:ext cx="5834743" cy="108131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7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8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9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10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13" name="文本框 56"/>
            <p:cNvSpPr>
              <a:spLocks noChangeArrowheads="1"/>
            </p:cNvSpPr>
            <p:nvPr/>
          </p:nvSpPr>
          <p:spPr bwMode="auto">
            <a:xfrm>
              <a:off x="9241" y="4743"/>
              <a:ext cx="10071" cy="1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50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TRIPLE DES</a:t>
              </a:r>
              <a:endParaRPr lang="en-US" altLang="zh-CN" sz="50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14" name="Picture 13" descr="icons8_circled_3_96px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70" y="4743"/>
              <a:ext cx="1440" cy="144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4819015" y="4333875"/>
            <a:ext cx="7588250" cy="1459230"/>
            <a:chOff x="7589" y="6825"/>
            <a:chExt cx="11950" cy="2298"/>
          </a:xfrm>
        </p:grpSpPr>
        <p:grpSp>
          <p:nvGrpSpPr>
            <p:cNvPr id="26" name="组合 55"/>
            <p:cNvGrpSpPr/>
            <p:nvPr/>
          </p:nvGrpSpPr>
          <p:grpSpPr bwMode="auto">
            <a:xfrm rot="0">
              <a:off x="7589" y="6825"/>
              <a:ext cx="11950" cy="2298"/>
              <a:chOff x="0" y="0"/>
              <a:chExt cx="6832910" cy="1459432"/>
            </a:xfr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scaled="0"/>
            </a:gradFill>
          </p:grpSpPr>
          <p:grpSp>
            <p:nvGrpSpPr>
              <p:cNvPr id="27" name="组合 52"/>
              <p:cNvGrpSpPr/>
              <p:nvPr/>
            </p:nvGrpSpPr>
            <p:grpSpPr bwMode="auto">
              <a:xfrm>
                <a:off x="1" y="233945"/>
                <a:ext cx="6832909" cy="1082676"/>
                <a:chOff x="0" y="0"/>
                <a:chExt cx="6832909" cy="1082676"/>
              </a:xfrm>
              <a:grpFill/>
            </p:grpSpPr>
            <p:sp>
              <p:nvSpPr>
                <p:cNvPr id="28" name="矩形 49"/>
                <p:cNvSpPr>
                  <a:spLocks noChangeArrowheads="1"/>
                </p:cNvSpPr>
                <p:nvPr/>
              </p:nvSpPr>
              <p:spPr bwMode="auto">
                <a:xfrm>
                  <a:off x="998166" y="1361"/>
                  <a:ext cx="5834743" cy="108131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29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30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31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32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33" name="文本框 56"/>
            <p:cNvSpPr>
              <a:spLocks noChangeArrowheads="1"/>
            </p:cNvSpPr>
            <p:nvPr/>
          </p:nvSpPr>
          <p:spPr bwMode="auto">
            <a:xfrm>
              <a:off x="9887" y="7367"/>
              <a:ext cx="9398" cy="1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50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CHAT 3DES</a:t>
              </a:r>
              <a:endParaRPr lang="en-US" altLang="zh-CN" sz="50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17" name="Picture 16" descr="icons8_chat_96px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81" y="7327"/>
              <a:ext cx="1440" cy="144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Group 15"/>
          <p:cNvGrpSpPr/>
          <p:nvPr/>
        </p:nvGrpSpPr>
        <p:grpSpPr>
          <a:xfrm>
            <a:off x="0" y="-233680"/>
            <a:ext cx="5437506" cy="1459230"/>
            <a:chOff x="6913" y="4201"/>
            <a:chExt cx="8563" cy="2298"/>
          </a:xfrm>
        </p:grpSpPr>
        <p:grpSp>
          <p:nvGrpSpPr>
            <p:cNvPr id="10" name="组合 55"/>
            <p:cNvGrpSpPr/>
            <p:nvPr/>
          </p:nvGrpSpPr>
          <p:grpSpPr bwMode="auto">
            <a:xfrm rot="0">
              <a:off x="6913" y="4201"/>
              <a:ext cx="8563" cy="2298"/>
              <a:chOff x="0" y="0"/>
              <a:chExt cx="4633739" cy="1459432"/>
            </a:xfr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scaled="0"/>
            </a:gradFill>
          </p:grpSpPr>
          <p:grpSp>
            <p:nvGrpSpPr>
              <p:cNvPr id="11" name="组合 52"/>
              <p:cNvGrpSpPr/>
              <p:nvPr/>
            </p:nvGrpSpPr>
            <p:grpSpPr bwMode="auto">
              <a:xfrm>
                <a:off x="1" y="233945"/>
                <a:ext cx="4633738" cy="1082825"/>
                <a:chOff x="0" y="0"/>
                <a:chExt cx="4633738" cy="1082825"/>
              </a:xfrm>
              <a:grpFill/>
            </p:grpSpPr>
            <p:sp>
              <p:nvSpPr>
                <p:cNvPr id="12" name="矩形 49"/>
                <p:cNvSpPr>
                  <a:spLocks noChangeArrowheads="1"/>
                </p:cNvSpPr>
                <p:nvPr/>
              </p:nvSpPr>
              <p:spPr bwMode="auto">
                <a:xfrm>
                  <a:off x="998394" y="1270"/>
                  <a:ext cx="3635344" cy="108155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13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14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15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17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18" name="文本框 56"/>
            <p:cNvSpPr>
              <a:spLocks noChangeArrowheads="1"/>
            </p:cNvSpPr>
            <p:nvPr/>
          </p:nvSpPr>
          <p:spPr bwMode="auto">
            <a:xfrm>
              <a:off x="9241" y="4743"/>
              <a:ext cx="6235" cy="1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50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TRIPLE DES</a:t>
              </a:r>
              <a:endParaRPr lang="en-US" altLang="zh-CN" sz="50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19" name="Picture 18" descr="icons8_circled_3_96px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570" y="4743"/>
              <a:ext cx="1440" cy="1440"/>
            </a:xfrm>
            <a:prstGeom prst="rect">
              <a:avLst/>
            </a:prstGeom>
          </p:spPr>
        </p:pic>
      </p:grpSp>
      <p:sp>
        <p:nvSpPr>
          <p:cNvPr id="20" name="Text Box 19"/>
          <p:cNvSpPr txBox="1"/>
          <p:nvPr/>
        </p:nvSpPr>
        <p:spPr>
          <a:xfrm>
            <a:off x="8451850" y="1082675"/>
            <a:ext cx="3636645" cy="2784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500" b="1" u="sng">
                <a:solidFill>
                  <a:srgbClr val="FF0000"/>
                </a:solidFill>
              </a:rPr>
              <a:t>Tổng quan:</a:t>
            </a:r>
            <a:endParaRPr lang="en-US" sz="2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/>
              <a:t>Ra đời năm </a:t>
            </a:r>
            <a:r>
              <a:rPr lang="en-US" sz="2500" b="1"/>
              <a:t>1995</a:t>
            </a:r>
            <a:endParaRPr lang="en-US" sz="2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/>
              <a:t>Kích thước </a:t>
            </a:r>
            <a:r>
              <a:rPr lang="en-US" sz="2500" b="1"/>
              <a:t>khối 64 bit</a:t>
            </a:r>
            <a:endParaRPr lang="en-US" sz="2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/>
              <a:t>Số khóa: </a:t>
            </a:r>
            <a:r>
              <a:rPr lang="en-US" sz="2500" b="1"/>
              <a:t>3</a:t>
            </a:r>
            <a:endParaRPr lang="en-US" sz="2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cs typeface="Arial" panose="020B0604020202020204" pitchFamily="34" charset="0"/>
                <a:sym typeface="+mn-ea"/>
              </a:rPr>
              <a:t>Kích thước khóa: </a:t>
            </a:r>
            <a:r>
              <a:rPr lang="en-US" sz="2500" b="1" dirty="0">
                <a:cs typeface="Arial" panose="020B0604020202020204" pitchFamily="34" charset="0"/>
                <a:sym typeface="+mn-ea"/>
              </a:rPr>
              <a:t>168, 112, </a:t>
            </a:r>
            <a:r>
              <a:rPr lang="en-US" sz="2500" b="1" dirty="0" err="1">
                <a:cs typeface="Arial" panose="020B0604020202020204" pitchFamily="34" charset="0"/>
                <a:sym typeface="+mn-ea"/>
              </a:rPr>
              <a:t>hoặc</a:t>
            </a:r>
            <a:r>
              <a:rPr lang="en-US" sz="2500" b="1" dirty="0">
                <a:cs typeface="Arial" panose="020B0604020202020204" pitchFamily="34" charset="0"/>
                <a:sym typeface="+mn-ea"/>
              </a:rPr>
              <a:t> 56 bit</a:t>
            </a:r>
            <a:endParaRPr lang="en-US" sz="2500" b="1" dirty="0"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/>
              <a:t>Số vòng: </a:t>
            </a:r>
            <a:r>
              <a:rPr lang="en-US" sz="2500" b="1"/>
              <a:t>48 vòng</a:t>
            </a:r>
            <a:endParaRPr lang="en-US" sz="2500" b="1"/>
          </a:p>
        </p:txBody>
      </p:sp>
      <p:pic>
        <p:nvPicPr>
          <p:cNvPr id="21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5" y="1711960"/>
            <a:ext cx="8068310" cy="444373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Text Box 22"/>
          <p:cNvSpPr txBox="1"/>
          <p:nvPr/>
        </p:nvSpPr>
        <p:spPr>
          <a:xfrm>
            <a:off x="8577580" y="4525645"/>
            <a:ext cx="384492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 b="1" u="sng">
                <a:solidFill>
                  <a:srgbClr val="FF0000"/>
                </a:solidFill>
              </a:rPr>
              <a:t>Chọn khóa:</a:t>
            </a:r>
            <a:endParaRPr lang="en-US" sz="2500" b="1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/>
              <a:t>3 khóa khác nhau</a:t>
            </a:r>
            <a:endParaRPr lang="en-US" sz="25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/>
              <a:t>1,3 giống nhau</a:t>
            </a:r>
            <a:endParaRPr lang="en-US" sz="25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/>
              <a:t>3 khóa giống nhau</a:t>
            </a:r>
            <a:endParaRPr lang="en-US" sz="25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4044950"/>
            <a:ext cx="4864735" cy="2676525"/>
          </a:xfrm>
          <a:prstGeom prst="rect">
            <a:avLst/>
          </a:prstGeom>
        </p:spPr>
      </p:pic>
      <p:sp>
        <p:nvSpPr>
          <p:cNvPr id="4098" name="矩形 71"/>
          <p:cNvSpPr>
            <a:spLocks noChangeArrowheads="1"/>
          </p:cNvSpPr>
          <p:nvPr/>
        </p:nvSpPr>
        <p:spPr bwMode="auto">
          <a:xfrm>
            <a:off x="1154113" y="830263"/>
            <a:ext cx="4811712" cy="1223962"/>
          </a:xfrm>
          <a:prstGeom prst="rect">
            <a:avLst/>
          </a:prstGeom>
          <a:solidFill>
            <a:srgbClr val="7F7F7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pic>
        <p:nvPicPr>
          <p:cNvPr id="4100" name="图片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0"/>
            <a:ext cx="68214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3" y="14288"/>
            <a:ext cx="43195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矩形 61"/>
          <p:cNvSpPr>
            <a:spLocks noChangeArrowheads="1"/>
          </p:cNvSpPr>
          <p:nvPr/>
        </p:nvSpPr>
        <p:spPr bwMode="auto">
          <a:xfrm>
            <a:off x="1358900" y="7931150"/>
            <a:ext cx="11922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rgbClr val="101A25"/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CONTACT</a:t>
            </a:r>
            <a:endParaRPr lang="zh-CN" altLang="en-US" sz="1600" b="1">
              <a:solidFill>
                <a:srgbClr val="101A25"/>
              </a:solidFill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  <p:grpSp>
        <p:nvGrpSpPr>
          <p:cNvPr id="4109" name="Group 6"/>
          <p:cNvGrpSpPr/>
          <p:nvPr/>
        </p:nvGrpSpPr>
        <p:grpSpPr bwMode="auto">
          <a:xfrm>
            <a:off x="933450" y="7969250"/>
            <a:ext cx="336550" cy="223838"/>
            <a:chOff x="0" y="0"/>
            <a:chExt cx="1811337" cy="1203325"/>
          </a:xfrm>
        </p:grpSpPr>
        <p:sp>
          <p:nvSpPr>
            <p:cNvPr id="4110" name="Freeform 11"/>
            <p:cNvSpPr>
              <a:spLocks noChangeArrowheads="1"/>
            </p:cNvSpPr>
            <p:nvPr/>
          </p:nvSpPr>
          <p:spPr bwMode="auto">
            <a:xfrm>
              <a:off x="173037" y="241300"/>
              <a:ext cx="1592262" cy="808038"/>
            </a:xfrm>
            <a:custGeom>
              <a:avLst/>
              <a:gdLst>
                <a:gd name="T0" fmla="*/ 363 w 422"/>
                <a:gd name="T1" fmla="*/ 1 h 213"/>
                <a:gd name="T2" fmla="*/ 346 w 422"/>
                <a:gd name="T3" fmla="*/ 0 h 213"/>
                <a:gd name="T4" fmla="*/ 346 w 422"/>
                <a:gd name="T5" fmla="*/ 0 h 213"/>
                <a:gd name="T6" fmla="*/ 346 w 422"/>
                <a:gd name="T7" fmla="*/ 0 h 213"/>
                <a:gd name="T8" fmla="*/ 346 w 422"/>
                <a:gd name="T9" fmla="*/ 0 h 213"/>
                <a:gd name="T10" fmla="*/ 185 w 422"/>
                <a:gd name="T11" fmla="*/ 98 h 213"/>
                <a:gd name="T12" fmla="*/ 164 w 422"/>
                <a:gd name="T13" fmla="*/ 105 h 213"/>
                <a:gd name="T14" fmla="*/ 141 w 422"/>
                <a:gd name="T15" fmla="*/ 96 h 213"/>
                <a:gd name="T16" fmla="*/ 14 w 422"/>
                <a:gd name="T17" fmla="*/ 2 h 213"/>
                <a:gd name="T18" fmla="*/ 14 w 422"/>
                <a:gd name="T19" fmla="*/ 2 h 213"/>
                <a:gd name="T20" fmla="*/ 0 w 422"/>
                <a:gd name="T21" fmla="*/ 1 h 213"/>
                <a:gd name="T22" fmla="*/ 1 w 422"/>
                <a:gd name="T23" fmla="*/ 100 h 213"/>
                <a:gd name="T24" fmla="*/ 40 w 422"/>
                <a:gd name="T25" fmla="*/ 98 h 213"/>
                <a:gd name="T26" fmla="*/ 181 w 422"/>
                <a:gd name="T27" fmla="*/ 149 h 213"/>
                <a:gd name="T28" fmla="*/ 335 w 422"/>
                <a:gd name="T29" fmla="*/ 211 h 213"/>
                <a:gd name="T30" fmla="*/ 362 w 422"/>
                <a:gd name="T31" fmla="*/ 213 h 213"/>
                <a:gd name="T32" fmla="*/ 362 w 422"/>
                <a:gd name="T33" fmla="*/ 169 h 213"/>
                <a:gd name="T34" fmla="*/ 421 w 422"/>
                <a:gd name="T35" fmla="*/ 114 h 213"/>
                <a:gd name="T36" fmla="*/ 420 w 422"/>
                <a:gd name="T37" fmla="*/ 111 h 213"/>
                <a:gd name="T38" fmla="*/ 418 w 422"/>
                <a:gd name="T39" fmla="*/ 115 h 213"/>
                <a:gd name="T40" fmla="*/ 362 w 422"/>
                <a:gd name="T41" fmla="*/ 155 h 213"/>
                <a:gd name="T42" fmla="*/ 363 w 422"/>
                <a:gd name="T43" fmla="*/ 1 h 21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22"/>
                <a:gd name="T67" fmla="*/ 0 h 213"/>
                <a:gd name="T68" fmla="*/ 422 w 422"/>
                <a:gd name="T69" fmla="*/ 213 h 21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22" h="213">
                  <a:moveTo>
                    <a:pt x="363" y="1"/>
                  </a:moveTo>
                  <a:cubicBezTo>
                    <a:pt x="363" y="1"/>
                    <a:pt x="346" y="0"/>
                    <a:pt x="346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299" y="29"/>
                    <a:pt x="203" y="87"/>
                    <a:pt x="185" y="98"/>
                  </a:cubicBezTo>
                  <a:cubicBezTo>
                    <a:pt x="182" y="100"/>
                    <a:pt x="173" y="105"/>
                    <a:pt x="164" y="105"/>
                  </a:cubicBezTo>
                  <a:cubicBezTo>
                    <a:pt x="154" y="105"/>
                    <a:pt x="147" y="101"/>
                    <a:pt x="141" y="96"/>
                  </a:cubicBezTo>
                  <a:cubicBezTo>
                    <a:pt x="126" y="86"/>
                    <a:pt x="59" y="35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0" y="1"/>
                    <a:pt x="0" y="1"/>
                  </a:cubicBezTo>
                  <a:cubicBezTo>
                    <a:pt x="0" y="28"/>
                    <a:pt x="0" y="65"/>
                    <a:pt x="1" y="100"/>
                  </a:cubicBezTo>
                  <a:cubicBezTo>
                    <a:pt x="12" y="98"/>
                    <a:pt x="26" y="97"/>
                    <a:pt x="40" y="98"/>
                  </a:cubicBezTo>
                  <a:cubicBezTo>
                    <a:pt x="91" y="101"/>
                    <a:pt x="139" y="125"/>
                    <a:pt x="181" y="149"/>
                  </a:cubicBezTo>
                  <a:cubicBezTo>
                    <a:pt x="222" y="172"/>
                    <a:pt x="273" y="200"/>
                    <a:pt x="335" y="211"/>
                  </a:cubicBezTo>
                  <a:cubicBezTo>
                    <a:pt x="344" y="212"/>
                    <a:pt x="353" y="213"/>
                    <a:pt x="362" y="213"/>
                  </a:cubicBezTo>
                  <a:cubicBezTo>
                    <a:pt x="362" y="169"/>
                    <a:pt x="362" y="169"/>
                    <a:pt x="362" y="169"/>
                  </a:cubicBezTo>
                  <a:cubicBezTo>
                    <a:pt x="412" y="159"/>
                    <a:pt x="419" y="127"/>
                    <a:pt x="421" y="114"/>
                  </a:cubicBezTo>
                  <a:cubicBezTo>
                    <a:pt x="421" y="113"/>
                    <a:pt x="422" y="111"/>
                    <a:pt x="420" y="111"/>
                  </a:cubicBezTo>
                  <a:cubicBezTo>
                    <a:pt x="418" y="111"/>
                    <a:pt x="418" y="114"/>
                    <a:pt x="418" y="115"/>
                  </a:cubicBezTo>
                  <a:cubicBezTo>
                    <a:pt x="416" y="122"/>
                    <a:pt x="411" y="148"/>
                    <a:pt x="362" y="155"/>
                  </a:cubicBezTo>
                  <a:lnTo>
                    <a:pt x="363" y="1"/>
                  </a:lnTo>
                  <a:close/>
                </a:path>
              </a:pathLst>
            </a:custGeom>
            <a:solidFill>
              <a:srgbClr val="0D1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256" tIns="46629" rIns="93256" bIns="46629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600">
                <a:solidFill>
                  <a:srgbClr val="000000"/>
                </a:solidFill>
                <a:latin typeface="Segoe Light" pitchFamily="2" charset="0"/>
                <a:sym typeface="Segoe Light" pitchFamily="2" charset="0"/>
              </a:endParaRPr>
            </a:p>
          </p:txBody>
        </p:sp>
        <p:sp>
          <p:nvSpPr>
            <p:cNvPr id="4111" name="Freeform 12"/>
            <p:cNvSpPr>
              <a:spLocks noEditPoints="1" noChangeArrowheads="1"/>
            </p:cNvSpPr>
            <p:nvPr/>
          </p:nvSpPr>
          <p:spPr bwMode="auto">
            <a:xfrm>
              <a:off x="0" y="661987"/>
              <a:ext cx="1811337" cy="541338"/>
            </a:xfrm>
            <a:custGeom>
              <a:avLst/>
              <a:gdLst>
                <a:gd name="T0" fmla="*/ 480 w 480"/>
                <a:gd name="T1" fmla="*/ 81 h 143"/>
                <a:gd name="T2" fmla="*/ 478 w 480"/>
                <a:gd name="T3" fmla="*/ 81 h 143"/>
                <a:gd name="T4" fmla="*/ 430 w 480"/>
                <a:gd name="T5" fmla="*/ 106 h 143"/>
                <a:gd name="T6" fmla="*/ 390 w 480"/>
                <a:gd name="T7" fmla="*/ 107 h 143"/>
                <a:gd name="T8" fmla="*/ 242 w 480"/>
                <a:gd name="T9" fmla="*/ 62 h 143"/>
                <a:gd name="T10" fmla="*/ 74 w 480"/>
                <a:gd name="T11" fmla="*/ 1 h 143"/>
                <a:gd name="T12" fmla="*/ 11 w 480"/>
                <a:gd name="T13" fmla="*/ 19 h 143"/>
                <a:gd name="T14" fmla="*/ 0 w 480"/>
                <a:gd name="T15" fmla="*/ 53 h 143"/>
                <a:gd name="T16" fmla="*/ 34 w 480"/>
                <a:gd name="T17" fmla="*/ 89 h 143"/>
                <a:gd name="T18" fmla="*/ 47 w 480"/>
                <a:gd name="T19" fmla="*/ 90 h 143"/>
                <a:gd name="T20" fmla="*/ 47 w 480"/>
                <a:gd name="T21" fmla="*/ 102 h 143"/>
                <a:gd name="T22" fmla="*/ 59 w 480"/>
                <a:gd name="T23" fmla="*/ 117 h 143"/>
                <a:gd name="T24" fmla="*/ 375 w 480"/>
                <a:gd name="T25" fmla="*/ 143 h 143"/>
                <a:gd name="T26" fmla="*/ 396 w 480"/>
                <a:gd name="T27" fmla="*/ 139 h 143"/>
                <a:gd name="T28" fmla="*/ 408 w 480"/>
                <a:gd name="T29" fmla="*/ 123 h 143"/>
                <a:gd name="T30" fmla="*/ 408 w 480"/>
                <a:gd name="T31" fmla="*/ 115 h 143"/>
                <a:gd name="T32" fmla="*/ 454 w 480"/>
                <a:gd name="T33" fmla="*/ 105 h 143"/>
                <a:gd name="T34" fmla="*/ 480 w 480"/>
                <a:gd name="T35" fmla="*/ 82 h 143"/>
                <a:gd name="T36" fmla="*/ 480 w 480"/>
                <a:gd name="T37" fmla="*/ 81 h 143"/>
                <a:gd name="T38" fmla="*/ 47 w 480"/>
                <a:gd name="T39" fmla="*/ 73 h 143"/>
                <a:gd name="T40" fmla="*/ 11 w 480"/>
                <a:gd name="T41" fmla="*/ 51 h 143"/>
                <a:gd name="T42" fmla="*/ 21 w 480"/>
                <a:gd name="T43" fmla="*/ 26 h 143"/>
                <a:gd name="T44" fmla="*/ 47 w 480"/>
                <a:gd name="T45" fmla="*/ 18 h 143"/>
                <a:gd name="T46" fmla="*/ 47 w 480"/>
                <a:gd name="T47" fmla="*/ 73 h 14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80"/>
                <a:gd name="T73" fmla="*/ 0 h 143"/>
                <a:gd name="T74" fmla="*/ 480 w 480"/>
                <a:gd name="T75" fmla="*/ 143 h 14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80" h="143">
                  <a:moveTo>
                    <a:pt x="480" y="81"/>
                  </a:moveTo>
                  <a:cubicBezTo>
                    <a:pt x="479" y="80"/>
                    <a:pt x="478" y="81"/>
                    <a:pt x="478" y="81"/>
                  </a:cubicBezTo>
                  <a:cubicBezTo>
                    <a:pt x="463" y="97"/>
                    <a:pt x="443" y="103"/>
                    <a:pt x="430" y="106"/>
                  </a:cubicBezTo>
                  <a:cubicBezTo>
                    <a:pt x="420" y="108"/>
                    <a:pt x="408" y="108"/>
                    <a:pt x="390" y="107"/>
                  </a:cubicBezTo>
                  <a:cubicBezTo>
                    <a:pt x="350" y="103"/>
                    <a:pt x="301" y="91"/>
                    <a:pt x="242" y="62"/>
                  </a:cubicBezTo>
                  <a:cubicBezTo>
                    <a:pt x="169" y="25"/>
                    <a:pt x="119" y="3"/>
                    <a:pt x="74" y="1"/>
                  </a:cubicBezTo>
                  <a:cubicBezTo>
                    <a:pt x="54" y="0"/>
                    <a:pt x="26" y="1"/>
                    <a:pt x="11" y="19"/>
                  </a:cubicBezTo>
                  <a:cubicBezTo>
                    <a:pt x="3" y="27"/>
                    <a:pt x="0" y="40"/>
                    <a:pt x="0" y="53"/>
                  </a:cubicBezTo>
                  <a:cubicBezTo>
                    <a:pt x="1" y="80"/>
                    <a:pt x="23" y="88"/>
                    <a:pt x="34" y="89"/>
                  </a:cubicBezTo>
                  <a:cubicBezTo>
                    <a:pt x="38" y="90"/>
                    <a:pt x="43" y="91"/>
                    <a:pt x="47" y="90"/>
                  </a:cubicBezTo>
                  <a:cubicBezTo>
                    <a:pt x="47" y="97"/>
                    <a:pt x="47" y="101"/>
                    <a:pt x="47" y="102"/>
                  </a:cubicBezTo>
                  <a:cubicBezTo>
                    <a:pt x="47" y="112"/>
                    <a:pt x="50" y="116"/>
                    <a:pt x="59" y="117"/>
                  </a:cubicBezTo>
                  <a:cubicBezTo>
                    <a:pt x="68" y="117"/>
                    <a:pt x="371" y="143"/>
                    <a:pt x="375" y="143"/>
                  </a:cubicBezTo>
                  <a:cubicBezTo>
                    <a:pt x="380" y="143"/>
                    <a:pt x="391" y="142"/>
                    <a:pt x="396" y="139"/>
                  </a:cubicBezTo>
                  <a:cubicBezTo>
                    <a:pt x="401" y="136"/>
                    <a:pt x="408" y="133"/>
                    <a:pt x="408" y="123"/>
                  </a:cubicBezTo>
                  <a:cubicBezTo>
                    <a:pt x="408" y="115"/>
                    <a:pt x="408" y="115"/>
                    <a:pt x="408" y="115"/>
                  </a:cubicBezTo>
                  <a:cubicBezTo>
                    <a:pt x="425" y="115"/>
                    <a:pt x="441" y="111"/>
                    <a:pt x="454" y="105"/>
                  </a:cubicBezTo>
                  <a:cubicBezTo>
                    <a:pt x="464" y="100"/>
                    <a:pt x="473" y="92"/>
                    <a:pt x="480" y="82"/>
                  </a:cubicBezTo>
                  <a:cubicBezTo>
                    <a:pt x="480" y="82"/>
                    <a:pt x="480" y="81"/>
                    <a:pt x="480" y="81"/>
                  </a:cubicBezTo>
                  <a:close/>
                  <a:moveTo>
                    <a:pt x="47" y="73"/>
                  </a:moveTo>
                  <a:cubicBezTo>
                    <a:pt x="31" y="73"/>
                    <a:pt x="12" y="69"/>
                    <a:pt x="11" y="51"/>
                  </a:cubicBezTo>
                  <a:cubicBezTo>
                    <a:pt x="10" y="41"/>
                    <a:pt x="13" y="33"/>
                    <a:pt x="21" y="26"/>
                  </a:cubicBezTo>
                  <a:cubicBezTo>
                    <a:pt x="29" y="20"/>
                    <a:pt x="37" y="19"/>
                    <a:pt x="47" y="18"/>
                  </a:cubicBezTo>
                  <a:cubicBezTo>
                    <a:pt x="47" y="39"/>
                    <a:pt x="47" y="58"/>
                    <a:pt x="47" y="73"/>
                  </a:cubicBezTo>
                  <a:close/>
                </a:path>
              </a:pathLst>
            </a:custGeom>
            <a:solidFill>
              <a:srgbClr val="0D1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256" tIns="46629" rIns="93256" bIns="46629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600">
                <a:solidFill>
                  <a:srgbClr val="000000"/>
                </a:solidFill>
                <a:latin typeface="Segoe Light" pitchFamily="2" charset="0"/>
                <a:sym typeface="Segoe Light" pitchFamily="2" charset="0"/>
              </a:endParaRPr>
            </a:p>
          </p:txBody>
        </p:sp>
        <p:sp>
          <p:nvSpPr>
            <p:cNvPr id="4112" name="Freeform 13"/>
            <p:cNvSpPr>
              <a:spLocks noChangeArrowheads="1"/>
            </p:cNvSpPr>
            <p:nvPr/>
          </p:nvSpPr>
          <p:spPr bwMode="auto">
            <a:xfrm>
              <a:off x="173037" y="0"/>
              <a:ext cx="1370012" cy="560388"/>
            </a:xfrm>
            <a:custGeom>
              <a:avLst/>
              <a:gdLst>
                <a:gd name="T0" fmla="*/ 137 w 363"/>
                <a:gd name="T1" fmla="*/ 138 h 148"/>
                <a:gd name="T2" fmla="*/ 163 w 363"/>
                <a:gd name="T3" fmla="*/ 148 h 148"/>
                <a:gd name="T4" fmla="*/ 189 w 363"/>
                <a:gd name="T5" fmla="*/ 140 h 148"/>
                <a:gd name="T6" fmla="*/ 363 w 363"/>
                <a:gd name="T7" fmla="*/ 32 h 148"/>
                <a:gd name="T8" fmla="*/ 363 w 363"/>
                <a:gd name="T9" fmla="*/ 19 h 148"/>
                <a:gd name="T10" fmla="*/ 348 w 363"/>
                <a:gd name="T11" fmla="*/ 3 h 148"/>
                <a:gd name="T12" fmla="*/ 335 w 363"/>
                <a:gd name="T13" fmla="*/ 0 h 148"/>
                <a:gd name="T14" fmla="*/ 330 w 363"/>
                <a:gd name="T15" fmla="*/ 0 h 148"/>
                <a:gd name="T16" fmla="*/ 13 w 363"/>
                <a:gd name="T17" fmla="*/ 14 h 148"/>
                <a:gd name="T18" fmla="*/ 0 w 363"/>
                <a:gd name="T19" fmla="*/ 27 h 148"/>
                <a:gd name="T20" fmla="*/ 0 w 363"/>
                <a:gd name="T21" fmla="*/ 38 h 148"/>
                <a:gd name="T22" fmla="*/ 137 w 363"/>
                <a:gd name="T23" fmla="*/ 138 h 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3"/>
                <a:gd name="T37" fmla="*/ 0 h 148"/>
                <a:gd name="T38" fmla="*/ 363 w 363"/>
                <a:gd name="T39" fmla="*/ 148 h 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3" h="148">
                  <a:moveTo>
                    <a:pt x="137" y="138"/>
                  </a:moveTo>
                  <a:cubicBezTo>
                    <a:pt x="146" y="145"/>
                    <a:pt x="154" y="148"/>
                    <a:pt x="163" y="148"/>
                  </a:cubicBezTo>
                  <a:cubicBezTo>
                    <a:pt x="172" y="148"/>
                    <a:pt x="181" y="145"/>
                    <a:pt x="189" y="140"/>
                  </a:cubicBezTo>
                  <a:cubicBezTo>
                    <a:pt x="202" y="132"/>
                    <a:pt x="312" y="64"/>
                    <a:pt x="363" y="32"/>
                  </a:cubicBezTo>
                  <a:cubicBezTo>
                    <a:pt x="363" y="19"/>
                    <a:pt x="363" y="19"/>
                    <a:pt x="363" y="19"/>
                  </a:cubicBezTo>
                  <a:cubicBezTo>
                    <a:pt x="363" y="9"/>
                    <a:pt x="355" y="5"/>
                    <a:pt x="348" y="3"/>
                  </a:cubicBezTo>
                  <a:cubicBezTo>
                    <a:pt x="344" y="1"/>
                    <a:pt x="339" y="1"/>
                    <a:pt x="335" y="0"/>
                  </a:cubicBezTo>
                  <a:cubicBezTo>
                    <a:pt x="334" y="0"/>
                    <a:pt x="332" y="0"/>
                    <a:pt x="330" y="0"/>
                  </a:cubicBezTo>
                  <a:cubicBezTo>
                    <a:pt x="328" y="0"/>
                    <a:pt x="22" y="14"/>
                    <a:pt x="13" y="14"/>
                  </a:cubicBezTo>
                  <a:cubicBezTo>
                    <a:pt x="4" y="14"/>
                    <a:pt x="0" y="18"/>
                    <a:pt x="0" y="27"/>
                  </a:cubicBezTo>
                  <a:cubicBezTo>
                    <a:pt x="0" y="28"/>
                    <a:pt x="0" y="30"/>
                    <a:pt x="0" y="38"/>
                  </a:cubicBezTo>
                  <a:cubicBezTo>
                    <a:pt x="40" y="66"/>
                    <a:pt x="126" y="130"/>
                    <a:pt x="137" y="138"/>
                  </a:cubicBezTo>
                  <a:close/>
                </a:path>
              </a:pathLst>
            </a:custGeom>
            <a:solidFill>
              <a:srgbClr val="0D1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256" tIns="46629" rIns="93256" bIns="46629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600">
                <a:solidFill>
                  <a:srgbClr val="000000"/>
                </a:solidFill>
                <a:latin typeface="Segoe Light" pitchFamily="2" charset="0"/>
                <a:sym typeface="Segoe Light" pitchFamily="2" charset="0"/>
              </a:endParaRPr>
            </a:p>
          </p:txBody>
        </p:sp>
      </p:grpSp>
      <p:sp>
        <p:nvSpPr>
          <p:cNvPr id="4115" name="矩形 72"/>
          <p:cNvSpPr>
            <a:spLocks noChangeArrowheads="1"/>
          </p:cNvSpPr>
          <p:nvPr/>
        </p:nvSpPr>
        <p:spPr bwMode="auto">
          <a:xfrm>
            <a:off x="0" y="830263"/>
            <a:ext cx="844550" cy="1223962"/>
          </a:xfrm>
          <a:prstGeom prst="rect">
            <a:avLst/>
          </a:prstGeom>
          <a:solidFill>
            <a:srgbClr val="0096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4116" name="矩形 73"/>
          <p:cNvSpPr>
            <a:spLocks noChangeArrowheads="1"/>
          </p:cNvSpPr>
          <p:nvPr/>
        </p:nvSpPr>
        <p:spPr bwMode="auto">
          <a:xfrm>
            <a:off x="896938" y="830263"/>
            <a:ext cx="301625" cy="1223962"/>
          </a:xfrm>
          <a:prstGeom prst="rect">
            <a:avLst/>
          </a:prstGeom>
          <a:solidFill>
            <a:srgbClr val="0096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4117" name="矩形 76"/>
          <p:cNvSpPr>
            <a:spLocks noChangeArrowheads="1"/>
          </p:cNvSpPr>
          <p:nvPr/>
        </p:nvSpPr>
        <p:spPr bwMode="auto">
          <a:xfrm>
            <a:off x="1641475" y="1220788"/>
            <a:ext cx="1960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D161C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rPr>
              <a:t>NỘI DUNG</a:t>
            </a:r>
            <a:endParaRPr lang="en-US" altLang="zh-CN" sz="2800" b="1">
              <a:solidFill>
                <a:srgbClr val="0D161C"/>
              </a:solidFill>
              <a:latin typeface="Arial" panose="020B0604020202020204" pitchFamily="34" charset="0"/>
              <a:ea typeface="Microsoft YaHei" panose="020B0503020204020204" charset="-122"/>
              <a:cs typeface="Arial" panose="020B0604020202020204" pitchFamily="34" charset="0"/>
              <a:sym typeface="Microsoft YaHei" panose="020B0503020204020204" charset="-122"/>
            </a:endParaRPr>
          </a:p>
        </p:txBody>
      </p:sp>
      <p:grpSp>
        <p:nvGrpSpPr>
          <p:cNvPr id="4118" name="组合 77"/>
          <p:cNvGrpSpPr>
            <a:grpSpLocks noChangeAspect="1"/>
          </p:cNvGrpSpPr>
          <p:nvPr/>
        </p:nvGrpSpPr>
        <p:grpSpPr bwMode="auto">
          <a:xfrm>
            <a:off x="1238250" y="1219200"/>
            <a:ext cx="404813" cy="446088"/>
            <a:chOff x="0" y="0"/>
            <a:chExt cx="1487694" cy="1643388"/>
          </a:xfrm>
        </p:grpSpPr>
        <p:pic>
          <p:nvPicPr>
            <p:cNvPr id="4119" name="图片 7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0" name="图片 7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1" name="图片 8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2" name="图片 8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3" name="图片 8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4" name="图片 8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26" name="任意多边形 87"/>
          <p:cNvSpPr>
            <a:spLocks noChangeArrowheads="1"/>
          </p:cNvSpPr>
          <p:nvPr/>
        </p:nvSpPr>
        <p:spPr bwMode="auto">
          <a:xfrm>
            <a:off x="3892550" y="-25400"/>
            <a:ext cx="8509000" cy="6898005"/>
          </a:xfrm>
          <a:custGeom>
            <a:avLst/>
            <a:gdLst>
              <a:gd name="T0" fmla="*/ 0 w 6831874"/>
              <a:gd name="T1" fmla="*/ 0 h 6897189"/>
              <a:gd name="T2" fmla="*/ 6831874 w 6831874"/>
              <a:gd name="T3" fmla="*/ 26126 h 6897189"/>
              <a:gd name="T4" fmla="*/ 6805748 w 6831874"/>
              <a:gd name="T5" fmla="*/ 6871063 h 6897189"/>
              <a:gd name="T6" fmla="*/ 1319348 w 6831874"/>
              <a:gd name="T7" fmla="*/ 6897189 h 6897189"/>
              <a:gd name="T8" fmla="*/ 0 w 6831874"/>
              <a:gd name="T9" fmla="*/ 0 h 6897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31874"/>
              <a:gd name="T16" fmla="*/ 0 h 6897189"/>
              <a:gd name="T17" fmla="*/ 6831874 w 6831874"/>
              <a:gd name="T18" fmla="*/ 6897189 h 68971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31874" h="6897189">
                <a:moveTo>
                  <a:pt x="0" y="0"/>
                </a:moveTo>
                <a:lnTo>
                  <a:pt x="6831874" y="26126"/>
                </a:lnTo>
                <a:lnTo>
                  <a:pt x="6805748" y="6871063"/>
                </a:lnTo>
                <a:lnTo>
                  <a:pt x="1319348" y="6897189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008120" y="1009015"/>
            <a:ext cx="8399780" cy="1459230"/>
            <a:chOff x="6312" y="1589"/>
            <a:chExt cx="13228" cy="2298"/>
          </a:xfrm>
        </p:grpSpPr>
        <p:grpSp>
          <p:nvGrpSpPr>
            <p:cNvPr id="4127" name="组合 55"/>
            <p:cNvGrpSpPr/>
            <p:nvPr/>
          </p:nvGrpSpPr>
          <p:grpSpPr bwMode="auto">
            <a:xfrm rot="0">
              <a:off x="6312" y="1589"/>
              <a:ext cx="13228" cy="2298"/>
              <a:chOff x="0" y="0"/>
              <a:chExt cx="6832910" cy="1459432"/>
            </a:xfr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</p:grpSpPr>
          <p:grpSp>
            <p:nvGrpSpPr>
              <p:cNvPr id="4128" name="组合 52"/>
              <p:cNvGrpSpPr/>
              <p:nvPr/>
            </p:nvGrpSpPr>
            <p:grpSpPr bwMode="auto">
              <a:xfrm>
                <a:off x="1" y="233945"/>
                <a:ext cx="6832909" cy="1082676"/>
                <a:chOff x="0" y="0"/>
                <a:chExt cx="6832909" cy="1082676"/>
              </a:xfrm>
              <a:grpFill/>
            </p:grpSpPr>
            <p:sp>
              <p:nvSpPr>
                <p:cNvPr id="4129" name="矩形 49"/>
                <p:cNvSpPr>
                  <a:spLocks noChangeArrowheads="1"/>
                </p:cNvSpPr>
                <p:nvPr/>
              </p:nvSpPr>
              <p:spPr bwMode="auto">
                <a:xfrm>
                  <a:off x="998166" y="1361"/>
                  <a:ext cx="5834743" cy="108131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0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1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4132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4133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4134" name="文本框 56"/>
            <p:cNvSpPr>
              <a:spLocks noChangeArrowheads="1"/>
            </p:cNvSpPr>
            <p:nvPr/>
          </p:nvSpPr>
          <p:spPr bwMode="auto">
            <a:xfrm>
              <a:off x="8659" y="2131"/>
              <a:ext cx="10653" cy="1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50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DES</a:t>
              </a:r>
              <a:endParaRPr lang="en-US" altLang="zh-CN" sz="50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12" name="Picture 11" descr="icons8_encrypt_96px_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25" y="2088"/>
              <a:ext cx="1440" cy="144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4389755" y="2667635"/>
            <a:ext cx="8017510" cy="1459230"/>
            <a:chOff x="6913" y="4201"/>
            <a:chExt cx="12626" cy="2298"/>
          </a:xfrm>
        </p:grpSpPr>
        <p:grpSp>
          <p:nvGrpSpPr>
            <p:cNvPr id="2" name="组合 55"/>
            <p:cNvGrpSpPr/>
            <p:nvPr/>
          </p:nvGrpSpPr>
          <p:grpSpPr bwMode="auto">
            <a:xfrm rot="0">
              <a:off x="6913" y="4201"/>
              <a:ext cx="12627" cy="2298"/>
              <a:chOff x="0" y="0"/>
              <a:chExt cx="6832910" cy="1459432"/>
            </a:xfr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scaled="0"/>
            </a:gradFill>
          </p:grpSpPr>
          <p:grpSp>
            <p:nvGrpSpPr>
              <p:cNvPr id="3" name="组合 52"/>
              <p:cNvGrpSpPr/>
              <p:nvPr/>
            </p:nvGrpSpPr>
            <p:grpSpPr bwMode="auto">
              <a:xfrm>
                <a:off x="1" y="233945"/>
                <a:ext cx="6832909" cy="1082676"/>
                <a:chOff x="0" y="0"/>
                <a:chExt cx="6832909" cy="1082676"/>
              </a:xfrm>
              <a:grpFill/>
            </p:grpSpPr>
            <p:sp>
              <p:nvSpPr>
                <p:cNvPr id="6" name="矩形 49"/>
                <p:cNvSpPr>
                  <a:spLocks noChangeArrowheads="1"/>
                </p:cNvSpPr>
                <p:nvPr/>
              </p:nvSpPr>
              <p:spPr bwMode="auto">
                <a:xfrm>
                  <a:off x="998166" y="1361"/>
                  <a:ext cx="5834743" cy="108131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7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8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9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10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13" name="文本框 56"/>
            <p:cNvSpPr>
              <a:spLocks noChangeArrowheads="1"/>
            </p:cNvSpPr>
            <p:nvPr/>
          </p:nvSpPr>
          <p:spPr bwMode="auto">
            <a:xfrm>
              <a:off x="9241" y="4743"/>
              <a:ext cx="10071" cy="1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50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TRIPLE DES</a:t>
              </a:r>
              <a:endParaRPr lang="en-US" altLang="zh-CN" sz="50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14" name="Picture 13" descr="icons8_circled_3_96px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70" y="4743"/>
              <a:ext cx="1440" cy="144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4819015" y="4333875"/>
            <a:ext cx="7588250" cy="1459230"/>
            <a:chOff x="7589" y="6825"/>
            <a:chExt cx="11950" cy="2298"/>
          </a:xfrm>
        </p:grpSpPr>
        <p:grpSp>
          <p:nvGrpSpPr>
            <p:cNvPr id="26" name="组合 55"/>
            <p:cNvGrpSpPr/>
            <p:nvPr/>
          </p:nvGrpSpPr>
          <p:grpSpPr bwMode="auto">
            <a:xfrm rot="0">
              <a:off x="7589" y="6825"/>
              <a:ext cx="11950" cy="2298"/>
              <a:chOff x="0" y="0"/>
              <a:chExt cx="6832910" cy="1459432"/>
            </a:xfr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scaled="0"/>
            </a:gradFill>
          </p:grpSpPr>
          <p:grpSp>
            <p:nvGrpSpPr>
              <p:cNvPr id="27" name="组合 52"/>
              <p:cNvGrpSpPr/>
              <p:nvPr/>
            </p:nvGrpSpPr>
            <p:grpSpPr bwMode="auto">
              <a:xfrm>
                <a:off x="1" y="233945"/>
                <a:ext cx="6832909" cy="1082676"/>
                <a:chOff x="0" y="0"/>
                <a:chExt cx="6832909" cy="1082676"/>
              </a:xfrm>
              <a:grpFill/>
            </p:grpSpPr>
            <p:sp>
              <p:nvSpPr>
                <p:cNvPr id="28" name="矩形 49"/>
                <p:cNvSpPr>
                  <a:spLocks noChangeArrowheads="1"/>
                </p:cNvSpPr>
                <p:nvPr/>
              </p:nvSpPr>
              <p:spPr bwMode="auto">
                <a:xfrm>
                  <a:off x="998166" y="1361"/>
                  <a:ext cx="5834743" cy="108131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29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30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31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32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33" name="文本框 56"/>
            <p:cNvSpPr>
              <a:spLocks noChangeArrowheads="1"/>
            </p:cNvSpPr>
            <p:nvPr/>
          </p:nvSpPr>
          <p:spPr bwMode="auto">
            <a:xfrm>
              <a:off x="9887" y="7367"/>
              <a:ext cx="9398" cy="1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50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CHAT 3DES</a:t>
              </a:r>
              <a:endParaRPr lang="en-US" altLang="zh-CN" sz="50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17" name="Picture 16" descr="icons8_chat_96px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81" y="7327"/>
              <a:ext cx="1440" cy="144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" name="Picture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0450" y="2814320"/>
            <a:ext cx="7112000" cy="311594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-233680"/>
            <a:ext cx="2575560" cy="1226185"/>
            <a:chOff x="6312" y="1589"/>
            <a:chExt cx="5144" cy="2298"/>
          </a:xfrm>
        </p:grpSpPr>
        <p:grpSp>
          <p:nvGrpSpPr>
            <p:cNvPr id="4127" name="组合 55"/>
            <p:cNvGrpSpPr/>
            <p:nvPr/>
          </p:nvGrpSpPr>
          <p:grpSpPr bwMode="auto">
            <a:xfrm rot="0">
              <a:off x="6312" y="1589"/>
              <a:ext cx="5144" cy="2298"/>
              <a:chOff x="0" y="0"/>
              <a:chExt cx="2657129" cy="1459432"/>
            </a:xfr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</p:grpSpPr>
          <p:grpSp>
            <p:nvGrpSpPr>
              <p:cNvPr id="4128" name="组合 52"/>
              <p:cNvGrpSpPr/>
              <p:nvPr/>
            </p:nvGrpSpPr>
            <p:grpSpPr bwMode="auto">
              <a:xfrm>
                <a:off x="1" y="233945"/>
                <a:ext cx="2657128" cy="1082825"/>
                <a:chOff x="0" y="0"/>
                <a:chExt cx="2657128" cy="1082825"/>
              </a:xfrm>
              <a:grpFill/>
            </p:grpSpPr>
            <p:sp>
              <p:nvSpPr>
                <p:cNvPr id="4129" name="矩形 49"/>
                <p:cNvSpPr>
                  <a:spLocks noChangeArrowheads="1"/>
                </p:cNvSpPr>
                <p:nvPr/>
              </p:nvSpPr>
              <p:spPr bwMode="auto">
                <a:xfrm>
                  <a:off x="997973" y="1270"/>
                  <a:ext cx="1659155" cy="108155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0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1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4132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4133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4134" name="文本框 56"/>
            <p:cNvSpPr>
              <a:spLocks noChangeArrowheads="1"/>
            </p:cNvSpPr>
            <p:nvPr/>
          </p:nvSpPr>
          <p:spPr bwMode="auto">
            <a:xfrm>
              <a:off x="8659" y="2221"/>
              <a:ext cx="2797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35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DES</a:t>
              </a:r>
              <a:endParaRPr lang="en-US" altLang="zh-CN" sz="35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5" name="Picture 4" descr="icons8_encrypt_96px_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5" y="2088"/>
              <a:ext cx="1440" cy="1440"/>
            </a:xfrm>
            <a:prstGeom prst="rect">
              <a:avLst/>
            </a:prstGeom>
          </p:spPr>
        </p:pic>
      </p:grpSp>
      <p:sp>
        <p:nvSpPr>
          <p:cNvPr id="6" name="Text Box 5"/>
          <p:cNvSpPr txBox="1"/>
          <p:nvPr/>
        </p:nvSpPr>
        <p:spPr>
          <a:xfrm>
            <a:off x="691515" y="1320800"/>
            <a:ext cx="565721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0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TỔNG QUAN:</a:t>
            </a:r>
            <a:endParaRPr lang="en-US" sz="2000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DES - Data Encryption Standard</a:t>
            </a:r>
            <a:endParaRPr lang="en-US" sz="2000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Phát triển bởi IBM - </a:t>
            </a:r>
            <a:r>
              <a:rPr lang="en-US" sz="20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01/1977</a:t>
            </a:r>
            <a:endParaRPr lang="en-US" sz="2000" dirty="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Dựa trên mạng </a:t>
            </a:r>
            <a:r>
              <a:rPr lang="en-US" sz="20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Feiste</a:t>
            </a:r>
            <a:endParaRPr lang="en-US" sz="2000" b="1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Mã hóa khóa </a:t>
            </a:r>
            <a:r>
              <a:rPr lang="en-US" sz="20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đối xứng</a:t>
            </a:r>
            <a:endParaRPr lang="en-US" sz="2000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charset="0"/>
                <a:cs typeface="Consolas" panose="020B0609020204030204" charset="0"/>
              </a:rPr>
              <a:t>Mã hóa </a:t>
            </a:r>
            <a:r>
              <a:rPr lang="en-US" sz="2000" b="1" dirty="0">
                <a:latin typeface="Consolas" panose="020B0609020204030204" charset="0"/>
                <a:cs typeface="Consolas" panose="020B0609020204030204" charset="0"/>
              </a:rPr>
              <a:t>khối</a:t>
            </a:r>
            <a:endParaRPr lang="en-US" sz="2000" b="1" dirty="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charset="0"/>
                <a:cs typeface="Consolas" panose="020B0609020204030204" charset="0"/>
              </a:rPr>
              <a:t>Kích thước khối: 64 bit</a:t>
            </a:r>
            <a:endParaRPr lang="en-US" sz="2000" dirty="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charset="0"/>
                <a:cs typeface="Consolas" panose="020B0609020204030204" charset="0"/>
              </a:rPr>
              <a:t>Kích thước khóa: 64 bit</a:t>
            </a:r>
            <a:endParaRPr lang="en-US" sz="2000" dirty="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charset="0"/>
                <a:cs typeface="Consolas" panose="020B0609020204030204" charset="0"/>
              </a:rPr>
              <a:t>Số vòng: 16</a:t>
            </a:r>
            <a:endParaRPr lang="en-US" sz="2000" dirty="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79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" name="Group 17"/>
          <p:cNvGrpSpPr/>
          <p:nvPr/>
        </p:nvGrpSpPr>
        <p:grpSpPr>
          <a:xfrm>
            <a:off x="4445" y="-235585"/>
            <a:ext cx="5222241" cy="1459230"/>
            <a:chOff x="7589" y="6825"/>
            <a:chExt cx="8224" cy="2298"/>
          </a:xfrm>
        </p:grpSpPr>
        <p:grpSp>
          <p:nvGrpSpPr>
            <p:cNvPr id="26" name="组合 55"/>
            <p:cNvGrpSpPr/>
            <p:nvPr/>
          </p:nvGrpSpPr>
          <p:grpSpPr bwMode="auto">
            <a:xfrm rot="0">
              <a:off x="7589" y="6825"/>
              <a:ext cx="8224" cy="2298"/>
              <a:chOff x="0" y="0"/>
              <a:chExt cx="4702415" cy="1459432"/>
            </a:xfr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scaled="0"/>
            </a:gradFill>
          </p:grpSpPr>
          <p:grpSp>
            <p:nvGrpSpPr>
              <p:cNvPr id="27" name="组合 52"/>
              <p:cNvGrpSpPr/>
              <p:nvPr/>
            </p:nvGrpSpPr>
            <p:grpSpPr bwMode="auto">
              <a:xfrm>
                <a:off x="1" y="233945"/>
                <a:ext cx="4702414" cy="1082825"/>
                <a:chOff x="0" y="0"/>
                <a:chExt cx="4702414" cy="1082825"/>
              </a:xfrm>
              <a:grpFill/>
            </p:grpSpPr>
            <p:sp>
              <p:nvSpPr>
                <p:cNvPr id="28" name="矩形 49"/>
                <p:cNvSpPr>
                  <a:spLocks noChangeArrowheads="1"/>
                </p:cNvSpPr>
                <p:nvPr/>
              </p:nvSpPr>
              <p:spPr bwMode="auto">
                <a:xfrm>
                  <a:off x="998348" y="1270"/>
                  <a:ext cx="3704066" cy="108155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29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30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31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32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33" name="文本框 56"/>
            <p:cNvSpPr>
              <a:spLocks noChangeArrowheads="1"/>
            </p:cNvSpPr>
            <p:nvPr/>
          </p:nvSpPr>
          <p:spPr bwMode="auto">
            <a:xfrm>
              <a:off x="9887" y="7367"/>
              <a:ext cx="5926" cy="1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50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CHAT 3DES</a:t>
              </a:r>
              <a:endParaRPr lang="en-US" altLang="zh-CN" sz="50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17" name="Picture 16" descr="icons8_chat_96px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081" y="7327"/>
              <a:ext cx="1440" cy="144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774065" y="3392170"/>
            <a:ext cx="1165860" cy="1524635"/>
            <a:chOff x="2872" y="3177"/>
            <a:chExt cx="1836" cy="2401"/>
          </a:xfrm>
        </p:grpSpPr>
        <p:pic>
          <p:nvPicPr>
            <p:cNvPr id="3" name="Picture 2" descr="icons8_server_96px_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2" y="3177"/>
              <a:ext cx="1821" cy="1821"/>
            </a:xfrm>
            <a:prstGeom prst="rect">
              <a:avLst/>
            </a:prstGeom>
          </p:spPr>
        </p:pic>
        <p:sp>
          <p:nvSpPr>
            <p:cNvPr id="8" name="Text Box 7"/>
            <p:cNvSpPr txBox="1"/>
            <p:nvPr/>
          </p:nvSpPr>
          <p:spPr>
            <a:xfrm>
              <a:off x="2872" y="4998"/>
              <a:ext cx="18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/>
                <a:t>SERVER</a:t>
              </a:r>
              <a:endParaRPr lang="en-US" b="1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758680" y="3512820"/>
            <a:ext cx="923290" cy="1282700"/>
            <a:chOff x="10600" y="3413"/>
            <a:chExt cx="1454" cy="2020"/>
          </a:xfrm>
        </p:grpSpPr>
        <p:pic>
          <p:nvPicPr>
            <p:cNvPr id="4" name="Picture 3" descr="icons8_workstation_96px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00" y="3413"/>
              <a:ext cx="1440" cy="1440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10600" y="4853"/>
              <a:ext cx="14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/>
                <a:t>CLIENT</a:t>
              </a:r>
              <a:endParaRPr lang="en-US" b="1"/>
            </a:p>
          </p:txBody>
        </p:sp>
      </p:grpSp>
      <p:pic>
        <p:nvPicPr>
          <p:cNvPr id="23" name="Picture 22" descr="icons8_key_96px_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30" y="2458085"/>
            <a:ext cx="796925" cy="796925"/>
          </a:xfrm>
          <a:prstGeom prst="rect">
            <a:avLst/>
          </a:prstGeom>
        </p:spPr>
      </p:pic>
      <p:pic>
        <p:nvPicPr>
          <p:cNvPr id="22" name="Picture 21" descr="icons8_key_96px_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265" y="2458085"/>
            <a:ext cx="798830" cy="798830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743585" y="2089785"/>
            <a:ext cx="1397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1. RSA keys</a:t>
            </a:r>
            <a:endParaRPr lang="en-US" b="1"/>
          </a:p>
        </p:txBody>
      </p:sp>
      <p:grpSp>
        <p:nvGrpSpPr>
          <p:cNvPr id="46" name="Group 45"/>
          <p:cNvGrpSpPr/>
          <p:nvPr/>
        </p:nvGrpSpPr>
        <p:grpSpPr>
          <a:xfrm>
            <a:off x="9094470" y="2226945"/>
            <a:ext cx="2332355" cy="1165225"/>
            <a:chOff x="12368" y="1491"/>
            <a:chExt cx="3673" cy="1835"/>
          </a:xfrm>
        </p:grpSpPr>
        <p:pic>
          <p:nvPicPr>
            <p:cNvPr id="37" name="Picture 36" descr="icons8_key_96px_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99" y="2071"/>
              <a:ext cx="1255" cy="1255"/>
            </a:xfrm>
            <a:prstGeom prst="rect">
              <a:avLst/>
            </a:prstGeom>
          </p:spPr>
        </p:pic>
        <p:sp>
          <p:nvSpPr>
            <p:cNvPr id="39" name="Text Box 38"/>
            <p:cNvSpPr txBox="1"/>
            <p:nvPr/>
          </p:nvSpPr>
          <p:spPr>
            <a:xfrm>
              <a:off x="12368" y="1491"/>
              <a:ext cx="367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/>
                <a:t>3. Triple DES keys</a:t>
              </a:r>
              <a:endParaRPr lang="en-US" b="1"/>
            </a:p>
          </p:txBody>
        </p:sp>
        <p:pic>
          <p:nvPicPr>
            <p:cNvPr id="40" name="Picture 39" descr="icons8_key_96px_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77" y="2071"/>
              <a:ext cx="1255" cy="1255"/>
            </a:xfrm>
            <a:prstGeom prst="rect">
              <a:avLst/>
            </a:prstGeom>
          </p:spPr>
        </p:pic>
        <p:pic>
          <p:nvPicPr>
            <p:cNvPr id="44" name="Picture 43" descr="icons8_key_96px_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346" y="2071"/>
              <a:ext cx="1255" cy="1255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2308225" y="3843020"/>
            <a:ext cx="6731000" cy="391160"/>
            <a:chOff x="3635" y="6052"/>
            <a:chExt cx="10600" cy="616"/>
          </a:xfrm>
        </p:grpSpPr>
        <p:cxnSp>
          <p:nvCxnSpPr>
            <p:cNvPr id="47" name="Straight Arrow Connector 46"/>
            <p:cNvCxnSpPr/>
            <p:nvPr/>
          </p:nvCxnSpPr>
          <p:spPr>
            <a:xfrm flipH="1" flipV="1">
              <a:off x="3635" y="6632"/>
              <a:ext cx="10600" cy="36"/>
            </a:xfrm>
            <a:prstGeom prst="straightConnector1">
              <a:avLst/>
            </a:prstGeom>
            <a:ln w="76200"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 Box 47"/>
            <p:cNvSpPr txBox="1"/>
            <p:nvPr/>
          </p:nvSpPr>
          <p:spPr>
            <a:xfrm>
              <a:off x="7217" y="6052"/>
              <a:ext cx="34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/>
                <a:t>2. Kết nối Socket</a:t>
              </a:r>
              <a:endParaRPr lang="en-US" b="1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" name="Group 17"/>
          <p:cNvGrpSpPr/>
          <p:nvPr/>
        </p:nvGrpSpPr>
        <p:grpSpPr>
          <a:xfrm>
            <a:off x="4445" y="-235585"/>
            <a:ext cx="5222241" cy="1459230"/>
            <a:chOff x="7589" y="6825"/>
            <a:chExt cx="8224" cy="2298"/>
          </a:xfrm>
        </p:grpSpPr>
        <p:grpSp>
          <p:nvGrpSpPr>
            <p:cNvPr id="26" name="组合 55"/>
            <p:cNvGrpSpPr/>
            <p:nvPr/>
          </p:nvGrpSpPr>
          <p:grpSpPr bwMode="auto">
            <a:xfrm rot="0">
              <a:off x="7589" y="6825"/>
              <a:ext cx="8224" cy="2298"/>
              <a:chOff x="0" y="0"/>
              <a:chExt cx="4702415" cy="1459432"/>
            </a:xfr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scaled="0"/>
            </a:gradFill>
          </p:grpSpPr>
          <p:grpSp>
            <p:nvGrpSpPr>
              <p:cNvPr id="27" name="组合 52"/>
              <p:cNvGrpSpPr/>
              <p:nvPr/>
            </p:nvGrpSpPr>
            <p:grpSpPr bwMode="auto">
              <a:xfrm>
                <a:off x="1" y="233945"/>
                <a:ext cx="4702414" cy="1082825"/>
                <a:chOff x="0" y="0"/>
                <a:chExt cx="4702414" cy="1082825"/>
              </a:xfrm>
              <a:grpFill/>
            </p:grpSpPr>
            <p:sp>
              <p:nvSpPr>
                <p:cNvPr id="28" name="矩形 49"/>
                <p:cNvSpPr>
                  <a:spLocks noChangeArrowheads="1"/>
                </p:cNvSpPr>
                <p:nvPr/>
              </p:nvSpPr>
              <p:spPr bwMode="auto">
                <a:xfrm>
                  <a:off x="998348" y="1270"/>
                  <a:ext cx="3704066" cy="108155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29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30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31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32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33" name="文本框 56"/>
            <p:cNvSpPr>
              <a:spLocks noChangeArrowheads="1"/>
            </p:cNvSpPr>
            <p:nvPr/>
          </p:nvSpPr>
          <p:spPr bwMode="auto">
            <a:xfrm>
              <a:off x="9887" y="7367"/>
              <a:ext cx="5926" cy="1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50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CHAT 3DES</a:t>
              </a:r>
              <a:endParaRPr lang="en-US" altLang="zh-CN" sz="50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17" name="Picture 16" descr="icons8_chat_96px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081" y="7327"/>
              <a:ext cx="1440" cy="144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774065" y="3392170"/>
            <a:ext cx="1165860" cy="1524635"/>
            <a:chOff x="2872" y="3177"/>
            <a:chExt cx="1836" cy="2401"/>
          </a:xfrm>
        </p:grpSpPr>
        <p:pic>
          <p:nvPicPr>
            <p:cNvPr id="3" name="Picture 2" descr="icons8_server_96px_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2" y="3177"/>
              <a:ext cx="1821" cy="1821"/>
            </a:xfrm>
            <a:prstGeom prst="rect">
              <a:avLst/>
            </a:prstGeom>
          </p:spPr>
        </p:pic>
        <p:sp>
          <p:nvSpPr>
            <p:cNvPr id="8" name="Text Box 7"/>
            <p:cNvSpPr txBox="1"/>
            <p:nvPr/>
          </p:nvSpPr>
          <p:spPr>
            <a:xfrm>
              <a:off x="2872" y="4998"/>
              <a:ext cx="18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/>
                <a:t>SERVER</a:t>
              </a:r>
              <a:endParaRPr lang="en-US" b="1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758680" y="3512820"/>
            <a:ext cx="923290" cy="1282700"/>
            <a:chOff x="10600" y="3413"/>
            <a:chExt cx="1454" cy="2020"/>
          </a:xfrm>
        </p:grpSpPr>
        <p:pic>
          <p:nvPicPr>
            <p:cNvPr id="4" name="Picture 3" descr="icons8_workstation_96px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00" y="3413"/>
              <a:ext cx="1440" cy="1440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10600" y="4853"/>
              <a:ext cx="14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/>
                <a:t>CLIENT</a:t>
              </a:r>
              <a:endParaRPr lang="en-US" b="1"/>
            </a:p>
          </p:txBody>
        </p:sp>
      </p:grpSp>
      <p:pic>
        <p:nvPicPr>
          <p:cNvPr id="23" name="Picture 22" descr="icons8_key_96px_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30" y="2458085"/>
            <a:ext cx="796925" cy="796925"/>
          </a:xfrm>
          <a:prstGeom prst="rect">
            <a:avLst/>
          </a:prstGeom>
        </p:spPr>
      </p:pic>
      <p:pic>
        <p:nvPicPr>
          <p:cNvPr id="22" name="Picture 21" descr="icons8_key_96px_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9325" y="2595245"/>
            <a:ext cx="798830" cy="798830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743585" y="2089785"/>
            <a:ext cx="1397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1. RSA keys</a:t>
            </a:r>
            <a:endParaRPr lang="en-US" b="1"/>
          </a:p>
        </p:txBody>
      </p:sp>
      <p:grpSp>
        <p:nvGrpSpPr>
          <p:cNvPr id="46" name="Group 45"/>
          <p:cNvGrpSpPr/>
          <p:nvPr/>
        </p:nvGrpSpPr>
        <p:grpSpPr>
          <a:xfrm>
            <a:off x="9094470" y="2226945"/>
            <a:ext cx="2332355" cy="1165225"/>
            <a:chOff x="12368" y="1491"/>
            <a:chExt cx="3673" cy="1835"/>
          </a:xfrm>
        </p:grpSpPr>
        <p:pic>
          <p:nvPicPr>
            <p:cNvPr id="37" name="Picture 36" descr="icons8_key_96px_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99" y="2071"/>
              <a:ext cx="1255" cy="1255"/>
            </a:xfrm>
            <a:prstGeom prst="rect">
              <a:avLst/>
            </a:prstGeom>
          </p:spPr>
        </p:pic>
        <p:sp>
          <p:nvSpPr>
            <p:cNvPr id="39" name="Text Box 38"/>
            <p:cNvSpPr txBox="1"/>
            <p:nvPr/>
          </p:nvSpPr>
          <p:spPr>
            <a:xfrm>
              <a:off x="12368" y="1491"/>
              <a:ext cx="367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/>
                <a:t>3. Triple DES keys</a:t>
              </a:r>
              <a:endParaRPr lang="en-US" b="1"/>
            </a:p>
          </p:txBody>
        </p:sp>
        <p:pic>
          <p:nvPicPr>
            <p:cNvPr id="40" name="Picture 39" descr="icons8_key_96px_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77" y="2071"/>
              <a:ext cx="1255" cy="1255"/>
            </a:xfrm>
            <a:prstGeom prst="rect">
              <a:avLst/>
            </a:prstGeom>
          </p:spPr>
        </p:pic>
        <p:pic>
          <p:nvPicPr>
            <p:cNvPr id="44" name="Picture 43" descr="icons8_key_96px_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346" y="2071"/>
              <a:ext cx="1255" cy="1255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2308225" y="3843020"/>
            <a:ext cx="6731000" cy="391160"/>
            <a:chOff x="3635" y="6052"/>
            <a:chExt cx="10600" cy="616"/>
          </a:xfrm>
        </p:grpSpPr>
        <p:cxnSp>
          <p:nvCxnSpPr>
            <p:cNvPr id="47" name="Straight Arrow Connector 46"/>
            <p:cNvCxnSpPr/>
            <p:nvPr/>
          </p:nvCxnSpPr>
          <p:spPr>
            <a:xfrm flipH="1" flipV="1">
              <a:off x="3635" y="6632"/>
              <a:ext cx="10600" cy="36"/>
            </a:xfrm>
            <a:prstGeom prst="straightConnector1">
              <a:avLst/>
            </a:prstGeom>
            <a:ln w="76200"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 Box 47"/>
            <p:cNvSpPr txBox="1"/>
            <p:nvPr/>
          </p:nvSpPr>
          <p:spPr>
            <a:xfrm>
              <a:off x="7217" y="6052"/>
              <a:ext cx="34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/>
                <a:t>2. Kết nối Socket</a:t>
              </a:r>
              <a:endParaRPr lang="en-US" b="1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780145" y="664845"/>
            <a:ext cx="2646680" cy="1473200"/>
            <a:chOff x="13821" y="1187"/>
            <a:chExt cx="4168" cy="2320"/>
          </a:xfrm>
        </p:grpSpPr>
        <p:pic>
          <p:nvPicPr>
            <p:cNvPr id="2" name="Picture 1" descr="icons8_safe_ok_96px_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158" y="2067"/>
              <a:ext cx="1440" cy="1440"/>
            </a:xfrm>
            <a:prstGeom prst="rect">
              <a:avLst/>
            </a:prstGeom>
          </p:spPr>
        </p:pic>
        <p:sp>
          <p:nvSpPr>
            <p:cNvPr id="5" name="Text Box 4"/>
            <p:cNvSpPr txBox="1"/>
            <p:nvPr/>
          </p:nvSpPr>
          <p:spPr>
            <a:xfrm>
              <a:off x="13821" y="1187"/>
              <a:ext cx="41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/>
                <a:t>Key 3DES đã được mã hóa bằng RSA </a:t>
              </a:r>
              <a:endParaRPr lang="en-US"/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8067675" y="2226945"/>
            <a:ext cx="1398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Public Key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47396 0.319815 L -0.465937 0.329907 L -0.542656 0.166667 " pathEditMode="relative" ptsTypes="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" name="Group 17"/>
          <p:cNvGrpSpPr/>
          <p:nvPr/>
        </p:nvGrpSpPr>
        <p:grpSpPr>
          <a:xfrm>
            <a:off x="4445" y="-235585"/>
            <a:ext cx="5222241" cy="1459230"/>
            <a:chOff x="7589" y="6825"/>
            <a:chExt cx="8224" cy="2298"/>
          </a:xfrm>
        </p:grpSpPr>
        <p:grpSp>
          <p:nvGrpSpPr>
            <p:cNvPr id="26" name="组合 55"/>
            <p:cNvGrpSpPr/>
            <p:nvPr/>
          </p:nvGrpSpPr>
          <p:grpSpPr bwMode="auto">
            <a:xfrm rot="0">
              <a:off x="7589" y="6825"/>
              <a:ext cx="8224" cy="2298"/>
              <a:chOff x="0" y="0"/>
              <a:chExt cx="4702415" cy="1459432"/>
            </a:xfr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scaled="0"/>
            </a:gradFill>
          </p:grpSpPr>
          <p:grpSp>
            <p:nvGrpSpPr>
              <p:cNvPr id="27" name="组合 52"/>
              <p:cNvGrpSpPr/>
              <p:nvPr/>
            </p:nvGrpSpPr>
            <p:grpSpPr bwMode="auto">
              <a:xfrm>
                <a:off x="1" y="233945"/>
                <a:ext cx="4702414" cy="1082825"/>
                <a:chOff x="0" y="0"/>
                <a:chExt cx="4702414" cy="1082825"/>
              </a:xfrm>
              <a:grpFill/>
            </p:grpSpPr>
            <p:sp>
              <p:nvSpPr>
                <p:cNvPr id="28" name="矩形 49"/>
                <p:cNvSpPr>
                  <a:spLocks noChangeArrowheads="1"/>
                </p:cNvSpPr>
                <p:nvPr/>
              </p:nvSpPr>
              <p:spPr bwMode="auto">
                <a:xfrm>
                  <a:off x="998348" y="1270"/>
                  <a:ext cx="3704066" cy="108155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29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30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31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32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33" name="文本框 56"/>
            <p:cNvSpPr>
              <a:spLocks noChangeArrowheads="1"/>
            </p:cNvSpPr>
            <p:nvPr/>
          </p:nvSpPr>
          <p:spPr bwMode="auto">
            <a:xfrm>
              <a:off x="9887" y="7367"/>
              <a:ext cx="5926" cy="1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50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CHAT 3DES</a:t>
              </a:r>
              <a:endParaRPr lang="en-US" altLang="zh-CN" sz="50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17" name="Picture 16" descr="icons8_chat_96px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081" y="7327"/>
              <a:ext cx="1440" cy="144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774065" y="3392170"/>
            <a:ext cx="1165860" cy="1524635"/>
            <a:chOff x="2872" y="3177"/>
            <a:chExt cx="1836" cy="2401"/>
          </a:xfrm>
        </p:grpSpPr>
        <p:pic>
          <p:nvPicPr>
            <p:cNvPr id="3" name="Picture 2" descr="icons8_server_96px_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2" y="3177"/>
              <a:ext cx="1821" cy="1821"/>
            </a:xfrm>
            <a:prstGeom prst="rect">
              <a:avLst/>
            </a:prstGeom>
          </p:spPr>
        </p:pic>
        <p:sp>
          <p:nvSpPr>
            <p:cNvPr id="8" name="Text Box 7"/>
            <p:cNvSpPr txBox="1"/>
            <p:nvPr/>
          </p:nvSpPr>
          <p:spPr>
            <a:xfrm>
              <a:off x="2872" y="4998"/>
              <a:ext cx="18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/>
                <a:t>SERVER</a:t>
              </a:r>
              <a:endParaRPr lang="en-US" b="1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758680" y="3512820"/>
            <a:ext cx="923290" cy="1282700"/>
            <a:chOff x="10600" y="3413"/>
            <a:chExt cx="1454" cy="2020"/>
          </a:xfrm>
        </p:grpSpPr>
        <p:pic>
          <p:nvPicPr>
            <p:cNvPr id="4" name="Picture 3" descr="icons8_workstation_96px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00" y="3413"/>
              <a:ext cx="1440" cy="1440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10600" y="4853"/>
              <a:ext cx="14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/>
                <a:t>CLIENT</a:t>
              </a:r>
              <a:endParaRPr lang="en-US" b="1"/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 flipH="1" flipV="1">
            <a:off x="2308225" y="4214495"/>
            <a:ext cx="6731000" cy="22860"/>
          </a:xfrm>
          <a:prstGeom prst="straightConnector1">
            <a:avLst/>
          </a:prstGeom>
          <a:ln w="76200"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 Box 47"/>
          <p:cNvSpPr txBox="1"/>
          <p:nvPr/>
        </p:nvSpPr>
        <p:spPr>
          <a:xfrm>
            <a:off x="4069715" y="3903345"/>
            <a:ext cx="3208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Dữ liệu </a:t>
            </a:r>
            <a:r>
              <a:rPr lang="en-US" b="1">
                <a:solidFill>
                  <a:srgbClr val="FF0000"/>
                </a:solidFill>
              </a:rPr>
              <a:t>giao tiếp</a:t>
            </a:r>
            <a:r>
              <a:rPr lang="en-US" b="1"/>
              <a:t> được</a:t>
            </a:r>
            <a:endParaRPr lang="en-US" b="1"/>
          </a:p>
          <a:p>
            <a:pPr algn="ctr"/>
            <a:r>
              <a:rPr lang="en-US" b="1"/>
              <a:t>mã hóa bằng </a:t>
            </a:r>
            <a:r>
              <a:rPr lang="en-US" b="1">
                <a:solidFill>
                  <a:srgbClr val="FF0000"/>
                </a:solidFill>
              </a:rPr>
              <a:t>Triple DES</a:t>
            </a:r>
            <a:endParaRPr lang="en-US" b="1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55270" y="2047875"/>
            <a:ext cx="2332355" cy="1165225"/>
            <a:chOff x="12368" y="1491"/>
            <a:chExt cx="3673" cy="1835"/>
          </a:xfrm>
        </p:grpSpPr>
        <p:pic>
          <p:nvPicPr>
            <p:cNvPr id="12" name="Picture 11" descr="icons8_key_96px_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99" y="2071"/>
              <a:ext cx="1255" cy="1255"/>
            </a:xfrm>
            <a:prstGeom prst="rect">
              <a:avLst/>
            </a:prstGeom>
          </p:spPr>
        </p:pic>
        <p:sp>
          <p:nvSpPr>
            <p:cNvPr id="13" name="Text Box 12"/>
            <p:cNvSpPr txBox="1"/>
            <p:nvPr/>
          </p:nvSpPr>
          <p:spPr>
            <a:xfrm>
              <a:off x="12368" y="1491"/>
              <a:ext cx="367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/>
                <a:t>Triple DES keys</a:t>
              </a:r>
              <a:endParaRPr lang="en-US" b="1"/>
            </a:p>
          </p:txBody>
        </p:sp>
        <p:pic>
          <p:nvPicPr>
            <p:cNvPr id="14" name="Picture 13" descr="icons8_key_96px_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77" y="2071"/>
              <a:ext cx="1255" cy="1255"/>
            </a:xfrm>
            <a:prstGeom prst="rect">
              <a:avLst/>
            </a:prstGeom>
          </p:spPr>
        </p:pic>
        <p:pic>
          <p:nvPicPr>
            <p:cNvPr id="15" name="Picture 14" descr="icons8_key_96px_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346" y="2071"/>
              <a:ext cx="1255" cy="1255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9094470" y="2226945"/>
            <a:ext cx="2332355" cy="1165225"/>
            <a:chOff x="12368" y="1491"/>
            <a:chExt cx="3673" cy="1835"/>
          </a:xfrm>
        </p:grpSpPr>
        <p:pic>
          <p:nvPicPr>
            <p:cNvPr id="19" name="Picture 18" descr="icons8_key_96px_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99" y="2071"/>
              <a:ext cx="1255" cy="1255"/>
            </a:xfrm>
            <a:prstGeom prst="rect">
              <a:avLst/>
            </a:prstGeom>
          </p:spPr>
        </p:pic>
        <p:sp>
          <p:nvSpPr>
            <p:cNvPr id="20" name="Text Box 19"/>
            <p:cNvSpPr txBox="1"/>
            <p:nvPr/>
          </p:nvSpPr>
          <p:spPr>
            <a:xfrm>
              <a:off x="12368" y="1491"/>
              <a:ext cx="367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/>
                <a:t>3. Triple DES keys</a:t>
              </a:r>
              <a:endParaRPr lang="en-US" b="1"/>
            </a:p>
          </p:txBody>
        </p:sp>
        <p:pic>
          <p:nvPicPr>
            <p:cNvPr id="21" name="Picture 20" descr="icons8_key_96px_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77" y="2071"/>
              <a:ext cx="1255" cy="1255"/>
            </a:xfrm>
            <a:prstGeom prst="rect">
              <a:avLst/>
            </a:prstGeom>
          </p:spPr>
        </p:pic>
        <p:pic>
          <p:nvPicPr>
            <p:cNvPr id="24" name="Picture 23" descr="icons8_key_96px_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346" y="2071"/>
              <a:ext cx="1255" cy="125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" name="Group 17"/>
          <p:cNvGrpSpPr/>
          <p:nvPr/>
        </p:nvGrpSpPr>
        <p:grpSpPr>
          <a:xfrm>
            <a:off x="4445" y="-235585"/>
            <a:ext cx="5222241" cy="1459230"/>
            <a:chOff x="7589" y="6825"/>
            <a:chExt cx="8224" cy="2298"/>
          </a:xfrm>
        </p:grpSpPr>
        <p:grpSp>
          <p:nvGrpSpPr>
            <p:cNvPr id="26" name="组合 55"/>
            <p:cNvGrpSpPr/>
            <p:nvPr/>
          </p:nvGrpSpPr>
          <p:grpSpPr bwMode="auto">
            <a:xfrm rot="0">
              <a:off x="7589" y="6825"/>
              <a:ext cx="8224" cy="2298"/>
              <a:chOff x="0" y="0"/>
              <a:chExt cx="4702415" cy="1459432"/>
            </a:xfr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scaled="0"/>
            </a:gradFill>
          </p:grpSpPr>
          <p:grpSp>
            <p:nvGrpSpPr>
              <p:cNvPr id="27" name="组合 52"/>
              <p:cNvGrpSpPr/>
              <p:nvPr/>
            </p:nvGrpSpPr>
            <p:grpSpPr bwMode="auto">
              <a:xfrm>
                <a:off x="1" y="233945"/>
                <a:ext cx="4702414" cy="1082825"/>
                <a:chOff x="0" y="0"/>
                <a:chExt cx="4702414" cy="1082825"/>
              </a:xfrm>
              <a:grpFill/>
            </p:grpSpPr>
            <p:sp>
              <p:nvSpPr>
                <p:cNvPr id="28" name="矩形 49"/>
                <p:cNvSpPr>
                  <a:spLocks noChangeArrowheads="1"/>
                </p:cNvSpPr>
                <p:nvPr/>
              </p:nvSpPr>
              <p:spPr bwMode="auto">
                <a:xfrm>
                  <a:off x="998348" y="1270"/>
                  <a:ext cx="3704066" cy="108155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29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30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31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32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33" name="文本框 56"/>
            <p:cNvSpPr>
              <a:spLocks noChangeArrowheads="1"/>
            </p:cNvSpPr>
            <p:nvPr/>
          </p:nvSpPr>
          <p:spPr bwMode="auto">
            <a:xfrm>
              <a:off x="9887" y="7367"/>
              <a:ext cx="5926" cy="1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50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CHAT 3DES</a:t>
              </a:r>
              <a:endParaRPr lang="en-US" altLang="zh-CN" sz="50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17" name="Picture 16" descr="icons8_chat_96px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081" y="7327"/>
              <a:ext cx="1440" cy="144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774065" y="3392170"/>
            <a:ext cx="1165860" cy="1524635"/>
            <a:chOff x="2872" y="3177"/>
            <a:chExt cx="1836" cy="2401"/>
          </a:xfrm>
        </p:grpSpPr>
        <p:pic>
          <p:nvPicPr>
            <p:cNvPr id="3" name="Picture 2" descr="icons8_server_96px_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2" y="3177"/>
              <a:ext cx="1821" cy="1821"/>
            </a:xfrm>
            <a:prstGeom prst="rect">
              <a:avLst/>
            </a:prstGeom>
          </p:spPr>
        </p:pic>
        <p:sp>
          <p:nvSpPr>
            <p:cNvPr id="8" name="Text Box 7"/>
            <p:cNvSpPr txBox="1"/>
            <p:nvPr/>
          </p:nvSpPr>
          <p:spPr>
            <a:xfrm>
              <a:off x="2872" y="4998"/>
              <a:ext cx="18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/>
                <a:t>SERVER</a:t>
              </a:r>
              <a:endParaRPr lang="en-US" b="1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879330" y="1145540"/>
            <a:ext cx="1095375" cy="1282700"/>
            <a:chOff x="10600" y="3413"/>
            <a:chExt cx="1725" cy="2020"/>
          </a:xfrm>
        </p:grpSpPr>
        <p:pic>
          <p:nvPicPr>
            <p:cNvPr id="4" name="Picture 3" descr="icons8_workstation_96px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00" y="3413"/>
              <a:ext cx="1440" cy="1440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10600" y="4853"/>
              <a:ext cx="17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/>
                <a:t>CLIENT 1</a:t>
              </a:r>
              <a:endParaRPr lang="en-US" b="1"/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 flipH="1">
            <a:off x="2194560" y="1827530"/>
            <a:ext cx="7305040" cy="1605280"/>
          </a:xfrm>
          <a:prstGeom prst="straightConnector1">
            <a:avLst/>
          </a:prstGeom>
          <a:ln w="76200"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9879330" y="2847340"/>
            <a:ext cx="1095375" cy="1282700"/>
            <a:chOff x="10600" y="3413"/>
            <a:chExt cx="1725" cy="2020"/>
          </a:xfrm>
        </p:grpSpPr>
        <p:pic>
          <p:nvPicPr>
            <p:cNvPr id="5" name="Picture 4" descr="icons8_workstation_96px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00" y="3413"/>
              <a:ext cx="1440" cy="1440"/>
            </a:xfrm>
            <a:prstGeom prst="rect">
              <a:avLst/>
            </a:prstGeom>
          </p:spPr>
        </p:pic>
        <p:sp>
          <p:nvSpPr>
            <p:cNvPr id="6" name="Text Box 5"/>
            <p:cNvSpPr txBox="1"/>
            <p:nvPr/>
          </p:nvSpPr>
          <p:spPr>
            <a:xfrm>
              <a:off x="10600" y="4853"/>
              <a:ext cx="17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/>
                <a:t>CLIENT 2</a:t>
              </a:r>
              <a:endParaRPr lang="en-US" b="1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879330" y="4549140"/>
            <a:ext cx="1095375" cy="1282700"/>
            <a:chOff x="10600" y="3413"/>
            <a:chExt cx="1725" cy="2020"/>
          </a:xfrm>
        </p:grpSpPr>
        <p:pic>
          <p:nvPicPr>
            <p:cNvPr id="23" name="Picture 22" descr="icons8_workstation_96px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00" y="3413"/>
              <a:ext cx="1440" cy="1440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/>
          </p:nvSpPr>
          <p:spPr>
            <a:xfrm>
              <a:off x="10600" y="4853"/>
              <a:ext cx="17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/>
                <a:t>CLIENT 3</a:t>
              </a:r>
              <a:endParaRPr lang="en-US" b="1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2331720" y="3605530"/>
            <a:ext cx="7269480" cy="299720"/>
          </a:xfrm>
          <a:prstGeom prst="straightConnector1">
            <a:avLst/>
          </a:prstGeom>
          <a:ln w="76200"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2296160" y="4398010"/>
            <a:ext cx="7315200" cy="822960"/>
          </a:xfrm>
          <a:prstGeom prst="straightConnector1">
            <a:avLst/>
          </a:prstGeom>
          <a:ln w="76200"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217170" y="2169160"/>
            <a:ext cx="26822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Triple DES </a:t>
            </a:r>
            <a:r>
              <a:rPr lang="en-US" b="1"/>
              <a:t>key client 1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Triple DES </a:t>
            </a:r>
            <a:r>
              <a:rPr lang="en-US" b="1">
                <a:sym typeface="+mn-ea"/>
              </a:rPr>
              <a:t>key client 2</a:t>
            </a:r>
            <a:endParaRPr lang="en-US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Triple DES </a:t>
            </a:r>
            <a:r>
              <a:rPr lang="en-US" b="1">
                <a:sym typeface="+mn-ea"/>
              </a:rPr>
              <a:t>key client 3</a:t>
            </a:r>
            <a:endParaRPr lang="en-US" b="1"/>
          </a:p>
        </p:txBody>
      </p:sp>
      <p:sp>
        <p:nvSpPr>
          <p:cNvPr id="37" name="Text Box 36"/>
          <p:cNvSpPr txBox="1"/>
          <p:nvPr/>
        </p:nvSpPr>
        <p:spPr>
          <a:xfrm rot="20880000">
            <a:off x="4505960" y="2212975"/>
            <a:ext cx="289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Mã hóa bằng </a:t>
            </a:r>
            <a:r>
              <a:rPr lang="en-US" b="1"/>
              <a:t>key client 1</a:t>
            </a:r>
            <a:endParaRPr lang="en-US" b="1"/>
          </a:p>
        </p:txBody>
      </p:sp>
      <p:sp>
        <p:nvSpPr>
          <p:cNvPr id="38" name="Text Box 37"/>
          <p:cNvSpPr txBox="1"/>
          <p:nvPr/>
        </p:nvSpPr>
        <p:spPr>
          <a:xfrm rot="21360000">
            <a:off x="4648835" y="3348355"/>
            <a:ext cx="289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Mã hóa bằng </a:t>
            </a:r>
            <a:r>
              <a:rPr lang="en-US" b="1"/>
              <a:t>key client 2</a:t>
            </a:r>
            <a:endParaRPr lang="en-US" b="1"/>
          </a:p>
        </p:txBody>
      </p:sp>
      <p:sp>
        <p:nvSpPr>
          <p:cNvPr id="39" name="Text Box 38"/>
          <p:cNvSpPr txBox="1"/>
          <p:nvPr/>
        </p:nvSpPr>
        <p:spPr>
          <a:xfrm rot="420000">
            <a:off x="4805680" y="4429760"/>
            <a:ext cx="289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Mã hóa bằng </a:t>
            </a:r>
            <a:r>
              <a:rPr lang="en-US" b="1"/>
              <a:t>key</a:t>
            </a:r>
            <a:r>
              <a:rPr lang="en-US"/>
              <a:t> </a:t>
            </a:r>
            <a:r>
              <a:rPr lang="en-US" b="1"/>
              <a:t>client 3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170680" y="2999105"/>
            <a:ext cx="38500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000" b="1"/>
              <a:t>DEMO</a:t>
            </a:r>
            <a:endParaRPr lang="en-US" sz="5000" b="1"/>
          </a:p>
        </p:txBody>
      </p:sp>
      <p:pic>
        <p:nvPicPr>
          <p:cNvPr id="5" name="Picture 4" descr="icons8_filled_heart_96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700000">
            <a:off x="3241040" y="889000"/>
            <a:ext cx="1544320" cy="1544320"/>
          </a:xfrm>
          <a:prstGeom prst="rect">
            <a:avLst/>
          </a:prstGeom>
        </p:spPr>
      </p:pic>
      <p:pic>
        <p:nvPicPr>
          <p:cNvPr id="6" name="Picture 5" descr="icons8_filled_heart_96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3420000">
            <a:off x="9413240" y="259080"/>
            <a:ext cx="1544320" cy="1544320"/>
          </a:xfrm>
          <a:prstGeom prst="rect">
            <a:avLst/>
          </a:prstGeom>
        </p:spPr>
      </p:pic>
      <p:pic>
        <p:nvPicPr>
          <p:cNvPr id="8" name="Picture 7" descr="icons8_filled_heart_96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640000">
            <a:off x="9342120" y="2999105"/>
            <a:ext cx="1544320" cy="1544320"/>
          </a:xfrm>
          <a:prstGeom prst="rect">
            <a:avLst/>
          </a:prstGeom>
        </p:spPr>
      </p:pic>
      <p:pic>
        <p:nvPicPr>
          <p:cNvPr id="10" name="Picture 9" descr="icons8_filled_heart_96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120000">
            <a:off x="1295400" y="4144010"/>
            <a:ext cx="1544320" cy="1544320"/>
          </a:xfrm>
          <a:prstGeom prst="rect">
            <a:avLst/>
          </a:prstGeom>
        </p:spPr>
      </p:pic>
      <p:pic>
        <p:nvPicPr>
          <p:cNvPr id="12" name="Picture 11" descr="icons8_filled_heart_96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20000">
            <a:off x="6212840" y="5313680"/>
            <a:ext cx="1544320" cy="1544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850" y="600710"/>
            <a:ext cx="5722620" cy="25069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340" y="1167130"/>
            <a:ext cx="3855720" cy="625030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28270" y="5673725"/>
            <a:ext cx="6301740" cy="1143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1945" y="1345565"/>
            <a:ext cx="3460115" cy="43281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580" y="3301365"/>
            <a:ext cx="3352800" cy="198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45870"/>
            <a:ext cx="4137025" cy="29032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310" y="655955"/>
            <a:ext cx="3933190" cy="38792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00" y="381635"/>
            <a:ext cx="2217420" cy="5953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Box 8"/>
          <p:cNvSpPr txBox="1"/>
          <p:nvPr/>
        </p:nvSpPr>
        <p:spPr>
          <a:xfrm>
            <a:off x="960755" y="788035"/>
            <a:ext cx="10270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H       e         l        l        o        _        D        E        S   </a:t>
            </a:r>
            <a:endParaRPr lang="en-US" b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60755" y="1156335"/>
            <a:ext cx="10271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Consolas" panose="020B0609020204030204" charset="0"/>
                <a:cs typeface="Consolas" panose="020B0609020204030204" charset="0"/>
              </a:rPr>
              <a:t>01001000 01100101 01101100 01101100 01101111 01011111 01000100 01000101 01010011</a:t>
            </a:r>
            <a:endParaRPr lang="en-US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76250" y="1938020"/>
            <a:ext cx="6804660" cy="3632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260" y="2442210"/>
            <a:ext cx="7035800" cy="3589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-233680"/>
            <a:ext cx="2575560" cy="1226185"/>
            <a:chOff x="6312" y="1589"/>
            <a:chExt cx="5144" cy="2298"/>
          </a:xfrm>
        </p:grpSpPr>
        <p:grpSp>
          <p:nvGrpSpPr>
            <p:cNvPr id="4127" name="组合 55"/>
            <p:cNvGrpSpPr/>
            <p:nvPr/>
          </p:nvGrpSpPr>
          <p:grpSpPr bwMode="auto">
            <a:xfrm rot="0">
              <a:off x="6312" y="1589"/>
              <a:ext cx="5144" cy="2298"/>
              <a:chOff x="0" y="0"/>
              <a:chExt cx="2657129" cy="1459432"/>
            </a:xfr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</p:grpSpPr>
          <p:grpSp>
            <p:nvGrpSpPr>
              <p:cNvPr id="4128" name="组合 52"/>
              <p:cNvGrpSpPr/>
              <p:nvPr/>
            </p:nvGrpSpPr>
            <p:grpSpPr bwMode="auto">
              <a:xfrm>
                <a:off x="1" y="233945"/>
                <a:ext cx="2657128" cy="1082825"/>
                <a:chOff x="0" y="0"/>
                <a:chExt cx="2657128" cy="1082825"/>
              </a:xfrm>
              <a:grpFill/>
            </p:grpSpPr>
            <p:sp>
              <p:nvSpPr>
                <p:cNvPr id="4129" name="矩形 49"/>
                <p:cNvSpPr>
                  <a:spLocks noChangeArrowheads="1"/>
                </p:cNvSpPr>
                <p:nvPr/>
              </p:nvSpPr>
              <p:spPr bwMode="auto">
                <a:xfrm>
                  <a:off x="997973" y="1270"/>
                  <a:ext cx="1659155" cy="108155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0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1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4132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4133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4134" name="文本框 56"/>
            <p:cNvSpPr>
              <a:spLocks noChangeArrowheads="1"/>
            </p:cNvSpPr>
            <p:nvPr/>
          </p:nvSpPr>
          <p:spPr bwMode="auto">
            <a:xfrm>
              <a:off x="8659" y="2221"/>
              <a:ext cx="2797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35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DES</a:t>
              </a:r>
              <a:endParaRPr lang="en-US" altLang="zh-CN" sz="35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5" name="Picture 4" descr="icons8_encrypt_96px_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025" y="2088"/>
              <a:ext cx="1440" cy="1440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45" y="1249680"/>
            <a:ext cx="9947275" cy="4358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080" y="1367790"/>
            <a:ext cx="1200785" cy="559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9890" y="7620"/>
            <a:ext cx="4182110" cy="183324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-233680"/>
            <a:ext cx="2575560" cy="1226185"/>
            <a:chOff x="6312" y="1589"/>
            <a:chExt cx="5144" cy="2298"/>
          </a:xfrm>
        </p:grpSpPr>
        <p:grpSp>
          <p:nvGrpSpPr>
            <p:cNvPr id="4127" name="组合 55"/>
            <p:cNvGrpSpPr/>
            <p:nvPr/>
          </p:nvGrpSpPr>
          <p:grpSpPr bwMode="auto">
            <a:xfrm rot="0">
              <a:off x="6312" y="1589"/>
              <a:ext cx="5144" cy="2298"/>
              <a:chOff x="0" y="0"/>
              <a:chExt cx="2657129" cy="1459432"/>
            </a:xfr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</p:grpSpPr>
          <p:grpSp>
            <p:nvGrpSpPr>
              <p:cNvPr id="4128" name="组合 52"/>
              <p:cNvGrpSpPr/>
              <p:nvPr/>
            </p:nvGrpSpPr>
            <p:grpSpPr bwMode="auto">
              <a:xfrm>
                <a:off x="1" y="233945"/>
                <a:ext cx="2657128" cy="1082825"/>
                <a:chOff x="0" y="0"/>
                <a:chExt cx="2657128" cy="1082825"/>
              </a:xfrm>
              <a:grpFill/>
            </p:grpSpPr>
            <p:sp>
              <p:nvSpPr>
                <p:cNvPr id="4129" name="矩形 49"/>
                <p:cNvSpPr>
                  <a:spLocks noChangeArrowheads="1"/>
                </p:cNvSpPr>
                <p:nvPr/>
              </p:nvSpPr>
              <p:spPr bwMode="auto">
                <a:xfrm>
                  <a:off x="997973" y="1270"/>
                  <a:ext cx="1659155" cy="108155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0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1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4132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4133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4134" name="文本框 56"/>
            <p:cNvSpPr>
              <a:spLocks noChangeArrowheads="1"/>
            </p:cNvSpPr>
            <p:nvPr/>
          </p:nvSpPr>
          <p:spPr bwMode="auto">
            <a:xfrm>
              <a:off x="8659" y="2221"/>
              <a:ext cx="2797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35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DES</a:t>
              </a:r>
              <a:endParaRPr lang="en-US" altLang="zh-CN" sz="35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5" name="Picture 4" descr="icons8_encrypt_96px_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5" y="2088"/>
              <a:ext cx="1440" cy="144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170" y="125730"/>
            <a:ext cx="1596390" cy="74422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4328160" y="2335530"/>
            <a:ext cx="35356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 b="1">
                <a:latin typeface="Consolas" panose="020B0609020204030204" charset="0"/>
                <a:cs typeface="Consolas" panose="020B0609020204030204" charset="0"/>
              </a:rPr>
              <a:t>“Hello_DES”</a:t>
            </a:r>
            <a:endParaRPr lang="en-US" sz="4000" b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Text Box 6"/>
          <p:cNvSpPr txBox="1"/>
          <p:nvPr>
            <p:custDataLst>
              <p:tags r:id="rId4"/>
            </p:custDataLst>
          </p:nvPr>
        </p:nvSpPr>
        <p:spPr>
          <a:xfrm>
            <a:off x="991235" y="3613150"/>
            <a:ext cx="921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Consolas" panose="020B0609020204030204" charset="0"/>
                <a:cs typeface="Consolas" panose="020B0609020204030204" charset="0"/>
              </a:rPr>
              <a:t>01001000 01100101 01101100 01101100 01101111 01011111 01000100 01000101 </a:t>
            </a:r>
            <a:endParaRPr lang="en-US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91870" y="3244850"/>
            <a:ext cx="10270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H       e         l        l        o        _        D        E        S   </a:t>
            </a:r>
            <a:endParaRPr lang="en-US" b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Left Brace 9"/>
          <p:cNvSpPr/>
          <p:nvPr/>
        </p:nvSpPr>
        <p:spPr>
          <a:xfrm rot="16200000">
            <a:off x="5380990" y="-320040"/>
            <a:ext cx="356235" cy="896048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919345" y="4450080"/>
            <a:ext cx="128016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5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64 bit</a:t>
            </a:r>
            <a:endParaRPr lang="en-US" sz="25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10516870" y="3590925"/>
            <a:ext cx="356235" cy="113665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9785985" y="4450080"/>
            <a:ext cx="181864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5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8 bit</a:t>
            </a:r>
            <a:endParaRPr lang="en-US" sz="25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Text Box 15"/>
          <p:cNvSpPr txBox="1"/>
          <p:nvPr>
            <p:custDataLst>
              <p:tags r:id="rId5"/>
            </p:custDataLst>
          </p:nvPr>
        </p:nvSpPr>
        <p:spPr>
          <a:xfrm>
            <a:off x="10080625" y="3613150"/>
            <a:ext cx="1229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Consolas" panose="020B0609020204030204" charset="0"/>
                <a:cs typeface="Consolas" panose="020B0609020204030204" charset="0"/>
                <a:sym typeface="+mn-ea"/>
              </a:rPr>
              <a:t>01010011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19" dur="500" fill="hold"/>
                                              <p:tgtEl>
                                                <p:spTgt spid="7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22" dur="500" fill="hold"/>
                                              <p:tgtEl>
                                                <p:spTgt spid="16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7" grpId="0"/>
      <p:bldP spid="10" grpId="0" animBg="1"/>
      <p:bldP spid="12" grpId="0" animBg="1"/>
      <p:bldP spid="11" grpId="0"/>
      <p:bldP spid="1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9890" y="7620"/>
            <a:ext cx="4182110" cy="183324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grpSp>
        <p:nvGrpSpPr>
          <p:cNvPr id="32" name="Group 31"/>
          <p:cNvGrpSpPr/>
          <p:nvPr/>
        </p:nvGrpSpPr>
        <p:grpSpPr>
          <a:xfrm>
            <a:off x="6146800" y="3231515"/>
            <a:ext cx="4328160" cy="2649220"/>
            <a:chOff x="1776" y="4944"/>
            <a:chExt cx="6816" cy="4172"/>
          </a:xfrm>
        </p:grpSpPr>
        <p:sp>
          <p:nvSpPr>
            <p:cNvPr id="33" name="Oval 32"/>
            <p:cNvSpPr/>
            <p:nvPr/>
          </p:nvSpPr>
          <p:spPr>
            <a:xfrm>
              <a:off x="1776" y="4944"/>
              <a:ext cx="6816" cy="32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Text Box 33"/>
            <p:cNvSpPr txBox="1"/>
            <p:nvPr/>
          </p:nvSpPr>
          <p:spPr>
            <a:xfrm>
              <a:off x="3887" y="8367"/>
              <a:ext cx="2591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BLOCK 2</a:t>
              </a:r>
              <a:endParaRPr lang="en-US" sz="25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</p:grpSp>
      <p:sp>
        <p:nvSpPr>
          <p:cNvPr id="29" name="Oval 28"/>
          <p:cNvSpPr/>
          <p:nvPr/>
        </p:nvSpPr>
        <p:spPr>
          <a:xfrm>
            <a:off x="1127760" y="3139440"/>
            <a:ext cx="4328160" cy="20624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2575560" y="5293995"/>
            <a:ext cx="15659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5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BLOCK 1</a:t>
            </a:r>
            <a:endParaRPr lang="en-US" sz="25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-233680"/>
            <a:ext cx="2575560" cy="1226185"/>
            <a:chOff x="6312" y="1589"/>
            <a:chExt cx="5144" cy="2298"/>
          </a:xfrm>
        </p:grpSpPr>
        <p:grpSp>
          <p:nvGrpSpPr>
            <p:cNvPr id="4127" name="组合 55"/>
            <p:cNvGrpSpPr/>
            <p:nvPr/>
          </p:nvGrpSpPr>
          <p:grpSpPr bwMode="auto">
            <a:xfrm rot="0">
              <a:off x="6312" y="1589"/>
              <a:ext cx="5144" cy="2298"/>
              <a:chOff x="0" y="0"/>
              <a:chExt cx="2657129" cy="1459432"/>
            </a:xfr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</p:grpSpPr>
          <p:grpSp>
            <p:nvGrpSpPr>
              <p:cNvPr id="4128" name="组合 52"/>
              <p:cNvGrpSpPr/>
              <p:nvPr/>
            </p:nvGrpSpPr>
            <p:grpSpPr bwMode="auto">
              <a:xfrm>
                <a:off x="1" y="233945"/>
                <a:ext cx="2657128" cy="1082825"/>
                <a:chOff x="0" y="0"/>
                <a:chExt cx="2657128" cy="1082825"/>
              </a:xfrm>
              <a:grpFill/>
            </p:grpSpPr>
            <p:sp>
              <p:nvSpPr>
                <p:cNvPr id="4129" name="矩形 49"/>
                <p:cNvSpPr>
                  <a:spLocks noChangeArrowheads="1"/>
                </p:cNvSpPr>
                <p:nvPr/>
              </p:nvSpPr>
              <p:spPr bwMode="auto">
                <a:xfrm>
                  <a:off x="997973" y="1270"/>
                  <a:ext cx="1659155" cy="108155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0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1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4132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4133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4134" name="文本框 56"/>
            <p:cNvSpPr>
              <a:spLocks noChangeArrowheads="1"/>
            </p:cNvSpPr>
            <p:nvPr/>
          </p:nvSpPr>
          <p:spPr bwMode="auto">
            <a:xfrm>
              <a:off x="8659" y="2221"/>
              <a:ext cx="2797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35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DES</a:t>
              </a:r>
              <a:endParaRPr lang="en-US" altLang="zh-CN" sz="35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5" name="Picture 4" descr="icons8_encrypt_96px_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5" y="2088"/>
              <a:ext cx="1440" cy="144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170" y="125730"/>
            <a:ext cx="1596390" cy="74422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4328160" y="2335530"/>
            <a:ext cx="35356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 b="1">
                <a:latin typeface="Consolas" panose="020B0609020204030204" charset="0"/>
                <a:cs typeface="Consolas" panose="020B0609020204030204" charset="0"/>
              </a:rPr>
              <a:t>“Hello_DES”</a:t>
            </a:r>
            <a:endParaRPr lang="en-US" sz="4000" b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Text Box 6"/>
          <p:cNvSpPr txBox="1"/>
          <p:nvPr>
            <p:custDataLst>
              <p:tags r:id="rId4"/>
            </p:custDataLst>
          </p:nvPr>
        </p:nvSpPr>
        <p:spPr>
          <a:xfrm>
            <a:off x="1631315" y="3613150"/>
            <a:ext cx="3229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Consolas" panose="020B0609020204030204" charset="0"/>
                <a:cs typeface="Consolas" panose="020B0609020204030204" charset="0"/>
              </a:rPr>
              <a:t>01001000 ... 01000101</a:t>
            </a:r>
            <a:endParaRPr lang="en-US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Left Brace 9"/>
          <p:cNvSpPr/>
          <p:nvPr/>
        </p:nvSpPr>
        <p:spPr>
          <a:xfrm rot="16200000">
            <a:off x="6809105" y="3630930"/>
            <a:ext cx="356235" cy="108013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650490" y="4450080"/>
            <a:ext cx="128016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5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64 bit</a:t>
            </a:r>
            <a:endParaRPr lang="en-US" sz="25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3018155" y="2769870"/>
            <a:ext cx="356235" cy="280225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077585" y="4451350"/>
            <a:ext cx="181864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5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8 bit</a:t>
            </a:r>
            <a:endParaRPr lang="en-US" sz="25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283325" y="3614420"/>
            <a:ext cx="1362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Consolas" panose="020B0609020204030204" charset="0"/>
                <a:cs typeface="Consolas" panose="020B0609020204030204" charset="0"/>
                <a:sym typeface="+mn-ea"/>
              </a:rPr>
              <a:t>01010011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8006080" y="3493770"/>
            <a:ext cx="2577465" cy="1432560"/>
            <a:chOff x="11600" y="5502"/>
            <a:chExt cx="4059" cy="2256"/>
          </a:xfrm>
        </p:grpSpPr>
        <p:pic>
          <p:nvPicPr>
            <p:cNvPr id="16" name="Picture 15" descr="icons8_plus_math_64px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00" y="5502"/>
              <a:ext cx="960" cy="960"/>
            </a:xfrm>
            <a:prstGeom prst="rect">
              <a:avLst/>
            </a:prstGeom>
          </p:spPr>
        </p:pic>
        <p:sp>
          <p:nvSpPr>
            <p:cNvPr id="17" name="Left Brace 16"/>
            <p:cNvSpPr/>
            <p:nvPr/>
          </p:nvSpPr>
          <p:spPr>
            <a:xfrm rot="16200000">
              <a:off x="13946" y="5657"/>
              <a:ext cx="561" cy="1790"/>
            </a:xfrm>
            <a:prstGeom prst="lef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2795" y="7010"/>
              <a:ext cx="2864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56 bit 0</a:t>
              </a:r>
              <a:endParaRPr lang="en-US" sz="25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3119" y="5692"/>
              <a:ext cx="21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latin typeface="Consolas" panose="020B0609020204030204" charset="0"/>
                  <a:cs typeface="Consolas" panose="020B0609020204030204" charset="0"/>
                  <a:sym typeface="+mn-ea"/>
                </a:rPr>
                <a:t>000...000</a:t>
              </a:r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695440" y="5043805"/>
            <a:ext cx="3230245" cy="1312545"/>
            <a:chOff x="1561" y="5690"/>
            <a:chExt cx="5087" cy="2067"/>
          </a:xfrm>
        </p:grpSpPr>
        <p:sp>
          <p:nvSpPr>
            <p:cNvPr id="25" name="Text Box 24"/>
            <p:cNvSpPr txBox="1"/>
            <p:nvPr>
              <p:custDataLst>
                <p:tags r:id="rId6"/>
              </p:custDataLst>
            </p:nvPr>
          </p:nvSpPr>
          <p:spPr>
            <a:xfrm>
              <a:off x="1561" y="5690"/>
              <a:ext cx="50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latin typeface="Consolas" panose="020B0609020204030204" charset="0"/>
                  <a:cs typeface="Consolas" panose="020B0609020204030204" charset="0"/>
                  <a:sym typeface="+mn-ea"/>
                </a:rPr>
                <a:t>01010011 </a:t>
              </a:r>
              <a:r>
                <a:rPr lang="en-US">
                  <a:latin typeface="Consolas" panose="020B0609020204030204" charset="0"/>
                  <a:cs typeface="Consolas" panose="020B0609020204030204" charset="0"/>
                </a:rPr>
                <a:t>... 00000000</a:t>
              </a:r>
              <a:endParaRPr lang="en-US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26" name="Left Brace 25"/>
            <p:cNvSpPr/>
            <p:nvPr/>
          </p:nvSpPr>
          <p:spPr>
            <a:xfrm rot="16200000">
              <a:off x="3893" y="4078"/>
              <a:ext cx="561" cy="4948"/>
            </a:xfrm>
            <a:prstGeom prst="lef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3166" y="7008"/>
              <a:ext cx="2016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500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64 bit</a:t>
              </a:r>
              <a:endParaRPr lang="en-US" sz="25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885417 -0.2 " pathEditMode="relative" rAng="0" ptsTypes="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9" grpId="0" animBg="1"/>
      <p:bldP spid="14" grpId="0"/>
      <p:bldP spid="10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045" y="1249680"/>
            <a:ext cx="9947275" cy="435864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-233680"/>
            <a:ext cx="2575560" cy="1226185"/>
            <a:chOff x="6312" y="1589"/>
            <a:chExt cx="5144" cy="2298"/>
          </a:xfrm>
        </p:grpSpPr>
        <p:grpSp>
          <p:nvGrpSpPr>
            <p:cNvPr id="4127" name="组合 55"/>
            <p:cNvGrpSpPr/>
            <p:nvPr/>
          </p:nvGrpSpPr>
          <p:grpSpPr bwMode="auto">
            <a:xfrm rot="0">
              <a:off x="6312" y="1589"/>
              <a:ext cx="5144" cy="2298"/>
              <a:chOff x="0" y="0"/>
              <a:chExt cx="2657129" cy="1459432"/>
            </a:xfr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</p:grpSpPr>
          <p:grpSp>
            <p:nvGrpSpPr>
              <p:cNvPr id="4128" name="组合 52"/>
              <p:cNvGrpSpPr/>
              <p:nvPr/>
            </p:nvGrpSpPr>
            <p:grpSpPr bwMode="auto">
              <a:xfrm>
                <a:off x="1" y="233945"/>
                <a:ext cx="2657128" cy="1082825"/>
                <a:chOff x="0" y="0"/>
                <a:chExt cx="2657128" cy="1082825"/>
              </a:xfrm>
              <a:grpFill/>
            </p:grpSpPr>
            <p:sp>
              <p:nvSpPr>
                <p:cNvPr id="4129" name="矩形 49"/>
                <p:cNvSpPr>
                  <a:spLocks noChangeArrowheads="1"/>
                </p:cNvSpPr>
                <p:nvPr/>
              </p:nvSpPr>
              <p:spPr bwMode="auto">
                <a:xfrm>
                  <a:off x="997973" y="1270"/>
                  <a:ext cx="1659155" cy="108155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0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1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4132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4133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4134" name="文本框 56"/>
            <p:cNvSpPr>
              <a:spLocks noChangeArrowheads="1"/>
            </p:cNvSpPr>
            <p:nvPr/>
          </p:nvSpPr>
          <p:spPr bwMode="auto">
            <a:xfrm>
              <a:off x="8659" y="2221"/>
              <a:ext cx="2797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35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DES</a:t>
              </a:r>
              <a:endParaRPr lang="en-US" altLang="zh-CN" sz="35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5" name="Picture 4" descr="icons8_encrypt_96px_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5" y="2088"/>
              <a:ext cx="1440" cy="144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080" y="1367790"/>
            <a:ext cx="1200785" cy="5594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0" y="1337310"/>
            <a:ext cx="1363345" cy="666750"/>
          </a:xfrm>
          <a:prstGeom prst="rect">
            <a:avLst/>
          </a:prstGeom>
          <a:ln w="38100">
            <a:noFill/>
          </a:ln>
        </p:spPr>
      </p:pic>
      <p:sp>
        <p:nvSpPr>
          <p:cNvPr id="30" name="Text Box 29"/>
          <p:cNvSpPr txBox="1"/>
          <p:nvPr/>
        </p:nvSpPr>
        <p:spPr>
          <a:xfrm>
            <a:off x="1275080" y="1927225"/>
            <a:ext cx="1300480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BLOCK 1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625 0.00425926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9890" y="7620"/>
            <a:ext cx="4182110" cy="183324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-233680"/>
            <a:ext cx="2575560" cy="1226185"/>
            <a:chOff x="6312" y="1589"/>
            <a:chExt cx="5144" cy="2298"/>
          </a:xfrm>
        </p:grpSpPr>
        <p:grpSp>
          <p:nvGrpSpPr>
            <p:cNvPr id="4127" name="组合 55"/>
            <p:cNvGrpSpPr/>
            <p:nvPr/>
          </p:nvGrpSpPr>
          <p:grpSpPr bwMode="auto">
            <a:xfrm rot="0">
              <a:off x="6312" y="1589"/>
              <a:ext cx="5144" cy="2298"/>
              <a:chOff x="0" y="0"/>
              <a:chExt cx="2657129" cy="1459432"/>
            </a:xfr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</p:grpSpPr>
          <p:grpSp>
            <p:nvGrpSpPr>
              <p:cNvPr id="4128" name="组合 52"/>
              <p:cNvGrpSpPr/>
              <p:nvPr/>
            </p:nvGrpSpPr>
            <p:grpSpPr bwMode="auto">
              <a:xfrm>
                <a:off x="1" y="233945"/>
                <a:ext cx="2657128" cy="1082825"/>
                <a:chOff x="0" y="0"/>
                <a:chExt cx="2657128" cy="1082825"/>
              </a:xfrm>
              <a:grpFill/>
            </p:grpSpPr>
            <p:sp>
              <p:nvSpPr>
                <p:cNvPr id="4129" name="矩形 49"/>
                <p:cNvSpPr>
                  <a:spLocks noChangeArrowheads="1"/>
                </p:cNvSpPr>
                <p:nvPr/>
              </p:nvSpPr>
              <p:spPr bwMode="auto">
                <a:xfrm>
                  <a:off x="997973" y="1270"/>
                  <a:ext cx="1659155" cy="108155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0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1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4132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4133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4134" name="文本框 56"/>
            <p:cNvSpPr>
              <a:spLocks noChangeArrowheads="1"/>
            </p:cNvSpPr>
            <p:nvPr/>
          </p:nvSpPr>
          <p:spPr bwMode="auto">
            <a:xfrm>
              <a:off x="8659" y="2221"/>
              <a:ext cx="2797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35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DES</a:t>
              </a:r>
              <a:endParaRPr lang="en-US" altLang="zh-CN" sz="35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5" name="Picture 4" descr="icons8_encrypt_96px_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5" y="2088"/>
              <a:ext cx="1440" cy="144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25" y="59690"/>
            <a:ext cx="1657350" cy="810260"/>
          </a:xfrm>
          <a:prstGeom prst="rect">
            <a:avLst/>
          </a:prstGeom>
          <a:ln w="38100"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10" y="2663825"/>
            <a:ext cx="3342005" cy="32404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325" y="2383790"/>
            <a:ext cx="6779260" cy="343027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991870" y="1840865"/>
            <a:ext cx="29152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/>
              <a:t>Bảng Hoán vị</a:t>
            </a:r>
            <a:endParaRPr lang="en-US" sz="2000"/>
          </a:p>
          <a:p>
            <a:pPr algn="ctr"/>
            <a:r>
              <a:rPr lang="en-US" sz="2000"/>
              <a:t>Initial Permuation</a:t>
            </a:r>
            <a:endParaRPr lang="en-US" sz="2000"/>
          </a:p>
        </p:txBody>
      </p:sp>
      <p:sp>
        <p:nvSpPr>
          <p:cNvPr id="30" name="Text Box 29"/>
          <p:cNvSpPr txBox="1"/>
          <p:nvPr/>
        </p:nvSpPr>
        <p:spPr>
          <a:xfrm>
            <a:off x="5445760" y="872490"/>
            <a:ext cx="1300480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BLOCK 1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045" y="1249680"/>
            <a:ext cx="9947275" cy="435864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-233680"/>
            <a:ext cx="2575560" cy="1226185"/>
            <a:chOff x="6312" y="1589"/>
            <a:chExt cx="5144" cy="2298"/>
          </a:xfrm>
        </p:grpSpPr>
        <p:grpSp>
          <p:nvGrpSpPr>
            <p:cNvPr id="4127" name="组合 55"/>
            <p:cNvGrpSpPr/>
            <p:nvPr/>
          </p:nvGrpSpPr>
          <p:grpSpPr bwMode="auto">
            <a:xfrm rot="0">
              <a:off x="6312" y="1589"/>
              <a:ext cx="5144" cy="2298"/>
              <a:chOff x="0" y="0"/>
              <a:chExt cx="2657129" cy="1459432"/>
            </a:xfr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</p:grpSpPr>
          <p:grpSp>
            <p:nvGrpSpPr>
              <p:cNvPr id="4128" name="组合 52"/>
              <p:cNvGrpSpPr/>
              <p:nvPr/>
            </p:nvGrpSpPr>
            <p:grpSpPr bwMode="auto">
              <a:xfrm>
                <a:off x="1" y="233945"/>
                <a:ext cx="2657128" cy="1082825"/>
                <a:chOff x="0" y="0"/>
                <a:chExt cx="2657128" cy="1082825"/>
              </a:xfrm>
              <a:grpFill/>
            </p:grpSpPr>
            <p:sp>
              <p:nvSpPr>
                <p:cNvPr id="4129" name="矩形 49"/>
                <p:cNvSpPr>
                  <a:spLocks noChangeArrowheads="1"/>
                </p:cNvSpPr>
                <p:nvPr/>
              </p:nvSpPr>
              <p:spPr bwMode="auto">
                <a:xfrm>
                  <a:off x="997973" y="1270"/>
                  <a:ext cx="1659155" cy="108155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0" name="等腰三角形 50"/>
                <p:cNvSpPr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023552" cy="1081995"/>
                </a:xfrm>
                <a:prstGeom prst="triangle">
                  <a:avLst>
                    <a:gd name="adj" fmla="val 80824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  <p:sp>
              <p:nvSpPr>
                <p:cNvPr id="4131" name="等腰三角形 51"/>
                <p:cNvSpPr>
                  <a:spLocks noChangeArrowheads="1"/>
                </p:cNvSpPr>
                <p:nvPr/>
              </p:nvSpPr>
              <p:spPr bwMode="auto">
                <a:xfrm>
                  <a:off x="191808" y="1361"/>
                  <a:ext cx="1660286" cy="1080635"/>
                </a:xfrm>
                <a:prstGeom prst="triangle">
                  <a:avLst>
                    <a:gd name="adj" fmla="val 49620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SimSun" panose="02010600030101010101" pitchFamily="2" charset="-122"/>
                    <a:sym typeface="SimSun" panose="02010600030101010101" pitchFamily="2" charset="-122"/>
                  </a:endParaRPr>
                </a:p>
              </p:txBody>
            </p:sp>
          </p:grpSp>
          <p:sp>
            <p:nvSpPr>
              <p:cNvPr id="4132" name="等腰三角形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223" cy="234058"/>
              </a:xfrm>
              <a:prstGeom prst="triangle">
                <a:avLst>
                  <a:gd name="adj" fmla="val 77644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4133" name="等腰三角形 54"/>
              <p:cNvSpPr>
                <a:spLocks noChangeArrowheads="1"/>
              </p:cNvSpPr>
              <p:nvPr/>
            </p:nvSpPr>
            <p:spPr bwMode="auto">
              <a:xfrm rot="10800000">
                <a:off x="191809" y="1313553"/>
                <a:ext cx="212834" cy="14587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4134" name="文本框 56"/>
            <p:cNvSpPr>
              <a:spLocks noChangeArrowheads="1"/>
            </p:cNvSpPr>
            <p:nvPr/>
          </p:nvSpPr>
          <p:spPr bwMode="auto">
            <a:xfrm>
              <a:off x="8659" y="2221"/>
              <a:ext cx="2797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3500" b="1">
                  <a:solidFill>
                    <a:srgbClr val="F2F2F2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  <a:sym typeface="Microsoft YaHei" panose="020B0503020204020204" charset="-122"/>
                </a:rPr>
                <a:t>DES</a:t>
              </a:r>
              <a:endParaRPr lang="en-US" altLang="zh-CN" sz="3500" b="1">
                <a:solidFill>
                  <a:srgbClr val="F2F2F2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Microsoft YaHei" panose="020B0503020204020204" charset="-122"/>
              </a:endParaRPr>
            </a:p>
          </p:txBody>
        </p:sp>
        <p:pic>
          <p:nvPicPr>
            <p:cNvPr id="5" name="Picture 4" descr="icons8_encrypt_96px_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5" y="2088"/>
              <a:ext cx="1440" cy="144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1337310"/>
            <a:ext cx="1363345" cy="666750"/>
          </a:xfrm>
          <a:prstGeom prst="rect">
            <a:avLst/>
          </a:prstGeom>
          <a:ln w="38100">
            <a:noFill/>
          </a:ln>
        </p:spPr>
      </p:pic>
      <p:sp>
        <p:nvSpPr>
          <p:cNvPr id="30" name="Text Box 29"/>
          <p:cNvSpPr txBox="1"/>
          <p:nvPr/>
        </p:nvSpPr>
        <p:spPr>
          <a:xfrm>
            <a:off x="3327400" y="2004060"/>
            <a:ext cx="1300480" cy="39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BLOCK 1</a:t>
            </a:r>
            <a:endParaRPr lang="en-US" sz="20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265" y="1337310"/>
            <a:ext cx="811530" cy="57975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19455595499_1_1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19459474881_1_1"/>
</p:tagLst>
</file>

<file path=ppt/tags/tag3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19455595499_1_1"/>
</p:tagLst>
</file>

<file path=ppt/tags/tag4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19455595499_1_1"/>
</p:tagLst>
</file>

<file path=ppt/tags/tag5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19486957608_1_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2147</Words>
  <Application>WPS Presentation</Application>
  <PresentationFormat>Widescreen</PresentationFormat>
  <Paragraphs>391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</vt:lpstr>
      <vt:lpstr>SimSun</vt:lpstr>
      <vt:lpstr>Wingdings</vt:lpstr>
      <vt:lpstr>Microsoft YaHei</vt:lpstr>
      <vt:lpstr>Segoe Light</vt:lpstr>
      <vt:lpstr>Calibri</vt:lpstr>
      <vt:lpstr>Consolas</vt:lpstr>
      <vt:lpstr>Arial Unicode MS</vt:lpstr>
      <vt:lpstr>Calibri Light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th016</cp:lastModifiedBy>
  <cp:revision>225</cp:revision>
  <dcterms:created xsi:type="dcterms:W3CDTF">2021-04-26T14:31:00Z</dcterms:created>
  <dcterms:modified xsi:type="dcterms:W3CDTF">2021-04-27T07:29:07Z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1033-11.2.0.10114</vt:lpwstr>
  </property>
</Properties>
</file>