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9" r:id="rId7"/>
    <p:sldId id="314" r:id="rId8"/>
    <p:sldId id="318" r:id="rId9"/>
    <p:sldId id="310" r:id="rId10"/>
    <p:sldId id="315" r:id="rId11"/>
    <p:sldId id="319" r:id="rId12"/>
    <p:sldId id="26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102" y="14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 err="1"/>
              <a:t>PointNet</a:t>
            </a:r>
            <a:r>
              <a:rPr lang="en-US" dirty="0"/>
              <a:t>++: Deep hierarchical Feature Learning on Point Sets in a Metric Space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1475" y="914400"/>
            <a:ext cx="5641848" cy="5029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06FEB-F045-6907-713A-EAA6BA12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16" y="1846216"/>
            <a:ext cx="10058488" cy="4310744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- Introduce a hierarchical neural network that applies </a:t>
            </a:r>
            <a:r>
              <a:rPr lang="en-US" sz="2400" dirty="0" err="1">
                <a:solidFill>
                  <a:schemeClr val="tx1"/>
                </a:solidFill>
              </a:rPr>
              <a:t>PointNet</a:t>
            </a:r>
            <a:r>
              <a:rPr lang="en-US" sz="2400" dirty="0">
                <a:solidFill>
                  <a:schemeClr val="tx1"/>
                </a:solidFill>
              </a:rPr>
              <a:t> recursively on a nested partitioning of the input point set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The network can learn local features with increasing contextual scales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err="1">
                <a:solidFill>
                  <a:schemeClr val="tx1"/>
                </a:solidFill>
              </a:rPr>
              <a:t>Pointnet</a:t>
            </a:r>
            <a:r>
              <a:rPr lang="en-US" sz="2400" dirty="0">
                <a:solidFill>
                  <a:schemeClr val="tx1"/>
                </a:solidFill>
              </a:rPr>
              <a:t>++ is able to learn deep point set </a:t>
            </a:r>
            <a:r>
              <a:rPr lang="en-US" sz="2400" dirty="0" err="1">
                <a:solidFill>
                  <a:schemeClr val="tx1"/>
                </a:solidFill>
              </a:rPr>
              <a:t>featires</a:t>
            </a:r>
            <a:r>
              <a:rPr lang="en-US" sz="2400" dirty="0">
                <a:solidFill>
                  <a:schemeClr val="tx1"/>
                </a:solidFill>
              </a:rPr>
              <a:t> efficiently and robustly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- The results significantly better than state-of-the-art have been obtained on challenging benchmarks of 3D point clouds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ECF08E-77B1-BDC6-FA37-A166A816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16" y="899159"/>
            <a:ext cx="10058488" cy="947057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1"/>
            <a:ext cx="10014857" cy="4370398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PointNet</a:t>
            </a:r>
            <a:r>
              <a:rPr lang="en-US" sz="2400" dirty="0"/>
              <a:t>: learn a spatial encoding of each point and then aggregate all individual point features to a global point cloud signature, an effective architecture to process an unordered set of points for sematic feature extraction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++: partition the set of points into overlapping local regions by the distance metric of the underlying space, apply </a:t>
            </a:r>
            <a:r>
              <a:rPr lang="en-US" sz="2400" dirty="0" err="1"/>
              <a:t>PointNet</a:t>
            </a:r>
            <a:r>
              <a:rPr lang="en-US" sz="2400" dirty="0"/>
              <a:t> recursively on a nested partitioning of the input set</a:t>
            </a:r>
          </a:p>
          <a:p>
            <a:pPr lvl="1"/>
            <a:r>
              <a:rPr lang="en-US" sz="2000" dirty="0"/>
              <a:t>Extract local features capturing fine geometric structures from small neighborhoods</a:t>
            </a:r>
          </a:p>
          <a:p>
            <a:pPr lvl="1"/>
            <a:r>
              <a:rPr lang="en-US" sz="2000" dirty="0"/>
              <a:t>Local features are further grouped into larger units and processed to produce higher level features</a:t>
            </a:r>
          </a:p>
          <a:p>
            <a:pPr lvl="1"/>
            <a:r>
              <a:rPr lang="en-US" sz="2000" dirty="0"/>
              <a:t>This process is repeated until features of the whole point set is obtained</a:t>
            </a:r>
          </a:p>
          <a:p>
            <a:r>
              <a:rPr lang="en-US" sz="2400" dirty="0"/>
              <a:t>The design of </a:t>
            </a:r>
            <a:r>
              <a:rPr lang="en-US" sz="2400" dirty="0" err="1"/>
              <a:t>PointNet</a:t>
            </a:r>
            <a:r>
              <a:rPr lang="en-US" sz="2400" dirty="0"/>
              <a:t>++ address 2 issues:</a:t>
            </a:r>
          </a:p>
          <a:p>
            <a:pPr lvl="1"/>
            <a:r>
              <a:rPr lang="en-US" sz="2000" dirty="0"/>
              <a:t>How to generate the partitioning of the point set</a:t>
            </a:r>
          </a:p>
          <a:p>
            <a:pPr lvl="1"/>
            <a:r>
              <a:rPr lang="en-US" sz="2000" dirty="0"/>
              <a:t>How to abstract sets of points or local features through a local feature learner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8A8FCF-FD78-C5D0-C378-98774DE7A4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97026" y="2111501"/>
            <a:ext cx="6467475" cy="36957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FAB7B-AAD8-67D5-04DB-FE76E0B8F30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7289067" y="3121572"/>
            <a:ext cx="4472010" cy="22394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5DE61-75F9-9661-DCA2-B4974FB41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E395540-F0FC-09EB-0094-84C177C6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42" y="2077446"/>
            <a:ext cx="7998069" cy="4005176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1951DA0D-E0EB-F1A0-4D0B-31BD67CC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6887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049691" cy="444006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Hierarchical Feature Learning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Partition the input point set into overlapping local regions</a:t>
            </a:r>
          </a:p>
          <a:p>
            <a:pPr marL="342900" indent="-342900">
              <a:buFontTx/>
              <a:buChar char="-"/>
            </a:pPr>
            <a:r>
              <a:rPr lang="en-US" dirty="0"/>
              <a:t>Extract local features with </a:t>
            </a:r>
            <a:r>
              <a:rPr lang="en-US" dirty="0" err="1"/>
              <a:t>PointNet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Group these features into larger units progressively</a:t>
            </a:r>
          </a:p>
          <a:p>
            <a:r>
              <a:rPr lang="en-US" dirty="0"/>
              <a:t>2. Set abstraction layers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Sampling layer: uses farthest point sampling (FPS) to select centroids</a:t>
            </a:r>
          </a:p>
          <a:p>
            <a:pPr marL="342900" indent="-342900">
              <a:buFontTx/>
              <a:buChar char="-"/>
            </a:pPr>
            <a:r>
              <a:rPr lang="en-US" dirty="0"/>
              <a:t>Grouping layer: define local regions around centroids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PointNet</a:t>
            </a:r>
            <a:r>
              <a:rPr lang="en-US" dirty="0"/>
              <a:t> Layer: Encodes local region patterns into feature vectors</a:t>
            </a:r>
          </a:p>
          <a:p>
            <a:r>
              <a:rPr lang="en-US" dirty="0"/>
              <a:t>3. Multi-</a:t>
            </a:r>
            <a:r>
              <a:rPr lang="en-US" dirty="0" err="1"/>
              <a:t>Sclae</a:t>
            </a:r>
            <a:r>
              <a:rPr lang="en-US" dirty="0"/>
              <a:t> Grouping (MSG) and Multi-Resolution Grouping (MRG):</a:t>
            </a:r>
          </a:p>
          <a:p>
            <a:pPr marL="342900" indent="-342900">
              <a:buFontTx/>
              <a:buChar char="-"/>
            </a:pPr>
            <a:r>
              <a:rPr lang="en-US" dirty="0"/>
              <a:t>MSG: Applies grouping layers with different scales, capturing multi-scale patterns</a:t>
            </a:r>
          </a:p>
          <a:p>
            <a:pPr marL="342900" indent="-342900">
              <a:buFontTx/>
              <a:buChar char="-"/>
            </a:pPr>
            <a:r>
              <a:rPr lang="en-US" dirty="0"/>
              <a:t>MRG: More efficient, concatenates features from subregions and larger neighborhoods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10DB2-6B1B-4470-87BD-E7298434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237" y="2176994"/>
            <a:ext cx="3410390" cy="30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583474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55672937"/>
              </p:ext>
            </p:extLst>
          </p:nvPr>
        </p:nvGraphicFramePr>
        <p:xfrm>
          <a:off x="914400" y="1646464"/>
          <a:ext cx="10511246" cy="475070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3522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94935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326675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80735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Experiment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162687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Point set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MNIST (2D), ModelNet40 (3D)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000" cap="none" dirty="0" err="1"/>
                        <a:t>PointNet</a:t>
                      </a:r>
                      <a:r>
                        <a:rPr lang="en-US" sz="2000" cap="none" dirty="0"/>
                        <a:t>++ outperforms </a:t>
                      </a:r>
                      <a:r>
                        <a:rPr lang="en-US" sz="2000" cap="none" dirty="0" err="1"/>
                        <a:t>PointNet</a:t>
                      </a:r>
                      <a:r>
                        <a:rPr lang="en-US" sz="2000" cap="none" dirty="0"/>
                        <a:t> and other state-of-the-art methods in classification 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0735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Point set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cap="none" dirty="0" err="1"/>
                        <a:t>ScanNet</a:t>
                      </a:r>
                      <a:r>
                        <a:rPr lang="en-US" sz="2000" cap="none" dirty="0"/>
                        <a:t> for semantic scene labeling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000" cap="none" dirty="0" err="1"/>
                        <a:t>PointNet</a:t>
                      </a:r>
                      <a:r>
                        <a:rPr lang="en-US" sz="2000" cap="none" dirty="0"/>
                        <a:t>++ achieves higher accuracy than previous methods, effectively segmenting objects in 3D scenes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07357">
                <a:tc>
                  <a:txBody>
                    <a:bodyPr/>
                    <a:lstStyle/>
                    <a:p>
                      <a:pPr algn="l"/>
                      <a:r>
                        <a:rPr lang="en-US" sz="2000" cap="none" dirty="0"/>
                        <a:t>Non-Euclidean Metric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SHREC15 for non-rigid shape classification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PointNet</a:t>
                      </a:r>
                      <a:r>
                        <a:rPr lang="en-US" sz="2000" dirty="0"/>
                        <a:t>++ captures intrinsic structures effectively, outperforming other methods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0E27-19CA-8DB8-1074-170E21CF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851338"/>
            <a:ext cx="10360152" cy="536028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35871-D705-9526-C38C-E834DE67F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A1805-B3FD-1919-FEBA-02279F2A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92" y="1576552"/>
            <a:ext cx="7936425" cy="48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792480"/>
          </a:xfrm>
        </p:spPr>
        <p:txBody>
          <a:bodyPr anchor="b"/>
          <a:lstStyle/>
          <a:p>
            <a:pPr algn="l"/>
            <a:r>
              <a:rPr lang="en-US" sz="4000" dirty="0"/>
              <a:t>Conclusion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785258"/>
            <a:ext cx="10441577" cy="174171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Effectiveness: </a:t>
            </a:r>
            <a:r>
              <a:rPr lang="en-US" cap="none" dirty="0" err="1"/>
              <a:t>PointNet</a:t>
            </a:r>
            <a:r>
              <a:rPr lang="en-US" cap="none" dirty="0"/>
              <a:t>++ efficiently learns hierarchical features from points sets in metric spaces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Future work: Focus on accelerating inference speed and exploring applications in higher-dimensional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{D84FFB59-C73B-44A8-B7AE-4707F323244D}tf11964407_win32</Template>
  <TotalTime>279</TotalTime>
  <Words>432</Words>
  <Application>Microsoft Office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Nova Light</vt:lpstr>
      <vt:lpstr>Sagona Book</vt:lpstr>
      <vt:lpstr>Custom</vt:lpstr>
      <vt:lpstr>PointNet++: Deep hierarchical Feature Learning on Point Sets in a Metric Space</vt:lpstr>
      <vt:lpstr>- Introduce a hierarchical neural network that applies PointNet recursively on a nested partitioning of the input point set - The network can learn local features with increasing contextual scales - Pointnet++ is able to learn deep point set featires efficiently and robustly - The results significantly better than state-of-the-art have been obtained on challenging benchmarks of 3D point clouds</vt:lpstr>
      <vt:lpstr>Introduction</vt:lpstr>
      <vt:lpstr>Figure 1</vt:lpstr>
      <vt:lpstr>Figure 2</vt:lpstr>
      <vt:lpstr>Method</vt:lpstr>
      <vt:lpstr>Experiments</vt:lpstr>
      <vt:lpstr>Experiments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Trang Hoang</dc:creator>
  <cp:lastModifiedBy>Trang Hoang</cp:lastModifiedBy>
  <cp:revision>9</cp:revision>
  <dcterms:created xsi:type="dcterms:W3CDTF">2024-05-26T02:18:06Z</dcterms:created>
  <dcterms:modified xsi:type="dcterms:W3CDTF">2024-05-26T19:37:44Z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