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5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8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2DB18C6-B8A5-45D5-AC97-1FF08DA7F16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2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0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5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5/26/2024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4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2DB18C6-B8A5-45D5-AC97-1FF08DA7F16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4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428F-C809-0523-40D1-4D3F3B287D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Multimodal protein representation learning and target-aware variational auto-encoder for protein-binding ligand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04DD7-56CA-323D-8012-2D2BB8F14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580792"/>
            <a:ext cx="7195625" cy="6056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Authors: </a:t>
            </a:r>
            <a:r>
              <a:rPr lang="en-US" dirty="0" err="1"/>
              <a:t>Nhat</a:t>
            </a:r>
            <a:r>
              <a:rPr lang="en-US" dirty="0"/>
              <a:t> Khang Ngo and Truong Son Hy</a:t>
            </a:r>
          </a:p>
          <a:p>
            <a:r>
              <a:rPr lang="en-US" dirty="0"/>
              <a:t>Publication: Machine Learning: Science and Technology, 2024</a:t>
            </a:r>
          </a:p>
        </p:txBody>
      </p:sp>
    </p:spTree>
    <p:extLst>
      <p:ext uri="{BB962C8B-B14F-4D97-AF65-F5344CB8AC3E}">
        <p14:creationId xmlns:p14="http://schemas.microsoft.com/office/powerpoint/2010/main" val="412758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7130-6FAD-8881-5051-C32879F5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Target-Aware Ligand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DD80-F67C-1D90-6118-460476A1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Generate ligands without known binding sites.</a:t>
            </a:r>
          </a:p>
          <a:p>
            <a:r>
              <a:rPr lang="en-US" dirty="0" err="1"/>
              <a:t>TargetVAE</a:t>
            </a:r>
            <a:r>
              <a:rPr lang="en-US" dirty="0"/>
              <a:t>: Conditions on entire protein structure, generating multiple ligand candidates.</a:t>
            </a:r>
          </a:p>
          <a:p>
            <a:r>
              <a:rPr lang="en-US" dirty="0"/>
              <a:t>Benefits: Flexibility, efficiency in generating high-affinity ligands.</a:t>
            </a:r>
          </a:p>
        </p:txBody>
      </p:sp>
    </p:spTree>
    <p:extLst>
      <p:ext uri="{BB962C8B-B14F-4D97-AF65-F5344CB8AC3E}">
        <p14:creationId xmlns:p14="http://schemas.microsoft.com/office/powerpoint/2010/main" val="346716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8F52-F820-8607-4984-53A199BE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 and Results (Ligand Generation)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EE99-0914-DEDD-7697-47DC3461B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Setup: Generate 100 molecules per target, evaluated on binding affinity, QED, SA.</a:t>
            </a:r>
          </a:p>
          <a:p>
            <a:r>
              <a:rPr lang="en-US" dirty="0"/>
              <a:t>Tools: </a:t>
            </a:r>
            <a:r>
              <a:rPr lang="en-US" dirty="0" err="1"/>
              <a:t>AutoDock</a:t>
            </a:r>
            <a:r>
              <a:rPr lang="en-US" dirty="0"/>
              <a:t> Vina for docking scores, </a:t>
            </a:r>
            <a:r>
              <a:rPr lang="en-US" dirty="0" err="1"/>
              <a:t>RDKit</a:t>
            </a:r>
            <a:r>
              <a:rPr lang="en-US" dirty="0"/>
              <a:t> for QED and SA.</a:t>
            </a:r>
          </a:p>
          <a:p>
            <a:r>
              <a:rPr lang="en-US" dirty="0"/>
              <a:t>Results: High binding affinity, diverse binding poses.</a:t>
            </a:r>
          </a:p>
        </p:txBody>
      </p:sp>
    </p:spTree>
    <p:extLst>
      <p:ext uri="{BB962C8B-B14F-4D97-AF65-F5344CB8AC3E}">
        <p14:creationId xmlns:p14="http://schemas.microsoft.com/office/powerpoint/2010/main" val="416876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DE7D-AB64-3858-AB6D-B8C1437F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1317-FBCE-8FC5-3F38-B92C3AA4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of ligand binding: Different poses for various targets.</a:t>
            </a:r>
          </a:p>
          <a:p>
            <a:r>
              <a:rPr lang="en-US" dirty="0"/>
              <a:t>Demonstrates the effectiveness of PMN and </a:t>
            </a:r>
            <a:r>
              <a:rPr lang="en-US" dirty="0" err="1"/>
              <a:t>TargetVAE</a:t>
            </a:r>
            <a:r>
              <a:rPr lang="en-US" dirty="0"/>
              <a:t> in generating diverse and valid ligands.</a:t>
            </a:r>
          </a:p>
        </p:txBody>
      </p:sp>
    </p:spTree>
    <p:extLst>
      <p:ext uri="{BB962C8B-B14F-4D97-AF65-F5344CB8AC3E}">
        <p14:creationId xmlns:p14="http://schemas.microsoft.com/office/powerpoint/2010/main" val="276469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D78B-1A7F-25B5-7729-D5A0A613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7E2F6-74A1-AC30-7D87-8A5BFFE1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affinity distributions: High affinity (low docking scores) for generated ligands.</a:t>
            </a:r>
          </a:p>
          <a:p>
            <a:r>
              <a:rPr lang="en-US" dirty="0"/>
              <a:t>Average scores for top-ranked molecules: Binding Affinity, QED, SA.</a:t>
            </a:r>
          </a:p>
          <a:p>
            <a:r>
              <a:rPr lang="en-US" dirty="0"/>
              <a:t>Trade-off: High binding affinity vs. other properties like drug-likeness.</a:t>
            </a:r>
          </a:p>
        </p:txBody>
      </p:sp>
    </p:spTree>
    <p:extLst>
      <p:ext uri="{BB962C8B-B14F-4D97-AF65-F5344CB8AC3E}">
        <p14:creationId xmlns:p14="http://schemas.microsoft.com/office/powerpoint/2010/main" val="163360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FB82-0A6B-99B2-70EB-840EF976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B9934-7E83-B8A7-1D93-F2C133DAC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contributions: PMN for effective protein representation, </a:t>
            </a:r>
            <a:r>
              <a:rPr lang="en-US" dirty="0" err="1"/>
              <a:t>TargetVAE</a:t>
            </a:r>
            <a:r>
              <a:rPr lang="en-US" dirty="0"/>
              <a:t> for efficient ligand generation.</a:t>
            </a:r>
          </a:p>
          <a:p>
            <a:r>
              <a:rPr lang="en-US" dirty="0"/>
              <a:t>Advantages: Reduces need for specific networks, flexible, applicable in various drug discovery stages.</a:t>
            </a:r>
          </a:p>
          <a:p>
            <a:r>
              <a:rPr lang="en-US" dirty="0"/>
              <a:t>Future directions: Further validation through in vitro and in vivo experiments.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7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E825-5BA9-34F3-BBE2-75B59EF6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264" y="2624328"/>
            <a:ext cx="2772390" cy="160934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892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AC3F-1E94-A603-EA76-18198C16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92A4-6BA5-6D0D-0C85-5E53331A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discovery process stages: Designing compounds, predicting affinities, clinical trials.</a:t>
            </a:r>
          </a:p>
          <a:p>
            <a:r>
              <a:rPr lang="en-US" dirty="0"/>
              <a:t>Costs and time associated with drug discovery.</a:t>
            </a:r>
          </a:p>
          <a:p>
            <a:r>
              <a:rPr lang="en-US" dirty="0"/>
              <a:t>Current reliance on virtual screenings and expert evaluations.</a:t>
            </a:r>
          </a:p>
          <a:p>
            <a:r>
              <a:rPr lang="en-US" dirty="0"/>
              <a:t>Limitations of molecular dynamics simulations: High computational cost, time-consuming.</a:t>
            </a:r>
          </a:p>
        </p:txBody>
      </p:sp>
    </p:spTree>
    <p:extLst>
      <p:ext uri="{BB962C8B-B14F-4D97-AF65-F5344CB8AC3E}">
        <p14:creationId xmlns:p14="http://schemas.microsoft.com/office/powerpoint/2010/main" val="137994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0410-0FCA-912D-60FA-301FC822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9F6C-F705-6148-10BC-80B67EEF5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for a model that generalizes across different proteins.</a:t>
            </a:r>
          </a:p>
          <a:p>
            <a:r>
              <a:rPr lang="en-US" dirty="0"/>
              <a:t>Challenge in optimizing networks tailored for each protein.</a:t>
            </a:r>
          </a:p>
          <a:p>
            <a:r>
              <a:rPr lang="en-US" dirty="0"/>
              <a:t>Benefits of a universal approach: Cost reduction, efficiency in drug discovery.</a:t>
            </a:r>
          </a:p>
        </p:txBody>
      </p:sp>
    </p:spTree>
    <p:extLst>
      <p:ext uri="{BB962C8B-B14F-4D97-AF65-F5344CB8AC3E}">
        <p14:creationId xmlns:p14="http://schemas.microsoft.com/office/powerpoint/2010/main" val="325396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8DD2-4A05-2513-C7EF-6E9F7EC7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C949-D5DE-0973-0945-A53A3625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 representation: Importance of capturing both sequence and 3D structure.</a:t>
            </a:r>
          </a:p>
          <a:p>
            <a:r>
              <a:rPr lang="en-US" dirty="0"/>
              <a:t>Variational Auto-Encoders: Framework for generating new data while maintaining desired properties.</a:t>
            </a:r>
          </a:p>
        </p:txBody>
      </p:sp>
    </p:spTree>
    <p:extLst>
      <p:ext uri="{BB962C8B-B14F-4D97-AF65-F5344CB8AC3E}">
        <p14:creationId xmlns:p14="http://schemas.microsoft.com/office/powerpoint/2010/main" val="328242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AD0F-1113-A702-A505-0E78D740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Targetvae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CD3E-8BB3-4018-F419-A10E1A59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TargetVAE</a:t>
            </a:r>
            <a:r>
              <a:rPr lang="en-US" dirty="0"/>
              <a:t>: Generates ligands for arbitrary protein targets.</a:t>
            </a:r>
          </a:p>
          <a:p>
            <a:r>
              <a:rPr lang="en-US" b="1" dirty="0"/>
              <a:t>PMN</a:t>
            </a:r>
            <a:r>
              <a:rPr lang="en-US" dirty="0"/>
              <a:t>: Unifies different protein representations into a single, comprehensive model.</a:t>
            </a:r>
          </a:p>
          <a:p>
            <a:r>
              <a:rPr lang="en-US" dirty="0"/>
              <a:t>Advantage: Does not require binding site information, making it more flexible and applicable.</a:t>
            </a:r>
          </a:p>
        </p:txBody>
      </p:sp>
    </p:spTree>
    <p:extLst>
      <p:ext uri="{BB962C8B-B14F-4D97-AF65-F5344CB8AC3E}">
        <p14:creationId xmlns:p14="http://schemas.microsoft.com/office/powerpoint/2010/main" val="72736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AC35-E9F7-5916-3DCF-338EAAA6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Multimodal Network (PMN)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D9F2-079A-EA94-966F-06BF83F7C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Sequence Modeling</a:t>
            </a:r>
            <a:r>
              <a:rPr lang="en-US" dirty="0"/>
              <a:t>: Uses a transformer-based language model to capture sequence information.</a:t>
            </a:r>
          </a:p>
          <a:p>
            <a:r>
              <a:rPr lang="en-US" b="1" dirty="0"/>
              <a:t>Geometric Learning</a:t>
            </a:r>
            <a:r>
              <a:rPr lang="en-US" dirty="0"/>
              <a:t>: MPNN captures 3D structure and residue interactions.</a:t>
            </a:r>
          </a:p>
          <a:p>
            <a:r>
              <a:rPr lang="en-US" dirty="0"/>
              <a:t>Fusion: Integrates both sequence and geometric data for a holistic protein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38503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423F-7F87-692A-E71E-D5078A9B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695A-FFF6-A4B3-7DB6-88B454136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Encoder: Extracts rotationally invariant and equivariant features.</a:t>
            </a:r>
          </a:p>
          <a:p>
            <a:r>
              <a:rPr lang="en-US" dirty="0"/>
              <a:t>Global Transformer Encoder: Captures interactions among distant residues.</a:t>
            </a:r>
          </a:p>
          <a:p>
            <a:r>
              <a:rPr lang="en-US" dirty="0"/>
              <a:t>Multi-modal Fusion: Produces a unified protein embedding.</a:t>
            </a:r>
          </a:p>
        </p:txBody>
      </p:sp>
    </p:spTree>
    <p:extLst>
      <p:ext uri="{BB962C8B-B14F-4D97-AF65-F5344CB8AC3E}">
        <p14:creationId xmlns:p14="http://schemas.microsoft.com/office/powerpoint/2010/main" val="39852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2171-2822-CB3F-3C70-689D4021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Affinity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DDB4-CC16-3136-2FA9-91BA4A8AF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Predict ligand binding strength to proteins.</a:t>
            </a:r>
          </a:p>
          <a:p>
            <a:r>
              <a:rPr lang="en-US" dirty="0"/>
              <a:t>Dataset: </a:t>
            </a:r>
            <a:r>
              <a:rPr lang="en-US" dirty="0" err="1"/>
              <a:t>PDBBind</a:t>
            </a:r>
            <a:r>
              <a:rPr lang="en-US" dirty="0"/>
              <a:t> v2020, split into training and testing sets.</a:t>
            </a:r>
          </a:p>
          <a:p>
            <a:r>
              <a:rPr lang="en-US" dirty="0"/>
              <a:t>Methodology: Combines PMN for proteins and GAT for ligands.</a:t>
            </a:r>
          </a:p>
        </p:txBody>
      </p:sp>
    </p:spTree>
    <p:extLst>
      <p:ext uri="{BB962C8B-B14F-4D97-AF65-F5344CB8AC3E}">
        <p14:creationId xmlns:p14="http://schemas.microsoft.com/office/powerpoint/2010/main" val="347028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7E18-870F-19C3-ABAC-C5FB7A85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 and Results (Binding Affinity Prediction)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2B74-C07B-1637-6E9D-1151105DB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details: GVP for local features, GAT for ligand encoding, ESM-2 for sequences.</a:t>
            </a:r>
          </a:p>
          <a:p>
            <a:r>
              <a:rPr lang="en-US" dirty="0"/>
              <a:t>Evaluation metrics: RMSE, MAE, Pearson, Spearman, r2m scores.</a:t>
            </a:r>
          </a:p>
          <a:p>
            <a:r>
              <a:rPr lang="en-US" dirty="0"/>
              <a:t>Results: Superior performance of PMN, importance of multi-modal protein learning.</a:t>
            </a:r>
          </a:p>
        </p:txBody>
      </p:sp>
    </p:spTree>
    <p:extLst>
      <p:ext uri="{BB962C8B-B14F-4D97-AF65-F5344CB8AC3E}">
        <p14:creationId xmlns:p14="http://schemas.microsoft.com/office/powerpoint/2010/main" val="3773740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</TotalTime>
  <Words>539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Wood Type</vt:lpstr>
      <vt:lpstr>Multimodal protein representation learning and target-aware variational auto-encoder for protein-binding ligand generation</vt:lpstr>
      <vt:lpstr>iNTRODUCTION</vt:lpstr>
      <vt:lpstr>Motivation</vt:lpstr>
      <vt:lpstr>background</vt:lpstr>
      <vt:lpstr>Targetvae model</vt:lpstr>
      <vt:lpstr>Protein Multimodal Network (PMN)</vt:lpstr>
      <vt:lpstr>PMN Architecture</vt:lpstr>
      <vt:lpstr>Binding Affinity Prediction</vt:lpstr>
      <vt:lpstr>Experimental Setup and Results (Binding Affinity Prediction)</vt:lpstr>
      <vt:lpstr>Target-Aware Ligand Generation</vt:lpstr>
      <vt:lpstr>Experimental Setup and Results (Ligand Generation)</vt:lpstr>
      <vt:lpstr>Qualitative Results</vt:lpstr>
      <vt:lpstr>Quantitative 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protein representation learning and target-aware variational auto-encoder for protein-binding ligand generation</dc:title>
  <dc:creator>Trang Hoang</dc:creator>
  <cp:lastModifiedBy>Trang Hoang</cp:lastModifiedBy>
  <cp:revision>5</cp:revision>
  <dcterms:created xsi:type="dcterms:W3CDTF">2024-05-27T02:26:57Z</dcterms:created>
  <dcterms:modified xsi:type="dcterms:W3CDTF">2024-05-27T02:50:29Z</dcterms:modified>
</cp:coreProperties>
</file>