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DB18C6-B8A5-45D5-AC97-1FF08DA7F16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428F-C809-0523-40D1-4D3F3B287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Multimodal protein representation learning and target-aware variational auto-encoder for protein-binding ligand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04DD7-56CA-323D-8012-2D2BB8F1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80792"/>
            <a:ext cx="7195625" cy="6056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Authors: </a:t>
            </a:r>
            <a:r>
              <a:rPr lang="en-US" dirty="0" err="1"/>
              <a:t>Nhat</a:t>
            </a:r>
            <a:r>
              <a:rPr lang="en-US" dirty="0"/>
              <a:t> Khang Ngo and Truong Son Hy</a:t>
            </a:r>
          </a:p>
          <a:p>
            <a:r>
              <a:rPr lang="en-US" dirty="0"/>
              <a:t>Publication: Machine Learning: Science and Technology, 2024</a:t>
            </a:r>
          </a:p>
        </p:txBody>
      </p:sp>
    </p:spTree>
    <p:extLst>
      <p:ext uri="{BB962C8B-B14F-4D97-AF65-F5344CB8AC3E}">
        <p14:creationId xmlns:p14="http://schemas.microsoft.com/office/powerpoint/2010/main" val="41275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7130-6FAD-8881-5051-C32879F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Target-Aware Ligand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DD80-F67C-1D90-6118-460476A1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Generate ligands without known binding sites.</a:t>
            </a:r>
          </a:p>
          <a:p>
            <a:r>
              <a:rPr lang="en-US" dirty="0" err="1"/>
              <a:t>TargetVAE</a:t>
            </a:r>
            <a:r>
              <a:rPr lang="en-US" dirty="0"/>
              <a:t>: Conditions on entire protein structure, generating multiple ligand candidates.</a:t>
            </a:r>
          </a:p>
          <a:p>
            <a:r>
              <a:rPr lang="en-US" dirty="0"/>
              <a:t>Benefits: Flexibility, efficiency in generating high-affinity ligands.</a:t>
            </a:r>
          </a:p>
          <a:p>
            <a:r>
              <a:rPr lang="en-US" dirty="0"/>
              <a:t>Setup: Generate 100 molecules per target, evaluated on binding affinity, QED, SA</a:t>
            </a:r>
          </a:p>
          <a:p>
            <a:r>
              <a:rPr lang="en-US" dirty="0"/>
              <a:t>Tools: </a:t>
            </a:r>
            <a:r>
              <a:rPr lang="en-US" dirty="0" err="1"/>
              <a:t>AutoDock</a:t>
            </a:r>
            <a:r>
              <a:rPr lang="en-US" dirty="0"/>
              <a:t> Vina for docking scores, </a:t>
            </a:r>
            <a:r>
              <a:rPr lang="en-US" dirty="0" err="1"/>
              <a:t>RDKit</a:t>
            </a:r>
            <a:r>
              <a:rPr lang="en-US" dirty="0"/>
              <a:t> for QED and SA</a:t>
            </a:r>
          </a:p>
          <a:p>
            <a:r>
              <a:rPr lang="en-US" dirty="0"/>
              <a:t>Results: High binding affinity, diverse binding 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8F52-F820-8607-4984-53A199B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Ligand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38151-A6A7-B9D6-5DAC-436CD3FC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1" y="2196971"/>
            <a:ext cx="5439508" cy="368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A50F2-25E4-BB2D-9739-A2DCF22B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86" y="2093976"/>
            <a:ext cx="5242405" cy="40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7D-AB64-3858-AB6D-B8C1437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1317-FBCE-8FC5-3F38-B92C3AA4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ligand binding: Different poses for various targets</a:t>
            </a:r>
          </a:p>
          <a:p>
            <a:r>
              <a:rPr lang="en-US" dirty="0"/>
              <a:t>Demonstrates the effectiveness of PMN and </a:t>
            </a:r>
            <a:r>
              <a:rPr lang="en-US" dirty="0" err="1"/>
              <a:t>TargetVAE</a:t>
            </a:r>
            <a:r>
              <a:rPr lang="en-US" dirty="0"/>
              <a:t> in generating diverse and valid ligands</a:t>
            </a:r>
          </a:p>
          <a:p>
            <a:r>
              <a:rPr lang="en-US" dirty="0"/>
              <a:t>Binding affinity distributions: High affinity (low docking scores) for generated ligands</a:t>
            </a:r>
          </a:p>
          <a:p>
            <a:r>
              <a:rPr lang="en-US" dirty="0"/>
              <a:t>Average scores for top-ranked molecules: Binding Affinity, QED, SA</a:t>
            </a:r>
          </a:p>
          <a:p>
            <a:r>
              <a:rPr lang="en-US" dirty="0"/>
              <a:t>Trade-off: High binding affinity vs. other properties like drug-likeness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9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FB82-0A6B-99B2-70EB-840EF976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9934-7E83-B8A7-1D93-F2C133DA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contributions: PMN for effective protein representation, </a:t>
            </a:r>
            <a:r>
              <a:rPr lang="en-US" dirty="0" err="1"/>
              <a:t>TargetVAE</a:t>
            </a:r>
            <a:r>
              <a:rPr lang="en-US" dirty="0"/>
              <a:t> for efficient ligand generation.</a:t>
            </a:r>
          </a:p>
          <a:p>
            <a:r>
              <a:rPr lang="en-US" dirty="0"/>
              <a:t>Advantages: Reduces need for specific networks, flexible, applicable in various drug discovery stages.</a:t>
            </a:r>
          </a:p>
          <a:p>
            <a:r>
              <a:rPr lang="en-US" dirty="0"/>
              <a:t>Future directions: Further validation through in vitro and in vivo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825-5BA9-34F3-BBE2-75B59EF6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264" y="2624328"/>
            <a:ext cx="2772390" cy="160934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89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AC3F-1E94-A603-EA76-18198C16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92A4-6BA5-6D0D-0C85-5E53331A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discovery is a complex and expensive process that takes years of development and costs billions of dollars</a:t>
            </a:r>
          </a:p>
          <a:p>
            <a:r>
              <a:rPr lang="en-US" dirty="0"/>
              <a:t>Drug discovery process stages: Designing compounds, predicting affinities, clinical trials</a:t>
            </a:r>
          </a:p>
          <a:p>
            <a:pPr lvl="1"/>
            <a:r>
              <a:rPr lang="en-US" dirty="0"/>
              <a:t>Desing novel drug-like compounds with high binding affinities to target proteins</a:t>
            </a:r>
          </a:p>
          <a:p>
            <a:pPr lvl="1"/>
            <a:r>
              <a:rPr lang="en-US" dirty="0"/>
              <a:t>Searching for candidates</a:t>
            </a:r>
          </a:p>
          <a:p>
            <a:pPr lvl="1"/>
            <a:r>
              <a:rPr lang="en-US" dirty="0"/>
              <a:t>Measuring drug-target affinities</a:t>
            </a:r>
          </a:p>
          <a:p>
            <a:r>
              <a:rPr lang="en-US" dirty="0"/>
              <a:t>Current reliance on virtual screenings and expert evaluations</a:t>
            </a:r>
          </a:p>
          <a:p>
            <a:r>
              <a:rPr lang="en-US" dirty="0"/>
              <a:t>Limitations of molecular dynamics simulations: High computational cost, time-consuming -&gt; infeasible for large-scale sets of protein-ligand complexes</a:t>
            </a:r>
          </a:p>
        </p:txBody>
      </p:sp>
    </p:spTree>
    <p:extLst>
      <p:ext uri="{BB962C8B-B14F-4D97-AF65-F5344CB8AC3E}">
        <p14:creationId xmlns:p14="http://schemas.microsoft.com/office/powerpoint/2010/main" val="13799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AD0F-1113-A702-A505-0E78D740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CD3E-8BB3-4018-F419-A10E1A59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data-driven approach that can help accelerate the drug discovery process</a:t>
            </a:r>
          </a:p>
          <a:p>
            <a:r>
              <a:rPr lang="en-US" dirty="0"/>
              <a:t>Develop a conditional deep generative model to generate drug-like ligands that can bind to a target protein when its binding sites are unknown</a:t>
            </a:r>
          </a:p>
          <a:p>
            <a:r>
              <a:rPr lang="en-US" b="1" dirty="0" err="1"/>
              <a:t>TargetVAE</a:t>
            </a:r>
            <a:r>
              <a:rPr lang="en-US" dirty="0"/>
              <a:t>: Generates ligands for arbitrary protein targets</a:t>
            </a:r>
          </a:p>
          <a:p>
            <a:r>
              <a:rPr lang="en-US" b="1" dirty="0"/>
              <a:t>PMN</a:t>
            </a:r>
            <a:r>
              <a:rPr lang="en-US" dirty="0"/>
              <a:t>: Unifies different protein representations into a single, comprehensive model</a:t>
            </a:r>
          </a:p>
          <a:p>
            <a:r>
              <a:rPr lang="en-US" dirty="0"/>
              <a:t>Advantage: Does not require binding site information, making it more flexible and applicable</a:t>
            </a:r>
          </a:p>
        </p:txBody>
      </p:sp>
    </p:spTree>
    <p:extLst>
      <p:ext uri="{BB962C8B-B14F-4D97-AF65-F5344CB8AC3E}">
        <p14:creationId xmlns:p14="http://schemas.microsoft.com/office/powerpoint/2010/main" val="7273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8DD2-4A05-2513-C7EF-6E9F7EC7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C949-D5DE-0973-0945-A53A3625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Proteins: macromolecules that can be represented in terms of </a:t>
            </a:r>
          </a:p>
          <a:p>
            <a:pPr lvl="1"/>
            <a:r>
              <a:rPr lang="en-US" dirty="0"/>
              <a:t>Sequences of amino acids</a:t>
            </a:r>
          </a:p>
          <a:p>
            <a:pPr lvl="1"/>
            <a:r>
              <a:rPr lang="en-US" dirty="0"/>
              <a:t>2D graphs at residue level constructed by nearest neighbors from folding information (i.e. tertiary structure)</a:t>
            </a:r>
          </a:p>
          <a:p>
            <a:pPr lvl="1"/>
            <a:r>
              <a:rPr lang="en-US" dirty="0"/>
              <a:t>3D point clouds at atom level </a:t>
            </a:r>
          </a:p>
          <a:p>
            <a:r>
              <a:rPr lang="en-US" dirty="0"/>
              <a:t>Protein representation: Importance of capturing both sequence and 3D structure</a:t>
            </a:r>
          </a:p>
          <a:p>
            <a:r>
              <a:rPr lang="en-US" dirty="0"/>
              <a:t>Variational Auto-Encoders: Framework for generating new data while maintaining desired properties</a:t>
            </a:r>
          </a:p>
          <a:p>
            <a:r>
              <a:rPr lang="en-US" dirty="0"/>
              <a:t>Protein-ligan binding prediction</a:t>
            </a:r>
          </a:p>
          <a:p>
            <a:pPr lvl="1"/>
            <a:r>
              <a:rPr lang="en-US" dirty="0"/>
              <a:t>ML methods, especially GNNs, have emerged as effective techniques for binding affinity prediction</a:t>
            </a:r>
          </a:p>
        </p:txBody>
      </p:sp>
    </p:spTree>
    <p:extLst>
      <p:ext uri="{BB962C8B-B14F-4D97-AF65-F5344CB8AC3E}">
        <p14:creationId xmlns:p14="http://schemas.microsoft.com/office/powerpoint/2010/main" val="328242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C35-E9F7-5916-3DCF-338EAAA6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Multimodal Network (PMN)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D9F2-079A-EA94-966F-06BF83F7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can be seen as long-range graphs, the authors used sequential and graph transformer to encode both sequences and 3D graphs of residues and combine them to create a unified representation for a large protein</a:t>
            </a:r>
          </a:p>
          <a:p>
            <a:r>
              <a:rPr lang="en-US" b="1" dirty="0"/>
              <a:t>Sequence Modeling</a:t>
            </a:r>
            <a:r>
              <a:rPr lang="en-US" dirty="0"/>
              <a:t>: Uses a transformer-based language model to capture sequence information</a:t>
            </a:r>
          </a:p>
          <a:p>
            <a:r>
              <a:rPr lang="en-US" b="1" dirty="0"/>
              <a:t>Geometric Learning</a:t>
            </a:r>
            <a:r>
              <a:rPr lang="en-US" dirty="0"/>
              <a:t>: MPNN captures 3D structure and residue interactions</a:t>
            </a:r>
          </a:p>
          <a:p>
            <a:r>
              <a:rPr lang="en-US" dirty="0"/>
              <a:t>Fusion: Integrates both sequence and geometric data for a holistic protein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503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CE75-A10D-33E9-4F16-BB5A9256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Multimodal Network (PMN)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7D7FE-FE4C-FC73-5EC1-3308B8F31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374" y="2322068"/>
            <a:ext cx="8109252" cy="4051300"/>
          </a:xfrm>
        </p:spPr>
      </p:pic>
    </p:spTree>
    <p:extLst>
      <p:ext uri="{BB962C8B-B14F-4D97-AF65-F5344CB8AC3E}">
        <p14:creationId xmlns:p14="http://schemas.microsoft.com/office/powerpoint/2010/main" val="164401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423F-7F87-692A-E71E-D5078A9B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695A-FFF6-A4B3-7DB6-88B4541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Encoder: Extracts rotationally invariant and equivariant features</a:t>
            </a:r>
          </a:p>
          <a:p>
            <a:r>
              <a:rPr lang="en-US" dirty="0"/>
              <a:t>Geometric vector perceptron (GVP)</a:t>
            </a:r>
          </a:p>
          <a:p>
            <a:r>
              <a:rPr lang="en-US" dirty="0"/>
              <a:t>Global Transformer Encoder: Captures interactions among distant residues.</a:t>
            </a:r>
          </a:p>
          <a:p>
            <a:r>
              <a:rPr lang="en-US" dirty="0"/>
              <a:t>Multi-modal Fusion: Produces a unified protein embedding.</a:t>
            </a:r>
          </a:p>
        </p:txBody>
      </p:sp>
    </p:spTree>
    <p:extLst>
      <p:ext uri="{BB962C8B-B14F-4D97-AF65-F5344CB8AC3E}">
        <p14:creationId xmlns:p14="http://schemas.microsoft.com/office/powerpoint/2010/main" val="39852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2171-2822-CB3F-3C70-689D402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Affinity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DB4-CC16-3136-2FA9-91BA4A8A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Predict ligand binding strength to proteins.</a:t>
            </a:r>
          </a:p>
          <a:p>
            <a:r>
              <a:rPr lang="en-US" dirty="0"/>
              <a:t>Dataset: </a:t>
            </a:r>
            <a:r>
              <a:rPr lang="en-US" dirty="0" err="1"/>
              <a:t>PDBBind</a:t>
            </a:r>
            <a:r>
              <a:rPr lang="en-US" dirty="0"/>
              <a:t> v2020, split into training and testing sets.</a:t>
            </a:r>
          </a:p>
          <a:p>
            <a:r>
              <a:rPr lang="en-US" dirty="0"/>
              <a:t>Methodology: Combines PMN for proteins and GAT for ligands.</a:t>
            </a:r>
          </a:p>
          <a:p>
            <a:r>
              <a:rPr lang="en-US" dirty="0"/>
              <a:t>Training details: GVP for local features, GAT for ligand encoding, ESM-2 for sequences.</a:t>
            </a:r>
          </a:p>
          <a:p>
            <a:r>
              <a:rPr lang="en-US" dirty="0"/>
              <a:t>Evaluation metrics: RMSE, MAE, Pearson, Spearman, r2m scores.</a:t>
            </a:r>
          </a:p>
          <a:p>
            <a:r>
              <a:rPr lang="en-US" dirty="0"/>
              <a:t>Results: Superior performance of PMN, importance of multi-modal protein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7E18-870F-19C3-ABAC-C5FB7A85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29" y="420836"/>
            <a:ext cx="10657864" cy="1609344"/>
          </a:xfrm>
        </p:spPr>
        <p:txBody>
          <a:bodyPr/>
          <a:lstStyle/>
          <a:p>
            <a:r>
              <a:rPr lang="en-US"/>
              <a:t>Experiment: Binding Affinity Prediction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D608-78B5-B7C3-E7F9-D9E9F23B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" y="2374003"/>
            <a:ext cx="5169474" cy="3728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AEFD3-7274-EF39-389E-39AC3BB8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0687"/>
            <a:ext cx="5772593" cy="30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272</TotalTime>
  <Words>650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Multimodal protein representation learning and target-aware variational auto-encoder for protein-binding ligand generation</vt:lpstr>
      <vt:lpstr>iNTRODUCTION</vt:lpstr>
      <vt:lpstr>Paper contribution</vt:lpstr>
      <vt:lpstr>background</vt:lpstr>
      <vt:lpstr>Protein Multimodal Network (PMN)</vt:lpstr>
      <vt:lpstr>Protein Multimodal Network (PMN)</vt:lpstr>
      <vt:lpstr>PMN Architecture</vt:lpstr>
      <vt:lpstr>Binding Affinity Prediction</vt:lpstr>
      <vt:lpstr>Experiment: Binding Affinity Prediction</vt:lpstr>
      <vt:lpstr>Target-Aware Ligand Generation</vt:lpstr>
      <vt:lpstr>Experimental: Ligand Generation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protein representation learning and target-aware variational auto-encoder for protein-binding ligand generation</dc:title>
  <dc:creator>Trang Hoang</dc:creator>
  <cp:lastModifiedBy>Trang Hoang</cp:lastModifiedBy>
  <cp:revision>12</cp:revision>
  <dcterms:created xsi:type="dcterms:W3CDTF">2024-05-27T02:26:57Z</dcterms:created>
  <dcterms:modified xsi:type="dcterms:W3CDTF">2024-05-29T17:49:52Z</dcterms:modified>
</cp:coreProperties>
</file>