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Lato" panose="020B0604020202020204" charset="0"/>
      <p:regular r:id="rId24"/>
      <p:bold r:id="rId25"/>
      <p:italic r:id="rId26"/>
      <p:boldItalic r:id="rId27"/>
    </p:embeddedFont>
    <p:embeddedFont>
      <p:font typeface="Montserrat"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0" d="100"/>
          <a:sy n="40" d="100"/>
        </p:scale>
        <p:origin x="398" y="3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8a5d0d4df0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8a5d0d4df0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8a5d0d4df0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8a5d0d4df0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8a5d0d4df0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8a5d0d4df0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a5d0d4df0_1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8a5d0d4df0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a5d0d4df0_1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8a5d0d4df0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8a5d0d4df0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8a5d0d4df0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b7916012f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8b7916012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b7916012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b7916012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8a5d0d4df0_1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8a5d0d4df0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8a5d0d4df0_1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8a5d0d4df0_1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a5d0d4df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8a5d0d4d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8a5d0d4df0_1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8a5d0d4df0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a5d0d4df0_1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a5d0d4df0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a5d0d4df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a5d0d4df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8a5d0d4df0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8a5d0d4df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8a5d0d4df0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8a5d0d4df0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a5d0d4df0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8a5d0d4df0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a5d0d4df0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a5d0d4df0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8a5d0d4df0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8a5d0d4df0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a5d0d4df0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a5d0d4df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diendan.congdongcviet.com/threads/t57585::source-code-game-caro-viet-bang-csharp.cpp"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2621975" y="433150"/>
            <a:ext cx="6471900" cy="2018100"/>
          </a:xfrm>
          <a:prstGeom prst="rect">
            <a:avLst/>
          </a:prstGeom>
        </p:spPr>
        <p:txBody>
          <a:bodyPr spcFirstLastPara="1" wrap="square" lIns="91425" tIns="91425" rIns="91425" bIns="91425" anchor="t" anchorCtr="0">
            <a:noAutofit/>
          </a:bodyPr>
          <a:lstStyle/>
          <a:p>
            <a:pPr marL="457200" lvl="0" indent="457200" algn="l" rtl="0">
              <a:lnSpc>
                <a:spcPct val="150000"/>
              </a:lnSpc>
              <a:spcBef>
                <a:spcPts val="0"/>
              </a:spcBef>
              <a:spcAft>
                <a:spcPts val="0"/>
              </a:spcAft>
              <a:buNone/>
            </a:pPr>
            <a:r>
              <a:rPr lang="en">
                <a:latin typeface="Arial"/>
                <a:ea typeface="Arial"/>
                <a:cs typeface="Arial"/>
                <a:sym typeface="Arial"/>
              </a:rPr>
              <a:t>BÁO CÁO ĐỒ ÁN </a:t>
            </a:r>
            <a:endParaRPr>
              <a:latin typeface="Arial"/>
              <a:ea typeface="Arial"/>
              <a:cs typeface="Arial"/>
              <a:sym typeface="Arial"/>
            </a:endParaRPr>
          </a:p>
          <a:p>
            <a:pPr marL="0" lvl="0" indent="0" algn="l" rtl="0">
              <a:lnSpc>
                <a:spcPct val="150000"/>
              </a:lnSpc>
              <a:spcBef>
                <a:spcPts val="0"/>
              </a:spcBef>
              <a:spcAft>
                <a:spcPts val="0"/>
              </a:spcAft>
              <a:buNone/>
            </a:pPr>
            <a:r>
              <a:rPr lang="en">
                <a:latin typeface="Arial"/>
                <a:ea typeface="Arial"/>
                <a:cs typeface="Arial"/>
                <a:sym typeface="Arial"/>
              </a:rPr>
              <a:t>MÔN TRÍ TUỆ NHÂN TẠO</a:t>
            </a:r>
            <a:endParaRPr>
              <a:latin typeface="Arial"/>
              <a:ea typeface="Arial"/>
              <a:cs typeface="Arial"/>
              <a:sym typeface="Arial"/>
            </a:endParaRPr>
          </a:p>
        </p:txBody>
      </p:sp>
      <p:sp>
        <p:nvSpPr>
          <p:cNvPr id="135" name="Google Shape;135;p13"/>
          <p:cNvSpPr txBox="1">
            <a:spLocks noGrp="1"/>
          </p:cNvSpPr>
          <p:nvPr>
            <p:ph type="subTitle" idx="1"/>
          </p:nvPr>
        </p:nvSpPr>
        <p:spPr>
          <a:xfrm>
            <a:off x="3286000" y="2451250"/>
            <a:ext cx="5444100" cy="8136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2000" b="1">
                <a:solidFill>
                  <a:srgbClr val="FFFFFF"/>
                </a:solidFill>
                <a:latin typeface="Arial"/>
                <a:ea typeface="Arial"/>
                <a:cs typeface="Arial"/>
                <a:sym typeface="Arial"/>
              </a:rPr>
              <a:t>GAME CỜ CARO SỬ DỤNG THUẬT TOÁN MINIMAX CÓ CẮT TỈA ALPHA BETA</a:t>
            </a:r>
            <a:endParaRPr sz="2000" b="1">
              <a:solidFill>
                <a:srgbClr val="FFFFFF"/>
              </a:solidFill>
              <a:latin typeface="Arial"/>
              <a:ea typeface="Arial"/>
              <a:cs typeface="Arial"/>
              <a:sym typeface="Arial"/>
            </a:endParaRPr>
          </a:p>
        </p:txBody>
      </p:sp>
      <p:sp>
        <p:nvSpPr>
          <p:cNvPr id="136" name="Google Shape;136;p13"/>
          <p:cNvSpPr txBox="1"/>
          <p:nvPr/>
        </p:nvSpPr>
        <p:spPr>
          <a:xfrm>
            <a:off x="130600" y="2792775"/>
            <a:ext cx="6941700" cy="2230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600" dirty="0">
                <a:solidFill>
                  <a:srgbClr val="FFFFFF"/>
                </a:solidFill>
              </a:rPr>
              <a:t>LỚP: CS106.K22.KHCL</a:t>
            </a:r>
            <a:endParaRPr sz="1600" dirty="0">
              <a:solidFill>
                <a:srgbClr val="FFFFFF"/>
              </a:solidFill>
            </a:endParaRPr>
          </a:p>
          <a:p>
            <a:pPr marL="0" lvl="0" indent="0" algn="l" rtl="0">
              <a:lnSpc>
                <a:spcPct val="115000"/>
              </a:lnSpc>
              <a:spcBef>
                <a:spcPts val="1200"/>
              </a:spcBef>
              <a:spcAft>
                <a:spcPts val="0"/>
              </a:spcAft>
              <a:buNone/>
            </a:pPr>
            <a:r>
              <a:rPr lang="en" sz="1600" dirty="0">
                <a:solidFill>
                  <a:srgbClr val="FFFFFF"/>
                </a:solidFill>
              </a:rPr>
              <a:t>GVLT: Thầy Nguyễn Đình Hiển</a:t>
            </a:r>
            <a:endParaRPr sz="1600" dirty="0">
              <a:solidFill>
                <a:srgbClr val="FFFFFF"/>
              </a:solidFill>
            </a:endParaRPr>
          </a:p>
          <a:p>
            <a:pPr marL="0" lvl="0" indent="0" algn="l" rtl="0">
              <a:lnSpc>
                <a:spcPct val="115000"/>
              </a:lnSpc>
              <a:spcBef>
                <a:spcPts val="1200"/>
              </a:spcBef>
              <a:spcAft>
                <a:spcPts val="0"/>
              </a:spcAft>
              <a:buNone/>
            </a:pPr>
            <a:r>
              <a:rPr lang="en" sz="1600" dirty="0">
                <a:solidFill>
                  <a:srgbClr val="FFFFFF"/>
                </a:solidFill>
              </a:rPr>
              <a:t>SVTH: Ngô Anh Vũ 17521272</a:t>
            </a:r>
            <a:endParaRPr sz="1600" dirty="0">
              <a:solidFill>
                <a:srgbClr val="FFFFFF"/>
              </a:solidFill>
            </a:endParaRPr>
          </a:p>
          <a:p>
            <a:pPr marL="0" lvl="0" indent="0" algn="l" rtl="0">
              <a:lnSpc>
                <a:spcPct val="115000"/>
              </a:lnSpc>
              <a:spcBef>
                <a:spcPts val="1200"/>
              </a:spcBef>
              <a:spcAft>
                <a:spcPts val="0"/>
              </a:spcAft>
              <a:buNone/>
            </a:pPr>
            <a:r>
              <a:rPr lang="en" sz="1600" dirty="0">
                <a:solidFill>
                  <a:srgbClr val="FFFFFF"/>
                </a:solidFill>
              </a:rPr>
              <a:t>            Hồ Hoàng Tùng 17521232</a:t>
            </a:r>
            <a:endParaRPr sz="1600" dirty="0">
              <a:solidFill>
                <a:srgbClr val="FFFFFF"/>
              </a:solidFill>
            </a:endParaRPr>
          </a:p>
          <a:p>
            <a:pPr marL="0" lvl="0" indent="0" algn="l" rtl="0">
              <a:spcBef>
                <a:spcPts val="1200"/>
              </a:spcBef>
              <a:spcAft>
                <a:spcPts val="0"/>
              </a:spcAft>
              <a:buNone/>
            </a:pPr>
            <a:endParaRPr dirty="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body" idx="1"/>
          </p:nvPr>
        </p:nvSpPr>
        <p:spPr>
          <a:xfrm>
            <a:off x="1287450" y="783575"/>
            <a:ext cx="7038900" cy="404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r>
              <a:rPr lang="en" b="1" dirty="0">
                <a:solidFill>
                  <a:srgbClr val="FFFFFF"/>
                </a:solidFill>
                <a:latin typeface="Arial"/>
                <a:ea typeface="Arial"/>
                <a:cs typeface="Arial"/>
                <a:sym typeface="Arial"/>
              </a:rPr>
              <a:t>2.Các trạng thái khởi tạo, kết thúc và toán tử chuyển trạng thái của trò chơi:</a:t>
            </a:r>
            <a:endParaRPr b="1" dirty="0">
              <a:solidFill>
                <a:srgbClr val="FFFFFF"/>
              </a:solidFill>
              <a:latin typeface="Arial"/>
              <a:ea typeface="Arial"/>
              <a:cs typeface="Arial"/>
              <a:sym typeface="Arial"/>
            </a:endParaRPr>
          </a:p>
          <a:p>
            <a:pPr marL="0" lvl="0" indent="457200" algn="l" rtl="0">
              <a:spcBef>
                <a:spcPts val="1600"/>
              </a:spcBef>
              <a:spcAft>
                <a:spcPts val="0"/>
              </a:spcAft>
              <a:buNone/>
            </a:pPr>
            <a:r>
              <a:rPr lang="en" dirty="0">
                <a:solidFill>
                  <a:srgbClr val="FFFFFF"/>
                </a:solidFill>
                <a:latin typeface="Arial"/>
                <a:ea typeface="Arial"/>
                <a:cs typeface="Arial"/>
                <a:sym typeface="Arial"/>
              </a:rPr>
              <a:t>- Trạng thái khởi tạo của trò chơi là tạo một đối tượng bàn cờ có kích thước 20 x 20, khởi tạo giá trị bằng 0 cho tất cả phần tử của mảng MangTrangThaiHienTai, khởi tạo mảng MangOCo với giá trị các ô cờ mặc định.</a:t>
            </a:r>
            <a:endParaRPr dirty="0">
              <a:solidFill>
                <a:srgbClr val="FFFFFF"/>
              </a:solidFill>
              <a:latin typeface="Arial"/>
              <a:ea typeface="Arial"/>
              <a:cs typeface="Arial"/>
              <a:sym typeface="Arial"/>
            </a:endParaRPr>
          </a:p>
          <a:p>
            <a:pPr marL="0" lvl="0" indent="457200" algn="l" rtl="0">
              <a:spcBef>
                <a:spcPts val="1200"/>
              </a:spcBef>
              <a:spcAft>
                <a:spcPts val="0"/>
              </a:spcAft>
              <a:buNone/>
            </a:pPr>
            <a:r>
              <a:rPr lang="en" dirty="0">
                <a:solidFill>
                  <a:srgbClr val="FFFFFF"/>
                </a:solidFill>
                <a:latin typeface="Arial"/>
                <a:ea typeface="Arial"/>
                <a:cs typeface="Arial"/>
                <a:sym typeface="Arial"/>
              </a:rPr>
              <a:t>- Trạng thái kết thúc của trò chơi là một bàn cờ có một chuỗi các ô cờ thỏa điều kiện chiến thắng, hoặc là một bàn cờ không còn tồn tại ô cờ nào có sở hữu bằng 0. Được biểu diễn và xác định thông qua mảng MangOCo.</a:t>
            </a:r>
            <a:endParaRPr dirty="0">
              <a:solidFill>
                <a:srgbClr val="FFFFFF"/>
              </a:solidFill>
              <a:latin typeface="Arial"/>
              <a:ea typeface="Arial"/>
              <a:cs typeface="Arial"/>
              <a:sym typeface="Arial"/>
            </a:endParaRPr>
          </a:p>
          <a:p>
            <a:pPr marL="0" lvl="0" indent="457200" algn="l" rtl="0">
              <a:spcBef>
                <a:spcPts val="1200"/>
              </a:spcBef>
              <a:spcAft>
                <a:spcPts val="0"/>
              </a:spcAft>
              <a:buNone/>
            </a:pPr>
            <a:r>
              <a:rPr lang="en" dirty="0">
                <a:solidFill>
                  <a:srgbClr val="FFFFFF"/>
                </a:solidFill>
                <a:latin typeface="Arial"/>
                <a:ea typeface="Arial"/>
                <a:cs typeface="Arial"/>
                <a:sym typeface="Arial"/>
              </a:rPr>
              <a:t>- Toán tử chuyển trạng thái của trò chơi là một thao tác làm thay đổi bàn cờ, cụ thể là thao tác gán lại giá trị cho thuộc tính</a:t>
            </a:r>
            <a:r>
              <a:rPr lang="en" i="1" dirty="0">
                <a:solidFill>
                  <a:srgbClr val="FFFFFF"/>
                </a:solidFill>
                <a:latin typeface="Arial"/>
                <a:ea typeface="Arial"/>
                <a:cs typeface="Arial"/>
                <a:sym typeface="Arial"/>
              </a:rPr>
              <a:t> sở hữu </a:t>
            </a:r>
            <a:r>
              <a:rPr lang="en" dirty="0">
                <a:solidFill>
                  <a:srgbClr val="FFFFFF"/>
                </a:solidFill>
                <a:latin typeface="Arial"/>
                <a:ea typeface="Arial"/>
                <a:cs typeface="Arial"/>
                <a:sym typeface="Arial"/>
              </a:rPr>
              <a:t>của một ô cờ còn trống (sở hữu bằng 0) trong mảng MangOCo, sau đó cập nhật lại giá trị của mảng MangTrangThaiHienTai theo mảng MangOCo.</a:t>
            </a:r>
            <a:endParaRPr dirty="0">
              <a:solidFill>
                <a:srgbClr val="FFFFFF"/>
              </a:solidFill>
              <a:latin typeface="Arial"/>
              <a:ea typeface="Arial"/>
              <a:cs typeface="Arial"/>
              <a:sym typeface="Arial"/>
            </a:endParaRPr>
          </a:p>
          <a:p>
            <a:pPr marL="0" lvl="0" indent="0" algn="l" rtl="0">
              <a:spcBef>
                <a:spcPts val="1200"/>
              </a:spcBef>
              <a:spcAft>
                <a:spcPts val="1600"/>
              </a:spcAft>
              <a:buNone/>
            </a:pPr>
            <a:endParaRPr b="1" dirty="0">
              <a:solidFill>
                <a:srgbClr val="FFFFFF"/>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body" idx="1"/>
          </p:nvPr>
        </p:nvSpPr>
        <p:spPr>
          <a:xfrm>
            <a:off x="1297500" y="231050"/>
            <a:ext cx="7341900" cy="47517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Font typeface="Arial"/>
              <a:buChar char="●"/>
            </a:pPr>
            <a:r>
              <a:rPr lang="en" sz="1500" b="1" dirty="0">
                <a:latin typeface="Arial"/>
                <a:ea typeface="Arial"/>
                <a:cs typeface="Arial"/>
                <a:sym typeface="Arial"/>
              </a:rPr>
              <a:t>Các vấn đề và thuật giải : </a:t>
            </a:r>
            <a:endParaRPr sz="1500" b="1" dirty="0">
              <a:latin typeface="Arial"/>
              <a:ea typeface="Arial"/>
              <a:cs typeface="Arial"/>
              <a:sym typeface="Arial"/>
            </a:endParaRPr>
          </a:p>
          <a:p>
            <a:pPr marL="0" lvl="0" indent="0" algn="l" rtl="0">
              <a:spcBef>
                <a:spcPts val="1600"/>
              </a:spcBef>
              <a:spcAft>
                <a:spcPts val="0"/>
              </a:spcAft>
              <a:buNone/>
            </a:pPr>
            <a:r>
              <a:rPr lang="en" b="1" dirty="0">
                <a:solidFill>
                  <a:srgbClr val="FFFFFF"/>
                </a:solidFill>
                <a:latin typeface="Arial"/>
                <a:ea typeface="Arial"/>
                <a:cs typeface="Arial"/>
                <a:sym typeface="Arial"/>
              </a:rPr>
              <a:t>            </a:t>
            </a:r>
            <a:r>
              <a:rPr lang="en" dirty="0">
                <a:solidFill>
                  <a:srgbClr val="FFFFFF"/>
                </a:solidFill>
                <a:latin typeface="Arial"/>
                <a:ea typeface="Arial"/>
                <a:cs typeface="Arial"/>
                <a:sym typeface="Arial"/>
              </a:rPr>
              <a:t>-  Các vấn đề quan trọng cần phải giải quyết:</a:t>
            </a:r>
            <a:endParaRPr dirty="0">
              <a:solidFill>
                <a:srgbClr val="FFFFFF"/>
              </a:solidFill>
              <a:latin typeface="Arial"/>
              <a:ea typeface="Arial"/>
              <a:cs typeface="Arial"/>
              <a:sym typeface="Arial"/>
            </a:endParaRPr>
          </a:p>
          <a:p>
            <a:pPr marL="914400" lvl="0" indent="0" algn="l" rtl="0">
              <a:lnSpc>
                <a:spcPct val="50000"/>
              </a:lnSpc>
              <a:spcBef>
                <a:spcPts val="1600"/>
              </a:spcBef>
              <a:spcAft>
                <a:spcPts val="0"/>
              </a:spcAft>
              <a:buNone/>
            </a:pPr>
            <a:r>
              <a:rPr lang="en" dirty="0">
                <a:solidFill>
                  <a:srgbClr val="FFFFFF"/>
                </a:solidFill>
                <a:latin typeface="Arial"/>
                <a:ea typeface="Arial"/>
                <a:cs typeface="Arial"/>
                <a:sym typeface="Arial"/>
              </a:rPr>
              <a:t>+ Xử lý thao tác đánh một nước cờ mới:</a:t>
            </a:r>
            <a:endParaRPr dirty="0">
              <a:solidFill>
                <a:srgbClr val="FFFFFF"/>
              </a:solidFill>
              <a:latin typeface="Arial"/>
              <a:ea typeface="Arial"/>
              <a:cs typeface="Arial"/>
              <a:sym typeface="Arial"/>
            </a:endParaRPr>
          </a:p>
          <a:p>
            <a:pPr marL="914400" lvl="0" indent="457200" algn="l" rtl="0">
              <a:lnSpc>
                <a:spcPct val="50000"/>
              </a:lnSpc>
              <a:spcBef>
                <a:spcPts val="1200"/>
              </a:spcBef>
              <a:spcAft>
                <a:spcPts val="0"/>
              </a:spcAft>
              <a:buNone/>
            </a:pPr>
            <a:r>
              <a:rPr lang="en" dirty="0">
                <a:solidFill>
                  <a:srgbClr val="FFFFFF"/>
                </a:solidFill>
                <a:latin typeface="Arial"/>
                <a:ea typeface="Arial"/>
                <a:cs typeface="Arial"/>
                <a:sym typeface="Arial"/>
              </a:rPr>
              <a:t>Hàm void DanhCo(int X,int Y)</a:t>
            </a:r>
            <a:endParaRPr dirty="0">
              <a:solidFill>
                <a:srgbClr val="FFFFFF"/>
              </a:solidFill>
              <a:latin typeface="Arial"/>
              <a:ea typeface="Arial"/>
              <a:cs typeface="Arial"/>
              <a:sym typeface="Arial"/>
            </a:endParaRPr>
          </a:p>
          <a:p>
            <a:pPr marL="914400" lvl="0" indent="457200" algn="l" rtl="0">
              <a:lnSpc>
                <a:spcPct val="50000"/>
              </a:lnSpc>
              <a:spcBef>
                <a:spcPts val="1200"/>
              </a:spcBef>
              <a:spcAft>
                <a:spcPts val="0"/>
              </a:spcAft>
              <a:buNone/>
            </a:pPr>
            <a:r>
              <a:rPr lang="en" dirty="0">
                <a:solidFill>
                  <a:srgbClr val="FFFFFF"/>
                </a:solidFill>
                <a:latin typeface="Arial"/>
                <a:ea typeface="Arial"/>
                <a:cs typeface="Arial"/>
                <a:sym typeface="Arial"/>
              </a:rPr>
              <a:t>Intput: X, Y</a:t>
            </a:r>
            <a:endParaRPr dirty="0">
              <a:solidFill>
                <a:srgbClr val="FFFFFF"/>
              </a:solidFill>
              <a:latin typeface="Arial"/>
              <a:ea typeface="Arial"/>
              <a:cs typeface="Arial"/>
              <a:sym typeface="Arial"/>
            </a:endParaRPr>
          </a:p>
          <a:p>
            <a:pPr marL="457200" lvl="0" indent="457200" algn="l" rtl="0">
              <a:lnSpc>
                <a:spcPct val="50000"/>
              </a:lnSpc>
              <a:spcBef>
                <a:spcPts val="1200"/>
              </a:spcBef>
              <a:spcAft>
                <a:spcPts val="0"/>
              </a:spcAft>
              <a:buNone/>
            </a:pPr>
            <a:r>
              <a:rPr lang="en" dirty="0">
                <a:solidFill>
                  <a:srgbClr val="FFFFFF"/>
                </a:solidFill>
                <a:latin typeface="Arial"/>
                <a:ea typeface="Arial"/>
                <a:cs typeface="Arial"/>
                <a:sym typeface="Arial"/>
              </a:rPr>
              <a:t>+ Xử lý thao tác tự động đánh cờ của máy:</a:t>
            </a:r>
            <a:endParaRPr dirty="0">
              <a:solidFill>
                <a:srgbClr val="FFFFFF"/>
              </a:solidFill>
              <a:latin typeface="Arial"/>
              <a:ea typeface="Arial"/>
              <a:cs typeface="Arial"/>
              <a:sym typeface="Arial"/>
            </a:endParaRPr>
          </a:p>
          <a:p>
            <a:pPr marL="914400" lvl="0" indent="457200" algn="l" rtl="0">
              <a:lnSpc>
                <a:spcPct val="115000"/>
              </a:lnSpc>
              <a:spcBef>
                <a:spcPts val="1200"/>
              </a:spcBef>
              <a:spcAft>
                <a:spcPts val="0"/>
              </a:spcAft>
              <a:buNone/>
            </a:pPr>
            <a:r>
              <a:rPr lang="en" dirty="0">
                <a:solidFill>
                  <a:srgbClr val="FFFFFF"/>
                </a:solidFill>
                <a:latin typeface="Arial"/>
                <a:ea typeface="Arial"/>
                <a:cs typeface="Arial"/>
                <a:sym typeface="Arial"/>
              </a:rPr>
              <a:t>Đánh cờ vào ô cờ được đánh giá là tốt nhất. Vậy, ta sẽ có hàm tìm ô cờ đi tốt nhất cho trạng thái hiện tại. Hàm sẽ nhận vào một trạng thái là một ma trận 2 chiều tương ứng với kích thước bàn cờ, mỗi phần tử là giá trị </a:t>
            </a:r>
            <a:r>
              <a:rPr lang="en" i="1" dirty="0">
                <a:solidFill>
                  <a:srgbClr val="FFFFFF"/>
                </a:solidFill>
                <a:latin typeface="Arial"/>
                <a:ea typeface="Arial"/>
                <a:cs typeface="Arial"/>
                <a:sym typeface="Arial"/>
              </a:rPr>
              <a:t>sở hữu</a:t>
            </a:r>
            <a:r>
              <a:rPr lang="en" dirty="0">
                <a:solidFill>
                  <a:srgbClr val="FFFFFF"/>
                </a:solidFill>
                <a:latin typeface="Arial"/>
                <a:ea typeface="Arial"/>
                <a:cs typeface="Arial"/>
                <a:sym typeface="Arial"/>
              </a:rPr>
              <a:t> của ô cờ tương ứng và sẽ trả về output là một ô cờ tốt được xem là tốt nhất, với hi vọng sẽ tạo được thế cờ tốt nhất. Đây cũng là hàm quan trọng nhất của thuật giải, bao quát hết tất cả các vấn đề và hàm xử lý khác của thuật giải tìm bước đi tiếp theo cho máy.</a:t>
            </a:r>
            <a:endParaRPr dirty="0">
              <a:solidFill>
                <a:srgbClr val="FFFFFF"/>
              </a:solidFill>
              <a:latin typeface="Arial"/>
              <a:ea typeface="Arial"/>
              <a:cs typeface="Arial"/>
              <a:sym typeface="Arial"/>
            </a:endParaRPr>
          </a:p>
          <a:p>
            <a:pPr marL="914400" lvl="0" indent="457200" algn="l" rtl="0">
              <a:lnSpc>
                <a:spcPct val="115000"/>
              </a:lnSpc>
              <a:spcBef>
                <a:spcPts val="1200"/>
              </a:spcBef>
              <a:spcAft>
                <a:spcPts val="0"/>
              </a:spcAft>
              <a:buNone/>
            </a:pPr>
            <a:r>
              <a:rPr lang="en" dirty="0">
                <a:solidFill>
                  <a:srgbClr val="FFFFFF"/>
                </a:solidFill>
                <a:latin typeface="Arial"/>
                <a:ea typeface="Arial"/>
                <a:cs typeface="Arial"/>
                <a:sym typeface="Arial"/>
              </a:rPr>
              <a:t>Hàm OCo ChonNuocDiTotNhat()</a:t>
            </a:r>
            <a:endParaRPr dirty="0">
              <a:solidFill>
                <a:srgbClr val="FFFFFF"/>
              </a:solidFill>
              <a:latin typeface="Arial"/>
              <a:ea typeface="Arial"/>
              <a:cs typeface="Arial"/>
              <a:sym typeface="Arial"/>
            </a:endParaRPr>
          </a:p>
          <a:p>
            <a:pPr marL="914400" lvl="0" indent="457200" algn="l" rtl="0">
              <a:lnSpc>
                <a:spcPct val="100000"/>
              </a:lnSpc>
              <a:spcBef>
                <a:spcPts val="1200"/>
              </a:spcBef>
              <a:spcAft>
                <a:spcPts val="0"/>
              </a:spcAft>
              <a:buNone/>
            </a:pPr>
            <a:r>
              <a:rPr lang="en" dirty="0">
                <a:solidFill>
                  <a:srgbClr val="FFFFFF"/>
                </a:solidFill>
                <a:latin typeface="Arial"/>
                <a:ea typeface="Arial"/>
                <a:cs typeface="Arial"/>
                <a:sym typeface="Arial"/>
              </a:rPr>
              <a:t>Intput: Biến toàn cục là mảng các ô cờ MangOCo</a:t>
            </a:r>
            <a:endParaRPr dirty="0">
              <a:solidFill>
                <a:srgbClr val="FFFFFF"/>
              </a:solidFill>
              <a:latin typeface="Arial"/>
              <a:ea typeface="Arial"/>
              <a:cs typeface="Arial"/>
              <a:sym typeface="Arial"/>
            </a:endParaRPr>
          </a:p>
          <a:p>
            <a:pPr marL="914400" lvl="0" indent="457200" algn="l" rtl="0">
              <a:lnSpc>
                <a:spcPct val="100000"/>
              </a:lnSpc>
              <a:spcBef>
                <a:spcPts val="1200"/>
              </a:spcBef>
              <a:spcAft>
                <a:spcPts val="0"/>
              </a:spcAft>
              <a:buNone/>
            </a:pPr>
            <a:r>
              <a:rPr lang="en" dirty="0">
                <a:solidFill>
                  <a:srgbClr val="FFFFFF"/>
                </a:solidFill>
                <a:latin typeface="Arial"/>
                <a:ea typeface="Arial"/>
                <a:cs typeface="Arial"/>
                <a:sym typeface="Arial"/>
              </a:rPr>
              <a:t>Output: Oco Ketqua, là một ô cờ được chọn với giá trị </a:t>
            </a:r>
            <a:r>
              <a:rPr lang="en" i="1" dirty="0">
                <a:solidFill>
                  <a:srgbClr val="FFFFFF"/>
                </a:solidFill>
                <a:latin typeface="Arial"/>
                <a:ea typeface="Arial"/>
                <a:cs typeface="Arial"/>
                <a:sym typeface="Arial"/>
              </a:rPr>
              <a:t>sở hữu </a:t>
            </a:r>
            <a:r>
              <a:rPr lang="en" dirty="0">
                <a:solidFill>
                  <a:srgbClr val="FFFFFF"/>
                </a:solidFill>
                <a:latin typeface="Arial"/>
                <a:ea typeface="Arial"/>
                <a:cs typeface="Arial"/>
                <a:sym typeface="Arial"/>
              </a:rPr>
              <a:t>được gán</a:t>
            </a:r>
            <a:r>
              <a:rPr lang="en" i="1" dirty="0">
                <a:solidFill>
                  <a:srgbClr val="FFFFFF"/>
                </a:solidFill>
                <a:latin typeface="Arial"/>
                <a:ea typeface="Arial"/>
                <a:cs typeface="Arial"/>
                <a:sym typeface="Arial"/>
              </a:rPr>
              <a:t> =</a:t>
            </a:r>
            <a:r>
              <a:rPr lang="en" dirty="0">
                <a:solidFill>
                  <a:srgbClr val="FFFFFF"/>
                </a:solidFill>
                <a:latin typeface="Arial"/>
                <a:ea typeface="Arial"/>
                <a:cs typeface="Arial"/>
                <a:sym typeface="Arial"/>
              </a:rPr>
              <a:t> 1. (mặc định máy = 1, player = 2)</a:t>
            </a:r>
            <a:endParaRPr dirty="0">
              <a:solidFill>
                <a:srgbClr val="FFFFFF"/>
              </a:solidFill>
              <a:latin typeface="Arial"/>
              <a:ea typeface="Arial"/>
              <a:cs typeface="Arial"/>
              <a:sym typeface="Arial"/>
            </a:endParaRPr>
          </a:p>
          <a:p>
            <a:pPr marL="0" lvl="0" indent="0" algn="l" rtl="0">
              <a:spcBef>
                <a:spcPts val="1200"/>
              </a:spcBef>
              <a:spcAft>
                <a:spcPts val="0"/>
              </a:spcAft>
              <a:buNone/>
            </a:pPr>
            <a:endParaRPr dirty="0">
              <a:solidFill>
                <a:srgbClr val="FFFFFF"/>
              </a:solidFill>
              <a:latin typeface="Arial"/>
              <a:ea typeface="Arial"/>
              <a:cs typeface="Arial"/>
              <a:sym typeface="Arial"/>
            </a:endParaRPr>
          </a:p>
          <a:p>
            <a:pPr marL="0" lvl="0" indent="0" algn="l" rtl="0">
              <a:spcBef>
                <a:spcPts val="1200"/>
              </a:spcBef>
              <a:spcAft>
                <a:spcPts val="0"/>
              </a:spcAft>
              <a:buNone/>
            </a:pPr>
            <a:endParaRPr dirty="0">
              <a:solidFill>
                <a:srgbClr val="FFFFFF"/>
              </a:solidFill>
              <a:latin typeface="Arial"/>
              <a:ea typeface="Arial"/>
              <a:cs typeface="Arial"/>
              <a:sym typeface="Arial"/>
            </a:endParaRPr>
          </a:p>
          <a:p>
            <a:pPr marL="0" lvl="0" indent="0" algn="l" rtl="0">
              <a:spcBef>
                <a:spcPts val="1200"/>
              </a:spcBef>
              <a:spcAft>
                <a:spcPts val="1600"/>
              </a:spcAft>
              <a:buNone/>
            </a:pPr>
            <a:endParaRPr sz="1500" b="1" dirty="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4"/>
          <p:cNvSpPr txBox="1">
            <a:spLocks noGrp="1"/>
          </p:cNvSpPr>
          <p:nvPr>
            <p:ph type="body" idx="1"/>
          </p:nvPr>
        </p:nvSpPr>
        <p:spPr>
          <a:xfrm>
            <a:off x="1257325" y="411900"/>
            <a:ext cx="7038900" cy="4319700"/>
          </a:xfrm>
          <a:prstGeom prst="rect">
            <a:avLst/>
          </a:prstGeom>
        </p:spPr>
        <p:txBody>
          <a:bodyPr spcFirstLastPara="1" wrap="square" lIns="91425" tIns="91425" rIns="91425" bIns="91425" anchor="t" anchorCtr="0">
            <a:noAutofit/>
          </a:bodyPr>
          <a:lstStyle/>
          <a:p>
            <a:pPr marL="0" lvl="0" indent="457200" algn="l" rtl="0">
              <a:spcBef>
                <a:spcPts val="1200"/>
              </a:spcBef>
              <a:spcAft>
                <a:spcPts val="0"/>
              </a:spcAft>
              <a:buNone/>
            </a:pPr>
            <a:r>
              <a:rPr lang="en" dirty="0">
                <a:solidFill>
                  <a:srgbClr val="FFFFFF"/>
                </a:solidFill>
                <a:latin typeface="Arial"/>
                <a:ea typeface="Arial"/>
                <a:cs typeface="Arial"/>
                <a:sym typeface="Arial"/>
              </a:rPr>
              <a:t>- Các thao tác cần phải xử lý để hỗ trợ cho việc đánh giá độ tốt của trạng thái hiện tại của bàn cờ, điểm tấn công và phòng thủ của mỗi ô cờ ở trạng thái hiện tại:</a:t>
            </a:r>
            <a:endParaRPr dirty="0">
              <a:solidFill>
                <a:srgbClr val="FFFFFF"/>
              </a:solidFill>
              <a:latin typeface="Arial"/>
              <a:ea typeface="Arial"/>
              <a:cs typeface="Arial"/>
              <a:sym typeface="Arial"/>
            </a:endParaRPr>
          </a:p>
          <a:p>
            <a:pPr marL="0" lvl="0" indent="0" algn="l" rtl="0">
              <a:spcBef>
                <a:spcPts val="1200"/>
              </a:spcBef>
              <a:spcAft>
                <a:spcPts val="0"/>
              </a:spcAft>
              <a:buNone/>
            </a:pPr>
            <a:r>
              <a:rPr lang="en" dirty="0">
                <a:solidFill>
                  <a:srgbClr val="FFFFFF"/>
                </a:solidFill>
                <a:latin typeface="Arial"/>
                <a:ea typeface="Arial"/>
                <a:cs typeface="Arial"/>
                <a:sym typeface="Arial"/>
              </a:rPr>
              <a:t> 	+ Đánh giá độ quan trọng bằng thông số điểm tấn công và điểm phòng thủ của mỗi ô cờ trên bàn cờ, giúp chọn các bước đi ban đầu để bắt đầu quá trình “nhìn trước” và đánh giá:</a:t>
            </a:r>
            <a:endParaRPr dirty="0">
              <a:solidFill>
                <a:srgbClr val="FFFFFF"/>
              </a:solidFill>
              <a:latin typeface="Arial"/>
              <a:ea typeface="Arial"/>
              <a:cs typeface="Arial"/>
              <a:sym typeface="Arial"/>
            </a:endParaRPr>
          </a:p>
          <a:p>
            <a:pPr marL="914400" lvl="0" indent="457200" algn="l" rtl="0">
              <a:spcBef>
                <a:spcPts val="1200"/>
              </a:spcBef>
              <a:spcAft>
                <a:spcPts val="0"/>
              </a:spcAft>
              <a:buNone/>
            </a:pPr>
            <a:r>
              <a:rPr lang="en" dirty="0">
                <a:solidFill>
                  <a:srgbClr val="FFFFFF"/>
                </a:solidFill>
                <a:latin typeface="Arial"/>
                <a:ea typeface="Arial"/>
                <a:cs typeface="Arial"/>
                <a:sym typeface="Arial"/>
              </a:rPr>
              <a:t>Hàm Point GetMaxNode(int [,] mangTrangThaiHienTai)</a:t>
            </a:r>
            <a:endParaRPr dirty="0">
              <a:solidFill>
                <a:srgbClr val="FFFFFF"/>
              </a:solidFill>
              <a:latin typeface="Arial"/>
              <a:ea typeface="Arial"/>
              <a:cs typeface="Arial"/>
              <a:sym typeface="Arial"/>
            </a:endParaRPr>
          </a:p>
          <a:p>
            <a:pPr marL="914400" lvl="0" indent="457200" algn="l" rtl="0">
              <a:spcBef>
                <a:spcPts val="1200"/>
              </a:spcBef>
              <a:spcAft>
                <a:spcPts val="0"/>
              </a:spcAft>
              <a:buNone/>
            </a:pPr>
            <a:r>
              <a:rPr lang="en" dirty="0">
                <a:solidFill>
                  <a:srgbClr val="FFFFFF"/>
                </a:solidFill>
                <a:latin typeface="Arial"/>
                <a:ea typeface="Arial"/>
                <a:cs typeface="Arial"/>
                <a:sym typeface="Arial"/>
              </a:rPr>
              <a:t>Input: Nhận đầu vào là 1 mảng 2 kiểu int 2 chiều có cấu trúc của bàn cờ, cho biết trạng thái của bàn cờ hiện tại là giá trị </a:t>
            </a:r>
            <a:r>
              <a:rPr lang="en" i="1" dirty="0">
                <a:solidFill>
                  <a:srgbClr val="FFFFFF"/>
                </a:solidFill>
                <a:latin typeface="Arial"/>
                <a:ea typeface="Arial"/>
                <a:cs typeface="Arial"/>
                <a:sym typeface="Arial"/>
              </a:rPr>
              <a:t>sở hữu</a:t>
            </a:r>
            <a:r>
              <a:rPr lang="en" dirty="0">
                <a:solidFill>
                  <a:srgbClr val="FFFFFF"/>
                </a:solidFill>
                <a:latin typeface="Arial"/>
                <a:ea typeface="Arial"/>
                <a:cs typeface="Arial"/>
                <a:sym typeface="Arial"/>
              </a:rPr>
              <a:t> của từng ô cờ trên bàn cờ.</a:t>
            </a:r>
            <a:endParaRPr dirty="0">
              <a:solidFill>
                <a:srgbClr val="FFFFFF"/>
              </a:solidFill>
              <a:latin typeface="Arial"/>
              <a:ea typeface="Arial"/>
              <a:cs typeface="Arial"/>
              <a:sym typeface="Arial"/>
            </a:endParaRPr>
          </a:p>
          <a:p>
            <a:pPr marL="914400" lvl="0" indent="457200" algn="l" rtl="0">
              <a:spcBef>
                <a:spcPts val="1200"/>
              </a:spcBef>
              <a:spcAft>
                <a:spcPts val="1200"/>
              </a:spcAft>
              <a:buNone/>
            </a:pPr>
            <a:r>
              <a:rPr lang="en" dirty="0">
                <a:solidFill>
                  <a:srgbClr val="FFFFFF"/>
                </a:solidFill>
                <a:latin typeface="Arial"/>
                <a:ea typeface="Arial"/>
                <a:cs typeface="Arial"/>
                <a:sym typeface="Arial"/>
              </a:rPr>
              <a:t>Output: Mội đối tượng Point chưa giá trị tọa độ của ô cờ mang điểm tấn công và phòng ngự cao nhất bàn cờ.</a:t>
            </a:r>
            <a:endParaRPr dirty="0">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5"/>
          <p:cNvSpPr txBox="1">
            <a:spLocks noGrp="1"/>
          </p:cNvSpPr>
          <p:nvPr>
            <p:ph type="body" idx="1"/>
          </p:nvPr>
        </p:nvSpPr>
        <p:spPr>
          <a:xfrm>
            <a:off x="1207125" y="492275"/>
            <a:ext cx="7713600" cy="4078500"/>
          </a:xfrm>
          <a:prstGeom prst="rect">
            <a:avLst/>
          </a:prstGeom>
        </p:spPr>
        <p:txBody>
          <a:bodyPr spcFirstLastPara="1" wrap="square" lIns="91425" tIns="91425" rIns="91425" bIns="91425" anchor="t" anchorCtr="0">
            <a:noAutofit/>
          </a:bodyPr>
          <a:lstStyle/>
          <a:p>
            <a:pPr marL="457200" lvl="0" indent="0" algn="l" rtl="0">
              <a:spcBef>
                <a:spcPts val="1200"/>
              </a:spcBef>
              <a:spcAft>
                <a:spcPts val="0"/>
              </a:spcAft>
              <a:buNone/>
            </a:pPr>
            <a:r>
              <a:rPr lang="en">
                <a:solidFill>
                  <a:srgbClr val="FFFFFF"/>
                </a:solidFill>
                <a:latin typeface="Arial"/>
                <a:ea typeface="Arial"/>
                <a:cs typeface="Arial"/>
                <a:sym typeface="Arial"/>
              </a:rPr>
              <a:t> + Đánh giá độ tốt của một trạng thái bàn cờ dựa vào sự sắp xếp của các quân cờ đang xét so với trạng thái chiến thắng của mỗi bên đang xét.</a:t>
            </a:r>
            <a:endParaRPr>
              <a:solidFill>
                <a:srgbClr val="FFFFFF"/>
              </a:solidFill>
              <a:latin typeface="Arial"/>
              <a:ea typeface="Arial"/>
              <a:cs typeface="Arial"/>
              <a:sym typeface="Arial"/>
            </a:endParaRPr>
          </a:p>
          <a:p>
            <a:pPr marL="457200" lvl="0" indent="457200" algn="l" rtl="0">
              <a:spcBef>
                <a:spcPts val="1200"/>
              </a:spcBef>
              <a:spcAft>
                <a:spcPts val="0"/>
              </a:spcAft>
              <a:buNone/>
            </a:pPr>
            <a:r>
              <a:rPr lang="en">
                <a:solidFill>
                  <a:srgbClr val="FFFFFF"/>
                </a:solidFill>
                <a:latin typeface="Arial"/>
                <a:ea typeface="Arial"/>
                <a:cs typeface="Arial"/>
                <a:sym typeface="Arial"/>
              </a:rPr>
              <a:t>Hàm int DinhGiaTrangThaiKetThuc (int [,] MangTrangThaiHienTai, int LuotDi HienTai)</a:t>
            </a:r>
            <a:endParaRPr>
              <a:solidFill>
                <a:srgbClr val="FFFFFF"/>
              </a:solidFill>
              <a:latin typeface="Arial"/>
              <a:ea typeface="Arial"/>
              <a:cs typeface="Arial"/>
              <a:sym typeface="Arial"/>
            </a:endParaRPr>
          </a:p>
          <a:p>
            <a:pPr marL="457200" lvl="0" indent="457200" algn="l" rtl="0">
              <a:spcBef>
                <a:spcPts val="1200"/>
              </a:spcBef>
              <a:spcAft>
                <a:spcPts val="0"/>
              </a:spcAft>
              <a:buNone/>
            </a:pPr>
            <a:r>
              <a:rPr lang="en">
                <a:solidFill>
                  <a:srgbClr val="FFFFFF"/>
                </a:solidFill>
                <a:latin typeface="Arial"/>
                <a:ea typeface="Arial"/>
                <a:cs typeface="Arial"/>
                <a:sym typeface="Arial"/>
              </a:rPr>
              <a:t>Input: Nhận đầu vào là 1 mảng 2 kiểu int 2 chiều có cấu trúc của bàn cờ, cho biết trạng thái của bàn cờ hiện tại là giá trị </a:t>
            </a:r>
            <a:r>
              <a:rPr lang="en" i="1">
                <a:solidFill>
                  <a:srgbClr val="FFFFFF"/>
                </a:solidFill>
                <a:latin typeface="Arial"/>
                <a:ea typeface="Arial"/>
                <a:cs typeface="Arial"/>
                <a:sym typeface="Arial"/>
              </a:rPr>
              <a:t>sở hữu</a:t>
            </a:r>
            <a:r>
              <a:rPr lang="en">
                <a:solidFill>
                  <a:srgbClr val="FFFFFF"/>
                </a:solidFill>
                <a:latin typeface="Arial"/>
                <a:ea typeface="Arial"/>
                <a:cs typeface="Arial"/>
                <a:sym typeface="Arial"/>
              </a:rPr>
              <a:t> của từng ô cờ trên bàn cờ và một biến int cho biết lượt đi đang được xét đến thuộc về bên nào.</a:t>
            </a:r>
            <a:endParaRPr>
              <a:solidFill>
                <a:srgbClr val="FFFFFF"/>
              </a:solidFill>
              <a:latin typeface="Arial"/>
              <a:ea typeface="Arial"/>
              <a:cs typeface="Arial"/>
              <a:sym typeface="Arial"/>
            </a:endParaRPr>
          </a:p>
          <a:p>
            <a:pPr marL="457200" lvl="0" indent="457200" algn="l" rtl="0">
              <a:spcBef>
                <a:spcPts val="1200"/>
              </a:spcBef>
              <a:spcAft>
                <a:spcPts val="0"/>
              </a:spcAft>
              <a:buNone/>
            </a:pPr>
            <a:r>
              <a:rPr lang="en">
                <a:solidFill>
                  <a:srgbClr val="FFFFFF"/>
                </a:solidFill>
                <a:latin typeface="Arial"/>
                <a:ea typeface="Arial"/>
                <a:cs typeface="Arial"/>
                <a:sym typeface="Arial"/>
              </a:rPr>
              <a:t>Output: Một biến int mang giá trị đã được đánh giá cho trạng thái đầu vào.</a:t>
            </a:r>
            <a:endParaRPr>
              <a:solidFill>
                <a:srgbClr val="FFFFFF"/>
              </a:solidFill>
              <a:latin typeface="Arial"/>
              <a:ea typeface="Arial"/>
              <a:cs typeface="Arial"/>
              <a:sym typeface="Arial"/>
            </a:endParaRPr>
          </a:p>
          <a:p>
            <a:pPr marL="0" lvl="0" indent="0" algn="l" rtl="0">
              <a:spcBef>
                <a:spcPts val="1200"/>
              </a:spcBef>
              <a:spcAft>
                <a:spcPts val="0"/>
              </a:spcAft>
              <a:buNone/>
            </a:pPr>
            <a:r>
              <a:rPr lang="en">
                <a:solidFill>
                  <a:srgbClr val="FFFFFF"/>
                </a:solidFill>
                <a:latin typeface="Arial"/>
                <a:ea typeface="Arial"/>
                <a:cs typeface="Arial"/>
                <a:sym typeface="Arial"/>
              </a:rPr>
              <a:t>- Thuật giải Minimax có cắt tỉa alpha, beta dùng để “nhìn trước” các trạng thái chưa được phát triển và lượng giá cho từng trạng thái kế tiếp sắp được chọn:</a:t>
            </a:r>
            <a:endParaRPr>
              <a:solidFill>
                <a:srgbClr val="FFFFFF"/>
              </a:solidFill>
              <a:latin typeface="Arial"/>
              <a:ea typeface="Arial"/>
              <a:cs typeface="Arial"/>
              <a:sym typeface="Arial"/>
            </a:endParaRPr>
          </a:p>
          <a:p>
            <a:pPr marL="0" lvl="0" indent="457200" algn="l" rtl="0">
              <a:spcBef>
                <a:spcPts val="1200"/>
              </a:spcBef>
              <a:spcAft>
                <a:spcPts val="0"/>
              </a:spcAft>
              <a:buNone/>
            </a:pPr>
            <a:r>
              <a:rPr lang="en">
                <a:solidFill>
                  <a:srgbClr val="FFFFFF"/>
                </a:solidFill>
                <a:latin typeface="Arial"/>
                <a:ea typeface="Arial"/>
                <a:cs typeface="Arial"/>
                <a:sym typeface="Arial"/>
              </a:rPr>
              <a:t>+ Trong thuật giải Minimax, tồn tại 2 đối tượng là Max đại diện cho bên luôn muốn chiến thắng và Min đại diện cho bên cố gắng để hạn chế tối thiểu số điểm của Max. Vậy, ta sẽ có 2 hàm để thực hiện từng thao tác tương ứng với từng lớp.</a:t>
            </a:r>
            <a:endParaRPr>
              <a:solidFill>
                <a:srgbClr val="FFFFFF"/>
              </a:solidFill>
              <a:latin typeface="Arial"/>
              <a:ea typeface="Arial"/>
              <a:cs typeface="Arial"/>
              <a:sym typeface="Arial"/>
            </a:endParaRPr>
          </a:p>
          <a:p>
            <a:pPr marL="0" lvl="0" indent="0" algn="l" rtl="0">
              <a:spcBef>
                <a:spcPts val="1200"/>
              </a:spcBef>
              <a:spcAft>
                <a:spcPts val="0"/>
              </a:spcAft>
              <a:buNone/>
            </a:pPr>
            <a:endParaRPr>
              <a:solidFill>
                <a:srgbClr val="FFFFFF"/>
              </a:solidFill>
              <a:latin typeface="Arial"/>
              <a:ea typeface="Arial"/>
              <a:cs typeface="Arial"/>
              <a:sym typeface="Arial"/>
            </a:endParaRPr>
          </a:p>
          <a:p>
            <a:pPr marL="0" lvl="0" indent="0" algn="l" rtl="0">
              <a:spcBef>
                <a:spcPts val="1200"/>
              </a:spcBef>
              <a:spcAft>
                <a:spcPts val="0"/>
              </a:spcAft>
              <a:buNone/>
            </a:pPr>
            <a:endParaRPr>
              <a:solidFill>
                <a:srgbClr val="FFFFFF"/>
              </a:solidFill>
              <a:latin typeface="Arial"/>
              <a:ea typeface="Arial"/>
              <a:cs typeface="Arial"/>
              <a:sym typeface="Arial"/>
            </a:endParaRPr>
          </a:p>
          <a:p>
            <a:pPr marL="0" lvl="0" indent="0" algn="l" rtl="0">
              <a:spcBef>
                <a:spcPts val="120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6"/>
          <p:cNvSpPr txBox="1">
            <a:spLocks noGrp="1"/>
          </p:cNvSpPr>
          <p:nvPr>
            <p:ph type="body" idx="1"/>
          </p:nvPr>
        </p:nvSpPr>
        <p:spPr>
          <a:xfrm>
            <a:off x="1317550" y="200925"/>
            <a:ext cx="7693500" cy="4671300"/>
          </a:xfrm>
          <a:prstGeom prst="rect">
            <a:avLst/>
          </a:prstGeom>
        </p:spPr>
        <p:txBody>
          <a:bodyPr spcFirstLastPara="1" wrap="square" lIns="91425" tIns="91425" rIns="91425" bIns="91425" anchor="t" anchorCtr="0">
            <a:noAutofit/>
          </a:bodyPr>
          <a:lstStyle/>
          <a:p>
            <a:pPr marL="0" lvl="0" indent="457200" algn="l" rtl="0">
              <a:spcBef>
                <a:spcPts val="1200"/>
              </a:spcBef>
              <a:spcAft>
                <a:spcPts val="0"/>
              </a:spcAft>
              <a:buNone/>
            </a:pPr>
            <a:r>
              <a:rPr lang="en">
                <a:solidFill>
                  <a:srgbClr val="FFFFFF"/>
                </a:solidFill>
                <a:latin typeface="Arial"/>
                <a:ea typeface="Arial"/>
                <a:cs typeface="Arial"/>
                <a:sym typeface="Arial"/>
              </a:rPr>
              <a:t>+ Hàm MaxValue, MinValue: hàm sẽ nhận vào input gồm một trạng thái hiện tại t có dạng mảng 2 chiều có cấu trúc của bàn cờ, một đối tượng Point p có ý nghĩa là giá trị tọa độ của nước cờ kế tiếp và các giá trị khác là biến alpha, beta hỗ trợ cho việc cắt tỉa các nhánh dư thừa.</a:t>
            </a:r>
            <a:endParaRPr>
              <a:solidFill>
                <a:srgbClr val="FFFFFF"/>
              </a:solidFill>
              <a:latin typeface="Arial"/>
              <a:ea typeface="Arial"/>
              <a:cs typeface="Arial"/>
              <a:sym typeface="Arial"/>
            </a:endParaRPr>
          </a:p>
          <a:p>
            <a:pPr marL="457200" lvl="0" indent="457200" algn="l" rtl="0">
              <a:spcBef>
                <a:spcPts val="1200"/>
              </a:spcBef>
              <a:spcAft>
                <a:spcPts val="0"/>
              </a:spcAft>
              <a:buNone/>
            </a:pPr>
            <a:r>
              <a:rPr lang="en">
                <a:solidFill>
                  <a:srgbClr val="FFFFFF"/>
                </a:solidFill>
                <a:latin typeface="Arial"/>
                <a:ea typeface="Arial"/>
                <a:cs typeface="Arial"/>
                <a:sym typeface="Arial"/>
              </a:rPr>
              <a:t>Hàm MaxValue, MinValue:</a:t>
            </a:r>
            <a:endParaRPr>
              <a:solidFill>
                <a:srgbClr val="FFFFFF"/>
              </a:solidFill>
              <a:latin typeface="Arial"/>
              <a:ea typeface="Arial"/>
              <a:cs typeface="Arial"/>
              <a:sym typeface="Arial"/>
            </a:endParaRPr>
          </a:p>
          <a:p>
            <a:pPr marL="457200" lvl="0" indent="457200" algn="l" rtl="0">
              <a:spcBef>
                <a:spcPts val="1200"/>
              </a:spcBef>
              <a:spcAft>
                <a:spcPts val="0"/>
              </a:spcAft>
              <a:buNone/>
            </a:pPr>
            <a:r>
              <a:rPr lang="en">
                <a:solidFill>
                  <a:srgbClr val="FFFFFF"/>
                </a:solidFill>
                <a:latin typeface="Arial"/>
                <a:ea typeface="Arial"/>
                <a:cs typeface="Arial"/>
                <a:sym typeface="Arial"/>
              </a:rPr>
              <a:t>* int MinValue(int [,] MangTrangThaiHinTai, Point NuocDi, int alpha, int beta, int depth ) </a:t>
            </a:r>
            <a:endParaRPr>
              <a:solidFill>
                <a:srgbClr val="FFFFFF"/>
              </a:solidFill>
              <a:latin typeface="Arial"/>
              <a:ea typeface="Arial"/>
              <a:cs typeface="Arial"/>
              <a:sym typeface="Arial"/>
            </a:endParaRPr>
          </a:p>
          <a:p>
            <a:pPr marL="914400" lvl="0" indent="457200" algn="l" rtl="0">
              <a:spcBef>
                <a:spcPts val="1200"/>
              </a:spcBef>
              <a:spcAft>
                <a:spcPts val="0"/>
              </a:spcAft>
              <a:buNone/>
            </a:pPr>
            <a:r>
              <a:rPr lang="en">
                <a:solidFill>
                  <a:srgbClr val="FFFFFF"/>
                </a:solidFill>
                <a:latin typeface="Arial"/>
                <a:ea typeface="Arial"/>
                <a:cs typeface="Arial"/>
                <a:sym typeface="Arial"/>
              </a:rPr>
              <a:t>Input: Nhận đầu vào là 1 mảng 2 kiểu int 2 chiều có cấu trúc của bàn cờ, cho biết trạng thái của bàn cờ hiện tại là giá trị </a:t>
            </a:r>
            <a:r>
              <a:rPr lang="en" i="1">
                <a:solidFill>
                  <a:srgbClr val="FFFFFF"/>
                </a:solidFill>
                <a:latin typeface="Arial"/>
                <a:ea typeface="Arial"/>
                <a:cs typeface="Arial"/>
                <a:sym typeface="Arial"/>
              </a:rPr>
              <a:t>sở hữu</a:t>
            </a:r>
            <a:r>
              <a:rPr lang="en">
                <a:solidFill>
                  <a:srgbClr val="FFFFFF"/>
                </a:solidFill>
                <a:latin typeface="Arial"/>
                <a:ea typeface="Arial"/>
                <a:cs typeface="Arial"/>
                <a:sym typeface="Arial"/>
              </a:rPr>
              <a:t> của từng ô cờ trên bàn cờ, một Point p chứa tọa độ của nước đi, các biến int alpha, beta, depth.</a:t>
            </a:r>
            <a:endParaRPr>
              <a:solidFill>
                <a:srgbClr val="FFFFFF"/>
              </a:solidFill>
              <a:latin typeface="Arial"/>
              <a:ea typeface="Arial"/>
              <a:cs typeface="Arial"/>
              <a:sym typeface="Arial"/>
            </a:endParaRPr>
          </a:p>
          <a:p>
            <a:pPr marL="914400" lvl="0" indent="457200" algn="l" rtl="0">
              <a:spcBef>
                <a:spcPts val="1200"/>
              </a:spcBef>
              <a:spcAft>
                <a:spcPts val="0"/>
              </a:spcAft>
              <a:buNone/>
            </a:pPr>
            <a:r>
              <a:rPr lang="en">
                <a:solidFill>
                  <a:srgbClr val="FFFFFF"/>
                </a:solidFill>
                <a:latin typeface="Arial"/>
                <a:ea typeface="Arial"/>
                <a:cs typeface="Arial"/>
                <a:sym typeface="Arial"/>
              </a:rPr>
              <a:t>Output: Giá trị của trạng thái thuộc lớp Min, bằng với giá trị của beta.</a:t>
            </a:r>
            <a:endParaRPr>
              <a:solidFill>
                <a:srgbClr val="FFFFFF"/>
              </a:solidFill>
              <a:latin typeface="Arial"/>
              <a:ea typeface="Arial"/>
              <a:cs typeface="Arial"/>
              <a:sym typeface="Arial"/>
            </a:endParaRPr>
          </a:p>
          <a:p>
            <a:pPr marL="457200" lvl="0" indent="457200" algn="l" rtl="0">
              <a:spcBef>
                <a:spcPts val="1200"/>
              </a:spcBef>
              <a:spcAft>
                <a:spcPts val="0"/>
              </a:spcAft>
              <a:buNone/>
            </a:pPr>
            <a:r>
              <a:rPr lang="en">
                <a:solidFill>
                  <a:srgbClr val="FFFFFF"/>
                </a:solidFill>
                <a:latin typeface="Arial"/>
                <a:ea typeface="Arial"/>
                <a:cs typeface="Arial"/>
                <a:sym typeface="Arial"/>
              </a:rPr>
              <a:t>* int MaxValue(int [,] MangTrangThaiHienTai, Point NuocDi, int alpha, int beta, int depth )</a:t>
            </a:r>
            <a:endParaRPr>
              <a:solidFill>
                <a:srgbClr val="FFFFFF"/>
              </a:solidFill>
              <a:latin typeface="Arial"/>
              <a:ea typeface="Arial"/>
              <a:cs typeface="Arial"/>
              <a:sym typeface="Arial"/>
            </a:endParaRPr>
          </a:p>
          <a:p>
            <a:pPr marL="914400" lvl="0" indent="457200" algn="l" rtl="0">
              <a:spcBef>
                <a:spcPts val="1200"/>
              </a:spcBef>
              <a:spcAft>
                <a:spcPts val="0"/>
              </a:spcAft>
              <a:buNone/>
            </a:pPr>
            <a:r>
              <a:rPr lang="en">
                <a:solidFill>
                  <a:srgbClr val="FFFFFF"/>
                </a:solidFill>
                <a:latin typeface="Arial"/>
                <a:ea typeface="Arial"/>
                <a:cs typeface="Arial"/>
                <a:sym typeface="Arial"/>
              </a:rPr>
              <a:t>Input: Nhận đầu vào là 1 mảng 2 kiểu int 2 chiều có cấu trúc của bàn cờ, cho biết trạng thái của bàn cờ hiện tại là giá trị </a:t>
            </a:r>
            <a:r>
              <a:rPr lang="en" i="1">
                <a:solidFill>
                  <a:srgbClr val="FFFFFF"/>
                </a:solidFill>
                <a:latin typeface="Arial"/>
                <a:ea typeface="Arial"/>
                <a:cs typeface="Arial"/>
                <a:sym typeface="Arial"/>
              </a:rPr>
              <a:t>sở hữu</a:t>
            </a:r>
            <a:r>
              <a:rPr lang="en">
                <a:solidFill>
                  <a:srgbClr val="FFFFFF"/>
                </a:solidFill>
                <a:latin typeface="Arial"/>
                <a:ea typeface="Arial"/>
                <a:cs typeface="Arial"/>
                <a:sym typeface="Arial"/>
              </a:rPr>
              <a:t> của từng ô cờ trên bàn cờ, một Point p chứa tọa độ của nước đi, các biến int alpha, beta, depth.</a:t>
            </a:r>
            <a:endParaRPr>
              <a:solidFill>
                <a:srgbClr val="FFFFFF"/>
              </a:solidFill>
              <a:latin typeface="Arial"/>
              <a:ea typeface="Arial"/>
              <a:cs typeface="Arial"/>
              <a:sym typeface="Arial"/>
            </a:endParaRPr>
          </a:p>
          <a:p>
            <a:pPr marL="914400" lvl="0" indent="457200" algn="l" rtl="0">
              <a:spcBef>
                <a:spcPts val="1200"/>
              </a:spcBef>
              <a:spcAft>
                <a:spcPts val="0"/>
              </a:spcAft>
              <a:buNone/>
            </a:pPr>
            <a:r>
              <a:rPr lang="en">
                <a:solidFill>
                  <a:srgbClr val="FFFFFF"/>
                </a:solidFill>
                <a:latin typeface="Arial"/>
                <a:ea typeface="Arial"/>
                <a:cs typeface="Arial"/>
                <a:sym typeface="Arial"/>
              </a:rPr>
              <a:t>Output: Giá trị của trạng thái thuộc lớp Max, bằng với giá trị của alpha.</a:t>
            </a:r>
            <a:endParaRPr>
              <a:solidFill>
                <a:srgbClr val="FFFFFF"/>
              </a:solidFill>
              <a:latin typeface="Arial"/>
              <a:ea typeface="Arial"/>
              <a:cs typeface="Arial"/>
              <a:sym typeface="Arial"/>
            </a:endParaRPr>
          </a:p>
          <a:p>
            <a:pPr marL="457200" lvl="0" indent="457200" algn="l" rtl="0">
              <a:spcBef>
                <a:spcPts val="1200"/>
              </a:spcBef>
              <a:spcAft>
                <a:spcPts val="0"/>
              </a:spcAft>
              <a:buNone/>
            </a:pPr>
            <a:endParaRPr>
              <a:solidFill>
                <a:srgbClr val="FFFFFF"/>
              </a:solidFill>
              <a:latin typeface="Arial"/>
              <a:ea typeface="Arial"/>
              <a:cs typeface="Arial"/>
              <a:sym typeface="Arial"/>
            </a:endParaRPr>
          </a:p>
          <a:p>
            <a:pPr marL="0" lvl="0" indent="0" algn="l" rtl="0">
              <a:spcBef>
                <a:spcPts val="120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7"/>
          <p:cNvSpPr txBox="1">
            <a:spLocks noGrp="1"/>
          </p:cNvSpPr>
          <p:nvPr>
            <p:ph type="body" idx="1"/>
          </p:nvPr>
        </p:nvSpPr>
        <p:spPr>
          <a:xfrm>
            <a:off x="1307549" y="356700"/>
            <a:ext cx="7129219" cy="44301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FFFFFF"/>
              </a:buClr>
              <a:buSzPts val="1500"/>
              <a:buFont typeface="Arial"/>
              <a:buChar char="●"/>
            </a:pPr>
            <a:r>
              <a:rPr lang="en" sz="1500" b="1" dirty="0">
                <a:solidFill>
                  <a:srgbClr val="FFFFFF"/>
                </a:solidFill>
                <a:latin typeface="Arial"/>
                <a:ea typeface="Arial"/>
                <a:cs typeface="Arial"/>
                <a:sym typeface="Arial"/>
              </a:rPr>
              <a:t>Ví dụ minh họa thuật toán / thuật giải :</a:t>
            </a:r>
            <a:endParaRPr sz="1500" b="1" dirty="0">
              <a:solidFill>
                <a:srgbClr val="FFFFFF"/>
              </a:solidFill>
              <a:latin typeface="Arial"/>
              <a:ea typeface="Arial"/>
              <a:cs typeface="Arial"/>
              <a:sym typeface="Arial"/>
            </a:endParaRPr>
          </a:p>
          <a:p>
            <a:pPr marL="0" lvl="0" indent="0" algn="l" rtl="0">
              <a:lnSpc>
                <a:spcPct val="150000"/>
              </a:lnSpc>
              <a:spcBef>
                <a:spcPts val="1600"/>
              </a:spcBef>
              <a:spcAft>
                <a:spcPts val="1600"/>
              </a:spcAft>
              <a:buNone/>
            </a:pPr>
            <a:r>
              <a:rPr lang="en" b="1" dirty="0">
                <a:solidFill>
                  <a:srgbClr val="FFFFFF"/>
                </a:solidFill>
                <a:latin typeface="Arial"/>
                <a:ea typeface="Arial"/>
                <a:cs typeface="Arial"/>
                <a:sym typeface="Arial"/>
              </a:rPr>
              <a:t>	</a:t>
            </a:r>
            <a:r>
              <a:rPr lang="en" dirty="0">
                <a:solidFill>
                  <a:srgbClr val="FFFFFF"/>
                </a:solidFill>
                <a:latin typeface="Arial"/>
                <a:ea typeface="Arial"/>
                <a:cs typeface="Arial"/>
                <a:sym typeface="Arial"/>
              </a:rPr>
              <a:t>Khi cần định giá cho trạng thái “t” là trạng thái hiện tại, hàm GetMaxNode sẽ được gọi với trạng thái t. Bên trong hàm GetMaxNode sẽ tiến hành tính toán giá trị tấn công, phòng thủ ứng với mỗi ô cờ có thể đi tiếp được từ trạng thái t (tức là những ô cờ có sở hữu =0), sau đó sẽ ngẫu nhiên chọn ra một trong các ô cờ có giá trị tấn công, phòng thủ lớn  nhất để làm output. Ta gọi output vừa tìm được là t1, là một trong các trang thái con của t. Tương tự, ta gọi lại hàm GetMaxNode với t thêm 2 lần để tìm tiếp t2, t3. Như vậy ta có tập các node tiếp theo của t là {t1,t2,t3}. Sau đó, với t1, gọi hàm MinValue để định giá trị cho t1, trong hàm MinValue, ta gọi hàm Định giá trạng thái kết thúc để định giá cho t1, tiếp theo gọi lại hàm GetMaxNode để lấy 3 node con của t1 là tập {t11,t12,t13}. Với từng phần tử con của t1 là t11, t12, t13, ta lần lượt gọi MaxValue với độ sâu + 1 để định giá cho chúng. Tương tự vậy, đến khi đạt điều diện  dừng là độ sâu hiện tại &gt;= độ sâu tối đa (depth &gt;= maxdepth) hoặc giá trị kết thúc quá lớn (nghĩa là trạng thái đó đã rất gần trạng thái kết thúc) thì dừng đệ quy và xuất ngược về điểm trạng thái cho hàm trên. </a:t>
            </a:r>
            <a:endParaRPr b="1" dirty="0">
              <a:solidFill>
                <a:srgbClr val="FFFFFF"/>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latin typeface="Arial"/>
                <a:ea typeface="Arial"/>
                <a:cs typeface="Arial"/>
                <a:sym typeface="Arial"/>
              </a:rPr>
              <a:t>Chương 4 : ỨNG DỤNG</a:t>
            </a:r>
            <a:endParaRPr sz="3200">
              <a:latin typeface="Arial"/>
              <a:ea typeface="Arial"/>
              <a:cs typeface="Arial"/>
              <a:sym typeface="Arial"/>
            </a:endParaRPr>
          </a:p>
        </p:txBody>
      </p:sp>
      <p:sp>
        <p:nvSpPr>
          <p:cNvPr id="215" name="Google Shape;215;p28"/>
          <p:cNvSpPr txBox="1">
            <a:spLocks noGrp="1"/>
          </p:cNvSpPr>
          <p:nvPr>
            <p:ph type="body" idx="1"/>
          </p:nvPr>
        </p:nvSpPr>
        <p:spPr>
          <a:xfrm>
            <a:off x="1297500" y="13078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500" b="1">
              <a:latin typeface="Arial"/>
              <a:ea typeface="Arial"/>
              <a:cs typeface="Arial"/>
              <a:sym typeface="Arial"/>
            </a:endParaRPr>
          </a:p>
          <a:p>
            <a:pPr marL="457200" lvl="0" indent="0" algn="l" rtl="0">
              <a:spcBef>
                <a:spcPts val="1600"/>
              </a:spcBef>
              <a:spcAft>
                <a:spcPts val="0"/>
              </a:spcAft>
              <a:buNone/>
            </a:pPr>
            <a:endParaRPr sz="1500" b="1">
              <a:latin typeface="Arial"/>
              <a:ea typeface="Arial"/>
              <a:cs typeface="Arial"/>
              <a:sym typeface="Arial"/>
            </a:endParaRPr>
          </a:p>
          <a:p>
            <a:pPr marL="457200" lvl="0" indent="-323850" algn="l" rtl="0">
              <a:spcBef>
                <a:spcPts val="1600"/>
              </a:spcBef>
              <a:spcAft>
                <a:spcPts val="0"/>
              </a:spcAft>
              <a:buSzPts val="1500"/>
              <a:buFont typeface="Arial"/>
              <a:buChar char="●"/>
            </a:pPr>
            <a:r>
              <a:rPr lang="en" sz="1500" b="1">
                <a:latin typeface="Arial"/>
                <a:ea typeface="Arial"/>
                <a:cs typeface="Arial"/>
                <a:sym typeface="Arial"/>
              </a:rPr>
              <a:t>Cài đặt :</a:t>
            </a:r>
            <a:endParaRPr sz="1500" b="1">
              <a:latin typeface="Arial"/>
              <a:ea typeface="Arial"/>
              <a:cs typeface="Arial"/>
              <a:sym typeface="Arial"/>
            </a:endParaRPr>
          </a:p>
          <a:p>
            <a:pPr marL="0" lvl="0" indent="0" algn="l" rtl="0">
              <a:spcBef>
                <a:spcPts val="1600"/>
              </a:spcBef>
              <a:spcAft>
                <a:spcPts val="1600"/>
              </a:spcAft>
              <a:buNone/>
            </a:pPr>
            <a:r>
              <a:rPr lang="en" sz="1500" b="1">
                <a:latin typeface="Arial"/>
                <a:ea typeface="Arial"/>
                <a:cs typeface="Arial"/>
                <a:sym typeface="Arial"/>
              </a:rPr>
              <a:t>	</a:t>
            </a:r>
            <a:r>
              <a:rPr lang="en" sz="1500">
                <a:solidFill>
                  <a:srgbClr val="FFFFFF"/>
                </a:solidFill>
                <a:latin typeface="Arial"/>
                <a:ea typeface="Arial"/>
                <a:cs typeface="Arial"/>
                <a:sym typeface="Arial"/>
              </a:rPr>
              <a:t>Chương trình được viết trên nền ngôn ngữ Winform C#, sử dụng IDE Visual Studio phiên bản Community 2019.</a:t>
            </a:r>
            <a:endParaRPr sz="1500" b="1">
              <a:solidFill>
                <a:srgbClr val="FFFFFF"/>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9"/>
          <p:cNvSpPr txBox="1">
            <a:spLocks noGrp="1"/>
          </p:cNvSpPr>
          <p:nvPr>
            <p:ph type="body" idx="1"/>
          </p:nvPr>
        </p:nvSpPr>
        <p:spPr>
          <a:xfrm>
            <a:off x="1297500" y="773525"/>
            <a:ext cx="7038900" cy="3705300"/>
          </a:xfrm>
          <a:prstGeom prst="rect">
            <a:avLst/>
          </a:prstGeom>
        </p:spPr>
        <p:txBody>
          <a:bodyPr spcFirstLastPara="1" wrap="square" lIns="91425" tIns="91425" rIns="91425" bIns="91425" anchor="t" anchorCtr="0">
            <a:noAutofit/>
          </a:bodyPr>
          <a:lstStyle/>
          <a:p>
            <a:pPr marL="457200" lvl="0" indent="-311150" algn="l" rtl="0">
              <a:spcBef>
                <a:spcPts val="1200"/>
              </a:spcBef>
              <a:spcAft>
                <a:spcPts val="0"/>
              </a:spcAft>
              <a:buSzPts val="1300"/>
              <a:buChar char="●"/>
            </a:pPr>
            <a:r>
              <a:rPr lang="en">
                <a:solidFill>
                  <a:srgbClr val="000000"/>
                </a:solidFill>
                <a:latin typeface="Times New Roman"/>
                <a:ea typeface="Times New Roman"/>
                <a:cs typeface="Times New Roman"/>
                <a:sym typeface="Times New Roman"/>
              </a:rPr>
              <a:t> </a:t>
            </a:r>
            <a:r>
              <a:rPr lang="en" sz="1500" b="1">
                <a:solidFill>
                  <a:srgbClr val="FFFFFF"/>
                </a:solidFill>
                <a:latin typeface="Arial"/>
                <a:ea typeface="Arial"/>
                <a:cs typeface="Arial"/>
                <a:sym typeface="Arial"/>
              </a:rPr>
              <a:t>Nhận xét chung:</a:t>
            </a:r>
            <a:endParaRPr sz="1500" b="1">
              <a:solidFill>
                <a:srgbClr val="FFFFFF"/>
              </a:solidFill>
              <a:latin typeface="Arial"/>
              <a:ea typeface="Arial"/>
              <a:cs typeface="Arial"/>
              <a:sym typeface="Arial"/>
            </a:endParaRPr>
          </a:p>
          <a:p>
            <a:pPr marL="457200" lvl="0" indent="457200" algn="l" rtl="0">
              <a:lnSpc>
                <a:spcPct val="150000"/>
              </a:lnSpc>
              <a:spcBef>
                <a:spcPts val="1200"/>
              </a:spcBef>
              <a:spcAft>
                <a:spcPts val="0"/>
              </a:spcAft>
              <a:buNone/>
            </a:pPr>
            <a:r>
              <a:rPr lang="en" sz="1500">
                <a:solidFill>
                  <a:srgbClr val="FFFFFF"/>
                </a:solidFill>
                <a:latin typeface="Arial"/>
                <a:ea typeface="Arial"/>
                <a:cs typeface="Arial"/>
                <a:sym typeface="Arial"/>
              </a:rPr>
              <a:t>+ Ưu điểm: Chương trình có giao diện đơn giản, thân thiện với người dùng, có các chức năng đáp ứng được các thao tác cơ bản của một ứng dụng chơi cờ. Chương trình đánh cờ với máy cho kết quả chấp nhận được.</a:t>
            </a:r>
            <a:endParaRPr sz="1500">
              <a:solidFill>
                <a:srgbClr val="FFFFFF"/>
              </a:solidFill>
              <a:latin typeface="Arial"/>
              <a:ea typeface="Arial"/>
              <a:cs typeface="Arial"/>
              <a:sym typeface="Arial"/>
            </a:endParaRPr>
          </a:p>
          <a:p>
            <a:pPr marL="457200" lvl="0" indent="457200" algn="l" rtl="0">
              <a:lnSpc>
                <a:spcPct val="150000"/>
              </a:lnSpc>
              <a:spcBef>
                <a:spcPts val="1200"/>
              </a:spcBef>
              <a:spcAft>
                <a:spcPts val="0"/>
              </a:spcAft>
              <a:buNone/>
            </a:pPr>
            <a:r>
              <a:rPr lang="en" sz="1500">
                <a:solidFill>
                  <a:srgbClr val="FFFFFF"/>
                </a:solidFill>
                <a:latin typeface="Arial"/>
                <a:ea typeface="Arial"/>
                <a:cs typeface="Arial"/>
                <a:sym typeface="Arial"/>
              </a:rPr>
              <a:t>+ Hạn chế: Chương trình còn sơ sài, thiếu nhiều chức năng cơ bản như lưu trữ kết quả, lựa chọn trình độ chơi cho máy,... Phần thiết kế chức năng tự động đánh cờ còn kém thông minh vì lựa chọn bộ số để đánh giá thế cờ chưa thực sự tốt, các nước đi đầu tiên của máy còn bị chậm do thời gian tính toán khá lâu.</a:t>
            </a:r>
            <a:endParaRPr sz="1500">
              <a:solidFill>
                <a:srgbClr val="FFFFFF"/>
              </a:solidFill>
              <a:latin typeface="Arial"/>
              <a:ea typeface="Arial"/>
              <a:cs typeface="Arial"/>
              <a:sym typeface="Arial"/>
            </a:endParaRPr>
          </a:p>
          <a:p>
            <a:pPr marL="457200" lvl="0" indent="0" algn="l" rtl="0">
              <a:spcBef>
                <a:spcPts val="1200"/>
              </a:spcBef>
              <a:spcAft>
                <a:spcPts val="1600"/>
              </a:spcAft>
              <a:buNone/>
            </a:pPr>
            <a:endParaRPr>
              <a:solidFill>
                <a:srgbClr val="FFFFFF"/>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0"/>
          <p:cNvSpPr txBox="1">
            <a:spLocks noGrp="1"/>
          </p:cNvSpPr>
          <p:nvPr>
            <p:ph type="title"/>
          </p:nvPr>
        </p:nvSpPr>
        <p:spPr>
          <a:xfrm>
            <a:off x="1297500" y="393750"/>
            <a:ext cx="7038900" cy="570600"/>
          </a:xfrm>
          <a:prstGeom prst="rect">
            <a:avLst/>
          </a:prstGeom>
        </p:spPr>
        <p:txBody>
          <a:bodyPr spcFirstLastPara="1" wrap="square" lIns="91425" tIns="91425" rIns="91425" bIns="91425" anchor="t" anchorCtr="0">
            <a:noAutofit/>
          </a:bodyPr>
          <a:lstStyle/>
          <a:p>
            <a:pPr marL="1828800" lvl="0" indent="0" algn="l" rtl="0">
              <a:spcBef>
                <a:spcPts val="0"/>
              </a:spcBef>
              <a:spcAft>
                <a:spcPts val="0"/>
              </a:spcAft>
              <a:buNone/>
            </a:pPr>
            <a:r>
              <a:rPr lang="en">
                <a:latin typeface="Arial"/>
                <a:ea typeface="Arial"/>
                <a:cs typeface="Arial"/>
                <a:sym typeface="Arial"/>
              </a:rPr>
              <a:t>CHƯƠNG 5: KẾT LUẬN</a:t>
            </a:r>
            <a:endParaRPr>
              <a:latin typeface="Arial"/>
              <a:ea typeface="Arial"/>
              <a:cs typeface="Arial"/>
              <a:sym typeface="Arial"/>
            </a:endParaRPr>
          </a:p>
        </p:txBody>
      </p:sp>
      <p:sp>
        <p:nvSpPr>
          <p:cNvPr id="226" name="Google Shape;226;p30"/>
          <p:cNvSpPr txBox="1">
            <a:spLocks noGrp="1"/>
          </p:cNvSpPr>
          <p:nvPr>
            <p:ph type="body" idx="1"/>
          </p:nvPr>
        </p:nvSpPr>
        <p:spPr>
          <a:xfrm>
            <a:off x="1297500" y="1567550"/>
            <a:ext cx="7038900" cy="34452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1200"/>
              </a:spcBef>
              <a:spcAft>
                <a:spcPts val="0"/>
              </a:spcAft>
              <a:buClr>
                <a:srgbClr val="FFFFFF"/>
              </a:buClr>
              <a:buSzPts val="1600"/>
              <a:buFont typeface="Arial"/>
              <a:buChar char="●"/>
            </a:pPr>
            <a:r>
              <a:rPr lang="en" sz="1600" b="1">
                <a:solidFill>
                  <a:srgbClr val="FFFFFF"/>
                </a:solidFill>
                <a:latin typeface="Arial"/>
                <a:ea typeface="Arial"/>
                <a:cs typeface="Arial"/>
                <a:sym typeface="Arial"/>
              </a:rPr>
              <a:t> Kết quả đạt được</a:t>
            </a:r>
            <a:endParaRPr sz="1600" b="1">
              <a:solidFill>
                <a:srgbClr val="FFFFFF"/>
              </a:solidFill>
              <a:latin typeface="Arial"/>
              <a:ea typeface="Arial"/>
              <a:cs typeface="Arial"/>
              <a:sym typeface="Arial"/>
            </a:endParaRPr>
          </a:p>
          <a:p>
            <a:pPr marL="0" lvl="0" indent="0" algn="l" rtl="0">
              <a:lnSpc>
                <a:spcPct val="150000"/>
              </a:lnSpc>
              <a:spcBef>
                <a:spcPts val="1200"/>
              </a:spcBef>
              <a:spcAft>
                <a:spcPts val="0"/>
              </a:spcAft>
              <a:buNone/>
            </a:pPr>
            <a:r>
              <a:rPr lang="en" sz="1600">
                <a:solidFill>
                  <a:srgbClr val="FFFFFF"/>
                </a:solidFill>
                <a:latin typeface="Arial"/>
                <a:ea typeface="Arial"/>
                <a:cs typeface="Arial"/>
                <a:sym typeface="Arial"/>
              </a:rPr>
              <a:t>- Một chương trình đánh cờ, có thể đáp ứng tương đối nhu cầu chơi cờ Caro cho mọi đối tượng người dùng.</a:t>
            </a:r>
            <a:endParaRPr sz="1600">
              <a:solidFill>
                <a:srgbClr val="FFFFFF"/>
              </a:solidFill>
              <a:latin typeface="Arial"/>
              <a:ea typeface="Arial"/>
              <a:cs typeface="Arial"/>
              <a:sym typeface="Arial"/>
            </a:endParaRPr>
          </a:p>
          <a:p>
            <a:pPr marL="457200" lvl="0" indent="-330200" algn="l" rtl="0">
              <a:lnSpc>
                <a:spcPct val="150000"/>
              </a:lnSpc>
              <a:spcBef>
                <a:spcPts val="1200"/>
              </a:spcBef>
              <a:spcAft>
                <a:spcPts val="0"/>
              </a:spcAft>
              <a:buClr>
                <a:srgbClr val="FFFFFF"/>
              </a:buClr>
              <a:buSzPts val="1600"/>
              <a:buFont typeface="Arial"/>
              <a:buChar char="●"/>
            </a:pPr>
            <a:r>
              <a:rPr lang="en" sz="1600" b="1">
                <a:solidFill>
                  <a:srgbClr val="FFFFFF"/>
                </a:solidFill>
                <a:latin typeface="Arial"/>
                <a:ea typeface="Arial"/>
                <a:cs typeface="Arial"/>
                <a:sym typeface="Arial"/>
              </a:rPr>
              <a:t>Hạn chế</a:t>
            </a:r>
            <a:endParaRPr sz="1600" b="1">
              <a:solidFill>
                <a:srgbClr val="FFFFFF"/>
              </a:solidFill>
              <a:latin typeface="Arial"/>
              <a:ea typeface="Arial"/>
              <a:cs typeface="Arial"/>
              <a:sym typeface="Arial"/>
            </a:endParaRPr>
          </a:p>
          <a:p>
            <a:pPr marL="0" lvl="0" indent="0" algn="l" rtl="0">
              <a:lnSpc>
                <a:spcPct val="150000"/>
              </a:lnSpc>
              <a:spcBef>
                <a:spcPts val="1200"/>
              </a:spcBef>
              <a:spcAft>
                <a:spcPts val="0"/>
              </a:spcAft>
              <a:buNone/>
            </a:pPr>
            <a:r>
              <a:rPr lang="en" sz="1600">
                <a:solidFill>
                  <a:srgbClr val="FFFFFF"/>
                </a:solidFill>
                <a:latin typeface="Arial"/>
                <a:ea typeface="Arial"/>
                <a:cs typeface="Arial"/>
                <a:sym typeface="Arial"/>
              </a:rPr>
              <a:t>- Chương trình còn nhiều thiếu sót và chưa đầy đủ về các thao tác của một ứng dụng chơi cờ. Khả năng chơi cờ của máy cần được cải tiến thêm.</a:t>
            </a:r>
            <a:endParaRPr sz="1600">
              <a:solidFill>
                <a:srgbClr val="FFFFFF"/>
              </a:solidFill>
              <a:latin typeface="Arial"/>
              <a:ea typeface="Arial"/>
              <a:cs typeface="Arial"/>
              <a:sym typeface="Arial"/>
            </a:endParaRPr>
          </a:p>
          <a:p>
            <a:pPr marL="0" lvl="0" indent="0" algn="l" rtl="0">
              <a:lnSpc>
                <a:spcPct val="150000"/>
              </a:lnSpc>
              <a:spcBef>
                <a:spcPts val="1200"/>
              </a:spcBef>
              <a:spcAft>
                <a:spcPts val="1600"/>
              </a:spcAft>
              <a:buNone/>
            </a:pPr>
            <a:endParaRPr sz="1600">
              <a:solidFill>
                <a:srgbClr val="FFFFFF"/>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1"/>
          <p:cNvSpPr txBox="1">
            <a:spLocks noGrp="1"/>
          </p:cNvSpPr>
          <p:nvPr>
            <p:ph type="body" idx="1"/>
          </p:nvPr>
        </p:nvSpPr>
        <p:spPr>
          <a:xfrm>
            <a:off x="1187000" y="1266175"/>
            <a:ext cx="7038900" cy="2911200"/>
          </a:xfrm>
          <a:prstGeom prst="rect">
            <a:avLst/>
          </a:prstGeom>
        </p:spPr>
        <p:txBody>
          <a:bodyPr spcFirstLastPara="1" wrap="square" lIns="91425" tIns="91425" rIns="91425" bIns="91425" anchor="t" anchorCtr="0">
            <a:noAutofit/>
          </a:bodyPr>
          <a:lstStyle/>
          <a:p>
            <a:pPr marL="457200" lvl="0" indent="-323850" algn="l" rtl="0">
              <a:lnSpc>
                <a:spcPct val="150000"/>
              </a:lnSpc>
              <a:spcBef>
                <a:spcPts val="1200"/>
              </a:spcBef>
              <a:spcAft>
                <a:spcPts val="0"/>
              </a:spcAft>
              <a:buClr>
                <a:srgbClr val="FFFFFF"/>
              </a:buClr>
              <a:buSzPts val="1500"/>
              <a:buFont typeface="Arial"/>
              <a:buChar char="●"/>
            </a:pPr>
            <a:r>
              <a:rPr lang="en" sz="1500" b="1">
                <a:solidFill>
                  <a:srgbClr val="FFFFFF"/>
                </a:solidFill>
                <a:latin typeface="Arial"/>
                <a:ea typeface="Arial"/>
                <a:cs typeface="Arial"/>
                <a:sym typeface="Arial"/>
              </a:rPr>
              <a:t>Hướng phát triển</a:t>
            </a:r>
            <a:endParaRPr sz="1500" b="1">
              <a:solidFill>
                <a:srgbClr val="FFFFFF"/>
              </a:solidFill>
              <a:latin typeface="Arial"/>
              <a:ea typeface="Arial"/>
              <a:cs typeface="Arial"/>
              <a:sym typeface="Arial"/>
            </a:endParaRPr>
          </a:p>
          <a:p>
            <a:pPr marL="0" lvl="0" indent="0" algn="l" rtl="0">
              <a:lnSpc>
                <a:spcPct val="150000"/>
              </a:lnSpc>
              <a:spcBef>
                <a:spcPts val="1200"/>
              </a:spcBef>
              <a:spcAft>
                <a:spcPts val="0"/>
              </a:spcAft>
              <a:buNone/>
            </a:pPr>
            <a:r>
              <a:rPr lang="en" sz="1500">
                <a:solidFill>
                  <a:srgbClr val="FFFFFF"/>
                </a:solidFill>
                <a:latin typeface="Arial"/>
                <a:ea typeface="Arial"/>
                <a:cs typeface="Arial"/>
                <a:sym typeface="Arial"/>
              </a:rPr>
              <a:t>- Có thể cải tiến thành phiên bản game cờ Caro mới với đầy đủ các chức năng của một game chơi cờ. Cài đặt thêm một số thao tác nâng cao và gia tăng khả năng xử lý của máy thông qua việc xem xét, chọn lựa được các bộ giá trị tốt hơn để định giá nước đi. Có thể thêm chức năng chọn trình độ chơi của máy dựa vào thay đổi giá trị “độ sâu tối đa” của thuật giải tìm nước đi tốt nhất cho máy.</a:t>
            </a:r>
            <a:endParaRPr sz="1500">
              <a:solidFill>
                <a:srgbClr val="FFFFFF"/>
              </a:solidFill>
              <a:latin typeface="Arial"/>
              <a:ea typeface="Arial"/>
              <a:cs typeface="Arial"/>
              <a:sym typeface="Arial"/>
            </a:endParaRPr>
          </a:p>
          <a:p>
            <a:pPr marL="0" lvl="0" indent="0" algn="l" rtl="0">
              <a:lnSpc>
                <a:spcPct val="150000"/>
              </a:lnSpc>
              <a:spcBef>
                <a:spcPts val="1200"/>
              </a:spcBef>
              <a:spcAft>
                <a:spcPts val="1600"/>
              </a:spcAft>
              <a:buNone/>
            </a:pPr>
            <a:endParaRPr sz="1500">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3865800"/>
          </a:xfrm>
          <a:prstGeom prst="rect">
            <a:avLst/>
          </a:prstGeom>
        </p:spPr>
        <p:txBody>
          <a:bodyPr spcFirstLastPara="1" wrap="square" lIns="91425" tIns="91425" rIns="91425" bIns="91425" anchor="t" anchorCtr="0">
            <a:noAutofit/>
          </a:bodyPr>
          <a:lstStyle/>
          <a:p>
            <a:pPr marL="1371600" lvl="0" indent="457200" algn="l" rtl="0">
              <a:lnSpc>
                <a:spcPct val="150000"/>
              </a:lnSpc>
              <a:spcBef>
                <a:spcPts val="1200"/>
              </a:spcBef>
              <a:spcAft>
                <a:spcPts val="0"/>
              </a:spcAft>
              <a:buNone/>
            </a:pPr>
            <a:r>
              <a:rPr lang="en" sz="2000" b="1">
                <a:solidFill>
                  <a:srgbClr val="FFFFFF"/>
                </a:solidFill>
                <a:latin typeface="Arial"/>
                <a:ea typeface="Arial"/>
                <a:cs typeface="Arial"/>
                <a:sym typeface="Arial"/>
              </a:rPr>
              <a:t>NỘI DUNG TỔNG QUAN</a:t>
            </a:r>
            <a:endParaRPr sz="2000" b="1">
              <a:solidFill>
                <a:srgbClr val="FFFFFF"/>
              </a:solidFill>
              <a:latin typeface="Arial"/>
              <a:ea typeface="Arial"/>
              <a:cs typeface="Arial"/>
              <a:sym typeface="Arial"/>
            </a:endParaRPr>
          </a:p>
          <a:p>
            <a:pPr marL="0" lvl="0" indent="0" algn="l" rtl="0">
              <a:lnSpc>
                <a:spcPct val="150000"/>
              </a:lnSpc>
              <a:spcBef>
                <a:spcPts val="1200"/>
              </a:spcBef>
              <a:spcAft>
                <a:spcPts val="0"/>
              </a:spcAft>
              <a:buNone/>
            </a:pPr>
            <a:r>
              <a:rPr lang="en" sz="1500">
                <a:solidFill>
                  <a:srgbClr val="FFFFFF"/>
                </a:solidFill>
                <a:latin typeface="Arial"/>
                <a:ea typeface="Arial"/>
                <a:cs typeface="Arial"/>
                <a:sym typeface="Arial"/>
              </a:rPr>
              <a:t>CHƯƠNG 1: GIỚI THIỆU BÀI TOÁN</a:t>
            </a:r>
            <a:endParaRPr sz="1500">
              <a:solidFill>
                <a:srgbClr val="FFFFFF"/>
              </a:solidFill>
              <a:latin typeface="Arial"/>
              <a:ea typeface="Arial"/>
              <a:cs typeface="Arial"/>
              <a:sym typeface="Arial"/>
            </a:endParaRPr>
          </a:p>
          <a:p>
            <a:pPr marL="0" lvl="0" indent="0" algn="l" rtl="0">
              <a:lnSpc>
                <a:spcPct val="150000"/>
              </a:lnSpc>
              <a:spcBef>
                <a:spcPts val="1200"/>
              </a:spcBef>
              <a:spcAft>
                <a:spcPts val="0"/>
              </a:spcAft>
              <a:buNone/>
            </a:pPr>
            <a:r>
              <a:rPr lang="en" sz="1500">
                <a:solidFill>
                  <a:srgbClr val="FFFFFF"/>
                </a:solidFill>
                <a:latin typeface="Arial"/>
                <a:ea typeface="Arial"/>
                <a:cs typeface="Arial"/>
                <a:sym typeface="Arial"/>
              </a:rPr>
              <a:t>CHƯƠNG 2: CƠ SỞ LÝ THUYẾT</a:t>
            </a:r>
            <a:endParaRPr sz="1500">
              <a:solidFill>
                <a:srgbClr val="FFFFFF"/>
              </a:solidFill>
              <a:latin typeface="Arial"/>
              <a:ea typeface="Arial"/>
              <a:cs typeface="Arial"/>
              <a:sym typeface="Arial"/>
            </a:endParaRPr>
          </a:p>
          <a:p>
            <a:pPr marL="0" lvl="0" indent="0" algn="l" rtl="0">
              <a:lnSpc>
                <a:spcPct val="150000"/>
              </a:lnSpc>
              <a:spcBef>
                <a:spcPts val="1200"/>
              </a:spcBef>
              <a:spcAft>
                <a:spcPts val="0"/>
              </a:spcAft>
              <a:buNone/>
            </a:pPr>
            <a:r>
              <a:rPr lang="en" sz="1500">
                <a:solidFill>
                  <a:srgbClr val="FFFFFF"/>
                </a:solidFill>
                <a:latin typeface="Arial"/>
                <a:ea typeface="Arial"/>
                <a:cs typeface="Arial"/>
                <a:sym typeface="Arial"/>
              </a:rPr>
              <a:t>CHƯƠNG 3: PHÂN TÍCH VÀ THIẾT KẾ</a:t>
            </a:r>
            <a:endParaRPr sz="1500">
              <a:solidFill>
                <a:srgbClr val="FFFFFF"/>
              </a:solidFill>
              <a:latin typeface="Arial"/>
              <a:ea typeface="Arial"/>
              <a:cs typeface="Arial"/>
              <a:sym typeface="Arial"/>
            </a:endParaRPr>
          </a:p>
          <a:p>
            <a:pPr marL="0" lvl="0" indent="0" algn="l" rtl="0">
              <a:lnSpc>
                <a:spcPct val="150000"/>
              </a:lnSpc>
              <a:spcBef>
                <a:spcPts val="1200"/>
              </a:spcBef>
              <a:spcAft>
                <a:spcPts val="0"/>
              </a:spcAft>
              <a:buNone/>
            </a:pPr>
            <a:r>
              <a:rPr lang="en" sz="1500">
                <a:solidFill>
                  <a:srgbClr val="FFFFFF"/>
                </a:solidFill>
                <a:latin typeface="Arial"/>
                <a:ea typeface="Arial"/>
                <a:cs typeface="Arial"/>
                <a:sym typeface="Arial"/>
              </a:rPr>
              <a:t>CHƯƠNG 4: ỨNG DỤNG</a:t>
            </a:r>
            <a:endParaRPr sz="1500">
              <a:solidFill>
                <a:srgbClr val="FFFFFF"/>
              </a:solidFill>
              <a:latin typeface="Arial"/>
              <a:ea typeface="Arial"/>
              <a:cs typeface="Arial"/>
              <a:sym typeface="Arial"/>
            </a:endParaRPr>
          </a:p>
          <a:p>
            <a:pPr marL="0" lvl="0" indent="0" algn="l" rtl="0">
              <a:lnSpc>
                <a:spcPct val="150000"/>
              </a:lnSpc>
              <a:spcBef>
                <a:spcPts val="1200"/>
              </a:spcBef>
              <a:spcAft>
                <a:spcPts val="0"/>
              </a:spcAft>
              <a:buNone/>
            </a:pPr>
            <a:r>
              <a:rPr lang="en" sz="1500">
                <a:solidFill>
                  <a:srgbClr val="FFFFFF"/>
                </a:solidFill>
                <a:latin typeface="Arial"/>
                <a:ea typeface="Arial"/>
                <a:cs typeface="Arial"/>
                <a:sym typeface="Arial"/>
              </a:rPr>
              <a:t>CHƯƠNG 5: KẾT LUẬN</a:t>
            </a:r>
            <a:endParaRPr sz="1500">
              <a:solidFill>
                <a:srgbClr val="FFFFFF"/>
              </a:solidFill>
              <a:latin typeface="Arial"/>
              <a:ea typeface="Arial"/>
              <a:cs typeface="Arial"/>
              <a:sym typeface="Arial"/>
            </a:endParaRPr>
          </a:p>
          <a:p>
            <a:pPr marL="0" lvl="0" indent="0" algn="l" rtl="0">
              <a:lnSpc>
                <a:spcPct val="150000"/>
              </a:lnSpc>
              <a:spcBef>
                <a:spcPts val="1200"/>
              </a:spcBef>
              <a:spcAft>
                <a:spcPts val="0"/>
              </a:spcAft>
              <a:buNone/>
            </a:pPr>
            <a:r>
              <a:rPr lang="en" sz="1500">
                <a:solidFill>
                  <a:srgbClr val="FFFFFF"/>
                </a:solidFill>
                <a:latin typeface="Arial"/>
                <a:ea typeface="Arial"/>
                <a:cs typeface="Arial"/>
                <a:sym typeface="Arial"/>
              </a:rPr>
              <a:t>TÀI LIỆU THAM KHẢO</a:t>
            </a:r>
            <a:endParaRPr sz="1500">
              <a:solidFill>
                <a:srgbClr val="FFFFFF"/>
              </a:solidFill>
              <a:latin typeface="Arial"/>
              <a:ea typeface="Arial"/>
              <a:cs typeface="Arial"/>
              <a:sym typeface="Arial"/>
            </a:endParaRPr>
          </a:p>
          <a:p>
            <a:pPr marL="0" lvl="0" indent="0" algn="l" rtl="0">
              <a:lnSpc>
                <a:spcPct val="150000"/>
              </a:lnSpc>
              <a:spcBef>
                <a:spcPts val="1200"/>
              </a:spcBef>
              <a:spcAft>
                <a:spcPts val="0"/>
              </a:spcAft>
              <a:buNone/>
            </a:pPr>
            <a:endParaRPr>
              <a:solidFill>
                <a:srgbClr val="FFFFFF"/>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2"/>
          <p:cNvSpPr txBox="1">
            <a:spLocks noGrp="1"/>
          </p:cNvSpPr>
          <p:nvPr>
            <p:ph type="body" idx="1"/>
          </p:nvPr>
        </p:nvSpPr>
        <p:spPr>
          <a:xfrm>
            <a:off x="1187000" y="70325"/>
            <a:ext cx="7038900" cy="5022900"/>
          </a:xfrm>
          <a:prstGeom prst="rect">
            <a:avLst/>
          </a:prstGeom>
        </p:spPr>
        <p:txBody>
          <a:bodyPr spcFirstLastPara="1" wrap="square" lIns="91425" tIns="91425" rIns="91425" bIns="91425" anchor="t" anchorCtr="0">
            <a:noAutofit/>
          </a:bodyPr>
          <a:lstStyle/>
          <a:p>
            <a:pPr marL="0" lvl="0" indent="0" algn="l" rtl="0">
              <a:lnSpc>
                <a:spcPct val="150000"/>
              </a:lnSpc>
              <a:spcBef>
                <a:spcPts val="1200"/>
              </a:spcBef>
              <a:spcAft>
                <a:spcPts val="0"/>
              </a:spcAft>
              <a:buNone/>
            </a:pPr>
            <a:r>
              <a:rPr lang="en" sz="1500" b="1">
                <a:solidFill>
                  <a:srgbClr val="FFFFFF"/>
                </a:solidFill>
                <a:latin typeface="Arial"/>
                <a:ea typeface="Arial"/>
                <a:cs typeface="Arial"/>
                <a:sym typeface="Arial"/>
              </a:rPr>
              <a:t>TÀI LIỆU THAM KHẢO:</a:t>
            </a:r>
            <a:endParaRPr sz="1500" b="1">
              <a:solidFill>
                <a:srgbClr val="FFFFFF"/>
              </a:solidFill>
              <a:latin typeface="Arial"/>
              <a:ea typeface="Arial"/>
              <a:cs typeface="Arial"/>
              <a:sym typeface="Arial"/>
            </a:endParaRPr>
          </a:p>
          <a:p>
            <a:pPr marL="0" lvl="0" indent="0" algn="l" rtl="0">
              <a:lnSpc>
                <a:spcPct val="150000"/>
              </a:lnSpc>
              <a:spcBef>
                <a:spcPts val="1200"/>
              </a:spcBef>
              <a:spcAft>
                <a:spcPts val="0"/>
              </a:spcAft>
              <a:buNone/>
            </a:pPr>
            <a:r>
              <a:rPr lang="en">
                <a:solidFill>
                  <a:srgbClr val="FFFFFF"/>
                </a:solidFill>
                <a:latin typeface="Arial"/>
                <a:ea typeface="Arial"/>
                <a:cs typeface="Arial"/>
                <a:sym typeface="Arial"/>
              </a:rPr>
              <a:t>Ý tưởng giải quyết vấn đề: tham khảo từ source code tìm được trên mạng, nguồn: “</a:t>
            </a:r>
            <a:r>
              <a:rPr lang="en" sz="1100" u="sng">
                <a:solidFill>
                  <a:srgbClr val="FFFFFF"/>
                </a:solidFill>
                <a:latin typeface="Arial"/>
                <a:ea typeface="Arial"/>
                <a:cs typeface="Arial"/>
                <a:sym typeface="Arial"/>
                <a:hlinkClick r:id="rId3"/>
              </a:rPr>
              <a:t>http://diendan.congdongcviet.com/threads/t57585::source-code-game-caro-viet-bang-csharp.cpp</a:t>
            </a:r>
            <a:r>
              <a:rPr lang="en" sz="1100">
                <a:solidFill>
                  <a:srgbClr val="FFFFFF"/>
                </a:solidFill>
                <a:latin typeface="Arial"/>
                <a:ea typeface="Arial"/>
                <a:cs typeface="Arial"/>
                <a:sym typeface="Arial"/>
              </a:rPr>
              <a:t>”</a:t>
            </a:r>
            <a:endParaRPr sz="1100">
              <a:solidFill>
                <a:srgbClr val="FFFFFF"/>
              </a:solidFill>
              <a:latin typeface="Arial"/>
              <a:ea typeface="Arial"/>
              <a:cs typeface="Arial"/>
              <a:sym typeface="Arial"/>
            </a:endParaRPr>
          </a:p>
          <a:p>
            <a:pPr marL="0" lvl="0" indent="0" algn="l" rtl="0">
              <a:lnSpc>
                <a:spcPct val="150000"/>
              </a:lnSpc>
              <a:spcBef>
                <a:spcPts val="1200"/>
              </a:spcBef>
              <a:spcAft>
                <a:spcPts val="0"/>
              </a:spcAft>
              <a:buNone/>
            </a:pPr>
            <a:r>
              <a:rPr lang="en" sz="1100">
                <a:solidFill>
                  <a:srgbClr val="FFFFFF"/>
                </a:solidFill>
                <a:latin typeface="Arial"/>
                <a:ea typeface="Arial"/>
                <a:cs typeface="Arial"/>
                <a:sym typeface="Arial"/>
              </a:rPr>
              <a:t>- </a:t>
            </a:r>
            <a:r>
              <a:rPr lang="en">
                <a:solidFill>
                  <a:srgbClr val="FFFFFF"/>
                </a:solidFill>
                <a:latin typeface="Arial"/>
                <a:ea typeface="Arial"/>
                <a:cs typeface="Arial"/>
                <a:sym typeface="Arial"/>
              </a:rPr>
              <a:t>Về lập trình: Sinh viên tự viết hầu hết các hàm và giao diện dựa vào tài liệu tham khảo và kế thừa cách tính toán của source code chứ không copy nguyên si source, cụ thể:</a:t>
            </a:r>
            <a:endParaRPr>
              <a:solidFill>
                <a:srgbClr val="FFFFFF"/>
              </a:solidFill>
              <a:latin typeface="Arial"/>
              <a:ea typeface="Arial"/>
              <a:cs typeface="Arial"/>
              <a:sym typeface="Arial"/>
            </a:endParaRPr>
          </a:p>
          <a:p>
            <a:pPr marL="0" lvl="0" indent="0" algn="l" rtl="0">
              <a:lnSpc>
                <a:spcPct val="150000"/>
              </a:lnSpc>
              <a:spcBef>
                <a:spcPts val="1200"/>
              </a:spcBef>
              <a:spcAft>
                <a:spcPts val="0"/>
              </a:spcAft>
              <a:buNone/>
            </a:pPr>
            <a:r>
              <a:rPr lang="en">
                <a:solidFill>
                  <a:srgbClr val="FFFFFF"/>
                </a:solidFill>
                <a:latin typeface="Arial"/>
                <a:ea typeface="Arial"/>
                <a:cs typeface="Arial"/>
                <a:sym typeface="Arial"/>
              </a:rPr>
              <a:t>+ Tự viết lại hàm MinValue, MaxValue, ChonNuocDiTotNhat, sử dụng cấu trúc dữ liệu khác với cấu trúc dữ liệu của source tham khảo. (Chỉ tham khảo ý tưởng, và cách thức viết hàm, tính toán giá trị cho từng hàm, không copy nguyên si lại cấu trúc dữ liệu của source)</a:t>
            </a:r>
            <a:endParaRPr>
              <a:solidFill>
                <a:srgbClr val="FFFFFF"/>
              </a:solidFill>
              <a:latin typeface="Arial"/>
              <a:ea typeface="Arial"/>
              <a:cs typeface="Arial"/>
              <a:sym typeface="Arial"/>
            </a:endParaRPr>
          </a:p>
          <a:p>
            <a:pPr marL="0" lvl="0" indent="0" algn="l" rtl="0">
              <a:lnSpc>
                <a:spcPct val="150000"/>
              </a:lnSpc>
              <a:spcBef>
                <a:spcPts val="1200"/>
              </a:spcBef>
              <a:spcAft>
                <a:spcPts val="0"/>
              </a:spcAft>
              <a:buNone/>
            </a:pPr>
            <a:r>
              <a:rPr lang="en">
                <a:solidFill>
                  <a:srgbClr val="FFFFFF"/>
                </a:solidFill>
                <a:latin typeface="Arial"/>
                <a:ea typeface="Arial"/>
                <a:cs typeface="Arial"/>
                <a:sym typeface="Arial"/>
              </a:rPr>
              <a:t>+ Các hàm sinh viên kế thừa gần giống với source code: Hàm GetMaxNode, sinh viên kế thừa cách tính toán các nước đi, cách random và chọn nước đi bất kì của source, chỉ điều chỉnh lại các thao tác cho phù hợp với cấu trúc dữ liệu đang sử dụng.</a:t>
            </a:r>
            <a:endParaRPr>
              <a:solidFill>
                <a:srgbClr val="FFFFFF"/>
              </a:solidFill>
              <a:latin typeface="Arial"/>
              <a:ea typeface="Arial"/>
              <a:cs typeface="Arial"/>
              <a:sym typeface="Arial"/>
            </a:endParaRPr>
          </a:p>
          <a:p>
            <a:pPr marL="0" lvl="0" indent="0" algn="l" rtl="0">
              <a:lnSpc>
                <a:spcPct val="150000"/>
              </a:lnSpc>
              <a:spcBef>
                <a:spcPts val="1200"/>
              </a:spcBef>
              <a:spcAft>
                <a:spcPts val="1600"/>
              </a:spcAft>
              <a:buNone/>
            </a:pPr>
            <a:endParaRPr>
              <a:solidFill>
                <a:srgbClr val="FFFFFF"/>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3"/>
          <p:cNvSpPr txBox="1">
            <a:spLocks noGrp="1"/>
          </p:cNvSpPr>
          <p:nvPr>
            <p:ph type="body" idx="1"/>
          </p:nvPr>
        </p:nvSpPr>
        <p:spPr>
          <a:xfrm>
            <a:off x="592725" y="1718225"/>
            <a:ext cx="84285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800" b="1">
                <a:latin typeface="Arial"/>
                <a:ea typeface="Arial"/>
                <a:cs typeface="Arial"/>
                <a:sym typeface="Arial"/>
              </a:rPr>
              <a:t>CẢM ƠN THẦY VÀ CÁC BẠN ĐÃ LẮNG NGHE ! </a:t>
            </a:r>
            <a:endParaRPr sz="2800" b="1">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357775" y="212925"/>
            <a:ext cx="7038900" cy="9141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3200">
                <a:solidFill>
                  <a:srgbClr val="FFFFFF"/>
                </a:solidFill>
                <a:latin typeface="Arial"/>
                <a:ea typeface="Arial"/>
                <a:cs typeface="Arial"/>
                <a:sym typeface="Arial"/>
              </a:rPr>
              <a:t>CHƯƠNG 1: GIỚI THIỆU BÀI TOÁN</a:t>
            </a:r>
            <a:endParaRPr sz="3200">
              <a:solidFill>
                <a:srgbClr val="FFFFFF"/>
              </a:solidFill>
              <a:latin typeface="Arial"/>
              <a:ea typeface="Arial"/>
              <a:cs typeface="Arial"/>
              <a:sym typeface="Arial"/>
            </a:endParaRPr>
          </a:p>
          <a:p>
            <a:pPr marL="0" lvl="0" indent="0" algn="l" rtl="0">
              <a:spcBef>
                <a:spcPts val="1200"/>
              </a:spcBef>
              <a:spcAft>
                <a:spcPts val="0"/>
              </a:spcAft>
              <a:buNone/>
            </a:pPr>
            <a:endParaRPr sz="4100">
              <a:solidFill>
                <a:srgbClr val="FFFFFF"/>
              </a:solidFill>
              <a:latin typeface="Arial"/>
              <a:ea typeface="Arial"/>
              <a:cs typeface="Arial"/>
              <a:sym typeface="Arial"/>
            </a:endParaRPr>
          </a:p>
        </p:txBody>
      </p:sp>
      <p:pic>
        <p:nvPicPr>
          <p:cNvPr id="147" name="Google Shape;147;p15"/>
          <p:cNvPicPr preferRelativeResize="0"/>
          <p:nvPr/>
        </p:nvPicPr>
        <p:blipFill>
          <a:blip r:embed="rId3">
            <a:alphaModFix/>
          </a:blip>
          <a:stretch>
            <a:fillRect/>
          </a:stretch>
        </p:blipFill>
        <p:spPr>
          <a:xfrm>
            <a:off x="3143250" y="1460250"/>
            <a:ext cx="2857500" cy="2857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966000" y="604725"/>
            <a:ext cx="7038900" cy="914100"/>
          </a:xfrm>
          <a:prstGeom prst="rect">
            <a:avLst/>
          </a:prstGeom>
        </p:spPr>
        <p:txBody>
          <a:bodyPr spcFirstLastPara="1" wrap="square" lIns="91425" tIns="91425" rIns="91425" bIns="91425" anchor="t" anchorCtr="0">
            <a:noAutofit/>
          </a:bodyPr>
          <a:lstStyle/>
          <a:p>
            <a:pPr marL="914400" lvl="0" indent="0" algn="ctr" rtl="0">
              <a:spcBef>
                <a:spcPts val="0"/>
              </a:spcBef>
              <a:spcAft>
                <a:spcPts val="0"/>
              </a:spcAft>
              <a:buNone/>
            </a:pPr>
            <a:r>
              <a:rPr lang="en" sz="3200">
                <a:latin typeface="Arial"/>
                <a:ea typeface="Arial"/>
                <a:cs typeface="Arial"/>
                <a:sym typeface="Arial"/>
              </a:rPr>
              <a:t>Chương 2: CƠ SỞ LÝ THUYẾT</a:t>
            </a:r>
            <a:endParaRPr sz="3200">
              <a:latin typeface="Arial"/>
              <a:ea typeface="Arial"/>
              <a:cs typeface="Arial"/>
              <a:sym typeface="Arial"/>
            </a:endParaRPr>
          </a:p>
        </p:txBody>
      </p:sp>
      <p:sp>
        <p:nvSpPr>
          <p:cNvPr id="153" name="Google Shape;153;p16"/>
          <p:cNvSpPr txBox="1">
            <a:spLocks noGrp="1"/>
          </p:cNvSpPr>
          <p:nvPr>
            <p:ph type="body" idx="1"/>
          </p:nvPr>
        </p:nvSpPr>
        <p:spPr>
          <a:xfrm>
            <a:off x="895675" y="17684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rgbClr val="FFFFFF"/>
                </a:solidFill>
                <a:latin typeface="Arial"/>
                <a:ea typeface="Arial"/>
                <a:cs typeface="Arial"/>
                <a:sym typeface="Arial"/>
              </a:rPr>
              <a:t>Bài toán cờ caro áp dụng chiến lược Minimax để tạo ra 1 thế cờ tối ưu nhất có thể cho mình và hạn chế tối đa lợi thế của đối thủ</a:t>
            </a:r>
            <a:endParaRPr sz="1500">
              <a:solidFill>
                <a:srgbClr val="FFFFFF"/>
              </a:solidFill>
              <a:latin typeface="Arial"/>
              <a:ea typeface="Arial"/>
              <a:cs typeface="Arial"/>
              <a:sym typeface="Arial"/>
            </a:endParaRPr>
          </a:p>
          <a:p>
            <a:pPr marL="0" lvl="0" indent="0" algn="l" rtl="0">
              <a:spcBef>
                <a:spcPts val="1600"/>
              </a:spcBef>
              <a:spcAft>
                <a:spcPts val="0"/>
              </a:spcAft>
              <a:buNone/>
            </a:pPr>
            <a:r>
              <a:rPr lang="en" sz="1500">
                <a:solidFill>
                  <a:srgbClr val="FFFFFF"/>
                </a:solidFill>
                <a:latin typeface="Arial"/>
                <a:ea typeface="Arial"/>
                <a:cs typeface="Arial"/>
                <a:sym typeface="Arial"/>
              </a:rPr>
              <a:t>Chiến lược </a:t>
            </a:r>
            <a:r>
              <a:rPr lang="en" sz="1500" i="1">
                <a:solidFill>
                  <a:srgbClr val="FFFFFF"/>
                </a:solidFill>
                <a:latin typeface="Arial"/>
                <a:ea typeface="Arial"/>
                <a:cs typeface="Arial"/>
                <a:sym typeface="Arial"/>
              </a:rPr>
              <a:t>Minimax </a:t>
            </a:r>
            <a:r>
              <a:rPr lang="en" sz="1500">
                <a:solidFill>
                  <a:srgbClr val="FFFFFF"/>
                </a:solidFill>
                <a:latin typeface="Arial"/>
                <a:ea typeface="Arial"/>
                <a:cs typeface="Arial"/>
                <a:sym typeface="Arial"/>
              </a:rPr>
              <a:t>được thể hiện bằng giải thuật minimax, dựa trên 2 giả thuyết sau:</a:t>
            </a:r>
            <a:endParaRPr sz="1500">
              <a:solidFill>
                <a:srgbClr val="FFFFFF"/>
              </a:solidFill>
              <a:latin typeface="Arial"/>
              <a:ea typeface="Arial"/>
              <a:cs typeface="Arial"/>
              <a:sym typeface="Arial"/>
            </a:endParaRPr>
          </a:p>
          <a:p>
            <a:pPr marL="0" lvl="0" indent="0" algn="l" rtl="0">
              <a:spcBef>
                <a:spcPts val="1200"/>
              </a:spcBef>
              <a:spcAft>
                <a:spcPts val="0"/>
              </a:spcAft>
              <a:buNone/>
            </a:pPr>
            <a:r>
              <a:rPr lang="en" sz="1500">
                <a:solidFill>
                  <a:srgbClr val="FFFFFF"/>
                </a:solidFill>
                <a:latin typeface="Arial"/>
                <a:ea typeface="Arial"/>
                <a:cs typeface="Arial"/>
                <a:sym typeface="Arial"/>
              </a:rPr>
              <a:t>-</a:t>
            </a:r>
            <a:r>
              <a:rPr lang="en" sz="900">
                <a:solidFill>
                  <a:srgbClr val="FFFFFF"/>
                </a:solidFill>
                <a:latin typeface="Arial"/>
                <a:ea typeface="Arial"/>
                <a:cs typeface="Arial"/>
                <a:sym typeface="Arial"/>
              </a:rPr>
              <a:t>        </a:t>
            </a:r>
            <a:r>
              <a:rPr lang="en" sz="1500">
                <a:solidFill>
                  <a:srgbClr val="FFFFFF"/>
                </a:solidFill>
                <a:latin typeface="Arial"/>
                <a:ea typeface="Arial"/>
                <a:cs typeface="Arial"/>
                <a:sym typeface="Arial"/>
              </a:rPr>
              <a:t>Cả 2 đối thủ có cùng kiến thức như nhau về không gian trạng thái của trò chơi</a:t>
            </a:r>
            <a:endParaRPr sz="1500">
              <a:solidFill>
                <a:srgbClr val="FFFFFF"/>
              </a:solidFill>
              <a:latin typeface="Arial"/>
              <a:ea typeface="Arial"/>
              <a:cs typeface="Arial"/>
              <a:sym typeface="Arial"/>
            </a:endParaRPr>
          </a:p>
          <a:p>
            <a:pPr marL="0" lvl="0" indent="0" algn="l" rtl="0">
              <a:spcBef>
                <a:spcPts val="1200"/>
              </a:spcBef>
              <a:spcAft>
                <a:spcPts val="0"/>
              </a:spcAft>
              <a:buNone/>
            </a:pPr>
            <a:r>
              <a:rPr lang="en" sz="1500">
                <a:solidFill>
                  <a:srgbClr val="FFFFFF"/>
                </a:solidFill>
                <a:latin typeface="Arial"/>
                <a:ea typeface="Arial"/>
                <a:cs typeface="Arial"/>
                <a:sym typeface="Arial"/>
              </a:rPr>
              <a:t>-</a:t>
            </a:r>
            <a:r>
              <a:rPr lang="en" sz="900">
                <a:solidFill>
                  <a:srgbClr val="FFFFFF"/>
                </a:solidFill>
                <a:latin typeface="Arial"/>
                <a:ea typeface="Arial"/>
                <a:cs typeface="Arial"/>
                <a:sym typeface="Arial"/>
              </a:rPr>
              <a:t>        </a:t>
            </a:r>
            <a:r>
              <a:rPr lang="en" sz="1500">
                <a:solidFill>
                  <a:srgbClr val="FFFFFF"/>
                </a:solidFill>
                <a:latin typeface="Arial"/>
                <a:ea typeface="Arial"/>
                <a:cs typeface="Arial"/>
                <a:sym typeface="Arial"/>
              </a:rPr>
              <a:t>Cả 2 đối thủ đều có cùng mức cố gắng thắng như nhau.</a:t>
            </a:r>
            <a:endParaRPr sz="1500">
              <a:solidFill>
                <a:srgbClr val="FFFFFF"/>
              </a:solidFill>
              <a:latin typeface="Arial"/>
              <a:ea typeface="Arial"/>
              <a:cs typeface="Arial"/>
              <a:sym typeface="Arial"/>
            </a:endParaRPr>
          </a:p>
          <a:p>
            <a:pPr marL="0" lvl="0" indent="0" algn="l" rtl="0">
              <a:spcBef>
                <a:spcPts val="1200"/>
              </a:spcBef>
              <a:spcAft>
                <a:spcPts val="0"/>
              </a:spcAft>
              <a:buNone/>
            </a:pPr>
            <a:endParaRPr sz="1500">
              <a:solidFill>
                <a:srgbClr val="FFFFFF"/>
              </a:solidFill>
              <a:latin typeface="Arial"/>
              <a:ea typeface="Arial"/>
              <a:cs typeface="Arial"/>
              <a:sym typeface="Arial"/>
            </a:endParaRPr>
          </a:p>
          <a:p>
            <a:pPr marL="0" lvl="0" indent="0" algn="l" rtl="0">
              <a:spcBef>
                <a:spcPts val="1200"/>
              </a:spcBef>
              <a:spcAft>
                <a:spcPts val="1600"/>
              </a:spcAft>
              <a:buNone/>
            </a:pPr>
            <a:endParaRPr sz="1500">
              <a:solidFill>
                <a:srgbClr val="FF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body" idx="1"/>
          </p:nvPr>
        </p:nvSpPr>
        <p:spPr>
          <a:xfrm>
            <a:off x="1115100" y="512725"/>
            <a:ext cx="7251600" cy="4429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a:solidFill>
                  <a:srgbClr val="FFFFFF"/>
                </a:solidFill>
                <a:latin typeface="Arial"/>
                <a:ea typeface="Arial"/>
                <a:cs typeface="Arial"/>
                <a:sym typeface="Arial"/>
              </a:rPr>
              <a:t>Về chiến lược </a:t>
            </a:r>
            <a:r>
              <a:rPr lang="en" i="1">
                <a:solidFill>
                  <a:srgbClr val="FFFFFF"/>
                </a:solidFill>
                <a:latin typeface="Arial"/>
                <a:ea typeface="Arial"/>
                <a:cs typeface="Arial"/>
                <a:sym typeface="Arial"/>
              </a:rPr>
              <a:t>Minimax </a:t>
            </a:r>
            <a:r>
              <a:rPr lang="en">
                <a:solidFill>
                  <a:srgbClr val="FFFFFF"/>
                </a:solidFill>
                <a:latin typeface="Arial"/>
                <a:ea typeface="Arial"/>
                <a:cs typeface="Arial"/>
                <a:sym typeface="Arial"/>
              </a:rPr>
              <a:t>được trình bày như sau:</a:t>
            </a:r>
            <a:endParaRPr>
              <a:solidFill>
                <a:srgbClr val="FFFFFF"/>
              </a:solidFill>
              <a:latin typeface="Arial"/>
              <a:ea typeface="Arial"/>
              <a:cs typeface="Arial"/>
              <a:sym typeface="Arial"/>
            </a:endParaRPr>
          </a:p>
          <a:p>
            <a:pPr marL="0" lvl="0" indent="0" algn="l" rtl="0">
              <a:spcBef>
                <a:spcPts val="1200"/>
              </a:spcBef>
              <a:spcAft>
                <a:spcPts val="0"/>
              </a:spcAft>
              <a:buNone/>
            </a:pPr>
            <a:r>
              <a:rPr lang="en">
                <a:solidFill>
                  <a:srgbClr val="FFFFFF"/>
                </a:solidFill>
                <a:latin typeface="Arial"/>
                <a:ea typeface="Arial"/>
                <a:cs typeface="Arial"/>
                <a:sym typeface="Arial"/>
              </a:rPr>
              <a:t>-</a:t>
            </a:r>
            <a:r>
              <a:rPr lang="en" sz="700">
                <a:solidFill>
                  <a:srgbClr val="FFFFFF"/>
                </a:solidFill>
                <a:latin typeface="Arial"/>
                <a:ea typeface="Arial"/>
                <a:cs typeface="Arial"/>
                <a:sym typeface="Arial"/>
              </a:rPr>
              <a:t>        </a:t>
            </a:r>
            <a:r>
              <a:rPr lang="en">
                <a:solidFill>
                  <a:srgbClr val="FFFFFF"/>
                </a:solidFill>
                <a:latin typeface="Arial"/>
                <a:ea typeface="Arial"/>
                <a:cs typeface="Arial"/>
                <a:sym typeface="Arial"/>
              </a:rPr>
              <a:t>Max: biểu diễn cho mục đích của người chơi này là làm tối đa hóa lợi thế của mình.</a:t>
            </a:r>
            <a:endParaRPr>
              <a:solidFill>
                <a:srgbClr val="FFFFFF"/>
              </a:solidFill>
              <a:latin typeface="Arial"/>
              <a:ea typeface="Arial"/>
              <a:cs typeface="Arial"/>
              <a:sym typeface="Arial"/>
            </a:endParaRPr>
          </a:p>
          <a:p>
            <a:pPr marL="0" lvl="0" indent="0" algn="l" rtl="0">
              <a:spcBef>
                <a:spcPts val="1200"/>
              </a:spcBef>
              <a:spcAft>
                <a:spcPts val="0"/>
              </a:spcAft>
              <a:buNone/>
            </a:pPr>
            <a:r>
              <a:rPr lang="en">
                <a:solidFill>
                  <a:srgbClr val="FFFFFF"/>
                </a:solidFill>
                <a:latin typeface="Arial"/>
                <a:ea typeface="Arial"/>
                <a:cs typeface="Arial"/>
                <a:sym typeface="Arial"/>
              </a:rPr>
              <a:t>-</a:t>
            </a:r>
            <a:r>
              <a:rPr lang="en" sz="700">
                <a:solidFill>
                  <a:srgbClr val="FFFFFF"/>
                </a:solidFill>
                <a:latin typeface="Arial"/>
                <a:ea typeface="Arial"/>
                <a:cs typeface="Arial"/>
                <a:sym typeface="Arial"/>
              </a:rPr>
              <a:t>        </a:t>
            </a:r>
            <a:r>
              <a:rPr lang="en">
                <a:solidFill>
                  <a:srgbClr val="FFFFFF"/>
                </a:solidFill>
                <a:latin typeface="Arial"/>
                <a:ea typeface="Arial"/>
                <a:cs typeface="Arial"/>
                <a:sym typeface="Arial"/>
              </a:rPr>
              <a:t>Min: biểu diễn cho mục đích của người chơi này là làm tối thiểu hóa lợi thế của đối thủ.</a:t>
            </a:r>
            <a:endParaRPr>
              <a:solidFill>
                <a:srgbClr val="FFFFFF"/>
              </a:solidFill>
              <a:latin typeface="Arial"/>
              <a:ea typeface="Arial"/>
              <a:cs typeface="Arial"/>
              <a:sym typeface="Arial"/>
            </a:endParaRPr>
          </a:p>
          <a:p>
            <a:pPr marL="0" lvl="0" indent="0" algn="l" rtl="0">
              <a:spcBef>
                <a:spcPts val="1200"/>
              </a:spcBef>
              <a:spcAft>
                <a:spcPts val="0"/>
              </a:spcAft>
              <a:buNone/>
            </a:pPr>
            <a:r>
              <a:rPr lang="en">
                <a:solidFill>
                  <a:srgbClr val="FFFFFF"/>
                </a:solidFill>
                <a:latin typeface="Arial"/>
                <a:ea typeface="Arial"/>
                <a:cs typeface="Arial"/>
                <a:sym typeface="Arial"/>
              </a:rPr>
              <a:t>Trên cây tìm kiếm (Cây trò chơi) sẽ phân lớp thành các lớp Max và Min.</a:t>
            </a:r>
            <a:endParaRPr>
              <a:solidFill>
                <a:srgbClr val="FFFFFF"/>
              </a:solidFill>
              <a:latin typeface="Arial"/>
              <a:ea typeface="Arial"/>
              <a:cs typeface="Arial"/>
              <a:sym typeface="Arial"/>
            </a:endParaRPr>
          </a:p>
          <a:p>
            <a:pPr marL="0" lvl="0" indent="0" algn="l" rtl="0">
              <a:spcBef>
                <a:spcPts val="1200"/>
              </a:spcBef>
              <a:spcAft>
                <a:spcPts val="0"/>
              </a:spcAft>
              <a:buNone/>
            </a:pPr>
            <a:r>
              <a:rPr lang="en">
                <a:solidFill>
                  <a:srgbClr val="FFFFFF"/>
                </a:solidFill>
                <a:latin typeface="Arial"/>
                <a:ea typeface="Arial"/>
                <a:cs typeface="Arial"/>
                <a:sym typeface="Arial"/>
              </a:rPr>
              <a:t>Về giải thuật Minimax được minh họa như sau:</a:t>
            </a:r>
            <a:endParaRPr>
              <a:solidFill>
                <a:srgbClr val="FFFFFF"/>
              </a:solidFill>
              <a:latin typeface="Arial"/>
              <a:ea typeface="Arial"/>
              <a:cs typeface="Arial"/>
              <a:sym typeface="Arial"/>
            </a:endParaRPr>
          </a:p>
          <a:p>
            <a:pPr marL="0" lvl="0" indent="0" algn="l" rtl="0">
              <a:spcBef>
                <a:spcPts val="1200"/>
              </a:spcBef>
              <a:spcAft>
                <a:spcPts val="0"/>
              </a:spcAft>
              <a:buNone/>
            </a:pPr>
            <a:r>
              <a:rPr lang="en">
                <a:solidFill>
                  <a:srgbClr val="FFFFFF"/>
                </a:solidFill>
                <a:latin typeface="Arial"/>
                <a:ea typeface="Arial"/>
                <a:cs typeface="Arial"/>
                <a:sym typeface="Arial"/>
              </a:rPr>
              <a:t>Với một State (node) u bất kỳ,</a:t>
            </a:r>
            <a:endParaRPr>
              <a:solidFill>
                <a:srgbClr val="FFFFFF"/>
              </a:solidFill>
              <a:latin typeface="Arial"/>
              <a:ea typeface="Arial"/>
              <a:cs typeface="Arial"/>
              <a:sym typeface="Arial"/>
            </a:endParaRPr>
          </a:p>
          <a:p>
            <a:pPr marL="0" lvl="0" indent="0" algn="l" rtl="0">
              <a:spcBef>
                <a:spcPts val="1200"/>
              </a:spcBef>
              <a:spcAft>
                <a:spcPts val="0"/>
              </a:spcAft>
              <a:buNone/>
            </a:pPr>
            <a:r>
              <a:rPr lang="en">
                <a:solidFill>
                  <a:srgbClr val="FFFFFF"/>
                </a:solidFill>
                <a:latin typeface="Arial"/>
                <a:ea typeface="Arial"/>
                <a:cs typeface="Arial"/>
                <a:sym typeface="Arial"/>
              </a:rPr>
              <a:t>-</a:t>
            </a:r>
            <a:r>
              <a:rPr lang="en" sz="700">
                <a:solidFill>
                  <a:srgbClr val="FFFFFF"/>
                </a:solidFill>
                <a:latin typeface="Arial"/>
                <a:ea typeface="Arial"/>
                <a:cs typeface="Arial"/>
                <a:sym typeface="Arial"/>
              </a:rPr>
              <a:t>        </a:t>
            </a:r>
            <a:r>
              <a:rPr lang="en">
                <a:solidFill>
                  <a:srgbClr val="FFFFFF"/>
                </a:solidFill>
                <a:latin typeface="Arial"/>
                <a:ea typeface="Arial"/>
                <a:cs typeface="Arial"/>
                <a:sym typeface="Arial"/>
              </a:rPr>
              <a:t>Node u là node lá có giá trị xác định =&gt; Trả về giá trị hàm kết cuộc.(vd: 1 nếu Max thắng, -1 nếu Min thắng)</a:t>
            </a:r>
            <a:endParaRPr>
              <a:solidFill>
                <a:srgbClr val="FFFFFF"/>
              </a:solidFill>
              <a:latin typeface="Arial"/>
              <a:ea typeface="Arial"/>
              <a:cs typeface="Arial"/>
              <a:sym typeface="Arial"/>
            </a:endParaRPr>
          </a:p>
          <a:p>
            <a:pPr marL="0" lvl="0" indent="0" algn="l" rtl="0">
              <a:spcBef>
                <a:spcPts val="1200"/>
              </a:spcBef>
              <a:spcAft>
                <a:spcPts val="0"/>
              </a:spcAft>
              <a:buNone/>
            </a:pPr>
            <a:r>
              <a:rPr lang="en">
                <a:solidFill>
                  <a:srgbClr val="FFFFFF"/>
                </a:solidFill>
                <a:latin typeface="Arial"/>
                <a:ea typeface="Arial"/>
                <a:cs typeface="Arial"/>
                <a:sym typeface="Arial"/>
              </a:rPr>
              <a:t>-</a:t>
            </a:r>
            <a:r>
              <a:rPr lang="en" sz="700">
                <a:solidFill>
                  <a:srgbClr val="FFFFFF"/>
                </a:solidFill>
                <a:latin typeface="Arial"/>
                <a:ea typeface="Arial"/>
                <a:cs typeface="Arial"/>
                <a:sym typeface="Arial"/>
              </a:rPr>
              <a:t>        </a:t>
            </a:r>
            <a:r>
              <a:rPr lang="en">
                <a:solidFill>
                  <a:srgbClr val="FFFFFF"/>
                </a:solidFill>
                <a:latin typeface="Arial"/>
                <a:ea typeface="Arial"/>
                <a:cs typeface="Arial"/>
                <a:sym typeface="Arial"/>
              </a:rPr>
              <a:t>Node u thuộc lớp Max =&gt; gán giá trị lớn nhất của các node con</a:t>
            </a:r>
            <a:endParaRPr>
              <a:solidFill>
                <a:srgbClr val="FFFFFF"/>
              </a:solidFill>
              <a:latin typeface="Arial"/>
              <a:ea typeface="Arial"/>
              <a:cs typeface="Arial"/>
              <a:sym typeface="Arial"/>
            </a:endParaRPr>
          </a:p>
          <a:p>
            <a:pPr marL="0" lvl="0" indent="0" algn="l" rtl="0">
              <a:spcBef>
                <a:spcPts val="1200"/>
              </a:spcBef>
              <a:spcAft>
                <a:spcPts val="0"/>
              </a:spcAft>
              <a:buNone/>
            </a:pPr>
            <a:r>
              <a:rPr lang="en">
                <a:solidFill>
                  <a:srgbClr val="FFFFFF"/>
                </a:solidFill>
                <a:latin typeface="Arial"/>
                <a:ea typeface="Arial"/>
                <a:cs typeface="Arial"/>
                <a:sym typeface="Arial"/>
              </a:rPr>
              <a:t>-</a:t>
            </a:r>
            <a:r>
              <a:rPr lang="en" sz="700">
                <a:solidFill>
                  <a:srgbClr val="FFFFFF"/>
                </a:solidFill>
                <a:latin typeface="Arial"/>
                <a:ea typeface="Arial"/>
                <a:cs typeface="Arial"/>
                <a:sym typeface="Arial"/>
              </a:rPr>
              <a:t>        </a:t>
            </a:r>
            <a:r>
              <a:rPr lang="en">
                <a:solidFill>
                  <a:srgbClr val="FFFFFF"/>
                </a:solidFill>
                <a:latin typeface="Arial"/>
                <a:ea typeface="Arial"/>
                <a:cs typeface="Arial"/>
                <a:sym typeface="Arial"/>
              </a:rPr>
              <a:t>Node u thuộc lớp Min =&gt; gán giá trị nhỏ nhất của các node con</a:t>
            </a:r>
            <a:endParaRPr>
              <a:solidFill>
                <a:srgbClr val="FFFFFF"/>
              </a:solidFill>
              <a:latin typeface="Arial"/>
              <a:ea typeface="Arial"/>
              <a:cs typeface="Arial"/>
              <a:sym typeface="Arial"/>
            </a:endParaRPr>
          </a:p>
          <a:p>
            <a:pPr marL="228600" lvl="0" indent="0" algn="l" rtl="0">
              <a:spcBef>
                <a:spcPts val="1200"/>
              </a:spcBef>
              <a:spcAft>
                <a:spcPts val="0"/>
              </a:spcAft>
              <a:buNone/>
            </a:pPr>
            <a:r>
              <a:rPr lang="en">
                <a:solidFill>
                  <a:srgbClr val="FFFFFF"/>
                </a:solidFill>
                <a:latin typeface="Arial"/>
                <a:ea typeface="Arial"/>
                <a:cs typeface="Arial"/>
                <a:sym typeface="Arial"/>
              </a:rPr>
              <a:t>(Đỉnh có giá trị càng lớn càng tốt cho Max, càng nhỏ càng tốt cho Min)</a:t>
            </a:r>
            <a:endParaRPr>
              <a:solidFill>
                <a:srgbClr val="FFFFFF"/>
              </a:solidFill>
              <a:latin typeface="Arial"/>
              <a:ea typeface="Arial"/>
              <a:cs typeface="Arial"/>
              <a:sym typeface="Arial"/>
            </a:endParaRPr>
          </a:p>
          <a:p>
            <a:pPr marL="0" lvl="0" indent="0" algn="l" rtl="0">
              <a:lnSpc>
                <a:spcPct val="150000"/>
              </a:lnSpc>
              <a:spcBef>
                <a:spcPts val="1200"/>
              </a:spcBef>
              <a:spcAft>
                <a:spcPts val="1600"/>
              </a:spcAft>
              <a:buNone/>
            </a:pPr>
            <a:endParaRPr>
              <a:solidFill>
                <a:srgbClr val="FFFFF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body" idx="1"/>
          </p:nvPr>
        </p:nvSpPr>
        <p:spPr>
          <a:xfrm>
            <a:off x="1297500" y="361650"/>
            <a:ext cx="7038900" cy="4581000"/>
          </a:xfrm>
          <a:prstGeom prst="rect">
            <a:avLst/>
          </a:prstGeom>
        </p:spPr>
        <p:txBody>
          <a:bodyPr spcFirstLastPara="1" wrap="square" lIns="91425" tIns="91425" rIns="91425" bIns="91425" anchor="t" anchorCtr="0">
            <a:noAutofit/>
          </a:bodyPr>
          <a:lstStyle/>
          <a:p>
            <a:pPr marL="0" lvl="0" indent="0" algn="l" rtl="0">
              <a:lnSpc>
                <a:spcPct val="150000"/>
              </a:lnSpc>
              <a:spcBef>
                <a:spcPts val="1200"/>
              </a:spcBef>
              <a:spcAft>
                <a:spcPts val="0"/>
              </a:spcAft>
              <a:buNone/>
            </a:pPr>
            <a:r>
              <a:rPr lang="en" dirty="0">
                <a:solidFill>
                  <a:srgbClr val="FFFFFF"/>
                </a:solidFill>
                <a:latin typeface="Arial"/>
                <a:ea typeface="Arial"/>
                <a:cs typeface="Arial"/>
                <a:sym typeface="Arial"/>
              </a:rPr>
              <a:t>Ngoài ra ta còn có thể sử dụng thêm phương pháp</a:t>
            </a:r>
            <a:r>
              <a:rPr lang="en" i="1" dirty="0">
                <a:solidFill>
                  <a:srgbClr val="FFFFFF"/>
                </a:solidFill>
                <a:latin typeface="Arial"/>
                <a:ea typeface="Arial"/>
                <a:cs typeface="Arial"/>
                <a:sym typeface="Arial"/>
              </a:rPr>
              <a:t> cắt tỉa alpha – beta, </a:t>
            </a:r>
            <a:r>
              <a:rPr lang="en" dirty="0">
                <a:solidFill>
                  <a:srgbClr val="FFFFFF"/>
                </a:solidFill>
                <a:latin typeface="Arial"/>
                <a:ea typeface="Arial"/>
                <a:cs typeface="Arial"/>
                <a:sym typeface="Arial"/>
              </a:rPr>
              <a:t>nhằm loại bỏ bớt các nhánh dư thừa tồn tại trong cây trạng thái, nhờ đó có thể giảm được thêm một khoảng thời gian để duyệt qua các trạng thái mà đã biết chắc chắn sẽ không làm thay đổi giá trị của các trạng thái ở trên.</a:t>
            </a:r>
            <a:endParaRPr dirty="0">
              <a:solidFill>
                <a:srgbClr val="FFFFFF"/>
              </a:solidFill>
              <a:latin typeface="Arial"/>
              <a:ea typeface="Arial"/>
              <a:cs typeface="Arial"/>
              <a:sym typeface="Arial"/>
            </a:endParaRPr>
          </a:p>
          <a:p>
            <a:pPr marL="0" lvl="0" indent="0" algn="l" rtl="0">
              <a:lnSpc>
                <a:spcPct val="150000"/>
              </a:lnSpc>
              <a:spcBef>
                <a:spcPts val="1200"/>
              </a:spcBef>
              <a:spcAft>
                <a:spcPts val="0"/>
              </a:spcAft>
              <a:buNone/>
            </a:pPr>
            <a:r>
              <a:rPr lang="en" dirty="0">
                <a:solidFill>
                  <a:srgbClr val="FFFFFF"/>
                </a:solidFill>
                <a:latin typeface="Arial"/>
                <a:ea typeface="Arial"/>
                <a:cs typeface="Arial"/>
                <a:sym typeface="Arial"/>
              </a:rPr>
              <a:t>Về phương pháp cắt tỉa alpha – beta, được trình bày như sau:</a:t>
            </a:r>
            <a:endParaRPr dirty="0">
              <a:solidFill>
                <a:srgbClr val="FFFFFF"/>
              </a:solidFill>
              <a:latin typeface="Arial"/>
              <a:ea typeface="Arial"/>
              <a:cs typeface="Arial"/>
              <a:sym typeface="Arial"/>
            </a:endParaRPr>
          </a:p>
          <a:p>
            <a:pPr marL="0" lvl="0" indent="0" algn="l" rtl="0">
              <a:lnSpc>
                <a:spcPct val="150000"/>
              </a:lnSpc>
              <a:spcBef>
                <a:spcPts val="1200"/>
              </a:spcBef>
              <a:spcAft>
                <a:spcPts val="0"/>
              </a:spcAft>
              <a:buNone/>
            </a:pPr>
            <a:r>
              <a:rPr lang="en" dirty="0">
                <a:solidFill>
                  <a:srgbClr val="FFFFFF"/>
                </a:solidFill>
                <a:latin typeface="Arial"/>
                <a:ea typeface="Arial"/>
                <a:cs typeface="Arial"/>
                <a:sym typeface="Arial"/>
              </a:rPr>
              <a:t>Với mỗi State u, sẽ tồn tại song song 2 giá trị alpha và beta:</a:t>
            </a:r>
            <a:endParaRPr dirty="0">
              <a:solidFill>
                <a:srgbClr val="FFFFFF"/>
              </a:solidFill>
              <a:latin typeface="Arial"/>
              <a:ea typeface="Arial"/>
              <a:cs typeface="Arial"/>
              <a:sym typeface="Arial"/>
            </a:endParaRPr>
          </a:p>
          <a:p>
            <a:pPr marL="0" lvl="0" indent="0" algn="l" rtl="0">
              <a:lnSpc>
                <a:spcPct val="150000"/>
              </a:lnSpc>
              <a:spcBef>
                <a:spcPts val="1200"/>
              </a:spcBef>
              <a:spcAft>
                <a:spcPts val="0"/>
              </a:spcAft>
              <a:buNone/>
            </a:pPr>
            <a:r>
              <a:rPr lang="en" dirty="0">
                <a:solidFill>
                  <a:srgbClr val="FFFFFF"/>
                </a:solidFill>
                <a:latin typeface="Arial"/>
                <a:ea typeface="Arial"/>
                <a:cs typeface="Arial"/>
                <a:sym typeface="Arial"/>
              </a:rPr>
              <a:t>-        Nếu u đang thuộc lớp Max, giá trị của u sẽ là giá trị của alpha, được tính bằng max(alpha, min của các nhánh con), xét thấy nếu alpha &gt; beta =&gt; cắt tỉa.</a:t>
            </a:r>
            <a:endParaRPr dirty="0">
              <a:solidFill>
                <a:srgbClr val="FFFFFF"/>
              </a:solidFill>
              <a:latin typeface="Arial"/>
              <a:ea typeface="Arial"/>
              <a:cs typeface="Arial"/>
              <a:sym typeface="Arial"/>
            </a:endParaRPr>
          </a:p>
          <a:p>
            <a:pPr marL="0" lvl="0" indent="0" algn="l" rtl="0">
              <a:lnSpc>
                <a:spcPct val="150000"/>
              </a:lnSpc>
              <a:spcBef>
                <a:spcPts val="1200"/>
              </a:spcBef>
              <a:spcAft>
                <a:spcPts val="1600"/>
              </a:spcAft>
              <a:buNone/>
            </a:pPr>
            <a:r>
              <a:rPr lang="en" dirty="0">
                <a:solidFill>
                  <a:srgbClr val="FFFFFF"/>
                </a:solidFill>
                <a:latin typeface="Arial"/>
                <a:ea typeface="Arial"/>
                <a:cs typeface="Arial"/>
                <a:sym typeface="Arial"/>
              </a:rPr>
              <a:t>-        Nếu u đang thuộc lớp Min, giá trị của u sẽ là giá trị của beta, được tính bằng min ( beta, max của các nhánh con),  xét thấy nếu alpha &gt;= beta =&gt; cắt tỉa</a:t>
            </a:r>
            <a:endParaRPr dirty="0">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1297500" y="393750"/>
            <a:ext cx="76635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latin typeface="Arial"/>
                <a:ea typeface="Arial"/>
                <a:cs typeface="Arial"/>
                <a:sym typeface="Arial"/>
              </a:rPr>
              <a:t>Chương 3: PHÂN TÍCH VÀ THIẾT KẾ</a:t>
            </a:r>
            <a:endParaRPr sz="3200">
              <a:latin typeface="Arial"/>
              <a:ea typeface="Arial"/>
              <a:cs typeface="Arial"/>
              <a:sym typeface="Arial"/>
            </a:endParaRPr>
          </a:p>
        </p:txBody>
      </p:sp>
      <p:sp>
        <p:nvSpPr>
          <p:cNvPr id="169" name="Google Shape;169;p19"/>
          <p:cNvSpPr txBox="1">
            <a:spLocks noGrp="1"/>
          </p:cNvSpPr>
          <p:nvPr>
            <p:ph type="body" idx="1"/>
          </p:nvPr>
        </p:nvSpPr>
        <p:spPr>
          <a:xfrm>
            <a:off x="1297500" y="1307850"/>
            <a:ext cx="7038900" cy="31710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Font typeface="Arial"/>
              <a:buChar char="●"/>
            </a:pPr>
            <a:r>
              <a:rPr lang="en" sz="1500" b="1">
                <a:latin typeface="Arial"/>
                <a:ea typeface="Arial"/>
                <a:cs typeface="Arial"/>
                <a:sym typeface="Arial"/>
              </a:rPr>
              <a:t>Phân tích bài toán : </a:t>
            </a:r>
            <a:endParaRPr sz="1500" b="1">
              <a:latin typeface="Arial"/>
              <a:ea typeface="Arial"/>
              <a:cs typeface="Arial"/>
              <a:sym typeface="Arial"/>
            </a:endParaRPr>
          </a:p>
          <a:p>
            <a:pPr marL="457200" lvl="0" indent="0" algn="l" rtl="0">
              <a:lnSpc>
                <a:spcPct val="150000"/>
              </a:lnSpc>
              <a:spcBef>
                <a:spcPts val="1600"/>
              </a:spcBef>
              <a:spcAft>
                <a:spcPts val="0"/>
              </a:spcAft>
              <a:buNone/>
            </a:pPr>
            <a:r>
              <a:rPr lang="en" b="1"/>
              <a:t>-</a:t>
            </a:r>
            <a:r>
              <a:rPr lang="en">
                <a:solidFill>
                  <a:srgbClr val="FFFFFF"/>
                </a:solidFill>
                <a:latin typeface="Arial"/>
                <a:ea typeface="Arial"/>
                <a:cs typeface="Arial"/>
                <a:sym typeface="Arial"/>
              </a:rPr>
              <a:t>Không gian trạng thái: Sự sắp xếp, bố trí của các quân cờ trên bàn cờ.</a:t>
            </a:r>
            <a:endParaRPr>
              <a:solidFill>
                <a:srgbClr val="FFFFFF"/>
              </a:solidFill>
              <a:latin typeface="Arial"/>
              <a:ea typeface="Arial"/>
              <a:cs typeface="Arial"/>
              <a:sym typeface="Arial"/>
            </a:endParaRPr>
          </a:p>
          <a:p>
            <a:pPr marL="0" lvl="0" indent="457200" algn="l" rtl="0">
              <a:lnSpc>
                <a:spcPct val="150000"/>
              </a:lnSpc>
              <a:spcBef>
                <a:spcPts val="1600"/>
              </a:spcBef>
              <a:spcAft>
                <a:spcPts val="0"/>
              </a:spcAft>
              <a:buNone/>
            </a:pPr>
            <a:r>
              <a:rPr lang="en">
                <a:solidFill>
                  <a:srgbClr val="FFFFFF"/>
                </a:solidFill>
                <a:latin typeface="Arial"/>
                <a:ea typeface="Arial"/>
                <a:cs typeface="Arial"/>
                <a:sym typeface="Arial"/>
              </a:rPr>
              <a:t>-Trong đó, trạng thái bắt đầu là bàn cờ trống, trạng thái kết thúc là bàn cờ thỏa điều kiện có một dãy 5 quân cờ của một bên được xếp thẳng hàng và không bị chặn ở hai đầu.</a:t>
            </a:r>
            <a:endParaRPr>
              <a:solidFill>
                <a:srgbClr val="FFFFFF"/>
              </a:solidFill>
              <a:latin typeface="Arial"/>
              <a:ea typeface="Arial"/>
              <a:cs typeface="Arial"/>
              <a:sym typeface="Arial"/>
            </a:endParaRPr>
          </a:p>
          <a:p>
            <a:pPr marL="0" lvl="0" indent="457200" algn="l" rtl="0">
              <a:lnSpc>
                <a:spcPct val="150000"/>
              </a:lnSpc>
              <a:spcBef>
                <a:spcPts val="1200"/>
              </a:spcBef>
              <a:spcAft>
                <a:spcPts val="0"/>
              </a:spcAft>
              <a:buNone/>
            </a:pPr>
            <a:r>
              <a:rPr lang="en">
                <a:solidFill>
                  <a:srgbClr val="FFFFFF"/>
                </a:solidFill>
                <a:latin typeface="Arial"/>
                <a:ea typeface="Arial"/>
                <a:cs typeface="Arial"/>
                <a:sym typeface="Arial"/>
              </a:rPr>
              <a:t>-Toán tử chuyển trạng thái:  Thêm một quân cờ mới vào bàn cờ hiện tại.</a:t>
            </a:r>
            <a:endParaRPr>
              <a:solidFill>
                <a:srgbClr val="FFFFFF"/>
              </a:solidFill>
              <a:latin typeface="Arial"/>
              <a:ea typeface="Arial"/>
              <a:cs typeface="Arial"/>
              <a:sym typeface="Arial"/>
            </a:endParaRPr>
          </a:p>
          <a:p>
            <a:pPr marL="0" lvl="0" indent="457200" algn="l" rtl="0">
              <a:lnSpc>
                <a:spcPct val="150000"/>
              </a:lnSpc>
              <a:spcBef>
                <a:spcPts val="1200"/>
              </a:spcBef>
              <a:spcAft>
                <a:spcPts val="0"/>
              </a:spcAft>
              <a:buNone/>
            </a:pPr>
            <a:r>
              <a:rPr lang="en">
                <a:solidFill>
                  <a:srgbClr val="FFFFFF"/>
                </a:solidFill>
                <a:latin typeface="Arial"/>
                <a:ea typeface="Arial"/>
                <a:cs typeface="Arial"/>
                <a:sym typeface="Arial"/>
              </a:rPr>
              <a:t>-Mục tiêu của trò chơi: Một trong hai bên đạt được đến trạng thái kết thúc bằng cách thêm các quân cờ, làm thay đổi trạng thái của trò chơi.</a:t>
            </a:r>
            <a:endParaRPr>
              <a:solidFill>
                <a:srgbClr val="FFFFFF"/>
              </a:solidFill>
              <a:latin typeface="Arial"/>
              <a:ea typeface="Arial"/>
              <a:cs typeface="Arial"/>
              <a:sym typeface="Arial"/>
            </a:endParaRPr>
          </a:p>
          <a:p>
            <a:pPr marL="457200" lvl="0" indent="0" algn="l" rtl="0">
              <a:spcBef>
                <a:spcPts val="1200"/>
              </a:spcBef>
              <a:spcAft>
                <a:spcPts val="1600"/>
              </a:spcAft>
              <a:buNone/>
            </a:pP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body" idx="1"/>
          </p:nvPr>
        </p:nvSpPr>
        <p:spPr>
          <a:xfrm>
            <a:off x="1297500" y="391800"/>
            <a:ext cx="7038900" cy="39381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Font typeface="Arial"/>
              <a:buChar char="●"/>
            </a:pPr>
            <a:r>
              <a:rPr lang="en" sz="1500" b="1">
                <a:latin typeface="Arial"/>
                <a:ea typeface="Arial"/>
                <a:cs typeface="Arial"/>
                <a:sym typeface="Arial"/>
              </a:rPr>
              <a:t>Cấu trúc dữ liệu và các trạng thái của bài toán :</a:t>
            </a:r>
            <a:endParaRPr sz="1500" b="1">
              <a:latin typeface="Arial"/>
              <a:ea typeface="Arial"/>
              <a:cs typeface="Arial"/>
              <a:sym typeface="Arial"/>
            </a:endParaRPr>
          </a:p>
          <a:p>
            <a:pPr marL="457200" lvl="0" indent="0" algn="l" rtl="0">
              <a:spcBef>
                <a:spcPts val="1600"/>
              </a:spcBef>
              <a:spcAft>
                <a:spcPts val="0"/>
              </a:spcAft>
              <a:buNone/>
            </a:pPr>
            <a:r>
              <a:rPr lang="en" b="1">
                <a:latin typeface="Arial"/>
                <a:ea typeface="Arial"/>
                <a:cs typeface="Arial"/>
                <a:sym typeface="Arial"/>
              </a:rPr>
              <a:t>1.Cấu trúc dữ liệu :</a:t>
            </a:r>
            <a:endParaRPr b="1">
              <a:latin typeface="Arial"/>
              <a:ea typeface="Arial"/>
              <a:cs typeface="Arial"/>
              <a:sym typeface="Arial"/>
            </a:endParaRPr>
          </a:p>
          <a:p>
            <a:pPr marL="457200" lvl="0" indent="0" algn="l" rtl="0">
              <a:spcBef>
                <a:spcPts val="1600"/>
              </a:spcBef>
              <a:spcAft>
                <a:spcPts val="0"/>
              </a:spcAft>
              <a:buNone/>
            </a:pPr>
            <a:r>
              <a:rPr lang="en" b="1">
                <a:latin typeface="Arial"/>
                <a:ea typeface="Arial"/>
                <a:cs typeface="Arial"/>
                <a:sym typeface="Arial"/>
              </a:rPr>
              <a:t>	-</a:t>
            </a:r>
            <a:r>
              <a:rPr lang="en">
                <a:solidFill>
                  <a:srgbClr val="FFFFFF"/>
                </a:solidFill>
                <a:latin typeface="Arial"/>
                <a:ea typeface="Arial"/>
                <a:cs typeface="Arial"/>
                <a:sym typeface="Arial"/>
              </a:rPr>
              <a:t> Đầu tiên ta cần phải có một lớp đối tượng là </a:t>
            </a:r>
            <a:r>
              <a:rPr lang="en" i="1">
                <a:solidFill>
                  <a:srgbClr val="FFFFFF"/>
                </a:solidFill>
                <a:latin typeface="Arial"/>
                <a:ea typeface="Arial"/>
                <a:cs typeface="Arial"/>
                <a:sym typeface="Arial"/>
              </a:rPr>
              <a:t>bàn cờ </a:t>
            </a:r>
            <a:r>
              <a:rPr lang="en">
                <a:solidFill>
                  <a:srgbClr val="FFFFFF"/>
                </a:solidFill>
                <a:latin typeface="Arial"/>
                <a:ea typeface="Arial"/>
                <a:cs typeface="Arial"/>
                <a:sym typeface="Arial"/>
              </a:rPr>
              <a:t>để lưu trữ các thông số cơ bản là số cột và số dòng. Lớp </a:t>
            </a:r>
            <a:r>
              <a:rPr lang="en" i="1">
                <a:solidFill>
                  <a:srgbClr val="FFFFFF"/>
                </a:solidFill>
                <a:latin typeface="Arial"/>
                <a:ea typeface="Arial"/>
                <a:cs typeface="Arial"/>
                <a:sym typeface="Arial"/>
              </a:rPr>
              <a:t>bàn cờ </a:t>
            </a:r>
            <a:r>
              <a:rPr lang="en">
                <a:solidFill>
                  <a:srgbClr val="FFFFFF"/>
                </a:solidFill>
                <a:latin typeface="Arial"/>
                <a:ea typeface="Arial"/>
                <a:cs typeface="Arial"/>
                <a:sym typeface="Arial"/>
              </a:rPr>
              <a:t>được định nghĩa bằng 2 thuộc tính cơ bản là số dòng, số cột và các phương thức khởi tạo với giá trị cho trước của 2 thuộc tính trên.</a:t>
            </a:r>
            <a:endParaRPr>
              <a:solidFill>
                <a:srgbClr val="FFFFFF"/>
              </a:solidFill>
              <a:latin typeface="Arial"/>
              <a:ea typeface="Arial"/>
              <a:cs typeface="Arial"/>
              <a:sym typeface="Arial"/>
            </a:endParaRPr>
          </a:p>
          <a:p>
            <a:pPr marL="457200" lvl="0" indent="0" algn="l" rtl="0">
              <a:spcBef>
                <a:spcPts val="1600"/>
              </a:spcBef>
              <a:spcAft>
                <a:spcPts val="0"/>
              </a:spcAft>
              <a:buNone/>
            </a:pPr>
            <a:r>
              <a:rPr lang="en">
                <a:solidFill>
                  <a:srgbClr val="FFFFFF"/>
                </a:solidFill>
                <a:latin typeface="Arial"/>
                <a:ea typeface="Arial"/>
                <a:cs typeface="Arial"/>
                <a:sym typeface="Arial"/>
              </a:rPr>
              <a:t>	- Chương trình được lập trình bằng </a:t>
            </a:r>
            <a:r>
              <a:rPr lang="en" i="1">
                <a:solidFill>
                  <a:srgbClr val="FFFFFF"/>
                </a:solidFill>
                <a:latin typeface="Arial"/>
                <a:ea typeface="Arial"/>
                <a:cs typeface="Arial"/>
                <a:sym typeface="Arial"/>
              </a:rPr>
              <a:t>Winform C #</a:t>
            </a:r>
            <a:r>
              <a:rPr lang="en">
                <a:solidFill>
                  <a:srgbClr val="FFFFFF"/>
                </a:solidFill>
                <a:latin typeface="Arial"/>
                <a:ea typeface="Arial"/>
                <a:cs typeface="Arial"/>
                <a:sym typeface="Arial"/>
              </a:rPr>
              <a:t>, cần thêm một đối tượng </a:t>
            </a:r>
            <a:r>
              <a:rPr lang="en" i="1">
                <a:solidFill>
                  <a:srgbClr val="FFFFFF"/>
                </a:solidFill>
                <a:latin typeface="Arial"/>
                <a:ea typeface="Arial"/>
                <a:cs typeface="Arial"/>
                <a:sym typeface="Arial"/>
              </a:rPr>
              <a:t>Graphics </a:t>
            </a:r>
            <a:r>
              <a:rPr lang="en">
                <a:solidFill>
                  <a:srgbClr val="FFFFFF"/>
                </a:solidFill>
                <a:latin typeface="Arial"/>
                <a:ea typeface="Arial"/>
                <a:cs typeface="Arial"/>
                <a:sym typeface="Arial"/>
              </a:rPr>
              <a:t>đi kèm để có thể vẽ được bàn cờ và các quân cờ với màu sắc tương ứng.</a:t>
            </a:r>
            <a:r>
              <a:rPr lang="en">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marL="457200" lvl="0" indent="0" algn="l" rtl="0">
              <a:spcBef>
                <a:spcPts val="1600"/>
              </a:spcBef>
              <a:spcAft>
                <a:spcPts val="0"/>
              </a:spcAft>
              <a:buNone/>
            </a:pPr>
            <a:r>
              <a:rPr lang="en">
                <a:solidFill>
                  <a:srgbClr val="000000"/>
                </a:solidFill>
                <a:latin typeface="Times New Roman"/>
                <a:ea typeface="Times New Roman"/>
                <a:cs typeface="Times New Roman"/>
                <a:sym typeface="Times New Roman"/>
              </a:rPr>
              <a:t>	</a:t>
            </a:r>
            <a:r>
              <a:rPr lang="en">
                <a:solidFill>
                  <a:srgbClr val="FFFFFF"/>
                </a:solidFill>
                <a:latin typeface="Arial"/>
                <a:ea typeface="Arial"/>
                <a:cs typeface="Arial"/>
                <a:sym typeface="Arial"/>
              </a:rPr>
              <a:t>-Tiếp theo, chúng ta sẽ có một lớp đối tượng là </a:t>
            </a:r>
            <a:r>
              <a:rPr lang="en" i="1">
                <a:solidFill>
                  <a:srgbClr val="FFFFFF"/>
                </a:solidFill>
                <a:latin typeface="Arial"/>
                <a:ea typeface="Arial"/>
                <a:cs typeface="Arial"/>
                <a:sym typeface="Arial"/>
              </a:rPr>
              <a:t>ô cờ, </a:t>
            </a:r>
            <a:r>
              <a:rPr lang="en">
                <a:solidFill>
                  <a:srgbClr val="FFFFFF"/>
                </a:solidFill>
                <a:latin typeface="Arial"/>
                <a:ea typeface="Arial"/>
                <a:cs typeface="Arial"/>
                <a:sym typeface="Arial"/>
              </a:rPr>
              <a:t>đây là đối tượng rất quan trọng trong cấu trúc dữ liệu của trò chơi, mỗi đối tượng </a:t>
            </a:r>
            <a:r>
              <a:rPr lang="en" i="1">
                <a:solidFill>
                  <a:srgbClr val="FFFFFF"/>
                </a:solidFill>
                <a:latin typeface="Arial"/>
                <a:ea typeface="Arial"/>
                <a:cs typeface="Arial"/>
                <a:sym typeface="Arial"/>
              </a:rPr>
              <a:t>ô cờ </a:t>
            </a:r>
            <a:r>
              <a:rPr lang="en">
                <a:solidFill>
                  <a:srgbClr val="FFFFFF"/>
                </a:solidFill>
                <a:latin typeface="Arial"/>
                <a:ea typeface="Arial"/>
                <a:cs typeface="Arial"/>
                <a:sym typeface="Arial"/>
              </a:rPr>
              <a:t>được định nghĩa với các thuộc tính là: 2 hằng số chiều dài, chiều rộng cố định, là kích thước thực tế để biểu diễn ô cờ trên bàn cờ.</a:t>
            </a:r>
            <a:endParaRPr>
              <a:solidFill>
                <a:srgbClr val="FFFFFF"/>
              </a:solidFill>
              <a:latin typeface="Arial"/>
              <a:ea typeface="Arial"/>
              <a:cs typeface="Arial"/>
              <a:sym typeface="Arial"/>
            </a:endParaRPr>
          </a:p>
          <a:p>
            <a:pPr marL="457200" lvl="0" indent="0" algn="l" rtl="0">
              <a:spcBef>
                <a:spcPts val="1600"/>
              </a:spcBef>
              <a:spcAft>
                <a:spcPts val="1600"/>
              </a:spcAft>
              <a:buNone/>
            </a:pPr>
            <a:endParaRPr b="1">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1"/>
          <p:cNvSpPr txBox="1">
            <a:spLocks noGrp="1"/>
          </p:cNvSpPr>
          <p:nvPr>
            <p:ph type="body" idx="1"/>
          </p:nvPr>
        </p:nvSpPr>
        <p:spPr>
          <a:xfrm>
            <a:off x="1357775" y="351575"/>
            <a:ext cx="7038900" cy="4621200"/>
          </a:xfrm>
          <a:prstGeom prst="rect">
            <a:avLst/>
          </a:prstGeom>
        </p:spPr>
        <p:txBody>
          <a:bodyPr spcFirstLastPara="1" wrap="square" lIns="91425" tIns="91425" rIns="91425" bIns="91425" anchor="t" anchorCtr="0">
            <a:noAutofit/>
          </a:bodyPr>
          <a:lstStyle/>
          <a:p>
            <a:pPr marL="457200" lvl="0" indent="-311150" algn="l" rtl="0">
              <a:spcBef>
                <a:spcPts val="1200"/>
              </a:spcBef>
              <a:spcAft>
                <a:spcPts val="0"/>
              </a:spcAft>
              <a:buClr>
                <a:srgbClr val="FFFFFF"/>
              </a:buClr>
              <a:buSzPts val="1300"/>
              <a:buFont typeface="Arial"/>
              <a:buChar char="-"/>
            </a:pPr>
            <a:r>
              <a:rPr lang="en">
                <a:solidFill>
                  <a:srgbClr val="FFFFFF"/>
                </a:solidFill>
                <a:latin typeface="Arial"/>
                <a:ea typeface="Arial"/>
                <a:cs typeface="Arial"/>
                <a:sym typeface="Arial"/>
              </a:rPr>
              <a:t>Ngoài ra, ta cần một lớp đối tượng có thể bao quát và có các phương thức mang chức năng điều khiển trò chơi là lớp </a:t>
            </a:r>
            <a:r>
              <a:rPr lang="en" i="1">
                <a:solidFill>
                  <a:srgbClr val="FFFFFF"/>
                </a:solidFill>
                <a:latin typeface="Arial"/>
                <a:ea typeface="Arial"/>
                <a:cs typeface="Arial"/>
                <a:sym typeface="Arial"/>
              </a:rPr>
              <a:t>CaroChess. </a:t>
            </a:r>
            <a:r>
              <a:rPr lang="en">
                <a:solidFill>
                  <a:srgbClr val="FFFFFF"/>
                </a:solidFill>
                <a:latin typeface="Arial"/>
                <a:ea typeface="Arial"/>
                <a:cs typeface="Arial"/>
                <a:sym typeface="Arial"/>
              </a:rPr>
              <a:t>Lớp đối tượng </a:t>
            </a:r>
            <a:r>
              <a:rPr lang="en" i="1">
                <a:solidFill>
                  <a:srgbClr val="FFFFFF"/>
                </a:solidFill>
                <a:latin typeface="Arial"/>
                <a:ea typeface="Arial"/>
                <a:cs typeface="Arial"/>
                <a:sym typeface="Arial"/>
              </a:rPr>
              <a:t>CaroChess</a:t>
            </a:r>
            <a:r>
              <a:rPr lang="en">
                <a:solidFill>
                  <a:srgbClr val="FFFFFF"/>
                </a:solidFill>
                <a:latin typeface="Arial"/>
                <a:ea typeface="Arial"/>
                <a:cs typeface="Arial"/>
                <a:sym typeface="Arial"/>
              </a:rPr>
              <a:t> được xem như là “engine” của trò chơi, quy định cách thức hoạt động và đảm bảo được tính logic của trò chơi. Lớp </a:t>
            </a:r>
            <a:r>
              <a:rPr lang="en" i="1">
                <a:solidFill>
                  <a:srgbClr val="FFFFFF"/>
                </a:solidFill>
                <a:latin typeface="Arial"/>
                <a:ea typeface="Arial"/>
                <a:cs typeface="Arial"/>
                <a:sym typeface="Arial"/>
              </a:rPr>
              <a:t>CaroChess </a:t>
            </a:r>
            <a:r>
              <a:rPr lang="en">
                <a:solidFill>
                  <a:srgbClr val="FFFFFF"/>
                </a:solidFill>
                <a:latin typeface="Arial"/>
                <a:ea typeface="Arial"/>
                <a:cs typeface="Arial"/>
                <a:sym typeface="Arial"/>
              </a:rPr>
              <a:t>được định nghĩa bằng các thuộc tính như sau:</a:t>
            </a:r>
            <a:endParaRPr>
              <a:solidFill>
                <a:srgbClr val="FFFFFF"/>
              </a:solidFill>
              <a:latin typeface="Arial"/>
              <a:ea typeface="Arial"/>
              <a:cs typeface="Arial"/>
              <a:sym typeface="Arial"/>
            </a:endParaRPr>
          </a:p>
          <a:p>
            <a:pPr marL="457200" lvl="0" indent="0" algn="l" rtl="0">
              <a:lnSpc>
                <a:spcPct val="10000"/>
              </a:lnSpc>
              <a:spcBef>
                <a:spcPts val="1200"/>
              </a:spcBef>
              <a:spcAft>
                <a:spcPts val="0"/>
              </a:spcAft>
              <a:buNone/>
            </a:pPr>
            <a:r>
              <a:rPr lang="en"/>
              <a:t>	+ BanCo</a:t>
            </a:r>
            <a:endParaRPr/>
          </a:p>
          <a:p>
            <a:pPr marL="457200" lvl="0" indent="0" algn="l" rtl="0">
              <a:lnSpc>
                <a:spcPct val="10000"/>
              </a:lnSpc>
              <a:spcBef>
                <a:spcPts val="1600"/>
              </a:spcBef>
              <a:spcAft>
                <a:spcPts val="0"/>
              </a:spcAft>
              <a:buNone/>
            </a:pPr>
            <a:r>
              <a:rPr lang="en"/>
              <a:t>	+ MangOCo</a:t>
            </a:r>
            <a:endParaRPr/>
          </a:p>
          <a:p>
            <a:pPr marL="457200" lvl="0" indent="0" algn="l" rtl="0">
              <a:lnSpc>
                <a:spcPct val="10000"/>
              </a:lnSpc>
              <a:spcBef>
                <a:spcPts val="1600"/>
              </a:spcBef>
              <a:spcAft>
                <a:spcPts val="0"/>
              </a:spcAft>
              <a:buNone/>
            </a:pPr>
            <a:r>
              <a:rPr lang="en"/>
              <a:t>	+ StkCacNuocDaDi</a:t>
            </a:r>
            <a:endParaRPr/>
          </a:p>
          <a:p>
            <a:pPr marL="457200" lvl="0" indent="0" algn="l" rtl="0">
              <a:lnSpc>
                <a:spcPct val="10000"/>
              </a:lnSpc>
              <a:spcBef>
                <a:spcPts val="1600"/>
              </a:spcBef>
              <a:spcAft>
                <a:spcPts val="0"/>
              </a:spcAft>
              <a:buNone/>
            </a:pPr>
            <a:r>
              <a:rPr lang="en"/>
              <a:t>	+StkCacNuocUndo</a:t>
            </a:r>
            <a:endParaRPr/>
          </a:p>
          <a:p>
            <a:pPr marL="457200" lvl="0" indent="0" algn="l" rtl="0">
              <a:lnSpc>
                <a:spcPct val="10000"/>
              </a:lnSpc>
              <a:spcBef>
                <a:spcPts val="1600"/>
              </a:spcBef>
              <a:spcAft>
                <a:spcPts val="0"/>
              </a:spcAft>
              <a:buNone/>
            </a:pPr>
            <a:r>
              <a:rPr lang="en"/>
              <a:t>	+ LuotDi</a:t>
            </a:r>
            <a:endParaRPr/>
          </a:p>
          <a:p>
            <a:pPr marL="457200" lvl="0" indent="0" algn="l" rtl="0">
              <a:lnSpc>
                <a:spcPct val="10000"/>
              </a:lnSpc>
              <a:spcBef>
                <a:spcPts val="1600"/>
              </a:spcBef>
              <a:spcAft>
                <a:spcPts val="0"/>
              </a:spcAft>
              <a:buNone/>
            </a:pPr>
            <a:r>
              <a:rPr lang="en"/>
              <a:t>	+ SanSang</a:t>
            </a:r>
            <a:endParaRPr/>
          </a:p>
          <a:p>
            <a:pPr marL="457200" lvl="0" indent="0" algn="l" rtl="0">
              <a:lnSpc>
                <a:spcPct val="10000"/>
              </a:lnSpc>
              <a:spcBef>
                <a:spcPts val="1600"/>
              </a:spcBef>
              <a:spcAft>
                <a:spcPts val="0"/>
              </a:spcAft>
              <a:buNone/>
            </a:pPr>
            <a:r>
              <a:rPr lang="en"/>
              <a:t>	+ MangDiemTanCong</a:t>
            </a:r>
            <a:endParaRPr/>
          </a:p>
          <a:p>
            <a:pPr marL="457200" lvl="0" indent="0" algn="l" rtl="0">
              <a:lnSpc>
                <a:spcPct val="10000"/>
              </a:lnSpc>
              <a:spcBef>
                <a:spcPts val="1600"/>
              </a:spcBef>
              <a:spcAft>
                <a:spcPts val="0"/>
              </a:spcAft>
              <a:buNone/>
            </a:pPr>
            <a:r>
              <a:rPr lang="en"/>
              <a:t>	+ MangDiemPhongNgu</a:t>
            </a:r>
            <a:endParaRPr/>
          </a:p>
          <a:p>
            <a:pPr marL="457200" lvl="0" indent="0" algn="l" rtl="0">
              <a:lnSpc>
                <a:spcPct val="10000"/>
              </a:lnSpc>
              <a:spcBef>
                <a:spcPts val="1600"/>
              </a:spcBef>
              <a:spcAft>
                <a:spcPts val="0"/>
              </a:spcAft>
              <a:buNone/>
            </a:pPr>
            <a:r>
              <a:rPr lang="en"/>
              <a:t>	+ </a:t>
            </a:r>
            <a:r>
              <a:rPr lang="en">
                <a:solidFill>
                  <a:srgbClr val="FFFFFF"/>
                </a:solidFill>
                <a:latin typeface="Arial"/>
                <a:ea typeface="Arial"/>
                <a:cs typeface="Arial"/>
                <a:sym typeface="Arial"/>
              </a:rPr>
              <a:t>Truonghop1, Truonghop2</a:t>
            </a:r>
            <a:endParaRPr>
              <a:solidFill>
                <a:srgbClr val="FFFFFF"/>
              </a:solidFill>
              <a:latin typeface="Arial"/>
              <a:ea typeface="Arial"/>
              <a:cs typeface="Arial"/>
              <a:sym typeface="Arial"/>
            </a:endParaRPr>
          </a:p>
          <a:p>
            <a:pPr marL="457200" lvl="0" indent="0" algn="l" rtl="0">
              <a:lnSpc>
                <a:spcPct val="10000"/>
              </a:lnSpc>
              <a:spcBef>
                <a:spcPts val="1600"/>
              </a:spcBef>
              <a:spcAft>
                <a:spcPts val="0"/>
              </a:spcAft>
              <a:buNone/>
            </a:pPr>
            <a:r>
              <a:rPr lang="en">
                <a:solidFill>
                  <a:srgbClr val="FFFFFF"/>
                </a:solidFill>
                <a:latin typeface="Arial"/>
                <a:ea typeface="Arial"/>
                <a:cs typeface="Arial"/>
                <a:sym typeface="Arial"/>
              </a:rPr>
              <a:t>	+ point</a:t>
            </a:r>
            <a:endParaRPr>
              <a:solidFill>
                <a:srgbClr val="FFFFFF"/>
              </a:solidFill>
              <a:latin typeface="Arial"/>
              <a:ea typeface="Arial"/>
              <a:cs typeface="Arial"/>
              <a:sym typeface="Arial"/>
            </a:endParaRPr>
          </a:p>
          <a:p>
            <a:pPr marL="457200" lvl="0" indent="0" algn="l" rtl="0">
              <a:lnSpc>
                <a:spcPct val="10000"/>
              </a:lnSpc>
              <a:spcBef>
                <a:spcPts val="1600"/>
              </a:spcBef>
              <a:spcAft>
                <a:spcPts val="0"/>
              </a:spcAft>
              <a:buNone/>
            </a:pPr>
            <a:r>
              <a:rPr lang="en">
                <a:solidFill>
                  <a:srgbClr val="FFFFFF"/>
                </a:solidFill>
                <a:latin typeface="Arial"/>
                <a:ea typeface="Arial"/>
                <a:cs typeface="Arial"/>
                <a:sym typeface="Arial"/>
              </a:rPr>
              <a:t>	+ maxdepth</a:t>
            </a:r>
            <a:endParaRPr>
              <a:solidFill>
                <a:srgbClr val="FFFFFF"/>
              </a:solidFill>
              <a:latin typeface="Arial"/>
              <a:ea typeface="Arial"/>
              <a:cs typeface="Arial"/>
              <a:sym typeface="Arial"/>
            </a:endParaRPr>
          </a:p>
          <a:p>
            <a:pPr marL="457200" lvl="0" indent="457200" algn="l" rtl="0">
              <a:lnSpc>
                <a:spcPct val="10000"/>
              </a:lnSpc>
              <a:spcBef>
                <a:spcPts val="1600"/>
              </a:spcBef>
              <a:spcAft>
                <a:spcPts val="0"/>
              </a:spcAft>
              <a:buNone/>
            </a:pPr>
            <a:r>
              <a:rPr lang="en">
                <a:solidFill>
                  <a:srgbClr val="FFFFFF"/>
                </a:solidFill>
                <a:latin typeface="Arial"/>
                <a:ea typeface="Arial"/>
                <a:cs typeface="Arial"/>
                <a:sym typeface="Arial"/>
              </a:rPr>
              <a:t>+ branch</a:t>
            </a:r>
            <a:endParaRPr>
              <a:solidFill>
                <a:srgbClr val="FFFFFF"/>
              </a:solidFill>
              <a:latin typeface="Arial"/>
              <a:ea typeface="Arial"/>
              <a:cs typeface="Arial"/>
              <a:sym typeface="Arial"/>
            </a:endParaRPr>
          </a:p>
          <a:p>
            <a:pPr marL="457200" lvl="0" indent="457200" algn="l" rtl="0">
              <a:lnSpc>
                <a:spcPct val="10000"/>
              </a:lnSpc>
              <a:spcBef>
                <a:spcPts val="1600"/>
              </a:spcBef>
              <a:spcAft>
                <a:spcPts val="0"/>
              </a:spcAft>
              <a:buNone/>
            </a:pPr>
            <a:r>
              <a:rPr lang="en">
                <a:solidFill>
                  <a:srgbClr val="FFFFFF"/>
                </a:solidFill>
                <a:latin typeface="Arial"/>
                <a:ea typeface="Arial"/>
                <a:cs typeface="Arial"/>
                <a:sym typeface="Arial"/>
              </a:rPr>
              <a:t>+ Pen</a:t>
            </a:r>
            <a:endParaRPr>
              <a:solidFill>
                <a:srgbClr val="FFFFFF"/>
              </a:solidFill>
              <a:latin typeface="Arial"/>
              <a:ea typeface="Arial"/>
              <a:cs typeface="Arial"/>
              <a:sym typeface="Arial"/>
            </a:endParaRPr>
          </a:p>
          <a:p>
            <a:pPr marL="457200" lvl="0" indent="457200" algn="l" rtl="0">
              <a:lnSpc>
                <a:spcPct val="10000"/>
              </a:lnSpc>
              <a:spcBef>
                <a:spcPts val="1600"/>
              </a:spcBef>
              <a:spcAft>
                <a:spcPts val="0"/>
              </a:spcAft>
              <a:buNone/>
            </a:pPr>
            <a:r>
              <a:rPr lang="en">
                <a:solidFill>
                  <a:srgbClr val="FFFFFF"/>
                </a:solidFill>
                <a:latin typeface="Arial"/>
                <a:ea typeface="Arial"/>
                <a:cs typeface="Arial"/>
                <a:sym typeface="Arial"/>
              </a:rPr>
              <a:t>+ sbWhite, sbBlack, sbBG</a:t>
            </a:r>
            <a:endParaRPr>
              <a:solidFill>
                <a:srgbClr val="FFFFFF"/>
              </a:solidFill>
              <a:latin typeface="Arial"/>
              <a:ea typeface="Arial"/>
              <a:cs typeface="Arial"/>
              <a:sym typeface="Arial"/>
            </a:endParaRPr>
          </a:p>
          <a:p>
            <a:pPr marL="457200" lvl="0" indent="457200" algn="l" rtl="0">
              <a:lnSpc>
                <a:spcPct val="10000"/>
              </a:lnSpc>
              <a:spcBef>
                <a:spcPts val="1600"/>
              </a:spcBef>
              <a:spcAft>
                <a:spcPts val="1600"/>
              </a:spcAft>
              <a:buNone/>
            </a:pPr>
            <a:r>
              <a:rPr lang="en">
                <a:solidFill>
                  <a:srgbClr val="FFFFFF"/>
                </a:solidFill>
                <a:latin typeface="Arial"/>
                <a:ea typeface="Arial"/>
                <a:cs typeface="Arial"/>
                <a:sym typeface="Arial"/>
              </a:rPr>
              <a:t>+ KetThuc</a:t>
            </a:r>
            <a:endParaRPr>
              <a:solidFill>
                <a:srgbClr val="FFFF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TotalTime>
  <Words>2908</Words>
  <Application>Microsoft Office PowerPoint</Application>
  <PresentationFormat>Trình chiếu Trên màn hình (16:9)</PresentationFormat>
  <Paragraphs>120</Paragraphs>
  <Slides>21</Slides>
  <Notes>21</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21</vt:i4>
      </vt:variant>
    </vt:vector>
  </HeadingPairs>
  <TitlesOfParts>
    <vt:vector size="26" baseType="lpstr">
      <vt:lpstr>Montserrat</vt:lpstr>
      <vt:lpstr>Times New Roman</vt:lpstr>
      <vt:lpstr>Arial</vt:lpstr>
      <vt:lpstr>Lato</vt:lpstr>
      <vt:lpstr>Focus</vt:lpstr>
      <vt:lpstr>BÁO CÁO ĐỒ ÁN  MÔN TRÍ TUỆ NHÂN TẠO</vt:lpstr>
      <vt:lpstr>NỘI DUNG TỔNG QUAN CHƯƠNG 1: GIỚI THIỆU BÀI TOÁN CHƯƠNG 2: CƠ SỞ LÝ THUYẾT CHƯƠNG 3: PHÂN TÍCH VÀ THIẾT KẾ CHƯƠNG 4: ỨNG DỤNG CHƯƠNG 5: KẾT LUẬN TÀI LIỆU THAM KHẢO </vt:lpstr>
      <vt:lpstr>CHƯƠNG 1: GIỚI THIỆU BÀI TOÁN </vt:lpstr>
      <vt:lpstr>Chương 2: CƠ SỞ LÝ THUYẾT</vt:lpstr>
      <vt:lpstr>Bản trình bày PowerPoint</vt:lpstr>
      <vt:lpstr>Bản trình bày PowerPoint</vt:lpstr>
      <vt:lpstr>Chương 3: PHÂN TÍCH VÀ THIẾT KẾ</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Chương 4 : ỨNG DỤNG</vt:lpstr>
      <vt:lpstr>Bản trình bày PowerPoint</vt:lpstr>
      <vt:lpstr>CHƯƠNG 5: KẾT LUẬN</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MÔN TRÍ TUỆ NHÂN TẠO</dc:title>
  <dc:creator>Tùng Hồ</dc:creator>
  <cp:lastModifiedBy>Tùng Hồ</cp:lastModifiedBy>
  <cp:revision>4</cp:revision>
  <dcterms:modified xsi:type="dcterms:W3CDTF">2020-07-04T16:44:40Z</dcterms:modified>
</cp:coreProperties>
</file>