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5"/>
  </p:notesMasterIdLst>
  <p:sldIdLst>
    <p:sldId id="257" r:id="rId2"/>
    <p:sldId id="258" r:id="rId3"/>
    <p:sldId id="259" r:id="rId4"/>
    <p:sldId id="268" r:id="rId5"/>
    <p:sldId id="269" r:id="rId6"/>
    <p:sldId id="270" r:id="rId7"/>
    <p:sldId id="271" r:id="rId8"/>
    <p:sldId id="272" r:id="rId9"/>
    <p:sldId id="277" r:id="rId10"/>
    <p:sldId id="273" r:id="rId11"/>
    <p:sldId id="285" r:id="rId12"/>
    <p:sldId id="284" r:id="rId13"/>
    <p:sldId id="261" r:id="rId14"/>
    <p:sldId id="278" r:id="rId15"/>
    <p:sldId id="266" r:id="rId16"/>
    <p:sldId id="260" r:id="rId17"/>
    <p:sldId id="276" r:id="rId18"/>
    <p:sldId id="279" r:id="rId19"/>
    <p:sldId id="280" r:id="rId20"/>
    <p:sldId id="281" r:id="rId21"/>
    <p:sldId id="282" r:id="rId22"/>
    <p:sldId id="283"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i Tit" initials="TT" lastIdx="15" clrIdx="0">
    <p:extLst>
      <p:ext uri="{19B8F6BF-5375-455C-9EA6-DF929625EA0E}">
        <p15:presenceInfo xmlns:p15="http://schemas.microsoft.com/office/powerpoint/2012/main" userId="Tuoi T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63" autoAdjust="0"/>
    <p:restoredTop sz="94660"/>
  </p:normalViewPr>
  <p:slideViewPr>
    <p:cSldViewPr snapToGrid="0">
      <p:cViewPr varScale="1">
        <p:scale>
          <a:sx n="73" d="100"/>
          <a:sy n="73" d="100"/>
        </p:scale>
        <p:origin x="2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17T12:56:30.224" idx="1">
    <p:pos x="1386" y="2954"/>
    <p:text>Chúng tương tự bề ngoài, vì chúng là cả hai ngôn ngữ được thiết kế với sự xác minh và cả hai đều sử dụng công nghệ giải quyết SMT.
Tuy nhiên, có rất nhiều sự khác biệt:
F * là một ngôn ngữ lập trình bậc cao hơn trong truyền thống ML; Dafny là ngôn ngữ bắt buộc đầu tiên theo phong cách Pascal (mặc dù một số trợ cấp bậc cao hơn đang đến ở Đại Pháp)
F * có logic đánh lệnh cao cấp phụ thuộc; Dafny sử dụng một logic bậc nhất không phụ thuộc.
F * có các loại sàng lọc rất hữu ích cho việc xác định bất biến; Dafny không (mặc dù một số công việc ban đầu về điều đó đã bắt đầu).
F * có các loại gia đình có tính quy nạp hữu ích cho các chứng minh xây dựng; Dafny chỉ có kiểu dữ liệu đơn giản.
F * chưa có hỗ trợ IDE; Dafny có một IDE rất tốt đẹp trong Visual Studio.
F * không có đồng xu; Dafny hỗ trợ đồng xu.
F * là tùy chỉnh bởi các hiệu ứng người dùng xác định; Dafny là không.
F * có sẵn trên nhiều nền; Dafny yêu cầu. NET.
F * không có hỗ trợ đặc biệt cho lập trình hướng đối tượng; Dafny cung cấp các cấu trúc hướng đối tượng.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17T14:52:11.394" idx="8">
    <p:pos x="1926" y="1410"/>
    <p:text>Luật về phép gán</p:text>
    <p:extLst>
      <p:ext uri="{C676402C-5697-4E1C-873F-D02D1690AC5C}">
        <p15:threadingInfo xmlns:p15="http://schemas.microsoft.com/office/powerpoint/2012/main" timeZoneBias="-420"/>
      </p:ext>
    </p:extLst>
  </p:cm>
  <p:cm authorId="1" dt="2017-09-17T14:52:26.566" idx="9">
    <p:pos x="4427" y="1410"/>
    <p:text>Luật ghép</p:text>
    <p:extLst>
      <p:ext uri="{C676402C-5697-4E1C-873F-D02D1690AC5C}">
        <p15:threadingInfo xmlns:p15="http://schemas.microsoft.com/office/powerpoint/2012/main" timeZoneBias="-420"/>
      </p:ext>
    </p:extLst>
  </p:cm>
  <p:cm authorId="1" dt="2017-09-17T14:52:34.173" idx="10">
    <p:pos x="4419" y="2098"/>
    <p:text>Luật điều kiện</p:text>
    <p:extLst>
      <p:ext uri="{C676402C-5697-4E1C-873F-D02D1690AC5C}">
        <p15:threadingInfo xmlns:p15="http://schemas.microsoft.com/office/powerpoint/2012/main" timeZoneBias="-420"/>
      </p:ext>
    </p:extLst>
  </p:cm>
  <p:cm authorId="1" dt="2017-09-17T14:52:42.258" idx="11">
    <p:pos x="4470" y="2966"/>
    <p:text>Luật while</p:text>
    <p:extLst>
      <p:ext uri="{C676402C-5697-4E1C-873F-D02D1690AC5C}">
        <p15:threadingInfo xmlns:p15="http://schemas.microsoft.com/office/powerpoint/2012/main" timeZoneBias="-420"/>
      </p:ext>
    </p:extLst>
  </p:cm>
  <p:cm authorId="1" dt="2017-09-17T14:52:50.808" idx="12">
    <p:pos x="1685" y="3138"/>
    <p:text>Tiền đk trước yếu nhất, hậu đk sau mạnh nhất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17T15:39:24.396" idx="15">
    <p:pos x="6922" y="1491"/>
    <p:text>Boogie sử dụng Z3 để kiểm tra các điều kiện xác minh này</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17T15:19:28.861" idx="13">
    <p:pos x="6708" y="73"/>
    <p:text>Boogie là một ngôn ngữ xác minh trung gian, dự định như là một lớp mà trên đó để xây dựng thẩm tra chương trình cho các ngôn ngữ khác</p:text>
    <p:extLst>
      <p:ext uri="{C676402C-5697-4E1C-873F-D02D1690AC5C}">
        <p15:threadingInfo xmlns:p15="http://schemas.microsoft.com/office/powerpoint/2012/main" timeZoneBias="-420"/>
      </p:ext>
    </p:extLst>
  </p:cm>
  <p:cm authorId="1" dt="2017-09-17T15:19:55.871" idx="14">
    <p:pos x="2493" y="2605"/>
    <p:text>xác minh gỡ lỗi boogie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DF566-6115-4861-8E2F-39E3BC31ED8A}" type="datetimeFigureOut">
              <a:rPr lang="en-US" smtClean="0"/>
              <a:t>10/15/2017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5D242-69BF-434E-A062-96BF20BB654D}" type="slidenum">
              <a:rPr lang="en-US" smtClean="0"/>
              <a:t>‹#›</a:t>
            </a:fld>
            <a:endParaRPr lang="en-US"/>
          </a:p>
        </p:txBody>
      </p:sp>
    </p:spTree>
    <p:extLst>
      <p:ext uri="{BB962C8B-B14F-4D97-AF65-F5344CB8AC3E}">
        <p14:creationId xmlns:p14="http://schemas.microsoft.com/office/powerpoint/2010/main" val="316823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Liberal in the sense that s may not terminate</a:t>
            </a:r>
            <a:endParaRPr lang="en-US" dirty="0"/>
          </a:p>
        </p:txBody>
      </p:sp>
      <p:sp>
        <p:nvSpPr>
          <p:cNvPr id="4" name="Slide Number Placeholder 3"/>
          <p:cNvSpPr>
            <a:spLocks noGrp="1"/>
          </p:cNvSpPr>
          <p:nvPr>
            <p:ph type="sldNum" sz="quarter" idx="10"/>
          </p:nvPr>
        </p:nvSpPr>
        <p:spPr/>
        <p:txBody>
          <a:bodyPr/>
          <a:lstStyle/>
          <a:p>
            <a:fld id="{750A5B87-607C-4943-88E9-30ED9315F7FB}" type="slidenum">
              <a:rPr lang="en-US" smtClean="0"/>
              <a:t>10</a:t>
            </a:fld>
            <a:endParaRPr lang="en-US"/>
          </a:p>
        </p:txBody>
      </p:sp>
    </p:spTree>
    <p:extLst>
      <p:ext uri="{BB962C8B-B14F-4D97-AF65-F5344CB8AC3E}">
        <p14:creationId xmlns:p14="http://schemas.microsoft.com/office/powerpoint/2010/main" val="12675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4983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FD5F-29BC-4045-B74E-36CE5C9C5995}"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55278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64255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06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52161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44840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3213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068326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90290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a:xfrm>
            <a:off x="3962400" y="6579835"/>
            <a:ext cx="4267200" cy="365125"/>
          </a:xfrm>
          <a:prstGeom prst="rect">
            <a:avLst/>
          </a:prstGeom>
        </p:spPr>
        <p:txBody>
          <a:bodyPr/>
          <a:lstStyle/>
          <a:p>
            <a:r>
              <a:rPr lang="en-US" dirty="0" smtClean="0"/>
              <a:t>K. Rustan M. Leino</a:t>
            </a:r>
            <a:endParaRPr lang="en-US" dirty="0"/>
          </a:p>
        </p:txBody>
      </p:sp>
    </p:spTree>
    <p:extLst>
      <p:ext uri="{BB962C8B-B14F-4D97-AF65-F5344CB8AC3E}">
        <p14:creationId xmlns:p14="http://schemas.microsoft.com/office/powerpoint/2010/main" val="2055949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4077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63662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81FD5F-29BC-4045-B74E-36CE5C9C5995}"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64420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81FD5F-29BC-4045-B74E-36CE5C9C5995}" type="datetimeFigureOut">
              <a:rPr lang="en-US" smtClean="0"/>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3149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6217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5805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681FD5F-29BC-4045-B74E-36CE5C9C5995}" type="datetimeFigureOut">
              <a:rPr lang="en-US" smtClean="0"/>
              <a:t>10/15/2017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89014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FD5F-29BC-4045-B74E-36CE5C9C5995}"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46495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81FD5F-29BC-4045-B74E-36CE5C9C5995}" type="datetimeFigureOut">
              <a:rPr lang="en-US" smtClean="0"/>
              <a:t>10/15/2017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14C4C7-5DE4-45A9-AC7B-8FD1086A0148}" type="slidenum">
              <a:rPr lang="en-US" smtClean="0"/>
              <a:t>‹#›</a:t>
            </a:fld>
            <a:endParaRPr lang="en-US"/>
          </a:p>
        </p:txBody>
      </p:sp>
    </p:spTree>
    <p:extLst>
      <p:ext uri="{BB962C8B-B14F-4D97-AF65-F5344CB8AC3E}">
        <p14:creationId xmlns:p14="http://schemas.microsoft.com/office/powerpoint/2010/main" val="260351156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9043" y="1748629"/>
            <a:ext cx="8610935" cy="616852"/>
          </a:xfrm>
        </p:spPr>
        <p:txBody>
          <a:bodyPr>
            <a:noAutofit/>
          </a:bodyPr>
          <a:lstStyle/>
          <a:p>
            <a:pPr algn="l">
              <a:tabLst>
                <a:tab pos="2341563" algn="l"/>
              </a:tabLst>
            </a:pPr>
            <a:r>
              <a:rPr lang="en-US" sz="4000" i="1" dirty="0"/>
              <a:t>Automated program verification</a:t>
            </a:r>
            <a:endParaRPr lang="en-US" sz="2800" dirty="0"/>
          </a:p>
        </p:txBody>
      </p:sp>
      <p:sp>
        <p:nvSpPr>
          <p:cNvPr id="3" name="TextBox 2"/>
          <p:cNvSpPr txBox="1"/>
          <p:nvPr/>
        </p:nvSpPr>
        <p:spPr>
          <a:xfrm>
            <a:off x="7141780" y="2822028"/>
            <a:ext cx="3424399" cy="2862322"/>
          </a:xfrm>
          <a:prstGeom prst="rect">
            <a:avLst/>
          </a:prstGeom>
          <a:noFill/>
        </p:spPr>
        <p:txBody>
          <a:bodyPr wrap="none" rtlCol="0">
            <a:spAutoFit/>
          </a:bodyPr>
          <a:lstStyle/>
          <a:p>
            <a:pPr>
              <a:lnSpc>
                <a:spcPct val="150000"/>
              </a:lnSpc>
            </a:pPr>
            <a:r>
              <a:rPr lang="en-US" sz="2400" dirty="0" err="1" smtClean="0">
                <a:latin typeface="Arial" panose="020B0604020202020204" pitchFamily="34" charset="0"/>
                <a:cs typeface="Arial" panose="020B0604020202020204" pitchFamily="34" charset="0"/>
              </a:rPr>
              <a:t>Nhóm</a:t>
            </a:r>
            <a:r>
              <a:rPr lang="en-US" sz="2400" dirty="0" smtClean="0">
                <a:latin typeface="Arial" panose="020B0604020202020204" pitchFamily="34" charset="0"/>
                <a:cs typeface="Arial" panose="020B0604020202020204" pitchFamily="34" charset="0"/>
              </a:rPr>
              <a:t> 7</a:t>
            </a:r>
          </a:p>
          <a:p>
            <a:pPr>
              <a:lnSpc>
                <a:spcPct val="150000"/>
              </a:lnSpc>
            </a:pPr>
            <a:r>
              <a:rPr lang="en-US" sz="2400" dirty="0" err="1" smtClean="0">
                <a:latin typeface="Arial" panose="020B0604020202020204" pitchFamily="34" charset="0"/>
                <a:cs typeface="Arial" panose="020B0604020202020204" pitchFamily="34" charset="0"/>
              </a:rPr>
              <a:t>Lê</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Xuân</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Thanh </a:t>
            </a:r>
            <a:r>
              <a:rPr lang="en-US" sz="2400" dirty="0" err="1" smtClean="0">
                <a:latin typeface="Arial" panose="020B0604020202020204" pitchFamily="34" charset="0"/>
                <a:cs typeface="Arial" panose="020B0604020202020204" pitchFamily="34" charset="0"/>
              </a:rPr>
              <a:t>Hằng</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Phùng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Lương</a:t>
            </a:r>
            <a:endParaRPr lang="en-US" sz="2400" dirty="0" smtClean="0">
              <a:latin typeface="Arial" panose="020B0604020202020204" pitchFamily="34" charset="0"/>
              <a:cs typeface="Arial" panose="020B0604020202020204" pitchFamily="34" charset="0"/>
            </a:endParaRPr>
          </a:p>
          <a:p>
            <a:pPr>
              <a:lnSpc>
                <a:spcPct val="150000"/>
              </a:lnSpc>
            </a:pPr>
            <a:r>
              <a:rPr lang="en-US" sz="2400" err="1" smtClean="0">
                <a:latin typeface="Arial" panose="020B0604020202020204" pitchFamily="34" charset="0"/>
                <a:cs typeface="Arial" panose="020B0604020202020204" pitchFamily="34" charset="0"/>
              </a:rPr>
              <a:t>Nguyễn</a:t>
            </a:r>
            <a:r>
              <a:rPr lang="en-US" sz="2400" smtClean="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Thị Thu </a:t>
            </a:r>
            <a:r>
              <a:rPr lang="en-US" sz="2400" dirty="0" err="1" smtClean="0">
                <a:latin typeface="Arial" panose="020B0604020202020204" pitchFamily="34" charset="0"/>
                <a:cs typeface="Arial" panose="020B0604020202020204" pitchFamily="34" charset="0"/>
              </a:rPr>
              <a:t>Hường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4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dirty="0" err="1" smtClean="0"/>
              <a:t>Điều</a:t>
            </a:r>
            <a:r>
              <a:rPr lang="en-US" dirty="0" smtClean="0"/>
              <a:t> </a:t>
            </a:r>
            <a:r>
              <a:rPr lang="en-US" dirty="0" err="1" smtClean="0"/>
              <a:t>kiện</a:t>
            </a:r>
            <a:r>
              <a:rPr lang="en-US" dirty="0" smtClean="0"/>
              <a:t> </a:t>
            </a:r>
            <a:r>
              <a:rPr lang="en-US" dirty="0" err="1" smtClean="0"/>
              <a:t>trước</a:t>
            </a:r>
            <a:r>
              <a:rPr lang="en-US" dirty="0" smtClean="0"/>
              <a:t> </a:t>
            </a:r>
            <a:r>
              <a:rPr lang="en-US" dirty="0" err="1" smtClean="0"/>
              <a:t>yếu</a:t>
            </a:r>
            <a:r>
              <a:rPr lang="en-US" dirty="0" smtClean="0"/>
              <a:t> </a:t>
            </a:r>
            <a:r>
              <a:rPr lang="en-US" dirty="0" err="1" smtClean="0"/>
              <a:t>nhất_wp</a:t>
            </a:r>
            <a:r>
              <a:rPr lang="en-US" dirty="0" smtClean="0"/>
              <a:t>(</a:t>
            </a:r>
            <a:r>
              <a:rPr lang="en-US" dirty="0" err="1" smtClean="0"/>
              <a:t>s,Q</a:t>
            </a:r>
            <a:r>
              <a:rPr lang="en-US" dirty="0" smtClean="0"/>
              <a:t>)</a:t>
            </a:r>
            <a:endParaRPr lang="en-US" i="1" dirty="0">
              <a:solidFill>
                <a:srgbClr val="00B050"/>
              </a:solidFill>
            </a:endParaRPr>
          </a:p>
        </p:txBody>
      </p:sp>
      <p:sp>
        <p:nvSpPr>
          <p:cNvPr id="6" name="TextBox 5"/>
          <p:cNvSpPr txBox="1"/>
          <p:nvPr/>
        </p:nvSpPr>
        <p:spPr>
          <a:xfrm>
            <a:off x="1527208" y="1120678"/>
            <a:ext cx="9282645"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err="1" smtClean="0"/>
              <a:t>Nếu</a:t>
            </a:r>
            <a:r>
              <a:rPr lang="en-US" sz="2400" dirty="0" smtClean="0"/>
              <a:t> P=</a:t>
            </a:r>
            <a:r>
              <a:rPr lang="en-US" sz="2400" dirty="0" err="1" smtClean="0"/>
              <a:t>wp</a:t>
            </a:r>
            <a:r>
              <a:rPr lang="en-US" sz="2400" dirty="0" smtClean="0"/>
              <a:t>(</a:t>
            </a:r>
            <a:r>
              <a:rPr lang="en-US" sz="2400" dirty="0" err="1" smtClean="0"/>
              <a:t>s,Q</a:t>
            </a:r>
            <a:r>
              <a:rPr lang="en-US" sz="2400" dirty="0" smtClean="0"/>
              <a:t>) </a:t>
            </a:r>
            <a:r>
              <a:rPr lang="en-US" sz="2400" dirty="0" err="1" smtClean="0"/>
              <a:t>có</a:t>
            </a:r>
            <a:r>
              <a:rPr lang="en-US" sz="2400" dirty="0" smtClean="0"/>
              <a:t> </a:t>
            </a:r>
            <a:r>
              <a:rPr lang="en-US" sz="2400" dirty="0" err="1" smtClean="0"/>
              <a:t>nghĩ</a:t>
            </a:r>
            <a:r>
              <a:rPr lang="en-US" sz="2400" dirty="0" smtClean="0"/>
              <a:t> </a:t>
            </a:r>
            <a:r>
              <a:rPr lang="en-US" sz="2400" dirty="0" err="1" smtClean="0"/>
              <a:t>là</a:t>
            </a:r>
            <a:r>
              <a:rPr lang="en-US" sz="2400" dirty="0" smtClean="0"/>
              <a:t> P </a:t>
            </a:r>
            <a:r>
              <a:rPr lang="en-US" sz="2400" dirty="0" err="1" smtClean="0"/>
              <a:t>là</a:t>
            </a:r>
            <a:r>
              <a:rPr lang="en-US" sz="2400" dirty="0" smtClean="0"/>
              <a:t> P </a:t>
            </a:r>
            <a:r>
              <a:rPr lang="en-US" sz="2400" dirty="0" err="1" smtClean="0"/>
              <a:t>là</a:t>
            </a:r>
            <a:r>
              <a:rPr lang="en-US" sz="2400" dirty="0" smtClean="0"/>
              <a:t> </a:t>
            </a:r>
            <a:r>
              <a:rPr lang="en-US" sz="2400" dirty="0" err="1" smtClean="0"/>
              <a:t>tiền</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yếu</a:t>
            </a:r>
            <a:r>
              <a:rPr lang="en-US" sz="2400" dirty="0" smtClean="0"/>
              <a:t> </a:t>
            </a:r>
            <a:r>
              <a:rPr lang="en-US" sz="2400" dirty="0" err="1" smtClean="0"/>
              <a:t>nhất</a:t>
            </a:r>
            <a:r>
              <a:rPr lang="en-US" sz="2400" dirty="0" smtClean="0"/>
              <a:t> </a:t>
            </a:r>
            <a:r>
              <a:rPr lang="en-US" sz="2400" dirty="0" err="1" smtClean="0"/>
              <a:t>mà</a:t>
            </a:r>
            <a:r>
              <a:rPr lang="en-US" sz="2400" dirty="0" smtClean="0"/>
              <a:t> </a:t>
            </a:r>
            <a:r>
              <a:rPr lang="en-US" sz="2400" dirty="0" err="1" smtClean="0"/>
              <a:t>vẫn</a:t>
            </a:r>
            <a:r>
              <a:rPr lang="en-US" sz="2400" dirty="0" smtClean="0"/>
              <a:t> </a:t>
            </a:r>
            <a:r>
              <a:rPr lang="en-US" sz="2400" dirty="0" err="1" smtClean="0"/>
              <a:t>thỏa</a:t>
            </a:r>
            <a:r>
              <a:rPr lang="en-US" sz="2400" dirty="0" smtClean="0"/>
              <a:t> </a:t>
            </a:r>
            <a:r>
              <a:rPr lang="en-US" sz="2400" dirty="0" err="1" smtClean="0"/>
              <a:t>mãn</a:t>
            </a:r>
            <a:r>
              <a:rPr lang="en-US" sz="2400" dirty="0" smtClean="0"/>
              <a:t> {P}s{Q}.</a:t>
            </a:r>
          </a:p>
        </p:txBody>
      </p:sp>
      <p:sp>
        <p:nvSpPr>
          <p:cNvPr id="7" name="TextBox 6"/>
          <p:cNvSpPr txBox="1"/>
          <p:nvPr/>
        </p:nvSpPr>
        <p:spPr>
          <a:xfrm>
            <a:off x="1631695" y="2343329"/>
            <a:ext cx="1217000" cy="1938992"/>
          </a:xfrm>
          <a:prstGeom prst="rect">
            <a:avLst/>
          </a:prstGeom>
          <a:solidFill>
            <a:schemeClr val="bg1"/>
          </a:solidFill>
        </p:spPr>
        <p:txBody>
          <a:bodyPr wrap="none" rtlCol="0">
            <a:spAutoFit/>
          </a:bodyPr>
          <a:lstStyle/>
          <a:p>
            <a:r>
              <a:rPr lang="en-US" sz="2400" i="1" dirty="0">
                <a:solidFill>
                  <a:srgbClr val="00B050"/>
                </a:solidFill>
              </a:rPr>
              <a:t>y + 3 &gt; 5</a:t>
            </a:r>
          </a:p>
          <a:p>
            <a:r>
              <a:rPr lang="nn-NO" sz="2400" dirty="0">
                <a:latin typeface="Courier New" panose="02070309020205020404" pitchFamily="49" charset="0"/>
                <a:cs typeface="Courier New" panose="02070309020205020404" pitchFamily="49" charset="0"/>
              </a:rPr>
              <a:t>x:=y;</a:t>
            </a:r>
          </a:p>
          <a:p>
            <a:r>
              <a:rPr lang="en-US" sz="2400" i="1" dirty="0">
                <a:solidFill>
                  <a:srgbClr val="00B050"/>
                </a:solidFill>
              </a:rPr>
              <a:t>x + 3 &gt; 5</a:t>
            </a:r>
            <a:endParaRPr lang="nn-NO" sz="2400" dirty="0"/>
          </a:p>
          <a:p>
            <a:r>
              <a:rPr lang="nn-NO" sz="2400" dirty="0">
                <a:latin typeface="Courier New" panose="02070309020205020404" pitchFamily="49" charset="0"/>
                <a:cs typeface="Courier New" panose="02070309020205020404" pitchFamily="49" charset="0"/>
              </a:rPr>
              <a:t>i:=3;</a:t>
            </a:r>
          </a:p>
          <a:p>
            <a:r>
              <a:rPr lang="en-US" sz="2400" i="1" dirty="0">
                <a:solidFill>
                  <a:srgbClr val="00B050"/>
                </a:solidFill>
              </a:rPr>
              <a:t>x + i &gt; 5</a:t>
            </a:r>
            <a:endParaRPr lang="nn-NO" sz="2400" dirty="0"/>
          </a:p>
        </p:txBody>
      </p:sp>
      <p:sp>
        <p:nvSpPr>
          <p:cNvPr id="8" name="Arc 7"/>
          <p:cNvSpPr/>
          <p:nvPr/>
        </p:nvSpPr>
        <p:spPr>
          <a:xfrm>
            <a:off x="2529501" y="3257730"/>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328577" y="3405665"/>
            <a:ext cx="2832827" cy="1200329"/>
          </a:xfrm>
          <a:prstGeom prst="rect">
            <a:avLst/>
          </a:prstGeom>
          <a:noFill/>
        </p:spPr>
        <p:txBody>
          <a:bodyPr wrap="none" rtlCol="0">
            <a:spAutoFit/>
          </a:bodyPr>
          <a:lstStyle/>
          <a:p>
            <a:r>
              <a:rPr lang="en-US" sz="2400" dirty="0" err="1" smtClean="0"/>
              <a:t>wp</a:t>
            </a:r>
            <a:r>
              <a:rPr lang="en-US" sz="2400" dirty="0" smtClean="0"/>
              <a:t>(</a:t>
            </a:r>
            <a:r>
              <a:rPr lang="en-US" sz="2400" dirty="0" err="1" smtClean="0">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:=3;</a:t>
            </a:r>
            <a:r>
              <a:rPr lang="en-US" sz="2400" dirty="0"/>
              <a:t>, </a:t>
            </a:r>
            <a:r>
              <a:rPr lang="en-US" sz="2400" i="1" dirty="0">
                <a:solidFill>
                  <a:srgbClr val="00B050"/>
                </a:solidFill>
              </a:rPr>
              <a:t>x + i &gt; 5</a:t>
            </a:r>
            <a:r>
              <a:rPr lang="en-US" sz="2400" dirty="0"/>
              <a:t>)</a:t>
            </a:r>
          </a:p>
          <a:p>
            <a:r>
              <a:rPr lang="en-US" sz="2400" dirty="0"/>
              <a:t>  = </a:t>
            </a:r>
            <a:r>
              <a:rPr lang="en-US" sz="2400" i="1" dirty="0">
                <a:solidFill>
                  <a:srgbClr val="00B050"/>
                </a:solidFill>
              </a:rPr>
              <a:t>(x + i &gt; 5){i := 3}</a:t>
            </a:r>
            <a:endParaRPr lang="en-US" sz="2400" dirty="0"/>
          </a:p>
          <a:p>
            <a:r>
              <a:rPr lang="en-US" sz="2400" dirty="0"/>
              <a:t>  = </a:t>
            </a:r>
            <a:r>
              <a:rPr lang="en-US" sz="2400" i="1" dirty="0">
                <a:solidFill>
                  <a:srgbClr val="00B050"/>
                </a:solidFill>
              </a:rPr>
              <a:t>x + 3 &gt; 5</a:t>
            </a:r>
            <a:endParaRPr lang="nn-NO" sz="2400" dirty="0"/>
          </a:p>
        </p:txBody>
      </p:sp>
      <p:sp>
        <p:nvSpPr>
          <p:cNvPr id="10" name="Arc 9"/>
          <p:cNvSpPr/>
          <p:nvPr/>
        </p:nvSpPr>
        <p:spPr>
          <a:xfrm>
            <a:off x="2834301" y="2419530"/>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536695" y="2133601"/>
            <a:ext cx="2917786" cy="1200329"/>
          </a:xfrm>
          <a:prstGeom prst="rect">
            <a:avLst/>
          </a:prstGeom>
          <a:noFill/>
        </p:spPr>
        <p:txBody>
          <a:bodyPr wrap="none" rtlCol="0">
            <a:spAutoFit/>
          </a:bodyPr>
          <a:lstStyle/>
          <a:p>
            <a:r>
              <a:rPr lang="en-US" sz="2400" dirty="0" err="1" smtClean="0"/>
              <a:t>wp</a:t>
            </a:r>
            <a:r>
              <a:rPr lang="en-US" sz="2400" dirty="0" smtClean="0"/>
              <a:t>(</a:t>
            </a:r>
            <a:r>
              <a:rPr lang="en-US" sz="2400" dirty="0" smtClean="0">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:=y;</a:t>
            </a:r>
            <a:r>
              <a:rPr lang="en-US" sz="2400" dirty="0"/>
              <a:t>, </a:t>
            </a:r>
            <a:r>
              <a:rPr lang="en-US" sz="2400" i="1" dirty="0">
                <a:solidFill>
                  <a:srgbClr val="00B050"/>
                </a:solidFill>
              </a:rPr>
              <a:t>x + 3 &gt; 5</a:t>
            </a:r>
            <a:r>
              <a:rPr lang="en-US" sz="2400" dirty="0"/>
              <a:t>)</a:t>
            </a:r>
          </a:p>
          <a:p>
            <a:r>
              <a:rPr lang="en-US" sz="2400" dirty="0"/>
              <a:t>  = </a:t>
            </a:r>
            <a:r>
              <a:rPr lang="en-US" sz="2400" i="1" dirty="0">
                <a:solidFill>
                  <a:srgbClr val="00B050"/>
                </a:solidFill>
              </a:rPr>
              <a:t>(x + 3 &gt; 5){x := y}</a:t>
            </a:r>
            <a:endParaRPr lang="en-US" sz="2400" dirty="0"/>
          </a:p>
          <a:p>
            <a:r>
              <a:rPr lang="en-US" sz="2400" dirty="0"/>
              <a:t>  = </a:t>
            </a:r>
            <a:r>
              <a:rPr lang="en-US" sz="2400" i="1" dirty="0">
                <a:solidFill>
                  <a:srgbClr val="00B050"/>
                </a:solidFill>
              </a:rPr>
              <a:t>y + 3 &gt; 5</a:t>
            </a:r>
            <a:endParaRPr lang="nn-NO" sz="2400" dirty="0"/>
          </a:p>
        </p:txBody>
      </p:sp>
      <p:sp>
        <p:nvSpPr>
          <p:cNvPr id="14" name="Arc 13"/>
          <p:cNvSpPr/>
          <p:nvPr/>
        </p:nvSpPr>
        <p:spPr>
          <a:xfrm>
            <a:off x="6173333" y="2403040"/>
            <a:ext cx="762000" cy="1786592"/>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966420" y="2403040"/>
            <a:ext cx="4363695" cy="1508105"/>
          </a:xfrm>
          <a:prstGeom prst="rect">
            <a:avLst/>
          </a:prstGeom>
          <a:noFill/>
        </p:spPr>
        <p:txBody>
          <a:bodyPr wrap="none" rtlCol="0">
            <a:spAutoFit/>
          </a:bodyPr>
          <a:lstStyle/>
          <a:p>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 i:=3;</a:t>
            </a:r>
            <a:r>
              <a:rPr lang="en-US" sz="2300" dirty="0"/>
              <a:t>, </a:t>
            </a:r>
            <a:r>
              <a:rPr lang="en-US" sz="2300" i="1" dirty="0">
                <a:solidFill>
                  <a:srgbClr val="00B050"/>
                </a:solidFill>
              </a:rPr>
              <a:t>x + i &gt; 5</a:t>
            </a:r>
            <a:r>
              <a:rPr lang="en-US" sz="2300" dirty="0"/>
              <a:t>)</a:t>
            </a:r>
          </a:p>
          <a:p>
            <a:r>
              <a:rPr lang="en-US" sz="2300" dirty="0"/>
              <a:t>  = </a:t>
            </a:r>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a:t>
            </a:r>
            <a:r>
              <a:rPr lang="en-US" sz="2300" dirty="0"/>
              <a:t>, </a:t>
            </a:r>
            <a:r>
              <a:rPr lang="en-US" sz="2300" dirty="0" err="1" smtClean="0"/>
              <a:t>wp</a:t>
            </a:r>
            <a:r>
              <a:rPr lang="en-US" sz="2300" dirty="0" smtClean="0"/>
              <a:t>(</a:t>
            </a:r>
            <a:r>
              <a:rPr lang="en-US" sz="2300" dirty="0" err="1" smtClean="0">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:=3</a:t>
            </a:r>
            <a:r>
              <a:rPr lang="en-US" sz="2300" dirty="0"/>
              <a:t>, </a:t>
            </a:r>
            <a:r>
              <a:rPr lang="en-US" sz="2300" i="1" dirty="0">
                <a:solidFill>
                  <a:srgbClr val="00B050"/>
                </a:solidFill>
              </a:rPr>
              <a:t>x + i &gt; 5</a:t>
            </a:r>
            <a:r>
              <a:rPr lang="en-US" sz="2300" dirty="0"/>
              <a:t>))</a:t>
            </a:r>
          </a:p>
          <a:p>
            <a:r>
              <a:rPr lang="en-US" sz="2300" dirty="0"/>
              <a:t>  = </a:t>
            </a:r>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a:t>
            </a:r>
            <a:r>
              <a:rPr lang="en-US" sz="2300" dirty="0"/>
              <a:t>, </a:t>
            </a:r>
            <a:r>
              <a:rPr lang="en-US" sz="2300" i="1" dirty="0">
                <a:solidFill>
                  <a:srgbClr val="00B050"/>
                </a:solidFill>
              </a:rPr>
              <a:t>x + 3 &gt; 5</a:t>
            </a:r>
            <a:r>
              <a:rPr lang="en-US" sz="2300" dirty="0"/>
              <a:t>)</a:t>
            </a:r>
          </a:p>
          <a:p>
            <a:r>
              <a:rPr lang="en-US" sz="2300" dirty="0"/>
              <a:t>  = </a:t>
            </a:r>
            <a:r>
              <a:rPr lang="en-US" sz="2300" i="1" dirty="0">
                <a:solidFill>
                  <a:srgbClr val="00B050"/>
                </a:solidFill>
              </a:rPr>
              <a:t>y + 3 &gt; 5</a:t>
            </a:r>
            <a:endParaRPr lang="nn-NO" sz="2300" dirty="0"/>
          </a:p>
        </p:txBody>
      </p:sp>
      <p:sp>
        <p:nvSpPr>
          <p:cNvPr id="3" name="TextBox 2"/>
          <p:cNvSpPr txBox="1"/>
          <p:nvPr/>
        </p:nvSpPr>
        <p:spPr>
          <a:xfrm>
            <a:off x="1981201" y="4724400"/>
            <a:ext cx="954339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smtClean="0"/>
              <a:t>wp(x </a:t>
            </a:r>
            <a:r>
              <a:rPr lang="pt-BR" sz="2400" dirty="0"/>
              <a:t>:= e, </a:t>
            </a:r>
            <a:r>
              <a:rPr lang="pt-BR" sz="2400" i="1" dirty="0">
                <a:solidFill>
                  <a:srgbClr val="00B050"/>
                </a:solidFill>
              </a:rPr>
              <a:t>P</a:t>
            </a:r>
            <a:r>
              <a:rPr lang="pt-BR" sz="2400" dirty="0"/>
              <a:t>) = </a:t>
            </a:r>
            <a:r>
              <a:rPr lang="pt-BR" sz="2400" i="1" dirty="0">
                <a:solidFill>
                  <a:srgbClr val="00B050"/>
                </a:solidFill>
              </a:rPr>
              <a:t>P{x := e}</a:t>
            </a:r>
          </a:p>
          <a:p>
            <a:r>
              <a:rPr lang="pt-BR" sz="2400" dirty="0" smtClean="0"/>
              <a:t>wp(assert </a:t>
            </a:r>
            <a:r>
              <a:rPr lang="pt-BR" sz="2400" dirty="0"/>
              <a:t>e, </a:t>
            </a:r>
            <a:r>
              <a:rPr lang="pt-BR" sz="2400" i="1" dirty="0">
                <a:solidFill>
                  <a:srgbClr val="00B050"/>
                </a:solidFill>
              </a:rPr>
              <a:t>P</a:t>
            </a:r>
            <a:r>
              <a:rPr lang="pt-BR" sz="2400" dirty="0"/>
              <a:t>) = </a:t>
            </a:r>
            <a:r>
              <a:rPr lang="pt-BR" sz="2400" i="1" dirty="0">
                <a:solidFill>
                  <a:srgbClr val="00B050"/>
                </a:solidFill>
              </a:rPr>
              <a:t>e &amp;&amp; P</a:t>
            </a:r>
          </a:p>
          <a:p>
            <a:r>
              <a:rPr lang="pt-BR" sz="2400" dirty="0" smtClean="0"/>
              <a:t>wp(assume </a:t>
            </a:r>
            <a:r>
              <a:rPr lang="pt-BR" sz="2400" dirty="0"/>
              <a:t>e, </a:t>
            </a:r>
            <a:r>
              <a:rPr lang="pt-BR" sz="2400" i="1" dirty="0">
                <a:solidFill>
                  <a:srgbClr val="00B050"/>
                </a:solidFill>
              </a:rPr>
              <a:t>P</a:t>
            </a:r>
            <a:r>
              <a:rPr lang="pt-BR" sz="2400" dirty="0"/>
              <a:t>) = </a:t>
            </a:r>
            <a:r>
              <a:rPr lang="pt-BR" sz="2400" i="1" dirty="0">
                <a:solidFill>
                  <a:srgbClr val="00B050"/>
                </a:solidFill>
              </a:rPr>
              <a:t>e ==&gt; P</a:t>
            </a:r>
          </a:p>
          <a:p>
            <a:r>
              <a:rPr lang="pt-BR" sz="2400" dirty="0" smtClean="0"/>
              <a:t>wp(s1 </a:t>
            </a:r>
            <a:r>
              <a:rPr lang="pt-BR" sz="2400" dirty="0"/>
              <a:t>s2, </a:t>
            </a:r>
            <a:r>
              <a:rPr lang="pt-BR" sz="2400" i="1" dirty="0">
                <a:solidFill>
                  <a:srgbClr val="00B050"/>
                </a:solidFill>
              </a:rPr>
              <a:t>P</a:t>
            </a:r>
            <a:r>
              <a:rPr lang="pt-BR" sz="2400" dirty="0"/>
              <a:t>) = </a:t>
            </a:r>
            <a:r>
              <a:rPr lang="pt-BR" sz="2400" dirty="0" smtClean="0"/>
              <a:t>wp(s1</a:t>
            </a:r>
            <a:r>
              <a:rPr lang="pt-BR" sz="2400" dirty="0"/>
              <a:t>, </a:t>
            </a:r>
            <a:r>
              <a:rPr lang="pt-BR" sz="2400" dirty="0" smtClean="0"/>
              <a:t>wp(s2</a:t>
            </a:r>
            <a:r>
              <a:rPr lang="pt-BR" sz="2400" dirty="0"/>
              <a:t>, </a:t>
            </a:r>
            <a:r>
              <a:rPr lang="pt-BR" sz="2400" i="1" dirty="0">
                <a:solidFill>
                  <a:srgbClr val="00B050"/>
                </a:solidFill>
              </a:rPr>
              <a:t>P</a:t>
            </a:r>
            <a:r>
              <a:rPr lang="pt-BR" sz="2400" dirty="0"/>
              <a:t>))</a:t>
            </a:r>
          </a:p>
          <a:p>
            <a:r>
              <a:rPr lang="pt-BR" sz="2400" dirty="0" smtClean="0"/>
              <a:t>wp(if(e</a:t>
            </a:r>
            <a:r>
              <a:rPr lang="pt-BR" sz="2400" dirty="0"/>
              <a:t>) {s1} else {s2}, </a:t>
            </a:r>
            <a:r>
              <a:rPr lang="pt-BR" sz="2400" i="1" dirty="0">
                <a:solidFill>
                  <a:srgbClr val="00B050"/>
                </a:solidFill>
              </a:rPr>
              <a:t>P</a:t>
            </a:r>
            <a:r>
              <a:rPr lang="pt-BR" sz="2400" dirty="0"/>
              <a:t>) = </a:t>
            </a:r>
            <a:r>
              <a:rPr lang="pt-BR" sz="2400" i="1" dirty="0">
                <a:solidFill>
                  <a:srgbClr val="00B050"/>
                </a:solidFill>
              </a:rPr>
              <a:t>(e ==&gt; </a:t>
            </a:r>
            <a:r>
              <a:rPr lang="pt-BR" sz="2400" dirty="0" smtClean="0"/>
              <a:t>wp(s1</a:t>
            </a:r>
            <a:r>
              <a:rPr lang="pt-BR" sz="2400" dirty="0"/>
              <a:t>, </a:t>
            </a:r>
            <a:r>
              <a:rPr lang="pt-BR" sz="2400" i="1" dirty="0">
                <a:solidFill>
                  <a:srgbClr val="00B050"/>
                </a:solidFill>
              </a:rPr>
              <a:t>P</a:t>
            </a:r>
            <a:r>
              <a:rPr lang="pt-BR" sz="2400" dirty="0"/>
              <a:t>)</a:t>
            </a:r>
            <a:r>
              <a:rPr lang="pt-BR" sz="2400" i="1" dirty="0">
                <a:solidFill>
                  <a:srgbClr val="00B050"/>
                </a:solidFill>
              </a:rPr>
              <a:t>) &amp;&amp; (!e ==&gt; </a:t>
            </a:r>
            <a:r>
              <a:rPr lang="pt-BR" sz="2400" dirty="0" smtClean="0"/>
              <a:t>wp(s2</a:t>
            </a:r>
            <a:r>
              <a:rPr lang="pt-BR" sz="2400" dirty="0"/>
              <a:t>, </a:t>
            </a:r>
            <a:r>
              <a:rPr lang="pt-BR" sz="2400" i="1" dirty="0">
                <a:solidFill>
                  <a:srgbClr val="00B050"/>
                </a:solidFill>
              </a:rPr>
              <a:t>P</a:t>
            </a:r>
            <a:r>
              <a:rPr lang="pt-BR" sz="2400" dirty="0"/>
              <a:t>)</a:t>
            </a:r>
            <a:r>
              <a:rPr lang="pt-BR" sz="2400" i="1" dirty="0">
                <a:solidFill>
                  <a:srgbClr val="00B050"/>
                </a:solidFill>
              </a:rPr>
              <a:t>)</a:t>
            </a:r>
          </a:p>
        </p:txBody>
      </p:sp>
    </p:spTree>
    <p:extLst>
      <p:ext uri="{BB962C8B-B14F-4D97-AF65-F5344CB8AC3E}">
        <p14:creationId xmlns:p14="http://schemas.microsoft.com/office/powerpoint/2010/main" val="33653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4" grpId="0" animBg="1"/>
      <p:bldP spid="15"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Cm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bộ</a:t>
            </a:r>
            <a:r>
              <a:rPr lang="en-US" dirty="0" smtClean="0"/>
              <a:t> </a:t>
            </a:r>
            <a:r>
              <a:rPr lang="en-US" dirty="0" err="1" smtClean="0"/>
              <a:t>phận</a:t>
            </a:r>
            <a:r>
              <a:rPr lang="en-US" dirty="0" smtClean="0"/>
              <a:t> </a:t>
            </a:r>
            <a:r>
              <a:rPr lang="en-US" dirty="0" err="1" smtClean="0"/>
              <a:t>cho</a:t>
            </a:r>
            <a:r>
              <a:rPr lang="en-US" dirty="0" smtClean="0"/>
              <a:t> </a:t>
            </a:r>
            <a:r>
              <a:rPr lang="en-US" dirty="0" err="1" smtClean="0"/>
              <a:t>vòng</a:t>
            </a:r>
            <a:r>
              <a:rPr lang="en-US" dirty="0" smtClean="0"/>
              <a:t> while</a:t>
            </a:r>
            <a:endParaRPr lang="en-US" dirty="0"/>
          </a:p>
        </p:txBody>
      </p:sp>
      <p:sp>
        <p:nvSpPr>
          <p:cNvPr id="5" name="TextBox 4"/>
          <p:cNvSpPr txBox="1"/>
          <p:nvPr/>
        </p:nvSpPr>
        <p:spPr>
          <a:xfrm>
            <a:off x="1024757" y="2804563"/>
            <a:ext cx="10836166" cy="3693319"/>
          </a:xfrm>
          <a:prstGeom prst="rect">
            <a:avLst/>
          </a:prstGeom>
          <a:noFill/>
        </p:spPr>
        <p:txBody>
          <a:bodyPr wrap="square" rtlCol="0">
            <a:spAutoFit/>
          </a:bodyPr>
          <a:lstStyle/>
          <a:p>
            <a:pPr>
              <a:lnSpc>
                <a:spcPct val="150000"/>
              </a:lnSpc>
            </a:pP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I </a:t>
            </a:r>
            <a:r>
              <a:rPr lang="en-US" sz="2400" dirty="0" err="1" smtClean="0">
                <a:latin typeface="Arial" panose="020B0604020202020204" pitchFamily="34" charset="0"/>
                <a:cs typeface="Arial" panose="020B0604020202020204" pitchFamily="34" charset="0"/>
              </a:rPr>
              <a:t>thỏa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a:lnSpc>
                <a:spcPct val="150000"/>
              </a:lnSpc>
            </a:pPr>
            <a:r>
              <a:rPr lang="vi-VN" sz="2400" b="1" dirty="0" smtClean="0"/>
              <a:t>P </a:t>
            </a:r>
            <a:r>
              <a:rPr lang="en-US" sz="2400" b="1" dirty="0" smtClean="0"/>
              <a:t>=&gt;I</a:t>
            </a:r>
            <a:r>
              <a:rPr lang="vi-VN" sz="2400" b="1" dirty="0" smtClean="0"/>
              <a:t> </a:t>
            </a:r>
            <a:r>
              <a:rPr lang="vi-VN" sz="2000" dirty="0" smtClean="0"/>
              <a:t>: Các bất biến bước đầu là đúng.</a:t>
            </a:r>
            <a:br>
              <a:rPr lang="vi-VN" sz="2000" dirty="0" smtClean="0"/>
            </a:b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vi-VN" sz="2400" b="1" dirty="0" smtClean="0">
                <a:latin typeface="Arial" panose="020B0604020202020204" pitchFamily="34" charset="0"/>
                <a:cs typeface="Arial" panose="020B0604020202020204" pitchFamily="34" charset="0"/>
              </a:rPr>
              <a:t>b</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s</a:t>
            </a:r>
            <a:r>
              <a:rPr lang="vi-VN"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 </a:t>
            </a:r>
            <a:r>
              <a:rPr lang="vi-VN" sz="2000" dirty="0" smtClean="0"/>
              <a:t>: Mỗi lần thực hiện vòng lặp luôn bảo tồn bất biến, tức là sau</a:t>
            </a:r>
            <a:br>
              <a:rPr lang="vi-VN" sz="2000" dirty="0" smtClean="0"/>
            </a:br>
            <a:r>
              <a:rPr lang="vi-VN" sz="2000" dirty="0" smtClean="0"/>
              <a:t>mỗi lần thực hiện thân vòng lặp thể hiện bất biến luôn được giữ nguyên.</a:t>
            </a:r>
            <a:br>
              <a:rPr lang="vi-VN" sz="2000" dirty="0" smtClean="0"/>
            </a:br>
            <a:r>
              <a:rPr lang="en-US" sz="2400" b="1" dirty="0" smtClean="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he-IL" sz="2400" b="1" dirty="0" smtClean="0">
                <a:latin typeface="Arial" panose="020B0604020202020204" pitchFamily="34" charset="0"/>
                <a:cs typeface="Arial" panose="020B0604020202020204" pitchFamily="34" charset="0"/>
              </a:rPr>
              <a:t>ﬢ</a:t>
            </a:r>
            <a:r>
              <a:rPr lang="vi-VN" sz="2400" b="1" dirty="0" smtClean="0">
                <a:latin typeface="Arial" panose="020B0604020202020204" pitchFamily="34" charset="0"/>
                <a:cs typeface="Arial" panose="020B0604020202020204" pitchFamily="34" charset="0"/>
              </a:rPr>
              <a:t> b</a:t>
            </a:r>
            <a:r>
              <a:rPr lang="en-US" sz="2400" b="1" dirty="0" smtClean="0">
                <a:latin typeface="Arial" panose="020B0604020202020204" pitchFamily="34" charset="0"/>
                <a:cs typeface="Arial" panose="020B0604020202020204" pitchFamily="34" charset="0"/>
              </a:rPr>
              <a:t>}=&gt;</a:t>
            </a:r>
            <a:r>
              <a:rPr lang="vi-VN" sz="24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Q</a:t>
            </a:r>
            <a:r>
              <a:rPr lang="vi-VN" sz="2000" dirty="0" smtClean="0"/>
              <a:t>: Các bất biến và điều kiện thoát vòng lặp bao hàm hậu điều</a:t>
            </a:r>
            <a:br>
              <a:rPr lang="vi-VN" sz="2000" dirty="0" smtClean="0"/>
            </a:br>
            <a:r>
              <a:rPr lang="vi-VN" sz="2000" dirty="0" smtClean="0"/>
              <a:t>kiện.</a:t>
            </a:r>
            <a:br>
              <a:rPr lang="vi-VN" sz="2000" dirty="0" smtClean="0"/>
            </a:b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47" y="1690687"/>
            <a:ext cx="4883781" cy="1273229"/>
          </a:xfrm>
          <a:prstGeom prst="rect">
            <a:avLst/>
          </a:prstGeom>
        </p:spPr>
      </p:pic>
    </p:spTree>
    <p:extLst>
      <p:ext uri="{BB962C8B-B14F-4D97-AF65-F5344CB8AC3E}">
        <p14:creationId xmlns:p14="http://schemas.microsoft.com/office/powerpoint/2010/main" val="398017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Đúng</a:t>
            </a:r>
            <a:r>
              <a:rPr lang="en-US" dirty="0" smtClean="0"/>
              <a:t> </a:t>
            </a:r>
            <a:r>
              <a:rPr lang="en-US" dirty="0" err="1" smtClean="0"/>
              <a:t>đắn</a:t>
            </a:r>
            <a:r>
              <a:rPr lang="en-US" dirty="0" smtClean="0"/>
              <a:t> </a:t>
            </a:r>
            <a:r>
              <a:rPr lang="en-US" dirty="0" err="1" smtClean="0"/>
              <a:t>toàn</a:t>
            </a:r>
            <a:r>
              <a:rPr lang="en-US" dirty="0" smtClean="0"/>
              <a:t> </a:t>
            </a:r>
            <a:r>
              <a:rPr lang="en-US" dirty="0" err="1" smtClean="0"/>
              <a:t>phần</a:t>
            </a:r>
            <a:endParaRPr lang="en-US" dirty="0" smtClean="0"/>
          </a:p>
        </p:txBody>
      </p:sp>
      <p:sp>
        <p:nvSpPr>
          <p:cNvPr id="3" name="TextBox 2"/>
          <p:cNvSpPr txBox="1"/>
          <p:nvPr/>
        </p:nvSpPr>
        <p:spPr>
          <a:xfrm>
            <a:off x="838200" y="2463198"/>
            <a:ext cx="9301655" cy="8863965"/>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1 </a:t>
            </a:r>
            <a:r>
              <a:rPr lang="en-US" sz="2000" dirty="0" err="1" smtClean="0">
                <a:latin typeface="Arial" panose="020B0604020202020204" pitchFamily="34" charset="0"/>
                <a:cs typeface="Arial" panose="020B0604020202020204" pitchFamily="34" charset="0"/>
              </a:rPr>
              <a:t>biến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vi-VN" sz="2000" dirty="0" smtClean="0"/>
              <a:t>có </a:t>
            </a:r>
            <a:r>
              <a:rPr lang="vi-VN" sz="2000" dirty="0"/>
              <a:t>giá trị nguyên </a:t>
            </a:r>
            <a:r>
              <a:rPr lang="vi-VN" sz="2000" i="1" dirty="0"/>
              <a:t>t, </a:t>
            </a:r>
            <a:r>
              <a:rPr lang="vi-VN" sz="2000" dirty="0"/>
              <a:t>đáp ứng các điều kiện sau đây:</a:t>
            </a:r>
            <a:br>
              <a:rPr lang="vi-VN" sz="2000" dirty="0"/>
            </a:br>
            <a:r>
              <a:rPr lang="en-US"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b=&gt; t&gt;0</a:t>
            </a:r>
            <a:r>
              <a:rPr lang="vi-VN" sz="2000" dirty="0" smtClean="0"/>
              <a:t>: biến </a:t>
            </a:r>
            <a:r>
              <a:rPr lang="vi-VN" sz="2000" dirty="0"/>
              <a:t>chức năng có giá trị dương, điều đó </a:t>
            </a:r>
            <a:r>
              <a:rPr lang="vi-VN" sz="2000" dirty="0" smtClean="0"/>
              <a:t>cần</a:t>
            </a:r>
            <a:r>
              <a:rPr lang="en-US" sz="2000" dirty="0" smtClean="0"/>
              <a:t> </a:t>
            </a:r>
            <a:r>
              <a:rPr lang="vi-VN" sz="2000" dirty="0" smtClean="0"/>
              <a:t>được </a:t>
            </a:r>
            <a:r>
              <a:rPr lang="vi-VN" sz="2000" dirty="0"/>
              <a:t>đảm bảo để có thể bắt đầu thân vòng lăp.</a:t>
            </a:r>
            <a:br>
              <a:rPr lang="vi-VN" sz="2000" dirty="0"/>
            </a:br>
            <a:r>
              <a:rPr lang="en-US" sz="2400" b="1" dirty="0">
                <a:latin typeface="Arial" panose="020B0604020202020204" pitchFamily="34" charset="0"/>
                <a:cs typeface="Arial" panose="020B0604020202020204" pitchFamily="34" charset="0"/>
              </a:rPr>
              <a:t>{</a:t>
            </a:r>
            <a:r>
              <a:rPr lang="en-US"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b</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t=N}c{t&lt;N}</a:t>
            </a:r>
            <a:r>
              <a:rPr lang="vi-VN" sz="2000" dirty="0" smtClean="0"/>
              <a:t>: </a:t>
            </a:r>
            <a:r>
              <a:rPr lang="vi-VN" sz="2000" dirty="0"/>
              <a:t>Giá trị của biến chức năng sẽ giảm sau mỗi lần</a:t>
            </a:r>
            <a:br>
              <a:rPr lang="vi-VN" sz="2000" dirty="0"/>
            </a:br>
            <a:r>
              <a:rPr lang="vi-VN" sz="2000" dirty="0"/>
              <a:t>thực hiện thân vòng lặp (ở đây </a:t>
            </a:r>
            <a:r>
              <a:rPr lang="vi-VN" sz="2000" i="1" dirty="0"/>
              <a:t>N </a:t>
            </a:r>
            <a:r>
              <a:rPr lang="vi-VN" sz="2000" dirty="0"/>
              <a:t>là một hằng </a:t>
            </a:r>
            <a:r>
              <a:rPr lang="vi-VN" sz="2000" dirty="0" smtClean="0"/>
              <a:t>số</a:t>
            </a:r>
            <a:r>
              <a:rPr lang="en-US" sz="2000" dirty="0" smtClean="0"/>
              <a:t>)</a:t>
            </a:r>
          </a:p>
          <a:p>
            <a:pPr marL="342900" indent="-342900">
              <a:lnSpc>
                <a:spcPct val="150000"/>
              </a:lnSpc>
              <a:buFontTx/>
              <a:buChar char="-"/>
            </a:pPr>
            <a:r>
              <a:rPr lang="en-US" sz="2000" dirty="0" smtClean="0">
                <a:latin typeface="Arial" panose="020B0604020202020204" pitchFamily="34" charset="0"/>
                <a:cs typeface="Arial" panose="020B0604020202020204" pitchFamily="34" charset="0"/>
              </a:rPr>
              <a:t>t=0: </a:t>
            </a:r>
            <a:r>
              <a:rPr lang="en-US" sz="2000" dirty="0" err="1" smtClean="0">
                <a:latin typeface="Arial" panose="020B0604020202020204" pitchFamily="34" charset="0"/>
                <a:cs typeface="Arial" panose="020B0604020202020204" pitchFamily="34" charset="0"/>
              </a:rPr>
              <a:t>vòng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lặp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endParaRPr lang="en-US" sz="2000" dirty="0" smtClean="0">
              <a:latin typeface="Arial" panose="020B0604020202020204" pitchFamily="34" charset="0"/>
              <a:cs typeface="Arial" panose="020B0604020202020204" pitchFamily="34" charset="0"/>
            </a:endParaRPr>
          </a:p>
          <a:p>
            <a:pPr marL="342900" indent="-342900">
              <a:lnSpc>
                <a:spcPct val="150000"/>
              </a:lnSpc>
              <a:buFont typeface="Symbol" panose="05050102010706020507" pitchFamily="18" charset="2"/>
              <a:buChar char="Þ"/>
            </a:pP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lặp</a:t>
            </a:r>
            <a:endParaRPr lang="en-US" sz="2000" dirty="0" smtClean="0">
              <a:latin typeface="Arial" panose="020B0604020202020204" pitchFamily="34" charset="0"/>
              <a:cs typeface="Arial" panose="020B0604020202020204" pitchFamily="34" charset="0"/>
            </a:endParaRPr>
          </a:p>
          <a:p>
            <a:pPr marL="285750" indent="-285750">
              <a:lnSpc>
                <a:spcPct val="150000"/>
              </a:lnSpc>
              <a:buFont typeface="Symbol" panose="05050102010706020507" pitchFamily="18" charset="2"/>
              <a:buChar char="Þ"/>
            </a:pPr>
            <a:endParaRPr lang="en-US" sz="2000" dirty="0" smtClean="0">
              <a:latin typeface="Arial" panose="020B0604020202020204" pitchFamily="34" charset="0"/>
              <a:cs typeface="Arial" panose="020B0604020202020204" pitchFamily="34" charset="0"/>
            </a:endParaRPr>
          </a:p>
          <a:p>
            <a:pPr>
              <a:lnSpc>
                <a:spcPct val="150000"/>
              </a:lnSpc>
            </a:pPr>
            <a:endParaRPr lang="en-US" dirty="0"/>
          </a:p>
          <a:p>
            <a:pPr>
              <a:lnSpc>
                <a:spcPct val="150000"/>
              </a:lnSpc>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920" y="1292774"/>
            <a:ext cx="5008508" cy="1170424"/>
          </a:xfrm>
          <a:prstGeom prst="rect">
            <a:avLst/>
          </a:prstGeom>
        </p:spPr>
      </p:pic>
    </p:spTree>
    <p:extLst>
      <p:ext uri="{BB962C8B-B14F-4D97-AF65-F5344CB8AC3E}">
        <p14:creationId xmlns:p14="http://schemas.microsoft.com/office/powerpoint/2010/main" val="297496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program verification</a:t>
            </a:r>
            <a:endParaRPr lang="en-US" dirty="0"/>
          </a:p>
        </p:txBody>
      </p:sp>
      <p:cxnSp>
        <p:nvCxnSpPr>
          <p:cNvPr id="7" name="Elbow Connector 6"/>
          <p:cNvCxnSpPr/>
          <p:nvPr/>
        </p:nvCxnSpPr>
        <p:spPr>
          <a:xfrm>
            <a:off x="3733800" y="1524000"/>
            <a:ext cx="5486400" cy="3733800"/>
          </a:xfrm>
          <a:prstGeom prst="bentConnector3">
            <a:avLst>
              <a:gd name="adj1" fmla="val 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3600" y="1578114"/>
            <a:ext cx="1524000" cy="707886"/>
          </a:xfrm>
          <a:prstGeom prst="rect">
            <a:avLst/>
          </a:prstGeom>
          <a:noFill/>
        </p:spPr>
        <p:txBody>
          <a:bodyPr wrap="square" rtlCol="0">
            <a:spAutoFit/>
          </a:bodyPr>
          <a:lstStyle/>
          <a:p>
            <a:pPr algn="r"/>
            <a:r>
              <a:rPr lang="en-US" sz="2000" dirty="0"/>
              <a:t>functional correctness</a:t>
            </a:r>
          </a:p>
        </p:txBody>
      </p:sp>
      <p:sp>
        <p:nvSpPr>
          <p:cNvPr id="17" name="TextBox 16"/>
          <p:cNvSpPr txBox="1"/>
          <p:nvPr/>
        </p:nvSpPr>
        <p:spPr>
          <a:xfrm>
            <a:off x="2286000" y="4419600"/>
            <a:ext cx="1371600" cy="707886"/>
          </a:xfrm>
          <a:prstGeom prst="rect">
            <a:avLst/>
          </a:prstGeom>
          <a:noFill/>
        </p:spPr>
        <p:txBody>
          <a:bodyPr wrap="square" rtlCol="0">
            <a:spAutoFit/>
          </a:bodyPr>
          <a:lstStyle/>
          <a:p>
            <a:pPr algn="r"/>
            <a:r>
              <a:rPr lang="en-US" sz="2000" dirty="0"/>
              <a:t>limited checking</a:t>
            </a:r>
          </a:p>
        </p:txBody>
      </p:sp>
      <p:sp>
        <p:nvSpPr>
          <p:cNvPr id="18" name="TextBox 17"/>
          <p:cNvSpPr txBox="1"/>
          <p:nvPr/>
        </p:nvSpPr>
        <p:spPr>
          <a:xfrm>
            <a:off x="4135395" y="5284695"/>
            <a:ext cx="1711411" cy="1015663"/>
          </a:xfrm>
          <a:prstGeom prst="rect">
            <a:avLst/>
          </a:prstGeom>
          <a:noFill/>
        </p:spPr>
        <p:txBody>
          <a:bodyPr wrap="square" rtlCol="0">
            <a:spAutoFit/>
          </a:bodyPr>
          <a:lstStyle/>
          <a:p>
            <a:pPr algn="ctr"/>
            <a:r>
              <a:rPr lang="en-US" sz="2000" dirty="0"/>
              <a:t>automatic </a:t>
            </a:r>
          </a:p>
          <a:p>
            <a:pPr algn="ctr"/>
            <a:r>
              <a:rPr lang="en-US" sz="2000" dirty="0"/>
              <a:t>decision</a:t>
            </a:r>
          </a:p>
          <a:p>
            <a:pPr algn="ctr"/>
            <a:r>
              <a:rPr lang="en-US" sz="2000" dirty="0"/>
              <a:t>procedures</a:t>
            </a:r>
          </a:p>
        </p:txBody>
      </p:sp>
      <p:sp>
        <p:nvSpPr>
          <p:cNvPr id="19" name="TextBox 18"/>
          <p:cNvSpPr txBox="1"/>
          <p:nvPr/>
        </p:nvSpPr>
        <p:spPr>
          <a:xfrm>
            <a:off x="7391400" y="5284694"/>
            <a:ext cx="1828800" cy="707886"/>
          </a:xfrm>
          <a:prstGeom prst="rect">
            <a:avLst/>
          </a:prstGeom>
          <a:noFill/>
        </p:spPr>
        <p:txBody>
          <a:bodyPr wrap="square" rtlCol="0">
            <a:spAutoFit/>
          </a:bodyPr>
          <a:lstStyle/>
          <a:p>
            <a:pPr algn="ctr"/>
            <a:r>
              <a:rPr lang="en-US" sz="2000" dirty="0"/>
              <a:t>interactive</a:t>
            </a:r>
            <a:br>
              <a:rPr lang="en-US" sz="2000" dirty="0"/>
            </a:br>
            <a:r>
              <a:rPr lang="en-US" sz="2000" dirty="0"/>
              <a:t>proof assistants</a:t>
            </a:r>
          </a:p>
        </p:txBody>
      </p:sp>
      <p:sp>
        <p:nvSpPr>
          <p:cNvPr id="20" name="Oval 19"/>
          <p:cNvSpPr/>
          <p:nvPr/>
        </p:nvSpPr>
        <p:spPr bwMode="auto">
          <a:xfrm>
            <a:off x="7467600" y="1676400"/>
            <a:ext cx="1752600" cy="1066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traditional mechanical program verification</a:t>
            </a:r>
          </a:p>
        </p:txBody>
      </p:sp>
      <p:sp>
        <p:nvSpPr>
          <p:cNvPr id="21" name="Oval 20"/>
          <p:cNvSpPr/>
          <p:nvPr/>
        </p:nvSpPr>
        <p:spPr bwMode="auto">
          <a:xfrm>
            <a:off x="4114800" y="4114800"/>
            <a:ext cx="1752600" cy="10082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extended static checking</a:t>
            </a:r>
          </a:p>
        </p:txBody>
      </p:sp>
      <p:sp>
        <p:nvSpPr>
          <p:cNvPr id="23" name="Oval 22"/>
          <p:cNvSpPr/>
          <p:nvPr/>
        </p:nvSpPr>
        <p:spPr bwMode="auto">
          <a:xfrm>
            <a:off x="4114800" y="1676401"/>
            <a:ext cx="1828800" cy="1039743"/>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a:solidFill>
                  <a:schemeClr val="bg1"/>
                </a:solidFill>
                <a:effectLst>
                  <a:outerShdw blurRad="50800" dist="38100" dir="2700000" algn="tl" rotWithShape="0">
                    <a:schemeClr val="bg2">
                      <a:alpha val="40000"/>
                    </a:schemeClr>
                  </a:outerShdw>
                </a:effectLst>
                <a:latin typeface="Segoe" pitchFamily="34" charset="0"/>
              </a:rPr>
              <a:t>Dafny</a:t>
            </a:r>
            <a:endParaRPr lang="en-US" sz="2400" dirty="0">
              <a:solidFill>
                <a:schemeClr val="bg1"/>
              </a:solidFill>
              <a:effectLst>
                <a:outerShdw blurRad="50800" dist="38100" dir="2700000" algn="tl" rotWithShape="0">
                  <a:schemeClr val="bg2">
                    <a:alpha val="40000"/>
                  </a:schemeClr>
                </a:outerShdw>
              </a:effectLst>
              <a:latin typeface="Segoe" pitchFamily="34" charset="0"/>
            </a:endParaRPr>
          </a:p>
        </p:txBody>
      </p:sp>
    </p:spTree>
    <p:extLst>
      <p:ext uri="{BB962C8B-B14F-4D97-AF65-F5344CB8AC3E}">
        <p14:creationId xmlns:p14="http://schemas.microsoft.com/office/powerpoint/2010/main" val="357302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345" y="1690688"/>
            <a:ext cx="4943475" cy="3276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972" y="2366963"/>
            <a:ext cx="5019675" cy="2600325"/>
          </a:xfrm>
          <a:prstGeom prst="rect">
            <a:avLst/>
          </a:prstGeom>
        </p:spPr>
      </p:pic>
    </p:spTree>
    <p:extLst>
      <p:ext uri="{BB962C8B-B14F-4D97-AF65-F5344CB8AC3E}">
        <p14:creationId xmlns:p14="http://schemas.microsoft.com/office/powerpoint/2010/main" val="79612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bwMode="auto">
          <a:xfrm rot="900000">
            <a:off x="4862995" y="12782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GPU Verify</a:t>
            </a:r>
          </a:p>
        </p:txBody>
      </p:sp>
      <p:cxnSp>
        <p:nvCxnSpPr>
          <p:cNvPr id="60" name="Straight Arrow Connector 59"/>
          <p:cNvCxnSpPr>
            <a:stCxn id="59" idx="3"/>
          </p:cNvCxnSpPr>
          <p:nvPr/>
        </p:nvCxnSpPr>
        <p:spPr>
          <a:xfrm>
            <a:off x="5902256" y="1786590"/>
            <a:ext cx="514350" cy="198946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flipH="1">
            <a:off x="6917983" y="2885563"/>
            <a:ext cx="1446905" cy="9171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834707" y="2336584"/>
            <a:ext cx="1180133" cy="130619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auto">
          <a:xfrm rot="900000">
            <a:off x="3070919" y="1800634"/>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Corral</a:t>
            </a:r>
          </a:p>
        </p:txBody>
      </p:sp>
      <p:sp>
        <p:nvSpPr>
          <p:cNvPr id="3" name="Snip Same Side Corner Rectangle 2"/>
          <p:cNvSpPr/>
          <p:nvPr/>
        </p:nvSpPr>
        <p:spPr bwMode="auto">
          <a:xfrm rot="151991">
            <a:off x="7600735" y="4075602"/>
            <a:ext cx="1461620" cy="278719"/>
          </a:xfrm>
          <a:prstGeom prst="snip2Same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inference</a:t>
            </a:r>
          </a:p>
        </p:txBody>
      </p:sp>
      <p:sp>
        <p:nvSpPr>
          <p:cNvPr id="55" name="Snip Same Side Corner Rectangle 54"/>
          <p:cNvSpPr/>
          <p:nvPr/>
        </p:nvSpPr>
        <p:spPr bwMode="auto">
          <a:xfrm rot="151991">
            <a:off x="7657885" y="4393516"/>
            <a:ext cx="1461620" cy="278719"/>
          </a:xfrm>
          <a:prstGeom prst="snip2Same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SymDiff</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53" name="Straight Arrow Connector 52"/>
          <p:cNvCxnSpPr/>
          <p:nvPr/>
        </p:nvCxnSpPr>
        <p:spPr>
          <a:xfrm>
            <a:off x="4676628" y="2393734"/>
            <a:ext cx="676422" cy="12178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rot="900000">
            <a:off x="3830983" y="1828287"/>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Poirot</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45" name="Straight Arrow Connector 44"/>
          <p:cNvCxnSpPr/>
          <p:nvPr/>
        </p:nvCxnSpPr>
        <p:spPr>
          <a:xfrm>
            <a:off x="5524502" y="2393735"/>
            <a:ext cx="402196" cy="130761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bwMode="auto">
          <a:xfrm rot="900000">
            <a:off x="4573933" y="18123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Forró</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39" name="Straight Arrow Connector 38"/>
          <p:cNvCxnSpPr>
            <a:stCxn id="43" idx="2"/>
          </p:cNvCxnSpPr>
          <p:nvPr/>
        </p:nvCxnSpPr>
        <p:spPr>
          <a:xfrm flipH="1">
            <a:off x="6381751" y="2428363"/>
            <a:ext cx="440086" cy="118321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2" idx="2"/>
          </p:cNvCxnSpPr>
          <p:nvPr/>
        </p:nvCxnSpPr>
        <p:spPr>
          <a:xfrm>
            <a:off x="5920827" y="2465784"/>
            <a:ext cx="96145" cy="123556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1" idx="2"/>
          </p:cNvCxnSpPr>
          <p:nvPr/>
        </p:nvCxnSpPr>
        <p:spPr>
          <a:xfrm flipH="1">
            <a:off x="6520299" y="2294335"/>
            <a:ext cx="969182" cy="13172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7" idx="2"/>
          </p:cNvCxnSpPr>
          <p:nvPr/>
        </p:nvCxnSpPr>
        <p:spPr>
          <a:xfrm flipH="1">
            <a:off x="6851470" y="2199763"/>
            <a:ext cx="2142066" cy="14886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0" idx="2"/>
          </p:cNvCxnSpPr>
          <p:nvPr/>
        </p:nvCxnSpPr>
        <p:spPr>
          <a:xfrm flipH="1">
            <a:off x="6851470" y="2256913"/>
            <a:ext cx="1456266" cy="13172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 name="Round Diagonal Corner Rectangle 4"/>
          <p:cNvSpPr/>
          <p:nvPr/>
        </p:nvSpPr>
        <p:spPr bwMode="auto">
          <a:xfrm rot="299490">
            <a:off x="4098180"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SMT Lib</a:t>
            </a:r>
          </a:p>
        </p:txBody>
      </p:sp>
      <p:cxnSp>
        <p:nvCxnSpPr>
          <p:cNvPr id="8" name="Straight Arrow Connector 7"/>
          <p:cNvCxnSpPr/>
          <p:nvPr/>
        </p:nvCxnSpPr>
        <p:spPr>
          <a:xfrm>
            <a:off x="3752852" y="3161448"/>
            <a:ext cx="1110857" cy="53989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2"/>
          </p:cNvCxnSpPr>
          <p:nvPr/>
        </p:nvCxnSpPr>
        <p:spPr>
          <a:xfrm>
            <a:off x="4650138" y="3161449"/>
            <a:ext cx="486817" cy="41270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2"/>
          </p:cNvCxnSpPr>
          <p:nvPr/>
        </p:nvCxnSpPr>
        <p:spPr>
          <a:xfrm>
            <a:off x="5406475" y="3151585"/>
            <a:ext cx="282338" cy="53687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6" idx="2"/>
          </p:cNvCxnSpPr>
          <p:nvPr/>
        </p:nvCxnSpPr>
        <p:spPr>
          <a:xfrm>
            <a:off x="6199437" y="3161448"/>
            <a:ext cx="0" cy="53989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p:cNvCxnSpPr>
          <p:nvPr/>
        </p:nvCxnSpPr>
        <p:spPr>
          <a:xfrm flipH="1">
            <a:off x="6709654" y="3161449"/>
            <a:ext cx="283632" cy="41270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010152" y="4660006"/>
            <a:ext cx="514351" cy="49612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3"/>
          </p:cNvCxnSpPr>
          <p:nvPr/>
        </p:nvCxnSpPr>
        <p:spPr>
          <a:xfrm>
            <a:off x="5926698" y="4736620"/>
            <a:ext cx="56618" cy="4195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Hexagon 21"/>
          <p:cNvSpPr/>
          <p:nvPr/>
        </p:nvSpPr>
        <p:spPr bwMode="auto">
          <a:xfrm>
            <a:off x="4667250" y="3574156"/>
            <a:ext cx="2400300" cy="1200150"/>
          </a:xfrm>
          <a:prstGeom prst="hexagon">
            <a:avLst/>
          </a:prstGeom>
          <a:ln>
            <a:headEnd type="none" w="med" len="med"/>
            <a:tailEnd type="none" w="med" len="med"/>
          </a:ln>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a:t>
            </a:r>
          </a:p>
        </p:txBody>
      </p:sp>
      <p:sp>
        <p:nvSpPr>
          <p:cNvPr id="26" name="Rounded Rectangle 25"/>
          <p:cNvSpPr/>
          <p:nvPr/>
        </p:nvSpPr>
        <p:spPr bwMode="auto">
          <a:xfrm rot="900000">
            <a:off x="7932394" y="21552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Diego-</a:t>
            </a: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matic</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3" name="Rounded Rectangle 22"/>
          <p:cNvSpPr/>
          <p:nvPr/>
        </p:nvSpPr>
        <p:spPr bwMode="auto">
          <a:xfrm rot="900000">
            <a:off x="7259983" y="2431155"/>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Java </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  BML</a:t>
            </a:r>
          </a:p>
        </p:txBody>
      </p:sp>
      <p:sp>
        <p:nvSpPr>
          <p:cNvPr id="17" name="Rounded Rectangle 16"/>
          <p:cNvSpPr/>
          <p:nvPr/>
        </p:nvSpPr>
        <p:spPr bwMode="auto">
          <a:xfrm rot="900000">
            <a:off x="6560794"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Eiffel</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r>
              <a:rPr lang="en-US" sz="1200"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EveProofs</a:t>
            </a: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6" name="Rounded Rectangle 15"/>
          <p:cNvSpPr/>
          <p:nvPr/>
        </p:nvSpPr>
        <p:spPr bwMode="auto">
          <a:xfrm rot="900000">
            <a:off x="5766945"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Chalice</a:t>
            </a:r>
          </a:p>
        </p:txBody>
      </p:sp>
      <p:sp>
        <p:nvSpPr>
          <p:cNvPr id="15" name="Rounded Rectangle 14"/>
          <p:cNvSpPr/>
          <p:nvPr/>
        </p:nvSpPr>
        <p:spPr bwMode="auto">
          <a:xfrm rot="900000">
            <a:off x="4973983" y="24212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Dafny</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28" name="Straight Arrow Connector 27"/>
          <p:cNvCxnSpPr>
            <a:stCxn id="24" idx="2"/>
          </p:cNvCxnSpPr>
          <p:nvPr/>
        </p:nvCxnSpPr>
        <p:spPr>
          <a:xfrm>
            <a:off x="2992787" y="3161446"/>
            <a:ext cx="1683842" cy="73406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2"/>
          </p:cNvCxnSpPr>
          <p:nvPr/>
        </p:nvCxnSpPr>
        <p:spPr>
          <a:xfrm flipH="1">
            <a:off x="6941487" y="3161448"/>
            <a:ext cx="750989" cy="527009"/>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Round Diagonal Corner Rectangle 31"/>
          <p:cNvSpPr/>
          <p:nvPr/>
        </p:nvSpPr>
        <p:spPr bwMode="auto">
          <a:xfrm rot="299490">
            <a:off x="6735699"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TPTP</a:t>
            </a:r>
          </a:p>
        </p:txBody>
      </p:sp>
      <p:cxnSp>
        <p:nvCxnSpPr>
          <p:cNvPr id="33" name="Straight Arrow Connector 32"/>
          <p:cNvCxnSpPr>
            <a:endCxn id="32" idx="3"/>
          </p:cNvCxnSpPr>
          <p:nvPr/>
        </p:nvCxnSpPr>
        <p:spPr>
          <a:xfrm>
            <a:off x="6482663" y="4488559"/>
            <a:ext cx="819413" cy="66757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bwMode="auto">
          <a:xfrm rot="900000">
            <a:off x="8561044" y="14694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p>
        </p:txBody>
      </p:sp>
      <p:sp>
        <p:nvSpPr>
          <p:cNvPr id="40" name="Rounded Rectangle 39"/>
          <p:cNvSpPr/>
          <p:nvPr/>
        </p:nvSpPr>
        <p:spPr bwMode="auto">
          <a:xfrm rot="900000">
            <a:off x="7875244" y="152662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 x86</a:t>
            </a:r>
          </a:p>
        </p:txBody>
      </p:sp>
      <p:sp>
        <p:nvSpPr>
          <p:cNvPr id="50" name="Freeform 49"/>
          <p:cNvSpPr/>
          <p:nvPr/>
        </p:nvSpPr>
        <p:spPr>
          <a:xfrm>
            <a:off x="6911688" y="3895512"/>
            <a:ext cx="836812" cy="682332"/>
          </a:xfrm>
          <a:custGeom>
            <a:avLst/>
            <a:gdLst>
              <a:gd name="connsiteX0" fmla="*/ 0 w 1115749"/>
              <a:gd name="connsiteY0" fmla="*/ 402798 h 909776"/>
              <a:gd name="connsiteX1" fmla="*/ 886691 w 1115749"/>
              <a:gd name="connsiteY1" fmla="*/ 901561 h 909776"/>
              <a:gd name="connsiteX2" fmla="*/ 1066800 w 1115749"/>
              <a:gd name="connsiteY2" fmla="*/ 42580 h 909776"/>
              <a:gd name="connsiteX3" fmla="*/ 152400 w 1115749"/>
              <a:gd name="connsiteY3" fmla="*/ 208834 h 909776"/>
            </a:gdLst>
            <a:ahLst/>
            <a:cxnLst>
              <a:cxn ang="0">
                <a:pos x="connsiteX0" y="connsiteY0"/>
              </a:cxn>
              <a:cxn ang="0">
                <a:pos x="connsiteX1" y="connsiteY1"/>
              </a:cxn>
              <a:cxn ang="0">
                <a:pos x="connsiteX2" y="connsiteY2"/>
              </a:cxn>
              <a:cxn ang="0">
                <a:pos x="connsiteX3" y="connsiteY3"/>
              </a:cxn>
            </a:cxnLst>
            <a:rect l="l" t="t" r="r" b="b"/>
            <a:pathLst>
              <a:path w="1115749" h="909776">
                <a:moveTo>
                  <a:pt x="0" y="402798"/>
                </a:moveTo>
                <a:cubicBezTo>
                  <a:pt x="354445" y="682197"/>
                  <a:pt x="708891" y="961597"/>
                  <a:pt x="886691" y="901561"/>
                </a:cubicBezTo>
                <a:cubicBezTo>
                  <a:pt x="1064491" y="841525"/>
                  <a:pt x="1189182" y="158034"/>
                  <a:pt x="1066800" y="42580"/>
                </a:cubicBezTo>
                <a:cubicBezTo>
                  <a:pt x="944418" y="-72874"/>
                  <a:pt x="548409" y="67980"/>
                  <a:pt x="152400" y="208834"/>
                </a:cubicBezTo>
              </a:path>
            </a:pathLst>
          </a:cu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Rounded Rectangle 50"/>
          <p:cNvSpPr/>
          <p:nvPr/>
        </p:nvSpPr>
        <p:spPr bwMode="auto">
          <a:xfrm rot="900000">
            <a:off x="7056989" y="156404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STORM (C)</a:t>
            </a:r>
          </a:p>
        </p:txBody>
      </p:sp>
      <p:sp>
        <p:nvSpPr>
          <p:cNvPr id="43" name="Rounded Rectangle 42"/>
          <p:cNvSpPr/>
          <p:nvPr/>
        </p:nvSpPr>
        <p:spPr bwMode="auto">
          <a:xfrm rot="900000">
            <a:off x="6389344" y="16980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 B Analyze</a:t>
            </a:r>
          </a:p>
        </p:txBody>
      </p:sp>
      <p:sp>
        <p:nvSpPr>
          <p:cNvPr id="62" name="Rounded Rectangle 61"/>
          <p:cNvSpPr/>
          <p:nvPr/>
        </p:nvSpPr>
        <p:spPr bwMode="auto">
          <a:xfrm rot="900000">
            <a:off x="5488333" y="17354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QED</a:t>
            </a:r>
          </a:p>
        </p:txBody>
      </p:sp>
      <p:sp>
        <p:nvSpPr>
          <p:cNvPr id="2" name="Title 1"/>
          <p:cNvSpPr>
            <a:spLocks noGrp="1"/>
          </p:cNvSpPr>
          <p:nvPr>
            <p:ph type="title"/>
          </p:nvPr>
        </p:nvSpPr>
        <p:spPr>
          <a:xfrm>
            <a:off x="1543050" y="115436"/>
            <a:ext cx="9105900" cy="1243649"/>
          </a:xfrm>
        </p:spPr>
        <p:txBody>
          <a:bodyPr>
            <a:normAutofit/>
          </a:bodyPr>
          <a:lstStyle/>
          <a:p>
            <a:r>
              <a:rPr lang="en-US" sz="3600" dirty="0"/>
              <a:t>Boogie = Intermediate Language for Verification </a:t>
            </a:r>
          </a:p>
        </p:txBody>
      </p:sp>
      <p:cxnSp>
        <p:nvCxnSpPr>
          <p:cNvPr id="58" name="Straight Arrow Connector 57"/>
          <p:cNvCxnSpPr>
            <a:stCxn id="57" idx="2"/>
          </p:cNvCxnSpPr>
          <p:nvPr/>
        </p:nvCxnSpPr>
        <p:spPr>
          <a:xfrm flipH="1">
            <a:off x="7111312" y="3275748"/>
            <a:ext cx="1882224" cy="641309"/>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bwMode="auto">
          <a:xfrm rot="900000">
            <a:off x="8561044" y="2545455"/>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Region Logic</a:t>
            </a:r>
          </a:p>
        </p:txBody>
      </p:sp>
      <p:sp>
        <p:nvSpPr>
          <p:cNvPr id="29" name="Snip Same Side Corner Rectangle 28"/>
          <p:cNvSpPr/>
          <p:nvPr/>
        </p:nvSpPr>
        <p:spPr bwMode="auto">
          <a:xfrm rot="427467">
            <a:off x="2919044" y="3802757"/>
            <a:ext cx="1644420" cy="775088"/>
          </a:xfrm>
          <a:prstGeom prst="snip2SameRect">
            <a:avLst>
              <a:gd name="adj1" fmla="val 22627"/>
              <a:gd name="adj2" fmla="val 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5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 Verification Debugger</a:t>
            </a:r>
          </a:p>
        </p:txBody>
      </p:sp>
      <p:sp>
        <p:nvSpPr>
          <p:cNvPr id="30" name="Freeform 29"/>
          <p:cNvSpPr/>
          <p:nvPr/>
        </p:nvSpPr>
        <p:spPr bwMode="auto">
          <a:xfrm>
            <a:off x="4546060" y="4386484"/>
            <a:ext cx="1147919" cy="774753"/>
          </a:xfrm>
          <a:custGeom>
            <a:avLst/>
            <a:gdLst>
              <a:gd name="connsiteX0" fmla="*/ 1749972 w 1749972"/>
              <a:gd name="connsiteY0" fmla="*/ 1308538 h 1308538"/>
              <a:gd name="connsiteX1" fmla="*/ 1450427 w 1749972"/>
              <a:gd name="connsiteY1" fmla="*/ 315311 h 1308538"/>
              <a:gd name="connsiteX2" fmla="*/ 0 w 1749972"/>
              <a:gd name="connsiteY2" fmla="*/ 0 h 1308538"/>
            </a:gdLst>
            <a:ahLst/>
            <a:cxnLst>
              <a:cxn ang="0">
                <a:pos x="connsiteX0" y="connsiteY0"/>
              </a:cxn>
              <a:cxn ang="0">
                <a:pos x="connsiteX1" y="connsiteY1"/>
              </a:cxn>
              <a:cxn ang="0">
                <a:pos x="connsiteX2" y="connsiteY2"/>
              </a:cxn>
            </a:cxnLst>
            <a:rect l="l" t="t" r="r" b="b"/>
            <a:pathLst>
              <a:path w="1749972" h="1308538">
                <a:moveTo>
                  <a:pt x="1749972" y="1308538"/>
                </a:moveTo>
                <a:cubicBezTo>
                  <a:pt x="1746030" y="920969"/>
                  <a:pt x="1742089" y="533401"/>
                  <a:pt x="1450427" y="315311"/>
                </a:cubicBezTo>
                <a:cubicBezTo>
                  <a:pt x="1158765" y="97221"/>
                  <a:pt x="579382" y="48610"/>
                  <a:pt x="0" y="0"/>
                </a:cubicBezTo>
              </a:path>
            </a:pathLst>
          </a:cu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a:p>
        </p:txBody>
      </p:sp>
      <p:sp>
        <p:nvSpPr>
          <p:cNvPr id="6" name="Round Diagonal Corner Rectangle 5"/>
          <p:cNvSpPr/>
          <p:nvPr/>
        </p:nvSpPr>
        <p:spPr bwMode="auto">
          <a:xfrm rot="299490">
            <a:off x="5416939"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Z3</a:t>
            </a:r>
          </a:p>
        </p:txBody>
      </p:sp>
      <p:cxnSp>
        <p:nvCxnSpPr>
          <p:cNvPr id="63" name="Straight Arrow Connector 62"/>
          <p:cNvCxnSpPr/>
          <p:nvPr/>
        </p:nvCxnSpPr>
        <p:spPr>
          <a:xfrm flipV="1">
            <a:off x="3834708" y="3022384"/>
            <a:ext cx="1667913" cy="780374"/>
          </a:xfrm>
          <a:prstGeom prst="straightConnector1">
            <a:avLst/>
          </a:pr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cxnSp>
      <p:sp>
        <p:nvSpPr>
          <p:cNvPr id="13" name="Rounded Rectangle 12"/>
          <p:cNvSpPr/>
          <p:nvPr/>
        </p:nvSpPr>
        <p:spPr bwMode="auto">
          <a:xfrm rot="900000">
            <a:off x="4217644"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HAVOC (C)</a:t>
            </a:r>
          </a:p>
        </p:txBody>
      </p:sp>
      <p:sp>
        <p:nvSpPr>
          <p:cNvPr id="14" name="Rounded Rectangle 13"/>
          <p:cNvSpPr/>
          <p:nvPr/>
        </p:nvSpPr>
        <p:spPr bwMode="auto">
          <a:xfrm rot="900000">
            <a:off x="3354143"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VCC</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a:t>
            </a:r>
          </a:p>
        </p:txBody>
      </p:sp>
      <p:sp>
        <p:nvSpPr>
          <p:cNvPr id="24" name="Rounded Rectangle 23"/>
          <p:cNvSpPr/>
          <p:nvPr/>
        </p:nvSpPr>
        <p:spPr bwMode="auto">
          <a:xfrm rot="900000">
            <a:off x="2560294" y="2431154"/>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Spec#</a:t>
            </a:r>
          </a:p>
        </p:txBody>
      </p:sp>
      <p:cxnSp>
        <p:nvCxnSpPr>
          <p:cNvPr id="34" name="Straight Arrow Connector 33"/>
          <p:cNvCxnSpPr>
            <a:stCxn id="29" idx="3"/>
          </p:cNvCxnSpPr>
          <p:nvPr/>
        </p:nvCxnSpPr>
        <p:spPr>
          <a:xfrm flipV="1">
            <a:off x="3789319" y="3083567"/>
            <a:ext cx="283554" cy="722183"/>
          </a:xfrm>
          <a:prstGeom prst="straightConnector1">
            <a:avLst/>
          </a:pr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cxnSp>
    </p:spTree>
    <p:extLst>
      <p:ext uri="{BB962C8B-B14F-4D97-AF65-F5344CB8AC3E}">
        <p14:creationId xmlns:p14="http://schemas.microsoft.com/office/powerpoint/2010/main" val="58213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92076"/>
            <a:ext cx="10515600" cy="1325563"/>
          </a:xfrm>
        </p:spPr>
        <p:txBody>
          <a:bodyPr/>
          <a:lstStyle/>
          <a:p>
            <a:pPr algn="l"/>
            <a:r>
              <a:rPr lang="en-US" dirty="0" err="1" smtClean="0"/>
              <a:t>Dafny</a:t>
            </a:r>
            <a:endParaRPr lang="en-US" dirty="0"/>
          </a:p>
        </p:txBody>
      </p:sp>
      <p:sp>
        <p:nvSpPr>
          <p:cNvPr id="3" name="Text Placeholder 2"/>
          <p:cNvSpPr>
            <a:spLocks noGrp="1"/>
          </p:cNvSpPr>
          <p:nvPr>
            <p:ph type="body" sz="quarter" idx="10"/>
          </p:nvPr>
        </p:nvSpPr>
        <p:spPr>
          <a:xfrm>
            <a:off x="2354385" y="423171"/>
            <a:ext cx="8382000" cy="5398401"/>
          </a:xfrm>
        </p:spPr>
        <p:txBody>
          <a:bodyPr>
            <a:noAutofit/>
          </a:bodyPr>
          <a:lstStyle/>
          <a:p>
            <a:pPr>
              <a:lnSpc>
                <a:spcPct val="120000"/>
              </a:lnSpc>
            </a:pPr>
            <a:r>
              <a:rPr lang="vi-VN" sz="2000" dirty="0"/>
              <a:t>Ngôn ngữ dựa trên đối tượng</a:t>
            </a:r>
          </a:p>
          <a:p>
            <a:pPr marL="0" indent="0">
              <a:lnSpc>
                <a:spcPct val="120000"/>
              </a:lnSpc>
              <a:buNone/>
            </a:pPr>
            <a:r>
              <a:rPr lang="en-US" sz="2000" dirty="0"/>
              <a:t> </a:t>
            </a:r>
            <a:r>
              <a:rPr lang="en-US" sz="2000" dirty="0" smtClean="0"/>
              <a:t>       	- </a:t>
            </a:r>
            <a:r>
              <a:rPr lang="vi-VN" sz="2000" dirty="0" smtClean="0"/>
              <a:t>các </a:t>
            </a:r>
            <a:r>
              <a:rPr lang="vi-VN" sz="2000" dirty="0"/>
              <a:t>lớp chung, không phân lớp</a:t>
            </a:r>
          </a:p>
          <a:p>
            <a:pPr marL="0" indent="0">
              <a:lnSpc>
                <a:spcPct val="120000"/>
              </a:lnSpc>
              <a:buNone/>
            </a:pPr>
            <a:r>
              <a:rPr lang="en-US" sz="2000" dirty="0"/>
              <a:t>	</a:t>
            </a:r>
            <a:r>
              <a:rPr lang="en-US" sz="2000" dirty="0" smtClean="0"/>
              <a:t>- </a:t>
            </a:r>
            <a:r>
              <a:rPr lang="vi-VN" sz="2000" dirty="0" smtClean="0"/>
              <a:t>tham </a:t>
            </a:r>
            <a:r>
              <a:rPr lang="vi-VN" sz="2000" dirty="0"/>
              <a:t>chiếu đối tượng, phân bổ động</a:t>
            </a:r>
          </a:p>
          <a:p>
            <a:pPr marL="0" indent="0">
              <a:lnSpc>
                <a:spcPct val="120000"/>
              </a:lnSpc>
              <a:buNone/>
            </a:pPr>
            <a:r>
              <a:rPr lang="en-US" sz="2000" dirty="0" smtClean="0"/>
              <a:t>	- </a:t>
            </a:r>
            <a:r>
              <a:rPr lang="vi-VN" sz="2000" dirty="0" smtClean="0"/>
              <a:t>kiểm </a:t>
            </a:r>
            <a:r>
              <a:rPr lang="vi-VN" sz="2000" dirty="0"/>
              <a:t>soát tuần tự</a:t>
            </a:r>
          </a:p>
          <a:p>
            <a:pPr>
              <a:lnSpc>
                <a:spcPct val="120000"/>
              </a:lnSpc>
            </a:pPr>
            <a:r>
              <a:rPr lang="vi-VN" sz="2000" dirty="0"/>
              <a:t>Thông số kỹ thuật được xây dựng</a:t>
            </a:r>
          </a:p>
          <a:p>
            <a:pPr marL="0" indent="0">
              <a:lnSpc>
                <a:spcPct val="120000"/>
              </a:lnSpc>
              <a:buNone/>
            </a:pPr>
            <a:r>
              <a:rPr lang="en-US" sz="2000" dirty="0" smtClean="0"/>
              <a:t>	- </a:t>
            </a:r>
            <a:r>
              <a:rPr lang="en-US" sz="2000" dirty="0" err="1" smtClean="0"/>
              <a:t>Tiền</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và</a:t>
            </a:r>
            <a:r>
              <a:rPr lang="en-US" sz="2000" dirty="0" smtClean="0"/>
              <a:t> </a:t>
            </a:r>
            <a:r>
              <a:rPr lang="en-US" sz="2000" dirty="0" err="1" smtClean="0"/>
              <a:t>hậu</a:t>
            </a:r>
            <a:r>
              <a:rPr lang="en-US" sz="2000" dirty="0" smtClean="0"/>
              <a:t> </a:t>
            </a:r>
            <a:r>
              <a:rPr lang="en-US" sz="2000" dirty="0" err="1" smtClean="0"/>
              <a:t>điều</a:t>
            </a:r>
            <a:r>
              <a:rPr lang="en-US" sz="2000" dirty="0" smtClean="0"/>
              <a:t> </a:t>
            </a:r>
            <a:r>
              <a:rPr lang="en-US" sz="2000" dirty="0" err="1" smtClean="0"/>
              <a:t>kiện</a:t>
            </a:r>
            <a:endParaRPr lang="vi-VN" sz="2000" dirty="0"/>
          </a:p>
          <a:p>
            <a:pPr marL="0" indent="0">
              <a:lnSpc>
                <a:spcPct val="120000"/>
              </a:lnSpc>
              <a:buNone/>
            </a:pPr>
            <a:r>
              <a:rPr lang="en-US" sz="2000" dirty="0" smtClean="0"/>
              <a:t>	-</a:t>
            </a:r>
            <a:r>
              <a:rPr lang="vi-VN" sz="2000" dirty="0" smtClean="0"/>
              <a:t> khuôn</a:t>
            </a:r>
            <a:r>
              <a:rPr lang="en-US" sz="2000" dirty="0" smtClean="0"/>
              <a:t> </a:t>
            </a:r>
            <a:r>
              <a:rPr lang="en-US" sz="2000" dirty="0" err="1" smtClean="0"/>
              <a:t>mẫu</a:t>
            </a:r>
            <a:endParaRPr lang="vi-VN" sz="2000" dirty="0"/>
          </a:p>
          <a:p>
            <a:pPr marL="0" indent="0">
              <a:lnSpc>
                <a:spcPct val="120000"/>
              </a:lnSpc>
              <a:buNone/>
            </a:pPr>
            <a:r>
              <a:rPr lang="en-US" sz="2000" dirty="0" smtClean="0"/>
              <a:t>	- </a:t>
            </a:r>
            <a:r>
              <a:rPr lang="vi-VN" sz="2000" dirty="0" smtClean="0"/>
              <a:t>bất </a:t>
            </a:r>
            <a:r>
              <a:rPr lang="vi-VN" sz="2000" dirty="0"/>
              <a:t>biến vòng lặp, khẳng định nội tuyến</a:t>
            </a:r>
          </a:p>
          <a:p>
            <a:pPr marL="0" indent="0">
              <a:lnSpc>
                <a:spcPct val="120000"/>
              </a:lnSpc>
              <a:buNone/>
            </a:pPr>
            <a:r>
              <a:rPr lang="en-US" sz="2000" dirty="0" smtClean="0"/>
              <a:t>	- </a:t>
            </a:r>
            <a:r>
              <a:rPr lang="en-US" sz="2000" dirty="0" err="1" smtClean="0"/>
              <a:t>Tính</a:t>
            </a:r>
            <a:r>
              <a:rPr lang="en-US" sz="2000" dirty="0" smtClean="0"/>
              <a:t> </a:t>
            </a:r>
            <a:r>
              <a:rPr lang="en-US" sz="2000" dirty="0" err="1" smtClean="0"/>
              <a:t>dừng</a:t>
            </a:r>
            <a:endParaRPr lang="vi-VN" sz="2000" dirty="0"/>
          </a:p>
          <a:p>
            <a:pPr>
              <a:lnSpc>
                <a:spcPct val="120000"/>
              </a:lnSpc>
            </a:pPr>
            <a:r>
              <a:rPr lang="vi-VN" sz="2000" dirty="0"/>
              <a:t>Hỗ trợ kỹ thuật</a:t>
            </a:r>
          </a:p>
          <a:p>
            <a:pPr marL="0" indent="0">
              <a:lnSpc>
                <a:spcPct val="120000"/>
              </a:lnSpc>
              <a:buNone/>
            </a:pPr>
            <a:r>
              <a:rPr lang="en-US" sz="2000" dirty="0" smtClean="0"/>
              <a:t>	- </a:t>
            </a:r>
            <a:r>
              <a:rPr lang="vi-VN" sz="2000" dirty="0" smtClean="0"/>
              <a:t>Tập </a:t>
            </a:r>
            <a:r>
              <a:rPr lang="vi-VN" sz="2000" dirty="0"/>
              <a:t>hợp, các dãy, các kiểu dữ liệu đại số, các kiểu đồng xu, các kiểu tập con số nguyên</a:t>
            </a:r>
          </a:p>
          <a:p>
            <a:pPr marL="0" indent="0">
              <a:lnSpc>
                <a:spcPct val="120000"/>
              </a:lnSpc>
              <a:buNone/>
            </a:pPr>
            <a:r>
              <a:rPr lang="en-US" sz="2000" dirty="0" smtClean="0"/>
              <a:t>	- </a:t>
            </a:r>
            <a:r>
              <a:rPr lang="vi-VN" sz="2000" dirty="0" smtClean="0"/>
              <a:t>Chức </a:t>
            </a:r>
            <a:r>
              <a:rPr lang="vi-VN" sz="2000" dirty="0"/>
              <a:t>năng do người dùng định nghĩa; chức năng bậc </a:t>
            </a:r>
            <a:r>
              <a:rPr lang="vi-VN" sz="2000" dirty="0" smtClean="0"/>
              <a:t>ca</a:t>
            </a:r>
            <a:r>
              <a:rPr lang="en-US" sz="2000" dirty="0" smtClean="0"/>
              <a:t>o</a:t>
            </a:r>
            <a:endParaRPr lang="vi-VN" sz="2000" dirty="0"/>
          </a:p>
        </p:txBody>
      </p:sp>
      <p:grpSp>
        <p:nvGrpSpPr>
          <p:cNvPr id="5" name="Group 4"/>
          <p:cNvGrpSpPr/>
          <p:nvPr/>
        </p:nvGrpSpPr>
        <p:grpSpPr>
          <a:xfrm>
            <a:off x="10406769" y="0"/>
            <a:ext cx="1785231" cy="3122372"/>
            <a:chOff x="5446108" y="2368310"/>
            <a:chExt cx="985308" cy="1723304"/>
          </a:xfrm>
        </p:grpSpPr>
        <p:sp>
          <p:nvSpPr>
            <p:cNvPr id="6" name="TextBox 5"/>
            <p:cNvSpPr txBox="1"/>
            <p:nvPr/>
          </p:nvSpPr>
          <p:spPr>
            <a:xfrm>
              <a:off x="5446108" y="3836811"/>
              <a:ext cx="985308" cy="254803"/>
            </a:xfrm>
            <a:prstGeom prst="rect">
              <a:avLst/>
            </a:prstGeom>
            <a:noFill/>
          </p:spPr>
          <p:txBody>
            <a:bodyPr wrap="none" rtlCol="0">
              <a:spAutoFit/>
            </a:bodyPr>
            <a:lstStyle/>
            <a:p>
              <a:pPr algn="ctr"/>
              <a:r>
                <a:rPr lang="en-US" sz="2400" dirty="0"/>
                <a:t>Rustan Leino</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91113" y="2368310"/>
              <a:ext cx="895300" cy="1371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860030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Dafny</a:t>
            </a:r>
            <a:endParaRPr lang="en-US" dirty="0"/>
          </a:p>
        </p:txBody>
      </p:sp>
      <p:sp>
        <p:nvSpPr>
          <p:cNvPr id="3" name="Content Placeholder 2"/>
          <p:cNvSpPr>
            <a:spLocks noGrp="1"/>
          </p:cNvSpPr>
          <p:nvPr>
            <p:ph idx="1"/>
          </p:nvPr>
        </p:nvSpPr>
        <p:spPr/>
        <p:txBody>
          <a:bodyPr>
            <a:normAutofit/>
          </a:bodyPr>
          <a:lstStyle/>
          <a:p>
            <a:r>
              <a:rPr lang="vi-VN" dirty="0" smtClean="0"/>
              <a:t>Ngôn ngữ dựa trên đối tượng</a:t>
            </a:r>
            <a:r>
              <a:rPr lang="en-US" dirty="0" smtClean="0"/>
              <a:t>: </a:t>
            </a:r>
            <a:r>
              <a:rPr lang="en-US" dirty="0" err="1" smtClean="0"/>
              <a:t>Có</a:t>
            </a:r>
            <a:r>
              <a:rPr lang="en-US" dirty="0" smtClean="0"/>
              <a:t> </a:t>
            </a:r>
            <a:r>
              <a:rPr lang="en-US" dirty="0" err="1" smtClean="0"/>
              <a:t>các</a:t>
            </a:r>
            <a:r>
              <a:rPr lang="en-US" dirty="0" smtClean="0"/>
              <a:t> method, function…</a:t>
            </a:r>
          </a:p>
          <a:p>
            <a:r>
              <a:rPr lang="en-US" dirty="0" err="1" smtClean="0"/>
              <a:t>Trong</a:t>
            </a:r>
            <a:r>
              <a:rPr lang="en-US" dirty="0" smtClean="0"/>
              <a:t> file </a:t>
            </a:r>
            <a:r>
              <a:rPr lang="en-US" dirty="0" err="1" smtClean="0"/>
              <a:t>Dafny</a:t>
            </a:r>
            <a:r>
              <a:rPr lang="en-US" dirty="0" smtClean="0"/>
              <a:t> </a:t>
            </a:r>
            <a:r>
              <a:rPr lang="en-US" dirty="0" err="1" smtClean="0"/>
              <a:t>cheatsheet</a:t>
            </a:r>
            <a:endParaRPr lang="vi-VN"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07132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kĩ</a:t>
            </a:r>
            <a:r>
              <a:rPr lang="en-US" dirty="0" smtClean="0"/>
              <a:t> </a:t>
            </a:r>
            <a:r>
              <a:rPr lang="en-US" dirty="0" err="1" smtClean="0"/>
              <a:t>thuật</a:t>
            </a:r>
            <a:endParaRPr lang="en-US" dirty="0"/>
          </a:p>
        </p:txBody>
      </p:sp>
      <p:sp>
        <p:nvSpPr>
          <p:cNvPr id="3" name="Content Placeholder 2"/>
          <p:cNvSpPr>
            <a:spLocks noGrp="1"/>
          </p:cNvSpPr>
          <p:nvPr>
            <p:ph idx="1"/>
          </p:nvPr>
        </p:nvSpPr>
        <p:spPr/>
        <p:txBody>
          <a:bodyPr/>
          <a:lstStyle/>
          <a:p>
            <a:r>
              <a:rPr lang="en-US" dirty="0" err="1" smtClean="0"/>
              <a:t>Dựa</a:t>
            </a:r>
            <a:r>
              <a:rPr lang="en-US" dirty="0" smtClean="0"/>
              <a:t> </a:t>
            </a:r>
            <a:r>
              <a:rPr lang="en-US" dirty="0" err="1" smtClean="0"/>
              <a:t>trên</a:t>
            </a:r>
            <a:r>
              <a:rPr lang="en-US" dirty="0" smtClean="0"/>
              <a:t> logic </a:t>
            </a:r>
            <a:r>
              <a:rPr lang="en-US" dirty="0" err="1" smtClean="0"/>
              <a:t>hoare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18" y="2523797"/>
            <a:ext cx="3943350" cy="1905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975" y="2686844"/>
            <a:ext cx="7058025" cy="2628900"/>
          </a:xfrm>
          <a:prstGeom prst="rect">
            <a:avLst/>
          </a:prstGeom>
        </p:spPr>
      </p:pic>
    </p:spTree>
    <p:extLst>
      <p:ext uri="{BB962C8B-B14F-4D97-AF65-F5344CB8AC3E}">
        <p14:creationId xmlns:p14="http://schemas.microsoft.com/office/powerpoint/2010/main" val="165292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Loop </a:t>
            </a:r>
            <a:r>
              <a:rPr lang="en-US" dirty="0" smtClean="0"/>
              <a:t>Invariants</a:t>
            </a:r>
            <a:endParaRPr lang="en-US" dirty="0"/>
          </a:p>
        </p:txBody>
      </p:sp>
      <p:sp>
        <p:nvSpPr>
          <p:cNvPr id="3" name="Content Placeholder 2"/>
          <p:cNvSpPr>
            <a:spLocks noGrp="1"/>
          </p:cNvSpPr>
          <p:nvPr>
            <p:ph idx="1"/>
          </p:nvPr>
        </p:nvSpPr>
        <p:spPr>
          <a:xfrm>
            <a:off x="1103312" y="1632858"/>
            <a:ext cx="8946541" cy="4615542"/>
          </a:xfrm>
        </p:spPr>
        <p:txBody>
          <a:bodyPr/>
          <a:lstStyle/>
          <a:p>
            <a:r>
              <a:rPr lang="en-US" dirty="0" err="1" smtClean="0"/>
              <a:t>Trong</a:t>
            </a:r>
            <a:r>
              <a:rPr lang="en-US" dirty="0" smtClean="0"/>
              <a:t> </a:t>
            </a:r>
            <a:r>
              <a:rPr lang="en-US" dirty="0" err="1" smtClean="0"/>
              <a:t>các</a:t>
            </a:r>
            <a:r>
              <a:rPr lang="en-US" dirty="0" smtClean="0"/>
              <a:t> </a:t>
            </a:r>
            <a:r>
              <a:rPr lang="en-US" dirty="0" err="1"/>
              <a:t>vòng</a:t>
            </a:r>
            <a:r>
              <a:rPr lang="en-US" dirty="0"/>
              <a:t> </a:t>
            </a:r>
            <a:r>
              <a:rPr lang="en-US" dirty="0" err="1" smtClean="0"/>
              <a:t>lặp</a:t>
            </a:r>
            <a:r>
              <a:rPr lang="en-US" dirty="0" smtClean="0"/>
              <a:t> </a:t>
            </a:r>
            <a:r>
              <a:rPr lang="en-US" dirty="0" smtClean="0">
                <a:solidFill>
                  <a:srgbClr val="9900CC"/>
                </a:solidFill>
                <a:latin typeface="Consolas" panose="020B0609020204030204" pitchFamily="49" charset="0"/>
              </a:rPr>
              <a:t>while</a:t>
            </a:r>
            <a:r>
              <a:rPr lang="en-US" dirty="0" smtClean="0"/>
              <a:t> </a:t>
            </a:r>
            <a:r>
              <a:rPr lang="en-US" dirty="0" err="1" smtClean="0"/>
              <a:t>cần</a:t>
            </a:r>
            <a:r>
              <a:rPr lang="en-US" dirty="0" smtClean="0"/>
              <a:t> </a:t>
            </a:r>
            <a:r>
              <a:rPr lang="en-US" dirty="0" err="1" smtClean="0"/>
              <a:t>cung</a:t>
            </a:r>
            <a:r>
              <a:rPr lang="en-US" dirty="0" smtClean="0"/>
              <a:t> </a:t>
            </a:r>
            <a:r>
              <a:rPr lang="en-US" dirty="0" err="1" smtClean="0"/>
              <a:t>cấp</a:t>
            </a:r>
            <a:r>
              <a:rPr lang="en-US" dirty="0"/>
              <a:t> </a:t>
            </a:r>
            <a:r>
              <a:rPr lang="en-US" dirty="0" err="1" smtClean="0"/>
              <a:t>một</a:t>
            </a:r>
            <a:r>
              <a:rPr lang="en-US" dirty="0" smtClean="0"/>
              <a:t> </a:t>
            </a:r>
            <a:r>
              <a:rPr lang="en-US" dirty="0" err="1"/>
              <a:t>biến</a:t>
            </a:r>
            <a:r>
              <a:rPr lang="en-US" dirty="0"/>
              <a:t> </a:t>
            </a:r>
            <a:r>
              <a:rPr lang="en-US" dirty="0" err="1"/>
              <a:t>bất</a:t>
            </a:r>
            <a:r>
              <a:rPr lang="en-US" dirty="0"/>
              <a:t> </a:t>
            </a:r>
            <a:r>
              <a:rPr lang="en-US" dirty="0" err="1" smtClean="0"/>
              <a:t>biến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08" y="2440700"/>
            <a:ext cx="3054733" cy="1768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781" y="2270234"/>
            <a:ext cx="7504715" cy="4230852"/>
          </a:xfrm>
          <a:prstGeom prst="rect">
            <a:avLst/>
          </a:prstGeom>
        </p:spPr>
      </p:pic>
      <p:cxnSp>
        <p:nvCxnSpPr>
          <p:cNvPr id="9" name="Straight Arrow Connector 8"/>
          <p:cNvCxnSpPr/>
          <p:nvPr/>
        </p:nvCxnSpPr>
        <p:spPr>
          <a:xfrm>
            <a:off x="3074276" y="3389586"/>
            <a:ext cx="1371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515710" y="3090041"/>
            <a:ext cx="854080" cy="369332"/>
          </a:xfrm>
          <a:prstGeom prst="rect">
            <a:avLst/>
          </a:prstGeom>
          <a:noFill/>
        </p:spPr>
        <p:txBody>
          <a:bodyPr wrap="none" rtlCol="0">
            <a:spAutoFit/>
          </a:bodyPr>
          <a:lstStyle/>
          <a:p>
            <a:r>
              <a:rPr lang="en-US" dirty="0"/>
              <a:t>verifier</a:t>
            </a:r>
          </a:p>
        </p:txBody>
      </p:sp>
    </p:spTree>
    <p:extLst>
      <p:ext uri="{BB962C8B-B14F-4D97-AF65-F5344CB8AC3E}">
        <p14:creationId xmlns:p14="http://schemas.microsoft.com/office/powerpoint/2010/main" val="413415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Nội dung</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endParaRPr lang="en-US" dirty="0" smtClean="0"/>
          </a:p>
          <a:p>
            <a:r>
              <a:rPr lang="en-US" dirty="0" smtClean="0"/>
              <a:t> Hoare logic</a:t>
            </a:r>
          </a:p>
          <a:p>
            <a:r>
              <a:rPr lang="en-US" dirty="0" err="1" smtClean="0"/>
              <a:t>Dafny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211100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2706" y="2052638"/>
            <a:ext cx="5068364" cy="4195762"/>
          </a:xfrm>
        </p:spPr>
      </p:pic>
    </p:spTree>
    <p:extLst>
      <p:ext uri="{BB962C8B-B14F-4D97-AF65-F5344CB8AC3E}">
        <p14:creationId xmlns:p14="http://schemas.microsoft.com/office/powerpoint/2010/main" val="366075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nSpc>
                <a:spcPct val="150000"/>
              </a:lnSpc>
            </a:pP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tester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bổ</a:t>
            </a:r>
            <a:r>
              <a:rPr lang="en-US" sz="2400" dirty="0" smtClean="0">
                <a:latin typeface="Arial" panose="020B0604020202020204" pitchFamily="34" charset="0"/>
                <a:cs typeface="Arial" panose="020B0604020202020204" pitchFamily="34" charset="0"/>
              </a:rPr>
              <a:t> sung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a:t>
            </a:r>
          </a:p>
          <a:p>
            <a:pPr>
              <a:lnSpc>
                <a:spcPct val="150000"/>
              </a:lnSpc>
            </a:pP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vòng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lặp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đúng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đắn</a:t>
            </a:r>
            <a:r>
              <a:rPr lang="en-US" sz="2400" dirty="0" smtClean="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67439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logic Hoare.</a:t>
            </a:r>
          </a:p>
          <a:p>
            <a:pPr>
              <a:lnSpc>
                <a:spcPct val="150000"/>
              </a:lnSpc>
            </a:pP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a:t>
            </a:r>
          </a:p>
          <a:p>
            <a:pPr>
              <a:lnSpc>
                <a:spcPct val="150000"/>
              </a:lnSpc>
            </a:pPr>
            <a:r>
              <a:rPr lang="en-US" sz="2400" dirty="0" err="1" smtClean="0">
                <a:latin typeface="Arial" panose="020B0604020202020204" pitchFamily="34" charset="0"/>
                <a:cs typeface="Arial" panose="020B0604020202020204" pitchFamily="34" charset="0"/>
              </a:rPr>
              <a:t>Ngoài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con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bổ</a:t>
            </a:r>
            <a:r>
              <a:rPr lang="en-US" sz="2400" dirty="0" smtClean="0">
                <a:latin typeface="Arial" panose="020B0604020202020204" pitchFamily="34" charset="0"/>
                <a:cs typeface="Arial" panose="020B0604020202020204" pitchFamily="34" charset="0"/>
              </a:rPr>
              <a:t> sung tri </a:t>
            </a:r>
            <a:r>
              <a:rPr lang="en-US" sz="2400" dirty="0" err="1" smtClean="0">
                <a:latin typeface="Arial" panose="020B0604020202020204" pitchFamily="34" charset="0"/>
                <a:cs typeface="Arial" panose="020B0604020202020204" pitchFamily="34" charset="0"/>
              </a:rPr>
              <a:t>thức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453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 y="867103"/>
            <a:ext cx="11164614" cy="5880538"/>
          </a:xfrm>
        </p:spPr>
      </p:pic>
    </p:spTree>
    <p:extLst>
      <p:ext uri="{BB962C8B-B14F-4D97-AF65-F5344CB8AC3E}">
        <p14:creationId xmlns:p14="http://schemas.microsoft.com/office/powerpoint/2010/main" val="412666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56918"/>
            <a:ext cx="9601196" cy="1303867"/>
          </a:xfrm>
        </p:spPr>
        <p:txBody>
          <a:bodyPr>
            <a:normAutofit/>
          </a:bodyPr>
          <a:lstStyle/>
          <a:p>
            <a:pPr algn="l"/>
            <a:r>
              <a:rPr lang="en-US" i="1" dirty="0"/>
              <a:t>Automated program </a:t>
            </a:r>
            <a:r>
              <a:rPr lang="en-US" i="1" dirty="0" smtClean="0"/>
              <a:t>verification</a:t>
            </a:r>
            <a:endParaRPr lang="en-US" dirty="0"/>
          </a:p>
        </p:txBody>
      </p:sp>
      <p:sp>
        <p:nvSpPr>
          <p:cNvPr id="3" name="Content Placeholder 2"/>
          <p:cNvSpPr>
            <a:spLocks noGrp="1"/>
          </p:cNvSpPr>
          <p:nvPr>
            <p:ph idx="1"/>
          </p:nvPr>
        </p:nvSpPr>
        <p:spPr>
          <a:xfrm>
            <a:off x="1106213" y="1560785"/>
            <a:ext cx="10515600" cy="4074191"/>
          </a:xfrm>
        </p:spPr>
        <p:txBody>
          <a:bodyPr>
            <a:normAutofit fontScale="92500" lnSpcReduction="10000"/>
          </a:bodyPr>
          <a:lstStyle/>
          <a:p>
            <a:r>
              <a:rPr lang="en-US" dirty="0" smtClean="0">
                <a:latin typeface="Arial" panose="020B0604020202020204" pitchFamily="34" charset="0"/>
                <a:cs typeface="Arial" panose="020B0604020202020204" pitchFamily="34" charset="0"/>
              </a:rPr>
              <a:t>Automated</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Các công cụ cố gắng để điền vào các bước chứng minh mức thấp</a:t>
            </a:r>
          </a:p>
          <a:p>
            <a:r>
              <a:rPr lang="en-US" dirty="0" smtClean="0">
                <a:latin typeface="Arial" panose="020B0604020202020204" pitchFamily="34" charset="0"/>
                <a:cs typeface="Arial" panose="020B0604020202020204" pitchFamily="34" charset="0"/>
              </a:rPr>
              <a:t>Program</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Tập trung vào việc xác minh tính đúng đắn của các chương trình, không nhất thiết phải chứng minh</a:t>
            </a:r>
          </a:p>
          <a:p>
            <a:r>
              <a:rPr lang="en-US" dirty="0" smtClean="0">
                <a:latin typeface="Arial" panose="020B0604020202020204" pitchFamily="34" charset="0"/>
                <a:cs typeface="Arial" panose="020B0604020202020204" pitchFamily="34" charset="0"/>
              </a:rPr>
              <a:t>Verification</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minh (Verification process)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(Outputs)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(Inputs) hay </a:t>
            </a:r>
            <a:r>
              <a:rPr lang="en-US" sz="2000" dirty="0" err="1">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a:t>
            </a:r>
          </a:p>
          <a:p>
            <a:r>
              <a:rPr lang="vi-VN" dirty="0" smtClean="0">
                <a:latin typeface="Arial" panose="020B0604020202020204" pitchFamily="34" charset="0"/>
                <a:cs typeface="Arial" panose="020B0604020202020204" pitchFamily="34" charset="0"/>
              </a:rPr>
              <a:t>Ví dụ</a:t>
            </a:r>
          </a:p>
          <a:p>
            <a:pPr marL="0" indent="0">
              <a:buNone/>
            </a:pPr>
            <a:r>
              <a:rPr lang="en-US"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Dafny: bắt buộc, OO</a:t>
            </a:r>
          </a:p>
          <a:p>
            <a:pPr marL="0" indent="0">
              <a:buNone/>
            </a:pP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F *: ML</a:t>
            </a:r>
            <a:r>
              <a:rPr lang="en-US" sz="2000" dirty="0" smtClean="0">
                <a:latin typeface="Arial" panose="020B0604020202020204" pitchFamily="34" charset="0"/>
                <a:cs typeface="Arial" panose="020B0604020202020204" pitchFamily="34" charset="0"/>
              </a:rPr>
              <a:t>(meta </a:t>
            </a:r>
            <a:r>
              <a:rPr lang="en-US" sz="2000" dirty="0" err="1" smtClean="0">
                <a:latin typeface="Arial" panose="020B0604020202020204" pitchFamily="34" charset="0"/>
                <a:cs typeface="Arial" panose="020B0604020202020204" pitchFamily="34" charset="0"/>
              </a:rPr>
              <a:t>language_ngôn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ngữ</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a:t>
            </a:r>
            <a:r>
              <a:rPr lang="vi-VN" sz="2000" dirty="0" smtClean="0">
                <a:latin typeface="Arial" panose="020B0604020202020204" pitchFamily="34" charset="0"/>
                <a:cs typeface="Arial" panose="020B0604020202020204" pitchFamily="34" charset="0"/>
              </a:rPr>
              <a:t>-giống với các loại phụ thuộc</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82534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62" y="854183"/>
            <a:ext cx="8229600" cy="1143000"/>
          </a:xfrm>
        </p:spPr>
        <p:txBody>
          <a:bodyPr>
            <a:normAutofit fontScale="90000"/>
          </a:bodyPr>
          <a:lstStyle/>
          <a:p>
            <a:pPr algn="l"/>
            <a:r>
              <a:rPr lang="en-US" dirty="0" smtClean="0"/>
              <a:t>Hoare logic: </a:t>
            </a:r>
            <a:br>
              <a:rPr lang="en-US" dirty="0" smtClean="0"/>
            </a:br>
            <a:r>
              <a:rPr lang="en-US" dirty="0" err="1" smtClean="0"/>
              <a:t>Mã</a:t>
            </a:r>
            <a:r>
              <a:rPr lang="en-US" dirty="0" smtClean="0"/>
              <a:t> </a:t>
            </a:r>
            <a:r>
              <a:rPr lang="en-US" dirty="0" err="1" smtClean="0"/>
              <a:t>bắt</a:t>
            </a:r>
            <a:r>
              <a:rPr lang="en-US" dirty="0" smtClean="0"/>
              <a:t> </a:t>
            </a:r>
            <a:r>
              <a:rPr lang="en-US" dirty="0" err="1" smtClean="0"/>
              <a:t>buộc</a:t>
            </a:r>
            <a:endParaRPr lang="en-US" dirty="0"/>
          </a:p>
        </p:txBody>
      </p:sp>
      <p:sp>
        <p:nvSpPr>
          <p:cNvPr id="4" name="TextBox 3"/>
          <p:cNvSpPr txBox="1"/>
          <p:nvPr/>
        </p:nvSpPr>
        <p:spPr>
          <a:xfrm>
            <a:off x="4343401" y="2784764"/>
            <a:ext cx="1752403" cy="1569660"/>
          </a:xfrm>
          <a:prstGeom prst="rect">
            <a:avLst/>
          </a:prstGeom>
          <a:noFill/>
        </p:spPr>
        <p:txBody>
          <a:bodyPr wrap="none" rtlCol="0">
            <a:spAutoFit/>
          </a:bodyPr>
          <a:lstStyle/>
          <a:p>
            <a:r>
              <a:rPr lang="en-US" sz="3200" i="1" dirty="0">
                <a:solidFill>
                  <a:srgbClr val="00B050"/>
                </a:solidFill>
              </a:rPr>
              <a:t>?</a:t>
            </a:r>
          </a:p>
          <a:p>
            <a:r>
              <a:rPr lang="en-US" sz="3200" dirty="0"/>
              <a:t>x := x + 1;</a:t>
            </a:r>
          </a:p>
          <a:p>
            <a:r>
              <a:rPr lang="en-US" sz="3200" i="1" dirty="0">
                <a:solidFill>
                  <a:srgbClr val="00B050"/>
                </a:solidFill>
              </a:rPr>
              <a:t>x &gt; 5</a:t>
            </a:r>
          </a:p>
        </p:txBody>
      </p:sp>
      <p:sp>
        <p:nvSpPr>
          <p:cNvPr id="5" name="Left Brace 4"/>
          <p:cNvSpPr/>
          <p:nvPr/>
        </p:nvSpPr>
        <p:spPr>
          <a:xfrm>
            <a:off x="3962400" y="33528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3897224"/>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28956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289452" y="3313137"/>
            <a:ext cx="1974495" cy="400110"/>
          </a:xfrm>
          <a:prstGeom prst="rect">
            <a:avLst/>
          </a:prstGeom>
          <a:noFill/>
        </p:spPr>
        <p:txBody>
          <a:bodyPr wrap="square" rtlCol="0">
            <a:spAutoFit/>
          </a:bodyPr>
          <a:lstStyle/>
          <a:p>
            <a:r>
              <a:rPr lang="en-US" sz="2000" dirty="0" err="1" smtClean="0"/>
              <a:t>Phép</a:t>
            </a:r>
            <a:r>
              <a:rPr lang="en-US" sz="2000" dirty="0" smtClean="0"/>
              <a:t> </a:t>
            </a:r>
            <a:r>
              <a:rPr lang="en-US" sz="2000" dirty="0" err="1" smtClean="0"/>
              <a:t>gán</a:t>
            </a:r>
            <a:r>
              <a:rPr lang="en-US" sz="2000" dirty="0" smtClean="0"/>
              <a:t> </a:t>
            </a:r>
            <a:endParaRPr lang="en-US" sz="2000" dirty="0"/>
          </a:p>
        </p:txBody>
      </p:sp>
      <p:sp>
        <p:nvSpPr>
          <p:cNvPr id="9" name="TextBox 8"/>
          <p:cNvSpPr txBox="1"/>
          <p:nvPr/>
        </p:nvSpPr>
        <p:spPr>
          <a:xfrm>
            <a:off x="1533391" y="3897224"/>
            <a:ext cx="2240422"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a:t>
            </a:r>
            <a:r>
              <a:rPr lang="en-US" sz="2000" dirty="0"/>
              <a:t>prove x &gt; 5</a:t>
            </a:r>
          </a:p>
        </p:txBody>
      </p:sp>
      <p:sp>
        <p:nvSpPr>
          <p:cNvPr id="10" name="TextBox 9"/>
          <p:cNvSpPr txBox="1"/>
          <p:nvPr/>
        </p:nvSpPr>
        <p:spPr>
          <a:xfrm>
            <a:off x="1809814" y="2913027"/>
            <a:ext cx="1963999"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định</a:t>
            </a:r>
            <a:r>
              <a:rPr lang="en-US" sz="2000" dirty="0" smtClean="0"/>
              <a:t> ban </a:t>
            </a:r>
            <a:r>
              <a:rPr lang="en-US" sz="2000" dirty="0" err="1" smtClean="0"/>
              <a:t>đầu</a:t>
            </a:r>
            <a:endParaRPr lang="en-US" sz="2000" dirty="0"/>
          </a:p>
        </p:txBody>
      </p:sp>
      <p:sp>
        <p:nvSpPr>
          <p:cNvPr id="11" name="TextBox 10"/>
          <p:cNvSpPr txBox="1"/>
          <p:nvPr/>
        </p:nvSpPr>
        <p:spPr>
          <a:xfrm>
            <a:off x="4343401" y="2784764"/>
            <a:ext cx="1752403" cy="1569660"/>
          </a:xfrm>
          <a:prstGeom prst="rect">
            <a:avLst/>
          </a:prstGeom>
          <a:solidFill>
            <a:schemeClr val="bg1"/>
          </a:solidFill>
        </p:spPr>
        <p:txBody>
          <a:bodyPr wrap="none" rtlCol="0">
            <a:spAutoFit/>
          </a:bodyPr>
          <a:lstStyle/>
          <a:p>
            <a:r>
              <a:rPr lang="en-US" sz="3200" i="1" dirty="0">
                <a:solidFill>
                  <a:srgbClr val="00B050"/>
                </a:solidFill>
              </a:rPr>
              <a:t>x &gt; 4</a:t>
            </a:r>
          </a:p>
          <a:p>
            <a:r>
              <a:rPr lang="en-US" sz="3200" dirty="0"/>
              <a:t>x := x + 1;</a:t>
            </a:r>
          </a:p>
          <a:p>
            <a:r>
              <a:rPr lang="en-US" sz="3200" i="1" dirty="0">
                <a:solidFill>
                  <a:srgbClr val="00B050"/>
                </a:solidFill>
              </a:rPr>
              <a:t>x &gt; 5</a:t>
            </a:r>
          </a:p>
        </p:txBody>
      </p:sp>
      <p:sp>
        <p:nvSpPr>
          <p:cNvPr id="12" name="TextBox 11"/>
          <p:cNvSpPr txBox="1"/>
          <p:nvPr/>
        </p:nvSpPr>
        <p:spPr>
          <a:xfrm>
            <a:off x="2438401" y="5029201"/>
            <a:ext cx="7312323" cy="830997"/>
          </a:xfrm>
          <a:prstGeom prst="rect">
            <a:avLst/>
          </a:prstGeom>
          <a:noFill/>
        </p:spPr>
        <p:txBody>
          <a:bodyPr wrap="none" rtlCol="0">
            <a:spAutoFit/>
          </a:bodyPr>
          <a:lstStyle/>
          <a:p>
            <a:r>
              <a:rPr lang="en-US" sz="2400" dirty="0" smtClean="0"/>
              <a:t>+ x&gt;4 </a:t>
            </a:r>
            <a:r>
              <a:rPr lang="en-US" sz="2400" dirty="0" err="1" smtClean="0"/>
              <a:t>đến</a:t>
            </a:r>
            <a:r>
              <a:rPr lang="en-US" sz="2400" dirty="0" smtClean="0"/>
              <a:t> </a:t>
            </a:r>
            <a:r>
              <a:rPr lang="en-US" sz="2400" dirty="0" err="1" smtClean="0"/>
              <a:t>từ</a:t>
            </a:r>
            <a:r>
              <a:rPr lang="en-US" sz="2400" dirty="0" smtClean="0"/>
              <a:t> </a:t>
            </a:r>
            <a:r>
              <a:rPr lang="en-US" sz="2400" dirty="0" err="1" smtClean="0"/>
              <a:t>đâu</a:t>
            </a:r>
            <a:r>
              <a:rPr lang="en-US" sz="2400" dirty="0" smtClean="0"/>
              <a:t>?</a:t>
            </a:r>
            <a:endParaRPr lang="en-US" sz="2400" dirty="0"/>
          </a:p>
          <a:p>
            <a:r>
              <a:rPr lang="en-US" sz="2400" dirty="0" smtClean="0"/>
              <a:t>+ </a:t>
            </a:r>
            <a:r>
              <a:rPr lang="en-US" sz="2400" dirty="0" err="1" smtClean="0"/>
              <a:t>Tại</a:t>
            </a:r>
            <a:r>
              <a:rPr lang="en-US" sz="2400" dirty="0" smtClean="0"/>
              <a:t> </a:t>
            </a:r>
            <a:r>
              <a:rPr lang="en-US" sz="2400" dirty="0" err="1" smtClean="0"/>
              <a:t>sao</a:t>
            </a:r>
            <a:r>
              <a:rPr lang="en-US" sz="2400" dirty="0" smtClean="0"/>
              <a:t> </a:t>
            </a:r>
            <a:r>
              <a:rPr lang="en-US" sz="2400" dirty="0" err="1" smtClean="0"/>
              <a:t>nó</a:t>
            </a:r>
            <a:r>
              <a:rPr lang="en-US" sz="2400" dirty="0" smtClean="0"/>
              <a:t> </a:t>
            </a:r>
            <a:r>
              <a:rPr lang="en-US" sz="2400" dirty="0" err="1" smtClean="0"/>
              <a:t>lại</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giả</a:t>
            </a:r>
            <a:r>
              <a:rPr lang="en-US" sz="2400" dirty="0" smtClean="0"/>
              <a:t> </a:t>
            </a:r>
            <a:r>
              <a:rPr lang="en-US" sz="2400" dirty="0" err="1" smtClean="0"/>
              <a:t>định</a:t>
            </a:r>
            <a:r>
              <a:rPr lang="en-US" sz="2400" dirty="0" smtClean="0"/>
              <a:t> </a:t>
            </a:r>
            <a:r>
              <a:rPr lang="en-US" sz="2400" dirty="0" err="1" smtClean="0"/>
              <a:t>đầy</a:t>
            </a:r>
            <a:r>
              <a:rPr lang="en-US" sz="2400" dirty="0" smtClean="0"/>
              <a:t> </a:t>
            </a:r>
            <a:r>
              <a:rPr lang="en-US" sz="2400" dirty="0" err="1" smtClean="0"/>
              <a:t>đủ</a:t>
            </a:r>
            <a:r>
              <a:rPr lang="en-US" sz="2400" dirty="0" smtClean="0"/>
              <a:t> </a:t>
            </a:r>
            <a:r>
              <a:rPr lang="en-US" sz="2400" dirty="0" err="1" smtClean="0"/>
              <a:t>để</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i="1" dirty="0" smtClean="0">
                <a:solidFill>
                  <a:srgbClr val="00B050"/>
                </a:solidFill>
              </a:rPr>
              <a:t>x </a:t>
            </a:r>
            <a:r>
              <a:rPr lang="en-US" sz="2400" i="1" dirty="0">
                <a:solidFill>
                  <a:srgbClr val="00B050"/>
                </a:solidFill>
              </a:rPr>
              <a:t>&gt; </a:t>
            </a:r>
            <a:r>
              <a:rPr lang="en-US" sz="2400" i="1" dirty="0" smtClean="0">
                <a:solidFill>
                  <a:srgbClr val="00B050"/>
                </a:solidFill>
              </a:rPr>
              <a:t>5 </a:t>
            </a:r>
            <a:r>
              <a:rPr lang="en-US" sz="2400" dirty="0"/>
              <a:t>? </a:t>
            </a:r>
          </a:p>
        </p:txBody>
      </p:sp>
      <p:sp>
        <p:nvSpPr>
          <p:cNvPr id="13" name="Arc 12"/>
          <p:cNvSpPr/>
          <p:nvPr/>
        </p:nvSpPr>
        <p:spPr>
          <a:xfrm>
            <a:off x="5714803" y="3041653"/>
            <a:ext cx="762000" cy="106154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62544" y="2590801"/>
            <a:ext cx="3575659" cy="830997"/>
          </a:xfrm>
          <a:prstGeom prst="rect">
            <a:avLst/>
          </a:prstGeom>
          <a:noFill/>
        </p:spPr>
        <p:txBody>
          <a:bodyPr wrap="none" rtlCol="0">
            <a:spAutoFit/>
          </a:bodyPr>
          <a:lstStyle/>
          <a:p>
            <a:pPr algn="ctr"/>
            <a:r>
              <a:rPr lang="en-US" sz="2400" dirty="0" err="1" smtClean="0"/>
              <a:t>Thay</a:t>
            </a:r>
            <a:r>
              <a:rPr lang="en-US" sz="2400" dirty="0" smtClean="0"/>
              <a:t> </a:t>
            </a:r>
            <a:r>
              <a:rPr lang="en-US" sz="2400" dirty="0" err="1" smtClean="0"/>
              <a:t>thế</a:t>
            </a:r>
            <a:r>
              <a:rPr lang="en-US" sz="2400" dirty="0" smtClean="0"/>
              <a:t> </a:t>
            </a:r>
            <a:r>
              <a:rPr lang="en-US" sz="2400" dirty="0"/>
              <a:t>x + 1 for x in </a:t>
            </a:r>
            <a:r>
              <a:rPr lang="en-US" sz="2400" i="1" dirty="0">
                <a:solidFill>
                  <a:srgbClr val="00B050"/>
                </a:solidFill>
              </a:rPr>
              <a:t>x &gt; 5</a:t>
            </a:r>
            <a:r>
              <a:rPr lang="en-US" sz="2400" dirty="0"/>
              <a:t>:</a:t>
            </a:r>
          </a:p>
          <a:p>
            <a:pPr algn="ctr"/>
            <a:r>
              <a:rPr lang="en-US" sz="2400" i="1" dirty="0">
                <a:solidFill>
                  <a:srgbClr val="00B050"/>
                </a:solidFill>
              </a:rPr>
              <a:t>x + 1 &gt; 5</a:t>
            </a:r>
          </a:p>
        </p:txBody>
      </p:sp>
    </p:spTree>
    <p:extLst>
      <p:ext uri="{BB962C8B-B14F-4D97-AF65-F5344CB8AC3E}">
        <p14:creationId xmlns:p14="http://schemas.microsoft.com/office/powerpoint/2010/main" val="241674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dirty="0"/>
          </a:p>
        </p:txBody>
      </p:sp>
      <p:sp>
        <p:nvSpPr>
          <p:cNvPr id="5" name="Left Brace 4"/>
          <p:cNvSpPr/>
          <p:nvPr/>
        </p:nvSpPr>
        <p:spPr>
          <a:xfrm>
            <a:off x="3962400" y="33528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3897224"/>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28956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123317" y="3382181"/>
            <a:ext cx="1146532" cy="400110"/>
          </a:xfrm>
          <a:prstGeom prst="rect">
            <a:avLst/>
          </a:prstGeom>
          <a:noFill/>
        </p:spPr>
        <p:txBody>
          <a:bodyPr wrap="none" rtlCol="0">
            <a:spAutoFit/>
          </a:bodyPr>
          <a:lstStyle/>
          <a:p>
            <a:r>
              <a:rPr lang="en-US" sz="2000" dirty="0" err="1" smtClean="0"/>
              <a:t>Phép</a:t>
            </a:r>
            <a:r>
              <a:rPr lang="en-US" sz="2000" dirty="0" smtClean="0"/>
              <a:t> </a:t>
            </a:r>
            <a:r>
              <a:rPr lang="en-US" sz="2000" dirty="0" err="1" smtClean="0"/>
              <a:t>gán</a:t>
            </a:r>
            <a:endParaRPr lang="en-US" sz="2000" dirty="0"/>
          </a:p>
        </p:txBody>
      </p:sp>
      <p:sp>
        <p:nvSpPr>
          <p:cNvPr id="9" name="TextBox 8"/>
          <p:cNvSpPr txBox="1"/>
          <p:nvPr/>
        </p:nvSpPr>
        <p:spPr>
          <a:xfrm>
            <a:off x="2133600" y="3886200"/>
            <a:ext cx="1947071"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 </a:t>
            </a:r>
            <a:r>
              <a:rPr lang="en-US" sz="2000" dirty="0"/>
              <a:t>prove P</a:t>
            </a:r>
          </a:p>
        </p:txBody>
      </p:sp>
      <p:sp>
        <p:nvSpPr>
          <p:cNvPr id="10" name="TextBox 9"/>
          <p:cNvSpPr txBox="1"/>
          <p:nvPr/>
        </p:nvSpPr>
        <p:spPr>
          <a:xfrm>
            <a:off x="2000414" y="2895600"/>
            <a:ext cx="1056700"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định</a:t>
            </a:r>
            <a:endParaRPr lang="en-US" sz="2000" dirty="0"/>
          </a:p>
        </p:txBody>
      </p:sp>
      <p:sp>
        <p:nvSpPr>
          <p:cNvPr id="11" name="TextBox 10"/>
          <p:cNvSpPr txBox="1"/>
          <p:nvPr/>
        </p:nvSpPr>
        <p:spPr>
          <a:xfrm>
            <a:off x="4343400" y="2787595"/>
            <a:ext cx="1544012" cy="1569660"/>
          </a:xfrm>
          <a:prstGeom prst="rect">
            <a:avLst/>
          </a:prstGeom>
          <a:solidFill>
            <a:schemeClr val="bg1"/>
          </a:solidFill>
        </p:spPr>
        <p:txBody>
          <a:bodyPr wrap="none" rtlCol="0">
            <a:spAutoFit/>
          </a:bodyPr>
          <a:lstStyle/>
          <a:p>
            <a:r>
              <a:rPr lang="en-US" sz="3200" i="1" dirty="0">
                <a:solidFill>
                  <a:srgbClr val="00B050"/>
                </a:solidFill>
              </a:rPr>
              <a:t>P{x := e}</a:t>
            </a:r>
          </a:p>
          <a:p>
            <a:r>
              <a:rPr lang="en-US" sz="3200" dirty="0"/>
              <a:t>x := e;</a:t>
            </a:r>
          </a:p>
          <a:p>
            <a:r>
              <a:rPr lang="en-US" sz="3200" i="1" dirty="0">
                <a:solidFill>
                  <a:srgbClr val="00B050"/>
                </a:solidFill>
              </a:rPr>
              <a:t>P</a:t>
            </a:r>
          </a:p>
        </p:txBody>
      </p:sp>
      <p:sp>
        <p:nvSpPr>
          <p:cNvPr id="12" name="TextBox 11"/>
          <p:cNvSpPr txBox="1"/>
          <p:nvPr/>
        </p:nvSpPr>
        <p:spPr>
          <a:xfrm>
            <a:off x="1278341" y="4987203"/>
            <a:ext cx="7937942" cy="707886"/>
          </a:xfrm>
          <a:prstGeom prst="rect">
            <a:avLst/>
          </a:prstGeom>
          <a:noFill/>
        </p:spPr>
        <p:txBody>
          <a:bodyPr wrap="none" rtlCol="0">
            <a:spAutoFit/>
          </a:bodyPr>
          <a:lstStyle/>
          <a:p>
            <a:r>
              <a:rPr lang="vi-VN" sz="2000" dirty="0" smtClean="0"/>
              <a:t>Nếu chúng ta muốn đảm bảo rằng</a:t>
            </a:r>
            <a:r>
              <a:rPr lang="en-US" sz="2000" dirty="0" smtClean="0"/>
              <a:t> </a:t>
            </a:r>
            <a:r>
              <a:rPr lang="vi-VN" sz="2000" dirty="0" smtClean="0"/>
              <a:t>P</a:t>
            </a:r>
            <a:r>
              <a:rPr lang="en-US" sz="2000" dirty="0" smtClean="0"/>
              <a:t> </a:t>
            </a:r>
            <a:r>
              <a:rPr lang="en-US" sz="2000" dirty="0" err="1" smtClean="0"/>
              <a:t>có</a:t>
            </a:r>
            <a:r>
              <a:rPr lang="en-US" sz="2000" dirty="0" smtClean="0"/>
              <a:t> </a:t>
            </a:r>
            <a:r>
              <a:rPr lang="en-US" sz="2000" dirty="0" err="1" smtClean="0"/>
              <a:t>là</a:t>
            </a:r>
            <a:r>
              <a:rPr lang="en-US" sz="2000" dirty="0" smtClean="0"/>
              <a:t> </a:t>
            </a:r>
            <a:r>
              <a:rPr lang="en-US" sz="2000" dirty="0" err="1" smtClean="0"/>
              <a:t>đúng</a:t>
            </a:r>
            <a:r>
              <a:rPr lang="vi-VN" sz="2000" dirty="0" smtClean="0"/>
              <a:t> sau khi  </a:t>
            </a:r>
            <a:r>
              <a:rPr lang="en-US" sz="2000" dirty="0" err="1" smtClean="0"/>
              <a:t>chuyển</a:t>
            </a:r>
            <a:r>
              <a:rPr lang="vi-VN" sz="2000" dirty="0" smtClean="0"/>
              <a:t> x</a:t>
            </a:r>
            <a:r>
              <a:rPr lang="en-US" sz="2000" dirty="0" smtClean="0"/>
              <a:t> </a:t>
            </a:r>
            <a:r>
              <a:rPr lang="en-US" sz="2000" dirty="0" err="1" smtClean="0"/>
              <a:t>đến</a:t>
            </a:r>
            <a:r>
              <a:rPr lang="vi-VN" sz="2000" dirty="0" smtClean="0"/>
              <a:t>,</a:t>
            </a:r>
          </a:p>
          <a:p>
            <a:r>
              <a:rPr lang="vi-VN" sz="2000" dirty="0" smtClean="0"/>
              <a:t>chúng ta phải yêu cầu P {x: = e} </a:t>
            </a:r>
            <a:r>
              <a:rPr lang="en-US" sz="2000" dirty="0" err="1" smtClean="0"/>
              <a:t>đúng</a:t>
            </a:r>
            <a:r>
              <a:rPr lang="vi-VN" sz="2000" dirty="0" smtClean="0"/>
              <a:t> trước khi chuyển nhượng.</a:t>
            </a:r>
            <a:endParaRPr lang="en-US" sz="2000" dirty="0"/>
          </a:p>
        </p:txBody>
      </p:sp>
      <p:sp>
        <p:nvSpPr>
          <p:cNvPr id="15" name="Arc 14"/>
          <p:cNvSpPr/>
          <p:nvPr/>
        </p:nvSpPr>
        <p:spPr>
          <a:xfrm>
            <a:off x="5714803" y="3041653"/>
            <a:ext cx="762000" cy="106154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527414" y="2590801"/>
            <a:ext cx="2645917" cy="461665"/>
          </a:xfrm>
          <a:prstGeom prst="rect">
            <a:avLst/>
          </a:prstGeom>
          <a:noFill/>
        </p:spPr>
        <p:txBody>
          <a:bodyPr wrap="none" rtlCol="0">
            <a:spAutoFit/>
          </a:bodyPr>
          <a:lstStyle/>
          <a:p>
            <a:pPr algn="ctr"/>
            <a:r>
              <a:rPr lang="en-US" sz="2400" dirty="0" err="1" smtClean="0"/>
              <a:t>Thay</a:t>
            </a:r>
            <a:r>
              <a:rPr lang="en-US" sz="2400" dirty="0" smtClean="0"/>
              <a:t> </a:t>
            </a:r>
            <a:r>
              <a:rPr lang="en-US" sz="2400" dirty="0" err="1" smtClean="0"/>
              <a:t>thế</a:t>
            </a:r>
            <a:r>
              <a:rPr lang="en-US" sz="2400" dirty="0" smtClean="0"/>
              <a:t> </a:t>
            </a:r>
            <a:r>
              <a:rPr lang="en-US" sz="2400" dirty="0"/>
              <a:t>e for x in </a:t>
            </a:r>
            <a:r>
              <a:rPr lang="en-US" sz="2400" i="1" dirty="0">
                <a:solidFill>
                  <a:srgbClr val="00B050"/>
                </a:solidFill>
              </a:rPr>
              <a:t>P</a:t>
            </a:r>
            <a:endParaRPr lang="en-US" sz="2400" dirty="0"/>
          </a:p>
        </p:txBody>
      </p:sp>
    </p:spTree>
    <p:extLst>
      <p:ext uri="{BB962C8B-B14F-4D97-AF65-F5344CB8AC3E}">
        <p14:creationId xmlns:p14="http://schemas.microsoft.com/office/powerpoint/2010/main" val="32123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10" y="0"/>
            <a:ext cx="9438290" cy="1143000"/>
          </a:xfrm>
        </p:spPr>
        <p:txBody>
          <a:bodyPr>
            <a:normAutofit fontScale="90000"/>
          </a:bodyPr>
          <a:lstStyle/>
          <a:p>
            <a:r>
              <a:rPr lang="vi-VN" sz="3600" dirty="0" smtClean="0">
                <a:latin typeface="+mn-lt"/>
              </a:rPr>
              <a:t>Điều gì</a:t>
            </a:r>
            <a:r>
              <a:rPr lang="en-US" sz="3600" dirty="0" smtClean="0">
                <a:latin typeface="+mn-lt"/>
              </a:rPr>
              <a:t> </a:t>
            </a:r>
            <a:r>
              <a:rPr lang="en-US" sz="3600" dirty="0" err="1" smtClean="0">
                <a:latin typeface="+mn-lt"/>
              </a:rPr>
              <a:t>xảy</a:t>
            </a:r>
            <a:r>
              <a:rPr lang="en-US" sz="3600" dirty="0" smtClean="0">
                <a:latin typeface="+mn-lt"/>
              </a:rPr>
              <a:t> </a:t>
            </a:r>
            <a:r>
              <a:rPr lang="en-US" sz="3600" dirty="0" err="1" smtClean="0">
                <a:latin typeface="+mn-lt"/>
              </a:rPr>
              <a:t>ra</a:t>
            </a:r>
            <a:r>
              <a:rPr lang="en-US" sz="3600" dirty="0" smtClean="0">
                <a:latin typeface="+mn-lt"/>
              </a:rPr>
              <a:t> </a:t>
            </a:r>
            <a:r>
              <a:rPr lang="en-US" sz="3600" dirty="0" err="1" smtClean="0">
                <a:latin typeface="+mn-lt"/>
              </a:rPr>
              <a:t>với</a:t>
            </a:r>
            <a:r>
              <a:rPr lang="en-US" sz="3600" dirty="0" smtClean="0">
                <a:latin typeface="+mn-lt"/>
              </a:rPr>
              <a:t> </a:t>
            </a:r>
            <a:r>
              <a:rPr lang="vi-VN" sz="3600" dirty="0" smtClean="0">
                <a:latin typeface="+mn-lt"/>
              </a:rPr>
              <a:t>các chương trình phức tạp hơn?</a:t>
            </a:r>
            <a:endParaRPr lang="en-US" sz="3600" dirty="0">
              <a:latin typeface="+mn-lt"/>
            </a:endParaRPr>
          </a:p>
        </p:txBody>
      </p:sp>
      <p:sp>
        <p:nvSpPr>
          <p:cNvPr id="5" name="Left Brace 4"/>
          <p:cNvSpPr/>
          <p:nvPr/>
        </p:nvSpPr>
        <p:spPr>
          <a:xfrm>
            <a:off x="3962400" y="1676400"/>
            <a:ext cx="381000" cy="441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62484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11430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019407" y="3451408"/>
            <a:ext cx="1042273" cy="400110"/>
          </a:xfrm>
          <a:prstGeom prst="rect">
            <a:avLst/>
          </a:prstGeom>
          <a:noFill/>
        </p:spPr>
        <p:txBody>
          <a:bodyPr wrap="none" rtlCol="0">
            <a:spAutoFit/>
          </a:bodyPr>
          <a:lstStyle/>
          <a:p>
            <a:r>
              <a:rPr lang="en-US" sz="2000" dirty="0" err="1" smtClean="0"/>
              <a:t>Mã</a:t>
            </a:r>
            <a:r>
              <a:rPr lang="en-US" sz="2000" dirty="0" smtClean="0"/>
              <a:t> </a:t>
            </a:r>
            <a:r>
              <a:rPr lang="en-US" sz="2000" dirty="0" err="1" smtClean="0"/>
              <a:t>lệnh</a:t>
            </a:r>
            <a:endParaRPr lang="en-US" sz="2000" dirty="0"/>
          </a:p>
        </p:txBody>
      </p:sp>
      <p:sp>
        <p:nvSpPr>
          <p:cNvPr id="9" name="TextBox 8"/>
          <p:cNvSpPr txBox="1"/>
          <p:nvPr/>
        </p:nvSpPr>
        <p:spPr>
          <a:xfrm>
            <a:off x="1464394" y="6248400"/>
            <a:ext cx="2240422"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a:t>
            </a:r>
            <a:r>
              <a:rPr lang="en-US" sz="2000" dirty="0"/>
              <a:t>prove x &gt; 5</a:t>
            </a:r>
          </a:p>
        </p:txBody>
      </p:sp>
      <p:sp>
        <p:nvSpPr>
          <p:cNvPr id="10" name="TextBox 9"/>
          <p:cNvSpPr txBox="1"/>
          <p:nvPr/>
        </p:nvSpPr>
        <p:spPr>
          <a:xfrm>
            <a:off x="2000414" y="1143000"/>
            <a:ext cx="1081002"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thiết</a:t>
            </a:r>
            <a:endParaRPr lang="en-US" sz="2000" dirty="0"/>
          </a:p>
        </p:txBody>
      </p:sp>
      <p:sp>
        <p:nvSpPr>
          <p:cNvPr id="11" name="TextBox 10"/>
          <p:cNvSpPr txBox="1"/>
          <p:nvPr/>
        </p:nvSpPr>
        <p:spPr>
          <a:xfrm>
            <a:off x="4512394" y="1143001"/>
            <a:ext cx="2650406" cy="5632311"/>
          </a:xfrm>
          <a:prstGeom prst="rect">
            <a:avLst/>
          </a:prstGeom>
          <a:solidFill>
            <a:schemeClr val="bg1"/>
          </a:solidFill>
        </p:spPr>
        <p:txBody>
          <a:bodyPr wrap="none" rtlCol="0">
            <a:spAutoFit/>
          </a:bodyPr>
          <a:lstStyle/>
          <a:p>
            <a:r>
              <a:rPr lang="en-US" sz="2400" i="1" dirty="0">
                <a:solidFill>
                  <a:srgbClr val="00B050"/>
                </a:solidFill>
              </a:rPr>
              <a:t>y + 3 &gt; 5</a:t>
            </a:r>
          </a:p>
          <a:p>
            <a:r>
              <a:rPr lang="nn-NO" sz="2400" dirty="0"/>
              <a:t>x := y;</a:t>
            </a:r>
          </a:p>
          <a:p>
            <a:r>
              <a:rPr lang="en-US" sz="2400" i="1" dirty="0">
                <a:solidFill>
                  <a:srgbClr val="00B050"/>
                </a:solidFill>
              </a:rPr>
              <a:t>x + 3 &gt; 5</a:t>
            </a:r>
            <a:endParaRPr lang="nn-NO" sz="2400" dirty="0"/>
          </a:p>
          <a:p>
            <a:r>
              <a:rPr lang="nn-NO" sz="2400" dirty="0"/>
              <a:t>i := 3;</a:t>
            </a:r>
          </a:p>
          <a:p>
            <a:r>
              <a:rPr lang="en-US" sz="2400" i="1" dirty="0">
                <a:solidFill>
                  <a:srgbClr val="00B050"/>
                </a:solidFill>
              </a:rPr>
              <a:t>x + i &gt; 5</a:t>
            </a:r>
            <a:endParaRPr lang="nn-NO" sz="2400" dirty="0"/>
          </a:p>
          <a:p>
            <a:r>
              <a:rPr lang="nn-NO" sz="2400" dirty="0"/>
              <a:t>while (i != 0)</a:t>
            </a:r>
          </a:p>
          <a:p>
            <a:r>
              <a:rPr lang="nn-NO" sz="2400" dirty="0"/>
              <a:t>    invariant x + i &gt; 5;</a:t>
            </a:r>
          </a:p>
          <a:p>
            <a:r>
              <a:rPr lang="nn-NO" sz="2400" dirty="0"/>
              <a:t>{</a:t>
            </a:r>
          </a:p>
          <a:p>
            <a:r>
              <a:rPr lang="nn-NO" sz="2400" dirty="0"/>
              <a:t>    </a:t>
            </a:r>
            <a:r>
              <a:rPr lang="en-US" sz="2400" i="1" dirty="0">
                <a:solidFill>
                  <a:srgbClr val="00B050"/>
                </a:solidFill>
              </a:rPr>
              <a:t>(x + 1) + (i - 1) &gt; 5</a:t>
            </a:r>
            <a:endParaRPr lang="nn-NO" sz="2400" dirty="0"/>
          </a:p>
          <a:p>
            <a:r>
              <a:rPr lang="nn-NO" sz="2400" dirty="0"/>
              <a:t>    i := i - 1;</a:t>
            </a:r>
          </a:p>
          <a:p>
            <a:r>
              <a:rPr lang="nn-NO" sz="2400" dirty="0"/>
              <a:t>    </a:t>
            </a:r>
            <a:r>
              <a:rPr lang="en-US" sz="2400" i="1" dirty="0">
                <a:solidFill>
                  <a:srgbClr val="00B050"/>
                </a:solidFill>
              </a:rPr>
              <a:t>(x + 1) + i &gt; 5</a:t>
            </a:r>
            <a:endParaRPr lang="nn-NO" sz="2400" dirty="0"/>
          </a:p>
          <a:p>
            <a:r>
              <a:rPr lang="nn-NO" sz="2400" dirty="0"/>
              <a:t>    x := x + 1;</a:t>
            </a:r>
          </a:p>
          <a:p>
            <a:r>
              <a:rPr lang="nn-NO" sz="2400" dirty="0"/>
              <a:t>    </a:t>
            </a:r>
            <a:r>
              <a:rPr lang="en-US" sz="2400" i="1" dirty="0">
                <a:solidFill>
                  <a:srgbClr val="00B050"/>
                </a:solidFill>
              </a:rPr>
              <a:t>x + i &gt; 5</a:t>
            </a:r>
            <a:endParaRPr lang="nn-NO" sz="2400" dirty="0"/>
          </a:p>
          <a:p>
            <a:r>
              <a:rPr lang="nn-NO" sz="2400" dirty="0"/>
              <a:t>}</a:t>
            </a:r>
          </a:p>
          <a:p>
            <a:r>
              <a:rPr lang="en-US" sz="2400" i="1" dirty="0">
                <a:solidFill>
                  <a:srgbClr val="00B050"/>
                </a:solidFill>
              </a:rPr>
              <a:t>x &gt; 5</a:t>
            </a:r>
          </a:p>
        </p:txBody>
      </p:sp>
      <p:sp>
        <p:nvSpPr>
          <p:cNvPr id="13" name="Arc 12"/>
          <p:cNvSpPr/>
          <p:nvPr/>
        </p:nvSpPr>
        <p:spPr>
          <a:xfrm>
            <a:off x="6705600" y="50292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504676" y="5177136"/>
            <a:ext cx="2543325"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x + 1 for x</a:t>
            </a:r>
          </a:p>
        </p:txBody>
      </p:sp>
      <p:sp>
        <p:nvSpPr>
          <p:cNvPr id="18" name="Arc 17"/>
          <p:cNvSpPr/>
          <p:nvPr/>
        </p:nvSpPr>
        <p:spPr>
          <a:xfrm>
            <a:off x="7004244" y="4262736"/>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803319" y="4410671"/>
            <a:ext cx="2358979"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err="1" smtClean="0"/>
              <a:t>i</a:t>
            </a:r>
            <a:r>
              <a:rPr lang="en-US" sz="2400" dirty="0" smtClean="0"/>
              <a:t> </a:t>
            </a:r>
            <a:r>
              <a:rPr lang="en-US" sz="2400" dirty="0"/>
              <a:t>- 1 for i</a:t>
            </a:r>
          </a:p>
        </p:txBody>
      </p:sp>
      <p:sp>
        <p:nvSpPr>
          <p:cNvPr id="20" name="Arc 19"/>
          <p:cNvSpPr/>
          <p:nvPr/>
        </p:nvSpPr>
        <p:spPr>
          <a:xfrm flipH="1">
            <a:off x="4152900" y="2890300"/>
            <a:ext cx="762000" cy="691937"/>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H="1" flipV="1">
            <a:off x="4191000" y="3651463"/>
            <a:ext cx="723900" cy="2063537"/>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7162800" y="2743200"/>
            <a:ext cx="4614041" cy="1039091"/>
            <a:chOff x="5638800" y="2743200"/>
            <a:chExt cx="4614041" cy="1039091"/>
          </a:xfrm>
        </p:grpSpPr>
        <p:sp>
          <p:nvSpPr>
            <p:cNvPr id="22" name="TextBox 21"/>
            <p:cNvSpPr txBox="1"/>
            <p:nvPr/>
          </p:nvSpPr>
          <p:spPr>
            <a:xfrm>
              <a:off x="6279319" y="2743200"/>
              <a:ext cx="3973522"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t>“invariant” =</a:t>
              </a:r>
            </a:p>
            <a:p>
              <a:r>
                <a:rPr lang="en-US" sz="2000" dirty="0" err="1" smtClean="0"/>
                <a:t>Bất</a:t>
              </a:r>
              <a:r>
                <a:rPr lang="en-US" sz="2000" dirty="0" smtClean="0"/>
                <a:t> </a:t>
              </a:r>
              <a:r>
                <a:rPr lang="en-US" sz="2000" dirty="0" err="1" smtClean="0"/>
                <a:t>biến</a:t>
              </a:r>
              <a:r>
                <a:rPr lang="en-US" sz="2000" dirty="0" smtClean="0"/>
                <a:t> </a:t>
              </a:r>
              <a:r>
                <a:rPr lang="en-US" sz="2000" dirty="0" err="1" smtClean="0"/>
                <a:t>không</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khi</a:t>
              </a:r>
              <a:r>
                <a:rPr lang="en-US" sz="2000" dirty="0" smtClean="0"/>
                <a:t> </a:t>
              </a:r>
              <a:r>
                <a:rPr lang="en-US" sz="2000" dirty="0" err="1" smtClean="0"/>
                <a:t>thoát</a:t>
              </a:r>
              <a:endParaRPr lang="en-US" sz="2000" dirty="0" smtClean="0"/>
            </a:p>
            <a:p>
              <a:r>
                <a:rPr lang="en-US" sz="2000" dirty="0" smtClean="0"/>
                <a:t> </a:t>
              </a:r>
              <a:r>
                <a:rPr lang="en-US" sz="2000" dirty="0" err="1" smtClean="0"/>
                <a:t>khỏi</a:t>
              </a:r>
              <a:r>
                <a:rPr lang="en-US" sz="2000" dirty="0" smtClean="0"/>
                <a:t> </a:t>
              </a:r>
              <a:r>
                <a:rPr lang="en-US" sz="2000" dirty="0" err="1" smtClean="0"/>
                <a:t>vòng</a:t>
              </a:r>
              <a:r>
                <a:rPr lang="en-US" sz="2000" dirty="0" smtClean="0"/>
                <a:t> </a:t>
              </a:r>
              <a:r>
                <a:rPr lang="en-US" sz="2000" dirty="0" err="1" smtClean="0"/>
                <a:t>lặp</a:t>
              </a:r>
              <a:endParaRPr lang="en-US" sz="2000" dirty="0"/>
            </a:p>
          </p:txBody>
        </p:sp>
        <p:sp>
          <p:nvSpPr>
            <p:cNvPr id="3" name="Right Arrow 2"/>
            <p:cNvSpPr/>
            <p:nvPr/>
          </p:nvSpPr>
          <p:spPr>
            <a:xfrm flipH="1">
              <a:off x="5638800" y="3382181"/>
              <a:ext cx="640519"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Arc 22"/>
          <p:cNvSpPr/>
          <p:nvPr/>
        </p:nvSpPr>
        <p:spPr>
          <a:xfrm>
            <a:off x="5410200" y="20574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6209275" y="2205336"/>
            <a:ext cx="2056012"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3 for i</a:t>
            </a:r>
          </a:p>
        </p:txBody>
      </p:sp>
      <p:sp>
        <p:nvSpPr>
          <p:cNvPr id="25" name="Arc 24"/>
          <p:cNvSpPr/>
          <p:nvPr/>
        </p:nvSpPr>
        <p:spPr>
          <a:xfrm>
            <a:off x="5715000" y="12192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514075" y="1367136"/>
            <a:ext cx="2102499"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y for x</a:t>
            </a:r>
          </a:p>
        </p:txBody>
      </p:sp>
    </p:spTree>
    <p:extLst>
      <p:ext uri="{BB962C8B-B14F-4D97-AF65-F5344CB8AC3E}">
        <p14:creationId xmlns:p14="http://schemas.microsoft.com/office/powerpoint/2010/main" val="155729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8" grpId="0" animBg="1"/>
      <p:bldP spid="19" grpId="0"/>
      <p:bldP spid="20" grpId="0" animBg="1"/>
      <p:bldP spid="21" grpId="0" animBg="1"/>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47" y="157655"/>
            <a:ext cx="9590689" cy="1143000"/>
          </a:xfrm>
        </p:spPr>
        <p:txBody>
          <a:bodyPr>
            <a:normAutofit fontScale="90000"/>
          </a:bodyPr>
          <a:lstStyle/>
          <a:p>
            <a:r>
              <a:rPr lang="vi-VN" sz="3600" dirty="0"/>
              <a:t>Điều gì</a:t>
            </a:r>
            <a:r>
              <a:rPr lang="en-US" sz="3600" dirty="0"/>
              <a:t> </a:t>
            </a:r>
            <a:r>
              <a:rPr lang="en-US" sz="3600" dirty="0" err="1"/>
              <a:t>xảy</a:t>
            </a:r>
            <a:r>
              <a:rPr lang="en-US" sz="3600" dirty="0"/>
              <a:t> </a:t>
            </a:r>
            <a:r>
              <a:rPr lang="en-US" sz="3600" dirty="0" err="1"/>
              <a:t>ra</a:t>
            </a:r>
            <a:r>
              <a:rPr lang="en-US" sz="3600" dirty="0"/>
              <a:t> </a:t>
            </a:r>
            <a:r>
              <a:rPr lang="en-US" sz="3600" dirty="0" err="1"/>
              <a:t>với</a:t>
            </a:r>
            <a:r>
              <a:rPr lang="en-US" sz="3600" dirty="0"/>
              <a:t> </a:t>
            </a:r>
            <a:r>
              <a:rPr lang="vi-VN" sz="3600" dirty="0"/>
              <a:t>các chương trình </a:t>
            </a:r>
            <a:r>
              <a:rPr lang="vi-VN" sz="3600" dirty="0" smtClean="0"/>
              <a:t>phức</a:t>
            </a:r>
            <a:r>
              <a:rPr lang="en-US" sz="3600" dirty="0" smtClean="0"/>
              <a:t> </a:t>
            </a:r>
            <a:r>
              <a:rPr lang="vi-VN" sz="3600" dirty="0" smtClean="0"/>
              <a:t>tạp </a:t>
            </a:r>
            <a:r>
              <a:rPr lang="vi-VN" sz="3600" dirty="0"/>
              <a:t>hơn?</a:t>
            </a:r>
            <a:endParaRPr lang="en-US" sz="3600" dirty="0"/>
          </a:p>
        </p:txBody>
      </p:sp>
      <p:sp>
        <p:nvSpPr>
          <p:cNvPr id="11" name="TextBox 10"/>
          <p:cNvSpPr txBox="1"/>
          <p:nvPr/>
        </p:nvSpPr>
        <p:spPr>
          <a:xfrm>
            <a:off x="4512394" y="1143001"/>
            <a:ext cx="3183806" cy="5632311"/>
          </a:xfrm>
          <a:prstGeom prst="rect">
            <a:avLst/>
          </a:prstGeom>
          <a:solidFill>
            <a:schemeClr val="bg1"/>
          </a:solidFill>
        </p:spPr>
        <p:txBody>
          <a:bodyPr wrap="square" rtlCol="0">
            <a:spAutoFit/>
          </a:bodyPr>
          <a:lstStyle/>
          <a:p>
            <a:r>
              <a:rPr lang="en-US" sz="2400" i="1" dirty="0">
                <a:solidFill>
                  <a:srgbClr val="00B050"/>
                </a:solidFill>
              </a:rPr>
              <a:t>y + 3 &gt; 5</a:t>
            </a:r>
          </a:p>
          <a:p>
            <a:r>
              <a:rPr lang="nn-NO" sz="2400" dirty="0"/>
              <a:t>x := y;</a:t>
            </a:r>
          </a:p>
          <a:p>
            <a:r>
              <a:rPr lang="en-US" sz="2400" i="1" dirty="0">
                <a:solidFill>
                  <a:srgbClr val="00B050"/>
                </a:solidFill>
              </a:rPr>
              <a:t>x + 3 &gt; 5</a:t>
            </a:r>
            <a:endParaRPr lang="nn-NO" sz="2400" dirty="0"/>
          </a:p>
          <a:p>
            <a:r>
              <a:rPr lang="nn-NO" sz="2400" dirty="0"/>
              <a:t>i := 3;</a:t>
            </a:r>
          </a:p>
          <a:p>
            <a:r>
              <a:rPr lang="en-US" sz="2400" i="1" dirty="0">
                <a:solidFill>
                  <a:srgbClr val="00B050"/>
                </a:solidFill>
              </a:rPr>
              <a:t>x + i &gt; 5</a:t>
            </a:r>
            <a:endParaRPr lang="nn-NO" sz="2400" dirty="0"/>
          </a:p>
          <a:p>
            <a:r>
              <a:rPr lang="nn-NO" sz="2400" dirty="0"/>
              <a:t>while (i != 0)</a:t>
            </a:r>
          </a:p>
          <a:p>
            <a:r>
              <a:rPr lang="nn-NO" sz="2400" dirty="0"/>
              <a:t>    invariant x + i &gt; 5;</a:t>
            </a:r>
          </a:p>
          <a:p>
            <a:r>
              <a:rPr lang="nn-NO" sz="2400" dirty="0"/>
              <a:t>{</a:t>
            </a:r>
          </a:p>
          <a:p>
            <a:r>
              <a:rPr lang="nn-NO" sz="2400" dirty="0"/>
              <a:t>    </a:t>
            </a:r>
            <a:r>
              <a:rPr lang="en-US" sz="2400" i="1" dirty="0">
                <a:solidFill>
                  <a:srgbClr val="00B050"/>
                </a:solidFill>
              </a:rPr>
              <a:t>(x + 1) + (i - 1) &gt; 5</a:t>
            </a:r>
            <a:endParaRPr lang="nn-NO" sz="2400" dirty="0"/>
          </a:p>
          <a:p>
            <a:r>
              <a:rPr lang="nn-NO" sz="2400" dirty="0"/>
              <a:t>    i := i - 1;</a:t>
            </a:r>
          </a:p>
          <a:p>
            <a:r>
              <a:rPr lang="nn-NO" sz="2400" dirty="0"/>
              <a:t>    </a:t>
            </a:r>
            <a:r>
              <a:rPr lang="en-US" sz="2400" i="1" dirty="0">
                <a:solidFill>
                  <a:srgbClr val="00B050"/>
                </a:solidFill>
              </a:rPr>
              <a:t>(x + 1) + i &gt; 5</a:t>
            </a:r>
            <a:endParaRPr lang="nn-NO" sz="2400" dirty="0"/>
          </a:p>
          <a:p>
            <a:r>
              <a:rPr lang="nn-NO" sz="2400" dirty="0"/>
              <a:t>    x := x + 1;</a:t>
            </a:r>
          </a:p>
          <a:p>
            <a:r>
              <a:rPr lang="nn-NO" sz="2400" dirty="0"/>
              <a:t>    </a:t>
            </a:r>
            <a:r>
              <a:rPr lang="en-US" sz="2400" i="1" dirty="0">
                <a:solidFill>
                  <a:srgbClr val="00B050"/>
                </a:solidFill>
              </a:rPr>
              <a:t>x + i &gt; 5</a:t>
            </a:r>
            <a:endParaRPr lang="nn-NO" sz="2400" dirty="0"/>
          </a:p>
          <a:p>
            <a:r>
              <a:rPr lang="nn-NO" sz="2400" dirty="0"/>
              <a:t>}</a:t>
            </a:r>
          </a:p>
          <a:p>
            <a:r>
              <a:rPr lang="en-US" sz="2400" i="1" dirty="0">
                <a:solidFill>
                  <a:srgbClr val="00B050"/>
                </a:solidFill>
              </a:rPr>
              <a:t>x &gt; 5</a:t>
            </a:r>
          </a:p>
        </p:txBody>
      </p:sp>
      <p:sp>
        <p:nvSpPr>
          <p:cNvPr id="27" name="TextBox 26"/>
          <p:cNvSpPr txBox="1"/>
          <p:nvPr/>
        </p:nvSpPr>
        <p:spPr>
          <a:xfrm>
            <a:off x="1639614" y="3254514"/>
            <a:ext cx="1986529"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err="1" smtClean="0"/>
              <a:t>Cần</a:t>
            </a:r>
            <a:r>
              <a:rPr lang="en-US" sz="2000" dirty="0" smtClean="0"/>
              <a:t> CM:</a:t>
            </a:r>
            <a:endParaRPr lang="en-US" sz="2000" dirty="0"/>
          </a:p>
          <a:p>
            <a:r>
              <a:rPr lang="en-US" sz="2000" dirty="0" err="1" smtClean="0"/>
              <a:t>Giả</a:t>
            </a:r>
            <a:r>
              <a:rPr lang="en-US" sz="2000" dirty="0" smtClean="0"/>
              <a:t> </a:t>
            </a:r>
            <a:r>
              <a:rPr lang="en-US" sz="2000" dirty="0" err="1" smtClean="0"/>
              <a:t>định</a:t>
            </a:r>
            <a:r>
              <a:rPr lang="en-US" sz="2000" dirty="0" smtClean="0"/>
              <a:t>: </a:t>
            </a:r>
            <a:r>
              <a:rPr lang="en-US" sz="2000" dirty="0"/>
              <a:t>i == 0,</a:t>
            </a:r>
          </a:p>
          <a:p>
            <a:r>
              <a:rPr lang="en-US" sz="2000" dirty="0" err="1" smtClean="0"/>
              <a:t>Gđ</a:t>
            </a:r>
            <a:r>
              <a:rPr lang="en-US" sz="2000" dirty="0" smtClean="0"/>
              <a:t>:  </a:t>
            </a:r>
            <a:r>
              <a:rPr lang="en-US" sz="2000" i="1" dirty="0">
                <a:solidFill>
                  <a:srgbClr val="00B050"/>
                </a:solidFill>
              </a:rPr>
              <a:t>x + i &gt; 5</a:t>
            </a:r>
            <a:r>
              <a:rPr lang="en-US" sz="2000" dirty="0"/>
              <a:t>, </a:t>
            </a:r>
          </a:p>
          <a:p>
            <a:r>
              <a:rPr lang="en-US" sz="2000" dirty="0" smtClean="0"/>
              <a:t>CM: </a:t>
            </a:r>
            <a:r>
              <a:rPr lang="en-US" sz="2000" i="1" dirty="0">
                <a:solidFill>
                  <a:srgbClr val="00B050"/>
                </a:solidFill>
              </a:rPr>
              <a:t>x &gt; 5</a:t>
            </a:r>
          </a:p>
        </p:txBody>
      </p:sp>
      <p:sp>
        <p:nvSpPr>
          <p:cNvPr id="12" name="Curved Left Arrow 11"/>
          <p:cNvSpPr/>
          <p:nvPr/>
        </p:nvSpPr>
        <p:spPr>
          <a:xfrm>
            <a:off x="7725085" y="3512526"/>
            <a:ext cx="533400" cy="7611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8820770" y="3254514"/>
            <a:ext cx="293246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err="1" smtClean="0"/>
              <a:t>Cần</a:t>
            </a:r>
            <a:r>
              <a:rPr lang="en-US" sz="2000" dirty="0" smtClean="0"/>
              <a:t> CM:</a:t>
            </a:r>
            <a:endParaRPr lang="en-US" sz="2000" dirty="0"/>
          </a:p>
          <a:p>
            <a:r>
              <a:rPr lang="en-US" sz="2000" dirty="0" err="1" smtClean="0"/>
              <a:t>Giả</a:t>
            </a:r>
            <a:r>
              <a:rPr lang="en-US" sz="2000" dirty="0" smtClean="0"/>
              <a:t> </a:t>
            </a:r>
            <a:r>
              <a:rPr lang="en-US" sz="2000" dirty="0" err="1" smtClean="0"/>
              <a:t>định</a:t>
            </a:r>
            <a:r>
              <a:rPr lang="en-US" sz="2000" dirty="0" smtClean="0"/>
              <a:t>: </a:t>
            </a:r>
            <a:r>
              <a:rPr lang="en-US" sz="2000" dirty="0"/>
              <a:t>i != 0,</a:t>
            </a:r>
          </a:p>
          <a:p>
            <a:r>
              <a:rPr lang="en-US" sz="2000" dirty="0" err="1" smtClean="0"/>
              <a:t>Gđ</a:t>
            </a:r>
            <a:r>
              <a:rPr lang="en-US" sz="2000" dirty="0" smtClean="0"/>
              <a:t>:  </a:t>
            </a:r>
            <a:r>
              <a:rPr lang="en-US" sz="2000" i="1" dirty="0">
                <a:solidFill>
                  <a:srgbClr val="00B050"/>
                </a:solidFill>
              </a:rPr>
              <a:t>x + i &gt; 5</a:t>
            </a:r>
            <a:r>
              <a:rPr lang="en-US" sz="2000" dirty="0"/>
              <a:t>,</a:t>
            </a:r>
          </a:p>
          <a:p>
            <a:r>
              <a:rPr lang="en-US" sz="2000" dirty="0" smtClean="0"/>
              <a:t>CM:  </a:t>
            </a:r>
            <a:r>
              <a:rPr lang="en-US" sz="2000" i="1" dirty="0">
                <a:solidFill>
                  <a:srgbClr val="00B050"/>
                </a:solidFill>
              </a:rPr>
              <a:t>(x + 1) + (i - 1) &gt; 5</a:t>
            </a:r>
          </a:p>
        </p:txBody>
      </p:sp>
      <p:sp>
        <p:nvSpPr>
          <p:cNvPr id="15" name="Curved Right Arrow 14"/>
          <p:cNvSpPr/>
          <p:nvPr/>
        </p:nvSpPr>
        <p:spPr>
          <a:xfrm>
            <a:off x="3733800" y="3512526"/>
            <a:ext cx="838200" cy="31930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443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008" y="425355"/>
            <a:ext cx="8229600" cy="1143000"/>
          </a:xfrm>
        </p:spPr>
        <p:txBody>
          <a:bodyPr/>
          <a:lstStyle/>
          <a:p>
            <a:r>
              <a:rPr lang="en-US" dirty="0" smtClean="0"/>
              <a:t>Hoare logic rules: </a:t>
            </a:r>
            <a:r>
              <a:rPr lang="en-US" i="1" dirty="0" smtClean="0">
                <a:solidFill>
                  <a:srgbClr val="00B050"/>
                </a:solidFill>
              </a:rPr>
              <a:t>(P)</a:t>
            </a:r>
            <a:r>
              <a:rPr lang="en-US" dirty="0" smtClean="0"/>
              <a:t> s </a:t>
            </a:r>
            <a:r>
              <a:rPr lang="en-US" i="1" dirty="0" smtClean="0">
                <a:solidFill>
                  <a:srgbClr val="00B050"/>
                </a:solidFill>
              </a:rPr>
              <a:t>(Q)</a:t>
            </a:r>
            <a:endParaRPr lang="en-US" i="1" dirty="0">
              <a:solidFill>
                <a:srgbClr val="00B050"/>
              </a:solidFill>
            </a:endParaRPr>
          </a:p>
        </p:txBody>
      </p:sp>
      <p:sp>
        <p:nvSpPr>
          <p:cNvPr id="6" name="TextBox 5"/>
          <p:cNvSpPr txBox="1"/>
          <p:nvPr/>
        </p:nvSpPr>
        <p:spPr>
          <a:xfrm>
            <a:off x="2214948" y="1568355"/>
            <a:ext cx="9085400"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2000" i="1" dirty="0" smtClean="0">
                <a:solidFill>
                  <a:srgbClr val="00B050"/>
                </a:solidFill>
                <a:latin typeface="Arial" panose="020B0604020202020204" pitchFamily="34" charset="0"/>
                <a:cs typeface="Arial" panose="020B0604020202020204" pitchFamily="34" charset="0"/>
              </a:rPr>
              <a:t>	</a:t>
            </a:r>
            <a:r>
              <a:rPr lang="en-US" sz="3200" i="1" dirty="0" smtClean="0">
                <a:solidFill>
                  <a:srgbClr val="00B050"/>
                </a:solidFill>
                <a:latin typeface="Arial" panose="020B0604020202020204" pitchFamily="34" charset="0"/>
                <a:cs typeface="Arial" panose="020B0604020202020204" pitchFamily="34" charset="0"/>
              </a:rPr>
              <a:t>(</a:t>
            </a:r>
            <a:r>
              <a:rPr lang="en-US" sz="3200" i="1" dirty="0">
                <a:solidFill>
                  <a:srgbClr val="00B050"/>
                </a:solidFill>
                <a:latin typeface="Arial" panose="020B0604020202020204" pitchFamily="34" charset="0"/>
                <a:cs typeface="Arial" panose="020B0604020202020204" pitchFamily="34" charset="0"/>
              </a:rPr>
              <a:t>P)</a:t>
            </a:r>
            <a:r>
              <a:rPr lang="en-US" sz="3200" dirty="0">
                <a:latin typeface="Arial" panose="020B0604020202020204" pitchFamily="34" charset="0"/>
                <a:cs typeface="Arial" panose="020B0604020202020204" pitchFamily="34" charset="0"/>
              </a:rPr>
              <a:t> s </a:t>
            </a:r>
            <a:r>
              <a:rPr lang="en-US" sz="3200" i="1" dirty="0">
                <a:solidFill>
                  <a:srgbClr val="00B050"/>
                </a:solidFill>
                <a:latin typeface="Arial" panose="020B0604020202020204" pitchFamily="34" charset="0"/>
                <a:cs typeface="Arial" panose="020B0604020202020204" pitchFamily="34" charset="0"/>
              </a:rPr>
              <a:t>(Q</a:t>
            </a:r>
            <a:r>
              <a:rPr lang="en-US" sz="3200" i="1" dirty="0" smtClean="0">
                <a:solidFill>
                  <a:srgbClr val="00B050"/>
                </a:solidFill>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phận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000" dirty="0" err="1" smtClean="0">
                <a:latin typeface="Arial" panose="020B0604020202020204" pitchFamily="34" charset="0"/>
                <a:cs typeface="Arial" panose="020B0604020202020204" pitchFamily="34" charset="0"/>
              </a:rPr>
              <a:t>Nếu</a:t>
            </a:r>
            <a:r>
              <a:rPr lang="en-US" sz="2000" dirty="0" smtClean="0">
                <a:latin typeface="Arial" panose="020B0604020202020204" pitchFamily="34" charset="0"/>
                <a:cs typeface="Arial" panose="020B0604020202020204" pitchFamily="34" charset="0"/>
              </a:rPr>
              <a:t> P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ở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ban </a:t>
            </a:r>
            <a:r>
              <a:rPr lang="en-US" sz="2000" dirty="0" err="1" smtClean="0">
                <a:latin typeface="Arial" panose="020B0604020202020204" pitchFamily="34" charset="0"/>
                <a:cs typeface="Arial" panose="020B0604020202020204" pitchFamily="34" charset="0"/>
              </a:rPr>
              <a:t>đầu</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s, s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latin typeface="Arial" panose="020B0604020202020204" pitchFamily="34" charset="0"/>
                <a:cs typeface="Arial" panose="020B0604020202020204" pitchFamily="34" charset="0"/>
              </a:rPr>
              <a:t> ở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mà</a:t>
            </a:r>
            <a:r>
              <a:rPr lang="en-US" sz="2000" dirty="0" smtClean="0">
                <a:latin typeface="Arial" panose="020B0604020202020204" pitchFamily="34" charset="0"/>
                <a:cs typeface="Arial" panose="020B0604020202020204" pitchFamily="34" charset="0"/>
              </a:rPr>
              <a:t> Q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a:t>
            </a:r>
          </a:p>
          <a:p>
            <a:pPr>
              <a:lnSpc>
                <a:spcPct val="150000"/>
              </a:lnSpc>
            </a:pPr>
            <a:r>
              <a:rPr lang="en-US" sz="2000" dirty="0" smtClean="0">
                <a:latin typeface="Arial" panose="020B0604020202020204" pitchFamily="34" charset="0"/>
                <a:cs typeface="Arial" panose="020B0604020202020204" pitchFamily="34" charset="0"/>
              </a:rPr>
              <a:t>P,Q: </a:t>
            </a:r>
            <a:r>
              <a:rPr lang="en-US" sz="2000" i="1" dirty="0">
                <a:latin typeface="Arial" panose="020B0604020202020204" pitchFamily="34" charset="0"/>
                <a:cs typeface="Arial" panose="020B0604020202020204" pitchFamily="34" charset="0"/>
              </a:rPr>
              <a:t>P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Q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logic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từ</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T or F.</a:t>
            </a:r>
          </a:p>
          <a:p>
            <a:pPr>
              <a:lnSpc>
                <a:spcPct val="150000"/>
              </a:lnSpc>
            </a:pPr>
            <a:r>
              <a:rPr lang="en-US" sz="2000" i="1" dirty="0" smtClean="0">
                <a:solidFill>
                  <a:srgbClr val="00B050"/>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toàn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p>
          <a:p>
            <a:pPr>
              <a:lnSpc>
                <a:spcPct val="150000"/>
              </a:lnSpc>
            </a:pP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phận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s </a:t>
            </a:r>
            <a:r>
              <a:rPr lang="en-US" sz="2000" dirty="0" err="1" smtClean="0">
                <a:latin typeface="Arial" panose="020B0604020202020204" pitchFamily="34" charset="0"/>
                <a:cs typeface="Arial" panose="020B0604020202020204" pitchFamily="34" charset="0"/>
              </a:rPr>
              <a:t>chắc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t>.</a:t>
            </a:r>
          </a:p>
          <a:p>
            <a:pPr>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54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Luật</a:t>
            </a:r>
            <a:r>
              <a:rPr lang="en-US" dirty="0" smtClean="0"/>
              <a:t> </a:t>
            </a:r>
            <a:r>
              <a:rPr lang="en-US" dirty="0" err="1" smtClean="0"/>
              <a:t>trong</a:t>
            </a:r>
            <a:r>
              <a:rPr lang="en-US" dirty="0" smtClean="0"/>
              <a:t> logic Hoare</a:t>
            </a:r>
            <a:endParaRPr lang="en-US" dirty="0"/>
          </a:p>
        </p:txBody>
      </p:sp>
      <p:sp>
        <p:nvSpPr>
          <p:cNvPr id="3" name="TextBox 2"/>
          <p:cNvSpPr txBox="1"/>
          <p:nvPr/>
        </p:nvSpPr>
        <p:spPr>
          <a:xfrm>
            <a:off x="2374711" y="1924333"/>
            <a:ext cx="2579427" cy="3693319"/>
          </a:xfrm>
          <a:prstGeom prst="rect">
            <a:avLst/>
          </a:prstGeom>
          <a:noFill/>
        </p:spPr>
        <p:txBody>
          <a:bodyPr wrap="square" rtlCol="0">
            <a:spAutoFit/>
          </a:bodyPr>
          <a:lstStyle/>
          <a:p>
            <a:endParaRPr lang="en-US" i="1" dirty="0" smtClean="0">
              <a:solidFill>
                <a:srgbClr val="00B050"/>
              </a:solidFill>
            </a:endParaRPr>
          </a:p>
          <a:p>
            <a:r>
              <a:rPr lang="en-US" i="1" dirty="0" smtClean="0">
                <a:solidFill>
                  <a:srgbClr val="00B050"/>
                </a:solidFill>
              </a:rPr>
              <a:t>(P{x := e})</a:t>
            </a:r>
            <a:r>
              <a:rPr lang="en-US" dirty="0" smtClean="0"/>
              <a:t> x := e </a:t>
            </a:r>
            <a:r>
              <a:rPr lang="en-US" i="1" dirty="0" smtClean="0">
                <a:solidFill>
                  <a:srgbClr val="00B050"/>
                </a:solidFill>
              </a:rPr>
              <a:t>(P)</a:t>
            </a:r>
          </a:p>
          <a:p>
            <a:endParaRPr lang="en-US" dirty="0" smtClean="0"/>
          </a:p>
          <a:p>
            <a:r>
              <a:rPr lang="en-US" i="1" dirty="0" smtClean="0">
                <a:solidFill>
                  <a:srgbClr val="00B050"/>
                </a:solidFill>
              </a:rPr>
              <a:t>(P &amp;&amp; e)</a:t>
            </a:r>
            <a:r>
              <a:rPr lang="en-US" dirty="0" smtClean="0"/>
              <a:t> assert e; </a:t>
            </a:r>
            <a:r>
              <a:rPr lang="en-US" i="1" dirty="0" smtClean="0">
                <a:solidFill>
                  <a:srgbClr val="00B050"/>
                </a:solidFill>
              </a:rPr>
              <a:t>(P)</a:t>
            </a:r>
          </a:p>
          <a:p>
            <a:endParaRPr lang="en-US" dirty="0" smtClean="0"/>
          </a:p>
          <a:p>
            <a:r>
              <a:rPr lang="en-US" i="1" dirty="0" smtClean="0">
                <a:solidFill>
                  <a:srgbClr val="00B050"/>
                </a:solidFill>
              </a:rPr>
              <a:t>(P)</a:t>
            </a:r>
            <a:r>
              <a:rPr lang="en-US" dirty="0" smtClean="0"/>
              <a:t> assume e; </a:t>
            </a:r>
            <a:r>
              <a:rPr lang="en-US" i="1" dirty="0" smtClean="0">
                <a:solidFill>
                  <a:srgbClr val="00B050"/>
                </a:solidFill>
              </a:rPr>
              <a:t>(P &amp;&amp; e)</a:t>
            </a:r>
          </a:p>
          <a:p>
            <a:endParaRPr lang="en-US" dirty="0" smtClean="0"/>
          </a:p>
          <a:p>
            <a:endParaRPr lang="en-US" dirty="0" smtClean="0"/>
          </a:p>
          <a:p>
            <a:r>
              <a:rPr lang="en-US" dirty="0" smtClean="0"/>
              <a:t>P ==&gt; P'</a:t>
            </a:r>
          </a:p>
          <a:p>
            <a:r>
              <a:rPr lang="en-US" i="1" dirty="0" smtClean="0">
                <a:solidFill>
                  <a:srgbClr val="00B050"/>
                </a:solidFill>
              </a:rPr>
              <a:t>(P‘)</a:t>
            </a:r>
            <a:r>
              <a:rPr lang="en-US" dirty="0" smtClean="0"/>
              <a:t> s </a:t>
            </a:r>
            <a:r>
              <a:rPr lang="en-US" i="1" dirty="0" smtClean="0">
                <a:solidFill>
                  <a:srgbClr val="00B050"/>
                </a:solidFill>
              </a:rPr>
              <a:t>(Q‘)</a:t>
            </a:r>
          </a:p>
          <a:p>
            <a:r>
              <a:rPr lang="en-US" dirty="0" smtClean="0"/>
              <a:t>Q' ==&gt; Q</a:t>
            </a:r>
          </a:p>
          <a:p>
            <a:r>
              <a:rPr lang="en-US" dirty="0" smtClean="0"/>
              <a:t>-----------</a:t>
            </a:r>
          </a:p>
          <a:p>
            <a:r>
              <a:rPr lang="en-US" i="1" dirty="0" smtClean="0">
                <a:solidFill>
                  <a:srgbClr val="00B050"/>
                </a:solidFill>
              </a:rPr>
              <a:t>(P)</a:t>
            </a:r>
            <a:r>
              <a:rPr lang="en-US" dirty="0" smtClean="0"/>
              <a:t> s </a:t>
            </a:r>
            <a:r>
              <a:rPr lang="en-US" i="1" dirty="0" smtClean="0">
                <a:solidFill>
                  <a:srgbClr val="00B050"/>
                </a:solidFill>
              </a:rPr>
              <a:t>(Q)</a:t>
            </a:r>
            <a:endParaRPr lang="en-US" dirty="0"/>
          </a:p>
        </p:txBody>
      </p:sp>
      <p:sp>
        <p:nvSpPr>
          <p:cNvPr id="4" name="TextBox 3"/>
          <p:cNvSpPr txBox="1"/>
          <p:nvPr/>
        </p:nvSpPr>
        <p:spPr>
          <a:xfrm>
            <a:off x="5841242" y="1924333"/>
            <a:ext cx="3915770" cy="3970318"/>
          </a:xfrm>
          <a:prstGeom prst="rect">
            <a:avLst/>
          </a:prstGeom>
          <a:noFill/>
        </p:spPr>
        <p:txBody>
          <a:bodyPr wrap="square" rtlCol="0">
            <a:spAutoFit/>
          </a:bodyPr>
          <a:lstStyle/>
          <a:p>
            <a:r>
              <a:rPr lang="en-US" i="1" dirty="0" smtClean="0">
                <a:solidFill>
                  <a:srgbClr val="00B050"/>
                </a:solidFill>
              </a:rPr>
              <a:t>(P1)</a:t>
            </a:r>
            <a:r>
              <a:rPr lang="en-US" dirty="0" smtClean="0"/>
              <a:t> s1 </a:t>
            </a:r>
            <a:r>
              <a:rPr lang="en-US" i="1" dirty="0" smtClean="0">
                <a:solidFill>
                  <a:srgbClr val="00B050"/>
                </a:solidFill>
              </a:rPr>
              <a:t>(P2)</a:t>
            </a:r>
          </a:p>
          <a:p>
            <a:r>
              <a:rPr lang="en-US" i="1" dirty="0" smtClean="0">
                <a:solidFill>
                  <a:srgbClr val="00B050"/>
                </a:solidFill>
              </a:rPr>
              <a:t>             (P2)</a:t>
            </a:r>
            <a:r>
              <a:rPr lang="en-US" dirty="0" smtClean="0"/>
              <a:t> s2 </a:t>
            </a:r>
            <a:r>
              <a:rPr lang="en-US" i="1" dirty="0" smtClean="0">
                <a:solidFill>
                  <a:srgbClr val="00B050"/>
                </a:solidFill>
              </a:rPr>
              <a:t>(P3)</a:t>
            </a:r>
          </a:p>
          <a:p>
            <a:r>
              <a:rPr lang="en-US" dirty="0" smtClean="0"/>
              <a:t>------------------------</a:t>
            </a:r>
          </a:p>
          <a:p>
            <a:r>
              <a:rPr lang="en-US" i="1" dirty="0" smtClean="0">
                <a:solidFill>
                  <a:srgbClr val="00B050"/>
                </a:solidFill>
              </a:rPr>
              <a:t>   (P1)</a:t>
            </a:r>
            <a:r>
              <a:rPr lang="en-US" dirty="0" smtClean="0"/>
              <a:t> s1 s2 </a:t>
            </a:r>
            <a:r>
              <a:rPr lang="en-US" i="1" dirty="0" smtClean="0">
                <a:solidFill>
                  <a:srgbClr val="00B050"/>
                </a:solidFill>
              </a:rPr>
              <a:t>(P3)</a:t>
            </a:r>
          </a:p>
          <a:p>
            <a:endParaRPr lang="en-US" dirty="0" smtClean="0"/>
          </a:p>
          <a:p>
            <a:r>
              <a:rPr lang="en-US" i="1" dirty="0" smtClean="0">
                <a:solidFill>
                  <a:srgbClr val="00B050"/>
                </a:solidFill>
              </a:rPr>
              <a:t>(P &amp;&amp; e)</a:t>
            </a:r>
            <a:r>
              <a:rPr lang="en-US" dirty="0" smtClean="0"/>
              <a:t>  s1 </a:t>
            </a:r>
            <a:r>
              <a:rPr lang="en-US" i="1" dirty="0" smtClean="0">
                <a:solidFill>
                  <a:srgbClr val="00B050"/>
                </a:solidFill>
              </a:rPr>
              <a:t>(Q)</a:t>
            </a:r>
          </a:p>
          <a:p>
            <a:r>
              <a:rPr lang="en-US" i="1" dirty="0" smtClean="0">
                <a:solidFill>
                  <a:srgbClr val="00B050"/>
                </a:solidFill>
              </a:rPr>
              <a:t>(P &amp;&amp; !e)</a:t>
            </a:r>
            <a:r>
              <a:rPr lang="en-US" dirty="0" smtClean="0"/>
              <a:t> s2 </a:t>
            </a:r>
            <a:r>
              <a:rPr lang="en-US" i="1" dirty="0" smtClean="0">
                <a:solidFill>
                  <a:srgbClr val="00B050"/>
                </a:solidFill>
              </a:rPr>
              <a:t>(Q)</a:t>
            </a:r>
          </a:p>
          <a:p>
            <a:r>
              <a:rPr lang="en-US" dirty="0" smtClean="0"/>
              <a:t>---------------------------------</a:t>
            </a:r>
          </a:p>
          <a:p>
            <a:r>
              <a:rPr lang="en-US" dirty="0" smtClean="0">
                <a:solidFill>
                  <a:srgbClr val="00B050"/>
                </a:solidFill>
              </a:rPr>
              <a:t>(P)</a:t>
            </a:r>
            <a:r>
              <a:rPr lang="en-US" dirty="0" smtClean="0"/>
              <a:t> if (e) {s1} else {s2} </a:t>
            </a:r>
            <a:r>
              <a:rPr lang="en-US" i="1" dirty="0" smtClean="0">
                <a:solidFill>
                  <a:srgbClr val="00B050"/>
                </a:solidFill>
              </a:rPr>
              <a:t>(Q)</a:t>
            </a:r>
          </a:p>
          <a:p>
            <a:endParaRPr lang="en-US" dirty="0" smtClean="0"/>
          </a:p>
          <a:p>
            <a:r>
              <a:rPr lang="en-US" i="1" dirty="0" smtClean="0">
                <a:solidFill>
                  <a:srgbClr val="00B050"/>
                </a:solidFill>
              </a:rPr>
              <a:t>(I &amp;&amp; e)</a:t>
            </a:r>
            <a:r>
              <a:rPr lang="en-US" dirty="0" smtClean="0"/>
              <a:t> s </a:t>
            </a:r>
            <a:r>
              <a:rPr lang="en-US" i="1" dirty="0" smtClean="0">
                <a:solidFill>
                  <a:srgbClr val="00B050"/>
                </a:solidFill>
              </a:rPr>
              <a:t>(I)</a:t>
            </a:r>
          </a:p>
          <a:p>
            <a:r>
              <a:rPr lang="en-US" dirty="0" smtClean="0"/>
              <a:t>---------------------------------------------</a:t>
            </a:r>
          </a:p>
          <a:p>
            <a:r>
              <a:rPr lang="en-US" i="1" dirty="0" smtClean="0">
                <a:solidFill>
                  <a:srgbClr val="00B050"/>
                </a:solidFill>
              </a:rPr>
              <a:t>(I)</a:t>
            </a:r>
            <a:r>
              <a:rPr lang="en-US" dirty="0" smtClean="0"/>
              <a:t> while(e) invariant I; {s} </a:t>
            </a:r>
            <a:r>
              <a:rPr lang="en-US" i="1" dirty="0" smtClean="0">
                <a:solidFill>
                  <a:srgbClr val="00B050"/>
                </a:solidFill>
              </a:rPr>
              <a:t>(I &amp;&amp; !e)</a:t>
            </a:r>
          </a:p>
          <a:p>
            <a:endParaRPr lang="en-US" dirty="0"/>
          </a:p>
        </p:txBody>
      </p:sp>
    </p:spTree>
    <p:extLst>
      <p:ext uri="{BB962C8B-B14F-4D97-AF65-F5344CB8AC3E}">
        <p14:creationId xmlns:p14="http://schemas.microsoft.com/office/powerpoint/2010/main" val="3143497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1159</Words>
  <Application>Microsoft Office PowerPoint</Application>
  <PresentationFormat>Widescreen</PresentationFormat>
  <Paragraphs>241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Segoe</vt:lpstr>
      <vt:lpstr>Symbol</vt:lpstr>
      <vt:lpstr>Wingdings 3</vt:lpstr>
      <vt:lpstr>Ion</vt:lpstr>
      <vt:lpstr>Automated program verification</vt:lpstr>
      <vt:lpstr>Nội dung</vt:lpstr>
      <vt:lpstr>Automated program verification</vt:lpstr>
      <vt:lpstr>Hoare logic:  Mã bắt buộc</vt:lpstr>
      <vt:lpstr>PowerPoint Presentation</vt:lpstr>
      <vt:lpstr>Điều gì xảy ra với các chương trình phức tạp hơn?</vt:lpstr>
      <vt:lpstr>Điều gì xảy ra với các chương trình phức tạp hơn?</vt:lpstr>
      <vt:lpstr>Hoare logic rules: (P) s (Q)</vt:lpstr>
      <vt:lpstr>Các Luật trong logic Hoare</vt:lpstr>
      <vt:lpstr>Điều kiện trước yếu nhất_wp(s,Q)</vt:lpstr>
      <vt:lpstr>Cm tính đúng đắn bộ phận cho vòng while</vt:lpstr>
      <vt:lpstr>Đúng đắn toàn phần</vt:lpstr>
      <vt:lpstr>Types of program verification</vt:lpstr>
      <vt:lpstr>PowerPoint Presentation</vt:lpstr>
      <vt:lpstr>Boogie = Intermediate Language for Verification </vt:lpstr>
      <vt:lpstr>Dafny</vt:lpstr>
      <vt:lpstr>Dafny</vt:lpstr>
      <vt:lpstr>Các thông số kĩ thuật</vt:lpstr>
      <vt:lpstr> Loop Invariants</vt:lpstr>
      <vt:lpstr>PowerPoint Presentation</vt:lpstr>
      <vt:lpstr>PowerPoint Presentation</vt:lpstr>
      <vt:lpstr>Termination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program verification</dc:title>
  <dc:creator>Tuoi Tit</dc:creator>
  <cp:lastModifiedBy>Hang Hoang</cp:lastModifiedBy>
  <cp:revision>28</cp:revision>
  <dcterms:created xsi:type="dcterms:W3CDTF">2017-09-17T05:38:05Z</dcterms:created>
  <dcterms:modified xsi:type="dcterms:W3CDTF">2017-10-15T15:40:54Z</dcterms:modified>
</cp:coreProperties>
</file>