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8" r:id="rId5"/>
    <p:sldId id="462" r:id="rId6"/>
    <p:sldId id="439" r:id="rId7"/>
    <p:sldId id="463" r:id="rId8"/>
    <p:sldId id="464" r:id="rId9"/>
    <p:sldId id="465" r:id="rId10"/>
    <p:sldId id="466" r:id="rId11"/>
    <p:sldId id="467" r:id="rId12"/>
    <p:sldId id="471" r:id="rId13"/>
    <p:sldId id="474" r:id="rId14"/>
    <p:sldId id="475" r:id="rId15"/>
    <p:sldId id="472" r:id="rId16"/>
    <p:sldId id="470" r:id="rId17"/>
    <p:sldId id="473" r:id="rId18"/>
    <p:sldId id="469" r:id="rId19"/>
    <p:sldId id="468" r:id="rId20"/>
    <p:sldId id="476" r:id="rId21"/>
    <p:sldId id="479" r:id="rId22"/>
    <p:sldId id="480" r:id="rId23"/>
    <p:sldId id="478" r:id="rId24"/>
    <p:sldId id="481" r:id="rId25"/>
    <p:sldId id="483" r:id="rId26"/>
    <p:sldId id="477" r:id="rId27"/>
    <p:sldId id="487" r:id="rId28"/>
    <p:sldId id="482" r:id="rId29"/>
    <p:sldId id="484" r:id="rId30"/>
    <p:sldId id="486" r:id="rId31"/>
    <p:sldId id="485" r:id="rId32"/>
    <p:sldId id="488" r:id="rId33"/>
    <p:sldId id="489" r:id="rId34"/>
    <p:sldId id="490" r:id="rId35"/>
    <p:sldId id="491" r:id="rId36"/>
    <p:sldId id="524" r:id="rId37"/>
    <p:sldId id="492" r:id="rId38"/>
    <p:sldId id="497" r:id="rId39"/>
    <p:sldId id="493" r:id="rId40"/>
    <p:sldId id="494" r:id="rId41"/>
    <p:sldId id="498" r:id="rId42"/>
    <p:sldId id="500" r:id="rId43"/>
    <p:sldId id="499" r:id="rId44"/>
    <p:sldId id="502" r:id="rId45"/>
    <p:sldId id="495" r:id="rId46"/>
    <p:sldId id="501" r:id="rId47"/>
    <p:sldId id="449" r:id="rId48"/>
    <p:sldId id="496" r:id="rId49"/>
    <p:sldId id="503" r:id="rId50"/>
    <p:sldId id="508" r:id="rId51"/>
    <p:sldId id="509" r:id="rId52"/>
    <p:sldId id="505" r:id="rId53"/>
    <p:sldId id="510" r:id="rId54"/>
    <p:sldId id="507" r:id="rId55"/>
    <p:sldId id="506" r:id="rId56"/>
    <p:sldId id="511" r:id="rId57"/>
    <p:sldId id="512" r:id="rId58"/>
    <p:sldId id="513" r:id="rId59"/>
    <p:sldId id="514" r:id="rId60"/>
    <p:sldId id="516" r:id="rId61"/>
    <p:sldId id="515" r:id="rId62"/>
    <p:sldId id="517"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4527" autoAdjust="0"/>
  </p:normalViewPr>
  <p:slideViewPr>
    <p:cSldViewPr snapToGrid="0">
      <p:cViewPr varScale="1">
        <p:scale>
          <a:sx n="68" d="100"/>
          <a:sy n="68"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ln>
        </p:spPr>
      </p:sp>
      <p:sp>
        <p:nvSpPr>
          <p:cNvPr id="17411" name="Rectangle 3"/>
          <p:cNvSpPr>
            <a:spLocks noGrp="1"/>
          </p:cNvSpPr>
          <p:nvPr>
            <p:ph type="body" idx="1"/>
          </p:nvPr>
        </p:nvSpPr>
        <p:spPr bwMode="auto">
          <a:noFill/>
        </p:spPr>
        <p:txBody>
          <a:bodyPr wrap="square" numCol="1" anchor="t" anchorCtr="0" compatLnSpc="1"/>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p:nvPr userDrawn="1"/>
        </p:nvPicPr>
        <p:blipFill rotWithShape="1">
          <a:blip r:embed="rId3"/>
          <a:srcRect l="30553"/>
          <a:stretch>
            <a:fillRect/>
          </a:stretch>
        </p:blipFill>
        <p:spPr bwMode="auto">
          <a:xfrm>
            <a:off x="0" y="3114"/>
            <a:ext cx="2133600" cy="5753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C414C8F-3CFE-44B4-89F8-C659E998D39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BAC03C-5900-4E12-A645-6AFB6C5C459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endParaRPr lang="en-US" dirty="0"/>
          </a:p>
        </p:txBody>
      </p:sp>
      <p:sp>
        <p:nvSpPr>
          <p:cNvPr id="3" name="Content Placeholder 2"/>
          <p:cNvSpPr>
            <a:spLocks noGrp="1"/>
          </p:cNvSpPr>
          <p:nvPr>
            <p:ph idx="1"/>
          </p:nvPr>
        </p:nvSpPr>
        <p:spPr>
          <a:xfrm>
            <a:off x="838200" y="1592371"/>
            <a:ext cx="10515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p:nvPr userDrawn="1"/>
        </p:nvPicPr>
        <p:blipFill rotWithShape="1">
          <a:blip r:embed="rId3"/>
          <a:srcRect l="30553"/>
          <a:stretch>
            <a:fillRect/>
          </a:stretch>
        </p:blipFill>
        <p:spPr bwMode="auto">
          <a:xfrm>
            <a:off x="0" y="3114"/>
            <a:ext cx="2133600" cy="57531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7E1B290-3044-40C7-AA46-9B0CCEDB668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5BA51A4-3D8F-4464-8762-2F11075995B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C9A75F2-1863-4BCF-AC90-7D654EE5EB9B}"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6B88147-667F-48AF-BB78-925C77FB1ED5}"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B989FD-A8A7-4EF7-934B-4294CDFB434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DBA8CCC-DE58-4D83-99E0-7A1DE88915B5}"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hyperlink" Target="http://www.ietf.org/rfc/rfc790.txt" TargetMode="Externa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1934" y="2241458"/>
            <a:ext cx="1089660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Networking </a:t>
            </a:r>
            <a:r>
              <a:rPr lang="en-US" altLang="ko-KR" sz="4400" b="1" smtClean="0">
                <a:solidFill>
                  <a:schemeClr val="accent2"/>
                </a:solidFill>
                <a:latin typeface="Arial" panose="020B0604020202020204" pitchFamily="34" charset="0"/>
                <a:cs typeface="Arial" panose="020B0604020202020204" pitchFamily="34" charset="0"/>
              </a:rPr>
              <a:t>Programming </a:t>
            </a:r>
            <a:endParaRPr lang="en-US" sz="4400" b="1"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6" name="TextBox 5"/>
          <p:cNvSpPr txBox="1"/>
          <p:nvPr/>
        </p:nvSpPr>
        <p:spPr>
          <a:xfrm>
            <a:off x="-63053" y="1368665"/>
            <a:ext cx="108883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How to distinguish a network-communicating process in a computer?</a:t>
            </a:r>
            <a:endParaRPr lang="en-US" sz="2600">
              <a:solidFill>
                <a:srgbClr val="111111"/>
              </a:solidFill>
              <a:latin typeface="+mj-lt"/>
            </a:endParaRPr>
          </a:p>
        </p:txBody>
      </p:sp>
      <p:sp>
        <p:nvSpPr>
          <p:cNvPr id="8" name="Title 1"/>
          <p:cNvSpPr>
            <a:spLocks noGrp="1"/>
          </p:cNvSpPr>
          <p:nvPr>
            <p:ph type="title"/>
          </p:nvPr>
        </p:nvSpPr>
        <p:spPr>
          <a:xfrm>
            <a:off x="396764" y="720006"/>
            <a:ext cx="8129169" cy="575433"/>
          </a:xfrm>
        </p:spPr>
        <p:txBody>
          <a:bodyPr>
            <a:noAutofit/>
          </a:bodyPr>
          <a:lstStyle/>
          <a:p>
            <a:r>
              <a:rPr lang="en-US" sz="4000" b="1"/>
              <a:t>Client-Server Model</a:t>
            </a:r>
            <a:endParaRPr lang="en-US" sz="4000" b="1"/>
          </a:p>
        </p:txBody>
      </p:sp>
      <p:pic>
        <p:nvPicPr>
          <p:cNvPr id="14" name="Picture 4"/>
          <p:cNvPicPr>
            <a:picLocks noChangeAspect="1" noChangeArrowheads="1"/>
          </p:cNvPicPr>
          <p:nvPr/>
        </p:nvPicPr>
        <p:blipFill>
          <a:blip r:embed="rId1">
            <a:lum bright="-20000" contrast="20000"/>
          </a:blip>
          <a:srcRect/>
          <a:stretch>
            <a:fillRect/>
          </a:stretch>
        </p:blipFill>
        <p:spPr bwMode="auto">
          <a:xfrm>
            <a:off x="3875664" y="1880886"/>
            <a:ext cx="6487536" cy="4559111"/>
          </a:xfrm>
          <a:prstGeom prst="rect">
            <a:avLst/>
          </a:prstGeom>
          <a:noFill/>
          <a:ln w="9525">
            <a:noFill/>
            <a:miter lim="800000"/>
            <a:headEnd/>
            <a:tailEnd/>
          </a:ln>
        </p:spPr>
      </p:pic>
      <p:grpSp>
        <p:nvGrpSpPr>
          <p:cNvPr id="5" name="Group 4"/>
          <p:cNvGrpSpPr/>
          <p:nvPr/>
        </p:nvGrpSpPr>
        <p:grpSpPr>
          <a:xfrm>
            <a:off x="1510082" y="1880886"/>
            <a:ext cx="3731779" cy="1838964"/>
            <a:chOff x="1510082" y="1772734"/>
            <a:chExt cx="3813382" cy="1895474"/>
          </a:xfrm>
        </p:grpSpPr>
        <p:pic>
          <p:nvPicPr>
            <p:cNvPr id="15" name="Picture 2"/>
            <p:cNvPicPr>
              <a:picLocks noChangeAspect="1" noChangeArrowheads="1"/>
            </p:cNvPicPr>
            <p:nvPr/>
          </p:nvPicPr>
          <p:blipFill>
            <a:blip r:embed="rId2"/>
            <a:srcRect/>
            <a:stretch>
              <a:fillRect/>
            </a:stretch>
          </p:blipFill>
          <p:spPr bwMode="auto">
            <a:xfrm>
              <a:off x="1510082" y="1772734"/>
              <a:ext cx="3813382" cy="1895474"/>
            </a:xfrm>
            <a:prstGeom prst="rect">
              <a:avLst/>
            </a:prstGeom>
            <a:noFill/>
            <a:ln w="9525">
              <a:noFill/>
              <a:miter lim="800000"/>
              <a:headEnd/>
              <a:tailEnd/>
            </a:ln>
          </p:spPr>
        </p:pic>
        <p:sp>
          <p:nvSpPr>
            <p:cNvPr id="2" name="Rectangle 1"/>
            <p:cNvSpPr/>
            <p:nvPr/>
          </p:nvSpPr>
          <p:spPr>
            <a:xfrm>
              <a:off x="1510082" y="2294673"/>
              <a:ext cx="2589970" cy="409197"/>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6" name="TextBox 5"/>
          <p:cNvSpPr txBox="1"/>
          <p:nvPr/>
        </p:nvSpPr>
        <p:spPr>
          <a:xfrm>
            <a:off x="-63053" y="1473903"/>
            <a:ext cx="12130162" cy="132343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 URI (Uniform Resource Identifier) is a specially formatted string that describes a resource on the internet or a LAN, such as a web page, file, or email address</a:t>
            </a:r>
            <a:endParaRPr lang="en-US" sz="2600">
              <a:solidFill>
                <a:srgbClr val="111111"/>
              </a:solidFill>
              <a:latin typeface="+mj-lt"/>
            </a:endParaRPr>
          </a:p>
        </p:txBody>
      </p:sp>
      <p:sp>
        <p:nvSpPr>
          <p:cNvPr id="10" name="TextBox 9"/>
          <p:cNvSpPr txBox="1"/>
          <p:nvPr/>
        </p:nvSpPr>
        <p:spPr>
          <a:xfrm>
            <a:off x="-63052" y="2764726"/>
            <a:ext cx="5985388"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 URI can be broken up into a series of elements—typically</a:t>
            </a:r>
            <a:r>
              <a:rPr lang="en-US" sz="2600" i="1">
                <a:solidFill>
                  <a:srgbClr val="111111"/>
                </a:solidFill>
                <a:latin typeface="+mj-lt"/>
              </a:rPr>
              <a:t>, scheme, authority, and path</a:t>
            </a:r>
            <a:endParaRPr lang="en-US" sz="2600" i="1">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Uri class in the System namespace performs just this division, exposing a property for each element</a:t>
            </a:r>
            <a:endParaRPr lang="en-US" sz="2600">
              <a:solidFill>
                <a:srgbClr val="111111"/>
              </a:solidFill>
              <a:latin typeface="+mj-lt"/>
            </a:endParaRPr>
          </a:p>
        </p:txBody>
      </p:sp>
      <p:sp>
        <p:nvSpPr>
          <p:cNvPr id="11" name="TextBox 10"/>
          <p:cNvSpPr txBox="1"/>
          <p:nvPr/>
        </p:nvSpPr>
        <p:spPr>
          <a:xfrm>
            <a:off x="8290113" y="6080924"/>
            <a:ext cx="1904179" cy="369332"/>
          </a:xfrm>
          <a:prstGeom prst="rect">
            <a:avLst/>
          </a:prstGeom>
          <a:noFill/>
        </p:spPr>
        <p:txBody>
          <a:bodyPr wrap="square">
            <a:spAutoFit/>
          </a:bodyPr>
          <a:lstStyle/>
          <a:p>
            <a:r>
              <a:rPr lang="en-US" sz="1800" b="1" u="sng">
                <a:solidFill>
                  <a:srgbClr val="111111"/>
                </a:solidFill>
                <a:latin typeface="+mj-lt"/>
              </a:rPr>
              <a:t>URI properties </a:t>
            </a:r>
            <a:endParaRPr lang="en-US" b="1" u="sng"/>
          </a:p>
        </p:txBody>
      </p:sp>
      <p:pic>
        <p:nvPicPr>
          <p:cNvPr id="14" name="Picture 13"/>
          <p:cNvPicPr>
            <a:picLocks noChangeAspect="1"/>
          </p:cNvPicPr>
          <p:nvPr/>
        </p:nvPicPr>
        <p:blipFill>
          <a:blip r:embed="rId1"/>
          <a:stretch>
            <a:fillRect/>
          </a:stretch>
        </p:blipFill>
        <p:spPr>
          <a:xfrm>
            <a:off x="5922336" y="2661881"/>
            <a:ext cx="6221511" cy="3408410"/>
          </a:xfrm>
          <a:prstGeom prst="rect">
            <a:avLst/>
          </a:prstGeom>
        </p:spPr>
      </p:pic>
      <p:sp>
        <p:nvSpPr>
          <p:cNvPr id="17" name="Title 1"/>
          <p:cNvSpPr>
            <a:spLocks noGrp="1"/>
          </p:cNvSpPr>
          <p:nvPr>
            <p:ph type="title"/>
          </p:nvPr>
        </p:nvSpPr>
        <p:spPr>
          <a:xfrm>
            <a:off x="396764" y="720006"/>
            <a:ext cx="11154104" cy="575433"/>
          </a:xfrm>
        </p:spPr>
        <p:txBody>
          <a:bodyPr>
            <a:noAutofit/>
          </a:bodyPr>
          <a:lstStyle/>
          <a:p>
            <a:r>
              <a:rPr lang="en-US" sz="4000" b="1"/>
              <a:t> URL, URN and URI</a:t>
            </a:r>
            <a:endParaRPr lang="en-US" sz="4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 URL, URN and URI</a:t>
            </a:r>
            <a:endParaRPr lang="en-US" sz="4000" b="1"/>
          </a:p>
        </p:txBody>
      </p:sp>
      <p:sp>
        <p:nvSpPr>
          <p:cNvPr id="12" name="TextBox 11"/>
          <p:cNvSpPr txBox="1"/>
          <p:nvPr/>
        </p:nvSpPr>
        <p:spPr>
          <a:xfrm>
            <a:off x="-71720" y="1395363"/>
            <a:ext cx="12171572" cy="1692771"/>
          </a:xfrm>
          <a:prstGeom prst="rect">
            <a:avLst/>
          </a:prstGeom>
          <a:noFill/>
        </p:spPr>
        <p:txBody>
          <a:bodyPr wrap="square">
            <a:spAutoFit/>
          </a:bodyPr>
          <a:lstStyle/>
          <a:p>
            <a:pPr marL="342900" indent="-342900" algn="just" fontAlgn="base">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URL stands for Uniform Resource Location. URL is a subset of URI that describes the network address or location where the source is available </a:t>
            </a:r>
            <a:endParaRPr lang="en-US" sz="2600">
              <a:solidFill>
                <a:srgbClr val="111111"/>
              </a:solidFill>
              <a:latin typeface="+mj-lt"/>
            </a:endParaRPr>
          </a:p>
          <a:p>
            <a:pPr marL="342900" indent="-342900" algn="just" fontAlgn="base">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URL begins with the name of the protocol to be used for accessing the resource and then specific resource location</a:t>
            </a:r>
            <a:endParaRPr lang="en-US" sz="2600">
              <a:solidFill>
                <a:srgbClr val="111111"/>
              </a:solidFill>
              <a:latin typeface="+mj-lt"/>
            </a:endParaRPr>
          </a:p>
        </p:txBody>
      </p:sp>
      <p:pic>
        <p:nvPicPr>
          <p:cNvPr id="13" name="Picture 12"/>
          <p:cNvPicPr>
            <a:picLocks noChangeAspect="1"/>
          </p:cNvPicPr>
          <p:nvPr/>
        </p:nvPicPr>
        <p:blipFill>
          <a:blip r:embed="rId1"/>
          <a:stretch>
            <a:fillRect/>
          </a:stretch>
        </p:blipFill>
        <p:spPr>
          <a:xfrm>
            <a:off x="2496319" y="3177425"/>
            <a:ext cx="7274822" cy="33761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38" name="TextBox 37"/>
          <p:cNvSpPr txBox="1"/>
          <p:nvPr/>
        </p:nvSpPr>
        <p:spPr>
          <a:xfrm>
            <a:off x="-82268" y="1621465"/>
            <a:ext cx="12167176" cy="4632037"/>
          </a:xfrm>
          <a:prstGeom prst="rect">
            <a:avLst/>
          </a:prstGeom>
          <a:noFill/>
        </p:spPr>
        <p:txBody>
          <a:bodyPr wrap="square">
            <a:spAutoFit/>
          </a:bodyPr>
          <a:lstStyle/>
          <a:p>
            <a:pPr marL="342900" indent="-342900" algn="just" fontAlgn="base">
              <a:spcBef>
                <a:spcPts val="1000"/>
              </a:spcBef>
              <a:spcAft>
                <a:spcPts val="10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URLs build on the Domain Name Service (DNS) to address hosts symbolically and use a file-path like syntax to identify specific resources at a given host. For this reason, mapping URLs to physical resources is straightforward and is implemented by various Web browsers</a:t>
            </a:r>
            <a:endParaRPr lang="en-US" sz="2600">
              <a:solidFill>
                <a:srgbClr val="111111"/>
              </a:solidFill>
              <a:latin typeface="+mj-lt"/>
            </a:endParaRPr>
          </a:p>
          <a:p>
            <a:pPr marL="342900" indent="-342900" algn="just" fontAlgn="base">
              <a:spcBef>
                <a:spcPts val="1000"/>
              </a:spcBef>
              <a:spcAft>
                <a:spcPts val="10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URN stands for Uniform Resource Name. It is a URI that uses a URN scheme</a:t>
            </a:r>
            <a:endParaRPr lang="en-US" sz="2600">
              <a:solidFill>
                <a:srgbClr val="111111"/>
              </a:solidFill>
              <a:latin typeface="+mj-lt"/>
            </a:endParaRPr>
          </a:p>
          <a:p>
            <a:pPr marL="514350" indent="-230505"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scheme: It is followed by a namespace identifier, followed by a colon, followed by namespace specific string. For example : </a:t>
            </a:r>
            <a:r>
              <a:rPr lang="en-US" sz="2300">
                <a:solidFill>
                  <a:srgbClr val="0070C0"/>
                </a:solidFill>
              </a:rPr>
              <a:t>urn:isbn:0451450523</a:t>
            </a:r>
            <a:endParaRPr lang="en-US" sz="2300"/>
          </a:p>
          <a:p>
            <a:pPr marL="514350" indent="-230505" fontAlgn="base">
              <a:spcBef>
                <a:spcPts val="1000"/>
              </a:spcBef>
              <a:spcAft>
                <a:spcPts val="1000"/>
              </a:spcAft>
              <a:buClr>
                <a:srgbClr val="973735"/>
              </a:buClr>
              <a:buSzPct val="70000"/>
              <a:buFont typeface="Wingdings" panose="05000000000000000000" pitchFamily="2" charset="2"/>
              <a:buChar char="§"/>
              <a:tabLst>
                <a:tab pos="241300" algn="l"/>
              </a:tabLst>
              <a:defRPr/>
            </a:pPr>
            <a:r>
              <a:rPr lang="en-US" sz="2300"/>
              <a:t>URN does not imply the availability of the identified resource.URNs are location-independent resource identifiers and are designed to make it easy to map other namespaces into URN space</a:t>
            </a:r>
            <a:endParaRPr lang="en-US" sz="2300"/>
          </a:p>
        </p:txBody>
      </p:sp>
      <p:sp>
        <p:nvSpPr>
          <p:cNvPr id="41" name="Title 1"/>
          <p:cNvSpPr>
            <a:spLocks noGrp="1"/>
          </p:cNvSpPr>
          <p:nvPr>
            <p:ph type="title"/>
          </p:nvPr>
        </p:nvSpPr>
        <p:spPr>
          <a:xfrm>
            <a:off x="396764" y="720006"/>
            <a:ext cx="11154104" cy="575433"/>
          </a:xfrm>
        </p:spPr>
        <p:txBody>
          <a:bodyPr>
            <a:noAutofit/>
          </a:bodyPr>
          <a:lstStyle/>
          <a:p>
            <a:r>
              <a:rPr lang="en-US" sz="4000" b="1"/>
              <a:t> URL, URN and URI</a:t>
            </a:r>
            <a:endParaRPr lang="en-US" sz="4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5181904" y="349612"/>
            <a:ext cx="1828192" cy="415263"/>
          </a:xfrm>
        </p:spPr>
        <p:txBody>
          <a:bodyPr>
            <a:noAutofit/>
          </a:bodyPr>
          <a:lstStyle/>
          <a:p>
            <a:r>
              <a:rPr lang="en-US" sz="2300" b="1"/>
              <a:t>URIs Demo</a:t>
            </a:r>
            <a:endParaRPr lang="en-US" sz="2300" b="1"/>
          </a:p>
        </p:txBody>
      </p:sp>
      <p:pic>
        <p:nvPicPr>
          <p:cNvPr id="13" name="Picture 12"/>
          <p:cNvPicPr>
            <a:picLocks noChangeAspect="1"/>
          </p:cNvPicPr>
          <p:nvPr/>
        </p:nvPicPr>
        <p:blipFill>
          <a:blip r:embed="rId1"/>
          <a:stretch>
            <a:fillRect/>
          </a:stretch>
        </p:blipFill>
        <p:spPr>
          <a:xfrm>
            <a:off x="234067" y="805778"/>
            <a:ext cx="9863750" cy="5628468"/>
          </a:xfrm>
          <a:prstGeom prst="rect">
            <a:avLst/>
          </a:prstGeom>
        </p:spPr>
      </p:pic>
      <p:pic>
        <p:nvPicPr>
          <p:cNvPr id="15" name="Picture 14"/>
          <p:cNvPicPr>
            <a:picLocks noChangeAspect="1"/>
          </p:cNvPicPr>
          <p:nvPr/>
        </p:nvPicPr>
        <p:blipFill>
          <a:blip r:embed="rId2"/>
          <a:stretch>
            <a:fillRect/>
          </a:stretch>
        </p:blipFill>
        <p:spPr>
          <a:xfrm>
            <a:off x="8367475" y="3801067"/>
            <a:ext cx="3754504" cy="26218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Programming in .NET</a:t>
            </a:r>
            <a:endParaRPr lang="en-US" sz="4400" dirty="0">
              <a:solidFill>
                <a:schemeClr val="accen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 Understanding System.Net.* Namespaces</a:t>
            </a:r>
            <a:endParaRPr lang="en-US" sz="4000" b="1"/>
          </a:p>
        </p:txBody>
      </p:sp>
      <p:sp>
        <p:nvSpPr>
          <p:cNvPr id="6" name="TextBox 5"/>
          <p:cNvSpPr txBox="1"/>
          <p:nvPr/>
        </p:nvSpPr>
        <p:spPr>
          <a:xfrm>
            <a:off x="-74342" y="1361014"/>
            <a:ext cx="12255053" cy="522194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.NET offers a variety of classes in the System.Net.* namespaces for communicating via standard network protocols, such as HTTP, TCP/IP, and FTP. The summary key components as follows :</a:t>
            </a:r>
            <a:endParaRPr lang="en-US" sz="2600">
              <a:solidFill>
                <a:srgbClr val="111111"/>
              </a:solidFill>
              <a:latin typeface="+mj-lt"/>
            </a:endParaRPr>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A WebClient facade class for simple download/upload operations via HTTP or FTP</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WebRequest and WebResponse classes for low-level control over client-side HTTP or FTP operations </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HttpClient for consuming HTTP web APIs and RESTful services</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HttpListener for writing an HTTP server</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SmtpClient for constructing and sending mail messages via SMTP</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Dns for converting between domain names and addresses</a:t>
            </a:r>
            <a:endParaRPr lang="en-US" sz="2300"/>
          </a:p>
          <a:p>
            <a:pPr marL="514350" indent="-230505">
              <a:spcBef>
                <a:spcPts val="400"/>
              </a:spcBef>
              <a:spcAft>
                <a:spcPts val="400"/>
              </a:spcAft>
              <a:buClr>
                <a:srgbClr val="973735"/>
              </a:buClr>
              <a:buSzPct val="70000"/>
              <a:buFont typeface="Wingdings" panose="05000000000000000000" pitchFamily="2" charset="2"/>
              <a:buChar char="§"/>
              <a:tabLst>
                <a:tab pos="241300" algn="l"/>
              </a:tabLst>
              <a:defRPr/>
            </a:pPr>
            <a:r>
              <a:rPr lang="en-US" sz="2300"/>
              <a:t>TcpClient, UdpClient, TcpListener, and Socket classes for direct access to the transport and network layers</a:t>
            </a:r>
            <a:endParaRPr lang="en-US"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Network Architecture</a:t>
            </a:r>
            <a:endParaRPr lang="en-US" sz="4000" b="1"/>
          </a:p>
        </p:txBody>
      </p:sp>
      <p:sp>
        <p:nvSpPr>
          <p:cNvPr id="6" name="TextBox 5"/>
          <p:cNvSpPr txBox="1"/>
          <p:nvPr/>
        </p:nvSpPr>
        <p:spPr>
          <a:xfrm>
            <a:off x="949125" y="6006086"/>
            <a:ext cx="10601743" cy="369332"/>
          </a:xfrm>
          <a:prstGeom prst="rect">
            <a:avLst/>
          </a:prstGeom>
          <a:noFill/>
        </p:spPr>
        <p:txBody>
          <a:bodyPr wrap="square">
            <a:spAutoFit/>
          </a:bodyPr>
          <a:lstStyle/>
          <a:p>
            <a:pPr algn="just">
              <a:spcBef>
                <a:spcPts val="600"/>
              </a:spcBef>
              <a:spcAft>
                <a:spcPts val="600"/>
              </a:spcAft>
              <a:buClr>
                <a:srgbClr val="973735"/>
              </a:buClr>
              <a:buSzPct val="50000"/>
              <a:tabLst>
                <a:tab pos="241300" algn="l"/>
              </a:tabLst>
              <a:defRPr/>
            </a:pPr>
            <a:r>
              <a:rPr lang="en-US" b="1" u="sng"/>
              <a:t>The figure illustrates </a:t>
            </a:r>
            <a:r>
              <a:rPr lang="en-US" b="1" u="sng">
                <a:solidFill>
                  <a:srgbClr val="111111"/>
                </a:solidFill>
                <a:latin typeface="+mj-lt"/>
              </a:rPr>
              <a:t>.NET networking types and the communication layers in which they reside </a:t>
            </a:r>
            <a:endParaRPr lang="en-US" b="1" u="sng">
              <a:solidFill>
                <a:srgbClr val="111111"/>
              </a:solidFill>
              <a:latin typeface="+mj-lt"/>
            </a:endParaRPr>
          </a:p>
        </p:txBody>
      </p:sp>
      <p:pic>
        <p:nvPicPr>
          <p:cNvPr id="5" name="Picture 4"/>
          <p:cNvPicPr>
            <a:picLocks noChangeAspect="1"/>
          </p:cNvPicPr>
          <p:nvPr/>
        </p:nvPicPr>
        <p:blipFill>
          <a:blip r:embed="rId1"/>
          <a:stretch>
            <a:fillRect/>
          </a:stretch>
        </p:blipFill>
        <p:spPr>
          <a:xfrm>
            <a:off x="2060222" y="1400721"/>
            <a:ext cx="8071556" cy="45171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WebRequest Class</a:t>
            </a:r>
            <a:endParaRPr lang="en-US" sz="4000" b="1"/>
          </a:p>
        </p:txBody>
      </p:sp>
      <p:sp>
        <p:nvSpPr>
          <p:cNvPr id="7" name="TextBox 6"/>
          <p:cNvSpPr txBox="1"/>
          <p:nvPr/>
        </p:nvSpPr>
        <p:spPr>
          <a:xfrm>
            <a:off x="-72885" y="1467195"/>
            <a:ext cx="12142163"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WebRequest and WebResponse are common base classes for managing both HTTP and FTP client-side activity as well as the “file:” protocol. They encapsulate the request/response model that these protocols all share: the client makes a request, and then awaits a response from a server</a:t>
            </a:r>
            <a:endParaRPr lang="en-US" sz="2600">
              <a:solidFill>
                <a:srgbClr val="111111"/>
              </a:solidFill>
              <a:latin typeface="+mj-lt"/>
            </a:endParaRPr>
          </a:p>
          <a:p>
            <a:pPr marL="342900" indent="-342900" algn="just">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WebRequest is the abstract base class for .NET's request/response model for accessing data from the Internet</a:t>
            </a:r>
            <a:endParaRPr lang="en-US" sz="2600">
              <a:solidFill>
                <a:srgbClr val="111111"/>
              </a:solidFill>
              <a:latin typeface="+mj-lt"/>
            </a:endParaRPr>
          </a:p>
          <a:p>
            <a:pPr marL="342900" indent="-342900" algn="just">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An application that uses the request/response model can request data from the Internet in a protocol-agnostic manner, in which the application works with instances of the WebRequest class while protocol-specific descendant classes carry out the details of the request</a:t>
            </a:r>
            <a:endParaRPr lang="en-US" sz="2600">
              <a:solidFill>
                <a:srgbClr val="111111"/>
              </a:solidFill>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WebRequest Class</a:t>
            </a:r>
            <a:endParaRPr lang="en-US" sz="4000" b="1"/>
          </a:p>
        </p:txBody>
      </p:sp>
      <p:graphicFrame>
        <p:nvGraphicFramePr>
          <p:cNvPr id="8" name="Table 7"/>
          <p:cNvGraphicFramePr>
            <a:graphicFrameLocks noGrp="1"/>
          </p:cNvGraphicFramePr>
          <p:nvPr/>
        </p:nvGraphicFramePr>
        <p:xfrm>
          <a:off x="33334" y="2036855"/>
          <a:ext cx="12125331" cy="4346297"/>
        </p:xfrm>
        <a:graphic>
          <a:graphicData uri="http://schemas.openxmlformats.org/drawingml/2006/table">
            <a:tbl>
              <a:tblPr firstRow="1" bandRow="1">
                <a:tableStyleId>{5C22544A-7EE6-4342-B048-85BDC9FD1C3A}</a:tableStyleId>
              </a:tblPr>
              <a:tblGrid>
                <a:gridCol w="2210136"/>
                <a:gridCol w="9915195"/>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the request data being sent</a:t>
                      </a:r>
                      <a:endParaRPr lang="en-US">
                        <a:effectLst/>
                      </a:endParaRPr>
                    </a:p>
                  </a:txBody>
                  <a:tcPr/>
                </a:tc>
              </a:tr>
              <a:tr h="308548">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descendant class, gets or sets the content type of the request data being sent</a:t>
                      </a:r>
                      <a:endParaRPr lang="en-US">
                        <a:effectLst/>
                      </a:endParaRPr>
                    </a:p>
                  </a:txBody>
                  <a:tcPr/>
                </a:tc>
              </a:tr>
              <a:tr h="369400">
                <a:tc>
                  <a:txBody>
                    <a:bodyPr/>
                    <a:lstStyle/>
                    <a:p>
                      <a:pPr algn="l" fontAlgn="t"/>
                      <a:r>
                        <a:rPr lang="en-US" u="none" strike="noStrike">
                          <a:effectLst/>
                        </a:rPr>
                        <a:t>Credentials</a:t>
                      </a:r>
                      <a:endParaRPr lang="en-US">
                        <a:effectLst/>
                      </a:endParaRPr>
                    </a:p>
                  </a:txBody>
                  <a:tcPr/>
                </a:tc>
                <a:tc>
                  <a:txBody>
                    <a:bodyPr/>
                    <a:lstStyle/>
                    <a:p>
                      <a:pPr algn="l" fontAlgn="t"/>
                      <a:r>
                        <a:rPr lang="en-US">
                          <a:effectLst/>
                        </a:rPr>
                        <a:t>When overridden in a descendant class, gets or sets the network credentials used for authenticating the request with the Internet resource</a:t>
                      </a:r>
                      <a:endParaRPr lang="en-US">
                        <a:effectLst/>
                      </a:endParaRPr>
                    </a:p>
                  </a:txBody>
                  <a:tcPr/>
                </a:tc>
              </a:tr>
              <a:tr h="311143">
                <a:tc>
                  <a:txBody>
                    <a:bodyPr/>
                    <a:lstStyle/>
                    <a:p>
                      <a:pPr algn="l" fontAlgn="t"/>
                      <a:r>
                        <a:rPr lang="en-US" u="none" strike="noStrike">
                          <a:effectLst/>
                        </a:rPr>
                        <a:t>Method</a:t>
                      </a:r>
                      <a:endParaRPr lang="en-US">
                        <a:effectLst/>
                      </a:endParaRPr>
                    </a:p>
                  </a:txBody>
                  <a:tcPr/>
                </a:tc>
                <a:tc>
                  <a:txBody>
                    <a:bodyPr/>
                    <a:lstStyle/>
                    <a:p>
                      <a:pPr algn="l" fontAlgn="t"/>
                      <a:r>
                        <a:rPr lang="en-US">
                          <a:effectLst/>
                        </a:rPr>
                        <a:t>When overridden in a descendant class, gets or sets the protocol method to use in this request</a:t>
                      </a:r>
                      <a:endParaRPr lang="en-US">
                        <a:effectLst/>
                      </a:endParaRPr>
                    </a:p>
                  </a:txBody>
                  <a:tcPr/>
                </a:tc>
              </a:tr>
              <a:tr h="365698">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descendant class, gets or sets the collection of header name/value pairs associated with the request</a:t>
                      </a:r>
                      <a:endParaRPr lang="en-US">
                        <a:effectLst/>
                      </a:endParaRPr>
                    </a:p>
                  </a:txBody>
                  <a:tcPr/>
                </a:tc>
              </a:tr>
              <a:tr h="411418">
                <a:tc>
                  <a:txBody>
                    <a:bodyPr/>
                    <a:lstStyle/>
                    <a:p>
                      <a:pPr algn="l" fontAlgn="t"/>
                      <a:r>
                        <a:rPr lang="en-US" u="none" strike="noStrike">
                          <a:effectLst/>
                        </a:rPr>
                        <a:t>RequestUri</a:t>
                      </a:r>
                      <a:endParaRPr lang="en-US">
                        <a:effectLst/>
                      </a:endParaRPr>
                    </a:p>
                  </a:txBody>
                  <a:tcPr/>
                </a:tc>
                <a:tc>
                  <a:txBody>
                    <a:bodyPr/>
                    <a:lstStyle/>
                    <a:p>
                      <a:pPr algn="l" fontAlgn="t"/>
                      <a:r>
                        <a:rPr lang="en-US">
                          <a:effectLst/>
                        </a:rPr>
                        <a:t>When overridden in a descendant class, gets the URI of the Internet resource associated with the request</a:t>
                      </a:r>
                      <a:endParaRPr lang="en-US">
                        <a:effectLst/>
                      </a:endParaRPr>
                    </a:p>
                  </a:txBody>
                  <a:tcPr/>
                </a:tc>
              </a:tr>
              <a:tr h="374649">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length of time, in milliseconds, before the request times out</a:t>
                      </a:r>
                      <a:endParaRPr lang="en-US">
                        <a:effectLst/>
                      </a:endParaRPr>
                    </a:p>
                  </a:txBody>
                  <a:tcPr/>
                </a:tc>
              </a:tr>
            </a:tbl>
          </a:graphicData>
        </a:graphic>
      </p:graphicFrame>
      <p:sp>
        <p:nvSpPr>
          <p:cNvPr id="9" name="TextBox 8"/>
          <p:cNvSpPr txBox="1"/>
          <p:nvPr/>
        </p:nvSpPr>
        <p:spPr>
          <a:xfrm>
            <a:off x="-75031" y="1461422"/>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properties:</a:t>
            </a:r>
            <a:endParaRPr lang="en-US" sz="2600" dirty="0">
              <a:solidFill>
                <a:srgbClr val="11111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fld>
            <a:endParaRPr kumimoji="0" lang="en-US" dirty="0"/>
          </a:p>
        </p:txBody>
      </p:sp>
      <p:sp>
        <p:nvSpPr>
          <p:cNvPr id="4" name="Content Placeholder 3"/>
          <p:cNvSpPr>
            <a:spLocks noGrp="1"/>
          </p:cNvSpPr>
          <p:nvPr>
            <p:ph sz="quarter" idx="1"/>
          </p:nvPr>
        </p:nvSpPr>
        <p:spPr>
          <a:xfrm>
            <a:off x="336331" y="1295398"/>
            <a:ext cx="11314895" cy="5163786"/>
          </a:xfrm>
        </p:spPr>
        <p:txBody>
          <a:bodyPr>
            <a:noAutofit/>
          </a:bodyPr>
          <a:lstStyle/>
          <a:p>
            <a:pPr marL="342900" indent="-342900">
              <a:lnSpc>
                <a:spcPct val="100000"/>
              </a:lnSpc>
              <a:buClr>
                <a:srgbClr val="973735"/>
              </a:buClr>
              <a:buSzPct val="50000"/>
              <a:buFont typeface="Wingdings" panose="05000000000000000000" pitchFamily="2" charset="2"/>
              <a:buChar char="u"/>
              <a:defRPr/>
            </a:pPr>
            <a:r>
              <a:rPr lang="en-US" sz="2600"/>
              <a:t>Overview Networking Basic</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Overview Client-Server Model</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Explain about URL, URN and URI</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Explain about WebRequest and WebResponse class</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Explain about HttpClient class</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Explain about Domain Name System (DNS)</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Overview TCP Services: TcpListener, TcpClient and Socket class</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Demo WebRequest and HttpClient with .NET application</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Demo TcpListener and TcpClient with .NET application</a:t>
            </a:r>
            <a:endParaRPr lang="en-US" sz="2600"/>
          </a:p>
          <a:p>
            <a:pPr marL="342900" indent="-342900">
              <a:lnSpc>
                <a:spcPct val="100000"/>
              </a:lnSpc>
              <a:buClr>
                <a:srgbClr val="973735"/>
              </a:buClr>
              <a:buSzPct val="50000"/>
              <a:buFont typeface="Wingdings" panose="05000000000000000000" pitchFamily="2" charset="2"/>
              <a:buChar char="u"/>
              <a:defRPr/>
            </a:pPr>
            <a:r>
              <a:rPr lang="en-US" sz="2600"/>
              <a:t>Explain and demo about UDP service with .NET application</a:t>
            </a:r>
            <a:endParaRPr lang="en-US" sz="2600"/>
          </a:p>
          <a:p>
            <a:pPr marL="0" indent="0">
              <a:lnSpc>
                <a:spcPct val="100000"/>
              </a:lnSpc>
              <a:buClr>
                <a:srgbClr val="973735"/>
              </a:buClr>
              <a:buSzPct val="50000"/>
              <a:buNone/>
              <a:defRPr/>
            </a:pPr>
            <a:endParaRPr lang="en-US"/>
          </a:p>
          <a:p>
            <a:pPr marL="342900" indent="-342900">
              <a:lnSpc>
                <a:spcPct val="100000"/>
              </a:lnSpc>
              <a:buClr>
                <a:srgbClr val="973735"/>
              </a:buClr>
              <a:buSzPct val="50000"/>
              <a:buFont typeface="Wingdings" panose="05000000000000000000" pitchFamily="2" charset="2"/>
              <a:buChar char="u"/>
              <a:defRPr/>
            </a:pPr>
            <a:endParaRPr lang="en-US" dirty="0"/>
          </a:p>
          <a:p>
            <a:pPr marL="342900" indent="-342900">
              <a:lnSpc>
                <a:spcPct val="100000"/>
              </a:lnSpc>
              <a:buClr>
                <a:srgbClr val="973735"/>
              </a:buClr>
              <a:buSzPct val="50000"/>
              <a:buFont typeface="Wingdings" panose="05000000000000000000" pitchFamily="2" charset="2"/>
              <a:buChar char="u"/>
              <a:defRPr/>
            </a:pPr>
            <a:endParaRPr lang="en-US" dirty="0"/>
          </a:p>
        </p:txBody>
      </p:sp>
      <p:sp>
        <p:nvSpPr>
          <p:cNvPr id="7" name="Date Placeholder 3"/>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8" name="Rectangle 2"/>
          <p:cNvSpPr>
            <a:spLocks noGrp="1"/>
          </p:cNvSpPr>
          <p:nvPr>
            <p:ph type="title"/>
          </p:nvPr>
        </p:nvSpPr>
        <p:spPr>
          <a:xfrm>
            <a:off x="278411" y="703038"/>
            <a:ext cx="10806720" cy="748017"/>
          </a:xfrm>
        </p:spPr>
        <p:txBody>
          <a:bodyPr>
            <a:normAutofit/>
          </a:bodyPr>
          <a:lstStyle/>
          <a:p>
            <a:r>
              <a:rPr lang="en-US" sz="4000" b="1" dirty="0"/>
              <a:t>Objectives </a:t>
            </a:r>
            <a:endParaRPr lang="en-US" sz="4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WebRequest Class</a:t>
            </a:r>
            <a:endParaRPr lang="en-US" sz="4000" b="1"/>
          </a:p>
        </p:txBody>
      </p:sp>
      <p:graphicFrame>
        <p:nvGraphicFramePr>
          <p:cNvPr id="8" name="Table 7"/>
          <p:cNvGraphicFramePr>
            <a:graphicFrameLocks noGrp="1"/>
          </p:cNvGraphicFramePr>
          <p:nvPr/>
        </p:nvGraphicFramePr>
        <p:xfrm>
          <a:off x="33334" y="1829454"/>
          <a:ext cx="12125331" cy="4611728"/>
        </p:xfrm>
        <a:graphic>
          <a:graphicData uri="http://schemas.openxmlformats.org/drawingml/2006/table">
            <a:tbl>
              <a:tblPr firstRow="1" bandRow="1">
                <a:tableStyleId>{5C22544A-7EE6-4342-B048-85BDC9FD1C3A}</a:tableStyleId>
              </a:tblPr>
              <a:tblGrid>
                <a:gridCol w="5207260"/>
                <a:gridCol w="6918071"/>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09342">
                <a:tc>
                  <a:txBody>
                    <a:bodyPr/>
                    <a:lstStyle/>
                    <a:p>
                      <a:pPr algn="just" fontAlgn="t"/>
                      <a:r>
                        <a:rPr lang="en-US" u="none" strike="noStrike">
                          <a:effectLst/>
                        </a:rPr>
                        <a:t>Create(Uri)</a:t>
                      </a:r>
                      <a:endParaRPr lang="en-US">
                        <a:effectLst/>
                      </a:endParaRPr>
                    </a:p>
                  </a:txBody>
                  <a:tcPr/>
                </a:tc>
                <a:tc>
                  <a:txBody>
                    <a:bodyPr/>
                    <a:lstStyle/>
                    <a:p>
                      <a:pPr algn="just" fontAlgn="t"/>
                      <a:r>
                        <a:rPr lang="en-US">
                          <a:effectLst/>
                        </a:rPr>
                        <a:t>Initializes a new </a:t>
                      </a:r>
                      <a:r>
                        <a:rPr lang="en-US" u="none" strike="noStrike">
                          <a:effectLst/>
                        </a:rPr>
                        <a:t>WebRequest</a:t>
                      </a:r>
                      <a:r>
                        <a:rPr lang="en-US">
                          <a:effectLst/>
                        </a:rPr>
                        <a:t> instance for the specified URI scheme</a:t>
                      </a:r>
                      <a:endParaRPr lang="en-US">
                        <a:effectLst/>
                      </a:endParaRPr>
                    </a:p>
                  </a:txBody>
                  <a:tcPr/>
                </a:tc>
              </a:tr>
              <a:tr h="188572">
                <a:tc>
                  <a:txBody>
                    <a:bodyPr/>
                    <a:lstStyle/>
                    <a:p>
                      <a:pPr algn="just" fontAlgn="t"/>
                      <a:r>
                        <a:rPr lang="en-US" u="none" strike="noStrike">
                          <a:effectLst/>
                        </a:rPr>
                        <a:t>GetRequestStream()</a:t>
                      </a:r>
                      <a:endParaRPr lang="en-US">
                        <a:effectLst/>
                      </a:endParaRPr>
                    </a:p>
                  </a:txBody>
                  <a:tcPr/>
                </a:tc>
                <a:tc>
                  <a:txBody>
                    <a:bodyPr/>
                    <a:lstStyle/>
                    <a:p>
                      <a:pPr algn="just" fontAlgn="t"/>
                      <a:r>
                        <a:rPr lang="en-US">
                          <a:effectLst/>
                        </a:rPr>
                        <a:t>When overridden in a descendant class, returns a </a:t>
                      </a:r>
                      <a:r>
                        <a:rPr lang="en-US" u="none" strike="noStrike">
                          <a:effectLst/>
                        </a:rPr>
                        <a:t>Stream</a:t>
                      </a:r>
                      <a:r>
                        <a:rPr lang="en-US">
                          <a:effectLst/>
                        </a:rPr>
                        <a:t> for writing data to the Internet resource</a:t>
                      </a:r>
                      <a:endParaRPr lang="en-US">
                        <a:effectLst/>
                      </a:endParaRPr>
                    </a:p>
                  </a:txBody>
                  <a:tcPr/>
                </a:tc>
              </a:tr>
              <a:tr h="373506">
                <a:tc>
                  <a:txBody>
                    <a:bodyPr/>
                    <a:lstStyle/>
                    <a:p>
                      <a:pPr algn="just" fontAlgn="t"/>
                      <a:r>
                        <a:rPr lang="en-US" u="none" strike="noStrike">
                          <a:effectLst/>
                        </a:rPr>
                        <a:t>GetResponse()</a:t>
                      </a:r>
                      <a:endParaRPr lang="en-US">
                        <a:effectLst/>
                      </a:endParaRPr>
                    </a:p>
                  </a:txBody>
                  <a:tcPr/>
                </a:tc>
                <a:tc>
                  <a:txBody>
                    <a:bodyPr/>
                    <a:lstStyle/>
                    <a:p>
                      <a:pPr algn="just" fontAlgn="t"/>
                      <a:r>
                        <a:rPr lang="en-US">
                          <a:effectLst/>
                        </a:rPr>
                        <a:t>When overridden in a descendant class, returns a response to an Internet request</a:t>
                      </a:r>
                      <a:endParaRPr lang="en-US">
                        <a:effectLst/>
                      </a:endParaRPr>
                    </a:p>
                  </a:txBody>
                  <a:tcPr/>
                </a:tc>
              </a:tr>
              <a:tr h="333654">
                <a:tc>
                  <a:txBody>
                    <a:bodyPr/>
                    <a:lstStyle/>
                    <a:p>
                      <a:pPr algn="just" fontAlgn="t"/>
                      <a:r>
                        <a:rPr lang="en-US" u="none" strike="noStrike">
                          <a:effectLst/>
                        </a:rPr>
                        <a:t>CreateHttp(String)</a:t>
                      </a:r>
                      <a:endParaRPr lang="en-US">
                        <a:effectLst/>
                      </a:endParaRPr>
                    </a:p>
                  </a:txBody>
                  <a:tcPr/>
                </a:tc>
                <a:tc>
                  <a:txBody>
                    <a:bodyPr/>
                    <a:lstStyle/>
                    <a:p>
                      <a:pPr algn="just" fontAlgn="t"/>
                      <a:r>
                        <a:rPr lang="en-US">
                          <a:effectLst/>
                        </a:rPr>
                        <a:t>Initializes a new </a:t>
                      </a:r>
                      <a:r>
                        <a:rPr lang="en-US" u="none" strike="noStrike">
                          <a:effectLst/>
                        </a:rPr>
                        <a:t>HttpWebRequest</a:t>
                      </a:r>
                      <a:r>
                        <a:rPr lang="en-US">
                          <a:effectLst/>
                        </a:rPr>
                        <a:t> instance for the specified URI string</a:t>
                      </a:r>
                      <a:endParaRPr lang="en-US">
                        <a:effectLst/>
                      </a:endParaRPr>
                    </a:p>
                  </a:txBody>
                  <a:tcPr/>
                </a:tc>
              </a:tr>
              <a:tr h="374649">
                <a:tc>
                  <a:txBody>
                    <a:bodyPr/>
                    <a:lstStyle/>
                    <a:p>
                      <a:pPr algn="just" fontAlgn="t"/>
                      <a:r>
                        <a:rPr lang="en-US" u="none" strike="noStrike">
                          <a:effectLst/>
                        </a:rPr>
                        <a:t>BeginGetRequestStream(AsyncCallback, Object)</a:t>
                      </a:r>
                      <a:endParaRPr lang="en-US">
                        <a:effectLst/>
                      </a:endParaRPr>
                    </a:p>
                  </a:txBody>
                  <a:tcPr/>
                </a:tc>
                <a:tc>
                  <a:txBody>
                    <a:bodyPr/>
                    <a:lstStyle/>
                    <a:p>
                      <a:pPr algn="just" fontAlgn="t"/>
                      <a:r>
                        <a:rPr lang="en-US">
                          <a:effectLst/>
                        </a:rPr>
                        <a:t>When overridden in a descendant class, provides an asynchronous version of the </a:t>
                      </a:r>
                      <a:r>
                        <a:rPr lang="en-US" u="none" strike="noStrike">
                          <a:effectLst/>
                        </a:rPr>
                        <a:t>GetRequestStream()</a:t>
                      </a:r>
                      <a:r>
                        <a:rPr lang="en-US">
                          <a:effectLst/>
                        </a:rPr>
                        <a:t> method</a:t>
                      </a:r>
                      <a:endParaRPr lang="en-US">
                        <a:effectLst/>
                      </a:endParaRPr>
                    </a:p>
                  </a:txBody>
                  <a:tcPr/>
                </a:tc>
              </a:tr>
              <a:tr h="341801">
                <a:tc>
                  <a:txBody>
                    <a:bodyPr/>
                    <a:lstStyle/>
                    <a:p>
                      <a:pPr algn="just" fontAlgn="t"/>
                      <a:r>
                        <a:rPr lang="en-US" u="none" strike="noStrike">
                          <a:effectLst/>
                        </a:rPr>
                        <a:t>BeginGetResponse(AsyncCallback, Object)</a:t>
                      </a:r>
                      <a:endParaRPr lang="en-US">
                        <a:effectLst/>
                      </a:endParaRPr>
                    </a:p>
                  </a:txBody>
                  <a:tcPr/>
                </a:tc>
                <a:tc>
                  <a:txBody>
                    <a:bodyPr/>
                    <a:lstStyle/>
                    <a:p>
                      <a:pPr algn="just" fontAlgn="t"/>
                      <a:r>
                        <a:rPr lang="en-US">
                          <a:effectLst/>
                        </a:rPr>
                        <a:t>When overridden in a descendant class, begins an asynchronous request for an Internet resource</a:t>
                      </a:r>
                      <a:endParaRPr lang="en-US">
                        <a:effectLst/>
                      </a:endParaRPr>
                    </a:p>
                  </a:txBody>
                  <a:tcPr/>
                </a:tc>
              </a:tr>
              <a:tr h="291185">
                <a:tc>
                  <a:txBody>
                    <a:bodyPr/>
                    <a:lstStyle/>
                    <a:p>
                      <a:pPr algn="just" fontAlgn="t"/>
                      <a:r>
                        <a:rPr lang="en-US" u="none" strike="noStrike">
                          <a:effectLst/>
                        </a:rPr>
                        <a:t>Abort()</a:t>
                      </a:r>
                      <a:endParaRPr lang="en-US">
                        <a:effectLst/>
                      </a:endParaRPr>
                    </a:p>
                  </a:txBody>
                  <a:tcPr/>
                </a:tc>
                <a:tc>
                  <a:txBody>
                    <a:bodyPr/>
                    <a:lstStyle/>
                    <a:p>
                      <a:pPr algn="just" fontAlgn="t"/>
                      <a:r>
                        <a:rPr lang="en-US">
                          <a:effectLst/>
                        </a:rPr>
                        <a:t>Aborts the request</a:t>
                      </a:r>
                      <a:endParaRPr lang="en-US">
                        <a:effectLst/>
                      </a:endParaRPr>
                    </a:p>
                  </a:txBody>
                  <a:tcPr/>
                </a:tc>
              </a:tr>
            </a:tbl>
          </a:graphicData>
        </a:graphic>
      </p:graphicFrame>
      <p:sp>
        <p:nvSpPr>
          <p:cNvPr id="9" name="TextBox 8"/>
          <p:cNvSpPr txBox="1"/>
          <p:nvPr/>
        </p:nvSpPr>
        <p:spPr>
          <a:xfrm>
            <a:off x="-57447" y="1390695"/>
            <a:ext cx="9399784" cy="492443"/>
          </a:xfrm>
          <a:prstGeom prst="rect">
            <a:avLst/>
          </a:prstGeom>
          <a:noFill/>
        </p:spPr>
        <p:txBody>
          <a:bodyPr wrap="square">
            <a:spAutoFit/>
          </a:bodyPr>
          <a:lstStyle/>
          <a:p>
            <a:pPr marL="342900" indent="-342900" algn="just">
              <a:spcBef>
                <a:spcPts val="10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methods:</a:t>
            </a:r>
            <a:endParaRPr lang="en-US" sz="2600" dirty="0">
              <a:solidFill>
                <a:srgbClr val="111111"/>
              </a:solidFill>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WebResponse Class</a:t>
            </a:r>
            <a:endParaRPr lang="en-US" sz="4000" b="1"/>
          </a:p>
        </p:txBody>
      </p:sp>
      <p:sp>
        <p:nvSpPr>
          <p:cNvPr id="7" name="TextBox 6"/>
          <p:cNvSpPr txBox="1"/>
          <p:nvPr/>
        </p:nvSpPr>
        <p:spPr>
          <a:xfrm>
            <a:off x="-63053" y="1574809"/>
            <a:ext cx="12142163" cy="4527137"/>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WebResponse class is the abstract base class from which protocol- specific response classes are derived</a:t>
            </a:r>
            <a:endParaRPr lang="en-US" sz="2600">
              <a:solidFill>
                <a:srgbClr val="111111"/>
              </a:solidFill>
              <a:latin typeface="+mj-lt"/>
            </a:endParaRPr>
          </a:p>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Applications can participate in request and response transactions in a protocol-agnostic manner using instances of the WebResponse class while protocol-specific classes derived from WebResponse carry out the details of the request</a:t>
            </a:r>
            <a:endParaRPr lang="en-US" sz="2600">
              <a:solidFill>
                <a:srgbClr val="111111"/>
              </a:solidFill>
              <a:latin typeface="+mj-lt"/>
            </a:endParaRPr>
          </a:p>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Client applications do not create WebResponse objects directly, they are created by calling the GetResponse method on a WebRequest instance</a:t>
            </a:r>
            <a:endParaRPr lang="en-US" sz="2600">
              <a:solidFill>
                <a:srgbClr val="111111"/>
              </a:solidFill>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WebResponse Class</a:t>
            </a:r>
            <a:endParaRPr lang="en-US" sz="4000" b="1"/>
          </a:p>
        </p:txBody>
      </p:sp>
      <p:graphicFrame>
        <p:nvGraphicFramePr>
          <p:cNvPr id="8" name="Table 7"/>
          <p:cNvGraphicFramePr>
            <a:graphicFrameLocks noGrp="1"/>
          </p:cNvGraphicFramePr>
          <p:nvPr/>
        </p:nvGraphicFramePr>
        <p:xfrm>
          <a:off x="21642" y="1965467"/>
          <a:ext cx="12125331" cy="4413546"/>
        </p:xfrm>
        <a:graphic>
          <a:graphicData uri="http://schemas.openxmlformats.org/drawingml/2006/table">
            <a:tbl>
              <a:tblPr firstRow="1" bandRow="1">
                <a:tableStyleId>{5C22544A-7EE6-4342-B048-85BDC9FD1C3A}</a:tableStyleId>
              </a:tblPr>
              <a:tblGrid>
                <a:gridCol w="3485762"/>
                <a:gridCol w="8639569"/>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08548">
                <a:tc>
                  <a:txBody>
                    <a:bodyPr/>
                    <a:lstStyle/>
                    <a:p>
                      <a:pPr algn="l" fontAlgn="t"/>
                      <a:r>
                        <a:rPr lang="en-US" u="none" strike="noStrike">
                          <a:effectLst/>
                        </a:rPr>
                        <a:t>ContentLength</a:t>
                      </a:r>
                      <a:endParaRPr lang="en-US">
                        <a:effectLst/>
                      </a:endParaRPr>
                    </a:p>
                  </a:txBody>
                  <a:tcPr/>
                </a:tc>
                <a:tc>
                  <a:txBody>
                    <a:bodyPr/>
                    <a:lstStyle/>
                    <a:p>
                      <a:pPr algn="l" fontAlgn="t"/>
                      <a:r>
                        <a:rPr lang="en-US">
                          <a:effectLst/>
                        </a:rPr>
                        <a:t>When overridden in a descendant class, gets or sets the content length of data being received</a:t>
                      </a:r>
                      <a:endParaRPr lang="en-US">
                        <a:effectLst/>
                      </a:endParaRPr>
                    </a:p>
                  </a:txBody>
                  <a:tcPr/>
                </a:tc>
              </a:tr>
              <a:tr h="369400">
                <a:tc>
                  <a:txBody>
                    <a:bodyPr/>
                    <a:lstStyle/>
                    <a:p>
                      <a:pPr algn="l" fontAlgn="t"/>
                      <a:r>
                        <a:rPr lang="en-US" u="none" strike="noStrike">
                          <a:effectLst/>
                        </a:rPr>
                        <a:t>ContentType</a:t>
                      </a:r>
                      <a:endParaRPr lang="en-US">
                        <a:effectLst/>
                      </a:endParaRPr>
                    </a:p>
                  </a:txBody>
                  <a:tcPr/>
                </a:tc>
                <a:tc>
                  <a:txBody>
                    <a:bodyPr/>
                    <a:lstStyle/>
                    <a:p>
                      <a:pPr algn="l" fontAlgn="t"/>
                      <a:r>
                        <a:rPr lang="en-US">
                          <a:effectLst/>
                        </a:rPr>
                        <a:t>When overridden in a derived class, gets or sets the content type of the data being received</a:t>
                      </a:r>
                      <a:endParaRPr lang="en-US">
                        <a:effectLst/>
                      </a:endParaRPr>
                    </a:p>
                  </a:txBody>
                  <a:tcPr/>
                </a:tc>
              </a:tr>
              <a:tr h="311143">
                <a:tc>
                  <a:txBody>
                    <a:bodyPr/>
                    <a:lstStyle/>
                    <a:p>
                      <a:pPr algn="l" fontAlgn="t"/>
                      <a:r>
                        <a:rPr lang="en-US" u="none" strike="noStrike">
                          <a:effectLst/>
                        </a:rPr>
                        <a:t>Headers</a:t>
                      </a:r>
                      <a:endParaRPr lang="en-US">
                        <a:effectLst/>
                      </a:endParaRPr>
                    </a:p>
                  </a:txBody>
                  <a:tcPr/>
                </a:tc>
                <a:tc>
                  <a:txBody>
                    <a:bodyPr/>
                    <a:lstStyle/>
                    <a:p>
                      <a:pPr algn="l" fontAlgn="t"/>
                      <a:r>
                        <a:rPr lang="en-US">
                          <a:effectLst/>
                        </a:rPr>
                        <a:t>When overridden in a derived class, gets a collection of header name-value pairs associated with this request</a:t>
                      </a:r>
                      <a:endParaRPr lang="en-US">
                        <a:effectLst/>
                      </a:endParaRPr>
                    </a:p>
                  </a:txBody>
                  <a:tcPr/>
                </a:tc>
              </a:tr>
              <a:tr h="311143">
                <a:tc>
                  <a:txBody>
                    <a:bodyPr/>
                    <a:lstStyle/>
                    <a:p>
                      <a:pPr algn="l" fontAlgn="t"/>
                      <a:r>
                        <a:rPr lang="en-US" u="none" strike="noStrike">
                          <a:effectLst/>
                        </a:rPr>
                        <a:t>IsFromCache</a:t>
                      </a:r>
                      <a:endParaRPr lang="en-US">
                        <a:effectLst/>
                      </a:endParaRPr>
                    </a:p>
                  </a:txBody>
                  <a:tcPr/>
                </a:tc>
                <a:tc>
                  <a:txBody>
                    <a:bodyPr/>
                    <a:lstStyle/>
                    <a:p>
                      <a:pPr algn="l" fontAlgn="t"/>
                      <a:r>
                        <a:rPr lang="en-US">
                          <a:effectLst/>
                        </a:rPr>
                        <a:t>Gets a </a:t>
                      </a:r>
                      <a:r>
                        <a:rPr lang="en-US" u="none" strike="noStrike">
                          <a:effectLst/>
                        </a:rPr>
                        <a:t>Boolean</a:t>
                      </a:r>
                      <a:r>
                        <a:rPr lang="en-US">
                          <a:effectLst/>
                        </a:rPr>
                        <a:t> value that indicates whether this response was obtained from the cache</a:t>
                      </a:r>
                      <a:endParaRPr lang="en-US">
                        <a:effectLst/>
                      </a:endParaRPr>
                    </a:p>
                  </a:txBody>
                  <a:tcPr/>
                </a:tc>
              </a:tr>
              <a:tr h="365698">
                <a:tc>
                  <a:txBody>
                    <a:bodyPr/>
                    <a:lstStyle/>
                    <a:p>
                      <a:pPr marL="0" algn="l" defTabSz="914400" rtl="0" eaLnBrk="1" latinLnBrk="0" hangingPunct="1"/>
                      <a:r>
                        <a:rPr lang="en-US" sz="2000" b="1" kern="1200">
                          <a:solidFill>
                            <a:schemeClr val="bg1"/>
                          </a:solidFill>
                          <a:latin typeface="+mn-lt"/>
                          <a:ea typeface="+mn-ea"/>
                          <a:cs typeface="+mn-cs"/>
                        </a:rPr>
                        <a:t>Method Name</a:t>
                      </a:r>
                      <a:endParaRPr lang="en-US" sz="2000" b="1" kern="1200" dirty="0">
                        <a:solidFill>
                          <a:schemeClr val="bg1"/>
                        </a:solidFill>
                        <a:latin typeface="+mn-lt"/>
                        <a:ea typeface="+mn-ea"/>
                        <a:cs typeface="+mn-cs"/>
                      </a:endParaRPr>
                    </a:p>
                  </a:txBody>
                  <a:tcPr>
                    <a:solidFill>
                      <a:schemeClr val="accent1"/>
                    </a:solidFill>
                  </a:tcPr>
                </a:tc>
                <a:tc>
                  <a:txBody>
                    <a:bodyPr/>
                    <a:lstStyle/>
                    <a:p>
                      <a:endParaRPr lang="en-US" sz="2000" dirty="0">
                        <a:solidFill>
                          <a:schemeClr val="bg1"/>
                        </a:solidFill>
                      </a:endParaRPr>
                    </a:p>
                  </a:txBody>
                  <a:tcPr>
                    <a:solidFill>
                      <a:schemeClr val="accent1"/>
                    </a:solidFill>
                  </a:tcPr>
                </a:tc>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When overridden by a descendant class, closes the response stream</a:t>
                      </a:r>
                      <a:endParaRPr lang="en-US">
                        <a:effectLst/>
                      </a:endParaRPr>
                    </a:p>
                  </a:txBody>
                  <a:tcPr/>
                </a:tc>
              </a:tr>
              <a:tr h="374649">
                <a:tc>
                  <a:txBody>
                    <a:bodyPr/>
                    <a:lstStyle/>
                    <a:p>
                      <a:pPr algn="l" fontAlgn="t"/>
                      <a:r>
                        <a:rPr lang="en-US" u="none" strike="noStrike">
                          <a:effectLst/>
                        </a:rPr>
                        <a:t>GetResponseStream()</a:t>
                      </a:r>
                      <a:endParaRPr lang="en-US">
                        <a:effectLst/>
                      </a:endParaRPr>
                    </a:p>
                  </a:txBody>
                  <a:tcPr/>
                </a:tc>
                <a:tc>
                  <a:txBody>
                    <a:bodyPr/>
                    <a:lstStyle/>
                    <a:p>
                      <a:pPr algn="l" fontAlgn="t"/>
                      <a:r>
                        <a:rPr lang="en-US">
                          <a:effectLst/>
                        </a:rPr>
                        <a:t>When overridden in a descendant class, returns the data stream from the Internet resource</a:t>
                      </a:r>
                      <a:endParaRPr lang="en-US">
                        <a:effectLst/>
                      </a:endParaRPr>
                    </a:p>
                  </a:txBody>
                  <a:tcPr/>
                </a:tc>
              </a:tr>
            </a:tbl>
          </a:graphicData>
        </a:graphic>
      </p:graphicFrame>
      <p:sp>
        <p:nvSpPr>
          <p:cNvPr id="9" name="TextBox 8"/>
          <p:cNvSpPr txBox="1"/>
          <p:nvPr/>
        </p:nvSpPr>
        <p:spPr>
          <a:xfrm>
            <a:off x="-75031" y="1415534"/>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itle 1"/>
          <p:cNvSpPr>
            <a:spLocks noGrp="1"/>
          </p:cNvSpPr>
          <p:nvPr>
            <p:ph type="title"/>
          </p:nvPr>
        </p:nvSpPr>
        <p:spPr>
          <a:xfrm>
            <a:off x="3581400" y="315969"/>
            <a:ext cx="5419246" cy="411618"/>
          </a:xfrm>
        </p:spPr>
        <p:txBody>
          <a:bodyPr anchor="t">
            <a:noAutofit/>
          </a:bodyPr>
          <a:lstStyle/>
          <a:p>
            <a:pPr>
              <a:lnSpc>
                <a:spcPct val="100000"/>
              </a:lnSpc>
            </a:pPr>
            <a:r>
              <a:rPr lang="en-US" sz="2300" b="1"/>
              <a:t>WebRequest &amp; WebResponse Demo</a:t>
            </a:r>
            <a:endParaRPr lang="en-US" sz="2300" b="1"/>
          </a:p>
        </p:txBody>
      </p:sp>
      <p:sp>
        <p:nvSpPr>
          <p:cNvPr id="11" name="TextBox 10"/>
          <p:cNvSpPr txBox="1"/>
          <p:nvPr/>
        </p:nvSpPr>
        <p:spPr>
          <a:xfrm>
            <a:off x="239234" y="633484"/>
            <a:ext cx="1951073" cy="692497"/>
          </a:xfrm>
          <a:prstGeom prst="rect">
            <a:avLst/>
          </a:prstGeom>
          <a:noFill/>
          <a:ln w="19050">
            <a:solidFill>
              <a:srgbClr val="FF0000"/>
            </a:solidFill>
          </a:ln>
        </p:spPr>
        <p:txBody>
          <a:bodyPr wrap="square">
            <a:spAutoFit/>
          </a:bodyPr>
          <a:lstStyle/>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a:t>
            </a:r>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System.IO;</a:t>
            </a:r>
            <a:endParaRPr lang="en-US" sz="1300">
              <a:solidFill>
                <a:srgbClr val="000000"/>
              </a:solidFill>
              <a:latin typeface="Consolas" panose="020B0609020204030204" pitchFamily="49" charset="0"/>
            </a:endParaRPr>
          </a:p>
          <a:p>
            <a:r>
              <a:rPr lang="en-US" sz="1300">
                <a:solidFill>
                  <a:srgbClr val="0000FF"/>
                </a:solidFill>
                <a:latin typeface="Consolas" panose="020B0609020204030204" pitchFamily="49" charset="0"/>
              </a:rPr>
              <a:t>using</a:t>
            </a:r>
            <a:r>
              <a:rPr lang="en-US" sz="1300">
                <a:solidFill>
                  <a:srgbClr val="000000"/>
                </a:solidFill>
                <a:latin typeface="Consolas" panose="020B0609020204030204" pitchFamily="49" charset="0"/>
              </a:rPr>
              <a:t> System.Net;</a:t>
            </a:r>
            <a:endParaRPr lang="en-US" sz="1300"/>
          </a:p>
        </p:txBody>
      </p:sp>
      <p:pic>
        <p:nvPicPr>
          <p:cNvPr id="13" name="Picture 12"/>
          <p:cNvPicPr>
            <a:picLocks noChangeAspect="1"/>
          </p:cNvPicPr>
          <p:nvPr/>
        </p:nvPicPr>
        <p:blipFill>
          <a:blip r:embed="rId1"/>
          <a:stretch>
            <a:fillRect/>
          </a:stretch>
        </p:blipFill>
        <p:spPr>
          <a:xfrm>
            <a:off x="2226358" y="857141"/>
            <a:ext cx="8244997" cy="5579546"/>
          </a:xfrm>
          <a:prstGeom prst="rect">
            <a:avLst/>
          </a:prstGeom>
        </p:spPr>
      </p:pic>
      <p:pic>
        <p:nvPicPr>
          <p:cNvPr id="18" name="Picture 17"/>
          <p:cNvPicPr>
            <a:picLocks noChangeAspect="1"/>
          </p:cNvPicPr>
          <p:nvPr/>
        </p:nvPicPr>
        <p:blipFill>
          <a:blip r:embed="rId2"/>
          <a:stretch>
            <a:fillRect/>
          </a:stretch>
        </p:blipFill>
        <p:spPr>
          <a:xfrm>
            <a:off x="8632222" y="3839352"/>
            <a:ext cx="3446929" cy="259733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HttpClient Class</a:t>
            </a:r>
            <a:endParaRPr lang="en-US" sz="4000" b="1"/>
          </a:p>
        </p:txBody>
      </p:sp>
      <p:sp>
        <p:nvSpPr>
          <p:cNvPr id="7" name="TextBox 6"/>
          <p:cNvSpPr txBox="1"/>
          <p:nvPr/>
        </p:nvSpPr>
        <p:spPr>
          <a:xfrm>
            <a:off x="-63053" y="1494287"/>
            <a:ext cx="12142163"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HttpClient provides another layer on top of HttpWebRequest and HttpWeb Response</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HttpClient was written in response to the growth of HTTP-based web APIs and REST services to provide a better experience than WebClient class (  WebClient class provides common methods for sending data to or receiving data from any local, intranet, or Internet resource identified by a URI ) when dealing with protocols more elaborate than simply fetching a web page</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HttpClient is a newer API for working with HTTP and is designed to work well with web APIs, REST-based services, and custom authentication schemes</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In .NET Framework, HttpClient relied on WebRequest and WebResponse, but in .NET Core, it handles HTTP itself</a:t>
            </a:r>
            <a:endParaRPr lang="en-US" sz="2600">
              <a:solidFill>
                <a:srgbClr val="111111"/>
              </a:solidFill>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HttpClient Class</a:t>
            </a:r>
            <a:endParaRPr lang="en-US" sz="4000" b="1"/>
          </a:p>
        </p:txBody>
      </p:sp>
      <p:sp>
        <p:nvSpPr>
          <p:cNvPr id="7" name="TextBox 6"/>
          <p:cNvSpPr txBox="1"/>
          <p:nvPr/>
        </p:nvSpPr>
        <p:spPr>
          <a:xfrm>
            <a:off x="-35159" y="1356064"/>
            <a:ext cx="12163429"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An HttpClient instance is a collection of settings applied to all requests executed by that instance. In addition, every HttpClient instance uses its own connection pool, isolating its requests from requests executed by other HttpClient instances</a:t>
            </a:r>
            <a:endParaRPr lang="en-US" sz="2600">
              <a:solidFill>
                <a:srgbClr val="111111"/>
              </a:solidFill>
              <a:latin typeface="+mj-lt"/>
            </a:endParaRPr>
          </a:p>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HttpClient has a richer and extensible type system for headers and content</a:t>
            </a:r>
            <a:endParaRPr lang="en-US" sz="2600">
              <a:solidFill>
                <a:srgbClr val="111111"/>
              </a:solidFill>
              <a:latin typeface="+mj-lt"/>
            </a:endParaRPr>
          </a:p>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HttpClient lets us write and plug in custom message handlers. This enables mocking in unit tests, and the creation of custom pipelines (for logging, compression, encryption, and so on)</a:t>
            </a:r>
            <a:endParaRPr lang="en-US" sz="2600">
              <a:solidFill>
                <a:srgbClr val="111111"/>
              </a:solidFill>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HttpClient Class</a:t>
            </a:r>
            <a:endParaRPr lang="en-US" sz="4000" b="1"/>
          </a:p>
        </p:txBody>
      </p:sp>
      <p:graphicFrame>
        <p:nvGraphicFramePr>
          <p:cNvPr id="8" name="Table 7"/>
          <p:cNvGraphicFramePr>
            <a:graphicFrameLocks noGrp="1"/>
          </p:cNvGraphicFramePr>
          <p:nvPr/>
        </p:nvGraphicFramePr>
        <p:xfrm>
          <a:off x="21642" y="1830222"/>
          <a:ext cx="12125331" cy="4608955"/>
        </p:xfrm>
        <a:graphic>
          <a:graphicData uri="http://schemas.openxmlformats.org/drawingml/2006/table">
            <a:tbl>
              <a:tblPr firstRow="1" bandRow="1">
                <a:tableStyleId>{5C22544A-7EE6-4342-B048-85BDC9FD1C3A}</a:tableStyleId>
              </a:tblPr>
              <a:tblGrid>
                <a:gridCol w="3582795"/>
                <a:gridCol w="8542536"/>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BaseAddress</a:t>
                      </a:r>
                      <a:endParaRPr lang="en-US">
                        <a:effectLst/>
                      </a:endParaRPr>
                    </a:p>
                  </a:txBody>
                  <a:tcPr/>
                </a:tc>
                <a:tc>
                  <a:txBody>
                    <a:bodyPr/>
                    <a:lstStyle/>
                    <a:p>
                      <a:pPr algn="l" fontAlgn="t"/>
                      <a:r>
                        <a:rPr lang="en-US">
                          <a:effectLst/>
                        </a:rPr>
                        <a:t>Gets or sets the base address of Uniform Resource Identifier (URI) of the Internet resource used when sending requests</a:t>
                      </a:r>
                      <a:endParaRPr lang="en-US">
                        <a:effectLst/>
                      </a:endParaRPr>
                    </a:p>
                  </a:txBody>
                  <a:tcPr/>
                </a:tc>
              </a:tr>
              <a:tr h="308548">
                <a:tc>
                  <a:txBody>
                    <a:bodyPr/>
                    <a:lstStyle/>
                    <a:p>
                      <a:pPr algn="l" fontAlgn="t"/>
                      <a:r>
                        <a:rPr lang="en-US" u="none" strike="noStrike">
                          <a:effectLst/>
                        </a:rPr>
                        <a:t>MaxResponseContentBufferSize</a:t>
                      </a:r>
                      <a:endParaRPr lang="en-US">
                        <a:effectLst/>
                      </a:endParaRPr>
                    </a:p>
                  </a:txBody>
                  <a:tcPr/>
                </a:tc>
                <a:tc>
                  <a:txBody>
                    <a:bodyPr/>
                    <a:lstStyle/>
                    <a:p>
                      <a:pPr algn="l" fontAlgn="t"/>
                      <a:r>
                        <a:rPr lang="en-US">
                          <a:effectLst/>
                        </a:rPr>
                        <a:t>Gets or sets the maximum number of bytes to buffer when reading the response content</a:t>
                      </a:r>
                      <a:endParaRPr lang="en-US">
                        <a:effectLst/>
                      </a:endParaRPr>
                    </a:p>
                  </a:txBody>
                  <a:tcPr/>
                </a:tc>
              </a:tr>
              <a:tr h="308548">
                <a:tc>
                  <a:txBody>
                    <a:bodyPr/>
                    <a:lstStyle/>
                    <a:p>
                      <a:pPr algn="l" fontAlgn="t"/>
                      <a:r>
                        <a:rPr lang="en-US" u="none" strike="noStrike">
                          <a:effectLst/>
                        </a:rPr>
                        <a:t>Timeout</a:t>
                      </a:r>
                      <a:endParaRPr lang="en-US">
                        <a:effectLst/>
                      </a:endParaRPr>
                    </a:p>
                  </a:txBody>
                  <a:tcPr/>
                </a:tc>
                <a:tc>
                  <a:txBody>
                    <a:bodyPr/>
                    <a:lstStyle/>
                    <a:p>
                      <a:pPr algn="l" fontAlgn="t"/>
                      <a:r>
                        <a:rPr lang="en-US">
                          <a:effectLst/>
                        </a:rPr>
                        <a:t>Gets or sets the timespan to wait before the request times out</a:t>
                      </a:r>
                      <a:endParaRPr lang="en-US">
                        <a:effectLst/>
                      </a:endParaRPr>
                    </a:p>
                  </a:txBody>
                  <a:tcPr/>
                </a:tc>
              </a:tr>
              <a:tr h="308548">
                <a:tc>
                  <a:txBody>
                    <a:bodyPr/>
                    <a:lstStyle/>
                    <a:p>
                      <a:pPr algn="l" fontAlgn="t"/>
                      <a:r>
                        <a:rPr lang="en-US" sz="2000" b="1" kern="1200">
                          <a:solidFill>
                            <a:schemeClr val="lt1"/>
                          </a:solidFill>
                          <a:latin typeface="+mn-lt"/>
                          <a:ea typeface="+mn-ea"/>
                          <a:cs typeface="+mn-cs"/>
                        </a:rPr>
                        <a:t>Method Name</a:t>
                      </a:r>
                      <a:endParaRPr lang="en-US" sz="2000" b="1" kern="1200">
                        <a:solidFill>
                          <a:schemeClr val="lt1"/>
                        </a:solidFill>
                        <a:latin typeface="+mn-lt"/>
                        <a:ea typeface="+mn-ea"/>
                        <a:cs typeface="+mn-cs"/>
                      </a:endParaRPr>
                    </a:p>
                  </a:txBody>
                  <a:tcPr>
                    <a:solidFill>
                      <a:schemeClr val="accent1"/>
                    </a:solidFill>
                  </a:tcPr>
                </a:tc>
                <a:tc>
                  <a:txBody>
                    <a:bodyPr/>
                    <a:lstStyle/>
                    <a:p>
                      <a:pPr algn="l" fontAlgn="t"/>
                      <a:endParaRPr lang="en-US">
                        <a:effectLst/>
                      </a:endParaRPr>
                    </a:p>
                  </a:txBody>
                  <a:tcPr>
                    <a:solidFill>
                      <a:schemeClr val="accent1"/>
                    </a:solidFill>
                  </a:tcPr>
                </a:tc>
              </a:tr>
              <a:tr h="369400">
                <a:tc>
                  <a:txBody>
                    <a:bodyPr/>
                    <a:lstStyle/>
                    <a:p>
                      <a:pPr algn="l" fontAlgn="t"/>
                      <a:r>
                        <a:rPr lang="en-US" u="none" strike="noStrike">
                          <a:effectLst/>
                        </a:rPr>
                        <a:t>GetAsync(String)</a:t>
                      </a:r>
                      <a:endParaRPr lang="en-US">
                        <a:effectLst/>
                      </a:endParaRPr>
                    </a:p>
                  </a:txBody>
                  <a:tcPr/>
                </a:tc>
                <a:tc>
                  <a:txBody>
                    <a:bodyPr/>
                    <a:lstStyle/>
                    <a:p>
                      <a:pPr algn="l" fontAlgn="t"/>
                      <a:r>
                        <a:rPr lang="en-US">
                          <a:effectLst/>
                        </a:rPr>
                        <a:t>Send a GET request to the specified Uri as an asynchronous operation</a:t>
                      </a:r>
                      <a:endParaRPr lang="en-US">
                        <a:effectLst/>
                      </a:endParaRPr>
                    </a:p>
                  </a:txBody>
                  <a:tcPr/>
                </a:tc>
              </a:tr>
              <a:tr h="311143">
                <a:tc>
                  <a:txBody>
                    <a:bodyPr/>
                    <a:lstStyle/>
                    <a:p>
                      <a:pPr algn="l" fontAlgn="t"/>
                      <a:r>
                        <a:rPr lang="en-US" u="none" strike="noStrike">
                          <a:effectLst/>
                        </a:rPr>
                        <a:t>GetStringAsync(String)</a:t>
                      </a:r>
                      <a:endParaRPr lang="en-US">
                        <a:effectLst/>
                      </a:endParaRPr>
                    </a:p>
                  </a:txBody>
                  <a:tcPr/>
                </a:tc>
                <a:tc>
                  <a:txBody>
                    <a:bodyPr/>
                    <a:lstStyle/>
                    <a:p>
                      <a:pPr algn="l" fontAlgn="t"/>
                      <a:r>
                        <a:rPr lang="en-US">
                          <a:effectLst/>
                        </a:rPr>
                        <a:t>Send a GET request to the specified Uri and return the response body as a string in an asynchronous operation</a:t>
                      </a:r>
                      <a:endParaRPr lang="en-US">
                        <a:effectLst/>
                      </a:endParaRPr>
                    </a:p>
                  </a:txBody>
                  <a:tcPr/>
                </a:tc>
              </a:tr>
              <a:tr h="365698">
                <a:tc>
                  <a:txBody>
                    <a:bodyPr/>
                    <a:lstStyle/>
                    <a:p>
                      <a:pPr algn="l" fontAlgn="t"/>
                      <a:r>
                        <a:rPr lang="en-US" u="none" strike="noStrike">
                          <a:effectLst/>
                        </a:rPr>
                        <a:t>PostAsync(String, HttpContent)</a:t>
                      </a:r>
                      <a:endParaRPr lang="en-US">
                        <a:effectLst/>
                      </a:endParaRPr>
                    </a:p>
                  </a:txBody>
                  <a:tcPr/>
                </a:tc>
                <a:tc>
                  <a:txBody>
                    <a:bodyPr/>
                    <a:lstStyle/>
                    <a:p>
                      <a:pPr algn="l" fontAlgn="t"/>
                      <a:r>
                        <a:rPr lang="en-US">
                          <a:effectLst/>
                        </a:rPr>
                        <a:t>Send a POST request to the specified Uri as an asynchronous operation</a:t>
                      </a:r>
                      <a:endParaRPr lang="en-US">
                        <a:effectLst/>
                      </a:endParaRPr>
                    </a:p>
                  </a:txBody>
                  <a:tcPr/>
                </a:tc>
              </a:tr>
              <a:tr h="411418">
                <a:tc>
                  <a:txBody>
                    <a:bodyPr/>
                    <a:lstStyle/>
                    <a:p>
                      <a:pPr algn="l" fontAlgn="t"/>
                      <a:r>
                        <a:rPr lang="en-US" u="none" strike="noStrike">
                          <a:effectLst/>
                        </a:rPr>
                        <a:t>PutAsync(String, HttpContent)</a:t>
                      </a:r>
                      <a:endParaRPr lang="en-US">
                        <a:effectLst/>
                      </a:endParaRPr>
                    </a:p>
                  </a:txBody>
                  <a:tcPr/>
                </a:tc>
                <a:tc>
                  <a:txBody>
                    <a:bodyPr/>
                    <a:lstStyle/>
                    <a:p>
                      <a:pPr algn="l" fontAlgn="t"/>
                      <a:r>
                        <a:rPr lang="en-US">
                          <a:effectLst/>
                        </a:rPr>
                        <a:t>Send a PUT request to the specified Uri as an asynchronous operation</a:t>
                      </a:r>
                      <a:endParaRPr lang="en-US">
                        <a:effectLst/>
                      </a:endParaRPr>
                    </a:p>
                  </a:txBody>
                  <a:tcPr/>
                </a:tc>
              </a:tr>
              <a:tr h="374649">
                <a:tc>
                  <a:txBody>
                    <a:bodyPr/>
                    <a:lstStyle/>
                    <a:p>
                      <a:pPr algn="l" fontAlgn="t"/>
                      <a:r>
                        <a:rPr lang="en-US" u="none" strike="noStrike">
                          <a:effectLst/>
                        </a:rPr>
                        <a:t>DeleteAsync(String)</a:t>
                      </a:r>
                      <a:endParaRPr lang="en-US">
                        <a:effectLst/>
                      </a:endParaRPr>
                    </a:p>
                  </a:txBody>
                  <a:tcPr/>
                </a:tc>
                <a:tc>
                  <a:txBody>
                    <a:bodyPr/>
                    <a:lstStyle/>
                    <a:p>
                      <a:pPr algn="l" fontAlgn="t"/>
                      <a:r>
                        <a:rPr lang="en-US">
                          <a:effectLst/>
                        </a:rPr>
                        <a:t>Send a DELETE request to the specified Uri as an asynchronous operation</a:t>
                      </a:r>
                      <a:endParaRPr lang="en-US">
                        <a:effectLst/>
                      </a:endParaRPr>
                    </a:p>
                  </a:txBody>
                  <a:tcPr/>
                </a:tc>
              </a:tr>
            </a:tbl>
          </a:graphicData>
        </a:graphic>
      </p:graphicFrame>
      <p:sp>
        <p:nvSpPr>
          <p:cNvPr id="9" name="TextBox 8"/>
          <p:cNvSpPr txBox="1"/>
          <p:nvPr/>
        </p:nvSpPr>
        <p:spPr>
          <a:xfrm>
            <a:off x="-75031" y="1362149"/>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properties and methods:</a:t>
            </a:r>
            <a:endParaRPr lang="en-US" sz="2600" dirty="0">
              <a:solidFill>
                <a:srgbClr val="111111"/>
              </a:solidFill>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4267016" y="315969"/>
            <a:ext cx="4014142" cy="575433"/>
          </a:xfrm>
        </p:spPr>
        <p:txBody>
          <a:bodyPr>
            <a:noAutofit/>
          </a:bodyPr>
          <a:lstStyle/>
          <a:p>
            <a:r>
              <a:rPr lang="en-US" sz="2300" b="1"/>
              <a:t>HttpClient Class Demo-01 </a:t>
            </a:r>
            <a:endParaRPr lang="en-US" sz="2300" b="1"/>
          </a:p>
        </p:txBody>
      </p:sp>
      <p:sp>
        <p:nvSpPr>
          <p:cNvPr id="8" name="TextBox 7"/>
          <p:cNvSpPr txBox="1"/>
          <p:nvPr/>
        </p:nvSpPr>
        <p:spPr>
          <a:xfrm>
            <a:off x="249866" y="697283"/>
            <a:ext cx="3099390" cy="738664"/>
          </a:xfrm>
          <a:prstGeom prst="rect">
            <a:avLst/>
          </a:prstGeom>
          <a:noFill/>
          <a:ln w="19050">
            <a:solidFill>
              <a:srgbClr val="FF0000"/>
            </a:solidFill>
          </a:ln>
        </p:spPr>
        <p:txBody>
          <a:bodyPr wrap="square">
            <a:spAutoFit/>
          </a:bodyPr>
          <a:lstStyle/>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System.Net.Http;</a:t>
            </a:r>
            <a:endParaRPr lang="en-US" sz="1400">
              <a:solidFill>
                <a:srgbClr val="000000"/>
              </a:solidFill>
              <a:latin typeface="Consolas" panose="020B0609020204030204" pitchFamily="49" charset="0"/>
            </a:endParaRPr>
          </a:p>
          <a:p>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System.Threading.Tasks;</a:t>
            </a:r>
            <a:endParaRPr lang="en-US" sz="1400"/>
          </a:p>
        </p:txBody>
      </p:sp>
      <p:pic>
        <p:nvPicPr>
          <p:cNvPr id="9" name="Picture 8"/>
          <p:cNvPicPr>
            <a:picLocks noChangeAspect="1"/>
          </p:cNvPicPr>
          <p:nvPr/>
        </p:nvPicPr>
        <p:blipFill>
          <a:blip r:embed="rId1"/>
          <a:stretch>
            <a:fillRect/>
          </a:stretch>
        </p:blipFill>
        <p:spPr>
          <a:xfrm>
            <a:off x="0" y="1445124"/>
            <a:ext cx="9361128" cy="5014309"/>
          </a:xfrm>
          <a:prstGeom prst="rect">
            <a:avLst/>
          </a:prstGeom>
        </p:spPr>
      </p:pic>
      <p:pic>
        <p:nvPicPr>
          <p:cNvPr id="11" name="Picture 10"/>
          <p:cNvPicPr>
            <a:picLocks noChangeAspect="1"/>
          </p:cNvPicPr>
          <p:nvPr/>
        </p:nvPicPr>
        <p:blipFill>
          <a:blip r:embed="rId2"/>
          <a:stretch>
            <a:fillRect/>
          </a:stretch>
        </p:blipFill>
        <p:spPr>
          <a:xfrm>
            <a:off x="8281158" y="3407733"/>
            <a:ext cx="3889576" cy="303043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7" name="Title 1"/>
          <p:cNvSpPr>
            <a:spLocks noGrp="1"/>
          </p:cNvSpPr>
          <p:nvPr>
            <p:ph type="title"/>
          </p:nvPr>
        </p:nvSpPr>
        <p:spPr>
          <a:xfrm>
            <a:off x="4267016" y="315969"/>
            <a:ext cx="3800538" cy="575433"/>
          </a:xfrm>
        </p:spPr>
        <p:txBody>
          <a:bodyPr>
            <a:noAutofit/>
          </a:bodyPr>
          <a:lstStyle/>
          <a:p>
            <a:r>
              <a:rPr lang="en-US" sz="2300" b="1"/>
              <a:t>HttpClient Class Demo-02</a:t>
            </a:r>
            <a:endParaRPr lang="en-US" sz="2300" b="1"/>
          </a:p>
        </p:txBody>
      </p:sp>
      <p:sp>
        <p:nvSpPr>
          <p:cNvPr id="9" name="TextBox 8"/>
          <p:cNvSpPr txBox="1"/>
          <p:nvPr/>
        </p:nvSpPr>
        <p:spPr>
          <a:xfrm>
            <a:off x="226670" y="891402"/>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1.Create a WPF app named </a:t>
            </a:r>
            <a:r>
              <a:rPr lang="en-US" sz="2300" b="1">
                <a:solidFill>
                  <a:srgbClr val="111111"/>
                </a:solidFill>
                <a:latin typeface="+mj-lt"/>
              </a:rPr>
              <a:t>DemoHttpClient </a:t>
            </a:r>
            <a:r>
              <a:rPr lang="en-US" sz="2300">
                <a:solidFill>
                  <a:srgbClr val="111111"/>
                </a:solidFill>
                <a:latin typeface="+mj-lt"/>
              </a:rPr>
              <a:t>that has UI as follows :  </a:t>
            </a:r>
            <a:endParaRPr lang="en-US" sz="2300">
              <a:solidFill>
                <a:srgbClr val="111111"/>
              </a:solidFill>
              <a:latin typeface="+mj-lt"/>
            </a:endParaRPr>
          </a:p>
        </p:txBody>
      </p:sp>
      <p:pic>
        <p:nvPicPr>
          <p:cNvPr id="11" name="Picture 10"/>
          <p:cNvPicPr>
            <a:picLocks noChangeAspect="1"/>
          </p:cNvPicPr>
          <p:nvPr/>
        </p:nvPicPr>
        <p:blipFill>
          <a:blip r:embed="rId1"/>
          <a:stretch>
            <a:fillRect/>
          </a:stretch>
        </p:blipFill>
        <p:spPr>
          <a:xfrm>
            <a:off x="3158086" y="1682065"/>
            <a:ext cx="5722536" cy="4498520"/>
          </a:xfrm>
          <a:prstGeom prst="rect">
            <a:avLst/>
          </a:prstGeom>
        </p:spPr>
      </p:pic>
      <p:grpSp>
        <p:nvGrpSpPr>
          <p:cNvPr id="12" name="Group 11"/>
          <p:cNvGrpSpPr/>
          <p:nvPr/>
        </p:nvGrpSpPr>
        <p:grpSpPr>
          <a:xfrm>
            <a:off x="7592992" y="1977890"/>
            <a:ext cx="3486431" cy="1718321"/>
            <a:chOff x="7171110" y="2041200"/>
            <a:chExt cx="3486431" cy="1718321"/>
          </a:xfrm>
        </p:grpSpPr>
        <p:cxnSp>
          <p:nvCxnSpPr>
            <p:cNvPr id="13" name="Straight Arrow Connector 12"/>
            <p:cNvCxnSpPr/>
            <p:nvPr/>
          </p:nvCxnSpPr>
          <p:spPr>
            <a:xfrm flipH="1">
              <a:off x="7171110" y="2616965"/>
              <a:ext cx="1809708" cy="7632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Rectangle: Rounded Corners 13"/>
            <p:cNvSpPr/>
            <p:nvPr/>
          </p:nvSpPr>
          <p:spPr>
            <a:xfrm>
              <a:off x="8859914" y="2041200"/>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TextBox Control</a:t>
              </a:r>
              <a:endParaRPr lang="en-US" b="1" i="1">
                <a:solidFill>
                  <a:schemeClr val="bg1"/>
                </a:solidFill>
              </a:endParaRPr>
            </a:p>
          </p:txBody>
        </p:sp>
        <p:cxnSp>
          <p:nvCxnSpPr>
            <p:cNvPr id="15" name="Straight Arrow Connector 14"/>
            <p:cNvCxnSpPr/>
            <p:nvPr/>
          </p:nvCxnSpPr>
          <p:spPr>
            <a:xfrm flipH="1">
              <a:off x="7491899" y="2653343"/>
              <a:ext cx="1407594" cy="11061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16" name="Group 15"/>
          <p:cNvGrpSpPr/>
          <p:nvPr/>
        </p:nvGrpSpPr>
        <p:grpSpPr>
          <a:xfrm>
            <a:off x="848310" y="1911722"/>
            <a:ext cx="2309776" cy="1013158"/>
            <a:chOff x="321627" y="1944863"/>
            <a:chExt cx="2309776" cy="1013158"/>
          </a:xfrm>
        </p:grpSpPr>
        <p:sp>
          <p:nvSpPr>
            <p:cNvPr id="17" name="Rectangle: Rounded Corners 16"/>
            <p:cNvSpPr/>
            <p:nvPr/>
          </p:nvSpPr>
          <p:spPr>
            <a:xfrm>
              <a:off x="321627" y="194486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Label Control</a:t>
              </a:r>
              <a:endParaRPr lang="en-US" b="1" i="1">
                <a:solidFill>
                  <a:schemeClr val="bg1"/>
                </a:solidFill>
              </a:endParaRPr>
            </a:p>
          </p:txBody>
        </p:sp>
        <p:cxnSp>
          <p:nvCxnSpPr>
            <p:cNvPr id="18" name="Straight Arrow Connector 17"/>
            <p:cNvCxnSpPr>
              <a:stCxn id="17" idx="3"/>
            </p:cNvCxnSpPr>
            <p:nvPr/>
          </p:nvCxnSpPr>
          <p:spPr>
            <a:xfrm flipV="1">
              <a:off x="2119254" y="2278630"/>
              <a:ext cx="492212" cy="8959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p:cNvCxnSpPr>
              <a:stCxn id="17" idx="3"/>
            </p:cNvCxnSpPr>
            <p:nvPr/>
          </p:nvCxnSpPr>
          <p:spPr>
            <a:xfrm>
              <a:off x="2119254" y="2368229"/>
              <a:ext cx="512149" cy="5897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1" name="Group 20"/>
          <p:cNvGrpSpPr/>
          <p:nvPr/>
        </p:nvGrpSpPr>
        <p:grpSpPr>
          <a:xfrm>
            <a:off x="787642" y="5498849"/>
            <a:ext cx="7476681" cy="846731"/>
            <a:chOff x="321626" y="3654554"/>
            <a:chExt cx="7357397" cy="846731"/>
          </a:xfrm>
        </p:grpSpPr>
        <p:sp>
          <p:nvSpPr>
            <p:cNvPr id="22" name="Rectangle: Rounded Corners 21"/>
            <p:cNvSpPr/>
            <p:nvPr/>
          </p:nvSpPr>
          <p:spPr>
            <a:xfrm>
              <a:off x="321626" y="3654554"/>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Button Control</a:t>
              </a:r>
              <a:endParaRPr lang="en-US" b="1" i="1">
                <a:solidFill>
                  <a:schemeClr val="bg1"/>
                </a:solidFill>
              </a:endParaRPr>
            </a:p>
          </p:txBody>
        </p:sp>
        <p:cxnSp>
          <p:nvCxnSpPr>
            <p:cNvPr id="23" name="Straight Arrow Connector 22"/>
            <p:cNvCxnSpPr/>
            <p:nvPr/>
          </p:nvCxnSpPr>
          <p:spPr>
            <a:xfrm>
              <a:off x="2119253" y="4133899"/>
              <a:ext cx="1069996"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4" name="Rectangle 23"/>
            <p:cNvSpPr/>
            <p:nvPr/>
          </p:nvSpPr>
          <p:spPr>
            <a:xfrm>
              <a:off x="3189248" y="3949065"/>
              <a:ext cx="4489775" cy="3872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89068" y="901552"/>
            <a:ext cx="6948071"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XAML code of </a:t>
            </a:r>
            <a:r>
              <a:rPr lang="en-US" sz="2300" b="1">
                <a:solidFill>
                  <a:srgbClr val="111111"/>
                </a:solidFill>
                <a:latin typeface="+mj-lt"/>
              </a:rPr>
              <a:t>MainWindow.xaml</a:t>
            </a:r>
            <a:r>
              <a:rPr lang="en-US" sz="2300">
                <a:solidFill>
                  <a:srgbClr val="111111"/>
                </a:solidFill>
                <a:latin typeface="+mj-lt"/>
              </a:rPr>
              <a:t>:</a:t>
            </a:r>
            <a:endParaRPr lang="en-US" sz="2300">
              <a:solidFill>
                <a:srgbClr val="111111"/>
              </a:solidFill>
              <a:latin typeface="+mj-lt"/>
            </a:endParaRPr>
          </a:p>
        </p:txBody>
      </p:sp>
      <p:sp>
        <p:nvSpPr>
          <p:cNvPr id="7" name="TextBox 6"/>
          <p:cNvSpPr txBox="1"/>
          <p:nvPr/>
        </p:nvSpPr>
        <p:spPr>
          <a:xfrm>
            <a:off x="430043" y="1774264"/>
            <a:ext cx="11331914" cy="4093428"/>
          </a:xfrm>
          <a:prstGeom prst="rect">
            <a:avLst/>
          </a:prstGeom>
          <a:noFill/>
        </p:spPr>
        <p:txBody>
          <a:bodyPr wrap="square">
            <a:spAutoFit/>
          </a:bodyPr>
          <a:lstStyle/>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Class</a:t>
            </a:r>
            <a:r>
              <a:rPr lang="en-US" sz="2000">
                <a:solidFill>
                  <a:srgbClr val="0000FF"/>
                </a:solidFill>
                <a:latin typeface="Consolas" panose="020B0609020204030204" pitchFamily="49" charset="0"/>
              </a:rPr>
              <a:t>="DemoHttpClient.MainWindow"</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="http://schemas.microsoft.com/winfx/2006/xaml/presentation"</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x</a:t>
            </a:r>
            <a:r>
              <a:rPr lang="en-US" sz="2000">
                <a:solidFill>
                  <a:srgbClr val="0000FF"/>
                </a:solidFill>
                <a:latin typeface="Consolas" panose="020B0609020204030204" pitchFamily="49" charset="0"/>
              </a:rPr>
              <a:t>="http://schemas.microsoft.com/winfx/2006/xaml"</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d</a:t>
            </a:r>
            <a:r>
              <a:rPr lang="en-US" sz="2000">
                <a:solidFill>
                  <a:srgbClr val="0000FF"/>
                </a:solidFill>
                <a:latin typeface="Consolas" panose="020B0609020204030204" pitchFamily="49" charset="0"/>
              </a:rPr>
              <a:t>="http://schemas.microsoft.com/expression/blend/2008"</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mc</a:t>
            </a:r>
            <a:r>
              <a:rPr lang="en-US" sz="2000">
                <a:solidFill>
                  <a:srgbClr val="0000FF"/>
                </a:solidFill>
                <a:latin typeface="Consolas" panose="020B0609020204030204" pitchFamily="49" charset="0"/>
              </a:rPr>
              <a:t>="http://schemas.openxmlformats.org/markup-compatibility/2006"</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xmlns</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local</a:t>
            </a:r>
            <a:r>
              <a:rPr lang="en-US" sz="2000">
                <a:solidFill>
                  <a:srgbClr val="0000FF"/>
                </a:solidFill>
                <a:latin typeface="Consolas" panose="020B0609020204030204" pitchFamily="49" charset="0"/>
              </a:rPr>
              <a:t>="clr-namespace:DemoWPF_HttpClient"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mc</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Ignorable</a:t>
            </a:r>
            <a:r>
              <a:rPr lang="en-US" sz="2000">
                <a:solidFill>
                  <a:srgbClr val="0000FF"/>
                </a:solidFill>
                <a:latin typeface="Consolas" panose="020B0609020204030204" pitchFamily="49" charset="0"/>
              </a:rPr>
              <a:t>="d"</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Title</a:t>
            </a:r>
            <a:r>
              <a:rPr lang="en-US" sz="2000">
                <a:solidFill>
                  <a:srgbClr val="0000FF"/>
                </a:solidFill>
                <a:latin typeface="Consolas" panose="020B0609020204030204" pitchFamily="49" charset="0"/>
              </a:rPr>
              <a:t>="Using HttpClient"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WindowStartupLocation</a:t>
            </a:r>
            <a:r>
              <a:rPr lang="en-US" sz="2000">
                <a:solidFill>
                  <a:srgbClr val="0000FF"/>
                </a:solidFill>
                <a:latin typeface="Consolas" panose="020B0609020204030204" pitchFamily="49" charset="0"/>
              </a:rPr>
              <a:t>="CenterScreen"</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="450"</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="350" &gt; </a:t>
            </a:r>
            <a:endParaRPr lang="en-US" sz="2000">
              <a:solidFill>
                <a:srgbClr val="0000FF"/>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solidFill>
                <a:srgbClr val="0000FF"/>
              </a:solidFill>
              <a:latin typeface="Consolas" panose="020B0609020204030204" pitchFamily="49" charset="0"/>
            </a:endParaRPr>
          </a:p>
          <a:p>
            <a:r>
              <a:rPr lang="en-US" sz="2000">
                <a:solidFill>
                  <a:srgbClr val="0000FF"/>
                </a:solidFill>
                <a:latin typeface="Consolas" panose="020B0609020204030204" pitchFamily="49" charset="0"/>
              </a:rPr>
              <a:t>    &lt;/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solidFill>
                <a:srgbClr val="0000FF"/>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Window</a:t>
            </a:r>
            <a:r>
              <a:rPr lang="en-US" sz="2000">
                <a:solidFill>
                  <a:srgbClr val="0000FF"/>
                </a:solidFill>
                <a:latin typeface="Consolas" panose="020B0609020204030204" pitchFamily="49" charset="0"/>
              </a:rPr>
              <a:t>&gt;</a:t>
            </a:r>
            <a:endParaRPr lang="en-US" sz="2000"/>
          </a:p>
        </p:txBody>
      </p:sp>
      <p:grpSp>
        <p:nvGrpSpPr>
          <p:cNvPr id="8" name="Group 7"/>
          <p:cNvGrpSpPr/>
          <p:nvPr/>
        </p:nvGrpSpPr>
        <p:grpSpPr>
          <a:xfrm>
            <a:off x="2014064" y="5028022"/>
            <a:ext cx="3498077" cy="846731"/>
            <a:chOff x="3356516" y="4903023"/>
            <a:chExt cx="3498077" cy="846731"/>
          </a:xfrm>
        </p:grpSpPr>
        <p:cxnSp>
          <p:nvCxnSpPr>
            <p:cNvPr id="9" name="Straight Arrow Connector 8"/>
            <p:cNvCxnSpPr/>
            <p:nvPr/>
          </p:nvCxnSpPr>
          <p:spPr>
            <a:xfrm flipH="1" flipV="1">
              <a:off x="3356516" y="5048485"/>
              <a:ext cx="1700450" cy="2221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 name="Rectangle: Rounded Corners 9"/>
            <p:cNvSpPr/>
            <p:nvPr/>
          </p:nvSpPr>
          <p:spPr>
            <a:xfrm>
              <a:off x="5056966" y="4903023"/>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Why Should We Study This Lecture?</a:t>
            </a:r>
            <a:endParaRPr lang="en-US" sz="4000" b="1" dirty="0"/>
          </a:p>
        </p:txBody>
      </p:sp>
      <p:sp>
        <p:nvSpPr>
          <p:cNvPr id="6" name="TextBox 5"/>
          <p:cNvSpPr txBox="1"/>
          <p:nvPr/>
        </p:nvSpPr>
        <p:spPr>
          <a:xfrm>
            <a:off x="-23724" y="1542732"/>
            <a:ext cx="12137066" cy="4277068"/>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Nowadays, distributed applications are popular. People need large applications, running based on a computer network (local area networks-LANs- or wide area network-WAN), including many sites working concurrently. Do you want to create such applications?</a:t>
            </a:r>
            <a:endParaRPr lang="en-US" sz="2600">
              <a:solidFill>
                <a:srgbClr val="111111"/>
              </a:solidFill>
              <a:latin typeface="+mj-lt"/>
            </a:endParaRPr>
          </a:p>
          <a:p>
            <a:pPr marL="342900" indent="-342900" algn="just">
              <a:lnSpc>
                <a:spcPct val="200000"/>
              </a:lnSpc>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How do we develop network applications by .NET?</a:t>
            </a:r>
            <a:endParaRPr lang="en-US" sz="2600" dirty="0">
              <a:solidFill>
                <a:srgbClr val="111111"/>
              </a:solidFill>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endParaRPr lang="en-US" sz="2300">
              <a:solidFill>
                <a:srgbClr val="111111"/>
              </a:solidFill>
              <a:latin typeface="+mj-lt"/>
            </a:endParaRPr>
          </a:p>
        </p:txBody>
      </p:sp>
      <p:sp>
        <p:nvSpPr>
          <p:cNvPr id="11" name="TextBox 10"/>
          <p:cNvSpPr txBox="1"/>
          <p:nvPr/>
        </p:nvSpPr>
        <p:spPr>
          <a:xfrm>
            <a:off x="560333" y="1582340"/>
            <a:ext cx="11303718" cy="4093428"/>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FF0000"/>
                </a:solidFill>
                <a:latin typeface="Consolas" panose="020B0609020204030204" pitchFamily="49" charset="0"/>
              </a:rPr>
              <a:t> Background</a:t>
            </a:r>
            <a:r>
              <a:rPr lang="en-US" sz="2000">
                <a:solidFill>
                  <a:srgbClr val="0000FF"/>
                </a:solidFill>
                <a:latin typeface="Consolas" panose="020B0609020204030204" pitchFamily="49" charset="0"/>
              </a:rPr>
              <a:t>="LightBlue"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 &gt;</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RowDefinition</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="Auto"&gt;&lt;/</a:t>
            </a:r>
            <a:r>
              <a:rPr lang="en-US" sz="2000">
                <a:solidFill>
                  <a:srgbClr val="A31515"/>
                </a:solidFill>
                <a:latin typeface="Consolas" panose="020B0609020204030204" pitchFamily="49" charset="0"/>
              </a:rPr>
              <a:t>RowDefinition</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Grid.RowDefinitions</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="Stretch"</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="Vertical"&gt;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="lblURL"</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="URL"/&gt;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="txtURL"</a:t>
            </a:r>
            <a:r>
              <a:rPr lang="en-US" sz="2000">
                <a:solidFill>
                  <a:srgbClr val="FF0000"/>
                </a:solidFill>
                <a:latin typeface="Consolas" panose="020B0609020204030204" pitchFamily="49" charset="0"/>
              </a:rPr>
              <a:t> Text</a:t>
            </a:r>
            <a:r>
              <a:rPr lang="en-US" sz="2000">
                <a:solidFill>
                  <a:srgbClr val="0000FF"/>
                </a:solidFill>
                <a:latin typeface="Consolas" panose="020B0609020204030204" pitchFamily="49" charset="0"/>
              </a:rPr>
              <a:t>="http://www.contoso.com"</a:t>
            </a:r>
            <a:r>
              <a:rPr lang="en-US" sz="2000">
                <a:solidFill>
                  <a:srgbClr val="FF0000"/>
                </a:solidFill>
                <a:latin typeface="Consolas" panose="020B0609020204030204" pitchFamily="49" charset="0"/>
              </a:rPr>
              <a:t> Height</a:t>
            </a:r>
            <a:r>
              <a:rPr lang="en-US" sz="2000">
                <a:solidFill>
                  <a:srgbClr val="0000FF"/>
                </a:solidFill>
                <a:latin typeface="Consolas" panose="020B0609020204030204" pitchFamily="49" charset="0"/>
              </a:rPr>
              <a:t>="25"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Label</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="lbContent"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="HTML Source" /&gt;</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89068" y="785802"/>
            <a:ext cx="10255469"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XAML code of </a:t>
            </a:r>
            <a:r>
              <a:rPr lang="en-US" sz="2300" b="1">
                <a:solidFill>
                  <a:srgbClr val="111111"/>
                </a:solidFill>
                <a:latin typeface="+mj-lt"/>
              </a:rPr>
              <a:t>Grid </a:t>
            </a:r>
            <a:r>
              <a:rPr lang="en-US" sz="2300">
                <a:solidFill>
                  <a:srgbClr val="111111"/>
                </a:solidFill>
                <a:latin typeface="+mj-lt"/>
              </a:rPr>
              <a:t>tag -  </a:t>
            </a:r>
            <a:r>
              <a:rPr lang="en-US" sz="2300" b="1">
                <a:solidFill>
                  <a:srgbClr val="111111"/>
                </a:solidFill>
                <a:latin typeface="+mj-lt"/>
              </a:rPr>
              <a:t>MainWindow.xaml</a:t>
            </a:r>
            <a:r>
              <a:rPr lang="en-US" sz="2300">
                <a:solidFill>
                  <a:srgbClr val="111111"/>
                </a:solidFill>
                <a:latin typeface="+mj-lt"/>
              </a:rPr>
              <a:t>:</a:t>
            </a:r>
            <a:endParaRPr lang="en-US" sz="2300">
              <a:solidFill>
                <a:srgbClr val="111111"/>
              </a:solidFill>
              <a:latin typeface="+mj-lt"/>
            </a:endParaRPr>
          </a:p>
        </p:txBody>
      </p:sp>
      <p:sp>
        <p:nvSpPr>
          <p:cNvPr id="11" name="TextBox 10"/>
          <p:cNvSpPr txBox="1"/>
          <p:nvPr/>
        </p:nvSpPr>
        <p:spPr>
          <a:xfrm>
            <a:off x="289068" y="1582340"/>
            <a:ext cx="11737028" cy="4708981"/>
          </a:xfrm>
          <a:prstGeom prst="rect">
            <a:avLst/>
          </a:prstGeom>
          <a:noFill/>
        </p:spPr>
        <p:txBody>
          <a:bodyPr wrap="square">
            <a:spAutoFit/>
          </a:bodyPr>
          <a:lstStyle/>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TextBox</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="1"</a:t>
            </a:r>
            <a:r>
              <a:rPr lang="en-US" sz="2000">
                <a:solidFill>
                  <a:srgbClr val="FF0000"/>
                </a:solidFill>
                <a:latin typeface="Consolas" panose="020B0609020204030204" pitchFamily="49" charset="0"/>
              </a:rPr>
              <a:t> Name</a:t>
            </a:r>
            <a:r>
              <a:rPr lang="en-US" sz="2000">
                <a:solidFill>
                  <a:srgbClr val="0000FF"/>
                </a:solidFill>
                <a:latin typeface="Consolas" panose="020B0609020204030204" pitchFamily="49" charset="0"/>
              </a:rPr>
              <a:t>="txtContent"</a:t>
            </a:r>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TextWrapping</a:t>
            </a:r>
            <a:r>
              <a:rPr lang="en-US" sz="2000">
                <a:solidFill>
                  <a:srgbClr val="0000FF"/>
                </a:solidFill>
                <a:latin typeface="Consolas" panose="020B0609020204030204" pitchFamily="49" charset="0"/>
              </a:rPr>
              <a:t>="Wrap"</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HorizontalScrollBarVisibility</a:t>
            </a:r>
            <a:r>
              <a:rPr lang="en-US" sz="2000">
                <a:solidFill>
                  <a:srgbClr val="0000FF"/>
                </a:solidFill>
                <a:latin typeface="Consolas" panose="020B0609020204030204" pitchFamily="49" charset="0"/>
              </a:rPr>
              <a:t>="Auto"</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AcceptsReturn</a:t>
            </a:r>
            <a:r>
              <a:rPr lang="en-US" sz="2000">
                <a:solidFill>
                  <a:srgbClr val="0000FF"/>
                </a:solidFill>
                <a:latin typeface="Consolas" panose="020B0609020204030204" pitchFamily="49" charset="0"/>
              </a:rPr>
              <a:t>="True"</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VerticalScrollBarVisibility</a:t>
            </a:r>
            <a:r>
              <a:rPr lang="en-US" sz="2000">
                <a:solidFill>
                  <a:srgbClr val="0000FF"/>
                </a:solidFill>
                <a:latin typeface="Consolas" panose="020B0609020204030204" pitchFamily="49" charset="0"/>
              </a:rPr>
              <a:t>="Visible"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FF0000"/>
                </a:solidFill>
                <a:latin typeface="Consolas" panose="020B0609020204030204" pitchFamily="49" charset="0"/>
              </a:rPr>
              <a:t> Grid.Row</a:t>
            </a:r>
            <a:r>
              <a:rPr lang="en-US" sz="2000">
                <a:solidFill>
                  <a:srgbClr val="0000FF"/>
                </a:solidFill>
                <a:latin typeface="Consolas" panose="020B0609020204030204" pitchFamily="49" charset="0"/>
              </a:rPr>
              <a:t>="2"</a:t>
            </a:r>
            <a:r>
              <a:rPr lang="en-US" sz="2000">
                <a:solidFill>
                  <a:srgbClr val="FF0000"/>
                </a:solidFill>
                <a:latin typeface="Consolas" panose="020B0609020204030204" pitchFamily="49" charset="0"/>
              </a:rPr>
              <a:t> Orientation</a:t>
            </a:r>
            <a:r>
              <a:rPr lang="en-US" sz="2000">
                <a:solidFill>
                  <a:srgbClr val="0000FF"/>
                </a:solidFill>
                <a:latin typeface="Consolas" panose="020B0609020204030204" pitchFamily="49" charset="0"/>
              </a:rPr>
              <a:t>="Horizontal"</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HorizontalAlignment</a:t>
            </a:r>
            <a:r>
              <a:rPr lang="en-US" sz="2000">
                <a:solidFill>
                  <a:srgbClr val="0000FF"/>
                </a:solidFill>
                <a:latin typeface="Consolas" panose="020B0609020204030204" pitchFamily="49" charset="0"/>
              </a:rPr>
              <a:t>="Center"</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VerticalAlignment</a:t>
            </a:r>
            <a:r>
              <a:rPr lang="en-US" sz="2000">
                <a:solidFill>
                  <a:srgbClr val="0000FF"/>
                </a:solidFill>
                <a:latin typeface="Consolas" panose="020B0609020204030204" pitchFamily="49" charset="0"/>
              </a:rPr>
              <a:t>="Top" &gt;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="btnViewHTML"</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="View HTML"</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="btnViewHTML_Click" </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="btnClear"</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="Clear"</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="btnClear_Click"/&gt;</a:t>
            </a:r>
            <a:endParaRPr lang="en-US" sz="2000">
              <a:solidFill>
                <a:srgbClr val="000000"/>
              </a:solidFill>
              <a:highlight>
                <a:srgbClr val="00FF00"/>
              </a:highlight>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Button</a:t>
            </a:r>
            <a:r>
              <a:rPr lang="en-US" sz="2000">
                <a:solidFill>
                  <a:srgbClr val="FF0000"/>
                </a:solidFill>
                <a:latin typeface="Consolas" panose="020B0609020204030204" pitchFamily="49" charset="0"/>
              </a:rPr>
              <a:t> x</a:t>
            </a:r>
            <a:r>
              <a:rPr lang="en-US" sz="2000">
                <a:solidFill>
                  <a:srgbClr val="0000FF"/>
                </a:solidFill>
                <a:latin typeface="Consolas" panose="020B0609020204030204" pitchFamily="49" charset="0"/>
              </a:rPr>
              <a:t>:</a:t>
            </a:r>
            <a:r>
              <a:rPr lang="en-US" sz="2000">
                <a:solidFill>
                  <a:srgbClr val="FF0000"/>
                </a:solidFill>
                <a:latin typeface="Consolas" panose="020B0609020204030204" pitchFamily="49" charset="0"/>
              </a:rPr>
              <a:t>Name</a:t>
            </a:r>
            <a:r>
              <a:rPr lang="en-US" sz="2000">
                <a:solidFill>
                  <a:srgbClr val="0000FF"/>
                </a:solidFill>
                <a:latin typeface="Consolas" panose="020B0609020204030204" pitchFamily="49" charset="0"/>
              </a:rPr>
              <a:t>="btnClose"</a:t>
            </a:r>
            <a:r>
              <a:rPr lang="en-US" sz="2000">
                <a:solidFill>
                  <a:srgbClr val="FF0000"/>
                </a:solidFill>
                <a:latin typeface="Consolas" panose="020B0609020204030204" pitchFamily="49" charset="0"/>
              </a:rPr>
              <a:t> Margin</a:t>
            </a:r>
            <a:r>
              <a:rPr lang="en-US" sz="2000">
                <a:solidFill>
                  <a:srgbClr val="0000FF"/>
                </a:solidFill>
                <a:latin typeface="Consolas" panose="020B0609020204030204" pitchFamily="49" charset="0"/>
              </a:rPr>
              <a:t>="25,5"</a:t>
            </a:r>
            <a:r>
              <a:rPr lang="en-US" sz="2000">
                <a:solidFill>
                  <a:srgbClr val="000000"/>
                </a:solidFill>
                <a:latin typeface="Consolas" panose="020B0609020204030204" pitchFamily="49" charset="0"/>
              </a:rPr>
              <a:t> </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FF0000"/>
                </a:solidFill>
                <a:latin typeface="Consolas" panose="020B0609020204030204" pitchFamily="49" charset="0"/>
              </a:rPr>
              <a:t> Width</a:t>
            </a:r>
            <a:r>
              <a:rPr lang="en-US" sz="2000">
                <a:solidFill>
                  <a:srgbClr val="0000FF"/>
                </a:solidFill>
                <a:latin typeface="Consolas" panose="020B0609020204030204" pitchFamily="49" charset="0"/>
              </a:rPr>
              <a:t>="80"</a:t>
            </a:r>
            <a:r>
              <a:rPr lang="en-US" sz="2000">
                <a:solidFill>
                  <a:srgbClr val="FF0000"/>
                </a:solidFill>
                <a:latin typeface="Consolas" panose="020B0609020204030204" pitchFamily="49" charset="0"/>
              </a:rPr>
              <a:t> Content</a:t>
            </a:r>
            <a:r>
              <a:rPr lang="en-US" sz="2000">
                <a:solidFill>
                  <a:srgbClr val="0000FF"/>
                </a:solidFill>
                <a:latin typeface="Consolas" panose="020B0609020204030204" pitchFamily="49" charset="0"/>
              </a:rPr>
              <a:t>="Close"</a:t>
            </a:r>
            <a:r>
              <a:rPr lang="en-US" sz="2000">
                <a:solidFill>
                  <a:srgbClr val="FF0000"/>
                </a:solidFill>
                <a:latin typeface="Consolas" panose="020B0609020204030204" pitchFamily="49" charset="0"/>
              </a:rPr>
              <a:t> </a:t>
            </a:r>
            <a:r>
              <a:rPr lang="en-US" sz="2000">
                <a:solidFill>
                  <a:srgbClr val="FF0000"/>
                </a:solidFill>
                <a:highlight>
                  <a:srgbClr val="00FF00"/>
                </a:highlight>
                <a:latin typeface="Consolas" panose="020B0609020204030204" pitchFamily="49" charset="0"/>
              </a:rPr>
              <a:t>Click</a:t>
            </a:r>
            <a:r>
              <a:rPr lang="en-US" sz="2000">
                <a:solidFill>
                  <a:srgbClr val="0000FF"/>
                </a:solidFill>
                <a:highlight>
                  <a:srgbClr val="00FF00"/>
                </a:highlight>
                <a:latin typeface="Consolas" panose="020B0609020204030204" pitchFamily="49" charset="0"/>
              </a:rPr>
              <a:t>="btnClose_Click"</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StackPanel</a:t>
            </a:r>
            <a:r>
              <a:rPr lang="en-US" sz="2000">
                <a:solidFill>
                  <a:srgbClr val="0000FF"/>
                </a:solidFill>
                <a:latin typeface="Consolas" panose="020B0609020204030204" pitchFamily="49" charset="0"/>
              </a:rPr>
              <a:t>&gt;</a:t>
            </a:r>
            <a:endParaRPr lang="en-US" sz="2000">
              <a:solidFill>
                <a:srgbClr val="000000"/>
              </a:solidFill>
              <a:latin typeface="Consolas" panose="020B0609020204030204" pitchFamily="49" charset="0"/>
            </a:endParaRPr>
          </a:p>
          <a:p>
            <a:r>
              <a:rPr lang="en-US" sz="2000">
                <a:solidFill>
                  <a:srgbClr val="0000FF"/>
                </a:solidFill>
                <a:latin typeface="Consolas" panose="020B0609020204030204" pitchFamily="49" charset="0"/>
              </a:rPr>
              <a:t>&lt;/</a:t>
            </a:r>
            <a:r>
              <a:rPr lang="en-US" sz="2000">
                <a:solidFill>
                  <a:srgbClr val="A31515"/>
                </a:solidFill>
                <a:latin typeface="Consolas" panose="020B0609020204030204" pitchFamily="49" charset="0"/>
              </a:rPr>
              <a:t>Grid</a:t>
            </a:r>
            <a:r>
              <a:rPr lang="en-US" sz="2000">
                <a:solidFill>
                  <a:srgbClr val="0000FF"/>
                </a:solidFill>
                <a:latin typeface="Consolas" panose="020B0609020204030204" pitchFamily="49" charset="0"/>
              </a:rPr>
              <a:t>&gt;</a:t>
            </a:r>
            <a:endParaRPr lang="en-US" sz="2000"/>
          </a:p>
        </p:txBody>
      </p:sp>
      <p:grpSp>
        <p:nvGrpSpPr>
          <p:cNvPr id="8" name="Group 7"/>
          <p:cNvGrpSpPr/>
          <p:nvPr/>
        </p:nvGrpSpPr>
        <p:grpSpPr>
          <a:xfrm rot="10800000">
            <a:off x="8800264" y="4317358"/>
            <a:ext cx="3102668" cy="977692"/>
            <a:chOff x="222127" y="1925473"/>
            <a:chExt cx="3102668" cy="977692"/>
          </a:xfrm>
        </p:grpSpPr>
        <p:sp>
          <p:nvSpPr>
            <p:cNvPr id="9" name="Rectangle: Rounded Corners 8"/>
            <p:cNvSpPr/>
            <p:nvPr/>
          </p:nvSpPr>
          <p:spPr>
            <a:xfrm rot="10800000">
              <a:off x="222127" y="2013687"/>
              <a:ext cx="1986336"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i="1">
                  <a:solidFill>
                    <a:schemeClr val="bg1"/>
                  </a:solidFill>
                </a:rPr>
                <a:t>Event Handler: Click</a:t>
              </a:r>
              <a:endParaRPr lang="en-US" b="1" i="1">
                <a:solidFill>
                  <a:schemeClr val="bg1"/>
                </a:solidFill>
              </a:endParaRPr>
            </a:p>
          </p:txBody>
        </p:sp>
        <p:cxnSp>
          <p:nvCxnSpPr>
            <p:cNvPr id="10" name="Straight Arrow Connector 9"/>
            <p:cNvCxnSpPr/>
            <p:nvPr/>
          </p:nvCxnSpPr>
          <p:spPr>
            <a:xfrm rot="10800000" flipH="1">
              <a:off x="2208463" y="1925473"/>
              <a:ext cx="1116332" cy="51157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rot="10800000" flipH="1" flipV="1">
              <a:off x="2208463" y="2470702"/>
              <a:ext cx="703148" cy="43246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cxnSp>
        <p:nvCxnSpPr>
          <p:cNvPr id="17" name="Straight Arrow Connector 16"/>
          <p:cNvCxnSpPr>
            <a:stCxn id="9" idx="1"/>
          </p:cNvCxnSpPr>
          <p:nvPr/>
        </p:nvCxnSpPr>
        <p:spPr>
          <a:xfrm flipH="1">
            <a:off x="8800264" y="4783471"/>
            <a:ext cx="111633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186814" y="761938"/>
            <a:ext cx="9801922" cy="467051"/>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2.Write codes in </a:t>
            </a:r>
            <a:r>
              <a:rPr lang="en-US" sz="2400" b="1">
                <a:solidFill>
                  <a:srgbClr val="111111"/>
                </a:solidFill>
                <a:latin typeface="+mj-lt"/>
              </a:rPr>
              <a:t>MainWindow.xaml</a:t>
            </a:r>
            <a:r>
              <a:rPr lang="en-US" sz="2400" b="1" kern="1200">
                <a:solidFill>
                  <a:schemeClr val="dk1"/>
                </a:solidFill>
                <a:latin typeface="+mn-lt"/>
                <a:ea typeface="+mn-ea"/>
                <a:cs typeface="+mn-cs"/>
              </a:rPr>
              <a:t>.cs </a:t>
            </a:r>
            <a:r>
              <a:rPr lang="en-US" sz="2300">
                <a:solidFill>
                  <a:srgbClr val="111111"/>
                </a:solidFill>
                <a:latin typeface="+mj-lt"/>
              </a:rPr>
              <a:t>and run the project as follows:</a:t>
            </a:r>
            <a:endParaRPr lang="en-US" sz="2300" b="1">
              <a:solidFill>
                <a:srgbClr val="111111"/>
              </a:solidFill>
              <a:latin typeface="+mj-lt"/>
            </a:endParaRPr>
          </a:p>
        </p:txBody>
      </p:sp>
      <p:sp>
        <p:nvSpPr>
          <p:cNvPr id="7" name="TextBox 6"/>
          <p:cNvSpPr txBox="1"/>
          <p:nvPr/>
        </p:nvSpPr>
        <p:spPr>
          <a:xfrm>
            <a:off x="186814" y="1201685"/>
            <a:ext cx="2979173" cy="584775"/>
          </a:xfrm>
          <a:prstGeom prst="rect">
            <a:avLst/>
          </a:prstGeom>
          <a:noFill/>
        </p:spPr>
        <p:txBody>
          <a:bodyPr wrap="square">
            <a:spAutoFit/>
          </a:bodyPr>
          <a:lstStyle/>
          <a:p>
            <a:r>
              <a:rPr lang="en-US" sz="1600">
                <a:solidFill>
                  <a:srgbClr val="0000FF"/>
                </a:solidFill>
                <a:latin typeface="Consolas" panose="020B0609020204030204" pitchFamily="49" charset="0"/>
              </a:rPr>
              <a:t>//…</a:t>
            </a:r>
            <a:endParaRPr lang="en-US" sz="1600">
              <a:solidFill>
                <a:srgbClr val="0000FF"/>
              </a:solidFill>
              <a:latin typeface="Consolas" panose="020B0609020204030204" pitchFamily="49" charset="0"/>
            </a:endParaRPr>
          </a:p>
          <a:p>
            <a:r>
              <a:rPr lang="en-US" sz="1600">
                <a:solidFill>
                  <a:srgbClr val="0000FF"/>
                </a:solidFill>
                <a:latin typeface="Consolas" panose="020B0609020204030204" pitchFamily="49" charset="0"/>
              </a:rPr>
              <a:t>using</a:t>
            </a:r>
            <a:r>
              <a:rPr lang="en-US" sz="1600">
                <a:solidFill>
                  <a:srgbClr val="000000"/>
                </a:solidFill>
                <a:latin typeface="Consolas" panose="020B0609020204030204" pitchFamily="49" charset="0"/>
              </a:rPr>
              <a:t> System.Net.Http;</a:t>
            </a:r>
            <a:endParaRPr lang="en-US" sz="1600"/>
          </a:p>
        </p:txBody>
      </p:sp>
      <p:sp>
        <p:nvSpPr>
          <p:cNvPr id="9" name="Rectangle 8"/>
          <p:cNvSpPr/>
          <p:nvPr/>
        </p:nvSpPr>
        <p:spPr>
          <a:xfrm>
            <a:off x="260465" y="1475124"/>
            <a:ext cx="2482735" cy="2942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86814" y="1819779"/>
            <a:ext cx="7712108" cy="4610500"/>
            <a:chOff x="186814" y="1819779"/>
            <a:chExt cx="7712108" cy="4610500"/>
          </a:xfrm>
        </p:grpSpPr>
        <p:pic>
          <p:nvPicPr>
            <p:cNvPr id="8" name="Picture 7"/>
            <p:cNvPicPr>
              <a:picLocks noChangeAspect="1"/>
            </p:cNvPicPr>
            <p:nvPr/>
          </p:nvPicPr>
          <p:blipFill>
            <a:blip r:embed="rId1"/>
            <a:stretch>
              <a:fillRect/>
            </a:stretch>
          </p:blipFill>
          <p:spPr>
            <a:xfrm>
              <a:off x="186814" y="1819779"/>
              <a:ext cx="7712108" cy="4610500"/>
            </a:xfrm>
            <a:prstGeom prst="rect">
              <a:avLst/>
            </a:prstGeom>
          </p:spPr>
        </p:pic>
        <p:sp>
          <p:nvSpPr>
            <p:cNvPr id="10" name="Rectangle 9"/>
            <p:cNvSpPr/>
            <p:nvPr/>
          </p:nvSpPr>
          <p:spPr>
            <a:xfrm>
              <a:off x="1396181" y="4528039"/>
              <a:ext cx="5506064" cy="27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a:stretch>
            <a:fillRect/>
          </a:stretch>
        </p:blipFill>
        <p:spPr>
          <a:xfrm>
            <a:off x="7771105" y="2967009"/>
            <a:ext cx="4372091" cy="343692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Understanding Domain Name System (DNS)</a:t>
            </a:r>
            <a:endParaRPr lang="en-US" sz="4000" b="1"/>
          </a:p>
        </p:txBody>
      </p:sp>
      <p:sp>
        <p:nvSpPr>
          <p:cNvPr id="7" name="TextBox 6"/>
          <p:cNvSpPr txBox="1"/>
          <p:nvPr/>
        </p:nvSpPr>
        <p:spPr>
          <a:xfrm>
            <a:off x="-39329" y="1489221"/>
            <a:ext cx="12157767" cy="49859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Domain Name System (DNS) is the process , which converts Internet address in mnemonic form into the equivalent number IP address</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DNS can also be considered as an database that is present on various computers and has names and IP address of various hosts on the internet</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DNS consists of three components:</a:t>
            </a:r>
            <a:endParaRPr lang="en-US" sz="2600">
              <a:solidFill>
                <a:srgbClr val="111111"/>
              </a:solidFill>
              <a:latin typeface="+mj-lt"/>
            </a:endParaRPr>
          </a:p>
          <a:p>
            <a:pPr marL="514350" indent="-230505"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first is a “Name Space” that establishes the syntactical rules for creating and structuring legal DNS names</a:t>
            </a:r>
            <a:endParaRPr lang="en-US" sz="2300"/>
          </a:p>
          <a:p>
            <a:pPr marL="514350" indent="-230505"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second is a “Globally Distributed Database” implemented on a network of “Name Servers”</a:t>
            </a:r>
            <a:endParaRPr lang="en-US" sz="2300"/>
          </a:p>
          <a:p>
            <a:pPr marL="514350" indent="-230505"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third is "Resolver" software, which understands how to formulate a DNS query and is built into practically every Internet-capable application</a:t>
            </a:r>
            <a:endParaRPr lang="en-US" sz="2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Date Placeholder 3"/>
          <p:cNvSpPr>
            <a:spLocks noGrp="1"/>
          </p:cNvSpPr>
          <p:nvPr>
            <p:ph type="dt" sz="half" idx="10"/>
          </p:nvPr>
        </p:nvSpPr>
        <p:spPr/>
        <p:txBody>
          <a:bodyPr/>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p>
            <a:fld id="{CC0149FD-98BB-4821-915B-09C9BFE4B727}" type="slidenum">
              <a:rPr lang="en-US" smtClean="0"/>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extBox 8"/>
          <p:cNvSpPr txBox="1"/>
          <p:nvPr/>
        </p:nvSpPr>
        <p:spPr>
          <a:xfrm>
            <a:off x="226142" y="1518464"/>
            <a:ext cx="2507226" cy="369332"/>
          </a:xfrm>
          <a:prstGeom prst="rect">
            <a:avLst/>
          </a:prstGeom>
          <a:noFill/>
          <a:ln w="19050">
            <a:solidFill>
              <a:srgbClr val="FF0000"/>
            </a:solidFill>
          </a:ln>
        </p:spPr>
        <p:txBody>
          <a:bodyPr wrap="square">
            <a:spAutoFit/>
          </a:bodyPr>
          <a:lstStyle/>
          <a:p>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System.Net;</a:t>
            </a:r>
            <a:endParaRPr lang="en-US"/>
          </a:p>
        </p:txBody>
      </p:sp>
      <p:sp>
        <p:nvSpPr>
          <p:cNvPr id="12" name="Title 1"/>
          <p:cNvSpPr txBox="1"/>
          <p:nvPr/>
        </p:nvSpPr>
        <p:spPr>
          <a:xfrm>
            <a:off x="396763" y="720006"/>
            <a:ext cx="11682347"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Understanding Domain Name System (DNS)</a:t>
            </a:r>
            <a:endParaRPr lang="en-US" sz="4000" b="1"/>
          </a:p>
        </p:txBody>
      </p:sp>
      <p:pic>
        <p:nvPicPr>
          <p:cNvPr id="16" name="Picture 15"/>
          <p:cNvPicPr>
            <a:picLocks noChangeAspect="1"/>
          </p:cNvPicPr>
          <p:nvPr/>
        </p:nvPicPr>
        <p:blipFill>
          <a:blip r:embed="rId1"/>
          <a:stretch>
            <a:fillRect/>
          </a:stretch>
        </p:blipFill>
        <p:spPr>
          <a:xfrm>
            <a:off x="7994113" y="2035277"/>
            <a:ext cx="3947773" cy="4403635"/>
          </a:xfrm>
          <a:prstGeom prst="rect">
            <a:avLst/>
          </a:prstGeom>
        </p:spPr>
      </p:pic>
      <p:grpSp>
        <p:nvGrpSpPr>
          <p:cNvPr id="21" name="Group 20"/>
          <p:cNvGrpSpPr/>
          <p:nvPr/>
        </p:nvGrpSpPr>
        <p:grpSpPr>
          <a:xfrm>
            <a:off x="196645" y="1921934"/>
            <a:ext cx="7579007" cy="4507146"/>
            <a:chOff x="196645" y="1921934"/>
            <a:chExt cx="7579007" cy="4507146"/>
          </a:xfrm>
        </p:grpSpPr>
        <p:pic>
          <p:nvPicPr>
            <p:cNvPr id="18" name="Picture 17"/>
            <p:cNvPicPr>
              <a:picLocks noChangeAspect="1"/>
            </p:cNvPicPr>
            <p:nvPr/>
          </p:nvPicPr>
          <p:blipFill>
            <a:blip r:embed="rId2"/>
            <a:stretch>
              <a:fillRect/>
            </a:stretch>
          </p:blipFill>
          <p:spPr>
            <a:xfrm>
              <a:off x="196645" y="1921934"/>
              <a:ext cx="7579007" cy="4507146"/>
            </a:xfrm>
            <a:prstGeom prst="rect">
              <a:avLst/>
            </a:prstGeom>
          </p:spPr>
        </p:pic>
        <p:sp>
          <p:nvSpPr>
            <p:cNvPr id="20" name="Rectangle 19"/>
            <p:cNvSpPr/>
            <p:nvPr/>
          </p:nvSpPr>
          <p:spPr>
            <a:xfrm>
              <a:off x="1174955" y="2691277"/>
              <a:ext cx="6199239" cy="2977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The System.Net.Sockets Namespace</a:t>
            </a:r>
            <a:endParaRPr lang="en-US" sz="4000" b="1"/>
          </a:p>
        </p:txBody>
      </p:sp>
      <p:sp>
        <p:nvSpPr>
          <p:cNvPr id="7" name="TextBox 6"/>
          <p:cNvSpPr txBox="1"/>
          <p:nvPr/>
        </p:nvSpPr>
        <p:spPr>
          <a:xfrm>
            <a:off x="-58996" y="1406465"/>
            <a:ext cx="12250996" cy="892552"/>
          </a:xfrm>
          <a:prstGeom prst="rect">
            <a:avLst/>
          </a:prstGeom>
          <a:noFill/>
        </p:spPr>
        <p:txBody>
          <a:bodyPr wrap="square">
            <a:spAutoFit/>
          </a:bodyPr>
          <a:lstStyle/>
          <a:p>
            <a:pPr marL="342900" indent="-342900" algn="just">
              <a:spcBef>
                <a:spcPts val="3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Provides a managed implementation of the Windows Sockets (Winsock) interface for developers who need to tightly control access to the network</a:t>
            </a:r>
            <a:endParaRPr lang="en-US" sz="2600">
              <a:solidFill>
                <a:srgbClr val="111111"/>
              </a:solidFill>
              <a:latin typeface="+mj-lt"/>
            </a:endParaRPr>
          </a:p>
        </p:txBody>
      </p:sp>
      <p:graphicFrame>
        <p:nvGraphicFramePr>
          <p:cNvPr id="8" name="Table 7"/>
          <p:cNvGraphicFramePr>
            <a:graphicFrameLocks noGrp="1"/>
          </p:cNvGraphicFramePr>
          <p:nvPr/>
        </p:nvGraphicFramePr>
        <p:xfrm>
          <a:off x="96165" y="2842945"/>
          <a:ext cx="12012441" cy="3590586"/>
        </p:xfrm>
        <a:graphic>
          <a:graphicData uri="http://schemas.openxmlformats.org/drawingml/2006/table">
            <a:tbl>
              <a:tblPr firstRow="1" bandRow="1">
                <a:tableStyleId>{5C22544A-7EE6-4342-B048-85BDC9FD1C3A}</a:tableStyleId>
              </a:tblPr>
              <a:tblGrid>
                <a:gridCol w="3549438"/>
                <a:gridCol w="8463003"/>
              </a:tblGrid>
              <a:tr h="405488">
                <a:tc>
                  <a:txBody>
                    <a:bodyPr/>
                    <a:lstStyle/>
                    <a:p>
                      <a:pPr marL="0" algn="l" defTabSz="914400" rtl="0" eaLnBrk="1" latinLnBrk="0" hangingPunct="1"/>
                      <a:r>
                        <a:rPr lang="en-US" sz="2000" b="1" kern="1200">
                          <a:solidFill>
                            <a:schemeClr val="lt1"/>
                          </a:solidFill>
                          <a:latin typeface="+mn-lt"/>
                          <a:ea typeface="+mn-ea"/>
                          <a:cs typeface="+mn-cs"/>
                        </a:rPr>
                        <a:t>Class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sz="2000" u="none" strike="noStrike">
                          <a:effectLst/>
                        </a:rPr>
                        <a:t>Socket</a:t>
                      </a:r>
                      <a:endParaRPr lang="en-US" sz="2000">
                        <a:effectLst/>
                      </a:endParaRPr>
                    </a:p>
                  </a:txBody>
                  <a:tcPr/>
                </a:tc>
                <a:tc>
                  <a:txBody>
                    <a:bodyPr/>
                    <a:lstStyle/>
                    <a:p>
                      <a:pPr algn="l" fontAlgn="t"/>
                      <a:r>
                        <a:rPr lang="en-US" sz="2000">
                          <a:effectLst/>
                        </a:rPr>
                        <a:t>Implements the Berkeley sockets interface</a:t>
                      </a:r>
                      <a:endParaRPr lang="en-US" sz="2000">
                        <a:effectLst/>
                      </a:endParaRPr>
                    </a:p>
                  </a:txBody>
                  <a:tcPr/>
                </a:tc>
              </a:tr>
              <a:tr h="308548">
                <a:tc>
                  <a:txBody>
                    <a:bodyPr/>
                    <a:lstStyle/>
                    <a:p>
                      <a:pPr algn="l" fontAlgn="t"/>
                      <a:r>
                        <a:rPr lang="en-US" sz="2000" u="none" strike="noStrike">
                          <a:effectLst/>
                        </a:rPr>
                        <a:t>TcpClient</a:t>
                      </a:r>
                      <a:endParaRPr lang="en-US" sz="2000">
                        <a:effectLst/>
                      </a:endParaRPr>
                    </a:p>
                  </a:txBody>
                  <a:tcPr/>
                </a:tc>
                <a:tc>
                  <a:txBody>
                    <a:bodyPr/>
                    <a:lstStyle/>
                    <a:p>
                      <a:pPr algn="l" fontAlgn="t"/>
                      <a:r>
                        <a:rPr lang="en-US" sz="2000">
                          <a:effectLst/>
                        </a:rPr>
                        <a:t>Provides client connections for TCP network services</a:t>
                      </a:r>
                      <a:endParaRPr lang="en-US" sz="2000">
                        <a:effectLst/>
                      </a:endParaRPr>
                    </a:p>
                  </a:txBody>
                  <a:tcPr/>
                </a:tc>
              </a:tr>
              <a:tr h="308548">
                <a:tc>
                  <a:txBody>
                    <a:bodyPr/>
                    <a:lstStyle/>
                    <a:p>
                      <a:pPr algn="l" fontAlgn="t"/>
                      <a:r>
                        <a:rPr lang="en-US" sz="2000" u="none" strike="noStrike">
                          <a:effectLst/>
                        </a:rPr>
                        <a:t>TcpListener</a:t>
                      </a:r>
                      <a:endParaRPr lang="en-US" sz="2000">
                        <a:effectLst/>
                      </a:endParaRPr>
                    </a:p>
                  </a:txBody>
                  <a:tcPr/>
                </a:tc>
                <a:tc>
                  <a:txBody>
                    <a:bodyPr/>
                    <a:lstStyle/>
                    <a:p>
                      <a:pPr algn="l" fontAlgn="t"/>
                      <a:r>
                        <a:rPr lang="en-US" sz="2000">
                          <a:effectLst/>
                        </a:rPr>
                        <a:t>Listens for connections from TCP network clients</a:t>
                      </a:r>
                      <a:endParaRPr lang="en-US" sz="2000">
                        <a:effectLst/>
                      </a:endParaRPr>
                    </a:p>
                  </a:txBody>
                  <a:tcPr/>
                </a:tc>
              </a:tr>
              <a:tr h="369400">
                <a:tc>
                  <a:txBody>
                    <a:bodyPr/>
                    <a:lstStyle/>
                    <a:p>
                      <a:pPr algn="l" fontAlgn="t"/>
                      <a:r>
                        <a:rPr lang="en-US" sz="2000" u="none" strike="noStrike">
                          <a:effectLst/>
                        </a:rPr>
                        <a:t>UdpClient</a:t>
                      </a:r>
                      <a:endParaRPr lang="en-US" sz="2000">
                        <a:effectLst/>
                      </a:endParaRPr>
                    </a:p>
                  </a:txBody>
                  <a:tcPr/>
                </a:tc>
                <a:tc>
                  <a:txBody>
                    <a:bodyPr/>
                    <a:lstStyle/>
                    <a:p>
                      <a:pPr algn="l" fontAlgn="t"/>
                      <a:r>
                        <a:rPr lang="pt-BR" sz="2000">
                          <a:effectLst/>
                        </a:rPr>
                        <a:t>Provides User Datagram Protocol (UDP) network services</a:t>
                      </a:r>
                      <a:endParaRPr lang="pt-BR" sz="2000">
                        <a:effectLst/>
                      </a:endParaRPr>
                    </a:p>
                  </a:txBody>
                  <a:tcPr/>
                </a:tc>
              </a:tr>
              <a:tr h="311143">
                <a:tc>
                  <a:txBody>
                    <a:bodyPr/>
                    <a:lstStyle/>
                    <a:p>
                      <a:pPr algn="l" fontAlgn="t"/>
                      <a:r>
                        <a:rPr lang="en-US" sz="2000" u="none" strike="noStrike">
                          <a:effectLst/>
                        </a:rPr>
                        <a:t>NetworkStream</a:t>
                      </a:r>
                      <a:endParaRPr lang="en-US" sz="2000">
                        <a:effectLst/>
                      </a:endParaRPr>
                    </a:p>
                  </a:txBody>
                  <a:tcPr/>
                </a:tc>
                <a:tc>
                  <a:txBody>
                    <a:bodyPr/>
                    <a:lstStyle/>
                    <a:p>
                      <a:pPr algn="l" fontAlgn="t"/>
                      <a:r>
                        <a:rPr lang="en-US" sz="2000">
                          <a:effectLst/>
                        </a:rPr>
                        <a:t>Provides the underlying stream of data for network access</a:t>
                      </a:r>
                      <a:endParaRPr lang="en-US" sz="2000">
                        <a:effectLst/>
                      </a:endParaRPr>
                    </a:p>
                  </a:txBody>
                  <a:tcPr/>
                </a:tc>
              </a:tr>
              <a:tr h="365698">
                <a:tc>
                  <a:txBody>
                    <a:bodyPr/>
                    <a:lstStyle/>
                    <a:p>
                      <a:pPr algn="l" fontAlgn="t"/>
                      <a:r>
                        <a:rPr lang="en-US" sz="2000" u="none" strike="noStrike">
                          <a:effectLst/>
                        </a:rPr>
                        <a:t>SocketAsyncEventArgs</a:t>
                      </a:r>
                      <a:endParaRPr lang="en-US" sz="2000">
                        <a:effectLst/>
                      </a:endParaRPr>
                    </a:p>
                  </a:txBody>
                  <a:tcPr/>
                </a:tc>
                <a:tc>
                  <a:txBody>
                    <a:bodyPr/>
                    <a:lstStyle/>
                    <a:p>
                      <a:pPr algn="l" fontAlgn="t"/>
                      <a:r>
                        <a:rPr lang="en-US" sz="2000">
                          <a:effectLst/>
                        </a:rPr>
                        <a:t>Represents an asynchronous socket operation</a:t>
                      </a:r>
                      <a:endParaRPr lang="en-US" sz="2000">
                        <a:effectLst/>
                      </a:endParaRPr>
                    </a:p>
                  </a:txBody>
                  <a:tcPr/>
                </a:tc>
              </a:tr>
              <a:tr h="411418">
                <a:tc>
                  <a:txBody>
                    <a:bodyPr/>
                    <a:lstStyle/>
                    <a:p>
                      <a:pPr algn="l" fontAlgn="t"/>
                      <a:r>
                        <a:rPr lang="en-US" sz="2000" u="none" strike="noStrike">
                          <a:effectLst/>
                        </a:rPr>
                        <a:t>SocketException</a:t>
                      </a:r>
                      <a:endParaRPr lang="en-US" sz="2000">
                        <a:effectLst/>
                      </a:endParaRPr>
                    </a:p>
                  </a:txBody>
                  <a:tcPr/>
                </a:tc>
                <a:tc>
                  <a:txBody>
                    <a:bodyPr/>
                    <a:lstStyle/>
                    <a:p>
                      <a:pPr algn="l" fontAlgn="t"/>
                      <a:r>
                        <a:rPr lang="en-US" sz="2000">
                          <a:effectLst/>
                        </a:rPr>
                        <a:t>The exception that is thrown when a socket error occurs</a:t>
                      </a:r>
                      <a:endParaRPr lang="en-US" sz="2000">
                        <a:effectLst/>
                      </a:endParaRPr>
                    </a:p>
                  </a:txBody>
                  <a:tcPr/>
                </a:tc>
              </a:tr>
              <a:tr h="374649">
                <a:tc>
                  <a:txBody>
                    <a:bodyPr/>
                    <a:lstStyle/>
                    <a:p>
                      <a:pPr algn="l" fontAlgn="t"/>
                      <a:r>
                        <a:rPr lang="en-US" sz="2000" u="none" strike="noStrike">
                          <a:effectLst/>
                        </a:rPr>
                        <a:t>SocketTaskExtensions</a:t>
                      </a:r>
                      <a:endParaRPr lang="en-US" sz="2000">
                        <a:effectLst/>
                      </a:endParaRPr>
                    </a:p>
                  </a:txBody>
                  <a:tcPr/>
                </a:tc>
                <a:tc>
                  <a:txBody>
                    <a:bodyPr/>
                    <a:lstStyle/>
                    <a:p>
                      <a:pPr algn="l" fontAlgn="t"/>
                      <a:r>
                        <a:rPr lang="en-US" sz="2000">
                          <a:effectLst/>
                        </a:rPr>
                        <a:t>This class contains extension methods to the </a:t>
                      </a:r>
                      <a:r>
                        <a:rPr lang="en-US" sz="2000" u="none" strike="noStrike">
                          <a:effectLst/>
                        </a:rPr>
                        <a:t>Socket</a:t>
                      </a:r>
                      <a:r>
                        <a:rPr lang="en-US" sz="2000">
                          <a:effectLst/>
                        </a:rPr>
                        <a:t> class</a:t>
                      </a:r>
                      <a:endParaRPr lang="en-US" sz="2000">
                        <a:effectLst/>
                      </a:endParaRPr>
                    </a:p>
                  </a:txBody>
                  <a:tcPr/>
                </a:tc>
              </a:tr>
            </a:tbl>
          </a:graphicData>
        </a:graphic>
      </p:graphicFrame>
      <p:sp>
        <p:nvSpPr>
          <p:cNvPr id="9" name="TextBox 8"/>
          <p:cNvSpPr txBox="1"/>
          <p:nvPr/>
        </p:nvSpPr>
        <p:spPr>
          <a:xfrm>
            <a:off x="-75031" y="2315877"/>
            <a:ext cx="11514682" cy="492443"/>
          </a:xfrm>
          <a:prstGeom prst="rect">
            <a:avLst/>
          </a:prstGeom>
          <a:noFill/>
        </p:spPr>
        <p:txBody>
          <a:bodyPr wrap="square">
            <a:spAutoFit/>
          </a:bodyPr>
          <a:lstStyle/>
          <a:p>
            <a:pPr marL="342900" indent="-342900" algn="just">
              <a:spcBef>
                <a:spcPts val="10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classes:</a:t>
            </a:r>
            <a:endParaRPr lang="en-US" sz="2600" dirty="0">
              <a:solidFill>
                <a:srgbClr val="111111"/>
              </a:solidFill>
              <a:latin typeface="+mj-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Working TCP Services</a:t>
            </a:r>
            <a:endParaRPr lang="en-US" sz="4000" b="1"/>
          </a:p>
        </p:txBody>
      </p:sp>
      <p:sp>
        <p:nvSpPr>
          <p:cNvPr id="8" name="TextBox 7"/>
          <p:cNvSpPr txBox="1"/>
          <p:nvPr/>
        </p:nvSpPr>
        <p:spPr>
          <a:xfrm>
            <a:off x="-72558" y="1403591"/>
            <a:ext cx="12260827" cy="2800767"/>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Tranmission Control Protocol (TCP) services contain classes and methods for connecting and sending data between two points or more points. A point consists of both an IP (Internet Protocol) and port number</a:t>
            </a:r>
            <a:endParaRPr lang="en-US" sz="2600">
              <a:solidFill>
                <a:srgbClr val="111111"/>
              </a:solidFill>
              <a:latin typeface="+mj-lt"/>
            </a:endParaRPr>
          </a:p>
          <a:p>
            <a:pPr marL="342900" indent="-342900" algn="just">
              <a:spcBef>
                <a:spcPts val="1200"/>
              </a:spcBef>
              <a:spcAft>
                <a:spcPts val="12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TcpClient and TcpListener classes create the TCP connections on the internet and contain methods and properties for connecting, sending and receiving stream data over the network</a:t>
            </a:r>
            <a:endParaRPr lang="en-US" sz="2600">
              <a:solidFill>
                <a:srgbClr val="111111"/>
              </a:solidFill>
              <a:latin typeface="+mj-lt"/>
            </a:endParaRPr>
          </a:p>
        </p:txBody>
      </p:sp>
      <p:pic>
        <p:nvPicPr>
          <p:cNvPr id="10" name="Picture 9"/>
          <p:cNvPicPr>
            <a:picLocks noChangeAspect="1"/>
          </p:cNvPicPr>
          <p:nvPr/>
        </p:nvPicPr>
        <p:blipFill>
          <a:blip r:embed="rId1"/>
          <a:stretch>
            <a:fillRect/>
          </a:stretch>
        </p:blipFill>
        <p:spPr>
          <a:xfrm>
            <a:off x="1812865" y="4368323"/>
            <a:ext cx="8566270" cy="184025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3600" b="1"/>
              <a:t>The TcpListener Class</a:t>
            </a:r>
            <a:endParaRPr lang="en-US" sz="3600" b="1"/>
          </a:p>
        </p:txBody>
      </p:sp>
      <p:sp>
        <p:nvSpPr>
          <p:cNvPr id="7" name="TextBox 6"/>
          <p:cNvSpPr txBox="1"/>
          <p:nvPr/>
        </p:nvSpPr>
        <p:spPr>
          <a:xfrm>
            <a:off x="-39329" y="1489221"/>
            <a:ext cx="12157767"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TcpListener class provides simple methods that listen for and accept incoming connection requests in blocking synchronous mode. We can use either a TcpClient or a Socket to connect with a TcpListener</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methods:</a:t>
            </a:r>
            <a:endParaRPr lang="en-US" sz="2600">
              <a:solidFill>
                <a:srgbClr val="111111"/>
              </a:solidFill>
              <a:latin typeface="+mj-lt"/>
            </a:endParaRPr>
          </a:p>
        </p:txBody>
      </p:sp>
      <p:graphicFrame>
        <p:nvGraphicFramePr>
          <p:cNvPr id="8" name="Table 7"/>
          <p:cNvGraphicFramePr>
            <a:graphicFrameLocks noGrp="1"/>
          </p:cNvGraphicFramePr>
          <p:nvPr/>
        </p:nvGraphicFramePr>
        <p:xfrm>
          <a:off x="93226" y="3328616"/>
          <a:ext cx="12012441" cy="3023995"/>
        </p:xfrm>
        <a:graphic>
          <a:graphicData uri="http://schemas.openxmlformats.org/drawingml/2006/table">
            <a:tbl>
              <a:tblPr firstRow="1" bandRow="1">
                <a:tableStyleId>{5C22544A-7EE6-4342-B048-85BDC9FD1C3A}</a:tableStyleId>
              </a:tblPr>
              <a:tblGrid>
                <a:gridCol w="3549438"/>
                <a:gridCol w="8463003"/>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AcceptSocket()</a:t>
                      </a:r>
                      <a:endParaRPr lang="en-US">
                        <a:effectLst/>
                      </a:endParaRPr>
                    </a:p>
                  </a:txBody>
                  <a:tcPr/>
                </a:tc>
                <a:tc>
                  <a:txBody>
                    <a:bodyPr/>
                    <a:lstStyle/>
                    <a:p>
                      <a:pPr algn="l" fontAlgn="t"/>
                      <a:r>
                        <a:rPr lang="en-US">
                          <a:effectLst/>
                        </a:rPr>
                        <a:t>Accepts a pending connection request</a:t>
                      </a:r>
                      <a:endParaRPr lang="en-US">
                        <a:effectLst/>
                      </a:endParaRPr>
                    </a:p>
                  </a:txBody>
                  <a:tcPr/>
                </a:tc>
              </a:tr>
              <a:tr h="308548">
                <a:tc>
                  <a:txBody>
                    <a:bodyPr/>
                    <a:lstStyle/>
                    <a:p>
                      <a:pPr algn="l" fontAlgn="t"/>
                      <a:r>
                        <a:rPr lang="en-US" u="none" strike="noStrike">
                          <a:effectLst/>
                        </a:rPr>
                        <a:t>AcceptSocketAsync()</a:t>
                      </a:r>
                      <a:endParaRPr lang="en-US">
                        <a:effectLst/>
                      </a:endParaRPr>
                    </a:p>
                  </a:txBody>
                  <a:tcPr/>
                </a:tc>
                <a:tc>
                  <a:txBody>
                    <a:bodyPr/>
                    <a:lstStyle/>
                    <a:p>
                      <a:pPr algn="l" fontAlgn="t"/>
                      <a:r>
                        <a:rPr lang="en-US">
                          <a:effectLst/>
                        </a:rPr>
                        <a:t>Accepts a pending connection request as an asynchronous operation</a:t>
                      </a:r>
                      <a:endParaRPr lang="en-US">
                        <a:effectLst/>
                      </a:endParaRPr>
                    </a:p>
                  </a:txBody>
                  <a:tcPr/>
                </a:tc>
              </a:tr>
              <a:tr h="308548">
                <a:tc>
                  <a:txBody>
                    <a:bodyPr/>
                    <a:lstStyle/>
                    <a:p>
                      <a:pPr algn="l" fontAlgn="t"/>
                      <a:r>
                        <a:rPr lang="en-US" u="none" strike="noStrike">
                          <a:effectLst/>
                        </a:rPr>
                        <a:t>AcceptTcpClient()</a:t>
                      </a:r>
                      <a:endParaRPr lang="en-US">
                        <a:effectLst/>
                      </a:endParaRPr>
                    </a:p>
                  </a:txBody>
                  <a:tcPr/>
                </a:tc>
                <a:tc>
                  <a:txBody>
                    <a:bodyPr/>
                    <a:lstStyle/>
                    <a:p>
                      <a:pPr algn="l" fontAlgn="t"/>
                      <a:r>
                        <a:rPr lang="en-US">
                          <a:effectLst/>
                        </a:rPr>
                        <a:t>Accepts a pending connection request</a:t>
                      </a:r>
                      <a:endParaRPr lang="en-US">
                        <a:effectLst/>
                      </a:endParaRPr>
                    </a:p>
                  </a:txBody>
                  <a:tcPr/>
                </a:tc>
              </a:tr>
              <a:tr h="369400">
                <a:tc>
                  <a:txBody>
                    <a:bodyPr/>
                    <a:lstStyle/>
                    <a:p>
                      <a:pPr algn="l" fontAlgn="t"/>
                      <a:r>
                        <a:rPr lang="en-US" u="none" strike="noStrike">
                          <a:effectLst/>
                        </a:rPr>
                        <a:t>AcceptTcpClientAsync()</a:t>
                      </a:r>
                      <a:endParaRPr lang="en-US">
                        <a:effectLst/>
                      </a:endParaRPr>
                    </a:p>
                  </a:txBody>
                  <a:tcPr/>
                </a:tc>
                <a:tc>
                  <a:txBody>
                    <a:bodyPr/>
                    <a:lstStyle/>
                    <a:p>
                      <a:pPr algn="l" fontAlgn="t"/>
                      <a:r>
                        <a:rPr lang="en-US">
                          <a:effectLst/>
                        </a:rPr>
                        <a:t>Accepts a pending connection request as an asynchronous operation</a:t>
                      </a:r>
                      <a:endParaRPr lang="en-US">
                        <a:effectLst/>
                      </a:endParaRPr>
                    </a:p>
                  </a:txBody>
                  <a:tcPr/>
                </a:tc>
              </a:tr>
              <a:tr h="311143">
                <a:tc>
                  <a:txBody>
                    <a:bodyPr/>
                    <a:lstStyle/>
                    <a:p>
                      <a:pPr algn="l" fontAlgn="t"/>
                      <a:r>
                        <a:rPr lang="en-US" u="none" strike="noStrike">
                          <a:effectLst/>
                        </a:rPr>
                        <a:t>Start()</a:t>
                      </a:r>
                      <a:endParaRPr lang="en-US">
                        <a:effectLst/>
                      </a:endParaRPr>
                    </a:p>
                  </a:txBody>
                  <a:tcPr/>
                </a:tc>
                <a:tc>
                  <a:txBody>
                    <a:bodyPr/>
                    <a:lstStyle/>
                    <a:p>
                      <a:pPr algn="l" fontAlgn="t"/>
                      <a:r>
                        <a:rPr lang="en-US">
                          <a:effectLst/>
                        </a:rPr>
                        <a:t>Starts listening for incoming connection requests</a:t>
                      </a:r>
                      <a:endParaRPr lang="en-US">
                        <a:effectLst/>
                      </a:endParaRPr>
                    </a:p>
                  </a:txBody>
                  <a:tcPr/>
                </a:tc>
              </a:tr>
              <a:tr h="411418">
                <a:tc>
                  <a:txBody>
                    <a:bodyPr/>
                    <a:lstStyle/>
                    <a:p>
                      <a:pPr algn="l" fontAlgn="t"/>
                      <a:r>
                        <a:rPr lang="en-US" u="none" strike="noStrike">
                          <a:effectLst/>
                        </a:rPr>
                        <a:t>Stop()</a:t>
                      </a:r>
                      <a:endParaRPr lang="en-US">
                        <a:effectLst/>
                      </a:endParaRPr>
                    </a:p>
                  </a:txBody>
                  <a:tcPr/>
                </a:tc>
                <a:tc>
                  <a:txBody>
                    <a:bodyPr/>
                    <a:lstStyle/>
                    <a:p>
                      <a:pPr algn="l" fontAlgn="t"/>
                      <a:r>
                        <a:rPr lang="en-US">
                          <a:effectLst/>
                        </a:rPr>
                        <a:t>Closes the listener</a:t>
                      </a:r>
                      <a:endParaRPr lang="en-US">
                        <a:effectLst/>
                      </a:endParaRPr>
                    </a:p>
                  </a:txBody>
                  <a:tcPr/>
                </a:tc>
              </a:tr>
              <a:tr h="374649">
                <a:tc>
                  <a:txBody>
                    <a:bodyPr/>
                    <a:lstStyle/>
                    <a:p>
                      <a:pPr algn="l" fontAlgn="t"/>
                      <a:r>
                        <a:rPr lang="en-US" u="none" strike="noStrike">
                          <a:effectLst/>
                        </a:rPr>
                        <a:t>Pending()</a:t>
                      </a:r>
                      <a:endParaRPr lang="en-US">
                        <a:effectLst/>
                      </a:endParaRPr>
                    </a:p>
                  </a:txBody>
                  <a:tcPr/>
                </a:tc>
                <a:tc>
                  <a:txBody>
                    <a:bodyPr/>
                    <a:lstStyle/>
                    <a:p>
                      <a:pPr algn="l" fontAlgn="t"/>
                      <a:r>
                        <a:rPr lang="en-US">
                          <a:effectLst/>
                        </a:rPr>
                        <a:t>Determines if there are pending connection requests</a:t>
                      </a:r>
                      <a:endParaRPr lang="en-US">
                        <a:effectLst/>
                      </a:endParaRPr>
                    </a:p>
                  </a:txBody>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3600" b="1"/>
              <a:t>The TcpClient Class</a:t>
            </a:r>
            <a:endParaRPr lang="en-US" sz="3600" b="1"/>
          </a:p>
        </p:txBody>
      </p:sp>
      <p:sp>
        <p:nvSpPr>
          <p:cNvPr id="7" name="TextBox 6"/>
          <p:cNvSpPr txBox="1"/>
          <p:nvPr/>
        </p:nvSpPr>
        <p:spPr>
          <a:xfrm>
            <a:off x="-39329" y="1341741"/>
            <a:ext cx="12157767" cy="508196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TcpClient class provides simple methods for connecting, sending, and receiving stream data over a network in synchronous blocking mode</a:t>
            </a:r>
            <a:endParaRPr lang="en-US" sz="2600">
              <a:solidFill>
                <a:srgbClr val="111111"/>
              </a:solidFill>
              <a:latin typeface="+mj-lt"/>
            </a:endParaRPr>
          </a:p>
          <a:p>
            <a:pPr marL="342900" indent="-342900" algn="just">
              <a:lnSpc>
                <a:spcPct val="150000"/>
              </a:lnSpc>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In order for TcpClient to connect and exchange data, a TcpListener or Socket created with the TCP ProtocolType must be listening for incoming connection requests. We can connect to this listener in one of the following two ways:</a:t>
            </a:r>
            <a:endParaRPr lang="en-US" sz="2600">
              <a:solidFill>
                <a:srgbClr val="111111"/>
              </a:solidFill>
              <a:latin typeface="+mj-lt"/>
            </a:endParaRPr>
          </a:p>
          <a:p>
            <a:pPr marL="514350" indent="-230505">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and call one of the three available Connect methods</a:t>
            </a:r>
            <a:endParaRPr lang="en-US" sz="2300"/>
          </a:p>
          <a:p>
            <a:pPr marL="514350" indent="-230505">
              <a:lnSpc>
                <a:spcPct val="150000"/>
              </a:lnSpc>
              <a:spcBef>
                <a:spcPts val="600"/>
              </a:spcBef>
              <a:spcAft>
                <a:spcPts val="600"/>
              </a:spcAft>
              <a:buClr>
                <a:srgbClr val="973735"/>
              </a:buClr>
              <a:buSzPct val="70000"/>
              <a:buFont typeface="Wingdings" panose="05000000000000000000" pitchFamily="2" charset="2"/>
              <a:buChar char="§"/>
              <a:tabLst>
                <a:tab pos="241300" algn="l"/>
              </a:tabLst>
              <a:defRPr/>
            </a:pPr>
            <a:r>
              <a:rPr lang="en-US" sz="2300"/>
              <a:t>Create a TcpClient using the host name and port number of the remote host. This constructor will automatically attempt a connection</a:t>
            </a:r>
            <a:endParaRPr lang="en-US"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Networking Basics</a:t>
            </a:r>
            <a:endParaRPr lang="en-US" sz="4400" dirty="0">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3600" b="1"/>
              <a:t>The TcpClient Class</a:t>
            </a:r>
            <a:endParaRPr lang="en-US" sz="3600" b="1"/>
          </a:p>
        </p:txBody>
      </p:sp>
      <p:sp>
        <p:nvSpPr>
          <p:cNvPr id="7" name="TextBox 6"/>
          <p:cNvSpPr txBox="1"/>
          <p:nvPr/>
        </p:nvSpPr>
        <p:spPr>
          <a:xfrm>
            <a:off x="-39329" y="1430229"/>
            <a:ext cx="12157767" cy="492443"/>
          </a:xfrm>
          <a:prstGeom prst="rect">
            <a:avLst/>
          </a:prstGeom>
          <a:noFill/>
        </p:spPr>
        <p:txBody>
          <a:bodyPr wrap="square">
            <a:spAutoFit/>
          </a:bodyPr>
          <a:lstStyle/>
          <a:p>
            <a:pPr marL="342900" indent="-342900" algn="jus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properties:</a:t>
            </a:r>
            <a:endParaRPr lang="en-US" sz="2600">
              <a:solidFill>
                <a:srgbClr val="111111"/>
              </a:solidFill>
              <a:latin typeface="+mj-lt"/>
            </a:endParaRPr>
          </a:p>
        </p:txBody>
      </p:sp>
      <p:graphicFrame>
        <p:nvGraphicFramePr>
          <p:cNvPr id="8" name="Table 7"/>
          <p:cNvGraphicFramePr>
            <a:graphicFrameLocks noGrp="1"/>
          </p:cNvGraphicFramePr>
          <p:nvPr/>
        </p:nvGraphicFramePr>
        <p:xfrm>
          <a:off x="73563" y="1897338"/>
          <a:ext cx="12044876" cy="4550595"/>
        </p:xfrm>
        <a:graphic>
          <a:graphicData uri="http://schemas.openxmlformats.org/drawingml/2006/table">
            <a:tbl>
              <a:tblPr firstRow="1" bandRow="1">
                <a:tableStyleId>{5C22544A-7EE6-4342-B048-85BDC9FD1C3A}</a:tableStyleId>
              </a:tblPr>
              <a:tblGrid>
                <a:gridCol w="2108492"/>
                <a:gridCol w="9936384"/>
              </a:tblGrid>
              <a:tr h="40548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pPr marL="0" algn="l" defTabSz="914400" rtl="0" eaLnBrk="1" latinLnBrk="0" hangingPunct="1"/>
                      <a:r>
                        <a:rPr lang="en-US" sz="2000"/>
                        <a:t>Description</a:t>
                      </a:r>
                      <a:endParaRPr lang="en-US" sz="2000" b="1" kern="1200" dirty="0">
                        <a:solidFill>
                          <a:schemeClr val="lt1"/>
                        </a:solidFill>
                        <a:latin typeface="+mn-lt"/>
                        <a:ea typeface="+mn-ea"/>
                        <a:cs typeface="+mn-cs"/>
                      </a:endParaRPr>
                    </a:p>
                  </a:txBody>
                  <a:tcPr/>
                </a:tc>
              </a:tr>
              <a:tr h="308548">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that indicates whether a connection has been made</a:t>
                      </a:r>
                      <a:endParaRPr lang="en-US">
                        <a:effectLst/>
                      </a:endParaRPr>
                    </a:p>
                  </a:txBody>
                  <a:tcPr/>
                </a:tc>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endParaRPr lang="en-US">
                        <a:effectLst/>
                      </a:endParaRPr>
                    </a:p>
                  </a:txBody>
                  <a:tcPr/>
                </a:tc>
              </a:tr>
              <a:tr h="369400">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a:t>
                      </a:r>
                      <a:r>
                        <a:rPr lang="en-US" u="none" strike="noStrike">
                          <a:effectLst/>
                        </a:rPr>
                        <a:t>Socket</a:t>
                      </a:r>
                      <a:endParaRPr lang="en-US">
                        <a:effectLst/>
                      </a:endParaRPr>
                    </a:p>
                  </a:txBody>
                  <a:tcPr/>
                </a:tc>
              </a:tr>
              <a:tr h="311143">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indicating whether the underlying </a:t>
                      </a:r>
                      <a:r>
                        <a:rPr lang="en-US" u="none" strike="noStrike">
                          <a:effectLst/>
                        </a:rPr>
                        <a:t>Socket</a:t>
                      </a:r>
                      <a:r>
                        <a:rPr lang="en-US">
                          <a:effectLst/>
                        </a:rPr>
                        <a:t> for a </a:t>
                      </a:r>
                      <a:r>
                        <a:rPr lang="en-US" u="none" strike="noStrike">
                          <a:effectLst/>
                        </a:rPr>
                        <a:t>TcpClient</a:t>
                      </a:r>
                      <a:r>
                        <a:rPr lang="en-US">
                          <a:effectLst/>
                        </a:rPr>
                        <a:t> is connected to a remote host</a:t>
                      </a:r>
                      <a:endParaRPr lang="en-US">
                        <a:effectLst/>
                      </a:endParaRPr>
                    </a:p>
                  </a:txBody>
                  <a:tcPr/>
                </a:tc>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endParaRPr lang="en-US">
                        <a:effectLst/>
                      </a:endParaRPr>
                    </a:p>
                  </a:txBody>
                  <a:tcPr/>
                </a:tc>
              </a:tr>
              <a:tr h="374649">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to receive data once a read operation is initiated</a:t>
                      </a:r>
                      <a:endParaRPr lang="en-US">
                        <a:effectLst/>
                      </a:endParaRPr>
                    </a:p>
                  </a:txBody>
                  <a:tcPr/>
                </a:tc>
              </a:tr>
              <a:tr h="374649">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the size of the send buffer</a:t>
                      </a:r>
                      <a:endParaRPr lang="en-US">
                        <a:effectLst/>
                      </a:endParaRPr>
                    </a:p>
                  </a:txBody>
                  <a:tcPr/>
                </a:tc>
              </a:tr>
              <a:tr h="374649">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the amount of time a </a:t>
                      </a:r>
                      <a:r>
                        <a:rPr lang="en-US" u="none" strike="noStrike">
                          <a:effectLst/>
                        </a:rPr>
                        <a:t>TcpClient</a:t>
                      </a:r>
                      <a:r>
                        <a:rPr lang="en-US">
                          <a:effectLst/>
                        </a:rPr>
                        <a:t> will wait for a send operation to complete successfully</a:t>
                      </a:r>
                      <a:endParaRPr lang="en-US">
                        <a:effectLst/>
                      </a:endParaRPr>
                    </a:p>
                  </a:txBody>
                  <a:tcPr/>
                </a:tc>
              </a:tr>
              <a:tr h="374649">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the size of the receive buffer</a:t>
                      </a:r>
                      <a:endParaRPr lang="en-US">
                        <a:effectLst/>
                      </a:endParaRPr>
                    </a:p>
                  </a:txBody>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3600" b="1"/>
              <a:t>The TcpClient Class</a:t>
            </a:r>
            <a:endParaRPr lang="en-US" sz="3600" b="1"/>
          </a:p>
        </p:txBody>
      </p:sp>
      <p:sp>
        <p:nvSpPr>
          <p:cNvPr id="7" name="TextBox 6"/>
          <p:cNvSpPr txBox="1"/>
          <p:nvPr/>
        </p:nvSpPr>
        <p:spPr>
          <a:xfrm>
            <a:off x="-39329" y="1489221"/>
            <a:ext cx="12157767"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following table describes some of the key methods:</a:t>
            </a:r>
            <a:endParaRPr lang="en-US" sz="2600">
              <a:solidFill>
                <a:srgbClr val="111111"/>
              </a:solidFill>
              <a:latin typeface="+mj-lt"/>
            </a:endParaRPr>
          </a:p>
        </p:txBody>
      </p:sp>
      <p:graphicFrame>
        <p:nvGraphicFramePr>
          <p:cNvPr id="8" name="Table 7"/>
          <p:cNvGraphicFramePr>
            <a:graphicFrameLocks noGrp="1"/>
          </p:cNvGraphicFramePr>
          <p:nvPr/>
        </p:nvGraphicFramePr>
        <p:xfrm>
          <a:off x="96165" y="1972098"/>
          <a:ext cx="12012441" cy="4450266"/>
        </p:xfrm>
        <a:graphic>
          <a:graphicData uri="http://schemas.openxmlformats.org/drawingml/2006/table">
            <a:tbl>
              <a:tblPr firstRow="1" bandRow="1">
                <a:tableStyleId>{5C22544A-7EE6-4342-B048-85BDC9FD1C3A}</a:tableStyleId>
              </a:tblPr>
              <a:tblGrid>
                <a:gridCol w="4180867"/>
                <a:gridCol w="7831574"/>
              </a:tblGrid>
              <a:tr h="40548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Connect(IPAddress, Int32)</a:t>
                      </a:r>
                      <a:endParaRPr lang="en-US">
                        <a:effectLst/>
                      </a:endParaRPr>
                    </a:p>
                  </a:txBody>
                  <a:tcPr/>
                </a:tc>
                <a:tc>
                  <a:txBody>
                    <a:bodyPr/>
                    <a:lstStyle/>
                    <a:p>
                      <a:pPr algn="l" fontAlgn="t"/>
                      <a:r>
                        <a:rPr lang="en-US">
                          <a:effectLst/>
                        </a:rPr>
                        <a:t>Connects the client to a remote TCP host using the specified IP address and port number</a:t>
                      </a:r>
                      <a:endParaRPr lang="en-US">
                        <a:effectLst/>
                      </a:endParaRPr>
                    </a:p>
                  </a:txBody>
                  <a:tcPr/>
                </a:tc>
              </a:tr>
              <a:tr h="308548">
                <a:tc>
                  <a:txBody>
                    <a:bodyPr/>
                    <a:lstStyle/>
                    <a:p>
                      <a:pPr algn="l" fontAlgn="t"/>
                      <a:r>
                        <a:rPr lang="en-US" u="none" strike="noStrike">
                          <a:effectLst/>
                        </a:rPr>
                        <a:t>ConnectAsync(IPAddress, Int32)</a:t>
                      </a:r>
                      <a:endParaRPr lang="en-US">
                        <a:effectLst/>
                      </a:endParaRPr>
                    </a:p>
                  </a:txBody>
                  <a:tcPr/>
                </a:tc>
                <a:tc>
                  <a:txBody>
                    <a:bodyPr/>
                    <a:lstStyle/>
                    <a:p>
                      <a:pPr algn="l" fontAlgn="t"/>
                      <a:r>
                        <a:rPr lang="en-US">
                          <a:effectLst/>
                        </a:rPr>
                        <a:t>Connects the client to a remote TCP host using the specified IP address and port number as an asynchronous operation</a:t>
                      </a:r>
                      <a:endParaRPr lang="en-US">
                        <a:effectLst/>
                      </a:endParaRPr>
                    </a:p>
                  </a:txBody>
                  <a:tcPr/>
                </a:tc>
              </a:tr>
              <a:tr h="308548">
                <a:tc>
                  <a:txBody>
                    <a:bodyPr/>
                    <a:lstStyle/>
                    <a:p>
                      <a:pPr algn="l" fontAlgn="t"/>
                      <a:r>
                        <a:rPr lang="en-US" u="none" strike="noStrike">
                          <a:effectLst/>
                        </a:rPr>
                        <a:t>BeginConnect(IPAddress, Int32, AsyncCallback, Object)</a:t>
                      </a:r>
                      <a:endParaRPr lang="en-US">
                        <a:effectLst/>
                      </a:endParaRPr>
                    </a:p>
                  </a:txBody>
                  <a:tcPr/>
                </a:tc>
                <a:tc>
                  <a:txBody>
                    <a:bodyPr/>
                    <a:lstStyle/>
                    <a:p>
                      <a:pPr algn="l" fontAlgn="t"/>
                      <a:r>
                        <a:rPr lang="en-US">
                          <a:effectLst/>
                        </a:rPr>
                        <a:t>Begins an asynchronous request for a remote host connection. The remote host is specified by an </a:t>
                      </a:r>
                      <a:r>
                        <a:rPr lang="en-US" u="none" strike="noStrike">
                          <a:effectLst/>
                        </a:rPr>
                        <a:t>IPAddress</a:t>
                      </a:r>
                      <a:r>
                        <a:rPr lang="en-US">
                          <a:effectLst/>
                        </a:rPr>
                        <a:t> and a port number (</a:t>
                      </a:r>
                      <a:r>
                        <a:rPr lang="en-US" u="none" strike="noStrike">
                          <a:effectLst/>
                        </a:rPr>
                        <a:t>Int32</a:t>
                      </a:r>
                      <a:r>
                        <a:rPr lang="en-US">
                          <a:effectLst/>
                        </a:rPr>
                        <a:t>)</a:t>
                      </a:r>
                      <a:endParaRPr lang="en-US">
                        <a:effectLst/>
                      </a:endParaRPr>
                    </a:p>
                  </a:txBody>
                  <a:tcPr/>
                </a:tc>
              </a:tr>
              <a:tr h="369400">
                <a:tc>
                  <a:txBody>
                    <a:bodyPr/>
                    <a:lstStyle/>
                    <a:p>
                      <a:pPr algn="l" fontAlgn="t"/>
                      <a:r>
                        <a:rPr lang="en-US" u="none" strike="noStrike">
                          <a:effectLst/>
                        </a:rPr>
                        <a:t>GetStream()</a:t>
                      </a:r>
                      <a:endParaRPr lang="en-US">
                        <a:effectLst/>
                      </a:endParaRPr>
                    </a:p>
                  </a:txBody>
                  <a:tcPr/>
                </a:tc>
                <a:tc>
                  <a:txBody>
                    <a:bodyPr/>
                    <a:lstStyle/>
                    <a:p>
                      <a:pPr algn="l" fontAlgn="t"/>
                      <a:r>
                        <a:rPr lang="en-US">
                          <a:effectLst/>
                        </a:rPr>
                        <a:t>Returns the </a:t>
                      </a:r>
                      <a:r>
                        <a:rPr lang="en-US" u="none" strike="noStrike">
                          <a:effectLst/>
                        </a:rPr>
                        <a:t>NetworkStream</a:t>
                      </a:r>
                      <a:r>
                        <a:rPr lang="en-US">
                          <a:effectLst/>
                        </a:rPr>
                        <a:t> used to send and receive data</a:t>
                      </a:r>
                      <a:endParaRPr lang="en-US">
                        <a:effectLst/>
                      </a:endParaRPr>
                    </a:p>
                  </a:txBody>
                  <a:tcPr/>
                </a:tc>
              </a:tr>
              <a:tr h="311143">
                <a:tc>
                  <a:txBody>
                    <a:bodyPr/>
                    <a:lstStyle/>
                    <a:p>
                      <a:pPr algn="l" fontAlgn="t"/>
                      <a:r>
                        <a:rPr lang="en-US" u="none" strike="noStrike">
                          <a:effectLst/>
                        </a:rPr>
                        <a:t>EndConnect(IAsyncResult)</a:t>
                      </a:r>
                      <a:endParaRPr lang="en-US">
                        <a:effectLst/>
                      </a:endParaRPr>
                    </a:p>
                  </a:txBody>
                  <a:tcPr/>
                </a:tc>
                <a:tc>
                  <a:txBody>
                    <a:bodyPr/>
                    <a:lstStyle/>
                    <a:p>
                      <a:pPr algn="l" fontAlgn="t"/>
                      <a:r>
                        <a:rPr lang="en-US">
                          <a:effectLst/>
                        </a:rPr>
                        <a:t>Ends a pending asynchronous connection attempt</a:t>
                      </a:r>
                      <a:endParaRPr lang="en-US">
                        <a:effectLst/>
                      </a:endParaRPr>
                    </a:p>
                  </a:txBody>
                  <a:tcPr/>
                </a:tc>
              </a:tr>
              <a:tr h="411418">
                <a:tc>
                  <a:txBody>
                    <a:bodyPr/>
                    <a:lstStyle/>
                    <a:p>
                      <a:pPr algn="l" fontAlgn="t"/>
                      <a:r>
                        <a:rPr lang="en-US" u="none" strike="noStrike">
                          <a:effectLst/>
                        </a:rPr>
                        <a:t>Close()</a:t>
                      </a:r>
                      <a:endParaRPr lang="en-US">
                        <a:effectLst/>
                      </a:endParaRPr>
                    </a:p>
                  </a:txBody>
                  <a:tcPr/>
                </a:tc>
                <a:tc>
                  <a:txBody>
                    <a:bodyPr/>
                    <a:lstStyle/>
                    <a:p>
                      <a:pPr algn="l" fontAlgn="t"/>
                      <a:r>
                        <a:rPr lang="en-US">
                          <a:effectLst/>
                        </a:rPr>
                        <a:t>Disposes this </a:t>
                      </a:r>
                      <a:r>
                        <a:rPr lang="en-US" u="none" strike="noStrike">
                          <a:effectLst/>
                        </a:rPr>
                        <a:t>TcpClient</a:t>
                      </a:r>
                      <a:r>
                        <a:rPr lang="en-US">
                          <a:effectLst/>
                        </a:rPr>
                        <a:t> instance and requests that the underlying TCP connection be closed</a:t>
                      </a:r>
                      <a:endParaRPr lang="en-US">
                        <a:effectLst/>
                      </a:endParaRPr>
                    </a:p>
                  </a:txBody>
                  <a:tcPr/>
                </a:tc>
              </a:tr>
              <a:tr h="374649">
                <a:tc>
                  <a:txBody>
                    <a:bodyPr/>
                    <a:lstStyle/>
                    <a:p>
                      <a:pPr algn="l" fontAlgn="t"/>
                      <a:r>
                        <a:rPr lang="en-US" u="none" strike="noStrike">
                          <a:effectLst/>
                        </a:rPr>
                        <a:t>Finalize()</a:t>
                      </a:r>
                      <a:endParaRPr lang="en-US">
                        <a:effectLst/>
                      </a:endParaRPr>
                    </a:p>
                  </a:txBody>
                  <a:tcPr/>
                </a:tc>
                <a:tc>
                  <a:txBody>
                    <a:bodyPr/>
                    <a:lstStyle/>
                    <a:p>
                      <a:pPr algn="l" fontAlgn="t"/>
                      <a:r>
                        <a:rPr lang="en-US">
                          <a:effectLst/>
                        </a:rPr>
                        <a:t>Frees resources used by the </a:t>
                      </a:r>
                      <a:r>
                        <a:rPr lang="en-US" u="none" strike="noStrike">
                          <a:effectLst/>
                        </a:rPr>
                        <a:t>TcpClient</a:t>
                      </a:r>
                      <a:r>
                        <a:rPr lang="en-US">
                          <a:effectLst/>
                        </a:rPr>
                        <a:t> class</a:t>
                      </a:r>
                      <a:endParaRPr lang="en-US">
                        <a:effectLst/>
                      </a:endParaRPr>
                    </a:p>
                  </a:txBody>
                  <a:tcPr/>
                </a:tc>
              </a:tr>
              <a:tr h="374649">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TcpClient</a:t>
                      </a:r>
                      <a:endParaRPr lang="en-US">
                        <a:effectLst/>
                      </a:endParaRPr>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7" name="TextBox 6"/>
          <p:cNvSpPr txBox="1"/>
          <p:nvPr/>
        </p:nvSpPr>
        <p:spPr>
          <a:xfrm>
            <a:off x="-35154" y="1430455"/>
            <a:ext cx="12094599" cy="4896469"/>
          </a:xfrm>
          <a:prstGeom prst="rect">
            <a:avLst/>
          </a:prstGeom>
          <a:noFill/>
        </p:spPr>
        <p:txBody>
          <a:bodyPr wrap="square">
            <a:spAutoFit/>
          </a:bodyPr>
          <a:lstStyle/>
          <a:p>
            <a:pPr marL="342900" indent="-342900" algn="just">
              <a:lnSpc>
                <a:spcPct val="150000"/>
              </a:lnSpc>
              <a:spcBef>
                <a:spcPts val="3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Sockets in computer networks are used to establish a connection between two or more computers and used to send data from one computer to another. Each computer in the network is called a node</a:t>
            </a:r>
            <a:endParaRPr lang="en-US" sz="2600">
              <a:solidFill>
                <a:srgbClr val="111111"/>
              </a:solidFill>
              <a:latin typeface="+mj-lt"/>
            </a:endParaRPr>
          </a:p>
          <a:p>
            <a:pPr marL="342900" indent="-342900" algn="just">
              <a:lnSpc>
                <a:spcPct val="150000"/>
              </a:lnSpc>
              <a:spcBef>
                <a:spcPts val="3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A socket is an object that represents a low-level access point to the IP stack. This socket can be open or closed or one of a set number of intermediate states</a:t>
            </a:r>
            <a:endParaRPr lang="en-US" sz="2600">
              <a:solidFill>
                <a:srgbClr val="111111"/>
              </a:solidFill>
              <a:latin typeface="+mj-lt"/>
            </a:endParaRPr>
          </a:p>
          <a:p>
            <a:pPr marL="342900" indent="-342900" algn="just">
              <a:lnSpc>
                <a:spcPct val="150000"/>
              </a:lnSpc>
              <a:spcBef>
                <a:spcPts val="300"/>
              </a:spcBef>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Sockets use nodes’ IP addresses and a network protocol to create a secure channel of communication and use this channel to transfer data</a:t>
            </a:r>
            <a:endParaRPr lang="en-US" sz="2600">
              <a:solidFill>
                <a:srgbClr val="111111"/>
              </a:solidFill>
              <a:latin typeface="+mj-lt"/>
            </a:endParaRPr>
          </a:p>
        </p:txBody>
      </p:sp>
      <p:sp>
        <p:nvSpPr>
          <p:cNvPr id="8" name="Title 1"/>
          <p:cNvSpPr>
            <a:spLocks noGrp="1"/>
          </p:cNvSpPr>
          <p:nvPr>
            <p:ph type="title"/>
          </p:nvPr>
        </p:nvSpPr>
        <p:spPr>
          <a:xfrm>
            <a:off x="396763" y="720006"/>
            <a:ext cx="11682347" cy="575433"/>
          </a:xfrm>
        </p:spPr>
        <p:txBody>
          <a:bodyPr>
            <a:noAutofit/>
          </a:bodyPr>
          <a:lstStyle/>
          <a:p>
            <a:r>
              <a:rPr lang="en-US" sz="4000" b="1"/>
              <a:t>Understanding Socket</a:t>
            </a:r>
            <a:endParaRPr lang="en-US" sz="40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The Socket Class</a:t>
            </a:r>
            <a:endParaRPr lang="en-US" sz="4000" b="1"/>
          </a:p>
        </p:txBody>
      </p:sp>
      <p:graphicFrame>
        <p:nvGraphicFramePr>
          <p:cNvPr id="7" name="Table 6"/>
          <p:cNvGraphicFramePr>
            <a:graphicFrameLocks noGrp="1"/>
          </p:cNvGraphicFramePr>
          <p:nvPr/>
        </p:nvGraphicFramePr>
        <p:xfrm>
          <a:off x="44066" y="3668665"/>
          <a:ext cx="12108606" cy="2780960"/>
        </p:xfrm>
        <a:graphic>
          <a:graphicData uri="http://schemas.openxmlformats.org/drawingml/2006/table">
            <a:tbl>
              <a:tblPr firstRow="1" bandRow="1">
                <a:tableStyleId>{5C22544A-7EE6-4342-B048-85BDC9FD1C3A}</a:tableStyleId>
              </a:tblPr>
              <a:tblGrid>
                <a:gridCol w="2072238"/>
                <a:gridCol w="10036368"/>
              </a:tblGrid>
              <a:tr h="307258">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that has been received from the network and is available to be read</a:t>
                      </a:r>
                      <a:endParaRPr lang="en-US">
                        <a:effectLst/>
                      </a:endParaRPr>
                    </a:p>
                  </a:txBody>
                  <a:tcPr/>
                </a:tc>
              </a:tr>
              <a:tr h="308548">
                <a:tc>
                  <a:txBody>
                    <a:bodyPr/>
                    <a:lstStyle/>
                    <a:p>
                      <a:pPr algn="l" fontAlgn="t"/>
                      <a:r>
                        <a:rPr lang="en-US" u="none" strike="noStrike">
                          <a:effectLst/>
                        </a:rPr>
                        <a:t>Connected</a:t>
                      </a:r>
                      <a:endParaRPr lang="en-US">
                        <a:effectLst/>
                      </a:endParaRPr>
                    </a:p>
                  </a:txBody>
                  <a:tcPr/>
                </a:tc>
                <a:tc>
                  <a:txBody>
                    <a:bodyPr/>
                    <a:lstStyle/>
                    <a:p>
                      <a:pPr algn="l" fontAlgn="t"/>
                      <a:r>
                        <a:rPr lang="en-US">
                          <a:effectLst/>
                        </a:rPr>
                        <a:t>Gets a value that indicates whether a </a:t>
                      </a:r>
                      <a:r>
                        <a:rPr lang="en-US" u="none" strike="noStrike">
                          <a:effectLst/>
                        </a:rPr>
                        <a:t>Socket</a:t>
                      </a:r>
                      <a:r>
                        <a:rPr lang="en-US">
                          <a:effectLst/>
                        </a:rPr>
                        <a:t> is connected to a remote host as of the last </a:t>
                      </a:r>
                      <a:r>
                        <a:rPr lang="en-US" u="none" strike="noStrike">
                          <a:effectLst/>
                        </a:rPr>
                        <a:t>Send</a:t>
                      </a:r>
                      <a:r>
                        <a:rPr lang="en-US">
                          <a:effectLst/>
                        </a:rPr>
                        <a:t> or </a:t>
                      </a:r>
                      <a:r>
                        <a:rPr lang="en-US" u="none" strike="noStrike">
                          <a:effectLst/>
                        </a:rPr>
                        <a:t>Receive</a:t>
                      </a:r>
                      <a:r>
                        <a:rPr lang="en-US">
                          <a:effectLst/>
                        </a:rPr>
                        <a:t> operation</a:t>
                      </a:r>
                      <a:endParaRPr lang="en-US">
                        <a:effectLst/>
                      </a:endParaRPr>
                    </a:p>
                  </a:txBody>
                  <a:tcPr/>
                </a:tc>
              </a:tr>
              <a:tr h="369400">
                <a:tc>
                  <a:txBody>
                    <a:bodyPr/>
                    <a:lstStyle/>
                    <a:p>
                      <a:pPr algn="l" fontAlgn="t"/>
                      <a:r>
                        <a:rPr lang="en-US" u="none" strike="noStrike">
                          <a:effectLst/>
                        </a:rPr>
                        <a:t>Blocking</a:t>
                      </a:r>
                      <a:endParaRPr lang="en-US">
                        <a:effectLst/>
                      </a:endParaRPr>
                    </a:p>
                  </a:txBody>
                  <a:tcPr/>
                </a:tc>
                <a:tc>
                  <a:txBody>
                    <a:bodyPr/>
                    <a:lstStyle/>
                    <a:p>
                      <a:pPr algn="l" fontAlgn="t"/>
                      <a:r>
                        <a:rPr lang="en-US">
                          <a:effectLst/>
                        </a:rPr>
                        <a:t>Gets or sets a value that indicates whether the </a:t>
                      </a:r>
                      <a:r>
                        <a:rPr lang="en-US" u="none" strike="noStrike">
                          <a:effectLst/>
                        </a:rPr>
                        <a:t>Socket</a:t>
                      </a:r>
                      <a:r>
                        <a:rPr lang="en-US">
                          <a:effectLst/>
                        </a:rPr>
                        <a:t> is in blocking mode.</a:t>
                      </a:r>
                      <a:endParaRPr lang="en-US">
                        <a:effectLst/>
                      </a:endParaRPr>
                    </a:p>
                  </a:txBody>
                  <a:tcPr/>
                </a:tc>
              </a:tr>
              <a:tr h="369400">
                <a:tc>
                  <a:txBody>
                    <a:bodyPr/>
                    <a:lstStyle/>
                    <a:p>
                      <a:pPr algn="l" fontAlgn="t"/>
                      <a:r>
                        <a:rPr lang="en-US" u="none" strike="noStrike">
                          <a:effectLst/>
                        </a:rPr>
                        <a:t>ReceiveBufferSize</a:t>
                      </a:r>
                      <a:endParaRPr lang="en-US">
                        <a:effectLst/>
                      </a:endParaRPr>
                    </a:p>
                  </a:txBody>
                  <a:tcPr/>
                </a:tc>
                <a:tc>
                  <a:txBody>
                    <a:bodyPr/>
                    <a:lstStyle/>
                    <a:p>
                      <a:pPr algn="l" fontAlgn="t"/>
                      <a:r>
                        <a:rPr lang="en-US">
                          <a:effectLst/>
                        </a:rPr>
                        <a:t>Gets or sets a value that specifies the size of the receive buffer of the </a:t>
                      </a:r>
                      <a:r>
                        <a:rPr lang="en-US" u="none" strike="noStrike">
                          <a:effectLst/>
                        </a:rPr>
                        <a:t>Socket</a:t>
                      </a:r>
                      <a:endParaRPr lang="en-US">
                        <a:effectLst/>
                      </a:endParaRPr>
                    </a:p>
                  </a:txBody>
                  <a:tcPr/>
                </a:tc>
              </a:tr>
              <a:tr h="369400">
                <a:tc>
                  <a:txBody>
                    <a:bodyPr/>
                    <a:lstStyle/>
                    <a:p>
                      <a:pPr algn="l" fontAlgn="t"/>
                      <a:r>
                        <a:rPr lang="en-US" u="none" strike="noStrike">
                          <a:effectLst/>
                        </a:rPr>
                        <a:t>SendTimeout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Send</a:t>
                      </a:r>
                      <a:r>
                        <a:rPr lang="en-US">
                          <a:effectLst/>
                        </a:rPr>
                        <a:t> call will time out</a:t>
                      </a:r>
                      <a:endParaRPr lang="en-US">
                        <a:effectLst/>
                      </a:endParaRPr>
                    </a:p>
                  </a:txBody>
                  <a:tcPr/>
                </a:tc>
              </a:tr>
            </a:tbl>
          </a:graphicData>
        </a:graphic>
      </p:graphicFrame>
      <p:sp>
        <p:nvSpPr>
          <p:cNvPr id="8" name="TextBox 7"/>
          <p:cNvSpPr txBox="1"/>
          <p:nvPr/>
        </p:nvSpPr>
        <p:spPr>
          <a:xfrm>
            <a:off x="-78657" y="1362471"/>
            <a:ext cx="12219127" cy="2492990"/>
          </a:xfrm>
          <a:prstGeom prst="rect">
            <a:avLst/>
          </a:prstGeom>
          <a:noFill/>
        </p:spPr>
        <p:txBody>
          <a:bodyPr wrap="square">
            <a:spAutoFit/>
          </a:bodyPr>
          <a:lstStyle/>
          <a:p>
            <a:pPr marL="342900" indent="-342900" algn="just">
              <a:buClr>
                <a:srgbClr val="973735"/>
              </a:buClr>
              <a:buSzPct val="50000"/>
              <a:buFont typeface="Wingdings" panose="05000000000000000000" pitchFamily="2" charset="2"/>
              <a:buChar char="u"/>
              <a:tabLst>
                <a:tab pos="241300" algn="l"/>
              </a:tabLst>
              <a:defRPr/>
            </a:pPr>
            <a:r>
              <a:rPr lang="en-US" sz="2500">
                <a:solidFill>
                  <a:srgbClr val="111111"/>
                </a:solidFill>
                <a:latin typeface="+mj-lt"/>
              </a:rPr>
              <a:t>The Socket class provides a rich set of methods and properties for network communications</a:t>
            </a:r>
            <a:endParaRPr lang="en-US" sz="2500">
              <a:solidFill>
                <a:srgbClr val="111111"/>
              </a:solidFill>
              <a:latin typeface="+mj-lt"/>
            </a:endParaRPr>
          </a:p>
          <a:p>
            <a:pPr marL="342900" indent="-342900" algn="just">
              <a:buClr>
                <a:srgbClr val="973735"/>
              </a:buClr>
              <a:buSzPct val="50000"/>
              <a:buFont typeface="Wingdings" panose="05000000000000000000" pitchFamily="2" charset="2"/>
              <a:buChar char="u"/>
              <a:tabLst>
                <a:tab pos="241300" algn="l"/>
              </a:tabLst>
              <a:defRPr/>
            </a:pPr>
            <a:r>
              <a:rPr lang="en-US" sz="2500">
                <a:solidFill>
                  <a:srgbClr val="111111"/>
                </a:solidFill>
                <a:latin typeface="+mj-lt"/>
              </a:rPr>
              <a:t>The Socket class allows us to perform both synchronous and asynchronous data transfer using any of the communication protocols listed in the ProtocolType enumeration. </a:t>
            </a:r>
            <a:endParaRPr lang="en-US" sz="2500">
              <a:solidFill>
                <a:srgbClr val="111111"/>
              </a:solidFill>
              <a:latin typeface="+mj-lt"/>
            </a:endParaRPr>
          </a:p>
          <a:p>
            <a:pPr marL="342900" indent="-342900" algn="just">
              <a:buClr>
                <a:srgbClr val="973735"/>
              </a:buClr>
              <a:buSzPct val="50000"/>
              <a:buFont typeface="Wingdings" panose="05000000000000000000" pitchFamily="2" charset="2"/>
              <a:buChar char="u"/>
              <a:tabLst>
                <a:tab pos="241300" algn="l"/>
              </a:tabLst>
              <a:defRPr/>
            </a:pPr>
            <a:r>
              <a:rPr lang="en-US" sz="2500">
                <a:solidFill>
                  <a:srgbClr val="111111"/>
                </a:solidFill>
                <a:latin typeface="+mj-lt"/>
              </a:rPr>
              <a:t>The following table describes some of the key properties and methods:</a:t>
            </a:r>
            <a:endParaRPr lang="en-US" sz="2500">
              <a:solidFill>
                <a:srgbClr val="111111"/>
              </a:solidFill>
              <a:latin typeface="+mj-l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The Socket Class</a:t>
            </a:r>
            <a:endParaRPr lang="en-US" sz="4000" b="1"/>
          </a:p>
        </p:txBody>
      </p:sp>
      <p:graphicFrame>
        <p:nvGraphicFramePr>
          <p:cNvPr id="7" name="Table 6"/>
          <p:cNvGraphicFramePr>
            <a:graphicFrameLocks noGrp="1"/>
          </p:cNvGraphicFramePr>
          <p:nvPr/>
        </p:nvGraphicFramePr>
        <p:xfrm>
          <a:off x="186814" y="2877238"/>
          <a:ext cx="11843136" cy="3568636"/>
        </p:xfrm>
        <a:graphic>
          <a:graphicData uri="http://schemas.openxmlformats.org/drawingml/2006/table">
            <a:tbl>
              <a:tblPr firstRow="1" bandRow="1">
                <a:tableStyleId>{5C22544A-7EE6-4342-B048-85BDC9FD1C3A}</a:tableStyleId>
              </a:tblPr>
              <a:tblGrid>
                <a:gridCol w="3038168"/>
                <a:gridCol w="8804968"/>
              </a:tblGrid>
              <a:tr h="307258">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sz="1800" u="none" strike="noStrike">
                          <a:effectLst/>
                        </a:rPr>
                        <a:t>Accept()</a:t>
                      </a:r>
                      <a:endParaRPr lang="en-US" sz="1800">
                        <a:effectLst/>
                      </a:endParaRPr>
                    </a:p>
                  </a:txBody>
                  <a:tcPr anchor="ctr"/>
                </a:tc>
                <a:tc>
                  <a:txBody>
                    <a:bodyPr/>
                    <a:lstStyle/>
                    <a:p>
                      <a:pPr algn="l" fontAlgn="t"/>
                      <a:r>
                        <a:rPr lang="en-US" sz="1800">
                          <a:effectLst/>
                        </a:rPr>
                        <a:t>Creates a new </a:t>
                      </a:r>
                      <a:r>
                        <a:rPr lang="en-US" sz="1800" u="none" strike="noStrike">
                          <a:effectLst/>
                        </a:rPr>
                        <a:t>Socket</a:t>
                      </a:r>
                      <a:r>
                        <a:rPr lang="en-US" sz="1800">
                          <a:effectLst/>
                        </a:rPr>
                        <a:t> for a newly created connection</a:t>
                      </a:r>
                      <a:endParaRPr lang="en-US" sz="1800">
                        <a:effectLst/>
                      </a:endParaRPr>
                    </a:p>
                  </a:txBody>
                  <a:tcPr anchor="ctr"/>
                </a:tc>
              </a:tr>
              <a:tr h="308548">
                <a:tc>
                  <a:txBody>
                    <a:bodyPr/>
                    <a:lstStyle/>
                    <a:p>
                      <a:pPr algn="l" fontAlgn="t"/>
                      <a:r>
                        <a:rPr lang="en-US" sz="1800" u="none" strike="noStrike">
                          <a:effectLst/>
                        </a:rPr>
                        <a:t>Connect(IPAddress, Int32)</a:t>
                      </a:r>
                      <a:endParaRPr lang="en-US" sz="1800">
                        <a:effectLst/>
                      </a:endParaRPr>
                    </a:p>
                  </a:txBody>
                  <a:tcPr anchor="ctr"/>
                </a:tc>
                <a:tc>
                  <a:txBody>
                    <a:bodyPr/>
                    <a:lstStyle/>
                    <a:p>
                      <a:pPr algn="l" fontAlgn="t"/>
                      <a:r>
                        <a:rPr lang="en-US" sz="1800">
                          <a:effectLst/>
                        </a:rPr>
                        <a:t>Establishes a connection to a remote host. The host is specified by an IP address and a port number</a:t>
                      </a:r>
                      <a:endParaRPr lang="en-US" sz="1800">
                        <a:effectLst/>
                      </a:endParaRPr>
                    </a:p>
                  </a:txBody>
                  <a:tcPr anchor="ctr"/>
                </a:tc>
              </a:tr>
              <a:tr h="308548">
                <a:tc>
                  <a:txBody>
                    <a:bodyPr/>
                    <a:lstStyle/>
                    <a:p>
                      <a:pPr algn="l" fontAlgn="t"/>
                      <a:r>
                        <a:rPr lang="en-US" sz="1800" u="none" strike="noStrike">
                          <a:effectLst/>
                        </a:rPr>
                        <a:t>Listen()</a:t>
                      </a:r>
                      <a:endParaRPr lang="en-US" sz="1800">
                        <a:effectLst/>
                      </a:endParaRPr>
                    </a:p>
                  </a:txBody>
                  <a:tcPr anchor="ctr"/>
                </a:tc>
                <a:tc>
                  <a:txBody>
                    <a:bodyPr/>
                    <a:lstStyle/>
                    <a:p>
                      <a:pPr algn="l" fontAlgn="t"/>
                      <a:r>
                        <a:rPr lang="en-US" sz="1800">
                          <a:effectLst/>
                        </a:rPr>
                        <a:t>Places a </a:t>
                      </a:r>
                      <a:r>
                        <a:rPr lang="en-US" sz="1800" u="none" strike="noStrike">
                          <a:effectLst/>
                        </a:rPr>
                        <a:t>Socket</a:t>
                      </a:r>
                      <a:r>
                        <a:rPr lang="en-US" sz="1800">
                          <a:effectLst/>
                        </a:rPr>
                        <a:t> in a listening state</a:t>
                      </a:r>
                      <a:endParaRPr lang="en-US" sz="1800">
                        <a:effectLst/>
                      </a:endParaRPr>
                    </a:p>
                  </a:txBody>
                  <a:tcPr anchor="ctr"/>
                </a:tc>
              </a:tr>
              <a:tr h="369400">
                <a:tc>
                  <a:txBody>
                    <a:bodyPr/>
                    <a:lstStyle/>
                    <a:p>
                      <a:pPr algn="l" fontAlgn="t"/>
                      <a:r>
                        <a:rPr lang="en-US" sz="1800" u="none" strike="noStrike">
                          <a:effectLst/>
                        </a:rPr>
                        <a:t>SendFile(String)</a:t>
                      </a:r>
                      <a:endParaRPr lang="en-US" sz="1800">
                        <a:effectLst/>
                      </a:endParaRPr>
                    </a:p>
                  </a:txBody>
                  <a:tcPr anchor="ctr"/>
                </a:tc>
                <a:tc>
                  <a:txBody>
                    <a:bodyPr/>
                    <a:lstStyle/>
                    <a:p>
                      <a:pPr algn="l" fontAlgn="t"/>
                      <a:r>
                        <a:rPr lang="en-US" sz="1800">
                          <a:effectLst/>
                        </a:rPr>
                        <a:t>Sends the file fileName to a connected </a:t>
                      </a:r>
                      <a:r>
                        <a:rPr lang="en-US" sz="1800" u="none" strike="noStrike">
                          <a:effectLst/>
                        </a:rPr>
                        <a:t>Socket</a:t>
                      </a:r>
                      <a:r>
                        <a:rPr lang="en-US" sz="1800">
                          <a:effectLst/>
                        </a:rPr>
                        <a:t> object with the</a:t>
                      </a:r>
                      <a:endParaRPr lang="en-US" sz="1800">
                        <a:effectLst/>
                      </a:endParaRPr>
                    </a:p>
                    <a:p>
                      <a:pPr algn="l" fontAlgn="t"/>
                      <a:r>
                        <a:rPr lang="en-US" sz="1800" u="none" strike="noStrike">
                          <a:effectLst/>
                        </a:rPr>
                        <a:t>UseDefaultWorkerThread</a:t>
                      </a:r>
                      <a:r>
                        <a:rPr lang="en-US" sz="1800">
                          <a:effectLst/>
                        </a:rPr>
                        <a:t> transmit flag</a:t>
                      </a:r>
                      <a:endParaRPr lang="en-US" sz="1800">
                        <a:effectLst/>
                      </a:endParaRPr>
                    </a:p>
                  </a:txBody>
                  <a:tcPr anchor="ctr"/>
                </a:tc>
              </a:tr>
              <a:tr h="411418">
                <a:tc>
                  <a:txBody>
                    <a:bodyPr/>
                    <a:lstStyle/>
                    <a:p>
                      <a:pPr algn="l" fontAlgn="t"/>
                      <a:r>
                        <a:rPr lang="en-US" sz="1800" u="none" strike="noStrike">
                          <a:effectLst/>
                        </a:rPr>
                        <a:t>Send(Byte[])</a:t>
                      </a:r>
                      <a:endParaRPr lang="en-US" sz="1800">
                        <a:effectLst/>
                      </a:endParaRPr>
                    </a:p>
                  </a:txBody>
                  <a:tcPr anchor="ctr"/>
                </a:tc>
                <a:tc>
                  <a:txBody>
                    <a:bodyPr/>
                    <a:lstStyle/>
                    <a:p>
                      <a:pPr algn="l" fontAlgn="t"/>
                      <a:r>
                        <a:rPr lang="en-US" sz="1800">
                          <a:effectLst/>
                        </a:rPr>
                        <a:t>Sends data to a connected </a:t>
                      </a:r>
                      <a:r>
                        <a:rPr lang="en-US" sz="1800" u="none" strike="noStrike">
                          <a:effectLst/>
                        </a:rPr>
                        <a:t>Socket</a:t>
                      </a:r>
                      <a:endParaRPr lang="en-US" sz="1800">
                        <a:effectLst/>
                      </a:endParaRPr>
                    </a:p>
                  </a:txBody>
                  <a:tcPr anchor="ctr"/>
                </a:tc>
              </a:tr>
              <a:tr h="374649">
                <a:tc>
                  <a:txBody>
                    <a:bodyPr/>
                    <a:lstStyle/>
                    <a:p>
                      <a:pPr algn="l" fontAlgn="t"/>
                      <a:r>
                        <a:rPr lang="en-US" sz="1800" u="none" strike="noStrike">
                          <a:effectLst/>
                        </a:rPr>
                        <a:t>Receive(Byte[])</a:t>
                      </a:r>
                      <a:endParaRPr lang="en-US" sz="1800">
                        <a:effectLst/>
                      </a:endParaRPr>
                    </a:p>
                  </a:txBody>
                  <a:tcPr anchor="ctr"/>
                </a:tc>
                <a:tc>
                  <a:txBody>
                    <a:bodyPr/>
                    <a:lstStyle/>
                    <a:p>
                      <a:pPr algn="l" fontAlgn="t"/>
                      <a:r>
                        <a:rPr lang="en-US" sz="1800">
                          <a:effectLst/>
                        </a:rPr>
                        <a:t>Receives data from a bound </a:t>
                      </a:r>
                      <a:r>
                        <a:rPr lang="en-US" sz="1800" u="none" strike="noStrike">
                          <a:effectLst/>
                        </a:rPr>
                        <a:t>Socket</a:t>
                      </a:r>
                      <a:r>
                        <a:rPr lang="en-US" sz="1800">
                          <a:effectLst/>
                        </a:rPr>
                        <a:t> into a receive buffer</a:t>
                      </a:r>
                      <a:endParaRPr lang="en-US" sz="1800">
                        <a:effectLst/>
                      </a:endParaRPr>
                    </a:p>
                  </a:txBody>
                  <a:tcPr anchor="ctr"/>
                </a:tc>
              </a:tr>
              <a:tr h="374649">
                <a:tc>
                  <a:txBody>
                    <a:bodyPr/>
                    <a:lstStyle/>
                    <a:p>
                      <a:pPr algn="l" fontAlgn="t"/>
                      <a:r>
                        <a:rPr lang="en-US" sz="1800" u="none" strike="noStrike">
                          <a:effectLst/>
                        </a:rPr>
                        <a:t>Close()</a:t>
                      </a:r>
                      <a:endParaRPr lang="en-US" sz="1800">
                        <a:effectLst/>
                      </a:endParaRPr>
                    </a:p>
                  </a:txBody>
                  <a:tcPr anchor="ctr"/>
                </a:tc>
                <a:tc>
                  <a:txBody>
                    <a:bodyPr/>
                    <a:lstStyle/>
                    <a:p>
                      <a:pPr algn="l" fontAlgn="t"/>
                      <a:r>
                        <a:rPr lang="en-US" sz="1800">
                          <a:effectLst/>
                        </a:rPr>
                        <a:t>Closes the </a:t>
                      </a:r>
                      <a:r>
                        <a:rPr lang="en-US" sz="1800" u="none" strike="noStrike">
                          <a:effectLst/>
                        </a:rPr>
                        <a:t>Socket</a:t>
                      </a:r>
                      <a:r>
                        <a:rPr lang="en-US" sz="1800">
                          <a:effectLst/>
                        </a:rPr>
                        <a:t> connection and releases all associated resources</a:t>
                      </a:r>
                      <a:endParaRPr lang="en-US" sz="1800">
                        <a:effectLst/>
                      </a:endParaRPr>
                    </a:p>
                  </a:txBody>
                  <a:tcPr anchor="ctr"/>
                </a:tc>
              </a:tr>
            </a:tbl>
          </a:graphicData>
        </a:graphic>
      </p:graphicFrame>
      <p:graphicFrame>
        <p:nvGraphicFramePr>
          <p:cNvPr id="9" name="Table 8"/>
          <p:cNvGraphicFramePr>
            <a:graphicFrameLocks noGrp="1"/>
          </p:cNvGraphicFramePr>
          <p:nvPr/>
        </p:nvGraphicFramePr>
        <p:xfrm>
          <a:off x="186814" y="1455494"/>
          <a:ext cx="11843136" cy="1402080"/>
        </p:xfrm>
        <a:graphic>
          <a:graphicData uri="http://schemas.openxmlformats.org/drawingml/2006/table">
            <a:tbl>
              <a:tblPr firstRow="1" bandRow="1">
                <a:tableStyleId>{5C22544A-7EE6-4342-B048-85BDC9FD1C3A}</a:tableStyleId>
              </a:tblPr>
              <a:tblGrid>
                <a:gridCol w="2184817"/>
                <a:gridCol w="9658319"/>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ReceiveTimeout</a:t>
                      </a:r>
                      <a:endParaRPr lang="en-US">
                        <a:effectLst/>
                      </a:endParaRPr>
                    </a:p>
                  </a:txBody>
                  <a:tcPr/>
                </a:tc>
                <a:tc>
                  <a:txBody>
                    <a:bodyPr/>
                    <a:lstStyle/>
                    <a:p>
                      <a:pPr algn="l" fontAlgn="t"/>
                      <a:r>
                        <a:rPr lang="en-US">
                          <a:effectLst/>
                        </a:rPr>
                        <a:t>Gets or sets a value that specifies the amount of time after which a synchronous </a:t>
                      </a:r>
                      <a:r>
                        <a:rPr lang="en-US" u="none" strike="noStrike">
                          <a:effectLst/>
                        </a:rPr>
                        <a:t>Receive</a:t>
                      </a:r>
                      <a:r>
                        <a:rPr lang="en-US">
                          <a:effectLst/>
                        </a:rPr>
                        <a:t> call will time out</a:t>
                      </a:r>
                      <a:endParaRPr lang="en-US">
                        <a:effectLst/>
                      </a:endParaRPr>
                    </a:p>
                  </a:txBody>
                  <a:tcPr/>
                </a:tc>
              </a:tr>
              <a:tr h="308548">
                <a:tc>
                  <a:txBody>
                    <a:bodyPr/>
                    <a:lstStyle/>
                    <a:p>
                      <a:pPr algn="l" fontAlgn="t"/>
                      <a:r>
                        <a:rPr lang="en-US" u="none" strike="noStrike">
                          <a:effectLst/>
                        </a:rPr>
                        <a:t>SendBufferSize</a:t>
                      </a:r>
                      <a:endParaRPr lang="en-US">
                        <a:effectLst/>
                      </a:endParaRPr>
                    </a:p>
                  </a:txBody>
                  <a:tcPr/>
                </a:tc>
                <a:tc>
                  <a:txBody>
                    <a:bodyPr/>
                    <a:lstStyle/>
                    <a:p>
                      <a:pPr algn="l" fontAlgn="t"/>
                      <a:r>
                        <a:rPr lang="en-US">
                          <a:effectLst/>
                        </a:rPr>
                        <a:t>Gets or sets a value that specifies the size of the send buffer of the </a:t>
                      </a:r>
                      <a:r>
                        <a:rPr lang="en-US" u="none" strike="noStrike">
                          <a:effectLst/>
                        </a:rPr>
                        <a:t>Socket</a:t>
                      </a:r>
                      <a:endParaRPr lang="en-US">
                        <a:effectLst/>
                      </a:endParaRPr>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TCP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pic>
        <p:nvPicPr>
          <p:cNvPr id="3" name="Picture 2"/>
          <p:cNvPicPr>
            <a:picLocks noChangeAspect="1"/>
          </p:cNvPicPr>
          <p:nvPr/>
        </p:nvPicPr>
        <p:blipFill>
          <a:blip r:embed="rId1"/>
          <a:stretch>
            <a:fillRect/>
          </a:stretch>
        </p:blipFill>
        <p:spPr>
          <a:xfrm>
            <a:off x="2937863" y="2287120"/>
            <a:ext cx="6183661" cy="4154250"/>
          </a:xfrm>
          <a:prstGeom prst="rect">
            <a:avLst/>
          </a:prstGeom>
        </p:spPr>
      </p:pic>
      <p:sp>
        <p:nvSpPr>
          <p:cNvPr id="9" name="Title 1"/>
          <p:cNvSpPr>
            <a:spLocks noGrp="1"/>
          </p:cNvSpPr>
          <p:nvPr>
            <p:ph type="title"/>
          </p:nvPr>
        </p:nvSpPr>
        <p:spPr>
          <a:xfrm>
            <a:off x="396763" y="720006"/>
            <a:ext cx="10133585" cy="575433"/>
          </a:xfrm>
        </p:spPr>
        <p:txBody>
          <a:bodyPr>
            <a:noAutofit/>
          </a:bodyPr>
          <a:lstStyle/>
          <a:p>
            <a:r>
              <a:rPr lang="en-US" sz="4000" b="1"/>
              <a:t>How do we develop?</a:t>
            </a:r>
            <a:endParaRPr lang="en-US" sz="4000" b="1"/>
          </a:p>
        </p:txBody>
      </p:sp>
      <p:sp>
        <p:nvSpPr>
          <p:cNvPr id="6" name="TextBox 5"/>
          <p:cNvSpPr txBox="1"/>
          <p:nvPr/>
        </p:nvSpPr>
        <p:spPr>
          <a:xfrm>
            <a:off x="-78657" y="1486901"/>
            <a:ext cx="12162501" cy="800219"/>
          </a:xfrm>
          <a:prstGeom prst="rect">
            <a:avLst/>
          </a:prstGeom>
          <a:noFill/>
        </p:spPr>
        <p:txBody>
          <a:bodyPr wrap="square">
            <a:spAutoFit/>
          </a:bodyPr>
          <a:lstStyle/>
          <a:p>
            <a:pPr algn="just">
              <a:buClr>
                <a:srgbClr val="973735"/>
              </a:buClr>
              <a:buSzPct val="50000"/>
              <a:tabLst>
                <a:tab pos="461645" algn="l"/>
              </a:tabLst>
              <a:defRPr/>
            </a:pPr>
            <a:r>
              <a:rPr lang="en-US" sz="2300">
                <a:solidFill>
                  <a:srgbClr val="111111"/>
                </a:solidFill>
                <a:latin typeface="+mj-lt"/>
              </a:rPr>
              <a:t>1. Create a Solution named </a:t>
            </a:r>
            <a:r>
              <a:rPr lang="en-US" sz="2300" b="1">
                <a:solidFill>
                  <a:srgbClr val="111111"/>
                </a:solidFill>
                <a:latin typeface="+mj-lt"/>
              </a:rPr>
              <a:t>DemoTCPService</a:t>
            </a:r>
            <a:r>
              <a:rPr lang="en-US" sz="2300">
                <a:solidFill>
                  <a:srgbClr val="111111"/>
                </a:solidFill>
                <a:latin typeface="+mj-lt"/>
              </a:rPr>
              <a:t> </a:t>
            </a:r>
            <a:endParaRPr lang="en-US" sz="2300">
              <a:solidFill>
                <a:srgbClr val="111111"/>
              </a:solidFill>
              <a:latin typeface="+mj-lt"/>
            </a:endParaRPr>
          </a:p>
          <a:p>
            <a:pPr algn="just">
              <a:buClr>
                <a:srgbClr val="973735"/>
              </a:buClr>
              <a:buSzPct val="50000"/>
              <a:tabLst>
                <a:tab pos="461645" algn="l"/>
              </a:tabLst>
              <a:defRPr/>
            </a:pPr>
            <a:r>
              <a:rPr lang="en-US" sz="2300">
                <a:solidFill>
                  <a:srgbClr val="111111"/>
                </a:solidFill>
                <a:latin typeface="+mj-lt"/>
              </a:rPr>
              <a:t>2. Addition to this solution two Console projects named </a:t>
            </a:r>
            <a:r>
              <a:rPr lang="en-US" sz="2300" b="1">
                <a:solidFill>
                  <a:srgbClr val="111111"/>
                </a:solidFill>
                <a:latin typeface="+mj-lt"/>
              </a:rPr>
              <a:t>ServerApp </a:t>
            </a:r>
            <a:r>
              <a:rPr lang="en-US" sz="2300">
                <a:solidFill>
                  <a:srgbClr val="111111"/>
                </a:solidFill>
                <a:latin typeface="+mj-lt"/>
              </a:rPr>
              <a:t>and</a:t>
            </a:r>
            <a:r>
              <a:rPr lang="en-US" sz="2300" b="1">
                <a:solidFill>
                  <a:srgbClr val="111111"/>
                </a:solidFill>
                <a:latin typeface="+mj-lt"/>
              </a:rPr>
              <a:t> </a:t>
            </a:r>
            <a:r>
              <a:rPr lang="en-US" sz="2300">
                <a:solidFill>
                  <a:srgbClr val="111111"/>
                </a:solidFill>
                <a:latin typeface="+mj-lt"/>
              </a:rPr>
              <a:t> </a:t>
            </a:r>
            <a:r>
              <a:rPr lang="en-US" sz="2300" b="1">
                <a:solidFill>
                  <a:srgbClr val="111111"/>
                </a:solidFill>
                <a:latin typeface="+mj-lt"/>
              </a:rPr>
              <a:t>ClientApp</a:t>
            </a:r>
            <a:endParaRPr lang="en-US" sz="2300" b="1">
              <a:solidFill>
                <a:srgbClr val="111111"/>
              </a:solidFill>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extBox 8"/>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3. Write codes in Program.cs of the </a:t>
            </a:r>
            <a:r>
              <a:rPr lang="en-US" sz="2300" b="1">
                <a:solidFill>
                  <a:srgbClr val="111111"/>
                </a:solidFill>
                <a:latin typeface="+mj-lt"/>
              </a:rPr>
              <a:t>ServerApp </a:t>
            </a:r>
            <a:r>
              <a:rPr lang="en-US" sz="2300">
                <a:solidFill>
                  <a:srgbClr val="111111"/>
                </a:solidFill>
                <a:latin typeface="+mj-lt"/>
              </a:rPr>
              <a:t>as follows :  </a:t>
            </a:r>
            <a:endParaRPr lang="en-US" sz="2300">
              <a:solidFill>
                <a:srgbClr val="111111"/>
              </a:solidFill>
              <a:latin typeface="+mj-lt"/>
            </a:endParaRPr>
          </a:p>
        </p:txBody>
      </p:sp>
      <p:pic>
        <p:nvPicPr>
          <p:cNvPr id="17" name="Picture 16"/>
          <p:cNvPicPr>
            <a:picLocks noChangeAspect="1"/>
          </p:cNvPicPr>
          <p:nvPr/>
        </p:nvPicPr>
        <p:blipFill>
          <a:blip r:embed="rId1"/>
          <a:stretch>
            <a:fillRect/>
          </a:stretch>
        </p:blipFill>
        <p:spPr>
          <a:xfrm>
            <a:off x="518268" y="2691256"/>
            <a:ext cx="6892622" cy="3598803"/>
          </a:xfrm>
          <a:prstGeom prst="rect">
            <a:avLst/>
          </a:prstGeom>
        </p:spPr>
      </p:pic>
      <p:sp>
        <p:nvSpPr>
          <p:cNvPr id="18" name="Rectangle 17"/>
          <p:cNvSpPr/>
          <p:nvPr/>
        </p:nvSpPr>
        <p:spPr>
          <a:xfrm>
            <a:off x="1096296" y="3280135"/>
            <a:ext cx="5098027"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096296" y="3791774"/>
            <a:ext cx="6091085" cy="3086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6209335" y="2962317"/>
            <a:ext cx="3703607" cy="846731"/>
            <a:chOff x="2707963" y="4859706"/>
            <a:chExt cx="3703607" cy="846731"/>
          </a:xfrm>
        </p:grpSpPr>
        <p:cxnSp>
          <p:nvCxnSpPr>
            <p:cNvPr id="21" name="Straight Arrow Connector 20"/>
            <p:cNvCxnSpPr/>
            <p:nvPr/>
          </p:nvCxnSpPr>
          <p:spPr>
            <a:xfrm flipH="1">
              <a:off x="2707963" y="5326388"/>
              <a:ext cx="190180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Rounded Corners 21"/>
            <p:cNvSpPr/>
            <p:nvPr/>
          </p:nvSpPr>
          <p:spPr>
            <a:xfrm>
              <a:off x="4613943" y="4859706"/>
              <a:ext cx="1797627" cy="846731"/>
            </a:xfrm>
            <a:prstGeom prst="roundRect">
              <a:avLst/>
            </a:prstGeom>
            <a:ln>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chemeClr val="bg1"/>
                  </a:solidFill>
                </a:rPr>
                <a:t>View details in next slide</a:t>
              </a:r>
              <a:endParaRPr lang="en-US" b="1" i="1">
                <a:solidFill>
                  <a:schemeClr val="bg1"/>
                </a:solidFill>
              </a:endParaRPr>
            </a:p>
          </p:txBody>
        </p:sp>
      </p:grpSp>
      <p:cxnSp>
        <p:nvCxnSpPr>
          <p:cNvPr id="24" name="Straight Arrow Connector 23"/>
          <p:cNvCxnSpPr/>
          <p:nvPr/>
        </p:nvCxnSpPr>
        <p:spPr>
          <a:xfrm flipH="1">
            <a:off x="7187381" y="3507927"/>
            <a:ext cx="923757" cy="43816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nvGrpSpPr>
          <p:cNvPr id="28" name="Group 27"/>
          <p:cNvGrpSpPr/>
          <p:nvPr/>
        </p:nvGrpSpPr>
        <p:grpSpPr>
          <a:xfrm>
            <a:off x="604010" y="1137398"/>
            <a:ext cx="5073378" cy="1553858"/>
            <a:chOff x="604010" y="1137398"/>
            <a:chExt cx="5073378" cy="1553858"/>
          </a:xfrm>
        </p:grpSpPr>
        <p:pic>
          <p:nvPicPr>
            <p:cNvPr id="13" name="Picture 12"/>
            <p:cNvPicPr>
              <a:picLocks noChangeAspect="1"/>
            </p:cNvPicPr>
            <p:nvPr/>
          </p:nvPicPr>
          <p:blipFill>
            <a:blip r:embed="rId2"/>
            <a:stretch>
              <a:fillRect/>
            </a:stretch>
          </p:blipFill>
          <p:spPr>
            <a:xfrm>
              <a:off x="604010" y="1137398"/>
              <a:ext cx="5073378" cy="1553858"/>
            </a:xfrm>
            <a:prstGeom prst="rect">
              <a:avLst/>
            </a:prstGeom>
          </p:spPr>
        </p:pic>
        <p:sp>
          <p:nvSpPr>
            <p:cNvPr id="27" name="Rectangle 26"/>
            <p:cNvSpPr/>
            <p:nvPr/>
          </p:nvSpPr>
          <p:spPr>
            <a:xfrm>
              <a:off x="604010" y="1186542"/>
              <a:ext cx="2814104" cy="1472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197174" y="715119"/>
            <a:ext cx="7707962"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Write codes in </a:t>
            </a:r>
            <a:r>
              <a:rPr lang="en-US" sz="2300" b="1">
                <a:solidFill>
                  <a:srgbClr val="111111"/>
                </a:solidFill>
                <a:latin typeface="+mj-lt"/>
              </a:rPr>
              <a:t>ProcessMessage</a:t>
            </a:r>
            <a:r>
              <a:rPr lang="en-US" sz="2300">
                <a:solidFill>
                  <a:srgbClr val="111111"/>
                </a:solidFill>
                <a:latin typeface="+mj-lt"/>
              </a:rPr>
              <a:t> method as follows :  </a:t>
            </a:r>
            <a:endParaRPr lang="en-US" sz="2300">
              <a:solidFill>
                <a:srgbClr val="111111"/>
              </a:solidFill>
              <a:latin typeface="+mj-lt"/>
            </a:endParaRPr>
          </a:p>
        </p:txBody>
      </p:sp>
      <p:pic>
        <p:nvPicPr>
          <p:cNvPr id="13" name="Picture 12"/>
          <p:cNvPicPr>
            <a:picLocks noChangeAspect="1"/>
          </p:cNvPicPr>
          <p:nvPr/>
        </p:nvPicPr>
        <p:blipFill>
          <a:blip r:embed="rId1"/>
          <a:stretch>
            <a:fillRect/>
          </a:stretch>
        </p:blipFill>
        <p:spPr>
          <a:xfrm>
            <a:off x="266000" y="1166589"/>
            <a:ext cx="6948948" cy="5233854"/>
          </a:xfrm>
          <a:prstGeom prst="rect">
            <a:avLst/>
          </a:prstGeom>
        </p:spPr>
      </p:pic>
      <p:pic>
        <p:nvPicPr>
          <p:cNvPr id="15" name="Picture 14"/>
          <p:cNvPicPr>
            <a:picLocks noChangeAspect="1"/>
          </p:cNvPicPr>
          <p:nvPr/>
        </p:nvPicPr>
        <p:blipFill>
          <a:blip r:embed="rId2"/>
          <a:stretch>
            <a:fillRect/>
          </a:stretch>
        </p:blipFill>
        <p:spPr>
          <a:xfrm>
            <a:off x="7787148" y="1728996"/>
            <a:ext cx="4351397" cy="100592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26670" y="685928"/>
            <a:ext cx="11965330"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Write codes in </a:t>
            </a:r>
            <a:r>
              <a:rPr lang="en-US" sz="2300" b="1">
                <a:solidFill>
                  <a:srgbClr val="111111"/>
                </a:solidFill>
                <a:latin typeface="+mj-lt"/>
              </a:rPr>
              <a:t>ExecuteServer</a:t>
            </a:r>
            <a:r>
              <a:rPr lang="en-US" sz="2300">
                <a:solidFill>
                  <a:srgbClr val="111111"/>
                </a:solidFill>
                <a:latin typeface="+mj-lt"/>
              </a:rPr>
              <a:t> method as follows :  </a:t>
            </a:r>
            <a:endParaRPr lang="en-US" sz="2300">
              <a:solidFill>
                <a:srgbClr val="111111"/>
              </a:solidFill>
              <a:latin typeface="+mj-lt"/>
            </a:endParaRPr>
          </a:p>
        </p:txBody>
      </p:sp>
      <p:pic>
        <p:nvPicPr>
          <p:cNvPr id="3" name="Picture 2"/>
          <p:cNvPicPr>
            <a:picLocks noChangeAspect="1"/>
          </p:cNvPicPr>
          <p:nvPr/>
        </p:nvPicPr>
        <p:blipFill>
          <a:blip r:embed="rId1"/>
          <a:stretch>
            <a:fillRect/>
          </a:stretch>
        </p:blipFill>
        <p:spPr>
          <a:xfrm>
            <a:off x="0" y="1535477"/>
            <a:ext cx="8151819" cy="4835825"/>
          </a:xfrm>
          <a:prstGeom prst="rect">
            <a:avLst/>
          </a:prstGeom>
        </p:spPr>
      </p:pic>
      <p:pic>
        <p:nvPicPr>
          <p:cNvPr id="8" name="Picture 7"/>
          <p:cNvPicPr>
            <a:picLocks noChangeAspect="1"/>
          </p:cNvPicPr>
          <p:nvPr/>
        </p:nvPicPr>
        <p:blipFill>
          <a:blip r:embed="rId2"/>
          <a:stretch>
            <a:fillRect/>
          </a:stretch>
        </p:blipFill>
        <p:spPr>
          <a:xfrm>
            <a:off x="6007510" y="1636058"/>
            <a:ext cx="6096000" cy="17929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6" name="TextBox 5"/>
          <p:cNvSpPr txBox="1"/>
          <p:nvPr/>
        </p:nvSpPr>
        <p:spPr>
          <a:xfrm>
            <a:off x="-61023" y="1472415"/>
            <a:ext cx="12184197" cy="54322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Platform: Hardware + Operating system</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Client: an application running in a computer (such as browser) can receive data from another (server)</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Server: an application running in a computer (such as IIS- Windows Internet Information Service, Kestrel, Nginx) can supply data to others (clients)</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IP address (Internet Protocol): unsigned integer helps identifying a network element(computer, router,…)</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IPv4: 4-byte IP address, such as 192.143.5.1</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IPv6: 16-byte IP address</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Port: unsigned 2-byte integer helps operating system differentiating a network communicating process</a:t>
            </a:r>
            <a:endParaRPr lang="en-US" sz="2600">
              <a:solidFill>
                <a:srgbClr val="111111"/>
              </a:solidFill>
              <a:latin typeface="+mj-lt"/>
            </a:endParaRPr>
          </a:p>
          <a:p>
            <a:pPr marL="342900" indent="-342900" algn="just">
              <a:spcBef>
                <a:spcPts val="300"/>
              </a:spcBef>
              <a:spcAft>
                <a:spcPts val="300"/>
              </a:spcAft>
              <a:buClr>
                <a:srgbClr val="973735"/>
              </a:buClr>
              <a:buSzPct val="50000"/>
              <a:buFont typeface="Wingdings" panose="05000000000000000000" pitchFamily="2" charset="2"/>
              <a:buChar char="u"/>
              <a:tabLst>
                <a:tab pos="241300" algn="l"/>
              </a:tabLst>
              <a:defRPr/>
            </a:pPr>
            <a:endParaRPr lang="en-US" sz="2600">
              <a:solidFill>
                <a:srgbClr val="111111"/>
              </a:solidFill>
              <a:latin typeface="+mj-lt"/>
            </a:endParaRPr>
          </a:p>
        </p:txBody>
      </p:sp>
      <p:sp>
        <p:nvSpPr>
          <p:cNvPr id="8" name="Title 1"/>
          <p:cNvSpPr>
            <a:spLocks noGrp="1"/>
          </p:cNvSpPr>
          <p:nvPr>
            <p:ph type="title"/>
          </p:nvPr>
        </p:nvSpPr>
        <p:spPr>
          <a:xfrm>
            <a:off x="396764" y="720006"/>
            <a:ext cx="11154104" cy="575433"/>
          </a:xfrm>
        </p:spPr>
        <p:txBody>
          <a:bodyPr>
            <a:noAutofit/>
          </a:bodyPr>
          <a:lstStyle/>
          <a:p>
            <a:r>
              <a:rPr lang="en-US" sz="4000" b="1"/>
              <a:t>Some Definitions Related to Networking</a:t>
            </a:r>
            <a:endParaRPr lang="en-US" sz="40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26670" y="656432"/>
            <a:ext cx="9163136" cy="451470"/>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4. Write codes in </a:t>
            </a:r>
            <a:r>
              <a:rPr lang="en-US" sz="2300" b="1">
                <a:solidFill>
                  <a:srgbClr val="111111"/>
                </a:solidFill>
                <a:latin typeface="+mj-lt"/>
              </a:rPr>
              <a:t>Program.cs </a:t>
            </a:r>
            <a:r>
              <a:rPr lang="en-US" sz="2300">
                <a:solidFill>
                  <a:srgbClr val="111111"/>
                </a:solidFill>
                <a:latin typeface="+mj-lt"/>
              </a:rPr>
              <a:t>of the </a:t>
            </a:r>
            <a:r>
              <a:rPr lang="en-US" sz="2300" b="1">
                <a:solidFill>
                  <a:srgbClr val="111111"/>
                </a:solidFill>
                <a:latin typeface="+mj-lt"/>
              </a:rPr>
              <a:t>ClientApp </a:t>
            </a:r>
            <a:r>
              <a:rPr lang="en-US" sz="2300">
                <a:solidFill>
                  <a:srgbClr val="111111"/>
                </a:solidFill>
                <a:latin typeface="+mj-lt"/>
              </a:rPr>
              <a:t>as follows :  </a:t>
            </a:r>
            <a:endParaRPr lang="en-US" sz="2300">
              <a:solidFill>
                <a:srgbClr val="111111"/>
              </a:solidFill>
              <a:latin typeface="+mj-lt"/>
            </a:endParaRPr>
          </a:p>
        </p:txBody>
      </p:sp>
      <p:pic>
        <p:nvPicPr>
          <p:cNvPr id="8" name="Picture 7"/>
          <p:cNvPicPr>
            <a:picLocks noChangeAspect="1"/>
          </p:cNvPicPr>
          <p:nvPr/>
        </p:nvPicPr>
        <p:blipFill>
          <a:blip r:embed="rId1"/>
          <a:stretch>
            <a:fillRect/>
          </a:stretch>
        </p:blipFill>
        <p:spPr>
          <a:xfrm>
            <a:off x="321399" y="1239107"/>
            <a:ext cx="2387703" cy="1069241"/>
          </a:xfrm>
          <a:prstGeom prst="rect">
            <a:avLst/>
          </a:prstGeom>
          <a:ln w="19050">
            <a:solidFill>
              <a:srgbClr val="FF0000"/>
            </a:solidFill>
          </a:ln>
        </p:spPr>
      </p:pic>
      <p:pic>
        <p:nvPicPr>
          <p:cNvPr id="11" name="Picture 10"/>
          <p:cNvPicPr>
            <a:picLocks noChangeAspect="1"/>
          </p:cNvPicPr>
          <p:nvPr/>
        </p:nvPicPr>
        <p:blipFill>
          <a:blip r:embed="rId2"/>
          <a:stretch>
            <a:fillRect/>
          </a:stretch>
        </p:blipFill>
        <p:spPr>
          <a:xfrm>
            <a:off x="2808215" y="1207132"/>
            <a:ext cx="9073272" cy="520455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pic>
        <p:nvPicPr>
          <p:cNvPr id="3" name="Picture 2"/>
          <p:cNvPicPr>
            <a:picLocks noChangeAspect="1"/>
          </p:cNvPicPr>
          <p:nvPr/>
        </p:nvPicPr>
        <p:blipFill>
          <a:blip r:embed="rId1"/>
          <a:stretch>
            <a:fillRect/>
          </a:stretch>
        </p:blipFill>
        <p:spPr>
          <a:xfrm>
            <a:off x="2098681" y="1168302"/>
            <a:ext cx="7958979" cy="497752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extBox 8"/>
          <p:cNvSpPr txBox="1"/>
          <p:nvPr/>
        </p:nvSpPr>
        <p:spPr>
          <a:xfrm>
            <a:off x="113334"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5.Right-click on the </a:t>
            </a:r>
            <a:r>
              <a:rPr lang="en-US" sz="2300" b="1">
                <a:solidFill>
                  <a:srgbClr val="111111"/>
                </a:solidFill>
                <a:latin typeface="+mj-lt"/>
              </a:rPr>
              <a:t>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endParaRPr lang="en-US" sz="2300">
              <a:solidFill>
                <a:srgbClr val="111111"/>
              </a:solidFill>
              <a:latin typeface="+mj-lt"/>
            </a:endParaRPr>
          </a:p>
        </p:txBody>
      </p:sp>
      <p:pic>
        <p:nvPicPr>
          <p:cNvPr id="6" name="Picture 5"/>
          <p:cNvPicPr>
            <a:picLocks noChangeAspect="1"/>
          </p:cNvPicPr>
          <p:nvPr/>
        </p:nvPicPr>
        <p:blipFill>
          <a:blip r:embed="rId1"/>
          <a:stretch>
            <a:fillRect/>
          </a:stretch>
        </p:blipFill>
        <p:spPr>
          <a:xfrm>
            <a:off x="2464286" y="1766387"/>
            <a:ext cx="7263427" cy="440568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7" name="TextBox 6"/>
          <p:cNvSpPr txBox="1"/>
          <p:nvPr/>
        </p:nvSpPr>
        <p:spPr>
          <a:xfrm>
            <a:off x="177054" y="605462"/>
            <a:ext cx="11885991"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6. Right-click on the </a:t>
            </a:r>
            <a:r>
              <a:rPr lang="en-US" sz="2300" b="1">
                <a:solidFill>
                  <a:srgbClr val="111111"/>
                </a:solidFill>
                <a:latin typeface="+mj-lt"/>
              </a:rPr>
              <a:t>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Ctrl+F5 to run it </a:t>
            </a:r>
            <a:endParaRPr lang="en-US" sz="2300">
              <a:solidFill>
                <a:srgbClr val="111111"/>
              </a:solidFill>
              <a:latin typeface="+mj-lt"/>
            </a:endParaRPr>
          </a:p>
        </p:txBody>
      </p:sp>
      <p:pic>
        <p:nvPicPr>
          <p:cNvPr id="3" name="Picture 2"/>
          <p:cNvPicPr>
            <a:picLocks noChangeAspect="1"/>
          </p:cNvPicPr>
          <p:nvPr/>
        </p:nvPicPr>
        <p:blipFill>
          <a:blip r:embed="rId1"/>
          <a:stretch>
            <a:fillRect/>
          </a:stretch>
        </p:blipFill>
        <p:spPr>
          <a:xfrm>
            <a:off x="1792132" y="1271778"/>
            <a:ext cx="3817360" cy="2375978"/>
          </a:xfrm>
          <a:prstGeom prst="rect">
            <a:avLst/>
          </a:prstGeom>
        </p:spPr>
      </p:pic>
      <p:pic>
        <p:nvPicPr>
          <p:cNvPr id="9" name="Picture 8"/>
          <p:cNvPicPr>
            <a:picLocks noChangeAspect="1"/>
          </p:cNvPicPr>
          <p:nvPr/>
        </p:nvPicPr>
        <p:blipFill>
          <a:blip r:embed="rId2"/>
          <a:stretch>
            <a:fillRect/>
          </a:stretch>
        </p:blipFill>
        <p:spPr>
          <a:xfrm>
            <a:off x="6284606" y="1271778"/>
            <a:ext cx="3874924" cy="2375978"/>
          </a:xfrm>
          <a:prstGeom prst="rect">
            <a:avLst/>
          </a:prstGeom>
        </p:spPr>
      </p:pic>
      <p:pic>
        <p:nvPicPr>
          <p:cNvPr id="20" name="Picture 19"/>
          <p:cNvPicPr>
            <a:picLocks noChangeAspect="1"/>
          </p:cNvPicPr>
          <p:nvPr/>
        </p:nvPicPr>
        <p:blipFill>
          <a:blip r:embed="rId3"/>
          <a:stretch>
            <a:fillRect/>
          </a:stretch>
        </p:blipFill>
        <p:spPr>
          <a:xfrm>
            <a:off x="1792134" y="3785961"/>
            <a:ext cx="3817358" cy="2649979"/>
          </a:xfrm>
          <a:prstGeom prst="rect">
            <a:avLst/>
          </a:prstGeom>
        </p:spPr>
      </p:pic>
      <p:cxnSp>
        <p:nvCxnSpPr>
          <p:cNvPr id="12" name="Straight Arrow Connector 11"/>
          <p:cNvCxnSpPr/>
          <p:nvPr/>
        </p:nvCxnSpPr>
        <p:spPr>
          <a:xfrm flipH="1">
            <a:off x="2851357" y="4324088"/>
            <a:ext cx="3416970" cy="4369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p:cNvCxnSpPr/>
          <p:nvPr/>
        </p:nvCxnSpPr>
        <p:spPr>
          <a:xfrm flipV="1">
            <a:off x="2534393" y="4589189"/>
            <a:ext cx="3733934" cy="492265"/>
          </a:xfrm>
          <a:prstGeom prst="straightConnector1">
            <a:avLst/>
          </a:prstGeom>
          <a:ln>
            <a:prstDash val="sysDash"/>
            <a:tailEnd type="triangle"/>
          </a:ln>
        </p:spPr>
        <p:style>
          <a:lnRef idx="3">
            <a:schemeClr val="accent5"/>
          </a:lnRef>
          <a:fillRef idx="0">
            <a:schemeClr val="accent5"/>
          </a:fillRef>
          <a:effectRef idx="2">
            <a:schemeClr val="accent5"/>
          </a:effectRef>
          <a:fontRef idx="minor">
            <a:schemeClr val="tx1"/>
          </a:fontRef>
        </p:style>
      </p:cxnSp>
      <p:grpSp>
        <p:nvGrpSpPr>
          <p:cNvPr id="8" name="Group 7"/>
          <p:cNvGrpSpPr/>
          <p:nvPr/>
        </p:nvGrpSpPr>
        <p:grpSpPr>
          <a:xfrm>
            <a:off x="6268327" y="3785962"/>
            <a:ext cx="3891203" cy="2649978"/>
            <a:chOff x="6268327" y="3805626"/>
            <a:chExt cx="3891203" cy="2649978"/>
          </a:xfrm>
        </p:grpSpPr>
        <p:pic>
          <p:nvPicPr>
            <p:cNvPr id="21" name="Picture 20"/>
            <p:cNvPicPr>
              <a:picLocks noChangeAspect="1"/>
            </p:cNvPicPr>
            <p:nvPr/>
          </p:nvPicPr>
          <p:blipFill>
            <a:blip r:embed="rId4"/>
            <a:stretch>
              <a:fillRect/>
            </a:stretch>
          </p:blipFill>
          <p:spPr>
            <a:xfrm>
              <a:off x="6284606" y="3805626"/>
              <a:ext cx="3874924" cy="2649978"/>
            </a:xfrm>
            <a:prstGeom prst="rect">
              <a:avLst/>
            </a:prstGeom>
          </p:spPr>
        </p:pic>
        <p:sp>
          <p:nvSpPr>
            <p:cNvPr id="14" name="Rectangle 13"/>
            <p:cNvSpPr/>
            <p:nvPr/>
          </p:nvSpPr>
          <p:spPr>
            <a:xfrm>
              <a:off x="6268327" y="4243326"/>
              <a:ext cx="810897"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274774" y="4457161"/>
              <a:ext cx="1042944" cy="18118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2234507" y="4743836"/>
            <a:ext cx="600571" cy="469587"/>
            <a:chOff x="2234507" y="4743836"/>
            <a:chExt cx="600571" cy="469587"/>
          </a:xfrm>
        </p:grpSpPr>
        <p:sp>
          <p:nvSpPr>
            <p:cNvPr id="10" name="Rectangle 9"/>
            <p:cNvSpPr/>
            <p:nvPr/>
          </p:nvSpPr>
          <p:spPr>
            <a:xfrm>
              <a:off x="2551471" y="474383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34507" y="4960716"/>
              <a:ext cx="283607" cy="25270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Working UDP Services</a:t>
            </a:r>
            <a:endParaRPr lang="en-US" sz="4000" b="1"/>
          </a:p>
        </p:txBody>
      </p:sp>
      <p:sp>
        <p:nvSpPr>
          <p:cNvPr id="8" name="TextBox 7"/>
          <p:cNvSpPr txBox="1"/>
          <p:nvPr/>
        </p:nvSpPr>
        <p:spPr>
          <a:xfrm>
            <a:off x="-68827" y="1531415"/>
            <a:ext cx="12260827" cy="4411464"/>
          </a:xfrm>
          <a:prstGeom prst="rect">
            <a:avLst/>
          </a:prstGeom>
          <a:noFill/>
        </p:spPr>
        <p:txBody>
          <a:bodyPr wrap="square">
            <a:spAutoFit/>
          </a:bodyPr>
          <a:lstStyle/>
          <a:p>
            <a:pPr marL="342900" indent="-342900" algn="just">
              <a:spcBef>
                <a:spcPts val="1400"/>
              </a:spcBef>
              <a:spcAft>
                <a:spcPts val="14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User Datagram Protocol (UDP) is a simple protocol that makes a best effort to deliver data to a remote host</a:t>
            </a:r>
            <a:endParaRPr lang="en-US" sz="2600">
              <a:solidFill>
                <a:srgbClr val="111111"/>
              </a:solidFill>
              <a:latin typeface="+mj-lt"/>
            </a:endParaRPr>
          </a:p>
          <a:p>
            <a:pPr marL="342900" indent="-342900" algn="just">
              <a:spcBef>
                <a:spcPts val="1400"/>
              </a:spcBef>
              <a:spcAft>
                <a:spcPts val="14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UDP protocol is connectionless protocol thus UDP datagrams sent to the remote endpoint are not guaranteed to arrive and they aren’t guaranteed to arrive in the same sequence in which they are sent. Applications that use UDP must be prepared to handle missing, duplicate, and out-of-sequence datagrams</a:t>
            </a:r>
            <a:endParaRPr lang="en-US" sz="2600">
              <a:solidFill>
                <a:srgbClr val="111111"/>
              </a:solidFill>
              <a:latin typeface="+mj-lt"/>
            </a:endParaRPr>
          </a:p>
          <a:p>
            <a:pPr marL="342900" indent="-342900" algn="just">
              <a:spcBef>
                <a:spcPts val="1400"/>
              </a:spcBef>
              <a:spcAft>
                <a:spcPts val="14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The </a:t>
            </a:r>
            <a:r>
              <a:rPr lang="en-US" sz="2600" b="1">
                <a:solidFill>
                  <a:srgbClr val="111111"/>
                </a:solidFill>
                <a:latin typeface="+mj-lt"/>
              </a:rPr>
              <a:t>UdpClient</a:t>
            </a:r>
            <a:r>
              <a:rPr lang="en-US" sz="2600">
                <a:solidFill>
                  <a:srgbClr val="111111"/>
                </a:solidFill>
                <a:latin typeface="+mj-lt"/>
              </a:rPr>
              <a:t> class communicates with network services using UDP. The properties and methods of the UdpClient class abstract the details of creating a </a:t>
            </a:r>
            <a:r>
              <a:rPr lang="en-US" sz="2600" b="1">
                <a:solidFill>
                  <a:srgbClr val="111111"/>
                </a:solidFill>
                <a:latin typeface="+mj-lt"/>
              </a:rPr>
              <a:t>Socket</a:t>
            </a:r>
            <a:r>
              <a:rPr lang="en-US" sz="2600">
                <a:solidFill>
                  <a:srgbClr val="111111"/>
                </a:solidFill>
                <a:latin typeface="+mj-lt"/>
              </a:rPr>
              <a:t> for requesting and receiving data using UDP</a:t>
            </a:r>
            <a:endParaRPr lang="en-US" sz="2600">
              <a:solidFill>
                <a:srgbClr val="111111"/>
              </a:solidFill>
              <a:latin typeface="+mj-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itle 1"/>
          <p:cNvSpPr>
            <a:spLocks noGrp="1"/>
          </p:cNvSpPr>
          <p:nvPr>
            <p:ph type="title"/>
          </p:nvPr>
        </p:nvSpPr>
        <p:spPr>
          <a:xfrm>
            <a:off x="396763" y="720006"/>
            <a:ext cx="11682347" cy="575433"/>
          </a:xfrm>
        </p:spPr>
        <p:txBody>
          <a:bodyPr>
            <a:noAutofit/>
          </a:bodyPr>
          <a:lstStyle/>
          <a:p>
            <a:r>
              <a:rPr lang="en-US" sz="4000" b="1"/>
              <a:t>UdpClient Class</a:t>
            </a:r>
            <a:endParaRPr lang="en-US" sz="4000" b="1"/>
          </a:p>
        </p:txBody>
      </p:sp>
      <p:sp>
        <p:nvSpPr>
          <p:cNvPr id="8" name="TextBox 7"/>
          <p:cNvSpPr txBox="1"/>
          <p:nvPr/>
        </p:nvSpPr>
        <p:spPr>
          <a:xfrm>
            <a:off x="-72558" y="1403591"/>
            <a:ext cx="12260827" cy="523220"/>
          </a:xfrm>
          <a:prstGeom prst="rect">
            <a:avLst/>
          </a:prstGeom>
          <a:noFill/>
        </p:spPr>
        <p:txBody>
          <a:bodyPr wrap="square">
            <a:spAutoFit/>
          </a:bodyPr>
          <a:lstStyle/>
          <a:p>
            <a:pPr marL="342900" indent="-342900" algn="just">
              <a:buClr>
                <a:srgbClr val="973735"/>
              </a:buClr>
              <a:buSzPct val="50000"/>
              <a:buFont typeface="Wingdings" panose="05000000000000000000" pitchFamily="2" charset="2"/>
              <a:buChar char="u"/>
              <a:tabLst>
                <a:tab pos="241300" algn="l"/>
              </a:tabLst>
              <a:defRPr/>
            </a:pPr>
            <a:r>
              <a:rPr lang="en-US" sz="2800">
                <a:solidFill>
                  <a:srgbClr val="111111"/>
                </a:solidFill>
                <a:latin typeface="+mj-lt"/>
              </a:rPr>
              <a:t>The following table describes some of the key properties and methods:</a:t>
            </a:r>
            <a:endParaRPr lang="en-US" sz="2800">
              <a:solidFill>
                <a:srgbClr val="111111"/>
              </a:solidFill>
              <a:latin typeface="+mj-lt"/>
            </a:endParaRPr>
          </a:p>
        </p:txBody>
      </p:sp>
      <p:graphicFrame>
        <p:nvGraphicFramePr>
          <p:cNvPr id="7" name="Table 6"/>
          <p:cNvGraphicFramePr>
            <a:graphicFrameLocks noGrp="1"/>
          </p:cNvGraphicFramePr>
          <p:nvPr/>
        </p:nvGraphicFramePr>
        <p:xfrm>
          <a:off x="174432" y="2012875"/>
          <a:ext cx="11843136" cy="1493520"/>
        </p:xfrm>
        <a:graphic>
          <a:graphicData uri="http://schemas.openxmlformats.org/drawingml/2006/table">
            <a:tbl>
              <a:tblPr firstRow="1" bandRow="1">
                <a:tableStyleId>{5C22544A-7EE6-4342-B048-85BDC9FD1C3A}</a:tableStyleId>
              </a:tblPr>
              <a:tblGrid>
                <a:gridCol w="2203008"/>
                <a:gridCol w="9640128"/>
              </a:tblGrid>
              <a:tr h="131497">
                <a:tc>
                  <a:txBody>
                    <a:bodyPr/>
                    <a:lstStyle/>
                    <a:p>
                      <a:pPr marL="0" algn="l" defTabSz="914400" rtl="0" eaLnBrk="1" latinLnBrk="0" hangingPunct="1"/>
                      <a:r>
                        <a:rPr lang="en-US" sz="2000" b="1" kern="1200">
                          <a:solidFill>
                            <a:schemeClr val="lt1"/>
                          </a:solidFill>
                          <a:latin typeface="+mn-lt"/>
                          <a:ea typeface="+mn-ea"/>
                          <a:cs typeface="+mn-cs"/>
                        </a:rPr>
                        <a:t>Property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Active</a:t>
                      </a:r>
                      <a:endParaRPr lang="en-US">
                        <a:effectLst/>
                      </a:endParaRPr>
                    </a:p>
                  </a:txBody>
                  <a:tcPr/>
                </a:tc>
                <a:tc>
                  <a:txBody>
                    <a:bodyPr/>
                    <a:lstStyle/>
                    <a:p>
                      <a:pPr algn="l" fontAlgn="t"/>
                      <a:r>
                        <a:rPr lang="en-US">
                          <a:effectLst/>
                        </a:rPr>
                        <a:t>Gets or sets a value indicating whether a default remote host has been established</a:t>
                      </a:r>
                      <a:endParaRPr lang="en-US">
                        <a:effectLst/>
                      </a:endParaRPr>
                    </a:p>
                  </a:txBody>
                  <a:tcPr/>
                </a:tc>
              </a:tr>
              <a:tr h="308548">
                <a:tc>
                  <a:txBody>
                    <a:bodyPr/>
                    <a:lstStyle/>
                    <a:p>
                      <a:pPr algn="l" fontAlgn="t"/>
                      <a:r>
                        <a:rPr lang="en-US" u="none" strike="noStrike">
                          <a:effectLst/>
                        </a:rPr>
                        <a:t>Available</a:t>
                      </a:r>
                      <a:endParaRPr lang="en-US">
                        <a:effectLst/>
                      </a:endParaRPr>
                    </a:p>
                  </a:txBody>
                  <a:tcPr/>
                </a:tc>
                <a:tc>
                  <a:txBody>
                    <a:bodyPr/>
                    <a:lstStyle/>
                    <a:p>
                      <a:pPr algn="l" fontAlgn="t"/>
                      <a:r>
                        <a:rPr lang="en-US">
                          <a:effectLst/>
                        </a:rPr>
                        <a:t>Gets the amount of data received from the network that is available to read</a:t>
                      </a:r>
                      <a:endParaRPr lang="en-US">
                        <a:effectLst/>
                      </a:endParaRPr>
                    </a:p>
                  </a:txBody>
                  <a:tcPr/>
                </a:tc>
              </a:tr>
              <a:tr h="308548">
                <a:tc>
                  <a:txBody>
                    <a:bodyPr/>
                    <a:lstStyle/>
                    <a:p>
                      <a:pPr algn="l" fontAlgn="t"/>
                      <a:r>
                        <a:rPr lang="en-US" u="none" strike="noStrike">
                          <a:effectLst/>
                        </a:rPr>
                        <a:t>Client</a:t>
                      </a:r>
                      <a:endParaRPr lang="en-US">
                        <a:effectLst/>
                      </a:endParaRPr>
                    </a:p>
                  </a:txBody>
                  <a:tcPr/>
                </a:tc>
                <a:tc>
                  <a:txBody>
                    <a:bodyPr/>
                    <a:lstStyle/>
                    <a:p>
                      <a:pPr algn="l" fontAlgn="t"/>
                      <a:r>
                        <a:rPr lang="en-US">
                          <a:effectLst/>
                        </a:rPr>
                        <a:t>Gets or sets the underlying network </a:t>
                      </a:r>
                      <a:r>
                        <a:rPr lang="en-US" u="none" strike="noStrike">
                          <a:effectLst/>
                        </a:rPr>
                        <a:t>Socket</a:t>
                      </a:r>
                      <a:endParaRPr lang="en-US">
                        <a:effectLst/>
                      </a:endParaRPr>
                    </a:p>
                  </a:txBody>
                  <a:tcPr/>
                </a:tc>
              </a:tr>
            </a:tbl>
          </a:graphicData>
        </a:graphic>
      </p:graphicFrame>
      <p:graphicFrame>
        <p:nvGraphicFramePr>
          <p:cNvPr id="9" name="Table 8"/>
          <p:cNvGraphicFramePr>
            <a:graphicFrameLocks noGrp="1"/>
          </p:cNvGraphicFramePr>
          <p:nvPr/>
        </p:nvGraphicFramePr>
        <p:xfrm>
          <a:off x="174432" y="3530254"/>
          <a:ext cx="11843136" cy="2865120"/>
        </p:xfrm>
        <a:graphic>
          <a:graphicData uri="http://schemas.openxmlformats.org/drawingml/2006/table">
            <a:tbl>
              <a:tblPr firstRow="1" bandRow="1">
                <a:tableStyleId>{5C22544A-7EE6-4342-B048-85BDC9FD1C3A}</a:tableStyleId>
              </a:tblPr>
              <a:tblGrid>
                <a:gridCol w="2859224"/>
                <a:gridCol w="8983912"/>
              </a:tblGrid>
              <a:tr h="131497">
                <a:tc>
                  <a:txBody>
                    <a:bodyPr/>
                    <a:lstStyle/>
                    <a:p>
                      <a:pPr marL="0" algn="l" defTabSz="914400" rtl="0" eaLnBrk="1" latinLnBrk="0" hangingPunct="1"/>
                      <a:r>
                        <a:rPr lang="en-US" sz="2000" b="1" kern="1200">
                          <a:solidFill>
                            <a:schemeClr val="lt1"/>
                          </a:solidFill>
                          <a:latin typeface="+mn-lt"/>
                          <a:ea typeface="+mn-ea"/>
                          <a:cs typeface="+mn-cs"/>
                        </a:rPr>
                        <a:t>Method Name</a:t>
                      </a:r>
                      <a:endParaRPr lang="en-US" sz="2000" b="1" kern="1200" dirty="0">
                        <a:solidFill>
                          <a:schemeClr val="lt1"/>
                        </a:solidFill>
                        <a:latin typeface="+mn-lt"/>
                        <a:ea typeface="+mn-ea"/>
                        <a:cs typeface="+mn-cs"/>
                      </a:endParaRPr>
                    </a:p>
                  </a:txBody>
                  <a:tcPr/>
                </a:tc>
                <a:tc>
                  <a:txBody>
                    <a:bodyPr/>
                    <a:lstStyle/>
                    <a:p>
                      <a:r>
                        <a:rPr lang="en-US" sz="2000" dirty="0"/>
                        <a:t>Description</a:t>
                      </a:r>
                      <a:endParaRPr lang="en-US" sz="2000" dirty="0"/>
                    </a:p>
                  </a:txBody>
                  <a:tcPr/>
                </a:tc>
              </a:tr>
              <a:tr h="354145">
                <a:tc>
                  <a:txBody>
                    <a:bodyPr/>
                    <a:lstStyle/>
                    <a:p>
                      <a:pPr algn="l" fontAlgn="t"/>
                      <a:r>
                        <a:rPr lang="en-US" u="none" strike="noStrike">
                          <a:effectLst/>
                        </a:rPr>
                        <a:t>Connect(String, Int32)</a:t>
                      </a:r>
                      <a:endParaRPr lang="en-US">
                        <a:effectLst/>
                      </a:endParaRPr>
                    </a:p>
                  </a:txBody>
                  <a:tcPr/>
                </a:tc>
                <a:tc>
                  <a:txBody>
                    <a:bodyPr/>
                    <a:lstStyle/>
                    <a:p>
                      <a:pPr algn="l" fontAlgn="t"/>
                      <a:r>
                        <a:rPr lang="en-US">
                          <a:effectLst/>
                        </a:rPr>
                        <a:t>Establishes a default remote host using the specified host name and port number</a:t>
                      </a:r>
                      <a:endParaRPr lang="en-US">
                        <a:effectLst/>
                      </a:endParaRPr>
                    </a:p>
                  </a:txBody>
                  <a:tcPr/>
                </a:tc>
              </a:tr>
              <a:tr h="308548">
                <a:tc>
                  <a:txBody>
                    <a:bodyPr/>
                    <a:lstStyle/>
                    <a:p>
                      <a:pPr algn="l" fontAlgn="t"/>
                      <a:r>
                        <a:rPr lang="en-US" u="none" strike="noStrike">
                          <a:effectLst/>
                        </a:rPr>
                        <a:t>Close()</a:t>
                      </a:r>
                      <a:endParaRPr lang="en-US">
                        <a:effectLst/>
                      </a:endParaRPr>
                    </a:p>
                  </a:txBody>
                  <a:tcPr/>
                </a:tc>
                <a:tc>
                  <a:txBody>
                    <a:bodyPr/>
                    <a:lstStyle/>
                    <a:p>
                      <a:pPr algn="l" fontAlgn="t"/>
                      <a:r>
                        <a:rPr lang="en-US">
                          <a:effectLst/>
                        </a:rPr>
                        <a:t>Closes the UDP connection</a:t>
                      </a:r>
                      <a:endParaRPr lang="en-US">
                        <a:effectLst/>
                      </a:endParaRPr>
                    </a:p>
                  </a:txBody>
                  <a:tcPr/>
                </a:tc>
              </a:tr>
              <a:tr h="308548">
                <a:tc>
                  <a:txBody>
                    <a:bodyPr/>
                    <a:lstStyle/>
                    <a:p>
                      <a:pPr algn="l" fontAlgn="t"/>
                      <a:r>
                        <a:rPr lang="en-US" u="none" strike="noStrike">
                          <a:effectLst/>
                        </a:rPr>
                        <a:t>Send(Byte[], Int32)</a:t>
                      </a:r>
                      <a:endParaRPr lang="en-US">
                        <a:effectLst/>
                      </a:endParaRPr>
                    </a:p>
                  </a:txBody>
                  <a:tcPr/>
                </a:tc>
                <a:tc>
                  <a:txBody>
                    <a:bodyPr/>
                    <a:lstStyle/>
                    <a:p>
                      <a:pPr algn="l" fontAlgn="t"/>
                      <a:r>
                        <a:rPr lang="en-US">
                          <a:effectLst/>
                        </a:rPr>
                        <a:t>Sends a UDP datagram to a remote host</a:t>
                      </a:r>
                      <a:endParaRPr lang="en-US">
                        <a:effectLst/>
                      </a:endParaRPr>
                    </a:p>
                  </a:txBody>
                  <a:tcPr/>
                </a:tc>
              </a:tr>
              <a:tr h="308548">
                <a:tc>
                  <a:txBody>
                    <a:bodyPr/>
                    <a:lstStyle/>
                    <a:p>
                      <a:pPr algn="l" fontAlgn="t"/>
                      <a:r>
                        <a:rPr lang="en-US" u="none" strike="noStrike">
                          <a:effectLst/>
                        </a:rPr>
                        <a:t>Receive(IPEndPoint)</a:t>
                      </a:r>
                      <a:endParaRPr lang="en-US">
                        <a:effectLst/>
                      </a:endParaRPr>
                    </a:p>
                  </a:txBody>
                  <a:tcPr/>
                </a:tc>
                <a:tc>
                  <a:txBody>
                    <a:bodyPr/>
                    <a:lstStyle/>
                    <a:p>
                      <a:pPr algn="l" fontAlgn="t"/>
                      <a:r>
                        <a:rPr lang="en-US">
                          <a:effectLst/>
                        </a:rPr>
                        <a:t>Returns a UDP datagram that was sent by a remote host</a:t>
                      </a:r>
                      <a:endParaRPr lang="en-US">
                        <a:effectLst/>
                      </a:endParaRPr>
                    </a:p>
                  </a:txBody>
                  <a:tcPr/>
                </a:tc>
              </a:tr>
              <a:tr h="308548">
                <a:tc>
                  <a:txBody>
                    <a:bodyPr/>
                    <a:lstStyle/>
                    <a:p>
                      <a:pPr algn="l" fontAlgn="t"/>
                      <a:r>
                        <a:rPr lang="en-US" u="none" strike="noStrike">
                          <a:effectLst/>
                        </a:rPr>
                        <a:t>JoinMulticastGroup(Int32, IPAddress)</a:t>
                      </a:r>
                      <a:endParaRPr lang="en-US">
                        <a:effectLst/>
                      </a:endParaRPr>
                    </a:p>
                  </a:txBody>
                  <a:tcPr/>
                </a:tc>
                <a:tc>
                  <a:txBody>
                    <a:bodyPr/>
                    <a:lstStyle/>
                    <a:p>
                      <a:pPr algn="l" fontAlgn="t"/>
                      <a:r>
                        <a:rPr lang="en-US">
                          <a:effectLst/>
                        </a:rPr>
                        <a:t>Adds a </a:t>
                      </a:r>
                      <a:r>
                        <a:rPr lang="en-US" u="none" strike="noStrike">
                          <a:effectLst/>
                        </a:rPr>
                        <a:t>UdpClient</a:t>
                      </a:r>
                      <a:r>
                        <a:rPr lang="en-US">
                          <a:effectLst/>
                        </a:rPr>
                        <a:t> to a multicast group</a:t>
                      </a:r>
                      <a:endParaRPr lang="en-US">
                        <a:effectLst/>
                      </a:endParaRPr>
                    </a:p>
                  </a:txBody>
                  <a:tcPr/>
                </a:tc>
              </a:tr>
              <a:tr h="308548">
                <a:tc>
                  <a:txBody>
                    <a:bodyPr/>
                    <a:lstStyle/>
                    <a:p>
                      <a:pPr algn="l" fontAlgn="t"/>
                      <a:r>
                        <a:rPr lang="en-US" u="none" strike="noStrike">
                          <a:effectLst/>
                        </a:rPr>
                        <a:t>Dispose()</a:t>
                      </a:r>
                      <a:endParaRPr lang="en-US">
                        <a:effectLst/>
                      </a:endParaRPr>
                    </a:p>
                  </a:txBody>
                  <a:tcPr/>
                </a:tc>
                <a:tc>
                  <a:txBody>
                    <a:bodyPr/>
                    <a:lstStyle/>
                    <a:p>
                      <a:pPr algn="l" fontAlgn="t"/>
                      <a:r>
                        <a:rPr lang="en-US">
                          <a:effectLst/>
                        </a:rPr>
                        <a:t>Releases the managed and unmanaged resources used by the </a:t>
                      </a:r>
                      <a:r>
                        <a:rPr lang="en-US" u="none" strike="noStrike">
                          <a:effectLst/>
                        </a:rPr>
                        <a:t>UdpClient</a:t>
                      </a:r>
                      <a:endParaRPr lang="en-US">
                        <a:effectLst/>
                      </a:endParaRPr>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0207" y="2241458"/>
            <a:ext cx="1000923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Using UDP Services Demonstration</a:t>
            </a:r>
            <a:endParaRPr lang="en-US" sz="4400" b="1" dirty="0">
              <a:solidFill>
                <a:schemeClr val="accent2"/>
              </a:solidFill>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extBox 8"/>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1. Create a Console project named </a:t>
            </a:r>
            <a:r>
              <a:rPr lang="en-US" sz="2300" b="1">
                <a:solidFill>
                  <a:srgbClr val="111111"/>
                </a:solidFill>
                <a:latin typeface="+mj-lt"/>
              </a:rPr>
              <a:t>UDPServerApp </a:t>
            </a:r>
            <a:r>
              <a:rPr lang="en-US" sz="2300">
                <a:solidFill>
                  <a:srgbClr val="111111"/>
                </a:solidFill>
                <a:latin typeface="+mj-lt"/>
              </a:rPr>
              <a:t>then write codes in Program.cs as follows :  </a:t>
            </a:r>
            <a:endParaRPr lang="en-US" sz="2300">
              <a:solidFill>
                <a:srgbClr val="111111"/>
              </a:solidFill>
              <a:latin typeface="+mj-lt"/>
            </a:endParaRPr>
          </a:p>
        </p:txBody>
      </p:sp>
      <p:pic>
        <p:nvPicPr>
          <p:cNvPr id="30" name="Picture 29"/>
          <p:cNvPicPr>
            <a:picLocks noChangeAspect="1"/>
          </p:cNvPicPr>
          <p:nvPr/>
        </p:nvPicPr>
        <p:blipFill>
          <a:blip r:embed="rId1"/>
          <a:stretch>
            <a:fillRect/>
          </a:stretch>
        </p:blipFill>
        <p:spPr>
          <a:xfrm>
            <a:off x="154926" y="1559574"/>
            <a:ext cx="2375095" cy="1105284"/>
          </a:xfrm>
          <a:prstGeom prst="rect">
            <a:avLst/>
          </a:prstGeom>
        </p:spPr>
      </p:pic>
      <p:pic>
        <p:nvPicPr>
          <p:cNvPr id="34" name="Picture 33"/>
          <p:cNvPicPr>
            <a:picLocks noChangeAspect="1"/>
          </p:cNvPicPr>
          <p:nvPr/>
        </p:nvPicPr>
        <p:blipFill>
          <a:blip r:embed="rId2"/>
          <a:stretch>
            <a:fillRect/>
          </a:stretch>
        </p:blipFill>
        <p:spPr>
          <a:xfrm>
            <a:off x="176443" y="2624986"/>
            <a:ext cx="8238890" cy="3775813"/>
          </a:xfrm>
          <a:prstGeom prst="rect">
            <a:avLst/>
          </a:prstGeom>
        </p:spPr>
      </p:pic>
      <p:pic>
        <p:nvPicPr>
          <p:cNvPr id="42" name="Picture 41"/>
          <p:cNvPicPr>
            <a:picLocks noChangeAspect="1"/>
          </p:cNvPicPr>
          <p:nvPr/>
        </p:nvPicPr>
        <p:blipFill>
          <a:blip r:embed="rId3"/>
          <a:stretch>
            <a:fillRect/>
          </a:stretch>
        </p:blipFill>
        <p:spPr>
          <a:xfrm>
            <a:off x="8157882" y="2387838"/>
            <a:ext cx="3980328" cy="3163228"/>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9" name="TextBox 8"/>
          <p:cNvSpPr txBox="1"/>
          <p:nvPr/>
        </p:nvSpPr>
        <p:spPr>
          <a:xfrm>
            <a:off x="226670" y="685928"/>
            <a:ext cx="11965330"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2. Create a Console project named </a:t>
            </a:r>
            <a:r>
              <a:rPr lang="en-US" sz="2300" b="1">
                <a:solidFill>
                  <a:srgbClr val="111111"/>
                </a:solidFill>
                <a:latin typeface="+mj-lt"/>
              </a:rPr>
              <a:t>UDPClientApp </a:t>
            </a:r>
            <a:r>
              <a:rPr lang="en-US" sz="2300">
                <a:solidFill>
                  <a:srgbClr val="111111"/>
                </a:solidFill>
                <a:latin typeface="+mj-lt"/>
              </a:rPr>
              <a:t>then write codes in Program.cs as follows :  </a:t>
            </a:r>
            <a:endParaRPr lang="en-US" sz="2300">
              <a:solidFill>
                <a:srgbClr val="111111"/>
              </a:solidFill>
              <a:latin typeface="+mj-lt"/>
            </a:endParaRPr>
          </a:p>
        </p:txBody>
      </p:sp>
      <p:pic>
        <p:nvPicPr>
          <p:cNvPr id="6" name="Picture 5"/>
          <p:cNvPicPr>
            <a:picLocks noChangeAspect="1"/>
          </p:cNvPicPr>
          <p:nvPr/>
        </p:nvPicPr>
        <p:blipFill>
          <a:blip r:embed="rId1"/>
          <a:stretch>
            <a:fillRect/>
          </a:stretch>
        </p:blipFill>
        <p:spPr>
          <a:xfrm>
            <a:off x="21516" y="1580526"/>
            <a:ext cx="2375095" cy="1105284"/>
          </a:xfrm>
          <a:prstGeom prst="rect">
            <a:avLst/>
          </a:prstGeom>
        </p:spPr>
      </p:pic>
      <p:pic>
        <p:nvPicPr>
          <p:cNvPr id="8" name="Picture 7"/>
          <p:cNvPicPr>
            <a:picLocks noChangeAspect="1"/>
          </p:cNvPicPr>
          <p:nvPr/>
        </p:nvPicPr>
        <p:blipFill>
          <a:blip r:embed="rId2"/>
          <a:stretch>
            <a:fillRect/>
          </a:stretch>
        </p:blipFill>
        <p:spPr>
          <a:xfrm>
            <a:off x="32273" y="2685810"/>
            <a:ext cx="6142615" cy="3732945"/>
          </a:xfrm>
          <a:prstGeom prst="rect">
            <a:avLst/>
          </a:prstGeom>
        </p:spPr>
      </p:pic>
      <p:pic>
        <p:nvPicPr>
          <p:cNvPr id="11" name="Picture 10"/>
          <p:cNvPicPr>
            <a:picLocks noChangeAspect="1"/>
          </p:cNvPicPr>
          <p:nvPr/>
        </p:nvPicPr>
        <p:blipFill>
          <a:blip r:embed="rId3"/>
          <a:stretch>
            <a:fillRect/>
          </a:stretch>
        </p:blipFill>
        <p:spPr>
          <a:xfrm>
            <a:off x="7003230" y="2003954"/>
            <a:ext cx="5112709" cy="440832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6" name="TextBox 5"/>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3. Right-click on the </a:t>
            </a:r>
            <a:r>
              <a:rPr lang="en-US" sz="2300" b="1">
                <a:solidFill>
                  <a:srgbClr val="111111"/>
                </a:solidFill>
                <a:latin typeface="+mj-lt"/>
              </a:rPr>
              <a:t>UDPServerApp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endParaRPr lang="en-US" sz="2300">
              <a:solidFill>
                <a:srgbClr val="111111"/>
              </a:solidFill>
              <a:latin typeface="+mj-lt"/>
            </a:endParaRPr>
          </a:p>
        </p:txBody>
      </p:sp>
      <p:pic>
        <p:nvPicPr>
          <p:cNvPr id="8" name="Picture 7"/>
          <p:cNvPicPr>
            <a:picLocks noChangeAspect="1"/>
          </p:cNvPicPr>
          <p:nvPr/>
        </p:nvPicPr>
        <p:blipFill>
          <a:blip r:embed="rId1"/>
          <a:stretch>
            <a:fillRect/>
          </a:stretch>
        </p:blipFill>
        <p:spPr>
          <a:xfrm>
            <a:off x="3317601" y="1483704"/>
            <a:ext cx="5629275" cy="4943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Some Definitions Related to Networking</a:t>
            </a:r>
            <a:endParaRPr lang="en-US" sz="4000" b="1"/>
          </a:p>
        </p:txBody>
      </p:sp>
      <p:sp>
        <p:nvSpPr>
          <p:cNvPr id="6" name="TextBox 5"/>
          <p:cNvSpPr txBox="1"/>
          <p:nvPr/>
        </p:nvSpPr>
        <p:spPr>
          <a:xfrm>
            <a:off x="-63053" y="1473903"/>
            <a:ext cx="12255053"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Protocol: Rules for packaging data of a network communication because client and server can be working in different platform. Two common basic protocols are TCP and UDP</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TCP: (Transmission Control Protocol) is a connection-based protocol (only one connecting line only) that provides a reliable flow of data between two computers based on the acknowledge mechanism</a:t>
            </a:r>
            <a:endParaRPr lang="en-US" sz="2600">
              <a:solidFill>
                <a:srgbClr val="111111"/>
              </a:solidFill>
              <a:latin typeface="+mj-lt"/>
            </a:endParaRPr>
          </a:p>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UDP: (User Datagram Protocol) is a protocol that sends independent packets of data, called datagrams, from one computer to another with no guarantees about arrival (many connecting lines can be used, acknowledge mechanism is not used). Many firewalls and routers have been configured not to allow UDP packets. Ask our system administrator if UDP is permitted</a:t>
            </a:r>
            <a:endParaRPr lang="en-US" sz="2600">
              <a:solidFill>
                <a:srgbClr val="111111"/>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BE059-FAD7-45D8-8659-E6542D1E092D}" type="datetime1">
              <a:rPr lang="en-US" smtClean="0"/>
            </a:fld>
            <a:endParaRPr lang="en-US" dirty="0"/>
          </a:p>
        </p:txBody>
      </p:sp>
      <p:sp>
        <p:nvSpPr>
          <p:cNvPr id="5" name="Slide Number Placeholder 4"/>
          <p:cNvSpPr>
            <a:spLocks noGrp="1"/>
          </p:cNvSpPr>
          <p:nvPr>
            <p:ph type="sldNum" sz="quarter" idx="12"/>
          </p:nvPr>
        </p:nvSpPr>
        <p:spPr/>
        <p:txBody>
          <a:bodyPr/>
          <a:lstStyle/>
          <a:p>
            <a:fld id="{CC0149FD-98BB-4821-915B-09C9BFE4B727}" type="slidenum">
              <a:rPr lang="en-US" smtClean="0"/>
            </a:fld>
            <a:endParaRPr lang="en-US" dirty="0"/>
          </a:p>
        </p:txBody>
      </p:sp>
      <p:sp>
        <p:nvSpPr>
          <p:cNvPr id="10" name="TextBox 9"/>
          <p:cNvSpPr txBox="1"/>
          <p:nvPr/>
        </p:nvSpPr>
        <p:spPr>
          <a:xfrm>
            <a:off x="226670" y="685928"/>
            <a:ext cx="11768106" cy="840808"/>
          </a:xfrm>
          <a:prstGeom prst="rect">
            <a:avLst/>
          </a:prstGeom>
          <a:noFill/>
        </p:spPr>
        <p:txBody>
          <a:bodyPr wrap="square">
            <a:spAutoFit/>
          </a:bodyPr>
          <a:lstStyle/>
          <a:p>
            <a:pPr algn="just">
              <a:lnSpc>
                <a:spcPct val="110000"/>
              </a:lnSpc>
              <a:spcBef>
                <a:spcPts val="1000"/>
              </a:spcBef>
              <a:spcAft>
                <a:spcPts val="300"/>
              </a:spcAft>
              <a:buClr>
                <a:srgbClr val="973735"/>
              </a:buClr>
              <a:buSzPct val="50000"/>
              <a:tabLst>
                <a:tab pos="461645" algn="l"/>
              </a:tabLst>
              <a:defRPr/>
            </a:pPr>
            <a:r>
              <a:rPr lang="en-US" sz="2300">
                <a:solidFill>
                  <a:srgbClr val="111111"/>
                </a:solidFill>
                <a:latin typeface="+mj-lt"/>
              </a:rPr>
              <a:t>4. Right-click on the </a:t>
            </a:r>
            <a:r>
              <a:rPr lang="en-US" sz="2300" b="1">
                <a:solidFill>
                  <a:srgbClr val="111111"/>
                </a:solidFill>
                <a:latin typeface="+mj-lt"/>
              </a:rPr>
              <a:t>UDPClientApp </a:t>
            </a:r>
            <a:r>
              <a:rPr lang="en-US" sz="2300">
                <a:solidFill>
                  <a:srgbClr val="111111"/>
                </a:solidFill>
                <a:latin typeface="+mj-lt"/>
              </a:rPr>
              <a:t>project, select </a:t>
            </a:r>
            <a:r>
              <a:rPr lang="en-US" sz="2300" b="1">
                <a:solidFill>
                  <a:srgbClr val="111111"/>
                </a:solidFill>
                <a:latin typeface="+mj-lt"/>
              </a:rPr>
              <a:t>Set as Startup Project </a:t>
            </a:r>
            <a:r>
              <a:rPr lang="en-US" sz="2300">
                <a:solidFill>
                  <a:srgbClr val="111111"/>
                </a:solidFill>
                <a:latin typeface="+mj-lt"/>
              </a:rPr>
              <a:t>then press </a:t>
            </a:r>
            <a:r>
              <a:rPr lang="en-US" sz="2300" b="1">
                <a:solidFill>
                  <a:srgbClr val="111111"/>
                </a:solidFill>
                <a:latin typeface="+mj-lt"/>
              </a:rPr>
              <a:t>Ctrl+F5 </a:t>
            </a:r>
            <a:r>
              <a:rPr lang="en-US" sz="2300">
                <a:solidFill>
                  <a:srgbClr val="111111"/>
                </a:solidFill>
                <a:latin typeface="+mj-lt"/>
              </a:rPr>
              <a:t>to run it  </a:t>
            </a:r>
            <a:endParaRPr lang="en-US" sz="2300">
              <a:solidFill>
                <a:srgbClr val="111111"/>
              </a:solidFill>
              <a:latin typeface="+mj-lt"/>
            </a:endParaRPr>
          </a:p>
        </p:txBody>
      </p:sp>
      <p:grpSp>
        <p:nvGrpSpPr>
          <p:cNvPr id="23" name="Group 22"/>
          <p:cNvGrpSpPr/>
          <p:nvPr/>
        </p:nvGrpSpPr>
        <p:grpSpPr>
          <a:xfrm>
            <a:off x="6731735" y="1526736"/>
            <a:ext cx="5029200" cy="3943350"/>
            <a:chOff x="6936130" y="1614615"/>
            <a:chExt cx="5029200" cy="3943350"/>
          </a:xfrm>
        </p:grpSpPr>
        <p:pic>
          <p:nvPicPr>
            <p:cNvPr id="14" name="Picture 13"/>
            <p:cNvPicPr>
              <a:picLocks noChangeAspect="1"/>
            </p:cNvPicPr>
            <p:nvPr/>
          </p:nvPicPr>
          <p:blipFill>
            <a:blip r:embed="rId1"/>
            <a:stretch>
              <a:fillRect/>
            </a:stretch>
          </p:blipFill>
          <p:spPr>
            <a:xfrm>
              <a:off x="6936130" y="1614615"/>
              <a:ext cx="5029200" cy="3943350"/>
            </a:xfrm>
            <a:prstGeom prst="rect">
              <a:avLst/>
            </a:prstGeom>
          </p:spPr>
        </p:pic>
        <p:sp>
          <p:nvSpPr>
            <p:cNvPr id="19" name="Rectangle 18"/>
            <p:cNvSpPr/>
            <p:nvPr/>
          </p:nvSpPr>
          <p:spPr>
            <a:xfrm>
              <a:off x="7554933" y="2208285"/>
              <a:ext cx="1309367" cy="241750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527882" y="1526736"/>
            <a:ext cx="5248525" cy="4912291"/>
            <a:chOff x="226670" y="1547572"/>
            <a:chExt cx="5248525" cy="4912291"/>
          </a:xfrm>
        </p:grpSpPr>
        <p:pic>
          <p:nvPicPr>
            <p:cNvPr id="22" name="Picture 21"/>
            <p:cNvPicPr>
              <a:picLocks noChangeAspect="1"/>
            </p:cNvPicPr>
            <p:nvPr/>
          </p:nvPicPr>
          <p:blipFill>
            <a:blip r:embed="rId2"/>
            <a:stretch>
              <a:fillRect/>
            </a:stretch>
          </p:blipFill>
          <p:spPr>
            <a:xfrm>
              <a:off x="226670" y="1547572"/>
              <a:ext cx="5248525" cy="4912291"/>
            </a:xfrm>
            <a:prstGeom prst="rect">
              <a:avLst/>
            </a:prstGeom>
          </p:spPr>
        </p:pic>
        <p:sp>
          <p:nvSpPr>
            <p:cNvPr id="24" name="Rectangle 23"/>
            <p:cNvSpPr/>
            <p:nvPr/>
          </p:nvSpPr>
          <p:spPr>
            <a:xfrm>
              <a:off x="4132127" y="2248819"/>
              <a:ext cx="1063817" cy="39232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Arrow Connector 25"/>
          <p:cNvCxnSpPr/>
          <p:nvPr/>
        </p:nvCxnSpPr>
        <p:spPr>
          <a:xfrm flipH="1">
            <a:off x="5497157" y="2629792"/>
            <a:ext cx="1853381" cy="0"/>
          </a:xfrm>
          <a:prstGeom prst="straightConnector1">
            <a:avLst/>
          </a:prstGeom>
          <a:ln w="25400">
            <a:prstDash val="sysDash"/>
            <a:tailEnd type="triangle"/>
          </a:ln>
        </p:spPr>
        <p:style>
          <a:lnRef idx="3">
            <a:schemeClr val="accent5"/>
          </a:lnRef>
          <a:fillRef idx="0">
            <a:schemeClr val="accent5"/>
          </a:fillRef>
          <a:effectRef idx="2">
            <a:schemeClr val="accent5"/>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endParaRPr lang="en-US" sz="4000" b="1" dirty="0"/>
          </a:p>
        </p:txBody>
      </p:sp>
      <p:sp>
        <p:nvSpPr>
          <p:cNvPr id="18435" name="Rectangle 3"/>
          <p:cNvSpPr>
            <a:spLocks noGrp="1"/>
          </p:cNvSpPr>
          <p:nvPr>
            <p:ph idx="1"/>
          </p:nvPr>
        </p:nvSpPr>
        <p:spPr>
          <a:xfrm>
            <a:off x="421720" y="1219323"/>
            <a:ext cx="11111884" cy="5207591"/>
          </a:xfrm>
        </p:spPr>
        <p:txBody>
          <a:bodyPr>
            <a:noAutofit/>
          </a:bodyPr>
          <a:lstStyle/>
          <a:p>
            <a:pPr marL="342900" indent="-342900">
              <a:lnSpc>
                <a:spcPct val="120000"/>
              </a:lnSpc>
              <a:spcBef>
                <a:spcPts val="0"/>
              </a:spcBef>
              <a:buClr>
                <a:srgbClr val="973735"/>
              </a:buClr>
              <a:buSzPct val="50000"/>
              <a:buFont typeface="Wingdings" panose="05000000000000000000" pitchFamily="2" charset="2"/>
              <a:buChar char="u"/>
              <a:defRPr/>
            </a:pPr>
            <a:r>
              <a:rPr lang="en-US" sz="2600" dirty="0"/>
              <a:t>Concepts were introduced:</a:t>
            </a:r>
            <a:endParaRPr lang="en-US" sz="2600" dirty="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Networking Basic</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Client-Server Model</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URL, URN and URI</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WebRequest and WebResponse class</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HttpClient class</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Domain Name System (DNS)</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Explain about UDP service</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Overview TCP Services: TcpListener, TcpClient and Socket class</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Demo WebRequest and HttpClient with .NET application</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Demo TcpListener and TcpClient with .NET application</a:t>
            </a:r>
            <a:endParaRPr lang="en-US" sz="2100"/>
          </a:p>
          <a:p>
            <a:pPr marL="514350" indent="-230505">
              <a:lnSpc>
                <a:spcPct val="110000"/>
              </a:lnSpc>
              <a:spcBef>
                <a:spcPts val="300"/>
              </a:spcBef>
              <a:spcAft>
                <a:spcPts val="300"/>
              </a:spcAft>
              <a:buClr>
                <a:srgbClr val="973735"/>
              </a:buClr>
              <a:buSzPct val="70000"/>
              <a:buFont typeface="Wingdings" panose="05000000000000000000" pitchFamily="2" charset="2"/>
              <a:buChar char="§"/>
              <a:defRPr/>
            </a:pPr>
            <a:r>
              <a:rPr lang="en-US" sz="2100"/>
              <a:t>Demo UDP service with .NET application</a:t>
            </a:r>
            <a:endParaRPr lang="en-US" sz="21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11154104" cy="575433"/>
          </a:xfrm>
        </p:spPr>
        <p:txBody>
          <a:bodyPr>
            <a:noAutofit/>
          </a:bodyPr>
          <a:lstStyle/>
          <a:p>
            <a:r>
              <a:rPr lang="en-US" sz="4000" b="1"/>
              <a:t>Client-Server Model</a:t>
            </a:r>
            <a:endParaRPr lang="en-US" sz="4000" b="1"/>
          </a:p>
        </p:txBody>
      </p:sp>
      <p:pic>
        <p:nvPicPr>
          <p:cNvPr id="8" name="Picture 7"/>
          <p:cNvPicPr>
            <a:picLocks noChangeAspect="1"/>
          </p:cNvPicPr>
          <p:nvPr/>
        </p:nvPicPr>
        <p:blipFill>
          <a:blip r:embed="rId1"/>
          <a:stretch>
            <a:fillRect/>
          </a:stretch>
        </p:blipFill>
        <p:spPr>
          <a:xfrm>
            <a:off x="1685617" y="1523714"/>
            <a:ext cx="8820765" cy="48748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9" name="Title 1"/>
          <p:cNvSpPr>
            <a:spLocks noGrp="1"/>
          </p:cNvSpPr>
          <p:nvPr>
            <p:ph type="title"/>
          </p:nvPr>
        </p:nvSpPr>
        <p:spPr>
          <a:xfrm>
            <a:off x="396764" y="720006"/>
            <a:ext cx="8129169" cy="575433"/>
          </a:xfrm>
        </p:spPr>
        <p:txBody>
          <a:bodyPr>
            <a:noAutofit/>
          </a:bodyPr>
          <a:lstStyle/>
          <a:p>
            <a:r>
              <a:rPr lang="en-US" sz="4000" b="1"/>
              <a:t>Client-Server Model</a:t>
            </a:r>
            <a:endParaRPr lang="en-US" sz="4000" b="1"/>
          </a:p>
        </p:txBody>
      </p:sp>
      <p:sp>
        <p:nvSpPr>
          <p:cNvPr id="6" name="TextBox 5"/>
          <p:cNvSpPr txBox="1"/>
          <p:nvPr/>
        </p:nvSpPr>
        <p:spPr>
          <a:xfrm>
            <a:off x="-63053" y="1473903"/>
            <a:ext cx="10278769"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Computers running on the Internet communicate to each other</a:t>
            </a:r>
            <a:endParaRPr lang="en-US" sz="2600">
              <a:solidFill>
                <a:srgbClr val="111111"/>
              </a:solidFill>
              <a:latin typeface="+mj-lt"/>
            </a:endParaRPr>
          </a:p>
        </p:txBody>
      </p:sp>
      <p:pic>
        <p:nvPicPr>
          <p:cNvPr id="5" name="Picture 4"/>
          <p:cNvPicPr>
            <a:picLocks noChangeAspect="1"/>
          </p:cNvPicPr>
          <p:nvPr/>
        </p:nvPicPr>
        <p:blipFill>
          <a:blip r:embed="rId1"/>
          <a:stretch>
            <a:fillRect/>
          </a:stretch>
        </p:blipFill>
        <p:spPr>
          <a:xfrm>
            <a:off x="1471530" y="2246884"/>
            <a:ext cx="9004572" cy="41395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fld>
            <a:endParaRPr lang="en-US" dirty="0"/>
          </a:p>
        </p:txBody>
      </p:sp>
      <p:sp>
        <p:nvSpPr>
          <p:cNvPr id="4"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fld>
            <a:endParaRPr lang="en-US" dirty="0"/>
          </a:p>
        </p:txBody>
      </p:sp>
      <p:sp>
        <p:nvSpPr>
          <p:cNvPr id="6" name="TextBox 5"/>
          <p:cNvSpPr txBox="1"/>
          <p:nvPr/>
        </p:nvSpPr>
        <p:spPr>
          <a:xfrm>
            <a:off x="-63053" y="1473903"/>
            <a:ext cx="12255053"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anose="05000000000000000000" pitchFamily="2" charset="2"/>
              <a:buChar char="u"/>
              <a:tabLst>
                <a:tab pos="241300" algn="l"/>
              </a:tabLst>
              <a:defRPr/>
            </a:pPr>
            <a:r>
              <a:rPr lang="en-US" sz="2600">
                <a:solidFill>
                  <a:srgbClr val="111111"/>
                </a:solidFill>
                <a:latin typeface="+mj-lt"/>
              </a:rPr>
              <a:t>How to distinguish a computer in a network?</a:t>
            </a:r>
            <a:endParaRPr lang="en-US" sz="2600">
              <a:solidFill>
                <a:srgbClr val="111111"/>
              </a:solidFill>
              <a:latin typeface="+mj-lt"/>
            </a:endParaRPr>
          </a:p>
        </p:txBody>
      </p:sp>
      <p:sp>
        <p:nvSpPr>
          <p:cNvPr id="8" name="Title 1"/>
          <p:cNvSpPr>
            <a:spLocks noGrp="1"/>
          </p:cNvSpPr>
          <p:nvPr>
            <p:ph type="title"/>
          </p:nvPr>
        </p:nvSpPr>
        <p:spPr>
          <a:xfrm>
            <a:off x="396764" y="720006"/>
            <a:ext cx="8129169" cy="575433"/>
          </a:xfrm>
        </p:spPr>
        <p:txBody>
          <a:bodyPr>
            <a:noAutofit/>
          </a:bodyPr>
          <a:lstStyle/>
          <a:p>
            <a:r>
              <a:rPr lang="en-US" sz="4000" b="1"/>
              <a:t>Client-Server Model</a:t>
            </a:r>
            <a:endParaRPr lang="en-US" sz="4000" b="1"/>
          </a:p>
        </p:txBody>
      </p:sp>
      <p:pic>
        <p:nvPicPr>
          <p:cNvPr id="10" name="Picture 4"/>
          <p:cNvPicPr>
            <a:picLocks noChangeAspect="1" noChangeArrowheads="1"/>
          </p:cNvPicPr>
          <p:nvPr/>
        </p:nvPicPr>
        <p:blipFill>
          <a:blip r:embed="rId1">
            <a:lum bright="-20000" contrast="20000"/>
          </a:blip>
          <a:srcRect/>
          <a:stretch>
            <a:fillRect/>
          </a:stretch>
        </p:blipFill>
        <p:spPr bwMode="auto">
          <a:xfrm>
            <a:off x="565901" y="2322392"/>
            <a:ext cx="5424267" cy="4030532"/>
          </a:xfrm>
          <a:prstGeom prst="rect">
            <a:avLst/>
          </a:prstGeom>
          <a:noFill/>
          <a:ln w="9525">
            <a:noFill/>
            <a:miter lim="800000"/>
            <a:headEnd/>
            <a:tailEnd/>
          </a:ln>
        </p:spPr>
      </p:pic>
      <p:sp>
        <p:nvSpPr>
          <p:cNvPr id="11" name="Rectangle 5"/>
          <p:cNvSpPr>
            <a:spLocks noChangeArrowheads="1"/>
          </p:cNvSpPr>
          <p:nvPr/>
        </p:nvSpPr>
        <p:spPr bwMode="auto">
          <a:xfrm>
            <a:off x="6782964" y="2344974"/>
            <a:ext cx="4779774" cy="381000"/>
          </a:xfrm>
          <a:prstGeom prst="rect">
            <a:avLst/>
          </a:prstGeom>
          <a:solidFill>
            <a:srgbClr val="00B050"/>
          </a:solidFill>
          <a:ln w="9525">
            <a:solidFill>
              <a:srgbClr val="FFFF00"/>
            </a:solidFill>
            <a:miter lim="800000"/>
          </a:ln>
        </p:spPr>
        <p:txBody>
          <a:bodyPr wrap="none" anchor="ctr"/>
          <a:lstStyle/>
          <a:p>
            <a:pPr algn="ctr"/>
            <a:r>
              <a:rPr lang="en-US" sz="2300" b="1" dirty="0">
                <a:solidFill>
                  <a:schemeClr val="bg1"/>
                </a:solidFill>
              </a:rPr>
              <a:t>IP:152.3.21.121 or Hostname</a:t>
            </a:r>
            <a:endParaRPr lang="en-US" sz="2300" b="1" dirty="0">
              <a:solidFill>
                <a:schemeClr val="bg1"/>
              </a:solidFill>
            </a:endParaRPr>
          </a:p>
        </p:txBody>
      </p:sp>
      <p:sp>
        <p:nvSpPr>
          <p:cNvPr id="12" name="Rectangle 7"/>
          <p:cNvSpPr>
            <a:spLocks noChangeArrowheads="1"/>
          </p:cNvSpPr>
          <p:nvPr/>
        </p:nvSpPr>
        <p:spPr bwMode="auto">
          <a:xfrm>
            <a:off x="6782964" y="2975027"/>
            <a:ext cx="4779774" cy="381000"/>
          </a:xfrm>
          <a:prstGeom prst="rect">
            <a:avLst/>
          </a:prstGeom>
          <a:solidFill>
            <a:srgbClr val="00B050"/>
          </a:solidFill>
          <a:ln w="9525">
            <a:solidFill>
              <a:srgbClr val="FFFF00"/>
            </a:solidFill>
            <a:miter lim="800000"/>
          </a:ln>
        </p:spPr>
        <p:txBody>
          <a:bodyPr wrap="none" anchor="ctr"/>
          <a:lstStyle/>
          <a:p>
            <a:pPr algn="ctr"/>
            <a:r>
              <a:rPr lang="en-US" sz="2300" b="1" dirty="0">
                <a:solidFill>
                  <a:schemeClr val="bg1"/>
                </a:solidFill>
              </a:rPr>
              <a:t>Personal computer IP: 127.0.0.1</a:t>
            </a:r>
            <a:endParaRPr lang="en-US" sz="2300" b="1" dirty="0">
              <a:solidFill>
                <a:schemeClr val="bg1"/>
              </a:solidFill>
            </a:endParaRPr>
          </a:p>
        </p:txBody>
      </p:sp>
      <p:sp>
        <p:nvSpPr>
          <p:cNvPr id="13" name="Rectangle 7"/>
          <p:cNvSpPr>
            <a:spLocks noChangeArrowheads="1"/>
          </p:cNvSpPr>
          <p:nvPr/>
        </p:nvSpPr>
        <p:spPr bwMode="auto">
          <a:xfrm>
            <a:off x="6782964" y="3634656"/>
            <a:ext cx="4779774" cy="2215991"/>
          </a:xfrm>
          <a:prstGeom prst="rect">
            <a:avLst/>
          </a:prstGeom>
          <a:noFill/>
          <a:ln w="15875">
            <a:solidFill>
              <a:srgbClr val="00B050"/>
            </a:solidFill>
            <a:miter lim="800000"/>
          </a:ln>
        </p:spPr>
        <p:txBody>
          <a:bodyPr wrap="square">
            <a:spAutoFit/>
          </a:bodyPr>
          <a:lstStyle/>
          <a:p>
            <a:pPr algn="just"/>
            <a:r>
              <a:rPr lang="en-US" sz="2300" dirty="0"/>
              <a:t>An IP address is either a 32-bit or 128-bit unsigned number used by IP, a lower-level protocol on which protocols like UDP and TCP are built. The IP address architecture is defined by </a:t>
            </a:r>
            <a:r>
              <a:rPr lang="en-US" sz="2300" i="1">
                <a:hlinkClick r:id="rId2"/>
              </a:rPr>
              <a:t>RFC 790 </a:t>
            </a:r>
            <a:endParaRPr lang="en-US"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23365</Words>
  <Application>WPS Presentation</Application>
  <PresentationFormat>Widescreen</PresentationFormat>
  <Paragraphs>949</Paragraphs>
  <Slides>61</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SimSun</vt:lpstr>
      <vt:lpstr>Wingdings</vt:lpstr>
      <vt:lpstr>Microsoft YaHei</vt:lpstr>
      <vt:lpstr>Arial Unicode MS</vt:lpstr>
      <vt:lpstr>Calibri</vt:lpstr>
      <vt:lpstr>Consolas</vt:lpstr>
      <vt:lpstr>굴림</vt:lpstr>
      <vt:lpstr>Segoe Print</vt:lpstr>
      <vt:lpstr>Office Theme</vt:lpstr>
      <vt:lpstr> Networking Programming </vt:lpstr>
      <vt:lpstr>Objectives </vt:lpstr>
      <vt:lpstr>Why Should We Study This Lecture?</vt:lpstr>
      <vt:lpstr>Networking Basics</vt:lpstr>
      <vt:lpstr>Some Definitions Related to Networking</vt:lpstr>
      <vt:lpstr>Some Definitions Related to Networking</vt:lpstr>
      <vt:lpstr>Client-Server Model</vt:lpstr>
      <vt:lpstr>Client-Server Model</vt:lpstr>
      <vt:lpstr>Client-Server Model</vt:lpstr>
      <vt:lpstr>Client-Server Model</vt:lpstr>
      <vt:lpstr> URL, URN and URI</vt:lpstr>
      <vt:lpstr> URL, URN and URI</vt:lpstr>
      <vt:lpstr> URL, URN and URI</vt:lpstr>
      <vt:lpstr>URIs Demo</vt:lpstr>
      <vt:lpstr>Networking Programming in .NET</vt:lpstr>
      <vt:lpstr> Understanding System.Net.* Namespaces</vt:lpstr>
      <vt:lpstr>Network Architecture</vt:lpstr>
      <vt:lpstr>Understanding WebRequest Class</vt:lpstr>
      <vt:lpstr>Understanding WebRequest Class</vt:lpstr>
      <vt:lpstr>Understanding WebRequest Class</vt:lpstr>
      <vt:lpstr>Understanding WebResponse Class</vt:lpstr>
      <vt:lpstr>Understanding WebResponse Class</vt:lpstr>
      <vt:lpstr>WebRequest &amp; WebResponse Demo</vt:lpstr>
      <vt:lpstr>Understanding HttpClient Class</vt:lpstr>
      <vt:lpstr>Understanding HttpClient Class</vt:lpstr>
      <vt:lpstr>Understanding HttpClient Class</vt:lpstr>
      <vt:lpstr>HttpClient Class Demo-01 </vt:lpstr>
      <vt:lpstr>HttpClient Class Demo-02</vt:lpstr>
      <vt:lpstr>PowerPoint 演示文稿</vt:lpstr>
      <vt:lpstr>PowerPoint 演示文稿</vt:lpstr>
      <vt:lpstr>PowerPoint 演示文稿</vt:lpstr>
      <vt:lpstr>PowerPoint 演示文稿</vt:lpstr>
      <vt:lpstr>Understanding Domain Name System (DNS)</vt:lpstr>
      <vt:lpstr>PowerPoint 演示文稿</vt:lpstr>
      <vt:lpstr>PowerPoint 演示文稿</vt:lpstr>
      <vt:lpstr>The System.Net.Sockets Namespace</vt:lpstr>
      <vt:lpstr>Working TCP Services</vt:lpstr>
      <vt:lpstr>The TcpListener Class</vt:lpstr>
      <vt:lpstr>The TcpClient Class</vt:lpstr>
      <vt:lpstr>The TcpClient Class</vt:lpstr>
      <vt:lpstr>The TcpClient Class</vt:lpstr>
      <vt:lpstr>Understanding Socket</vt:lpstr>
      <vt:lpstr>The Socket Class</vt:lpstr>
      <vt:lpstr>The Socket Class</vt:lpstr>
      <vt:lpstr>Using TCP Services Demonstration</vt:lpstr>
      <vt:lpstr>How do we develop?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UDP Services</vt:lpstr>
      <vt:lpstr>UdpClient Class</vt:lpstr>
      <vt:lpstr>Using UDP Services Demonstration</vt:lpstr>
      <vt:lpstr>PowerPoint 演示文稿</vt:lpstr>
      <vt:lpstr>PowerPoint 演示文稿</vt:lpstr>
      <vt:lpstr>PowerPoint 演示文稿</vt:lpstr>
      <vt:lpstr>PowerPoint 演示文稿</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Tuấn Hoàng Vũ</cp:lastModifiedBy>
  <cp:revision>574</cp:revision>
  <dcterms:created xsi:type="dcterms:W3CDTF">2021-01-25T08:25:00Z</dcterms:created>
  <dcterms:modified xsi:type="dcterms:W3CDTF">2025-01-09T15:09:44Z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480725B9D9B340D182945CE742B2ADDF_12</vt:lpwstr>
  </property>
  <property fmtid="{D5CDD505-2E9C-101B-9397-08002B2CF9AE}" pid="3" name="KSOProductBuildVer">
    <vt:lpwstr>1033-12.2.0.19307</vt:lpwstr>
  </property>
</Properties>
</file>