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Relationship Id="rId4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55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3.jpg"/><Relationship Id="rId4" Type="http://schemas.openxmlformats.org/officeDocument/2006/relationships/image" Target="../media/image83.png"/><Relationship Id="rId9" Type="http://schemas.openxmlformats.org/officeDocument/2006/relationships/image" Target="../media/image47.png"/><Relationship Id="rId5" Type="http://schemas.openxmlformats.org/officeDocument/2006/relationships/image" Target="../media/image58.png"/><Relationship Id="rId6" Type="http://schemas.openxmlformats.org/officeDocument/2006/relationships/image" Target="../media/image38.png"/><Relationship Id="rId7" Type="http://schemas.openxmlformats.org/officeDocument/2006/relationships/image" Target="../media/image45.png"/><Relationship Id="rId8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55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3.jpg"/><Relationship Id="rId4" Type="http://schemas.openxmlformats.org/officeDocument/2006/relationships/image" Target="../media/image83.png"/><Relationship Id="rId9" Type="http://schemas.openxmlformats.org/officeDocument/2006/relationships/image" Target="../media/image47.png"/><Relationship Id="rId5" Type="http://schemas.openxmlformats.org/officeDocument/2006/relationships/image" Target="../media/image58.png"/><Relationship Id="rId6" Type="http://schemas.openxmlformats.org/officeDocument/2006/relationships/image" Target="../media/image38.png"/><Relationship Id="rId7" Type="http://schemas.openxmlformats.org/officeDocument/2006/relationships/image" Target="../media/image45.png"/><Relationship Id="rId8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10.png"/><Relationship Id="rId13" Type="http://schemas.openxmlformats.org/officeDocument/2006/relationships/image" Target="../media/image75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48.png"/><Relationship Id="rId6" Type="http://schemas.openxmlformats.org/officeDocument/2006/relationships/image" Target="../media/image17.png"/><Relationship Id="rId7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48.png"/><Relationship Id="rId6" Type="http://schemas.openxmlformats.org/officeDocument/2006/relationships/image" Target="../media/image17.png"/><Relationship Id="rId7" Type="http://schemas.openxmlformats.org/officeDocument/2006/relationships/image" Target="../media/image41.png"/><Relationship Id="rId8" Type="http://schemas.openxmlformats.org/officeDocument/2006/relationships/image" Target="../media/image7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1.png"/><Relationship Id="rId7" Type="http://schemas.openxmlformats.org/officeDocument/2006/relationships/image" Target="../media/image38.png"/><Relationship Id="rId8" Type="http://schemas.openxmlformats.org/officeDocument/2006/relationships/image" Target="../media/image8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1.png"/><Relationship Id="rId7" Type="http://schemas.openxmlformats.org/officeDocument/2006/relationships/image" Target="../media/image38.png"/><Relationship Id="rId8" Type="http://schemas.openxmlformats.org/officeDocument/2006/relationships/image" Target="../media/image8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3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3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3.png"/><Relationship Id="rId5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jpg"/><Relationship Id="rId4" Type="http://schemas.openxmlformats.org/officeDocument/2006/relationships/image" Target="../media/image12.png"/><Relationship Id="rId5" Type="http://schemas.openxmlformats.org/officeDocument/2006/relationships/image" Target="../media/image48.png"/><Relationship Id="rId6" Type="http://schemas.openxmlformats.org/officeDocument/2006/relationships/image" Target="../media/image17.png"/><Relationship Id="rId7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3.png"/><Relationship Id="rId5" Type="http://schemas.openxmlformats.org/officeDocument/2006/relationships/image" Target="../media/image54.png"/><Relationship Id="rId6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55.png"/><Relationship Id="rId13" Type="http://schemas.openxmlformats.org/officeDocument/2006/relationships/image" Target="../media/image51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3.jpg"/><Relationship Id="rId4" Type="http://schemas.openxmlformats.org/officeDocument/2006/relationships/image" Target="../media/image83.png"/><Relationship Id="rId9" Type="http://schemas.openxmlformats.org/officeDocument/2006/relationships/image" Target="../media/image47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Relationship Id="rId7" Type="http://schemas.openxmlformats.org/officeDocument/2006/relationships/image" Target="../media/image58.png"/><Relationship Id="rId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2404" l="0" r="0" t="1259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 rot="-10732207">
            <a:off x="7302739" y="-46170"/>
            <a:ext cx="14126902" cy="1412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 amt="17000"/>
          </a:blip>
          <a:srcRect b="0" l="0" r="0" t="0"/>
          <a:stretch/>
        </p:blipFill>
        <p:spPr>
          <a:xfrm>
            <a:off x="3869018" y="0"/>
            <a:ext cx="10418482" cy="1041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 amt="29000"/>
          </a:blip>
          <a:srcRect b="0" l="0" r="0" t="0"/>
          <a:stretch/>
        </p:blipFill>
        <p:spPr>
          <a:xfrm rot="-5742041">
            <a:off x="2653508" y="-1741711"/>
            <a:ext cx="12936810" cy="1352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002772">
            <a:off x="7720179" y="6193841"/>
            <a:ext cx="4460745" cy="232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547202" y="-2603804"/>
            <a:ext cx="409235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52675" y="9002992"/>
            <a:ext cx="409235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5153" y="2884050"/>
            <a:ext cx="373664" cy="37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12452" y="5525556"/>
            <a:ext cx="373664" cy="37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09544" y="7997985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4052" y="1942039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1441" y="9136274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97459" y="3163866"/>
            <a:ext cx="693081" cy="6930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9121914" y="2975102"/>
            <a:ext cx="6357871" cy="881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TDTU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424241" y="4011468"/>
            <a:ext cx="7439519" cy="2875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8460" y="841868"/>
            <a:ext cx="373664" cy="37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87077" y="3165430"/>
            <a:ext cx="27069001" cy="768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6051" y="4797497"/>
            <a:ext cx="1393789" cy="2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940" y="3165425"/>
            <a:ext cx="7685321" cy="57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409722">
            <a:off x="13225645" y="7618557"/>
            <a:ext cx="1295643" cy="36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742759">
            <a:off x="2432377" y="5785169"/>
            <a:ext cx="1295643" cy="36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04341" y="4747400"/>
            <a:ext cx="949360" cy="208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16365" y="5696844"/>
            <a:ext cx="982565" cy="144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18320" y="5794560"/>
            <a:ext cx="915940" cy="134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09174" y="3004909"/>
            <a:ext cx="1134826" cy="166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042871" y="2955933"/>
            <a:ext cx="999741" cy="17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7046209" y="4787072"/>
            <a:ext cx="4195583" cy="2456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4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Wapper method</a:t>
            </a:r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8511228">
            <a:off x="10407905" y="2390694"/>
            <a:ext cx="1040370" cy="293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2"/>
          <p:cNvCxnSpPr/>
          <p:nvPr/>
        </p:nvCxnSpPr>
        <p:spPr>
          <a:xfrm>
            <a:off x="16663071" y="990600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22"/>
          <p:cNvSpPr txBox="1"/>
          <p:nvPr/>
        </p:nvSpPr>
        <p:spPr>
          <a:xfrm>
            <a:off x="711826" y="705279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1028700" y="7080790"/>
            <a:ext cx="3644486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Recursive Feature Elimination (RFE)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14486579" y="8436025"/>
            <a:ext cx="3644486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Forward Selection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1918320" y="1785709"/>
            <a:ext cx="3644486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Backward Elimination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1747358" y="370653"/>
            <a:ext cx="8953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II. Feature selection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-649062" y="408125"/>
            <a:ext cx="18288002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484630" y="3014308"/>
            <a:ext cx="27069000" cy="768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4408" y="5001604"/>
            <a:ext cx="1393789" cy="20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297" y="3369532"/>
            <a:ext cx="7685321" cy="57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409722">
            <a:off x="13144002" y="7822664"/>
            <a:ext cx="1295643" cy="36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742759">
            <a:off x="2350735" y="5989276"/>
            <a:ext cx="1295643" cy="36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22698" y="4951507"/>
            <a:ext cx="949360" cy="208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34722" y="5900951"/>
            <a:ext cx="982565" cy="144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36677" y="5998668"/>
            <a:ext cx="915940" cy="134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27531" y="3209016"/>
            <a:ext cx="1134826" cy="166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61228" y="3160040"/>
            <a:ext cx="999741" cy="17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5813188" y="5077732"/>
            <a:ext cx="6481459" cy="22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Embedded method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8511228">
            <a:off x="10326262" y="2594801"/>
            <a:ext cx="1040370" cy="293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23"/>
          <p:cNvCxnSpPr/>
          <p:nvPr/>
        </p:nvCxnSpPr>
        <p:spPr>
          <a:xfrm>
            <a:off x="16663071" y="990600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9" name="Google Shape;309;p23"/>
          <p:cNvSpPr txBox="1"/>
          <p:nvPr/>
        </p:nvSpPr>
        <p:spPr>
          <a:xfrm>
            <a:off x="711826" y="705279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306816" y="7132497"/>
            <a:ext cx="3644486" cy="125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3617287" y="8830950"/>
            <a:ext cx="3644486" cy="125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11356468" y="2162772"/>
            <a:ext cx="3644486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Elastic Net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2258250" y="963819"/>
            <a:ext cx="89532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II. Feature selection method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4"/>
          <p:cNvPicPr preferRelativeResize="0"/>
          <p:nvPr/>
        </p:nvPicPr>
        <p:blipFill rotWithShape="1">
          <a:blip r:embed="rId3">
            <a:alphaModFix/>
          </a:blip>
          <a:srcRect b="12404" l="0" r="0" t="1259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 rot="-10732207">
            <a:off x="7835833" y="-189045"/>
            <a:ext cx="14126902" cy="1412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5">
            <a:alphaModFix amt="17000"/>
          </a:blip>
          <a:srcRect b="0" l="0" r="0" t="0"/>
          <a:stretch/>
        </p:blipFill>
        <p:spPr>
          <a:xfrm>
            <a:off x="3869018" y="0"/>
            <a:ext cx="10418482" cy="1041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6">
            <a:alphaModFix amt="29000"/>
          </a:blip>
          <a:srcRect b="0" l="0" r="0" t="0"/>
          <a:stretch/>
        </p:blipFill>
        <p:spPr>
          <a:xfrm rot="-5742041">
            <a:off x="2156870" y="-673820"/>
            <a:ext cx="12936810" cy="1352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002772">
            <a:off x="7905707" y="6571175"/>
            <a:ext cx="4460745" cy="232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547202" y="-2603804"/>
            <a:ext cx="409235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52675" y="9002992"/>
            <a:ext cx="409235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5153" y="2884050"/>
            <a:ext cx="373664" cy="37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12452" y="5525556"/>
            <a:ext cx="373664" cy="37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09544" y="7997985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4052" y="1942039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1441" y="9136274"/>
            <a:ext cx="244053" cy="2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97459" y="3163866"/>
            <a:ext cx="693081" cy="69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8460" y="841868"/>
            <a:ext cx="373664" cy="37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0379" y="4668672"/>
            <a:ext cx="5286436" cy="306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79804" y="3856947"/>
            <a:ext cx="3447459" cy="464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80479" y="4706729"/>
            <a:ext cx="5437611" cy="45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/>
        </p:nvSpPr>
        <p:spPr>
          <a:xfrm>
            <a:off x="1152950" y="1028343"/>
            <a:ext cx="8337590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METHODS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762640" y="3388495"/>
            <a:ext cx="4737860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6185836" y="2758718"/>
            <a:ext cx="5635394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Neural network </a:t>
            </a:r>
            <a:endParaRPr/>
          </a:p>
        </p:txBody>
      </p:sp>
      <p:sp>
        <p:nvSpPr>
          <p:cNvPr id="338" name="Google Shape;338;p24"/>
          <p:cNvSpPr txBox="1"/>
          <p:nvPr/>
        </p:nvSpPr>
        <p:spPr>
          <a:xfrm>
            <a:off x="12795693" y="3106716"/>
            <a:ext cx="4207182" cy="124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266592" y="573774"/>
            <a:ext cx="9580616" cy="958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2108268" y="2400153"/>
            <a:ext cx="6074101" cy="607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46862" y="4134705"/>
            <a:ext cx="9713306" cy="352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732207">
            <a:off x="9659717" y="-79542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5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49" name="Google Shape;34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6404" y="737764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9802347" y="2617672"/>
            <a:ext cx="5021889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 2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55044" y="9135378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5"/>
          <p:cNvSpPr txBox="1"/>
          <p:nvPr/>
        </p:nvSpPr>
        <p:spPr>
          <a:xfrm>
            <a:off x="9979818" y="4327223"/>
            <a:ext cx="5415988" cy="214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6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1089795" y="-699233"/>
            <a:ext cx="4413910" cy="4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 rotWithShape="1">
          <a:blip r:embed="rId5">
            <a:alphaModFix/>
          </a:blip>
          <a:srcRect b="16352" l="0" r="0" t="2316"/>
          <a:stretch/>
        </p:blipFill>
        <p:spPr>
          <a:xfrm>
            <a:off x="-190792" y="1028700"/>
            <a:ext cx="5474412" cy="16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732207">
            <a:off x="9528613" y="-22559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26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64" name="Google Shape;36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31077" y="2426058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55044" y="9135378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8">
            <a:alphaModFix/>
          </a:blip>
          <a:srcRect b="10987" l="10366" r="12391" t="10987"/>
          <a:stretch/>
        </p:blipFill>
        <p:spPr>
          <a:xfrm>
            <a:off x="9390704" y="2944300"/>
            <a:ext cx="7604256" cy="575520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1446836" y="3445950"/>
            <a:ext cx="7011791" cy="297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supervised algorithm that uses a tree-like model of decisions and their possible consequences, including chance event outcomes, resource costs, and ultility.</a:t>
            </a:r>
            <a:endParaRPr/>
          </a:p>
          <a:p>
            <a:pPr indent="0" lvl="0" marL="0" marR="0" rtl="0" algn="l">
              <a:lnSpc>
                <a:spcPct val="147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606108" y="2566475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6403314" y="1208047"/>
            <a:ext cx="5481373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1028700" y="6344829"/>
            <a:ext cx="47908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main node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1624929" y="7362876"/>
            <a:ext cx="7011791" cy="1048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nodes </a:t>
            </a:r>
            <a:endParaRPr/>
          </a:p>
          <a:p>
            <a:pPr indent="-302260" lvl="1" marL="604519" marR="0" rtl="0" algn="l">
              <a:lnSpc>
                <a:spcPct val="1800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Leaf nodes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7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1089795" y="-699233"/>
            <a:ext cx="4413910" cy="4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732207">
            <a:off x="7971081" y="-89336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7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82" name="Google Shape;38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1077" y="2319297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7814" y="3256260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7230356" y="4122826"/>
            <a:ext cx="7011791" cy="3470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ID3 (Iterative Dichotomiser 3): leverages entropy and information gain as metrics to evaluate candidate splits.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C4.5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 </a:t>
            </a:r>
            <a:endParaRPr/>
          </a:p>
          <a:p>
            <a:pPr indent="0" lvl="0" marL="0" marR="0" rtl="0" algn="l">
              <a:lnSpc>
                <a:spcPct val="147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161517" y="3013204"/>
            <a:ext cx="6411539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Decision trees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4658119" y="420688"/>
            <a:ext cx="5399822" cy="108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pic>
        <p:nvPicPr>
          <p:cNvPr id="388" name="Google Shape;38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6750" y="6823098"/>
            <a:ext cx="1520611" cy="15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8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1089795" y="-699233"/>
            <a:ext cx="4413910" cy="4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732207">
            <a:off x="7971081" y="-89336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8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98" name="Google Shape;39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1077" y="2319297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4800" y="8137101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8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401" name="Google Shape;401;p28"/>
          <p:cNvSpPr txBox="1"/>
          <p:nvPr/>
        </p:nvSpPr>
        <p:spPr>
          <a:xfrm>
            <a:off x="4658119" y="420688"/>
            <a:ext cx="5399822" cy="108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1028700" y="2243097"/>
            <a:ext cx="4110232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1633036" y="3675022"/>
            <a:ext cx="7011791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easy to interpret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little to no data preparation is required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more flexible</a:t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8644827" y="2242122"/>
            <a:ext cx="5852157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Disadvantages</a:t>
            </a:r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9657793" y="3675022"/>
            <a:ext cx="7011791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Prone to overfitting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High variance estimators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More costly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Not fully supported in scikit-learn</a:t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623" y="7206573"/>
            <a:ext cx="1520611" cy="15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9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732207">
            <a:off x="9538138" y="-22559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29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15" name="Google Shape;41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1077" y="2426058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5044" y="9135378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1624929" y="3197172"/>
            <a:ext cx="7011791" cy="3965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Combines the output of multiple decision trees to reach a single result.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Ensemble methods are made up of a set of decision trees and their predictions an aggregated.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700" y="6157026"/>
            <a:ext cx="8240101" cy="62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76194" y="1516282"/>
            <a:ext cx="8115188" cy="54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9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619198" y="2396246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2559504" y="158327"/>
            <a:ext cx="624496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0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0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732207">
            <a:off x="9528613" y="-22559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30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31" name="Google Shape;43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1077" y="2426058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5044" y="9135378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/>
        </p:nvSpPr>
        <p:spPr>
          <a:xfrm>
            <a:off x="1584107" y="3150785"/>
            <a:ext cx="7011791" cy="3470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ensemble methods:  bagging and boosting.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Have three main hyperparameters before training:  node size, the number of trees, and the number of features</a:t>
            </a:r>
            <a:endParaRPr/>
          </a:p>
          <a:p>
            <a:pPr indent="0" lvl="0" marL="0" marR="0" rtl="0" algn="l">
              <a:lnSpc>
                <a:spcPct val="147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700" y="6157026"/>
            <a:ext cx="8240101" cy="62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76194" y="1516282"/>
            <a:ext cx="8115188" cy="54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0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578377" y="2349858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2559504" y="158327"/>
            <a:ext cx="624496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1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1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1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1089795" y="-699233"/>
            <a:ext cx="4413910" cy="4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732207">
            <a:off x="7971081" y="-89336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1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48" name="Google Shape;44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31077" y="2319297"/>
            <a:ext cx="1520611" cy="15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4579" y="8137101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1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1326814" y="3994902"/>
            <a:ext cx="7011791" cy="2666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 risk of overfitting</a:t>
            </a:r>
            <a:endParaRPr/>
          </a:p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flexibility</a:t>
            </a:r>
            <a:endParaRPr/>
          </a:p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Easy to determine feature importane</a:t>
            </a:r>
            <a:endParaRPr/>
          </a:p>
          <a:p>
            <a:pPr indent="0" lvl="0" marL="0" marR="0" rtl="0" algn="l">
              <a:lnSpc>
                <a:spcPct val="1328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772292" y="2768344"/>
            <a:ext cx="4524716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453" name="Google Shape;453;p31"/>
          <p:cNvSpPr txBox="1"/>
          <p:nvPr/>
        </p:nvSpPr>
        <p:spPr>
          <a:xfrm>
            <a:off x="8338605" y="3472160"/>
            <a:ext cx="4110232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9398825" y="4524544"/>
            <a:ext cx="7011791" cy="160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Time-consuming process</a:t>
            </a:r>
            <a:endParaRPr/>
          </a:p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Requires more resources</a:t>
            </a:r>
            <a:endParaRPr/>
          </a:p>
          <a:p>
            <a:pPr indent="-334644" lvl="1" marL="669288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Font typeface="Arial"/>
              <a:buChar char="•"/>
            </a:pPr>
            <a:r>
              <a:rPr b="0" i="0" lang="en-US" sz="3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More complex</a:t>
            </a:r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0784" y="6661371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1"/>
          <p:cNvSpPr txBox="1"/>
          <p:nvPr/>
        </p:nvSpPr>
        <p:spPr>
          <a:xfrm>
            <a:off x="4832710" y="1199894"/>
            <a:ext cx="624496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  <p:pic>
        <p:nvPicPr>
          <p:cNvPr id="457" name="Google Shape;45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50311" y="7024122"/>
            <a:ext cx="1520611" cy="15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 amt="51000"/>
          </a:blip>
          <a:srcRect b="0" l="0" r="0" t="0"/>
          <a:stretch/>
        </p:blipFill>
        <p:spPr>
          <a:xfrm>
            <a:off x="15041949" y="-571500"/>
            <a:ext cx="3710801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 amt="23000"/>
          </a:blip>
          <a:srcRect b="0" l="0" r="0" t="0"/>
          <a:stretch/>
        </p:blipFill>
        <p:spPr>
          <a:xfrm>
            <a:off x="-998151" y="7200900"/>
            <a:ext cx="3710801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 rot="-2151849">
            <a:off x="5591481" y="2625350"/>
            <a:ext cx="3511728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pic>
        <p:nvPicPr>
          <p:cNvPr id="108" name="Google Shape;108;p14"/>
          <p:cNvPicPr preferRelativeResize="0"/>
          <p:nvPr/>
        </p:nvPicPr>
        <p:blipFill rotWithShape="1">
          <a:blip r:embed="rId5">
            <a:alphaModFix amt="16000"/>
          </a:blip>
          <a:srcRect b="0" l="0" r="0" t="0"/>
          <a:stretch/>
        </p:blipFill>
        <p:spPr>
          <a:xfrm rot="10703464">
            <a:off x="3299027" y="3965414"/>
            <a:ext cx="773307" cy="77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 amt="49000"/>
          </a:blip>
          <a:srcRect b="0" l="0" r="0" t="0"/>
          <a:stretch/>
        </p:blipFill>
        <p:spPr>
          <a:xfrm rot="10703464">
            <a:off x="3447679" y="4112832"/>
            <a:ext cx="490276" cy="490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rot="-8999999">
            <a:off x="2234483" y="3948391"/>
            <a:ext cx="2748129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1" name="Google Shape;111;p14"/>
          <p:cNvCxnSpPr/>
          <p:nvPr/>
        </p:nvCxnSpPr>
        <p:spPr>
          <a:xfrm rot="-6859595">
            <a:off x="1119407" y="1019175"/>
            <a:ext cx="5874647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2" name="Google Shape;112;p14"/>
          <p:cNvCxnSpPr/>
          <p:nvPr/>
        </p:nvCxnSpPr>
        <p:spPr>
          <a:xfrm rot="-7116776">
            <a:off x="7149165" y="7053284"/>
            <a:ext cx="2768647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3" name="Google Shape;113;p14"/>
          <p:cNvCxnSpPr/>
          <p:nvPr/>
        </p:nvCxnSpPr>
        <p:spPr>
          <a:xfrm rot="-5972188">
            <a:off x="-26309" y="5830048"/>
            <a:ext cx="300473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4" name="Google Shape;114;p14"/>
          <p:cNvCxnSpPr/>
          <p:nvPr/>
        </p:nvCxnSpPr>
        <p:spPr>
          <a:xfrm rot="9899999">
            <a:off x="329764" y="8595168"/>
            <a:ext cx="1947078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5" name="Google Shape;115;p14"/>
          <p:cNvCxnSpPr/>
          <p:nvPr/>
        </p:nvCxnSpPr>
        <p:spPr>
          <a:xfrm rot="1395438">
            <a:off x="2251680" y="8595168"/>
            <a:ext cx="380846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6" name="Google Shape;116;p14"/>
          <p:cNvCxnSpPr/>
          <p:nvPr/>
        </p:nvCxnSpPr>
        <p:spPr>
          <a:xfrm rot="2236727">
            <a:off x="5580202" y="10277475"/>
            <a:ext cx="687063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17" name="Google Shape;117;p14"/>
          <p:cNvCxnSpPr/>
          <p:nvPr/>
        </p:nvCxnSpPr>
        <p:spPr>
          <a:xfrm rot="-2099818">
            <a:off x="5455033" y="7186841"/>
            <a:ext cx="314206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pic>
        <p:nvPicPr>
          <p:cNvPr id="118" name="Google Shape;118;p14"/>
          <p:cNvPicPr preferRelativeResize="0"/>
          <p:nvPr/>
        </p:nvPicPr>
        <p:blipFill rotWithShape="1">
          <a:blip r:embed="rId5">
            <a:alphaModFix amt="16000"/>
          </a:blip>
          <a:srcRect b="0" l="0" r="0" t="0"/>
          <a:stretch/>
        </p:blipFill>
        <p:spPr>
          <a:xfrm rot="10703464">
            <a:off x="7811101" y="5854960"/>
            <a:ext cx="865131" cy="86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 amt="49000"/>
          </a:blip>
          <a:srcRect b="0" l="0" r="0" t="0"/>
          <a:stretch/>
        </p:blipFill>
        <p:spPr>
          <a:xfrm rot="10703464">
            <a:off x="7977405" y="6019882"/>
            <a:ext cx="548492" cy="54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5">
            <a:alphaModFix amt="16000"/>
          </a:blip>
          <a:srcRect b="0" l="0" r="0" t="0"/>
          <a:stretch/>
        </p:blipFill>
        <p:spPr>
          <a:xfrm rot="10703464">
            <a:off x="3773934" y="486974"/>
            <a:ext cx="865131" cy="86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5">
            <a:alphaModFix amt="49000"/>
          </a:blip>
          <a:srcRect b="0" l="0" r="0" t="0"/>
          <a:stretch/>
        </p:blipFill>
        <p:spPr>
          <a:xfrm rot="10703464">
            <a:off x="3940238" y="651896"/>
            <a:ext cx="548492" cy="54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5">
            <a:alphaModFix amt="36000"/>
          </a:blip>
          <a:srcRect b="0" l="0" r="0" t="0"/>
          <a:stretch/>
        </p:blipFill>
        <p:spPr>
          <a:xfrm rot="10703464">
            <a:off x="8236537" y="9739299"/>
            <a:ext cx="865131" cy="86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 amt="49000"/>
          </a:blip>
          <a:srcRect b="0" l="0" r="0" t="0"/>
          <a:stretch/>
        </p:blipFill>
        <p:spPr>
          <a:xfrm rot="10703464">
            <a:off x="8402841" y="9904221"/>
            <a:ext cx="548492" cy="54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935" y="5909853"/>
            <a:ext cx="2509330" cy="13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8533489" y="3656689"/>
            <a:ext cx="776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9427954" y="3543312"/>
            <a:ext cx="81891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2098460" y="6303578"/>
            <a:ext cx="7015183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521H0517: Hoàng Đình Quý Vũ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907" y="3695829"/>
            <a:ext cx="2509330" cy="13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2095809" y="4085477"/>
            <a:ext cx="7626711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521H0511: Nguyễn Hoàng Phúc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935" y="1737402"/>
            <a:ext cx="2509330" cy="13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2095809" y="2132318"/>
            <a:ext cx="8360933" cy="1010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521H0493: Trần Nguyễn Duy Bảo</a:t>
            </a:r>
            <a:endParaRPr/>
          </a:p>
          <a:p>
            <a:pPr indent="0" lvl="0" marL="0" marR="0" rtl="0" algn="l">
              <a:lnSpc>
                <a:spcPct val="13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 rot="2236727">
            <a:off x="11058685" y="8595168"/>
            <a:ext cx="687063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33" name="Google Shape;133;p14"/>
          <p:cNvCxnSpPr/>
          <p:nvPr/>
        </p:nvCxnSpPr>
        <p:spPr>
          <a:xfrm rot="1395438">
            <a:off x="12643067" y="6278000"/>
            <a:ext cx="380846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134" name="Google Shape;134;p14"/>
          <p:cNvCxnSpPr/>
          <p:nvPr/>
        </p:nvCxnSpPr>
        <p:spPr>
          <a:xfrm rot="-6859595">
            <a:off x="10391302" y="2414679"/>
            <a:ext cx="5874647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35294"/>
              </a:srgbClr>
            </a:solidFill>
            <a:prstDash val="solid"/>
            <a:round/>
            <a:headEnd len="sm" w="sm" type="none"/>
            <a:tailEnd len="lg" w="lg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2"/>
          <p:cNvPicPr preferRelativeResize="0"/>
          <p:nvPr/>
        </p:nvPicPr>
        <p:blipFill rotWithShape="1">
          <a:blip r:embed="rId3">
            <a:alphaModFix amt="23000"/>
          </a:blip>
          <a:srcRect b="0" l="0" r="0" t="0"/>
          <a:stretch/>
        </p:blipFill>
        <p:spPr>
          <a:xfrm rot="10703464">
            <a:off x="3818985" y="1303730"/>
            <a:ext cx="4459182" cy="445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2"/>
          <p:cNvPicPr preferRelativeResize="0"/>
          <p:nvPr/>
        </p:nvPicPr>
        <p:blipFill rotWithShape="1">
          <a:blip r:embed="rId3">
            <a:alphaModFix amt="20999"/>
          </a:blip>
          <a:srcRect b="0" l="0" r="0" t="0"/>
          <a:stretch/>
        </p:blipFill>
        <p:spPr>
          <a:xfrm rot="10703464">
            <a:off x="4815302" y="4101016"/>
            <a:ext cx="2084967" cy="208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2"/>
          <p:cNvPicPr preferRelativeResize="0"/>
          <p:nvPr/>
        </p:nvPicPr>
        <p:blipFill rotWithShape="1">
          <a:blip r:embed="rId3">
            <a:alphaModFix amt="65999"/>
          </a:blip>
          <a:srcRect b="0" l="0" r="0" t="0"/>
          <a:stretch/>
        </p:blipFill>
        <p:spPr>
          <a:xfrm rot="10703464">
            <a:off x="4706984" y="3625063"/>
            <a:ext cx="894189" cy="89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1182" y="2162157"/>
            <a:ext cx="1455894" cy="75971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2"/>
          <p:cNvSpPr txBox="1"/>
          <p:nvPr/>
        </p:nvSpPr>
        <p:spPr>
          <a:xfrm>
            <a:off x="5154078" y="3460286"/>
            <a:ext cx="8837094" cy="282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/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your listening</a:t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7309520" y="6718008"/>
            <a:ext cx="8837094" cy="1019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, demo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1784" y="2614059"/>
            <a:ext cx="27069000" cy="7680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5"/>
          <p:cNvCxnSpPr/>
          <p:nvPr/>
        </p:nvCxnSpPr>
        <p:spPr>
          <a:xfrm>
            <a:off x="16961186" y="959601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DE59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1" name="Google Shape;141;p15"/>
          <p:cNvGrpSpPr/>
          <p:nvPr/>
        </p:nvGrpSpPr>
        <p:grpSpPr>
          <a:xfrm>
            <a:off x="6547146" y="1112612"/>
            <a:ext cx="4136160" cy="3610889"/>
            <a:chOff x="0" y="-38100"/>
            <a:chExt cx="974678" cy="8509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974678" cy="73375"/>
            </a:xfrm>
            <a:custGeom>
              <a:rect b="b" l="l" r="r" t="t"/>
              <a:pathLst>
                <a:path extrusionOk="0" h="73375" w="974678">
                  <a:moveTo>
                    <a:pt x="0" y="0"/>
                  </a:moveTo>
                  <a:lnTo>
                    <a:pt x="974678" y="0"/>
                  </a:lnTo>
                  <a:lnTo>
                    <a:pt x="974678" y="73375"/>
                  </a:lnTo>
                  <a:lnTo>
                    <a:pt x="0" y="73375"/>
                  </a:lnTo>
                  <a:close/>
                </a:path>
              </a:pathLst>
            </a:custGeom>
            <a:solidFill>
              <a:srgbClr val="290B66"/>
            </a:solidFill>
            <a:ln>
              <a:noFill/>
            </a:ln>
          </p:spPr>
        </p:sp>
        <p:sp>
          <p:nvSpPr>
            <p:cNvPr id="143" name="Google Shape;14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2839892" y="3178829"/>
            <a:ext cx="305411" cy="3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532069" y="7065333"/>
            <a:ext cx="280594" cy="28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703464">
            <a:off x="11361459" y="8566801"/>
            <a:ext cx="235729" cy="23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03464">
            <a:off x="14054537" y="8160509"/>
            <a:ext cx="517000" cy="5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8678" y="2076061"/>
            <a:ext cx="690751" cy="6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1646200" y="2233152"/>
            <a:ext cx="375707" cy="37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8678" y="5641125"/>
            <a:ext cx="711636" cy="71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03464">
            <a:off x="1643306" y="5782918"/>
            <a:ext cx="410630" cy="41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703464">
            <a:off x="12790397" y="4353907"/>
            <a:ext cx="554941" cy="55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2835665" y="2170801"/>
            <a:ext cx="7968768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of analyzing features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835665" y="5657716"/>
            <a:ext cx="8189779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 and Random Forest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3637322" y="3107117"/>
            <a:ext cx="5415988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 method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3839152" y="6635276"/>
            <a:ext cx="5415988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5161418" y="714111"/>
            <a:ext cx="8885963" cy="942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Table Of Content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2839892" y="4016854"/>
            <a:ext cx="305411" cy="30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3637322" y="3978833"/>
            <a:ext cx="565287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selection method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12915162" y="5817204"/>
            <a:ext cx="305411" cy="3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703464">
            <a:off x="16398564" y="3450042"/>
            <a:ext cx="554941" cy="55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03464">
            <a:off x="2839892" y="6751811"/>
            <a:ext cx="305411" cy="3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464">
            <a:off x="2839892" y="4893016"/>
            <a:ext cx="305411" cy="30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3637322" y="4854995"/>
            <a:ext cx="565287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methods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3839152" y="7507131"/>
            <a:ext cx="5415988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03464">
            <a:off x="2839892" y="7604616"/>
            <a:ext cx="305411" cy="3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9563" y="8369461"/>
            <a:ext cx="690751" cy="6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703464">
            <a:off x="1646200" y="8526552"/>
            <a:ext cx="375707" cy="37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2835665" y="8464201"/>
            <a:ext cx="7968768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Code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11280949" y="3050777"/>
            <a:ext cx="5680237" cy="1038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 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1877178" y="6380006"/>
            <a:ext cx="5680237" cy="1038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7623652" y="-1043063"/>
            <a:ext cx="15474081" cy="1547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6834270" y="-1176478"/>
            <a:ext cx="16413742" cy="164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11996368" y="5836900"/>
            <a:ext cx="27069000" cy="7680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6"/>
          <p:cNvCxnSpPr/>
          <p:nvPr/>
        </p:nvCxnSpPr>
        <p:spPr>
          <a:xfrm>
            <a:off x="159258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0" name="Google Shape;180;p16"/>
          <p:cNvPicPr preferRelativeResize="0"/>
          <p:nvPr/>
        </p:nvPicPr>
        <p:blipFill rotWithShape="1">
          <a:blip r:embed="rId5">
            <a:alphaModFix/>
          </a:blip>
          <a:srcRect b="0" l="12383" r="12383" t="0"/>
          <a:stretch/>
        </p:blipFill>
        <p:spPr>
          <a:xfrm>
            <a:off x="9694968" y="2452498"/>
            <a:ext cx="7104411" cy="616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3754662" y="271039"/>
            <a:ext cx="10129831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 method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724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771552" y="3250373"/>
            <a:ext cx="6770965" cy="344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regression coefficients to evaluate the influence of features on prediction results.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larger the coefficient, the more the feature affects the prediction.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538132" y="2376298"/>
            <a:ext cx="3431574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7623652" y="-1043063"/>
            <a:ext cx="15474081" cy="1547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6834270" y="-1176478"/>
            <a:ext cx="16413742" cy="164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12005893" y="5836900"/>
            <a:ext cx="27069000" cy="7680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7"/>
          <p:cNvCxnSpPr/>
          <p:nvPr/>
        </p:nvCxnSpPr>
        <p:spPr>
          <a:xfrm>
            <a:off x="159258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0" l="12383" r="12383" t="0"/>
          <a:stretch/>
        </p:blipFill>
        <p:spPr>
          <a:xfrm>
            <a:off x="9694968" y="2452498"/>
            <a:ext cx="7104411" cy="616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3754662" y="271039"/>
            <a:ext cx="10129831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 method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5724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631161" y="2320161"/>
            <a:ext cx="473786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2094766" y="3100119"/>
            <a:ext cx="5848252" cy="5514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linear regression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Ordinal regression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Multinomial regression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7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63" lvl="1" marL="620327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3"/>
              <a:buFont typeface="Arial"/>
              <a:buChar char="•"/>
            </a:pPr>
            <a:r>
              <a:rPr b="0" i="0" lang="en-US" sz="287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Discriminant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7022806" y="-798134"/>
            <a:ext cx="15474081" cy="1547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5189767" y="-785128"/>
            <a:ext cx="16413742" cy="16413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8"/>
          <p:cNvCxnSpPr/>
          <p:nvPr/>
        </p:nvCxnSpPr>
        <p:spPr>
          <a:xfrm>
            <a:off x="159258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5428" y="2752816"/>
            <a:ext cx="4962059" cy="239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428" y="6218141"/>
            <a:ext cx="6621074" cy="345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6303" y="4407013"/>
            <a:ext cx="7412818" cy="5386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3973244" y="204747"/>
            <a:ext cx="9666514" cy="951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I. Linear regression method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5724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028700" y="2111689"/>
            <a:ext cx="3933876" cy="497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964" lvl="1" marL="6359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5"/>
              <a:buFont typeface="Arial"/>
              <a:buChar char="•"/>
            </a:pPr>
            <a:r>
              <a:rPr b="0" i="0" lang="en-US" sz="294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0" y="1132834"/>
            <a:ext cx="3431574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206157" y="5438775"/>
            <a:ext cx="4893179" cy="497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964" lvl="1" marL="6359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5"/>
              <a:buFont typeface="Arial"/>
              <a:buChar char="•"/>
            </a:pPr>
            <a:r>
              <a:rPr b="0" i="0" lang="en-US" sz="294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Derivative formula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9705883" y="2111689"/>
            <a:ext cx="3933876" cy="497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964" lvl="1" marL="63593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5"/>
              <a:buFont typeface="Arial"/>
              <a:buChar char="•"/>
            </a:pPr>
            <a:r>
              <a:rPr b="0" i="0" lang="en-US" sz="294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Gradient Descent 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11106041" y="2695666"/>
            <a:ext cx="5415988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minimize the cost function by repeatedly updating the parameter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 rot="10703464">
            <a:off x="-412636" y="-2393784"/>
            <a:ext cx="9426163" cy="942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 rot="10703464">
            <a:off x="1089795" y="-699233"/>
            <a:ext cx="4413910" cy="441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 rotWithShape="1">
          <a:blip r:embed="rId5">
            <a:alphaModFix/>
          </a:blip>
          <a:srcRect b="16352" l="0" r="0" t="2316"/>
          <a:stretch/>
        </p:blipFill>
        <p:spPr>
          <a:xfrm>
            <a:off x="-190792" y="1028700"/>
            <a:ext cx="5474412" cy="16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732207">
            <a:off x="9528613" y="-225590"/>
            <a:ext cx="14126902" cy="1412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9"/>
          <p:cNvCxnSpPr/>
          <p:nvPr/>
        </p:nvCxnSpPr>
        <p:spPr>
          <a:xfrm>
            <a:off x="1028700" y="7377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25" name="Google Shape;22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31077" y="2426058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17374508" y="9391993"/>
            <a:ext cx="633749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55044" y="9135378"/>
            <a:ext cx="1520611" cy="15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6119358" y="883659"/>
            <a:ext cx="1005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II. Feature selection method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9968001" y="4766544"/>
            <a:ext cx="5338112" cy="3625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 method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Wrapper methods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Embedded methods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9390704" y="3699572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Three Method: 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1624929" y="3359129"/>
            <a:ext cx="6419880" cy="8828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Focuses on selecting the most important features -&gt; reduce data dimensionality, improve model performance.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faster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Reducing the complexity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Better prediction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67" lvl="1" marL="635134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1"/>
              <a:buFont typeface="Arial"/>
              <a:buChar char="•"/>
            </a:pPr>
            <a:r>
              <a:rPr b="0" i="0" lang="en-US" sz="2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Reducing over-fitting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4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06108" y="2651104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0B6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7623652" y="-1043063"/>
            <a:ext cx="15474081" cy="1547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rot="10703464">
            <a:off x="6143632" y="-284793"/>
            <a:ext cx="16413742" cy="1641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11021787" y="4612861"/>
            <a:ext cx="27069000" cy="7680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0"/>
          <p:cNvCxnSpPr/>
          <p:nvPr/>
        </p:nvCxnSpPr>
        <p:spPr>
          <a:xfrm>
            <a:off x="16961186" y="699664"/>
            <a:ext cx="59622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41" name="Google Shape;2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69039" y="1644078"/>
            <a:ext cx="5183307" cy="270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5769" y="1028700"/>
            <a:ext cx="6629399" cy="566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1028700" y="613939"/>
            <a:ext cx="4732440" cy="1030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 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572408" y="2317000"/>
            <a:ext cx="38806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1" marL="863599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181631" y="3150235"/>
            <a:ext cx="9159019" cy="294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correlation between two or more variables, eliminate features with low correlation. Removing highly correlated features helps linear models perform better, avoiding bias among features.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1405567" y="7981471"/>
            <a:ext cx="15853733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sum((x1 -x1.mean) * (x2 - x2.mean) * (xn - xn.mean)) / var(x1) * var(x2) * var(xn)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409122" y="7185751"/>
            <a:ext cx="7447065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Pearson’s correlation coefficient: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7786" l="0" r="0" t="7786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933483" y="9258300"/>
            <a:ext cx="27069000" cy="768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6273" y="1051519"/>
            <a:ext cx="5704675" cy="429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943428">
            <a:off x="12301248" y="4605679"/>
            <a:ext cx="1295643" cy="36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742759">
            <a:off x="2433726" y="3415149"/>
            <a:ext cx="1740808" cy="4917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5532198" y="1853117"/>
            <a:ext cx="5557772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Univariate Selection</a:t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8068" y="2564455"/>
            <a:ext cx="929277" cy="136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7345" y="2502291"/>
            <a:ext cx="632964" cy="139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72244" y="3512717"/>
            <a:ext cx="889879" cy="130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96585" y="3541901"/>
            <a:ext cx="850082" cy="1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19375" y="5345584"/>
            <a:ext cx="5770596" cy="476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333" y="6597804"/>
            <a:ext cx="4853626" cy="301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03246" y="5477835"/>
            <a:ext cx="5955891" cy="453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1028700" y="4731539"/>
            <a:ext cx="2835525" cy="117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 Information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156444" y="508654"/>
            <a:ext cx="4732440" cy="1030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 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4036017" y="3313349"/>
            <a:ext cx="2835525" cy="117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