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6" r:id="rId2"/>
    <p:sldId id="332" r:id="rId3"/>
    <p:sldId id="319" r:id="rId4"/>
    <p:sldId id="333" r:id="rId5"/>
    <p:sldId id="328" r:id="rId6"/>
    <p:sldId id="330" r:id="rId7"/>
    <p:sldId id="335" r:id="rId8"/>
    <p:sldId id="322" r:id="rId9"/>
    <p:sldId id="327" r:id="rId10"/>
    <p:sldId id="331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3A829-4EE5-4113-9A39-D0626A59305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0F27-46C9-48A9-B8FD-6DCF6555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1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779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g93513c158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g93513c158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28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69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30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5BC2-CCAA-51A7-065B-6118BC2B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01568-AFEE-36B5-C53B-4A6477E98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C7C4-7924-F67F-469E-4ED065B3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F510-DEAB-C7BC-EA63-090ED67D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13C7-AABA-3404-6840-961BF286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D767-8ED3-60B4-AA64-E89D5562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23DA0-0168-55AD-EE3F-29A2CEDC8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5828-615C-E9BB-3C93-40A5884F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10AC-9DDC-11FF-2721-9395CCB8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C29F-A883-6C3D-D56E-361ECD71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BB140-D33D-7DCC-5D99-50E15E0E2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76558-4425-B4DE-284F-CCFEA8DF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1D58-9C7C-9D74-717E-E59ECA7A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351D-9636-672D-C6C1-FC4EEFD7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8655-7ABC-D6CC-C331-55E3FA6B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754995" y="-1108420"/>
            <a:ext cx="11170635" cy="2152957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7901957" y="6277587"/>
            <a:ext cx="3558163" cy="334192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960000" y="1656567"/>
            <a:ext cx="10272000" cy="44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8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4951-5B34-5B2F-C978-56F2DB3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439C-1D4C-727F-E00D-CE67212D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EEEE-2BB4-D514-0C1B-5296081E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E062C-EC9F-A08D-8F88-0F0DD062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1706-E09E-831D-D4F8-0B1618C6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BB7F-5C97-AE48-6ECD-2F747B6B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D819-023A-F276-EB2A-EE6895D8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B7D8-7793-F390-6814-18D132CF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1FE24-5584-1032-94D5-2043C104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7F07-DCC3-5895-F45F-B2D1F40B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3B65-E474-314B-04B4-2147DE78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219A-87A2-D864-AD81-49D92758F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5AFBF-810C-0973-D0AA-F4629DD4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CCBE0-DB36-11FC-A785-B8421765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8422C-520A-D06D-A6F8-574B192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6CDD-C75E-393C-AEB1-60E60331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56C4-AB6A-7E00-7C8B-E9F0702B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42B9-7F77-30A4-6D0D-8F217A35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27A86-BDC8-A11D-9A79-BDCB59C9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51658-867D-6ECD-05A7-888DC4109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DC809-7D29-0801-4EAE-3CFD20C88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7FDB9-97A7-4714-F6EC-65EAB986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B37DB-33EA-0072-F108-3331279E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A4D2-7263-100B-BB5E-FBFF2079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861B-D5C9-30E5-7BBA-7C715681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10D80-4DD1-EEB3-0421-C22F8E6A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DE267-4775-38EB-10FB-8271CF7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EC5C7-2D9C-AFF9-A584-92E997C0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6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BD79D-35AD-64D0-AA17-F2BE9A20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B9B81-43F0-E26A-73FC-84EB940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26675-257E-6A24-BFA9-389C79FE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6598-E8C0-1B5A-B953-1B4D5F48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538A-A7AD-E115-63F6-DB5BA081B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81059-0A6D-A65D-1D3F-8CCBF45D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8102-DCD8-C482-65FE-73A34FE3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1F7D5-A4CB-3278-F9A6-EA88E028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6D11-CF1B-75E8-8B34-9C85EC89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0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EF58-822A-B3C3-E4F7-2B28C7DC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F1EB4-A253-5F2C-83FD-7F95FFC20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777AA-2D53-E16A-BF65-C2EEAFA5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8FD7-F349-D756-1F1D-A04F3766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2B11C-A7E9-80E7-09E0-672D3372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C1D1-AB50-A33F-4721-F0D3E864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3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3982-9833-6EC4-8D9E-24178E09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72B6-EC1B-B054-4CC4-90747385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48EC-1383-6E30-160F-3AD544546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37062-8506-4628-BC76-869584B38AA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0817-1443-ED84-E21A-AD22B679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5CD2F-44DC-004A-EF12-3F60FB6E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A913-8383-4601-A412-FF53445E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8"/>
          <p:cNvSpPr txBox="1">
            <a:spLocks noGrp="1"/>
          </p:cNvSpPr>
          <p:nvPr>
            <p:ph type="title"/>
          </p:nvPr>
        </p:nvSpPr>
        <p:spPr>
          <a:xfrm>
            <a:off x="2626118" y="3830280"/>
            <a:ext cx="6939761" cy="126314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FINAL REPORT</a:t>
            </a:r>
            <a:br>
              <a:rPr lang="vi-VN">
                <a:solidFill>
                  <a:schemeClr val="tx2"/>
                </a:solidFill>
              </a:rPr>
            </a:br>
            <a:r>
              <a:rPr lang="vi-VN">
                <a:solidFill>
                  <a:schemeClr val="tx2"/>
                </a:solidFill>
              </a:rPr>
              <a:t>-</a:t>
            </a:r>
            <a:r>
              <a:rPr lang="en-US">
                <a:solidFill>
                  <a:schemeClr val="tx2"/>
                </a:solidFill>
              </a:rPr>
              <a:t> ARTIFICAL INTELLIGENCE-</a:t>
            </a:r>
            <a:endParaRPr>
              <a:solidFill>
                <a:schemeClr val="tx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ADD27B-8E20-805C-5A84-DF3C0124B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97" y="1828114"/>
            <a:ext cx="2079201" cy="1199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60000"/>
          </a:schemeClr>
        </a:solidFill>
        <a:effectLst/>
      </p:bgPr>
    </p:bg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66;p53">
            <a:extLst>
              <a:ext uri="{FF2B5EF4-FFF2-40B4-BE49-F238E27FC236}">
                <a16:creationId xmlns:a16="http://schemas.microsoft.com/office/drawing/2014/main" id="{FDF7F834-7BE5-0045-02DF-5E5B38152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8509" y="2653355"/>
            <a:ext cx="2734981" cy="141831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0666">
                <a:solidFill>
                  <a:schemeClr val="accent1">
                    <a:lumMod val="50000"/>
                  </a:schemeClr>
                </a:solidFill>
                <a:latin typeface="Bebas Neue" panose="020B0606020202050201" pitchFamily="34" charset="0"/>
              </a:rPr>
              <a:t>Q &amp; A </a:t>
            </a:r>
            <a:endParaRPr sz="10666">
              <a:solidFill>
                <a:schemeClr val="accent1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2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60000"/>
          </a:schemeClr>
        </a:solidFill>
        <a:effectLst/>
      </p:bgPr>
    </p:bg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D3640C-CE5F-8CED-9981-81CABB3D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608" y="2766218"/>
            <a:ext cx="7070253" cy="1325563"/>
          </a:xfrm>
        </p:spPr>
        <p:txBody>
          <a:bodyPr>
            <a:noAutofit/>
          </a:bodyPr>
          <a:lstStyle/>
          <a:p>
            <a:r>
              <a:rPr lang="en-US" sz="7000">
                <a:solidFill>
                  <a:schemeClr val="accent1">
                    <a:lumMod val="50000"/>
                  </a:schemeClr>
                </a:solidFill>
                <a:latin typeface="Bebas Neue" panose="020B0606020202050201" pitchFamily="34" charset="0"/>
              </a:rPr>
              <a:t>Thanks for watching!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5000"/>
          </a:schemeClr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296" y="370979"/>
            <a:ext cx="5695407" cy="6512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C6007-A175-AB0A-CB44-2589FCB38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97525"/>
            <a:ext cx="947269" cy="54690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FA94188-1FF6-0BF1-8CD8-D79C3D62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50049"/>
              </p:ext>
            </p:extLst>
          </p:nvPr>
        </p:nvGraphicFramePr>
        <p:xfrm>
          <a:off x="1942949" y="1294044"/>
          <a:ext cx="8461378" cy="426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689">
                  <a:extLst>
                    <a:ext uri="{9D8B030D-6E8A-4147-A177-3AD203B41FA5}">
                      <a16:colId xmlns:a16="http://schemas.microsoft.com/office/drawing/2014/main" val="695804397"/>
                    </a:ext>
                  </a:extLst>
                </a:gridCol>
                <a:gridCol w="4230689">
                  <a:extLst>
                    <a:ext uri="{9D8B030D-6E8A-4147-A177-3AD203B41FA5}">
                      <a16:colId xmlns:a16="http://schemas.microsoft.com/office/drawing/2014/main" val="4289756365"/>
                    </a:ext>
                  </a:extLst>
                </a:gridCol>
              </a:tblGrid>
              <a:tr h="711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 b="0">
                          <a:latin typeface="Bebas Neue" panose="020B0606020202050201" pitchFamily="34" charset="0"/>
                        </a:rPr>
                        <a:t>name</a:t>
                      </a:r>
                      <a:endParaRPr lang="en-US" sz="2400" b="0">
                        <a:latin typeface="Bebas Neue" panose="020B0606020202050201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 b="0">
                          <a:latin typeface="Bebas Neue" panose="020B0606020202050201" pitchFamily="34" charset="0"/>
                        </a:rPr>
                        <a:t>Id</a:t>
                      </a:r>
                      <a:endParaRPr lang="en-US" sz="2400" b="0">
                        <a:latin typeface="Bebas Neue" panose="020B0606020202050201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675988"/>
                  </a:ext>
                </a:extLst>
              </a:tr>
              <a:tr h="711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latin typeface="Bebas Neue" panose="020B0606020202050201" pitchFamily="34" charset="0"/>
                        </a:rPr>
                        <a:t>Tran quoc bao</a:t>
                      </a:r>
                      <a:endParaRPr lang="en-US" sz="2400">
                        <a:latin typeface="Bebas Neue" panose="020B0606020202050201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latin typeface="Bebas Neue" panose="020B0606020202050201" pitchFamily="34" charset="0"/>
                        </a:rPr>
                        <a:t>521h0494</a:t>
                      </a:r>
                      <a:endParaRPr lang="en-US" sz="2400">
                        <a:latin typeface="Bebas Neue" panose="020B0606020202050201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785300"/>
                  </a:ext>
                </a:extLst>
              </a:tr>
              <a:tr h="711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latin typeface="Bebas Neue" panose="020B0606020202050201" pitchFamily="34" charset="0"/>
                        </a:rPr>
                        <a:t>Bui hai duong</a:t>
                      </a:r>
                      <a:endParaRPr lang="en-US" sz="2400">
                        <a:latin typeface="Bebas Neue" panose="020B0606020202050201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latin typeface="Bebas Neue" panose="020B0606020202050201" pitchFamily="34" charset="0"/>
                        </a:rPr>
                        <a:t>521h</a:t>
                      </a:r>
                      <a:r>
                        <a:rPr lang="en-US" sz="2400">
                          <a:latin typeface="Bebas Neue" panose="020B0606020202050201" pitchFamily="34" charset="0"/>
                        </a:rPr>
                        <a:t>0220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1549"/>
                  </a:ext>
                </a:extLst>
              </a:tr>
              <a:tr h="711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latin typeface="Bebas Neue" panose="020B0606020202050201" pitchFamily="34" charset="0"/>
                        </a:rPr>
                        <a:t>Bui anh phu</a:t>
                      </a:r>
                      <a:endParaRPr lang="en-US" sz="2400">
                        <a:latin typeface="Bebas Neue" panose="020B0606020202050201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latin typeface="Bebas Neue" panose="020B0606020202050201" pitchFamily="34" charset="0"/>
                        </a:rPr>
                        <a:t>521h</a:t>
                      </a:r>
                      <a:r>
                        <a:rPr lang="en-US" sz="2400">
                          <a:latin typeface="Bebas Neue" panose="020B0606020202050201" pitchFamily="34" charset="0"/>
                        </a:rPr>
                        <a:t>0508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247004"/>
                  </a:ext>
                </a:extLst>
              </a:tr>
              <a:tr h="711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latin typeface="Bebas Neue" panose="020B0606020202050201" pitchFamily="34" charset="0"/>
                        </a:rPr>
                        <a:t>Nguyen hoang phuc</a:t>
                      </a:r>
                      <a:endParaRPr lang="en-US" sz="2400">
                        <a:latin typeface="Bebas Neue" panose="020B0606020202050201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latin typeface="Bebas Neue" panose="020B0606020202050201" pitchFamily="34" charset="0"/>
                        </a:rPr>
                        <a:t>521h</a:t>
                      </a:r>
                      <a:r>
                        <a:rPr lang="en-US" sz="2400">
                          <a:latin typeface="Bebas Neue" panose="020B0606020202050201" pitchFamily="34" charset="0"/>
                        </a:rPr>
                        <a:t>0511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814319"/>
                  </a:ext>
                </a:extLst>
              </a:tr>
              <a:tr h="711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latin typeface="Bebas Neue" panose="020B0606020202050201" pitchFamily="34" charset="0"/>
                        </a:rPr>
                        <a:t>Hoang dinh quy vu</a:t>
                      </a:r>
                      <a:endParaRPr lang="en-US" sz="2400">
                        <a:latin typeface="Bebas Neue" panose="020B0606020202050201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2400">
                          <a:latin typeface="Bebas Neue" panose="020B0606020202050201" pitchFamily="34" charset="0"/>
                        </a:rPr>
                        <a:t>521h</a:t>
                      </a:r>
                      <a:r>
                        <a:rPr lang="en-US" sz="2400">
                          <a:latin typeface="Bebas Neue" panose="020B0606020202050201" pitchFamily="34" charset="0"/>
                        </a:rPr>
                        <a:t>0517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56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903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5000"/>
          </a:schemeClr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296" y="97525"/>
            <a:ext cx="5695407" cy="6512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Task 1 – Constraint Satisfaction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C6007-A175-AB0A-CB44-2589FCB38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97525"/>
            <a:ext cx="947269" cy="546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895CC-8720-F2C5-AB59-2E9146034D80}"/>
              </a:ext>
            </a:extLst>
          </p:cNvPr>
          <p:cNvSpPr txBox="1"/>
          <p:nvPr/>
        </p:nvSpPr>
        <p:spPr>
          <a:xfrm>
            <a:off x="1429362" y="1442179"/>
            <a:ext cx="10603669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NQueenSolver:</a:t>
            </a:r>
            <a:endParaRPr lang="en-US" sz="2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endParaRPr lang="en-US" sz="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__init__():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initializes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the size of the chessboard and sets all positions to -1.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__is_safe():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checks if a queen can be placed at position(x, y) on the board without being attacked by any other queens.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__backtracking():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recursively tries out all possible positions for each queen and checks if it is safe to place it there.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solve():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finds out the N-Queens problem using __backtracking() and print solution if it exists.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Bahnschrift Light" panose="020B0502040204020203" pitchFamily="34" charset="0"/>
              <a:cs typeface="Hack Nerd Font" panose="020B060903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00BAD-D163-7A5D-C873-EFE98AA1839B}"/>
              </a:ext>
            </a:extLst>
          </p:cNvPr>
          <p:cNvSpPr txBox="1"/>
          <p:nvPr/>
        </p:nvSpPr>
        <p:spPr>
          <a:xfrm>
            <a:off x="1429362" y="4401301"/>
            <a:ext cx="60979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EightQueenSolver: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500" b="1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Inherits from class NQueenSolver.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5000"/>
          </a:schemeClr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296" y="97525"/>
            <a:ext cx="5695407" cy="6512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Task 1 – Constraint Satisfaction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C6007-A175-AB0A-CB44-2589FCB38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97525"/>
            <a:ext cx="947269" cy="546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895CC-8720-F2C5-AB59-2E9146034D80}"/>
              </a:ext>
            </a:extLst>
          </p:cNvPr>
          <p:cNvSpPr txBox="1"/>
          <p:nvPr/>
        </p:nvSpPr>
        <p:spPr>
          <a:xfrm>
            <a:off x="895292" y="1484845"/>
            <a:ext cx="10915229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Pseudo code: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b="1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Function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__is_safe(row, column) </a:t>
            </a: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returns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a Boolean value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500" b="1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lvl="2"/>
            <a:r>
              <a:rPr lang="en-US" sz="17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if: </a:t>
            </a:r>
          </a:p>
          <a:p>
            <a:pPr lvl="2"/>
            <a:r>
              <a:rPr lang="en-US" sz="17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  </a:t>
            </a:r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There is a queen in the same row/column as the position being considered -&gt; </a:t>
            </a:r>
            <a:r>
              <a:rPr lang="en-US" sz="15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return</a:t>
            </a:r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</a:t>
            </a:r>
            <a:r>
              <a:rPr lang="en-US" sz="1500">
                <a:solidFill>
                  <a:srgbClr val="C00000"/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False</a:t>
            </a:r>
          </a:p>
          <a:p>
            <a:pPr lvl="2"/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   There is a queen in any of the diagonals that pass through the position being considered -&gt; </a:t>
            </a:r>
            <a:r>
              <a:rPr lang="en-US" sz="15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return</a:t>
            </a:r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</a:t>
            </a:r>
            <a:r>
              <a:rPr lang="en-US" sz="1500">
                <a:solidFill>
                  <a:srgbClr val="C00000"/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False</a:t>
            </a:r>
          </a:p>
          <a:p>
            <a:pPr lvl="3"/>
            <a:endParaRPr lang="en-US" sz="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lvl="2"/>
            <a:r>
              <a:rPr lang="en-US" sz="17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else</a:t>
            </a: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-&gt; </a:t>
            </a:r>
            <a:r>
              <a:rPr lang="en-US" sz="17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return</a:t>
            </a: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</a:t>
            </a:r>
            <a:r>
              <a:rPr lang="en-US" sz="1700">
                <a:solidFill>
                  <a:srgbClr val="C00000"/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True</a:t>
            </a:r>
          </a:p>
          <a:p>
            <a:endParaRPr lang="en-US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Function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__backtracking(x = 0) </a:t>
            </a: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recurses</a:t>
            </a:r>
            <a:endParaRPr lang="en-US" sz="500" b="1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lvl="2"/>
            <a:r>
              <a:rPr lang="en-US" sz="1400">
                <a:solidFill>
                  <a:schemeClr val="accent3">
                    <a:lumMod val="75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/* taking an optional x representing the current row being considered */</a:t>
            </a:r>
          </a:p>
          <a:p>
            <a:pPr marL="1200150" lvl="2" indent="-285750">
              <a:buFontTx/>
              <a:buChar char="-"/>
            </a:pPr>
            <a:endParaRPr lang="en-US" sz="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lvl="2"/>
            <a:r>
              <a:rPr lang="en-US" sz="17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if</a:t>
            </a: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x equals size of board </a:t>
            </a:r>
            <a:r>
              <a:rPr lang="en-US" sz="17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then</a:t>
            </a: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place successfully all queens.</a:t>
            </a:r>
          </a:p>
          <a:p>
            <a:pPr marL="1200150" lvl="2" indent="-285750">
              <a:buFontTx/>
              <a:buChar char="-"/>
            </a:pPr>
            <a:endParaRPr lang="en-US" sz="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lvl="2"/>
            <a:r>
              <a:rPr lang="en-US" sz="17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else: loop </a:t>
            </a: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to place a queen in each column of the current row and check if safe to do:</a:t>
            </a:r>
          </a:p>
          <a:p>
            <a:pPr lvl="2"/>
            <a:endParaRPr lang="en-US" sz="3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lvl="3"/>
            <a:r>
              <a:rPr lang="en-US" sz="15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-  if </a:t>
            </a:r>
            <a:r>
              <a:rPr lang="en-US" sz="1500">
                <a:solidFill>
                  <a:srgbClr val="C00000"/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safe</a:t>
            </a:r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</a:t>
            </a:r>
            <a:r>
              <a:rPr lang="en-US" sz="15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then </a:t>
            </a:r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place the queen in that position and recursively call itself with the next row.</a:t>
            </a:r>
          </a:p>
          <a:p>
            <a:pPr lvl="3"/>
            <a:r>
              <a:rPr lang="en-US" sz="15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-  if </a:t>
            </a:r>
            <a:r>
              <a:rPr lang="en-US" sz="1500">
                <a:solidFill>
                  <a:srgbClr val="C00000"/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not safe </a:t>
            </a:r>
            <a:r>
              <a:rPr lang="en-US" sz="15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then backtrack</a:t>
            </a:r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by resetting the current position to -1 and trying the next column.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endParaRPr lang="en-US">
              <a:latin typeface="Bahnschrift Light" panose="020B0502040204020203" pitchFamily="34" charset="0"/>
              <a:cs typeface="Hack Nerd Font" panose="020B060903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6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5000"/>
          </a:schemeClr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480" y="97525"/>
            <a:ext cx="4924033" cy="6512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Task 2 – Adversarial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4EE71-7C28-1017-D463-E425DDB08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97525"/>
            <a:ext cx="947269" cy="546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D24A1-C5E2-656C-767D-20A8A7C7D04D}"/>
              </a:ext>
            </a:extLst>
          </p:cNvPr>
          <p:cNvSpPr txBox="1"/>
          <p:nvPr/>
        </p:nvSpPr>
        <p:spPr>
          <a:xfrm>
            <a:off x="1678684" y="1081772"/>
            <a:ext cx="619336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Node: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__init__():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initializes i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dentifier, value</a:t>
            </a: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__str__():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represents the object.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C904F-F603-B69A-DFD9-0B61396D8DEB}"/>
              </a:ext>
            </a:extLst>
          </p:cNvPr>
          <p:cNvSpPr txBox="1"/>
          <p:nvPr/>
        </p:nvSpPr>
        <p:spPr>
          <a:xfrm>
            <a:off x="1678684" y="2599759"/>
            <a:ext cx="103991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MinimaxDecision: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__init__():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initializes root, terminalStates, successors.</a:t>
            </a:r>
            <a:endParaRPr lang="en-US" sz="16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setRoot():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sets the root of the tree.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 b="1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read():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reads a file and constructs a tree.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print():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prints out the tree using backtracking.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__backtracking():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a helper function for print() that recursively backtracks through the tree.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run():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runs __minimax() on the tree.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__minimax():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a helper function for run() that implements the minimax algorithm.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5000"/>
          </a:schemeClr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E20F5E-21EF-5AF0-BAE0-662525351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97525"/>
            <a:ext cx="947269" cy="546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F678F-751D-98A0-9B6C-87265B34B72D}"/>
              </a:ext>
            </a:extLst>
          </p:cNvPr>
          <p:cNvSpPr txBox="1"/>
          <p:nvPr/>
        </p:nvSpPr>
        <p:spPr>
          <a:xfrm>
            <a:off x="1152646" y="1180525"/>
            <a:ext cx="10603669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Pseudo code: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Function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__backtracking(node)</a:t>
            </a: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recurses</a:t>
            </a:r>
          </a:p>
          <a:p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	print(node)</a:t>
            </a:r>
          </a:p>
          <a:p>
            <a:r>
              <a:rPr lang="en-US" sz="17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	if </a:t>
            </a: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node.identifier is successor.key: </a:t>
            </a:r>
          </a:p>
          <a:p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	</a:t>
            </a:r>
            <a:r>
              <a:rPr lang="en-US" sz="165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  </a:t>
            </a:r>
            <a:r>
              <a:rPr lang="en-US" sz="165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loop do </a:t>
            </a:r>
            <a:r>
              <a:rPr lang="en-US" sz="165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in each successor of node </a:t>
            </a:r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-&gt; </a:t>
            </a:r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recursively call </a:t>
            </a:r>
            <a:r>
              <a:rPr lang="en-US" sz="15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__backtracking</a:t>
            </a:r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(the current successor)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Function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__minimax(node)</a:t>
            </a: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 returns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a value of node</a:t>
            </a:r>
            <a:r>
              <a:rPr lang="vi-VN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(cái này chưa xong)</a:t>
            </a:r>
            <a:endParaRPr lang="en-US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lvl="2"/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If node is a terminal node -&gt; return the value of the node</a:t>
            </a:r>
          </a:p>
          <a:p>
            <a:pPr lvl="2"/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If node is not successor node -&gt; return 0.</a:t>
            </a:r>
          </a:p>
          <a:p>
            <a:pPr lvl="2"/>
            <a:r>
              <a:rPr lang="en-US" sz="17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If node value is None:</a:t>
            </a:r>
          </a:p>
          <a:p>
            <a:pPr marL="1657350" lvl="3" indent="-285750">
              <a:buFontTx/>
              <a:buChar char="-"/>
            </a:pPr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Values &lt;- [ ]</a:t>
            </a:r>
          </a:p>
          <a:p>
            <a:pPr marL="1657350" lvl="3" indent="-285750">
              <a:buFontTx/>
              <a:buChar char="-"/>
            </a:pPr>
            <a:r>
              <a:rPr lang="en-US" sz="15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Loop in node successors -&gt; callbacks itself on each successor and add into Values</a:t>
            </a:r>
            <a:endParaRPr lang="vi-VN" sz="1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lvl="3"/>
            <a:endParaRPr lang="en-US" sz="1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2114550" lvl="4" indent="-285750">
              <a:buFontTx/>
              <a:buChar char="-"/>
            </a:pPr>
            <a:endParaRPr lang="en-US" sz="1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1714500" lvl="3" indent="-342900">
              <a:buFont typeface="Wingdings" panose="05000000000000000000" pitchFamily="2" charset="2"/>
              <a:buChar char="Ø"/>
            </a:pPr>
            <a:endParaRPr lang="en-US">
              <a:latin typeface="Bahnschrift Light" panose="020B0502040204020203" pitchFamily="34" charset="0"/>
              <a:cs typeface="Hack Nerd Font" panose="020B060903020202020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D8571F-A93E-D076-E87D-459B3D46AEE5}"/>
              </a:ext>
            </a:extLst>
          </p:cNvPr>
          <p:cNvSpPr txBox="1">
            <a:spLocks/>
          </p:cNvSpPr>
          <p:nvPr/>
        </p:nvSpPr>
        <p:spPr>
          <a:xfrm>
            <a:off x="3529480" y="97525"/>
            <a:ext cx="4924033" cy="65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Task 2 – Adversarial search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5000"/>
          </a:schemeClr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874" y="97525"/>
            <a:ext cx="4624251" cy="6512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Task 3 – Logical agents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09446-F1A9-E48C-9E68-A716B617A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97525"/>
            <a:ext cx="947269" cy="546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CCF1E-A6C0-7773-BB1A-6ABEFA995779}"/>
              </a:ext>
            </a:extLst>
          </p:cNvPr>
          <p:cNvSpPr txBox="1"/>
          <p:nvPr/>
        </p:nvSpPr>
        <p:spPr>
          <a:xfrm>
            <a:off x="1594165" y="1425127"/>
            <a:ext cx="11558784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NQueenSolver:</a:t>
            </a:r>
            <a:endParaRPr lang="en-US" sz="2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endParaRPr lang="en-US" sz="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__init__():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initializes the NQueenSolver class with the size of chessboard.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ea typeface="Sans Serif Collection" panose="020B0502040504020204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add_row_constraints():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ensure that each row has exactly one true value.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ea typeface="Sans Serif Collection" panose="020B0502040504020204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add_col_constraints():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ensure that each column has exactly one true value.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ea typeface="Sans Serif Collection" panose="020B0502040504020204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add_diagonal_constraints():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ensure that no two queens are on the same diagonal.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ea typeface="Sans Serif Collection" panose="020B0502040504020204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add_at_most_one():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ensure that at most one queen is placed on a given set of squares.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ea typeface="Sans Serif Collection" panose="020B0502040504020204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solve(): </a:t>
            </a:r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solves the N-Queens problems using a SAT solver–Glucose3.</a:t>
            </a:r>
            <a:endParaRPr lang="en-US" sz="16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96628-603A-C4B9-DBC4-29D59E67DB46}"/>
              </a:ext>
            </a:extLst>
          </p:cNvPr>
          <p:cNvSpPr txBox="1"/>
          <p:nvPr/>
        </p:nvSpPr>
        <p:spPr>
          <a:xfrm>
            <a:off x="1680429" y="4632991"/>
            <a:ext cx="5824552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cs typeface="Hack Nerd Font" panose="020B0609030202020204" charset="0"/>
              </a:rPr>
              <a:t>EightQueenSolver:</a:t>
            </a:r>
            <a:endParaRPr lang="en-US" sz="20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endParaRPr lang="en-US" sz="500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  <a:ea typeface="Sans Serif Collection" panose="020B0502040504020204" pitchFamily="34" charset="0"/>
                <a:cs typeface="Hack Nerd Font" panose="020B0609030202020204" charset="0"/>
              </a:rPr>
              <a:t>Inherits from class NQueenSolver.</a:t>
            </a:r>
            <a:endParaRPr lang="en-US">
              <a:solidFill>
                <a:schemeClr val="tx2">
                  <a:lumMod val="50000"/>
                </a:schemeClr>
              </a:solidFill>
              <a:latin typeface="Bahnschrift Light" panose="020B0502040204020203" pitchFamily="34" charset="0"/>
              <a:cs typeface="Hack Nerd Font" panose="020B060903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5000"/>
          </a:schemeClr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874" y="97525"/>
            <a:ext cx="4624251" cy="6512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Task 4 – 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09446-F1A9-E48C-9E68-A716B617A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97525"/>
            <a:ext cx="947269" cy="546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5000"/>
          </a:schemeClr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025" y="113212"/>
            <a:ext cx="3342610" cy="6512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Progress table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046893" y="1225974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Hack Nerd Font" panose="020B0609030202020204" charset="0"/>
                <a:cs typeface="Hack Nerd Font" panose="020B0609030202020204" charset="0"/>
                <a:sym typeface="+mn-ea"/>
              </a:rPr>
              <a:t>      </a:t>
            </a:r>
            <a:endParaRPr lang="en-US" sz="240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1D5A18B-124D-C27E-F675-20C46D0DA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80444"/>
              </p:ext>
            </p:extLst>
          </p:nvPr>
        </p:nvGraphicFramePr>
        <p:xfrm>
          <a:off x="1724025" y="1108978"/>
          <a:ext cx="9074150" cy="514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446">
                  <a:extLst>
                    <a:ext uri="{9D8B030D-6E8A-4147-A177-3AD203B41FA5}">
                      <a16:colId xmlns:a16="http://schemas.microsoft.com/office/drawing/2014/main" val="3906862855"/>
                    </a:ext>
                  </a:extLst>
                </a:gridCol>
                <a:gridCol w="3032987">
                  <a:extLst>
                    <a:ext uri="{9D8B030D-6E8A-4147-A177-3AD203B41FA5}">
                      <a16:colId xmlns:a16="http://schemas.microsoft.com/office/drawing/2014/main" val="612193130"/>
                    </a:ext>
                  </a:extLst>
                </a:gridCol>
                <a:gridCol w="3024717">
                  <a:extLst>
                    <a:ext uri="{9D8B030D-6E8A-4147-A177-3AD203B41FA5}">
                      <a16:colId xmlns:a16="http://schemas.microsoft.com/office/drawing/2014/main" val="33148351"/>
                    </a:ext>
                  </a:extLst>
                </a:gridCol>
              </a:tblGrid>
              <a:tr h="395865">
                <a:tc rowSpan="2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Task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Requirement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Nguyen Hoang Phuc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70100"/>
                  </a:ext>
                </a:extLst>
              </a:tr>
              <a:tr h="395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Requirement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49187"/>
                  </a:ext>
                </a:extLst>
              </a:tr>
              <a:tr h="395865">
                <a:tc rowSpan="3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Task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Requirement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Tran Quoc Bao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Bui Hai Duong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36559"/>
                  </a:ext>
                </a:extLst>
              </a:tr>
              <a:tr h="395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Requirement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81462"/>
                  </a:ext>
                </a:extLst>
              </a:tr>
              <a:tr h="395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Requirement 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77871"/>
                  </a:ext>
                </a:extLst>
              </a:tr>
              <a:tr h="395865">
                <a:tc rowSpan="2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Task 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Requirement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Bui Anh Phu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58778"/>
                  </a:ext>
                </a:extLst>
              </a:tr>
              <a:tr h="395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Requirement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82267"/>
                  </a:ext>
                </a:extLst>
              </a:tr>
              <a:tr h="395865">
                <a:tc rowSpan="4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Task 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Requirement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Hoang Dinh Quy Vu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04206"/>
                  </a:ext>
                </a:extLst>
              </a:tr>
              <a:tr h="395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Requirement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45662"/>
                  </a:ext>
                </a:extLst>
              </a:tr>
              <a:tr h="395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Requirement 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213948"/>
                  </a:ext>
                </a:extLst>
              </a:tr>
              <a:tr h="395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Bebas Neue" panose="020B0606020202050201" pitchFamily="34" charset="0"/>
                        </a:rPr>
                        <a:t>Requirement 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54315"/>
                  </a:ext>
                </a:extLst>
              </a:tr>
              <a:tr h="395865">
                <a:tc rowSpan="2"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Task 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Presentation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Tran Quoc Bao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60258"/>
                  </a:ext>
                </a:extLst>
              </a:tr>
              <a:tr h="395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Script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ebas Neue" panose="020B0606020202050201" pitchFamily="34" charset="0"/>
                        </a:rPr>
                        <a:t>Members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7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05CE107-0BC7-75F4-9468-F76F4CD8E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6" y="113212"/>
            <a:ext cx="1179532" cy="65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694</Words>
  <Application>Microsoft Office PowerPoint</Application>
  <PresentationFormat>Widescreen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Light</vt:lpstr>
      <vt:lpstr>Bebas Neue</vt:lpstr>
      <vt:lpstr>Calibri</vt:lpstr>
      <vt:lpstr>Calibri Light</vt:lpstr>
      <vt:lpstr>Hack Nerd Font</vt:lpstr>
      <vt:lpstr>Times New Roman</vt:lpstr>
      <vt:lpstr>Wingdings</vt:lpstr>
      <vt:lpstr>Office Theme</vt:lpstr>
      <vt:lpstr>FINAL REPORT - ARTIFICAL INTELLIGENCE-</vt:lpstr>
      <vt:lpstr>members</vt:lpstr>
      <vt:lpstr>Task 1 – Constraint Satisfaction</vt:lpstr>
      <vt:lpstr>Task 1 – Constraint Satisfaction</vt:lpstr>
      <vt:lpstr>Task 2 – Adversarial search</vt:lpstr>
      <vt:lpstr>PowerPoint Presentation</vt:lpstr>
      <vt:lpstr>Task 3 – Logical agents</vt:lpstr>
      <vt:lpstr>Task 4 – Machine Learning</vt:lpstr>
      <vt:lpstr>Progress table</vt:lpstr>
      <vt:lpstr>Q &amp; A 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FINAL REPORT - ARTIFICAL INTELLIGENCE-</dc:title>
  <dc:creator>Bao Tran</dc:creator>
  <cp:lastModifiedBy>Bao Tran</cp:lastModifiedBy>
  <cp:revision>21</cp:revision>
  <dcterms:created xsi:type="dcterms:W3CDTF">2023-04-22T03:20:18Z</dcterms:created>
  <dcterms:modified xsi:type="dcterms:W3CDTF">2023-05-03T10:53:34Z</dcterms:modified>
</cp:coreProperties>
</file>