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59" r:id="rId5"/>
    <p:sldId id="260" r:id="rId6"/>
    <p:sldId id="261" r:id="rId7"/>
    <p:sldId id="262" r:id="rId8"/>
    <p:sldId id="273" r:id="rId9"/>
    <p:sldId id="272" r:id="rId10"/>
    <p:sldId id="263" r:id="rId11"/>
    <p:sldId id="274" r:id="rId12"/>
    <p:sldId id="275" r:id="rId13"/>
    <p:sldId id="276" r:id="rId14"/>
    <p:sldId id="264" r:id="rId15"/>
    <p:sldId id="265" r:id="rId16"/>
    <p:sldId id="267" r:id="rId17"/>
    <p:sldId id="268" r:id="rId18"/>
    <p:sldId id="270" r:id="rId19"/>
    <p:sldId id="271" r:id="rId20"/>
    <p:sldId id="277" r:id="rId21"/>
    <p:sldId id="278" r:id="rId22"/>
    <p:sldId id="279" r:id="rId23"/>
    <p:sldId id="28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10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7326A0-B4B8-4894-BF7B-F3A91016EDB8}" type="datetimeFigureOut">
              <a:rPr lang="en-US" smtClean="0"/>
              <a:t>12/31/2021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3052A8-127D-47DC-B5A4-B4DD9DC2087B}"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5603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947326A0-B4B8-4894-BF7B-F3A91016EDB8}" type="datetimeFigureOut">
              <a:rPr lang="en-US" smtClean="0"/>
              <a:t>12/31/2021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3052A8-127D-47DC-B5A4-B4DD9DC2087B}" type="slidenum">
              <a:rPr lang="en-US" smtClean="0"/>
              <a:t>‹#›</a:t>
            </a:fld>
            <a:endParaRPr lang="en-US"/>
          </a:p>
        </p:txBody>
      </p:sp>
    </p:spTree>
    <p:extLst>
      <p:ext uri="{BB962C8B-B14F-4D97-AF65-F5344CB8AC3E}">
        <p14:creationId xmlns:p14="http://schemas.microsoft.com/office/powerpoint/2010/main" val="4077636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7326A0-B4B8-4894-BF7B-F3A91016EDB8}" type="datetimeFigureOut">
              <a:rPr lang="en-US" smtClean="0"/>
              <a:t>12/31/2021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3052A8-127D-47DC-B5A4-B4DD9DC2087B}" type="slidenum">
              <a:rPr lang="en-US" smtClean="0"/>
              <a:t>‹#›</a:t>
            </a:fld>
            <a:endParaRPr lang="en-US"/>
          </a:p>
        </p:txBody>
      </p:sp>
    </p:spTree>
    <p:extLst>
      <p:ext uri="{BB962C8B-B14F-4D97-AF65-F5344CB8AC3E}">
        <p14:creationId xmlns:p14="http://schemas.microsoft.com/office/powerpoint/2010/main" val="3829923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7326A0-B4B8-4894-BF7B-F3A91016EDB8}" type="datetimeFigureOut">
              <a:rPr lang="en-US" smtClean="0"/>
              <a:t>12/31/2021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3052A8-127D-47DC-B5A4-B4DD9DC2087B}"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270452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7326A0-B4B8-4894-BF7B-F3A91016EDB8}" type="datetimeFigureOut">
              <a:rPr lang="en-US" smtClean="0"/>
              <a:t>12/31/2021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3052A8-127D-47DC-B5A4-B4DD9DC2087B}" type="slidenum">
              <a:rPr lang="en-US" smtClean="0"/>
              <a:t>‹#›</a:t>
            </a:fld>
            <a:endParaRPr lang="en-US"/>
          </a:p>
        </p:txBody>
      </p:sp>
    </p:spTree>
    <p:extLst>
      <p:ext uri="{BB962C8B-B14F-4D97-AF65-F5344CB8AC3E}">
        <p14:creationId xmlns:p14="http://schemas.microsoft.com/office/powerpoint/2010/main" val="10533058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7326A0-B4B8-4894-BF7B-F3A91016EDB8}" type="datetimeFigureOut">
              <a:rPr lang="en-US" smtClean="0"/>
              <a:t>12/31/2021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3052A8-127D-47DC-B5A4-B4DD9DC2087B}"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2013415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7326A0-B4B8-4894-BF7B-F3A91016EDB8}" type="datetimeFigureOut">
              <a:rPr lang="en-US" smtClean="0"/>
              <a:t>12/31/2021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3052A8-127D-47DC-B5A4-B4DD9DC2087B}" type="slidenum">
              <a:rPr lang="en-US" smtClean="0"/>
              <a:t>‹#›</a:t>
            </a:fld>
            <a:endParaRPr lang="en-US"/>
          </a:p>
        </p:txBody>
      </p:sp>
    </p:spTree>
    <p:extLst>
      <p:ext uri="{BB962C8B-B14F-4D97-AF65-F5344CB8AC3E}">
        <p14:creationId xmlns:p14="http://schemas.microsoft.com/office/powerpoint/2010/main" val="40748672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7326A0-B4B8-4894-BF7B-F3A91016EDB8}" type="datetimeFigureOut">
              <a:rPr lang="en-US" smtClean="0"/>
              <a:t>12/31/2021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3052A8-127D-47DC-B5A4-B4DD9DC2087B}" type="slidenum">
              <a:rPr lang="en-US" smtClean="0"/>
              <a:t>‹#›</a:t>
            </a:fld>
            <a:endParaRPr lang="en-US"/>
          </a:p>
        </p:txBody>
      </p:sp>
    </p:spTree>
    <p:extLst>
      <p:ext uri="{BB962C8B-B14F-4D97-AF65-F5344CB8AC3E}">
        <p14:creationId xmlns:p14="http://schemas.microsoft.com/office/powerpoint/2010/main" val="1712878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7326A0-B4B8-4894-BF7B-F3A91016EDB8}" type="datetimeFigureOut">
              <a:rPr lang="en-US" smtClean="0"/>
              <a:t>12/31/2021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3052A8-127D-47DC-B5A4-B4DD9DC2087B}" type="slidenum">
              <a:rPr lang="en-US" smtClean="0"/>
              <a:t>‹#›</a:t>
            </a:fld>
            <a:endParaRPr lang="en-US"/>
          </a:p>
        </p:txBody>
      </p:sp>
    </p:spTree>
    <p:extLst>
      <p:ext uri="{BB962C8B-B14F-4D97-AF65-F5344CB8AC3E}">
        <p14:creationId xmlns:p14="http://schemas.microsoft.com/office/powerpoint/2010/main" val="2770973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7326A0-B4B8-4894-BF7B-F3A91016EDB8}" type="datetimeFigureOut">
              <a:rPr lang="en-US" smtClean="0"/>
              <a:t>12/31/2021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3052A8-127D-47DC-B5A4-B4DD9DC2087B}" type="slidenum">
              <a:rPr lang="en-US" smtClean="0"/>
              <a:t>‹#›</a:t>
            </a:fld>
            <a:endParaRPr lang="en-US"/>
          </a:p>
        </p:txBody>
      </p:sp>
    </p:spTree>
    <p:extLst>
      <p:ext uri="{BB962C8B-B14F-4D97-AF65-F5344CB8AC3E}">
        <p14:creationId xmlns:p14="http://schemas.microsoft.com/office/powerpoint/2010/main" val="2807578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7326A0-B4B8-4894-BF7B-F3A91016EDB8}" type="datetimeFigureOut">
              <a:rPr lang="en-US" smtClean="0"/>
              <a:t>12/31/2021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3052A8-127D-47DC-B5A4-B4DD9DC2087B}" type="slidenum">
              <a:rPr lang="en-US" smtClean="0"/>
              <a:t>‹#›</a:t>
            </a:fld>
            <a:endParaRPr lang="en-US"/>
          </a:p>
        </p:txBody>
      </p:sp>
    </p:spTree>
    <p:extLst>
      <p:ext uri="{BB962C8B-B14F-4D97-AF65-F5344CB8AC3E}">
        <p14:creationId xmlns:p14="http://schemas.microsoft.com/office/powerpoint/2010/main" val="3152270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7326A0-B4B8-4894-BF7B-F3A91016EDB8}" type="datetimeFigureOut">
              <a:rPr lang="en-US" smtClean="0"/>
              <a:t>12/31/2021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3052A8-127D-47DC-B5A4-B4DD9DC2087B}" type="slidenum">
              <a:rPr lang="en-US" smtClean="0"/>
              <a:t>‹#›</a:t>
            </a:fld>
            <a:endParaRPr lang="en-US"/>
          </a:p>
        </p:txBody>
      </p:sp>
    </p:spTree>
    <p:extLst>
      <p:ext uri="{BB962C8B-B14F-4D97-AF65-F5344CB8AC3E}">
        <p14:creationId xmlns:p14="http://schemas.microsoft.com/office/powerpoint/2010/main" val="1721628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7326A0-B4B8-4894-BF7B-F3A91016EDB8}" type="datetimeFigureOut">
              <a:rPr lang="en-US" smtClean="0"/>
              <a:t>12/31/2021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3052A8-127D-47DC-B5A4-B4DD9DC2087B}" type="slidenum">
              <a:rPr lang="en-US" smtClean="0"/>
              <a:t>‹#›</a:t>
            </a:fld>
            <a:endParaRPr lang="en-US"/>
          </a:p>
        </p:txBody>
      </p:sp>
    </p:spTree>
    <p:extLst>
      <p:ext uri="{BB962C8B-B14F-4D97-AF65-F5344CB8AC3E}">
        <p14:creationId xmlns:p14="http://schemas.microsoft.com/office/powerpoint/2010/main" val="2071671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7326A0-B4B8-4894-BF7B-F3A91016EDB8}" type="datetimeFigureOut">
              <a:rPr lang="en-US" smtClean="0"/>
              <a:t>12/31/2021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3052A8-127D-47DC-B5A4-B4DD9DC2087B}" type="slidenum">
              <a:rPr lang="en-US" smtClean="0"/>
              <a:t>‹#›</a:t>
            </a:fld>
            <a:endParaRPr lang="en-US"/>
          </a:p>
        </p:txBody>
      </p:sp>
    </p:spTree>
    <p:extLst>
      <p:ext uri="{BB962C8B-B14F-4D97-AF65-F5344CB8AC3E}">
        <p14:creationId xmlns:p14="http://schemas.microsoft.com/office/powerpoint/2010/main" val="680898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7326A0-B4B8-4894-BF7B-F3A91016EDB8}" type="datetimeFigureOut">
              <a:rPr lang="en-US" smtClean="0"/>
              <a:t>12/31/2021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3052A8-127D-47DC-B5A4-B4DD9DC2087B}" type="slidenum">
              <a:rPr lang="en-US" smtClean="0"/>
              <a:t>‹#›</a:t>
            </a:fld>
            <a:endParaRPr lang="en-US"/>
          </a:p>
        </p:txBody>
      </p:sp>
    </p:spTree>
    <p:extLst>
      <p:ext uri="{BB962C8B-B14F-4D97-AF65-F5344CB8AC3E}">
        <p14:creationId xmlns:p14="http://schemas.microsoft.com/office/powerpoint/2010/main" val="771789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7326A0-B4B8-4894-BF7B-F3A91016EDB8}" type="datetimeFigureOut">
              <a:rPr lang="en-US" smtClean="0"/>
              <a:t>12/31/2021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3052A8-127D-47DC-B5A4-B4DD9DC2087B}" type="slidenum">
              <a:rPr lang="en-US" smtClean="0"/>
              <a:t>‹#›</a:t>
            </a:fld>
            <a:endParaRPr lang="en-US"/>
          </a:p>
        </p:txBody>
      </p:sp>
    </p:spTree>
    <p:extLst>
      <p:ext uri="{BB962C8B-B14F-4D97-AF65-F5344CB8AC3E}">
        <p14:creationId xmlns:p14="http://schemas.microsoft.com/office/powerpoint/2010/main" val="1048962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7326A0-B4B8-4894-BF7B-F3A91016EDB8}" type="datetimeFigureOut">
              <a:rPr lang="en-US" smtClean="0"/>
              <a:t>12/31/2021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3052A8-127D-47DC-B5A4-B4DD9DC2087B}" type="slidenum">
              <a:rPr lang="en-US" smtClean="0"/>
              <a:t>‹#›</a:t>
            </a:fld>
            <a:endParaRPr lang="en-US"/>
          </a:p>
        </p:txBody>
      </p:sp>
    </p:spTree>
    <p:extLst>
      <p:ext uri="{BB962C8B-B14F-4D97-AF65-F5344CB8AC3E}">
        <p14:creationId xmlns:p14="http://schemas.microsoft.com/office/powerpoint/2010/main" val="3700997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47326A0-B4B8-4894-BF7B-F3A91016EDB8}" type="datetimeFigureOut">
              <a:rPr lang="en-US" smtClean="0"/>
              <a:t>12/31/2021</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93052A8-127D-47DC-B5A4-B4DD9DC2087B}" type="slidenum">
              <a:rPr lang="en-US" smtClean="0"/>
              <a:t>‹#›</a:t>
            </a:fld>
            <a:endParaRPr lang="en-US"/>
          </a:p>
        </p:txBody>
      </p:sp>
    </p:spTree>
    <p:extLst>
      <p:ext uri="{BB962C8B-B14F-4D97-AF65-F5344CB8AC3E}">
        <p14:creationId xmlns:p14="http://schemas.microsoft.com/office/powerpoint/2010/main" val="3776889921"/>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99A55C3-DBBB-4ACE-B15E-395E138BF862}"/>
              </a:ext>
            </a:extLst>
          </p:cNvPr>
          <p:cNvSpPr>
            <a:spLocks noGrp="1"/>
          </p:cNvSpPr>
          <p:nvPr>
            <p:ph type="title"/>
          </p:nvPr>
        </p:nvSpPr>
        <p:spPr>
          <a:xfrm>
            <a:off x="1141413" y="172278"/>
            <a:ext cx="9905998" cy="1924810"/>
          </a:xfrm>
        </p:spPr>
        <p:txBody>
          <a:bodyPr/>
          <a:lstStyle/>
          <a:p>
            <a:pPr algn="ctr"/>
            <a:r>
              <a:rPr lang="en-US" b="1" dirty="0" err="1">
                <a:solidFill>
                  <a:schemeClr val="accent5"/>
                </a:solidFill>
                <a:latin typeface="Times New Roman" panose="02020603050405020304" pitchFamily="18" charset="0"/>
                <a:cs typeface="Times New Roman" panose="02020603050405020304" pitchFamily="18" charset="0"/>
              </a:rPr>
              <a:t>Nhóm</a:t>
            </a:r>
            <a:r>
              <a:rPr lang="en-US" b="1" dirty="0">
                <a:solidFill>
                  <a:schemeClr val="accent5"/>
                </a:solidFill>
                <a:latin typeface="Times New Roman" panose="02020603050405020304" pitchFamily="18" charset="0"/>
                <a:cs typeface="Times New Roman" panose="02020603050405020304" pitchFamily="18" charset="0"/>
              </a:rPr>
              <a:t> 6</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AF3DE065-8DCF-4474-A3B3-DB162E1AC1EA}"/>
              </a:ext>
            </a:extLst>
          </p:cNvPr>
          <p:cNvSpPr>
            <a:spLocks noGrp="1"/>
          </p:cNvSpPr>
          <p:nvPr>
            <p:ph idx="1"/>
          </p:nvPr>
        </p:nvSpPr>
        <p:spPr>
          <a:xfrm>
            <a:off x="1141412" y="1470991"/>
            <a:ext cx="9905999" cy="4969566"/>
          </a:xfrm>
        </p:spPr>
        <p:txBody>
          <a:bodyPr>
            <a:normAutofit/>
          </a:bodyPr>
          <a:lstStyle/>
          <a:p>
            <a:pPr marL="0" indent="0">
              <a:buNone/>
            </a:pPr>
            <a:r>
              <a:rPr lang="vi-VN" sz="2000" b="1" dirty="0">
                <a:solidFill>
                  <a:schemeClr val="accent2">
                    <a:lumMod val="20000"/>
                    <a:lumOff val="80000"/>
                  </a:schemeClr>
                </a:solidFill>
              </a:rPr>
              <a:t>ĐỀ TÀI: </a:t>
            </a:r>
            <a:r>
              <a:rPr lang="vi-VN" sz="1800" dirty="0">
                <a:solidFill>
                  <a:schemeClr val="bg1"/>
                </a:solidFill>
              </a:rPr>
              <a:t>Tìm hiểu List, Array List trong C#: Cấu trúc dữ liệu, diễn giải các thao tác cơ bản của List và Array List tương ứng trong C#. Cài đặt các ví dụ minh họa cho các thao tác đó trên C#. Viết chương trình trên ngôn ngữ C/C++ để thực hiện bài toán Quản lý Sách trong thư viện.</a:t>
            </a:r>
            <a:endParaRPr lang="en-US" sz="1800" dirty="0">
              <a:solidFill>
                <a:schemeClr val="bg1"/>
              </a:solidFill>
            </a:endParaRPr>
          </a:p>
          <a:p>
            <a:pPr marL="0" indent="0" algn="ctr">
              <a:buNone/>
            </a:pPr>
            <a:r>
              <a:rPr lang="vi-VN" b="1" dirty="0">
                <a:solidFill>
                  <a:schemeClr val="accent3">
                    <a:lumMod val="40000"/>
                    <a:lumOff val="60000"/>
                  </a:schemeClr>
                </a:solidFill>
              </a:rPr>
              <a:t>Giảng viên hướng dẫn:</a:t>
            </a:r>
            <a:r>
              <a:rPr lang="vi-VN" b="1" dirty="0">
                <a:solidFill>
                  <a:schemeClr val="accent5"/>
                </a:solidFill>
              </a:rPr>
              <a:t> </a:t>
            </a:r>
            <a:r>
              <a:rPr lang="vi-VN" b="1" dirty="0">
                <a:solidFill>
                  <a:schemeClr val="bg1"/>
                </a:solidFill>
              </a:rPr>
              <a:t>Huỳnh Thị Châu lan</a:t>
            </a:r>
            <a:endParaRPr lang="en-US" b="1" dirty="0">
              <a:solidFill>
                <a:schemeClr val="bg1"/>
              </a:solidFill>
            </a:endParaRPr>
          </a:p>
          <a:p>
            <a:pPr marL="0" indent="0">
              <a:buNone/>
            </a:pPr>
            <a:r>
              <a:rPr lang="en-US" sz="2400" b="1" dirty="0" err="1">
                <a:solidFill>
                  <a:schemeClr val="accent3">
                    <a:lumMod val="40000"/>
                    <a:lumOff val="60000"/>
                  </a:schemeClr>
                </a:solidFill>
                <a:latin typeface="Times New Roman" panose="02020603050405020304" pitchFamily="18" charset="0"/>
                <a:cs typeface="Times New Roman" panose="02020603050405020304" pitchFamily="18" charset="0"/>
              </a:rPr>
              <a:t>Sinh</a:t>
            </a:r>
            <a:r>
              <a:rPr lang="en-US" sz="2400" b="1" dirty="0">
                <a:solidFill>
                  <a:schemeClr val="accent3">
                    <a:lumMod val="40000"/>
                    <a:lumOff val="60000"/>
                  </a:schemeClr>
                </a:solidFill>
                <a:latin typeface="Times New Roman" panose="02020603050405020304" pitchFamily="18" charset="0"/>
                <a:cs typeface="Times New Roman" panose="02020603050405020304" pitchFamily="18" charset="0"/>
              </a:rPr>
              <a:t> </a:t>
            </a:r>
            <a:r>
              <a:rPr lang="en-US" sz="2400" b="1" dirty="0" err="1">
                <a:solidFill>
                  <a:schemeClr val="accent3">
                    <a:lumMod val="40000"/>
                    <a:lumOff val="60000"/>
                  </a:schemeClr>
                </a:solidFill>
                <a:latin typeface="Times New Roman" panose="02020603050405020304" pitchFamily="18" charset="0"/>
                <a:cs typeface="Times New Roman" panose="02020603050405020304" pitchFamily="18" charset="0"/>
              </a:rPr>
              <a:t>viên</a:t>
            </a:r>
            <a:r>
              <a:rPr lang="en-US" sz="2400" b="1" dirty="0">
                <a:solidFill>
                  <a:schemeClr val="accent3">
                    <a:lumMod val="40000"/>
                    <a:lumOff val="60000"/>
                  </a:schemeClr>
                </a:solidFill>
                <a:latin typeface="Times New Roman" panose="02020603050405020304" pitchFamily="18" charset="0"/>
                <a:cs typeface="Times New Roman" panose="02020603050405020304" pitchFamily="18" charset="0"/>
              </a:rPr>
              <a:t> </a:t>
            </a:r>
            <a:r>
              <a:rPr lang="en-US" sz="2400" b="1" dirty="0" err="1">
                <a:solidFill>
                  <a:schemeClr val="accent3">
                    <a:lumMod val="40000"/>
                    <a:lumOff val="60000"/>
                  </a:schemeClr>
                </a:solidFill>
                <a:latin typeface="Times New Roman" panose="02020603050405020304" pitchFamily="18" charset="0"/>
                <a:cs typeface="Times New Roman" panose="02020603050405020304" pitchFamily="18" charset="0"/>
              </a:rPr>
              <a:t>thực</a:t>
            </a:r>
            <a:r>
              <a:rPr lang="en-US" sz="2400" b="1" dirty="0">
                <a:solidFill>
                  <a:schemeClr val="accent3">
                    <a:lumMod val="40000"/>
                    <a:lumOff val="60000"/>
                  </a:schemeClr>
                </a:solidFill>
                <a:latin typeface="Times New Roman" panose="02020603050405020304" pitchFamily="18" charset="0"/>
                <a:cs typeface="Times New Roman" panose="02020603050405020304" pitchFamily="18" charset="0"/>
              </a:rPr>
              <a:t> </a:t>
            </a:r>
            <a:r>
              <a:rPr lang="en-US" sz="2400" b="1" dirty="0" err="1">
                <a:solidFill>
                  <a:schemeClr val="accent3">
                    <a:lumMod val="40000"/>
                    <a:lumOff val="60000"/>
                  </a:schemeClr>
                </a:solidFill>
                <a:latin typeface="Times New Roman" panose="02020603050405020304" pitchFamily="18" charset="0"/>
                <a:cs typeface="Times New Roman" panose="02020603050405020304" pitchFamily="18" charset="0"/>
              </a:rPr>
              <a:t>hiện</a:t>
            </a:r>
            <a:r>
              <a:rPr lang="en-US" sz="2400" b="1" dirty="0">
                <a:solidFill>
                  <a:schemeClr val="accent3">
                    <a:lumMod val="40000"/>
                    <a:lumOff val="60000"/>
                  </a:schemeClr>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Nguyễn</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Trọng</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Liêm</a:t>
            </a:r>
            <a:r>
              <a:rPr lang="en-US" b="1" dirty="0">
                <a:solidFill>
                  <a:schemeClr val="bg1"/>
                </a:solidFill>
                <a:latin typeface="Times New Roman" panose="02020603050405020304" pitchFamily="18" charset="0"/>
                <a:cs typeface="Times New Roman" panose="02020603050405020304" pitchFamily="18" charset="0"/>
              </a:rPr>
              <a:t> - 2001190646</a:t>
            </a:r>
          </a:p>
          <a:p>
            <a:pPr marL="0" indent="0" algn="ctr">
              <a:buNone/>
            </a:pPr>
            <a:r>
              <a:rPr lang="en-US" b="1" dirty="0" err="1">
                <a:solidFill>
                  <a:schemeClr val="bg1"/>
                </a:solidFill>
                <a:latin typeface="Times New Roman" panose="02020603050405020304" pitchFamily="18" charset="0"/>
                <a:cs typeface="Times New Roman" panose="02020603050405020304" pitchFamily="18" charset="0"/>
              </a:rPr>
              <a:t>Nguyễn</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Quốc</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Hoàng</a:t>
            </a:r>
            <a:r>
              <a:rPr lang="en-US" b="1" dirty="0">
                <a:solidFill>
                  <a:schemeClr val="bg1"/>
                </a:solidFill>
                <a:latin typeface="Times New Roman" panose="02020603050405020304" pitchFamily="18" charset="0"/>
                <a:cs typeface="Times New Roman" panose="02020603050405020304" pitchFamily="18" charset="0"/>
              </a:rPr>
              <a:t> S</a:t>
            </a:r>
            <a:r>
              <a:rPr lang="vi-VN" b="1" dirty="0">
                <a:solidFill>
                  <a:schemeClr val="bg1"/>
                </a:solidFill>
                <a:latin typeface="Times New Roman" panose="02020603050405020304" pitchFamily="18" charset="0"/>
                <a:cs typeface="Times New Roman" panose="02020603050405020304" pitchFamily="18" charset="0"/>
              </a:rPr>
              <a:t>ơ</a:t>
            </a:r>
            <a:r>
              <a:rPr lang="en-US" b="1" dirty="0">
                <a:solidFill>
                  <a:schemeClr val="bg1"/>
                </a:solidFill>
                <a:latin typeface="Times New Roman" panose="02020603050405020304" pitchFamily="18" charset="0"/>
                <a:cs typeface="Times New Roman" panose="02020603050405020304" pitchFamily="18" charset="0"/>
              </a:rPr>
              <a:t>n – 2001190787</a:t>
            </a:r>
          </a:p>
          <a:p>
            <a:pPr marL="0" indent="0" algn="ctr">
              <a:buNone/>
            </a:pPr>
            <a:r>
              <a:rPr lang="en-US" b="1" dirty="0">
                <a:solidFill>
                  <a:schemeClr val="bg1"/>
                </a:solidFill>
                <a:latin typeface="Times New Roman" panose="02020603050405020304" pitchFamily="18" charset="0"/>
                <a:cs typeface="Times New Roman" panose="02020603050405020304" pitchFamily="18" charset="0"/>
              </a:rPr>
              <a:t>Lê </a:t>
            </a:r>
            <a:r>
              <a:rPr lang="en-US" b="1" dirty="0" err="1">
                <a:solidFill>
                  <a:schemeClr val="bg1"/>
                </a:solidFill>
                <a:latin typeface="Times New Roman" panose="02020603050405020304" pitchFamily="18" charset="0"/>
                <a:cs typeface="Times New Roman" panose="02020603050405020304" pitchFamily="18" charset="0"/>
              </a:rPr>
              <a:t>Hoàng</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Nhựt</a:t>
            </a:r>
            <a:r>
              <a:rPr lang="en-US" b="1" dirty="0">
                <a:solidFill>
                  <a:schemeClr val="bg1"/>
                </a:solidFill>
                <a:latin typeface="Times New Roman" panose="02020603050405020304" pitchFamily="18" charset="0"/>
                <a:cs typeface="Times New Roman" panose="02020603050405020304" pitchFamily="18" charset="0"/>
              </a:rPr>
              <a:t> – 2001190723</a:t>
            </a:r>
          </a:p>
          <a:p>
            <a:pPr marL="0" indent="0" algn="ctr">
              <a:buNone/>
            </a:pPr>
            <a:r>
              <a:rPr lang="en-US" b="1" dirty="0" err="1">
                <a:solidFill>
                  <a:schemeClr val="bg1"/>
                </a:solidFill>
                <a:latin typeface="Times New Roman" panose="02020603050405020304" pitchFamily="18" charset="0"/>
                <a:cs typeface="Times New Roman" panose="02020603050405020304" pitchFamily="18" charset="0"/>
              </a:rPr>
              <a:t>Nguyễn</a:t>
            </a:r>
            <a:r>
              <a:rPr lang="en-US" b="1" dirty="0">
                <a:solidFill>
                  <a:schemeClr val="bg1"/>
                </a:solidFill>
                <a:latin typeface="Times New Roman" panose="02020603050405020304" pitchFamily="18" charset="0"/>
                <a:cs typeface="Times New Roman" panose="02020603050405020304" pitchFamily="18" charset="0"/>
              </a:rPr>
              <a:t> Minh </a:t>
            </a:r>
            <a:r>
              <a:rPr lang="en-US" b="1" dirty="0" err="1">
                <a:solidFill>
                  <a:schemeClr val="bg1"/>
                </a:solidFill>
                <a:latin typeface="Times New Roman" panose="02020603050405020304" pitchFamily="18" charset="0"/>
                <a:cs typeface="Times New Roman" panose="02020603050405020304" pitchFamily="18" charset="0"/>
              </a:rPr>
              <a:t>Triết</a:t>
            </a:r>
            <a:r>
              <a:rPr lang="en-US" b="1" dirty="0">
                <a:solidFill>
                  <a:schemeClr val="bg1"/>
                </a:solidFill>
                <a:latin typeface="Times New Roman" panose="02020603050405020304" pitchFamily="18" charset="0"/>
                <a:cs typeface="Times New Roman" panose="02020603050405020304" pitchFamily="18" charset="0"/>
              </a:rPr>
              <a:t> – 2001190306</a:t>
            </a:r>
          </a:p>
          <a:p>
            <a:pPr marL="0" indent="0" algn="ctr">
              <a:buNone/>
            </a:pPr>
            <a:r>
              <a:rPr lang="en-US" b="1" dirty="0" err="1">
                <a:solidFill>
                  <a:schemeClr val="bg1"/>
                </a:solidFill>
                <a:latin typeface="Times New Roman" panose="02020603050405020304" pitchFamily="18" charset="0"/>
                <a:cs typeface="Times New Roman" panose="02020603050405020304" pitchFamily="18" charset="0"/>
              </a:rPr>
              <a:t>Nguyễn</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Hoàng</a:t>
            </a:r>
            <a:r>
              <a:rPr lang="en-US" b="1" dirty="0">
                <a:solidFill>
                  <a:schemeClr val="bg1"/>
                </a:solidFill>
                <a:latin typeface="Times New Roman" panose="02020603050405020304" pitchFamily="18" charset="0"/>
                <a:cs typeface="Times New Roman" panose="02020603050405020304" pitchFamily="18" charset="0"/>
              </a:rPr>
              <a:t> Kha - 2001190115</a:t>
            </a:r>
          </a:p>
          <a:p>
            <a:pPr marL="0" indent="0" algn="ctr">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8584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E7209-75F2-4A06-A325-2B9BB7031E95}"/>
              </a:ext>
            </a:extLst>
          </p:cNvPr>
          <p:cNvSpPr>
            <a:spLocks noGrp="1"/>
          </p:cNvSpPr>
          <p:nvPr>
            <p:ph type="title"/>
          </p:nvPr>
        </p:nvSpPr>
        <p:spPr>
          <a:xfrm>
            <a:off x="5038531" y="2895600"/>
            <a:ext cx="2257214" cy="1066799"/>
          </a:xfrm>
        </p:spPr>
        <p:txBody>
          <a:bodyPr>
            <a:normAutofit fontScale="90000"/>
          </a:bodyPr>
          <a:lstStyle/>
          <a:p>
            <a:r>
              <a:rPr lang="en-US" dirty="0" err="1">
                <a:solidFill>
                  <a:schemeClr val="accent1"/>
                </a:solidFill>
              </a:rPr>
              <a:t>ArrayList</a:t>
            </a:r>
            <a:br>
              <a:rPr lang="en-US" dirty="0"/>
            </a:br>
            <a:endParaRPr lang="en-US" dirty="0"/>
          </a:p>
        </p:txBody>
      </p:sp>
    </p:spTree>
    <p:extLst>
      <p:ext uri="{BB962C8B-B14F-4D97-AF65-F5344CB8AC3E}">
        <p14:creationId xmlns:p14="http://schemas.microsoft.com/office/powerpoint/2010/main" val="1464680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6302F1D-F5B2-4AA0-9006-CAB13A528D2C}"/>
              </a:ext>
            </a:extLst>
          </p:cNvPr>
          <p:cNvPicPr>
            <a:picLocks noGrp="1"/>
          </p:cNvPicPr>
          <p:nvPr>
            <p:ph idx="1"/>
          </p:nvPr>
        </p:nvPicPr>
        <p:blipFill>
          <a:blip r:embed="rId2"/>
          <a:stretch>
            <a:fillRect/>
          </a:stretch>
        </p:blipFill>
        <p:spPr>
          <a:xfrm>
            <a:off x="0" y="-43070"/>
            <a:ext cx="6596743" cy="6858000"/>
          </a:xfrm>
          <a:prstGeom prst="rect">
            <a:avLst/>
          </a:prstGeom>
        </p:spPr>
      </p:pic>
      <p:sp>
        <p:nvSpPr>
          <p:cNvPr id="5" name="Rectangle 1">
            <a:extLst>
              <a:ext uri="{FF2B5EF4-FFF2-40B4-BE49-F238E27FC236}">
                <a16:creationId xmlns:a16="http://schemas.microsoft.com/office/drawing/2014/main" id="{4AEAD78B-5FA2-44FA-A4E9-3963C83C7CAC}"/>
              </a:ext>
            </a:extLst>
          </p:cNvPr>
          <p:cNvSpPr>
            <a:spLocks noChangeArrowheads="1"/>
          </p:cNvSpPr>
          <p:nvPr/>
        </p:nvSpPr>
        <p:spPr bwMode="auto">
          <a:xfrm>
            <a:off x="7091266" y="1512782"/>
            <a:ext cx="4851918"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Như</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bạn</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nhìn</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thấy</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từ</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biểu</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đồ</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trên</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lớp</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accent3">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ArrayList</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triển</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khai</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hiện</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interface </a:t>
            </a:r>
            <a:r>
              <a:rPr kumimoji="0" lang="en-US" altLang="en-US" sz="2000" b="0" i="0" u="none" strike="noStrike" cap="none" normalizeH="0" baseline="0" dirty="0" err="1">
                <a:ln>
                  <a:noFill/>
                </a:ln>
                <a:solidFill>
                  <a:schemeClr val="accent4">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IEnumerable</a:t>
            </a:r>
            <a:r>
              <a:rPr kumimoji="0" lang="en-US" altLang="en-US" sz="2000" b="0" i="0" u="none" strike="noStrike" cap="none" normalizeH="0" baseline="0" dirty="0">
                <a:ln>
                  <a:noFill/>
                </a:ln>
                <a:solidFill>
                  <a:schemeClr val="accent4">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accent3">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accent3">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Icollection</a:t>
            </a:r>
            <a:r>
              <a:rPr kumimoji="0" lang="en-US" altLang="en-US" sz="2000" b="0" i="0" u="none" strike="noStrike" cap="none" normalizeH="0" baseline="0" dirty="0">
                <a:ln>
                  <a:noFill/>
                </a:ln>
                <a:solidFill>
                  <a:schemeClr val="accent3">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kumimoji="0" lang="en-US" altLang="en-US" sz="2000" b="0" i="0" u="none" strike="noStrike" cap="none" normalizeH="0" baseline="0" dirty="0">
                <a:ln>
                  <a:noFill/>
                </a:ln>
                <a:solidFill>
                  <a:schemeClr val="accent3">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accent3">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IList</a:t>
            </a:r>
            <a:r>
              <a:rPr kumimoji="0" lang="en-US" altLang="en-US" sz="2000" b="0" i="0" u="none" strike="noStrike" cap="none" normalizeH="0" baseline="0" dirty="0">
                <a:ln>
                  <a:noFill/>
                </a:ln>
                <a:solidFill>
                  <a:schemeClr val="accent3">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Vì</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vậy</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bạn</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tạo</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đối</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tượng</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lớp</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ArrayList</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gán</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nó</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bất</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kỳ</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biến</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nào</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kiểu</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dữ</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những</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interface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trên</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Tuy</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nhiên</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nếu</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bạn</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gán</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nó</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biến</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kiểu</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dữ</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altLang="en-US" sz="2000" dirty="0">
                <a:solidFill>
                  <a:srgbClr val="161C2D"/>
                </a:solidFill>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interface </a:t>
            </a:r>
            <a:r>
              <a:rPr kumimoji="0" lang="en-US" altLang="en-US" sz="2000" b="0" i="0" u="none" strike="noStrike" cap="none" normalizeH="0" baseline="0" dirty="0" err="1">
                <a:ln>
                  <a:noFill/>
                </a:ln>
                <a:solidFill>
                  <a:schemeClr val="accent4">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IEnumerable</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hoặc</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accent3">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ICollection</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thì</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bạn</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sẽ</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không</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thêm</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tử</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vào</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ArrayList</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truy</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cập</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ArrayList</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theo</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chỉ</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mục</a:t>
            </a:r>
            <a:r>
              <a:rPr kumimoji="0" lang="en-US" altLang="en-US" sz="2000" b="0" i="0" u="none" strike="noStrike" cap="none" normalizeH="0" baseline="0" dirty="0">
                <a:ln>
                  <a:noFill/>
                </a:ln>
                <a:solidFill>
                  <a:srgbClr val="161C2D"/>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0935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E49370-53E8-45AE-B729-FE41E8765CFB}"/>
              </a:ext>
            </a:extLst>
          </p:cNvPr>
          <p:cNvSpPr>
            <a:spLocks noGrp="1"/>
          </p:cNvSpPr>
          <p:nvPr>
            <p:ph type="title"/>
          </p:nvPr>
        </p:nvSpPr>
        <p:spPr>
          <a:xfrm>
            <a:off x="3455437" y="2587690"/>
            <a:ext cx="5281126" cy="1066799"/>
          </a:xfrm>
        </p:spPr>
        <p:txBody>
          <a:bodyPr>
            <a:normAutofit fontScale="90000"/>
          </a:bodyPr>
          <a:lstStyle/>
          <a:p>
            <a:r>
              <a:rPr lang="en-US" dirty="0" err="1">
                <a:solidFill>
                  <a:schemeClr val="accent1"/>
                </a:solidFill>
              </a:rPr>
              <a:t>Tổng</a:t>
            </a:r>
            <a:r>
              <a:rPr lang="en-US" dirty="0">
                <a:solidFill>
                  <a:schemeClr val="accent1"/>
                </a:solidFill>
              </a:rPr>
              <a:t> </a:t>
            </a:r>
            <a:r>
              <a:rPr lang="en-US" dirty="0" err="1">
                <a:solidFill>
                  <a:schemeClr val="accent1"/>
                </a:solidFill>
              </a:rPr>
              <a:t>kết</a:t>
            </a:r>
            <a:r>
              <a:rPr lang="en-US" dirty="0">
                <a:solidFill>
                  <a:schemeClr val="accent1"/>
                </a:solidFill>
              </a:rPr>
              <a:t> </a:t>
            </a:r>
            <a:r>
              <a:rPr lang="en-US" dirty="0" err="1">
                <a:solidFill>
                  <a:schemeClr val="accent1"/>
                </a:solidFill>
              </a:rPr>
              <a:t>chung</a:t>
            </a:r>
            <a:r>
              <a:rPr lang="en-US" dirty="0">
                <a:solidFill>
                  <a:schemeClr val="accent1"/>
                </a:solidFill>
              </a:rPr>
              <a:t> </a:t>
            </a:r>
            <a:r>
              <a:rPr lang="en-US" dirty="0" err="1">
                <a:solidFill>
                  <a:schemeClr val="accent1"/>
                </a:solidFill>
              </a:rPr>
              <a:t>về</a:t>
            </a:r>
            <a:r>
              <a:rPr lang="en-US" dirty="0">
                <a:solidFill>
                  <a:schemeClr val="accent1"/>
                </a:solidFill>
              </a:rPr>
              <a:t> </a:t>
            </a:r>
            <a:r>
              <a:rPr lang="en-US" dirty="0" err="1">
                <a:solidFill>
                  <a:schemeClr val="accent1"/>
                </a:solidFill>
              </a:rPr>
              <a:t>cách</a:t>
            </a:r>
            <a:r>
              <a:rPr lang="en-US" dirty="0">
                <a:solidFill>
                  <a:schemeClr val="accent1"/>
                </a:solidFill>
              </a:rPr>
              <a:t> </a:t>
            </a:r>
            <a:r>
              <a:rPr lang="en-US" dirty="0" err="1">
                <a:solidFill>
                  <a:schemeClr val="accent1"/>
                </a:solidFill>
              </a:rPr>
              <a:t>hoạt</a:t>
            </a:r>
            <a:r>
              <a:rPr lang="en-US" dirty="0">
                <a:solidFill>
                  <a:schemeClr val="accent1"/>
                </a:solidFill>
              </a:rPr>
              <a:t> </a:t>
            </a:r>
            <a:r>
              <a:rPr lang="en-US" dirty="0" err="1">
                <a:solidFill>
                  <a:schemeClr val="accent1"/>
                </a:solidFill>
              </a:rPr>
              <a:t>động</a:t>
            </a:r>
            <a:r>
              <a:rPr lang="en-US" dirty="0">
                <a:solidFill>
                  <a:schemeClr val="accent1"/>
                </a:solidFill>
              </a:rPr>
              <a:t> </a:t>
            </a:r>
            <a:r>
              <a:rPr lang="en-US" dirty="0" err="1">
                <a:solidFill>
                  <a:schemeClr val="accent1"/>
                </a:solidFill>
              </a:rPr>
              <a:t>của</a:t>
            </a:r>
            <a:r>
              <a:rPr lang="en-US" dirty="0">
                <a:solidFill>
                  <a:schemeClr val="accent1"/>
                </a:solidFill>
              </a:rPr>
              <a:t> </a:t>
            </a:r>
            <a:r>
              <a:rPr lang="en-US" dirty="0" err="1">
                <a:solidFill>
                  <a:schemeClr val="accent1"/>
                </a:solidFill>
              </a:rPr>
              <a:t>arrayList</a:t>
            </a:r>
            <a:br>
              <a:rPr lang="en-US" dirty="0"/>
            </a:br>
            <a:endParaRPr lang="en-US" dirty="0"/>
          </a:p>
        </p:txBody>
      </p:sp>
    </p:spTree>
    <p:extLst>
      <p:ext uri="{BB962C8B-B14F-4D97-AF65-F5344CB8AC3E}">
        <p14:creationId xmlns:p14="http://schemas.microsoft.com/office/powerpoint/2010/main" val="3005557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569A674-85CD-4B8F-8328-619383A8443D}"/>
              </a:ext>
            </a:extLst>
          </p:cNvPr>
          <p:cNvSpPr txBox="1"/>
          <p:nvPr/>
        </p:nvSpPr>
        <p:spPr>
          <a:xfrm>
            <a:off x="1474237" y="2059170"/>
            <a:ext cx="8976049" cy="3227102"/>
          </a:xfrm>
          <a:prstGeom prst="rect">
            <a:avLst/>
          </a:prstGeom>
          <a:noFill/>
        </p:spPr>
        <p:txBody>
          <a:bodyPr wrap="square">
            <a:spAutoFit/>
          </a:bodyPr>
          <a:lstStyle/>
          <a:p>
            <a:pPr>
              <a:lnSpc>
                <a:spcPct val="107000"/>
              </a:lnSpc>
              <a:spcAft>
                <a:spcPts val="800"/>
              </a:spcAft>
            </a:pPr>
            <a:r>
              <a:rPr lang="en-US" sz="2400" dirty="0" err="1">
                <a:solidFill>
                  <a:srgbClr val="000000"/>
                </a:solidFill>
                <a:effectLst/>
                <a:latin typeface="Times New Roman" panose="02020603050405020304" pitchFamily="18" charset="0"/>
                <a:ea typeface="Calibri" panose="020F0502020204030204" pitchFamily="34" charset="0"/>
              </a:rPr>
              <a:t>Bên</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trong</a:t>
            </a:r>
            <a:r>
              <a:rPr lang="en-US" sz="2400" dirty="0">
                <a:solidFill>
                  <a:srgbClr val="000000"/>
                </a:solidFill>
                <a:effectLst/>
                <a:latin typeface="Times New Roman" panose="02020603050405020304" pitchFamily="18" charset="0"/>
                <a:ea typeface="Calibri" panose="020F0502020204030204" pitchFamily="34" charset="0"/>
              </a:rPr>
              <a:t>, List </a:t>
            </a:r>
            <a:r>
              <a:rPr lang="en-US" sz="2400" dirty="0" err="1">
                <a:solidFill>
                  <a:srgbClr val="000000"/>
                </a:solidFill>
                <a:effectLst/>
                <a:latin typeface="Times New Roman" panose="02020603050405020304" pitchFamily="18" charset="0"/>
                <a:ea typeface="Calibri" panose="020F0502020204030204" pitchFamily="34" charset="0"/>
              </a:rPr>
              <a:t>và</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ArrayList</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hoạt</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động</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bằng</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cách</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duy</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trì</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một</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mảng</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đối</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tượng</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bên</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trong</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được</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thay</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thế</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bằng</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một</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mảng</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lớn</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hơn</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khi</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đạt</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đến</a:t>
            </a:r>
            <a:r>
              <a:rPr lang="en-US" sz="2400" dirty="0">
                <a:solidFill>
                  <a:srgbClr val="000000"/>
                </a:solidFill>
                <a:effectLst/>
                <a:latin typeface="Times New Roman" panose="02020603050405020304" pitchFamily="18" charset="0"/>
                <a:ea typeface="Calibri" panose="020F0502020204030204" pitchFamily="34" charset="0"/>
              </a:rPr>
              <a:t> dung </a:t>
            </a:r>
            <a:r>
              <a:rPr lang="en-US" sz="2400" dirty="0" err="1">
                <a:solidFill>
                  <a:srgbClr val="000000"/>
                </a:solidFill>
                <a:effectLst/>
                <a:latin typeface="Times New Roman" panose="02020603050405020304" pitchFamily="18" charset="0"/>
                <a:ea typeface="Calibri" panose="020F0502020204030204" pitchFamily="34" charset="0"/>
              </a:rPr>
              <a:t>lượng</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Việc</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thêm</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các</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phần</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tử</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là</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hiệu</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quả</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vì</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thường</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có</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một</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chỗ</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trống</a:t>
            </a:r>
            <a:r>
              <a:rPr lang="en-US" sz="2400" dirty="0">
                <a:solidFill>
                  <a:srgbClr val="000000"/>
                </a:solidFill>
                <a:effectLst/>
                <a:latin typeface="Times New Roman" panose="02020603050405020304" pitchFamily="18" charset="0"/>
                <a:ea typeface="Calibri" panose="020F0502020204030204" pitchFamily="34" charset="0"/>
              </a:rPr>
              <a:t> ở </a:t>
            </a:r>
            <a:r>
              <a:rPr lang="en-US" sz="2400" dirty="0" err="1">
                <a:solidFill>
                  <a:srgbClr val="000000"/>
                </a:solidFill>
                <a:effectLst/>
                <a:latin typeface="Times New Roman" panose="02020603050405020304" pitchFamily="18" charset="0"/>
                <a:ea typeface="Calibri" panose="020F0502020204030204" pitchFamily="34" charset="0"/>
              </a:rPr>
              <a:t>cuối</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nhưng</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việc</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chèn</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các</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phần</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tử</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có</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thể</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chậm</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vì</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tất</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cả</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các</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phần</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tử</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sau</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điểm</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chèn</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phải</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được</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dịch</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chuyển</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để</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tạo</a:t>
            </a:r>
            <a:r>
              <a:rPr lang="en-US" sz="2400" dirty="0">
                <a:solidFill>
                  <a:srgbClr val="000000"/>
                </a:solidFill>
                <a:effectLst/>
                <a:latin typeface="Times New Roman" panose="02020603050405020304" pitchFamily="18" charset="0"/>
                <a:ea typeface="Calibri" panose="020F0502020204030204" pitchFamily="34" charset="0"/>
              </a:rPr>
              <a:t> ra </a:t>
            </a:r>
            <a:r>
              <a:rPr lang="en-US" sz="2400" dirty="0" err="1">
                <a:solidFill>
                  <a:srgbClr val="000000"/>
                </a:solidFill>
                <a:effectLst/>
                <a:latin typeface="Times New Roman" panose="02020603050405020304" pitchFamily="18" charset="0"/>
                <a:ea typeface="Calibri" panose="020F0502020204030204" pitchFamily="34" charset="0"/>
              </a:rPr>
              <a:t>một</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chỗ</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trống</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Cũng</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như</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với</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mảng</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tìm</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kiếm</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hiệu</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quả</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nếu</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phương</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pháp</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BinarySearch</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được</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sử</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dụng</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trên</a:t>
            </a:r>
            <a:r>
              <a:rPr lang="en-US" sz="2400" dirty="0">
                <a:solidFill>
                  <a:srgbClr val="000000"/>
                </a:solidFill>
                <a:effectLst/>
                <a:latin typeface="Times New Roman" panose="02020603050405020304" pitchFamily="18" charset="0"/>
                <a:ea typeface="Calibri" panose="020F0502020204030204" pitchFamily="34" charset="0"/>
              </a:rPr>
              <a:t> list </a:t>
            </a:r>
            <a:r>
              <a:rPr lang="en-US" sz="2400" dirty="0" err="1">
                <a:solidFill>
                  <a:srgbClr val="000000"/>
                </a:solidFill>
                <a:effectLst/>
                <a:latin typeface="Times New Roman" panose="02020603050405020304" pitchFamily="18" charset="0"/>
                <a:ea typeface="Calibri" panose="020F0502020204030204" pitchFamily="34" charset="0"/>
              </a:rPr>
              <a:t>đã</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được</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sắp</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xếp</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nhưng</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nếu</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không</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thì</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không</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hiệu</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quả</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vì</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mỗi</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mục</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phải</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được</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kiểm</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tra</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riêng</a:t>
            </a: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err="1">
                <a:solidFill>
                  <a:srgbClr val="000000"/>
                </a:solidFill>
                <a:effectLst/>
                <a:latin typeface="Times New Roman" panose="02020603050405020304" pitchFamily="18" charset="0"/>
                <a:ea typeface="Calibri" panose="020F0502020204030204" pitchFamily="34" charset="0"/>
              </a:rPr>
              <a:t>lẻ</a:t>
            </a:r>
            <a:r>
              <a:rPr lang="en-US" sz="2400" dirty="0">
                <a:solidFill>
                  <a:srgbClr val="000000"/>
                </a:solidFill>
                <a:effectLst/>
                <a:latin typeface="Times New Roman" panose="02020603050405020304" pitchFamily="18" charset="0"/>
                <a:ea typeface="Calibri" panose="020F0502020204030204" pitchFamily="34" charset="0"/>
              </a:rPr>
              <a:t>.</a:t>
            </a:r>
            <a:endParaRPr lang="en-US" sz="24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697741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949E5-7E23-4E23-B275-C2D49235024A}"/>
              </a:ext>
            </a:extLst>
          </p:cNvPr>
          <p:cNvSpPr>
            <a:spLocks noGrp="1"/>
          </p:cNvSpPr>
          <p:nvPr>
            <p:ph type="title"/>
          </p:nvPr>
        </p:nvSpPr>
        <p:spPr>
          <a:xfrm>
            <a:off x="0" y="1"/>
            <a:ext cx="12192000" cy="662112"/>
          </a:xfrm>
        </p:spPr>
        <p:txBody>
          <a:bodyPr/>
          <a:lstStyle/>
          <a:p>
            <a:pPr marL="742950" indent="-742950">
              <a:buFont typeface="+mj-lt"/>
              <a:buAutoNum type="arabicPeriod" startAt="3"/>
            </a:pPr>
            <a:r>
              <a:rPr lang="en-US" b="1" dirty="0" err="1">
                <a:solidFill>
                  <a:schemeClr val="accent1"/>
                </a:solidFill>
                <a:latin typeface="Times New Roman" panose="02020603050405020304" pitchFamily="18" charset="0"/>
                <a:cs typeface="Times New Roman" panose="02020603050405020304" pitchFamily="18" charset="0"/>
              </a:rPr>
              <a:t>Khởi</a:t>
            </a:r>
            <a:r>
              <a:rPr lang="en-US" b="1" dirty="0">
                <a:solidFill>
                  <a:schemeClr val="accent1"/>
                </a:solidFill>
                <a:latin typeface="Times New Roman" panose="02020603050405020304" pitchFamily="18" charset="0"/>
                <a:cs typeface="Times New Roman" panose="02020603050405020304" pitchFamily="18" charset="0"/>
              </a:rPr>
              <a:t> </a:t>
            </a:r>
            <a:r>
              <a:rPr lang="en-US" b="1" dirty="0" err="1">
                <a:solidFill>
                  <a:schemeClr val="accent1"/>
                </a:solidFill>
                <a:latin typeface="Times New Roman" panose="02020603050405020304" pitchFamily="18" charset="0"/>
                <a:cs typeface="Times New Roman" panose="02020603050405020304" pitchFamily="18" charset="0"/>
              </a:rPr>
              <a:t>tạo</a:t>
            </a:r>
            <a:r>
              <a:rPr lang="en-US" b="1" dirty="0">
                <a:solidFill>
                  <a:schemeClr val="accent1"/>
                </a:solidFill>
                <a:latin typeface="Times New Roman" panose="02020603050405020304" pitchFamily="18" charset="0"/>
                <a:cs typeface="Times New Roman" panose="02020603050405020304" pitchFamily="18" charset="0"/>
              </a:rPr>
              <a:t> List, </a:t>
            </a:r>
            <a:r>
              <a:rPr lang="en-US" b="1" dirty="0" err="1">
                <a:solidFill>
                  <a:schemeClr val="accent1"/>
                </a:solidFill>
                <a:latin typeface="Times New Roman" panose="02020603050405020304" pitchFamily="18" charset="0"/>
                <a:cs typeface="Times New Roman" panose="02020603050405020304" pitchFamily="18" charset="0"/>
              </a:rPr>
              <a:t>ArrayList</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6E4FC4AF-4F30-41EC-BF89-AAAE37E66443}"/>
              </a:ext>
            </a:extLst>
          </p:cNvPr>
          <p:cNvSpPr>
            <a:spLocks noGrp="1"/>
          </p:cNvSpPr>
          <p:nvPr>
            <p:ph type="body" idx="1"/>
          </p:nvPr>
        </p:nvSpPr>
        <p:spPr>
          <a:xfrm>
            <a:off x="0" y="555856"/>
            <a:ext cx="6613506" cy="1266318"/>
          </a:xfrm>
        </p:spPr>
        <p:txBody>
          <a:bodyPr/>
          <a:lstStyle/>
          <a:p>
            <a:pPr marL="514350" indent="-514350">
              <a:buFont typeface="+mj-lt"/>
              <a:buAutoNum type="alphaLcParenR"/>
            </a:pPr>
            <a:r>
              <a:rPr lang="en-US" b="1" dirty="0">
                <a:solidFill>
                  <a:schemeClr val="accent1"/>
                </a:solidFill>
              </a:rPr>
              <a:t>List: </a:t>
            </a:r>
            <a:r>
              <a:rPr lang="vi-VN" sz="2400" dirty="0">
                <a:solidFill>
                  <a:schemeClr val="bg1"/>
                </a:solidFill>
              </a:rPr>
              <a:t>Để tạo một list ta sử dụng từ khóa new cùng với đó là kiểu dữ liệu cho tham số cần lưu trữ.</a:t>
            </a:r>
            <a:endParaRPr lang="en-US" sz="2400" b="1" dirty="0">
              <a:solidFill>
                <a:schemeClr val="bg1"/>
              </a:solidFill>
            </a:endParaRPr>
          </a:p>
        </p:txBody>
      </p:sp>
      <p:sp>
        <p:nvSpPr>
          <p:cNvPr id="3" name="Content Placeholder 2">
            <a:extLst>
              <a:ext uri="{FF2B5EF4-FFF2-40B4-BE49-F238E27FC236}">
                <a16:creationId xmlns:a16="http://schemas.microsoft.com/office/drawing/2014/main" id="{E99D2522-3A39-46C2-972A-F1297BC263DD}"/>
              </a:ext>
            </a:extLst>
          </p:cNvPr>
          <p:cNvSpPr>
            <a:spLocks noGrp="1"/>
          </p:cNvSpPr>
          <p:nvPr>
            <p:ph sz="half" idx="2"/>
          </p:nvPr>
        </p:nvSpPr>
        <p:spPr>
          <a:xfrm>
            <a:off x="465745" y="3271607"/>
            <a:ext cx="4937655" cy="3030538"/>
          </a:xfrm>
        </p:spPr>
        <p:txBody>
          <a:bodyPr/>
          <a:lstStyle/>
          <a:p>
            <a:pPr marL="0" indent="0">
              <a:buNone/>
            </a:pPr>
            <a:endParaRPr lang="en-US" sz="2000" b="1" dirty="0">
              <a:solidFill>
                <a:srgbClr val="FF0000"/>
              </a:solidFill>
              <a:latin typeface="Times New Roman" panose="02020603050405020304" pitchFamily="18" charset="0"/>
              <a:cs typeface="Times New Roman" panose="02020603050405020304" pitchFamily="18" charset="0"/>
            </a:endParaRPr>
          </a:p>
          <a:p>
            <a:pPr marL="0" indent="0">
              <a:buNone/>
            </a:pPr>
            <a:endParaRPr lang="en-US" dirty="0">
              <a:solidFill>
                <a:srgbClr val="FF0000"/>
              </a:solidFill>
            </a:endParaRPr>
          </a:p>
        </p:txBody>
      </p:sp>
      <p:sp>
        <p:nvSpPr>
          <p:cNvPr id="7" name="Text Placeholder 6">
            <a:extLst>
              <a:ext uri="{FF2B5EF4-FFF2-40B4-BE49-F238E27FC236}">
                <a16:creationId xmlns:a16="http://schemas.microsoft.com/office/drawing/2014/main" id="{276A1249-2E0C-4E49-9483-4334B56DADDA}"/>
              </a:ext>
            </a:extLst>
          </p:cNvPr>
          <p:cNvSpPr>
            <a:spLocks noGrp="1"/>
          </p:cNvSpPr>
          <p:nvPr>
            <p:ph type="body" sz="quarter" idx="3"/>
          </p:nvPr>
        </p:nvSpPr>
        <p:spPr>
          <a:xfrm>
            <a:off x="6613506" y="662112"/>
            <a:ext cx="5578494" cy="1439535"/>
          </a:xfrm>
        </p:spPr>
        <p:txBody>
          <a:bodyPr/>
          <a:lstStyle/>
          <a:p>
            <a:r>
              <a:rPr lang="vi-VN" sz="2400" dirty="0">
                <a:solidFill>
                  <a:schemeClr val="bg1"/>
                </a:solidFill>
              </a:rPr>
              <a:t>Để thêm tất cả các phần tử từ một array hoặc một list khác ta sử dụng phương thức addrange().</a:t>
            </a:r>
            <a:endParaRPr lang="en-US" sz="2400" dirty="0">
              <a:solidFill>
                <a:schemeClr val="bg1"/>
              </a:solidFill>
            </a:endParaRPr>
          </a:p>
        </p:txBody>
      </p:sp>
      <p:sp>
        <p:nvSpPr>
          <p:cNvPr id="8" name="Content Placeholder 7">
            <a:extLst>
              <a:ext uri="{FF2B5EF4-FFF2-40B4-BE49-F238E27FC236}">
                <a16:creationId xmlns:a16="http://schemas.microsoft.com/office/drawing/2014/main" id="{E8808974-0A51-4B30-9A04-394D4FF50AF2}"/>
              </a:ext>
            </a:extLst>
          </p:cNvPr>
          <p:cNvSpPr>
            <a:spLocks noGrp="1"/>
          </p:cNvSpPr>
          <p:nvPr>
            <p:ph sz="quarter" idx="4"/>
          </p:nvPr>
        </p:nvSpPr>
        <p:spPr>
          <a:xfrm>
            <a:off x="6938159" y="2393196"/>
            <a:ext cx="4929188" cy="3030538"/>
          </a:xfrm>
        </p:spPr>
        <p:txBody>
          <a:bodyPr/>
          <a:lstStyle/>
          <a:p>
            <a:endParaRPr lang="en-US" dirty="0"/>
          </a:p>
        </p:txBody>
      </p:sp>
      <p:pic>
        <p:nvPicPr>
          <p:cNvPr id="5" name="Picture 4">
            <a:extLst>
              <a:ext uri="{FF2B5EF4-FFF2-40B4-BE49-F238E27FC236}">
                <a16:creationId xmlns:a16="http://schemas.microsoft.com/office/drawing/2014/main" id="{8CFBBD1D-74C0-4153-8096-70FA7873AA57}"/>
              </a:ext>
            </a:extLst>
          </p:cNvPr>
          <p:cNvPicPr>
            <a:picLocks noChangeAspect="1"/>
          </p:cNvPicPr>
          <p:nvPr/>
        </p:nvPicPr>
        <p:blipFill>
          <a:blip r:embed="rId2"/>
          <a:stretch>
            <a:fillRect/>
          </a:stretch>
        </p:blipFill>
        <p:spPr>
          <a:xfrm>
            <a:off x="0" y="1822173"/>
            <a:ext cx="4961711" cy="5035826"/>
          </a:xfrm>
          <a:prstGeom prst="rect">
            <a:avLst/>
          </a:prstGeom>
        </p:spPr>
      </p:pic>
      <p:pic>
        <p:nvPicPr>
          <p:cNvPr id="6" name="Picture 5" descr="Text&#10;&#10;Description automatically generated">
            <a:extLst>
              <a:ext uri="{FF2B5EF4-FFF2-40B4-BE49-F238E27FC236}">
                <a16:creationId xmlns:a16="http://schemas.microsoft.com/office/drawing/2014/main" id="{310570A1-6A27-4E44-BDA4-AA5861D5472A}"/>
              </a:ext>
            </a:extLst>
          </p:cNvPr>
          <p:cNvPicPr/>
          <p:nvPr/>
        </p:nvPicPr>
        <p:blipFill>
          <a:blip r:embed="rId3"/>
          <a:stretch>
            <a:fillRect/>
          </a:stretch>
        </p:blipFill>
        <p:spPr>
          <a:xfrm>
            <a:off x="6788602" y="2385888"/>
            <a:ext cx="4961711" cy="3810000"/>
          </a:xfrm>
          <a:prstGeom prst="rect">
            <a:avLst/>
          </a:prstGeom>
          <a:noFill/>
          <a:ln>
            <a:noFill/>
          </a:ln>
        </p:spPr>
      </p:pic>
    </p:spTree>
    <p:extLst>
      <p:ext uri="{BB962C8B-B14F-4D97-AF65-F5344CB8AC3E}">
        <p14:creationId xmlns:p14="http://schemas.microsoft.com/office/powerpoint/2010/main" val="1430137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C612A-75B0-4438-AC80-9725C50B2601}"/>
              </a:ext>
            </a:extLst>
          </p:cNvPr>
          <p:cNvSpPr>
            <a:spLocks noGrp="1"/>
          </p:cNvSpPr>
          <p:nvPr>
            <p:ph type="title"/>
          </p:nvPr>
        </p:nvSpPr>
        <p:spPr>
          <a:xfrm>
            <a:off x="0" y="0"/>
            <a:ext cx="12192000" cy="768626"/>
          </a:xfrm>
        </p:spPr>
        <p:txBody>
          <a:bodyPr>
            <a:normAutofit/>
          </a:bodyPr>
          <a:lstStyle/>
          <a:p>
            <a:pPr marL="742950" indent="-742950">
              <a:buFont typeface="+mj-lt"/>
              <a:buAutoNum type="alphaLcParenR" startAt="2"/>
            </a:pPr>
            <a:r>
              <a:rPr lang="en-US" b="1" dirty="0" err="1">
                <a:solidFill>
                  <a:schemeClr val="accent1"/>
                </a:solidFill>
                <a:latin typeface="Times New Roman" panose="02020603050405020304" pitchFamily="18" charset="0"/>
                <a:cs typeface="Times New Roman" panose="02020603050405020304" pitchFamily="18" charset="0"/>
              </a:rPr>
              <a:t>ArrayList</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5A3C266-3CE6-47D8-AE2F-EBD1C1F5EBE8}"/>
              </a:ext>
            </a:extLst>
          </p:cNvPr>
          <p:cNvSpPr>
            <a:spLocks noGrp="1"/>
          </p:cNvSpPr>
          <p:nvPr>
            <p:ph idx="1"/>
          </p:nvPr>
        </p:nvSpPr>
        <p:spPr>
          <a:xfrm>
            <a:off x="0" y="596348"/>
            <a:ext cx="12192000" cy="901148"/>
          </a:xfrm>
        </p:spPr>
        <p:txBody>
          <a:bodyPr/>
          <a:lstStyle/>
          <a:p>
            <a:pPr lvl="1"/>
            <a:r>
              <a:rPr lang="vi-VN" sz="2800" dirty="0">
                <a:solidFill>
                  <a:schemeClr val="bg1"/>
                </a:solidFill>
                <a:latin typeface="Times New Roman" panose="02020603050405020304" pitchFamily="18" charset="0"/>
                <a:cs typeface="Times New Roman" panose="02020603050405020304" pitchFamily="18" charset="0"/>
              </a:rPr>
              <a:t>Arayy list cung cấp 3 overload để khởi tạo object</a:t>
            </a:r>
            <a:endParaRPr lang="en-US" sz="2800" dirty="0">
              <a:solidFill>
                <a:schemeClr val="bg1"/>
              </a:solidFill>
              <a:latin typeface="Times New Roman" panose="02020603050405020304" pitchFamily="18" charset="0"/>
              <a:cs typeface="Times New Roman" panose="02020603050405020304" pitchFamily="18" charset="0"/>
            </a:endParaRPr>
          </a:p>
          <a:p>
            <a:endParaRPr lang="en-US" dirty="0"/>
          </a:p>
        </p:txBody>
      </p:sp>
      <p:pic>
        <p:nvPicPr>
          <p:cNvPr id="4" name="Picture 3" descr="Graphical user interface&#10;&#10;Description automatically generated with medium confidence">
            <a:extLst>
              <a:ext uri="{FF2B5EF4-FFF2-40B4-BE49-F238E27FC236}">
                <a16:creationId xmlns:a16="http://schemas.microsoft.com/office/drawing/2014/main" id="{AB9C72FB-11F4-4EF6-AFF1-B0022FCDCBF3}"/>
              </a:ext>
            </a:extLst>
          </p:cNvPr>
          <p:cNvPicPr/>
          <p:nvPr/>
        </p:nvPicPr>
        <p:blipFill>
          <a:blip r:embed="rId2"/>
          <a:stretch>
            <a:fillRect/>
          </a:stretch>
        </p:blipFill>
        <p:spPr>
          <a:xfrm>
            <a:off x="371061" y="1364974"/>
            <a:ext cx="9117496" cy="3339548"/>
          </a:xfrm>
          <a:prstGeom prst="rect">
            <a:avLst/>
          </a:prstGeom>
          <a:noFill/>
          <a:ln>
            <a:noFill/>
          </a:ln>
        </p:spPr>
      </p:pic>
    </p:spTree>
    <p:extLst>
      <p:ext uri="{BB962C8B-B14F-4D97-AF65-F5344CB8AC3E}">
        <p14:creationId xmlns:p14="http://schemas.microsoft.com/office/powerpoint/2010/main" val="3367139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C9D2D1-E079-4A28-A882-98E9DA4361E6}"/>
              </a:ext>
            </a:extLst>
          </p:cNvPr>
          <p:cNvSpPr>
            <a:spLocks noGrp="1"/>
          </p:cNvSpPr>
          <p:nvPr>
            <p:ph type="title"/>
          </p:nvPr>
        </p:nvSpPr>
        <p:spPr>
          <a:xfrm>
            <a:off x="0" y="0"/>
            <a:ext cx="12192000" cy="675861"/>
          </a:xfrm>
        </p:spPr>
        <p:txBody>
          <a:bodyPr>
            <a:normAutofit/>
          </a:bodyPr>
          <a:lstStyle/>
          <a:p>
            <a:pPr marL="742950" indent="-742950">
              <a:buFont typeface="+mj-lt"/>
              <a:buAutoNum type="arabicPeriod" startAt="4"/>
            </a:pPr>
            <a:r>
              <a:rPr lang="en-US" dirty="0" err="1">
                <a:solidFill>
                  <a:schemeClr val="accent1"/>
                </a:solidFill>
                <a:latin typeface="Times New Roman" panose="02020603050405020304" pitchFamily="18" charset="0"/>
                <a:cs typeface="Times New Roman" panose="02020603050405020304" pitchFamily="18" charset="0"/>
              </a:rPr>
              <a:t>Thêm</a:t>
            </a:r>
            <a:r>
              <a:rPr lang="en-US" dirty="0">
                <a:solidFill>
                  <a:schemeClr val="accent1"/>
                </a:solidFill>
                <a:latin typeface="Times New Roman" panose="02020603050405020304" pitchFamily="18" charset="0"/>
                <a:cs typeface="Times New Roman" panose="02020603050405020304" pitchFamily="18" charset="0"/>
              </a:rPr>
              <a:t>, </a:t>
            </a:r>
            <a:r>
              <a:rPr lang="en-US" dirty="0" err="1">
                <a:solidFill>
                  <a:schemeClr val="accent1"/>
                </a:solidFill>
                <a:latin typeface="Times New Roman" panose="02020603050405020304" pitchFamily="18" charset="0"/>
                <a:cs typeface="Times New Roman" panose="02020603050405020304" pitchFamily="18" charset="0"/>
              </a:rPr>
              <a:t>xóa</a:t>
            </a:r>
            <a:r>
              <a:rPr lang="en-US" dirty="0">
                <a:solidFill>
                  <a:schemeClr val="accent1"/>
                </a:solidFill>
                <a:latin typeface="Times New Roman" panose="02020603050405020304" pitchFamily="18" charset="0"/>
                <a:cs typeface="Times New Roman" panose="02020603050405020304" pitchFamily="18" charset="0"/>
              </a:rPr>
              <a:t> </a:t>
            </a:r>
            <a:r>
              <a:rPr lang="en-US" dirty="0" err="1">
                <a:solidFill>
                  <a:schemeClr val="accent1"/>
                </a:solidFill>
                <a:latin typeface="Times New Roman" panose="02020603050405020304" pitchFamily="18" charset="0"/>
                <a:cs typeface="Times New Roman" panose="02020603050405020304" pitchFamily="18" charset="0"/>
              </a:rPr>
              <a:t>phần</a:t>
            </a:r>
            <a:r>
              <a:rPr lang="en-US" dirty="0">
                <a:solidFill>
                  <a:schemeClr val="accent1"/>
                </a:solidFill>
                <a:latin typeface="Times New Roman" panose="02020603050405020304" pitchFamily="18" charset="0"/>
                <a:cs typeface="Times New Roman" panose="02020603050405020304" pitchFamily="18" charset="0"/>
              </a:rPr>
              <a:t> </a:t>
            </a:r>
            <a:r>
              <a:rPr lang="en-US" dirty="0" err="1">
                <a:solidFill>
                  <a:schemeClr val="accent1"/>
                </a:solidFill>
                <a:latin typeface="Times New Roman" panose="02020603050405020304" pitchFamily="18" charset="0"/>
                <a:cs typeface="Times New Roman" panose="02020603050405020304" pitchFamily="18" charset="0"/>
              </a:rPr>
              <a:t>tử</a:t>
            </a:r>
            <a:r>
              <a:rPr lang="en-US" dirty="0">
                <a:solidFill>
                  <a:schemeClr val="accent1"/>
                </a:solidFill>
                <a:latin typeface="Times New Roman" panose="02020603050405020304" pitchFamily="18" charset="0"/>
                <a:cs typeface="Times New Roman" panose="02020603050405020304" pitchFamily="18" charset="0"/>
              </a:rPr>
              <a:t> </a:t>
            </a:r>
            <a:r>
              <a:rPr lang="en-US" dirty="0" err="1">
                <a:solidFill>
                  <a:schemeClr val="accent1"/>
                </a:solidFill>
                <a:latin typeface="Times New Roman" panose="02020603050405020304" pitchFamily="18" charset="0"/>
                <a:cs typeface="Times New Roman" panose="02020603050405020304" pitchFamily="18" charset="0"/>
              </a:rPr>
              <a:t>trong</a:t>
            </a:r>
            <a:r>
              <a:rPr lang="en-US" dirty="0">
                <a:solidFill>
                  <a:schemeClr val="accent1"/>
                </a:solidFill>
                <a:latin typeface="Times New Roman" panose="02020603050405020304" pitchFamily="18" charset="0"/>
                <a:cs typeface="Times New Roman" panose="02020603050405020304" pitchFamily="18" charset="0"/>
              </a:rPr>
              <a:t> List, </a:t>
            </a:r>
            <a:r>
              <a:rPr lang="en-US" dirty="0" err="1">
                <a:solidFill>
                  <a:schemeClr val="accent1"/>
                </a:solidFill>
                <a:latin typeface="Times New Roman" panose="02020603050405020304" pitchFamily="18" charset="0"/>
                <a:cs typeface="Times New Roman" panose="02020603050405020304" pitchFamily="18" charset="0"/>
              </a:rPr>
              <a:t>ArrayList</a:t>
            </a:r>
            <a:r>
              <a:rPr lang="en-US" dirty="0">
                <a:solidFill>
                  <a:schemeClr val="accent1"/>
                </a:solidFill>
                <a:latin typeface="Times New Roman" panose="02020603050405020304" pitchFamily="18" charset="0"/>
                <a:cs typeface="Times New Roman" panose="02020603050405020304" pitchFamily="18" charset="0"/>
              </a:rPr>
              <a:t>.</a:t>
            </a:r>
          </a:p>
        </p:txBody>
      </p:sp>
      <p:sp>
        <p:nvSpPr>
          <p:cNvPr id="5" name="Text Placeholder 4">
            <a:extLst>
              <a:ext uri="{FF2B5EF4-FFF2-40B4-BE49-F238E27FC236}">
                <a16:creationId xmlns:a16="http://schemas.microsoft.com/office/drawing/2014/main" id="{591FE1EF-61AB-4328-BFFD-761D75A7A0DF}"/>
              </a:ext>
            </a:extLst>
          </p:cNvPr>
          <p:cNvSpPr>
            <a:spLocks noGrp="1"/>
          </p:cNvSpPr>
          <p:nvPr>
            <p:ph type="body" idx="1"/>
          </p:nvPr>
        </p:nvSpPr>
        <p:spPr>
          <a:xfrm>
            <a:off x="-2" y="1875976"/>
            <a:ext cx="6019802" cy="1924073"/>
          </a:xfrm>
        </p:spPr>
        <p:txBody>
          <a:bodyPr/>
          <a:lstStyle/>
          <a:p>
            <a:pPr marL="457200" indent="-457200">
              <a:buFont typeface="+mj-lt"/>
              <a:buAutoNum type="alphaLcParenR"/>
            </a:pPr>
            <a:r>
              <a:rPr lang="en-US" dirty="0">
                <a:solidFill>
                  <a:schemeClr val="accent1"/>
                </a:solidFill>
                <a:latin typeface="Times New Roman" panose="02020603050405020304" pitchFamily="18" charset="0"/>
                <a:cs typeface="Times New Roman" panose="02020603050405020304" pitchFamily="18" charset="0"/>
              </a:rPr>
              <a:t>List: THÊM</a:t>
            </a:r>
          </a:p>
          <a:p>
            <a:pPr algn="ctr"/>
            <a:r>
              <a:rPr lang="en-US" cap="none" dirty="0" err="1">
                <a:solidFill>
                  <a:schemeClr val="bg1"/>
                </a:solidFill>
                <a:latin typeface="Times New Roman" panose="02020603050405020304" pitchFamily="18" charset="0"/>
                <a:cs typeface="Times New Roman" panose="02020603050405020304" pitchFamily="18" charset="0"/>
              </a:rPr>
              <a:t>Để</a:t>
            </a:r>
            <a:r>
              <a:rPr lang="en-US" cap="none" dirty="0">
                <a:solidFill>
                  <a:schemeClr val="bg1"/>
                </a:solidFill>
                <a:latin typeface="Times New Roman" panose="02020603050405020304" pitchFamily="18" charset="0"/>
                <a:cs typeface="Times New Roman" panose="02020603050405020304" pitchFamily="18" charset="0"/>
              </a:rPr>
              <a:t> </a:t>
            </a:r>
            <a:r>
              <a:rPr lang="en-US" cap="none" dirty="0" err="1">
                <a:solidFill>
                  <a:schemeClr val="bg1"/>
                </a:solidFill>
                <a:latin typeface="Times New Roman" panose="02020603050405020304" pitchFamily="18" charset="0"/>
                <a:cs typeface="Times New Roman" panose="02020603050405020304" pitchFamily="18" charset="0"/>
              </a:rPr>
              <a:t>thêm</a:t>
            </a:r>
            <a:r>
              <a:rPr lang="en-US" cap="none" dirty="0">
                <a:solidFill>
                  <a:schemeClr val="bg1"/>
                </a:solidFill>
                <a:latin typeface="Times New Roman" panose="02020603050405020304" pitchFamily="18" charset="0"/>
                <a:cs typeface="Times New Roman" panose="02020603050405020304" pitchFamily="18" charset="0"/>
              </a:rPr>
              <a:t> </a:t>
            </a:r>
            <a:r>
              <a:rPr lang="en-US" cap="none" dirty="0" err="1">
                <a:solidFill>
                  <a:schemeClr val="bg1"/>
                </a:solidFill>
                <a:latin typeface="Times New Roman" panose="02020603050405020304" pitchFamily="18" charset="0"/>
                <a:cs typeface="Times New Roman" panose="02020603050405020304" pitchFamily="18" charset="0"/>
              </a:rPr>
              <a:t>tất</a:t>
            </a:r>
            <a:r>
              <a:rPr lang="en-US" cap="none" dirty="0">
                <a:solidFill>
                  <a:schemeClr val="bg1"/>
                </a:solidFill>
                <a:latin typeface="Times New Roman" panose="02020603050405020304" pitchFamily="18" charset="0"/>
                <a:cs typeface="Times New Roman" panose="02020603050405020304" pitchFamily="18" charset="0"/>
              </a:rPr>
              <a:t> </a:t>
            </a:r>
            <a:r>
              <a:rPr lang="en-US" cap="none" dirty="0" err="1">
                <a:solidFill>
                  <a:schemeClr val="bg1"/>
                </a:solidFill>
                <a:latin typeface="Times New Roman" panose="02020603050405020304" pitchFamily="18" charset="0"/>
                <a:cs typeface="Times New Roman" panose="02020603050405020304" pitchFamily="18" charset="0"/>
              </a:rPr>
              <a:t>cả</a:t>
            </a:r>
            <a:r>
              <a:rPr lang="en-US" cap="none" dirty="0">
                <a:solidFill>
                  <a:schemeClr val="bg1"/>
                </a:solidFill>
                <a:latin typeface="Times New Roman" panose="02020603050405020304" pitchFamily="18" charset="0"/>
                <a:cs typeface="Times New Roman" panose="02020603050405020304" pitchFamily="18" charset="0"/>
              </a:rPr>
              <a:t> </a:t>
            </a:r>
            <a:r>
              <a:rPr lang="en-US" cap="none" dirty="0" err="1">
                <a:solidFill>
                  <a:schemeClr val="bg1"/>
                </a:solidFill>
                <a:latin typeface="Times New Roman" panose="02020603050405020304" pitchFamily="18" charset="0"/>
                <a:cs typeface="Times New Roman" panose="02020603050405020304" pitchFamily="18" charset="0"/>
              </a:rPr>
              <a:t>các</a:t>
            </a:r>
            <a:r>
              <a:rPr lang="en-US" cap="none" dirty="0">
                <a:solidFill>
                  <a:schemeClr val="bg1"/>
                </a:solidFill>
                <a:latin typeface="Times New Roman" panose="02020603050405020304" pitchFamily="18" charset="0"/>
                <a:cs typeface="Times New Roman" panose="02020603050405020304" pitchFamily="18" charset="0"/>
              </a:rPr>
              <a:t> </a:t>
            </a:r>
            <a:r>
              <a:rPr lang="en-US" cap="none" dirty="0" err="1">
                <a:solidFill>
                  <a:schemeClr val="bg1"/>
                </a:solidFill>
                <a:latin typeface="Times New Roman" panose="02020603050405020304" pitchFamily="18" charset="0"/>
                <a:cs typeface="Times New Roman" panose="02020603050405020304" pitchFamily="18" charset="0"/>
              </a:rPr>
              <a:t>phần</a:t>
            </a:r>
            <a:r>
              <a:rPr lang="en-US" cap="none" dirty="0">
                <a:solidFill>
                  <a:schemeClr val="bg1"/>
                </a:solidFill>
                <a:latin typeface="Times New Roman" panose="02020603050405020304" pitchFamily="18" charset="0"/>
                <a:cs typeface="Times New Roman" panose="02020603050405020304" pitchFamily="18" charset="0"/>
              </a:rPr>
              <a:t> </a:t>
            </a:r>
            <a:r>
              <a:rPr lang="en-US" cap="none" dirty="0" err="1">
                <a:solidFill>
                  <a:schemeClr val="bg1"/>
                </a:solidFill>
                <a:latin typeface="Times New Roman" panose="02020603050405020304" pitchFamily="18" charset="0"/>
                <a:cs typeface="Times New Roman" panose="02020603050405020304" pitchFamily="18" charset="0"/>
              </a:rPr>
              <a:t>tử</a:t>
            </a:r>
            <a:r>
              <a:rPr lang="en-US" cap="none" dirty="0">
                <a:solidFill>
                  <a:schemeClr val="bg1"/>
                </a:solidFill>
                <a:latin typeface="Times New Roman" panose="02020603050405020304" pitchFamily="18" charset="0"/>
                <a:cs typeface="Times New Roman" panose="02020603050405020304" pitchFamily="18" charset="0"/>
              </a:rPr>
              <a:t> </a:t>
            </a:r>
            <a:r>
              <a:rPr lang="en-US" cap="none" dirty="0" err="1">
                <a:solidFill>
                  <a:schemeClr val="bg1"/>
                </a:solidFill>
                <a:latin typeface="Times New Roman" panose="02020603050405020304" pitchFamily="18" charset="0"/>
                <a:cs typeface="Times New Roman" panose="02020603050405020304" pitchFamily="18" charset="0"/>
              </a:rPr>
              <a:t>từ</a:t>
            </a:r>
            <a:r>
              <a:rPr lang="en-US" cap="none" dirty="0">
                <a:solidFill>
                  <a:schemeClr val="bg1"/>
                </a:solidFill>
                <a:latin typeface="Times New Roman" panose="02020603050405020304" pitchFamily="18" charset="0"/>
                <a:cs typeface="Times New Roman" panose="02020603050405020304" pitchFamily="18" charset="0"/>
              </a:rPr>
              <a:t> </a:t>
            </a:r>
            <a:r>
              <a:rPr lang="en-US" cap="none" dirty="0" err="1">
                <a:solidFill>
                  <a:schemeClr val="bg1"/>
                </a:solidFill>
                <a:latin typeface="Times New Roman" panose="02020603050405020304" pitchFamily="18" charset="0"/>
                <a:cs typeface="Times New Roman" panose="02020603050405020304" pitchFamily="18" charset="0"/>
              </a:rPr>
              <a:t>một</a:t>
            </a:r>
            <a:r>
              <a:rPr lang="en-US" cap="none" dirty="0">
                <a:solidFill>
                  <a:schemeClr val="bg1"/>
                </a:solidFill>
                <a:latin typeface="Times New Roman" panose="02020603050405020304" pitchFamily="18" charset="0"/>
                <a:cs typeface="Times New Roman" panose="02020603050405020304" pitchFamily="18" charset="0"/>
              </a:rPr>
              <a:t> array </a:t>
            </a:r>
            <a:r>
              <a:rPr lang="en-US" cap="none" dirty="0" err="1">
                <a:solidFill>
                  <a:schemeClr val="bg1"/>
                </a:solidFill>
                <a:latin typeface="Times New Roman" panose="02020603050405020304" pitchFamily="18" charset="0"/>
                <a:cs typeface="Times New Roman" panose="02020603050405020304" pitchFamily="18" charset="0"/>
              </a:rPr>
              <a:t>hoặc</a:t>
            </a:r>
            <a:r>
              <a:rPr lang="en-US" cap="none" dirty="0">
                <a:solidFill>
                  <a:schemeClr val="bg1"/>
                </a:solidFill>
                <a:latin typeface="Times New Roman" panose="02020603050405020304" pitchFamily="18" charset="0"/>
                <a:cs typeface="Times New Roman" panose="02020603050405020304" pitchFamily="18" charset="0"/>
              </a:rPr>
              <a:t> </a:t>
            </a:r>
            <a:r>
              <a:rPr lang="en-US" cap="none" dirty="0" err="1">
                <a:solidFill>
                  <a:schemeClr val="bg1"/>
                </a:solidFill>
                <a:latin typeface="Times New Roman" panose="02020603050405020304" pitchFamily="18" charset="0"/>
                <a:cs typeface="Times New Roman" panose="02020603050405020304" pitchFamily="18" charset="0"/>
              </a:rPr>
              <a:t>một</a:t>
            </a:r>
            <a:r>
              <a:rPr lang="en-US" cap="none" dirty="0">
                <a:solidFill>
                  <a:schemeClr val="bg1"/>
                </a:solidFill>
                <a:latin typeface="Times New Roman" panose="02020603050405020304" pitchFamily="18" charset="0"/>
                <a:cs typeface="Times New Roman" panose="02020603050405020304" pitchFamily="18" charset="0"/>
              </a:rPr>
              <a:t> list </a:t>
            </a:r>
            <a:r>
              <a:rPr lang="en-US" cap="none" dirty="0" err="1">
                <a:solidFill>
                  <a:schemeClr val="bg1"/>
                </a:solidFill>
                <a:latin typeface="Times New Roman" panose="02020603050405020304" pitchFamily="18" charset="0"/>
                <a:cs typeface="Times New Roman" panose="02020603050405020304" pitchFamily="18" charset="0"/>
              </a:rPr>
              <a:t>khác</a:t>
            </a:r>
            <a:r>
              <a:rPr lang="en-US" cap="none" dirty="0">
                <a:solidFill>
                  <a:schemeClr val="bg1"/>
                </a:solidFill>
                <a:latin typeface="Times New Roman" panose="02020603050405020304" pitchFamily="18" charset="0"/>
                <a:cs typeface="Times New Roman" panose="02020603050405020304" pitchFamily="18" charset="0"/>
              </a:rPr>
              <a:t> ta </a:t>
            </a:r>
            <a:r>
              <a:rPr lang="en-US" cap="none" dirty="0" err="1">
                <a:solidFill>
                  <a:schemeClr val="bg1"/>
                </a:solidFill>
                <a:latin typeface="Times New Roman" panose="02020603050405020304" pitchFamily="18" charset="0"/>
                <a:cs typeface="Times New Roman" panose="02020603050405020304" pitchFamily="18" charset="0"/>
              </a:rPr>
              <a:t>sử</a:t>
            </a:r>
            <a:r>
              <a:rPr lang="en-US" cap="none" dirty="0">
                <a:solidFill>
                  <a:schemeClr val="bg1"/>
                </a:solidFill>
                <a:latin typeface="Times New Roman" panose="02020603050405020304" pitchFamily="18" charset="0"/>
                <a:cs typeface="Times New Roman" panose="02020603050405020304" pitchFamily="18" charset="0"/>
              </a:rPr>
              <a:t> </a:t>
            </a:r>
            <a:r>
              <a:rPr lang="en-US" cap="none" dirty="0" err="1">
                <a:solidFill>
                  <a:schemeClr val="bg1"/>
                </a:solidFill>
                <a:latin typeface="Times New Roman" panose="02020603050405020304" pitchFamily="18" charset="0"/>
                <a:cs typeface="Times New Roman" panose="02020603050405020304" pitchFamily="18" charset="0"/>
              </a:rPr>
              <a:t>dụng</a:t>
            </a:r>
            <a:r>
              <a:rPr lang="en-US" cap="none" dirty="0">
                <a:solidFill>
                  <a:schemeClr val="bg1"/>
                </a:solidFill>
                <a:latin typeface="Times New Roman" panose="02020603050405020304" pitchFamily="18" charset="0"/>
                <a:cs typeface="Times New Roman" panose="02020603050405020304" pitchFamily="18" charset="0"/>
              </a:rPr>
              <a:t> </a:t>
            </a:r>
            <a:r>
              <a:rPr lang="en-US" cap="none" dirty="0" err="1">
                <a:solidFill>
                  <a:schemeClr val="bg1"/>
                </a:solidFill>
                <a:latin typeface="Times New Roman" panose="02020603050405020304" pitchFamily="18" charset="0"/>
                <a:cs typeface="Times New Roman" panose="02020603050405020304" pitchFamily="18" charset="0"/>
              </a:rPr>
              <a:t>phương</a:t>
            </a:r>
            <a:r>
              <a:rPr lang="en-US" cap="none" dirty="0">
                <a:solidFill>
                  <a:schemeClr val="bg1"/>
                </a:solidFill>
                <a:latin typeface="Times New Roman" panose="02020603050405020304" pitchFamily="18" charset="0"/>
                <a:cs typeface="Times New Roman" panose="02020603050405020304" pitchFamily="18" charset="0"/>
              </a:rPr>
              <a:t> </a:t>
            </a:r>
            <a:r>
              <a:rPr lang="en-US" cap="none" dirty="0" err="1">
                <a:solidFill>
                  <a:schemeClr val="bg1"/>
                </a:solidFill>
                <a:latin typeface="Times New Roman" panose="02020603050405020304" pitchFamily="18" charset="0"/>
                <a:cs typeface="Times New Roman" panose="02020603050405020304" pitchFamily="18" charset="0"/>
              </a:rPr>
              <a:t>thức</a:t>
            </a:r>
            <a:r>
              <a:rPr lang="en-US" cap="none" dirty="0">
                <a:solidFill>
                  <a:schemeClr val="bg1"/>
                </a:solidFill>
                <a:latin typeface="Times New Roman" panose="02020603050405020304" pitchFamily="18" charset="0"/>
                <a:cs typeface="Times New Roman" panose="02020603050405020304" pitchFamily="18" charset="0"/>
              </a:rPr>
              <a:t> </a:t>
            </a:r>
            <a:r>
              <a:rPr lang="en-US" cap="none" dirty="0" err="1">
                <a:solidFill>
                  <a:schemeClr val="bg1"/>
                </a:solidFill>
                <a:latin typeface="Times New Roman" panose="02020603050405020304" pitchFamily="18" charset="0"/>
                <a:cs typeface="Times New Roman" panose="02020603050405020304" pitchFamily="18" charset="0"/>
              </a:rPr>
              <a:t>addrange</a:t>
            </a:r>
            <a:r>
              <a:rPr lang="en-US" cap="none" dirty="0">
                <a:solidFill>
                  <a:schemeClr val="bg1"/>
                </a:solidFill>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dirty="0">
              <a:solidFill>
                <a:srgbClr val="FF0000"/>
              </a:solidFill>
              <a:latin typeface="Times New Roman" panose="02020603050405020304" pitchFamily="18" charset="0"/>
              <a:cs typeface="Times New Roman" panose="02020603050405020304" pitchFamily="18" charset="0"/>
            </a:endParaRPr>
          </a:p>
        </p:txBody>
      </p:sp>
      <p:sp>
        <p:nvSpPr>
          <p:cNvPr id="12" name="Content Placeholder 11">
            <a:extLst>
              <a:ext uri="{FF2B5EF4-FFF2-40B4-BE49-F238E27FC236}">
                <a16:creationId xmlns:a16="http://schemas.microsoft.com/office/drawing/2014/main" id="{B08C72A8-36A3-49C5-8267-E2C764FB0F1A}"/>
              </a:ext>
            </a:extLst>
          </p:cNvPr>
          <p:cNvSpPr>
            <a:spLocks noGrp="1"/>
          </p:cNvSpPr>
          <p:nvPr>
            <p:ph sz="half" idx="2"/>
          </p:nvPr>
        </p:nvSpPr>
        <p:spPr>
          <a:xfrm>
            <a:off x="0" y="3429000"/>
            <a:ext cx="5897218" cy="4724399"/>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                                                     </a:t>
            </a:r>
            <a:endParaRPr lang="en-US" dirty="0">
              <a:solidFill>
                <a:srgbClr val="FF0000"/>
              </a:solidFill>
            </a:endParaRPr>
          </a:p>
          <a:p>
            <a:pPr marL="0" indent="0">
              <a:buNone/>
            </a:pPr>
            <a:r>
              <a:rPr lang="en-US" dirty="0"/>
              <a:t>	</a:t>
            </a:r>
          </a:p>
        </p:txBody>
      </p:sp>
      <p:sp>
        <p:nvSpPr>
          <p:cNvPr id="7" name="Text Placeholder 6">
            <a:extLst>
              <a:ext uri="{FF2B5EF4-FFF2-40B4-BE49-F238E27FC236}">
                <a16:creationId xmlns:a16="http://schemas.microsoft.com/office/drawing/2014/main" id="{81FD68FB-7FB3-45DB-BEA7-5E106F972B97}"/>
              </a:ext>
            </a:extLst>
          </p:cNvPr>
          <p:cNvSpPr>
            <a:spLocks noGrp="1"/>
          </p:cNvSpPr>
          <p:nvPr>
            <p:ph type="body" sz="quarter" idx="3"/>
          </p:nvPr>
        </p:nvSpPr>
        <p:spPr>
          <a:xfrm>
            <a:off x="6019801" y="583095"/>
            <a:ext cx="6172198" cy="2120348"/>
          </a:xfrm>
        </p:spPr>
        <p:txBody>
          <a:bodyPr/>
          <a:lstStyle/>
          <a:p>
            <a:r>
              <a:rPr lang="en-US" dirty="0" err="1">
                <a:solidFill>
                  <a:schemeClr val="accent1"/>
                </a:solidFill>
              </a:rPr>
              <a:t>Xóa</a:t>
            </a:r>
            <a:r>
              <a:rPr lang="en-US" dirty="0">
                <a:solidFill>
                  <a:schemeClr val="accent1"/>
                </a:solidFill>
              </a:rPr>
              <a:t>:</a:t>
            </a:r>
          </a:p>
          <a:p>
            <a:r>
              <a:rPr lang="en-US" sz="2400" cap="none" dirty="0" err="1">
                <a:solidFill>
                  <a:schemeClr val="bg1"/>
                </a:solidFill>
                <a:latin typeface="Times New Roman" panose="02020603050405020304" pitchFamily="18" charset="0"/>
                <a:cs typeface="Times New Roman" panose="02020603050405020304" pitchFamily="18" charset="0"/>
              </a:rPr>
              <a:t>Sử</a:t>
            </a:r>
            <a:r>
              <a:rPr lang="en-US" sz="2400" cap="none" dirty="0">
                <a:solidFill>
                  <a:schemeClr val="bg1"/>
                </a:solidFill>
                <a:latin typeface="Times New Roman" panose="02020603050405020304" pitchFamily="18" charset="0"/>
                <a:cs typeface="Times New Roman" panose="02020603050405020304" pitchFamily="18" charset="0"/>
              </a:rPr>
              <a:t> </a:t>
            </a:r>
            <a:r>
              <a:rPr lang="en-US" sz="2400" cap="none" dirty="0" err="1">
                <a:solidFill>
                  <a:schemeClr val="bg1"/>
                </a:solidFill>
                <a:latin typeface="Times New Roman" panose="02020603050405020304" pitchFamily="18" charset="0"/>
                <a:cs typeface="Times New Roman" panose="02020603050405020304" pitchFamily="18" charset="0"/>
              </a:rPr>
              <a:t>dụng</a:t>
            </a:r>
            <a:r>
              <a:rPr lang="en-US" sz="2400" cap="none" dirty="0">
                <a:solidFill>
                  <a:schemeClr val="bg1"/>
                </a:solidFill>
                <a:latin typeface="Times New Roman" panose="02020603050405020304" pitchFamily="18" charset="0"/>
                <a:cs typeface="Times New Roman" panose="02020603050405020304" pitchFamily="18" charset="0"/>
              </a:rPr>
              <a:t> </a:t>
            </a:r>
            <a:r>
              <a:rPr lang="en-US" sz="2400" cap="none" dirty="0" err="1">
                <a:solidFill>
                  <a:schemeClr val="bg1"/>
                </a:solidFill>
                <a:latin typeface="Times New Roman" panose="02020603050405020304" pitchFamily="18" charset="0"/>
                <a:cs typeface="Times New Roman" panose="02020603050405020304" pitchFamily="18" charset="0"/>
              </a:rPr>
              <a:t>phương</a:t>
            </a:r>
            <a:r>
              <a:rPr lang="en-US" sz="2400" cap="none" dirty="0">
                <a:solidFill>
                  <a:schemeClr val="bg1"/>
                </a:solidFill>
                <a:latin typeface="Times New Roman" panose="02020603050405020304" pitchFamily="18" charset="0"/>
                <a:cs typeface="Times New Roman" panose="02020603050405020304" pitchFamily="18" charset="0"/>
              </a:rPr>
              <a:t> </a:t>
            </a:r>
            <a:r>
              <a:rPr lang="en-US" sz="2400" cap="none" dirty="0" err="1">
                <a:solidFill>
                  <a:schemeClr val="bg1"/>
                </a:solidFill>
                <a:latin typeface="Times New Roman" panose="02020603050405020304" pitchFamily="18" charset="0"/>
                <a:cs typeface="Times New Roman" panose="02020603050405020304" pitchFamily="18" charset="0"/>
              </a:rPr>
              <a:t>thức</a:t>
            </a:r>
            <a:r>
              <a:rPr lang="en-US" sz="2400" cap="none" dirty="0">
                <a:solidFill>
                  <a:schemeClr val="bg1"/>
                </a:solidFill>
                <a:latin typeface="Times New Roman" panose="02020603050405020304" pitchFamily="18" charset="0"/>
                <a:cs typeface="Times New Roman" panose="02020603050405020304" pitchFamily="18" charset="0"/>
              </a:rPr>
              <a:t> remove() </a:t>
            </a:r>
            <a:r>
              <a:rPr lang="en-US" sz="2400" cap="none" dirty="0" err="1">
                <a:solidFill>
                  <a:schemeClr val="bg1"/>
                </a:solidFill>
                <a:latin typeface="Times New Roman" panose="02020603050405020304" pitchFamily="18" charset="0"/>
                <a:cs typeface="Times New Roman" panose="02020603050405020304" pitchFamily="18" charset="0"/>
              </a:rPr>
              <a:t>để</a:t>
            </a:r>
            <a:r>
              <a:rPr lang="en-US" sz="2400" cap="none" dirty="0">
                <a:solidFill>
                  <a:schemeClr val="bg1"/>
                </a:solidFill>
                <a:latin typeface="Times New Roman" panose="02020603050405020304" pitchFamily="18" charset="0"/>
                <a:cs typeface="Times New Roman" panose="02020603050405020304" pitchFamily="18" charset="0"/>
              </a:rPr>
              <a:t> </a:t>
            </a:r>
            <a:r>
              <a:rPr lang="en-US" sz="2400" cap="none" dirty="0" err="1">
                <a:solidFill>
                  <a:schemeClr val="bg1"/>
                </a:solidFill>
                <a:latin typeface="Times New Roman" panose="02020603050405020304" pitchFamily="18" charset="0"/>
                <a:cs typeface="Times New Roman" panose="02020603050405020304" pitchFamily="18" charset="0"/>
              </a:rPr>
              <a:t>xóa</a:t>
            </a:r>
            <a:r>
              <a:rPr lang="en-US" sz="2400" cap="none" dirty="0">
                <a:solidFill>
                  <a:schemeClr val="bg1"/>
                </a:solidFill>
                <a:latin typeface="Times New Roman" panose="02020603050405020304" pitchFamily="18" charset="0"/>
                <a:cs typeface="Times New Roman" panose="02020603050405020304" pitchFamily="18" charset="0"/>
              </a:rPr>
              <a:t> </a:t>
            </a:r>
            <a:r>
              <a:rPr lang="en-US" sz="2400" cap="none" dirty="0" err="1">
                <a:solidFill>
                  <a:schemeClr val="bg1"/>
                </a:solidFill>
                <a:latin typeface="Times New Roman" panose="02020603050405020304" pitchFamily="18" charset="0"/>
                <a:cs typeface="Times New Roman" panose="02020603050405020304" pitchFamily="18" charset="0"/>
              </a:rPr>
              <a:t>phần</a:t>
            </a:r>
            <a:r>
              <a:rPr lang="en-US" sz="2400" cap="none" dirty="0">
                <a:solidFill>
                  <a:schemeClr val="bg1"/>
                </a:solidFill>
                <a:latin typeface="Times New Roman" panose="02020603050405020304" pitchFamily="18" charset="0"/>
                <a:cs typeface="Times New Roman" panose="02020603050405020304" pitchFamily="18" charset="0"/>
              </a:rPr>
              <a:t> </a:t>
            </a:r>
            <a:r>
              <a:rPr lang="en-US" sz="2400" cap="none" dirty="0" err="1">
                <a:solidFill>
                  <a:schemeClr val="bg1"/>
                </a:solidFill>
                <a:latin typeface="Times New Roman" panose="02020603050405020304" pitchFamily="18" charset="0"/>
                <a:cs typeface="Times New Roman" panose="02020603050405020304" pitchFamily="18" charset="0"/>
              </a:rPr>
              <a:t>tử</a:t>
            </a:r>
            <a:r>
              <a:rPr lang="en-US" sz="2400" cap="none" dirty="0">
                <a:solidFill>
                  <a:schemeClr val="bg1"/>
                </a:solidFill>
                <a:latin typeface="Times New Roman" panose="02020603050405020304" pitchFamily="18" charset="0"/>
                <a:cs typeface="Times New Roman" panose="02020603050405020304" pitchFamily="18" charset="0"/>
              </a:rPr>
              <a:t> </a:t>
            </a:r>
            <a:r>
              <a:rPr lang="en-US" sz="2400" cap="none" dirty="0" err="1">
                <a:solidFill>
                  <a:schemeClr val="bg1"/>
                </a:solidFill>
                <a:latin typeface="Times New Roman" panose="02020603050405020304" pitchFamily="18" charset="0"/>
                <a:cs typeface="Times New Roman" panose="02020603050405020304" pitchFamily="18" charset="0"/>
              </a:rPr>
              <a:t>xuất</a:t>
            </a:r>
            <a:r>
              <a:rPr lang="en-US" sz="2400" cap="none" dirty="0">
                <a:solidFill>
                  <a:schemeClr val="bg1"/>
                </a:solidFill>
                <a:latin typeface="Times New Roman" panose="02020603050405020304" pitchFamily="18" charset="0"/>
                <a:cs typeface="Times New Roman" panose="02020603050405020304" pitchFamily="18" charset="0"/>
              </a:rPr>
              <a:t> </a:t>
            </a:r>
            <a:r>
              <a:rPr lang="en-US" sz="2400" cap="none" dirty="0" err="1">
                <a:solidFill>
                  <a:schemeClr val="bg1"/>
                </a:solidFill>
                <a:latin typeface="Times New Roman" panose="02020603050405020304" pitchFamily="18" charset="0"/>
                <a:cs typeface="Times New Roman" panose="02020603050405020304" pitchFamily="18" charset="0"/>
              </a:rPr>
              <a:t>hiện</a:t>
            </a:r>
            <a:r>
              <a:rPr lang="en-US" sz="2400" cap="none" dirty="0">
                <a:solidFill>
                  <a:schemeClr val="bg1"/>
                </a:solidFill>
                <a:latin typeface="Times New Roman" panose="02020603050405020304" pitchFamily="18" charset="0"/>
                <a:cs typeface="Times New Roman" panose="02020603050405020304" pitchFamily="18" charset="0"/>
              </a:rPr>
              <a:t> </a:t>
            </a:r>
            <a:r>
              <a:rPr lang="en-US" sz="2400" cap="none" dirty="0" err="1">
                <a:solidFill>
                  <a:schemeClr val="bg1"/>
                </a:solidFill>
                <a:latin typeface="Times New Roman" panose="02020603050405020304" pitchFamily="18" charset="0"/>
                <a:cs typeface="Times New Roman" panose="02020603050405020304" pitchFamily="18" charset="0"/>
              </a:rPr>
              <a:t>đầu</a:t>
            </a:r>
            <a:r>
              <a:rPr lang="en-US" sz="2400" cap="none" dirty="0">
                <a:solidFill>
                  <a:schemeClr val="bg1"/>
                </a:solidFill>
                <a:latin typeface="Times New Roman" panose="02020603050405020304" pitchFamily="18" charset="0"/>
                <a:cs typeface="Times New Roman" panose="02020603050405020304" pitchFamily="18" charset="0"/>
              </a:rPr>
              <a:t> </a:t>
            </a:r>
            <a:r>
              <a:rPr lang="en-US" sz="2400" cap="none" dirty="0" err="1">
                <a:solidFill>
                  <a:schemeClr val="bg1"/>
                </a:solidFill>
                <a:latin typeface="Times New Roman" panose="02020603050405020304" pitchFamily="18" charset="0"/>
                <a:cs typeface="Times New Roman" panose="02020603050405020304" pitchFamily="18" charset="0"/>
              </a:rPr>
              <a:t>tiên</a:t>
            </a:r>
            <a:r>
              <a:rPr lang="en-US" sz="2400" cap="none" dirty="0">
                <a:solidFill>
                  <a:schemeClr val="bg1"/>
                </a:solidFill>
                <a:latin typeface="Times New Roman" panose="02020603050405020304" pitchFamily="18" charset="0"/>
                <a:cs typeface="Times New Roman" panose="02020603050405020304" pitchFamily="18" charset="0"/>
              </a:rPr>
              <a:t> </a:t>
            </a:r>
            <a:r>
              <a:rPr lang="en-US" sz="2400" cap="none" dirty="0" err="1">
                <a:solidFill>
                  <a:schemeClr val="bg1"/>
                </a:solidFill>
                <a:latin typeface="Times New Roman" panose="02020603050405020304" pitchFamily="18" charset="0"/>
                <a:cs typeface="Times New Roman" panose="02020603050405020304" pitchFamily="18" charset="0"/>
              </a:rPr>
              <a:t>trong</a:t>
            </a:r>
            <a:r>
              <a:rPr lang="en-US" sz="2400" cap="none" dirty="0">
                <a:solidFill>
                  <a:schemeClr val="bg1"/>
                </a:solidFill>
                <a:latin typeface="Times New Roman" panose="02020603050405020304" pitchFamily="18" charset="0"/>
                <a:cs typeface="Times New Roman" panose="02020603050405020304" pitchFamily="18" charset="0"/>
              </a:rPr>
              <a:t> list. </a:t>
            </a:r>
            <a:r>
              <a:rPr lang="en-US" sz="2400" cap="none" dirty="0" err="1">
                <a:solidFill>
                  <a:schemeClr val="bg1"/>
                </a:solidFill>
                <a:latin typeface="Times New Roman" panose="02020603050405020304" pitchFamily="18" charset="0"/>
                <a:cs typeface="Times New Roman" panose="02020603050405020304" pitchFamily="18" charset="0"/>
              </a:rPr>
              <a:t>Hoặc</a:t>
            </a:r>
            <a:r>
              <a:rPr lang="en-US" sz="2400" cap="none" dirty="0">
                <a:solidFill>
                  <a:schemeClr val="bg1"/>
                </a:solidFill>
                <a:latin typeface="Times New Roman" panose="02020603050405020304" pitchFamily="18" charset="0"/>
                <a:cs typeface="Times New Roman" panose="02020603050405020304" pitchFamily="18" charset="0"/>
              </a:rPr>
              <a:t> </a:t>
            </a:r>
            <a:r>
              <a:rPr lang="en-US" sz="2400" cap="none" dirty="0" err="1">
                <a:solidFill>
                  <a:schemeClr val="bg1"/>
                </a:solidFill>
                <a:latin typeface="Times New Roman" panose="02020603050405020304" pitchFamily="18" charset="0"/>
                <a:cs typeface="Times New Roman" panose="02020603050405020304" pitchFamily="18" charset="0"/>
              </a:rPr>
              <a:t>sử</a:t>
            </a:r>
            <a:r>
              <a:rPr lang="en-US" sz="2400" cap="none" dirty="0">
                <a:solidFill>
                  <a:schemeClr val="bg1"/>
                </a:solidFill>
                <a:latin typeface="Times New Roman" panose="02020603050405020304" pitchFamily="18" charset="0"/>
                <a:cs typeface="Times New Roman" panose="02020603050405020304" pitchFamily="18" charset="0"/>
              </a:rPr>
              <a:t> </a:t>
            </a:r>
            <a:r>
              <a:rPr lang="en-US" sz="2400" cap="none" dirty="0" err="1">
                <a:solidFill>
                  <a:schemeClr val="bg1"/>
                </a:solidFill>
                <a:latin typeface="Times New Roman" panose="02020603050405020304" pitchFamily="18" charset="0"/>
                <a:cs typeface="Times New Roman" panose="02020603050405020304" pitchFamily="18" charset="0"/>
              </a:rPr>
              <a:t>dụng</a:t>
            </a:r>
            <a:r>
              <a:rPr lang="en-US" sz="2400" cap="none" dirty="0">
                <a:solidFill>
                  <a:schemeClr val="bg1"/>
                </a:solidFill>
                <a:latin typeface="Times New Roman" panose="02020603050405020304" pitchFamily="18" charset="0"/>
                <a:cs typeface="Times New Roman" panose="02020603050405020304" pitchFamily="18" charset="0"/>
              </a:rPr>
              <a:t> </a:t>
            </a:r>
            <a:r>
              <a:rPr lang="en-US" sz="2400" cap="none" dirty="0" err="1">
                <a:solidFill>
                  <a:schemeClr val="bg1"/>
                </a:solidFill>
                <a:latin typeface="Times New Roman" panose="02020603050405020304" pitchFamily="18" charset="0"/>
                <a:cs typeface="Times New Roman" panose="02020603050405020304" pitchFamily="18" charset="0"/>
              </a:rPr>
              <a:t>phương</a:t>
            </a:r>
            <a:r>
              <a:rPr lang="en-US" sz="2400" cap="none" dirty="0">
                <a:solidFill>
                  <a:schemeClr val="bg1"/>
                </a:solidFill>
                <a:latin typeface="Times New Roman" panose="02020603050405020304" pitchFamily="18" charset="0"/>
                <a:cs typeface="Times New Roman" panose="02020603050405020304" pitchFamily="18" charset="0"/>
              </a:rPr>
              <a:t> </a:t>
            </a:r>
            <a:r>
              <a:rPr lang="en-US" sz="2400" cap="none" dirty="0" err="1">
                <a:solidFill>
                  <a:schemeClr val="bg1"/>
                </a:solidFill>
                <a:latin typeface="Times New Roman" panose="02020603050405020304" pitchFamily="18" charset="0"/>
                <a:cs typeface="Times New Roman" panose="02020603050405020304" pitchFamily="18" charset="0"/>
              </a:rPr>
              <a:t>thức</a:t>
            </a:r>
            <a:r>
              <a:rPr lang="en-US" sz="2400" cap="none" dirty="0">
                <a:solidFill>
                  <a:schemeClr val="bg1"/>
                </a:solidFill>
                <a:latin typeface="Times New Roman" panose="02020603050405020304" pitchFamily="18" charset="0"/>
                <a:cs typeface="Times New Roman" panose="02020603050405020304" pitchFamily="18" charset="0"/>
              </a:rPr>
              <a:t> </a:t>
            </a:r>
            <a:r>
              <a:rPr lang="en-US" sz="2400" cap="none" dirty="0" err="1">
                <a:solidFill>
                  <a:schemeClr val="bg1"/>
                </a:solidFill>
                <a:latin typeface="Times New Roman" panose="02020603050405020304" pitchFamily="18" charset="0"/>
                <a:cs typeface="Times New Roman" panose="02020603050405020304" pitchFamily="18" charset="0"/>
              </a:rPr>
              <a:t>removeat</a:t>
            </a:r>
            <a:r>
              <a:rPr lang="en-US" sz="2400" cap="none" dirty="0">
                <a:solidFill>
                  <a:schemeClr val="bg1"/>
                </a:solidFill>
                <a:latin typeface="Times New Roman" panose="02020603050405020304" pitchFamily="18" charset="0"/>
                <a:cs typeface="Times New Roman" panose="02020603050405020304" pitchFamily="18" charset="0"/>
              </a:rPr>
              <a:t>() </a:t>
            </a:r>
            <a:r>
              <a:rPr lang="en-US" sz="2400" cap="none" dirty="0" err="1">
                <a:solidFill>
                  <a:schemeClr val="bg1"/>
                </a:solidFill>
                <a:latin typeface="Times New Roman" panose="02020603050405020304" pitchFamily="18" charset="0"/>
                <a:cs typeface="Times New Roman" panose="02020603050405020304" pitchFamily="18" charset="0"/>
              </a:rPr>
              <a:t>để</a:t>
            </a:r>
            <a:r>
              <a:rPr lang="en-US" sz="2400" cap="none" dirty="0">
                <a:solidFill>
                  <a:schemeClr val="bg1"/>
                </a:solidFill>
                <a:latin typeface="Times New Roman" panose="02020603050405020304" pitchFamily="18" charset="0"/>
                <a:cs typeface="Times New Roman" panose="02020603050405020304" pitchFamily="18" charset="0"/>
              </a:rPr>
              <a:t> </a:t>
            </a:r>
            <a:r>
              <a:rPr lang="en-US" sz="2400" cap="none" dirty="0" err="1">
                <a:solidFill>
                  <a:schemeClr val="bg1"/>
                </a:solidFill>
                <a:latin typeface="Times New Roman" panose="02020603050405020304" pitchFamily="18" charset="0"/>
                <a:cs typeface="Times New Roman" panose="02020603050405020304" pitchFamily="18" charset="0"/>
              </a:rPr>
              <a:t>xóa</a:t>
            </a:r>
            <a:r>
              <a:rPr lang="en-US" sz="2400" cap="none" dirty="0">
                <a:solidFill>
                  <a:schemeClr val="bg1"/>
                </a:solidFill>
                <a:latin typeface="Times New Roman" panose="02020603050405020304" pitchFamily="18" charset="0"/>
                <a:cs typeface="Times New Roman" panose="02020603050405020304" pitchFamily="18" charset="0"/>
              </a:rPr>
              <a:t> </a:t>
            </a:r>
            <a:r>
              <a:rPr lang="en-US" sz="2400" cap="none" dirty="0" err="1">
                <a:solidFill>
                  <a:schemeClr val="bg1"/>
                </a:solidFill>
                <a:latin typeface="Times New Roman" panose="02020603050405020304" pitchFamily="18" charset="0"/>
                <a:cs typeface="Times New Roman" panose="02020603050405020304" pitchFamily="18" charset="0"/>
              </a:rPr>
              <a:t>phần</a:t>
            </a:r>
            <a:r>
              <a:rPr lang="en-US" sz="2400" cap="none" dirty="0">
                <a:solidFill>
                  <a:schemeClr val="bg1"/>
                </a:solidFill>
                <a:latin typeface="Times New Roman" panose="02020603050405020304" pitchFamily="18" charset="0"/>
                <a:cs typeface="Times New Roman" panose="02020603050405020304" pitchFamily="18" charset="0"/>
              </a:rPr>
              <a:t> </a:t>
            </a:r>
            <a:r>
              <a:rPr lang="en-US" sz="2400" cap="none" dirty="0" err="1">
                <a:solidFill>
                  <a:schemeClr val="bg1"/>
                </a:solidFill>
                <a:latin typeface="Times New Roman" panose="02020603050405020304" pitchFamily="18" charset="0"/>
                <a:cs typeface="Times New Roman" panose="02020603050405020304" pitchFamily="18" charset="0"/>
              </a:rPr>
              <a:t>tử</a:t>
            </a:r>
            <a:r>
              <a:rPr lang="en-US" sz="2400" cap="none" dirty="0">
                <a:solidFill>
                  <a:schemeClr val="bg1"/>
                </a:solidFill>
                <a:latin typeface="Times New Roman" panose="02020603050405020304" pitchFamily="18" charset="0"/>
                <a:cs typeface="Times New Roman" panose="02020603050405020304" pitchFamily="18" charset="0"/>
              </a:rPr>
              <a:t> </a:t>
            </a:r>
            <a:r>
              <a:rPr lang="en-US" sz="2400" cap="none" dirty="0" err="1">
                <a:solidFill>
                  <a:schemeClr val="bg1"/>
                </a:solidFill>
                <a:latin typeface="Times New Roman" panose="02020603050405020304" pitchFamily="18" charset="0"/>
                <a:cs typeface="Times New Roman" panose="02020603050405020304" pitchFamily="18" charset="0"/>
              </a:rPr>
              <a:t>tại</a:t>
            </a:r>
            <a:r>
              <a:rPr lang="en-US" sz="2400" cap="none" dirty="0">
                <a:solidFill>
                  <a:schemeClr val="bg1"/>
                </a:solidFill>
                <a:latin typeface="Times New Roman" panose="02020603050405020304" pitchFamily="18" charset="0"/>
                <a:cs typeface="Times New Roman" panose="02020603050405020304" pitchFamily="18" charset="0"/>
              </a:rPr>
              <a:t> </a:t>
            </a:r>
            <a:r>
              <a:rPr lang="en-US" sz="2400" cap="none" dirty="0" err="1">
                <a:solidFill>
                  <a:schemeClr val="bg1"/>
                </a:solidFill>
                <a:latin typeface="Times New Roman" panose="02020603050405020304" pitchFamily="18" charset="0"/>
                <a:cs typeface="Times New Roman" panose="02020603050405020304" pitchFamily="18" charset="0"/>
              </a:rPr>
              <a:t>một</a:t>
            </a:r>
            <a:r>
              <a:rPr lang="en-US" sz="2400" cap="none" dirty="0">
                <a:solidFill>
                  <a:schemeClr val="bg1"/>
                </a:solidFill>
                <a:latin typeface="Times New Roman" panose="02020603050405020304" pitchFamily="18" charset="0"/>
                <a:cs typeface="Times New Roman" panose="02020603050405020304" pitchFamily="18" charset="0"/>
              </a:rPr>
              <a:t> </a:t>
            </a:r>
            <a:r>
              <a:rPr lang="en-US" sz="2400" cap="none" dirty="0" err="1">
                <a:solidFill>
                  <a:schemeClr val="bg1"/>
                </a:solidFill>
                <a:latin typeface="Times New Roman" panose="02020603050405020304" pitchFamily="18" charset="0"/>
                <a:cs typeface="Times New Roman" panose="02020603050405020304" pitchFamily="18" charset="0"/>
              </a:rPr>
              <a:t>vị</a:t>
            </a:r>
            <a:r>
              <a:rPr lang="en-US" sz="2400" cap="none" dirty="0">
                <a:solidFill>
                  <a:schemeClr val="bg1"/>
                </a:solidFill>
                <a:latin typeface="Times New Roman" panose="02020603050405020304" pitchFamily="18" charset="0"/>
                <a:cs typeface="Times New Roman" panose="02020603050405020304" pitchFamily="18" charset="0"/>
              </a:rPr>
              <a:t> </a:t>
            </a:r>
            <a:r>
              <a:rPr lang="en-US" sz="2400" cap="none" dirty="0" err="1">
                <a:solidFill>
                  <a:schemeClr val="bg1"/>
                </a:solidFill>
                <a:latin typeface="Times New Roman" panose="02020603050405020304" pitchFamily="18" charset="0"/>
                <a:cs typeface="Times New Roman" panose="02020603050405020304" pitchFamily="18" charset="0"/>
              </a:rPr>
              <a:t>rí</a:t>
            </a:r>
            <a:r>
              <a:rPr lang="en-US" sz="2400" cap="none" dirty="0">
                <a:solidFill>
                  <a:schemeClr val="bg1"/>
                </a:solidFill>
                <a:latin typeface="Times New Roman" panose="02020603050405020304" pitchFamily="18" charset="0"/>
                <a:cs typeface="Times New Roman" panose="02020603050405020304" pitchFamily="18" charset="0"/>
              </a:rPr>
              <a:t> index </a:t>
            </a:r>
            <a:r>
              <a:rPr lang="en-US" sz="2400" cap="none" dirty="0" err="1">
                <a:solidFill>
                  <a:schemeClr val="bg1"/>
                </a:solidFill>
                <a:latin typeface="Times New Roman" panose="02020603050405020304" pitchFamily="18" charset="0"/>
                <a:cs typeface="Times New Roman" panose="02020603050405020304" pitchFamily="18" charset="0"/>
              </a:rPr>
              <a:t>được</a:t>
            </a:r>
            <a:r>
              <a:rPr lang="en-US" sz="2400" cap="none" dirty="0">
                <a:solidFill>
                  <a:schemeClr val="bg1"/>
                </a:solidFill>
                <a:latin typeface="Times New Roman" panose="02020603050405020304" pitchFamily="18" charset="0"/>
                <a:cs typeface="Times New Roman" panose="02020603050405020304" pitchFamily="18" charset="0"/>
              </a:rPr>
              <a:t> </a:t>
            </a:r>
            <a:r>
              <a:rPr lang="en-US" sz="2400" cap="none" dirty="0" err="1">
                <a:solidFill>
                  <a:schemeClr val="bg1"/>
                </a:solidFill>
                <a:latin typeface="Times New Roman" panose="02020603050405020304" pitchFamily="18" charset="0"/>
                <a:cs typeface="Times New Roman" panose="02020603050405020304" pitchFamily="18" charset="0"/>
              </a:rPr>
              <a:t>chỉ</a:t>
            </a:r>
            <a:r>
              <a:rPr lang="en-US" sz="2400" cap="none" dirty="0">
                <a:solidFill>
                  <a:schemeClr val="bg1"/>
                </a:solidFill>
                <a:latin typeface="Times New Roman" panose="02020603050405020304" pitchFamily="18" charset="0"/>
                <a:cs typeface="Times New Roman" panose="02020603050405020304" pitchFamily="18" charset="0"/>
              </a:rPr>
              <a:t> </a:t>
            </a:r>
            <a:r>
              <a:rPr lang="en-US" sz="2400" cap="none" dirty="0" err="1">
                <a:solidFill>
                  <a:schemeClr val="bg1"/>
                </a:solidFill>
                <a:latin typeface="Times New Roman" panose="02020603050405020304" pitchFamily="18" charset="0"/>
                <a:cs typeface="Times New Roman" panose="02020603050405020304" pitchFamily="18" charset="0"/>
              </a:rPr>
              <a:t>định</a:t>
            </a:r>
            <a:r>
              <a:rPr lang="en-US" sz="2400" cap="none" dirty="0">
                <a:solidFill>
                  <a:schemeClr val="bg1"/>
                </a:solidFill>
                <a:latin typeface="Times New Roman" panose="02020603050405020304" pitchFamily="18" charset="0"/>
                <a:cs typeface="Times New Roman" panose="02020603050405020304" pitchFamily="18" charset="0"/>
              </a:rPr>
              <a:t>.</a:t>
            </a:r>
          </a:p>
        </p:txBody>
      </p:sp>
      <p:pic>
        <p:nvPicPr>
          <p:cNvPr id="10" name="Content Placeholder 9" descr="Text&#10;&#10;Description automatically generated">
            <a:extLst>
              <a:ext uri="{FF2B5EF4-FFF2-40B4-BE49-F238E27FC236}">
                <a16:creationId xmlns:a16="http://schemas.microsoft.com/office/drawing/2014/main" id="{23D3998E-AACA-4CD5-BDF6-C0F04834F113}"/>
              </a:ext>
            </a:extLst>
          </p:cNvPr>
          <p:cNvPicPr>
            <a:picLocks noGrp="1"/>
          </p:cNvPicPr>
          <p:nvPr>
            <p:ph sz="quarter" idx="4"/>
          </p:nvPr>
        </p:nvPicPr>
        <p:blipFill>
          <a:blip r:embed="rId2"/>
          <a:stretch>
            <a:fillRect/>
          </a:stretch>
        </p:blipFill>
        <p:spPr>
          <a:xfrm>
            <a:off x="6019801" y="2846856"/>
            <a:ext cx="5673277" cy="1924072"/>
          </a:xfrm>
          <a:prstGeom prst="rect">
            <a:avLst/>
          </a:prstGeom>
          <a:noFill/>
          <a:ln>
            <a:noFill/>
          </a:ln>
        </p:spPr>
      </p:pic>
      <p:pic>
        <p:nvPicPr>
          <p:cNvPr id="13" name="Picture 12" descr="Text&#10;&#10;Description automatically generated">
            <a:extLst>
              <a:ext uri="{FF2B5EF4-FFF2-40B4-BE49-F238E27FC236}">
                <a16:creationId xmlns:a16="http://schemas.microsoft.com/office/drawing/2014/main" id="{07A8B759-F20A-4FA6-A75E-03C470B933B5}"/>
              </a:ext>
            </a:extLst>
          </p:cNvPr>
          <p:cNvPicPr/>
          <p:nvPr/>
        </p:nvPicPr>
        <p:blipFill>
          <a:blip r:embed="rId3"/>
          <a:stretch>
            <a:fillRect/>
          </a:stretch>
        </p:blipFill>
        <p:spPr>
          <a:xfrm>
            <a:off x="61292" y="2696983"/>
            <a:ext cx="5897218" cy="3458818"/>
          </a:xfrm>
          <a:prstGeom prst="rect">
            <a:avLst/>
          </a:prstGeom>
          <a:noFill/>
          <a:ln>
            <a:noFill/>
          </a:ln>
        </p:spPr>
      </p:pic>
      <p:pic>
        <p:nvPicPr>
          <p:cNvPr id="14" name="Picture 13" descr="Text&#10;&#10;Description automatically generated">
            <a:extLst>
              <a:ext uri="{FF2B5EF4-FFF2-40B4-BE49-F238E27FC236}">
                <a16:creationId xmlns:a16="http://schemas.microsoft.com/office/drawing/2014/main" id="{DDF1E9D9-FE4C-41B5-83F9-9BBECC6AD405}"/>
              </a:ext>
            </a:extLst>
          </p:cNvPr>
          <p:cNvPicPr/>
          <p:nvPr/>
        </p:nvPicPr>
        <p:blipFill>
          <a:blip r:embed="rId4"/>
          <a:stretch>
            <a:fillRect/>
          </a:stretch>
        </p:blipFill>
        <p:spPr>
          <a:xfrm>
            <a:off x="6233492" y="5669741"/>
            <a:ext cx="3465110" cy="662940"/>
          </a:xfrm>
          <a:prstGeom prst="rect">
            <a:avLst/>
          </a:prstGeom>
          <a:noFill/>
          <a:ln>
            <a:noFill/>
          </a:ln>
        </p:spPr>
      </p:pic>
      <p:sp>
        <p:nvSpPr>
          <p:cNvPr id="2" name="Rectangle 1">
            <a:extLst>
              <a:ext uri="{FF2B5EF4-FFF2-40B4-BE49-F238E27FC236}">
                <a16:creationId xmlns:a16="http://schemas.microsoft.com/office/drawing/2014/main" id="{91A08767-D877-468D-BF2F-BE1B82F30256}"/>
              </a:ext>
            </a:extLst>
          </p:cNvPr>
          <p:cNvSpPr/>
          <p:nvPr/>
        </p:nvSpPr>
        <p:spPr>
          <a:xfrm>
            <a:off x="6233491" y="5035586"/>
            <a:ext cx="1956351" cy="461665"/>
          </a:xfrm>
          <a:prstGeom prst="rect">
            <a:avLst/>
          </a:prstGeom>
        </p:spPr>
        <p:txBody>
          <a:bodyPr wrap="square">
            <a:spAutoFit/>
          </a:bodyPr>
          <a:lstStyle/>
          <a:p>
            <a:r>
              <a:rPr lang="en-US" sz="2400" dirty="0" err="1">
                <a:solidFill>
                  <a:schemeClr val="accent1"/>
                </a:solidFill>
                <a:latin typeface="Times New Roman" panose="02020603050405020304" pitchFamily="18" charset="0"/>
                <a:cs typeface="Times New Roman" panose="02020603050405020304" pitchFamily="18" charset="0"/>
              </a:rPr>
              <a:t>Cú</a:t>
            </a:r>
            <a:r>
              <a:rPr lang="en-US" sz="2400" dirty="0">
                <a:solidFill>
                  <a:schemeClr val="accent1"/>
                </a:solidFill>
                <a:latin typeface="Times New Roman" panose="02020603050405020304" pitchFamily="18" charset="0"/>
                <a:cs typeface="Times New Roman" panose="02020603050405020304" pitchFamily="18" charset="0"/>
              </a:rPr>
              <a:t> </a:t>
            </a:r>
            <a:r>
              <a:rPr lang="en-US" sz="2400" dirty="0" err="1">
                <a:solidFill>
                  <a:schemeClr val="accent1"/>
                </a:solidFill>
                <a:latin typeface="Times New Roman" panose="02020603050405020304" pitchFamily="18" charset="0"/>
                <a:cs typeface="Times New Roman" panose="02020603050405020304" pitchFamily="18" charset="0"/>
              </a:rPr>
              <a:t>pháp</a:t>
            </a:r>
            <a:r>
              <a:rPr lang="en-US" sz="2400" dirty="0">
                <a:solidFill>
                  <a:schemeClr val="accent1"/>
                </a:solidFill>
              </a:rPr>
              <a:t>:</a:t>
            </a:r>
          </a:p>
        </p:txBody>
      </p:sp>
    </p:spTree>
    <p:extLst>
      <p:ext uri="{BB962C8B-B14F-4D97-AF65-F5344CB8AC3E}">
        <p14:creationId xmlns:p14="http://schemas.microsoft.com/office/powerpoint/2010/main" val="4279612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B5CD5-1E8E-448C-80B5-6D890EB68856}"/>
              </a:ext>
            </a:extLst>
          </p:cNvPr>
          <p:cNvSpPr>
            <a:spLocks noGrp="1"/>
          </p:cNvSpPr>
          <p:nvPr>
            <p:ph type="title"/>
          </p:nvPr>
        </p:nvSpPr>
        <p:spPr>
          <a:xfrm>
            <a:off x="0" y="19053"/>
            <a:ext cx="12192000" cy="447676"/>
          </a:xfrm>
        </p:spPr>
        <p:txBody>
          <a:bodyPr>
            <a:noAutofit/>
          </a:bodyPr>
          <a:lstStyle/>
          <a:p>
            <a:pPr marL="742950" indent="-742950">
              <a:buFont typeface="+mj-lt"/>
              <a:buAutoNum type="alphaLcParenR" startAt="2"/>
            </a:pPr>
            <a:r>
              <a:rPr lang="en-US" sz="2800" dirty="0" err="1">
                <a:solidFill>
                  <a:schemeClr val="accent1"/>
                </a:solidFill>
                <a:latin typeface="Times New Roman" panose="02020603050405020304" pitchFamily="18" charset="0"/>
                <a:cs typeface="Times New Roman" panose="02020603050405020304" pitchFamily="18" charset="0"/>
              </a:rPr>
              <a:t>ArrayList</a:t>
            </a:r>
            <a:endParaRPr lang="en-US" sz="2800" dirty="0">
              <a:solidFill>
                <a:schemeClr val="accent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11C93DD-2DA1-4C4A-82DE-1337BCA33CD3}"/>
              </a:ext>
            </a:extLst>
          </p:cNvPr>
          <p:cNvSpPr>
            <a:spLocks noGrp="1"/>
          </p:cNvSpPr>
          <p:nvPr>
            <p:ph type="body" idx="1"/>
          </p:nvPr>
        </p:nvSpPr>
        <p:spPr>
          <a:xfrm>
            <a:off x="0" y="580408"/>
            <a:ext cx="6019800" cy="1679912"/>
          </a:xfrm>
        </p:spPr>
        <p:txBody>
          <a:bodyPr/>
          <a:lstStyle/>
          <a:p>
            <a:r>
              <a:rPr lang="en-US" dirty="0">
                <a:solidFill>
                  <a:srgbClr val="FF0000"/>
                </a:solidFill>
              </a:rPr>
              <a:t>     </a:t>
            </a:r>
            <a:r>
              <a:rPr lang="en-US" dirty="0" err="1">
                <a:solidFill>
                  <a:schemeClr val="accent1"/>
                </a:solidFill>
              </a:rPr>
              <a:t>Thêm</a:t>
            </a:r>
            <a:endParaRPr lang="en-US" dirty="0">
              <a:solidFill>
                <a:schemeClr val="accent1"/>
              </a:solidFill>
            </a:endParaRPr>
          </a:p>
          <a:p>
            <a:pPr algn="ctr"/>
            <a:r>
              <a:rPr lang="vi-VN" sz="1800" cap="none" dirty="0">
                <a:solidFill>
                  <a:schemeClr val="bg1"/>
                </a:solidFill>
                <a:latin typeface="Times New Roman" panose="02020603050405020304" pitchFamily="18" charset="0"/>
                <a:cs typeface="Times New Roman" panose="02020603050405020304" pitchFamily="18" charset="0"/>
              </a:rPr>
              <a:t>Để thêm phần tử vào cuối danh sách có thể dùng hai phương thức: add để thêm từng phần tử đơn; addrange để thêm danh sách phần tử. Addrange nhận tham số là một mảng các object.</a:t>
            </a:r>
            <a:endParaRPr lang="en-US" sz="1800" cap="none" dirty="0">
              <a:solidFill>
                <a:schemeClr val="bg1"/>
              </a:solidFill>
              <a:latin typeface="Times New Roman" panose="02020603050405020304" pitchFamily="18" charset="0"/>
              <a:cs typeface="Times New Roman" panose="02020603050405020304" pitchFamily="18" charset="0"/>
            </a:endParaRPr>
          </a:p>
          <a:p>
            <a:endParaRPr lang="en-US" sz="1800" cap="none" dirty="0">
              <a:latin typeface="+mj-lt"/>
            </a:endParaRPr>
          </a:p>
        </p:txBody>
      </p:sp>
      <p:sp>
        <p:nvSpPr>
          <p:cNvPr id="4" name="Content Placeholder 3">
            <a:extLst>
              <a:ext uri="{FF2B5EF4-FFF2-40B4-BE49-F238E27FC236}">
                <a16:creationId xmlns:a16="http://schemas.microsoft.com/office/drawing/2014/main" id="{364485A7-56E7-4575-92E3-F11540896726}"/>
              </a:ext>
            </a:extLst>
          </p:cNvPr>
          <p:cNvSpPr>
            <a:spLocks noGrp="1"/>
          </p:cNvSpPr>
          <p:nvPr>
            <p:ph sz="half" idx="2"/>
          </p:nvPr>
        </p:nvSpPr>
        <p:spPr>
          <a:xfrm>
            <a:off x="1" y="2279375"/>
            <a:ext cx="6019800" cy="4559571"/>
          </a:xfrm>
        </p:spPr>
        <p:txBody>
          <a:bodyPr/>
          <a:lstStyle/>
          <a:p>
            <a:pPr marL="0" indent="0">
              <a:buNone/>
            </a:pPr>
            <a:endParaRPr lang="en-US" sz="2000" dirty="0">
              <a:latin typeface="+mj-lt"/>
            </a:endParaRPr>
          </a:p>
          <a:p>
            <a:pPr marL="0" indent="0">
              <a:buNone/>
            </a:pPr>
            <a:endParaRPr lang="en-US" sz="2000" dirty="0">
              <a:latin typeface="+mj-lt"/>
            </a:endParaRPr>
          </a:p>
          <a:p>
            <a:pPr marL="0" indent="0">
              <a:buNone/>
            </a:pPr>
            <a:endParaRPr lang="en-US" sz="2000" dirty="0">
              <a:latin typeface="+mj-lt"/>
            </a:endParaRPr>
          </a:p>
          <a:p>
            <a:pPr marL="0" indent="0">
              <a:buNone/>
            </a:pPr>
            <a:r>
              <a:rPr lang="vi-VN" dirty="0">
                <a:solidFill>
                  <a:schemeClr val="bg1"/>
                </a:solidFill>
                <a:latin typeface="Times New Roman" panose="02020603050405020304" pitchFamily="18" charset="0"/>
                <a:cs typeface="Times New Roman" panose="02020603050405020304" pitchFamily="18" charset="0"/>
              </a:rPr>
              <a:t>Chúng ta cũng có thể chèn phần tử vào vị trí bất kỳ trong danh sách với phương thức Insert hoặc InsertRange</a:t>
            </a:r>
            <a:r>
              <a:rPr lang="en-US" dirty="0">
                <a:solidFill>
                  <a:schemeClr val="bg1"/>
                </a:solidFill>
                <a:latin typeface="Times New Roman" panose="02020603050405020304" pitchFamily="18" charset="0"/>
                <a:cs typeface="Times New Roman" panose="02020603050405020304" pitchFamily="18" charset="0"/>
              </a:rPr>
              <a:t>.</a:t>
            </a:r>
          </a:p>
          <a:p>
            <a:pPr marL="0" indent="0">
              <a:buNone/>
            </a:pPr>
            <a:endParaRPr lang="en-US" sz="1800" dirty="0">
              <a:latin typeface="+mj-lt"/>
            </a:endParaRPr>
          </a:p>
          <a:p>
            <a:pPr marL="0" indent="0">
              <a:buNone/>
            </a:pPr>
            <a:endParaRPr lang="en-US" sz="1800" dirty="0">
              <a:latin typeface="+mj-lt"/>
            </a:endParaRPr>
          </a:p>
          <a:p>
            <a:pPr marL="0" indent="0" algn="ctr">
              <a:buNone/>
            </a:pPr>
            <a:endParaRPr lang="en-US" dirty="0">
              <a:solidFill>
                <a:srgbClr val="FFC000"/>
              </a:solidFill>
              <a:latin typeface="Times New Roman" panose="02020603050405020304" pitchFamily="18" charset="0"/>
              <a:cs typeface="Times New Roman" panose="02020603050405020304" pitchFamily="18" charset="0"/>
            </a:endParaRPr>
          </a:p>
          <a:p>
            <a:pPr marL="0" indent="0" algn="ctr">
              <a:buNone/>
            </a:pPr>
            <a:r>
              <a:rPr lang="vi-VN" dirty="0">
                <a:solidFill>
                  <a:srgbClr val="FFC000"/>
                </a:solidFill>
                <a:latin typeface="Times New Roman" panose="02020603050405020304" pitchFamily="18" charset="0"/>
                <a:cs typeface="Times New Roman" panose="02020603050405020304" pitchFamily="18" charset="0"/>
              </a:rPr>
              <a:t>Khi chèn vào một vị trí, tất cả các phần tử đứng sau sẽ bị dồn về cuối danh sách.</a:t>
            </a:r>
            <a:endParaRPr lang="en-US" sz="2000" dirty="0">
              <a:solidFill>
                <a:srgbClr val="FFC000"/>
              </a:solidFill>
              <a:latin typeface="Times New Roman" panose="02020603050405020304" pitchFamily="18" charset="0"/>
              <a:cs typeface="Times New Roman" panose="02020603050405020304" pitchFamily="18" charset="0"/>
            </a:endParaRPr>
          </a:p>
          <a:p>
            <a:pPr marL="0" indent="0">
              <a:buNone/>
            </a:pPr>
            <a:endParaRPr lang="en-US" dirty="0"/>
          </a:p>
        </p:txBody>
      </p:sp>
      <p:sp>
        <p:nvSpPr>
          <p:cNvPr id="5" name="Text Placeholder 4">
            <a:extLst>
              <a:ext uri="{FF2B5EF4-FFF2-40B4-BE49-F238E27FC236}">
                <a16:creationId xmlns:a16="http://schemas.microsoft.com/office/drawing/2014/main" id="{9629202A-7FD2-4FE9-B174-138DF0765F4E}"/>
              </a:ext>
            </a:extLst>
          </p:cNvPr>
          <p:cNvSpPr>
            <a:spLocks noGrp="1"/>
          </p:cNvSpPr>
          <p:nvPr>
            <p:ph type="body" sz="quarter" idx="3"/>
          </p:nvPr>
        </p:nvSpPr>
        <p:spPr>
          <a:xfrm>
            <a:off x="6019800" y="837789"/>
            <a:ext cx="6172199" cy="1327906"/>
          </a:xfrm>
        </p:spPr>
        <p:txBody>
          <a:bodyPr/>
          <a:lstStyle/>
          <a:p>
            <a:r>
              <a:rPr lang="en-US" dirty="0" err="1">
                <a:solidFill>
                  <a:schemeClr val="accent1"/>
                </a:solidFill>
                <a:latin typeface="Times New Roman" panose="02020603050405020304" pitchFamily="18" charset="0"/>
                <a:cs typeface="Times New Roman" panose="02020603050405020304" pitchFamily="18" charset="0"/>
              </a:rPr>
              <a:t>Xóa</a:t>
            </a:r>
            <a:r>
              <a:rPr lang="en-US" dirty="0">
                <a:solidFill>
                  <a:schemeClr val="accent1"/>
                </a:solidFill>
                <a:latin typeface="Times New Roman" panose="02020603050405020304" pitchFamily="18" charset="0"/>
                <a:cs typeface="Times New Roman" panose="02020603050405020304" pitchFamily="18" charset="0"/>
              </a:rPr>
              <a:t>:</a:t>
            </a:r>
          </a:p>
          <a:p>
            <a:r>
              <a:rPr lang="vi-VN" sz="2000" cap="none" dirty="0">
                <a:solidFill>
                  <a:schemeClr val="bg1"/>
                </a:solidFill>
                <a:latin typeface="+mj-lt"/>
              </a:rPr>
              <a:t>Để xóa phần tử khỏi danh sách có thể sử dụng một trong các phương thức: remove,</a:t>
            </a:r>
            <a:r>
              <a:rPr lang="en-US" sz="2000" cap="none" dirty="0">
                <a:solidFill>
                  <a:schemeClr val="bg1"/>
                </a:solidFill>
                <a:latin typeface="+mj-lt"/>
              </a:rPr>
              <a:t> </a:t>
            </a:r>
            <a:r>
              <a:rPr lang="vi-VN" sz="2000" cap="none" dirty="0">
                <a:solidFill>
                  <a:schemeClr val="bg1"/>
                </a:solidFill>
                <a:latin typeface="+mj-lt"/>
              </a:rPr>
              <a:t>Removeat, removerange.</a:t>
            </a:r>
            <a:endParaRPr lang="en-US" sz="2000" cap="none" dirty="0">
              <a:solidFill>
                <a:schemeClr val="bg1"/>
              </a:solidFill>
              <a:latin typeface="+mj-lt"/>
            </a:endParaRPr>
          </a:p>
          <a:p>
            <a:endParaRPr lang="en-US" dirty="0">
              <a:solidFill>
                <a:srgbClr val="FF0000"/>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706CA95C-0D70-4A5D-AF11-3BA1268D7F69}"/>
              </a:ext>
            </a:extLst>
          </p:cNvPr>
          <p:cNvSpPr>
            <a:spLocks noGrp="1"/>
          </p:cNvSpPr>
          <p:nvPr>
            <p:ph sz="quarter" idx="4"/>
          </p:nvPr>
        </p:nvSpPr>
        <p:spPr>
          <a:xfrm>
            <a:off x="6019799" y="1696279"/>
            <a:ext cx="6172201" cy="5161722"/>
          </a:xfrm>
        </p:spPr>
        <p:txBody>
          <a:bodyPr>
            <a:normAutofit/>
          </a:bodyPr>
          <a:lstStyle/>
          <a:p>
            <a:endParaRPr lang="en-US" sz="2000" dirty="0">
              <a:latin typeface="+mj-lt"/>
            </a:endParaRPr>
          </a:p>
          <a:p>
            <a:endParaRPr lang="en-US" sz="2000" dirty="0">
              <a:latin typeface="+mj-lt"/>
            </a:endParaRPr>
          </a:p>
          <a:p>
            <a:endParaRPr lang="en-US" sz="2000" dirty="0">
              <a:latin typeface="+mj-lt"/>
            </a:endParaRPr>
          </a:p>
          <a:p>
            <a:pPr marL="0" indent="0">
              <a:buNone/>
            </a:pPr>
            <a:endParaRPr lang="en-US" sz="2000" dirty="0">
              <a:latin typeface="+mj-lt"/>
            </a:endParaRPr>
          </a:p>
          <a:p>
            <a:r>
              <a:rPr lang="vi-VN" sz="2000" dirty="0">
                <a:solidFill>
                  <a:schemeClr val="bg1"/>
                </a:solidFill>
                <a:latin typeface="+mj-lt"/>
              </a:rPr>
              <a:t>Remove sẽ xóa phần tử đầu tiên trong danh sách có giá trị trùng với giá trị cung cấp.</a:t>
            </a:r>
            <a:endParaRPr lang="en-US" sz="2000" dirty="0">
              <a:solidFill>
                <a:schemeClr val="bg1"/>
              </a:solidFill>
              <a:latin typeface="+mj-lt"/>
            </a:endParaRPr>
          </a:p>
          <a:p>
            <a:r>
              <a:rPr lang="vi-VN" sz="2000" dirty="0">
                <a:solidFill>
                  <a:schemeClr val="bg1"/>
                </a:solidFill>
                <a:latin typeface="+mj-lt"/>
              </a:rPr>
              <a:t>RemoveAt xóa bỏ phần tử ở một vị trí xác định.</a:t>
            </a:r>
            <a:endParaRPr lang="en-US" sz="2000" dirty="0">
              <a:solidFill>
                <a:schemeClr val="bg1"/>
              </a:solidFill>
              <a:latin typeface="+mj-lt"/>
            </a:endParaRPr>
          </a:p>
          <a:p>
            <a:r>
              <a:rPr lang="vi-VN" sz="2000" dirty="0">
                <a:solidFill>
                  <a:schemeClr val="bg1"/>
                </a:solidFill>
                <a:latin typeface="+mj-lt"/>
              </a:rPr>
              <a:t>RemoveRange xóa bỏ một nhóm phần tử.</a:t>
            </a:r>
            <a:endParaRPr lang="en-US" sz="2000" dirty="0">
              <a:solidFill>
                <a:schemeClr val="bg1"/>
              </a:solidFill>
              <a:latin typeface="+mj-lt"/>
            </a:endParaRPr>
          </a:p>
          <a:p>
            <a:r>
              <a:rPr lang="vi-VN" sz="2000" dirty="0">
                <a:solidFill>
                  <a:schemeClr val="bg1"/>
                </a:solidFill>
                <a:latin typeface="+mj-lt"/>
              </a:rPr>
              <a:t>Ngoài ra, để xóa bỏ tất cả các phân tử, có thể dùng phương thức Clear.</a:t>
            </a:r>
            <a:endParaRPr lang="en-US" sz="2000" dirty="0">
              <a:solidFill>
                <a:schemeClr val="bg1"/>
              </a:solidFill>
              <a:latin typeface="+mj-lt"/>
            </a:endParaRPr>
          </a:p>
        </p:txBody>
      </p:sp>
      <p:pic>
        <p:nvPicPr>
          <p:cNvPr id="7" name="Picture 6" descr="Text&#10;&#10;Description automatically generated with low confidence">
            <a:extLst>
              <a:ext uri="{FF2B5EF4-FFF2-40B4-BE49-F238E27FC236}">
                <a16:creationId xmlns:a16="http://schemas.microsoft.com/office/drawing/2014/main" id="{F841C730-EA18-414E-9D2D-1583D7A74F95}"/>
              </a:ext>
            </a:extLst>
          </p:cNvPr>
          <p:cNvPicPr/>
          <p:nvPr/>
        </p:nvPicPr>
        <p:blipFill>
          <a:blip r:embed="rId2"/>
          <a:stretch>
            <a:fillRect/>
          </a:stretch>
        </p:blipFill>
        <p:spPr>
          <a:xfrm>
            <a:off x="102703" y="4277140"/>
            <a:ext cx="5830957" cy="1398103"/>
          </a:xfrm>
          <a:prstGeom prst="rect">
            <a:avLst/>
          </a:prstGeom>
          <a:noFill/>
          <a:ln>
            <a:noFill/>
          </a:ln>
        </p:spPr>
      </p:pic>
      <p:pic>
        <p:nvPicPr>
          <p:cNvPr id="8" name="Picture 7" descr="Graphical user interface, text&#10;&#10;Description automatically generated">
            <a:extLst>
              <a:ext uri="{FF2B5EF4-FFF2-40B4-BE49-F238E27FC236}">
                <a16:creationId xmlns:a16="http://schemas.microsoft.com/office/drawing/2014/main" id="{77CD6F25-0709-47F5-81DB-A85E38621905}"/>
              </a:ext>
            </a:extLst>
          </p:cNvPr>
          <p:cNvPicPr/>
          <p:nvPr/>
        </p:nvPicPr>
        <p:blipFill>
          <a:blip r:embed="rId3"/>
          <a:stretch>
            <a:fillRect/>
          </a:stretch>
        </p:blipFill>
        <p:spPr>
          <a:xfrm>
            <a:off x="6019798" y="1550293"/>
            <a:ext cx="6019798" cy="1934816"/>
          </a:xfrm>
          <a:prstGeom prst="rect">
            <a:avLst/>
          </a:prstGeom>
          <a:noFill/>
          <a:ln>
            <a:noFill/>
          </a:ln>
        </p:spPr>
      </p:pic>
      <p:pic>
        <p:nvPicPr>
          <p:cNvPr id="9" name="Picture 8" descr="Graphical user interface, text&#10;&#10;Description automatically generated with medium confidence">
            <a:extLst>
              <a:ext uri="{FF2B5EF4-FFF2-40B4-BE49-F238E27FC236}">
                <a16:creationId xmlns:a16="http://schemas.microsoft.com/office/drawing/2014/main" id="{29EB6A68-ADD7-4F3E-805D-C5B13D4229E6}"/>
              </a:ext>
            </a:extLst>
          </p:cNvPr>
          <p:cNvPicPr/>
          <p:nvPr/>
        </p:nvPicPr>
        <p:blipFill>
          <a:blip r:embed="rId4"/>
          <a:stretch>
            <a:fillRect/>
          </a:stretch>
        </p:blipFill>
        <p:spPr>
          <a:xfrm>
            <a:off x="102703" y="1821146"/>
            <a:ext cx="5575854" cy="1812647"/>
          </a:xfrm>
          <a:prstGeom prst="rect">
            <a:avLst/>
          </a:prstGeom>
          <a:noFill/>
          <a:ln>
            <a:noFill/>
          </a:ln>
        </p:spPr>
      </p:pic>
    </p:spTree>
    <p:extLst>
      <p:ext uri="{BB962C8B-B14F-4D97-AF65-F5344CB8AC3E}">
        <p14:creationId xmlns:p14="http://schemas.microsoft.com/office/powerpoint/2010/main" val="3127948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E50D9E9-ACD0-4556-AFD4-1AC83CA36544}"/>
              </a:ext>
            </a:extLst>
          </p:cNvPr>
          <p:cNvSpPr>
            <a:spLocks noGrp="1"/>
          </p:cNvSpPr>
          <p:nvPr>
            <p:ph type="title"/>
          </p:nvPr>
        </p:nvSpPr>
        <p:spPr>
          <a:xfrm>
            <a:off x="0" y="1"/>
            <a:ext cx="12192000" cy="927651"/>
          </a:xfrm>
        </p:spPr>
        <p:txBody>
          <a:bodyPr>
            <a:normAutofit/>
          </a:bodyPr>
          <a:lstStyle/>
          <a:p>
            <a:pPr marL="742950" indent="-742950">
              <a:buFont typeface="+mj-lt"/>
              <a:buAutoNum type="arabicPeriod" startAt="5"/>
            </a:pPr>
            <a:r>
              <a:rPr lang="en-US" b="1" dirty="0" err="1">
                <a:solidFill>
                  <a:schemeClr val="accent1"/>
                </a:solidFill>
                <a:latin typeface="Times New Roman" panose="02020603050405020304" pitchFamily="18" charset="0"/>
                <a:cs typeface="Times New Roman" panose="02020603050405020304" pitchFamily="18" charset="0"/>
              </a:rPr>
              <a:t>Tìm</a:t>
            </a:r>
            <a:r>
              <a:rPr lang="en-US" b="1" dirty="0">
                <a:solidFill>
                  <a:schemeClr val="accent1"/>
                </a:solidFill>
                <a:latin typeface="Times New Roman" panose="02020603050405020304" pitchFamily="18" charset="0"/>
                <a:cs typeface="Times New Roman" panose="02020603050405020304" pitchFamily="18" charset="0"/>
              </a:rPr>
              <a:t> </a:t>
            </a:r>
            <a:r>
              <a:rPr lang="en-US" b="1" dirty="0" err="1">
                <a:solidFill>
                  <a:schemeClr val="accent1"/>
                </a:solidFill>
                <a:latin typeface="Times New Roman" panose="02020603050405020304" pitchFamily="18" charset="0"/>
                <a:cs typeface="Times New Roman" panose="02020603050405020304" pitchFamily="18" charset="0"/>
              </a:rPr>
              <a:t>kiếm</a:t>
            </a:r>
            <a:r>
              <a:rPr lang="en-US" b="1" dirty="0">
                <a:solidFill>
                  <a:schemeClr val="accent1"/>
                </a:solidFill>
                <a:latin typeface="Times New Roman" panose="02020603050405020304" pitchFamily="18" charset="0"/>
                <a:cs typeface="Times New Roman" panose="02020603050405020304" pitchFamily="18" charset="0"/>
              </a:rPr>
              <a:t> </a:t>
            </a:r>
            <a:r>
              <a:rPr lang="en-US" b="1" dirty="0" err="1">
                <a:solidFill>
                  <a:schemeClr val="accent1"/>
                </a:solidFill>
                <a:latin typeface="Times New Roman" panose="02020603050405020304" pitchFamily="18" charset="0"/>
                <a:cs typeface="Times New Roman" panose="02020603050405020304" pitchFamily="18" charset="0"/>
              </a:rPr>
              <a:t>thông</a:t>
            </a:r>
            <a:r>
              <a:rPr lang="en-US" b="1" dirty="0">
                <a:solidFill>
                  <a:schemeClr val="accent1"/>
                </a:solidFill>
                <a:latin typeface="Times New Roman" panose="02020603050405020304" pitchFamily="18" charset="0"/>
                <a:cs typeface="Times New Roman" panose="02020603050405020304" pitchFamily="18" charset="0"/>
              </a:rPr>
              <a:t> tin </a:t>
            </a:r>
            <a:r>
              <a:rPr lang="en-US" b="1" dirty="0" err="1">
                <a:solidFill>
                  <a:schemeClr val="accent1"/>
                </a:solidFill>
                <a:latin typeface="Times New Roman" panose="02020603050405020304" pitchFamily="18" charset="0"/>
                <a:cs typeface="Times New Roman" panose="02020603050405020304" pitchFamily="18" charset="0"/>
              </a:rPr>
              <a:t>trong</a:t>
            </a:r>
            <a:r>
              <a:rPr lang="en-US" b="1" dirty="0">
                <a:solidFill>
                  <a:schemeClr val="accent1"/>
                </a:solidFill>
                <a:latin typeface="Times New Roman" panose="02020603050405020304" pitchFamily="18" charset="0"/>
                <a:cs typeface="Times New Roman" panose="02020603050405020304" pitchFamily="18" charset="0"/>
              </a:rPr>
              <a:t> List, </a:t>
            </a:r>
            <a:r>
              <a:rPr lang="en-US" b="1" dirty="0" err="1">
                <a:solidFill>
                  <a:schemeClr val="accent1"/>
                </a:solidFill>
                <a:latin typeface="Times New Roman" panose="02020603050405020304" pitchFamily="18" charset="0"/>
                <a:cs typeface="Times New Roman" panose="02020603050405020304" pitchFamily="18" charset="0"/>
              </a:rPr>
              <a:t>ArrayList</a:t>
            </a:r>
            <a:r>
              <a:rPr lang="en-US" b="1" dirty="0">
                <a:solidFill>
                  <a:schemeClr val="accent1"/>
                </a:solidFill>
                <a:latin typeface="Times New Roman" panose="02020603050405020304" pitchFamily="18" charset="0"/>
                <a:cs typeface="Times New Roman" panose="02020603050405020304" pitchFamily="18" charset="0"/>
              </a:rPr>
              <a:t>.</a:t>
            </a:r>
            <a:endParaRPr lang="en-US" dirty="0">
              <a:solidFill>
                <a:schemeClr val="accent1"/>
              </a:solidFill>
            </a:endParaRPr>
          </a:p>
        </p:txBody>
      </p:sp>
      <p:sp>
        <p:nvSpPr>
          <p:cNvPr id="8" name="Text Placeholder 7">
            <a:extLst>
              <a:ext uri="{FF2B5EF4-FFF2-40B4-BE49-F238E27FC236}">
                <a16:creationId xmlns:a16="http://schemas.microsoft.com/office/drawing/2014/main" id="{43BFF929-8E3E-40CD-87CA-21786F41D63F}"/>
              </a:ext>
            </a:extLst>
          </p:cNvPr>
          <p:cNvSpPr>
            <a:spLocks noGrp="1"/>
          </p:cNvSpPr>
          <p:nvPr>
            <p:ph type="body" idx="1"/>
          </p:nvPr>
        </p:nvSpPr>
        <p:spPr>
          <a:xfrm>
            <a:off x="1" y="702366"/>
            <a:ext cx="6019800" cy="1123052"/>
          </a:xfrm>
        </p:spPr>
        <p:txBody>
          <a:bodyPr>
            <a:normAutofit fontScale="85000" lnSpcReduction="20000"/>
          </a:bodyPr>
          <a:lstStyle/>
          <a:p>
            <a:pPr marL="457200" indent="-457200">
              <a:buFont typeface="+mj-lt"/>
              <a:buAutoNum type="alphaLcParenR"/>
            </a:pPr>
            <a:r>
              <a:rPr lang="en-US" b="1" dirty="0">
                <a:solidFill>
                  <a:schemeClr val="accent1"/>
                </a:solidFill>
              </a:rPr>
              <a:t>List</a:t>
            </a:r>
            <a:endParaRPr lang="en-US" dirty="0">
              <a:solidFill>
                <a:schemeClr val="accent1"/>
              </a:solidFill>
            </a:endParaRPr>
          </a:p>
          <a:p>
            <a:pPr algn="ctr"/>
            <a:r>
              <a:rPr lang="en-US" sz="2600" cap="none" dirty="0">
                <a:solidFill>
                  <a:schemeClr val="bg1"/>
                </a:solidFill>
                <a:latin typeface="Times New Roman" panose="02020603050405020304" pitchFamily="18" charset="0"/>
                <a:cs typeface="Times New Roman" panose="02020603050405020304" pitchFamily="18" charset="0"/>
              </a:rPr>
              <a:t> </a:t>
            </a:r>
            <a:r>
              <a:rPr lang="en-US" sz="2600" cap="none" dirty="0" err="1">
                <a:solidFill>
                  <a:schemeClr val="bg1"/>
                </a:solidFill>
                <a:latin typeface="Times New Roman" panose="02020603050405020304" pitchFamily="18" charset="0"/>
                <a:cs typeface="Times New Roman" panose="02020603050405020304" pitchFamily="18" charset="0"/>
              </a:rPr>
              <a:t>Một</a:t>
            </a:r>
            <a:r>
              <a:rPr lang="en-US" sz="2600" cap="none" dirty="0">
                <a:solidFill>
                  <a:schemeClr val="bg1"/>
                </a:solidFill>
                <a:latin typeface="Times New Roman" panose="02020603050405020304" pitchFamily="18" charset="0"/>
                <a:cs typeface="Times New Roman" panose="02020603050405020304" pitchFamily="18" charset="0"/>
              </a:rPr>
              <a:t> </a:t>
            </a:r>
            <a:r>
              <a:rPr lang="en-US" sz="2600" cap="none" dirty="0" err="1">
                <a:solidFill>
                  <a:schemeClr val="bg1"/>
                </a:solidFill>
                <a:latin typeface="Times New Roman" panose="02020603050405020304" pitchFamily="18" charset="0"/>
                <a:cs typeface="Times New Roman" panose="02020603050405020304" pitchFamily="18" charset="0"/>
              </a:rPr>
              <a:t>số</a:t>
            </a:r>
            <a:r>
              <a:rPr lang="en-US" sz="2600" cap="none" dirty="0">
                <a:solidFill>
                  <a:schemeClr val="bg1"/>
                </a:solidFill>
                <a:latin typeface="Times New Roman" panose="02020603050405020304" pitchFamily="18" charset="0"/>
                <a:cs typeface="Times New Roman" panose="02020603050405020304" pitchFamily="18" charset="0"/>
              </a:rPr>
              <a:t> </a:t>
            </a:r>
            <a:r>
              <a:rPr lang="en-US" sz="2600" cap="none" dirty="0" err="1">
                <a:solidFill>
                  <a:schemeClr val="bg1"/>
                </a:solidFill>
                <a:latin typeface="Times New Roman" panose="02020603050405020304" pitchFamily="18" charset="0"/>
                <a:cs typeface="Times New Roman" panose="02020603050405020304" pitchFamily="18" charset="0"/>
              </a:rPr>
              <a:t>phương</a:t>
            </a:r>
            <a:r>
              <a:rPr lang="en-US" sz="2600" cap="none" dirty="0">
                <a:solidFill>
                  <a:schemeClr val="bg1"/>
                </a:solidFill>
                <a:latin typeface="Times New Roman" panose="02020603050405020304" pitchFamily="18" charset="0"/>
                <a:cs typeface="Times New Roman" panose="02020603050405020304" pitchFamily="18" charset="0"/>
              </a:rPr>
              <a:t> </a:t>
            </a:r>
            <a:r>
              <a:rPr lang="en-US" sz="2600" cap="none" dirty="0" err="1">
                <a:solidFill>
                  <a:schemeClr val="bg1"/>
                </a:solidFill>
                <a:latin typeface="Times New Roman" panose="02020603050405020304" pitchFamily="18" charset="0"/>
                <a:cs typeface="Times New Roman" panose="02020603050405020304" pitchFamily="18" charset="0"/>
              </a:rPr>
              <a:t>thức</a:t>
            </a:r>
            <a:r>
              <a:rPr lang="en-US" sz="2600" cap="none" dirty="0">
                <a:solidFill>
                  <a:schemeClr val="bg1"/>
                </a:solidFill>
                <a:latin typeface="Times New Roman" panose="02020603050405020304" pitchFamily="18" charset="0"/>
                <a:cs typeface="Times New Roman" panose="02020603050405020304" pitchFamily="18" charset="0"/>
              </a:rPr>
              <a:t> </a:t>
            </a:r>
            <a:r>
              <a:rPr lang="en-US" sz="2600" cap="none" dirty="0" err="1">
                <a:solidFill>
                  <a:schemeClr val="bg1"/>
                </a:solidFill>
                <a:latin typeface="Times New Roman" panose="02020603050405020304" pitchFamily="18" charset="0"/>
                <a:cs typeface="Times New Roman" panose="02020603050405020304" pitchFamily="18" charset="0"/>
              </a:rPr>
              <a:t>cho</a:t>
            </a:r>
            <a:r>
              <a:rPr lang="en-US" sz="2600" cap="none" dirty="0">
                <a:solidFill>
                  <a:schemeClr val="bg1"/>
                </a:solidFill>
                <a:latin typeface="Times New Roman" panose="02020603050405020304" pitchFamily="18" charset="0"/>
                <a:cs typeface="Times New Roman" panose="02020603050405020304" pitchFamily="18" charset="0"/>
              </a:rPr>
              <a:t> </a:t>
            </a:r>
            <a:r>
              <a:rPr lang="en-US" sz="2600" cap="none" dirty="0" err="1">
                <a:solidFill>
                  <a:schemeClr val="bg1"/>
                </a:solidFill>
                <a:latin typeface="Times New Roman" panose="02020603050405020304" pitchFamily="18" charset="0"/>
                <a:cs typeface="Times New Roman" panose="02020603050405020304" pitchFamily="18" charset="0"/>
              </a:rPr>
              <a:t>phép</a:t>
            </a:r>
            <a:r>
              <a:rPr lang="en-US" sz="2600" cap="none" dirty="0">
                <a:solidFill>
                  <a:schemeClr val="bg1"/>
                </a:solidFill>
                <a:latin typeface="Times New Roman" panose="02020603050405020304" pitchFamily="18" charset="0"/>
                <a:cs typeface="Times New Roman" panose="02020603050405020304" pitchFamily="18" charset="0"/>
              </a:rPr>
              <a:t> </a:t>
            </a:r>
            <a:r>
              <a:rPr lang="en-US" sz="2600" cap="none" dirty="0" err="1">
                <a:solidFill>
                  <a:schemeClr val="bg1"/>
                </a:solidFill>
                <a:latin typeface="Times New Roman" panose="02020603050405020304" pitchFamily="18" charset="0"/>
                <a:cs typeface="Times New Roman" panose="02020603050405020304" pitchFamily="18" charset="0"/>
              </a:rPr>
              <a:t>tìm</a:t>
            </a:r>
            <a:r>
              <a:rPr lang="en-US" sz="2600" cap="none" dirty="0">
                <a:solidFill>
                  <a:schemeClr val="bg1"/>
                </a:solidFill>
                <a:latin typeface="Times New Roman" panose="02020603050405020304" pitchFamily="18" charset="0"/>
                <a:cs typeface="Times New Roman" panose="02020603050405020304" pitchFamily="18" charset="0"/>
              </a:rPr>
              <a:t> </a:t>
            </a:r>
            <a:r>
              <a:rPr lang="en-US" sz="2600" cap="none" dirty="0" err="1">
                <a:solidFill>
                  <a:schemeClr val="bg1"/>
                </a:solidFill>
                <a:latin typeface="Times New Roman" panose="02020603050405020304" pitchFamily="18" charset="0"/>
                <a:cs typeface="Times New Roman" panose="02020603050405020304" pitchFamily="18" charset="0"/>
              </a:rPr>
              <a:t>kiếm</a:t>
            </a:r>
            <a:r>
              <a:rPr lang="en-US" sz="2600" cap="none" dirty="0">
                <a:solidFill>
                  <a:schemeClr val="bg1"/>
                </a:solidFill>
                <a:latin typeface="Times New Roman" panose="02020603050405020304" pitchFamily="18" charset="0"/>
                <a:cs typeface="Times New Roman" panose="02020603050405020304" pitchFamily="18" charset="0"/>
              </a:rPr>
              <a:t>, </a:t>
            </a:r>
            <a:r>
              <a:rPr lang="en-US" sz="2600" cap="none" dirty="0" err="1">
                <a:solidFill>
                  <a:schemeClr val="bg1"/>
                </a:solidFill>
                <a:latin typeface="Times New Roman" panose="02020603050405020304" pitchFamily="18" charset="0"/>
                <a:cs typeface="Times New Roman" panose="02020603050405020304" pitchFamily="18" charset="0"/>
              </a:rPr>
              <a:t>tra</a:t>
            </a:r>
            <a:r>
              <a:rPr lang="en-US" sz="2600" cap="none" dirty="0">
                <a:solidFill>
                  <a:schemeClr val="bg1"/>
                </a:solidFill>
                <a:latin typeface="Times New Roman" panose="02020603050405020304" pitchFamily="18" charset="0"/>
                <a:cs typeface="Times New Roman" panose="02020603050405020304" pitchFamily="18" charset="0"/>
              </a:rPr>
              <a:t> </a:t>
            </a:r>
            <a:r>
              <a:rPr lang="en-US" sz="2600" cap="none" dirty="0" err="1">
                <a:solidFill>
                  <a:schemeClr val="bg1"/>
                </a:solidFill>
                <a:latin typeface="Times New Roman" panose="02020603050405020304" pitchFamily="18" charset="0"/>
                <a:cs typeface="Times New Roman" panose="02020603050405020304" pitchFamily="18" charset="0"/>
              </a:rPr>
              <a:t>cứu</a:t>
            </a:r>
            <a:r>
              <a:rPr lang="en-US" sz="2600" cap="none" dirty="0">
                <a:solidFill>
                  <a:schemeClr val="bg1"/>
                </a:solidFill>
                <a:latin typeface="Times New Roman" panose="02020603050405020304" pitchFamily="18" charset="0"/>
                <a:cs typeface="Times New Roman" panose="02020603050405020304" pitchFamily="18" charset="0"/>
              </a:rPr>
              <a:t> </a:t>
            </a:r>
            <a:r>
              <a:rPr lang="en-US" sz="2600" cap="none" dirty="0" err="1">
                <a:solidFill>
                  <a:schemeClr val="bg1"/>
                </a:solidFill>
                <a:latin typeface="Times New Roman" panose="02020603050405020304" pitchFamily="18" charset="0"/>
                <a:cs typeface="Times New Roman" panose="02020603050405020304" pitchFamily="18" charset="0"/>
              </a:rPr>
              <a:t>vị</a:t>
            </a:r>
            <a:r>
              <a:rPr lang="en-US" sz="2600" cap="none" dirty="0">
                <a:solidFill>
                  <a:schemeClr val="bg1"/>
                </a:solidFill>
                <a:latin typeface="Times New Roman" panose="02020603050405020304" pitchFamily="18" charset="0"/>
                <a:cs typeface="Times New Roman" panose="02020603050405020304" pitchFamily="18" charset="0"/>
              </a:rPr>
              <a:t>  </a:t>
            </a:r>
            <a:r>
              <a:rPr lang="en-US" sz="2600" cap="none" dirty="0" err="1">
                <a:solidFill>
                  <a:schemeClr val="bg1"/>
                </a:solidFill>
                <a:latin typeface="Times New Roman" panose="02020603050405020304" pitchFamily="18" charset="0"/>
                <a:cs typeface="Times New Roman" panose="02020603050405020304" pitchFamily="18" charset="0"/>
              </a:rPr>
              <a:t>trí</a:t>
            </a:r>
            <a:r>
              <a:rPr lang="en-US" sz="2600" cap="none" dirty="0">
                <a:solidFill>
                  <a:schemeClr val="bg1"/>
                </a:solidFill>
                <a:latin typeface="Times New Roman" panose="02020603050405020304" pitchFamily="18" charset="0"/>
                <a:cs typeface="Times New Roman" panose="02020603050405020304" pitchFamily="18" charset="0"/>
              </a:rPr>
              <a:t> </a:t>
            </a:r>
            <a:r>
              <a:rPr lang="en-US" sz="2600" cap="none" dirty="0" err="1">
                <a:solidFill>
                  <a:schemeClr val="bg1"/>
                </a:solidFill>
                <a:latin typeface="Times New Roman" panose="02020603050405020304" pitchFamily="18" charset="0"/>
                <a:cs typeface="Times New Roman" panose="02020603050405020304" pitchFamily="18" charset="0"/>
              </a:rPr>
              <a:t>các</a:t>
            </a:r>
            <a:r>
              <a:rPr lang="en-US" sz="2600" cap="none" dirty="0">
                <a:solidFill>
                  <a:schemeClr val="bg1"/>
                </a:solidFill>
                <a:latin typeface="Times New Roman" panose="02020603050405020304" pitchFamily="18" charset="0"/>
                <a:cs typeface="Times New Roman" panose="02020603050405020304" pitchFamily="18" charset="0"/>
              </a:rPr>
              <a:t> </a:t>
            </a:r>
            <a:r>
              <a:rPr lang="en-US" sz="2600" cap="none" dirty="0" err="1">
                <a:solidFill>
                  <a:schemeClr val="bg1"/>
                </a:solidFill>
                <a:latin typeface="Times New Roman" panose="02020603050405020304" pitchFamily="18" charset="0"/>
                <a:cs typeface="Times New Roman" panose="02020603050405020304" pitchFamily="18" charset="0"/>
              </a:rPr>
              <a:t>phần</a:t>
            </a:r>
            <a:r>
              <a:rPr lang="en-US" sz="2600" cap="none" dirty="0">
                <a:solidFill>
                  <a:schemeClr val="bg1"/>
                </a:solidFill>
                <a:latin typeface="Times New Roman" panose="02020603050405020304" pitchFamily="18" charset="0"/>
                <a:cs typeface="Times New Roman" panose="02020603050405020304" pitchFamily="18" charset="0"/>
              </a:rPr>
              <a:t> </a:t>
            </a:r>
            <a:r>
              <a:rPr lang="en-US" sz="2600" cap="none" dirty="0" err="1">
                <a:solidFill>
                  <a:schemeClr val="bg1"/>
                </a:solidFill>
                <a:latin typeface="Times New Roman" panose="02020603050405020304" pitchFamily="18" charset="0"/>
                <a:cs typeface="Times New Roman" panose="02020603050405020304" pitchFamily="18" charset="0"/>
              </a:rPr>
              <a:t>tử</a:t>
            </a:r>
            <a:r>
              <a:rPr lang="en-US" sz="2600" cap="none" dirty="0">
                <a:solidFill>
                  <a:schemeClr val="bg1"/>
                </a:solidFill>
                <a:latin typeface="Times New Roman" panose="02020603050405020304" pitchFamily="18" charset="0"/>
                <a:cs typeface="Times New Roman" panose="02020603050405020304" pitchFamily="18" charset="0"/>
              </a:rPr>
              <a:t> </a:t>
            </a:r>
            <a:r>
              <a:rPr lang="en-US" sz="2600" cap="none" dirty="0" err="1">
                <a:solidFill>
                  <a:schemeClr val="bg1"/>
                </a:solidFill>
                <a:latin typeface="Times New Roman" panose="02020603050405020304" pitchFamily="18" charset="0"/>
                <a:cs typeface="Times New Roman" panose="02020603050405020304" pitchFamily="18" charset="0"/>
              </a:rPr>
              <a:t>trong</a:t>
            </a:r>
            <a:r>
              <a:rPr lang="en-US" sz="2600" cap="none" dirty="0">
                <a:solidFill>
                  <a:schemeClr val="bg1"/>
                </a:solidFill>
                <a:latin typeface="Times New Roman" panose="02020603050405020304" pitchFamily="18" charset="0"/>
                <a:cs typeface="Times New Roman" panose="02020603050405020304" pitchFamily="18" charset="0"/>
              </a:rPr>
              <a:t> list</a:t>
            </a:r>
          </a:p>
        </p:txBody>
      </p:sp>
      <p:pic>
        <p:nvPicPr>
          <p:cNvPr id="19" name="Content Placeholder 18">
            <a:extLst>
              <a:ext uri="{FF2B5EF4-FFF2-40B4-BE49-F238E27FC236}">
                <a16:creationId xmlns:a16="http://schemas.microsoft.com/office/drawing/2014/main" id="{41A2CE87-E47D-4E84-9B0A-F230BBCADA4D}"/>
              </a:ext>
            </a:extLst>
          </p:cNvPr>
          <p:cNvPicPr>
            <a:picLocks noGrp="1" noChangeAspect="1"/>
          </p:cNvPicPr>
          <p:nvPr>
            <p:ph sz="half" idx="2"/>
          </p:nvPr>
        </p:nvPicPr>
        <p:blipFill>
          <a:blip r:embed="rId2"/>
          <a:stretch>
            <a:fillRect/>
          </a:stretch>
        </p:blipFill>
        <p:spPr>
          <a:xfrm>
            <a:off x="95452" y="1956190"/>
            <a:ext cx="6000548" cy="3301069"/>
          </a:xfrm>
          <a:prstGeom prst="rect">
            <a:avLst/>
          </a:prstGeom>
        </p:spPr>
      </p:pic>
      <p:sp>
        <p:nvSpPr>
          <p:cNvPr id="10" name="Text Placeholder 9">
            <a:extLst>
              <a:ext uri="{FF2B5EF4-FFF2-40B4-BE49-F238E27FC236}">
                <a16:creationId xmlns:a16="http://schemas.microsoft.com/office/drawing/2014/main" id="{D78F1155-C1FE-4125-A77F-C55F61181733}"/>
              </a:ext>
            </a:extLst>
          </p:cNvPr>
          <p:cNvSpPr>
            <a:spLocks noGrp="1"/>
          </p:cNvSpPr>
          <p:nvPr>
            <p:ph type="body" sz="quarter" idx="3"/>
          </p:nvPr>
        </p:nvSpPr>
        <p:spPr>
          <a:xfrm>
            <a:off x="6361970" y="890332"/>
            <a:ext cx="6019800" cy="2371031"/>
          </a:xfrm>
        </p:spPr>
        <p:txBody>
          <a:bodyPr>
            <a:normAutofit fontScale="85000" lnSpcReduction="20000"/>
          </a:bodyPr>
          <a:lstStyle/>
          <a:p>
            <a:r>
              <a:rPr lang="en-US" cap="none" dirty="0" err="1">
                <a:solidFill>
                  <a:schemeClr val="bg1"/>
                </a:solidFill>
                <a:latin typeface="Times New Roman" panose="02020603050405020304" pitchFamily="18" charset="0"/>
                <a:cs typeface="Times New Roman" panose="02020603050405020304" pitchFamily="18" charset="0"/>
              </a:rPr>
              <a:t>Ví</a:t>
            </a:r>
            <a:r>
              <a:rPr lang="en-US" cap="none" dirty="0">
                <a:solidFill>
                  <a:schemeClr val="bg1"/>
                </a:solidFill>
                <a:latin typeface="Times New Roman" panose="02020603050405020304" pitchFamily="18" charset="0"/>
                <a:cs typeface="Times New Roman" panose="02020603050405020304" pitchFamily="18" charset="0"/>
              </a:rPr>
              <a:t> </a:t>
            </a:r>
            <a:r>
              <a:rPr lang="en-US" cap="none" dirty="0" err="1">
                <a:solidFill>
                  <a:schemeClr val="bg1"/>
                </a:solidFill>
                <a:latin typeface="Times New Roman" panose="02020603050405020304" pitchFamily="18" charset="0"/>
                <a:cs typeface="Times New Roman" panose="02020603050405020304" pitchFamily="18" charset="0"/>
              </a:rPr>
              <a:t>dụ</a:t>
            </a:r>
            <a:r>
              <a:rPr lang="en-US" cap="none" dirty="0">
                <a:solidFill>
                  <a:schemeClr val="bg1"/>
                </a:solidFill>
                <a:latin typeface="Times New Roman" panose="02020603050405020304" pitchFamily="18" charset="0"/>
                <a:cs typeface="Times New Roman" panose="02020603050405020304" pitchFamily="18" charset="0"/>
              </a:rPr>
              <a:t> </a:t>
            </a:r>
            <a:r>
              <a:rPr lang="en-US" cap="none" dirty="0" err="1">
                <a:solidFill>
                  <a:schemeClr val="bg1"/>
                </a:solidFill>
                <a:latin typeface="Times New Roman" panose="02020603050405020304" pitchFamily="18" charset="0"/>
                <a:cs typeface="Times New Roman" panose="02020603050405020304" pitchFamily="18" charset="0"/>
              </a:rPr>
              <a:t>xây</a:t>
            </a:r>
            <a:r>
              <a:rPr lang="en-US" cap="none" dirty="0">
                <a:solidFill>
                  <a:schemeClr val="bg1"/>
                </a:solidFill>
                <a:latin typeface="Times New Roman" panose="02020603050405020304" pitchFamily="18" charset="0"/>
                <a:cs typeface="Times New Roman" panose="02020603050405020304" pitchFamily="18" charset="0"/>
              </a:rPr>
              <a:t> </a:t>
            </a:r>
            <a:r>
              <a:rPr lang="en-US" cap="none" dirty="0" err="1">
                <a:solidFill>
                  <a:schemeClr val="bg1"/>
                </a:solidFill>
                <a:latin typeface="Times New Roman" panose="02020603050405020304" pitchFamily="18" charset="0"/>
                <a:cs typeface="Times New Roman" panose="02020603050405020304" pitchFamily="18" charset="0"/>
              </a:rPr>
              <a:t>dựng</a:t>
            </a:r>
            <a:r>
              <a:rPr lang="en-US" cap="none" dirty="0">
                <a:solidFill>
                  <a:schemeClr val="bg1"/>
                </a:solidFill>
                <a:latin typeface="Times New Roman" panose="02020603050405020304" pitchFamily="18" charset="0"/>
                <a:cs typeface="Times New Roman" panose="02020603050405020304" pitchFamily="18" charset="0"/>
              </a:rPr>
              <a:t> </a:t>
            </a:r>
            <a:r>
              <a:rPr lang="en-US" cap="none" dirty="0" err="1">
                <a:solidFill>
                  <a:schemeClr val="bg1"/>
                </a:solidFill>
                <a:latin typeface="Times New Roman" panose="02020603050405020304" pitchFamily="18" charset="0"/>
                <a:cs typeface="Times New Roman" panose="02020603050405020304" pitchFamily="18" charset="0"/>
              </a:rPr>
              <a:t>lớp</a:t>
            </a:r>
            <a:r>
              <a:rPr lang="en-US" cap="none" dirty="0">
                <a:solidFill>
                  <a:schemeClr val="bg1"/>
                </a:solidFill>
                <a:latin typeface="Times New Roman" panose="02020603050405020304" pitchFamily="18" charset="0"/>
                <a:cs typeface="Times New Roman" panose="02020603050405020304" pitchFamily="18" charset="0"/>
              </a:rPr>
              <a:t> </a:t>
            </a:r>
            <a:r>
              <a:rPr lang="en-US" cap="none" dirty="0" err="1">
                <a:solidFill>
                  <a:schemeClr val="bg1"/>
                </a:solidFill>
                <a:latin typeface="Times New Roman" panose="02020603050405020304" pitchFamily="18" charset="0"/>
                <a:cs typeface="Times New Roman" panose="02020603050405020304" pitchFamily="18" charset="0"/>
              </a:rPr>
              <a:t>searchnameproduct</a:t>
            </a:r>
            <a:endParaRPr lang="en-US" cap="none" dirty="0">
              <a:solidFill>
                <a:schemeClr val="bg1"/>
              </a:solidFill>
              <a:latin typeface="Times New Roman" panose="02020603050405020304" pitchFamily="18" charset="0"/>
              <a:cs typeface="Times New Roman" panose="02020603050405020304" pitchFamily="18" charset="0"/>
            </a:endParaRPr>
          </a:p>
          <a:p>
            <a:endParaRPr lang="en-US" cap="none" dirty="0">
              <a:latin typeface="Times New Roman" panose="02020603050405020304" pitchFamily="18" charset="0"/>
              <a:cs typeface="Times New Roman" panose="02020603050405020304" pitchFamily="18" charset="0"/>
            </a:endParaRPr>
          </a:p>
          <a:p>
            <a:endParaRPr lang="en-US" cap="none" dirty="0">
              <a:latin typeface="Times New Roman" panose="02020603050405020304" pitchFamily="18" charset="0"/>
              <a:cs typeface="Times New Roman" panose="02020603050405020304" pitchFamily="18" charset="0"/>
            </a:endParaRPr>
          </a:p>
          <a:p>
            <a:endParaRPr lang="en-US" cap="none" dirty="0">
              <a:latin typeface="Times New Roman" panose="02020603050405020304" pitchFamily="18" charset="0"/>
              <a:cs typeface="Times New Roman" panose="02020603050405020304" pitchFamily="18" charset="0"/>
            </a:endParaRPr>
          </a:p>
          <a:p>
            <a:endParaRPr lang="en-US" cap="none" dirty="0">
              <a:latin typeface="Times New Roman" panose="02020603050405020304" pitchFamily="18" charset="0"/>
              <a:cs typeface="Times New Roman" panose="02020603050405020304" pitchFamily="18" charset="0"/>
            </a:endParaRPr>
          </a:p>
        </p:txBody>
      </p:sp>
      <p:sp>
        <p:nvSpPr>
          <p:cNvPr id="11" name="Content Placeholder 10">
            <a:extLst>
              <a:ext uri="{FF2B5EF4-FFF2-40B4-BE49-F238E27FC236}">
                <a16:creationId xmlns:a16="http://schemas.microsoft.com/office/drawing/2014/main" id="{6E4D0448-8CC1-46AE-942F-DCDB625A7C3F}"/>
              </a:ext>
            </a:extLst>
          </p:cNvPr>
          <p:cNvSpPr>
            <a:spLocks noGrp="1"/>
          </p:cNvSpPr>
          <p:nvPr>
            <p:ph sz="quarter" idx="4"/>
          </p:nvPr>
        </p:nvSpPr>
        <p:spPr>
          <a:xfrm>
            <a:off x="3418114" y="3950560"/>
            <a:ext cx="5962452" cy="2017108"/>
          </a:xfrm>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Thực</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hiện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tìm</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kiếm</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ví</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dụ</a:t>
            </a:r>
            <a:r>
              <a:rPr lang="en-US" sz="2400" dirty="0">
                <a:solidFill>
                  <a:schemeClr val="bg1"/>
                </a:solidFill>
                <a:latin typeface="Times New Roman" panose="02020603050405020304" pitchFamily="18" charset="0"/>
                <a:cs typeface="Times New Roman" panose="02020603050405020304" pitchFamily="18" charset="0"/>
              </a:rPr>
              <a:t>:</a:t>
            </a:r>
          </a:p>
          <a:p>
            <a:endParaRPr lang="en-US" dirty="0"/>
          </a:p>
        </p:txBody>
      </p:sp>
      <p:pic>
        <p:nvPicPr>
          <p:cNvPr id="21" name="Picture 20">
            <a:extLst>
              <a:ext uri="{FF2B5EF4-FFF2-40B4-BE49-F238E27FC236}">
                <a16:creationId xmlns:a16="http://schemas.microsoft.com/office/drawing/2014/main" id="{9D578742-7CF5-4F16-A182-F079341C6ADB}"/>
              </a:ext>
            </a:extLst>
          </p:cNvPr>
          <p:cNvPicPr>
            <a:picLocks noChangeAspect="1"/>
          </p:cNvPicPr>
          <p:nvPr/>
        </p:nvPicPr>
        <p:blipFill>
          <a:blip r:embed="rId3"/>
          <a:stretch>
            <a:fillRect/>
          </a:stretch>
        </p:blipFill>
        <p:spPr>
          <a:xfrm>
            <a:off x="6477806" y="1841968"/>
            <a:ext cx="5357191" cy="2309726"/>
          </a:xfrm>
          <a:prstGeom prst="rect">
            <a:avLst/>
          </a:prstGeom>
        </p:spPr>
      </p:pic>
      <p:pic>
        <p:nvPicPr>
          <p:cNvPr id="23" name="Picture 22">
            <a:extLst>
              <a:ext uri="{FF2B5EF4-FFF2-40B4-BE49-F238E27FC236}">
                <a16:creationId xmlns:a16="http://schemas.microsoft.com/office/drawing/2014/main" id="{F4B473E4-1BF2-4B06-97FE-638840B02139}"/>
              </a:ext>
            </a:extLst>
          </p:cNvPr>
          <p:cNvPicPr>
            <a:picLocks noChangeAspect="1"/>
          </p:cNvPicPr>
          <p:nvPr/>
        </p:nvPicPr>
        <p:blipFill>
          <a:blip r:embed="rId4"/>
          <a:stretch>
            <a:fillRect/>
          </a:stretch>
        </p:blipFill>
        <p:spPr>
          <a:xfrm>
            <a:off x="1638199" y="5916451"/>
            <a:ext cx="8858255" cy="829582"/>
          </a:xfrm>
          <a:prstGeom prst="rect">
            <a:avLst/>
          </a:prstGeom>
        </p:spPr>
      </p:pic>
    </p:spTree>
    <p:extLst>
      <p:ext uri="{BB962C8B-B14F-4D97-AF65-F5344CB8AC3E}">
        <p14:creationId xmlns:p14="http://schemas.microsoft.com/office/powerpoint/2010/main" val="2427461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6998E-8AF2-4EB3-A9EB-122FE7895828}"/>
              </a:ext>
            </a:extLst>
          </p:cNvPr>
          <p:cNvSpPr>
            <a:spLocks noGrp="1"/>
          </p:cNvSpPr>
          <p:nvPr>
            <p:ph type="title"/>
          </p:nvPr>
        </p:nvSpPr>
        <p:spPr>
          <a:xfrm>
            <a:off x="0" y="0"/>
            <a:ext cx="12192000" cy="715617"/>
          </a:xfrm>
        </p:spPr>
        <p:txBody>
          <a:bodyPr/>
          <a:lstStyle/>
          <a:p>
            <a:pPr marL="742950" indent="-742950">
              <a:buFont typeface="+mj-lt"/>
              <a:buAutoNum type="alphaLcParenR" startAt="2"/>
            </a:pPr>
            <a:r>
              <a:rPr lang="en-US" dirty="0" err="1">
                <a:solidFill>
                  <a:schemeClr val="accent1"/>
                </a:solidFill>
              </a:rPr>
              <a:t>ArrayList</a:t>
            </a:r>
            <a:endParaRPr lang="en-US" dirty="0">
              <a:solidFill>
                <a:schemeClr val="accent1"/>
              </a:solidFill>
            </a:endParaRPr>
          </a:p>
        </p:txBody>
      </p:sp>
      <p:sp>
        <p:nvSpPr>
          <p:cNvPr id="3" name="Text Placeholder 2">
            <a:extLst>
              <a:ext uri="{FF2B5EF4-FFF2-40B4-BE49-F238E27FC236}">
                <a16:creationId xmlns:a16="http://schemas.microsoft.com/office/drawing/2014/main" id="{272C9BB1-B50B-4233-BC95-A88848DEAD46}"/>
              </a:ext>
            </a:extLst>
          </p:cNvPr>
          <p:cNvSpPr>
            <a:spLocks noGrp="1"/>
          </p:cNvSpPr>
          <p:nvPr>
            <p:ph type="body" idx="1"/>
          </p:nvPr>
        </p:nvSpPr>
        <p:spPr>
          <a:xfrm>
            <a:off x="1" y="715617"/>
            <a:ext cx="6019802" cy="1351722"/>
          </a:xfrm>
        </p:spPr>
        <p:txBody>
          <a:bodyPr/>
          <a:lstStyle/>
          <a:p>
            <a:pPr algn="ctr"/>
            <a:r>
              <a:rPr lang="vi-VN" cap="none" dirty="0">
                <a:solidFill>
                  <a:schemeClr val="bg1"/>
                </a:solidFill>
              </a:rPr>
              <a:t>Để tìm kiếm từng phân tử, chúng ta dùng pháp toàn chỉ số (index operator) tương tự mảng</a:t>
            </a:r>
            <a:endParaRPr lang="en-US" cap="none" dirty="0">
              <a:solidFill>
                <a:schemeClr val="bg1"/>
              </a:solidFill>
            </a:endParaRPr>
          </a:p>
        </p:txBody>
      </p:sp>
      <p:pic>
        <p:nvPicPr>
          <p:cNvPr id="7" name="Content Placeholder 6">
            <a:extLst>
              <a:ext uri="{FF2B5EF4-FFF2-40B4-BE49-F238E27FC236}">
                <a16:creationId xmlns:a16="http://schemas.microsoft.com/office/drawing/2014/main" id="{E1DD375C-8614-4B6D-9678-6B3BE5CDC487}"/>
              </a:ext>
            </a:extLst>
          </p:cNvPr>
          <p:cNvPicPr>
            <a:picLocks noGrp="1"/>
          </p:cNvPicPr>
          <p:nvPr>
            <p:ph sz="half" idx="2"/>
          </p:nvPr>
        </p:nvPicPr>
        <p:blipFill>
          <a:blip r:embed="rId2"/>
          <a:stretch>
            <a:fillRect/>
          </a:stretch>
        </p:blipFill>
        <p:spPr>
          <a:xfrm>
            <a:off x="136662" y="2133600"/>
            <a:ext cx="5883141" cy="1351722"/>
          </a:xfrm>
          <a:prstGeom prst="rect">
            <a:avLst/>
          </a:prstGeom>
          <a:noFill/>
          <a:ln>
            <a:noFill/>
          </a:ln>
        </p:spPr>
      </p:pic>
      <p:sp>
        <p:nvSpPr>
          <p:cNvPr id="5" name="Text Placeholder 4">
            <a:extLst>
              <a:ext uri="{FF2B5EF4-FFF2-40B4-BE49-F238E27FC236}">
                <a16:creationId xmlns:a16="http://schemas.microsoft.com/office/drawing/2014/main" id="{12E2C752-F6F7-4E37-A7E3-5F56BD161577}"/>
              </a:ext>
            </a:extLst>
          </p:cNvPr>
          <p:cNvSpPr>
            <a:spLocks noGrp="1"/>
          </p:cNvSpPr>
          <p:nvPr>
            <p:ph type="body" sz="quarter" idx="3"/>
          </p:nvPr>
        </p:nvSpPr>
        <p:spPr>
          <a:xfrm>
            <a:off x="6019803" y="914400"/>
            <a:ext cx="6172198" cy="2372139"/>
          </a:xfrm>
        </p:spPr>
        <p:txBody>
          <a:bodyPr/>
          <a:lstStyle/>
          <a:p>
            <a:r>
              <a:rPr lang="vi-VN" cap="none" dirty="0">
                <a:solidFill>
                  <a:schemeClr val="bg1"/>
                </a:solidFill>
              </a:rPr>
              <a:t>Sự khác biệt ở chỗ, khi đọc phần tử của danh sách, chúng ta đồng thời phải thực hiện ép kiểu (type casting) từ kiểu object sang kiểu cụ thể khác. Trong ví dụ trên, chúng ta ép từ object sang int và string.</a:t>
            </a:r>
            <a:endParaRPr lang="en-US" cap="none" dirty="0">
              <a:solidFill>
                <a:schemeClr val="bg1"/>
              </a:solidFill>
            </a:endParaRPr>
          </a:p>
          <a:p>
            <a:endParaRPr lang="en-US" dirty="0"/>
          </a:p>
        </p:txBody>
      </p:sp>
      <p:pic>
        <p:nvPicPr>
          <p:cNvPr id="8" name="Content Placeholder 7">
            <a:extLst>
              <a:ext uri="{FF2B5EF4-FFF2-40B4-BE49-F238E27FC236}">
                <a16:creationId xmlns:a16="http://schemas.microsoft.com/office/drawing/2014/main" id="{6EB9CBB3-5B12-4B61-9DCD-C2F583C2D3E9}"/>
              </a:ext>
            </a:extLst>
          </p:cNvPr>
          <p:cNvPicPr>
            <a:picLocks noGrp="1" noChangeAspect="1"/>
          </p:cNvPicPr>
          <p:nvPr>
            <p:ph sz="quarter" idx="4"/>
          </p:nvPr>
        </p:nvPicPr>
        <p:blipFill>
          <a:blip r:embed="rId3"/>
          <a:stretch>
            <a:fillRect/>
          </a:stretch>
        </p:blipFill>
        <p:spPr>
          <a:xfrm>
            <a:off x="6096000" y="2688039"/>
            <a:ext cx="6096000" cy="2904378"/>
          </a:xfrm>
          <a:prstGeom prst="rect">
            <a:avLst/>
          </a:prstGeom>
        </p:spPr>
      </p:pic>
      <p:pic>
        <p:nvPicPr>
          <p:cNvPr id="9" name="Picture 8">
            <a:extLst>
              <a:ext uri="{FF2B5EF4-FFF2-40B4-BE49-F238E27FC236}">
                <a16:creationId xmlns:a16="http://schemas.microsoft.com/office/drawing/2014/main" id="{4C8D4466-93C6-42AA-9F5B-7A79EDB83FD1}"/>
              </a:ext>
            </a:extLst>
          </p:cNvPr>
          <p:cNvPicPr>
            <a:picLocks noChangeAspect="1"/>
          </p:cNvPicPr>
          <p:nvPr/>
        </p:nvPicPr>
        <p:blipFill>
          <a:blip r:embed="rId4"/>
          <a:stretch>
            <a:fillRect/>
          </a:stretch>
        </p:blipFill>
        <p:spPr>
          <a:xfrm>
            <a:off x="6096001" y="5592417"/>
            <a:ext cx="6095999" cy="1104000"/>
          </a:xfrm>
          <a:prstGeom prst="rect">
            <a:avLst/>
          </a:prstGeom>
        </p:spPr>
      </p:pic>
    </p:spTree>
    <p:extLst>
      <p:ext uri="{BB962C8B-B14F-4D97-AF65-F5344CB8AC3E}">
        <p14:creationId xmlns:p14="http://schemas.microsoft.com/office/powerpoint/2010/main" val="3888941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A79A2-FB78-48F0-9E0C-E3BFF902D25D}"/>
              </a:ext>
            </a:extLst>
          </p:cNvPr>
          <p:cNvSpPr>
            <a:spLocks noGrp="1"/>
          </p:cNvSpPr>
          <p:nvPr>
            <p:ph type="title"/>
          </p:nvPr>
        </p:nvSpPr>
        <p:spPr>
          <a:xfrm>
            <a:off x="1181168" y="0"/>
            <a:ext cx="9905998" cy="1550504"/>
          </a:xfrm>
        </p:spPr>
        <p:txBody>
          <a:bodyPr/>
          <a:lstStyle/>
          <a:p>
            <a:pPr algn="ctr"/>
            <a:r>
              <a:rPr lang="en-US" dirty="0" err="1">
                <a:solidFill>
                  <a:schemeClr val="accent1"/>
                </a:solidFill>
                <a:latin typeface="Times New Roman" panose="02020603050405020304" pitchFamily="18" charset="0"/>
                <a:cs typeface="Times New Roman" panose="02020603050405020304" pitchFamily="18" charset="0"/>
              </a:rPr>
              <a:t>Mục</a:t>
            </a:r>
            <a:r>
              <a:rPr lang="en-US" dirty="0">
                <a:solidFill>
                  <a:schemeClr val="accent1"/>
                </a:solidFill>
                <a:latin typeface="Times New Roman" panose="02020603050405020304" pitchFamily="18" charset="0"/>
                <a:cs typeface="Times New Roman" panose="02020603050405020304" pitchFamily="18" charset="0"/>
              </a:rPr>
              <a:t> </a:t>
            </a:r>
            <a:r>
              <a:rPr lang="en-US" dirty="0" err="1">
                <a:solidFill>
                  <a:schemeClr val="accent1"/>
                </a:solidFill>
                <a:latin typeface="Times New Roman" panose="02020603050405020304" pitchFamily="18" charset="0"/>
                <a:cs typeface="Times New Roman" panose="02020603050405020304" pitchFamily="18" charset="0"/>
              </a:rPr>
              <a:t>lục</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D5D4BE-3FE4-40E6-84BC-9C1D98A46542}"/>
              </a:ext>
            </a:extLst>
          </p:cNvPr>
          <p:cNvSpPr>
            <a:spLocks noGrp="1"/>
          </p:cNvSpPr>
          <p:nvPr>
            <p:ph idx="1"/>
          </p:nvPr>
        </p:nvSpPr>
        <p:spPr>
          <a:xfrm>
            <a:off x="212036" y="993913"/>
            <a:ext cx="11675164" cy="5380383"/>
          </a:xfrm>
        </p:spPr>
        <p:txBody>
          <a:bodyPr>
            <a:normAutofit/>
          </a:bodyPr>
          <a:lstStyle/>
          <a:p>
            <a:pPr marL="514350" indent="-514350">
              <a:buFont typeface="+mj-lt"/>
              <a:buAutoNum type="romanUcPeriod"/>
            </a:pPr>
            <a:r>
              <a:rPr lang="en-US" sz="2400" dirty="0" err="1">
                <a:solidFill>
                  <a:schemeClr val="bg1"/>
                </a:solidFill>
                <a:latin typeface="Times New Roman" panose="02020603050405020304" pitchFamily="18" charset="0"/>
                <a:cs typeface="Times New Roman" panose="02020603050405020304" pitchFamily="18" charset="0"/>
              </a:rPr>
              <a:t>Giới</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thiệu</a:t>
            </a:r>
            <a:r>
              <a:rPr lang="en-US" sz="2400" dirty="0">
                <a:solidFill>
                  <a:schemeClr val="bg1"/>
                </a:solidFill>
                <a:latin typeface="Times New Roman" panose="02020603050405020304" pitchFamily="18" charset="0"/>
                <a:cs typeface="Times New Roman" panose="02020603050405020304" pitchFamily="18" charset="0"/>
              </a:rPr>
              <a:t> List, </a:t>
            </a:r>
            <a:r>
              <a:rPr lang="en-US" sz="2400" dirty="0" err="1">
                <a:solidFill>
                  <a:schemeClr val="bg1"/>
                </a:solidFill>
                <a:latin typeface="Times New Roman" panose="02020603050405020304" pitchFamily="18" charset="0"/>
                <a:cs typeface="Times New Roman" panose="02020603050405020304" pitchFamily="18" charset="0"/>
              </a:rPr>
              <a:t>ArrayList</a:t>
            </a:r>
            <a:r>
              <a:rPr lang="en-US" sz="2400" dirty="0">
                <a:solidFill>
                  <a:schemeClr val="bg1"/>
                </a:solidFill>
                <a:latin typeface="Times New Roman" panose="02020603050405020304" pitchFamily="18" charset="0"/>
                <a:cs typeface="Times New Roman" panose="02020603050405020304" pitchFamily="18" charset="0"/>
              </a:rPr>
              <a:t>:</a:t>
            </a:r>
          </a:p>
          <a:p>
            <a:pPr marL="342900" indent="-342900">
              <a:buFont typeface="+mj-lt"/>
              <a:buAutoNum type="arabicPeriod"/>
            </a:pPr>
            <a:r>
              <a:rPr lang="vi-VN" sz="2400" dirty="0">
                <a:solidFill>
                  <a:schemeClr val="bg1"/>
                </a:solidFill>
                <a:latin typeface="+mj-lt"/>
              </a:rPr>
              <a:t>Cấu tạo của List, ArrayList.</a:t>
            </a:r>
            <a:endParaRPr lang="en-US" sz="2400" dirty="0">
              <a:solidFill>
                <a:schemeClr val="bg1"/>
              </a:solidFill>
              <a:latin typeface="+mj-lt"/>
            </a:endParaRPr>
          </a:p>
          <a:p>
            <a:pPr marL="342900" indent="-342900">
              <a:buFont typeface="+mj-lt"/>
              <a:buAutoNum type="arabicPeriod"/>
            </a:pPr>
            <a:r>
              <a:rPr lang="vi-VN" sz="2400" dirty="0">
                <a:solidFill>
                  <a:schemeClr val="bg1"/>
                </a:solidFill>
                <a:latin typeface="+mj-lt"/>
              </a:rPr>
              <a:t>Cơ chế hoạt động của List, ArrayList. </a:t>
            </a:r>
            <a:endParaRPr lang="en-US" sz="2400" dirty="0">
              <a:solidFill>
                <a:schemeClr val="bg1"/>
              </a:solidFill>
              <a:latin typeface="+mj-lt"/>
            </a:endParaRPr>
          </a:p>
          <a:p>
            <a:pPr marL="342900" indent="-342900">
              <a:buFont typeface="+mj-lt"/>
              <a:buAutoNum type="arabicPeriod"/>
            </a:pPr>
            <a:r>
              <a:rPr lang="vi-VN" sz="2400" dirty="0">
                <a:solidFill>
                  <a:schemeClr val="bg1"/>
                </a:solidFill>
                <a:latin typeface="+mj-lt"/>
              </a:rPr>
              <a:t>Khởi tạo List, ArrayList.</a:t>
            </a:r>
            <a:endParaRPr lang="en-US" sz="2400" dirty="0">
              <a:solidFill>
                <a:schemeClr val="bg1"/>
              </a:solidFill>
              <a:latin typeface="+mj-lt"/>
            </a:endParaRPr>
          </a:p>
          <a:p>
            <a:pPr marL="342900" indent="-342900">
              <a:buFont typeface="+mj-lt"/>
              <a:buAutoNum type="arabicPeriod"/>
            </a:pPr>
            <a:r>
              <a:rPr lang="vi-VN" sz="2400" dirty="0">
                <a:solidFill>
                  <a:schemeClr val="bg1"/>
                </a:solidFill>
                <a:latin typeface="+mj-lt"/>
              </a:rPr>
              <a:t>Thêm, xóa phần tử trong List, ArrayList.</a:t>
            </a:r>
            <a:endParaRPr lang="en-US" sz="2400" dirty="0">
              <a:solidFill>
                <a:schemeClr val="bg1"/>
              </a:solidFill>
              <a:latin typeface="+mj-lt"/>
            </a:endParaRPr>
          </a:p>
          <a:p>
            <a:pPr marL="342900" indent="-342900">
              <a:buFont typeface="+mj-lt"/>
              <a:buAutoNum type="arabicPeriod"/>
            </a:pPr>
            <a:r>
              <a:rPr lang="vi-VN" sz="2400" dirty="0">
                <a:solidFill>
                  <a:schemeClr val="bg1"/>
                </a:solidFill>
                <a:latin typeface="+mj-lt"/>
              </a:rPr>
              <a:t>Tìm kiếm thông tin trong List, ArrayList.</a:t>
            </a:r>
            <a:endParaRPr lang="en-US" sz="2400" dirty="0">
              <a:solidFill>
                <a:schemeClr val="bg1"/>
              </a:solidFill>
              <a:latin typeface="+mj-lt"/>
            </a:endParaRPr>
          </a:p>
          <a:p>
            <a:pPr marL="342900" indent="-342900">
              <a:buFont typeface="+mj-lt"/>
              <a:buAutoNum type="arabicPeriod"/>
            </a:pPr>
            <a:r>
              <a:rPr lang="vi-VN" sz="2400" dirty="0">
                <a:solidFill>
                  <a:schemeClr val="bg1"/>
                </a:solidFill>
                <a:latin typeface="+mj-lt"/>
              </a:rPr>
              <a:t>Duyệt các phần tử trong List, ArrayList và các thao tác khác.</a:t>
            </a:r>
            <a:endParaRPr lang="en-US" sz="2400" dirty="0">
              <a:solidFill>
                <a:schemeClr val="bg1"/>
              </a:solidFill>
              <a:latin typeface="+mj-lt"/>
              <a:cs typeface="Times New Roman" panose="02020603050405020304" pitchFamily="18" charset="0"/>
            </a:endParaRPr>
          </a:p>
          <a:p>
            <a:pPr marL="514350" indent="-514350">
              <a:buFont typeface="+mj-lt"/>
              <a:buAutoNum type="romanUcPeriod" startAt="2"/>
            </a:pPr>
            <a:r>
              <a:rPr lang="en-US" sz="2400" dirty="0">
                <a:solidFill>
                  <a:schemeClr val="bg1"/>
                </a:solidFill>
                <a:latin typeface="Times New Roman" panose="02020603050405020304" pitchFamily="18" charset="0"/>
                <a:cs typeface="Times New Roman" panose="02020603050405020304" pitchFamily="18" charset="0"/>
              </a:rPr>
              <a:t>Ch</a:t>
            </a:r>
            <a:r>
              <a:rPr lang="vi-VN" sz="2400" dirty="0">
                <a:solidFill>
                  <a:schemeClr val="bg1"/>
                </a:solidFill>
                <a:latin typeface="Times New Roman" panose="02020603050405020304" pitchFamily="18" charset="0"/>
                <a:cs typeface="Times New Roman" panose="02020603050405020304" pitchFamily="18" charset="0"/>
              </a:rPr>
              <a:t>ư</a:t>
            </a:r>
            <a:r>
              <a:rPr lang="en-US" sz="2400" dirty="0" err="1">
                <a:solidFill>
                  <a:schemeClr val="bg1"/>
                </a:solidFill>
                <a:latin typeface="Times New Roman" panose="02020603050405020304" pitchFamily="18" charset="0"/>
                <a:cs typeface="Times New Roman" panose="02020603050405020304" pitchFamily="18" charset="0"/>
              </a:rPr>
              <a:t>ơng</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trình</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minh</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họa</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bằng</a:t>
            </a:r>
            <a:r>
              <a:rPr lang="en-US" sz="2400" dirty="0">
                <a:solidFill>
                  <a:schemeClr val="bg1"/>
                </a:solidFill>
                <a:latin typeface="Times New Roman" panose="02020603050405020304" pitchFamily="18" charset="0"/>
                <a:cs typeface="Times New Roman" panose="02020603050405020304" pitchFamily="18" charset="0"/>
              </a:rPr>
              <a:t> C#</a:t>
            </a:r>
          </a:p>
          <a:p>
            <a:pPr marL="514350" indent="-514350">
              <a:buFont typeface="+mj-lt"/>
              <a:buAutoNum type="romanUcPeriod" startAt="2"/>
            </a:pPr>
            <a:r>
              <a:rPr lang="en-US" sz="2400" dirty="0">
                <a:solidFill>
                  <a:schemeClr val="bg1"/>
                </a:solidFill>
                <a:latin typeface="Times New Roman" panose="02020603050405020304" pitchFamily="18" charset="0"/>
                <a:cs typeface="Times New Roman" panose="02020603050405020304" pitchFamily="18" charset="0"/>
              </a:rPr>
              <a:t>Ch</a:t>
            </a:r>
            <a:r>
              <a:rPr lang="vi-VN" sz="2400" dirty="0">
                <a:solidFill>
                  <a:schemeClr val="bg1"/>
                </a:solidFill>
                <a:latin typeface="Times New Roman" panose="02020603050405020304" pitchFamily="18" charset="0"/>
                <a:cs typeface="Times New Roman" panose="02020603050405020304" pitchFamily="18" charset="0"/>
              </a:rPr>
              <a:t>ư</a:t>
            </a:r>
            <a:r>
              <a:rPr lang="en-US" sz="2400" dirty="0" err="1">
                <a:solidFill>
                  <a:schemeClr val="bg1"/>
                </a:solidFill>
                <a:latin typeface="Times New Roman" panose="02020603050405020304" pitchFamily="18" charset="0"/>
                <a:cs typeface="Times New Roman" panose="02020603050405020304" pitchFamily="18" charset="0"/>
              </a:rPr>
              <a:t>ơng</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trình</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Quản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lý</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sách</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trong</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th</a:t>
            </a:r>
            <a:r>
              <a:rPr lang="vi-VN" sz="2400" dirty="0">
                <a:solidFill>
                  <a:schemeClr val="bg1"/>
                </a:solidFill>
                <a:latin typeface="Times New Roman" panose="02020603050405020304" pitchFamily="18" charset="0"/>
                <a:cs typeface="Times New Roman" panose="02020603050405020304" pitchFamily="18" charset="0"/>
              </a:rPr>
              <a:t>ư</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viện</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5884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E39664-F2D1-4C2E-8B7A-73952BB88ABF}"/>
              </a:ext>
            </a:extLst>
          </p:cNvPr>
          <p:cNvSpPr>
            <a:spLocks noGrp="1"/>
          </p:cNvSpPr>
          <p:nvPr>
            <p:ph type="title"/>
          </p:nvPr>
        </p:nvSpPr>
        <p:spPr>
          <a:xfrm>
            <a:off x="0" y="0"/>
            <a:ext cx="12192000" cy="874643"/>
          </a:xfrm>
        </p:spPr>
        <p:txBody>
          <a:bodyPr>
            <a:normAutofit fontScale="90000"/>
          </a:bodyPr>
          <a:lstStyle/>
          <a:p>
            <a:pPr algn="ctr"/>
            <a:r>
              <a:rPr lang="en-US" cap="none" dirty="0" err="1">
                <a:solidFill>
                  <a:schemeClr val="bg1"/>
                </a:solidFill>
              </a:rPr>
              <a:t>Sử</a:t>
            </a:r>
            <a:r>
              <a:rPr lang="en-US" cap="none" dirty="0">
                <a:solidFill>
                  <a:schemeClr val="bg1"/>
                </a:solidFill>
              </a:rPr>
              <a:t> </a:t>
            </a:r>
            <a:r>
              <a:rPr lang="en-US" cap="none" dirty="0" err="1">
                <a:solidFill>
                  <a:schemeClr val="bg1"/>
                </a:solidFill>
              </a:rPr>
              <a:t>dụng</a:t>
            </a:r>
            <a:r>
              <a:rPr lang="en-US" cap="none" dirty="0">
                <a:solidFill>
                  <a:schemeClr val="bg1"/>
                </a:solidFill>
              </a:rPr>
              <a:t> </a:t>
            </a:r>
            <a:r>
              <a:rPr lang="en-US" cap="none" dirty="0" err="1">
                <a:solidFill>
                  <a:schemeClr val="bg1"/>
                </a:solidFill>
              </a:rPr>
              <a:t>vòng</a:t>
            </a:r>
            <a:r>
              <a:rPr lang="en-US" cap="none" dirty="0">
                <a:solidFill>
                  <a:schemeClr val="bg1"/>
                </a:solidFill>
              </a:rPr>
              <a:t> </a:t>
            </a:r>
            <a:r>
              <a:rPr lang="en-US" cap="none" dirty="0" err="1">
                <a:solidFill>
                  <a:schemeClr val="bg1"/>
                </a:solidFill>
              </a:rPr>
              <a:t>lặp</a:t>
            </a:r>
            <a:r>
              <a:rPr lang="en-US" cap="none" dirty="0">
                <a:solidFill>
                  <a:schemeClr val="bg1"/>
                </a:solidFill>
              </a:rPr>
              <a:t> foreach </a:t>
            </a:r>
            <a:r>
              <a:rPr lang="en-US" cap="none" dirty="0" err="1">
                <a:solidFill>
                  <a:schemeClr val="bg1"/>
                </a:solidFill>
              </a:rPr>
              <a:t>hoặc</a:t>
            </a:r>
            <a:r>
              <a:rPr lang="en-US" cap="none" dirty="0">
                <a:solidFill>
                  <a:schemeClr val="bg1"/>
                </a:solidFill>
              </a:rPr>
              <a:t> </a:t>
            </a:r>
            <a:r>
              <a:rPr lang="en-US" cap="none" dirty="0" err="1">
                <a:solidFill>
                  <a:schemeClr val="bg1"/>
                </a:solidFill>
              </a:rPr>
              <a:t>vòng</a:t>
            </a:r>
            <a:r>
              <a:rPr lang="en-US" cap="none" dirty="0">
                <a:solidFill>
                  <a:schemeClr val="bg1"/>
                </a:solidFill>
              </a:rPr>
              <a:t> </a:t>
            </a:r>
            <a:r>
              <a:rPr lang="en-US" cap="none" dirty="0" err="1">
                <a:solidFill>
                  <a:schemeClr val="bg1"/>
                </a:solidFill>
              </a:rPr>
              <a:t>lặp</a:t>
            </a:r>
            <a:r>
              <a:rPr lang="en-US" cap="none" dirty="0">
                <a:solidFill>
                  <a:schemeClr val="bg1"/>
                </a:solidFill>
              </a:rPr>
              <a:t> for </a:t>
            </a:r>
            <a:r>
              <a:rPr lang="en-US" cap="none" dirty="0" err="1">
                <a:solidFill>
                  <a:schemeClr val="bg1"/>
                </a:solidFill>
              </a:rPr>
              <a:t>để</a:t>
            </a:r>
            <a:r>
              <a:rPr lang="en-US" cap="none" dirty="0">
                <a:solidFill>
                  <a:schemeClr val="bg1"/>
                </a:solidFill>
              </a:rPr>
              <a:t> </a:t>
            </a:r>
            <a:r>
              <a:rPr lang="en-US" cap="none" dirty="0" err="1">
                <a:solidFill>
                  <a:schemeClr val="bg1"/>
                </a:solidFill>
              </a:rPr>
              <a:t>duyệt</a:t>
            </a:r>
            <a:r>
              <a:rPr lang="en-US" cap="none" dirty="0">
                <a:solidFill>
                  <a:schemeClr val="bg1"/>
                </a:solidFill>
              </a:rPr>
              <a:t> </a:t>
            </a:r>
            <a:r>
              <a:rPr lang="en-US" cap="none" dirty="0" err="1">
                <a:solidFill>
                  <a:schemeClr val="bg1"/>
                </a:solidFill>
              </a:rPr>
              <a:t>arraylist</a:t>
            </a:r>
            <a:r>
              <a:rPr lang="en-US" cap="none" dirty="0">
                <a:solidFill>
                  <a:schemeClr val="bg1"/>
                </a:solidFill>
              </a:rPr>
              <a:t>.</a:t>
            </a:r>
          </a:p>
        </p:txBody>
      </p:sp>
      <p:sp>
        <p:nvSpPr>
          <p:cNvPr id="11" name="Content Placeholder 10">
            <a:extLst>
              <a:ext uri="{FF2B5EF4-FFF2-40B4-BE49-F238E27FC236}">
                <a16:creationId xmlns:a16="http://schemas.microsoft.com/office/drawing/2014/main" id="{EF6184AB-D2ED-417F-9677-9E9713F01308}"/>
              </a:ext>
            </a:extLst>
          </p:cNvPr>
          <p:cNvSpPr>
            <a:spLocks noGrp="1"/>
          </p:cNvSpPr>
          <p:nvPr>
            <p:ph idx="1"/>
          </p:nvPr>
        </p:nvSpPr>
        <p:spPr/>
        <p:txBody>
          <a:bodyPr/>
          <a:lstStyle/>
          <a:p>
            <a:endParaRPr lang="en-US" dirty="0"/>
          </a:p>
        </p:txBody>
      </p:sp>
      <p:pic>
        <p:nvPicPr>
          <p:cNvPr id="12" name="Picture 11">
            <a:extLst>
              <a:ext uri="{FF2B5EF4-FFF2-40B4-BE49-F238E27FC236}">
                <a16:creationId xmlns:a16="http://schemas.microsoft.com/office/drawing/2014/main" id="{D3883989-33D2-4B2B-A0A8-3C5ECD2DCB66}"/>
              </a:ext>
            </a:extLst>
          </p:cNvPr>
          <p:cNvPicPr>
            <a:picLocks noChangeAspect="1"/>
          </p:cNvPicPr>
          <p:nvPr/>
        </p:nvPicPr>
        <p:blipFill>
          <a:blip r:embed="rId2"/>
          <a:stretch>
            <a:fillRect/>
          </a:stretch>
        </p:blipFill>
        <p:spPr>
          <a:xfrm>
            <a:off x="955881" y="1341782"/>
            <a:ext cx="10053498" cy="4830418"/>
          </a:xfrm>
          <a:prstGeom prst="rect">
            <a:avLst/>
          </a:prstGeom>
        </p:spPr>
      </p:pic>
    </p:spTree>
    <p:extLst>
      <p:ext uri="{BB962C8B-B14F-4D97-AF65-F5344CB8AC3E}">
        <p14:creationId xmlns:p14="http://schemas.microsoft.com/office/powerpoint/2010/main" val="244384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C76E84-E537-4D72-8878-BE50D2F18F31}"/>
              </a:ext>
            </a:extLst>
          </p:cNvPr>
          <p:cNvSpPr>
            <a:spLocks noGrp="1"/>
          </p:cNvSpPr>
          <p:nvPr>
            <p:ph type="title"/>
          </p:nvPr>
        </p:nvSpPr>
        <p:spPr>
          <a:xfrm>
            <a:off x="-38100" y="1"/>
            <a:ext cx="12192000" cy="622852"/>
          </a:xfrm>
        </p:spPr>
        <p:txBody>
          <a:bodyPr>
            <a:normAutofit fontScale="90000"/>
          </a:bodyPr>
          <a:lstStyle/>
          <a:p>
            <a:pPr marL="742950" indent="-742950">
              <a:buFont typeface="+mj-lt"/>
              <a:buAutoNum type="arabicPeriod" startAt="6"/>
            </a:pPr>
            <a:r>
              <a:rPr lang="en-US" cap="none" dirty="0" err="1">
                <a:solidFill>
                  <a:schemeClr val="accent1"/>
                </a:solidFill>
                <a:latin typeface="Times New Roman" panose="02020603050405020304" pitchFamily="18" charset="0"/>
                <a:cs typeface="Times New Roman" panose="02020603050405020304" pitchFamily="18" charset="0"/>
              </a:rPr>
              <a:t>Duyệt</a:t>
            </a:r>
            <a:r>
              <a:rPr lang="en-US" cap="none" dirty="0">
                <a:solidFill>
                  <a:schemeClr val="accent1"/>
                </a:solidFill>
                <a:latin typeface="Times New Roman" panose="02020603050405020304" pitchFamily="18" charset="0"/>
                <a:cs typeface="Times New Roman" panose="02020603050405020304" pitchFamily="18" charset="0"/>
              </a:rPr>
              <a:t> </a:t>
            </a:r>
            <a:r>
              <a:rPr lang="en-US" cap="none" dirty="0" err="1">
                <a:solidFill>
                  <a:schemeClr val="accent1"/>
                </a:solidFill>
                <a:latin typeface="Times New Roman" panose="02020603050405020304" pitchFamily="18" charset="0"/>
                <a:cs typeface="Times New Roman" panose="02020603050405020304" pitchFamily="18" charset="0"/>
              </a:rPr>
              <a:t>các</a:t>
            </a:r>
            <a:r>
              <a:rPr lang="en-US" cap="none" dirty="0">
                <a:solidFill>
                  <a:schemeClr val="accent1"/>
                </a:solidFill>
                <a:latin typeface="Times New Roman" panose="02020603050405020304" pitchFamily="18" charset="0"/>
                <a:cs typeface="Times New Roman" panose="02020603050405020304" pitchFamily="18" charset="0"/>
              </a:rPr>
              <a:t> </a:t>
            </a:r>
            <a:r>
              <a:rPr lang="en-US" cap="none" dirty="0" err="1">
                <a:solidFill>
                  <a:schemeClr val="accent1"/>
                </a:solidFill>
                <a:latin typeface="Times New Roman" panose="02020603050405020304" pitchFamily="18" charset="0"/>
                <a:cs typeface="Times New Roman" panose="02020603050405020304" pitchFamily="18" charset="0"/>
              </a:rPr>
              <a:t>phần</a:t>
            </a:r>
            <a:r>
              <a:rPr lang="en-US" cap="none" dirty="0">
                <a:solidFill>
                  <a:schemeClr val="accent1"/>
                </a:solidFill>
                <a:latin typeface="Times New Roman" panose="02020603050405020304" pitchFamily="18" charset="0"/>
                <a:cs typeface="Times New Roman" panose="02020603050405020304" pitchFamily="18" charset="0"/>
              </a:rPr>
              <a:t> </a:t>
            </a:r>
            <a:r>
              <a:rPr lang="en-US" cap="none" dirty="0" err="1">
                <a:solidFill>
                  <a:schemeClr val="accent1"/>
                </a:solidFill>
                <a:latin typeface="Times New Roman" panose="02020603050405020304" pitchFamily="18" charset="0"/>
                <a:cs typeface="Times New Roman" panose="02020603050405020304" pitchFamily="18" charset="0"/>
              </a:rPr>
              <a:t>tử</a:t>
            </a:r>
            <a:r>
              <a:rPr lang="en-US" cap="none" dirty="0">
                <a:solidFill>
                  <a:schemeClr val="accent1"/>
                </a:solidFill>
                <a:latin typeface="Times New Roman" panose="02020603050405020304" pitchFamily="18" charset="0"/>
                <a:cs typeface="Times New Roman" panose="02020603050405020304" pitchFamily="18" charset="0"/>
              </a:rPr>
              <a:t> </a:t>
            </a:r>
            <a:r>
              <a:rPr lang="en-US" cap="none" dirty="0" err="1">
                <a:solidFill>
                  <a:schemeClr val="accent1"/>
                </a:solidFill>
                <a:latin typeface="Times New Roman" panose="02020603050405020304" pitchFamily="18" charset="0"/>
                <a:cs typeface="Times New Roman" panose="02020603050405020304" pitchFamily="18" charset="0"/>
              </a:rPr>
              <a:t>trong</a:t>
            </a:r>
            <a:r>
              <a:rPr lang="en-US" cap="none" dirty="0">
                <a:solidFill>
                  <a:schemeClr val="accent1"/>
                </a:solidFill>
                <a:latin typeface="Times New Roman" panose="02020603050405020304" pitchFamily="18" charset="0"/>
                <a:cs typeface="Times New Roman" panose="02020603050405020304" pitchFamily="18" charset="0"/>
              </a:rPr>
              <a:t> list, </a:t>
            </a:r>
            <a:r>
              <a:rPr lang="en-US" cap="none" dirty="0" err="1">
                <a:solidFill>
                  <a:schemeClr val="accent1"/>
                </a:solidFill>
                <a:latin typeface="Times New Roman" panose="02020603050405020304" pitchFamily="18" charset="0"/>
                <a:cs typeface="Times New Roman" panose="02020603050405020304" pitchFamily="18" charset="0"/>
              </a:rPr>
              <a:t>arraylist</a:t>
            </a:r>
            <a:r>
              <a:rPr lang="en-US" cap="none" dirty="0">
                <a:solidFill>
                  <a:schemeClr val="accent1"/>
                </a:solidFill>
                <a:latin typeface="Times New Roman" panose="02020603050405020304" pitchFamily="18" charset="0"/>
                <a:cs typeface="Times New Roman" panose="02020603050405020304" pitchFamily="18" charset="0"/>
              </a:rPr>
              <a:t> </a:t>
            </a:r>
            <a:r>
              <a:rPr lang="en-US" cap="none" dirty="0" err="1">
                <a:solidFill>
                  <a:schemeClr val="accent1"/>
                </a:solidFill>
                <a:latin typeface="Times New Roman" panose="02020603050405020304" pitchFamily="18" charset="0"/>
                <a:cs typeface="Times New Roman" panose="02020603050405020304" pitchFamily="18" charset="0"/>
              </a:rPr>
              <a:t>và</a:t>
            </a:r>
            <a:r>
              <a:rPr lang="en-US" cap="none" dirty="0">
                <a:solidFill>
                  <a:schemeClr val="accent1"/>
                </a:solidFill>
                <a:latin typeface="Times New Roman" panose="02020603050405020304" pitchFamily="18" charset="0"/>
                <a:cs typeface="Times New Roman" panose="02020603050405020304" pitchFamily="18" charset="0"/>
              </a:rPr>
              <a:t> </a:t>
            </a:r>
            <a:r>
              <a:rPr lang="en-US" cap="none" dirty="0" err="1">
                <a:solidFill>
                  <a:schemeClr val="accent1"/>
                </a:solidFill>
                <a:latin typeface="Times New Roman" panose="02020603050405020304" pitchFamily="18" charset="0"/>
                <a:cs typeface="Times New Roman" panose="02020603050405020304" pitchFamily="18" charset="0"/>
              </a:rPr>
              <a:t>các</a:t>
            </a:r>
            <a:r>
              <a:rPr lang="en-US" cap="none" dirty="0">
                <a:solidFill>
                  <a:schemeClr val="accent1"/>
                </a:solidFill>
                <a:latin typeface="Times New Roman" panose="02020603050405020304" pitchFamily="18" charset="0"/>
                <a:cs typeface="Times New Roman" panose="02020603050405020304" pitchFamily="18" charset="0"/>
              </a:rPr>
              <a:t> </a:t>
            </a:r>
            <a:r>
              <a:rPr lang="en-US" cap="none" dirty="0" err="1">
                <a:solidFill>
                  <a:schemeClr val="accent1"/>
                </a:solidFill>
                <a:latin typeface="Times New Roman" panose="02020603050405020304" pitchFamily="18" charset="0"/>
                <a:cs typeface="Times New Roman" panose="02020603050405020304" pitchFamily="18" charset="0"/>
              </a:rPr>
              <a:t>thao</a:t>
            </a:r>
            <a:r>
              <a:rPr lang="en-US" cap="none" dirty="0">
                <a:solidFill>
                  <a:schemeClr val="accent1"/>
                </a:solidFill>
                <a:latin typeface="Times New Roman" panose="02020603050405020304" pitchFamily="18" charset="0"/>
                <a:cs typeface="Times New Roman" panose="02020603050405020304" pitchFamily="18" charset="0"/>
              </a:rPr>
              <a:t> </a:t>
            </a:r>
            <a:r>
              <a:rPr lang="en-US" cap="none" dirty="0" err="1">
                <a:solidFill>
                  <a:schemeClr val="accent1"/>
                </a:solidFill>
                <a:latin typeface="Times New Roman" panose="02020603050405020304" pitchFamily="18" charset="0"/>
                <a:cs typeface="Times New Roman" panose="02020603050405020304" pitchFamily="18" charset="0"/>
              </a:rPr>
              <a:t>tác</a:t>
            </a:r>
            <a:r>
              <a:rPr lang="en-US" cap="none" dirty="0">
                <a:solidFill>
                  <a:schemeClr val="accent1"/>
                </a:solidFill>
                <a:latin typeface="Times New Roman" panose="02020603050405020304" pitchFamily="18" charset="0"/>
                <a:cs typeface="Times New Roman" panose="02020603050405020304" pitchFamily="18" charset="0"/>
              </a:rPr>
              <a:t> </a:t>
            </a:r>
            <a:r>
              <a:rPr lang="en-US" cap="none" dirty="0" err="1">
                <a:solidFill>
                  <a:schemeClr val="accent1"/>
                </a:solidFill>
                <a:latin typeface="Times New Roman" panose="02020603050405020304" pitchFamily="18" charset="0"/>
                <a:cs typeface="Times New Roman" panose="02020603050405020304" pitchFamily="18" charset="0"/>
              </a:rPr>
              <a:t>khác</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81E3A68F-4C19-421A-AF63-3F88B4E98DF3}"/>
              </a:ext>
            </a:extLst>
          </p:cNvPr>
          <p:cNvSpPr>
            <a:spLocks noGrp="1"/>
          </p:cNvSpPr>
          <p:nvPr>
            <p:ph type="body" idx="1"/>
          </p:nvPr>
        </p:nvSpPr>
        <p:spPr>
          <a:xfrm>
            <a:off x="1" y="622853"/>
            <a:ext cx="6019800" cy="2093843"/>
          </a:xfrm>
        </p:spPr>
        <p:txBody>
          <a:bodyPr/>
          <a:lstStyle/>
          <a:p>
            <a:pPr marL="457200" indent="-457200">
              <a:buFont typeface="+mj-lt"/>
              <a:buAutoNum type="alphaLcParenR"/>
            </a:pPr>
            <a:r>
              <a:rPr lang="en-US" dirty="0">
                <a:solidFill>
                  <a:schemeClr val="accent1"/>
                </a:solidFill>
              </a:rPr>
              <a:t>List: </a:t>
            </a:r>
            <a:r>
              <a:rPr lang="en-US" cap="none" dirty="0" err="1">
                <a:solidFill>
                  <a:schemeClr val="bg1"/>
                </a:solidFill>
              </a:rPr>
              <a:t>Trong</a:t>
            </a:r>
            <a:r>
              <a:rPr lang="en-US" cap="none" dirty="0">
                <a:solidFill>
                  <a:schemeClr val="bg1"/>
                </a:solidFill>
              </a:rPr>
              <a:t> list </a:t>
            </a:r>
            <a:r>
              <a:rPr lang="en-US" cap="none" dirty="0" err="1">
                <a:solidFill>
                  <a:schemeClr val="bg1"/>
                </a:solidFill>
              </a:rPr>
              <a:t>bạn</a:t>
            </a:r>
            <a:r>
              <a:rPr lang="en-US" cap="none" dirty="0">
                <a:solidFill>
                  <a:schemeClr val="bg1"/>
                </a:solidFill>
              </a:rPr>
              <a:t> </a:t>
            </a:r>
            <a:r>
              <a:rPr lang="en-US" cap="none" dirty="0" err="1">
                <a:solidFill>
                  <a:schemeClr val="bg1"/>
                </a:solidFill>
              </a:rPr>
              <a:t>dùng</a:t>
            </a:r>
            <a:r>
              <a:rPr lang="en-US" cap="none" dirty="0">
                <a:solidFill>
                  <a:schemeClr val="bg1"/>
                </a:solidFill>
              </a:rPr>
              <a:t> indexer </a:t>
            </a:r>
            <a:r>
              <a:rPr lang="en-US" cap="none" dirty="0" err="1">
                <a:solidFill>
                  <a:schemeClr val="bg1"/>
                </a:solidFill>
              </a:rPr>
              <a:t>với</a:t>
            </a:r>
            <a:r>
              <a:rPr lang="en-US" cap="none" dirty="0">
                <a:solidFill>
                  <a:schemeClr val="bg1"/>
                </a:solidFill>
              </a:rPr>
              <a:t> </a:t>
            </a:r>
            <a:r>
              <a:rPr lang="en-US" cap="none" dirty="0" err="1">
                <a:solidFill>
                  <a:schemeClr val="bg1"/>
                </a:solidFill>
              </a:rPr>
              <a:t>chỉ</a:t>
            </a:r>
            <a:r>
              <a:rPr lang="en-US" cap="none" dirty="0">
                <a:solidFill>
                  <a:schemeClr val="bg1"/>
                </a:solidFill>
              </a:rPr>
              <a:t> </a:t>
            </a:r>
            <a:r>
              <a:rPr lang="en-US" cap="none" dirty="0" err="1">
                <a:solidFill>
                  <a:schemeClr val="bg1"/>
                </a:solidFill>
              </a:rPr>
              <a:t>số</a:t>
            </a:r>
            <a:r>
              <a:rPr lang="en-US" cap="none" dirty="0">
                <a:solidFill>
                  <a:schemeClr val="bg1"/>
                </a:solidFill>
              </a:rPr>
              <a:t> (</a:t>
            </a:r>
            <a:r>
              <a:rPr lang="en-US" cap="none" dirty="0" err="1">
                <a:solidFill>
                  <a:schemeClr val="bg1"/>
                </a:solidFill>
              </a:rPr>
              <a:t>chỉ</a:t>
            </a:r>
            <a:r>
              <a:rPr lang="en-US" cap="none" dirty="0">
                <a:solidFill>
                  <a:schemeClr val="bg1"/>
                </a:solidFill>
              </a:rPr>
              <a:t> </a:t>
            </a:r>
            <a:r>
              <a:rPr lang="en-US" cap="none" dirty="0" err="1">
                <a:solidFill>
                  <a:schemeClr val="bg1"/>
                </a:solidFill>
              </a:rPr>
              <a:t>số</a:t>
            </a:r>
            <a:r>
              <a:rPr lang="en-US" cap="none" dirty="0">
                <a:solidFill>
                  <a:schemeClr val="bg1"/>
                </a:solidFill>
              </a:rPr>
              <a:t> </a:t>
            </a:r>
            <a:r>
              <a:rPr lang="en-US" cap="none" dirty="0" err="1">
                <a:solidFill>
                  <a:schemeClr val="bg1"/>
                </a:solidFill>
              </a:rPr>
              <a:t>bắt</a:t>
            </a:r>
            <a:r>
              <a:rPr lang="en-US" cap="none" dirty="0">
                <a:solidFill>
                  <a:schemeClr val="bg1"/>
                </a:solidFill>
              </a:rPr>
              <a:t> </a:t>
            </a:r>
            <a:r>
              <a:rPr lang="en-US" cap="none" dirty="0" err="1">
                <a:solidFill>
                  <a:schemeClr val="bg1"/>
                </a:solidFill>
              </a:rPr>
              <a:t>đầu</a:t>
            </a:r>
            <a:r>
              <a:rPr lang="en-US" cap="none" dirty="0">
                <a:solidFill>
                  <a:schemeClr val="bg1"/>
                </a:solidFill>
              </a:rPr>
              <a:t> </a:t>
            </a:r>
            <a:r>
              <a:rPr lang="en-US" cap="none" dirty="0" err="1">
                <a:solidFill>
                  <a:schemeClr val="bg1"/>
                </a:solidFill>
              </a:rPr>
              <a:t>từ</a:t>
            </a:r>
            <a:r>
              <a:rPr lang="en-US" cap="none" dirty="0">
                <a:solidFill>
                  <a:schemeClr val="bg1"/>
                </a:solidFill>
              </a:rPr>
              <a:t> 0).</a:t>
            </a:r>
          </a:p>
          <a:p>
            <a:r>
              <a:rPr lang="en-US" cap="none" dirty="0">
                <a:solidFill>
                  <a:schemeClr val="bg1"/>
                </a:solidFill>
              </a:rPr>
              <a:t> </a:t>
            </a:r>
            <a:r>
              <a:rPr lang="en-US" cap="none" dirty="0" err="1">
                <a:solidFill>
                  <a:schemeClr val="bg1"/>
                </a:solidFill>
              </a:rPr>
              <a:t>Ví</a:t>
            </a:r>
            <a:r>
              <a:rPr lang="en-US" cap="none" dirty="0">
                <a:solidFill>
                  <a:schemeClr val="bg1"/>
                </a:solidFill>
              </a:rPr>
              <a:t> </a:t>
            </a:r>
            <a:r>
              <a:rPr lang="en-US" cap="none" dirty="0" err="1">
                <a:solidFill>
                  <a:schemeClr val="bg1"/>
                </a:solidFill>
              </a:rPr>
              <a:t>dụ</a:t>
            </a:r>
            <a:r>
              <a:rPr lang="en-US" cap="none" dirty="0">
                <a:solidFill>
                  <a:schemeClr val="bg1"/>
                </a:solidFill>
              </a:rPr>
              <a:t> </a:t>
            </a:r>
            <a:r>
              <a:rPr lang="en-US" cap="none" dirty="0" err="1">
                <a:solidFill>
                  <a:schemeClr val="bg1"/>
                </a:solidFill>
              </a:rPr>
              <a:t>lấy</a:t>
            </a:r>
            <a:r>
              <a:rPr lang="en-US" cap="none" dirty="0">
                <a:solidFill>
                  <a:schemeClr val="bg1"/>
                </a:solidFill>
              </a:rPr>
              <a:t> </a:t>
            </a:r>
            <a:r>
              <a:rPr lang="en-US" cap="none" dirty="0" err="1">
                <a:solidFill>
                  <a:schemeClr val="bg1"/>
                </a:solidFill>
              </a:rPr>
              <a:t>phần</a:t>
            </a:r>
            <a:r>
              <a:rPr lang="en-US" cap="none" dirty="0">
                <a:solidFill>
                  <a:schemeClr val="bg1"/>
                </a:solidFill>
              </a:rPr>
              <a:t> </a:t>
            </a:r>
            <a:r>
              <a:rPr lang="en-US" cap="none" dirty="0" err="1">
                <a:solidFill>
                  <a:schemeClr val="bg1"/>
                </a:solidFill>
              </a:rPr>
              <a:t>tử</a:t>
            </a:r>
            <a:r>
              <a:rPr lang="en-US" cap="none" dirty="0">
                <a:solidFill>
                  <a:schemeClr val="bg1"/>
                </a:solidFill>
              </a:rPr>
              <a:t> ở index = 1;</a:t>
            </a:r>
          </a:p>
          <a:p>
            <a:endParaRPr lang="en-US" dirty="0">
              <a:solidFill>
                <a:srgbClr val="FF0000"/>
              </a:solidFill>
            </a:endParaRPr>
          </a:p>
        </p:txBody>
      </p:sp>
      <p:sp>
        <p:nvSpPr>
          <p:cNvPr id="11" name="Content Placeholder 10">
            <a:extLst>
              <a:ext uri="{FF2B5EF4-FFF2-40B4-BE49-F238E27FC236}">
                <a16:creationId xmlns:a16="http://schemas.microsoft.com/office/drawing/2014/main" id="{F5E9BD1F-2315-44FB-9833-C1CBC68CCCB6}"/>
              </a:ext>
            </a:extLst>
          </p:cNvPr>
          <p:cNvSpPr>
            <a:spLocks noGrp="1"/>
          </p:cNvSpPr>
          <p:nvPr>
            <p:ph sz="half" idx="2"/>
          </p:nvPr>
        </p:nvSpPr>
        <p:spPr>
          <a:xfrm>
            <a:off x="0" y="2968487"/>
            <a:ext cx="6019801" cy="3889512"/>
          </a:xfrm>
        </p:spPr>
        <p:txBody>
          <a:bodyPr/>
          <a:lstStyle/>
          <a:p>
            <a:pPr>
              <a:buFont typeface="Wingdings" panose="05000000000000000000" pitchFamily="2" charset="2"/>
              <a:buChar char="v"/>
            </a:pPr>
            <a:r>
              <a:rPr lang="vi-VN" b="1" dirty="0">
                <a:solidFill>
                  <a:schemeClr val="bg1"/>
                </a:solidFill>
              </a:rPr>
              <a:t>Một số tính năng</a:t>
            </a:r>
            <a:r>
              <a:rPr lang="en-US" b="1" dirty="0">
                <a:solidFill>
                  <a:schemeClr val="bg1"/>
                </a:solidFill>
              </a:rPr>
              <a:t> </a:t>
            </a:r>
            <a:r>
              <a:rPr lang="en-US" b="1" dirty="0" err="1">
                <a:solidFill>
                  <a:schemeClr val="bg1"/>
                </a:solidFill>
              </a:rPr>
              <a:t>và</a:t>
            </a:r>
            <a:r>
              <a:rPr lang="en-US" b="1" dirty="0">
                <a:solidFill>
                  <a:schemeClr val="bg1"/>
                </a:solidFill>
              </a:rPr>
              <a:t> </a:t>
            </a:r>
            <a:r>
              <a:rPr lang="en-US" b="1" dirty="0" err="1">
                <a:solidFill>
                  <a:schemeClr val="bg1"/>
                </a:solidFill>
              </a:rPr>
              <a:t>phương</a:t>
            </a:r>
            <a:r>
              <a:rPr lang="en-US" b="1" dirty="0">
                <a:solidFill>
                  <a:schemeClr val="bg1"/>
                </a:solidFill>
              </a:rPr>
              <a:t> </a:t>
            </a:r>
            <a:r>
              <a:rPr lang="en-US" b="1" dirty="0" err="1">
                <a:solidFill>
                  <a:schemeClr val="bg1"/>
                </a:solidFill>
              </a:rPr>
              <a:t>thức</a:t>
            </a:r>
            <a:r>
              <a:rPr lang="vi-VN" b="1" dirty="0">
                <a:solidFill>
                  <a:schemeClr val="bg1"/>
                </a:solidFill>
              </a:rPr>
              <a:t> khác</a:t>
            </a:r>
            <a:endParaRPr lang="en-US" dirty="0">
              <a:solidFill>
                <a:schemeClr val="bg1"/>
              </a:solidFill>
            </a:endParaRPr>
          </a:p>
          <a:p>
            <a:pPr lvl="1"/>
            <a:r>
              <a:rPr lang="en-US" sz="2000" dirty="0" err="1">
                <a:solidFill>
                  <a:schemeClr val="bg1"/>
                </a:solidFill>
                <a:latin typeface="Times New Roman" panose="02020603050405020304" pitchFamily="18" charset="0"/>
                <a:cs typeface="Times New Roman" panose="02020603050405020304" pitchFamily="18" charset="0"/>
              </a:rPr>
              <a:t>Chèn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phần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tử</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vào</a:t>
            </a:r>
            <a:r>
              <a:rPr lang="en-US" sz="2000" dirty="0">
                <a:solidFill>
                  <a:schemeClr val="bg1"/>
                </a:solidFill>
                <a:latin typeface="Times New Roman" panose="02020603050405020304" pitchFamily="18" charset="0"/>
                <a:cs typeface="Times New Roman" panose="02020603050405020304" pitchFamily="18" charset="0"/>
              </a:rPr>
              <a:t> list.</a:t>
            </a:r>
          </a:p>
          <a:p>
            <a:pPr lvl="1"/>
            <a:r>
              <a:rPr lang="en-US" sz="2000" dirty="0" err="1">
                <a:solidFill>
                  <a:schemeClr val="bg1"/>
                </a:solidFill>
                <a:latin typeface="Times New Roman" panose="02020603050405020304" pitchFamily="18" charset="0"/>
                <a:cs typeface="Times New Roman" panose="02020603050405020304" pitchFamily="18" charset="0"/>
              </a:rPr>
              <a:t>Truy</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cập</a:t>
            </a:r>
            <a:r>
              <a:rPr lang="en-US" sz="2000" dirty="0">
                <a:solidFill>
                  <a:schemeClr val="bg1"/>
                </a:solidFill>
                <a:latin typeface="Times New Roman" panose="02020603050405020304" pitchFamily="18" charset="0"/>
                <a:cs typeface="Times New Roman" panose="02020603050405020304" pitchFamily="18" charset="0"/>
              </a:rPr>
              <a:t> list </a:t>
            </a:r>
            <a:r>
              <a:rPr lang="en-US" sz="2000" dirty="0" err="1">
                <a:solidFill>
                  <a:schemeClr val="bg1"/>
                </a:solidFill>
                <a:latin typeface="Times New Roman" panose="02020603050405020304" pitchFamily="18" charset="0"/>
                <a:cs typeface="Times New Roman" panose="02020603050405020304" pitchFamily="18" charset="0"/>
              </a:rPr>
              <a:t>bằng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linq</a:t>
            </a:r>
            <a:r>
              <a:rPr lang="en-US" sz="2000" dirty="0">
                <a:solidFill>
                  <a:schemeClr val="bg1"/>
                </a:solidFill>
                <a:latin typeface="Times New Roman" panose="02020603050405020304" pitchFamily="18" charset="0"/>
                <a:cs typeface="Times New Roman" panose="02020603050405020304" pitchFamily="18" charset="0"/>
              </a:rPr>
              <a:t>.</a:t>
            </a:r>
          </a:p>
          <a:p>
            <a:pPr lvl="1"/>
            <a:r>
              <a:rPr lang="en-US" sz="2000" dirty="0" err="1">
                <a:solidFill>
                  <a:schemeClr val="bg1"/>
                </a:solidFill>
                <a:latin typeface="Times New Roman" panose="02020603050405020304" pitchFamily="18" charset="0"/>
                <a:cs typeface="Times New Roman" panose="02020603050405020304" pitchFamily="18" charset="0"/>
              </a:rPr>
              <a:t>Kiểm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phần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tử</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trong</a:t>
            </a:r>
            <a:r>
              <a:rPr lang="en-US" sz="2000" dirty="0">
                <a:solidFill>
                  <a:schemeClr val="bg1"/>
                </a:solidFill>
                <a:latin typeface="Times New Roman" panose="02020603050405020304" pitchFamily="18" charset="0"/>
                <a:cs typeface="Times New Roman" panose="02020603050405020304" pitchFamily="18" charset="0"/>
              </a:rPr>
              <a:t> list.</a:t>
            </a:r>
          </a:p>
          <a:p>
            <a:pPr lvl="1"/>
            <a:r>
              <a:rPr lang="en-US" sz="2000" dirty="0">
                <a:solidFill>
                  <a:schemeClr val="bg1"/>
                </a:solidFill>
                <a:latin typeface="Times New Roman" panose="02020603050405020304" pitchFamily="18" charset="0"/>
                <a:cs typeface="Times New Roman" panose="02020603050405020304" pitchFamily="18" charset="0"/>
              </a:rPr>
              <a:t>Contains(obj) </a:t>
            </a:r>
            <a:r>
              <a:rPr lang="en-US" sz="2000" dirty="0" err="1">
                <a:solidFill>
                  <a:schemeClr val="bg1"/>
                </a:solidFill>
                <a:latin typeface="Times New Roman" panose="02020603050405020304" pitchFamily="18" charset="0"/>
                <a:cs typeface="Times New Roman" panose="02020603050405020304" pitchFamily="18" charset="0"/>
              </a:rPr>
              <a:t>kiểm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có</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chứa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phần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tử</a:t>
            </a:r>
            <a:r>
              <a:rPr lang="en-US" sz="2000" dirty="0">
                <a:solidFill>
                  <a:schemeClr val="bg1"/>
                </a:solidFill>
                <a:latin typeface="Times New Roman" panose="02020603050405020304" pitchFamily="18" charset="0"/>
                <a:cs typeface="Times New Roman" panose="02020603050405020304" pitchFamily="18" charset="0"/>
              </a:rPr>
              <a:t> obj hay ko.</a:t>
            </a:r>
          </a:p>
          <a:p>
            <a:pPr lvl="1"/>
            <a:r>
              <a:rPr lang="en-US" sz="2000" dirty="0">
                <a:solidFill>
                  <a:schemeClr val="bg1"/>
                </a:solidFill>
                <a:latin typeface="Times New Roman" panose="02020603050405020304" pitchFamily="18" charset="0"/>
                <a:cs typeface="Times New Roman" panose="02020603050405020304" pitchFamily="18" charset="0"/>
              </a:rPr>
              <a:t>Reverse() </a:t>
            </a:r>
            <a:r>
              <a:rPr lang="en-US" sz="2000" dirty="0" err="1">
                <a:solidFill>
                  <a:schemeClr val="bg1"/>
                </a:solidFill>
                <a:latin typeface="Times New Roman" panose="02020603050405020304" pitchFamily="18" charset="0"/>
                <a:cs typeface="Times New Roman" panose="02020603050405020304" pitchFamily="18" charset="0"/>
              </a:rPr>
              <a:t>đảo</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thứ</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tự</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danh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sách</a:t>
            </a:r>
            <a:r>
              <a:rPr lang="en-US" sz="2000" dirty="0">
                <a:solidFill>
                  <a:schemeClr val="bg1"/>
                </a:solidFill>
                <a:latin typeface="Times New Roman" panose="02020603050405020304" pitchFamily="18" charset="0"/>
                <a:cs typeface="Times New Roman" panose="02020603050405020304" pitchFamily="18" charset="0"/>
              </a:rPr>
              <a:t>.</a:t>
            </a:r>
          </a:p>
          <a:p>
            <a:pPr lvl="1"/>
            <a:r>
              <a:rPr lang="en-US" sz="2000" dirty="0" err="1">
                <a:solidFill>
                  <a:schemeClr val="bg1"/>
                </a:solidFill>
                <a:latin typeface="Times New Roman" panose="02020603050405020304" pitchFamily="18" charset="0"/>
                <a:cs typeface="Times New Roman" panose="02020603050405020304" pitchFamily="18" charset="0"/>
              </a:rPr>
              <a:t>Toarray</a:t>
            </a:r>
            <a:r>
              <a:rPr lang="en-US" sz="2000" dirty="0">
                <a:solidFill>
                  <a:schemeClr val="bg1"/>
                </a:solidFill>
                <a:latin typeface="Times New Roman" panose="02020603050405020304" pitchFamily="18" charset="0"/>
                <a:cs typeface="Times New Roman" panose="02020603050405020304" pitchFamily="18" charset="0"/>
              </a:rPr>
              <a:t>() copy </a:t>
            </a:r>
            <a:r>
              <a:rPr lang="en-US" sz="2000" dirty="0" err="1">
                <a:solidFill>
                  <a:schemeClr val="bg1"/>
                </a:solidFill>
                <a:latin typeface="Times New Roman" panose="02020603050405020304" pitchFamily="18" charset="0"/>
                <a:cs typeface="Times New Roman" panose="02020603050405020304" pitchFamily="18" charset="0"/>
              </a:rPr>
              <a:t>các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phần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tử</a:t>
            </a:r>
            <a:r>
              <a:rPr lang="en-US" sz="2000" dirty="0">
                <a:solidFill>
                  <a:schemeClr val="bg1"/>
                </a:solidFill>
                <a:latin typeface="Times New Roman" panose="02020603050405020304" pitchFamily="18" charset="0"/>
                <a:cs typeface="Times New Roman" panose="02020603050405020304" pitchFamily="18" charset="0"/>
              </a:rPr>
              <a:t> ra </a:t>
            </a:r>
            <a:r>
              <a:rPr lang="en-US" sz="2000" dirty="0" err="1">
                <a:solidFill>
                  <a:schemeClr val="bg1"/>
                </a:solidFill>
                <a:latin typeface="Times New Roman" panose="02020603050405020304" pitchFamily="18" charset="0"/>
                <a:cs typeface="Times New Roman" panose="02020603050405020304" pitchFamily="18" charset="0"/>
              </a:rPr>
              <a:t>mảng</a:t>
            </a:r>
            <a:r>
              <a:rPr lang="en-US" sz="2000" dirty="0">
                <a:solidFill>
                  <a:schemeClr val="bg1"/>
                </a:solidFill>
                <a:latin typeface="Times New Roman" panose="02020603050405020304" pitchFamily="18" charset="0"/>
                <a:cs typeface="Times New Roman" panose="02020603050405020304" pitchFamily="18" charset="0"/>
              </a:rPr>
              <a:t>.</a:t>
            </a:r>
          </a:p>
          <a:p>
            <a:endParaRPr lang="en-US" dirty="0"/>
          </a:p>
        </p:txBody>
      </p:sp>
      <p:sp>
        <p:nvSpPr>
          <p:cNvPr id="7" name="Text Placeholder 6">
            <a:extLst>
              <a:ext uri="{FF2B5EF4-FFF2-40B4-BE49-F238E27FC236}">
                <a16:creationId xmlns:a16="http://schemas.microsoft.com/office/drawing/2014/main" id="{BBDC9735-18E3-4316-B1DF-53EA382E2D3F}"/>
              </a:ext>
            </a:extLst>
          </p:cNvPr>
          <p:cNvSpPr>
            <a:spLocks noGrp="1"/>
          </p:cNvSpPr>
          <p:nvPr>
            <p:ph type="body" sz="quarter" idx="3"/>
          </p:nvPr>
        </p:nvSpPr>
        <p:spPr>
          <a:xfrm>
            <a:off x="6095999" y="962530"/>
            <a:ext cx="6095999" cy="1131313"/>
          </a:xfrm>
        </p:spPr>
        <p:txBody>
          <a:bodyPr/>
          <a:lstStyle/>
          <a:p>
            <a:r>
              <a:rPr lang="en-US" cap="none" dirty="0" err="1">
                <a:solidFill>
                  <a:schemeClr val="bg1"/>
                </a:solidFill>
              </a:rPr>
              <a:t>Để</a:t>
            </a:r>
            <a:r>
              <a:rPr lang="en-US" cap="none" dirty="0">
                <a:solidFill>
                  <a:schemeClr val="bg1"/>
                </a:solidFill>
              </a:rPr>
              <a:t> </a:t>
            </a:r>
            <a:r>
              <a:rPr lang="en-US" cap="none" dirty="0" err="1">
                <a:solidFill>
                  <a:schemeClr val="bg1"/>
                </a:solidFill>
              </a:rPr>
              <a:t>duyệt</a:t>
            </a:r>
            <a:r>
              <a:rPr lang="en-US" cap="none" dirty="0">
                <a:solidFill>
                  <a:schemeClr val="bg1"/>
                </a:solidFill>
              </a:rPr>
              <a:t> qua </a:t>
            </a:r>
            <a:r>
              <a:rPr lang="en-US" cap="none" dirty="0" err="1">
                <a:solidFill>
                  <a:schemeClr val="bg1"/>
                </a:solidFill>
              </a:rPr>
              <a:t>các</a:t>
            </a:r>
            <a:r>
              <a:rPr lang="en-US" cap="none" dirty="0">
                <a:solidFill>
                  <a:schemeClr val="bg1"/>
                </a:solidFill>
              </a:rPr>
              <a:t> </a:t>
            </a:r>
            <a:r>
              <a:rPr lang="en-US" cap="none" dirty="0" err="1">
                <a:solidFill>
                  <a:schemeClr val="bg1"/>
                </a:solidFill>
              </a:rPr>
              <a:t>phần</a:t>
            </a:r>
            <a:r>
              <a:rPr lang="en-US" cap="none" dirty="0">
                <a:solidFill>
                  <a:schemeClr val="bg1"/>
                </a:solidFill>
              </a:rPr>
              <a:t> </a:t>
            </a:r>
            <a:r>
              <a:rPr lang="en-US" cap="none" dirty="0" err="1">
                <a:solidFill>
                  <a:schemeClr val="bg1"/>
                </a:solidFill>
              </a:rPr>
              <a:t>tử</a:t>
            </a:r>
            <a:r>
              <a:rPr lang="en-US" cap="none" dirty="0">
                <a:solidFill>
                  <a:schemeClr val="bg1"/>
                </a:solidFill>
              </a:rPr>
              <a:t> </a:t>
            </a:r>
            <a:r>
              <a:rPr lang="en-US" cap="none" dirty="0" err="1">
                <a:solidFill>
                  <a:schemeClr val="bg1"/>
                </a:solidFill>
              </a:rPr>
              <a:t>bạn</a:t>
            </a:r>
            <a:r>
              <a:rPr lang="en-US" cap="none" dirty="0">
                <a:solidFill>
                  <a:schemeClr val="bg1"/>
                </a:solidFill>
              </a:rPr>
              <a:t> </a:t>
            </a:r>
            <a:r>
              <a:rPr lang="en-US" cap="none" dirty="0" err="1">
                <a:solidFill>
                  <a:schemeClr val="bg1"/>
                </a:solidFill>
              </a:rPr>
              <a:t>có</a:t>
            </a:r>
            <a:r>
              <a:rPr lang="en-US" cap="none" dirty="0">
                <a:solidFill>
                  <a:schemeClr val="bg1"/>
                </a:solidFill>
              </a:rPr>
              <a:t> </a:t>
            </a:r>
            <a:r>
              <a:rPr lang="en-US" cap="none" dirty="0" err="1">
                <a:solidFill>
                  <a:schemeClr val="bg1"/>
                </a:solidFill>
              </a:rPr>
              <a:t>thể</a:t>
            </a:r>
            <a:r>
              <a:rPr lang="en-US" cap="none" dirty="0">
                <a:solidFill>
                  <a:schemeClr val="bg1"/>
                </a:solidFill>
              </a:rPr>
              <a:t> </a:t>
            </a:r>
            <a:r>
              <a:rPr lang="en-US" cap="none" dirty="0" err="1">
                <a:solidFill>
                  <a:schemeClr val="bg1"/>
                </a:solidFill>
              </a:rPr>
              <a:t>dùng</a:t>
            </a:r>
            <a:r>
              <a:rPr lang="en-US" cap="none" dirty="0">
                <a:solidFill>
                  <a:schemeClr val="bg1"/>
                </a:solidFill>
              </a:rPr>
              <a:t> </a:t>
            </a:r>
            <a:r>
              <a:rPr lang="en-US" cap="none" dirty="0" err="1">
                <a:solidFill>
                  <a:schemeClr val="bg1"/>
                </a:solidFill>
              </a:rPr>
              <a:t>lệnh</a:t>
            </a:r>
            <a:r>
              <a:rPr lang="en-US" cap="none" dirty="0">
                <a:solidFill>
                  <a:schemeClr val="bg1"/>
                </a:solidFill>
              </a:rPr>
              <a:t> for </a:t>
            </a:r>
            <a:r>
              <a:rPr lang="en-US" cap="none" dirty="0" err="1">
                <a:solidFill>
                  <a:schemeClr val="bg1"/>
                </a:solidFill>
              </a:rPr>
              <a:t>hoặc</a:t>
            </a:r>
            <a:r>
              <a:rPr lang="en-US" cap="none" dirty="0">
                <a:solidFill>
                  <a:schemeClr val="bg1"/>
                </a:solidFill>
              </a:rPr>
              <a:t> foreach.</a:t>
            </a:r>
          </a:p>
          <a:p>
            <a:endParaRPr lang="en-US" dirty="0"/>
          </a:p>
        </p:txBody>
      </p:sp>
      <p:pic>
        <p:nvPicPr>
          <p:cNvPr id="13" name="Content Placeholder 12">
            <a:extLst>
              <a:ext uri="{FF2B5EF4-FFF2-40B4-BE49-F238E27FC236}">
                <a16:creationId xmlns:a16="http://schemas.microsoft.com/office/drawing/2014/main" id="{091CAE65-46EB-47BC-971F-7D85303344F3}"/>
              </a:ext>
            </a:extLst>
          </p:cNvPr>
          <p:cNvPicPr>
            <a:picLocks noGrp="1" noChangeAspect="1"/>
          </p:cNvPicPr>
          <p:nvPr>
            <p:ph sz="quarter" idx="4"/>
          </p:nvPr>
        </p:nvPicPr>
        <p:blipFill>
          <a:blip r:embed="rId2"/>
          <a:stretch>
            <a:fillRect/>
          </a:stretch>
        </p:blipFill>
        <p:spPr>
          <a:xfrm>
            <a:off x="6098123" y="1601682"/>
            <a:ext cx="6093877" cy="837327"/>
          </a:xfrm>
          <a:prstGeom prst="rect">
            <a:avLst/>
          </a:prstGeom>
        </p:spPr>
      </p:pic>
      <p:pic>
        <p:nvPicPr>
          <p:cNvPr id="12" name="Picture 11">
            <a:extLst>
              <a:ext uri="{FF2B5EF4-FFF2-40B4-BE49-F238E27FC236}">
                <a16:creationId xmlns:a16="http://schemas.microsoft.com/office/drawing/2014/main" id="{452D4372-76F2-4F38-B1B5-F387D0A575D0}"/>
              </a:ext>
            </a:extLst>
          </p:cNvPr>
          <p:cNvPicPr>
            <a:picLocks noChangeAspect="1"/>
          </p:cNvPicPr>
          <p:nvPr/>
        </p:nvPicPr>
        <p:blipFill>
          <a:blip r:embed="rId3"/>
          <a:stretch>
            <a:fillRect/>
          </a:stretch>
        </p:blipFill>
        <p:spPr>
          <a:xfrm>
            <a:off x="125823" y="2093843"/>
            <a:ext cx="5768153" cy="874643"/>
          </a:xfrm>
          <a:prstGeom prst="rect">
            <a:avLst/>
          </a:prstGeom>
        </p:spPr>
      </p:pic>
      <p:pic>
        <p:nvPicPr>
          <p:cNvPr id="14" name="Picture 13">
            <a:extLst>
              <a:ext uri="{FF2B5EF4-FFF2-40B4-BE49-F238E27FC236}">
                <a16:creationId xmlns:a16="http://schemas.microsoft.com/office/drawing/2014/main" id="{43A8F51A-FF17-43DA-9CA3-80370C9F031E}"/>
              </a:ext>
            </a:extLst>
          </p:cNvPr>
          <p:cNvPicPr>
            <a:picLocks noChangeAspect="1"/>
          </p:cNvPicPr>
          <p:nvPr/>
        </p:nvPicPr>
        <p:blipFill>
          <a:blip r:embed="rId4"/>
          <a:stretch>
            <a:fillRect/>
          </a:stretch>
        </p:blipFill>
        <p:spPr>
          <a:xfrm>
            <a:off x="6093878" y="2412069"/>
            <a:ext cx="6093876" cy="3677477"/>
          </a:xfrm>
          <a:prstGeom prst="rect">
            <a:avLst/>
          </a:prstGeom>
        </p:spPr>
      </p:pic>
    </p:spTree>
    <p:extLst>
      <p:ext uri="{BB962C8B-B14F-4D97-AF65-F5344CB8AC3E}">
        <p14:creationId xmlns:p14="http://schemas.microsoft.com/office/powerpoint/2010/main" val="1882087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F116147-256A-4588-9B8C-6B301F298103}"/>
              </a:ext>
            </a:extLst>
          </p:cNvPr>
          <p:cNvSpPr>
            <a:spLocks noGrp="1"/>
          </p:cNvSpPr>
          <p:nvPr>
            <p:ph type="title"/>
          </p:nvPr>
        </p:nvSpPr>
        <p:spPr>
          <a:xfrm>
            <a:off x="0" y="-106016"/>
            <a:ext cx="12192000" cy="1523999"/>
          </a:xfrm>
        </p:spPr>
        <p:txBody>
          <a:bodyPr>
            <a:normAutofit/>
          </a:bodyPr>
          <a:lstStyle/>
          <a:p>
            <a:pPr marL="742950" indent="-742950">
              <a:buFont typeface="+mj-lt"/>
              <a:buAutoNum type="alphaLcParenR" startAt="2"/>
            </a:pPr>
            <a:r>
              <a:rPr lang="en-US" dirty="0" err="1">
                <a:solidFill>
                  <a:schemeClr val="accent1"/>
                </a:solidFill>
              </a:rPr>
              <a:t>ArrayList</a:t>
            </a:r>
            <a:br>
              <a:rPr lang="en-US" dirty="0">
                <a:solidFill>
                  <a:srgbClr val="FF0000"/>
                </a:solidFill>
              </a:rPr>
            </a:br>
            <a:r>
              <a:rPr lang="vi-VN" sz="2400" cap="none" dirty="0">
                <a:solidFill>
                  <a:schemeClr val="bg1"/>
                </a:solidFill>
              </a:rPr>
              <a:t>Để duyệt danh sách, chúng ta sử dụng vòng lặp tương tự như mảng. Một cách khác thường gặp là sử dụng vòng lặp foreach:</a:t>
            </a:r>
            <a:endParaRPr lang="en-US" sz="2400" dirty="0">
              <a:solidFill>
                <a:srgbClr val="FF0000"/>
              </a:solidFill>
            </a:endParaRPr>
          </a:p>
        </p:txBody>
      </p:sp>
      <p:sp>
        <p:nvSpPr>
          <p:cNvPr id="8" name="Content Placeholder 7">
            <a:extLst>
              <a:ext uri="{FF2B5EF4-FFF2-40B4-BE49-F238E27FC236}">
                <a16:creationId xmlns:a16="http://schemas.microsoft.com/office/drawing/2014/main" id="{24ACA1B4-07FA-4C91-8DE0-4E925FCBCA94}"/>
              </a:ext>
            </a:extLst>
          </p:cNvPr>
          <p:cNvSpPr>
            <a:spLocks noGrp="1"/>
          </p:cNvSpPr>
          <p:nvPr>
            <p:ph idx="1"/>
          </p:nvPr>
        </p:nvSpPr>
        <p:spPr>
          <a:xfrm>
            <a:off x="0" y="3429000"/>
            <a:ext cx="12192000" cy="3428999"/>
          </a:xfrm>
        </p:spPr>
        <p:txBody>
          <a:bodyPr>
            <a:normAutofit/>
          </a:bodyPr>
          <a:lstStyle/>
          <a:p>
            <a:pPr>
              <a:buFont typeface="Wingdings" panose="05000000000000000000" pitchFamily="2" charset="2"/>
              <a:buChar char="v"/>
            </a:pPr>
            <a:r>
              <a:rPr lang="en-US" b="1" dirty="0">
                <a:solidFill>
                  <a:schemeClr val="bg1"/>
                </a:solidFill>
              </a:rPr>
              <a:t> </a:t>
            </a:r>
            <a:r>
              <a:rPr lang="vi-VN" b="1" dirty="0">
                <a:solidFill>
                  <a:schemeClr val="bg1"/>
                </a:solidFill>
              </a:rPr>
              <a:t>Một số tính năng khác</a:t>
            </a:r>
            <a:endParaRPr lang="en-US" b="1" dirty="0">
              <a:solidFill>
                <a:schemeClr val="bg1"/>
              </a:solidFill>
            </a:endParaRPr>
          </a:p>
          <a:p>
            <a:pPr lvl="0">
              <a:buFont typeface="Tw Cen MT" panose="020B0602020104020603" pitchFamily="34" charset="0"/>
              <a:buChar char="—"/>
            </a:pPr>
            <a:r>
              <a:rPr lang="en-US" dirty="0">
                <a:solidFill>
                  <a:schemeClr val="bg1"/>
                </a:solidFill>
              </a:rPr>
              <a:t>     </a:t>
            </a:r>
            <a:r>
              <a:rPr lang="vi-VN" dirty="0">
                <a:solidFill>
                  <a:schemeClr val="bg1"/>
                </a:solidFill>
              </a:rPr>
              <a:t>Lấy thông tin về số lượng phần tử đang chứa trong danh sách: thuộc tỉnh count</a:t>
            </a:r>
            <a:endParaRPr lang="en-US" dirty="0">
              <a:solidFill>
                <a:schemeClr val="bg1"/>
              </a:solidFill>
            </a:endParaRPr>
          </a:p>
          <a:p>
            <a:pPr lvl="0">
              <a:buFont typeface="Tw Cen MT" panose="020B0602020104020603" pitchFamily="34" charset="0"/>
              <a:buChar char="—"/>
            </a:pPr>
            <a:r>
              <a:rPr lang="en-US" dirty="0">
                <a:solidFill>
                  <a:schemeClr val="bg1"/>
                </a:solidFill>
              </a:rPr>
              <a:t>     </a:t>
            </a:r>
            <a:r>
              <a:rPr lang="vi-VN" dirty="0">
                <a:solidFill>
                  <a:schemeClr val="bg1"/>
                </a:solidFill>
              </a:rPr>
              <a:t>Lấy thông tin về dung lượng hiện tại: thuộc tỉnh capacity</a:t>
            </a:r>
            <a:endParaRPr lang="en-US" dirty="0">
              <a:solidFill>
                <a:schemeClr val="bg1"/>
              </a:solidFill>
            </a:endParaRPr>
          </a:p>
          <a:p>
            <a:pPr lvl="0">
              <a:buFont typeface="Tw Cen MT" panose="020B0602020104020603" pitchFamily="34" charset="0"/>
              <a:buChar char="—"/>
            </a:pPr>
            <a:r>
              <a:rPr lang="en-US" dirty="0">
                <a:solidFill>
                  <a:schemeClr val="bg1"/>
                </a:solidFill>
              </a:rPr>
              <a:t>     </a:t>
            </a:r>
            <a:r>
              <a:rPr lang="vi-VN" dirty="0">
                <a:solidFill>
                  <a:schemeClr val="bg1"/>
                </a:solidFill>
              </a:rPr>
              <a:t>Xác định xem một giá trị có năm trong danh sách; phương thức contains</a:t>
            </a:r>
            <a:endParaRPr lang="en-US" dirty="0">
              <a:solidFill>
                <a:schemeClr val="bg1"/>
              </a:solidFill>
            </a:endParaRPr>
          </a:p>
          <a:p>
            <a:pPr lvl="0">
              <a:buFont typeface="Tw Cen MT" panose="020B0602020104020603" pitchFamily="34" charset="0"/>
              <a:buChar char="—"/>
            </a:pPr>
            <a:r>
              <a:rPr lang="en-US" dirty="0">
                <a:solidFill>
                  <a:schemeClr val="bg1"/>
                </a:solidFill>
              </a:rPr>
              <a:t>     </a:t>
            </a:r>
            <a:r>
              <a:rPr lang="vi-VN" dirty="0">
                <a:solidFill>
                  <a:schemeClr val="bg1"/>
                </a:solidFill>
              </a:rPr>
              <a:t>Sap xếp danh sách: phương thức sort</a:t>
            </a:r>
            <a:endParaRPr lang="en-US" dirty="0">
              <a:solidFill>
                <a:schemeClr val="bg1"/>
              </a:solidFill>
            </a:endParaRPr>
          </a:p>
          <a:p>
            <a:pPr lvl="0">
              <a:buFont typeface="Tw Cen MT" panose="020B0602020104020603" pitchFamily="34" charset="0"/>
              <a:buChar char="—"/>
            </a:pPr>
            <a:r>
              <a:rPr lang="en-US" dirty="0">
                <a:solidFill>
                  <a:schemeClr val="bg1"/>
                </a:solidFill>
              </a:rPr>
              <a:t>     </a:t>
            </a:r>
            <a:r>
              <a:rPr lang="vi-VN" dirty="0">
                <a:solidFill>
                  <a:schemeClr val="bg1"/>
                </a:solidFill>
              </a:rPr>
              <a:t>Xác định chỉ số của phần tử theo giá trị: phương thức indexof</a:t>
            </a:r>
            <a:endParaRPr lang="en-US" dirty="0">
              <a:solidFill>
                <a:schemeClr val="bg1"/>
              </a:solidFill>
            </a:endParaRPr>
          </a:p>
          <a:p>
            <a:pPr lvl="0">
              <a:buFont typeface="Tw Cen MT" panose="020B0602020104020603" pitchFamily="34" charset="0"/>
              <a:buChar char="—"/>
            </a:pPr>
            <a:r>
              <a:rPr lang="en-US" dirty="0">
                <a:solidFill>
                  <a:schemeClr val="bg1"/>
                </a:solidFill>
              </a:rPr>
              <a:t>     </a:t>
            </a:r>
            <a:r>
              <a:rPr lang="vi-VN" dirty="0">
                <a:solidFill>
                  <a:schemeClr val="bg1"/>
                </a:solidFill>
              </a:rPr>
              <a:t>Chuyển đổi danh sách thành mảng: phương thức </a:t>
            </a:r>
            <a:r>
              <a:rPr lang="en-US">
                <a:solidFill>
                  <a:schemeClr val="bg1"/>
                </a:solidFill>
              </a:rPr>
              <a:t>T</a:t>
            </a:r>
            <a:r>
              <a:rPr lang="vi-VN">
                <a:solidFill>
                  <a:schemeClr val="bg1"/>
                </a:solidFill>
              </a:rPr>
              <a:t>oarray</a:t>
            </a:r>
            <a:endParaRPr lang="en-US" dirty="0">
              <a:solidFill>
                <a:schemeClr val="bg1"/>
              </a:solidFill>
            </a:endParaRPr>
          </a:p>
        </p:txBody>
      </p:sp>
      <p:pic>
        <p:nvPicPr>
          <p:cNvPr id="9" name="Picture 8">
            <a:extLst>
              <a:ext uri="{FF2B5EF4-FFF2-40B4-BE49-F238E27FC236}">
                <a16:creationId xmlns:a16="http://schemas.microsoft.com/office/drawing/2014/main" id="{EE505D16-F05F-42BF-AD53-BF08AE88E7E8}"/>
              </a:ext>
            </a:extLst>
          </p:cNvPr>
          <p:cNvPicPr/>
          <p:nvPr/>
        </p:nvPicPr>
        <p:blipFill>
          <a:blip r:embed="rId2"/>
          <a:stretch>
            <a:fillRect/>
          </a:stretch>
        </p:blipFill>
        <p:spPr>
          <a:xfrm>
            <a:off x="-1" y="1417982"/>
            <a:ext cx="12191999" cy="2011017"/>
          </a:xfrm>
          <a:prstGeom prst="rect">
            <a:avLst/>
          </a:prstGeom>
          <a:noFill/>
          <a:ln>
            <a:noFill/>
          </a:ln>
        </p:spPr>
      </p:pic>
    </p:spTree>
    <p:extLst>
      <p:ext uri="{BB962C8B-B14F-4D97-AF65-F5344CB8AC3E}">
        <p14:creationId xmlns:p14="http://schemas.microsoft.com/office/powerpoint/2010/main" val="549252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text, outdoor, tree, surrounded&#10;&#10;Description automatically generated">
            <a:extLst>
              <a:ext uri="{FF2B5EF4-FFF2-40B4-BE49-F238E27FC236}">
                <a16:creationId xmlns:a16="http://schemas.microsoft.com/office/drawing/2014/main" id="{AA4819BA-4AF3-497B-9C8F-36BC77F35BEC}"/>
              </a:ext>
            </a:extLst>
          </p:cNvPr>
          <p:cNvPicPr>
            <a:picLocks noChangeAspect="1"/>
          </p:cNvPicPr>
          <p:nvPr/>
        </p:nvPicPr>
        <p:blipFill>
          <a:blip r:embed="rId2"/>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4C0000B5-D7B3-4887-A4F3-5FFFB75E694D}"/>
              </a:ext>
            </a:extLst>
          </p:cNvPr>
          <p:cNvSpPr txBox="1"/>
          <p:nvPr/>
        </p:nvSpPr>
        <p:spPr>
          <a:xfrm>
            <a:off x="3009900" y="1690062"/>
            <a:ext cx="6172200" cy="3477875"/>
          </a:xfrm>
          <a:prstGeom prst="rect">
            <a:avLst/>
          </a:prstGeom>
          <a:noFill/>
        </p:spPr>
        <p:txBody>
          <a:bodyPr wrap="square">
            <a:spAutoFit/>
          </a:bodyPr>
          <a:lstStyle/>
          <a:p>
            <a:r>
              <a:rPr lang="en-US"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BÀI THUYẾT TRÌNH ĐẾN ĐÂY LÀ KẾT THÚC</a:t>
            </a:r>
          </a:p>
          <a:p>
            <a:r>
              <a:rPr lang="en-US"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CẢM ƠN THẦY CÔ VÀ CÁC BẠN ĐÃ LẮNG NGHE</a:t>
            </a:r>
          </a:p>
        </p:txBody>
      </p:sp>
    </p:spTree>
    <p:extLst>
      <p:ext uri="{BB962C8B-B14F-4D97-AF65-F5344CB8AC3E}">
        <p14:creationId xmlns:p14="http://schemas.microsoft.com/office/powerpoint/2010/main" val="1887629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2D05D8D-D7D3-408D-918E-8D8D49CF48D7}"/>
              </a:ext>
            </a:extLst>
          </p:cNvPr>
          <p:cNvSpPr>
            <a:spLocks noGrp="1"/>
          </p:cNvSpPr>
          <p:nvPr>
            <p:ph type="title"/>
          </p:nvPr>
        </p:nvSpPr>
        <p:spPr>
          <a:xfrm>
            <a:off x="0" y="1"/>
            <a:ext cx="11047411" cy="1232452"/>
          </a:xfrm>
        </p:spPr>
        <p:txBody>
          <a:bodyPr/>
          <a:lstStyle/>
          <a:p>
            <a:pPr marL="514350" indent="-514350">
              <a:buFont typeface="+mj-lt"/>
              <a:buAutoNum type="romanUcPeriod"/>
            </a:pPr>
            <a:r>
              <a:rPr lang="en-US" sz="2400" dirty="0" err="1">
                <a:solidFill>
                  <a:schemeClr val="accent1"/>
                </a:solidFill>
                <a:latin typeface="Times New Roman" panose="02020603050405020304" pitchFamily="18" charset="0"/>
                <a:cs typeface="Times New Roman" panose="02020603050405020304" pitchFamily="18" charset="0"/>
              </a:rPr>
              <a:t>Giới</a:t>
            </a:r>
            <a:r>
              <a:rPr lang="en-US" sz="2400" dirty="0">
                <a:solidFill>
                  <a:schemeClr val="accent1"/>
                </a:solidFill>
                <a:latin typeface="Times New Roman" panose="02020603050405020304" pitchFamily="18" charset="0"/>
                <a:cs typeface="Times New Roman" panose="02020603050405020304" pitchFamily="18" charset="0"/>
              </a:rPr>
              <a:t> </a:t>
            </a:r>
            <a:r>
              <a:rPr lang="en-US" sz="2400" dirty="0" err="1">
                <a:solidFill>
                  <a:schemeClr val="accent1"/>
                </a:solidFill>
                <a:latin typeface="Times New Roman" panose="02020603050405020304" pitchFamily="18" charset="0"/>
                <a:cs typeface="Times New Roman" panose="02020603050405020304" pitchFamily="18" charset="0"/>
              </a:rPr>
              <a:t>thiệu</a:t>
            </a:r>
            <a:r>
              <a:rPr lang="en-US" sz="2400" dirty="0">
                <a:solidFill>
                  <a:schemeClr val="accent1"/>
                </a:solidFill>
                <a:latin typeface="Times New Roman" panose="02020603050405020304" pitchFamily="18" charset="0"/>
                <a:cs typeface="Times New Roman" panose="02020603050405020304" pitchFamily="18" charset="0"/>
              </a:rPr>
              <a:t> List, </a:t>
            </a:r>
            <a:r>
              <a:rPr lang="en-US" sz="2400" dirty="0" err="1">
                <a:solidFill>
                  <a:schemeClr val="accent1"/>
                </a:solidFill>
                <a:latin typeface="Times New Roman" panose="02020603050405020304" pitchFamily="18" charset="0"/>
                <a:cs typeface="Times New Roman" panose="02020603050405020304" pitchFamily="18" charset="0"/>
              </a:rPr>
              <a:t>ArrayList</a:t>
            </a:r>
            <a:br>
              <a:rPr lang="en-US" dirty="0">
                <a:latin typeface="Times New Roman" panose="02020603050405020304" pitchFamily="18" charset="0"/>
                <a:cs typeface="Times New Roman" panose="02020603050405020304" pitchFamily="18" charset="0"/>
              </a:rPr>
            </a:br>
            <a:endParaRPr lang="en-US" dirty="0"/>
          </a:p>
        </p:txBody>
      </p:sp>
      <p:sp>
        <p:nvSpPr>
          <p:cNvPr id="11" name="Content Placeholder 10">
            <a:extLst>
              <a:ext uri="{FF2B5EF4-FFF2-40B4-BE49-F238E27FC236}">
                <a16:creationId xmlns:a16="http://schemas.microsoft.com/office/drawing/2014/main" id="{B9D87AB7-FB9D-4997-9F0F-6F849B33B95A}"/>
              </a:ext>
            </a:extLst>
          </p:cNvPr>
          <p:cNvSpPr>
            <a:spLocks noGrp="1"/>
          </p:cNvSpPr>
          <p:nvPr>
            <p:ph idx="1"/>
          </p:nvPr>
        </p:nvSpPr>
        <p:spPr>
          <a:xfrm>
            <a:off x="0" y="503583"/>
            <a:ext cx="12192000" cy="6149008"/>
          </a:xfrm>
        </p:spPr>
        <p:txBody>
          <a:bodyPr>
            <a:normAutofit/>
          </a:bodyPr>
          <a:lstStyle/>
          <a:p>
            <a:pPr marL="457200" indent="-457200">
              <a:buFont typeface="+mj-lt"/>
              <a:buAutoNum type="arabicPeriod"/>
            </a:pPr>
            <a:r>
              <a:rPr lang="vi-VN" sz="2000" b="1" dirty="0">
                <a:solidFill>
                  <a:schemeClr val="accent3">
                    <a:lumMod val="40000"/>
                    <a:lumOff val="60000"/>
                  </a:schemeClr>
                </a:solidFill>
              </a:rPr>
              <a:t>Cấu tạo của List, ArrayList.</a:t>
            </a:r>
            <a:endParaRPr lang="en-US" sz="2000" b="1" dirty="0">
              <a:solidFill>
                <a:schemeClr val="accent3">
                  <a:lumMod val="40000"/>
                  <a:lumOff val="60000"/>
                </a:schemeClr>
              </a:solidFill>
            </a:endParaRPr>
          </a:p>
          <a:p>
            <a:pPr marL="457200" indent="-457200">
              <a:buFont typeface="+mj-lt"/>
              <a:buAutoNum type="alphaLcParenR"/>
            </a:pPr>
            <a:r>
              <a:rPr lang="en-US" b="1" dirty="0">
                <a:solidFill>
                  <a:schemeClr val="accent1"/>
                </a:solidFill>
              </a:rPr>
              <a:t>List</a:t>
            </a:r>
          </a:p>
          <a:p>
            <a:r>
              <a:rPr lang="vi-VN" sz="1800" dirty="0">
                <a:solidFill>
                  <a:schemeClr val="bg1"/>
                </a:solidFill>
                <a:latin typeface="+mj-lt"/>
              </a:rPr>
              <a:t>List trong C# là một Generic Collections giúp lưu trữ và quản lý một danh sách các đối tượng theo kiểu mảng (truy cập các phần tử bên trong thông qua chỉ số index).</a:t>
            </a:r>
          </a:p>
          <a:p>
            <a:r>
              <a:rPr lang="vi-VN" sz="1800" dirty="0">
                <a:solidFill>
                  <a:schemeClr val="bg1"/>
                </a:solidFill>
                <a:latin typeface="+mj-lt"/>
              </a:rPr>
              <a:t>Để sử dụng các Collections trong .NET ta cần thêm thư viện System.Collections.Generic bằng câu lệnh:</a:t>
            </a:r>
          </a:p>
          <a:p>
            <a:pPr marL="0" indent="0">
              <a:buNone/>
            </a:pPr>
            <a:r>
              <a:rPr lang="en-US" sz="1800" dirty="0">
                <a:solidFill>
                  <a:srgbClr val="FF0000"/>
                </a:solidFill>
                <a:latin typeface="+mj-lt"/>
              </a:rPr>
              <a:t>	</a:t>
            </a:r>
            <a:r>
              <a:rPr lang="vi-VN" sz="1800" dirty="0">
                <a:solidFill>
                  <a:schemeClr val="accent6"/>
                </a:solidFill>
                <a:latin typeface="+mj-lt"/>
              </a:rPr>
              <a:t>using</a:t>
            </a:r>
            <a:r>
              <a:rPr lang="vi-VN" sz="1800" dirty="0">
                <a:solidFill>
                  <a:srgbClr val="FF0000"/>
                </a:solidFill>
                <a:latin typeface="+mj-lt"/>
              </a:rPr>
              <a:t> </a:t>
            </a:r>
            <a:r>
              <a:rPr lang="vi-VN" sz="1800" dirty="0">
                <a:solidFill>
                  <a:srgbClr val="0070C0"/>
                </a:solidFill>
                <a:latin typeface="+mj-lt"/>
              </a:rPr>
              <a:t>System.Collections.Generic;</a:t>
            </a:r>
          </a:p>
          <a:p>
            <a:r>
              <a:rPr lang="vi-VN" sz="2200" dirty="0">
                <a:solidFill>
                  <a:schemeClr val="bg1"/>
                </a:solidFill>
                <a:latin typeface="+mj-lt"/>
              </a:rPr>
              <a:t>Vì List là một lớp nên trước khi sử dụng ta cần khởi tạo vùng nhớ bằng toán tử new:</a:t>
            </a:r>
          </a:p>
          <a:p>
            <a:pPr marL="0" indent="0">
              <a:buNone/>
            </a:pPr>
            <a:r>
              <a:rPr lang="vi-VN" sz="2200" dirty="0">
                <a:solidFill>
                  <a:schemeClr val="bg1">
                    <a:lumMod val="95000"/>
                    <a:lumOff val="5000"/>
                  </a:schemeClr>
                </a:solidFill>
                <a:latin typeface="+mj-lt"/>
              </a:rPr>
              <a:t> </a:t>
            </a:r>
            <a:r>
              <a:rPr lang="en-US" sz="2200" dirty="0">
                <a:solidFill>
                  <a:schemeClr val="bg1">
                    <a:lumMod val="95000"/>
                    <a:lumOff val="5000"/>
                  </a:schemeClr>
                </a:solidFill>
                <a:latin typeface="+mj-lt"/>
              </a:rPr>
              <a:t>	</a:t>
            </a:r>
            <a:r>
              <a:rPr lang="vi-VN" sz="2200" dirty="0">
                <a:solidFill>
                  <a:schemeClr val="tx1">
                    <a:lumMod val="85000"/>
                  </a:schemeClr>
                </a:solidFill>
              </a:rPr>
              <a:t>// </a:t>
            </a:r>
            <a:r>
              <a:rPr lang="vi-VN" sz="2200" dirty="0">
                <a:solidFill>
                  <a:schemeClr val="tx1">
                    <a:lumMod val="85000"/>
                  </a:schemeClr>
                </a:solidFill>
                <a:latin typeface="+mj-lt"/>
              </a:rPr>
              <a:t>khởi tạo 1 List các số nguyên rỗng</a:t>
            </a:r>
          </a:p>
          <a:p>
            <a:pPr marL="0" indent="0">
              <a:buNone/>
            </a:pPr>
            <a:r>
              <a:rPr lang="en-US" sz="2200" dirty="0">
                <a:solidFill>
                  <a:schemeClr val="bg1">
                    <a:lumMod val="95000"/>
                    <a:lumOff val="5000"/>
                  </a:schemeClr>
                </a:solidFill>
                <a:latin typeface="+mj-lt"/>
              </a:rPr>
              <a:t> 	</a:t>
            </a:r>
            <a:r>
              <a:rPr lang="vi-VN" sz="2200" dirty="0">
                <a:solidFill>
                  <a:schemeClr val="accent6">
                    <a:lumMod val="50000"/>
                  </a:schemeClr>
                </a:solidFill>
                <a:latin typeface="+mj-lt"/>
              </a:rPr>
              <a:t>List&lt;</a:t>
            </a:r>
            <a:r>
              <a:rPr lang="vi-VN" sz="2200" dirty="0">
                <a:solidFill>
                  <a:srgbClr val="0070C0"/>
                </a:solidFill>
                <a:latin typeface="+mj-lt"/>
              </a:rPr>
              <a:t>int</a:t>
            </a:r>
            <a:r>
              <a:rPr lang="vi-VN" sz="2200" dirty="0">
                <a:solidFill>
                  <a:schemeClr val="accent6">
                    <a:lumMod val="50000"/>
                  </a:schemeClr>
                </a:solidFill>
                <a:latin typeface="+mj-lt"/>
              </a:rPr>
              <a:t>&gt; MyList = </a:t>
            </a:r>
            <a:r>
              <a:rPr lang="vi-VN" sz="2200" dirty="0">
                <a:solidFill>
                  <a:srgbClr val="0070C0"/>
                </a:solidFill>
                <a:latin typeface="+mj-lt"/>
              </a:rPr>
              <a:t>new</a:t>
            </a:r>
            <a:r>
              <a:rPr lang="vi-VN" sz="2200" dirty="0">
                <a:solidFill>
                  <a:srgbClr val="FF0000"/>
                </a:solidFill>
                <a:latin typeface="+mj-lt"/>
              </a:rPr>
              <a:t> </a:t>
            </a:r>
            <a:r>
              <a:rPr lang="vi-VN" sz="2200" dirty="0">
                <a:solidFill>
                  <a:schemeClr val="accent6">
                    <a:lumMod val="50000"/>
                  </a:schemeClr>
                </a:solidFill>
                <a:latin typeface="+mj-lt"/>
              </a:rPr>
              <a:t>List&lt;</a:t>
            </a:r>
            <a:r>
              <a:rPr lang="vi-VN" sz="2200" dirty="0">
                <a:solidFill>
                  <a:srgbClr val="0070C0"/>
                </a:solidFill>
                <a:latin typeface="+mj-lt"/>
              </a:rPr>
              <a:t>int</a:t>
            </a:r>
            <a:r>
              <a:rPr lang="vi-VN" sz="2200" dirty="0">
                <a:solidFill>
                  <a:srgbClr val="7030A0"/>
                </a:solidFill>
                <a:latin typeface="+mj-lt"/>
              </a:rPr>
              <a:t>&gt;();</a:t>
            </a:r>
          </a:p>
          <a:p>
            <a:pPr algn="ctr"/>
            <a:r>
              <a:rPr lang="vi-VN" sz="2200" dirty="0">
                <a:solidFill>
                  <a:schemeClr val="bg1"/>
                </a:solidFill>
                <a:latin typeface="+mj-lt"/>
              </a:rPr>
              <a:t>Bạn cũng có chỉ định sức chứa (Capacity) ngay lúc khởi tạo bằng cách thông qua constructor được hỗ trợ sẵn:</a:t>
            </a:r>
          </a:p>
          <a:p>
            <a:pPr marL="0" indent="0">
              <a:buNone/>
            </a:pPr>
            <a:r>
              <a:rPr lang="en-US" sz="2200" dirty="0">
                <a:solidFill>
                  <a:schemeClr val="bg1">
                    <a:lumMod val="75000"/>
                    <a:lumOff val="25000"/>
                  </a:schemeClr>
                </a:solidFill>
                <a:latin typeface="+mj-lt"/>
              </a:rPr>
              <a:t>	</a:t>
            </a:r>
            <a:r>
              <a:rPr lang="vi-VN" sz="2200" dirty="0">
                <a:solidFill>
                  <a:schemeClr val="tx1">
                    <a:lumMod val="85000"/>
                  </a:schemeClr>
                </a:solidFill>
                <a:latin typeface="+mj-lt"/>
              </a:rPr>
              <a:t>// khởi tạo 1 List các số nguyên và chỉ định Capacity ban đầu là 5</a:t>
            </a:r>
          </a:p>
          <a:p>
            <a:pPr marL="0" indent="0">
              <a:buNone/>
            </a:pPr>
            <a:r>
              <a:rPr lang="en-US" sz="2200" dirty="0">
                <a:latin typeface="+mj-lt"/>
              </a:rPr>
              <a:t>	</a:t>
            </a:r>
            <a:r>
              <a:rPr lang="vi-VN" sz="2200" dirty="0">
                <a:solidFill>
                  <a:srgbClr val="7030A0"/>
                </a:solidFill>
                <a:latin typeface="+mj-lt"/>
              </a:rPr>
              <a:t>List&lt;</a:t>
            </a:r>
            <a:r>
              <a:rPr lang="vi-VN" sz="2200" dirty="0">
                <a:solidFill>
                  <a:srgbClr val="0070C0"/>
                </a:solidFill>
                <a:latin typeface="+mj-lt"/>
              </a:rPr>
              <a:t>int</a:t>
            </a:r>
            <a:r>
              <a:rPr lang="vi-VN" sz="2200" dirty="0">
                <a:solidFill>
                  <a:srgbClr val="7030A0"/>
                </a:solidFill>
                <a:latin typeface="+mj-lt"/>
              </a:rPr>
              <a:t>&gt; MyList2 = </a:t>
            </a:r>
            <a:r>
              <a:rPr lang="vi-VN" sz="2200" dirty="0">
                <a:solidFill>
                  <a:srgbClr val="0070C0"/>
                </a:solidFill>
                <a:latin typeface="+mj-lt"/>
              </a:rPr>
              <a:t>new</a:t>
            </a:r>
            <a:r>
              <a:rPr lang="vi-VN" sz="2200" dirty="0">
                <a:solidFill>
                  <a:srgbClr val="FF0000"/>
                </a:solidFill>
                <a:latin typeface="+mj-lt"/>
              </a:rPr>
              <a:t> </a:t>
            </a:r>
            <a:r>
              <a:rPr lang="vi-VN" sz="2200" dirty="0">
                <a:solidFill>
                  <a:srgbClr val="7030A0"/>
                </a:solidFill>
                <a:latin typeface="+mj-lt"/>
              </a:rPr>
              <a:t>List&lt;</a:t>
            </a:r>
            <a:r>
              <a:rPr lang="vi-VN" sz="2200" dirty="0">
                <a:solidFill>
                  <a:srgbClr val="0070C0"/>
                </a:solidFill>
                <a:latin typeface="+mj-lt"/>
              </a:rPr>
              <a:t>int</a:t>
            </a:r>
            <a:r>
              <a:rPr lang="vi-VN" sz="2200" dirty="0">
                <a:solidFill>
                  <a:srgbClr val="7030A0"/>
                </a:solidFill>
                <a:latin typeface="+mj-lt"/>
              </a:rPr>
              <a:t>&gt;(</a:t>
            </a:r>
            <a:r>
              <a:rPr lang="vi-VN" sz="2200" dirty="0">
                <a:solidFill>
                  <a:srgbClr val="00B050"/>
                </a:solidFill>
                <a:latin typeface="+mj-lt"/>
              </a:rPr>
              <a:t>5</a:t>
            </a:r>
            <a:r>
              <a:rPr lang="vi-VN" sz="2200" dirty="0">
                <a:solidFill>
                  <a:srgbClr val="7030A0"/>
                </a:solidFill>
                <a:latin typeface="+mj-lt"/>
              </a:rPr>
              <a:t>);</a:t>
            </a:r>
          </a:p>
          <a:p>
            <a:pPr marL="0" indent="0">
              <a:buNone/>
            </a:pPr>
            <a:endParaRPr lang="en-US" sz="1800" dirty="0">
              <a:latin typeface="+mj-lt"/>
            </a:endParaRPr>
          </a:p>
        </p:txBody>
      </p:sp>
    </p:spTree>
    <p:extLst>
      <p:ext uri="{BB962C8B-B14F-4D97-AF65-F5344CB8AC3E}">
        <p14:creationId xmlns:p14="http://schemas.microsoft.com/office/powerpoint/2010/main" val="270368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9DB1521-7EEB-4B22-BDAA-06B97304680A}"/>
              </a:ext>
            </a:extLst>
          </p:cNvPr>
          <p:cNvSpPr/>
          <p:nvPr/>
        </p:nvSpPr>
        <p:spPr>
          <a:xfrm>
            <a:off x="119270" y="119271"/>
            <a:ext cx="12072730" cy="4770537"/>
          </a:xfrm>
          <a:prstGeom prst="rect">
            <a:avLst/>
          </a:prstGeom>
        </p:spPr>
        <p:txBody>
          <a:bodyPr wrap="square">
            <a:spAutoFit/>
          </a:bodyPr>
          <a:lstStyle/>
          <a:p>
            <a:pPr algn="ctr"/>
            <a:r>
              <a:rPr lang="vi-VN" sz="2000" dirty="0">
                <a:solidFill>
                  <a:schemeClr val="bg1"/>
                </a:solidFill>
                <a:latin typeface="+mj-lt"/>
              </a:rPr>
              <a:t>Ngoài ra bạn cũng có thể khởi tạo 1 List chứa các phần tử được sao chép từ một Generic Collections khác (lưu ý là có cùng kiểu dữ liệu truyền vào):</a:t>
            </a:r>
          </a:p>
          <a:p>
            <a:endParaRPr lang="en-US" dirty="0">
              <a:solidFill>
                <a:schemeClr val="accent2"/>
              </a:solidFill>
            </a:endParaRPr>
          </a:p>
          <a:p>
            <a:endParaRPr lang="en-US" dirty="0">
              <a:solidFill>
                <a:schemeClr val="accent2"/>
              </a:solidFill>
            </a:endParaRPr>
          </a:p>
          <a:p>
            <a:endParaRPr lang="en-US" dirty="0">
              <a:solidFill>
                <a:schemeClr val="accent2"/>
              </a:solidFill>
            </a:endParaRPr>
          </a:p>
          <a:p>
            <a:endParaRPr lang="en-US" dirty="0">
              <a:solidFill>
                <a:schemeClr val="accent2"/>
              </a:solidFill>
            </a:endParaRPr>
          </a:p>
          <a:p>
            <a:endParaRPr lang="en-US" dirty="0">
              <a:solidFill>
                <a:schemeClr val="accent2"/>
              </a:solidFill>
            </a:endParaRPr>
          </a:p>
          <a:p>
            <a:endParaRPr lang="en-US" dirty="0">
              <a:solidFill>
                <a:schemeClr val="accent2"/>
              </a:solidFill>
            </a:endParaRPr>
          </a:p>
          <a:p>
            <a:endParaRPr lang="en-US" dirty="0">
              <a:solidFill>
                <a:schemeClr val="bg1">
                  <a:lumMod val="75000"/>
                  <a:lumOff val="25000"/>
                </a:schemeClr>
              </a:solidFill>
            </a:endParaRPr>
          </a:p>
          <a:p>
            <a:pPr lvl="6"/>
            <a:r>
              <a:rPr lang="vi-VN" sz="2400" dirty="0">
                <a:solidFill>
                  <a:schemeClr val="tx1">
                    <a:lumMod val="85000"/>
                  </a:schemeClr>
                </a:solidFill>
              </a:rPr>
              <a:t>/*</a:t>
            </a:r>
          </a:p>
          <a:p>
            <a:pPr lvl="6"/>
            <a:r>
              <a:rPr lang="vi-VN" sz="2400" dirty="0">
                <a:solidFill>
                  <a:schemeClr val="tx1">
                    <a:lumMod val="85000"/>
                  </a:schemeClr>
                </a:solidFill>
              </a:rPr>
              <a:t>* Khởi tạo 1 List số nguyên có kích thước bằng với MyList2.</a:t>
            </a:r>
          </a:p>
          <a:p>
            <a:pPr lvl="6"/>
            <a:r>
              <a:rPr lang="vi-VN" sz="2400" dirty="0">
                <a:solidFill>
                  <a:schemeClr val="tx1">
                    <a:lumMod val="85000"/>
                  </a:schemeClr>
                </a:solidFill>
              </a:rPr>
              <a:t>* Sao chép toàn độ phần tử trong MyList2 vào MyList3.</a:t>
            </a:r>
          </a:p>
          <a:p>
            <a:pPr lvl="6"/>
            <a:r>
              <a:rPr lang="vi-VN" sz="2400" dirty="0">
                <a:solidFill>
                  <a:schemeClr val="tx1">
                    <a:lumMod val="85000"/>
                  </a:schemeClr>
                </a:solidFill>
              </a:rPr>
              <a:t>*/</a:t>
            </a:r>
          </a:p>
          <a:p>
            <a:pPr lvl="6"/>
            <a:r>
              <a:rPr lang="en-US" sz="2400" dirty="0">
                <a:solidFill>
                  <a:schemeClr val="accent5">
                    <a:lumMod val="50000"/>
                  </a:schemeClr>
                </a:solidFill>
              </a:rPr>
              <a:t>	</a:t>
            </a:r>
            <a:r>
              <a:rPr lang="vi-VN" sz="2400" dirty="0">
                <a:solidFill>
                  <a:schemeClr val="accent6">
                    <a:lumMod val="50000"/>
                  </a:schemeClr>
                </a:solidFill>
              </a:rPr>
              <a:t>List&lt;</a:t>
            </a:r>
            <a:r>
              <a:rPr lang="vi-VN" sz="2400" dirty="0">
                <a:solidFill>
                  <a:srgbClr val="0070C0"/>
                </a:solidFill>
              </a:rPr>
              <a:t>int</a:t>
            </a:r>
            <a:r>
              <a:rPr lang="vi-VN" sz="2400" dirty="0">
                <a:solidFill>
                  <a:schemeClr val="accent6">
                    <a:lumMod val="50000"/>
                  </a:schemeClr>
                </a:solidFill>
              </a:rPr>
              <a:t>&gt; MyList3 = </a:t>
            </a:r>
            <a:r>
              <a:rPr lang="vi-VN" sz="2400" dirty="0">
                <a:solidFill>
                  <a:srgbClr val="0070C0"/>
                </a:solidFill>
              </a:rPr>
              <a:t>new</a:t>
            </a:r>
            <a:r>
              <a:rPr lang="vi-VN" sz="2400" dirty="0">
                <a:solidFill>
                  <a:schemeClr val="accent5">
                    <a:lumMod val="50000"/>
                  </a:schemeClr>
                </a:solidFill>
              </a:rPr>
              <a:t> </a:t>
            </a:r>
            <a:r>
              <a:rPr lang="vi-VN" sz="2400" dirty="0">
                <a:solidFill>
                  <a:schemeClr val="accent6">
                    <a:lumMod val="50000"/>
                  </a:schemeClr>
                </a:solidFill>
              </a:rPr>
              <a:t>List&lt;</a:t>
            </a:r>
            <a:r>
              <a:rPr lang="vi-VN" sz="2400" dirty="0">
                <a:solidFill>
                  <a:srgbClr val="0070C0"/>
                </a:solidFill>
              </a:rPr>
              <a:t>int</a:t>
            </a:r>
            <a:r>
              <a:rPr lang="vi-VN" sz="2400" dirty="0">
                <a:solidFill>
                  <a:schemeClr val="accent6">
                    <a:lumMod val="50000"/>
                  </a:schemeClr>
                </a:solidFill>
              </a:rPr>
              <a:t>&gt;(MyList2);</a:t>
            </a:r>
          </a:p>
          <a:p>
            <a:endParaRPr lang="en-US" dirty="0">
              <a:solidFill>
                <a:schemeClr val="accent2"/>
              </a:solidFill>
            </a:endParaRPr>
          </a:p>
        </p:txBody>
      </p:sp>
    </p:spTree>
    <p:extLst>
      <p:ext uri="{BB962C8B-B14F-4D97-AF65-F5344CB8AC3E}">
        <p14:creationId xmlns:p14="http://schemas.microsoft.com/office/powerpoint/2010/main" val="526319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1CB98-8F22-43F5-A7E6-E18A860BC596}"/>
              </a:ext>
            </a:extLst>
          </p:cNvPr>
          <p:cNvSpPr>
            <a:spLocks noGrp="1"/>
          </p:cNvSpPr>
          <p:nvPr>
            <p:ph type="title"/>
          </p:nvPr>
        </p:nvSpPr>
        <p:spPr>
          <a:xfrm>
            <a:off x="0" y="-1"/>
            <a:ext cx="12192000" cy="940905"/>
          </a:xfrm>
        </p:spPr>
        <p:txBody>
          <a:bodyPr/>
          <a:lstStyle/>
          <a:p>
            <a:pPr marL="742950" indent="-742950">
              <a:buFont typeface="+mj-lt"/>
              <a:buAutoNum type="alphaLcParenR" startAt="2"/>
            </a:pPr>
            <a:r>
              <a:rPr lang="en-US" dirty="0" err="1">
                <a:solidFill>
                  <a:schemeClr val="accent1"/>
                </a:solidFill>
              </a:rPr>
              <a:t>ArrayList</a:t>
            </a:r>
            <a:r>
              <a:rPr lang="en-US" dirty="0">
                <a:solidFill>
                  <a:schemeClr val="accent1"/>
                </a:solidFill>
              </a:rPr>
              <a:t>:</a:t>
            </a:r>
          </a:p>
        </p:txBody>
      </p:sp>
      <p:sp>
        <p:nvSpPr>
          <p:cNvPr id="3" name="Content Placeholder 2">
            <a:extLst>
              <a:ext uri="{FF2B5EF4-FFF2-40B4-BE49-F238E27FC236}">
                <a16:creationId xmlns:a16="http://schemas.microsoft.com/office/drawing/2014/main" id="{F482A359-6581-48D7-AA47-030D064DE382}"/>
              </a:ext>
            </a:extLst>
          </p:cNvPr>
          <p:cNvSpPr>
            <a:spLocks noGrp="1"/>
          </p:cNvSpPr>
          <p:nvPr>
            <p:ph idx="1"/>
          </p:nvPr>
        </p:nvSpPr>
        <p:spPr>
          <a:xfrm>
            <a:off x="-38031" y="781879"/>
            <a:ext cx="12192000" cy="5870712"/>
          </a:xfrm>
        </p:spPr>
        <p:txBody>
          <a:bodyPr>
            <a:normAutofit/>
          </a:bodyPr>
          <a:lstStyle/>
          <a:p>
            <a:r>
              <a:rPr lang="vi-VN" sz="2000" dirty="0">
                <a:solidFill>
                  <a:schemeClr val="bg1"/>
                </a:solidFill>
                <a:latin typeface="+mj-lt"/>
              </a:rPr>
              <a:t>Là một Collections giúp lưu trữ và quản lý một danh sách các đối tượng theo kiểu mảng (truy cập các phần tử bên trong thông qua chỉ số index).</a:t>
            </a:r>
          </a:p>
          <a:p>
            <a:r>
              <a:rPr lang="vi-VN" sz="2000" dirty="0">
                <a:solidFill>
                  <a:schemeClr val="bg1"/>
                </a:solidFill>
                <a:latin typeface="+mj-lt"/>
              </a:rPr>
              <a:t>Rất giống mảng các object nhưng có thể thêm hoặc xoá các phần tử một cách linh hoạt và có thể tự điều chỉnh kích cỡ một cách tự động.</a:t>
            </a:r>
          </a:p>
          <a:p>
            <a:r>
              <a:rPr lang="vi-VN" sz="2200" dirty="0">
                <a:solidFill>
                  <a:schemeClr val="bg1"/>
                </a:solidFill>
                <a:latin typeface="+mj-lt"/>
              </a:rPr>
              <a:t>Để sử dụng các Collections trong .NET ta cần thêm thư viện System.Collections bằng câu lệnh:</a:t>
            </a:r>
          </a:p>
          <a:p>
            <a:pPr marL="0" indent="0">
              <a:buNone/>
            </a:pPr>
            <a:r>
              <a:rPr lang="en-US" sz="2200" dirty="0">
                <a:solidFill>
                  <a:srgbClr val="FF0000"/>
                </a:solidFill>
                <a:latin typeface="+mj-lt"/>
              </a:rPr>
              <a:t>	</a:t>
            </a:r>
            <a:r>
              <a:rPr lang="vi-VN" sz="2200" dirty="0">
                <a:solidFill>
                  <a:schemeClr val="accent6"/>
                </a:solidFill>
                <a:latin typeface="+mj-lt"/>
              </a:rPr>
              <a:t>using</a:t>
            </a:r>
            <a:r>
              <a:rPr lang="vi-VN" sz="2200" dirty="0">
                <a:solidFill>
                  <a:srgbClr val="FF0000"/>
                </a:solidFill>
                <a:latin typeface="+mj-lt"/>
              </a:rPr>
              <a:t> </a:t>
            </a:r>
            <a:r>
              <a:rPr lang="vi-VN" sz="2200" dirty="0">
                <a:solidFill>
                  <a:srgbClr val="0070C0"/>
                </a:solidFill>
                <a:latin typeface="+mj-lt"/>
              </a:rPr>
              <a:t>System.Collections;</a:t>
            </a:r>
          </a:p>
          <a:p>
            <a:r>
              <a:rPr lang="vi-VN" sz="2200" dirty="0">
                <a:solidFill>
                  <a:schemeClr val="bg1"/>
                </a:solidFill>
                <a:latin typeface="+mj-lt"/>
              </a:rPr>
              <a:t>Vì ArrayList là một lớp nên trước khi sử dụng ta cần khởi tạo vùng nhớ bằng toán tử new:</a:t>
            </a:r>
          </a:p>
          <a:p>
            <a:pPr marL="0" indent="0">
              <a:buNone/>
            </a:pPr>
            <a:r>
              <a:rPr lang="en-US" sz="2200" dirty="0">
                <a:solidFill>
                  <a:schemeClr val="accent2"/>
                </a:solidFill>
                <a:latin typeface="+mj-lt"/>
              </a:rPr>
              <a:t>	</a:t>
            </a:r>
            <a:r>
              <a:rPr lang="vi-VN" sz="2200" dirty="0">
                <a:solidFill>
                  <a:schemeClr val="tx1">
                    <a:lumMod val="85000"/>
                  </a:schemeClr>
                </a:solidFill>
                <a:latin typeface="+mj-lt"/>
              </a:rPr>
              <a:t>// khởi tạo 1 ArrayList rỗng</a:t>
            </a:r>
          </a:p>
          <a:p>
            <a:pPr marL="0" indent="0">
              <a:buNone/>
            </a:pPr>
            <a:r>
              <a:rPr lang="en-US" sz="2200" dirty="0">
                <a:solidFill>
                  <a:srgbClr val="FF0000"/>
                </a:solidFill>
                <a:latin typeface="+mj-lt"/>
              </a:rPr>
              <a:t>	</a:t>
            </a:r>
            <a:r>
              <a:rPr lang="vi-VN" sz="2200" dirty="0">
                <a:solidFill>
                  <a:schemeClr val="accent6">
                    <a:lumMod val="50000"/>
                  </a:schemeClr>
                </a:solidFill>
                <a:latin typeface="+mj-lt"/>
              </a:rPr>
              <a:t>ArrayList MyArray = </a:t>
            </a:r>
            <a:r>
              <a:rPr lang="vi-VN" sz="2200" dirty="0">
                <a:solidFill>
                  <a:srgbClr val="0070C0"/>
                </a:solidFill>
                <a:latin typeface="+mj-lt"/>
              </a:rPr>
              <a:t>new</a:t>
            </a:r>
            <a:r>
              <a:rPr lang="vi-VN" sz="2200" dirty="0">
                <a:solidFill>
                  <a:srgbClr val="FF0000"/>
                </a:solidFill>
                <a:latin typeface="+mj-lt"/>
              </a:rPr>
              <a:t> </a:t>
            </a:r>
            <a:r>
              <a:rPr lang="vi-VN" sz="2200" dirty="0">
                <a:solidFill>
                  <a:schemeClr val="accent6">
                    <a:lumMod val="50000"/>
                  </a:schemeClr>
                </a:solidFill>
                <a:latin typeface="+mj-lt"/>
              </a:rPr>
              <a:t>ArrayList();</a:t>
            </a:r>
          </a:p>
          <a:p>
            <a:r>
              <a:rPr lang="vi-VN" sz="2200" dirty="0">
                <a:solidFill>
                  <a:schemeClr val="bg1"/>
                </a:solidFill>
                <a:latin typeface="+mj-lt"/>
              </a:rPr>
              <a:t>Bạn cũng có chỉ định sức chứa (Capacity) ngay lúc khởi tạo bằng cách thông qua constructor được hỗ trợ sẵn:</a:t>
            </a:r>
          </a:p>
          <a:p>
            <a:pPr marL="0" indent="0">
              <a:buNone/>
            </a:pPr>
            <a:r>
              <a:rPr lang="en-US" sz="2200" dirty="0">
                <a:solidFill>
                  <a:schemeClr val="bg1">
                    <a:lumMod val="75000"/>
                    <a:lumOff val="25000"/>
                  </a:schemeClr>
                </a:solidFill>
                <a:latin typeface="+mj-lt"/>
              </a:rPr>
              <a:t>	</a:t>
            </a:r>
            <a:r>
              <a:rPr lang="vi-VN" sz="2200" dirty="0">
                <a:solidFill>
                  <a:schemeClr val="tx1">
                    <a:lumMod val="85000"/>
                  </a:schemeClr>
                </a:solidFill>
                <a:latin typeface="+mj-lt"/>
              </a:rPr>
              <a:t>// khởi tạo 1 ArrayList và chỉ định Capacity ban đầu là 5</a:t>
            </a:r>
          </a:p>
          <a:p>
            <a:pPr marL="0" indent="0">
              <a:buNone/>
            </a:pPr>
            <a:r>
              <a:rPr lang="en-US" sz="2200" dirty="0">
                <a:latin typeface="+mj-lt"/>
              </a:rPr>
              <a:t>	</a:t>
            </a:r>
            <a:r>
              <a:rPr lang="vi-VN" sz="2200" dirty="0">
                <a:solidFill>
                  <a:srgbClr val="7030A0"/>
                </a:solidFill>
                <a:latin typeface="+mj-lt"/>
              </a:rPr>
              <a:t>ArrayList MyArray2 = </a:t>
            </a:r>
            <a:r>
              <a:rPr lang="vi-VN" sz="2200" dirty="0">
                <a:solidFill>
                  <a:srgbClr val="0070C0"/>
                </a:solidFill>
                <a:latin typeface="+mj-lt"/>
              </a:rPr>
              <a:t>new</a:t>
            </a:r>
            <a:r>
              <a:rPr lang="vi-VN" sz="2200" dirty="0">
                <a:solidFill>
                  <a:srgbClr val="FF0000"/>
                </a:solidFill>
                <a:latin typeface="+mj-lt"/>
              </a:rPr>
              <a:t> </a:t>
            </a:r>
            <a:r>
              <a:rPr lang="vi-VN" sz="2200" dirty="0">
                <a:solidFill>
                  <a:srgbClr val="7030A0"/>
                </a:solidFill>
                <a:latin typeface="+mj-lt"/>
              </a:rPr>
              <a:t>ArrayList(5);</a:t>
            </a:r>
          </a:p>
          <a:p>
            <a:endParaRPr lang="en-US" dirty="0"/>
          </a:p>
        </p:txBody>
      </p:sp>
    </p:spTree>
    <p:extLst>
      <p:ext uri="{BB962C8B-B14F-4D97-AF65-F5344CB8AC3E}">
        <p14:creationId xmlns:p14="http://schemas.microsoft.com/office/powerpoint/2010/main" val="1742469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E99E11-1C89-4209-BC8E-CA2EFE63AD57}"/>
              </a:ext>
            </a:extLst>
          </p:cNvPr>
          <p:cNvSpPr/>
          <p:nvPr/>
        </p:nvSpPr>
        <p:spPr>
          <a:xfrm>
            <a:off x="0" y="0"/>
            <a:ext cx="12192000" cy="4339650"/>
          </a:xfrm>
          <a:prstGeom prst="rect">
            <a:avLst/>
          </a:prstGeom>
        </p:spPr>
        <p:txBody>
          <a:bodyPr wrap="square">
            <a:spAutoFit/>
          </a:bodyPr>
          <a:lstStyle/>
          <a:p>
            <a:pPr algn="ctr"/>
            <a:r>
              <a:rPr lang="vi-VN" sz="2400" dirty="0">
                <a:solidFill>
                  <a:schemeClr val="bg1"/>
                </a:solidFill>
                <a:latin typeface="Times New Roman" panose="02020603050405020304" pitchFamily="18" charset="0"/>
              </a:rPr>
              <a:t>Ngoài ra bạn cũng có thể khởi tạo 1 ArrayList chứa các phần tử được sao chép từ một Collections khác:</a:t>
            </a:r>
          </a:p>
          <a:p>
            <a:pPr lvl="5"/>
            <a:endParaRPr lang="en-US" dirty="0">
              <a:solidFill>
                <a:schemeClr val="accent2"/>
              </a:solidFill>
              <a:latin typeface="Times New Roman" panose="02020603050405020304" pitchFamily="18" charset="0"/>
            </a:endParaRPr>
          </a:p>
          <a:p>
            <a:pPr lvl="5"/>
            <a:endParaRPr lang="en-US" dirty="0">
              <a:solidFill>
                <a:schemeClr val="accent2"/>
              </a:solidFill>
              <a:latin typeface="Times New Roman" panose="02020603050405020304" pitchFamily="18" charset="0"/>
            </a:endParaRPr>
          </a:p>
          <a:p>
            <a:pPr lvl="5"/>
            <a:endParaRPr lang="en-US" dirty="0">
              <a:solidFill>
                <a:schemeClr val="accent2"/>
              </a:solidFill>
              <a:latin typeface="Times New Roman" panose="02020603050405020304" pitchFamily="18" charset="0"/>
            </a:endParaRPr>
          </a:p>
          <a:p>
            <a:pPr lvl="5"/>
            <a:endParaRPr lang="en-US" dirty="0">
              <a:solidFill>
                <a:schemeClr val="accent2"/>
              </a:solidFill>
              <a:latin typeface="Times New Roman" panose="02020603050405020304" pitchFamily="18" charset="0"/>
            </a:endParaRPr>
          </a:p>
          <a:p>
            <a:pPr lvl="5"/>
            <a:endParaRPr lang="en-US" dirty="0">
              <a:solidFill>
                <a:schemeClr val="accent2"/>
              </a:solidFill>
              <a:latin typeface="Times New Roman" panose="02020603050405020304" pitchFamily="18" charset="0"/>
            </a:endParaRPr>
          </a:p>
          <a:p>
            <a:pPr lvl="5"/>
            <a:endParaRPr lang="en-US" dirty="0">
              <a:solidFill>
                <a:schemeClr val="accent2"/>
              </a:solidFill>
              <a:latin typeface="Times New Roman" panose="02020603050405020304" pitchFamily="18" charset="0"/>
            </a:endParaRPr>
          </a:p>
          <a:p>
            <a:pPr lvl="7"/>
            <a:r>
              <a:rPr lang="vi-VN" sz="2400" dirty="0">
                <a:solidFill>
                  <a:schemeClr val="tx1">
                    <a:lumMod val="85000"/>
                  </a:schemeClr>
                </a:solidFill>
                <a:latin typeface="Times New Roman" panose="02020603050405020304" pitchFamily="18" charset="0"/>
              </a:rPr>
              <a:t>/*</a:t>
            </a:r>
          </a:p>
          <a:p>
            <a:pPr lvl="7"/>
            <a:r>
              <a:rPr lang="vi-VN" sz="2400" dirty="0">
                <a:solidFill>
                  <a:schemeClr val="tx1">
                    <a:lumMod val="85000"/>
                  </a:schemeClr>
                </a:solidFill>
                <a:latin typeface="Times New Roman" panose="02020603050405020304" pitchFamily="18" charset="0"/>
              </a:rPr>
              <a:t>* Khởi tạo 1 ArrayList có kích thước bằng với MyArray2.</a:t>
            </a:r>
          </a:p>
          <a:p>
            <a:pPr lvl="7"/>
            <a:r>
              <a:rPr lang="vi-VN" sz="2400" dirty="0">
                <a:solidFill>
                  <a:schemeClr val="tx1">
                    <a:lumMod val="85000"/>
                  </a:schemeClr>
                </a:solidFill>
                <a:latin typeface="Times New Roman" panose="02020603050405020304" pitchFamily="18" charset="0"/>
              </a:rPr>
              <a:t>* Sao chép toàn độ phần tử trong MyArray2 vào MyArray3.</a:t>
            </a:r>
          </a:p>
          <a:p>
            <a:pPr lvl="7"/>
            <a:r>
              <a:rPr lang="vi-VN" sz="2400" dirty="0">
                <a:solidFill>
                  <a:schemeClr val="tx1">
                    <a:lumMod val="85000"/>
                  </a:schemeClr>
                </a:solidFill>
                <a:latin typeface="Times New Roman" panose="02020603050405020304" pitchFamily="18" charset="0"/>
              </a:rPr>
              <a:t>*/</a:t>
            </a:r>
          </a:p>
          <a:p>
            <a:pPr lvl="6"/>
            <a:r>
              <a:rPr lang="en-US" sz="2400" dirty="0">
                <a:solidFill>
                  <a:srgbClr val="000000"/>
                </a:solidFill>
                <a:latin typeface="Times New Roman" panose="02020603050405020304" pitchFamily="18" charset="0"/>
              </a:rPr>
              <a:t>	</a:t>
            </a:r>
            <a:r>
              <a:rPr lang="vi-VN" sz="2400" dirty="0">
                <a:solidFill>
                  <a:srgbClr val="7030A0"/>
                </a:solidFill>
                <a:latin typeface="Times New Roman" panose="02020603050405020304" pitchFamily="18" charset="0"/>
              </a:rPr>
              <a:t>ArrayList MyArray3 = </a:t>
            </a:r>
            <a:r>
              <a:rPr lang="vi-VN" sz="2400" dirty="0">
                <a:solidFill>
                  <a:srgbClr val="0070C0"/>
                </a:solidFill>
                <a:latin typeface="Times New Roman" panose="02020603050405020304" pitchFamily="18" charset="0"/>
              </a:rPr>
              <a:t>new</a:t>
            </a:r>
            <a:r>
              <a:rPr lang="vi-VN" sz="2400" dirty="0">
                <a:solidFill>
                  <a:srgbClr val="FF0000"/>
                </a:solidFill>
                <a:latin typeface="Times New Roman" panose="02020603050405020304" pitchFamily="18" charset="0"/>
              </a:rPr>
              <a:t> </a:t>
            </a:r>
            <a:r>
              <a:rPr lang="vi-VN" sz="2400" dirty="0">
                <a:solidFill>
                  <a:srgbClr val="7030A0"/>
                </a:solidFill>
                <a:latin typeface="Times New Roman" panose="02020603050405020304" pitchFamily="18" charset="0"/>
              </a:rPr>
              <a:t>ArrayList(MyArray2);</a:t>
            </a:r>
            <a:endParaRPr lang="vi-VN" sz="2400" b="0" i="0" dirty="0">
              <a:solidFill>
                <a:srgbClr val="7030A0"/>
              </a:solidFill>
              <a:effectLst/>
              <a:latin typeface="Times New Roman" panose="02020603050405020304" pitchFamily="18" charset="0"/>
            </a:endParaRPr>
          </a:p>
        </p:txBody>
      </p:sp>
    </p:spTree>
    <p:extLst>
      <p:ext uri="{BB962C8B-B14F-4D97-AF65-F5344CB8AC3E}">
        <p14:creationId xmlns:p14="http://schemas.microsoft.com/office/powerpoint/2010/main" val="1243015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642F0-E5CC-42F2-9AA5-B9A3E0EEB155}"/>
              </a:ext>
            </a:extLst>
          </p:cNvPr>
          <p:cNvSpPr>
            <a:spLocks noGrp="1"/>
          </p:cNvSpPr>
          <p:nvPr>
            <p:ph type="title"/>
          </p:nvPr>
        </p:nvSpPr>
        <p:spPr>
          <a:xfrm>
            <a:off x="643812" y="2537927"/>
            <a:ext cx="11979965" cy="1219200"/>
          </a:xfrm>
        </p:spPr>
        <p:txBody>
          <a:bodyPr>
            <a:normAutofit/>
          </a:bodyPr>
          <a:lstStyle/>
          <a:p>
            <a:pPr marL="857250" indent="-857250">
              <a:buFont typeface="+mj-lt"/>
              <a:buAutoNum type="arabicPeriod" startAt="2"/>
            </a:pPr>
            <a:r>
              <a:rPr lang="vi-VN" dirty="0">
                <a:solidFill>
                  <a:schemeClr val="accent1"/>
                </a:solidFill>
              </a:rPr>
              <a:t>Cơ chế hoạt động của List, ArrayList</a:t>
            </a:r>
            <a:endParaRPr lang="en-US" dirty="0">
              <a:solidFill>
                <a:schemeClr val="accent1"/>
              </a:solidFill>
            </a:endParaRPr>
          </a:p>
        </p:txBody>
      </p:sp>
    </p:spTree>
    <p:extLst>
      <p:ext uri="{BB962C8B-B14F-4D97-AF65-F5344CB8AC3E}">
        <p14:creationId xmlns:p14="http://schemas.microsoft.com/office/powerpoint/2010/main" val="198295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CF4A062-3410-45B9-B8B6-FBAF84469E3F}"/>
              </a:ext>
            </a:extLst>
          </p:cNvPr>
          <p:cNvSpPr>
            <a:spLocks noGrp="1"/>
          </p:cNvSpPr>
          <p:nvPr>
            <p:ph type="title"/>
          </p:nvPr>
        </p:nvSpPr>
        <p:spPr>
          <a:xfrm>
            <a:off x="5540828" y="2537927"/>
            <a:ext cx="1110343" cy="1219200"/>
          </a:xfrm>
        </p:spPr>
        <p:txBody>
          <a:bodyPr>
            <a:normAutofit/>
          </a:bodyPr>
          <a:lstStyle/>
          <a:p>
            <a:r>
              <a:rPr lang="en-US" dirty="0">
                <a:solidFill>
                  <a:schemeClr val="accent1"/>
                </a:solidFill>
              </a:rPr>
              <a:t>list</a:t>
            </a:r>
          </a:p>
        </p:txBody>
      </p:sp>
    </p:spTree>
    <p:extLst>
      <p:ext uri="{BB962C8B-B14F-4D97-AF65-F5344CB8AC3E}">
        <p14:creationId xmlns:p14="http://schemas.microsoft.com/office/powerpoint/2010/main" val="1908619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B3EBFF03-B7FB-4926-B7F9-38E67FC9C119}"/>
              </a:ext>
            </a:extLst>
          </p:cNvPr>
          <p:cNvPicPr/>
          <p:nvPr/>
        </p:nvPicPr>
        <p:blipFill>
          <a:blip r:embed="rId2"/>
          <a:stretch>
            <a:fillRect/>
          </a:stretch>
        </p:blipFill>
        <p:spPr>
          <a:xfrm>
            <a:off x="330404" y="564638"/>
            <a:ext cx="6275940" cy="5966791"/>
          </a:xfrm>
          <a:prstGeom prst="rect">
            <a:avLst/>
          </a:prstGeom>
        </p:spPr>
      </p:pic>
      <p:sp>
        <p:nvSpPr>
          <p:cNvPr id="6" name="TextBox 5">
            <a:extLst>
              <a:ext uri="{FF2B5EF4-FFF2-40B4-BE49-F238E27FC236}">
                <a16:creationId xmlns:a16="http://schemas.microsoft.com/office/drawing/2014/main" id="{E03F4CDC-A567-4879-9721-65758F3EEABB}"/>
              </a:ext>
            </a:extLst>
          </p:cNvPr>
          <p:cNvSpPr txBox="1"/>
          <p:nvPr/>
        </p:nvSpPr>
        <p:spPr>
          <a:xfrm>
            <a:off x="6671658" y="1473331"/>
            <a:ext cx="5420816" cy="4526175"/>
          </a:xfrm>
          <a:prstGeom prst="rect">
            <a:avLst/>
          </a:prstGeom>
          <a:noFill/>
        </p:spPr>
        <p:txBody>
          <a:bodyPr wrap="square">
            <a:spAutoFit/>
          </a:bodyPr>
          <a:lstStyle/>
          <a:p>
            <a:pPr marL="342900" lvl="0" indent="-342900">
              <a:lnSpc>
                <a:spcPct val="107000"/>
              </a:lnSpc>
              <a:spcBef>
                <a:spcPts val="525"/>
              </a:spcBef>
              <a:spcAft>
                <a:spcPts val="800"/>
              </a:spcAft>
              <a:buSzPts val="1000"/>
              <a:buFont typeface="Symbol" panose="05050102010706020507" pitchFamily="18" charset="2"/>
              <a:buChar char=""/>
              <a:tabLst>
                <a:tab pos="457200" algn="l"/>
              </a:tabLst>
            </a:pPr>
            <a:r>
              <a:rPr lang="en-US" sz="2000" dirty="0">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List </a:t>
            </a:r>
            <a:r>
              <a:rPr lang="en-US" sz="2000" dirty="0" err="1">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tương</a:t>
            </a:r>
            <a:r>
              <a:rPr lang="en-US" sz="2000" dirty="0">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đương</a:t>
            </a:r>
            <a:r>
              <a:rPr lang="en-US" sz="2000" dirty="0">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2000" dirty="0">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ArrayList</a:t>
            </a:r>
            <a:r>
              <a:rPr lang="en-US" sz="2000" dirty="0">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000" dirty="0">
              <a:solidFill>
                <a:srgbClr val="41414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525"/>
              </a:spcBef>
              <a:spcAft>
                <a:spcPts val="800"/>
              </a:spcAft>
              <a:buSzPts val="1000"/>
              <a:buFont typeface="Symbol" panose="05050102010706020507" pitchFamily="18" charset="2"/>
              <a:buChar char=""/>
              <a:tabLst>
                <a:tab pos="457200" algn="l"/>
              </a:tabLst>
            </a:pPr>
            <a:r>
              <a:rPr lang="en-US" sz="2000" dirty="0" err="1">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Thuộc</a:t>
            </a:r>
            <a:r>
              <a:rPr lang="en-US" sz="2000" dirty="0">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System.Collections.Generic</a:t>
            </a:r>
            <a:r>
              <a:rPr lang="en-US" sz="2000" dirty="0">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 namespace.</a:t>
            </a:r>
            <a:endParaRPr lang="en-US" sz="2000" dirty="0">
              <a:solidFill>
                <a:srgbClr val="41414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525"/>
              </a:spcBef>
              <a:spcAft>
                <a:spcPts val="800"/>
              </a:spcAft>
              <a:buSzPts val="1000"/>
              <a:buFont typeface="Symbol" panose="05050102010706020507" pitchFamily="18" charset="2"/>
              <a:buChar char=""/>
              <a:tabLst>
                <a:tab pos="457200" algn="l"/>
              </a:tabLst>
            </a:pPr>
            <a:r>
              <a:rPr lang="en-US" sz="2000" dirty="0" err="1">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2000" dirty="0">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2000" dirty="0">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chứa</a:t>
            </a:r>
            <a:r>
              <a:rPr lang="en-US" sz="2000" dirty="0">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2000" dirty="0">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2000" dirty="0">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2000" dirty="0">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thuộc</a:t>
            </a:r>
            <a:r>
              <a:rPr lang="en-US" sz="2000" dirty="0">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kiểu</a:t>
            </a:r>
            <a:r>
              <a:rPr lang="en-US" sz="2000" dirty="0">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2000" dirty="0">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2000" dirty="0">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chỉ</a:t>
            </a:r>
            <a:r>
              <a:rPr lang="en-US" sz="2000" dirty="0">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2000" dirty="0">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000" dirty="0">
              <a:solidFill>
                <a:srgbClr val="41414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525"/>
              </a:spcBef>
              <a:spcAft>
                <a:spcPts val="800"/>
              </a:spcAft>
              <a:buSzPts val="1000"/>
              <a:buFont typeface="Symbol" panose="05050102010706020507" pitchFamily="18" charset="2"/>
              <a:buChar char=""/>
              <a:tabLst>
                <a:tab pos="457200" algn="l"/>
              </a:tabLst>
            </a:pPr>
            <a:r>
              <a:rPr lang="en-US" sz="2000" dirty="0" err="1">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2000" dirty="0">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sz="2000" dirty="0">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tử</a:t>
            </a:r>
            <a:r>
              <a:rPr lang="en-US" sz="2000" dirty="0">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2000" dirty="0">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2000" dirty="0">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thêm</a:t>
            </a:r>
            <a:r>
              <a:rPr lang="en-US" sz="2000" dirty="0">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bằng</a:t>
            </a:r>
            <a:r>
              <a:rPr lang="en-US" sz="2000" dirty="0">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phương</a:t>
            </a:r>
            <a:r>
              <a:rPr lang="en-US" sz="2000" dirty="0">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thức</a:t>
            </a:r>
            <a:r>
              <a:rPr lang="en-US" sz="2000" dirty="0">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 Add(), </a:t>
            </a:r>
            <a:r>
              <a:rPr lang="en-US" sz="2000" dirty="0" err="1">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AddRange</a:t>
            </a:r>
            <a:r>
              <a:rPr lang="en-US" sz="2000" dirty="0">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hoặc</a:t>
            </a:r>
            <a:r>
              <a:rPr lang="en-US" sz="2000" dirty="0">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bằng</a:t>
            </a:r>
            <a:r>
              <a:rPr lang="en-US" sz="2000" dirty="0">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phương</a:t>
            </a:r>
            <a:r>
              <a:rPr lang="en-US" sz="2000" dirty="0">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thức</a:t>
            </a:r>
            <a:r>
              <a:rPr lang="en-US" sz="2000" dirty="0">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khởi</a:t>
            </a:r>
            <a:r>
              <a:rPr lang="en-US" sz="2000" dirty="0">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tạo</a:t>
            </a:r>
            <a:r>
              <a:rPr lang="en-US" sz="2000" dirty="0">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000" dirty="0">
              <a:solidFill>
                <a:srgbClr val="41414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525"/>
              </a:spcBef>
              <a:spcAft>
                <a:spcPts val="800"/>
              </a:spcAft>
              <a:buSzPts val="1000"/>
              <a:buFont typeface="Symbol" panose="05050102010706020507" pitchFamily="18" charset="2"/>
              <a:buChar char=""/>
              <a:tabLst>
                <a:tab pos="457200" algn="l"/>
              </a:tabLst>
            </a:pPr>
            <a:r>
              <a:rPr lang="en-US" sz="2000" dirty="0" err="1">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2000" dirty="0">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sz="2000" dirty="0">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tử</a:t>
            </a:r>
            <a:r>
              <a:rPr lang="en-US" sz="2000" dirty="0">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2000" dirty="0">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truy</a:t>
            </a:r>
            <a:r>
              <a:rPr lang="en-US" sz="2000" dirty="0">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cập</a:t>
            </a:r>
            <a:r>
              <a:rPr lang="en-US" sz="2000" dirty="0">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bằng</a:t>
            </a:r>
            <a:r>
              <a:rPr lang="en-US" sz="2000" dirty="0">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chỉ</a:t>
            </a:r>
            <a:r>
              <a:rPr lang="en-US" sz="2000" dirty="0">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mục</a:t>
            </a:r>
            <a:r>
              <a:rPr lang="en-US" sz="2000" dirty="0">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ví</a:t>
            </a:r>
            <a:r>
              <a:rPr lang="en-US" sz="2000" dirty="0">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dụ</a:t>
            </a:r>
            <a:r>
              <a:rPr lang="en-US" sz="2000" dirty="0">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myList</a:t>
            </a:r>
            <a:r>
              <a:rPr lang="en-US" sz="2000" dirty="0">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[0], </a:t>
            </a:r>
            <a:r>
              <a:rPr lang="en-US" sz="2000" dirty="0" err="1">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truy</a:t>
            </a:r>
            <a:r>
              <a:rPr lang="en-US" sz="2000" dirty="0">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cập</a:t>
            </a:r>
            <a:r>
              <a:rPr lang="en-US" sz="2000" dirty="0">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sz="2000" dirty="0">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tử</a:t>
            </a:r>
            <a:r>
              <a:rPr lang="en-US" sz="2000" dirty="0">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thứ</a:t>
            </a:r>
            <a:r>
              <a:rPr lang="en-US" sz="2000" dirty="0">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 0).</a:t>
            </a:r>
            <a:endParaRPr lang="en-US" sz="2000" dirty="0">
              <a:solidFill>
                <a:srgbClr val="41414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525"/>
              </a:spcBef>
              <a:spcAft>
                <a:spcPts val="800"/>
              </a:spcAft>
              <a:buSzPts val="1000"/>
              <a:buFont typeface="Symbol" panose="05050102010706020507" pitchFamily="18" charset="2"/>
              <a:buChar char=""/>
              <a:tabLst>
                <a:tab pos="457200" algn="l"/>
              </a:tabLst>
            </a:pPr>
            <a:r>
              <a:rPr lang="en-US" sz="2000" dirty="0">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List </a:t>
            </a:r>
            <a:r>
              <a:rPr lang="en-US" sz="2000" dirty="0" err="1">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hoạt</a:t>
            </a:r>
            <a:r>
              <a:rPr lang="en-US" sz="2000" dirty="0">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động</a:t>
            </a:r>
            <a:r>
              <a:rPr lang="en-US" sz="2000" dirty="0">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nhanh</a:t>
            </a:r>
            <a:r>
              <a:rPr lang="en-US" sz="2000" dirty="0">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hơn</a:t>
            </a:r>
            <a:r>
              <a:rPr lang="en-US" sz="2000" dirty="0">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2000" dirty="0">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ít</a:t>
            </a:r>
            <a:r>
              <a:rPr lang="en-US" sz="2000" dirty="0">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lỗi</a:t>
            </a:r>
            <a:r>
              <a:rPr lang="en-US" sz="2000" dirty="0">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hơn</a:t>
            </a:r>
            <a:r>
              <a:rPr lang="en-US" sz="2000" dirty="0">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ArrayList</a:t>
            </a:r>
            <a:r>
              <a:rPr lang="en-US" sz="2000" dirty="0">
                <a:solidFill>
                  <a:srgbClr val="41414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000" dirty="0">
              <a:solidFill>
                <a:srgbClr val="41414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6438424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docProps/app.xml><?xml version="1.0" encoding="utf-8"?>
<Properties xmlns="http://schemas.openxmlformats.org/officeDocument/2006/extended-properties" xmlns:vt="http://schemas.openxmlformats.org/officeDocument/2006/docPropsVTypes">
  <Template>Slice</Template>
  <TotalTime>555</TotalTime>
  <Words>1697</Words>
  <Application>Microsoft Office PowerPoint</Application>
  <PresentationFormat>Widescreen</PresentationFormat>
  <Paragraphs>155</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Century Gothic</vt:lpstr>
      <vt:lpstr>Symbol</vt:lpstr>
      <vt:lpstr>Tahoma</vt:lpstr>
      <vt:lpstr>Times New Roman</vt:lpstr>
      <vt:lpstr>Tw Cen MT</vt:lpstr>
      <vt:lpstr>Wingdings</vt:lpstr>
      <vt:lpstr>Wingdings 3</vt:lpstr>
      <vt:lpstr>Slice</vt:lpstr>
      <vt:lpstr>Nhóm 6 </vt:lpstr>
      <vt:lpstr>Mục lục</vt:lpstr>
      <vt:lpstr>Giới thiệu List, ArrayList </vt:lpstr>
      <vt:lpstr>PowerPoint Presentation</vt:lpstr>
      <vt:lpstr>ArrayList:</vt:lpstr>
      <vt:lpstr>PowerPoint Presentation</vt:lpstr>
      <vt:lpstr>Cơ chế hoạt động của List, ArrayList</vt:lpstr>
      <vt:lpstr>list</vt:lpstr>
      <vt:lpstr>PowerPoint Presentation</vt:lpstr>
      <vt:lpstr>ArrayList </vt:lpstr>
      <vt:lpstr>PowerPoint Presentation</vt:lpstr>
      <vt:lpstr>Tổng kết chung về cách hoạt động của arrayList </vt:lpstr>
      <vt:lpstr>PowerPoint Presentation</vt:lpstr>
      <vt:lpstr>Khởi tạo List, ArrayList</vt:lpstr>
      <vt:lpstr>ArrayList</vt:lpstr>
      <vt:lpstr>Thêm, xóa phần tử trong List, ArrayList.</vt:lpstr>
      <vt:lpstr>ArrayList</vt:lpstr>
      <vt:lpstr>Tìm kiếm thông tin trong List, ArrayList.</vt:lpstr>
      <vt:lpstr>ArrayList</vt:lpstr>
      <vt:lpstr>Sử dụng vòng lặp foreach hoặc vòng lặp for để duyệt arraylist.</vt:lpstr>
      <vt:lpstr>Duyệt các phần tử trong list, arraylist và các thao tác khác</vt:lpstr>
      <vt:lpstr>ArrayList Để duyệt danh sách, chúng ta sử dụng vòng lặp tương tự như mảng. Một cách khác thường gặp là sử dụng vòng lặp foreach: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Liem Nguyen Trong</cp:lastModifiedBy>
  <cp:revision>98</cp:revision>
  <dcterms:created xsi:type="dcterms:W3CDTF">2021-12-26T14:47:56Z</dcterms:created>
  <dcterms:modified xsi:type="dcterms:W3CDTF">2021-12-31T17:34:20Z</dcterms:modified>
</cp:coreProperties>
</file>