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Maven Pro" pitchFamily="2" charset="77"/>
      <p:regular r:id="rId12"/>
      <p:bold r:id="rId13"/>
    </p:embeddedFont>
    <p:embeddedFont>
      <p:font typeface="Nunito" pitchFamily="2" charset="77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1"/>
    <p:restoredTop sz="94648"/>
  </p:normalViewPr>
  <p:slideViewPr>
    <p:cSldViewPr snapToGrid="0">
      <p:cViewPr varScale="1">
        <p:scale>
          <a:sx n="152" d="100"/>
          <a:sy n="152" d="100"/>
        </p:scale>
        <p:origin x="192" y="2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e34b893e2a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e34b893e2a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e34b893e2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e34b893e2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e34b893e2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e34b893e2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e34b893e2a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e34b893e2a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e34b893e2a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e34b893e2a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e34b893e2a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e34b893e2a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e34b893e2a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e34b893e2a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25"/>
            <a:ext cx="4624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955"/>
              <a:t>NATURAL LANGUAGE PROCESSING : PROBLEM FORMULATION</a:t>
            </a:r>
            <a:r>
              <a:rPr lang="de"/>
              <a:t> 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DATASET : EMPATHETIC DIALOGUES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Task</a:t>
            </a:r>
            <a:endParaRPr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2300" dirty="0">
                <a:solidFill>
                  <a:schemeClr val="dk1"/>
                </a:solidFill>
              </a:rPr>
              <a:t>The Motivation </a:t>
            </a:r>
            <a:r>
              <a:rPr lang="de" sz="2300" dirty="0" err="1">
                <a:solidFill>
                  <a:schemeClr val="dk1"/>
                </a:solidFill>
              </a:rPr>
              <a:t>behind</a:t>
            </a:r>
            <a:r>
              <a:rPr lang="de" sz="2300" dirty="0">
                <a:solidFill>
                  <a:schemeClr val="dk1"/>
                </a:solidFill>
              </a:rPr>
              <a:t> </a:t>
            </a:r>
            <a:r>
              <a:rPr lang="de" sz="2300" dirty="0" err="1">
                <a:solidFill>
                  <a:schemeClr val="dk1"/>
                </a:solidFill>
              </a:rPr>
              <a:t>this</a:t>
            </a:r>
            <a:r>
              <a:rPr lang="de" sz="2300" dirty="0">
                <a:solidFill>
                  <a:schemeClr val="dk1"/>
                </a:solidFill>
              </a:rPr>
              <a:t> </a:t>
            </a:r>
            <a:r>
              <a:rPr lang="de" sz="2300" dirty="0" err="1">
                <a:solidFill>
                  <a:schemeClr val="dk1"/>
                </a:solidFill>
              </a:rPr>
              <a:t>project</a:t>
            </a:r>
            <a:r>
              <a:rPr lang="de" sz="2300" dirty="0">
                <a:solidFill>
                  <a:schemeClr val="dk1"/>
                </a:solidFill>
              </a:rPr>
              <a:t> </a:t>
            </a:r>
            <a:r>
              <a:rPr lang="de" sz="2300" dirty="0" err="1">
                <a:solidFill>
                  <a:schemeClr val="dk1"/>
                </a:solidFill>
              </a:rPr>
              <a:t>is</a:t>
            </a:r>
            <a:r>
              <a:rPr lang="de" sz="2300" dirty="0">
                <a:solidFill>
                  <a:schemeClr val="dk1"/>
                </a:solidFill>
              </a:rPr>
              <a:t> </a:t>
            </a:r>
            <a:r>
              <a:rPr lang="de" sz="2300" dirty="0" err="1">
                <a:solidFill>
                  <a:schemeClr val="dk1"/>
                </a:solidFill>
              </a:rPr>
              <a:t>to</a:t>
            </a:r>
            <a:r>
              <a:rPr lang="de" sz="2300" dirty="0">
                <a:solidFill>
                  <a:schemeClr val="dk1"/>
                </a:solidFill>
              </a:rPr>
              <a:t> </a:t>
            </a:r>
            <a:r>
              <a:rPr lang="de" sz="2300" dirty="0" err="1">
                <a:solidFill>
                  <a:schemeClr val="dk1"/>
                </a:solidFill>
              </a:rPr>
              <a:t>help</a:t>
            </a:r>
            <a:r>
              <a:rPr lang="de" sz="2300" dirty="0">
                <a:solidFill>
                  <a:schemeClr val="dk1"/>
                </a:solidFill>
              </a:rPr>
              <a:t> AI </a:t>
            </a:r>
            <a:r>
              <a:rPr lang="de" sz="2300" dirty="0" err="1">
                <a:solidFill>
                  <a:schemeClr val="dk1"/>
                </a:solidFill>
              </a:rPr>
              <a:t>systems</a:t>
            </a:r>
            <a:r>
              <a:rPr lang="de" sz="2300" dirty="0">
                <a:solidFill>
                  <a:schemeClr val="dk1"/>
                </a:solidFill>
              </a:rPr>
              <a:t> </a:t>
            </a:r>
            <a:r>
              <a:rPr lang="de" sz="2300" dirty="0" err="1">
                <a:solidFill>
                  <a:schemeClr val="dk1"/>
                </a:solidFill>
              </a:rPr>
              <a:t>to</a:t>
            </a:r>
            <a:r>
              <a:rPr lang="de" sz="2300" dirty="0">
                <a:solidFill>
                  <a:schemeClr val="dk1"/>
                </a:solidFill>
              </a:rPr>
              <a:t> </a:t>
            </a:r>
            <a:r>
              <a:rPr lang="de" sz="2300" dirty="0" err="1">
                <a:solidFill>
                  <a:schemeClr val="dk1"/>
                </a:solidFill>
              </a:rPr>
              <a:t>recognize</a:t>
            </a:r>
            <a:r>
              <a:rPr lang="de" sz="2300" dirty="0">
                <a:solidFill>
                  <a:schemeClr val="dk1"/>
                </a:solidFill>
              </a:rPr>
              <a:t> and </a:t>
            </a:r>
            <a:r>
              <a:rPr lang="de" sz="2300" dirty="0" err="1">
                <a:solidFill>
                  <a:schemeClr val="dk1"/>
                </a:solidFill>
              </a:rPr>
              <a:t>acknowledge</a:t>
            </a:r>
            <a:r>
              <a:rPr lang="de" sz="2300" dirty="0">
                <a:solidFill>
                  <a:schemeClr val="dk1"/>
                </a:solidFill>
              </a:rPr>
              <a:t> </a:t>
            </a:r>
            <a:r>
              <a:rPr lang="de" sz="2300" dirty="0" err="1">
                <a:solidFill>
                  <a:schemeClr val="dk1"/>
                </a:solidFill>
              </a:rPr>
              <a:t>human’s</a:t>
            </a:r>
            <a:r>
              <a:rPr lang="de" sz="2300" dirty="0">
                <a:solidFill>
                  <a:schemeClr val="dk1"/>
                </a:solidFill>
              </a:rPr>
              <a:t> </a:t>
            </a:r>
            <a:r>
              <a:rPr lang="de" sz="2300" dirty="0" err="1">
                <a:solidFill>
                  <a:schemeClr val="dk1"/>
                </a:solidFill>
              </a:rPr>
              <a:t>feelings</a:t>
            </a:r>
            <a:r>
              <a:rPr lang="de" sz="2300" dirty="0">
                <a:solidFill>
                  <a:schemeClr val="dk1"/>
                </a:solidFill>
              </a:rPr>
              <a:t> and </a:t>
            </a:r>
            <a:r>
              <a:rPr lang="de" sz="2300" dirty="0" err="1">
                <a:solidFill>
                  <a:schemeClr val="dk1"/>
                </a:solidFill>
              </a:rPr>
              <a:t>emotion</a:t>
            </a:r>
            <a:r>
              <a:rPr lang="de" sz="2300" dirty="0">
                <a:solidFill>
                  <a:schemeClr val="dk1"/>
                </a:solidFill>
              </a:rPr>
              <a:t> in a </a:t>
            </a:r>
            <a:r>
              <a:rPr lang="de" sz="2300" dirty="0" err="1">
                <a:solidFill>
                  <a:schemeClr val="dk1"/>
                </a:solidFill>
              </a:rPr>
              <a:t>conversation</a:t>
            </a:r>
            <a:r>
              <a:rPr lang="de" sz="2300" dirty="0">
                <a:solidFill>
                  <a:schemeClr val="dk1"/>
                </a:solidFill>
              </a:rPr>
              <a:t>. After </a:t>
            </a:r>
            <a:r>
              <a:rPr lang="de" sz="2300" dirty="0" err="1">
                <a:solidFill>
                  <a:schemeClr val="dk1"/>
                </a:solidFill>
              </a:rPr>
              <a:t>recognizing</a:t>
            </a:r>
            <a:r>
              <a:rPr lang="de" sz="2300" dirty="0">
                <a:solidFill>
                  <a:schemeClr val="dk1"/>
                </a:solidFill>
              </a:rPr>
              <a:t> </a:t>
            </a:r>
            <a:r>
              <a:rPr lang="de" sz="2300" dirty="0" err="1">
                <a:solidFill>
                  <a:schemeClr val="dk1"/>
                </a:solidFill>
              </a:rPr>
              <a:t>the</a:t>
            </a:r>
            <a:r>
              <a:rPr lang="de" sz="2300" dirty="0">
                <a:solidFill>
                  <a:schemeClr val="dk1"/>
                </a:solidFill>
              </a:rPr>
              <a:t> </a:t>
            </a:r>
            <a:r>
              <a:rPr lang="de" sz="2300" dirty="0" err="1">
                <a:solidFill>
                  <a:schemeClr val="dk1"/>
                </a:solidFill>
              </a:rPr>
              <a:t>human’s</a:t>
            </a:r>
            <a:r>
              <a:rPr lang="de" sz="2300" dirty="0">
                <a:solidFill>
                  <a:schemeClr val="dk1"/>
                </a:solidFill>
              </a:rPr>
              <a:t> </a:t>
            </a:r>
            <a:r>
              <a:rPr lang="de" sz="2300" dirty="0" err="1">
                <a:solidFill>
                  <a:schemeClr val="dk1"/>
                </a:solidFill>
              </a:rPr>
              <a:t>emotion</a:t>
            </a:r>
            <a:r>
              <a:rPr lang="de" sz="2300" dirty="0">
                <a:solidFill>
                  <a:schemeClr val="dk1"/>
                </a:solidFill>
              </a:rPr>
              <a:t>, </a:t>
            </a:r>
            <a:r>
              <a:rPr lang="de" sz="2300" dirty="0" err="1">
                <a:solidFill>
                  <a:schemeClr val="dk1"/>
                </a:solidFill>
              </a:rPr>
              <a:t>we</a:t>
            </a:r>
            <a:r>
              <a:rPr lang="de" sz="2300" dirty="0">
                <a:solidFill>
                  <a:schemeClr val="dk1"/>
                </a:solidFill>
              </a:rPr>
              <a:t> </a:t>
            </a:r>
            <a:r>
              <a:rPr lang="de" sz="2300" dirty="0" err="1">
                <a:solidFill>
                  <a:schemeClr val="dk1"/>
                </a:solidFill>
              </a:rPr>
              <a:t>aim</a:t>
            </a:r>
            <a:r>
              <a:rPr lang="de" sz="2300" dirty="0">
                <a:solidFill>
                  <a:schemeClr val="dk1"/>
                </a:solidFill>
              </a:rPr>
              <a:t> </a:t>
            </a:r>
            <a:r>
              <a:rPr lang="de" sz="2300" dirty="0" err="1">
                <a:solidFill>
                  <a:schemeClr val="dk1"/>
                </a:solidFill>
              </a:rPr>
              <a:t>to</a:t>
            </a:r>
            <a:r>
              <a:rPr lang="de" sz="2300" dirty="0">
                <a:solidFill>
                  <a:schemeClr val="dk1"/>
                </a:solidFill>
              </a:rPr>
              <a:t> </a:t>
            </a:r>
            <a:r>
              <a:rPr lang="de" sz="2300" dirty="0" err="1">
                <a:solidFill>
                  <a:schemeClr val="dk1"/>
                </a:solidFill>
              </a:rPr>
              <a:t>enable</a:t>
            </a:r>
            <a:r>
              <a:rPr lang="de" sz="2300" dirty="0">
                <a:solidFill>
                  <a:schemeClr val="dk1"/>
                </a:solidFill>
              </a:rPr>
              <a:t> </a:t>
            </a:r>
            <a:r>
              <a:rPr lang="de" sz="2300" dirty="0" err="1">
                <a:solidFill>
                  <a:schemeClr val="dk1"/>
                </a:solidFill>
              </a:rPr>
              <a:t>them</a:t>
            </a:r>
            <a:r>
              <a:rPr lang="de" sz="2300" dirty="0">
                <a:solidFill>
                  <a:schemeClr val="dk1"/>
                </a:solidFill>
              </a:rPr>
              <a:t> </a:t>
            </a:r>
            <a:r>
              <a:rPr lang="de" sz="2300" dirty="0" err="1">
                <a:solidFill>
                  <a:schemeClr val="dk1"/>
                </a:solidFill>
              </a:rPr>
              <a:t>to</a:t>
            </a:r>
            <a:r>
              <a:rPr lang="de" sz="2300" dirty="0">
                <a:solidFill>
                  <a:schemeClr val="dk1"/>
                </a:solidFill>
              </a:rPr>
              <a:t> </a:t>
            </a:r>
            <a:r>
              <a:rPr lang="de" sz="2300" dirty="0" err="1">
                <a:solidFill>
                  <a:schemeClr val="dk1"/>
                </a:solidFill>
              </a:rPr>
              <a:t>generate</a:t>
            </a:r>
            <a:r>
              <a:rPr lang="de" sz="2300" dirty="0">
                <a:solidFill>
                  <a:schemeClr val="dk1"/>
                </a:solidFill>
              </a:rPr>
              <a:t> </a:t>
            </a:r>
            <a:r>
              <a:rPr lang="de" sz="2300" dirty="0" err="1">
                <a:solidFill>
                  <a:schemeClr val="dk1"/>
                </a:solidFill>
              </a:rPr>
              <a:t>appropriate</a:t>
            </a:r>
            <a:r>
              <a:rPr lang="de" sz="2300" dirty="0">
                <a:solidFill>
                  <a:schemeClr val="dk1"/>
                </a:solidFill>
              </a:rPr>
              <a:t> and </a:t>
            </a:r>
            <a:r>
              <a:rPr lang="de" sz="2300" dirty="0" err="1">
                <a:solidFill>
                  <a:schemeClr val="dk1"/>
                </a:solidFill>
              </a:rPr>
              <a:t>empathetic</a:t>
            </a:r>
            <a:r>
              <a:rPr lang="de" sz="2300" dirty="0">
                <a:solidFill>
                  <a:schemeClr val="dk1"/>
                </a:solidFill>
              </a:rPr>
              <a:t> </a:t>
            </a:r>
            <a:r>
              <a:rPr lang="de" sz="2300" dirty="0" err="1">
                <a:solidFill>
                  <a:schemeClr val="dk1"/>
                </a:solidFill>
              </a:rPr>
              <a:t>responses</a:t>
            </a:r>
            <a:r>
              <a:rPr lang="de" sz="2300" dirty="0">
                <a:solidFill>
                  <a:schemeClr val="dk1"/>
                </a:solidFill>
              </a:rPr>
              <a:t> </a:t>
            </a:r>
            <a:r>
              <a:rPr lang="de" sz="2300" dirty="0" err="1">
                <a:solidFill>
                  <a:schemeClr val="dk1"/>
                </a:solidFill>
              </a:rPr>
              <a:t>that</a:t>
            </a:r>
            <a:r>
              <a:rPr lang="de" sz="2300" dirty="0">
                <a:solidFill>
                  <a:schemeClr val="dk1"/>
                </a:solidFill>
              </a:rPr>
              <a:t> </a:t>
            </a:r>
            <a:r>
              <a:rPr lang="de" sz="2300" dirty="0" err="1">
                <a:solidFill>
                  <a:schemeClr val="dk1"/>
                </a:solidFill>
              </a:rPr>
              <a:t>align</a:t>
            </a:r>
            <a:r>
              <a:rPr lang="de" sz="2300" dirty="0">
                <a:solidFill>
                  <a:schemeClr val="dk1"/>
                </a:solidFill>
              </a:rPr>
              <a:t> </a:t>
            </a:r>
            <a:r>
              <a:rPr lang="de" sz="2300" dirty="0" err="1">
                <a:solidFill>
                  <a:schemeClr val="dk1"/>
                </a:solidFill>
              </a:rPr>
              <a:t>with</a:t>
            </a:r>
            <a:r>
              <a:rPr lang="de" sz="2300" dirty="0">
                <a:solidFill>
                  <a:schemeClr val="dk1"/>
                </a:solidFill>
              </a:rPr>
              <a:t> </a:t>
            </a:r>
            <a:r>
              <a:rPr lang="de" sz="2300" dirty="0" err="1">
                <a:solidFill>
                  <a:schemeClr val="dk1"/>
                </a:solidFill>
              </a:rPr>
              <a:t>the</a:t>
            </a:r>
            <a:r>
              <a:rPr lang="de" sz="2300" dirty="0">
                <a:solidFill>
                  <a:schemeClr val="dk1"/>
                </a:solidFill>
              </a:rPr>
              <a:t> </a:t>
            </a:r>
            <a:r>
              <a:rPr lang="de" sz="2300" dirty="0" err="1">
                <a:solidFill>
                  <a:schemeClr val="dk1"/>
                </a:solidFill>
              </a:rPr>
              <a:t>specific</a:t>
            </a:r>
            <a:r>
              <a:rPr lang="de" sz="2300" dirty="0">
                <a:solidFill>
                  <a:schemeClr val="dk1"/>
                </a:solidFill>
              </a:rPr>
              <a:t> </a:t>
            </a:r>
            <a:r>
              <a:rPr lang="de" sz="2300" dirty="0" err="1">
                <a:solidFill>
                  <a:schemeClr val="dk1"/>
                </a:solidFill>
              </a:rPr>
              <a:t>emotions</a:t>
            </a:r>
            <a:r>
              <a:rPr lang="de" sz="2300" dirty="0">
                <a:solidFill>
                  <a:schemeClr val="dk1"/>
                </a:solidFill>
              </a:rPr>
              <a:t>.</a:t>
            </a:r>
            <a:endParaRPr sz="23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 err="1"/>
              <a:t>Objectives</a:t>
            </a:r>
            <a:endParaRPr dirty="0"/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1303800" y="1300949"/>
            <a:ext cx="7030500" cy="3752743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AutoNum type="arabicPeriod"/>
            </a:pPr>
            <a:r>
              <a:rPr lang="de" sz="2300" dirty="0">
                <a:solidFill>
                  <a:schemeClr val="dk1"/>
                </a:solidFill>
                <a:highlight>
                  <a:schemeClr val="lt1"/>
                </a:highlight>
              </a:rPr>
              <a:t>Motivation:</a:t>
            </a:r>
            <a:endParaRPr sz="23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●"/>
            </a:pPr>
            <a:r>
              <a:rPr lang="de" sz="2300" dirty="0" err="1">
                <a:solidFill>
                  <a:schemeClr val="dk1"/>
                </a:solidFill>
                <a:highlight>
                  <a:schemeClr val="lt1"/>
                </a:highlight>
              </a:rPr>
              <a:t>Enhance</a:t>
            </a:r>
            <a:r>
              <a:rPr lang="de" sz="2300" dirty="0">
                <a:solidFill>
                  <a:schemeClr val="dk1"/>
                </a:solidFill>
                <a:highlight>
                  <a:schemeClr val="lt1"/>
                </a:highlight>
              </a:rPr>
              <a:t> AI </a:t>
            </a:r>
            <a:r>
              <a:rPr lang="de" sz="2300" dirty="0" err="1">
                <a:solidFill>
                  <a:schemeClr val="dk1"/>
                </a:solidFill>
                <a:highlight>
                  <a:schemeClr val="lt1"/>
                </a:highlight>
              </a:rPr>
              <a:t>systems</a:t>
            </a:r>
            <a:r>
              <a:rPr lang="de" sz="2300" dirty="0">
                <a:solidFill>
                  <a:schemeClr val="dk1"/>
                </a:solidFill>
                <a:highlight>
                  <a:schemeClr val="lt1"/>
                </a:highlight>
              </a:rPr>
              <a:t>' </a:t>
            </a:r>
            <a:r>
              <a:rPr lang="de" sz="2300" dirty="0" err="1">
                <a:solidFill>
                  <a:schemeClr val="dk1"/>
                </a:solidFill>
                <a:highlight>
                  <a:schemeClr val="lt1"/>
                </a:highlight>
              </a:rPr>
              <a:t>ability</a:t>
            </a:r>
            <a:r>
              <a:rPr lang="de" sz="2300" dirty="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lang="de" sz="2300" dirty="0" err="1">
                <a:solidFill>
                  <a:schemeClr val="dk1"/>
                </a:solidFill>
                <a:highlight>
                  <a:schemeClr val="lt1"/>
                </a:highlight>
              </a:rPr>
              <a:t>to</a:t>
            </a:r>
            <a:r>
              <a:rPr lang="de" sz="2300" dirty="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lang="de" sz="2300" dirty="0" err="1">
                <a:solidFill>
                  <a:schemeClr val="dk1"/>
                </a:solidFill>
                <a:highlight>
                  <a:schemeClr val="lt1"/>
                </a:highlight>
              </a:rPr>
              <a:t>recognize</a:t>
            </a:r>
            <a:r>
              <a:rPr lang="de" sz="2300" dirty="0">
                <a:solidFill>
                  <a:schemeClr val="dk1"/>
                </a:solidFill>
                <a:highlight>
                  <a:schemeClr val="lt1"/>
                </a:highlight>
              </a:rPr>
              <a:t> and </a:t>
            </a:r>
            <a:r>
              <a:rPr lang="de" sz="2300" dirty="0" err="1">
                <a:solidFill>
                  <a:schemeClr val="dk1"/>
                </a:solidFill>
                <a:highlight>
                  <a:schemeClr val="lt1"/>
                </a:highlight>
              </a:rPr>
              <a:t>respond</a:t>
            </a:r>
            <a:r>
              <a:rPr lang="de" sz="2300" dirty="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lang="de" sz="2300" dirty="0" err="1">
                <a:solidFill>
                  <a:schemeClr val="dk1"/>
                </a:solidFill>
                <a:highlight>
                  <a:schemeClr val="lt1"/>
                </a:highlight>
              </a:rPr>
              <a:t>appropriately</a:t>
            </a:r>
            <a:r>
              <a:rPr lang="de" sz="2300" dirty="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lang="de" sz="2300" dirty="0" err="1">
                <a:solidFill>
                  <a:schemeClr val="dk1"/>
                </a:solidFill>
                <a:highlight>
                  <a:schemeClr val="lt1"/>
                </a:highlight>
              </a:rPr>
              <a:t>to</a:t>
            </a:r>
            <a:r>
              <a:rPr lang="de" sz="2300" dirty="0">
                <a:solidFill>
                  <a:schemeClr val="dk1"/>
                </a:solidFill>
                <a:highlight>
                  <a:schemeClr val="lt1"/>
                </a:highlight>
              </a:rPr>
              <a:t> human </a:t>
            </a:r>
            <a:r>
              <a:rPr lang="de" sz="2300" dirty="0" err="1">
                <a:solidFill>
                  <a:schemeClr val="dk1"/>
                </a:solidFill>
                <a:highlight>
                  <a:schemeClr val="lt1"/>
                </a:highlight>
              </a:rPr>
              <a:t>emotions</a:t>
            </a:r>
            <a:r>
              <a:rPr lang="de" sz="2300" dirty="0">
                <a:solidFill>
                  <a:schemeClr val="dk1"/>
                </a:solidFill>
                <a:highlight>
                  <a:schemeClr val="lt1"/>
                </a:highlight>
              </a:rPr>
              <a:t> in a </a:t>
            </a:r>
            <a:r>
              <a:rPr lang="de" sz="2300" dirty="0" err="1">
                <a:solidFill>
                  <a:schemeClr val="dk1"/>
                </a:solidFill>
                <a:highlight>
                  <a:schemeClr val="lt1"/>
                </a:highlight>
              </a:rPr>
              <a:t>conversation</a:t>
            </a:r>
            <a:r>
              <a:rPr lang="de" sz="2300" dirty="0">
                <a:solidFill>
                  <a:schemeClr val="dk1"/>
                </a:solidFill>
                <a:highlight>
                  <a:schemeClr val="lt1"/>
                </a:highlight>
              </a:rPr>
              <a:t>.</a:t>
            </a:r>
            <a:endParaRPr sz="23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AutoNum type="arabicPeriod"/>
            </a:pPr>
            <a:r>
              <a:rPr lang="de" sz="2300" dirty="0">
                <a:solidFill>
                  <a:schemeClr val="dk1"/>
                </a:solidFill>
                <a:highlight>
                  <a:schemeClr val="lt1"/>
                </a:highlight>
              </a:rPr>
              <a:t>Goals:</a:t>
            </a:r>
            <a:endParaRPr sz="23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●"/>
            </a:pPr>
            <a:r>
              <a:rPr lang="de" sz="2300" dirty="0" err="1">
                <a:solidFill>
                  <a:schemeClr val="dk1"/>
                </a:solidFill>
                <a:highlight>
                  <a:schemeClr val="lt1"/>
                </a:highlight>
              </a:rPr>
              <a:t>Improve</a:t>
            </a:r>
            <a:r>
              <a:rPr lang="de" sz="2300" dirty="0">
                <a:solidFill>
                  <a:schemeClr val="dk1"/>
                </a:solidFill>
                <a:highlight>
                  <a:schemeClr val="lt1"/>
                </a:highlight>
              </a:rPr>
              <a:t> AI </a:t>
            </a:r>
            <a:r>
              <a:rPr lang="de" sz="2300" dirty="0" err="1">
                <a:solidFill>
                  <a:schemeClr val="dk1"/>
                </a:solidFill>
                <a:highlight>
                  <a:schemeClr val="lt1"/>
                </a:highlight>
              </a:rPr>
              <a:t>models</a:t>
            </a:r>
            <a:r>
              <a:rPr lang="de" sz="2300" dirty="0">
                <a:solidFill>
                  <a:schemeClr val="dk1"/>
                </a:solidFill>
                <a:highlight>
                  <a:schemeClr val="lt1"/>
                </a:highlight>
              </a:rPr>
              <a:t>' </a:t>
            </a:r>
            <a:r>
              <a:rPr lang="de" sz="2300" dirty="0" err="1">
                <a:solidFill>
                  <a:schemeClr val="dk1"/>
                </a:solidFill>
                <a:highlight>
                  <a:schemeClr val="lt1"/>
                </a:highlight>
              </a:rPr>
              <a:t>empathetic</a:t>
            </a:r>
            <a:r>
              <a:rPr lang="de" sz="2300" dirty="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lang="de" sz="2300" dirty="0" err="1">
                <a:solidFill>
                  <a:schemeClr val="dk1"/>
                </a:solidFill>
                <a:highlight>
                  <a:schemeClr val="lt1"/>
                </a:highlight>
              </a:rPr>
              <a:t>capabilities</a:t>
            </a:r>
            <a:r>
              <a:rPr lang="de" sz="2300" dirty="0">
                <a:solidFill>
                  <a:schemeClr val="dk1"/>
                </a:solidFill>
                <a:highlight>
                  <a:schemeClr val="lt1"/>
                </a:highlight>
              </a:rPr>
              <a:t>.</a:t>
            </a:r>
            <a:endParaRPr sz="23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●"/>
            </a:pPr>
            <a:r>
              <a:rPr lang="de" sz="2300" dirty="0" err="1">
                <a:solidFill>
                  <a:schemeClr val="dk1"/>
                </a:solidFill>
                <a:highlight>
                  <a:schemeClr val="lt1"/>
                </a:highlight>
              </a:rPr>
              <a:t>Investigate</a:t>
            </a:r>
            <a:r>
              <a:rPr lang="de" sz="2300" dirty="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lang="de" sz="2300" dirty="0" err="1">
                <a:solidFill>
                  <a:schemeClr val="dk1"/>
                </a:solidFill>
                <a:highlight>
                  <a:schemeClr val="lt1"/>
                </a:highlight>
              </a:rPr>
              <a:t>model</a:t>
            </a:r>
            <a:r>
              <a:rPr lang="de" sz="2300" dirty="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lang="de" sz="2300" dirty="0" err="1">
                <a:solidFill>
                  <a:schemeClr val="dk1"/>
                </a:solidFill>
                <a:highlight>
                  <a:schemeClr val="lt1"/>
                </a:highlight>
              </a:rPr>
              <a:t>adaptations</a:t>
            </a:r>
            <a:r>
              <a:rPr lang="de" sz="2300" dirty="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lang="de" sz="2300" dirty="0" err="1">
                <a:solidFill>
                  <a:schemeClr val="dk1"/>
                </a:solidFill>
                <a:highlight>
                  <a:schemeClr val="lt1"/>
                </a:highlight>
              </a:rPr>
              <a:t>for</a:t>
            </a:r>
            <a:r>
              <a:rPr lang="de" sz="2300" dirty="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lang="de" sz="2300" dirty="0" err="1">
                <a:solidFill>
                  <a:schemeClr val="dk1"/>
                </a:solidFill>
                <a:highlight>
                  <a:schemeClr val="lt1"/>
                </a:highlight>
              </a:rPr>
              <a:t>empathetic</a:t>
            </a:r>
            <a:r>
              <a:rPr lang="de" sz="2300" dirty="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lang="de" sz="2300" dirty="0" err="1">
                <a:solidFill>
                  <a:schemeClr val="dk1"/>
                </a:solidFill>
                <a:highlight>
                  <a:schemeClr val="lt1"/>
                </a:highlight>
              </a:rPr>
              <a:t>responding</a:t>
            </a:r>
            <a:r>
              <a:rPr lang="de" sz="2300" dirty="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lang="de" sz="2300" dirty="0" err="1">
                <a:solidFill>
                  <a:schemeClr val="dk1"/>
                </a:solidFill>
                <a:highlight>
                  <a:schemeClr val="lt1"/>
                </a:highlight>
              </a:rPr>
              <a:t>without</a:t>
            </a:r>
            <a:r>
              <a:rPr lang="de" sz="2300" dirty="0">
                <a:solidFill>
                  <a:schemeClr val="dk1"/>
                </a:solidFill>
                <a:highlight>
                  <a:schemeClr val="lt1"/>
                </a:highlight>
              </a:rPr>
              <a:t> extensive </a:t>
            </a:r>
            <a:r>
              <a:rPr lang="de" sz="2300" dirty="0" err="1">
                <a:solidFill>
                  <a:schemeClr val="dk1"/>
                </a:solidFill>
                <a:highlight>
                  <a:schemeClr val="lt1"/>
                </a:highlight>
              </a:rPr>
              <a:t>re</a:t>
            </a:r>
            <a:r>
              <a:rPr lang="de" sz="2300" dirty="0">
                <a:solidFill>
                  <a:schemeClr val="dk1"/>
                </a:solidFill>
                <a:highlight>
                  <a:schemeClr val="lt1"/>
                </a:highlight>
              </a:rPr>
              <a:t>-training.</a:t>
            </a:r>
            <a:endParaRPr sz="2500" dirty="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Dataset &amp; EDA</a:t>
            </a:r>
            <a:endParaRPr/>
          </a:p>
        </p:txBody>
      </p:sp>
      <p:sp>
        <p:nvSpPr>
          <p:cNvPr id="296" name="Google Shape;296;p1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6369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de" sz="2300">
                <a:solidFill>
                  <a:schemeClr val="dk1"/>
                </a:solidFill>
                <a:highlight>
                  <a:schemeClr val="lt1"/>
                </a:highlight>
              </a:rPr>
              <a:t>Dataset: Empathetic Dialogues</a:t>
            </a:r>
            <a:endParaRPr sz="2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914400" lvl="1" indent="-36369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de" sz="2300">
                <a:solidFill>
                  <a:schemeClr val="dk1"/>
                </a:solidFill>
                <a:highlight>
                  <a:schemeClr val="lt1"/>
                </a:highlight>
              </a:rPr>
              <a:t>Comprises of 25k conversations grounded in various emotions such as sadness, happiness, anger, etc.</a:t>
            </a:r>
            <a:endParaRPr sz="2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914400" lvl="1" indent="-36369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de" sz="2300">
                <a:solidFill>
                  <a:schemeClr val="dk1"/>
                </a:solidFill>
                <a:highlight>
                  <a:schemeClr val="lt1"/>
                </a:highlight>
              </a:rPr>
              <a:t>Conversations are labeled with the expressed emotions, speaker ID, utterance, self-evaluation, and tags.</a:t>
            </a:r>
            <a:endParaRPr sz="25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A0B77-C14D-DC79-C735-759D4047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9414" y="878550"/>
            <a:ext cx="7030500" cy="999300"/>
          </a:xfrm>
        </p:spPr>
        <p:txBody>
          <a:bodyPr/>
          <a:lstStyle/>
          <a:p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7A838-D8D0-608A-CCD1-7F500E719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29335" y="1877850"/>
            <a:ext cx="7030500" cy="2541600"/>
          </a:xfrm>
        </p:spPr>
        <p:txBody>
          <a:bodyPr/>
          <a:lstStyle/>
          <a:p>
            <a:endParaRPr lang="en-DE" dirty="0"/>
          </a:p>
        </p:txBody>
      </p:sp>
      <p:pic>
        <p:nvPicPr>
          <p:cNvPr id="5" name="Picture 4" descr="A picture containing text, screenshot, menu, number&#10;&#10;Description automatically generated">
            <a:extLst>
              <a:ext uri="{FF2B5EF4-FFF2-40B4-BE49-F238E27FC236}">
                <a16:creationId xmlns:a16="http://schemas.microsoft.com/office/drawing/2014/main" id="{B30C6364-9470-ED2B-8E40-73B396E98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335" y="0"/>
            <a:ext cx="368532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279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Approach</a:t>
            </a:r>
            <a:endParaRPr dirty="0"/>
          </a:p>
        </p:txBody>
      </p:sp>
      <p:sp>
        <p:nvSpPr>
          <p:cNvPr id="302" name="Google Shape;302;p17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AutoNum type="arabicPeriod"/>
            </a:pPr>
            <a:r>
              <a:rPr lang="de" sz="2300" dirty="0">
                <a:solidFill>
                  <a:schemeClr val="dk1"/>
                </a:solidFill>
                <a:highlight>
                  <a:schemeClr val="lt1"/>
                </a:highlight>
              </a:rPr>
              <a:t>Models/Methods/</a:t>
            </a:r>
            <a:r>
              <a:rPr lang="de" sz="2300" dirty="0" err="1">
                <a:solidFill>
                  <a:schemeClr val="dk1"/>
                </a:solidFill>
                <a:highlight>
                  <a:schemeClr val="lt1"/>
                </a:highlight>
              </a:rPr>
              <a:t>Algorithms</a:t>
            </a:r>
            <a:r>
              <a:rPr lang="de" sz="2300" dirty="0">
                <a:solidFill>
                  <a:schemeClr val="dk1"/>
                </a:solidFill>
                <a:highlight>
                  <a:schemeClr val="lt1"/>
                </a:highlight>
              </a:rPr>
              <a:t>:</a:t>
            </a:r>
            <a:endParaRPr sz="23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●"/>
            </a:pPr>
            <a:r>
              <a:rPr lang="de" sz="2300" dirty="0" err="1">
                <a:solidFill>
                  <a:schemeClr val="dk1"/>
                </a:solidFill>
                <a:highlight>
                  <a:schemeClr val="lt1"/>
                </a:highlight>
              </a:rPr>
              <a:t>Empathetic</a:t>
            </a:r>
            <a:r>
              <a:rPr lang="de" sz="2300" dirty="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lang="de" sz="2300" dirty="0" err="1">
                <a:solidFill>
                  <a:schemeClr val="dk1"/>
                </a:solidFill>
                <a:highlight>
                  <a:schemeClr val="lt1"/>
                </a:highlight>
              </a:rPr>
              <a:t>Dialogues</a:t>
            </a:r>
            <a:r>
              <a:rPr lang="de" sz="2300" dirty="0">
                <a:solidFill>
                  <a:schemeClr val="dk1"/>
                </a:solidFill>
                <a:highlight>
                  <a:schemeClr val="lt1"/>
                </a:highlight>
              </a:rPr>
              <a:t> Model</a:t>
            </a:r>
            <a:endParaRPr sz="23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●"/>
            </a:pPr>
            <a:r>
              <a:rPr lang="de" sz="2300" dirty="0" err="1">
                <a:solidFill>
                  <a:schemeClr val="dk1"/>
                </a:solidFill>
                <a:highlight>
                  <a:schemeClr val="lt1"/>
                </a:highlight>
              </a:rPr>
              <a:t>Techniques</a:t>
            </a:r>
            <a:r>
              <a:rPr lang="de" sz="2300" dirty="0">
                <a:solidFill>
                  <a:schemeClr val="dk1"/>
                </a:solidFill>
                <a:highlight>
                  <a:schemeClr val="lt1"/>
                </a:highlight>
              </a:rPr>
              <a:t>: </a:t>
            </a:r>
            <a:r>
              <a:rPr lang="de" sz="2300" dirty="0" err="1">
                <a:solidFill>
                  <a:schemeClr val="dk1"/>
                </a:solidFill>
                <a:highlight>
                  <a:schemeClr val="lt1"/>
                </a:highlight>
              </a:rPr>
              <a:t>Prepending</a:t>
            </a:r>
            <a:r>
              <a:rPr lang="de" sz="2300" dirty="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lang="de" sz="2300" dirty="0" err="1">
                <a:solidFill>
                  <a:schemeClr val="dk1"/>
                </a:solidFill>
                <a:highlight>
                  <a:schemeClr val="lt1"/>
                </a:highlight>
              </a:rPr>
              <a:t>classifier</a:t>
            </a:r>
            <a:r>
              <a:rPr lang="de" sz="2300" dirty="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lang="de" sz="2300" dirty="0" err="1">
                <a:solidFill>
                  <a:schemeClr val="dk1"/>
                </a:solidFill>
                <a:highlight>
                  <a:schemeClr val="lt1"/>
                </a:highlight>
              </a:rPr>
              <a:t>labels</a:t>
            </a:r>
            <a:endParaRPr sz="2500" dirty="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Roles &amp; Responsibilities</a:t>
            </a:r>
            <a:endParaRPr/>
          </a:p>
        </p:txBody>
      </p:sp>
      <p:sp>
        <p:nvSpPr>
          <p:cNvPr id="308" name="Google Shape;308;p18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AutoNum type="arabicPeriod"/>
            </a:pPr>
            <a:r>
              <a:rPr lang="de" sz="2300">
                <a:solidFill>
                  <a:schemeClr val="dk1"/>
                </a:solidFill>
                <a:highlight>
                  <a:schemeClr val="lt1"/>
                </a:highlight>
              </a:rPr>
              <a:t>Jia Ze Wan:</a:t>
            </a:r>
            <a:endParaRPr sz="2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●"/>
            </a:pPr>
            <a:r>
              <a:rPr lang="de" sz="2300">
                <a:solidFill>
                  <a:schemeClr val="dk1"/>
                </a:solidFill>
                <a:highlight>
                  <a:schemeClr val="lt1"/>
                </a:highlight>
              </a:rPr>
              <a:t>Dataset Acquisition and Preprocessing</a:t>
            </a:r>
            <a:endParaRPr sz="2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AutoNum type="arabicPeriod"/>
            </a:pPr>
            <a:r>
              <a:rPr lang="de" sz="2300">
                <a:solidFill>
                  <a:schemeClr val="dk1"/>
                </a:solidFill>
                <a:highlight>
                  <a:schemeClr val="lt1"/>
                </a:highlight>
              </a:rPr>
              <a:t>Kim Long Hoang:</a:t>
            </a:r>
            <a:endParaRPr sz="2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●"/>
            </a:pPr>
            <a:r>
              <a:rPr lang="de" sz="2300">
                <a:solidFill>
                  <a:schemeClr val="dk1"/>
                </a:solidFill>
                <a:highlight>
                  <a:schemeClr val="lt1"/>
                </a:highlight>
              </a:rPr>
              <a:t>Model Training and Evaluation</a:t>
            </a:r>
            <a:endParaRPr sz="2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AutoNum type="arabicPeriod"/>
            </a:pPr>
            <a:r>
              <a:rPr lang="de" sz="2300">
                <a:solidFill>
                  <a:schemeClr val="dk1"/>
                </a:solidFill>
                <a:highlight>
                  <a:schemeClr val="lt1"/>
                </a:highlight>
              </a:rPr>
              <a:t>Florian Grohmann:</a:t>
            </a:r>
            <a:endParaRPr sz="2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●"/>
            </a:pPr>
            <a:r>
              <a:rPr lang="de" sz="2300">
                <a:solidFill>
                  <a:schemeClr val="dk1"/>
                </a:solidFill>
                <a:highlight>
                  <a:schemeClr val="lt1"/>
                </a:highlight>
              </a:rPr>
              <a:t>Documentation and Reporting</a:t>
            </a:r>
            <a:endParaRPr sz="25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Project Timeline</a:t>
            </a:r>
            <a:endParaRPr/>
          </a:p>
        </p:txBody>
      </p:sp>
      <p:sp>
        <p:nvSpPr>
          <p:cNvPr id="314" name="Google Shape;314;p1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AutoNum type="arabicPeriod"/>
            </a:pPr>
            <a:r>
              <a:rPr lang="de" sz="2300">
                <a:solidFill>
                  <a:schemeClr val="dk1"/>
                </a:solidFill>
                <a:highlight>
                  <a:schemeClr val="lt1"/>
                </a:highlight>
              </a:rPr>
              <a:t>Weeks 1: Dataset Acquisition and Preprocessing</a:t>
            </a:r>
            <a:endParaRPr sz="2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AutoNum type="arabicPeriod"/>
            </a:pPr>
            <a:r>
              <a:rPr lang="de" sz="2300">
                <a:solidFill>
                  <a:schemeClr val="dk1"/>
                </a:solidFill>
                <a:highlight>
                  <a:schemeClr val="lt1"/>
                </a:highlight>
              </a:rPr>
              <a:t>Weeks 2-3: Exploratory Data Analysis</a:t>
            </a:r>
            <a:endParaRPr sz="2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AutoNum type="arabicPeriod"/>
            </a:pPr>
            <a:r>
              <a:rPr lang="de" sz="2300">
                <a:solidFill>
                  <a:schemeClr val="dk1"/>
                </a:solidFill>
                <a:highlight>
                  <a:schemeClr val="lt1"/>
                </a:highlight>
              </a:rPr>
              <a:t>Weeks 4-5: Model Training and Evaluation</a:t>
            </a:r>
            <a:endParaRPr sz="2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AutoNum type="arabicPeriod"/>
            </a:pPr>
            <a:r>
              <a:rPr lang="de" sz="2300">
                <a:solidFill>
                  <a:schemeClr val="dk1"/>
                </a:solidFill>
                <a:highlight>
                  <a:schemeClr val="lt1"/>
                </a:highlight>
              </a:rPr>
              <a:t>Week 6: Model Adaptations</a:t>
            </a:r>
            <a:endParaRPr sz="2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AutoNum type="arabicPeriod"/>
            </a:pPr>
            <a:r>
              <a:rPr lang="de" sz="2300">
                <a:solidFill>
                  <a:schemeClr val="dk1"/>
                </a:solidFill>
                <a:highlight>
                  <a:schemeClr val="lt1"/>
                </a:highlight>
              </a:rPr>
              <a:t>Week 7: Documentation and Reporting</a:t>
            </a:r>
            <a:endParaRPr sz="29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Anticipated Challenges</a:t>
            </a:r>
            <a:endParaRPr/>
          </a:p>
        </p:txBody>
      </p:sp>
      <p:sp>
        <p:nvSpPr>
          <p:cNvPr id="320" name="Google Shape;320;p20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AutoNum type="arabicPeriod"/>
            </a:pPr>
            <a:r>
              <a:rPr lang="de" sz="2300">
                <a:solidFill>
                  <a:schemeClr val="dk1"/>
                </a:solidFill>
                <a:highlight>
                  <a:schemeClr val="lt1"/>
                </a:highlight>
              </a:rPr>
              <a:t>Limited availability of high-quality empathetic dialogue data.</a:t>
            </a:r>
            <a:endParaRPr sz="2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AutoNum type="arabicPeriod"/>
            </a:pPr>
            <a:r>
              <a:rPr lang="de" sz="2300">
                <a:solidFill>
                  <a:schemeClr val="dk1"/>
                </a:solidFill>
                <a:highlight>
                  <a:schemeClr val="lt1"/>
                </a:highlight>
              </a:rPr>
              <a:t>Ensuring ethical considerations: bias, privacy, cultural sensitivities.</a:t>
            </a:r>
            <a:endParaRPr sz="2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AutoNum type="arabicPeriod"/>
            </a:pPr>
            <a:r>
              <a:rPr lang="de" sz="2300">
                <a:solidFill>
                  <a:schemeClr val="dk1"/>
                </a:solidFill>
                <a:highlight>
                  <a:schemeClr val="lt1"/>
                </a:highlight>
              </a:rPr>
              <a:t>Potential performance limitations of the models.</a:t>
            </a:r>
            <a:endParaRPr sz="29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240</Words>
  <Application>Microsoft Macintosh PowerPoint</Application>
  <PresentationFormat>On-screen Show (16:9)</PresentationFormat>
  <Paragraphs>35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Maven Pro</vt:lpstr>
      <vt:lpstr>Arial</vt:lpstr>
      <vt:lpstr>Nunito</vt:lpstr>
      <vt:lpstr>Momentum</vt:lpstr>
      <vt:lpstr>NATURAL LANGUAGE PROCESSING : PROBLEM FORMULATION </vt:lpstr>
      <vt:lpstr>Task</vt:lpstr>
      <vt:lpstr>Objectives</vt:lpstr>
      <vt:lpstr>Dataset &amp; EDA</vt:lpstr>
      <vt:lpstr>PowerPoint Presentation</vt:lpstr>
      <vt:lpstr>Approach</vt:lpstr>
      <vt:lpstr>Roles &amp; Responsibilities</vt:lpstr>
      <vt:lpstr>Project Timeline</vt:lpstr>
      <vt:lpstr>Anticipated 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: PROBLEM FORMULATION </dc:title>
  <cp:lastModifiedBy>Kim Long Hoang</cp:lastModifiedBy>
  <cp:revision>2</cp:revision>
  <dcterms:modified xsi:type="dcterms:W3CDTF">2023-05-25T21:07:26Z</dcterms:modified>
</cp:coreProperties>
</file>