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830" autoAdjust="0"/>
  </p:normalViewPr>
  <p:slideViewPr>
    <p:cSldViewPr snapToGrid="0">
      <p:cViewPr varScale="1">
        <p:scale>
          <a:sx n="58" d="100"/>
          <a:sy n="58" d="100"/>
        </p:scale>
        <p:origin x="16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1B84-DA9E-47B1-8FE8-3EFC03AD9FD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E1CDA-068E-4158-AE8E-E6E74ECE8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Software Development Lifecycle Specialization is</a:t>
            </a:r>
            <a:r>
              <a:rPr lang="en-US" b="1" baseline="0" dirty="0" smtClean="0"/>
              <a:t> </a:t>
            </a:r>
            <a:r>
              <a:rPr lang="en-US" dirty="0" smtClean="0"/>
              <a:t>for people who are new to software engineering. It's also for those who have already developed software, but wish to gain a deeper understanding of the underlying context and theory of software development practices.</a:t>
            </a:r>
          </a:p>
          <a:p>
            <a:endParaRPr lang="en-US" dirty="0" smtClean="0"/>
          </a:p>
          <a:p>
            <a:r>
              <a:rPr lang="en-US" dirty="0" smtClean="0"/>
              <a:t>At the end of this course, we expect learners to be able to:</a:t>
            </a:r>
          </a:p>
          <a:p>
            <a:endParaRPr lang="en-US" dirty="0" smtClean="0"/>
          </a:p>
          <a:p>
            <a:r>
              <a:rPr lang="en-US" dirty="0" smtClean="0"/>
              <a:t>1.) Build high-quality and secure software using SDLC methodologies such as agile, lean, and traditional/waterfall.</a:t>
            </a:r>
          </a:p>
          <a:p>
            <a:endParaRPr lang="en-US" dirty="0" smtClean="0"/>
          </a:p>
          <a:p>
            <a:r>
              <a:rPr lang="en-US" dirty="0" smtClean="0"/>
              <a:t>2.) Analyze a software development team's SDLC methodology and make recommendations for improvements.</a:t>
            </a:r>
          </a:p>
          <a:p>
            <a:endParaRPr lang="en-US" dirty="0" smtClean="0"/>
          </a:p>
          <a:p>
            <a:r>
              <a:rPr lang="en-US" dirty="0" smtClean="0"/>
              <a:t>3.) Compare and contrast software development methodologies with respect to environmental, organizational, and product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E1CDA-068E-4158-AE8E-E6E74ECE84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yllabus%20pmg201c%20fall%202019.x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er.coursera.help/hc/en-us/articles/208280036-Coursera-Code-of-Conduct" TargetMode="External"/><Relationship Id="rId2" Type="http://schemas.openxmlformats.org/officeDocument/2006/relationships/hyperlink" Target="thong_bao_hoc_tren_fptu-coursera_2_student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Specialization:</a:t>
            </a:r>
            <a:br>
              <a:rPr lang="en-US" dirty="0"/>
            </a:br>
            <a:r>
              <a:rPr lang="en-US" dirty="0"/>
              <a:t>Software Development Lifecycle</a:t>
            </a:r>
            <a:r>
              <a:rPr lang="en-US" b="1" dirty="0"/>
              <a:t/>
            </a:r>
            <a:br>
              <a:rPr lang="en-US" b="1" dirty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FPT University, </a:t>
            </a:r>
            <a:r>
              <a:rPr lang="en-US" dirty="0" smtClean="0"/>
              <a:t>Summer 2021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Facilitator Introduction</a:t>
            </a:r>
          </a:p>
          <a:p>
            <a:r>
              <a:rPr lang="en-US" dirty="0"/>
              <a:t>About the specialization</a:t>
            </a:r>
          </a:p>
          <a:p>
            <a:r>
              <a:rPr lang="en-US" dirty="0"/>
              <a:t>Syllabus in detail</a:t>
            </a:r>
          </a:p>
          <a:p>
            <a:r>
              <a:rPr lang="en-US" dirty="0"/>
              <a:t>Student responsibilities</a:t>
            </a:r>
          </a:p>
          <a:p>
            <a:r>
              <a:rPr lang="en-US" dirty="0"/>
              <a:t>Support from University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Facilitator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 Nguyen </a:t>
            </a:r>
            <a:r>
              <a:rPr lang="en-US" dirty="0" smtClean="0"/>
              <a:t>Tat </a:t>
            </a:r>
            <a:r>
              <a:rPr lang="en-US" dirty="0" err="1" smtClean="0"/>
              <a:t>Trung</a:t>
            </a:r>
            <a:endParaRPr lang="en-US" dirty="0"/>
          </a:p>
          <a:p>
            <a:r>
              <a:rPr lang="en-US" dirty="0"/>
              <a:t>Contact: </a:t>
            </a:r>
            <a:r>
              <a:rPr lang="en-US" dirty="0" smtClean="0"/>
              <a:t>trungnt77@fe.edu.vn</a:t>
            </a:r>
            <a:endParaRPr lang="en-US" dirty="0"/>
          </a:p>
          <a:p>
            <a:r>
              <a:rPr lang="en-US" dirty="0"/>
              <a:t>Facilitator’s roles &amp; responsibilities: Guide and answer questions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Development Lifecycle </a:t>
            </a:r>
            <a:r>
              <a:rPr lang="en-US" b="1" dirty="0" smtClean="0"/>
              <a:t>Specialization </a:t>
            </a:r>
            <a:r>
              <a:rPr lang="en-US" dirty="0" smtClean="0"/>
              <a:t>is for </a:t>
            </a:r>
            <a:r>
              <a:rPr lang="en-US" dirty="0"/>
              <a:t>people who are new to software engineering. It's also for those who have already developed software, but wish to gain a deeper understanding of the underlying context and theory of software development practices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Link to the specs: </a:t>
            </a:r>
            <a:r>
              <a:rPr lang="en-US" dirty="0"/>
              <a:t>https://www.coursera.org/specializations/software-development-lifecycle</a:t>
            </a:r>
          </a:p>
          <a:p>
            <a:r>
              <a:rPr lang="en-US" dirty="0" smtClean="0"/>
              <a:t>Included 4 courses:</a:t>
            </a:r>
            <a:endParaRPr lang="en-US" dirty="0" smtClean="0"/>
          </a:p>
          <a:p>
            <a:pPr lvl="1"/>
            <a:r>
              <a:rPr lang="en-US" dirty="0" smtClean="0"/>
              <a:t>Course </a:t>
            </a:r>
            <a:r>
              <a:rPr lang="en-US" dirty="0"/>
              <a:t>1: </a:t>
            </a:r>
            <a:r>
              <a:rPr lang="en-US" dirty="0">
                <a:solidFill>
                  <a:srgbClr val="FF0000"/>
                </a:solidFill>
              </a:rPr>
              <a:t>Software Development Processes and </a:t>
            </a:r>
            <a:r>
              <a:rPr lang="en-US" dirty="0" smtClean="0">
                <a:solidFill>
                  <a:srgbClr val="FF0000"/>
                </a:solidFill>
              </a:rPr>
              <a:t>Methodologies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Course </a:t>
            </a:r>
            <a:r>
              <a:rPr lang="en-US" dirty="0" smtClean="0"/>
              <a:t>2: </a:t>
            </a:r>
            <a:r>
              <a:rPr lang="en-US" dirty="0">
                <a:solidFill>
                  <a:srgbClr val="FF0000"/>
                </a:solidFill>
              </a:rPr>
              <a:t>Agile Software </a:t>
            </a:r>
            <a:r>
              <a:rPr lang="en-US" dirty="0" smtClean="0">
                <a:solidFill>
                  <a:srgbClr val="FF0000"/>
                </a:solidFill>
              </a:rPr>
              <a:t>Development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Course 3: </a:t>
            </a:r>
            <a:r>
              <a:rPr lang="en-US" dirty="0">
                <a:solidFill>
                  <a:srgbClr val="FF0000"/>
                </a:solidFill>
              </a:rPr>
              <a:t>Lean Software </a:t>
            </a:r>
            <a:r>
              <a:rPr lang="en-US" dirty="0" smtClean="0">
                <a:solidFill>
                  <a:srgbClr val="FF0000"/>
                </a:solidFill>
              </a:rPr>
              <a:t>Development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Course 4: </a:t>
            </a:r>
            <a:r>
              <a:rPr lang="en-US" dirty="0">
                <a:solidFill>
                  <a:srgbClr val="FF0000"/>
                </a:solidFill>
              </a:rPr>
              <a:t>Engineering Practices for Building Quality </a:t>
            </a:r>
            <a:r>
              <a:rPr lang="en-US" dirty="0" smtClean="0">
                <a:solidFill>
                  <a:srgbClr val="FF0000"/>
                </a:solidFill>
              </a:rPr>
              <a:t>Software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file"/>
              </a:rPr>
              <a:t>Click here to open the file</a:t>
            </a:r>
            <a:endParaRPr lang="en-US" dirty="0"/>
          </a:p>
          <a:p>
            <a:r>
              <a:rPr lang="en-US" dirty="0"/>
              <a:t>Some highlights:</a:t>
            </a:r>
          </a:p>
          <a:p>
            <a:pPr lvl="1"/>
            <a:r>
              <a:rPr lang="en-US" dirty="0"/>
              <a:t>Milestone 1: Complete Course 1 by End of </a:t>
            </a:r>
            <a:r>
              <a:rPr lang="en-US" dirty="0"/>
              <a:t>Tuesday </a:t>
            </a:r>
            <a:r>
              <a:rPr lang="en-US" dirty="0"/>
              <a:t>of </a:t>
            </a:r>
            <a:r>
              <a:rPr lang="en-US" dirty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week</a:t>
            </a:r>
          </a:p>
          <a:p>
            <a:pPr lvl="1"/>
            <a:r>
              <a:rPr lang="en-US" dirty="0"/>
              <a:t>Milestone 2: Complete Course 2 by End of Tuesday of </a:t>
            </a:r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week</a:t>
            </a:r>
          </a:p>
          <a:p>
            <a:pPr lvl="1"/>
            <a:r>
              <a:rPr lang="en-US" dirty="0"/>
              <a:t>Milestone 3: Complete Course 3 by End of Tuesday of </a:t>
            </a:r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week</a:t>
            </a:r>
          </a:p>
          <a:p>
            <a:pPr lvl="1"/>
            <a:r>
              <a:rPr lang="en-US" dirty="0" smtClean="0"/>
              <a:t>Milestone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/>
              <a:t>Complete Course </a:t>
            </a:r>
            <a:r>
              <a:rPr lang="en-US" dirty="0" smtClean="0"/>
              <a:t>5 </a:t>
            </a:r>
            <a:r>
              <a:rPr lang="en-US" dirty="0"/>
              <a:t>by End of </a:t>
            </a:r>
            <a:r>
              <a:rPr lang="en-US" dirty="0"/>
              <a:t>Friday </a:t>
            </a:r>
            <a:r>
              <a:rPr lang="en-US" dirty="0"/>
              <a:t>of </a:t>
            </a:r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Final </a:t>
            </a:r>
            <a:r>
              <a:rPr lang="en-US" dirty="0" smtClean="0">
                <a:solidFill>
                  <a:srgbClr val="FF0000"/>
                </a:solidFill>
              </a:rPr>
              <a:t>Exam (at 12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week)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is included of Final Theory Exam (TE) &amp; Final Practical Exam (PE)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Get </a:t>
            </a:r>
            <a:r>
              <a:rPr lang="en-US" dirty="0" smtClean="0"/>
              <a:t>0.25 </a:t>
            </a:r>
            <a:r>
              <a:rPr lang="en-US" dirty="0"/>
              <a:t>points of bonus if student complete each milestone on time. The bonus will be added to the final mark with the maximum bonus of 1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Click here to open the file</a:t>
            </a:r>
            <a:endParaRPr lang="en-US" dirty="0"/>
          </a:p>
          <a:p>
            <a:r>
              <a:rPr lang="en-US" dirty="0"/>
              <a:t>Some highlights:</a:t>
            </a:r>
          </a:p>
          <a:p>
            <a:pPr lvl="1"/>
            <a:r>
              <a:rPr lang="en-US" dirty="0"/>
              <a:t>Login following the email sent to the student (Email subject: </a:t>
            </a:r>
            <a:r>
              <a:rPr lang="en-US" b="1" dirty="0"/>
              <a:t>You’re invited to learn on Coursera!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Keep learning progress be on time to get bonus points (maximum bonus is 1 point to be added to final mark, no bonus if retaking any exam of course more than 2 times)</a:t>
            </a:r>
          </a:p>
          <a:p>
            <a:pPr lvl="1"/>
            <a:r>
              <a:rPr lang="en-US" dirty="0"/>
              <a:t>Actively to solve concerns by using FAP (Ask mentor)</a:t>
            </a:r>
          </a:p>
          <a:p>
            <a:pPr lvl="1"/>
            <a:r>
              <a:rPr lang="en-US" dirty="0"/>
              <a:t>Join into offline sessions</a:t>
            </a:r>
          </a:p>
          <a:p>
            <a:pPr lvl="1"/>
            <a:r>
              <a:rPr lang="en-US" dirty="0">
                <a:hlinkClick r:id="rId3"/>
              </a:rPr>
              <a:t>MUST follow Coursera Code of Conduct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from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highlights:</a:t>
            </a:r>
          </a:p>
          <a:p>
            <a:pPr lvl="1"/>
            <a:r>
              <a:rPr lang="en-US" dirty="0"/>
              <a:t>Having mentors to monitor and control student’s learning progress</a:t>
            </a:r>
          </a:p>
          <a:p>
            <a:pPr lvl="1"/>
            <a:r>
              <a:rPr lang="en-US" dirty="0"/>
              <a:t>Clear student’s concerns through some channels: Ask Mentor on FAP, Coursera forum, Offline sessions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7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sz="4800" b="1" dirty="0" smtClean="0"/>
              <a:t>THANK YOU</a:t>
            </a:r>
            <a:endParaRPr lang="en-US" sz="4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21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478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Specialization: Software Development Lifecycle </vt:lpstr>
      <vt:lpstr>Content</vt:lpstr>
      <vt:lpstr>Facilitator Introduction</vt:lpstr>
      <vt:lpstr>About the specialization</vt:lpstr>
      <vt:lpstr>Syllabus in detail</vt:lpstr>
      <vt:lpstr>Student responsibilities</vt:lpstr>
      <vt:lpstr>Support from University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Specialization: CertNexus Certified Ethical Emerging Technologist Professional Certificate</dc:title>
  <dc:creator>TrungNT</dc:creator>
  <cp:lastModifiedBy>TrungNT</cp:lastModifiedBy>
  <cp:revision>41</cp:revision>
  <dcterms:created xsi:type="dcterms:W3CDTF">2021-05-15T01:40:13Z</dcterms:created>
  <dcterms:modified xsi:type="dcterms:W3CDTF">2021-05-15T06:50:00Z</dcterms:modified>
</cp:coreProperties>
</file>