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2" r:id="rId6"/>
    <p:sldId id="286" r:id="rId7"/>
    <p:sldId id="263" r:id="rId8"/>
  </p:sldIdLst>
  <p:sldSz cx="9144000" cy="5143500" type="screen16x9"/>
  <p:notesSz cx="6858000" cy="9144000"/>
  <p:embeddedFontLst>
    <p:embeddedFont>
      <p:font typeface="Amatic SC" panose="020B0604020202020204" charset="-79"/>
      <p:regular r:id="rId10"/>
      <p:bold r:id="rId11"/>
    </p:embeddedFont>
    <p:embeddedFont>
      <p:font typeface="Barlow Light"/>
      <p:regular r:id="rId12"/>
      <p:bold r:id="rId13"/>
      <p:italic r:id="rId14"/>
      <p:boldItalic r:id="rId15"/>
    </p:embeddedFont>
    <p:embeddedFont>
      <p:font typeface="Muli Regular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00E845-F9AC-48EB-B6B5-224C39E78326}">
  <a:tblStyle styleId="{C700E845-F9AC-48EB-B6B5-224C39E783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06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MÔ </a:t>
            </a:r>
            <a:r>
              <a:rPr lang="en-US" sz="3200" dirty="0" err="1"/>
              <a:t>tả</a:t>
            </a:r>
            <a:endParaRPr sz="32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272260" y="1229728"/>
            <a:ext cx="5339515" cy="581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800" b="1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Bài</a:t>
            </a:r>
            <a:r>
              <a:rPr lang="en-US" sz="2800" b="1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2800" b="1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toán</a:t>
            </a:r>
            <a:r>
              <a:rPr lang="en-US" sz="2800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: </a:t>
            </a:r>
            <a:r>
              <a:rPr lang="en-US" sz="1400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Phân</a:t>
            </a:r>
            <a:r>
              <a:rPr lang="en-US" sz="1400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loại</a:t>
            </a:r>
            <a:r>
              <a:rPr lang="en-US" sz="1400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ảnh</a:t>
            </a:r>
            <a:r>
              <a:rPr lang="en-US" sz="1400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có</a:t>
            </a:r>
            <a:r>
              <a:rPr lang="en-US" sz="1400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đường</a:t>
            </a:r>
            <a:r>
              <a:rPr lang="en-US" sz="1400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lưỡi</a:t>
            </a:r>
            <a:r>
              <a:rPr lang="en-US" sz="1400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bò</a:t>
            </a:r>
            <a:r>
              <a:rPr lang="en-US" sz="1400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hay </a:t>
            </a:r>
            <a:r>
              <a:rPr lang="en-US" sz="1400" dirty="0" err="1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không</a:t>
            </a:r>
            <a:r>
              <a:rPr lang="en-US" sz="1400" dirty="0"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.</a:t>
            </a: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vi-VN" sz="1400" dirty="0">
              <a:solidFill>
                <a:srgbClr val="4F4A9E"/>
              </a:solidFill>
              <a:latin typeface="Barlow Light" panose="020B0604020202020204" charset="0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1" name="Google Shape;67;p13">
            <a:extLst>
              <a:ext uri="{FF2B5EF4-FFF2-40B4-BE49-F238E27FC236}">
                <a16:creationId xmlns:a16="http://schemas.microsoft.com/office/drawing/2014/main" id="{EA214347-195A-4C20-A880-5B721D4D52B3}"/>
              </a:ext>
            </a:extLst>
          </p:cNvPr>
          <p:cNvSpPr txBox="1">
            <a:spLocks/>
          </p:cNvSpPr>
          <p:nvPr/>
        </p:nvSpPr>
        <p:spPr>
          <a:xfrm>
            <a:off x="1923089" y="1811231"/>
            <a:ext cx="8112452" cy="170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Muli Regular"/>
              <a:buNone/>
            </a:pPr>
            <a:endParaRPr lang="en-US" sz="1400" dirty="0">
              <a:latin typeface="Barlow Light" panose="020B0604020202020204" charset="0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  <a:p>
            <a:pPr marL="0" indent="0">
              <a:buFont typeface="Muli Regular"/>
              <a:buNone/>
            </a:pPr>
            <a:r>
              <a:rPr lang="en-US" sz="2800" b="1" dirty="0"/>
              <a:t>Input:</a:t>
            </a:r>
            <a:r>
              <a:rPr lang="en-US" sz="1400" b="1" dirty="0"/>
              <a:t>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ảnh</a:t>
            </a:r>
            <a:r>
              <a:rPr lang="en-US" sz="1400" dirty="0"/>
              <a:t> </a:t>
            </a:r>
            <a:r>
              <a:rPr lang="en-US" sz="1400" dirty="0" err="1"/>
              <a:t>bất</a:t>
            </a:r>
            <a:r>
              <a:rPr lang="en-US" sz="1400" dirty="0"/>
              <a:t> </a:t>
            </a:r>
            <a:r>
              <a:rPr lang="en-US" sz="1400" dirty="0" err="1"/>
              <a:t>kì</a:t>
            </a:r>
            <a:endParaRPr lang="en-US" sz="1400" dirty="0"/>
          </a:p>
          <a:p>
            <a:pPr marL="0" indent="0">
              <a:buFont typeface="Muli Regular"/>
              <a:buNone/>
            </a:pPr>
            <a:endParaRPr lang="en-US" sz="1400" dirty="0"/>
          </a:p>
          <a:p>
            <a:pPr marL="0" indent="0">
              <a:buFont typeface="Muli Regular"/>
              <a:buNone/>
            </a:pPr>
            <a:r>
              <a:rPr lang="en-US" sz="2800" b="1" dirty="0"/>
              <a:t>      Output: </a:t>
            </a:r>
            <a:r>
              <a:rPr lang="en-US" sz="1400" dirty="0" err="1"/>
              <a:t>Ảnh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đường</a:t>
            </a:r>
            <a:r>
              <a:rPr lang="en-US" sz="1400" dirty="0"/>
              <a:t> </a:t>
            </a:r>
            <a:r>
              <a:rPr lang="en-US" sz="1400" dirty="0" err="1"/>
              <a:t>lưỡi</a:t>
            </a:r>
            <a:r>
              <a:rPr lang="en-US" sz="1400" dirty="0"/>
              <a:t> </a:t>
            </a:r>
            <a:r>
              <a:rPr lang="en-US" sz="1400" dirty="0" err="1"/>
              <a:t>bò</a:t>
            </a:r>
            <a:r>
              <a:rPr lang="en-US" sz="1400" dirty="0"/>
              <a:t> hay </a:t>
            </a:r>
            <a:r>
              <a:rPr lang="en-US" sz="1400" dirty="0" err="1"/>
              <a:t>không</a:t>
            </a:r>
            <a:endParaRPr lang="en-US" sz="1400" dirty="0"/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1400" dirty="0">
              <a:latin typeface="Barlow Light" panose="020B0604020202020204" charset="0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  <a:p>
            <a:pPr marL="285750" indent="-2857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vi-VN" sz="1400" dirty="0">
              <a:solidFill>
                <a:srgbClr val="4F4A9E"/>
              </a:solidFill>
              <a:latin typeface="Barlow Light" panose="020B0604020202020204" charset="0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group of flags on a pole&#10;&#10;Description automatically generated with low confidence">
            <a:extLst>
              <a:ext uri="{FF2B5EF4-FFF2-40B4-BE49-F238E27FC236}">
                <a16:creationId xmlns:a16="http://schemas.microsoft.com/office/drawing/2014/main" id="{E18C4CFE-661B-4150-BEC3-20C180E65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411" y="1288706"/>
            <a:ext cx="1103532" cy="1070426"/>
          </a:xfrm>
          <a:prstGeom prst="rect">
            <a:avLst/>
          </a:prstGeom>
        </p:spPr>
      </p:pic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F53D9A8-BE71-436A-AE21-3E423F2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934" y="1336749"/>
            <a:ext cx="1066090" cy="106609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5348CDF2-D37E-4D53-A4F1-827515161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11" y="3225493"/>
            <a:ext cx="1103532" cy="1105474"/>
          </a:xfrm>
          <a:prstGeom prst="rect">
            <a:avLst/>
          </a:prstGeom>
        </p:spPr>
      </p:pic>
      <p:sp>
        <p:nvSpPr>
          <p:cNvPr id="14" name="Google Shape;65;p13">
            <a:extLst>
              <a:ext uri="{FF2B5EF4-FFF2-40B4-BE49-F238E27FC236}">
                <a16:creationId xmlns:a16="http://schemas.microsoft.com/office/drawing/2014/main" id="{6C17FEC3-57E7-4CD0-A44F-8720B4766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Dataset</a:t>
            </a:r>
            <a:endParaRPr sz="3600" dirty="0"/>
          </a:p>
        </p:txBody>
      </p:sp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id="{C0C412A3-D755-449D-9B15-8B0C8BAC6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491" y="3216082"/>
            <a:ext cx="1103533" cy="1114885"/>
          </a:xfrm>
          <a:prstGeom prst="rect">
            <a:avLst/>
          </a:prstGeom>
        </p:spPr>
      </p:pic>
      <p:pic>
        <p:nvPicPr>
          <p:cNvPr id="16" name="Picture 15" descr="Map&#10;&#10;Description automatically generated">
            <a:extLst>
              <a:ext uri="{FF2B5EF4-FFF2-40B4-BE49-F238E27FC236}">
                <a16:creationId xmlns:a16="http://schemas.microsoft.com/office/drawing/2014/main" id="{13CEF3D2-7E25-484C-9716-48FF07122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96" y="1312830"/>
            <a:ext cx="1103532" cy="1103532"/>
          </a:xfrm>
          <a:prstGeom prst="rect">
            <a:avLst/>
          </a:prstGeom>
        </p:spPr>
      </p:pic>
      <p:pic>
        <p:nvPicPr>
          <p:cNvPr id="18" name="Picture 17" descr="Map&#10;&#10;Description automatically generated">
            <a:extLst>
              <a:ext uri="{FF2B5EF4-FFF2-40B4-BE49-F238E27FC236}">
                <a16:creationId xmlns:a16="http://schemas.microsoft.com/office/drawing/2014/main" id="{489B23DF-09F3-4BE2-B712-8D12D4D53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1300" y="1329383"/>
            <a:ext cx="1103531" cy="1103531"/>
          </a:xfrm>
          <a:prstGeom prst="rect">
            <a:avLst/>
          </a:prstGeom>
        </p:spPr>
      </p:pic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D6DE4975-3D4E-4512-9360-06FBA5D8E0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8894" y="3227433"/>
            <a:ext cx="1103534" cy="1103534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9183FD95-CEBB-41C7-ACB2-B3ED7142DB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298" y="3207809"/>
            <a:ext cx="1103534" cy="1103534"/>
          </a:xfrm>
          <a:prstGeom prst="rect">
            <a:avLst/>
          </a:prstGeom>
        </p:spPr>
      </p:pic>
      <p:sp>
        <p:nvSpPr>
          <p:cNvPr id="27" name="Google Shape;67;p13">
            <a:extLst>
              <a:ext uri="{FF2B5EF4-FFF2-40B4-BE49-F238E27FC236}">
                <a16:creationId xmlns:a16="http://schemas.microsoft.com/office/drawing/2014/main" id="{8A407CB2-6C20-4697-A727-E15AA1632906}"/>
              </a:ext>
            </a:extLst>
          </p:cNvPr>
          <p:cNvSpPr txBox="1">
            <a:spLocks/>
          </p:cNvSpPr>
          <p:nvPr/>
        </p:nvSpPr>
        <p:spPr>
          <a:xfrm>
            <a:off x="544280" y="1500443"/>
            <a:ext cx="1558992" cy="72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Ảnh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b="1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không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b="1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có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đường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lưỡi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bò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:</a:t>
            </a:r>
            <a:endParaRPr lang="vi-VN" sz="1400" dirty="0">
              <a:solidFill>
                <a:srgbClr val="4F4A9E"/>
              </a:solidFill>
              <a:latin typeface="Barlow Light" panose="020B0604020202020204" charset="0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28" name="Google Shape;67;p13">
            <a:extLst>
              <a:ext uri="{FF2B5EF4-FFF2-40B4-BE49-F238E27FC236}">
                <a16:creationId xmlns:a16="http://schemas.microsoft.com/office/drawing/2014/main" id="{5EA9D04F-ADCB-42A3-B296-185B7D004863}"/>
              </a:ext>
            </a:extLst>
          </p:cNvPr>
          <p:cNvSpPr txBox="1">
            <a:spLocks/>
          </p:cNvSpPr>
          <p:nvPr/>
        </p:nvSpPr>
        <p:spPr>
          <a:xfrm>
            <a:off x="544280" y="3361815"/>
            <a:ext cx="1558992" cy="722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000"/>
              <a:buFont typeface="Muli Regular"/>
              <a:buChar char="‐"/>
              <a:defRPr sz="20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400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Ảnh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b="1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có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đường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lưỡi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 </a:t>
            </a:r>
            <a:r>
              <a:rPr lang="en-US" sz="1400" dirty="0" err="1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bò</a:t>
            </a:r>
            <a:r>
              <a:rPr lang="en-US" sz="1400" dirty="0">
                <a:solidFill>
                  <a:srgbClr val="4F4A9E"/>
                </a:solidFill>
                <a:latin typeface="Barlow Light" panose="020B0604020202020204" charset="0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:</a:t>
            </a:r>
            <a:endParaRPr lang="vi-VN" sz="1400" dirty="0">
              <a:solidFill>
                <a:srgbClr val="4F4A9E"/>
              </a:solidFill>
              <a:latin typeface="Barlow Light" panose="020B0604020202020204" charset="0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361048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C3CED9"/>
                </a:solidFill>
              </a:rPr>
              <a:t>Extraction features</a:t>
            </a:r>
            <a:endParaRPr sz="3600" dirty="0">
              <a:solidFill>
                <a:srgbClr val="C3CED9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838331" y="1249832"/>
            <a:ext cx="2293240" cy="556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/>
              <a:t>Lấy</a:t>
            </a:r>
            <a:r>
              <a:rPr lang="en-US" sz="1400" b="1" dirty="0"/>
              <a:t> FC1 </a:t>
            </a:r>
            <a:r>
              <a:rPr lang="en-US" sz="1400" b="1" dirty="0" err="1"/>
              <a:t>từ</a:t>
            </a:r>
            <a:r>
              <a:rPr lang="en-US" sz="1400" b="1" dirty="0"/>
              <a:t> </a:t>
            </a:r>
            <a:r>
              <a:rPr lang="en-US" sz="1400" b="1" dirty="0" err="1"/>
              <a:t>alexnet</a:t>
            </a:r>
            <a:r>
              <a:rPr lang="en-US" sz="1400" b="1" dirty="0"/>
              <a:t>:</a:t>
            </a:r>
            <a:endParaRPr sz="1400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81;p15">
            <a:extLst>
              <a:ext uri="{FF2B5EF4-FFF2-40B4-BE49-F238E27FC236}">
                <a16:creationId xmlns:a16="http://schemas.microsoft.com/office/drawing/2014/main" id="{D841BAD4-A074-4AA6-8599-0CB394350240}"/>
              </a:ext>
            </a:extLst>
          </p:cNvPr>
          <p:cNvSpPr txBox="1">
            <a:spLocks/>
          </p:cNvSpPr>
          <p:nvPr/>
        </p:nvSpPr>
        <p:spPr>
          <a:xfrm>
            <a:off x="5767239" y="1249832"/>
            <a:ext cx="2215182" cy="55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Regular"/>
              <a:buChar char="‐"/>
              <a:defRPr sz="2200" b="0" i="0" u="none" strike="noStrike" cap="none">
                <a:solidFill>
                  <a:srgbClr val="7C7F9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0" indent="0" algn="ctr">
              <a:buFont typeface="Muli Regular"/>
              <a:buNone/>
            </a:pPr>
            <a:r>
              <a:rPr lang="en-US" sz="1400" b="1" dirty="0" err="1"/>
              <a:t>Lấy</a:t>
            </a:r>
            <a:r>
              <a:rPr lang="en-US" sz="1400" b="1" dirty="0"/>
              <a:t> FC2 </a:t>
            </a:r>
            <a:r>
              <a:rPr lang="en-US" sz="1400" b="1" dirty="0" err="1"/>
              <a:t>từ</a:t>
            </a:r>
            <a:r>
              <a:rPr lang="en-US" sz="1400" b="1" dirty="0"/>
              <a:t> </a:t>
            </a:r>
            <a:r>
              <a:rPr lang="en-US" sz="1400" b="1" dirty="0" err="1"/>
              <a:t>alexnet</a:t>
            </a:r>
            <a:r>
              <a:rPr lang="en-US" sz="1400" b="1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E2624-1461-4E7B-ADB2-213B73507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2" y="1806433"/>
            <a:ext cx="2959457" cy="1264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FF5DF-0AA6-4D13-AF1D-DD0DC7305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642" y="3165998"/>
            <a:ext cx="2151841" cy="1448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311066-1809-45AD-8B79-4754F72FC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992" y="1808623"/>
            <a:ext cx="2861677" cy="12646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FF5126-8EBE-46CF-BAAB-C464E758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75" y="3169316"/>
            <a:ext cx="2151841" cy="14487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SVM.SVC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659841" y="969690"/>
            <a:ext cx="3295125" cy="494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FC1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DD9D3-D7BA-4431-A815-9DBD2CBF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6" y="1930892"/>
            <a:ext cx="3959035" cy="137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CAB22-26DF-4DF3-842E-CB93DF5DA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036" y="1324721"/>
            <a:ext cx="2958789" cy="29351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SVM.SVC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659841" y="969690"/>
            <a:ext cx="3295125" cy="494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FC2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3C4E6-4B88-4830-A64A-71D64319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4" y="2096890"/>
            <a:ext cx="4248743" cy="1390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DD6195-2D8F-46E6-90E9-F380758F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006" y="1063375"/>
            <a:ext cx="342947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6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ctrTitle" idx="4294967295"/>
          </p:nvPr>
        </p:nvSpPr>
        <p:spPr>
          <a:xfrm>
            <a:off x="4566975" y="1507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dirty="0">
                <a:solidFill>
                  <a:srgbClr val="C3CED9"/>
                </a:solidFill>
              </a:rPr>
              <a:t>Thank you</a:t>
            </a:r>
            <a:endParaRPr sz="8000" b="0" dirty="0">
              <a:solidFill>
                <a:srgbClr val="C3CED9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 rot="2029310">
            <a:off x="1835854" y="808124"/>
            <a:ext cx="2077874" cy="210553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 rot="395342">
            <a:off x="671225" y="2795056"/>
            <a:ext cx="1214875" cy="118344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90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Muli Regular</vt:lpstr>
      <vt:lpstr>Amatic SC</vt:lpstr>
      <vt:lpstr>Wingdings</vt:lpstr>
      <vt:lpstr>Barlow Light</vt:lpstr>
      <vt:lpstr>Quickly template</vt:lpstr>
      <vt:lpstr>PHân loại ảnh</vt:lpstr>
      <vt:lpstr>MÔ tả</vt:lpstr>
      <vt:lpstr>Dataset</vt:lpstr>
      <vt:lpstr>Extraction features</vt:lpstr>
      <vt:lpstr>Kết quả với SVM.SVC</vt:lpstr>
      <vt:lpstr>Kết quả với SVM.SVC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ảnh</dc:title>
  <dc:creator>Tấn Phan</dc:creator>
  <cp:lastModifiedBy>Tấn Phan</cp:lastModifiedBy>
  <cp:revision>6</cp:revision>
  <dcterms:modified xsi:type="dcterms:W3CDTF">2021-04-22T15:20:22Z</dcterms:modified>
</cp:coreProperties>
</file>