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5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17" dt="2021-03-01T22:20:1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>
        <p:scale>
          <a:sx n="93" d="100"/>
          <a:sy n="93" d="100"/>
        </p:scale>
        <p:origin x="6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3A6C5-5256-4050-92FA-25A312C1969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93F71-6F6D-4AA2-91E5-4A525DB1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text_df</a:t>
            </a:r>
            <a:r>
              <a:rPr lang="en-US" dirty="0"/>
              <a:t>["class"] = </a:t>
            </a:r>
            <a:r>
              <a:rPr lang="en-US" dirty="0" err="1"/>
              <a:t>text_df</a:t>
            </a:r>
            <a:r>
              <a:rPr lang="en-US" dirty="0"/>
              <a:t>["class"].replace(' F', 'F')</a:t>
            </a:r>
          </a:p>
          <a:p>
            <a:r>
              <a:rPr lang="en-US" dirty="0" err="1"/>
              <a:t>text_df</a:t>
            </a:r>
            <a:r>
              <a:rPr lang="en-US" dirty="0"/>
              <a:t>["class"] = </a:t>
            </a:r>
            <a:r>
              <a:rPr lang="en-US" dirty="0" err="1"/>
              <a:t>text_df</a:t>
            </a:r>
            <a:r>
              <a:rPr lang="en-US" dirty="0"/>
              <a:t>["class"].replace('f', 'F')</a:t>
            </a:r>
          </a:p>
          <a:p>
            <a:r>
              <a:rPr lang="en-US" dirty="0" err="1"/>
              <a:t>text_df</a:t>
            </a:r>
            <a:r>
              <a:rPr lang="en-US" dirty="0"/>
              <a:t>["class"] = </a:t>
            </a:r>
            <a:r>
              <a:rPr lang="en-US" dirty="0" err="1"/>
              <a:t>text_df</a:t>
            </a:r>
            <a:r>
              <a:rPr lang="en-US" dirty="0"/>
              <a:t>["class"].replace('F ', 'F')</a:t>
            </a:r>
          </a:p>
          <a:p>
            <a:r>
              <a:rPr lang="en-US" dirty="0" err="1"/>
              <a:t>text_df</a:t>
            </a:r>
            <a:r>
              <a:rPr lang="en-US" dirty="0"/>
              <a:t>["class"] = </a:t>
            </a:r>
            <a:r>
              <a:rPr lang="en-US" dirty="0" err="1"/>
              <a:t>text_df</a:t>
            </a:r>
            <a:r>
              <a:rPr lang="en-US" dirty="0"/>
              <a:t>["class"].replace(' M', 'M')</a:t>
            </a:r>
          </a:p>
          <a:p>
            <a:r>
              <a:rPr lang="en-US" dirty="0" err="1"/>
              <a:t>text_df</a:t>
            </a:r>
            <a:r>
              <a:rPr lang="en-US" dirty="0"/>
              <a:t>["class"] = </a:t>
            </a:r>
            <a:r>
              <a:rPr lang="en-US" dirty="0" err="1"/>
              <a:t>text_df</a:t>
            </a:r>
            <a:r>
              <a:rPr lang="en-US" dirty="0"/>
              <a:t>["class"].replace('m', 'M')</a:t>
            </a:r>
          </a:p>
          <a:p>
            <a:r>
              <a:rPr lang="en-US" dirty="0" err="1"/>
              <a:t>text_df</a:t>
            </a:r>
            <a:r>
              <a:rPr lang="en-US" dirty="0"/>
              <a:t>["class"] = </a:t>
            </a:r>
            <a:r>
              <a:rPr lang="en-US" dirty="0" err="1"/>
              <a:t>text_df</a:t>
            </a:r>
            <a:r>
              <a:rPr lang="en-US" dirty="0"/>
              <a:t>["class"].replace(' M ', 'M')</a:t>
            </a:r>
          </a:p>
          <a:p>
            <a:r>
              <a:rPr lang="en-US" dirty="0" err="1"/>
              <a:t>text_df</a:t>
            </a:r>
            <a:r>
              <a:rPr lang="en-US" dirty="0"/>
              <a:t>['class'].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3F71-6F6D-4AA2-91E5-4A525DB18C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https://www.skyfilabs.com/project-ideas/image-classifier-for-identifying-cats-dogs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3F71-6F6D-4AA2-91E5-4A525DB18C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AB0742-3204-4658-A805-FBC2ED1CFBA4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DA3-5784-4E68-95B8-EA41B092FB20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EC6-3862-4020-9FC9-4C974F9ADFBA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4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9D65-58D5-4288-9BCF-3CDB88EEAD7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CCE6-2EBD-4A2E-828E-38F551A0E20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C9B5-50C6-4C50-AC52-5A321F998506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EB94-DDF2-42B7-963B-7E80BD2A0B02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E9F4-8B60-4463-B503-023B3F9044DE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55E7-C2D3-4B4F-8680-44D15102AEAC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7B62-9F1E-4D28-A833-0D400AA42342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F306-0D88-4B93-BC4F-AC83294EBC96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B6944-5FC4-42ED-8025-3E7D369BEA75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datadriveninvestor.com/natural-language-processing-things-you-need-to-know-43eeb87da177" TargetMode="External"/><Relationship Id="rId2" Type="http://schemas.openxmlformats.org/officeDocument/2006/relationships/hyperlink" Target="https://www.aclweb.org/anthology/D10-102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c.edu/~liub/FBS/blog-gender-dataset.r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br>
              <a:rPr lang="en-US" sz="4800" dirty="0">
                <a:solidFill>
                  <a:srgbClr val="FFFFFF"/>
                </a:solidFill>
                <a:cs typeface="Calibri Light"/>
              </a:rPr>
            </a:br>
            <a:r>
              <a:rPr lang="en-US" sz="4800" dirty="0">
                <a:solidFill>
                  <a:srgbClr val="FFFFFF"/>
                </a:solidFill>
                <a:cs typeface="Calibri Light"/>
              </a:rPr>
              <a:t>Gender Classification From Text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Hoang Vo -1671058</a:t>
            </a:r>
          </a:p>
          <a:p>
            <a:r>
              <a:rPr lang="en-US" dirty="0">
                <a:solidFill>
                  <a:srgbClr val="FFFFFF"/>
                </a:solidFill>
              </a:rPr>
              <a:t>Course: COSC 6342- Machine Learning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7280-F720-49EF-B98C-7B8A4545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B6DA-6FE6-409F-BB6A-2632AA3E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FA53-80AF-46EA-BAB8-F5D7FCF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Mukherjee and Liu, 2010, Improving Gender </a:t>
            </a:r>
            <a:r>
              <a:rPr lang="en-US" dirty="0" err="1">
                <a:latin typeface="Times New Roman" panose="02020603050405020304" pitchFamily="18" charset="0"/>
              </a:rPr>
              <a:t>Classication</a:t>
            </a:r>
            <a:r>
              <a:rPr lang="en-US" dirty="0">
                <a:latin typeface="Times New Roman" panose="02020603050405020304" pitchFamily="18" charset="0"/>
              </a:rPr>
              <a:t> of Blog Authors. Link:   </a:t>
            </a:r>
            <a:r>
              <a:rPr lang="en-US" dirty="0">
                <a:hlinkClick r:id="rId2"/>
              </a:rPr>
              <a:t>https://www.aclweb.org/anthology/D10-1021.pdf</a:t>
            </a:r>
            <a:endParaRPr lang="en-US" dirty="0"/>
          </a:p>
          <a:p>
            <a:r>
              <a:rPr lang="en-US" dirty="0"/>
              <a:t>Axel </a:t>
            </a:r>
            <a:r>
              <a:rPr lang="en-US" dirty="0" err="1"/>
              <a:t>Bellec</a:t>
            </a:r>
            <a:r>
              <a:rPr lang="en-US" dirty="0"/>
              <a:t>, 2018, Part-of-Speech tagging tutorial with the </a:t>
            </a:r>
            <a:r>
              <a:rPr lang="en-US" dirty="0" err="1"/>
              <a:t>Keras</a:t>
            </a:r>
            <a:r>
              <a:rPr lang="en-US" dirty="0"/>
              <a:t> Deep Learning library . Link: https://becominghuman.ai/part-of-speech-tagging-tutorial-with-the-keras-deep-learning-library-d7f93fa05537</a:t>
            </a:r>
          </a:p>
          <a:p>
            <a:r>
              <a:rPr lang="en-US" dirty="0" err="1"/>
              <a:t>Raoof</a:t>
            </a:r>
            <a:r>
              <a:rPr lang="en-US" dirty="0"/>
              <a:t> Naushad, 2020, Natural Language Processing. Link: </a:t>
            </a:r>
            <a:r>
              <a:rPr lang="en-US" dirty="0">
                <a:hlinkClick r:id="rId3"/>
              </a:rPr>
              <a:t>https://medium.datadriveninvestor.com/natural-language-processing-things-you-need-to-know-43eeb87da177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video about NLP and NLTK, 2015. Link: https://www.youtube.com/watch?v=6j6M2MtEqi8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947D7-DE65-4FD3-B36B-51CD5B5D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BC92-FD6B-4C6E-BF6B-75782372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4F81-DA20-4045-9D28-1940CA6D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Statement: </a:t>
            </a:r>
            <a:r>
              <a:rPr lang="en-US" dirty="0">
                <a:ea typeface="+mn-lt"/>
                <a:cs typeface="+mn-lt"/>
              </a:rPr>
              <a:t>Given a set of labeled blogs written by males and females in English language, predict the gender of the author of a new blog</a:t>
            </a:r>
            <a:r>
              <a:rPr lang="en-US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the internet, there are many written blogs. However, we cannot depend on names or pictures to know whether the blogs were written by men or women.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There may be many blogs in the internet that use different languages, but due to the chosen available dataset, I will narrow the problem statement within only English language.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3F4B-9B13-4B62-A836-56F2EBD0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600" smtClean="0"/>
              <a:pPr>
                <a:spcAft>
                  <a:spcPts val="600"/>
                </a:spcAft>
              </a:pPr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52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90BD2-15B1-4EDF-AEAF-1184237B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Dataset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9BC3-3DA7-4203-9A29-800FA15D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Sample blog author dataset used in [Mukherjee and Liu, EMNLP 2010] available from: 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http://www.cs.uic.edu/~liub/FBS/blog-gender-dataset.rar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The dataset has 2 features: blog content and author gender.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The data set consists of 3232 blogs. 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 Each blog is labeled with the gender of its author. 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1677 (51.2%) were written by men and 1547 (48.8%) were written by women. 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The average post length is 250 words for men and 330 words for women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ADEBE-4904-42ED-A0E0-93490182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9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232-AD34-4A59-9024-081907DD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 preprocess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07DCC-11BF-4EB4-82B6-1C1C2868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9440" y="2533162"/>
            <a:ext cx="4252288" cy="34163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A7FC6-AD2E-46CA-AD57-E9634B9B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A2B21-C22B-4E97-947E-DBBEFAEE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570" y="2409758"/>
            <a:ext cx="5138248" cy="386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EDA5C-FCFD-49C7-86DF-426BA90A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300" y="799971"/>
            <a:ext cx="1875331" cy="137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BE12D8C-687B-4F60-9C45-A556D16EC065}"/>
              </a:ext>
            </a:extLst>
          </p:cNvPr>
          <p:cNvSpPr/>
          <p:nvPr/>
        </p:nvSpPr>
        <p:spPr>
          <a:xfrm>
            <a:off x="5400291" y="4649909"/>
            <a:ext cx="1234235" cy="44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FD8FA-8747-4389-BD31-2AD3C9DD079A}"/>
              </a:ext>
            </a:extLst>
          </p:cNvPr>
          <p:cNvSpPr txBox="1"/>
          <p:nvPr/>
        </p:nvSpPr>
        <p:spPr>
          <a:xfrm>
            <a:off x="5400291" y="2925222"/>
            <a:ext cx="1176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null values, inherent string values, …</a:t>
            </a:r>
          </a:p>
        </p:txBody>
      </p:sp>
    </p:spTree>
    <p:extLst>
      <p:ext uri="{BB962C8B-B14F-4D97-AF65-F5344CB8AC3E}">
        <p14:creationId xmlns:p14="http://schemas.microsoft.com/office/powerpoint/2010/main" val="23608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1F086-9374-4432-9BCF-1AB3995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cs typeface="Calibri Light"/>
              </a:rPr>
              <a:t>baseline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2DBC-9A5D-40C4-99E9-40445E03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Using NLP to process the text data before training: tokenizer, stemmer, </a:t>
            </a:r>
            <a:r>
              <a:rPr lang="en-US" sz="2000" dirty="0" err="1">
                <a:ea typeface="+mn-lt"/>
                <a:cs typeface="+mn-lt"/>
              </a:rPr>
              <a:t>lemmatizer</a:t>
            </a:r>
            <a:r>
              <a:rPr lang="en-US" sz="2000" dirty="0">
                <a:ea typeface="+mn-lt"/>
                <a:cs typeface="+mn-lt"/>
              </a:rPr>
              <a:t>, POS, vectorizer,… in python package </a:t>
            </a:r>
            <a:r>
              <a:rPr lang="en-US" sz="2000" dirty="0" err="1">
                <a:ea typeface="+mn-lt"/>
                <a:cs typeface="+mn-lt"/>
              </a:rPr>
              <a:t>nltk</a:t>
            </a:r>
            <a:r>
              <a:rPr lang="en-US" sz="2000" dirty="0">
                <a:ea typeface="+mn-lt"/>
                <a:cs typeface="+mn-lt"/>
              </a:rPr>
              <a:t> and spacy.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-&gt; change text sequences into arrays of 0s and 1s: input in training. The input array could be 50 or 1000 long,</a:t>
            </a:r>
          </a:p>
          <a:p>
            <a:r>
              <a:rPr lang="en-US" sz="2000" dirty="0">
                <a:ea typeface="+mn-lt"/>
                <a:cs typeface="+mn-lt"/>
              </a:rPr>
              <a:t>Building Convolution Neural Network model to study features of processed data -&gt; classification with output 0 (M) and 1 (F)</a:t>
            </a:r>
          </a:p>
          <a:p>
            <a:r>
              <a:rPr lang="en-US" sz="2000" dirty="0">
                <a:ea typeface="+mn-lt"/>
                <a:cs typeface="+mn-lt"/>
              </a:rPr>
              <a:t>Model evaluation via testing accuracy-&gt; aiming for at least 80%</a:t>
            </a:r>
          </a:p>
          <a:p>
            <a:r>
              <a:rPr lang="en-US" sz="2000" dirty="0">
                <a:ea typeface="+mn-lt"/>
                <a:cs typeface="+mn-lt"/>
              </a:rPr>
              <a:t>Available tools: </a:t>
            </a:r>
            <a:r>
              <a:rPr lang="en-US" sz="2000" dirty="0" err="1">
                <a:ea typeface="+mn-lt"/>
                <a:cs typeface="+mn-lt"/>
              </a:rPr>
              <a:t>nltk</a:t>
            </a:r>
            <a:r>
              <a:rPr lang="en-US" sz="2000" dirty="0">
                <a:ea typeface="+mn-lt"/>
                <a:cs typeface="+mn-lt"/>
              </a:rPr>
              <a:t>, spacy, </a:t>
            </a:r>
            <a:r>
              <a:rPr lang="en-US" sz="2000" dirty="0" err="1">
                <a:ea typeface="+mn-lt"/>
                <a:cs typeface="+mn-lt"/>
              </a:rPr>
              <a:t>sklearn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keras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tensorflow</a:t>
            </a:r>
            <a:r>
              <a:rPr lang="en-US" sz="2000" dirty="0">
                <a:ea typeface="+mn-lt"/>
                <a:cs typeface="+mn-lt"/>
              </a:rPr>
              <a:t>, pandas, </a:t>
            </a:r>
            <a:r>
              <a:rPr lang="en-US" sz="2000" dirty="0" err="1">
                <a:ea typeface="+mn-lt"/>
                <a:cs typeface="+mn-lt"/>
              </a:rPr>
              <a:t>numpy</a:t>
            </a:r>
            <a:r>
              <a:rPr lang="en-US" sz="2000" dirty="0">
                <a:ea typeface="+mn-lt"/>
                <a:cs typeface="+mn-lt"/>
              </a:rPr>
              <a:t>…</a:t>
            </a:r>
          </a:p>
          <a:p>
            <a:r>
              <a:rPr lang="en-US" sz="2000" dirty="0">
                <a:ea typeface="+mn-lt"/>
                <a:cs typeface="+mn-lt"/>
              </a:rPr>
              <a:t>Sources: medium articles, </a:t>
            </a:r>
            <a:r>
              <a:rPr lang="en-US" sz="2000" dirty="0" err="1">
                <a:ea typeface="+mn-lt"/>
                <a:cs typeface="+mn-lt"/>
              </a:rPr>
              <a:t>geeksforgeeks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youtube</a:t>
            </a:r>
            <a:r>
              <a:rPr lang="en-US" sz="2000" dirty="0">
                <a:ea typeface="+mn-lt"/>
                <a:cs typeface="+mn-lt"/>
              </a:rPr>
              <a:t> tutorials…-&gt; for code examples and knowledge in training NLP data.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C0C9-C5B0-49CC-9995-2113CB66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C4C00-66F0-4F5E-A574-4990F382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9CB0-B808-4BF6-B071-28FBB58AD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Text blogs could have odd terms without any sense: AAAAAAAAAAAAAAAAH, btw, and so on.  -&gt; issues with NLP processing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choice of English could be different in each individual due to second language, culture, age, and many social issues-&gt; prone to errors in training.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Building CNN model and parameter selection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Trying to achieve Accuracy&gt; 0.8. Currently: 65%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FEBE7-2340-41E7-ABBF-47F4DBF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1F1F-C02E-42DD-B7BE-464D5CE9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 – NLP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1113E-B777-4C16-8CAF-369C6D64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95" y="2919235"/>
            <a:ext cx="5596383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8E953-5BD7-4B4A-8DFE-5B859B48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B9427-1894-4E2A-82E3-102437444C5D}"/>
              </a:ext>
            </a:extLst>
          </p:cNvPr>
          <p:cNvSpPr txBox="1"/>
          <p:nvPr/>
        </p:nvSpPr>
        <p:spPr>
          <a:xfrm>
            <a:off x="6298224" y="1684712"/>
            <a:ext cx="5084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non-text symbols: (@[A-Za-z0-9]+)|([^0-9A-Za-z \t])|(\w+:\/\/\S+)|^</a:t>
            </a:r>
            <a:r>
              <a:rPr lang="en-US" dirty="0" err="1"/>
              <a:t>rt|http</a:t>
            </a:r>
            <a:r>
              <a:rPr lang="en-US" dirty="0"/>
              <a:t>.+?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Lemmatizer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of Speech (POS)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very short sentence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D1CBFA-9B9F-4CEB-B3EB-720212AB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19032"/>
              </p:ext>
            </p:extLst>
          </p:nvPr>
        </p:nvGraphicFramePr>
        <p:xfrm>
          <a:off x="6503148" y="5076197"/>
          <a:ext cx="4449483" cy="114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61">
                  <a:extLst>
                    <a:ext uri="{9D8B030D-6E8A-4147-A177-3AD203B41FA5}">
                      <a16:colId xmlns:a16="http://schemas.microsoft.com/office/drawing/2014/main" val="1341134706"/>
                    </a:ext>
                  </a:extLst>
                </a:gridCol>
                <a:gridCol w="1483161">
                  <a:extLst>
                    <a:ext uri="{9D8B030D-6E8A-4147-A177-3AD203B41FA5}">
                      <a16:colId xmlns:a16="http://schemas.microsoft.com/office/drawing/2014/main" val="2027269573"/>
                    </a:ext>
                  </a:extLst>
                </a:gridCol>
                <a:gridCol w="1483161">
                  <a:extLst>
                    <a:ext uri="{9D8B030D-6E8A-4147-A177-3AD203B41FA5}">
                      <a16:colId xmlns:a16="http://schemas.microsoft.com/office/drawing/2014/main" val="3350805337"/>
                    </a:ext>
                  </a:extLst>
                </a:gridCol>
              </a:tblGrid>
              <a:tr h="666946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59550"/>
                  </a:ext>
                </a:extLst>
              </a:tr>
              <a:tr h="473720">
                <a:tc>
                  <a:txBody>
                    <a:bodyPr/>
                    <a:lstStyle/>
                    <a:p>
                      <a:r>
                        <a:rPr lang="en-US" dirty="0"/>
                        <a:t>69.76%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7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3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2D03-9516-4B56-BCB3-782B682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results- CNN training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E9E323-AD01-4764-B795-4FD5B0B40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6924" y="1990805"/>
            <a:ext cx="3214201" cy="429254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FECE1-B7D4-4117-9AD1-F5CD7DD6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E2523-8CDB-44AE-A178-29A24EEA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94" y="4488280"/>
            <a:ext cx="5030203" cy="1955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CFF97-89AD-4D3F-BCF6-138574377543}"/>
              </a:ext>
            </a:extLst>
          </p:cNvPr>
          <p:cNvSpPr txBox="1"/>
          <p:nvPr/>
        </p:nvSpPr>
        <p:spPr>
          <a:xfrm>
            <a:off x="1154953" y="2419265"/>
            <a:ext cx="6717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rate=  0.0001</a:t>
            </a:r>
          </a:p>
          <a:p>
            <a:r>
              <a:rPr lang="en-US" dirty="0"/>
              <a:t>Optimizer: Adam</a:t>
            </a:r>
          </a:p>
          <a:p>
            <a:r>
              <a:rPr lang="en-US" dirty="0"/>
              <a:t>Batch size: 64, 128, or 512</a:t>
            </a:r>
          </a:p>
          <a:p>
            <a:r>
              <a:rPr lang="en-US" dirty="0"/>
              <a:t>Epochs: 20-25 epochs</a:t>
            </a:r>
          </a:p>
          <a:p>
            <a:r>
              <a:rPr lang="en-US" dirty="0"/>
              <a:t>Model: 7 conv1d+7maxpool-&gt; flatten-&gt; 3 fully connected layers  ‘</a:t>
            </a:r>
            <a:r>
              <a:rPr lang="en-US" dirty="0" err="1"/>
              <a:t>relu</a:t>
            </a:r>
            <a:r>
              <a:rPr lang="en-US" dirty="0"/>
              <a:t>’-&gt; 1 last dense layer, output</a:t>
            </a:r>
          </a:p>
          <a:p>
            <a:r>
              <a:rPr lang="en-US" dirty="0"/>
              <a:t>-&gt; test accuracy = 64.6% - overfitting</a:t>
            </a:r>
          </a:p>
          <a:p>
            <a:r>
              <a:rPr lang="en-US" dirty="0"/>
              <a:t>Link: </a:t>
            </a:r>
            <a:r>
              <a:rPr lang="en-US" sz="1100" dirty="0"/>
              <a:t>https://github.com/Hoangvo92/machineLearningCOSC/blob/main/CNNmethod6.ipynb</a:t>
            </a:r>
          </a:p>
        </p:txBody>
      </p:sp>
    </p:spTree>
    <p:extLst>
      <p:ext uri="{BB962C8B-B14F-4D97-AF65-F5344CB8AC3E}">
        <p14:creationId xmlns:p14="http://schemas.microsoft.com/office/powerpoint/2010/main" val="216646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37DA-0394-4C22-A8D0-5908D720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Milestones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3EC6-F066-4529-A167-3C2FCBEC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Improve results: CNN models, NLP, adjust parameters</a:t>
            </a:r>
          </a:p>
          <a:p>
            <a:pPr marL="0" indent="0">
              <a:buNone/>
            </a:pPr>
            <a:r>
              <a:rPr lang="en-US" dirty="0"/>
              <a:t>03/15/2021: testing accuracy &gt;= 80% </a:t>
            </a:r>
          </a:p>
          <a:p>
            <a:pPr marL="0" indent="0">
              <a:buNone/>
            </a:pPr>
            <a:r>
              <a:rPr lang="en-US" dirty="0"/>
              <a:t>03/20/2021: basic report</a:t>
            </a:r>
          </a:p>
          <a:p>
            <a:pPr marL="0" indent="0">
              <a:buNone/>
            </a:pPr>
            <a:r>
              <a:rPr lang="en-US" dirty="0"/>
              <a:t>04/10/2021: final report and prepare for second 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DB0B9-74CA-48BF-A196-23C13FCB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1381</TotalTime>
  <Words>818</Words>
  <Application>Microsoft Office PowerPoint</Application>
  <PresentationFormat>Widescreen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 Gender Classification From Text</vt:lpstr>
      <vt:lpstr>Problem Statement</vt:lpstr>
      <vt:lpstr>Dataset</vt:lpstr>
      <vt:lpstr>Dataset- preprocess</vt:lpstr>
      <vt:lpstr>baseline</vt:lpstr>
      <vt:lpstr>Challenges</vt:lpstr>
      <vt:lpstr>Initial result – NLP techniques</vt:lpstr>
      <vt:lpstr>Initial results- CNN training</vt:lpstr>
      <vt:lpstr>Milestones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Vo, Hoang D</cp:lastModifiedBy>
  <cp:revision>54</cp:revision>
  <dcterms:created xsi:type="dcterms:W3CDTF">2021-02-20T17:07:18Z</dcterms:created>
  <dcterms:modified xsi:type="dcterms:W3CDTF">2021-03-11T08:30:59Z</dcterms:modified>
</cp:coreProperties>
</file>