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  <p:sldMasterId id="2147483752" r:id="rId2"/>
  </p:sldMasterIdLst>
  <p:notesMasterIdLst>
    <p:notesMasterId r:id="rId15"/>
  </p:notesMasterIdLst>
  <p:sldIdLst>
    <p:sldId id="256" r:id="rId3"/>
    <p:sldId id="257" r:id="rId4"/>
    <p:sldId id="264" r:id="rId5"/>
    <p:sldId id="267" r:id="rId6"/>
    <p:sldId id="258" r:id="rId7"/>
    <p:sldId id="259" r:id="rId8"/>
    <p:sldId id="260" r:id="rId9"/>
    <p:sldId id="261" r:id="rId10"/>
    <p:sldId id="265" r:id="rId11"/>
    <p:sldId id="262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>
        <p:scale>
          <a:sx n="99" d="100"/>
          <a:sy n="99" d="100"/>
        </p:scale>
        <p:origin x="36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787408-6075-4FD7-812F-A200509082C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0C4F35-20AB-4E21-8A7E-6FCD47794B1C}">
      <dgm:prSet/>
      <dgm:spPr/>
      <dgm:t>
        <a:bodyPr/>
        <a:lstStyle/>
        <a:p>
          <a:r>
            <a:rPr lang="en-US"/>
            <a:t>Adjust CNN model structure for simpler structure</a:t>
          </a:r>
        </a:p>
      </dgm:t>
    </dgm:pt>
    <dgm:pt modelId="{7BD6C36C-1D5D-4E51-B7FD-6B491B899B64}" type="parTrans" cxnId="{E3CDE69C-F877-42EE-995B-82C724FAB716}">
      <dgm:prSet/>
      <dgm:spPr/>
      <dgm:t>
        <a:bodyPr/>
        <a:lstStyle/>
        <a:p>
          <a:endParaRPr lang="en-US"/>
        </a:p>
      </dgm:t>
    </dgm:pt>
    <dgm:pt modelId="{8BBD50C0-EC4C-46FA-B7AB-DC7E5E7507BA}" type="sibTrans" cxnId="{E3CDE69C-F877-42EE-995B-82C724FAB716}">
      <dgm:prSet/>
      <dgm:spPr/>
      <dgm:t>
        <a:bodyPr/>
        <a:lstStyle/>
        <a:p>
          <a:endParaRPr lang="en-US"/>
        </a:p>
      </dgm:t>
    </dgm:pt>
    <dgm:pt modelId="{40A44D45-5DF6-462E-B1E7-001C14703026}">
      <dgm:prSet/>
      <dgm:spPr/>
      <dgm:t>
        <a:bodyPr/>
        <a:lstStyle/>
        <a:p>
          <a:r>
            <a:rPr lang="en-US" dirty="0"/>
            <a:t>3 conv1D layers with ‘</a:t>
          </a:r>
          <a:r>
            <a:rPr lang="en-US" dirty="0" err="1"/>
            <a:t>relu</a:t>
          </a:r>
          <a:r>
            <a:rPr lang="en-US" dirty="0"/>
            <a:t>’ function: [[300, 7, 3], [300, 7, 3], [300, 3,3]]. Accompanied by pooling layers and dropout (0.5)</a:t>
          </a:r>
        </a:p>
      </dgm:t>
    </dgm:pt>
    <dgm:pt modelId="{01996205-9143-4D5B-B6B8-8CA9652534B3}" type="parTrans" cxnId="{5CC732BD-66AE-4D6D-9E36-8DD209D395BE}">
      <dgm:prSet/>
      <dgm:spPr/>
      <dgm:t>
        <a:bodyPr/>
        <a:lstStyle/>
        <a:p>
          <a:endParaRPr lang="en-US"/>
        </a:p>
      </dgm:t>
    </dgm:pt>
    <dgm:pt modelId="{D6E272E0-BD4B-4696-942B-99F58BAB86C7}" type="sibTrans" cxnId="{5CC732BD-66AE-4D6D-9E36-8DD209D395BE}">
      <dgm:prSet/>
      <dgm:spPr/>
      <dgm:t>
        <a:bodyPr/>
        <a:lstStyle/>
        <a:p>
          <a:endParaRPr lang="en-US"/>
        </a:p>
      </dgm:t>
    </dgm:pt>
    <dgm:pt modelId="{E5015C4D-1A92-4353-AA3B-3E035F895C79}">
      <dgm:prSet/>
      <dgm:spPr/>
      <dgm:t>
        <a:bodyPr/>
        <a:lstStyle/>
        <a:p>
          <a:r>
            <a:rPr lang="en-US" dirty="0"/>
            <a:t>Flatten</a:t>
          </a:r>
        </a:p>
      </dgm:t>
    </dgm:pt>
    <dgm:pt modelId="{13CA9B4E-8262-453D-A8BD-F574E3DC67B0}" type="parTrans" cxnId="{8E037959-405C-463E-8F41-1CDCBB99C6BE}">
      <dgm:prSet/>
      <dgm:spPr/>
      <dgm:t>
        <a:bodyPr/>
        <a:lstStyle/>
        <a:p>
          <a:endParaRPr lang="en-US"/>
        </a:p>
      </dgm:t>
    </dgm:pt>
    <dgm:pt modelId="{D625931D-29DD-4474-A2E8-0CC9777EACB8}" type="sibTrans" cxnId="{8E037959-405C-463E-8F41-1CDCBB99C6BE}">
      <dgm:prSet/>
      <dgm:spPr/>
      <dgm:t>
        <a:bodyPr/>
        <a:lstStyle/>
        <a:p>
          <a:endParaRPr lang="en-US"/>
        </a:p>
      </dgm:t>
    </dgm:pt>
    <dgm:pt modelId="{A5E33406-701D-4857-8156-306A25394146}">
      <dgm:prSet/>
      <dgm:spPr/>
      <dgm:t>
        <a:bodyPr/>
        <a:lstStyle/>
        <a:p>
          <a:r>
            <a:rPr lang="en-US" dirty="0"/>
            <a:t>6 fully-connected dense layers ‘Sigmoid’: [128, 128, 64, 64, 32, 32], sigmoid</a:t>
          </a:r>
        </a:p>
      </dgm:t>
    </dgm:pt>
    <dgm:pt modelId="{56804686-08B0-4B67-A028-BFC5D29CD423}" type="parTrans" cxnId="{94FEFEFE-8BFB-4BB6-A5B8-4B6F0BDDB191}">
      <dgm:prSet/>
      <dgm:spPr/>
      <dgm:t>
        <a:bodyPr/>
        <a:lstStyle/>
        <a:p>
          <a:endParaRPr lang="en-US"/>
        </a:p>
      </dgm:t>
    </dgm:pt>
    <dgm:pt modelId="{8489042A-C360-4F9F-BA05-A0BE2D219AB8}" type="sibTrans" cxnId="{94FEFEFE-8BFB-4BB6-A5B8-4B6F0BDDB191}">
      <dgm:prSet/>
      <dgm:spPr/>
      <dgm:t>
        <a:bodyPr/>
        <a:lstStyle/>
        <a:p>
          <a:endParaRPr lang="en-US"/>
        </a:p>
      </dgm:t>
    </dgm:pt>
    <dgm:pt modelId="{25229756-A613-4F9B-9751-FA5BD0A533C6}">
      <dgm:prSet/>
      <dgm:spPr/>
      <dgm:t>
        <a:bodyPr/>
        <a:lstStyle/>
        <a:p>
          <a:r>
            <a:rPr lang="en-US" dirty="0"/>
            <a:t>Predict-output dense layer ‘</a:t>
          </a:r>
          <a:r>
            <a:rPr lang="en-US" dirty="0" err="1"/>
            <a:t>softmax</a:t>
          </a:r>
          <a:r>
            <a:rPr lang="en-US" dirty="0"/>
            <a:t>’</a:t>
          </a:r>
        </a:p>
      </dgm:t>
    </dgm:pt>
    <dgm:pt modelId="{3D6B44DA-A1D7-482E-AA81-313BD7151E75}" type="parTrans" cxnId="{E44DC60E-7577-4893-A0B9-CEC85F263C8D}">
      <dgm:prSet/>
      <dgm:spPr/>
      <dgm:t>
        <a:bodyPr/>
        <a:lstStyle/>
        <a:p>
          <a:endParaRPr lang="en-US"/>
        </a:p>
      </dgm:t>
    </dgm:pt>
    <dgm:pt modelId="{4745E78E-8268-4A50-9EE7-D52B54421F24}" type="sibTrans" cxnId="{E44DC60E-7577-4893-A0B9-CEC85F263C8D}">
      <dgm:prSet/>
      <dgm:spPr/>
      <dgm:t>
        <a:bodyPr/>
        <a:lstStyle/>
        <a:p>
          <a:endParaRPr lang="en-US"/>
        </a:p>
      </dgm:t>
    </dgm:pt>
    <dgm:pt modelId="{C3656740-08B9-4AAC-A068-AA1A5D9BEC08}" type="pres">
      <dgm:prSet presAssocID="{05787408-6075-4FD7-812F-A200509082C5}" presName="vert0" presStyleCnt="0">
        <dgm:presLayoutVars>
          <dgm:dir/>
          <dgm:animOne val="branch"/>
          <dgm:animLvl val="lvl"/>
        </dgm:presLayoutVars>
      </dgm:prSet>
      <dgm:spPr/>
    </dgm:pt>
    <dgm:pt modelId="{7C40E1B7-D3BE-4438-8204-B58D6AD8E90C}" type="pres">
      <dgm:prSet presAssocID="{EB0C4F35-20AB-4E21-8A7E-6FCD47794B1C}" presName="thickLine" presStyleLbl="alignNode1" presStyleIdx="0" presStyleCnt="5"/>
      <dgm:spPr/>
    </dgm:pt>
    <dgm:pt modelId="{1D30593F-4406-4B92-BAA9-DE61A37C0111}" type="pres">
      <dgm:prSet presAssocID="{EB0C4F35-20AB-4E21-8A7E-6FCD47794B1C}" presName="horz1" presStyleCnt="0"/>
      <dgm:spPr/>
    </dgm:pt>
    <dgm:pt modelId="{A1666231-6E61-4843-887B-EEF67AE7D0DE}" type="pres">
      <dgm:prSet presAssocID="{EB0C4F35-20AB-4E21-8A7E-6FCD47794B1C}" presName="tx1" presStyleLbl="revTx" presStyleIdx="0" presStyleCnt="5"/>
      <dgm:spPr/>
    </dgm:pt>
    <dgm:pt modelId="{B06639A5-BF1B-4F8E-8212-4AED5F8E6CCA}" type="pres">
      <dgm:prSet presAssocID="{EB0C4F35-20AB-4E21-8A7E-6FCD47794B1C}" presName="vert1" presStyleCnt="0"/>
      <dgm:spPr/>
    </dgm:pt>
    <dgm:pt modelId="{E2447A55-EF48-4F0C-8AA9-6FC2FFFAE1E0}" type="pres">
      <dgm:prSet presAssocID="{40A44D45-5DF6-462E-B1E7-001C14703026}" presName="thickLine" presStyleLbl="alignNode1" presStyleIdx="1" presStyleCnt="5"/>
      <dgm:spPr/>
    </dgm:pt>
    <dgm:pt modelId="{F5846335-CEC0-493B-9700-CEDB22822558}" type="pres">
      <dgm:prSet presAssocID="{40A44D45-5DF6-462E-B1E7-001C14703026}" presName="horz1" presStyleCnt="0"/>
      <dgm:spPr/>
    </dgm:pt>
    <dgm:pt modelId="{CEC73C71-A673-4E8E-BE48-608CAA6E8DF9}" type="pres">
      <dgm:prSet presAssocID="{40A44D45-5DF6-462E-B1E7-001C14703026}" presName="tx1" presStyleLbl="revTx" presStyleIdx="1" presStyleCnt="5"/>
      <dgm:spPr/>
    </dgm:pt>
    <dgm:pt modelId="{80D1DD35-C182-4C96-9D8A-4138DA36DFAD}" type="pres">
      <dgm:prSet presAssocID="{40A44D45-5DF6-462E-B1E7-001C14703026}" presName="vert1" presStyleCnt="0"/>
      <dgm:spPr/>
    </dgm:pt>
    <dgm:pt modelId="{566F5BC7-1E0F-4020-B086-0A790A3DDC2C}" type="pres">
      <dgm:prSet presAssocID="{E5015C4D-1A92-4353-AA3B-3E035F895C79}" presName="thickLine" presStyleLbl="alignNode1" presStyleIdx="2" presStyleCnt="5"/>
      <dgm:spPr/>
    </dgm:pt>
    <dgm:pt modelId="{C3891ED2-073B-499C-8CFD-91DCA5E12D11}" type="pres">
      <dgm:prSet presAssocID="{E5015C4D-1A92-4353-AA3B-3E035F895C79}" presName="horz1" presStyleCnt="0"/>
      <dgm:spPr/>
    </dgm:pt>
    <dgm:pt modelId="{72EA5DB1-4649-4527-B214-19CEE06FE854}" type="pres">
      <dgm:prSet presAssocID="{E5015C4D-1A92-4353-AA3B-3E035F895C79}" presName="tx1" presStyleLbl="revTx" presStyleIdx="2" presStyleCnt="5"/>
      <dgm:spPr/>
    </dgm:pt>
    <dgm:pt modelId="{36744175-4C86-49B2-8D16-9CD14AF54F8F}" type="pres">
      <dgm:prSet presAssocID="{E5015C4D-1A92-4353-AA3B-3E035F895C79}" presName="vert1" presStyleCnt="0"/>
      <dgm:spPr/>
    </dgm:pt>
    <dgm:pt modelId="{3A2986BC-C444-47FE-860B-13EAFF425C2C}" type="pres">
      <dgm:prSet presAssocID="{A5E33406-701D-4857-8156-306A25394146}" presName="thickLine" presStyleLbl="alignNode1" presStyleIdx="3" presStyleCnt="5"/>
      <dgm:spPr/>
    </dgm:pt>
    <dgm:pt modelId="{26360D79-C41C-4F3C-A14F-64A53D6C67DB}" type="pres">
      <dgm:prSet presAssocID="{A5E33406-701D-4857-8156-306A25394146}" presName="horz1" presStyleCnt="0"/>
      <dgm:spPr/>
    </dgm:pt>
    <dgm:pt modelId="{A51A76FA-C7D9-4CB2-BB99-A9944F9712F8}" type="pres">
      <dgm:prSet presAssocID="{A5E33406-701D-4857-8156-306A25394146}" presName="tx1" presStyleLbl="revTx" presStyleIdx="3" presStyleCnt="5"/>
      <dgm:spPr/>
    </dgm:pt>
    <dgm:pt modelId="{FD2C4B9F-703B-426D-92DB-55404DAED9C7}" type="pres">
      <dgm:prSet presAssocID="{A5E33406-701D-4857-8156-306A25394146}" presName="vert1" presStyleCnt="0"/>
      <dgm:spPr/>
    </dgm:pt>
    <dgm:pt modelId="{80D47212-E391-4985-BEEE-C49371C4CB8E}" type="pres">
      <dgm:prSet presAssocID="{25229756-A613-4F9B-9751-FA5BD0A533C6}" presName="thickLine" presStyleLbl="alignNode1" presStyleIdx="4" presStyleCnt="5"/>
      <dgm:spPr/>
    </dgm:pt>
    <dgm:pt modelId="{E457EA95-9F56-44FD-B836-D7F5FA417938}" type="pres">
      <dgm:prSet presAssocID="{25229756-A613-4F9B-9751-FA5BD0A533C6}" presName="horz1" presStyleCnt="0"/>
      <dgm:spPr/>
    </dgm:pt>
    <dgm:pt modelId="{2233DD47-B125-4F72-A9AD-5B91ACDC80A6}" type="pres">
      <dgm:prSet presAssocID="{25229756-A613-4F9B-9751-FA5BD0A533C6}" presName="tx1" presStyleLbl="revTx" presStyleIdx="4" presStyleCnt="5"/>
      <dgm:spPr/>
    </dgm:pt>
    <dgm:pt modelId="{6B76E82C-421F-4CA8-92BE-D1ADFA6CC722}" type="pres">
      <dgm:prSet presAssocID="{25229756-A613-4F9B-9751-FA5BD0A533C6}" presName="vert1" presStyleCnt="0"/>
      <dgm:spPr/>
    </dgm:pt>
  </dgm:ptLst>
  <dgm:cxnLst>
    <dgm:cxn modelId="{8730FE02-4589-440F-BC29-6261DAED5B29}" type="presOf" srcId="{40A44D45-5DF6-462E-B1E7-001C14703026}" destId="{CEC73C71-A673-4E8E-BE48-608CAA6E8DF9}" srcOrd="0" destOrd="0" presId="urn:microsoft.com/office/officeart/2008/layout/LinedList"/>
    <dgm:cxn modelId="{E44DC60E-7577-4893-A0B9-CEC85F263C8D}" srcId="{05787408-6075-4FD7-812F-A200509082C5}" destId="{25229756-A613-4F9B-9751-FA5BD0A533C6}" srcOrd="4" destOrd="0" parTransId="{3D6B44DA-A1D7-482E-AA81-313BD7151E75}" sibTransId="{4745E78E-8268-4A50-9EE7-D52B54421F24}"/>
    <dgm:cxn modelId="{8E037959-405C-463E-8F41-1CDCBB99C6BE}" srcId="{05787408-6075-4FD7-812F-A200509082C5}" destId="{E5015C4D-1A92-4353-AA3B-3E035F895C79}" srcOrd="2" destOrd="0" parTransId="{13CA9B4E-8262-453D-A8BD-F574E3DC67B0}" sibTransId="{D625931D-29DD-4474-A2E8-0CC9777EACB8}"/>
    <dgm:cxn modelId="{952F5785-CD45-4798-A34B-6822CF54C5FA}" type="presOf" srcId="{EB0C4F35-20AB-4E21-8A7E-6FCD47794B1C}" destId="{A1666231-6E61-4843-887B-EEF67AE7D0DE}" srcOrd="0" destOrd="0" presId="urn:microsoft.com/office/officeart/2008/layout/LinedList"/>
    <dgm:cxn modelId="{13F31F8B-FCA3-496E-B8B7-6D95F68BE1B6}" type="presOf" srcId="{05787408-6075-4FD7-812F-A200509082C5}" destId="{C3656740-08B9-4AAC-A068-AA1A5D9BEC08}" srcOrd="0" destOrd="0" presId="urn:microsoft.com/office/officeart/2008/layout/LinedList"/>
    <dgm:cxn modelId="{6933A092-735C-4E7E-82B8-1A45AA5D8410}" type="presOf" srcId="{A5E33406-701D-4857-8156-306A25394146}" destId="{A51A76FA-C7D9-4CB2-BB99-A9944F9712F8}" srcOrd="0" destOrd="0" presId="urn:microsoft.com/office/officeart/2008/layout/LinedList"/>
    <dgm:cxn modelId="{E3CDE69C-F877-42EE-995B-82C724FAB716}" srcId="{05787408-6075-4FD7-812F-A200509082C5}" destId="{EB0C4F35-20AB-4E21-8A7E-6FCD47794B1C}" srcOrd="0" destOrd="0" parTransId="{7BD6C36C-1D5D-4E51-B7FD-6B491B899B64}" sibTransId="{8BBD50C0-EC4C-46FA-B7AB-DC7E5E7507BA}"/>
    <dgm:cxn modelId="{9A8EFB9E-FC7E-4918-BC35-7C6816E60BA2}" type="presOf" srcId="{25229756-A613-4F9B-9751-FA5BD0A533C6}" destId="{2233DD47-B125-4F72-A9AD-5B91ACDC80A6}" srcOrd="0" destOrd="0" presId="urn:microsoft.com/office/officeart/2008/layout/LinedList"/>
    <dgm:cxn modelId="{5CC732BD-66AE-4D6D-9E36-8DD209D395BE}" srcId="{05787408-6075-4FD7-812F-A200509082C5}" destId="{40A44D45-5DF6-462E-B1E7-001C14703026}" srcOrd="1" destOrd="0" parTransId="{01996205-9143-4D5B-B6B8-8CA9652534B3}" sibTransId="{D6E272E0-BD4B-4696-942B-99F58BAB86C7}"/>
    <dgm:cxn modelId="{94FEFEFE-8BFB-4BB6-A5B8-4B6F0BDDB191}" srcId="{05787408-6075-4FD7-812F-A200509082C5}" destId="{A5E33406-701D-4857-8156-306A25394146}" srcOrd="3" destOrd="0" parTransId="{56804686-08B0-4B67-A028-BFC5D29CD423}" sibTransId="{8489042A-C360-4F9F-BA05-A0BE2D219AB8}"/>
    <dgm:cxn modelId="{CC7264FF-D139-4D7B-BFB8-DB19818443EB}" type="presOf" srcId="{E5015C4D-1A92-4353-AA3B-3E035F895C79}" destId="{72EA5DB1-4649-4527-B214-19CEE06FE854}" srcOrd="0" destOrd="0" presId="urn:microsoft.com/office/officeart/2008/layout/LinedList"/>
    <dgm:cxn modelId="{8CEF6143-5A8B-4B1D-A759-DE504F33C815}" type="presParOf" srcId="{C3656740-08B9-4AAC-A068-AA1A5D9BEC08}" destId="{7C40E1B7-D3BE-4438-8204-B58D6AD8E90C}" srcOrd="0" destOrd="0" presId="urn:microsoft.com/office/officeart/2008/layout/LinedList"/>
    <dgm:cxn modelId="{A6E66EE1-C04C-4378-A1BC-3141C5EF110D}" type="presParOf" srcId="{C3656740-08B9-4AAC-A068-AA1A5D9BEC08}" destId="{1D30593F-4406-4B92-BAA9-DE61A37C0111}" srcOrd="1" destOrd="0" presId="urn:microsoft.com/office/officeart/2008/layout/LinedList"/>
    <dgm:cxn modelId="{BD1120C1-43A7-4879-B3DC-D28C3D8F84B1}" type="presParOf" srcId="{1D30593F-4406-4B92-BAA9-DE61A37C0111}" destId="{A1666231-6E61-4843-887B-EEF67AE7D0DE}" srcOrd="0" destOrd="0" presId="urn:microsoft.com/office/officeart/2008/layout/LinedList"/>
    <dgm:cxn modelId="{B0F07399-B7B9-453D-80E9-80B725F8F71D}" type="presParOf" srcId="{1D30593F-4406-4B92-BAA9-DE61A37C0111}" destId="{B06639A5-BF1B-4F8E-8212-4AED5F8E6CCA}" srcOrd="1" destOrd="0" presId="urn:microsoft.com/office/officeart/2008/layout/LinedList"/>
    <dgm:cxn modelId="{D86EDB21-C0B4-4231-AE94-2CAE5DE4A849}" type="presParOf" srcId="{C3656740-08B9-4AAC-A068-AA1A5D9BEC08}" destId="{E2447A55-EF48-4F0C-8AA9-6FC2FFFAE1E0}" srcOrd="2" destOrd="0" presId="urn:microsoft.com/office/officeart/2008/layout/LinedList"/>
    <dgm:cxn modelId="{A7F8AF85-7C73-4EEC-9FE9-D657C147F64D}" type="presParOf" srcId="{C3656740-08B9-4AAC-A068-AA1A5D9BEC08}" destId="{F5846335-CEC0-493B-9700-CEDB22822558}" srcOrd="3" destOrd="0" presId="urn:microsoft.com/office/officeart/2008/layout/LinedList"/>
    <dgm:cxn modelId="{78479E7D-E206-4D63-BA13-31E06D1420CD}" type="presParOf" srcId="{F5846335-CEC0-493B-9700-CEDB22822558}" destId="{CEC73C71-A673-4E8E-BE48-608CAA6E8DF9}" srcOrd="0" destOrd="0" presId="urn:microsoft.com/office/officeart/2008/layout/LinedList"/>
    <dgm:cxn modelId="{DD7BC1B7-0974-4A69-90C0-C4AD0D864286}" type="presParOf" srcId="{F5846335-CEC0-493B-9700-CEDB22822558}" destId="{80D1DD35-C182-4C96-9D8A-4138DA36DFAD}" srcOrd="1" destOrd="0" presId="urn:microsoft.com/office/officeart/2008/layout/LinedList"/>
    <dgm:cxn modelId="{0E2537CA-FF18-4374-978A-B293A5D549AC}" type="presParOf" srcId="{C3656740-08B9-4AAC-A068-AA1A5D9BEC08}" destId="{566F5BC7-1E0F-4020-B086-0A790A3DDC2C}" srcOrd="4" destOrd="0" presId="urn:microsoft.com/office/officeart/2008/layout/LinedList"/>
    <dgm:cxn modelId="{603BB246-3B19-4554-BD7C-95EED6DB6A7C}" type="presParOf" srcId="{C3656740-08B9-4AAC-A068-AA1A5D9BEC08}" destId="{C3891ED2-073B-499C-8CFD-91DCA5E12D11}" srcOrd="5" destOrd="0" presId="urn:microsoft.com/office/officeart/2008/layout/LinedList"/>
    <dgm:cxn modelId="{734766D8-9487-4306-A459-35CD4AB22F97}" type="presParOf" srcId="{C3891ED2-073B-499C-8CFD-91DCA5E12D11}" destId="{72EA5DB1-4649-4527-B214-19CEE06FE854}" srcOrd="0" destOrd="0" presId="urn:microsoft.com/office/officeart/2008/layout/LinedList"/>
    <dgm:cxn modelId="{F7089AE8-5F25-4AA4-8CEC-613D09C90FCD}" type="presParOf" srcId="{C3891ED2-073B-499C-8CFD-91DCA5E12D11}" destId="{36744175-4C86-49B2-8D16-9CD14AF54F8F}" srcOrd="1" destOrd="0" presId="urn:microsoft.com/office/officeart/2008/layout/LinedList"/>
    <dgm:cxn modelId="{E7D2AACA-C1EC-429B-A2C9-77A01F4B3703}" type="presParOf" srcId="{C3656740-08B9-4AAC-A068-AA1A5D9BEC08}" destId="{3A2986BC-C444-47FE-860B-13EAFF425C2C}" srcOrd="6" destOrd="0" presId="urn:microsoft.com/office/officeart/2008/layout/LinedList"/>
    <dgm:cxn modelId="{FA101C04-4688-4F10-A671-41E1206B5E7E}" type="presParOf" srcId="{C3656740-08B9-4AAC-A068-AA1A5D9BEC08}" destId="{26360D79-C41C-4F3C-A14F-64A53D6C67DB}" srcOrd="7" destOrd="0" presId="urn:microsoft.com/office/officeart/2008/layout/LinedList"/>
    <dgm:cxn modelId="{DAD7B189-0C47-4788-AAD1-7F2F5BFF3A12}" type="presParOf" srcId="{26360D79-C41C-4F3C-A14F-64A53D6C67DB}" destId="{A51A76FA-C7D9-4CB2-BB99-A9944F9712F8}" srcOrd="0" destOrd="0" presId="urn:microsoft.com/office/officeart/2008/layout/LinedList"/>
    <dgm:cxn modelId="{D7077065-E1AA-46C9-BCCA-D1CE541D6443}" type="presParOf" srcId="{26360D79-C41C-4F3C-A14F-64A53D6C67DB}" destId="{FD2C4B9F-703B-426D-92DB-55404DAED9C7}" srcOrd="1" destOrd="0" presId="urn:microsoft.com/office/officeart/2008/layout/LinedList"/>
    <dgm:cxn modelId="{D0A4F599-9B40-41E5-913C-685F4C275F05}" type="presParOf" srcId="{C3656740-08B9-4AAC-A068-AA1A5D9BEC08}" destId="{80D47212-E391-4985-BEEE-C49371C4CB8E}" srcOrd="8" destOrd="0" presId="urn:microsoft.com/office/officeart/2008/layout/LinedList"/>
    <dgm:cxn modelId="{D6A51C19-4378-4725-8205-EF6346EA372D}" type="presParOf" srcId="{C3656740-08B9-4AAC-A068-AA1A5D9BEC08}" destId="{E457EA95-9F56-44FD-B836-D7F5FA417938}" srcOrd="9" destOrd="0" presId="urn:microsoft.com/office/officeart/2008/layout/LinedList"/>
    <dgm:cxn modelId="{7262044A-2029-417D-99EB-85A8FB37BA42}" type="presParOf" srcId="{E457EA95-9F56-44FD-B836-D7F5FA417938}" destId="{2233DD47-B125-4F72-A9AD-5B91ACDC80A6}" srcOrd="0" destOrd="0" presId="urn:microsoft.com/office/officeart/2008/layout/LinedList"/>
    <dgm:cxn modelId="{BF0D1D29-1983-4BE8-836E-323D514A7FF6}" type="presParOf" srcId="{E457EA95-9F56-44FD-B836-D7F5FA417938}" destId="{6B76E82C-421F-4CA8-92BE-D1ADFA6CC72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0E1B7-D3BE-4438-8204-B58D6AD8E90C}">
      <dsp:nvSpPr>
        <dsp:cNvPr id="0" name=""/>
        <dsp:cNvSpPr/>
      </dsp:nvSpPr>
      <dsp:spPr>
        <a:xfrm>
          <a:off x="0" y="739"/>
          <a:ext cx="683111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66231-6E61-4843-887B-EEF67AE7D0DE}">
      <dsp:nvSpPr>
        <dsp:cNvPr id="0" name=""/>
        <dsp:cNvSpPr/>
      </dsp:nvSpPr>
      <dsp:spPr>
        <a:xfrm>
          <a:off x="0" y="739"/>
          <a:ext cx="6831118" cy="1211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Adjust CNN model structure for simpler structure</a:t>
          </a:r>
        </a:p>
      </dsp:txBody>
      <dsp:txXfrm>
        <a:off x="0" y="739"/>
        <a:ext cx="6831118" cy="1211684"/>
      </dsp:txXfrm>
    </dsp:sp>
    <dsp:sp modelId="{E2447A55-EF48-4F0C-8AA9-6FC2FFFAE1E0}">
      <dsp:nvSpPr>
        <dsp:cNvPr id="0" name=""/>
        <dsp:cNvSpPr/>
      </dsp:nvSpPr>
      <dsp:spPr>
        <a:xfrm>
          <a:off x="0" y="1212424"/>
          <a:ext cx="6831118" cy="0"/>
        </a:xfrm>
        <a:prstGeom prst="line">
          <a:avLst/>
        </a:prstGeom>
        <a:solidFill>
          <a:schemeClr val="accent2">
            <a:hueOff val="-374191"/>
            <a:satOff val="-169"/>
            <a:lumOff val="1764"/>
            <a:alphaOff val="0"/>
          </a:schemeClr>
        </a:solidFill>
        <a:ln w="12700" cap="flat" cmpd="sng" algn="ctr">
          <a:solidFill>
            <a:schemeClr val="accent2">
              <a:hueOff val="-374191"/>
              <a:satOff val="-169"/>
              <a:lumOff val="17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73C71-A673-4E8E-BE48-608CAA6E8DF9}">
      <dsp:nvSpPr>
        <dsp:cNvPr id="0" name=""/>
        <dsp:cNvSpPr/>
      </dsp:nvSpPr>
      <dsp:spPr>
        <a:xfrm>
          <a:off x="0" y="1212424"/>
          <a:ext cx="6831118" cy="1211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 conv1D layers with ‘</a:t>
          </a:r>
          <a:r>
            <a:rPr lang="en-US" sz="2400" kern="1200" dirty="0" err="1"/>
            <a:t>relu</a:t>
          </a:r>
          <a:r>
            <a:rPr lang="en-US" sz="2400" kern="1200" dirty="0"/>
            <a:t>’ function: [[300, 7, 3], [300, 7, 3], [300, 3,3]]. Accompanied by pooling layers and dropout (0.5)</a:t>
          </a:r>
        </a:p>
      </dsp:txBody>
      <dsp:txXfrm>
        <a:off x="0" y="1212424"/>
        <a:ext cx="6831118" cy="1211684"/>
      </dsp:txXfrm>
    </dsp:sp>
    <dsp:sp modelId="{566F5BC7-1E0F-4020-B086-0A790A3DDC2C}">
      <dsp:nvSpPr>
        <dsp:cNvPr id="0" name=""/>
        <dsp:cNvSpPr/>
      </dsp:nvSpPr>
      <dsp:spPr>
        <a:xfrm>
          <a:off x="0" y="2424108"/>
          <a:ext cx="6831118" cy="0"/>
        </a:xfrm>
        <a:prstGeom prst="line">
          <a:avLst/>
        </a:prstGeom>
        <a:solidFill>
          <a:schemeClr val="accent2">
            <a:hueOff val="-748381"/>
            <a:satOff val="-337"/>
            <a:lumOff val="3529"/>
            <a:alphaOff val="0"/>
          </a:schemeClr>
        </a:solidFill>
        <a:ln w="12700" cap="flat" cmpd="sng" algn="ctr">
          <a:solidFill>
            <a:schemeClr val="accent2">
              <a:hueOff val="-748381"/>
              <a:satOff val="-337"/>
              <a:lumOff val="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A5DB1-4649-4527-B214-19CEE06FE854}">
      <dsp:nvSpPr>
        <dsp:cNvPr id="0" name=""/>
        <dsp:cNvSpPr/>
      </dsp:nvSpPr>
      <dsp:spPr>
        <a:xfrm>
          <a:off x="0" y="2424108"/>
          <a:ext cx="6831118" cy="1211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Flatten</a:t>
          </a:r>
        </a:p>
      </dsp:txBody>
      <dsp:txXfrm>
        <a:off x="0" y="2424108"/>
        <a:ext cx="6831118" cy="1211684"/>
      </dsp:txXfrm>
    </dsp:sp>
    <dsp:sp modelId="{3A2986BC-C444-47FE-860B-13EAFF425C2C}">
      <dsp:nvSpPr>
        <dsp:cNvPr id="0" name=""/>
        <dsp:cNvSpPr/>
      </dsp:nvSpPr>
      <dsp:spPr>
        <a:xfrm>
          <a:off x="0" y="3635792"/>
          <a:ext cx="6831118" cy="0"/>
        </a:xfrm>
        <a:prstGeom prst="line">
          <a:avLst/>
        </a:prstGeom>
        <a:solidFill>
          <a:schemeClr val="accent2">
            <a:hueOff val="-1122572"/>
            <a:satOff val="-506"/>
            <a:lumOff val="5293"/>
            <a:alphaOff val="0"/>
          </a:schemeClr>
        </a:solidFill>
        <a:ln w="12700" cap="flat" cmpd="sng" algn="ctr">
          <a:solidFill>
            <a:schemeClr val="accent2">
              <a:hueOff val="-1122572"/>
              <a:satOff val="-506"/>
              <a:lumOff val="52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A76FA-C7D9-4CB2-BB99-A9944F9712F8}">
      <dsp:nvSpPr>
        <dsp:cNvPr id="0" name=""/>
        <dsp:cNvSpPr/>
      </dsp:nvSpPr>
      <dsp:spPr>
        <a:xfrm>
          <a:off x="0" y="3635792"/>
          <a:ext cx="6831118" cy="1211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6 fully-connected dense layers ‘Sigmoid’: [128, 128, 64, 64, 32, 32], sigmoid</a:t>
          </a:r>
        </a:p>
      </dsp:txBody>
      <dsp:txXfrm>
        <a:off x="0" y="3635792"/>
        <a:ext cx="6831118" cy="1211684"/>
      </dsp:txXfrm>
    </dsp:sp>
    <dsp:sp modelId="{80D47212-E391-4985-BEEE-C49371C4CB8E}">
      <dsp:nvSpPr>
        <dsp:cNvPr id="0" name=""/>
        <dsp:cNvSpPr/>
      </dsp:nvSpPr>
      <dsp:spPr>
        <a:xfrm>
          <a:off x="0" y="4847476"/>
          <a:ext cx="6831118" cy="0"/>
        </a:xfrm>
        <a:prstGeom prst="line">
          <a:avLst/>
        </a:prstGeom>
        <a:solidFill>
          <a:schemeClr val="accent2">
            <a:hueOff val="-1496763"/>
            <a:satOff val="-674"/>
            <a:lumOff val="7057"/>
            <a:alphaOff val="0"/>
          </a:schemeClr>
        </a:solidFill>
        <a:ln w="12700" cap="flat" cmpd="sng" algn="ctr">
          <a:solidFill>
            <a:schemeClr val="accent2">
              <a:hueOff val="-1496763"/>
              <a:satOff val="-674"/>
              <a:lumOff val="70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3DD47-B125-4F72-A9AD-5B91ACDC80A6}">
      <dsp:nvSpPr>
        <dsp:cNvPr id="0" name=""/>
        <dsp:cNvSpPr/>
      </dsp:nvSpPr>
      <dsp:spPr>
        <a:xfrm>
          <a:off x="0" y="4847476"/>
          <a:ext cx="6831118" cy="1211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Predict-output dense layer ‘</a:t>
          </a:r>
          <a:r>
            <a:rPr lang="en-US" sz="2400" kern="1200" dirty="0" err="1"/>
            <a:t>softmax</a:t>
          </a:r>
          <a:r>
            <a:rPr lang="en-US" sz="2400" kern="1200" dirty="0"/>
            <a:t>’</a:t>
          </a:r>
        </a:p>
      </dsp:txBody>
      <dsp:txXfrm>
        <a:off x="0" y="4847476"/>
        <a:ext cx="6831118" cy="1211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47148-7E6E-4CC9-B5CE-84B2418DC94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B9768-6D5A-475B-9B3D-62DF0162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1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https://www.skyfilabs.com/project-ideas/image-classifier-for-identifying-cats-dogs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093F71-6F6D-4AA2-91E5-4A525DB18C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91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J. </a:t>
            </a:r>
            <a:r>
              <a:rPr lang="en-US" b="0" i="0" dirty="0" err="1">
                <a:effectLst/>
                <a:latin typeface="Inter"/>
              </a:rPr>
              <a:t>Schler</a:t>
            </a:r>
            <a:r>
              <a:rPr lang="en-US" b="0" i="0" dirty="0">
                <a:effectLst/>
                <a:latin typeface="Inter"/>
              </a:rPr>
              <a:t>, M. Koppel, S. </a:t>
            </a:r>
            <a:r>
              <a:rPr lang="en-US" b="0" i="0" dirty="0" err="1">
                <a:effectLst/>
                <a:latin typeface="Inter"/>
              </a:rPr>
              <a:t>Argamon</a:t>
            </a:r>
            <a:r>
              <a:rPr lang="en-US" b="0" i="0" dirty="0">
                <a:effectLst/>
                <a:latin typeface="Inter"/>
              </a:rPr>
              <a:t> and J. Pennebaker (2006). Effects of Age and Gender on Blogging in Proceedings of 2006 AAAI Spring Symposium on Computational Approaches for Analyzing Weblogs.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B9768-6D5A-475B-9B3D-62DF0162A6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7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J. </a:t>
            </a:r>
            <a:r>
              <a:rPr lang="en-US" b="0" i="0" dirty="0" err="1">
                <a:effectLst/>
                <a:latin typeface="Inter"/>
              </a:rPr>
              <a:t>Schler</a:t>
            </a:r>
            <a:r>
              <a:rPr lang="en-US" b="0" i="0" dirty="0">
                <a:effectLst/>
                <a:latin typeface="Inter"/>
              </a:rPr>
              <a:t>, M. Koppel, S. </a:t>
            </a:r>
            <a:r>
              <a:rPr lang="en-US" b="0" i="0" dirty="0" err="1">
                <a:effectLst/>
                <a:latin typeface="Inter"/>
              </a:rPr>
              <a:t>Argamon</a:t>
            </a:r>
            <a:r>
              <a:rPr lang="en-US" b="0" i="0" dirty="0">
                <a:effectLst/>
                <a:latin typeface="Inter"/>
              </a:rPr>
              <a:t> and J. Pennebaker (2006). Effects of Age and Gender on Blogging in Proceedings of 2006 AAAI Spring Symposium on Computational Approaches for Analyzing Weblogs.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B9768-6D5A-475B-9B3D-62DF0162A6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4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FC49-D70F-428D-9C01-85BAFC68BE42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3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F589-6B12-4999-8A6F-DFD6859AF37F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0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11D94B1F-FAAF-4D0B-B0B6-FA26818CDF5E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85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0AB0742-3204-4658-A805-FBC2ED1CFBA4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72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9D65-58D5-4288-9BCF-3CDB88EEAD71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CCE6-2EBD-4A2E-828E-38F551A0E20E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901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C9B5-50C6-4C50-AC52-5A321F998506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52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EB94-DDF2-42B7-963B-7E80BD2A0B02}" type="datetime1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68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E9F4-8B60-4463-B503-023B3F9044DE}" type="datetime1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52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55E7-C2D3-4B4F-8680-44D15102AEAC}" type="datetime1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238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7B62-9F1E-4D28-A833-0D400AA42342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5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C708-D46C-4ED8-B9F9-87DDC7BC1C04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91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F306-0D88-4B93-BC4F-AC83294EBC96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081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DDA3-5784-4E68-95B8-EA41B092FB20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94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EC6-3862-4020-9FC9-4C974F9ADFBA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51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B434-CD1E-4E2E-A2F5-23ACFE974813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2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9EC7-92E6-4585-984E-97592280B79C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5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8B57-1435-40D6-90D3-D429CADD1199}" type="datetime1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4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5A3F-7BDD-43B5-9B35-B1265BE68B19}" type="datetime1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8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59E2-53D4-44BE-B19D-37C262AEE05E}" type="datetime1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F9CF-54DE-4ED2-90AB-1A2B1C8EC551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9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95D-BE5F-4342-88EF-557A27458A97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9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8D36D049-BB79-47CF-AF01-E689374EF354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BB6944-5FC4-42ED-8025-3E7D369BEA75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62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ic.edu/~liub/FBS/blog-gender-dataset.ra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tomlisankie/blog-posts-labeled-with-age-and-gender" TargetMode="External"/><Relationship Id="rId4" Type="http://schemas.openxmlformats.org/officeDocument/2006/relationships/hyperlink" Target="https://www.kaggle.com/rtatman/blog-authorship-corpus?select=blogtext.csv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D3D6E1F-9FE0-47E6-B008-9634F0D0B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" y="4724290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739EAC-9189-436B-B35F-ABA2E83C2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2954226"/>
            <a:ext cx="5555624" cy="2232199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dirty="0"/>
              <a:t>Gender classification from blog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86EBF-236D-4DC0-9095-C62E5F13C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725465"/>
            <a:ext cx="5555624" cy="2063925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Hoang Vo – 1671058</a:t>
            </a:r>
          </a:p>
          <a:p>
            <a:pPr algn="l"/>
            <a:r>
              <a:rPr lang="en-US" dirty="0"/>
              <a:t>COSC 6342</a:t>
            </a:r>
          </a:p>
          <a:p>
            <a:pPr algn="l"/>
            <a:r>
              <a:rPr lang="en-US" dirty="0"/>
              <a:t>Wednesday, April 21, 2021</a:t>
            </a:r>
          </a:p>
        </p:txBody>
      </p:sp>
      <p:pic>
        <p:nvPicPr>
          <p:cNvPr id="4" name="Picture 3" descr="Abstract violet bokeh sparkles">
            <a:extLst>
              <a:ext uri="{FF2B5EF4-FFF2-40B4-BE49-F238E27FC236}">
                <a16:creationId xmlns:a16="http://schemas.microsoft.com/office/drawing/2014/main" id="{F27CB3A3-0106-40C3-A0C2-7934A35BFA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02" r="13992" b="-1"/>
          <a:stretch/>
        </p:blipFill>
        <p:spPr>
          <a:xfrm>
            <a:off x="6189156" y="-3439"/>
            <a:ext cx="6015813" cy="686143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AFEFB-F61C-4E85-8BD1-C6C6783F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45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DEA1-E8A6-447D-A39F-8A2FB98C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48050-F75E-4F9E-B475-CAA74BAFA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much improvement: testing accuracy &lt;70%</a:t>
            </a:r>
          </a:p>
          <a:p>
            <a:r>
              <a:rPr lang="en-US" dirty="0"/>
              <a:t>Long time of training</a:t>
            </a:r>
          </a:p>
          <a:p>
            <a:r>
              <a:rPr lang="en-US" dirty="0"/>
              <a:t>Validation accuracy increases to 67% and drops.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Ideas for solutions:</a:t>
            </a:r>
          </a:p>
          <a:p>
            <a:r>
              <a:rPr lang="en-US" dirty="0"/>
              <a:t>focus on embeddings: TSNE, Glove, and so on</a:t>
            </a:r>
          </a:p>
          <a:p>
            <a:r>
              <a:rPr lang="en-US" dirty="0"/>
              <a:t>Using LSTM layer inside CNN model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65C1F-58B4-413B-9339-EA903F8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7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6BAA-9568-4DF6-9B8A-15F760C6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44244-E370-4B80-B442-A2C92DFC2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unexpected issues of overfitting in testing phrase, my project is being delayed.</a:t>
            </a:r>
          </a:p>
          <a:p>
            <a:r>
              <a:rPr lang="en-US" dirty="0"/>
              <a:t>4/30: finish report with all available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E3C6D-DAC1-4821-93CA-51355471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94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0553-90B7-4CA9-895C-5AD20712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67669-07C4-4EDA-AB86-4DC77F402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D0BA7-8409-4ECF-9C61-9015FEB7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8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C78B-AAA4-4847-809E-6AEF2112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and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81F61-6A14-4D86-A664-FDB4560D6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b="1" dirty="0">
                <a:ea typeface="+mn-lt"/>
                <a:cs typeface="+mn-lt"/>
              </a:rPr>
              <a:t>Statement: </a:t>
            </a:r>
            <a:r>
              <a:rPr lang="en-US" dirty="0">
                <a:ea typeface="+mn-lt"/>
                <a:cs typeface="+mn-lt"/>
              </a:rPr>
              <a:t>Given a set of labeled blogs written by males and females in English language, predict the gender of the author of a new blog</a:t>
            </a:r>
            <a:r>
              <a:rPr lang="en-US" b="1" dirty="0">
                <a:ea typeface="+mn-lt"/>
                <a:cs typeface="+mn-lt"/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rgbClr val="FFFFFF"/>
                </a:solidFill>
                <a:ea typeface="+mn-lt"/>
                <a:cs typeface="+mn-lt"/>
              </a:rPr>
              <a:t>Dataset: </a:t>
            </a:r>
          </a:p>
          <a:p>
            <a:r>
              <a:rPr lang="en-US" sz="2800" dirty="0">
                <a:solidFill>
                  <a:srgbClr val="FFFFFF"/>
                </a:solidFill>
                <a:ea typeface="+mn-lt"/>
                <a:cs typeface="+mn-lt"/>
              </a:rPr>
              <a:t>Sample blog author dataset used in [Mukherjee and Liu, EMNLP 2010] available from: </a:t>
            </a:r>
            <a:r>
              <a:rPr lang="en-US" sz="2800" dirty="0">
                <a:solidFill>
                  <a:srgbClr val="FFFFFF"/>
                </a:solidFill>
                <a:ea typeface="+mn-lt"/>
                <a:cs typeface="+mn-lt"/>
                <a:hlinkClick r:id="rId2"/>
              </a:rPr>
              <a:t>http://www.cs.uic.edu/~liub/FBS/blog-gender-dataset.rar</a:t>
            </a:r>
            <a:r>
              <a:rPr lang="en-US" sz="2800" dirty="0">
                <a:solidFill>
                  <a:srgbClr val="FFFFFF"/>
                </a:solidFill>
                <a:ea typeface="+mn-lt"/>
                <a:cs typeface="+mn-lt"/>
              </a:rPr>
              <a:t>. The dataset has 2 features: blog content and author gender. The data set consists of 3232 blogs. 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ea typeface="+mn-lt"/>
                <a:cs typeface="+mn-lt"/>
              </a:rPr>
              <a:t>Over all, the main issue of my project is overfitting.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3EA96-3069-4AFF-8EDD-F19C11B2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0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FA76-8A35-4196-9F47-96B4AD8A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C1CB2-14A7-4FA0-9380-789D97476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084" y="1825625"/>
            <a:ext cx="10005048" cy="435133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Clean Data with </a:t>
            </a:r>
            <a:r>
              <a:rPr lang="en-US" dirty="0" err="1"/>
              <a:t>numpy</a:t>
            </a:r>
            <a:r>
              <a:rPr lang="en-US" dirty="0"/>
              <a:t> and pandas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Process text with </a:t>
            </a:r>
            <a:r>
              <a:rPr lang="en-US" dirty="0" err="1"/>
              <a:t>nltk</a:t>
            </a:r>
            <a:r>
              <a:rPr lang="en-US"/>
              <a:t> package: 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lower(),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remove punctuation,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remove </a:t>
            </a:r>
            <a:r>
              <a:rPr lang="en-US" dirty="0" err="1"/>
              <a:t>stopwords</a:t>
            </a:r>
            <a:r>
              <a:rPr lang="en-US" dirty="0"/>
              <a:t>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Tokenize and Padding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Pre-trained model for weight embeddings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Building CNN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Training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95C75-ACF7-482A-AE4F-37E4C63F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9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2D03-9516-4B56-BCB3-782B6823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results- CNN training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E9E323-AD01-4764-B795-4FD5B0B40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46924" y="1990805"/>
            <a:ext cx="3214201" cy="429254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DFECE1-B7D4-4117-9AD1-F5CD7DD6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EE2523-8CDB-44AE-A178-29A24EEA5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094" y="4488280"/>
            <a:ext cx="5030203" cy="19558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0CFF97-89AD-4D3F-BCF6-138574377543}"/>
              </a:ext>
            </a:extLst>
          </p:cNvPr>
          <p:cNvSpPr txBox="1"/>
          <p:nvPr/>
        </p:nvSpPr>
        <p:spPr>
          <a:xfrm>
            <a:off x="1154953" y="2419265"/>
            <a:ext cx="67179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Learning rate=  0.0001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Optimizer: Adam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Batch size: 64, 128, or 512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Epochs: 20-25 epochs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Model: 7 conv1d+7maxpool-&gt; flatten-&gt; 3 fully connected layers  ‘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relu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’-&gt; 1 last dense layer, output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-&gt; test accuracy = 64.6% - overfitting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Link: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https://github.com/Hoangvo92/machineLearningCOSC/blob/main/CNNmethod6.ipynb</a:t>
            </a:r>
          </a:p>
        </p:txBody>
      </p:sp>
    </p:spTree>
    <p:extLst>
      <p:ext uri="{BB962C8B-B14F-4D97-AF65-F5344CB8AC3E}">
        <p14:creationId xmlns:p14="http://schemas.microsoft.com/office/powerpoint/2010/main" val="216646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44293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32B551-24D6-4686-89D3-6C305F0F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732348"/>
            <a:ext cx="5410199" cy="22407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Solving Overfitting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BEA87F-7A12-4C77-B3F3-312670C6A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22" y="2650171"/>
            <a:ext cx="5009616" cy="16656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2C94-1412-4FC4-8BFC-428B2F889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0" y="3264832"/>
            <a:ext cx="5410199" cy="298012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more data: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Blogtext.csv . Having over 681000 blogs. 51% male and 49% female. Link: </a:t>
            </a:r>
            <a:r>
              <a:rPr lang="en-US" sz="14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https://www.kaggle.com/rtatman/blog-authorship-corpus?select=blogtext.csv</a:t>
            </a:r>
            <a:endParaRPr lang="en-US" sz="14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dirty="0" err="1">
                <a:solidFill>
                  <a:schemeClr val="tx2"/>
                </a:solidFill>
              </a:rPr>
              <a:t>Train.json</a:t>
            </a:r>
            <a:r>
              <a:rPr lang="en-US" sz="1400" dirty="0">
                <a:solidFill>
                  <a:schemeClr val="tx2"/>
                </a:solidFill>
              </a:rPr>
              <a:t> file from Blog posts labeled with age and gender, 2006. Having over 528000 blogs.  Link: </a:t>
            </a:r>
            <a:r>
              <a:rPr lang="en-US" sz="1400" dirty="0">
                <a:solidFill>
                  <a:schemeClr val="tx2"/>
                </a:solidFill>
                <a:hlinkClick r:id="rId5"/>
              </a:rPr>
              <a:t>https://www.kaggle.com/tomlisankie/blog-posts-labeled-with-age-and-gender</a:t>
            </a:r>
            <a:endParaRPr lang="en-US" sz="14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2"/>
                </a:solidFill>
              </a:rPr>
              <a:t>I simply combined 2 files into one, shuffled the data, and adding 40000~100000 (50% male ~0% female) new blogs into the original dataset.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2"/>
                </a:solidFill>
              </a:rPr>
              <a:t> -&gt; 83224 text blogs totally (50.1% male and 49.9% female).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F0002-1EC4-4533-9591-B6EC037C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2560" y="6324600"/>
            <a:ext cx="79907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02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B551-24D6-4686-89D3-6C305F0F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2C94-1412-4FC4-8BFC-428B2F889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2139"/>
            <a:ext cx="107229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Pretrained model for embeddings: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pretrained Spacy model: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en_core_web_lg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Previously, I used these models: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GoogleNew-vectors-negative300.bin.gz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Knowledge-vectors-skipgram1000.bin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85963-CC80-45DB-ADCC-08993CFB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8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2B1D20-D329-4285-AED2-DABDCE902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016B79-9C59-4CEA-A85C-3E4C8877B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7EA646-BB20-4B44-99B4-30F94871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0772"/>
            <a:ext cx="3733078" cy="5531079"/>
          </a:xfrm>
        </p:spPr>
        <p:txBody>
          <a:bodyPr>
            <a:normAutofit/>
          </a:bodyPr>
          <a:lstStyle/>
          <a:p>
            <a:r>
              <a:rPr lang="en-US" dirty="0"/>
              <a:t>Solving Overfitting</a:t>
            </a:r>
          </a:p>
        </p:txBody>
      </p:sp>
      <p:sp>
        <p:nvSpPr>
          <p:cNvPr id="49" name="Flowchart: Document 8">
            <a:extLst>
              <a:ext uri="{FF2B5EF4-FFF2-40B4-BE49-F238E27FC236}">
                <a16:creationId xmlns:a16="http://schemas.microsoft.com/office/drawing/2014/main" id="{6B91DA8E-00B5-4214-AFE5-535E4705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85106" y="-465509"/>
            <a:ext cx="6858001" cy="778901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D4D72-6F62-4B07-BAEB-0F7EE176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6FD5A9C-B93B-4916-AB6D-81F39B21D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373078"/>
              </p:ext>
            </p:extLst>
          </p:nvPr>
        </p:nvGraphicFramePr>
        <p:xfrm>
          <a:off x="5165512" y="185047"/>
          <a:ext cx="6831118" cy="6059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857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E4B4-7F00-4C72-9C74-491DB751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B1912-5E2E-4F45-A5D7-EE4F1546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Parameter Selection:</a:t>
            </a:r>
          </a:p>
          <a:p>
            <a:r>
              <a:rPr lang="en-US" dirty="0"/>
              <a:t>Train-test-split: 0.2</a:t>
            </a:r>
          </a:p>
          <a:p>
            <a:r>
              <a:rPr lang="en-US" dirty="0"/>
              <a:t>Learning rate: 0.0001</a:t>
            </a:r>
          </a:p>
          <a:p>
            <a:r>
              <a:rPr lang="en-US" dirty="0"/>
              <a:t>Batch size: 128</a:t>
            </a:r>
          </a:p>
          <a:p>
            <a:r>
              <a:rPr lang="en-US" dirty="0"/>
              <a:t>Optimizer: RMSprop (or Adam)</a:t>
            </a:r>
          </a:p>
          <a:p>
            <a:r>
              <a:rPr lang="en-US" dirty="0"/>
              <a:t>Number of epochs: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0B221-203B-447D-A22F-795C6E93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AFFB8-04A8-4009-88B9-7CCE4D8A0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295" y="128058"/>
            <a:ext cx="4881169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9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2914-215E-4F20-9C69-6AFFE532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A3DB82-3B3A-435D-8481-B1D110E16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48" y="115017"/>
            <a:ext cx="5916990" cy="676719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C6E25-30ED-4D2B-AA80-3EA93CE7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FCC449-3065-40D1-81FC-7ECDDDEA5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3" y="0"/>
            <a:ext cx="5520267" cy="420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3458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71734"/>
      </a:dk2>
      <a:lt2>
        <a:srgbClr val="F0F3F1"/>
      </a:lt2>
      <a:accent1>
        <a:srgbClr val="E729BA"/>
      </a:accent1>
      <a:accent2>
        <a:srgbClr val="B217D5"/>
      </a:accent2>
      <a:accent3>
        <a:srgbClr val="7529E7"/>
      </a:accent3>
      <a:accent4>
        <a:srgbClr val="292CD8"/>
      </a:accent4>
      <a:accent5>
        <a:srgbClr val="297BE7"/>
      </a:accent5>
      <a:accent6>
        <a:srgbClr val="17B8D5"/>
      </a:accent6>
      <a:hlink>
        <a:srgbClr val="3F61B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662</Words>
  <Application>Microsoft Office PowerPoint</Application>
  <PresentationFormat>Widescreen</PresentationFormat>
  <Paragraphs>83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Avenir Next LT Pro</vt:lpstr>
      <vt:lpstr>Calibri</vt:lpstr>
      <vt:lpstr>Courier New</vt:lpstr>
      <vt:lpstr>Inter</vt:lpstr>
      <vt:lpstr>Posterama</vt:lpstr>
      <vt:lpstr>Tw Cen MT</vt:lpstr>
      <vt:lpstr>Tw Cen MT Condensed</vt:lpstr>
      <vt:lpstr>Wingdings</vt:lpstr>
      <vt:lpstr>Wingdings 3</vt:lpstr>
      <vt:lpstr>SineVTI</vt:lpstr>
      <vt:lpstr>Integral</vt:lpstr>
      <vt:lpstr>Gender classification from blog text</vt:lpstr>
      <vt:lpstr>Problem Statement and Dataset</vt:lpstr>
      <vt:lpstr>Basic steps</vt:lpstr>
      <vt:lpstr>Previous results- CNN training</vt:lpstr>
      <vt:lpstr>Solving Overfitting</vt:lpstr>
      <vt:lpstr>Solving Overfitting</vt:lpstr>
      <vt:lpstr>Solving Overfitting</vt:lpstr>
      <vt:lpstr>Solving Overfitting</vt:lpstr>
      <vt:lpstr>PowerPoint Presentation</vt:lpstr>
      <vt:lpstr>Current Issues</vt:lpstr>
      <vt:lpstr>Schedule</vt:lpstr>
      <vt:lpstr>Questions and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classification from blog text</dc:title>
  <dc:creator>Vo, Hoang D</dc:creator>
  <cp:lastModifiedBy>Vo, Hoang D</cp:lastModifiedBy>
  <cp:revision>20</cp:revision>
  <dcterms:created xsi:type="dcterms:W3CDTF">2021-04-17T19:19:17Z</dcterms:created>
  <dcterms:modified xsi:type="dcterms:W3CDTF">2021-04-22T04:02:46Z</dcterms:modified>
</cp:coreProperties>
</file>