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140753944" r:id="rId3"/>
    <p:sldId id="258" r:id="rId4"/>
    <p:sldId id="2140753883" r:id="rId5"/>
    <p:sldId id="2140753887" r:id="rId6"/>
    <p:sldId id="2140753929" r:id="rId7"/>
    <p:sldId id="2140753885" r:id="rId8"/>
    <p:sldId id="2140753942" r:id="rId9"/>
    <p:sldId id="2140753890" r:id="rId10"/>
    <p:sldId id="2140753892" r:id="rId11"/>
    <p:sldId id="2140753905" r:id="rId12"/>
    <p:sldId id="2140753906" r:id="rId13"/>
    <p:sldId id="2140753945" r:id="rId14"/>
    <p:sldId id="2140753946" r:id="rId15"/>
    <p:sldId id="2140753949" r:id="rId16"/>
    <p:sldId id="2140753947" r:id="rId17"/>
    <p:sldId id="2140753948" r:id="rId18"/>
    <p:sldId id="2140753898" r:id="rId19"/>
    <p:sldId id="2140753891" r:id="rId20"/>
    <p:sldId id="2140753899" r:id="rId21"/>
    <p:sldId id="262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9" roundtripDataSignature="AMtx7mjuqyfNzsEh0MeB5U3g2hz5GX0w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41" autoAdjust="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57" name="Google Shape;1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309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/>
          <p:nvPr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/>
          <p:nvPr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1"/>
          <p:cNvSpPr/>
          <p:nvPr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1"/>
          <p:cNvSpPr/>
          <p:nvPr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1"/>
          <p:cNvSpPr/>
          <p:nvPr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1"/>
          <p:cNvSpPr/>
          <p:nvPr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11311875" y="6415503"/>
            <a:ext cx="596198" cy="25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Blank">
  <p:cSld name="11_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6524263" y="2014074"/>
            <a:ext cx="4590229" cy="298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11311875" y="6415503"/>
            <a:ext cx="596198" cy="25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-426720" y="5893631"/>
            <a:ext cx="266700" cy="685815"/>
          </a:xfrm>
          <a:prstGeom prst="roundRect">
            <a:avLst>
              <a:gd name="adj" fmla="val 8511"/>
            </a:avLst>
          </a:prstGeom>
          <a:solidFill>
            <a:srgbClr val="B5B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861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5"/>
          <p:cNvSpPr/>
          <p:nvPr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5"/>
          <p:cNvSpPr/>
          <p:nvPr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5"/>
          <p:cNvSpPr/>
          <p:nvPr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5"/>
          <p:cNvSpPr/>
          <p:nvPr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5"/>
          <p:cNvSpPr/>
          <p:nvPr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5"/>
          <p:cNvSpPr/>
          <p:nvPr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5"/>
          <p:cNvSpPr txBox="1"/>
          <p:nvPr/>
        </p:nvSpPr>
        <p:spPr>
          <a:xfrm>
            <a:off x="525780" y="6415503"/>
            <a:ext cx="4114800" cy="25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A8D08C"/>
                </a:solidFill>
                <a:latin typeface="Arial"/>
                <a:ea typeface="Arial"/>
                <a:cs typeface="Arial"/>
                <a:sym typeface="Arial"/>
              </a:rPr>
              <a:t>© Copyright FPT Software – Level of Confidentiality </a:t>
            </a:r>
            <a:endParaRPr sz="1050" b="0" i="0" u="none" strike="noStrike" cap="none">
              <a:solidFill>
                <a:srgbClr val="A8D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5"/>
          <p:cNvSpPr txBox="1">
            <a:spLocks noGrp="1"/>
          </p:cNvSpPr>
          <p:nvPr>
            <p:ph type="sldNum" idx="12"/>
          </p:nvPr>
        </p:nvSpPr>
        <p:spPr>
          <a:xfrm>
            <a:off x="11311875" y="6415503"/>
            <a:ext cx="596198" cy="25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5B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5B5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5B5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5B5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5B5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5B5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5B5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5B5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5B5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35"/>
          <p:cNvSpPr/>
          <p:nvPr/>
        </p:nvSpPr>
        <p:spPr>
          <a:xfrm>
            <a:off x="-426720" y="5893631"/>
            <a:ext cx="266700" cy="685815"/>
          </a:xfrm>
          <a:prstGeom prst="roundRect">
            <a:avLst>
              <a:gd name="adj" fmla="val 8511"/>
            </a:avLst>
          </a:prstGeom>
          <a:solidFill>
            <a:srgbClr val="B5B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6"/>
          <p:cNvSpPr txBox="1"/>
          <p:nvPr/>
        </p:nvSpPr>
        <p:spPr>
          <a:xfrm>
            <a:off x="525780" y="6415503"/>
            <a:ext cx="4114800" cy="25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A8D08C"/>
                </a:solidFill>
                <a:latin typeface="Arial"/>
                <a:ea typeface="Arial"/>
                <a:cs typeface="Arial"/>
                <a:sym typeface="Arial"/>
              </a:rPr>
              <a:t>© Copyright FPT Software – Level of Confidentiality </a:t>
            </a:r>
            <a:endParaRPr sz="1050" b="0" i="0" u="none" strike="noStrike" cap="none">
              <a:solidFill>
                <a:srgbClr val="A8D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6"/>
          <p:cNvSpPr txBox="1">
            <a:spLocks noGrp="1"/>
          </p:cNvSpPr>
          <p:nvPr>
            <p:ph type="sldNum" idx="12"/>
          </p:nvPr>
        </p:nvSpPr>
        <p:spPr>
          <a:xfrm>
            <a:off x="11311875" y="6415503"/>
            <a:ext cx="596198" cy="25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5B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5B5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5B5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5B5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5B5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5B5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5B5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5B5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5B5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36"/>
          <p:cNvSpPr/>
          <p:nvPr/>
        </p:nvSpPr>
        <p:spPr>
          <a:xfrm>
            <a:off x="-426720" y="5893631"/>
            <a:ext cx="266700" cy="685815"/>
          </a:xfrm>
          <a:prstGeom prst="roundRect">
            <a:avLst>
              <a:gd name="adj" fmla="val 8511"/>
            </a:avLst>
          </a:prstGeom>
          <a:solidFill>
            <a:srgbClr val="B5B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6"/>
          <p:cNvSpPr/>
          <p:nvPr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6"/>
          <p:cNvSpPr/>
          <p:nvPr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6"/>
          <p:cNvSpPr/>
          <p:nvPr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6"/>
          <p:cNvSpPr/>
          <p:nvPr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6"/>
          <p:cNvSpPr/>
          <p:nvPr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6"/>
          <p:cNvSpPr/>
          <p:nvPr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7"/>
          <p:cNvSpPr/>
          <p:nvPr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7"/>
          <p:cNvSpPr/>
          <p:nvPr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7"/>
          <p:cNvSpPr/>
          <p:nvPr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7"/>
          <p:cNvSpPr/>
          <p:nvPr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7"/>
          <p:cNvSpPr/>
          <p:nvPr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7"/>
          <p:cNvSpPr/>
          <p:nvPr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7"/>
          <p:cNvSpPr txBox="1">
            <a:spLocks noGrp="1"/>
          </p:cNvSpPr>
          <p:nvPr>
            <p:ph type="sldNum" idx="12"/>
          </p:nvPr>
        </p:nvSpPr>
        <p:spPr>
          <a:xfrm>
            <a:off x="11311875" y="6415503"/>
            <a:ext cx="596198" cy="25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>
  <p:cSld name="4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8"/>
          <p:cNvSpPr/>
          <p:nvPr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8"/>
          <p:cNvSpPr/>
          <p:nvPr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8"/>
          <p:cNvSpPr/>
          <p:nvPr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8"/>
          <p:cNvSpPr/>
          <p:nvPr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8"/>
          <p:cNvSpPr/>
          <p:nvPr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8"/>
          <p:cNvSpPr/>
          <p:nvPr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8"/>
          <p:cNvSpPr txBox="1">
            <a:spLocks noGrp="1"/>
          </p:cNvSpPr>
          <p:nvPr>
            <p:ph type="sldNum" idx="12"/>
          </p:nvPr>
        </p:nvSpPr>
        <p:spPr>
          <a:xfrm>
            <a:off x="11311875" y="6415503"/>
            <a:ext cx="596198" cy="25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jpeg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1.png"/><Relationship Id="rId7" Type="http://schemas.openxmlformats.org/officeDocument/2006/relationships/image" Target="../media/image1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/>
          <p:nvPr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"/>
          <p:cNvSpPr txBox="1"/>
          <p:nvPr/>
        </p:nvSpPr>
        <p:spPr>
          <a:xfrm>
            <a:off x="478883" y="2876987"/>
            <a:ext cx="1142918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7121"/>
              </a:buClr>
              <a:buSzPts val="7200"/>
              <a:buFont typeface="Times New Roman"/>
              <a:buNone/>
            </a:pPr>
            <a:r>
              <a:rPr lang="en-US" sz="5400" b="1" i="0" u="none" strike="noStrike" cap="none" dirty="0">
                <a:solidFill>
                  <a:schemeClr val="accent2"/>
                </a:solidFill>
              </a:rPr>
              <a:t>CUTTING STOCK 2D</a:t>
            </a:r>
          </a:p>
        </p:txBody>
      </p:sp>
      <p:sp>
        <p:nvSpPr>
          <p:cNvPr id="149" name="Google Shape;149;p1"/>
          <p:cNvSpPr txBox="1"/>
          <p:nvPr/>
        </p:nvSpPr>
        <p:spPr>
          <a:xfrm>
            <a:off x="808549" y="4456817"/>
            <a:ext cx="4441200" cy="106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lang="en-US" sz="2100" b="1" i="0" u="none" strike="noStrike" cap="none" dirty="0">
                <a:solidFill>
                  <a:schemeClr val="lt1"/>
                </a:solidFill>
              </a:rPr>
              <a:t>Group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lang="en-US" sz="2100" b="1" dirty="0">
                <a:solidFill>
                  <a:schemeClr val="lt1"/>
                </a:solidFill>
              </a:rPr>
              <a:t>AI17C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lang="en-US" sz="2100" b="1" i="0" u="none" strike="noStrike" cap="none" dirty="0">
                <a:solidFill>
                  <a:schemeClr val="lt1"/>
                </a:solidFill>
              </a:rPr>
              <a:t>FPT University</a:t>
            </a:r>
            <a:endParaRPr sz="2100" b="1" i="0" u="none" strike="noStrike" cap="none" dirty="0">
              <a:solidFill>
                <a:schemeClr val="lt1"/>
              </a:solidFill>
            </a:endParaRPr>
          </a:p>
        </p:txBody>
      </p:sp>
      <p:grpSp>
        <p:nvGrpSpPr>
          <p:cNvPr id="150" name="Google Shape;150;p1"/>
          <p:cNvGrpSpPr/>
          <p:nvPr/>
        </p:nvGrpSpPr>
        <p:grpSpPr>
          <a:xfrm>
            <a:off x="652402" y="5861752"/>
            <a:ext cx="2609076" cy="482600"/>
            <a:chOff x="5181600" y="3683000"/>
            <a:chExt cx="2609076" cy="482600"/>
          </a:xfrm>
        </p:grpSpPr>
        <p:sp>
          <p:nvSpPr>
            <p:cNvPr id="151" name="Google Shape;151;p1"/>
            <p:cNvSpPr/>
            <p:nvPr/>
          </p:nvSpPr>
          <p:spPr>
            <a:xfrm>
              <a:off x="5181600" y="3683000"/>
              <a:ext cx="2169900" cy="482600"/>
            </a:xfrm>
            <a:prstGeom prst="roundRect">
              <a:avLst>
                <a:gd name="adj" fmla="val 50000"/>
              </a:avLst>
            </a:prstGeom>
            <a:solidFill>
              <a:srgbClr val="01DDEC">
                <a:alpha val="20000"/>
              </a:srgbClr>
            </a:solidFill>
            <a:ln w="12700" cap="flat" cmpd="sng">
              <a:solidFill>
                <a:srgbClr val="01DDE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2" name="Google Shape;152;p1"/>
            <p:cNvSpPr txBox="1"/>
            <p:nvPr/>
          </p:nvSpPr>
          <p:spPr>
            <a:xfrm>
              <a:off x="5337747" y="3764985"/>
              <a:ext cx="2452929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Times New Roman"/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Mar</a:t>
              </a:r>
              <a:r>
                <a:rPr lang="en-US" sz="1600" b="1" i="0" u="none" strike="noStrike" cap="none" dirty="0">
                  <a:solidFill>
                    <a:srgbClr val="FFFFFF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 24 2025</a:t>
              </a:r>
              <a:endParaRPr b="1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3" name="Google Shape;153;p1"/>
          <p:cNvPicPr preferRelativeResize="0"/>
          <p:nvPr/>
        </p:nvPicPr>
        <p:blipFill rotWithShape="1">
          <a:blip r:embed="rId3">
            <a:alphaModFix/>
          </a:blip>
          <a:srcRect l="11990" t="29978" r="14237" b="30357"/>
          <a:stretch/>
        </p:blipFill>
        <p:spPr>
          <a:xfrm>
            <a:off x="478883" y="422879"/>
            <a:ext cx="2160712" cy="82423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"/>
          <p:cNvSpPr txBox="1">
            <a:spLocks noGrp="1"/>
          </p:cNvSpPr>
          <p:nvPr>
            <p:ph type="sldNum" idx="12"/>
          </p:nvPr>
        </p:nvSpPr>
        <p:spPr>
          <a:xfrm>
            <a:off x="11311875" y="6415503"/>
            <a:ext cx="596198" cy="25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F710E-9F1E-6A29-0044-3AE960703D62}"/>
              </a:ext>
            </a:extLst>
          </p:cNvPr>
          <p:cNvSpPr txBox="1"/>
          <p:nvPr/>
        </p:nvSpPr>
        <p:spPr>
          <a:xfrm>
            <a:off x="4805803" y="3884068"/>
            <a:ext cx="27753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REINFORCEMENT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1F10E8C7-468F-9F46-8231-CA88038926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965200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F5AE9793-6BAF-F448-99B9-31A411ACBCB0}"/>
              </a:ext>
            </a:extLst>
          </p:cNvPr>
          <p:cNvSpPr txBox="1">
            <a:spLocks/>
          </p:cNvSpPr>
          <p:nvPr/>
        </p:nvSpPr>
        <p:spPr>
          <a:xfrm>
            <a:off x="609600" y="167546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/>
                </a:solidFill>
              </a:rPr>
              <a:t>IMPLEMENTATION</a:t>
            </a: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C9AD008C-8E9E-6F41-BFEC-17A63E078D7E}"/>
              </a:ext>
            </a:extLst>
          </p:cNvPr>
          <p:cNvSpPr txBox="1">
            <a:spLocks/>
          </p:cNvSpPr>
          <p:nvPr/>
        </p:nvSpPr>
        <p:spPr>
          <a:xfrm>
            <a:off x="1551538" y="2805679"/>
            <a:ext cx="1003481" cy="595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Google Sans" panose="020B0503030502040204" pitchFamily="34" charset="0"/>
                <a:ea typeface="Google Sans" panose="020B0503030502040204" pitchFamily="34" charset="0"/>
                <a:cs typeface="+mj-cs"/>
              </a:defRPr>
            </a:lvl1pPr>
          </a:lstStyle>
          <a:p>
            <a:r>
              <a:rPr lang="en-US" sz="4000" dirty="0">
                <a:solidFill>
                  <a:srgbClr val="F37121"/>
                </a:solidFill>
                <a:latin typeface="+mj-lt"/>
              </a:rPr>
              <a:t>1</a:t>
            </a:r>
            <a:endParaRPr lang="x-none" sz="4000" dirty="0">
              <a:solidFill>
                <a:srgbClr val="F3712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33302A-2627-2FE6-D73E-2DA2AC2B6678}"/>
              </a:ext>
            </a:extLst>
          </p:cNvPr>
          <p:cNvSpPr txBox="1">
            <a:spLocks/>
          </p:cNvSpPr>
          <p:nvPr/>
        </p:nvSpPr>
        <p:spPr>
          <a:xfrm>
            <a:off x="2450521" y="2843192"/>
            <a:ext cx="7898709" cy="5041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Google Sans" panose="020B0503030502040204" pitchFamily="34" charset="0"/>
                <a:ea typeface="Google Sans" panose="020B0503030502040204" pitchFamily="34" charset="0"/>
                <a:cs typeface="+mj-cs"/>
              </a:defRPr>
            </a:lvl1pPr>
          </a:lstStyle>
          <a:p>
            <a:r>
              <a:rPr lang="en-US" sz="2800" dirty="0">
                <a:solidFill>
                  <a:srgbClr val="0070C0"/>
                </a:solidFill>
                <a:latin typeface="+mj-lt"/>
              </a:rPr>
              <a:t>HEURISTIC ALGORITHMS</a:t>
            </a:r>
            <a:endParaRPr lang="x-none" sz="28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6323345-F110-8B24-8AFD-8E6300CD9CE8}"/>
              </a:ext>
            </a:extLst>
          </p:cNvPr>
          <p:cNvSpPr txBox="1">
            <a:spLocks/>
          </p:cNvSpPr>
          <p:nvPr/>
        </p:nvSpPr>
        <p:spPr>
          <a:xfrm>
            <a:off x="1551538" y="4235319"/>
            <a:ext cx="1003481" cy="595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Google Sans" panose="020B0503030502040204" pitchFamily="34" charset="0"/>
                <a:ea typeface="Google Sans" panose="020B0503030502040204" pitchFamily="34" charset="0"/>
                <a:cs typeface="+mj-cs"/>
              </a:defRPr>
            </a:lvl1pPr>
          </a:lstStyle>
          <a:p>
            <a:r>
              <a:rPr lang="en-US" sz="4000" dirty="0">
                <a:solidFill>
                  <a:srgbClr val="F37121"/>
                </a:solidFill>
                <a:latin typeface="+mj-lt"/>
              </a:rPr>
              <a:t>3</a:t>
            </a:r>
            <a:endParaRPr lang="x-none" sz="4000" dirty="0">
              <a:solidFill>
                <a:srgbClr val="F37121"/>
              </a:solidFill>
              <a:latin typeface="+mj-lt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A0CA45B-6B41-EB38-14C5-0C0E95BF0EBE}"/>
              </a:ext>
            </a:extLst>
          </p:cNvPr>
          <p:cNvSpPr txBox="1">
            <a:spLocks/>
          </p:cNvSpPr>
          <p:nvPr/>
        </p:nvSpPr>
        <p:spPr>
          <a:xfrm>
            <a:off x="2450521" y="4286541"/>
            <a:ext cx="8116456" cy="5041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Google Sans" panose="020B0503030502040204" pitchFamily="34" charset="0"/>
                <a:ea typeface="Google Sans" panose="020B0503030502040204" pitchFamily="34" charset="0"/>
                <a:cs typeface="+mj-cs"/>
              </a:defRPr>
            </a:lvl1pPr>
          </a:lstStyle>
          <a:p>
            <a:r>
              <a:rPr lang="en-US" sz="2800" dirty="0">
                <a:solidFill>
                  <a:srgbClr val="0070C0"/>
                </a:solidFill>
                <a:latin typeface="+mj-lt"/>
              </a:rPr>
              <a:t>Q - LEARNING</a:t>
            </a:r>
            <a:endParaRPr lang="x-none" sz="2800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5A475E-8A85-127F-45A9-16306B01C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29" y="6478371"/>
            <a:ext cx="5172797" cy="23815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87D1E77-FED7-2693-D497-A8C50EC855AC}"/>
              </a:ext>
            </a:extLst>
          </p:cNvPr>
          <p:cNvSpPr txBox="1">
            <a:spLocks/>
          </p:cNvSpPr>
          <p:nvPr/>
        </p:nvSpPr>
        <p:spPr>
          <a:xfrm>
            <a:off x="1551538" y="3523257"/>
            <a:ext cx="1003481" cy="595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Google Sans" panose="020B0503030502040204" pitchFamily="34" charset="0"/>
                <a:ea typeface="Google Sans" panose="020B0503030502040204" pitchFamily="34" charset="0"/>
                <a:cs typeface="+mj-cs"/>
              </a:defRPr>
            </a:lvl1pPr>
          </a:lstStyle>
          <a:p>
            <a:r>
              <a:rPr lang="en-US" sz="4000" dirty="0">
                <a:solidFill>
                  <a:srgbClr val="F37121"/>
                </a:solidFill>
                <a:latin typeface="+mj-lt"/>
              </a:rPr>
              <a:t>2</a:t>
            </a:r>
            <a:endParaRPr lang="x-none" sz="4000" dirty="0">
              <a:solidFill>
                <a:srgbClr val="F37121"/>
              </a:solidFill>
              <a:latin typeface="+mj-lt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4BE7216-5EE5-DE8E-7752-10190045410C}"/>
              </a:ext>
            </a:extLst>
          </p:cNvPr>
          <p:cNvSpPr txBox="1">
            <a:spLocks/>
          </p:cNvSpPr>
          <p:nvPr/>
        </p:nvSpPr>
        <p:spPr>
          <a:xfrm>
            <a:off x="2450521" y="3568963"/>
            <a:ext cx="8457509" cy="5041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Google Sans" panose="020B0503030502040204" pitchFamily="34" charset="0"/>
                <a:ea typeface="Google Sans" panose="020B0503030502040204" pitchFamily="34" charset="0"/>
                <a:cs typeface="+mj-cs"/>
              </a:defRPr>
            </a:lvl1pPr>
          </a:lstStyle>
          <a:p>
            <a:r>
              <a:rPr lang="en-US" sz="2800" dirty="0">
                <a:solidFill>
                  <a:srgbClr val="0070C0"/>
                </a:solidFill>
                <a:latin typeface="+mj-lt"/>
              </a:rPr>
              <a:t>PPO APPROACH TO TRAINING A RL AGENT</a:t>
            </a:r>
            <a:endParaRPr lang="x-none" sz="2800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4995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1F10E8C7-468F-9F46-8231-CA88038926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965200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F5AE9793-6BAF-F448-99B9-31A411ACBCB0}"/>
              </a:ext>
            </a:extLst>
          </p:cNvPr>
          <p:cNvSpPr txBox="1">
            <a:spLocks/>
          </p:cNvSpPr>
          <p:nvPr/>
        </p:nvSpPr>
        <p:spPr>
          <a:xfrm>
            <a:off x="609600" y="167546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/>
                </a:solidFill>
              </a:rPr>
              <a:t>1</a:t>
            </a:r>
            <a:r>
              <a:rPr lang="en-US" sz="2800" b="1" dirty="0">
                <a:solidFill>
                  <a:schemeClr val="bg2"/>
                </a:solidFill>
              </a:rPr>
              <a:t> 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HEURISTIC ALGORITHMS</a:t>
            </a:r>
            <a:endParaRPr lang="x-none" sz="28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A8D70-21D1-EF46-9A8F-7F141A00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11</a:t>
            </a:fld>
            <a:endParaRPr lang="x-non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416E14-126F-D3C1-19AB-9B8C57A4F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7" y="6268657"/>
            <a:ext cx="5380186" cy="4038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75C86B-06DE-6DFA-37BF-1C805089876F}"/>
              </a:ext>
            </a:extLst>
          </p:cNvPr>
          <p:cNvSpPr txBox="1">
            <a:spLocks/>
          </p:cNvSpPr>
          <p:nvPr/>
        </p:nvSpPr>
        <p:spPr>
          <a:xfrm>
            <a:off x="1494388" y="2167504"/>
            <a:ext cx="1003481" cy="595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Google Sans" panose="020B0503030502040204" pitchFamily="34" charset="0"/>
                <a:ea typeface="Google Sans" panose="020B0503030502040204" pitchFamily="34" charset="0"/>
                <a:cs typeface="+mj-cs"/>
              </a:defRPr>
            </a:lvl1pPr>
          </a:lstStyle>
          <a:p>
            <a:r>
              <a:rPr lang="en-US" sz="4000" dirty="0">
                <a:solidFill>
                  <a:srgbClr val="F37121"/>
                </a:solidFill>
                <a:latin typeface="+mj-lt"/>
              </a:rPr>
              <a:t>1.1</a:t>
            </a:r>
            <a:endParaRPr lang="x-none" sz="4000" dirty="0">
              <a:solidFill>
                <a:srgbClr val="F37121"/>
              </a:solidFill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C73121-637D-7EEB-8F70-772D9B4D05C5}"/>
              </a:ext>
            </a:extLst>
          </p:cNvPr>
          <p:cNvSpPr txBox="1">
            <a:spLocks/>
          </p:cNvSpPr>
          <p:nvPr/>
        </p:nvSpPr>
        <p:spPr>
          <a:xfrm>
            <a:off x="2393371" y="2205017"/>
            <a:ext cx="7898709" cy="5041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Google Sans" panose="020B0503030502040204" pitchFamily="34" charset="0"/>
                <a:ea typeface="Google Sans" panose="020B0503030502040204" pitchFamily="34" charset="0"/>
                <a:cs typeface="+mj-cs"/>
              </a:defRPr>
            </a:lvl1pPr>
          </a:lstStyle>
          <a:p>
            <a:r>
              <a:rPr lang="en-US" sz="2800" dirty="0">
                <a:solidFill>
                  <a:srgbClr val="0070C0"/>
                </a:solidFill>
                <a:latin typeface="+mj-lt"/>
              </a:rPr>
              <a:t>FIRST-FIT ALGORITHM</a:t>
            </a:r>
            <a:endParaRPr lang="x-none" sz="28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4EDC5C-949C-9A37-8880-4A78EBF4ECF4}"/>
              </a:ext>
            </a:extLst>
          </p:cNvPr>
          <p:cNvSpPr txBox="1">
            <a:spLocks/>
          </p:cNvSpPr>
          <p:nvPr/>
        </p:nvSpPr>
        <p:spPr>
          <a:xfrm>
            <a:off x="1494388" y="3597144"/>
            <a:ext cx="1003481" cy="595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Google Sans" panose="020B0503030502040204" pitchFamily="34" charset="0"/>
                <a:ea typeface="Google Sans" panose="020B0503030502040204" pitchFamily="34" charset="0"/>
                <a:cs typeface="+mj-cs"/>
              </a:defRPr>
            </a:lvl1pPr>
          </a:lstStyle>
          <a:p>
            <a:r>
              <a:rPr lang="en-US" sz="4000" dirty="0">
                <a:solidFill>
                  <a:srgbClr val="F37121"/>
                </a:solidFill>
                <a:latin typeface="+mj-lt"/>
              </a:rPr>
              <a:t>1.3</a:t>
            </a:r>
            <a:endParaRPr lang="x-none" sz="4000" dirty="0">
              <a:solidFill>
                <a:srgbClr val="F3712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69C4A3E-B53F-BDBE-F1B0-4D0C938D105F}"/>
              </a:ext>
            </a:extLst>
          </p:cNvPr>
          <p:cNvSpPr txBox="1">
            <a:spLocks/>
          </p:cNvSpPr>
          <p:nvPr/>
        </p:nvSpPr>
        <p:spPr>
          <a:xfrm>
            <a:off x="2393371" y="3648366"/>
            <a:ext cx="8116456" cy="5041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Google Sans" panose="020B0503030502040204" pitchFamily="34" charset="0"/>
                <a:ea typeface="Google Sans" panose="020B0503030502040204" pitchFamily="34" charset="0"/>
                <a:cs typeface="+mj-cs"/>
              </a:defRPr>
            </a:lvl1pPr>
          </a:lstStyle>
          <a:p>
            <a:r>
              <a:rPr lang="en-US" sz="2800" dirty="0">
                <a:solidFill>
                  <a:srgbClr val="0070C0"/>
                </a:solidFill>
                <a:latin typeface="+mj-lt"/>
              </a:rPr>
              <a:t>COMBINATION ALGORITHM</a:t>
            </a:r>
            <a:endParaRPr lang="x-none" sz="28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6D685DA-28E8-8A8A-479A-A4E1275AFA0A}"/>
              </a:ext>
            </a:extLst>
          </p:cNvPr>
          <p:cNvSpPr txBox="1">
            <a:spLocks/>
          </p:cNvSpPr>
          <p:nvPr/>
        </p:nvSpPr>
        <p:spPr>
          <a:xfrm>
            <a:off x="1494388" y="2885082"/>
            <a:ext cx="1003481" cy="595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Google Sans" panose="020B0503030502040204" pitchFamily="34" charset="0"/>
                <a:ea typeface="Google Sans" panose="020B0503030502040204" pitchFamily="34" charset="0"/>
                <a:cs typeface="+mj-cs"/>
              </a:defRPr>
            </a:lvl1pPr>
          </a:lstStyle>
          <a:p>
            <a:r>
              <a:rPr lang="en-US" sz="4000" dirty="0">
                <a:solidFill>
                  <a:srgbClr val="F37121"/>
                </a:solidFill>
                <a:latin typeface="+mj-lt"/>
              </a:rPr>
              <a:t>1.2</a:t>
            </a:r>
            <a:endParaRPr lang="x-none" sz="4000" dirty="0">
              <a:solidFill>
                <a:srgbClr val="F37121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51A4CFC-853A-2E75-B489-3FC2BBCA3EB8}"/>
              </a:ext>
            </a:extLst>
          </p:cNvPr>
          <p:cNvSpPr txBox="1">
            <a:spLocks/>
          </p:cNvSpPr>
          <p:nvPr/>
        </p:nvSpPr>
        <p:spPr>
          <a:xfrm>
            <a:off x="2393371" y="2930788"/>
            <a:ext cx="8457509" cy="5041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Google Sans" panose="020B0503030502040204" pitchFamily="34" charset="0"/>
                <a:ea typeface="Google Sans" panose="020B0503030502040204" pitchFamily="34" charset="0"/>
                <a:cs typeface="+mj-cs"/>
              </a:defRPr>
            </a:lvl1pPr>
          </a:lstStyle>
          <a:p>
            <a:r>
              <a:rPr lang="en-US" sz="2800" dirty="0">
                <a:solidFill>
                  <a:srgbClr val="0070C0"/>
                </a:solidFill>
                <a:latin typeface="+mj-lt"/>
              </a:rPr>
              <a:t>BEST-FIT ALGORITHM</a:t>
            </a:r>
            <a:endParaRPr lang="x-none" sz="28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56D87-C022-F544-415C-8A078C107CE0}"/>
              </a:ext>
            </a:extLst>
          </p:cNvPr>
          <p:cNvSpPr txBox="1">
            <a:spLocks/>
          </p:cNvSpPr>
          <p:nvPr/>
        </p:nvSpPr>
        <p:spPr>
          <a:xfrm>
            <a:off x="1494388" y="4309206"/>
            <a:ext cx="1003481" cy="595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Google Sans" panose="020B0503030502040204" pitchFamily="34" charset="0"/>
                <a:ea typeface="Google Sans" panose="020B0503030502040204" pitchFamily="34" charset="0"/>
                <a:cs typeface="+mj-cs"/>
              </a:defRPr>
            </a:lvl1pPr>
          </a:lstStyle>
          <a:p>
            <a:r>
              <a:rPr lang="en-US" sz="4000" dirty="0">
                <a:solidFill>
                  <a:srgbClr val="F37121"/>
                </a:solidFill>
                <a:latin typeface="+mj-lt"/>
              </a:rPr>
              <a:t>1.4</a:t>
            </a:r>
            <a:endParaRPr lang="x-none" sz="4000" dirty="0">
              <a:solidFill>
                <a:srgbClr val="F37121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E3B5A8-80BE-BA8E-F54E-FE341ED4F67A}"/>
              </a:ext>
            </a:extLst>
          </p:cNvPr>
          <p:cNvSpPr txBox="1">
            <a:spLocks/>
          </p:cNvSpPr>
          <p:nvPr/>
        </p:nvSpPr>
        <p:spPr>
          <a:xfrm>
            <a:off x="2393371" y="4360428"/>
            <a:ext cx="8116456" cy="5041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Google Sans" panose="020B0503030502040204" pitchFamily="34" charset="0"/>
                <a:ea typeface="Google Sans" panose="020B0503030502040204" pitchFamily="34" charset="0"/>
                <a:cs typeface="+mj-cs"/>
              </a:defRPr>
            </a:lvl1pPr>
          </a:lstStyle>
          <a:p>
            <a:r>
              <a:rPr lang="en-US" sz="2800" dirty="0">
                <a:solidFill>
                  <a:srgbClr val="0070C0"/>
                </a:solidFill>
                <a:latin typeface="+mj-lt"/>
              </a:rPr>
              <a:t>RESULTS</a:t>
            </a:r>
            <a:endParaRPr lang="x-none" sz="2800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4583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A971B-0E2C-5DCA-1A42-4513E47F3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4C51701C-D5D2-CB17-A2A3-A0B17697D3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965200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9ACBF783-D4DA-4A44-96AE-FD65C954679E}"/>
              </a:ext>
            </a:extLst>
          </p:cNvPr>
          <p:cNvSpPr txBox="1">
            <a:spLocks/>
          </p:cNvSpPr>
          <p:nvPr/>
        </p:nvSpPr>
        <p:spPr>
          <a:xfrm>
            <a:off x="609600" y="167546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/>
                </a:solidFill>
              </a:rPr>
              <a:t>1.1</a:t>
            </a:r>
            <a:r>
              <a:rPr lang="en-US" sz="2800" b="1" dirty="0">
                <a:solidFill>
                  <a:schemeClr val="bg2"/>
                </a:solidFill>
              </a:rPr>
              <a:t> 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FIRST-FIT ALGORITHM</a:t>
            </a:r>
            <a:endParaRPr lang="x-none" sz="2800" b="1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5751C7-83FF-26F4-C455-7DC0FB725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7" y="6268657"/>
            <a:ext cx="5380186" cy="4038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AC3803-0371-3A61-B73B-EE243503D5D9}"/>
              </a:ext>
            </a:extLst>
          </p:cNvPr>
          <p:cNvSpPr txBox="1"/>
          <p:nvPr/>
        </p:nvSpPr>
        <p:spPr>
          <a:xfrm>
            <a:off x="83587" y="1399446"/>
            <a:ext cx="5936213" cy="2549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>
              <a:lnSpc>
                <a:spcPct val="115000"/>
              </a:lnSpc>
              <a:buNone/>
            </a:pPr>
            <a:r>
              <a:rPr lang="en-US" sz="14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First-Fit 2D-CSP algorithm works as follows:</a:t>
            </a:r>
          </a:p>
          <a:p>
            <a:pPr marL="685800" marR="0">
              <a:lnSpc>
                <a:spcPct val="115000"/>
              </a:lnSpc>
              <a:buNone/>
            </a:pPr>
            <a:endParaRPr lang="en-US" sz="1400" b="1" i="1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1028700" marR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4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Initialize a list of raw material stocks with one stock of each type.</a:t>
            </a:r>
          </a:p>
          <a:p>
            <a:pPr marL="1028700" marR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4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Iterate through the </a:t>
            </a:r>
            <a:r>
              <a:rPr lang="en-US" b="1" i="1" dirty="0">
                <a:latin typeface="Times New Roman" panose="02020603050405020304" pitchFamily="18" charset="0"/>
                <a:ea typeface="Arial" panose="020B0604020202020204" pitchFamily="34" charset="0"/>
              </a:rPr>
              <a:t>stock</a:t>
            </a:r>
            <a:r>
              <a:rPr lang="en-US" sz="14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s, sorting by decreasing area.</a:t>
            </a:r>
          </a:p>
          <a:p>
            <a:pPr marL="1028700" marR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4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Iterate through the products, sorting by decreasing area:</a:t>
            </a:r>
          </a:p>
          <a:p>
            <a:pPr marL="685800" lvl="5">
              <a:lnSpc>
                <a:spcPct val="115000"/>
              </a:lnSpc>
            </a:pPr>
            <a:r>
              <a:rPr lang="en-US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		If the current stock fits → Insert.</a:t>
            </a:r>
          </a:p>
          <a:p>
            <a:pPr marL="685800" lvl="5">
              <a:lnSpc>
                <a:spcPct val="115000"/>
              </a:lnSpc>
            </a:pPr>
            <a:r>
              <a:rPr lang="en-US" b="1" i="1" dirty="0">
                <a:latin typeface="Times New Roman" panose="02020603050405020304" pitchFamily="18" charset="0"/>
                <a:ea typeface="Arial" panose="020B0604020202020204" pitchFamily="34" charset="0"/>
              </a:rPr>
              <a:t>		</a:t>
            </a:r>
            <a:r>
              <a:rPr lang="en-US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If it doesn't fit → Create a new stock that is smallest enough to hold the product.</a:t>
            </a:r>
          </a:p>
          <a:p>
            <a:pPr marL="1028700" marR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4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If there are enough products needed, remove from the list.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70994-5C60-C95E-CB86-9D96C4B48194}"/>
              </a:ext>
            </a:extLst>
          </p:cNvPr>
          <p:cNvSpPr txBox="1"/>
          <p:nvPr/>
        </p:nvSpPr>
        <p:spPr>
          <a:xfrm>
            <a:off x="876299" y="4647318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STOCKS: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02D42E-E7FC-2FAC-6EFE-49A97CA67F5F}"/>
              </a:ext>
            </a:extLst>
          </p:cNvPr>
          <p:cNvSpPr txBox="1"/>
          <p:nvPr/>
        </p:nvSpPr>
        <p:spPr>
          <a:xfrm>
            <a:off x="876299" y="603516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A88CFC-8793-8B2D-E943-F3D067E55AF5}"/>
              </a:ext>
            </a:extLst>
          </p:cNvPr>
          <p:cNvSpPr/>
          <p:nvPr/>
        </p:nvSpPr>
        <p:spPr>
          <a:xfrm>
            <a:off x="2190750" y="4457700"/>
            <a:ext cx="1095375" cy="8051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7C5278-7356-FC11-3725-FA81C31CCA8A}"/>
              </a:ext>
            </a:extLst>
          </p:cNvPr>
          <p:cNvSpPr/>
          <p:nvPr/>
        </p:nvSpPr>
        <p:spPr>
          <a:xfrm>
            <a:off x="2190751" y="6008004"/>
            <a:ext cx="523874" cy="6018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EBCB7E-CCDB-DCA5-59C1-565D3E7C271E}"/>
              </a:ext>
            </a:extLst>
          </p:cNvPr>
          <p:cNvSpPr/>
          <p:nvPr/>
        </p:nvSpPr>
        <p:spPr>
          <a:xfrm>
            <a:off x="2496146" y="4279499"/>
            <a:ext cx="883444" cy="73563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987FF2-80FE-F0AF-13BB-728800939996}"/>
              </a:ext>
            </a:extLst>
          </p:cNvPr>
          <p:cNvSpPr/>
          <p:nvPr/>
        </p:nvSpPr>
        <p:spPr>
          <a:xfrm>
            <a:off x="3079545" y="4524376"/>
            <a:ext cx="1873455" cy="999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D0FE9E-1F77-711F-EA81-AD9DE503F0E2}"/>
              </a:ext>
            </a:extLst>
          </p:cNvPr>
          <p:cNvSpPr/>
          <p:nvPr/>
        </p:nvSpPr>
        <p:spPr>
          <a:xfrm>
            <a:off x="2937868" y="4381413"/>
            <a:ext cx="653653" cy="73563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A6EE75-CEFD-BAC6-12F8-AE566402F5AD}"/>
              </a:ext>
            </a:extLst>
          </p:cNvPr>
          <p:cNvSpPr/>
          <p:nvPr/>
        </p:nvSpPr>
        <p:spPr>
          <a:xfrm>
            <a:off x="2413994" y="6169668"/>
            <a:ext cx="1095374" cy="601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05AA6F-D4ED-FDA9-1DF4-F4398644A927}"/>
              </a:ext>
            </a:extLst>
          </p:cNvPr>
          <p:cNvSpPr/>
          <p:nvPr/>
        </p:nvSpPr>
        <p:spPr>
          <a:xfrm>
            <a:off x="2855716" y="5918226"/>
            <a:ext cx="523874" cy="6916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ADBFD0-8B6E-023B-0C18-20A3DAAB3B20}"/>
              </a:ext>
            </a:extLst>
          </p:cNvPr>
          <p:cNvSpPr/>
          <p:nvPr/>
        </p:nvSpPr>
        <p:spPr>
          <a:xfrm>
            <a:off x="3025382" y="6318152"/>
            <a:ext cx="523874" cy="4038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CC653F-18D2-0EFA-8BEA-D06E5D0C30B8}"/>
              </a:ext>
            </a:extLst>
          </p:cNvPr>
          <p:cNvSpPr/>
          <p:nvPr/>
        </p:nvSpPr>
        <p:spPr>
          <a:xfrm>
            <a:off x="3264694" y="6268657"/>
            <a:ext cx="425653" cy="31981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B0531AC-0149-97D3-5DF4-84D0E934984E}"/>
              </a:ext>
            </a:extLst>
          </p:cNvPr>
          <p:cNvSpPr/>
          <p:nvPr/>
        </p:nvSpPr>
        <p:spPr>
          <a:xfrm>
            <a:off x="5175199" y="5283529"/>
            <a:ext cx="752475" cy="499752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8661FD-5503-3598-A8D8-C3669AEFE372}"/>
              </a:ext>
            </a:extLst>
          </p:cNvPr>
          <p:cNvSpPr/>
          <p:nvPr/>
        </p:nvSpPr>
        <p:spPr>
          <a:xfrm>
            <a:off x="6149874" y="4534255"/>
            <a:ext cx="1873455" cy="999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324BF9-22DF-B56A-3432-A7D6C2684024}"/>
              </a:ext>
            </a:extLst>
          </p:cNvPr>
          <p:cNvSpPr/>
          <p:nvPr/>
        </p:nvSpPr>
        <p:spPr>
          <a:xfrm>
            <a:off x="10873979" y="4763135"/>
            <a:ext cx="653653" cy="73563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840C71-B0D3-C6B8-7608-8799ACE92C84}"/>
              </a:ext>
            </a:extLst>
          </p:cNvPr>
          <p:cNvSpPr/>
          <p:nvPr/>
        </p:nvSpPr>
        <p:spPr>
          <a:xfrm>
            <a:off x="9733955" y="4783999"/>
            <a:ext cx="883444" cy="73563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78B072-8E81-F9C7-1F29-F6D88D986606}"/>
              </a:ext>
            </a:extLst>
          </p:cNvPr>
          <p:cNvSpPr/>
          <p:nvPr/>
        </p:nvSpPr>
        <p:spPr>
          <a:xfrm>
            <a:off x="8264722" y="4714463"/>
            <a:ext cx="1095375" cy="8051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2958CA-1063-FC5E-000C-3E9A11A5F2FF}"/>
              </a:ext>
            </a:extLst>
          </p:cNvPr>
          <p:cNvSpPr/>
          <p:nvPr/>
        </p:nvSpPr>
        <p:spPr>
          <a:xfrm>
            <a:off x="8412119" y="6070680"/>
            <a:ext cx="523874" cy="6018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F14E95-0E9B-94B3-6565-4237DC0AD409}"/>
              </a:ext>
            </a:extLst>
          </p:cNvPr>
          <p:cNvSpPr/>
          <p:nvPr/>
        </p:nvSpPr>
        <p:spPr>
          <a:xfrm>
            <a:off x="7576897" y="5963115"/>
            <a:ext cx="523874" cy="6916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328824-6331-267C-554C-BF20993DE5D9}"/>
              </a:ext>
            </a:extLst>
          </p:cNvPr>
          <p:cNvSpPr/>
          <p:nvPr/>
        </p:nvSpPr>
        <p:spPr>
          <a:xfrm>
            <a:off x="9212216" y="6268657"/>
            <a:ext cx="523874" cy="4038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6AE93CD-F32C-8A19-D64C-D379288722E6}"/>
              </a:ext>
            </a:extLst>
          </p:cNvPr>
          <p:cNvSpPr/>
          <p:nvPr/>
        </p:nvSpPr>
        <p:spPr>
          <a:xfrm>
            <a:off x="9976312" y="6341012"/>
            <a:ext cx="425653" cy="31981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668E3E-2CBE-F4DF-9005-D7977DB73552}"/>
              </a:ext>
            </a:extLst>
          </p:cNvPr>
          <p:cNvSpPr/>
          <p:nvPr/>
        </p:nvSpPr>
        <p:spPr>
          <a:xfrm>
            <a:off x="6287864" y="1394910"/>
            <a:ext cx="1873455" cy="999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FF78A3C-9217-7F50-0D37-4D8A601C5557}"/>
              </a:ext>
            </a:extLst>
          </p:cNvPr>
          <p:cNvSpPr/>
          <p:nvPr/>
        </p:nvSpPr>
        <p:spPr>
          <a:xfrm>
            <a:off x="7327569" y="1391061"/>
            <a:ext cx="523874" cy="6916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74D9C2-3BB0-4E34-1741-97857A22C216}"/>
              </a:ext>
            </a:extLst>
          </p:cNvPr>
          <p:cNvSpPr/>
          <p:nvPr/>
        </p:nvSpPr>
        <p:spPr>
          <a:xfrm>
            <a:off x="9080302" y="1999890"/>
            <a:ext cx="1095375" cy="8051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952FC70-4539-67E7-E698-8519FC5E8E70}"/>
              </a:ext>
            </a:extLst>
          </p:cNvPr>
          <p:cNvSpPr/>
          <p:nvPr/>
        </p:nvSpPr>
        <p:spPr>
          <a:xfrm>
            <a:off x="8023329" y="3273141"/>
            <a:ext cx="523874" cy="6018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DED1AF-3201-49A5-854A-D4E1E8A7A901}"/>
              </a:ext>
            </a:extLst>
          </p:cNvPr>
          <p:cNvSpPr/>
          <p:nvPr/>
        </p:nvSpPr>
        <p:spPr>
          <a:xfrm>
            <a:off x="6303368" y="2007043"/>
            <a:ext cx="523874" cy="60187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C136B8C-C11D-D4F1-ED40-419C0B729C89}"/>
              </a:ext>
            </a:extLst>
          </p:cNvPr>
          <p:cNvSpPr/>
          <p:nvPr/>
        </p:nvSpPr>
        <p:spPr>
          <a:xfrm>
            <a:off x="7857446" y="1407379"/>
            <a:ext cx="523874" cy="60187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227E91B-BD0F-C962-D12D-0CE66BAD93FE}"/>
              </a:ext>
            </a:extLst>
          </p:cNvPr>
          <p:cNvSpPr/>
          <p:nvPr/>
        </p:nvSpPr>
        <p:spPr>
          <a:xfrm>
            <a:off x="9077080" y="1999890"/>
            <a:ext cx="523874" cy="6018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43C5F7ED-0A2C-6959-0EB2-C05FC36F518B}"/>
              </a:ext>
            </a:extLst>
          </p:cNvPr>
          <p:cNvCxnSpPr>
            <a:stCxn id="41" idx="1"/>
            <a:endCxn id="42" idx="2"/>
          </p:cNvCxnSpPr>
          <p:nvPr/>
        </p:nvCxnSpPr>
        <p:spPr>
          <a:xfrm rot="10800000">
            <a:off x="6565305" y="2608915"/>
            <a:ext cx="1458024" cy="965162"/>
          </a:xfrm>
          <a:prstGeom prst="curvedConnector2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BF0221F4-133A-A8B5-B4D5-6A3754F2437E}"/>
              </a:ext>
            </a:extLst>
          </p:cNvPr>
          <p:cNvCxnSpPr>
            <a:stCxn id="41" idx="0"/>
            <a:endCxn id="43" idx="3"/>
          </p:cNvCxnSpPr>
          <p:nvPr/>
        </p:nvCxnSpPr>
        <p:spPr>
          <a:xfrm rot="5400000" flipH="1" flipV="1">
            <a:off x="7550880" y="2442701"/>
            <a:ext cx="1564826" cy="96054"/>
          </a:xfrm>
          <a:prstGeom prst="curvedConnector4">
            <a:avLst>
              <a:gd name="adj1" fmla="val 40384"/>
              <a:gd name="adj2" fmla="val 337991"/>
            </a:avLst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DD01AE71-5549-A5C0-334B-AD8FFEDA76AC}"/>
              </a:ext>
            </a:extLst>
          </p:cNvPr>
          <p:cNvCxnSpPr>
            <a:stCxn id="41" idx="3"/>
            <a:endCxn id="39" idx="1"/>
          </p:cNvCxnSpPr>
          <p:nvPr/>
        </p:nvCxnSpPr>
        <p:spPr>
          <a:xfrm flipV="1">
            <a:off x="8547203" y="2402477"/>
            <a:ext cx="533099" cy="11716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C57B823-7DBE-8798-431A-937C4FE1E754}"/>
              </a:ext>
            </a:extLst>
          </p:cNvPr>
          <p:cNvSpPr txBox="1"/>
          <p:nvPr/>
        </p:nvSpPr>
        <p:spPr>
          <a:xfrm>
            <a:off x="9100893" y="368260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2E4A745-280F-80EF-3312-9BA8C78D190D}"/>
              </a:ext>
            </a:extLst>
          </p:cNvPr>
          <p:cNvSpPr txBox="1"/>
          <p:nvPr/>
        </p:nvSpPr>
        <p:spPr>
          <a:xfrm>
            <a:off x="10459245" y="259583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4699EA7-3EF2-114F-E576-9D02650592F2}"/>
              </a:ext>
            </a:extLst>
          </p:cNvPr>
          <p:cNvSpPr/>
          <p:nvPr/>
        </p:nvSpPr>
        <p:spPr>
          <a:xfrm>
            <a:off x="6180543" y="6059610"/>
            <a:ext cx="1012219" cy="601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30A0BAA-74F3-B105-2F6A-3D2966990348}"/>
              </a:ext>
            </a:extLst>
          </p:cNvPr>
          <p:cNvSpPr/>
          <p:nvPr/>
        </p:nvSpPr>
        <p:spPr>
          <a:xfrm>
            <a:off x="6303368" y="1390953"/>
            <a:ext cx="1012219" cy="601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2849245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EC730-1DCD-995C-80FB-480277B3F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B3421A6A-BD2E-5ACD-FFFB-984433140C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965200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2234F009-5E44-1F5B-F695-0104850A2919}"/>
              </a:ext>
            </a:extLst>
          </p:cNvPr>
          <p:cNvSpPr txBox="1">
            <a:spLocks/>
          </p:cNvSpPr>
          <p:nvPr/>
        </p:nvSpPr>
        <p:spPr>
          <a:xfrm>
            <a:off x="609600" y="167546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/>
                </a:solidFill>
              </a:rPr>
              <a:t>1.2</a:t>
            </a:r>
            <a:r>
              <a:rPr lang="en-US" sz="2800" b="1" dirty="0">
                <a:solidFill>
                  <a:schemeClr val="bg2"/>
                </a:solidFill>
              </a:rPr>
              <a:t>  </a:t>
            </a:r>
            <a:r>
              <a:rPr lang="en-US" sz="2800" b="1" dirty="0">
                <a:solidFill>
                  <a:srgbClr val="0070C0"/>
                </a:solidFill>
              </a:rPr>
              <a:t>BEST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-FIT ALGORITHM</a:t>
            </a:r>
            <a:endParaRPr lang="x-none" sz="2800" b="1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7E29CD-2896-0D01-71FB-D199D0C1D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7" y="6268657"/>
            <a:ext cx="5380186" cy="4038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55A229-DD23-9F7A-1C60-4406907A866A}"/>
              </a:ext>
            </a:extLst>
          </p:cNvPr>
          <p:cNvSpPr txBox="1"/>
          <p:nvPr/>
        </p:nvSpPr>
        <p:spPr>
          <a:xfrm>
            <a:off x="83587" y="1399446"/>
            <a:ext cx="6310312" cy="2549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>
              <a:lnSpc>
                <a:spcPct val="115000"/>
              </a:lnSpc>
              <a:buNone/>
            </a:pPr>
            <a:r>
              <a:rPr lang="en-US" sz="14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Best-Fit 2D-CSP algorithm works as follows:</a:t>
            </a:r>
          </a:p>
          <a:p>
            <a:pPr marL="685800" marR="0">
              <a:lnSpc>
                <a:spcPct val="115000"/>
              </a:lnSpc>
              <a:buNone/>
            </a:pPr>
            <a:endParaRPr lang="en-US" sz="1400" b="1" i="1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1028700" marR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4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Sort the products in descending order of area.</a:t>
            </a:r>
          </a:p>
          <a:p>
            <a:pPr marL="1028700" marR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4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Iterate through each product:</a:t>
            </a:r>
          </a:p>
          <a:p>
            <a:pPr marL="685800" lvl="1">
              <a:lnSpc>
                <a:spcPct val="115000"/>
              </a:lnSpc>
            </a:pPr>
            <a:r>
              <a:rPr lang="en-US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		Find the raw material plate with the least excess area after placing the product.</a:t>
            </a:r>
          </a:p>
          <a:p>
            <a:pPr marL="685800" lvl="1">
              <a:lnSpc>
                <a:spcPct val="115000"/>
              </a:lnSpc>
            </a:pPr>
            <a:r>
              <a:rPr lang="en-US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		If found → Place the product there.</a:t>
            </a:r>
          </a:p>
          <a:p>
            <a:pPr marL="685800" lvl="1">
              <a:lnSpc>
                <a:spcPct val="115000"/>
              </a:lnSpc>
            </a:pPr>
            <a:r>
              <a:rPr lang="en-US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		If not → Create a new plate and place the product there.</a:t>
            </a:r>
          </a:p>
          <a:p>
            <a:pPr marL="685800" marR="0">
              <a:lnSpc>
                <a:spcPct val="115000"/>
              </a:lnSpc>
              <a:buNone/>
            </a:pPr>
            <a:r>
              <a:rPr lang="en-US" sz="14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Update the plate list and remove the product after it is placed.</a:t>
            </a:r>
          </a:p>
          <a:p>
            <a:pPr marL="1028700" marR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4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Return the list of used plates.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8BC5E-E3B2-18CF-F055-409E00BED19A}"/>
              </a:ext>
            </a:extLst>
          </p:cNvPr>
          <p:cNvSpPr txBox="1"/>
          <p:nvPr/>
        </p:nvSpPr>
        <p:spPr>
          <a:xfrm>
            <a:off x="876299" y="4647318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STOCKS: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FBA205-4B88-9073-F34F-6DB3F2C62C70}"/>
              </a:ext>
            </a:extLst>
          </p:cNvPr>
          <p:cNvSpPr txBox="1"/>
          <p:nvPr/>
        </p:nvSpPr>
        <p:spPr>
          <a:xfrm>
            <a:off x="876299" y="603516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4BA412-1F00-D211-A164-D5DCE29312D2}"/>
              </a:ext>
            </a:extLst>
          </p:cNvPr>
          <p:cNvSpPr/>
          <p:nvPr/>
        </p:nvSpPr>
        <p:spPr>
          <a:xfrm>
            <a:off x="2190750" y="4457700"/>
            <a:ext cx="1095375" cy="8051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1755A7-36D7-ECD4-531E-1152999A8749}"/>
              </a:ext>
            </a:extLst>
          </p:cNvPr>
          <p:cNvSpPr/>
          <p:nvPr/>
        </p:nvSpPr>
        <p:spPr>
          <a:xfrm>
            <a:off x="2190751" y="6008004"/>
            <a:ext cx="523874" cy="6018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17E445-8FE4-3334-1952-52BE0C6E4FEC}"/>
              </a:ext>
            </a:extLst>
          </p:cNvPr>
          <p:cNvSpPr/>
          <p:nvPr/>
        </p:nvSpPr>
        <p:spPr>
          <a:xfrm>
            <a:off x="2496146" y="4279499"/>
            <a:ext cx="883444" cy="73563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3EEE72-88C1-5B56-17B2-192F86DA04AE}"/>
              </a:ext>
            </a:extLst>
          </p:cNvPr>
          <p:cNvSpPr/>
          <p:nvPr/>
        </p:nvSpPr>
        <p:spPr>
          <a:xfrm>
            <a:off x="3079545" y="4524376"/>
            <a:ext cx="1873455" cy="999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66B7CF-6D0B-C2CB-6347-8F28D6E4409E}"/>
              </a:ext>
            </a:extLst>
          </p:cNvPr>
          <p:cNvSpPr/>
          <p:nvPr/>
        </p:nvSpPr>
        <p:spPr>
          <a:xfrm>
            <a:off x="2937868" y="4381413"/>
            <a:ext cx="653653" cy="73563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BEBF03-66CA-DB2F-EB8A-612BA1AABD47}"/>
              </a:ext>
            </a:extLst>
          </p:cNvPr>
          <p:cNvSpPr/>
          <p:nvPr/>
        </p:nvSpPr>
        <p:spPr>
          <a:xfrm>
            <a:off x="2413994" y="6169668"/>
            <a:ext cx="1095374" cy="601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58B4E3-E19B-8B97-2C7B-91396A963610}"/>
              </a:ext>
            </a:extLst>
          </p:cNvPr>
          <p:cNvSpPr/>
          <p:nvPr/>
        </p:nvSpPr>
        <p:spPr>
          <a:xfrm>
            <a:off x="2855716" y="5918226"/>
            <a:ext cx="523874" cy="6916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1E08CC-7BC4-71C1-8F4D-926C3CA130B1}"/>
              </a:ext>
            </a:extLst>
          </p:cNvPr>
          <p:cNvSpPr/>
          <p:nvPr/>
        </p:nvSpPr>
        <p:spPr>
          <a:xfrm>
            <a:off x="3025382" y="6318152"/>
            <a:ext cx="523874" cy="4038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32DA83-9735-9241-AB64-CBC12599D19F}"/>
              </a:ext>
            </a:extLst>
          </p:cNvPr>
          <p:cNvSpPr/>
          <p:nvPr/>
        </p:nvSpPr>
        <p:spPr>
          <a:xfrm>
            <a:off x="3264694" y="6268657"/>
            <a:ext cx="425653" cy="31981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3C6B1E-7575-1869-A8A5-1277EDC88936}"/>
              </a:ext>
            </a:extLst>
          </p:cNvPr>
          <p:cNvSpPr/>
          <p:nvPr/>
        </p:nvSpPr>
        <p:spPr>
          <a:xfrm>
            <a:off x="8412119" y="6070680"/>
            <a:ext cx="523874" cy="6018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3F760D-D506-4C0C-700F-65D7DEA949E8}"/>
              </a:ext>
            </a:extLst>
          </p:cNvPr>
          <p:cNvSpPr/>
          <p:nvPr/>
        </p:nvSpPr>
        <p:spPr>
          <a:xfrm>
            <a:off x="7576897" y="5963115"/>
            <a:ext cx="523874" cy="6916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E8E5EA-7266-ED7F-3FD3-F22D73E0791B}"/>
              </a:ext>
            </a:extLst>
          </p:cNvPr>
          <p:cNvSpPr/>
          <p:nvPr/>
        </p:nvSpPr>
        <p:spPr>
          <a:xfrm>
            <a:off x="9212216" y="6268657"/>
            <a:ext cx="523874" cy="4038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34F5E6-6356-9573-5C36-D269E1D3DA89}"/>
              </a:ext>
            </a:extLst>
          </p:cNvPr>
          <p:cNvSpPr/>
          <p:nvPr/>
        </p:nvSpPr>
        <p:spPr>
          <a:xfrm>
            <a:off x="9976312" y="6341012"/>
            <a:ext cx="425653" cy="31981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0AB0A4-4C56-AF6A-8C51-4E9EB73A6484}"/>
              </a:ext>
            </a:extLst>
          </p:cNvPr>
          <p:cNvSpPr/>
          <p:nvPr/>
        </p:nvSpPr>
        <p:spPr>
          <a:xfrm>
            <a:off x="6464665" y="2950161"/>
            <a:ext cx="1873455" cy="999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9288A9-D2EF-1BB6-4914-EF9C375AA688}"/>
              </a:ext>
            </a:extLst>
          </p:cNvPr>
          <p:cNvSpPr/>
          <p:nvPr/>
        </p:nvSpPr>
        <p:spPr>
          <a:xfrm>
            <a:off x="6464665" y="4201014"/>
            <a:ext cx="653653" cy="73563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8B1AEE-2943-9150-A133-39EC35991769}"/>
              </a:ext>
            </a:extLst>
          </p:cNvPr>
          <p:cNvSpPr/>
          <p:nvPr/>
        </p:nvSpPr>
        <p:spPr>
          <a:xfrm>
            <a:off x="6481521" y="2035218"/>
            <a:ext cx="883444" cy="73563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E9D7EB-7651-0405-9E84-5DA7A0CB5407}"/>
              </a:ext>
            </a:extLst>
          </p:cNvPr>
          <p:cNvSpPr/>
          <p:nvPr/>
        </p:nvSpPr>
        <p:spPr>
          <a:xfrm>
            <a:off x="6445857" y="1050738"/>
            <a:ext cx="1095375" cy="8051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31BEEB9-CC39-4704-AF8D-58F9DAE17628}"/>
              </a:ext>
            </a:extLst>
          </p:cNvPr>
          <p:cNvSpPr/>
          <p:nvPr/>
        </p:nvSpPr>
        <p:spPr>
          <a:xfrm>
            <a:off x="5175199" y="5283529"/>
            <a:ext cx="752475" cy="499752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B58880-30E6-D3C2-8364-00D69E4FB01A}"/>
              </a:ext>
            </a:extLst>
          </p:cNvPr>
          <p:cNvSpPr/>
          <p:nvPr/>
        </p:nvSpPr>
        <p:spPr>
          <a:xfrm>
            <a:off x="6445856" y="1057933"/>
            <a:ext cx="1012219" cy="601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9DEB4D-D57B-F96B-BAF4-BC11B54DD1BE}"/>
              </a:ext>
            </a:extLst>
          </p:cNvPr>
          <p:cNvSpPr/>
          <p:nvPr/>
        </p:nvSpPr>
        <p:spPr>
          <a:xfrm>
            <a:off x="6180543" y="6059610"/>
            <a:ext cx="1012219" cy="601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95845F-EA1C-EF08-F12F-C49A34505BD7}"/>
              </a:ext>
            </a:extLst>
          </p:cNvPr>
          <p:cNvSpPr/>
          <p:nvPr/>
        </p:nvSpPr>
        <p:spPr>
          <a:xfrm>
            <a:off x="6481521" y="2035217"/>
            <a:ext cx="1012219" cy="601872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DC77A27-B96C-7DEA-B08A-4BAF86BBD008}"/>
              </a:ext>
            </a:extLst>
          </p:cNvPr>
          <p:cNvSpPr/>
          <p:nvPr/>
        </p:nvSpPr>
        <p:spPr>
          <a:xfrm>
            <a:off x="6464665" y="2950161"/>
            <a:ext cx="1012219" cy="601872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E1EF33-947F-7320-485B-8A3969DE7D19}"/>
              </a:ext>
            </a:extLst>
          </p:cNvPr>
          <p:cNvSpPr/>
          <p:nvPr/>
        </p:nvSpPr>
        <p:spPr>
          <a:xfrm>
            <a:off x="6464665" y="4199334"/>
            <a:ext cx="1012219" cy="601872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p1</a:t>
            </a:r>
          </a:p>
        </p:txBody>
      </p:sp>
      <p:pic>
        <p:nvPicPr>
          <p:cNvPr id="1028" name="Picture 4" descr="Biểu Tượng Dấu Chéo Biểu Tượng Dấu X Màu Đỏ Tròn Biểu Tượng Vector Chéo  Hình minh họa Sẵn có - Tải xuống Hình ảnh Ngay bây giờ - iStock">
            <a:extLst>
              <a:ext uri="{FF2B5EF4-FFF2-40B4-BE49-F238E27FC236}">
                <a16:creationId xmlns:a16="http://schemas.microsoft.com/office/drawing/2014/main" id="{3183F9B3-229D-A0C5-6CF6-BC8586214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887" y="4396837"/>
            <a:ext cx="500961" cy="50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Biểu Tượng Dấu Chéo Biểu Tượng Dấu X Màu Đỏ Tròn Biểu Tượng Vector Chéo  Hình minh họa Sẵn có - Tải xuống Hình ảnh Ngay bây giờ - iStock">
            <a:extLst>
              <a:ext uri="{FF2B5EF4-FFF2-40B4-BE49-F238E27FC236}">
                <a16:creationId xmlns:a16="http://schemas.microsoft.com/office/drawing/2014/main" id="{AEA26CA7-6B02-A3DB-9011-1E5D2595C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899" y="2186446"/>
            <a:ext cx="500961" cy="50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Arrow: Right 39">
            <a:extLst>
              <a:ext uri="{FF2B5EF4-FFF2-40B4-BE49-F238E27FC236}">
                <a16:creationId xmlns:a16="http://schemas.microsoft.com/office/drawing/2014/main" id="{22EB3374-710F-A378-742A-D2CBADADA4E5}"/>
              </a:ext>
            </a:extLst>
          </p:cNvPr>
          <p:cNvSpPr/>
          <p:nvPr/>
        </p:nvSpPr>
        <p:spPr>
          <a:xfrm>
            <a:off x="7910367" y="1358869"/>
            <a:ext cx="427753" cy="3009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370D342F-2DE0-9C5E-6A70-BDD0DD17E328}"/>
              </a:ext>
            </a:extLst>
          </p:cNvPr>
          <p:cNvSpPr/>
          <p:nvPr/>
        </p:nvSpPr>
        <p:spPr>
          <a:xfrm>
            <a:off x="8508240" y="3401565"/>
            <a:ext cx="427753" cy="3009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261C2D2D-2A40-335B-9720-33133DF39D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83169" y="5355319"/>
            <a:ext cx="691792" cy="671803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03937E2-B7E3-F49A-F662-8485F435343E}"/>
              </a:ext>
            </a:extLst>
          </p:cNvPr>
          <p:cNvSpPr/>
          <p:nvPr/>
        </p:nvSpPr>
        <p:spPr>
          <a:xfrm>
            <a:off x="9212217" y="1050738"/>
            <a:ext cx="1095375" cy="8051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223E03-4CA6-AC5F-5350-12D8A802AE6B}"/>
              </a:ext>
            </a:extLst>
          </p:cNvPr>
          <p:cNvSpPr/>
          <p:nvPr/>
        </p:nvSpPr>
        <p:spPr>
          <a:xfrm>
            <a:off x="9212216" y="1057933"/>
            <a:ext cx="1012219" cy="601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FA64D72-AB0F-86CE-D78B-29BAC9D3BAAE}"/>
              </a:ext>
            </a:extLst>
          </p:cNvPr>
          <p:cNvSpPr/>
          <p:nvPr/>
        </p:nvSpPr>
        <p:spPr>
          <a:xfrm>
            <a:off x="9216737" y="2958894"/>
            <a:ext cx="1873455" cy="999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64644CF-67F6-48B8-D276-F7AF455590F3}"/>
              </a:ext>
            </a:extLst>
          </p:cNvPr>
          <p:cNvSpPr/>
          <p:nvPr/>
        </p:nvSpPr>
        <p:spPr>
          <a:xfrm>
            <a:off x="9216737" y="2958894"/>
            <a:ext cx="1012219" cy="601872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p1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839159F7-9BDB-4087-F349-B5C16CD94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6113" y="2612643"/>
            <a:ext cx="1118322" cy="93358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EF53587-2200-982E-CFF2-BE8A7B40A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9060" y="1034829"/>
            <a:ext cx="1095375" cy="603071"/>
          </a:xfrm>
          <a:prstGeom prst="rect">
            <a:avLst/>
          </a:prstGeom>
        </p:spPr>
      </p:pic>
      <p:pic>
        <p:nvPicPr>
          <p:cNvPr id="53" name="Picture 4" descr="Biểu Tượng Dấu Chéo Biểu Tượng Dấu X Màu Đỏ Tròn Biểu Tượng Vector Chéo  Hình minh họa Sẵn có - Tải xuống Hình ảnh Ngay bây giờ - iStock">
            <a:extLst>
              <a:ext uri="{FF2B5EF4-FFF2-40B4-BE49-F238E27FC236}">
                <a16:creationId xmlns:a16="http://schemas.microsoft.com/office/drawing/2014/main" id="{F2B04776-3D66-8640-3466-D1AFC18AF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8734" y="3178519"/>
            <a:ext cx="500961" cy="50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ấu Tích Xanh PNG Transparent Images Free Download | Vector Files | Pngtree">
            <a:extLst>
              <a:ext uri="{FF2B5EF4-FFF2-40B4-BE49-F238E27FC236}">
                <a16:creationId xmlns:a16="http://schemas.microsoft.com/office/drawing/2014/main" id="{A0B0C859-8386-4CCA-E7B2-571474159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8733" y="1258856"/>
            <a:ext cx="500961" cy="50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11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6DBEA-712F-D398-1E6E-EB463DFE8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3AC309FC-A62D-6843-23C4-5F6195C7526F}"/>
              </a:ext>
            </a:extLst>
          </p:cNvPr>
          <p:cNvSpPr/>
          <p:nvPr/>
        </p:nvSpPr>
        <p:spPr>
          <a:xfrm>
            <a:off x="2519384" y="4500958"/>
            <a:ext cx="2280623" cy="13311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BCE82C4-0958-54AD-01B7-B336B822C1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965200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4B9CA749-F7E0-DFAD-1BEB-1B52140C4EF6}"/>
              </a:ext>
            </a:extLst>
          </p:cNvPr>
          <p:cNvSpPr txBox="1">
            <a:spLocks/>
          </p:cNvSpPr>
          <p:nvPr/>
        </p:nvSpPr>
        <p:spPr>
          <a:xfrm>
            <a:off x="609600" y="167546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/>
                </a:solidFill>
              </a:rPr>
              <a:t>1.3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COMBINATION ALGORITHM</a:t>
            </a:r>
            <a:endParaRPr lang="x-none" sz="2800" b="1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3C3C44-A78F-5520-C5C8-9B4201A79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7" y="6268657"/>
            <a:ext cx="5380186" cy="4038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954CCF-2C05-FBDC-91B1-D973F2055059}"/>
              </a:ext>
            </a:extLst>
          </p:cNvPr>
          <p:cNvSpPr txBox="1"/>
          <p:nvPr/>
        </p:nvSpPr>
        <p:spPr>
          <a:xfrm>
            <a:off x="876299" y="4647318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STOCKS: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26E4E-86C6-F394-A870-5F66CA4EC82A}"/>
              </a:ext>
            </a:extLst>
          </p:cNvPr>
          <p:cNvSpPr txBox="1"/>
          <p:nvPr/>
        </p:nvSpPr>
        <p:spPr>
          <a:xfrm>
            <a:off x="876299" y="603516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71F359-A4F8-ECC0-AE31-FEBA2BE2F892}"/>
              </a:ext>
            </a:extLst>
          </p:cNvPr>
          <p:cNvSpPr/>
          <p:nvPr/>
        </p:nvSpPr>
        <p:spPr>
          <a:xfrm>
            <a:off x="2190750" y="4457700"/>
            <a:ext cx="1095375" cy="8051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9F3CF3-70B3-2449-B113-DB16ED1827A2}"/>
              </a:ext>
            </a:extLst>
          </p:cNvPr>
          <p:cNvSpPr/>
          <p:nvPr/>
        </p:nvSpPr>
        <p:spPr>
          <a:xfrm>
            <a:off x="2496146" y="4279499"/>
            <a:ext cx="883444" cy="73563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4F70E2-D384-7F2B-CAFF-001646D9C172}"/>
              </a:ext>
            </a:extLst>
          </p:cNvPr>
          <p:cNvSpPr/>
          <p:nvPr/>
        </p:nvSpPr>
        <p:spPr>
          <a:xfrm>
            <a:off x="2937868" y="4381413"/>
            <a:ext cx="653653" cy="73563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9D30242-D8B3-EA65-CAC9-B6EE96DE9359}"/>
              </a:ext>
            </a:extLst>
          </p:cNvPr>
          <p:cNvSpPr/>
          <p:nvPr/>
        </p:nvSpPr>
        <p:spPr>
          <a:xfrm>
            <a:off x="5175199" y="5283529"/>
            <a:ext cx="752475" cy="499752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CDA2B1-040E-AEBA-370D-5FB84880979D}"/>
              </a:ext>
            </a:extLst>
          </p:cNvPr>
          <p:cNvSpPr/>
          <p:nvPr/>
        </p:nvSpPr>
        <p:spPr>
          <a:xfrm>
            <a:off x="11382375" y="4804789"/>
            <a:ext cx="653653" cy="73563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A63123-D776-D2E5-20AB-16E7CDC83FE9}"/>
              </a:ext>
            </a:extLst>
          </p:cNvPr>
          <p:cNvSpPr/>
          <p:nvPr/>
        </p:nvSpPr>
        <p:spPr>
          <a:xfrm>
            <a:off x="10242351" y="4825653"/>
            <a:ext cx="883444" cy="73563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2E5E4E-0C2D-0C26-C9EF-152CD9200033}"/>
              </a:ext>
            </a:extLst>
          </p:cNvPr>
          <p:cNvSpPr/>
          <p:nvPr/>
        </p:nvSpPr>
        <p:spPr>
          <a:xfrm>
            <a:off x="8773118" y="4756117"/>
            <a:ext cx="1095375" cy="8051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1FD2F4-45DA-CB0D-8E75-2F4DCC1B3AC9}"/>
              </a:ext>
            </a:extLst>
          </p:cNvPr>
          <p:cNvSpPr txBox="1"/>
          <p:nvPr/>
        </p:nvSpPr>
        <p:spPr>
          <a:xfrm>
            <a:off x="-283841" y="1104929"/>
            <a:ext cx="6279114" cy="3045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>
              <a:lnSpc>
                <a:spcPct val="115000"/>
              </a:lnSpc>
              <a:buNone/>
            </a:pPr>
            <a:r>
              <a:rPr lang="en-US" sz="14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Combination 2D-CSP algorithm works as follows:</a:t>
            </a:r>
          </a:p>
          <a:p>
            <a:pPr marL="685800" marR="0">
              <a:lnSpc>
                <a:spcPct val="115000"/>
              </a:lnSpc>
              <a:buNone/>
            </a:pPr>
            <a:endParaRPr lang="en-US" sz="1400" b="1" i="1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1028700" marR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4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Cut the product from the raw material plate:</a:t>
            </a:r>
          </a:p>
          <a:p>
            <a:pPr marL="685800" lvl="1">
              <a:lnSpc>
                <a:spcPct val="115000"/>
              </a:lnSpc>
            </a:pPr>
            <a:r>
              <a:rPr lang="en-US" b="1" i="1" dirty="0">
                <a:latin typeface="Times New Roman" panose="02020603050405020304" pitchFamily="18" charset="0"/>
                <a:ea typeface="Arial" panose="020B0604020202020204" pitchFamily="34" charset="0"/>
              </a:rPr>
              <a:t>	   </a:t>
            </a:r>
            <a:r>
              <a:rPr lang="en-US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Iterate through the raw material plates (in decreasing order of area).</a:t>
            </a:r>
          </a:p>
          <a:p>
            <a:pPr marL="685800" lvl="1">
              <a:lnSpc>
                <a:spcPct val="115000"/>
              </a:lnSpc>
            </a:pPr>
            <a:r>
              <a:rPr lang="en-US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	   Iterate through the products (in decreasing order of area).</a:t>
            </a:r>
          </a:p>
          <a:p>
            <a:pPr marL="685800" lvl="1">
              <a:lnSpc>
                <a:spcPct val="115000"/>
              </a:lnSpc>
            </a:pPr>
            <a:r>
              <a:rPr lang="en-US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	   Find the position (x, y) where the product can be cut with the smallest area coverage.</a:t>
            </a:r>
          </a:p>
          <a:p>
            <a:pPr marL="685800" lvl="1">
              <a:lnSpc>
                <a:spcPct val="115000"/>
              </a:lnSpc>
            </a:pPr>
            <a:r>
              <a:rPr lang="en-US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	   Cut the product at that optimal position.</a:t>
            </a:r>
          </a:p>
          <a:p>
            <a:pPr marL="102870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4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Assemble the excess part to another plate:</a:t>
            </a:r>
          </a:p>
          <a:p>
            <a:pPr marL="685800" lvl="1">
              <a:lnSpc>
                <a:spcPct val="115000"/>
              </a:lnSpc>
            </a:pPr>
            <a:r>
              <a:rPr lang="en-US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	    Iterate through the cut plates (from small to large).</a:t>
            </a:r>
          </a:p>
          <a:p>
            <a:pPr marL="685800" lvl="1">
              <a:lnSpc>
                <a:spcPct val="115000"/>
              </a:lnSpc>
            </a:pPr>
            <a:r>
              <a:rPr lang="en-US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	</a:t>
            </a:r>
            <a:r>
              <a:rPr lang="en-US" b="1" i="1" dirty="0">
                <a:latin typeface="Times New Roman" panose="02020603050405020304" pitchFamily="18" charset="0"/>
                <a:ea typeface="Arial" panose="020B0604020202020204" pitchFamily="34" charset="0"/>
              </a:rPr>
              <a:t>    </a:t>
            </a:r>
            <a:r>
              <a:rPr lang="en-US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If the excess part is smaller than the uncut plate, assemble it to the larger plate.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556BDB-6ADE-7CC6-14D4-F35247605A5A}"/>
              </a:ext>
            </a:extLst>
          </p:cNvPr>
          <p:cNvSpPr/>
          <p:nvPr/>
        </p:nvSpPr>
        <p:spPr>
          <a:xfrm>
            <a:off x="6198118" y="1299238"/>
            <a:ext cx="2280623" cy="13311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6AE71A-B37A-297C-B61D-2AC22B611538}"/>
              </a:ext>
            </a:extLst>
          </p:cNvPr>
          <p:cNvSpPr/>
          <p:nvPr/>
        </p:nvSpPr>
        <p:spPr>
          <a:xfrm>
            <a:off x="6218319" y="1296710"/>
            <a:ext cx="1012219" cy="395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982A0E-A3F0-6058-FDBE-3DF14378D43C}"/>
              </a:ext>
            </a:extLst>
          </p:cNvPr>
          <p:cNvSpPr/>
          <p:nvPr/>
        </p:nvSpPr>
        <p:spPr>
          <a:xfrm>
            <a:off x="7237246" y="1312735"/>
            <a:ext cx="523874" cy="5849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1F8D258-44E8-85CA-9223-3EE85D4FDA9D}"/>
              </a:ext>
            </a:extLst>
          </p:cNvPr>
          <p:cNvSpPr/>
          <p:nvPr/>
        </p:nvSpPr>
        <p:spPr>
          <a:xfrm>
            <a:off x="7767828" y="1301177"/>
            <a:ext cx="523874" cy="4638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0E0E92-51AC-CC15-BA6A-A3B7BAC8FD34}"/>
              </a:ext>
            </a:extLst>
          </p:cNvPr>
          <p:cNvSpPr/>
          <p:nvPr/>
        </p:nvSpPr>
        <p:spPr>
          <a:xfrm>
            <a:off x="6198118" y="1692036"/>
            <a:ext cx="523874" cy="4038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EBC0FDE-2A4B-6676-8611-781B309CCA41}"/>
              </a:ext>
            </a:extLst>
          </p:cNvPr>
          <p:cNvSpPr/>
          <p:nvPr/>
        </p:nvSpPr>
        <p:spPr>
          <a:xfrm>
            <a:off x="7767828" y="1772446"/>
            <a:ext cx="425653" cy="4638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4860590-FF80-997D-51E0-59C9D77CD00D}"/>
              </a:ext>
            </a:extLst>
          </p:cNvPr>
          <p:cNvSpPr/>
          <p:nvPr/>
        </p:nvSpPr>
        <p:spPr>
          <a:xfrm>
            <a:off x="2190750" y="6077923"/>
            <a:ext cx="1012219" cy="392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350623-E4F3-62E0-8A83-496519B9A78B}"/>
              </a:ext>
            </a:extLst>
          </p:cNvPr>
          <p:cNvSpPr/>
          <p:nvPr/>
        </p:nvSpPr>
        <p:spPr>
          <a:xfrm>
            <a:off x="2798706" y="6020920"/>
            <a:ext cx="523874" cy="6146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8C31271-8290-E5D5-5B9E-F116BE6786B4}"/>
              </a:ext>
            </a:extLst>
          </p:cNvPr>
          <p:cNvSpPr/>
          <p:nvPr/>
        </p:nvSpPr>
        <p:spPr>
          <a:xfrm>
            <a:off x="3201735" y="6156841"/>
            <a:ext cx="523874" cy="4638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A4C291-BD24-A3C1-0484-BB533CA64BBA}"/>
              </a:ext>
            </a:extLst>
          </p:cNvPr>
          <p:cNvSpPr/>
          <p:nvPr/>
        </p:nvSpPr>
        <p:spPr>
          <a:xfrm>
            <a:off x="2593779" y="6258729"/>
            <a:ext cx="523874" cy="4038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35685E7-9DF5-D7D3-2379-06AEE6E3C8FD}"/>
              </a:ext>
            </a:extLst>
          </p:cNvPr>
          <p:cNvSpPr/>
          <p:nvPr/>
        </p:nvSpPr>
        <p:spPr>
          <a:xfrm>
            <a:off x="2969344" y="6350482"/>
            <a:ext cx="425653" cy="4638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4AD7A6-96A6-3066-4333-D780D737158B}"/>
              </a:ext>
            </a:extLst>
          </p:cNvPr>
          <p:cNvSpPr/>
          <p:nvPr/>
        </p:nvSpPr>
        <p:spPr>
          <a:xfrm>
            <a:off x="6182469" y="4230117"/>
            <a:ext cx="2280623" cy="13311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40A4D6F-E4E5-0454-434F-B43A02B3911A}"/>
              </a:ext>
            </a:extLst>
          </p:cNvPr>
          <p:cNvSpPr/>
          <p:nvPr/>
        </p:nvSpPr>
        <p:spPr>
          <a:xfrm>
            <a:off x="6198498" y="6137903"/>
            <a:ext cx="1012219" cy="4038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1EE4E58-B892-3571-6B60-B6B607D49134}"/>
              </a:ext>
            </a:extLst>
          </p:cNvPr>
          <p:cNvSpPr/>
          <p:nvPr/>
        </p:nvSpPr>
        <p:spPr>
          <a:xfrm>
            <a:off x="7657171" y="5943947"/>
            <a:ext cx="523874" cy="59785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510B96C-46E8-FAA1-1873-7DF2E343AE95}"/>
              </a:ext>
            </a:extLst>
          </p:cNvPr>
          <p:cNvSpPr/>
          <p:nvPr/>
        </p:nvSpPr>
        <p:spPr>
          <a:xfrm>
            <a:off x="8627499" y="6077922"/>
            <a:ext cx="523874" cy="4638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9F13E4F-6489-4BC2-D1CC-61340E1ED0FE}"/>
              </a:ext>
            </a:extLst>
          </p:cNvPr>
          <p:cNvSpPr/>
          <p:nvPr/>
        </p:nvSpPr>
        <p:spPr>
          <a:xfrm>
            <a:off x="9597827" y="6148535"/>
            <a:ext cx="523874" cy="4038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4623E8-E75A-CFF8-A4D9-626E2F47BDF9}"/>
              </a:ext>
            </a:extLst>
          </p:cNvPr>
          <p:cNvSpPr/>
          <p:nvPr/>
        </p:nvSpPr>
        <p:spPr>
          <a:xfrm>
            <a:off x="10568155" y="6088554"/>
            <a:ext cx="425653" cy="4638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6703C4-2C27-CC3C-F6FC-0A6252843540}"/>
              </a:ext>
            </a:extLst>
          </p:cNvPr>
          <p:cNvSpPr/>
          <p:nvPr/>
        </p:nvSpPr>
        <p:spPr>
          <a:xfrm>
            <a:off x="9122240" y="1290848"/>
            <a:ext cx="2280623" cy="13311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849E8C-CD38-1AD5-C2D8-08668797AB0C}"/>
              </a:ext>
            </a:extLst>
          </p:cNvPr>
          <p:cNvSpPr/>
          <p:nvPr/>
        </p:nvSpPr>
        <p:spPr>
          <a:xfrm>
            <a:off x="9122240" y="1289859"/>
            <a:ext cx="1012219" cy="402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7386457-97CC-E56D-805E-AB4502FF419E}"/>
              </a:ext>
            </a:extLst>
          </p:cNvPr>
          <p:cNvSpPr/>
          <p:nvPr/>
        </p:nvSpPr>
        <p:spPr>
          <a:xfrm>
            <a:off x="10141167" y="1305885"/>
            <a:ext cx="523874" cy="62266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DD474FC-02C8-46DB-DF0C-2DDE0F52A0DB}"/>
              </a:ext>
            </a:extLst>
          </p:cNvPr>
          <p:cNvSpPr/>
          <p:nvPr/>
        </p:nvSpPr>
        <p:spPr>
          <a:xfrm>
            <a:off x="10671749" y="1294326"/>
            <a:ext cx="523874" cy="4638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FE779CE-0D35-0F47-2097-2E6CBBB09473}"/>
              </a:ext>
            </a:extLst>
          </p:cNvPr>
          <p:cNvSpPr/>
          <p:nvPr/>
        </p:nvSpPr>
        <p:spPr>
          <a:xfrm>
            <a:off x="9102039" y="1695247"/>
            <a:ext cx="523874" cy="4038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DC4BA33-351A-5B8D-1E48-D089F31F8F6D}"/>
              </a:ext>
            </a:extLst>
          </p:cNvPr>
          <p:cNvSpPr/>
          <p:nvPr/>
        </p:nvSpPr>
        <p:spPr>
          <a:xfrm>
            <a:off x="10688925" y="1758202"/>
            <a:ext cx="425653" cy="46387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p5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6614DCB-5F77-6F28-8CF0-CEEC4E0ED15A}"/>
              </a:ext>
            </a:extLst>
          </p:cNvPr>
          <p:cNvSpPr/>
          <p:nvPr/>
        </p:nvSpPr>
        <p:spPr>
          <a:xfrm>
            <a:off x="9659696" y="1700149"/>
            <a:ext cx="425653" cy="3957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8FBC6F3-DA92-E7DB-044C-50B5C0880FE7}"/>
              </a:ext>
            </a:extLst>
          </p:cNvPr>
          <p:cNvSpPr txBox="1"/>
          <p:nvPr/>
        </p:nvSpPr>
        <p:spPr>
          <a:xfrm>
            <a:off x="6148912" y="988933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B24C30-75D7-B5B8-BEC9-925C8E578786}"/>
              </a:ext>
            </a:extLst>
          </p:cNvPr>
          <p:cNvSpPr txBox="1"/>
          <p:nvPr/>
        </p:nvSpPr>
        <p:spPr>
          <a:xfrm>
            <a:off x="9052833" y="961551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C50115B-961B-A451-5004-85481F2F6B30}"/>
              </a:ext>
            </a:extLst>
          </p:cNvPr>
          <p:cNvSpPr/>
          <p:nvPr/>
        </p:nvSpPr>
        <p:spPr>
          <a:xfrm>
            <a:off x="6218319" y="1296710"/>
            <a:ext cx="2073383" cy="96520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2F77C7A-99F2-56E0-467A-98183D35356F}"/>
              </a:ext>
            </a:extLst>
          </p:cNvPr>
          <p:cNvSpPr/>
          <p:nvPr/>
        </p:nvSpPr>
        <p:spPr>
          <a:xfrm>
            <a:off x="9115531" y="1305884"/>
            <a:ext cx="2080091" cy="817278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316678B-8F39-A45E-915C-269C2F0CB860}"/>
              </a:ext>
            </a:extLst>
          </p:cNvPr>
          <p:cNvSpPr/>
          <p:nvPr/>
        </p:nvSpPr>
        <p:spPr>
          <a:xfrm>
            <a:off x="6163660" y="2971764"/>
            <a:ext cx="1471803" cy="3259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area 1 &gt; area 2</a:t>
            </a: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0B5D42F2-70FE-0956-C577-8E4D8B30A1EF}"/>
              </a:ext>
            </a:extLst>
          </p:cNvPr>
          <p:cNvCxnSpPr>
            <a:stCxn id="68" idx="2"/>
            <a:endCxn id="71" idx="0"/>
          </p:cNvCxnSpPr>
          <p:nvPr/>
        </p:nvCxnSpPr>
        <p:spPr>
          <a:xfrm rot="5400000">
            <a:off x="6722360" y="2439113"/>
            <a:ext cx="709854" cy="3554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14F0DCCE-8D87-04CD-9ED6-FB65B3E1C39F}"/>
              </a:ext>
            </a:extLst>
          </p:cNvPr>
          <p:cNvCxnSpPr>
            <a:endCxn id="71" idx="0"/>
          </p:cNvCxnSpPr>
          <p:nvPr/>
        </p:nvCxnSpPr>
        <p:spPr>
          <a:xfrm rot="10800000" flipV="1">
            <a:off x="6899563" y="2095946"/>
            <a:ext cx="2215969" cy="8758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3CEC2AC-D737-9BFA-154C-255F05E7E904}"/>
              </a:ext>
            </a:extLst>
          </p:cNvPr>
          <p:cNvSpPr txBox="1"/>
          <p:nvPr/>
        </p:nvSpPr>
        <p:spPr>
          <a:xfrm>
            <a:off x="6182469" y="2197191"/>
            <a:ext cx="7257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area 1 </a:t>
            </a:r>
          </a:p>
        </p:txBody>
      </p:sp>
      <p:pic>
        <p:nvPicPr>
          <p:cNvPr id="80" name="Picture 4" descr="Biểu Tượng Dấu Chéo Biểu Tượng Dấu X Màu Đỏ Tròn Biểu Tượng Vector Chéo  Hình minh họa Sẵn có - Tải xuống Hình ảnh Ngay bây giờ - iStock">
            <a:extLst>
              <a:ext uri="{FF2B5EF4-FFF2-40B4-BE49-F238E27FC236}">
                <a16:creationId xmlns:a16="http://schemas.microsoft.com/office/drawing/2014/main" id="{1021B9E9-1CD0-8767-9140-5059237DB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9"/>
          <a:stretch/>
        </p:blipFill>
        <p:spPr bwMode="auto">
          <a:xfrm>
            <a:off x="8498942" y="1258220"/>
            <a:ext cx="414953" cy="50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6" descr="Dấu Tích Xanh PNG Transparent Images Free Download | Vector Files | Pngtree">
            <a:extLst>
              <a:ext uri="{FF2B5EF4-FFF2-40B4-BE49-F238E27FC236}">
                <a16:creationId xmlns:a16="http://schemas.microsoft.com/office/drawing/2014/main" id="{95F059CC-FA5B-0855-B4E3-9E6954B703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9" b="7402"/>
          <a:stretch/>
        </p:blipFill>
        <p:spPr bwMode="auto">
          <a:xfrm>
            <a:off x="11436646" y="1250646"/>
            <a:ext cx="414953" cy="46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D3B96AAC-CCA5-A877-43CB-77A10A306094}"/>
              </a:ext>
            </a:extLst>
          </p:cNvPr>
          <p:cNvSpPr/>
          <p:nvPr/>
        </p:nvSpPr>
        <p:spPr>
          <a:xfrm>
            <a:off x="9115531" y="2144353"/>
            <a:ext cx="2280623" cy="46822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543D6A4-CD26-866D-5350-75E540FF1C14}"/>
              </a:ext>
            </a:extLst>
          </p:cNvPr>
          <p:cNvSpPr/>
          <p:nvPr/>
        </p:nvSpPr>
        <p:spPr>
          <a:xfrm>
            <a:off x="8689537" y="3132392"/>
            <a:ext cx="2280623" cy="51663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6C86600C-0818-B1E2-50F9-D0A1AC63CACA}"/>
              </a:ext>
            </a:extLst>
          </p:cNvPr>
          <p:cNvCxnSpPr>
            <a:stCxn id="54" idx="2"/>
            <a:endCxn id="83" idx="0"/>
          </p:cNvCxnSpPr>
          <p:nvPr/>
        </p:nvCxnSpPr>
        <p:spPr>
          <a:xfrm rot="5400000">
            <a:off x="9791016" y="2660855"/>
            <a:ext cx="510371" cy="432703"/>
          </a:xfrm>
          <a:prstGeom prst="curvedConnector3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28CA4EC-E00C-9C84-5BF6-F69975DFAF41}"/>
              </a:ext>
            </a:extLst>
          </p:cNvPr>
          <p:cNvSpPr txBox="1"/>
          <p:nvPr/>
        </p:nvSpPr>
        <p:spPr>
          <a:xfrm>
            <a:off x="9151113" y="4193180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6141601-8EB8-4A54-0E5C-067163E85555}"/>
              </a:ext>
            </a:extLst>
          </p:cNvPr>
          <p:cNvSpPr txBox="1"/>
          <p:nvPr/>
        </p:nvSpPr>
        <p:spPr>
          <a:xfrm>
            <a:off x="10478131" y="4201843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ED1A9F-3D5F-2CD5-99F9-A33E6D808C14}"/>
              </a:ext>
            </a:extLst>
          </p:cNvPr>
          <p:cNvSpPr txBox="1"/>
          <p:nvPr/>
        </p:nvSpPr>
        <p:spPr>
          <a:xfrm>
            <a:off x="11546375" y="4184515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A67A4E7-DCBA-3ED5-D808-404987A6A80E}"/>
              </a:ext>
            </a:extLst>
          </p:cNvPr>
          <p:cNvSpPr txBox="1"/>
          <p:nvPr/>
        </p:nvSpPr>
        <p:spPr>
          <a:xfrm>
            <a:off x="9084963" y="2054034"/>
            <a:ext cx="13967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area 2 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FCCF48FC-4373-9F9F-693C-51B1D5AC519A}"/>
              </a:ext>
            </a:extLst>
          </p:cNvPr>
          <p:cNvCxnSpPr>
            <a:cxnSpLocks/>
            <a:endCxn id="60" idx="2"/>
          </p:cNvCxnSpPr>
          <p:nvPr/>
        </p:nvCxnSpPr>
        <p:spPr>
          <a:xfrm rot="10800000">
            <a:off x="9872524" y="2095947"/>
            <a:ext cx="1061167" cy="140374"/>
          </a:xfrm>
          <a:prstGeom prst="curved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FCD83D73-A22F-02DA-B4E5-18BA2024C8BC}"/>
              </a:ext>
            </a:extLst>
          </p:cNvPr>
          <p:cNvCxnSpPr>
            <a:cxnSpLocks/>
            <a:stCxn id="83" idx="1"/>
          </p:cNvCxnSpPr>
          <p:nvPr/>
        </p:nvCxnSpPr>
        <p:spPr>
          <a:xfrm rot="10800000" flipV="1">
            <a:off x="8689537" y="3390708"/>
            <a:ext cx="12700" cy="1110249"/>
          </a:xfrm>
          <a:prstGeom prst="curvedConnector4">
            <a:avLst>
              <a:gd name="adj1" fmla="val 1650000"/>
              <a:gd name="adj2" fmla="val 61633"/>
            </a:avLst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Arrow: Up 98">
            <a:extLst>
              <a:ext uri="{FF2B5EF4-FFF2-40B4-BE49-F238E27FC236}">
                <a16:creationId xmlns:a16="http://schemas.microsoft.com/office/drawing/2014/main" id="{E3413EFB-B7D0-5D36-F1D3-F88A52824C0D}"/>
              </a:ext>
            </a:extLst>
          </p:cNvPr>
          <p:cNvSpPr/>
          <p:nvPr/>
        </p:nvSpPr>
        <p:spPr>
          <a:xfrm>
            <a:off x="10533359" y="4503995"/>
            <a:ext cx="301427" cy="152400"/>
          </a:xfrm>
          <a:prstGeom prst="up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row: Up 99">
            <a:extLst>
              <a:ext uri="{FF2B5EF4-FFF2-40B4-BE49-F238E27FC236}">
                <a16:creationId xmlns:a16="http://schemas.microsoft.com/office/drawing/2014/main" id="{2E0E2B93-51CD-C43D-CAEB-8A7BD6A153C3}"/>
              </a:ext>
            </a:extLst>
          </p:cNvPr>
          <p:cNvSpPr/>
          <p:nvPr/>
        </p:nvSpPr>
        <p:spPr>
          <a:xfrm>
            <a:off x="9170091" y="4503995"/>
            <a:ext cx="301427" cy="152400"/>
          </a:xfrm>
          <a:prstGeom prst="up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row: Up 100">
            <a:extLst>
              <a:ext uri="{FF2B5EF4-FFF2-40B4-BE49-F238E27FC236}">
                <a16:creationId xmlns:a16="http://schemas.microsoft.com/office/drawing/2014/main" id="{05D14D4F-EA57-8417-F54B-A4DCBD0E58F1}"/>
              </a:ext>
            </a:extLst>
          </p:cNvPr>
          <p:cNvSpPr/>
          <p:nvPr/>
        </p:nvSpPr>
        <p:spPr>
          <a:xfrm>
            <a:off x="11582571" y="4503995"/>
            <a:ext cx="301427" cy="152400"/>
          </a:xfrm>
          <a:prstGeom prst="up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06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3171F-92F1-C897-FE29-32553FD67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F1FBA96B-9B42-919B-7BA8-19E0CC35AA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965200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C32BC732-8C0A-6F72-9F47-21AB407015B0}"/>
              </a:ext>
            </a:extLst>
          </p:cNvPr>
          <p:cNvSpPr txBox="1">
            <a:spLocks/>
          </p:cNvSpPr>
          <p:nvPr/>
        </p:nvSpPr>
        <p:spPr>
          <a:xfrm>
            <a:off x="609600" y="167546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/>
                </a:solidFill>
              </a:rPr>
              <a:t>1.4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RESULTS</a:t>
            </a:r>
            <a:endParaRPr lang="x-none" sz="2800" b="1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96ECE9-E16B-2C0F-E988-E64EE851C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7" y="6268657"/>
            <a:ext cx="5380186" cy="4038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68D134-F9AD-FA77-B7C4-80EE5CDAE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270983"/>
            <a:ext cx="10401300" cy="49841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C0B218F-1ACA-C945-D4B4-3D7537A5FA16}"/>
              </a:ext>
            </a:extLst>
          </p:cNvPr>
          <p:cNvSpPr txBox="1"/>
          <p:nvPr/>
        </p:nvSpPr>
        <p:spPr>
          <a:xfrm>
            <a:off x="7490230" y="4088232"/>
            <a:ext cx="4092171" cy="2054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Best-Fit is the most efficient in minimizing trim loss but comes at the cost of significantly higher runtime and more stock usage.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First-Fit and Combination are computationally efficient but may lead to slightly higher trim loss.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Combination performs similarly to First-Fit, with some variations in total trim loss and used stock area.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283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46D3B-35FF-ABC1-42BA-9DA41B01B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4DC8DC7D-8F4F-B85E-C51F-7CF9F1870B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965200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B5E9655E-6853-AB60-A928-973F3A7FE2B9}"/>
              </a:ext>
            </a:extLst>
          </p:cNvPr>
          <p:cNvSpPr txBox="1">
            <a:spLocks/>
          </p:cNvSpPr>
          <p:nvPr/>
        </p:nvSpPr>
        <p:spPr>
          <a:xfrm>
            <a:off x="609600" y="167546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/>
                </a:solidFill>
              </a:rPr>
              <a:t>2</a:t>
            </a:r>
            <a:r>
              <a:rPr lang="en-US" sz="2800" b="1" dirty="0">
                <a:solidFill>
                  <a:schemeClr val="bg2"/>
                </a:solidFill>
              </a:rPr>
              <a:t> 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PPO APPROACH TO TRAINING A RL AGENT</a:t>
            </a:r>
            <a:endParaRPr lang="x-none" sz="28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EC3E7-8F3F-E611-D66F-00D8A9F7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16</a:t>
            </a:fld>
            <a:endParaRPr lang="x-non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5C4D99-2A86-117C-2B99-E3A65497F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7" y="6268657"/>
            <a:ext cx="5380186" cy="4038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1A77C-6746-BDEB-090E-13971F6692D0}"/>
              </a:ext>
            </a:extLst>
          </p:cNvPr>
          <p:cNvSpPr txBox="1">
            <a:spLocks/>
          </p:cNvSpPr>
          <p:nvPr/>
        </p:nvSpPr>
        <p:spPr>
          <a:xfrm>
            <a:off x="1494388" y="2167504"/>
            <a:ext cx="1003481" cy="595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Google Sans" panose="020B0503030502040204" pitchFamily="34" charset="0"/>
                <a:ea typeface="Google Sans" panose="020B0503030502040204" pitchFamily="34" charset="0"/>
                <a:cs typeface="+mj-cs"/>
              </a:defRPr>
            </a:lvl1pPr>
          </a:lstStyle>
          <a:p>
            <a:r>
              <a:rPr lang="en-US" sz="4000" dirty="0">
                <a:solidFill>
                  <a:srgbClr val="F37121"/>
                </a:solidFill>
                <a:latin typeface="+mj-lt"/>
              </a:rPr>
              <a:t>2.1</a:t>
            </a:r>
            <a:endParaRPr lang="x-none" sz="4000" dirty="0">
              <a:solidFill>
                <a:srgbClr val="F37121"/>
              </a:solidFill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CA80E41-CE52-1B22-0F10-852BEB3FE1CE}"/>
              </a:ext>
            </a:extLst>
          </p:cNvPr>
          <p:cNvSpPr txBox="1">
            <a:spLocks/>
          </p:cNvSpPr>
          <p:nvPr/>
        </p:nvSpPr>
        <p:spPr>
          <a:xfrm>
            <a:off x="2393371" y="2205017"/>
            <a:ext cx="7898709" cy="5041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Google Sans" panose="020B0503030502040204" pitchFamily="34" charset="0"/>
                <a:ea typeface="Google Sans" panose="020B0503030502040204" pitchFamily="34" charset="0"/>
                <a:cs typeface="+mj-cs"/>
              </a:defRPr>
            </a:lvl1pPr>
          </a:lstStyle>
          <a:p>
            <a:r>
              <a:rPr lang="en-US" sz="2800" dirty="0">
                <a:solidFill>
                  <a:srgbClr val="0070C0"/>
                </a:solidFill>
                <a:latin typeface="+mj-lt"/>
              </a:rPr>
              <a:t>...</a:t>
            </a:r>
            <a:endParaRPr lang="x-none" sz="28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AB8E57-5290-D753-8420-A43258E424AF}"/>
              </a:ext>
            </a:extLst>
          </p:cNvPr>
          <p:cNvSpPr txBox="1">
            <a:spLocks/>
          </p:cNvSpPr>
          <p:nvPr/>
        </p:nvSpPr>
        <p:spPr>
          <a:xfrm>
            <a:off x="1494388" y="3597144"/>
            <a:ext cx="1003481" cy="595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Google Sans" panose="020B0503030502040204" pitchFamily="34" charset="0"/>
                <a:ea typeface="Google Sans" panose="020B0503030502040204" pitchFamily="34" charset="0"/>
                <a:cs typeface="+mj-cs"/>
              </a:defRPr>
            </a:lvl1pPr>
          </a:lstStyle>
          <a:p>
            <a:r>
              <a:rPr lang="en-US" sz="4000" dirty="0">
                <a:solidFill>
                  <a:srgbClr val="F37121"/>
                </a:solidFill>
                <a:latin typeface="+mj-lt"/>
              </a:rPr>
              <a:t>3.3</a:t>
            </a:r>
            <a:endParaRPr lang="x-none" sz="4000" dirty="0">
              <a:solidFill>
                <a:srgbClr val="F3712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49082AC-D7E3-6060-C5E0-2890E414A1DA}"/>
              </a:ext>
            </a:extLst>
          </p:cNvPr>
          <p:cNvSpPr txBox="1">
            <a:spLocks/>
          </p:cNvSpPr>
          <p:nvPr/>
        </p:nvSpPr>
        <p:spPr>
          <a:xfrm>
            <a:off x="2393371" y="3648366"/>
            <a:ext cx="8116456" cy="5041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Google Sans" panose="020B0503030502040204" pitchFamily="34" charset="0"/>
                <a:ea typeface="Google Sans" panose="020B0503030502040204" pitchFamily="34" charset="0"/>
                <a:cs typeface="+mj-cs"/>
              </a:defRPr>
            </a:lvl1pPr>
          </a:lstStyle>
          <a:p>
            <a:r>
              <a:rPr lang="en-US" sz="2800" dirty="0">
                <a:solidFill>
                  <a:srgbClr val="0070C0"/>
                </a:solidFill>
                <a:latin typeface="+mj-lt"/>
              </a:rPr>
              <a:t>…</a:t>
            </a:r>
            <a:endParaRPr lang="x-none" sz="28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76051E-7A2C-6DC0-8CA6-F8A2273B6611}"/>
              </a:ext>
            </a:extLst>
          </p:cNvPr>
          <p:cNvSpPr txBox="1">
            <a:spLocks/>
          </p:cNvSpPr>
          <p:nvPr/>
        </p:nvSpPr>
        <p:spPr>
          <a:xfrm>
            <a:off x="1494388" y="2885082"/>
            <a:ext cx="1003481" cy="595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Google Sans" panose="020B0503030502040204" pitchFamily="34" charset="0"/>
                <a:ea typeface="Google Sans" panose="020B0503030502040204" pitchFamily="34" charset="0"/>
                <a:cs typeface="+mj-cs"/>
              </a:defRPr>
            </a:lvl1pPr>
          </a:lstStyle>
          <a:p>
            <a:r>
              <a:rPr lang="en-US" sz="4000" dirty="0">
                <a:solidFill>
                  <a:srgbClr val="F37121"/>
                </a:solidFill>
                <a:latin typeface="+mj-lt"/>
              </a:rPr>
              <a:t>2.2</a:t>
            </a:r>
            <a:endParaRPr lang="x-none" sz="4000" dirty="0">
              <a:solidFill>
                <a:srgbClr val="F37121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EBA6D8-F598-5A34-85B1-8042A5BA56A7}"/>
              </a:ext>
            </a:extLst>
          </p:cNvPr>
          <p:cNvSpPr txBox="1">
            <a:spLocks/>
          </p:cNvSpPr>
          <p:nvPr/>
        </p:nvSpPr>
        <p:spPr>
          <a:xfrm>
            <a:off x="2393371" y="2930788"/>
            <a:ext cx="8457509" cy="5041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Google Sans" panose="020B0503030502040204" pitchFamily="34" charset="0"/>
                <a:ea typeface="Google Sans" panose="020B0503030502040204" pitchFamily="34" charset="0"/>
                <a:cs typeface="+mj-cs"/>
              </a:defRPr>
            </a:lvl1pPr>
          </a:lstStyle>
          <a:p>
            <a:r>
              <a:rPr lang="en-US" sz="2800" dirty="0">
                <a:solidFill>
                  <a:srgbClr val="0070C0"/>
                </a:solidFill>
                <a:latin typeface="+mj-lt"/>
              </a:rPr>
              <a:t>…</a:t>
            </a:r>
            <a:endParaRPr lang="x-none" sz="2800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2788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00E65-313D-DDBC-2842-6AD473661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AD13925-80CF-22D4-C352-8CB6B9FC95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965200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3D301611-4DB3-739F-A8AE-EF7688F4B813}"/>
              </a:ext>
            </a:extLst>
          </p:cNvPr>
          <p:cNvSpPr txBox="1">
            <a:spLocks/>
          </p:cNvSpPr>
          <p:nvPr/>
        </p:nvSpPr>
        <p:spPr>
          <a:xfrm>
            <a:off x="609600" y="167546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/>
                </a:solidFill>
              </a:rPr>
              <a:t>3</a:t>
            </a:r>
            <a:r>
              <a:rPr lang="en-US" sz="2800" b="1" dirty="0">
                <a:solidFill>
                  <a:schemeClr val="bg2"/>
                </a:solidFill>
              </a:rPr>
              <a:t> 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Q - LEARNING</a:t>
            </a:r>
            <a:endParaRPr lang="x-none" sz="28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361F3-9C86-A69B-4226-597BE3ED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17</a:t>
            </a:fld>
            <a:endParaRPr lang="x-non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B3D154-731D-B611-56DD-1A2C6A3C1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7" y="6268657"/>
            <a:ext cx="5380186" cy="4038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C86C3A-1C32-DAC0-7132-03BFE48E519B}"/>
              </a:ext>
            </a:extLst>
          </p:cNvPr>
          <p:cNvSpPr txBox="1">
            <a:spLocks/>
          </p:cNvSpPr>
          <p:nvPr/>
        </p:nvSpPr>
        <p:spPr>
          <a:xfrm>
            <a:off x="1494388" y="2167504"/>
            <a:ext cx="1003481" cy="595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Google Sans" panose="020B0503030502040204" pitchFamily="34" charset="0"/>
                <a:ea typeface="Google Sans" panose="020B0503030502040204" pitchFamily="34" charset="0"/>
                <a:cs typeface="+mj-cs"/>
              </a:defRPr>
            </a:lvl1pPr>
          </a:lstStyle>
          <a:p>
            <a:r>
              <a:rPr lang="en-US" sz="4000" dirty="0">
                <a:solidFill>
                  <a:srgbClr val="F37121"/>
                </a:solidFill>
                <a:latin typeface="+mj-lt"/>
              </a:rPr>
              <a:t>3.1</a:t>
            </a:r>
            <a:endParaRPr lang="x-none" sz="4000" dirty="0">
              <a:solidFill>
                <a:srgbClr val="F37121"/>
              </a:solidFill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071626-E08D-169C-7251-F21BE26EA9A4}"/>
              </a:ext>
            </a:extLst>
          </p:cNvPr>
          <p:cNvSpPr txBox="1">
            <a:spLocks/>
          </p:cNvSpPr>
          <p:nvPr/>
        </p:nvSpPr>
        <p:spPr>
          <a:xfrm>
            <a:off x="2393371" y="2205017"/>
            <a:ext cx="7898709" cy="5041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Google Sans" panose="020B0503030502040204" pitchFamily="34" charset="0"/>
                <a:ea typeface="Google Sans" panose="020B0503030502040204" pitchFamily="34" charset="0"/>
                <a:cs typeface="+mj-cs"/>
              </a:defRPr>
            </a:lvl1pPr>
          </a:lstStyle>
          <a:p>
            <a:r>
              <a:rPr lang="en-US" sz="2800" dirty="0">
                <a:solidFill>
                  <a:srgbClr val="0070C0"/>
                </a:solidFill>
                <a:latin typeface="+mj-lt"/>
              </a:rPr>
              <a:t>…</a:t>
            </a:r>
            <a:endParaRPr lang="x-none" sz="28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F7F0E78-020F-FFD9-A52D-CC32BBD48308}"/>
              </a:ext>
            </a:extLst>
          </p:cNvPr>
          <p:cNvSpPr txBox="1">
            <a:spLocks/>
          </p:cNvSpPr>
          <p:nvPr/>
        </p:nvSpPr>
        <p:spPr>
          <a:xfrm>
            <a:off x="1494388" y="3597144"/>
            <a:ext cx="1003481" cy="595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Google Sans" panose="020B0503030502040204" pitchFamily="34" charset="0"/>
                <a:ea typeface="Google Sans" panose="020B0503030502040204" pitchFamily="34" charset="0"/>
                <a:cs typeface="+mj-cs"/>
              </a:defRPr>
            </a:lvl1pPr>
          </a:lstStyle>
          <a:p>
            <a:r>
              <a:rPr lang="en-US" sz="4000" dirty="0">
                <a:solidFill>
                  <a:srgbClr val="F37121"/>
                </a:solidFill>
                <a:latin typeface="+mj-lt"/>
              </a:rPr>
              <a:t>3.3</a:t>
            </a:r>
            <a:endParaRPr lang="x-none" sz="4000" dirty="0">
              <a:solidFill>
                <a:srgbClr val="F3712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3E81448-14FE-229A-4F12-142A03FE8692}"/>
              </a:ext>
            </a:extLst>
          </p:cNvPr>
          <p:cNvSpPr txBox="1">
            <a:spLocks/>
          </p:cNvSpPr>
          <p:nvPr/>
        </p:nvSpPr>
        <p:spPr>
          <a:xfrm>
            <a:off x="2393371" y="3648366"/>
            <a:ext cx="8116456" cy="5041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Google Sans" panose="020B0503030502040204" pitchFamily="34" charset="0"/>
                <a:ea typeface="Google Sans" panose="020B0503030502040204" pitchFamily="34" charset="0"/>
                <a:cs typeface="+mj-cs"/>
              </a:defRPr>
            </a:lvl1pPr>
          </a:lstStyle>
          <a:p>
            <a:r>
              <a:rPr lang="en-US" sz="2800" dirty="0">
                <a:solidFill>
                  <a:srgbClr val="0070C0"/>
                </a:solidFill>
                <a:latin typeface="+mj-lt"/>
              </a:rPr>
              <a:t>…</a:t>
            </a:r>
            <a:endParaRPr lang="x-none" sz="28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02C8D4A-F166-FCAF-1D07-5F0E916E7C61}"/>
              </a:ext>
            </a:extLst>
          </p:cNvPr>
          <p:cNvSpPr txBox="1">
            <a:spLocks/>
          </p:cNvSpPr>
          <p:nvPr/>
        </p:nvSpPr>
        <p:spPr>
          <a:xfrm>
            <a:off x="1494388" y="2885082"/>
            <a:ext cx="1003481" cy="595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Google Sans" panose="020B0503030502040204" pitchFamily="34" charset="0"/>
                <a:ea typeface="Google Sans" panose="020B0503030502040204" pitchFamily="34" charset="0"/>
                <a:cs typeface="+mj-cs"/>
              </a:defRPr>
            </a:lvl1pPr>
          </a:lstStyle>
          <a:p>
            <a:r>
              <a:rPr lang="en-US" sz="4000" dirty="0">
                <a:solidFill>
                  <a:srgbClr val="F37121"/>
                </a:solidFill>
                <a:latin typeface="+mj-lt"/>
              </a:rPr>
              <a:t>3.2</a:t>
            </a:r>
            <a:endParaRPr lang="x-none" sz="4000" dirty="0">
              <a:solidFill>
                <a:srgbClr val="F37121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A06BB7C-F817-8582-0DD3-4D52C228054E}"/>
              </a:ext>
            </a:extLst>
          </p:cNvPr>
          <p:cNvSpPr txBox="1">
            <a:spLocks/>
          </p:cNvSpPr>
          <p:nvPr/>
        </p:nvSpPr>
        <p:spPr>
          <a:xfrm>
            <a:off x="2393371" y="2930788"/>
            <a:ext cx="8457509" cy="5041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Google Sans" panose="020B0503030502040204" pitchFamily="34" charset="0"/>
                <a:ea typeface="Google Sans" panose="020B0503030502040204" pitchFamily="34" charset="0"/>
                <a:cs typeface="+mj-cs"/>
              </a:defRPr>
            </a:lvl1pPr>
          </a:lstStyle>
          <a:p>
            <a:r>
              <a:rPr lang="en-US" sz="2800" dirty="0">
                <a:solidFill>
                  <a:srgbClr val="0070C0"/>
                </a:solidFill>
                <a:latin typeface="+mj-lt"/>
              </a:rPr>
              <a:t>…</a:t>
            </a:r>
            <a:endParaRPr lang="x-none" sz="2800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3918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1F10E8C7-468F-9F46-8231-CA88038926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965200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F5AE9793-6BAF-F448-99B9-31A411ACBCB0}"/>
              </a:ext>
            </a:extLst>
          </p:cNvPr>
          <p:cNvSpPr txBox="1">
            <a:spLocks/>
          </p:cNvSpPr>
          <p:nvPr/>
        </p:nvSpPr>
        <p:spPr>
          <a:xfrm>
            <a:off x="609600" y="167546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/>
                </a:solidFill>
              </a:rPr>
              <a:t>3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DEMONSTRATION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A8D70-21D1-EF46-9A8F-7F141A00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18</a:t>
            </a:fld>
            <a:endParaRPr lang="x-none"/>
          </a:p>
        </p:txBody>
      </p:sp>
      <p:sp>
        <p:nvSpPr>
          <p:cNvPr id="28" name="AutoShape 14">
            <a:extLst>
              <a:ext uri="{FF2B5EF4-FFF2-40B4-BE49-F238E27FC236}">
                <a16:creationId xmlns:a16="http://schemas.microsoft.com/office/drawing/2014/main" id="{2A1C569F-A865-B623-213A-C10CC6DD12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18" name="Picture 2" descr="10 Tips for Software Demos - Visitor Queue Blog | Identify Website Traffic">
            <a:extLst>
              <a:ext uri="{FF2B5EF4-FFF2-40B4-BE49-F238E27FC236}">
                <a16:creationId xmlns:a16="http://schemas.microsoft.com/office/drawing/2014/main" id="{2923A538-F99F-A2F0-E3CD-6789D78BF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640" y="1222255"/>
            <a:ext cx="7792720" cy="509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CD1BC3-72A3-BD23-CEEA-938D65F79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27" y="6492325"/>
            <a:ext cx="6020640" cy="1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46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9463386-0B75-CC46-AAFD-693470F2816B}"/>
              </a:ext>
            </a:extLst>
          </p:cNvPr>
          <p:cNvSpPr/>
          <p:nvPr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CC95BAD-1051-D14A-A2ED-67EE951937C7}"/>
              </a:ext>
            </a:extLst>
          </p:cNvPr>
          <p:cNvSpPr/>
          <p:nvPr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4DA5FEF-EAF7-7645-B0BE-475CDFB8EFB1}"/>
              </a:ext>
            </a:extLst>
          </p:cNvPr>
          <p:cNvSpPr/>
          <p:nvPr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7C41C3-37CF-D048-AE7D-FFF9DCC8F03C}"/>
              </a:ext>
            </a:extLst>
          </p:cNvPr>
          <p:cNvSpPr/>
          <p:nvPr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F4A51A-9780-A043-9191-080CE4D0878B}"/>
              </a:ext>
            </a:extLst>
          </p:cNvPr>
          <p:cNvSpPr/>
          <p:nvPr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3E1FE3-E4C8-2241-9200-CEC360C515C4}"/>
              </a:ext>
            </a:extLst>
          </p:cNvPr>
          <p:cNvSpPr/>
          <p:nvPr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366514-74EA-CF4D-9A7D-88C37B7C4D3F}"/>
              </a:ext>
            </a:extLst>
          </p:cNvPr>
          <p:cNvSpPr txBox="1"/>
          <p:nvPr/>
        </p:nvSpPr>
        <p:spPr>
          <a:xfrm>
            <a:off x="621580" y="5440671"/>
            <a:ext cx="11077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000" b="1" kern="1200" spc="-100" dirty="0">
                <a:solidFill>
                  <a:srgbClr val="F37121"/>
                </a:solidFill>
                <a:latin typeface="+mj-lt"/>
                <a:cs typeface="Arial" panose="020B0604020202020204" pitchFamily="34" charset="0"/>
              </a:rPr>
              <a:t>III</a:t>
            </a:r>
            <a:r>
              <a:rPr kumimoji="0" lang="en-US" sz="4000" b="1" u="none" strike="noStrike" kern="1200" cap="none" spc="-100" normalizeH="0" baseline="0" noProof="0" dirty="0">
                <a:ln>
                  <a:noFill/>
                </a:ln>
                <a:solidFill>
                  <a:srgbClr val="F37121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. CONCLUSION</a:t>
            </a:r>
            <a:endParaRPr lang="en-US" sz="4000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524A475-6DA2-C54A-94D5-2EBD3CCA1C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990" t="29979" r="14237" b="30359"/>
          <a:stretch/>
        </p:blipFill>
        <p:spPr>
          <a:xfrm>
            <a:off x="621580" y="4004415"/>
            <a:ext cx="2160712" cy="82423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CB3428-9346-324A-9953-A4AF1842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19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2429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493 1.85185E-6 L 3.95833E-6 1.85185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2756A57-DFF0-6F0F-A913-FB75AB8A9D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9343"/>
          <a:stretch/>
        </p:blipFill>
        <p:spPr>
          <a:xfrm>
            <a:off x="8964487" y="1817162"/>
            <a:ext cx="2360328" cy="32444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05AB5B-B958-FDEC-E237-0967E6479E8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847" t="2393" r="38829"/>
          <a:stretch/>
        </p:blipFill>
        <p:spPr>
          <a:xfrm>
            <a:off x="798100" y="1743748"/>
            <a:ext cx="2672251" cy="33722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F63F570-B482-38B5-A734-4CC75B67C0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463" t="54585" r="50267" b="11691"/>
          <a:stretch/>
        </p:blipFill>
        <p:spPr>
          <a:xfrm>
            <a:off x="6918983" y="1787475"/>
            <a:ext cx="2360328" cy="32618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52BFE9-B11B-5D97-5041-922C33EFD8E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100" t="31101" r="47514" b="17343"/>
          <a:stretch/>
        </p:blipFill>
        <p:spPr>
          <a:xfrm>
            <a:off x="4972754" y="1770216"/>
            <a:ext cx="2290788" cy="3278657"/>
          </a:xfrm>
          <a:prstGeom prst="rect">
            <a:avLst/>
          </a:prstGeom>
        </p:spPr>
      </p:pic>
      <p:sp>
        <p:nvSpPr>
          <p:cNvPr id="9" name="Flowchart: Data 8">
            <a:extLst>
              <a:ext uri="{FF2B5EF4-FFF2-40B4-BE49-F238E27FC236}">
                <a16:creationId xmlns:a16="http://schemas.microsoft.com/office/drawing/2014/main" id="{7ECC1F45-9294-DD36-CE65-561A6B02318B}"/>
              </a:ext>
            </a:extLst>
          </p:cNvPr>
          <p:cNvSpPr/>
          <p:nvPr/>
        </p:nvSpPr>
        <p:spPr>
          <a:xfrm>
            <a:off x="3406048" y="1754912"/>
            <a:ext cx="584767" cy="332698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C8087B-F0AB-FD04-4926-0774ED68BD4D}"/>
              </a:ext>
            </a:extLst>
          </p:cNvPr>
          <p:cNvSpPr txBox="1"/>
          <p:nvPr/>
        </p:nvSpPr>
        <p:spPr>
          <a:xfrm>
            <a:off x="406400" y="274320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</a:rPr>
              <a:t>MEMBERS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30E3FA-C5D9-0E9D-2985-25338D8AB6C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5573" t="22600" r="9763" b="18128"/>
          <a:stretch/>
        </p:blipFill>
        <p:spPr>
          <a:xfrm>
            <a:off x="2944420" y="1754912"/>
            <a:ext cx="2199561" cy="3372256"/>
          </a:xfrm>
          <a:prstGeom prst="rect">
            <a:avLst/>
          </a:prstGeom>
        </p:spPr>
      </p:pic>
      <p:sp>
        <p:nvSpPr>
          <p:cNvPr id="6" name="Flowchart: Data 5">
            <a:extLst>
              <a:ext uri="{FF2B5EF4-FFF2-40B4-BE49-F238E27FC236}">
                <a16:creationId xmlns:a16="http://schemas.microsoft.com/office/drawing/2014/main" id="{2A894D68-DC6F-ADEF-8018-3D0057D94789}"/>
              </a:ext>
            </a:extLst>
          </p:cNvPr>
          <p:cNvSpPr/>
          <p:nvPr/>
        </p:nvSpPr>
        <p:spPr>
          <a:xfrm rot="577738">
            <a:off x="2505863" y="1327019"/>
            <a:ext cx="1071338" cy="3920121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6C38449A-C236-135D-B6BD-A4B06EB26AA0}"/>
              </a:ext>
            </a:extLst>
          </p:cNvPr>
          <p:cNvSpPr/>
          <p:nvPr/>
        </p:nvSpPr>
        <p:spPr>
          <a:xfrm rot="501540">
            <a:off x="309532" y="1503130"/>
            <a:ext cx="1147961" cy="3881551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B5ED732F-38DD-5E8F-57C6-7F960566801C}"/>
              </a:ext>
            </a:extLst>
          </p:cNvPr>
          <p:cNvSpPr/>
          <p:nvPr/>
        </p:nvSpPr>
        <p:spPr>
          <a:xfrm rot="615518">
            <a:off x="4591078" y="905313"/>
            <a:ext cx="1161292" cy="4402174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ata 14">
            <a:extLst>
              <a:ext uri="{FF2B5EF4-FFF2-40B4-BE49-F238E27FC236}">
                <a16:creationId xmlns:a16="http://schemas.microsoft.com/office/drawing/2014/main" id="{CBB15E08-DA76-E75B-744C-A64CA1CDA73A}"/>
              </a:ext>
            </a:extLst>
          </p:cNvPr>
          <p:cNvSpPr/>
          <p:nvPr/>
        </p:nvSpPr>
        <p:spPr>
          <a:xfrm rot="601185">
            <a:off x="6720791" y="1109692"/>
            <a:ext cx="1112917" cy="4415771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ata 17">
            <a:extLst>
              <a:ext uri="{FF2B5EF4-FFF2-40B4-BE49-F238E27FC236}">
                <a16:creationId xmlns:a16="http://schemas.microsoft.com/office/drawing/2014/main" id="{8B5B678D-C870-F300-9426-41F01F35F363}"/>
              </a:ext>
            </a:extLst>
          </p:cNvPr>
          <p:cNvSpPr/>
          <p:nvPr/>
        </p:nvSpPr>
        <p:spPr>
          <a:xfrm rot="656807">
            <a:off x="8900821" y="819288"/>
            <a:ext cx="1085339" cy="439045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DB8A6C-E80C-24DA-3223-ABC8D38E4F0F}"/>
              </a:ext>
            </a:extLst>
          </p:cNvPr>
          <p:cNvSpPr txBox="1"/>
          <p:nvPr/>
        </p:nvSpPr>
        <p:spPr>
          <a:xfrm>
            <a:off x="872671" y="5313113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Ha Khai Hoan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2042A7-D91F-F861-67C1-DAD9442FD270}"/>
              </a:ext>
            </a:extLst>
          </p:cNvPr>
          <p:cNvSpPr txBox="1"/>
          <p:nvPr/>
        </p:nvSpPr>
        <p:spPr>
          <a:xfrm>
            <a:off x="2596838" y="5320290"/>
            <a:ext cx="1952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Nguyen Quoc Vuong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5DF668-876E-5F1F-A795-8E6ABA5C3A8D}"/>
              </a:ext>
            </a:extLst>
          </p:cNvPr>
          <p:cNvSpPr txBox="1"/>
          <p:nvPr/>
        </p:nvSpPr>
        <p:spPr>
          <a:xfrm>
            <a:off x="4881797" y="5313114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Nguyen Van Thu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47AE65-DD82-3FC7-A01D-794D8453000C}"/>
              </a:ext>
            </a:extLst>
          </p:cNvPr>
          <p:cNvSpPr txBox="1"/>
          <p:nvPr/>
        </p:nvSpPr>
        <p:spPr>
          <a:xfrm>
            <a:off x="6730270" y="5327774"/>
            <a:ext cx="200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Dang Phuc Bao Chau</a:t>
            </a:r>
          </a:p>
        </p:txBody>
      </p: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DFE93A85-40C8-5755-D03E-E6DAF7A10C4C}"/>
              </a:ext>
            </a:extLst>
          </p:cNvPr>
          <p:cNvSpPr/>
          <p:nvPr/>
        </p:nvSpPr>
        <p:spPr>
          <a:xfrm rot="551696">
            <a:off x="10810429" y="1078786"/>
            <a:ext cx="1178004" cy="441102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06DCCD-8B61-A224-9763-97707A5D5055}"/>
              </a:ext>
            </a:extLst>
          </p:cNvPr>
          <p:cNvSpPr txBox="1"/>
          <p:nvPr/>
        </p:nvSpPr>
        <p:spPr>
          <a:xfrm>
            <a:off x="9026288" y="5313113"/>
            <a:ext cx="20255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Nguyen Van Sy Thinh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1F10E8C7-468F-9F46-8231-CA88038926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965200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F5AE9793-6BAF-F448-99B9-31A411ACBCB0}"/>
              </a:ext>
            </a:extLst>
          </p:cNvPr>
          <p:cNvSpPr txBox="1">
            <a:spLocks/>
          </p:cNvSpPr>
          <p:nvPr/>
        </p:nvSpPr>
        <p:spPr>
          <a:xfrm>
            <a:off x="609600" y="167546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/>
                </a:solidFill>
              </a:rPr>
              <a:t>CONCLUSION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C74991-F884-EB62-06E2-5F2161DC2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96" y="5746281"/>
            <a:ext cx="5582429" cy="924054"/>
          </a:xfrm>
          <a:prstGeom prst="rect">
            <a:avLst/>
          </a:prstGeom>
        </p:spPr>
      </p:pic>
      <p:sp>
        <p:nvSpPr>
          <p:cNvPr id="26" name="Slide Number Placeholder 4">
            <a:extLst>
              <a:ext uri="{FF2B5EF4-FFF2-40B4-BE49-F238E27FC236}">
                <a16:creationId xmlns:a16="http://schemas.microsoft.com/office/drawing/2014/main" id="{D1F491A3-966D-48E6-1CBD-B4A8C834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8694" y="8080208"/>
            <a:ext cx="596198" cy="251969"/>
          </a:xfrm>
        </p:spPr>
        <p:txBody>
          <a:bodyPr/>
          <a:lstStyle/>
          <a:p>
            <a:fld id="{E012F146-47F9-A646-B182-8CC39B8AD32B}" type="slidenum">
              <a:rPr lang="x-none" smtClean="0"/>
              <a:pPr/>
              <a:t>20</a:t>
            </a:fld>
            <a:endParaRPr lang="x-none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7CF281D-C58D-A283-69C8-4DB7B92D3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63" y="8047274"/>
            <a:ext cx="3924848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15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9"/>
          <p:cNvSpPr txBox="1"/>
          <p:nvPr/>
        </p:nvSpPr>
        <p:spPr>
          <a:xfrm>
            <a:off x="5220586" y="2521079"/>
            <a:ext cx="6825217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en-US" sz="5600" b="1" i="0" u="none" strike="noStrike" cap="none" dirty="0">
                <a:solidFill>
                  <a:schemeClr val="bg1"/>
                </a:solidFill>
                <a:latin typeface="+mj-lt"/>
                <a:ea typeface="Times New Roman"/>
                <a:cs typeface="Times New Roman"/>
                <a:sym typeface="Times New Roman"/>
              </a:rPr>
              <a:t>THANK YOU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en-US" sz="5600" b="1" i="0" u="none" strike="noStrike" cap="none" dirty="0">
                <a:solidFill>
                  <a:schemeClr val="bg1"/>
                </a:solidFill>
                <a:latin typeface="+mj-lt"/>
                <a:ea typeface="Times New Roman"/>
                <a:cs typeface="Times New Roman"/>
                <a:sym typeface="Times New Roman"/>
              </a:rPr>
              <a:t>FOR WATCHING</a:t>
            </a:r>
            <a:endParaRPr sz="5600" b="0" i="0" u="none" strike="noStrike" cap="none" dirty="0">
              <a:solidFill>
                <a:schemeClr val="bg1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9"/>
          <p:cNvSpPr/>
          <p:nvPr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9"/>
          <p:cNvSpPr/>
          <p:nvPr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9"/>
          <p:cNvSpPr/>
          <p:nvPr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9"/>
          <p:cNvSpPr/>
          <p:nvPr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9"/>
          <p:cNvSpPr/>
          <p:nvPr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9"/>
          <p:cNvSpPr/>
          <p:nvPr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9"/>
          <p:cNvSpPr txBox="1">
            <a:spLocks noGrp="1"/>
          </p:cNvSpPr>
          <p:nvPr>
            <p:ph type="sldNum" idx="12"/>
          </p:nvPr>
        </p:nvSpPr>
        <p:spPr>
          <a:xfrm>
            <a:off x="11311875" y="6415503"/>
            <a:ext cx="596198" cy="25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050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 l="-1812"/>
          <a:stretch/>
        </p:blipFill>
        <p:spPr>
          <a:xfrm>
            <a:off x="-1" y="-92765"/>
            <a:ext cx="12317497" cy="696653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/>
          <p:nvPr/>
        </p:nvSpPr>
        <p:spPr>
          <a:xfrm>
            <a:off x="0" y="-139100"/>
            <a:ext cx="5183700" cy="711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5000" b="1" i="0" u="none" strike="noStrike" cap="none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CONTENT</a:t>
            </a:r>
            <a:endParaRPr sz="5000" b="1" i="0" u="none" strike="noStrike" cap="none" dirty="0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504604" y="2834910"/>
            <a:ext cx="3680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26D"/>
              </a:buClr>
              <a:buSzPts val="4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" name="Google Shape;186;p24"/>
          <p:cNvGrpSpPr/>
          <p:nvPr/>
        </p:nvGrpSpPr>
        <p:grpSpPr>
          <a:xfrm>
            <a:off x="4744654" y="2863532"/>
            <a:ext cx="7066817" cy="773741"/>
            <a:chOff x="5829424" y="1893693"/>
            <a:chExt cx="9206379" cy="1008000"/>
          </a:xfrm>
        </p:grpSpPr>
        <p:grpSp>
          <p:nvGrpSpPr>
            <p:cNvPr id="187" name="Google Shape;187;p24"/>
            <p:cNvGrpSpPr/>
            <p:nvPr/>
          </p:nvGrpSpPr>
          <p:grpSpPr>
            <a:xfrm>
              <a:off x="5829424" y="1893693"/>
              <a:ext cx="1008000" cy="1008000"/>
              <a:chOff x="5829424" y="1893693"/>
              <a:chExt cx="1008000" cy="1008000"/>
            </a:xfrm>
          </p:grpSpPr>
          <p:sp>
            <p:nvSpPr>
              <p:cNvPr id="188" name="Google Shape;188;p24"/>
              <p:cNvSpPr/>
              <p:nvPr/>
            </p:nvSpPr>
            <p:spPr>
              <a:xfrm flipH="1">
                <a:off x="5829424" y="1893693"/>
                <a:ext cx="1008000" cy="100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endParaRPr sz="14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24"/>
              <p:cNvSpPr/>
              <p:nvPr/>
            </p:nvSpPr>
            <p:spPr>
              <a:xfrm flipH="1">
                <a:off x="5901424" y="1965318"/>
                <a:ext cx="864000" cy="864000"/>
              </a:xfrm>
              <a:prstGeom prst="ellipse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endParaRPr sz="1400" b="1" i="0" u="none" strike="noStrike" cap="none">
                  <a:solidFill>
                    <a:srgbClr val="19226D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24"/>
              <p:cNvSpPr txBox="1"/>
              <p:nvPr/>
            </p:nvSpPr>
            <p:spPr>
              <a:xfrm>
                <a:off x="6100355" y="2056900"/>
                <a:ext cx="536928" cy="6815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Arial"/>
                  <a:buNone/>
                </a:pPr>
                <a:r>
                  <a:rPr lang="en-US" sz="2800" b="1" dirty="0">
                    <a:solidFill>
                      <a:srgbClr val="FFFFFF"/>
                    </a:solidFill>
                  </a:rPr>
                  <a:t>II</a:t>
                </a:r>
                <a:endParaRPr sz="2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1" name="Google Shape;191;p24"/>
            <p:cNvSpPr txBox="1"/>
            <p:nvPr/>
          </p:nvSpPr>
          <p:spPr>
            <a:xfrm>
              <a:off x="7164403" y="2063277"/>
              <a:ext cx="7871400" cy="62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500" b="1" i="0" u="none" strike="noStrike" cap="none" dirty="0">
                  <a:solidFill>
                    <a:srgbClr val="FFFFFF"/>
                  </a:solidFill>
                </a:rPr>
                <a:t>IMPLEMENTATION</a:t>
              </a:r>
              <a:endParaRPr sz="2500" b="1" i="0" u="none" strike="noStrike" cap="none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92" name="Google Shape;192;p24"/>
          <p:cNvGrpSpPr/>
          <p:nvPr/>
        </p:nvGrpSpPr>
        <p:grpSpPr>
          <a:xfrm>
            <a:off x="4744654" y="1260237"/>
            <a:ext cx="6117374" cy="773741"/>
            <a:chOff x="5807760" y="1383135"/>
            <a:chExt cx="7969481" cy="1008000"/>
          </a:xfrm>
        </p:grpSpPr>
        <p:grpSp>
          <p:nvGrpSpPr>
            <p:cNvPr id="193" name="Google Shape;193;p24"/>
            <p:cNvGrpSpPr/>
            <p:nvPr/>
          </p:nvGrpSpPr>
          <p:grpSpPr>
            <a:xfrm>
              <a:off x="5807760" y="1383135"/>
              <a:ext cx="7969481" cy="1008000"/>
              <a:chOff x="5829424" y="806038"/>
              <a:chExt cx="7969481" cy="1008000"/>
            </a:xfrm>
          </p:grpSpPr>
          <p:grpSp>
            <p:nvGrpSpPr>
              <p:cNvPr id="194" name="Google Shape;194;p24"/>
              <p:cNvGrpSpPr/>
              <p:nvPr/>
            </p:nvGrpSpPr>
            <p:grpSpPr>
              <a:xfrm>
                <a:off x="5829424" y="806038"/>
                <a:ext cx="1008000" cy="1008000"/>
                <a:chOff x="5829424" y="806038"/>
                <a:chExt cx="1008000" cy="1008000"/>
              </a:xfrm>
            </p:grpSpPr>
            <p:sp>
              <p:nvSpPr>
                <p:cNvPr id="195" name="Google Shape;195;p24"/>
                <p:cNvSpPr/>
                <p:nvPr/>
              </p:nvSpPr>
              <p:spPr>
                <a:xfrm flipH="1">
                  <a:off x="5829424" y="806038"/>
                  <a:ext cx="1008000" cy="10080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"/>
                    <a:buNone/>
                  </a:pPr>
                  <a:endParaRPr sz="14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Google Shape;196;p24"/>
                <p:cNvSpPr/>
                <p:nvPr/>
              </p:nvSpPr>
              <p:spPr>
                <a:xfrm flipH="1">
                  <a:off x="5901424" y="878038"/>
                  <a:ext cx="864000" cy="864000"/>
                </a:xfrm>
                <a:prstGeom prst="ellipse">
                  <a:avLst/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"/>
                    <a:buNone/>
                  </a:pPr>
                  <a:endParaRPr sz="14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7" name="Google Shape;197;p24"/>
              <p:cNvSpPr txBox="1"/>
              <p:nvPr/>
            </p:nvSpPr>
            <p:spPr>
              <a:xfrm>
                <a:off x="7164405" y="1063526"/>
                <a:ext cx="6634500" cy="62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rial"/>
                  <a:buNone/>
                </a:pPr>
                <a:r>
                  <a:rPr lang="en-US" sz="2500" b="1" dirty="0">
                    <a:solidFill>
                      <a:srgbClr val="FFFFFF"/>
                    </a:solidFill>
                  </a:rPr>
                  <a:t>PROJECT OVERVIEW</a:t>
                </a:r>
                <a:endParaRPr sz="2500" b="1" i="0" u="none" strike="noStrike" cap="none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98" name="Google Shape;198;p24"/>
            <p:cNvSpPr txBox="1"/>
            <p:nvPr/>
          </p:nvSpPr>
          <p:spPr>
            <a:xfrm>
              <a:off x="6198822" y="1568127"/>
              <a:ext cx="284100" cy="68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en-US" sz="2800" b="1" dirty="0">
                  <a:solidFill>
                    <a:srgbClr val="FFFFFF"/>
                  </a:solidFill>
                </a:rPr>
                <a:t>I</a:t>
              </a:r>
              <a:endParaRPr sz="28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p24"/>
          <p:cNvGrpSpPr/>
          <p:nvPr/>
        </p:nvGrpSpPr>
        <p:grpSpPr>
          <a:xfrm>
            <a:off x="4744648" y="4466827"/>
            <a:ext cx="6762019" cy="773741"/>
            <a:chOff x="4709565" y="3508655"/>
            <a:chExt cx="8809300" cy="1008000"/>
          </a:xfrm>
        </p:grpSpPr>
        <p:grpSp>
          <p:nvGrpSpPr>
            <p:cNvPr id="200" name="Google Shape;200;p24"/>
            <p:cNvGrpSpPr/>
            <p:nvPr/>
          </p:nvGrpSpPr>
          <p:grpSpPr>
            <a:xfrm>
              <a:off x="4709565" y="3508655"/>
              <a:ext cx="1008000" cy="1008000"/>
              <a:chOff x="5829424" y="2981348"/>
              <a:chExt cx="1008000" cy="1008000"/>
            </a:xfrm>
          </p:grpSpPr>
          <p:sp>
            <p:nvSpPr>
              <p:cNvPr id="201" name="Google Shape;201;p24"/>
              <p:cNvSpPr/>
              <p:nvPr/>
            </p:nvSpPr>
            <p:spPr>
              <a:xfrm flipH="1">
                <a:off x="5829424" y="2981348"/>
                <a:ext cx="1008000" cy="100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24"/>
              <p:cNvSpPr/>
              <p:nvPr/>
            </p:nvSpPr>
            <p:spPr>
              <a:xfrm flipH="1">
                <a:off x="5901424" y="3052598"/>
                <a:ext cx="864000" cy="864000"/>
              </a:xfrm>
              <a:prstGeom prst="ellipse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24"/>
              <p:cNvSpPr txBox="1"/>
              <p:nvPr/>
            </p:nvSpPr>
            <p:spPr>
              <a:xfrm>
                <a:off x="6000927" y="3143809"/>
                <a:ext cx="723229" cy="6815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Arial"/>
                  <a:buNone/>
                </a:pPr>
                <a:r>
                  <a:rPr lang="en-US" sz="2800" b="1" dirty="0">
                    <a:solidFill>
                      <a:srgbClr val="FFFFFF"/>
                    </a:solidFill>
                  </a:rPr>
                  <a:t>III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4" name="Google Shape;204;p24"/>
            <p:cNvSpPr txBox="1"/>
            <p:nvPr/>
          </p:nvSpPr>
          <p:spPr>
            <a:xfrm>
              <a:off x="6083065" y="3752029"/>
              <a:ext cx="7435800" cy="62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500" b="1" dirty="0">
                  <a:solidFill>
                    <a:srgbClr val="FFFFFF"/>
                  </a:solidFill>
                </a:rPr>
                <a:t>CONCLUSION</a:t>
              </a:r>
              <a:endParaRPr sz="2500" b="1" i="0" u="none" strike="noStrike" cap="none" dirty="0">
                <a:solidFill>
                  <a:srgbClr val="FFFFFF"/>
                </a:solidFill>
              </a:endParaRPr>
            </a:p>
          </p:txBody>
        </p:sp>
      </p:grpSp>
      <p:pic>
        <p:nvPicPr>
          <p:cNvPr id="205" name="Google Shape;205;p24"/>
          <p:cNvPicPr preferRelativeResize="0"/>
          <p:nvPr/>
        </p:nvPicPr>
        <p:blipFill rotWithShape="1">
          <a:blip r:embed="rId4">
            <a:alphaModFix/>
          </a:blip>
          <a:srcRect l="11990" t="29978" r="14237" b="30357"/>
          <a:stretch/>
        </p:blipFill>
        <p:spPr>
          <a:xfrm>
            <a:off x="10143700" y="308144"/>
            <a:ext cx="1822517" cy="69522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4"/>
          <p:cNvSpPr/>
          <p:nvPr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4"/>
          <p:cNvSpPr/>
          <p:nvPr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4"/>
          <p:cNvSpPr txBox="1">
            <a:spLocks noGrp="1"/>
          </p:cNvSpPr>
          <p:nvPr>
            <p:ph type="sldNum" idx="12"/>
          </p:nvPr>
        </p:nvSpPr>
        <p:spPr>
          <a:xfrm>
            <a:off x="11311875" y="6415503"/>
            <a:ext cx="596198" cy="25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9463386-0B75-CC46-AAFD-693470F2816B}"/>
              </a:ext>
            </a:extLst>
          </p:cNvPr>
          <p:cNvSpPr/>
          <p:nvPr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CC95BAD-1051-D14A-A2ED-67EE951937C7}"/>
              </a:ext>
            </a:extLst>
          </p:cNvPr>
          <p:cNvSpPr/>
          <p:nvPr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4DA5FEF-EAF7-7645-B0BE-475CDFB8EFB1}"/>
              </a:ext>
            </a:extLst>
          </p:cNvPr>
          <p:cNvSpPr/>
          <p:nvPr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7C41C3-37CF-D048-AE7D-FFF9DCC8F03C}"/>
              </a:ext>
            </a:extLst>
          </p:cNvPr>
          <p:cNvSpPr/>
          <p:nvPr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F4A51A-9780-A043-9191-080CE4D0878B}"/>
              </a:ext>
            </a:extLst>
          </p:cNvPr>
          <p:cNvSpPr/>
          <p:nvPr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3E1FE3-E4C8-2241-9200-CEC360C515C4}"/>
              </a:ext>
            </a:extLst>
          </p:cNvPr>
          <p:cNvSpPr/>
          <p:nvPr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366514-74EA-CF4D-9A7D-88C37B7C4D3F}"/>
              </a:ext>
            </a:extLst>
          </p:cNvPr>
          <p:cNvSpPr txBox="1"/>
          <p:nvPr/>
        </p:nvSpPr>
        <p:spPr>
          <a:xfrm>
            <a:off x="621580" y="5440671"/>
            <a:ext cx="11077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000" b="1" kern="1200" spc="-100" dirty="0">
                <a:solidFill>
                  <a:srgbClr val="F37121"/>
                </a:solidFill>
                <a:latin typeface="+mj-lt"/>
                <a:cs typeface="Arial" panose="020B0604020202020204" pitchFamily="34" charset="0"/>
              </a:rPr>
              <a:t>I</a:t>
            </a:r>
            <a:r>
              <a:rPr kumimoji="0" lang="en-US" sz="4000" b="1" u="none" strike="noStrike" kern="1200" cap="none" spc="-100" normalizeH="0" baseline="0" noProof="0" dirty="0">
                <a:ln>
                  <a:noFill/>
                </a:ln>
                <a:solidFill>
                  <a:srgbClr val="F37121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. PROJECT</a:t>
            </a:r>
            <a:r>
              <a:rPr kumimoji="0" lang="en-US" sz="4000" b="1" u="none" strike="noStrike" kern="1200" cap="none" spc="-100" normalizeH="0" noProof="0" dirty="0">
                <a:ln>
                  <a:noFill/>
                </a:ln>
                <a:solidFill>
                  <a:srgbClr val="F37121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 OVERVIEW</a:t>
            </a:r>
            <a:endParaRPr lang="en-US" sz="4000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524A475-6DA2-C54A-94D5-2EBD3CCA1C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990" t="29979" r="14237" b="30359"/>
          <a:stretch/>
        </p:blipFill>
        <p:spPr>
          <a:xfrm>
            <a:off x="621580" y="4004415"/>
            <a:ext cx="2160712" cy="82423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CB3428-9346-324A-9953-A4AF1842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25968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1F10E8C7-468F-9F46-8231-CA88038926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965200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F5AE9793-6BAF-F448-99B9-31A411ACBCB0}"/>
              </a:ext>
            </a:extLst>
          </p:cNvPr>
          <p:cNvSpPr txBox="1">
            <a:spLocks/>
          </p:cNvSpPr>
          <p:nvPr/>
        </p:nvSpPr>
        <p:spPr>
          <a:xfrm>
            <a:off x="609600" y="167546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/>
                </a:solidFill>
              </a:rPr>
              <a:t>PROJECT OVERVIEW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FB34F405-E3B6-B541-9303-08CD6283BD4F}"/>
              </a:ext>
            </a:extLst>
          </p:cNvPr>
          <p:cNvSpPr txBox="1">
            <a:spLocks/>
          </p:cNvSpPr>
          <p:nvPr/>
        </p:nvSpPr>
        <p:spPr>
          <a:xfrm>
            <a:off x="1815120" y="3806787"/>
            <a:ext cx="1003481" cy="595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Google Sans" panose="020B0503030502040204" pitchFamily="34" charset="0"/>
                <a:ea typeface="Google Sans" panose="020B0503030502040204" pitchFamily="34" charset="0"/>
                <a:cs typeface="+mj-cs"/>
              </a:defRPr>
            </a:lvl1pPr>
          </a:lstStyle>
          <a:p>
            <a:r>
              <a:rPr lang="en-US" sz="4000" dirty="0">
                <a:solidFill>
                  <a:srgbClr val="F37121"/>
                </a:solidFill>
                <a:latin typeface="+mj-lt"/>
              </a:rPr>
              <a:t>2</a:t>
            </a:r>
            <a:endParaRPr lang="x-none" sz="4000" dirty="0">
              <a:solidFill>
                <a:srgbClr val="F37121"/>
              </a:solidFill>
              <a:latin typeface="+mj-lt"/>
            </a:endParaRP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077A2E14-AD93-A041-99F8-8FF33C678789}"/>
              </a:ext>
            </a:extLst>
          </p:cNvPr>
          <p:cNvSpPr txBox="1">
            <a:spLocks/>
          </p:cNvSpPr>
          <p:nvPr/>
        </p:nvSpPr>
        <p:spPr>
          <a:xfrm>
            <a:off x="2714104" y="3898200"/>
            <a:ext cx="8116456" cy="5041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Google Sans" panose="020B0503030502040204" pitchFamily="34" charset="0"/>
                <a:ea typeface="Google Sans" panose="020B0503030502040204" pitchFamily="34" charset="0"/>
                <a:cs typeface="+mj-cs"/>
              </a:defRPr>
            </a:lvl1pPr>
          </a:lstStyle>
          <a:p>
            <a:r>
              <a:rPr lang="en-US" sz="2800" dirty="0">
                <a:solidFill>
                  <a:srgbClr val="0070C0"/>
                </a:solidFill>
                <a:latin typeface="BR Omega VN" pitchFamily="2" charset="77"/>
              </a:rPr>
              <a:t>CONSTRAINTS - INPUT &amp; OUTPUT DATA</a:t>
            </a:r>
            <a:endParaRPr lang="x-none" sz="2800" dirty="0">
              <a:solidFill>
                <a:srgbClr val="0070C0"/>
              </a:solidFill>
              <a:latin typeface="BR Omega VN" pitchFamily="2" charset="77"/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C9AD008C-8E9E-6F41-BFEC-17A63E078D7E}"/>
              </a:ext>
            </a:extLst>
          </p:cNvPr>
          <p:cNvSpPr txBox="1">
            <a:spLocks/>
          </p:cNvSpPr>
          <p:nvPr/>
        </p:nvSpPr>
        <p:spPr>
          <a:xfrm>
            <a:off x="1815120" y="2542012"/>
            <a:ext cx="1003481" cy="595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Google Sans" panose="020B0503030502040204" pitchFamily="34" charset="0"/>
                <a:ea typeface="Google Sans" panose="020B0503030502040204" pitchFamily="34" charset="0"/>
                <a:cs typeface="+mj-cs"/>
              </a:defRPr>
            </a:lvl1pPr>
          </a:lstStyle>
          <a:p>
            <a:r>
              <a:rPr lang="en-US" sz="4000" dirty="0">
                <a:solidFill>
                  <a:srgbClr val="F37121"/>
                </a:solidFill>
                <a:latin typeface="+mj-lt"/>
              </a:rPr>
              <a:t>1</a:t>
            </a:r>
            <a:endParaRPr lang="x-none" sz="4000" dirty="0">
              <a:solidFill>
                <a:srgbClr val="F37121"/>
              </a:solidFill>
              <a:latin typeface="+mj-lt"/>
            </a:endParaRP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CAC6E902-7B6A-6649-9B4A-428284CCEE49}"/>
              </a:ext>
            </a:extLst>
          </p:cNvPr>
          <p:cNvSpPr txBox="1">
            <a:spLocks/>
          </p:cNvSpPr>
          <p:nvPr/>
        </p:nvSpPr>
        <p:spPr>
          <a:xfrm>
            <a:off x="2714103" y="2587719"/>
            <a:ext cx="5228417" cy="5041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Google Sans" panose="020B0503030502040204" pitchFamily="34" charset="0"/>
                <a:ea typeface="Google Sans" panose="020B0503030502040204" pitchFamily="34" charset="0"/>
                <a:cs typeface="+mj-cs"/>
              </a:defRPr>
            </a:lvl1pPr>
          </a:lstStyle>
          <a:p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</a:rPr>
              <a:t>PROBLEM – CASE STUDY</a:t>
            </a:r>
            <a:endParaRPr lang="x-none" sz="2800" dirty="0">
              <a:solidFill>
                <a:srgbClr val="0070C0"/>
              </a:solidFill>
              <a:latin typeface="BR Omega VN" pitchFamily="2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A8D70-21D1-EF46-9A8F-7F141A00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5</a:t>
            </a:fld>
            <a:endParaRPr lang="x-non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B7C26E-80E5-E50D-4F96-E57C4FF82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" y="6360486"/>
            <a:ext cx="7487695" cy="36200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2D0D5A8-F617-9DCB-3171-75E81BE196A2}"/>
              </a:ext>
            </a:extLst>
          </p:cNvPr>
          <p:cNvSpPr txBox="1">
            <a:spLocks/>
          </p:cNvSpPr>
          <p:nvPr/>
        </p:nvSpPr>
        <p:spPr>
          <a:xfrm>
            <a:off x="1815119" y="4958592"/>
            <a:ext cx="1003481" cy="595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Google Sans" panose="020B0503030502040204" pitchFamily="34" charset="0"/>
                <a:ea typeface="Google Sans" panose="020B0503030502040204" pitchFamily="34" charset="0"/>
                <a:cs typeface="+mj-cs"/>
              </a:defRPr>
            </a:lvl1pPr>
          </a:lstStyle>
          <a:p>
            <a:r>
              <a:rPr lang="en-US" sz="4000" dirty="0">
                <a:solidFill>
                  <a:srgbClr val="F37121"/>
                </a:solidFill>
                <a:latin typeface="+mj-lt"/>
              </a:rPr>
              <a:t>3</a:t>
            </a:r>
            <a:endParaRPr lang="x-none" sz="4000" dirty="0">
              <a:solidFill>
                <a:srgbClr val="F37121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15D386-CBA5-E1E5-D84A-5A092FC7CE3E}"/>
              </a:ext>
            </a:extLst>
          </p:cNvPr>
          <p:cNvSpPr txBox="1">
            <a:spLocks/>
          </p:cNvSpPr>
          <p:nvPr/>
        </p:nvSpPr>
        <p:spPr>
          <a:xfrm>
            <a:off x="2714103" y="5050005"/>
            <a:ext cx="8116456" cy="5041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Google Sans" panose="020B0503030502040204" pitchFamily="34" charset="0"/>
                <a:ea typeface="Google Sans" panose="020B0503030502040204" pitchFamily="34" charset="0"/>
                <a:cs typeface="+mj-cs"/>
              </a:defRPr>
            </a:lvl1pPr>
          </a:lstStyle>
          <a:p>
            <a:r>
              <a:rPr lang="en-US" sz="2800" dirty="0">
                <a:solidFill>
                  <a:srgbClr val="0070C0"/>
                </a:solidFill>
                <a:latin typeface="BR Omega VN" pitchFamily="2" charset="77"/>
              </a:rPr>
              <a:t>Input &amp; Output Data</a:t>
            </a:r>
            <a:endParaRPr lang="x-none" sz="2800" dirty="0">
              <a:solidFill>
                <a:srgbClr val="0070C0"/>
              </a:solidFill>
              <a:latin typeface="BR Omega VN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5939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16A601-F6A9-73B7-70FA-9C526F59F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64" y="6224976"/>
            <a:ext cx="4153480" cy="38105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F10E8C7-468F-9F46-8231-CA88038926C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965200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F5AE9793-6BAF-F448-99B9-31A411ACBCB0}"/>
              </a:ext>
            </a:extLst>
          </p:cNvPr>
          <p:cNvSpPr txBox="1">
            <a:spLocks/>
          </p:cNvSpPr>
          <p:nvPr/>
        </p:nvSpPr>
        <p:spPr>
          <a:xfrm>
            <a:off x="609600" y="167546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/>
                </a:solidFill>
              </a:rPr>
              <a:t>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PROBLEM – 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A8D70-21D1-EF46-9A8F-7F141A00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6</a:t>
            </a:fld>
            <a:endParaRPr lang="x-non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82DFF8-6A4B-5F98-F358-089CD87FF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4739" y="1628099"/>
            <a:ext cx="1991003" cy="13828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BD111E-0917-9938-0924-1155D0371A53}"/>
              </a:ext>
            </a:extLst>
          </p:cNvPr>
          <p:cNvSpPr txBox="1"/>
          <p:nvPr/>
        </p:nvSpPr>
        <p:spPr>
          <a:xfrm>
            <a:off x="678656" y="1132746"/>
            <a:ext cx="52649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Cutting Stock Problem (2D) is an important optimization problem in many industries such as metal processing, wood manufacturing, glass cutting, textiles...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1971AE-D828-01E5-52DB-554EEA745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1850" y="1028608"/>
            <a:ext cx="5010150" cy="24119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861F24-7725-BC3D-2C3E-5D5A49019EC6}"/>
              </a:ext>
            </a:extLst>
          </p:cNvPr>
          <p:cNvSpPr txBox="1"/>
          <p:nvPr/>
        </p:nvSpPr>
        <p:spPr>
          <a:xfrm>
            <a:off x="5486400" y="5486312"/>
            <a:ext cx="63103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📌Objective: Cut large raw material sheets into small pieces as required while minimizing material waste.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♻️ Practical application: Reduce production costs, optimize resources, protect the environment.</a:t>
            </a:r>
          </a:p>
        </p:txBody>
      </p:sp>
      <p:pic>
        <p:nvPicPr>
          <p:cNvPr id="11" name="Picture 10" descr="Types of Glass Used in Construction">
            <a:extLst>
              <a:ext uri="{FF2B5EF4-FFF2-40B4-BE49-F238E27FC236}">
                <a16:creationId xmlns:a16="http://schemas.microsoft.com/office/drawing/2014/main" id="{5316957B-3B45-9165-A3EA-24ECFC2F4F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50" y="3673690"/>
            <a:ext cx="2111915" cy="15348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Dự án Nhà máy gia công – sản xuất kính chất lượng cao - Vietnam Construction">
            <a:extLst>
              <a:ext uri="{FF2B5EF4-FFF2-40B4-BE49-F238E27FC236}">
                <a16:creationId xmlns:a16="http://schemas.microsoft.com/office/drawing/2014/main" id="{5789BB0A-E0F4-AFE9-2B03-72575B23D9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5" y="4173295"/>
            <a:ext cx="4153479" cy="2310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Bị thương nặng vì mảnh kính do chiêu lắp kính thường cho cửa thủy lực | Hal  glass">
            <a:extLst>
              <a:ext uri="{FF2B5EF4-FFF2-40B4-BE49-F238E27FC236}">
                <a16:creationId xmlns:a16="http://schemas.microsoft.com/office/drawing/2014/main" id="{6FF946C1-C3ED-4C01-BD94-562D5C11A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780" y="3673691"/>
            <a:ext cx="2022621" cy="15169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999E3E-8456-7458-0A21-7432017784ED}"/>
              </a:ext>
            </a:extLst>
          </p:cNvPr>
          <p:cNvSpPr txBox="1"/>
          <p:nvPr/>
        </p:nvSpPr>
        <p:spPr>
          <a:xfrm>
            <a:off x="871538" y="2230693"/>
            <a:ext cx="59578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"Case Study: Optimizing Glass Cutting in Manufacturing"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4CCA1D-45B7-0040-74CA-719CA36C312C}"/>
              </a:ext>
            </a:extLst>
          </p:cNvPr>
          <p:cNvSpPr txBox="1"/>
          <p:nvPr/>
        </p:nvSpPr>
        <p:spPr>
          <a:xfrm>
            <a:off x="678655" y="2816830"/>
            <a:ext cx="55221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Cutting large glass panels into smaller custom sizes presents material waste challenges.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Factories struggle with inefficient cutting layouts, increasing costs and waste.</a:t>
            </a:r>
          </a:p>
        </p:txBody>
      </p:sp>
    </p:spTree>
    <p:extLst>
      <p:ext uri="{BB962C8B-B14F-4D97-AF65-F5344CB8AC3E}">
        <p14:creationId xmlns:p14="http://schemas.microsoft.com/office/powerpoint/2010/main" val="388249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1F10E8C7-468F-9F46-8231-CA88038926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965200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F5AE9793-6BAF-F448-99B9-31A411ACBCB0}"/>
              </a:ext>
            </a:extLst>
          </p:cNvPr>
          <p:cNvSpPr txBox="1">
            <a:spLocks/>
          </p:cNvSpPr>
          <p:nvPr/>
        </p:nvSpPr>
        <p:spPr>
          <a:xfrm>
            <a:off x="609600" y="167546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/>
                </a:solidFill>
                <a:latin typeface="+mn-lt"/>
              </a:rPr>
              <a:t>2 </a:t>
            </a:r>
            <a:r>
              <a:rPr lang="en-US" sz="2800" b="1" dirty="0">
                <a:solidFill>
                  <a:srgbClr val="0070C0"/>
                </a:solidFill>
                <a:latin typeface="+mn-lt"/>
              </a:rPr>
              <a:t>CONSTRAINTS - INPUT &amp; OUTPUT DATA</a:t>
            </a:r>
            <a:endParaRPr lang="x-none" sz="28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A8D70-21D1-EF46-9A8F-7F141A00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7</a:t>
            </a:fld>
            <a:endParaRPr lang="x-non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46F566-3961-E34E-590A-257CFE174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44" y="6382569"/>
            <a:ext cx="3924848" cy="276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B19BFB-7A57-57F3-DD61-124B61A3AE74}"/>
              </a:ext>
            </a:extLst>
          </p:cNvPr>
          <p:cNvSpPr txBox="1"/>
          <p:nvPr/>
        </p:nvSpPr>
        <p:spPr>
          <a:xfrm>
            <a:off x="788844" y="1518638"/>
            <a:ext cx="672300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Demand constraint: The number of cut products must meet the order demand.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Material usage constraint: The total area of ​​cut products must not exceed the size of the raw material.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overlap constraint: The cut pieces must not overlap.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large gap constraint: Minimize the gap between cut pieces.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from edge constraint: Cuts must start from the edge of the raw material sheet.</a:t>
            </a:r>
          </a:p>
        </p:txBody>
      </p:sp>
      <p:pic>
        <p:nvPicPr>
          <p:cNvPr id="7" name="Picture 6" descr="Global Constraint Catalog: Cdiffn">
            <a:extLst>
              <a:ext uri="{FF2B5EF4-FFF2-40B4-BE49-F238E27FC236}">
                <a16:creationId xmlns:a16="http://schemas.microsoft.com/office/drawing/2014/main" id="{AD99404B-44EC-1474-0C55-11427A1762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" t="24547" r="67636" b="76"/>
          <a:stretch/>
        </p:blipFill>
        <p:spPr bwMode="auto">
          <a:xfrm>
            <a:off x="8681883" y="1076072"/>
            <a:ext cx="3316875" cy="230411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B6AD19-AA5A-5447-D119-72996A91B3AA}"/>
              </a:ext>
            </a:extLst>
          </p:cNvPr>
          <p:cNvSpPr txBox="1"/>
          <p:nvPr/>
        </p:nvSpPr>
        <p:spPr>
          <a:xfrm>
            <a:off x="8591198" y="3416011"/>
            <a:ext cx="3316875" cy="855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</a:pPr>
            <a:r>
              <a:rPr lang="en-US" sz="1100" i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(A): Two pieces R</a:t>
            </a:r>
            <a:r>
              <a:rPr lang="en-US" sz="1100" i="1" baseline="-25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1</a:t>
            </a:r>
            <a:r>
              <a:rPr lang="en-US" sz="1100" i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​ (blue) and R</a:t>
            </a:r>
            <a:r>
              <a:rPr lang="en-US" sz="1100" i="1" baseline="-25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2</a:t>
            </a:r>
            <a:r>
              <a:rPr lang="en-US" sz="1100" i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​ (red) are placed so that they do not overlap, with the dashed outline showing the space limit that each piece occupies.</a:t>
            </a:r>
            <a:endParaRPr lang="en-US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3742B5-DA4B-E096-537D-7FAD576649DB}"/>
              </a:ext>
            </a:extLst>
          </p:cNvPr>
          <p:cNvSpPr/>
          <p:nvPr/>
        </p:nvSpPr>
        <p:spPr>
          <a:xfrm>
            <a:off x="904875" y="1076072"/>
            <a:ext cx="2076450" cy="3559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#Constraints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7CEC9-71E1-DEE5-CFD0-588699E18300}"/>
              </a:ext>
            </a:extLst>
          </p:cNvPr>
          <p:cNvSpPr/>
          <p:nvPr/>
        </p:nvSpPr>
        <p:spPr>
          <a:xfrm>
            <a:off x="788844" y="3820603"/>
            <a:ext cx="2076450" cy="3559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#Input &amp; output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4E645A-AAE3-C075-C50F-FC4BD188AA50}"/>
              </a:ext>
            </a:extLst>
          </p:cNvPr>
          <p:cNvSpPr txBox="1"/>
          <p:nvPr/>
        </p:nvSpPr>
        <p:spPr>
          <a:xfrm>
            <a:off x="763066" y="4508791"/>
            <a:ext cx="62663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created a test data set of 10 batches. Each batch contains 10 stocks with different product sizes, but ensures that the number of stocks is enough to cut all the required products.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DA9A4A-BBE9-D382-5EDB-9DF712090A6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5928"/>
          <a:stretch/>
        </p:blipFill>
        <p:spPr>
          <a:xfrm>
            <a:off x="7322825" y="4500851"/>
            <a:ext cx="2718115" cy="2138072"/>
          </a:xfrm>
          <a:prstGeom prst="rect">
            <a:avLst/>
          </a:prstGeom>
        </p:spPr>
      </p:pic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642F9A30-A244-FE7D-B8CB-D574F29B1721}"/>
              </a:ext>
            </a:extLst>
          </p:cNvPr>
          <p:cNvSpPr/>
          <p:nvPr/>
        </p:nvSpPr>
        <p:spPr>
          <a:xfrm>
            <a:off x="2981325" y="5323023"/>
            <a:ext cx="1531794" cy="983679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ACC782-30D9-A5E5-C326-8ABC52DD0CF5}"/>
              </a:ext>
            </a:extLst>
          </p:cNvPr>
          <p:cNvSpPr txBox="1"/>
          <p:nvPr/>
        </p:nvSpPr>
        <p:spPr>
          <a:xfrm>
            <a:off x="644169" y="5666485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batch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48E615-CE66-03FB-C394-C0536B0D8182}"/>
              </a:ext>
            </a:extLst>
          </p:cNvPr>
          <p:cNvSpPr txBox="1"/>
          <p:nvPr/>
        </p:nvSpPr>
        <p:spPr>
          <a:xfrm>
            <a:off x="1434584" y="5445531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Stock size 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47A92F-6059-B466-FC87-C0133404693D}"/>
              </a:ext>
            </a:extLst>
          </p:cNvPr>
          <p:cNvSpPr txBox="1"/>
          <p:nvPr/>
        </p:nvSpPr>
        <p:spPr>
          <a:xfrm>
            <a:off x="1434584" y="5974262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size set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10E193B1-CDA3-36B7-DBB3-DDE810EF6C38}"/>
              </a:ext>
            </a:extLst>
          </p:cNvPr>
          <p:cNvSpPr/>
          <p:nvPr/>
        </p:nvSpPr>
        <p:spPr>
          <a:xfrm>
            <a:off x="1388865" y="5445531"/>
            <a:ext cx="45719" cy="738664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639E12-11C7-84E4-1C12-101D67CA7E6C}"/>
              </a:ext>
            </a:extLst>
          </p:cNvPr>
          <p:cNvSpPr txBox="1"/>
          <p:nvPr/>
        </p:nvSpPr>
        <p:spPr>
          <a:xfrm>
            <a:off x="4723459" y="5360668"/>
            <a:ext cx="19597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Area Used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Average Surplus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Stock Used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Execution Time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8941C68-DF4B-EADF-9844-157CD9FBB8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34327" y="1533528"/>
            <a:ext cx="1238249" cy="723897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52EE366-3B3D-9819-1103-9224BE1855CA}"/>
              </a:ext>
            </a:extLst>
          </p:cNvPr>
          <p:cNvSpPr txBox="1"/>
          <p:nvPr/>
        </p:nvSpPr>
        <p:spPr>
          <a:xfrm>
            <a:off x="7910015" y="247620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56957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3B897-8343-0A8B-02A3-EBBA12AAF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91657C-D4A2-A4F0-6C80-88139C868567}"/>
              </a:ext>
            </a:extLst>
          </p:cNvPr>
          <p:cNvCxnSpPr>
            <a:cxnSpLocks/>
          </p:cNvCxnSpPr>
          <p:nvPr/>
        </p:nvCxnSpPr>
        <p:spPr>
          <a:xfrm flipH="1">
            <a:off x="9173763" y="2063932"/>
            <a:ext cx="175287" cy="85619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89C66948-C5A9-811A-F1B5-18464BD693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965200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31FB5D32-38BC-397B-4331-375CA56A94F0}"/>
              </a:ext>
            </a:extLst>
          </p:cNvPr>
          <p:cNvSpPr txBox="1">
            <a:spLocks/>
          </p:cNvSpPr>
          <p:nvPr/>
        </p:nvSpPr>
        <p:spPr>
          <a:xfrm>
            <a:off x="609600" y="167546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/>
                </a:solidFill>
              </a:rPr>
              <a:t>3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</a:rPr>
              <a:t>TASK</a:t>
            </a:r>
            <a:endParaRPr lang="x-none" sz="2800" b="1" dirty="0">
              <a:solidFill>
                <a:srgbClr val="0070C0"/>
              </a:solidFill>
              <a:latin typeface="BR Omega VN" pitchFamily="2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93AFB-1203-6EF4-641B-A9790E270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8</a:t>
            </a:fld>
            <a:endParaRPr lang="x-non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C6A328-8A99-46AA-5FF2-9D94AF260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44" y="6382569"/>
            <a:ext cx="3924848" cy="276264"/>
          </a:xfrm>
          <a:prstGeom prst="rect">
            <a:avLst/>
          </a:prstGeom>
        </p:spPr>
      </p:pic>
      <p:sp>
        <p:nvSpPr>
          <p:cNvPr id="2" name="AutoShape 14">
            <a:extLst>
              <a:ext uri="{FF2B5EF4-FFF2-40B4-BE49-F238E27FC236}">
                <a16:creationId xmlns:a16="http://schemas.microsoft.com/office/drawing/2014/main" id="{182984A7-EE85-15BD-BE83-3729877BC5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24577" y="414620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59DA9D4-554E-C6B9-C737-A977D53A5AA7}"/>
              </a:ext>
            </a:extLst>
          </p:cNvPr>
          <p:cNvSpPr/>
          <p:nvPr/>
        </p:nvSpPr>
        <p:spPr>
          <a:xfrm>
            <a:off x="609600" y="4657956"/>
            <a:ext cx="10972800" cy="4013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ACF70D-3FAA-9EFB-C8F2-1BB9AAF8C4C7}"/>
              </a:ext>
            </a:extLst>
          </p:cNvPr>
          <p:cNvCxnSpPr>
            <a:cxnSpLocks/>
          </p:cNvCxnSpPr>
          <p:nvPr/>
        </p:nvCxnSpPr>
        <p:spPr>
          <a:xfrm>
            <a:off x="2971269" y="5974922"/>
            <a:ext cx="328622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BE3707-12FC-2A79-80F9-EDDCFBBF4B48}"/>
              </a:ext>
            </a:extLst>
          </p:cNvPr>
          <p:cNvCxnSpPr/>
          <p:nvPr/>
        </p:nvCxnSpPr>
        <p:spPr>
          <a:xfrm>
            <a:off x="2595349" y="5040202"/>
            <a:ext cx="375920" cy="9347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5C96B1E-7EED-45C8-0A85-D344908A129E}"/>
              </a:ext>
            </a:extLst>
          </p:cNvPr>
          <p:cNvSpPr txBox="1"/>
          <p:nvPr/>
        </p:nvSpPr>
        <p:spPr>
          <a:xfrm>
            <a:off x="609598" y="435794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Master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EE859F-21DD-0A0C-EBE2-513371F5AAF9}"/>
              </a:ext>
            </a:extLst>
          </p:cNvPr>
          <p:cNvSpPr txBox="1"/>
          <p:nvPr/>
        </p:nvSpPr>
        <p:spPr>
          <a:xfrm>
            <a:off x="2971269" y="6107726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DATA - REPORT 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7D4F4C-31AA-8E42-CBB1-A3CC36D0365A}"/>
              </a:ext>
            </a:extLst>
          </p:cNvPr>
          <p:cNvCxnSpPr>
            <a:cxnSpLocks/>
          </p:cNvCxnSpPr>
          <p:nvPr/>
        </p:nvCxnSpPr>
        <p:spPr>
          <a:xfrm>
            <a:off x="2899617" y="3744888"/>
            <a:ext cx="75996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2D79F8-A8B9-B5F1-2755-03A994CAF347}"/>
              </a:ext>
            </a:extLst>
          </p:cNvPr>
          <p:cNvCxnSpPr/>
          <p:nvPr/>
        </p:nvCxnSpPr>
        <p:spPr>
          <a:xfrm flipV="1">
            <a:off x="2615138" y="3744888"/>
            <a:ext cx="284479" cy="9823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912AE4-57C0-A42A-74B6-151A60154BF1}"/>
              </a:ext>
            </a:extLst>
          </p:cNvPr>
          <p:cNvCxnSpPr/>
          <p:nvPr/>
        </p:nvCxnSpPr>
        <p:spPr>
          <a:xfrm>
            <a:off x="3366977" y="2911768"/>
            <a:ext cx="16764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EFD988-EF91-C61C-6B20-079765A8745A}"/>
              </a:ext>
            </a:extLst>
          </p:cNvPr>
          <p:cNvCxnSpPr/>
          <p:nvPr/>
        </p:nvCxnSpPr>
        <p:spPr>
          <a:xfrm>
            <a:off x="6338777" y="2911768"/>
            <a:ext cx="16764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2CE5A5-5774-851F-CBBC-062144062057}"/>
              </a:ext>
            </a:extLst>
          </p:cNvPr>
          <p:cNvCxnSpPr/>
          <p:nvPr/>
        </p:nvCxnSpPr>
        <p:spPr>
          <a:xfrm>
            <a:off x="9178497" y="2911768"/>
            <a:ext cx="16764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924639-B459-172E-B201-933E439AFBB3}"/>
              </a:ext>
            </a:extLst>
          </p:cNvPr>
          <p:cNvCxnSpPr/>
          <p:nvPr/>
        </p:nvCxnSpPr>
        <p:spPr>
          <a:xfrm flipH="1">
            <a:off x="3204417" y="2888504"/>
            <a:ext cx="162560" cy="83312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66F6F1-88E9-3E2F-6C14-A7BB5A485001}"/>
              </a:ext>
            </a:extLst>
          </p:cNvPr>
          <p:cNvCxnSpPr/>
          <p:nvPr/>
        </p:nvCxnSpPr>
        <p:spPr>
          <a:xfrm flipH="1">
            <a:off x="6176217" y="2896259"/>
            <a:ext cx="162560" cy="83312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74FD5A-696B-DF20-E031-C846240D5A78}"/>
              </a:ext>
            </a:extLst>
          </p:cNvPr>
          <p:cNvCxnSpPr/>
          <p:nvPr/>
        </p:nvCxnSpPr>
        <p:spPr>
          <a:xfrm flipH="1">
            <a:off x="9015937" y="2887993"/>
            <a:ext cx="162560" cy="83312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DC0AD64-52BD-BA8E-9A89-D361732011F5}"/>
              </a:ext>
            </a:extLst>
          </p:cNvPr>
          <p:cNvSpPr txBox="1"/>
          <p:nvPr/>
        </p:nvSpPr>
        <p:spPr>
          <a:xfrm>
            <a:off x="2878708" y="379996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</a:rPr>
              <a:t>ALGORITHM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5BEBE8-E38D-F7D8-EAD8-B3962AB4DE0C}"/>
              </a:ext>
            </a:extLst>
          </p:cNvPr>
          <p:cNvSpPr txBox="1"/>
          <p:nvPr/>
        </p:nvSpPr>
        <p:spPr>
          <a:xfrm>
            <a:off x="3366977" y="2286948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HEURISTIC</a:t>
            </a:r>
          </a:p>
          <a:p>
            <a:r>
              <a:rPr lang="en-US" b="1" dirty="0">
                <a:solidFill>
                  <a:schemeClr val="tx1"/>
                </a:solidFill>
              </a:rPr>
              <a:t>KHAI HOAN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4E3E36-03EE-301A-99B1-EBE4DE69013E}"/>
              </a:ext>
            </a:extLst>
          </p:cNvPr>
          <p:cNvSpPr txBox="1"/>
          <p:nvPr/>
        </p:nvSpPr>
        <p:spPr>
          <a:xfrm>
            <a:off x="6257497" y="2286948"/>
            <a:ext cx="142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Q - LEARNING</a:t>
            </a:r>
          </a:p>
          <a:p>
            <a:r>
              <a:rPr lang="en-US" b="1" dirty="0">
                <a:solidFill>
                  <a:schemeClr val="tx1"/>
                </a:solidFill>
              </a:rPr>
              <a:t>VAN THU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F3D0CB-DB36-F347-FB9B-63BEEE27021E}"/>
              </a:ext>
            </a:extLst>
          </p:cNvPr>
          <p:cNvSpPr txBox="1"/>
          <p:nvPr/>
        </p:nvSpPr>
        <p:spPr>
          <a:xfrm>
            <a:off x="9366026" y="2285074"/>
            <a:ext cx="1152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PPO</a:t>
            </a:r>
          </a:p>
          <a:p>
            <a:r>
              <a:rPr lang="en-US" b="1" dirty="0">
                <a:solidFill>
                  <a:schemeClr val="tx1"/>
                </a:solidFill>
              </a:rPr>
              <a:t>BAO CHAU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FC458C-5B2B-9356-FB28-06EAE70D793D}"/>
              </a:ext>
            </a:extLst>
          </p:cNvPr>
          <p:cNvSpPr txBox="1"/>
          <p:nvPr/>
        </p:nvSpPr>
        <p:spPr>
          <a:xfrm>
            <a:off x="2971269" y="5584728"/>
            <a:ext cx="16222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QUOC VUONG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7A42CD8-F69C-676E-3ADE-B7DBDE5BEF66}"/>
              </a:ext>
            </a:extLst>
          </p:cNvPr>
          <p:cNvCxnSpPr>
            <a:cxnSpLocks/>
          </p:cNvCxnSpPr>
          <p:nvPr/>
        </p:nvCxnSpPr>
        <p:spPr>
          <a:xfrm>
            <a:off x="8150726" y="2073568"/>
            <a:ext cx="119832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7E6022-E9A0-3600-536E-439651CAF040}"/>
              </a:ext>
            </a:extLst>
          </p:cNvPr>
          <p:cNvCxnSpPr/>
          <p:nvPr/>
        </p:nvCxnSpPr>
        <p:spPr>
          <a:xfrm flipH="1">
            <a:off x="7988166" y="2065211"/>
            <a:ext cx="162560" cy="83312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C46A891-AEA7-A35E-C87C-DD55416363B6}"/>
              </a:ext>
            </a:extLst>
          </p:cNvPr>
          <p:cNvSpPr txBox="1"/>
          <p:nvPr/>
        </p:nvSpPr>
        <p:spPr>
          <a:xfrm>
            <a:off x="8238369" y="1622952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SY THINH</a:t>
            </a:r>
          </a:p>
        </p:txBody>
      </p:sp>
    </p:spTree>
    <p:extLst>
      <p:ext uri="{BB962C8B-B14F-4D97-AF65-F5344CB8AC3E}">
        <p14:creationId xmlns:p14="http://schemas.microsoft.com/office/powerpoint/2010/main" val="668740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9463386-0B75-CC46-AAFD-693470F2816B}"/>
              </a:ext>
            </a:extLst>
          </p:cNvPr>
          <p:cNvSpPr/>
          <p:nvPr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CC95BAD-1051-D14A-A2ED-67EE951937C7}"/>
              </a:ext>
            </a:extLst>
          </p:cNvPr>
          <p:cNvSpPr/>
          <p:nvPr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4DA5FEF-EAF7-7645-B0BE-475CDFB8EFB1}"/>
              </a:ext>
            </a:extLst>
          </p:cNvPr>
          <p:cNvSpPr/>
          <p:nvPr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7C41C3-37CF-D048-AE7D-FFF9DCC8F03C}"/>
              </a:ext>
            </a:extLst>
          </p:cNvPr>
          <p:cNvSpPr/>
          <p:nvPr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F4A51A-9780-A043-9191-080CE4D0878B}"/>
              </a:ext>
            </a:extLst>
          </p:cNvPr>
          <p:cNvSpPr/>
          <p:nvPr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3E1FE3-E4C8-2241-9200-CEC360C515C4}"/>
              </a:ext>
            </a:extLst>
          </p:cNvPr>
          <p:cNvSpPr/>
          <p:nvPr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366514-74EA-CF4D-9A7D-88C37B7C4D3F}"/>
              </a:ext>
            </a:extLst>
          </p:cNvPr>
          <p:cNvSpPr txBox="1"/>
          <p:nvPr/>
        </p:nvSpPr>
        <p:spPr>
          <a:xfrm>
            <a:off x="621580" y="5440671"/>
            <a:ext cx="11077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000" b="1" kern="1200" spc="-100" dirty="0">
                <a:solidFill>
                  <a:srgbClr val="F37121"/>
                </a:solidFill>
                <a:latin typeface="+mj-lt"/>
                <a:cs typeface="Arial" panose="020B0604020202020204" pitchFamily="34" charset="0"/>
              </a:rPr>
              <a:t>II</a:t>
            </a:r>
            <a:r>
              <a:rPr kumimoji="0" lang="en-US" sz="4000" b="1" u="none" strike="noStrike" kern="1200" cap="none" spc="-100" normalizeH="0" baseline="0" noProof="0" dirty="0">
                <a:ln>
                  <a:noFill/>
                </a:ln>
                <a:solidFill>
                  <a:srgbClr val="F37121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. IMPLEMENTATION </a:t>
            </a:r>
            <a:endParaRPr lang="en-US" sz="4000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524A475-6DA2-C54A-94D5-2EBD3CCA1C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990" t="29979" r="14237" b="30359"/>
          <a:stretch/>
        </p:blipFill>
        <p:spPr>
          <a:xfrm>
            <a:off x="621580" y="4004415"/>
            <a:ext cx="2160712" cy="82423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CB3428-9346-324A-9953-A4AF1842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9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2492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493 1.85185E-6 L 3.95833E-6 1.85185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6043</TotalTime>
  <Words>877</Words>
  <Application>Microsoft Office PowerPoint</Application>
  <PresentationFormat>Widescreen</PresentationFormat>
  <Paragraphs>215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Wingdings</vt:lpstr>
      <vt:lpstr>Symbol</vt:lpstr>
      <vt:lpstr>Times New Roman</vt:lpstr>
      <vt:lpstr>BR Omega VN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Khải Hoàn Hà</dc:creator>
  <cp:lastModifiedBy>Hà Khải Hoàn</cp:lastModifiedBy>
  <cp:revision>176</cp:revision>
  <dcterms:created xsi:type="dcterms:W3CDTF">2023-02-01T15:50:38Z</dcterms:created>
  <dcterms:modified xsi:type="dcterms:W3CDTF">2025-03-21T17:40:47Z</dcterms:modified>
</cp:coreProperties>
</file>