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  <p:sldMasterId id="2147483665" r:id="rId2"/>
    <p:sldMasterId id="2147483669" r:id="rId3"/>
    <p:sldMasterId id="2147483677" r:id="rId4"/>
    <p:sldMasterId id="2147483681" r:id="rId5"/>
  </p:sldMasterIdLst>
  <p:notesMasterIdLst>
    <p:notesMasterId r:id="rId30"/>
  </p:notesMasterIdLst>
  <p:handoutMasterIdLst>
    <p:handoutMasterId r:id="rId31"/>
  </p:handoutMasterIdLst>
  <p:sldIdLst>
    <p:sldId id="288" r:id="rId6"/>
    <p:sldId id="32745" r:id="rId7"/>
    <p:sldId id="32724" r:id="rId8"/>
    <p:sldId id="32744" r:id="rId9"/>
    <p:sldId id="32725" r:id="rId10"/>
    <p:sldId id="32726" r:id="rId11"/>
    <p:sldId id="32727" r:id="rId12"/>
    <p:sldId id="32728" r:id="rId13"/>
    <p:sldId id="32729" r:id="rId14"/>
    <p:sldId id="32730" r:id="rId15"/>
    <p:sldId id="32731" r:id="rId16"/>
    <p:sldId id="32732" r:id="rId17"/>
    <p:sldId id="32736" r:id="rId18"/>
    <p:sldId id="32735" r:id="rId19"/>
    <p:sldId id="32734" r:id="rId20"/>
    <p:sldId id="32738" r:id="rId21"/>
    <p:sldId id="32733" r:id="rId22"/>
    <p:sldId id="32741" r:id="rId23"/>
    <p:sldId id="32737" r:id="rId24"/>
    <p:sldId id="32740" r:id="rId25"/>
    <p:sldId id="32739" r:id="rId26"/>
    <p:sldId id="32743" r:id="rId27"/>
    <p:sldId id="32742" r:id="rId28"/>
    <p:sldId id="289" r:id="rId29"/>
  </p:sldIdLst>
  <p:sldSz cx="12192000" cy="6858000"/>
  <p:notesSz cx="6742113" cy="9799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79C4"/>
    <a:srgbClr val="90CD41"/>
    <a:srgbClr val="D9D9D9"/>
    <a:srgbClr val="4389C6"/>
    <a:srgbClr val="FEE318"/>
    <a:srgbClr val="00ACA0"/>
    <a:srgbClr val="90C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5CB3A-27B9-49C4-BFF2-60EB5C0E5EE4}" type="datetimeFigureOut">
              <a:rPr lang="en-US" smtClean="0"/>
              <a:t>05/05/2023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09100"/>
            <a:ext cx="292100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09100"/>
            <a:ext cx="292100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38D7F-DC23-49B5-A892-994C66C7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248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3AAF7-77C4-45D5-B5AD-C63FA1518CD0}" type="datetimeFigureOut">
              <a:rPr lang="en-US" smtClean="0"/>
              <a:t>05/05/2023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25550"/>
            <a:ext cx="5878513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16076"/>
            <a:ext cx="5393690" cy="38586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21582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07956"/>
            <a:ext cx="2921582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D0C4A-EE71-4FA7-87D9-D8CEFD96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54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057987" y="2641600"/>
            <a:ext cx="10076033" cy="609600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600" b="1" kern="1200" baseline="0" smtClean="0">
                <a:solidFill>
                  <a:srgbClr val="ED1C24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TIÊU ĐỀ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10867" y="3429000"/>
            <a:ext cx="7570273" cy="457200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031" b="1" kern="1200" baseline="0" smtClean="0">
                <a:solidFill>
                  <a:srgbClr val="01519B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ĐƠN VỊ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10867" y="5715000"/>
            <a:ext cx="7570273" cy="457200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138" b="1" kern="1200" baseline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……, ngày ….. tháng ….. năm</a:t>
            </a:r>
          </a:p>
        </p:txBody>
      </p:sp>
    </p:spTree>
    <p:extLst>
      <p:ext uri="{BB962C8B-B14F-4D97-AF65-F5344CB8AC3E}">
        <p14:creationId xmlns:p14="http://schemas.microsoft.com/office/powerpoint/2010/main" val="175816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057987" y="3355423"/>
            <a:ext cx="10076033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smtClean="0">
                <a:solidFill>
                  <a:srgbClr val="ED1C24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TIÊU ĐỀ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10867" y="4686300"/>
            <a:ext cx="7570273" cy="457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200" b="1" kern="1200" baseline="0" smtClean="0">
                <a:solidFill>
                  <a:srgbClr val="01519B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ĐƠN VỊ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10867" y="5715000"/>
            <a:ext cx="7570273" cy="457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kern="1200" baseline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……, ngày ….. tháng ….. năm</a:t>
            </a:r>
          </a:p>
        </p:txBody>
      </p:sp>
    </p:spTree>
    <p:extLst>
      <p:ext uri="{BB962C8B-B14F-4D97-AF65-F5344CB8AC3E}">
        <p14:creationId xmlns:p14="http://schemas.microsoft.com/office/powerpoint/2010/main" val="331886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0" cy="7489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10F4677-8C3C-4D70-A91E-C3A921FEDEAD}"/>
              </a:ext>
            </a:extLst>
          </p:cNvPr>
          <p:cNvSpPr txBox="1"/>
          <p:nvPr userDrawn="1"/>
        </p:nvSpPr>
        <p:spPr>
          <a:xfrm>
            <a:off x="11066606" y="6573903"/>
            <a:ext cx="1125414" cy="284097"/>
          </a:xfrm>
          <a:prstGeom prst="rect">
            <a:avLst/>
          </a:prstGeom>
          <a:noFill/>
        </p:spPr>
        <p:txBody>
          <a:bodyPr wrap="square" lIns="112502" tIns="56251" rIns="112502" bIns="56251" rtlCol="0">
            <a:spAutoFit/>
          </a:bodyPr>
          <a:lstStyle/>
          <a:p>
            <a:pPr algn="r" defTabSz="990025" fontAlgn="base">
              <a:spcBef>
                <a:spcPct val="0"/>
              </a:spcBef>
              <a:spcAft>
                <a:spcPct val="0"/>
              </a:spcAft>
            </a:pPr>
            <a:fld id="{CF8D635B-6674-4CB4-B055-E981C59CB7D2}" type="slidenum">
              <a:rPr lang="en-US" sz="1108">
                <a:solidFill>
                  <a:prstClr val="black"/>
                </a:solidFill>
                <a:latin typeface="Cambria" panose="02040503050406030204" pitchFamily="18" charset="0"/>
                <a:cs typeface="Arial" charset="0"/>
              </a:rPr>
              <a:pPr algn="r" defTabSz="99002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108">
              <a:solidFill>
                <a:prstClr val="black"/>
              </a:solidFill>
              <a:latin typeface="Cambria" panose="02040503050406030204" pitchFamily="18" charset="0"/>
              <a:cs typeface="Arial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3361DC0C-6995-49C8-B9D6-4200E21B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324" y="1"/>
            <a:ext cx="9477675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200" b="1">
                <a:solidFill>
                  <a:srgbClr val="00529C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89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10867" y="3850640"/>
            <a:ext cx="7570273" cy="457200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438" b="1" kern="1200" baseline="0" smtClean="0">
                <a:solidFill>
                  <a:srgbClr val="01519B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TRÂN TRỌNG CẢM ƠN</a:t>
            </a:r>
          </a:p>
        </p:txBody>
      </p:sp>
    </p:spTree>
    <p:extLst>
      <p:ext uri="{BB962C8B-B14F-4D97-AF65-F5344CB8AC3E}">
        <p14:creationId xmlns:p14="http://schemas.microsoft.com/office/powerpoint/2010/main" val="750624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057987" y="3355423"/>
            <a:ext cx="10076033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smtClean="0">
                <a:solidFill>
                  <a:srgbClr val="ED1C24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TIÊU ĐỀ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10867" y="4686300"/>
            <a:ext cx="7570273" cy="457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200" b="1" kern="1200" baseline="0" smtClean="0">
                <a:solidFill>
                  <a:srgbClr val="01519B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ĐƠN VỊ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10867" y="5715000"/>
            <a:ext cx="7570273" cy="457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kern="1200" baseline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……, ngày ….. tháng ….. năm</a:t>
            </a:r>
          </a:p>
        </p:txBody>
      </p:sp>
    </p:spTree>
    <p:extLst>
      <p:ext uri="{BB962C8B-B14F-4D97-AF65-F5344CB8AC3E}">
        <p14:creationId xmlns:p14="http://schemas.microsoft.com/office/powerpoint/2010/main" val="689181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êu đ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10F4677-8C3C-4D70-A91E-C3A921FEDEAD}"/>
              </a:ext>
            </a:extLst>
          </p:cNvPr>
          <p:cNvSpPr txBox="1"/>
          <p:nvPr userDrawn="1"/>
        </p:nvSpPr>
        <p:spPr>
          <a:xfrm>
            <a:off x="11066606" y="6573903"/>
            <a:ext cx="1125414" cy="284097"/>
          </a:xfrm>
          <a:prstGeom prst="rect">
            <a:avLst/>
          </a:prstGeom>
          <a:noFill/>
        </p:spPr>
        <p:txBody>
          <a:bodyPr wrap="square" lIns="112502" tIns="56251" rIns="112502" bIns="56251" rtlCol="0">
            <a:spAutoFit/>
          </a:bodyPr>
          <a:lstStyle/>
          <a:p>
            <a:pPr marL="0" marR="0" lvl="0" indent="0" algn="r" defTabSz="99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8D635B-6674-4CB4-B055-E981C59CB7D2}" type="slidenum">
              <a:rPr kumimoji="0" lang="en-US" sz="110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charset="0"/>
              </a:rPr>
              <a:pPr marL="0" marR="0" lvl="0" indent="0" algn="r" defTabSz="9900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3361DC0C-6995-49C8-B9D6-4200E21B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324" y="1"/>
            <a:ext cx="9477675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200" b="1">
                <a:solidFill>
                  <a:srgbClr val="00529C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55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10867" y="3850640"/>
            <a:ext cx="7570273" cy="457200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438" b="1" kern="1200" baseline="0" smtClean="0">
                <a:solidFill>
                  <a:srgbClr val="01519B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TRÂN TRỌNG CẢM ƠN</a:t>
            </a:r>
          </a:p>
        </p:txBody>
      </p:sp>
    </p:spTree>
    <p:extLst>
      <p:ext uri="{BB962C8B-B14F-4D97-AF65-F5344CB8AC3E}">
        <p14:creationId xmlns:p14="http://schemas.microsoft.com/office/powerpoint/2010/main" val="900899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CO_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9561FCFB-4FF3-4DFC-B250-8FE8603E84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95056" y="597"/>
            <a:ext cx="10196944" cy="74754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rgbClr val="05469B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xmlns="" id="{36ABC1B8-4F14-47C5-9999-A69B4076A2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046060" y="6568436"/>
            <a:ext cx="112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903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535C33-7C7F-4F86-BF0D-A7E98E0FB05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pPr marL="0" marR="0" lvl="0" indent="0" algn="r" defTabSz="99036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8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5DCD8C20-2243-460D-9214-009DF73EC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11000" y="6705601"/>
            <a:ext cx="3810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9617E0-E7A2-4756-B8B1-D813610C163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042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lide tiêu đề cấp Tổng công 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6752492" y="76200"/>
            <a:ext cx="1969477" cy="609600"/>
          </a:xfrm>
          <a:prstGeom prst="rect">
            <a:avLst/>
          </a:prstGeom>
          <a:solidFill>
            <a:srgbClr val="FFF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-15241"/>
            <a:ext cx="12192000" cy="68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6560675-0133-4788-8576-AF2BD54B24F2}"/>
              </a:ext>
            </a:extLst>
          </p:cNvPr>
          <p:cNvSpPr txBox="1"/>
          <p:nvPr userDrawn="1"/>
        </p:nvSpPr>
        <p:spPr>
          <a:xfrm>
            <a:off x="11066606" y="6588715"/>
            <a:ext cx="1125414" cy="261578"/>
          </a:xfrm>
          <a:prstGeom prst="rect">
            <a:avLst/>
          </a:prstGeom>
          <a:noFill/>
        </p:spPr>
        <p:txBody>
          <a:bodyPr wrap="square" lIns="91408" tIns="45704" rIns="91408" bIns="45704" rtlCol="0">
            <a:spAutoFit/>
          </a:bodyPr>
          <a:lstStyle/>
          <a:p>
            <a:pPr marL="0" marR="0" lvl="0" indent="0" algn="r" defTabSz="804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8D635B-6674-4CB4-B055-E981C59CB7D2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charset="0"/>
              </a:rPr>
              <a:pPr marL="0" marR="0" lvl="0" indent="0" algn="r" defTabSz="8043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6070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ust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82D1FDF-D1BB-439B-BD23-535B8B1B2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"/>
          <a:stretch/>
        </p:blipFill>
        <p:spPr>
          <a:xfrm>
            <a:off x="0" y="0"/>
            <a:ext cx="12192000" cy="7365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6CBB2D9-CD87-40AA-9708-902A0302F62A}"/>
              </a:ext>
            </a:extLst>
          </p:cNvPr>
          <p:cNvSpPr txBox="1"/>
          <p:nvPr userDrawn="1"/>
        </p:nvSpPr>
        <p:spPr>
          <a:xfrm>
            <a:off x="11066586" y="6649485"/>
            <a:ext cx="1125414" cy="169277"/>
          </a:xfrm>
          <a:prstGeom prst="rect">
            <a:avLst/>
          </a:prstGeom>
          <a:noFill/>
        </p:spPr>
        <p:txBody>
          <a:bodyPr wrap="square" lIns="0" tIns="0" rIns="72000" bIns="0" rtlCol="0" anchor="ctr">
            <a:spAutoFit/>
          </a:bodyPr>
          <a:lstStyle/>
          <a:p>
            <a:pPr marL="0" marR="0" lvl="0" indent="0" algn="r" defTabSz="99002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D635B-6674-4CB4-B055-E981C59CB7D2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charset="0"/>
              </a:rPr>
              <a:pPr marL="0" marR="0" lvl="0" indent="0" algn="r" defTabSz="990025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F21D1233-598E-4E54-8221-BCCD1E9F11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41600" y="598"/>
            <a:ext cx="9950400" cy="720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rgbClr val="05469B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304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6">
          <p15:clr>
            <a:srgbClr val="FBAE40"/>
          </p15:clr>
        </p15:guide>
        <p15:guide id="2" orient="horz" pos="4156">
          <p15:clr>
            <a:srgbClr val="FBAE40"/>
          </p15:clr>
        </p15:guide>
        <p15:guide id="3" pos="53">
          <p15:clr>
            <a:srgbClr val="FBAE40"/>
          </p15:clr>
        </p15:guide>
        <p15:guide id="4" pos="7628">
          <p15:clr>
            <a:srgbClr val="FBAE40"/>
          </p15:clr>
        </p15:guide>
        <p15:guide id="5" orient="horz" pos="46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7" y="-6691"/>
            <a:ext cx="12193057" cy="6864691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9561FCFB-4FF3-4DFC-B250-8FE8603E84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4599" y="-6691"/>
            <a:ext cx="9677401" cy="731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None/>
              <a:defRPr sz="1625" b="1" baseline="0">
                <a:solidFill>
                  <a:srgbClr val="05469B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88DA37F6-03C7-4B32-AEBD-4A0476FA1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99617E0-E7A2-4756-B8B1-D813610C163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069" y="-2540"/>
            <a:ext cx="2502878" cy="763773"/>
          </a:xfrm>
          <a:custGeom>
            <a:avLst/>
            <a:gdLst>
              <a:gd name="connsiteX0" fmla="*/ 0 w 1423988"/>
              <a:gd name="connsiteY0" fmla="*/ 0 h 319908"/>
              <a:gd name="connsiteX1" fmla="*/ 1423988 w 1423988"/>
              <a:gd name="connsiteY1" fmla="*/ 0 h 319908"/>
              <a:gd name="connsiteX2" fmla="*/ 1423988 w 1423988"/>
              <a:gd name="connsiteY2" fmla="*/ 319908 h 319908"/>
              <a:gd name="connsiteX3" fmla="*/ 0 w 1423988"/>
              <a:gd name="connsiteY3" fmla="*/ 319908 h 319908"/>
              <a:gd name="connsiteX4" fmla="*/ 0 w 1423988"/>
              <a:gd name="connsiteY4" fmla="*/ 0 h 319908"/>
              <a:gd name="connsiteX0" fmla="*/ 0 w 2025968"/>
              <a:gd name="connsiteY0" fmla="*/ 0 h 758058"/>
              <a:gd name="connsiteX1" fmla="*/ 1423988 w 2025968"/>
              <a:gd name="connsiteY1" fmla="*/ 0 h 758058"/>
              <a:gd name="connsiteX2" fmla="*/ 2025968 w 2025968"/>
              <a:gd name="connsiteY2" fmla="*/ 758058 h 758058"/>
              <a:gd name="connsiteX3" fmla="*/ 0 w 2025968"/>
              <a:gd name="connsiteY3" fmla="*/ 319908 h 758058"/>
              <a:gd name="connsiteX4" fmla="*/ 0 w 2025968"/>
              <a:gd name="connsiteY4" fmla="*/ 0 h 758058"/>
              <a:gd name="connsiteX0" fmla="*/ 0 w 2025968"/>
              <a:gd name="connsiteY0" fmla="*/ 3810 h 761868"/>
              <a:gd name="connsiteX1" fmla="*/ 1557338 w 2025968"/>
              <a:gd name="connsiteY1" fmla="*/ 0 h 761868"/>
              <a:gd name="connsiteX2" fmla="*/ 2025968 w 2025968"/>
              <a:gd name="connsiteY2" fmla="*/ 761868 h 761868"/>
              <a:gd name="connsiteX3" fmla="*/ 0 w 2025968"/>
              <a:gd name="connsiteY3" fmla="*/ 323718 h 761868"/>
              <a:gd name="connsiteX4" fmla="*/ 0 w 2025968"/>
              <a:gd name="connsiteY4" fmla="*/ 3810 h 761868"/>
              <a:gd name="connsiteX0" fmla="*/ 0 w 2025968"/>
              <a:gd name="connsiteY0" fmla="*/ 3810 h 761868"/>
              <a:gd name="connsiteX1" fmla="*/ 1557338 w 2025968"/>
              <a:gd name="connsiteY1" fmla="*/ 0 h 761868"/>
              <a:gd name="connsiteX2" fmla="*/ 2025968 w 2025968"/>
              <a:gd name="connsiteY2" fmla="*/ 761868 h 761868"/>
              <a:gd name="connsiteX3" fmla="*/ 0 w 2025968"/>
              <a:gd name="connsiteY3" fmla="*/ 759963 h 761868"/>
              <a:gd name="connsiteX4" fmla="*/ 0 w 2025968"/>
              <a:gd name="connsiteY4" fmla="*/ 3810 h 761868"/>
              <a:gd name="connsiteX0" fmla="*/ 0 w 2033588"/>
              <a:gd name="connsiteY0" fmla="*/ 0 h 761868"/>
              <a:gd name="connsiteX1" fmla="*/ 1564958 w 2033588"/>
              <a:gd name="connsiteY1" fmla="*/ 0 h 761868"/>
              <a:gd name="connsiteX2" fmla="*/ 2033588 w 2033588"/>
              <a:gd name="connsiteY2" fmla="*/ 761868 h 761868"/>
              <a:gd name="connsiteX3" fmla="*/ 7620 w 2033588"/>
              <a:gd name="connsiteY3" fmla="*/ 759963 h 761868"/>
              <a:gd name="connsiteX4" fmla="*/ 0 w 2033588"/>
              <a:gd name="connsiteY4" fmla="*/ 0 h 761868"/>
              <a:gd name="connsiteX0" fmla="*/ 0 w 2033588"/>
              <a:gd name="connsiteY0" fmla="*/ 0 h 763773"/>
              <a:gd name="connsiteX1" fmla="*/ 1564958 w 2033588"/>
              <a:gd name="connsiteY1" fmla="*/ 0 h 763773"/>
              <a:gd name="connsiteX2" fmla="*/ 2033588 w 2033588"/>
              <a:gd name="connsiteY2" fmla="*/ 761868 h 763773"/>
              <a:gd name="connsiteX3" fmla="*/ 5715 w 2033588"/>
              <a:gd name="connsiteY3" fmla="*/ 763773 h 763773"/>
              <a:gd name="connsiteX4" fmla="*/ 0 w 2033588"/>
              <a:gd name="connsiteY4" fmla="*/ 0 h 76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3588" h="763773">
                <a:moveTo>
                  <a:pt x="0" y="0"/>
                </a:moveTo>
                <a:lnTo>
                  <a:pt x="1564958" y="0"/>
                </a:lnTo>
                <a:lnTo>
                  <a:pt x="2033588" y="761868"/>
                </a:lnTo>
                <a:lnTo>
                  <a:pt x="5715" y="763773"/>
                </a:lnTo>
                <a:lnTo>
                  <a:pt x="0" y="0"/>
                </a:lnTo>
                <a:close/>
              </a:path>
            </a:pathLst>
          </a:custGeom>
          <a:solidFill>
            <a:srgbClr val="005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0" y="313306"/>
            <a:ext cx="187301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6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10867" y="3200400"/>
            <a:ext cx="7570273" cy="457200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438" b="1" kern="1200" baseline="0" smtClean="0">
                <a:solidFill>
                  <a:srgbClr val="01519B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TRÂN TRỌNG CẢM ƠN</a:t>
            </a:r>
          </a:p>
        </p:txBody>
      </p:sp>
    </p:spTree>
    <p:extLst>
      <p:ext uri="{BB962C8B-B14F-4D97-AF65-F5344CB8AC3E}">
        <p14:creationId xmlns:p14="http://schemas.microsoft.com/office/powerpoint/2010/main" val="231396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057987" y="2641600"/>
            <a:ext cx="10076033" cy="609600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600" b="1" kern="1200" baseline="0" smtClean="0">
                <a:solidFill>
                  <a:srgbClr val="ED1C24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TIÊU ĐỀ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10867" y="3429000"/>
            <a:ext cx="7570273" cy="457200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031" b="1" kern="1200" baseline="0" smtClean="0">
                <a:solidFill>
                  <a:srgbClr val="01519B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ĐƠN VỊ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10867" y="5715000"/>
            <a:ext cx="7570273" cy="457200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138" b="1" kern="1200" baseline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……, ngày ….. tháng ….. năm</a:t>
            </a:r>
          </a:p>
        </p:txBody>
      </p:sp>
    </p:spTree>
    <p:extLst>
      <p:ext uri="{BB962C8B-B14F-4D97-AF65-F5344CB8AC3E}">
        <p14:creationId xmlns:p14="http://schemas.microsoft.com/office/powerpoint/2010/main" val="386082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7" y="-6691"/>
            <a:ext cx="12193057" cy="6864691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9561FCFB-4FF3-4DFC-B250-8FE8603E84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4599" y="-6691"/>
            <a:ext cx="9677401" cy="731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None/>
              <a:defRPr sz="1625" b="1" baseline="0">
                <a:solidFill>
                  <a:srgbClr val="05469B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88DA37F6-03C7-4B32-AEBD-4A0476FA1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99617E0-E7A2-4756-B8B1-D813610C163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069" y="-2540"/>
            <a:ext cx="2502878" cy="763773"/>
          </a:xfrm>
          <a:custGeom>
            <a:avLst/>
            <a:gdLst>
              <a:gd name="connsiteX0" fmla="*/ 0 w 1423988"/>
              <a:gd name="connsiteY0" fmla="*/ 0 h 319908"/>
              <a:gd name="connsiteX1" fmla="*/ 1423988 w 1423988"/>
              <a:gd name="connsiteY1" fmla="*/ 0 h 319908"/>
              <a:gd name="connsiteX2" fmla="*/ 1423988 w 1423988"/>
              <a:gd name="connsiteY2" fmla="*/ 319908 h 319908"/>
              <a:gd name="connsiteX3" fmla="*/ 0 w 1423988"/>
              <a:gd name="connsiteY3" fmla="*/ 319908 h 319908"/>
              <a:gd name="connsiteX4" fmla="*/ 0 w 1423988"/>
              <a:gd name="connsiteY4" fmla="*/ 0 h 319908"/>
              <a:gd name="connsiteX0" fmla="*/ 0 w 2025968"/>
              <a:gd name="connsiteY0" fmla="*/ 0 h 758058"/>
              <a:gd name="connsiteX1" fmla="*/ 1423988 w 2025968"/>
              <a:gd name="connsiteY1" fmla="*/ 0 h 758058"/>
              <a:gd name="connsiteX2" fmla="*/ 2025968 w 2025968"/>
              <a:gd name="connsiteY2" fmla="*/ 758058 h 758058"/>
              <a:gd name="connsiteX3" fmla="*/ 0 w 2025968"/>
              <a:gd name="connsiteY3" fmla="*/ 319908 h 758058"/>
              <a:gd name="connsiteX4" fmla="*/ 0 w 2025968"/>
              <a:gd name="connsiteY4" fmla="*/ 0 h 758058"/>
              <a:gd name="connsiteX0" fmla="*/ 0 w 2025968"/>
              <a:gd name="connsiteY0" fmla="*/ 3810 h 761868"/>
              <a:gd name="connsiteX1" fmla="*/ 1557338 w 2025968"/>
              <a:gd name="connsiteY1" fmla="*/ 0 h 761868"/>
              <a:gd name="connsiteX2" fmla="*/ 2025968 w 2025968"/>
              <a:gd name="connsiteY2" fmla="*/ 761868 h 761868"/>
              <a:gd name="connsiteX3" fmla="*/ 0 w 2025968"/>
              <a:gd name="connsiteY3" fmla="*/ 323718 h 761868"/>
              <a:gd name="connsiteX4" fmla="*/ 0 w 2025968"/>
              <a:gd name="connsiteY4" fmla="*/ 3810 h 761868"/>
              <a:gd name="connsiteX0" fmla="*/ 0 w 2025968"/>
              <a:gd name="connsiteY0" fmla="*/ 3810 h 761868"/>
              <a:gd name="connsiteX1" fmla="*/ 1557338 w 2025968"/>
              <a:gd name="connsiteY1" fmla="*/ 0 h 761868"/>
              <a:gd name="connsiteX2" fmla="*/ 2025968 w 2025968"/>
              <a:gd name="connsiteY2" fmla="*/ 761868 h 761868"/>
              <a:gd name="connsiteX3" fmla="*/ 0 w 2025968"/>
              <a:gd name="connsiteY3" fmla="*/ 759963 h 761868"/>
              <a:gd name="connsiteX4" fmla="*/ 0 w 2025968"/>
              <a:gd name="connsiteY4" fmla="*/ 3810 h 761868"/>
              <a:gd name="connsiteX0" fmla="*/ 0 w 2033588"/>
              <a:gd name="connsiteY0" fmla="*/ 0 h 761868"/>
              <a:gd name="connsiteX1" fmla="*/ 1564958 w 2033588"/>
              <a:gd name="connsiteY1" fmla="*/ 0 h 761868"/>
              <a:gd name="connsiteX2" fmla="*/ 2033588 w 2033588"/>
              <a:gd name="connsiteY2" fmla="*/ 761868 h 761868"/>
              <a:gd name="connsiteX3" fmla="*/ 7620 w 2033588"/>
              <a:gd name="connsiteY3" fmla="*/ 759963 h 761868"/>
              <a:gd name="connsiteX4" fmla="*/ 0 w 2033588"/>
              <a:gd name="connsiteY4" fmla="*/ 0 h 761868"/>
              <a:gd name="connsiteX0" fmla="*/ 0 w 2033588"/>
              <a:gd name="connsiteY0" fmla="*/ 0 h 763773"/>
              <a:gd name="connsiteX1" fmla="*/ 1564958 w 2033588"/>
              <a:gd name="connsiteY1" fmla="*/ 0 h 763773"/>
              <a:gd name="connsiteX2" fmla="*/ 2033588 w 2033588"/>
              <a:gd name="connsiteY2" fmla="*/ 761868 h 763773"/>
              <a:gd name="connsiteX3" fmla="*/ 5715 w 2033588"/>
              <a:gd name="connsiteY3" fmla="*/ 763773 h 763773"/>
              <a:gd name="connsiteX4" fmla="*/ 0 w 2033588"/>
              <a:gd name="connsiteY4" fmla="*/ 0 h 76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3588" h="763773">
                <a:moveTo>
                  <a:pt x="0" y="0"/>
                </a:moveTo>
                <a:lnTo>
                  <a:pt x="1564958" y="0"/>
                </a:lnTo>
                <a:lnTo>
                  <a:pt x="2033588" y="761868"/>
                </a:lnTo>
                <a:lnTo>
                  <a:pt x="5715" y="763773"/>
                </a:lnTo>
                <a:lnTo>
                  <a:pt x="0" y="0"/>
                </a:lnTo>
                <a:close/>
              </a:path>
            </a:pathLst>
          </a:custGeom>
          <a:solidFill>
            <a:srgbClr val="005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0" y="313306"/>
            <a:ext cx="187301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0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10867" y="3200400"/>
            <a:ext cx="7570273" cy="457200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438" b="1" kern="1200" baseline="0" smtClean="0">
                <a:solidFill>
                  <a:srgbClr val="01519B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TRÂN TRỌNG CẢM ƠN</a:t>
            </a:r>
          </a:p>
        </p:txBody>
      </p:sp>
    </p:spTree>
    <p:extLst>
      <p:ext uri="{BB962C8B-B14F-4D97-AF65-F5344CB8AC3E}">
        <p14:creationId xmlns:p14="http://schemas.microsoft.com/office/powerpoint/2010/main" val="392146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057987" y="2641600"/>
            <a:ext cx="10076033" cy="609600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600" b="1" kern="1200" baseline="0" smtClean="0">
                <a:solidFill>
                  <a:srgbClr val="ED1C24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TIÊU ĐỀ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10867" y="3429000"/>
            <a:ext cx="7570273" cy="457200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031" b="1" kern="1200" baseline="0" smtClean="0">
                <a:solidFill>
                  <a:srgbClr val="01519B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ĐƠN VỊ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10867" y="5715000"/>
            <a:ext cx="7570273" cy="457200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138" b="1" kern="1200" baseline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……, ngày ….. tháng ….. năm</a:t>
            </a:r>
          </a:p>
        </p:txBody>
      </p:sp>
    </p:spTree>
    <p:extLst>
      <p:ext uri="{BB962C8B-B14F-4D97-AF65-F5344CB8AC3E}">
        <p14:creationId xmlns:p14="http://schemas.microsoft.com/office/powerpoint/2010/main" val="58437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7" y="-6691"/>
            <a:ext cx="12193057" cy="6864691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9561FCFB-4FF3-4DFC-B250-8FE8603E84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4599" y="-6691"/>
            <a:ext cx="9677401" cy="731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None/>
              <a:defRPr sz="1625" b="1" baseline="0">
                <a:solidFill>
                  <a:srgbClr val="05469B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88DA37F6-03C7-4B32-AEBD-4A0476FA1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99617E0-E7A2-4756-B8B1-D813610C163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069" y="-2540"/>
            <a:ext cx="2502878" cy="763773"/>
          </a:xfrm>
          <a:custGeom>
            <a:avLst/>
            <a:gdLst>
              <a:gd name="connsiteX0" fmla="*/ 0 w 1423988"/>
              <a:gd name="connsiteY0" fmla="*/ 0 h 319908"/>
              <a:gd name="connsiteX1" fmla="*/ 1423988 w 1423988"/>
              <a:gd name="connsiteY1" fmla="*/ 0 h 319908"/>
              <a:gd name="connsiteX2" fmla="*/ 1423988 w 1423988"/>
              <a:gd name="connsiteY2" fmla="*/ 319908 h 319908"/>
              <a:gd name="connsiteX3" fmla="*/ 0 w 1423988"/>
              <a:gd name="connsiteY3" fmla="*/ 319908 h 319908"/>
              <a:gd name="connsiteX4" fmla="*/ 0 w 1423988"/>
              <a:gd name="connsiteY4" fmla="*/ 0 h 319908"/>
              <a:gd name="connsiteX0" fmla="*/ 0 w 2025968"/>
              <a:gd name="connsiteY0" fmla="*/ 0 h 758058"/>
              <a:gd name="connsiteX1" fmla="*/ 1423988 w 2025968"/>
              <a:gd name="connsiteY1" fmla="*/ 0 h 758058"/>
              <a:gd name="connsiteX2" fmla="*/ 2025968 w 2025968"/>
              <a:gd name="connsiteY2" fmla="*/ 758058 h 758058"/>
              <a:gd name="connsiteX3" fmla="*/ 0 w 2025968"/>
              <a:gd name="connsiteY3" fmla="*/ 319908 h 758058"/>
              <a:gd name="connsiteX4" fmla="*/ 0 w 2025968"/>
              <a:gd name="connsiteY4" fmla="*/ 0 h 758058"/>
              <a:gd name="connsiteX0" fmla="*/ 0 w 2025968"/>
              <a:gd name="connsiteY0" fmla="*/ 3810 h 761868"/>
              <a:gd name="connsiteX1" fmla="*/ 1557338 w 2025968"/>
              <a:gd name="connsiteY1" fmla="*/ 0 h 761868"/>
              <a:gd name="connsiteX2" fmla="*/ 2025968 w 2025968"/>
              <a:gd name="connsiteY2" fmla="*/ 761868 h 761868"/>
              <a:gd name="connsiteX3" fmla="*/ 0 w 2025968"/>
              <a:gd name="connsiteY3" fmla="*/ 323718 h 761868"/>
              <a:gd name="connsiteX4" fmla="*/ 0 w 2025968"/>
              <a:gd name="connsiteY4" fmla="*/ 3810 h 761868"/>
              <a:gd name="connsiteX0" fmla="*/ 0 w 2025968"/>
              <a:gd name="connsiteY0" fmla="*/ 3810 h 761868"/>
              <a:gd name="connsiteX1" fmla="*/ 1557338 w 2025968"/>
              <a:gd name="connsiteY1" fmla="*/ 0 h 761868"/>
              <a:gd name="connsiteX2" fmla="*/ 2025968 w 2025968"/>
              <a:gd name="connsiteY2" fmla="*/ 761868 h 761868"/>
              <a:gd name="connsiteX3" fmla="*/ 0 w 2025968"/>
              <a:gd name="connsiteY3" fmla="*/ 759963 h 761868"/>
              <a:gd name="connsiteX4" fmla="*/ 0 w 2025968"/>
              <a:gd name="connsiteY4" fmla="*/ 3810 h 761868"/>
              <a:gd name="connsiteX0" fmla="*/ 0 w 2033588"/>
              <a:gd name="connsiteY0" fmla="*/ 0 h 761868"/>
              <a:gd name="connsiteX1" fmla="*/ 1564958 w 2033588"/>
              <a:gd name="connsiteY1" fmla="*/ 0 h 761868"/>
              <a:gd name="connsiteX2" fmla="*/ 2033588 w 2033588"/>
              <a:gd name="connsiteY2" fmla="*/ 761868 h 761868"/>
              <a:gd name="connsiteX3" fmla="*/ 7620 w 2033588"/>
              <a:gd name="connsiteY3" fmla="*/ 759963 h 761868"/>
              <a:gd name="connsiteX4" fmla="*/ 0 w 2033588"/>
              <a:gd name="connsiteY4" fmla="*/ 0 h 761868"/>
              <a:gd name="connsiteX0" fmla="*/ 0 w 2033588"/>
              <a:gd name="connsiteY0" fmla="*/ 0 h 763773"/>
              <a:gd name="connsiteX1" fmla="*/ 1564958 w 2033588"/>
              <a:gd name="connsiteY1" fmla="*/ 0 h 763773"/>
              <a:gd name="connsiteX2" fmla="*/ 2033588 w 2033588"/>
              <a:gd name="connsiteY2" fmla="*/ 761868 h 763773"/>
              <a:gd name="connsiteX3" fmla="*/ 5715 w 2033588"/>
              <a:gd name="connsiteY3" fmla="*/ 763773 h 763773"/>
              <a:gd name="connsiteX4" fmla="*/ 0 w 2033588"/>
              <a:gd name="connsiteY4" fmla="*/ 0 h 76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3588" h="763773">
                <a:moveTo>
                  <a:pt x="0" y="0"/>
                </a:moveTo>
                <a:lnTo>
                  <a:pt x="1564958" y="0"/>
                </a:lnTo>
                <a:lnTo>
                  <a:pt x="2033588" y="761868"/>
                </a:lnTo>
                <a:lnTo>
                  <a:pt x="5715" y="763773"/>
                </a:lnTo>
                <a:lnTo>
                  <a:pt x="0" y="0"/>
                </a:lnTo>
                <a:close/>
              </a:path>
            </a:pathLst>
          </a:custGeom>
          <a:solidFill>
            <a:srgbClr val="005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0" y="313306"/>
            <a:ext cx="187301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9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10867" y="3200400"/>
            <a:ext cx="7570273" cy="457200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438" b="1" kern="1200" baseline="0" smtClean="0">
                <a:solidFill>
                  <a:srgbClr val="01519B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TRÂN TRỌNG CẢM ƠN</a:t>
            </a:r>
          </a:p>
        </p:txBody>
      </p:sp>
    </p:spTree>
    <p:extLst>
      <p:ext uri="{BB962C8B-B14F-4D97-AF65-F5344CB8AC3E}">
        <p14:creationId xmlns:p14="http://schemas.microsoft.com/office/powerpoint/2010/main" val="371131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25448" y="-13608"/>
            <a:ext cx="12242896" cy="6885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86" y="1447800"/>
            <a:ext cx="749203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25448" y="-13608"/>
            <a:ext cx="12242896" cy="6885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86" y="1447800"/>
            <a:ext cx="749203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0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25448" y="-13608"/>
            <a:ext cx="12242896" cy="6885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86" y="1447800"/>
            <a:ext cx="749203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6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2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64DE79-268F-4C1A-8933-263129D2AF90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05/05/2023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29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B4182B2-AEA8-4A37-9532-F1EF3719F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7987" y="3454037"/>
            <a:ext cx="10819688" cy="6096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11200" smtClean="0"/>
              <a:t>ĐỀ XUẤT GIẢI PHÁP</a:t>
            </a:r>
          </a:p>
          <a:p>
            <a:pPr>
              <a:lnSpc>
                <a:spcPct val="120000"/>
              </a:lnSpc>
            </a:pPr>
            <a:r>
              <a:rPr lang="en-US" sz="11200" smtClean="0">
                <a:solidFill>
                  <a:srgbClr val="1779C4"/>
                </a:solidFill>
              </a:rPr>
              <a:t>QUẢN LÝ TIẾN ĐỘ SẢN XUẤT – GIAO HÀNG TẠI </a:t>
            </a:r>
            <a:endParaRPr lang="en-US" sz="11200" smtClean="0">
              <a:solidFill>
                <a:srgbClr val="1779C4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1200" smtClean="0">
                <a:solidFill>
                  <a:srgbClr val="1779C4"/>
                </a:solidFill>
              </a:rPr>
              <a:t>CÔNG TY TNHH SẢN XUẤT LINK KIỆN THÂN VỎ Ô TÔ THACO</a:t>
            </a:r>
            <a:endParaRPr lang="en-US" sz="11200" dirty="0">
              <a:solidFill>
                <a:srgbClr val="1779C4"/>
              </a:solidFill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F16B44A-A520-2C11-D00D-F19BE367E0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Chu Lai, </a:t>
            </a:r>
            <a:r>
              <a:rPr lang="en-US" err="1"/>
              <a:t>ngày</a:t>
            </a:r>
            <a:r>
              <a:rPr lang="en-US"/>
              <a:t> </a:t>
            </a:r>
            <a:r>
              <a:rPr lang="en-US" smtClean="0"/>
              <a:t>05 </a:t>
            </a:r>
            <a:r>
              <a:rPr lang="en-US" err="1"/>
              <a:t>tháng</a:t>
            </a:r>
            <a:r>
              <a:rPr lang="en-US"/>
              <a:t> </a:t>
            </a:r>
            <a:r>
              <a:rPr lang="en-US" smtClean="0"/>
              <a:t>5 </a:t>
            </a:r>
            <a:r>
              <a:rPr lang="en-US" dirty="0" err="1"/>
              <a:t>năm</a:t>
            </a:r>
            <a:r>
              <a:rPr lang="en-US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41476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DANH MỤC</a:t>
            </a:r>
            <a:br>
              <a:rPr lang="en-US" smtClean="0"/>
            </a:br>
            <a:r>
              <a:rPr lang="en-US" smtClean="0">
                <a:solidFill>
                  <a:srgbClr val="FF0000"/>
                </a:solidFill>
              </a:rPr>
              <a:t>LOẠI KỆ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395412"/>
            <a:ext cx="8458200" cy="4943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875" y="806365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đích: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 báo loại kệ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1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DANH MỤC</a:t>
            </a:r>
            <a:br>
              <a:rPr lang="en-US" smtClean="0"/>
            </a:br>
            <a:r>
              <a:rPr lang="en-US" smtClean="0">
                <a:solidFill>
                  <a:srgbClr val="FF0000"/>
                </a:solidFill>
              </a:rPr>
              <a:t>TÊN KỆ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324" y="1352550"/>
            <a:ext cx="7091758" cy="5238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875" y="806365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đích: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 báo tên kệ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023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KẾ HOẠCH SẢN XUẤT</a:t>
            </a:r>
            <a:br>
              <a:rPr lang="en-US" smtClean="0"/>
            </a:br>
            <a:r>
              <a:rPr lang="en-US" smtClean="0">
                <a:solidFill>
                  <a:srgbClr val="FF0000"/>
                </a:solidFill>
              </a:rPr>
              <a:t>IMPORT KẾ HOẠCH SẢN XUẤT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67" y="1838325"/>
            <a:ext cx="11546766" cy="3867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875" y="806365"/>
            <a:ext cx="1142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đích: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 báo kế hoạch sản xuất theo loại xe cho từng tháng để đối chiếu tiến độ sản xuất, giao hàng theo kế hoạch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437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KẾ HOẠCH SẢN XUẤT</a:t>
            </a:r>
            <a:br>
              <a:rPr lang="en-US" smtClean="0"/>
            </a:br>
            <a:r>
              <a:rPr lang="en-US" smtClean="0">
                <a:solidFill>
                  <a:srgbClr val="FF0000"/>
                </a:solidFill>
              </a:rPr>
              <a:t>XEM KẾ HOẠCH SẢN XUẤT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5" y="806365"/>
            <a:ext cx="625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đích: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 lại kế hoạch sản xuất của loại xe theo từng tháng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963564"/>
            <a:ext cx="11849100" cy="289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58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1981200"/>
            <a:ext cx="10448925" cy="28956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KẾ HOẠCH SẢN XUẤT</a:t>
            </a:r>
            <a:br>
              <a:rPr lang="en-US" smtClean="0"/>
            </a:br>
            <a:r>
              <a:rPr lang="en-US" smtClean="0">
                <a:solidFill>
                  <a:srgbClr val="FF0000"/>
                </a:solidFill>
              </a:rPr>
              <a:t>KẾ HOẠCH ƯU TIÊN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5" y="806365"/>
            <a:ext cx="508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đích: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 thứ tự ưu tiên đồng bộ cho sản phẩm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8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768754"/>
            <a:ext cx="9658350" cy="421559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XÁC NHẬN TIẾN ĐỘ XUẤT KHO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582275" y="2057400"/>
            <a:ext cx="5238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049000" y="1903511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Giờ xuất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582275" y="2320168"/>
            <a:ext cx="5238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049000" y="2166279"/>
            <a:ext cx="10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 lượng xuất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5036685"/>
            <a:ext cx="11525250" cy="17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43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BÁO CÁO </a:t>
            </a:r>
            <a:br>
              <a:rPr lang="en-US" smtClean="0"/>
            </a:br>
            <a:r>
              <a:rPr lang="en-US" smtClean="0">
                <a:solidFill>
                  <a:srgbClr val="FF0000"/>
                </a:solidFill>
              </a:rPr>
              <a:t>NHẬP KHO THEO CHI TIẾT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2109787"/>
            <a:ext cx="118967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1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BÁO CÁO </a:t>
            </a:r>
            <a:br>
              <a:rPr lang="en-US" smtClean="0"/>
            </a:br>
            <a:r>
              <a:rPr lang="en-US" smtClean="0">
                <a:solidFill>
                  <a:srgbClr val="FF0000"/>
                </a:solidFill>
              </a:rPr>
              <a:t>NHẬP KHO THEO BỘ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771650"/>
            <a:ext cx="109632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71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BÁO CÁO </a:t>
            </a:r>
            <a:br>
              <a:rPr lang="en-US" smtClean="0"/>
            </a:br>
            <a:r>
              <a:rPr lang="en-US" smtClean="0">
                <a:solidFill>
                  <a:srgbClr val="FF0000"/>
                </a:solidFill>
              </a:rPr>
              <a:t>TỒN KHO (theo bộ)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1552575"/>
            <a:ext cx="91154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89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BÁO CÁO </a:t>
            </a:r>
            <a:br>
              <a:rPr lang="en-US" smtClean="0"/>
            </a:br>
            <a:r>
              <a:rPr lang="en-US" smtClean="0">
                <a:solidFill>
                  <a:srgbClr val="FF0000"/>
                </a:solidFill>
              </a:rPr>
              <a:t>TIẾN ĐỘ SẢN XUẤT – GIAO HÀNG THEO KẾ HOẠCH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036" y="790575"/>
            <a:ext cx="8287278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3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xmlns="" id="{5B4182B2-AEA8-4A37-9532-F1EF3719F1B4}"/>
              </a:ext>
            </a:extLst>
          </p:cNvPr>
          <p:cNvSpPr txBox="1">
            <a:spLocks/>
          </p:cNvSpPr>
          <p:nvPr/>
        </p:nvSpPr>
        <p:spPr>
          <a:xfrm>
            <a:off x="705562" y="1552575"/>
            <a:ext cx="10819688" cy="634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indent="0" algn="ctr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1200" b="1" baseline="0" smtClean="0">
                <a:solidFill>
                  <a:srgbClr val="ED1C24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marL="685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26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marL="1143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26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marL="1600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26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marL="20574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26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-US"/>
              <a:t>ĐỀ XUẤT GIẢI PHÁP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1779C4"/>
                </a:solidFill>
              </a:rPr>
              <a:t>QUẢN LÝ TIẾN ĐỘ SẢN XUẤT – GIAO HÀNG TẠI </a:t>
            </a:r>
            <a:endParaRPr lang="en-US" smtClean="0">
              <a:solidFill>
                <a:srgbClr val="1779C4"/>
              </a:solidFill>
            </a:endParaRPr>
          </a:p>
          <a:p>
            <a:pPr>
              <a:lnSpc>
                <a:spcPct val="120000"/>
              </a:lnSpc>
            </a:pPr>
            <a:r>
              <a:rPr lang="en-US" smtClean="0">
                <a:solidFill>
                  <a:srgbClr val="1779C4"/>
                </a:solidFill>
              </a:rPr>
              <a:t>CÔNG TY TNHH SẢN XUẤT LINH KIỆN THÂN VỎ Ô TÔ THACO</a:t>
            </a:r>
            <a:endParaRPr lang="en-US">
              <a:solidFill>
                <a:srgbClr val="1779C4"/>
              </a:solidFill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207133"/>
              </p:ext>
            </p:extLst>
          </p:nvPr>
        </p:nvGraphicFramePr>
        <p:xfrm>
          <a:off x="900468" y="2967565"/>
          <a:ext cx="10429876" cy="3614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938"/>
                <a:gridCol w="5214938"/>
              </a:tblGrid>
              <a:tr h="670985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TY TNHH SẢN XUẤT 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LINH KIỆN THÂN VỎ Ô TÔ THACO</a:t>
                      </a:r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P.CNTT</a:t>
                      </a:r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2410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92348" y="2651081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Cambria" panose="02040503050406030204" pitchFamily="18" charset="0"/>
                <a:ea typeface="Cambria" panose="02040503050406030204" pitchFamily="18" charset="0"/>
              </a:rPr>
              <a:t>Chu Lai, </a:t>
            </a:r>
            <a:r>
              <a:rPr lang="en-US" sz="1400" err="1" smtClean="0">
                <a:latin typeface="Cambria" panose="02040503050406030204" pitchFamily="18" charset="0"/>
                <a:ea typeface="Cambria" panose="02040503050406030204" pitchFamily="18" charset="0"/>
              </a:rPr>
              <a:t>ngày</a:t>
            </a:r>
            <a:r>
              <a:rPr lang="en-US" sz="1400" smtClean="0">
                <a:latin typeface="Cambria" panose="02040503050406030204" pitchFamily="18" charset="0"/>
                <a:ea typeface="Cambria" panose="02040503050406030204" pitchFamily="18" charset="0"/>
              </a:rPr>
              <a:t> 05/5/2023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91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BÁO CÁO </a:t>
            </a:r>
            <a:br>
              <a:rPr lang="en-US" smtClean="0"/>
            </a:br>
            <a:r>
              <a:rPr lang="en-US" smtClean="0">
                <a:solidFill>
                  <a:srgbClr val="FF0000"/>
                </a:solidFill>
              </a:rPr>
              <a:t>XUẤT KHO THEO CHI TIẾT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29" y="1714500"/>
            <a:ext cx="11725692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16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BÁO CÁO </a:t>
            </a:r>
            <a:br>
              <a:rPr lang="en-US" smtClean="0"/>
            </a:br>
            <a:r>
              <a:rPr lang="en-US" smtClean="0">
                <a:solidFill>
                  <a:srgbClr val="FF0000"/>
                </a:solidFill>
              </a:rPr>
              <a:t>XUẤT KHO THEO BỘ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619250"/>
            <a:ext cx="106394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16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BÁO CÁO </a:t>
            </a:r>
            <a:br>
              <a:rPr lang="en-US" smtClean="0"/>
            </a:br>
            <a:r>
              <a:rPr lang="en-US" smtClean="0">
                <a:solidFill>
                  <a:srgbClr val="FF0000"/>
                </a:solidFill>
              </a:rPr>
              <a:t>NHẬP XUẤT TỒN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514475"/>
            <a:ext cx="97155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58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BIỂU ĐỒ </a:t>
            </a:r>
            <a:br>
              <a:rPr lang="en-US" smtClean="0"/>
            </a:br>
            <a:r>
              <a:rPr lang="en-US" smtClean="0">
                <a:solidFill>
                  <a:srgbClr val="FF0000"/>
                </a:solidFill>
              </a:rPr>
              <a:t>HIỂN THỊ TIẾN ĐỘ SẢN XUẤT – GIAO HÀNG (theo ngày)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677" y="806227"/>
            <a:ext cx="7735546" cy="585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20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DDE7DC6-F5F5-4873-9605-58C7310314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2800"/>
              <a:t>TRÂN TRỌNG CẢM ƠN</a:t>
            </a:r>
          </a:p>
        </p:txBody>
      </p:sp>
    </p:spTree>
    <p:extLst>
      <p:ext uri="{BB962C8B-B14F-4D97-AF65-F5344CB8AC3E}">
        <p14:creationId xmlns:p14="http://schemas.microsoft.com/office/powerpoint/2010/main" val="34205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QUY TRÌNH PHẦN MỀM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7" y="1123950"/>
            <a:ext cx="7077075" cy="5219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62650" y="1257300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24875" y="1981200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PLC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76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DANH SÁCH CÁC MÀN HÌNH CHỨC NĂNG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954022"/>
              </p:ext>
            </p:extLst>
          </p:nvPr>
        </p:nvGraphicFramePr>
        <p:xfrm>
          <a:off x="2317750" y="853016"/>
          <a:ext cx="7540625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0625"/>
              </a:tblGrid>
              <a:tr h="234342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màn hình</a:t>
                      </a:r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14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Danh mục loại xe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814">
                <a:tc>
                  <a:txBody>
                    <a:bodyPr/>
                    <a:lstStyle/>
                    <a:p>
                      <a:pPr algn="l" fontAlgn="b"/>
                      <a:r>
                        <a:rPr lang="vi-V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Danh mục đơn vị tính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Danh mục chi tiết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Danh mục sản phẩm (bộ)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Danh mục loại kệ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Danh mục kệ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Kế </a:t>
                      </a:r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hoạch (Import KHSX, xem lại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KHSX</a:t>
                      </a:r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Xác nhận xuất kho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Báo cáo nhập kho chi tiết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Báo cáo nhập kho theo bộ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Báo cáo tồn kho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Báo cáo tiến độ sản xuất, giao hàng theo kế hoạch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Báo cáo Xuất kho chi tiết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Báo cáo xuất kho theo bộ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Báo cáo nhập xuất tồn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Biểu </a:t>
                      </a:r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đồ hiển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thị tiến độ sản xuất – giao hàng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18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DANH MỤC</a:t>
            </a:r>
            <a:br>
              <a:rPr lang="en-US" smtClean="0"/>
            </a:br>
            <a:r>
              <a:rPr lang="en-US" smtClean="0">
                <a:solidFill>
                  <a:srgbClr val="FF0000"/>
                </a:solidFill>
              </a:rPr>
              <a:t>LOẠI XE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5" y="863515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đích: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 báo loại xe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781175"/>
            <a:ext cx="79057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0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DANH MỤC</a:t>
            </a:r>
            <a:br>
              <a:rPr lang="en-US" smtClean="0"/>
            </a:br>
            <a:r>
              <a:rPr lang="en-US" smtClean="0">
                <a:solidFill>
                  <a:srgbClr val="FF0000"/>
                </a:solidFill>
              </a:rPr>
              <a:t>ĐƠN VỊ TÍNH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5" y="806365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đích: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 báo đơn vị tính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88" y="1590675"/>
            <a:ext cx="89535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4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DANH MỤC</a:t>
            </a:r>
            <a:br>
              <a:rPr lang="en-US" smtClean="0"/>
            </a:br>
            <a:r>
              <a:rPr lang="en-US" smtClean="0">
                <a:solidFill>
                  <a:srgbClr val="FF0000"/>
                </a:solidFill>
              </a:rPr>
              <a:t>CHI TIẾT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5" y="786355"/>
            <a:ext cx="433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đích: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 báo chi tiết cho từng loại xe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90" y="1130864"/>
            <a:ext cx="10376770" cy="2907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4079082"/>
            <a:ext cx="5657850" cy="270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2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DANH MỤC</a:t>
            </a:r>
            <a:br>
              <a:rPr lang="en-US" smtClean="0"/>
            </a:br>
            <a:r>
              <a:rPr lang="en-US" smtClean="0">
                <a:solidFill>
                  <a:srgbClr val="FF0000"/>
                </a:solidFill>
              </a:rPr>
              <a:t>BỘ SẢN PHẨM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129576"/>
            <a:ext cx="7391400" cy="35356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6233" b="2437"/>
          <a:stretch/>
        </p:blipFill>
        <p:spPr>
          <a:xfrm>
            <a:off x="1966912" y="4743450"/>
            <a:ext cx="8582025" cy="1504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850" y="6348412"/>
            <a:ext cx="4476750" cy="447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760244"/>
            <a:ext cx="674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đích: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 báo bộ sản phẩm và cấu hình chi tiết vào bộ sản phẩm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52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14324" y="1"/>
            <a:ext cx="9477675" cy="720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DANH MỤC</a:t>
            </a:r>
            <a:br>
              <a:rPr lang="en-US" smtClean="0"/>
            </a:br>
            <a:r>
              <a:rPr lang="en-US" smtClean="0">
                <a:solidFill>
                  <a:srgbClr val="FF0000"/>
                </a:solidFill>
              </a:rPr>
              <a:t>BỘ SẢN PHẨM (tt)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038885"/>
            <a:ext cx="6096000" cy="25513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949853"/>
            <a:ext cx="4981576" cy="91994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000750" y="2228850"/>
            <a:ext cx="10096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8"/>
          <p:cNvSpPr txBox="1"/>
          <p:nvPr/>
        </p:nvSpPr>
        <p:spPr>
          <a:xfrm>
            <a:off x="6276975" y="1909306"/>
            <a:ext cx="673774" cy="2988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popup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74" y="4185374"/>
            <a:ext cx="68770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32857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3740</TotalTime>
  <Words>363</Words>
  <Application>Microsoft Office PowerPoint</Application>
  <PresentationFormat>Widescreen</PresentationFormat>
  <Paragraphs>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Cambria</vt:lpstr>
      <vt:lpstr>Times New Roman</vt:lpstr>
      <vt:lpstr>2_Custom Design</vt:lpstr>
      <vt:lpstr>3_Custom Design</vt:lpstr>
      <vt:lpstr>4_Custom Design</vt:lpstr>
      <vt:lpstr>6_Custom Design</vt:lpstr>
      <vt:lpstr>9_Custom Design</vt:lpstr>
      <vt:lpstr>PowerPoint Presentation</vt:lpstr>
      <vt:lpstr>PowerPoint Presentation</vt:lpstr>
      <vt:lpstr>QUY TRÌNH PHẦN MỀM</vt:lpstr>
      <vt:lpstr>DANH SÁCH CÁC MÀN HÌNH CHỨC NĂNG</vt:lpstr>
      <vt:lpstr>DANH MỤC LOẠI XE</vt:lpstr>
      <vt:lpstr>DANH MỤC ĐƠN VỊ TÍNH</vt:lpstr>
      <vt:lpstr>DANH MỤC CHI TIẾT</vt:lpstr>
      <vt:lpstr>DANH MỤC BỘ SẢN PHẨM</vt:lpstr>
      <vt:lpstr>DANH MỤC BỘ SẢN PHẨM (tt)</vt:lpstr>
      <vt:lpstr>DANH MỤC LOẠI KỆ</vt:lpstr>
      <vt:lpstr>DANH MỤC TÊN KỆ</vt:lpstr>
      <vt:lpstr>KẾ HOẠCH SẢN XUẤT IMPORT KẾ HOẠCH SẢN XUẤT</vt:lpstr>
      <vt:lpstr>KẾ HOẠCH SẢN XUẤT XEM KẾ HOẠCH SẢN XUẤT</vt:lpstr>
      <vt:lpstr>KẾ HOẠCH SẢN XUẤT KẾ HOẠCH ƯU TIÊN</vt:lpstr>
      <vt:lpstr>XÁC NHẬN TIẾN ĐỘ XUẤT KHO</vt:lpstr>
      <vt:lpstr>BÁO CÁO  NHẬP KHO THEO CHI TIẾT</vt:lpstr>
      <vt:lpstr>BÁO CÁO  NHẬP KHO THEO BỘ</vt:lpstr>
      <vt:lpstr>BÁO CÁO  TỒN KHO (theo bộ)</vt:lpstr>
      <vt:lpstr>BÁO CÁO  TIẾN ĐỘ SẢN XUẤT – GIAO HÀNG THEO KẾ HOẠCH</vt:lpstr>
      <vt:lpstr>BÁO CÁO  XUẤT KHO THEO CHI TIẾT</vt:lpstr>
      <vt:lpstr>BÁO CÁO  XUẤT KHO THEO BỘ</vt:lpstr>
      <vt:lpstr>BÁO CÁO  NHẬP XUẤT TỒN</vt:lpstr>
      <vt:lpstr>BIỂU ĐỒ  HIỂN THỊ TIẾN ĐỘ SẢN XUẤT – GIAO HÀNG (theo ngày)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Microsoft account</cp:lastModifiedBy>
  <cp:revision>416</cp:revision>
  <dcterms:created xsi:type="dcterms:W3CDTF">2022-02-08T00:57:22Z</dcterms:created>
  <dcterms:modified xsi:type="dcterms:W3CDTF">2023-05-05T02:20:06Z</dcterms:modified>
</cp:coreProperties>
</file>