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8" r:id="rId4"/>
    <p:sldId id="258" r:id="rId5"/>
    <p:sldId id="269" r:id="rId6"/>
    <p:sldId id="270" r:id="rId7"/>
    <p:sldId id="271" r:id="rId8"/>
    <p:sldId id="272" r:id="rId9"/>
    <p:sldId id="256" r:id="rId10"/>
    <p:sldId id="261" r:id="rId11"/>
    <p:sldId id="262" r:id="rId12"/>
    <p:sldId id="260" r:id="rId13"/>
    <p:sldId id="266" r:id="rId14"/>
    <p:sldId id="267" r:id="rId15"/>
    <p:sldId id="264" r:id="rId16"/>
    <p:sldId id="265" r:id="rId17"/>
    <p:sldId id="25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1E2A-8D2E-4AE3-84E6-7B0E44FA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F1089-907E-4031-956E-2BD413A3A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5AA7-D514-4D32-A98D-45DE3892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598B-8315-49BA-B92E-864FC75B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40BF-BBF8-4232-9715-4B98800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2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AA6B-5EE8-438E-BE15-0AE49333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C2033-7CE1-4C4C-8811-074399F7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27E9-BE35-4E72-BEF3-EF9EA4E0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FC26-075B-4B02-A120-D87E7179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630C-DF2F-459B-BCDB-F250CCA2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BE84C-A668-4C7C-8097-AB880AF9C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FA1C9-431C-4B7B-BD6B-0447F1DF5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2E0A-8967-4E76-8750-6CBCC6CD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41D5A-B701-40D9-86CF-F77EE6D2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FD47-5B28-4253-B655-E39887C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9182-D98B-4675-BD39-625E90BD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2AC5-2745-43F2-9766-D0E07F65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C814-9DDE-49BF-A94A-15CDC434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8090-BFFA-44B0-9705-3A84974A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081D-646A-4F7C-B6F0-CBAFD932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5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321B-50AD-4372-95D3-82F54B71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1D67A-B3D9-41D5-8527-989146AC2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A68B-D461-4A00-B0BF-6A471F0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52AB-1888-4342-8989-FE21DB1E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59C6-1DBD-4495-8C5A-6531AF55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2309-9A93-4A39-8C12-7770F543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F28C-4D09-4649-93E8-8A0C84700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DDD06-E7EA-4DB6-8993-A76EE556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9DAE-210D-44F2-AE9E-C6FA6399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2F652-0968-4523-B0FD-CD38C3D0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06452-217A-4310-8136-68C3A34A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B36C-AE7E-4447-92C9-063B91A0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1232-A654-4325-BF6B-40CF3EB5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9B0B1-D4E1-41AD-9C40-482BDA46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6C72E-D99D-46DA-855D-37FE66A64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9A4B2-6ED6-42AE-994C-CB64AAB41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C959A-2D8E-499B-B001-69098A6E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96F03-6E13-46CC-9D47-6F6AF40A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AAE03-040D-4115-817C-1883B210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508A-806B-469E-ADA3-45E532C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22FF5-EF94-401C-BBB1-168B1F6B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028CB-1D81-4900-A368-CC7840F1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9825-15DC-47D9-9F13-929B9166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A312B-079D-488F-86D0-A828A4A9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DA9A6-D92F-4206-AEA8-CFA9AA96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7BBC5-A3B4-4F69-8CDA-C49A79E5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FBA2-BF2E-4E8F-96D4-A7899084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8788-4F79-49F2-9322-083006AB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69925-FD37-46B4-AC63-63A464113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D132F-7F05-4E1B-B4FD-017D515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C1DEF-A178-4D2E-A0EA-EE6E1CC7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00BA-4C2F-4E38-B189-CE1679BF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6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10EE-3FEB-42AE-8F8B-6867D4D2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B7AB8-895B-43EC-A591-42A45C20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1E57-33D3-4CF8-8F34-36236D744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CA04-78E8-4A44-AF95-53DC9D15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7278B-D22A-4A36-B784-2D3F6E9D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6C58C-76C2-4819-B7C3-DC4DA291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28DA-10F6-47CA-83F6-9EA2CA19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F3A6-5BF9-4F46-8A96-B757D0AB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C3ED-9F79-4518-B2F2-E763F9922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48CA-EBE2-4D9B-8FFF-DC0711DD709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0C6E-BC15-43CD-9B98-D2C91CA90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6E04-359A-4384-80AB-6BD1CEBE8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399D-EA43-44C8-A035-38C6B8B37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D870CE-8275-4BA1-A892-278DC075CDE6}"/>
              </a:ext>
            </a:extLst>
          </p:cNvPr>
          <p:cNvSpPr txBox="1"/>
          <p:nvPr/>
        </p:nvSpPr>
        <p:spPr>
          <a:xfrm>
            <a:off x="2569945" y="1620247"/>
            <a:ext cx="74916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TOPIC 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E7DC3-4F93-4C99-88F9-160628337F3A}"/>
              </a:ext>
            </a:extLst>
          </p:cNvPr>
          <p:cNvSpPr/>
          <p:nvPr/>
        </p:nvSpPr>
        <p:spPr>
          <a:xfrm>
            <a:off x="3876241" y="2967335"/>
            <a:ext cx="51340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Door lock control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97345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3D545A-978D-4A13-94A3-4A618DF75310}"/>
              </a:ext>
            </a:extLst>
          </p:cNvPr>
          <p:cNvSpPr txBox="1"/>
          <p:nvPr/>
        </p:nvSpPr>
        <p:spPr>
          <a:xfrm>
            <a:off x="191069" y="150125"/>
            <a:ext cx="5745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FBC66-7104-44B0-9424-E81843FD7027}"/>
              </a:ext>
            </a:extLst>
          </p:cNvPr>
          <p:cNvSpPr txBox="1"/>
          <p:nvPr/>
        </p:nvSpPr>
        <p:spPr>
          <a:xfrm>
            <a:off x="518615" y="734900"/>
            <a:ext cx="1148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on D Flip-Flop:</a:t>
            </a:r>
          </a:p>
          <a:p>
            <a:r>
              <a:rPr lang="en-US" dirty="0"/>
              <a:t>	count variable run from 0 -2 and turn back to 0 when reach 2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6ACCECC-A69C-4491-8A75-42956672C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49160"/>
              </p:ext>
            </p:extLst>
          </p:nvPr>
        </p:nvGraphicFramePr>
        <p:xfrm>
          <a:off x="828994" y="1754716"/>
          <a:ext cx="10215564" cy="451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594">
                  <a:extLst>
                    <a:ext uri="{9D8B030D-6E8A-4147-A177-3AD203B41FA5}">
                      <a16:colId xmlns:a16="http://schemas.microsoft.com/office/drawing/2014/main" val="2096643554"/>
                    </a:ext>
                  </a:extLst>
                </a:gridCol>
                <a:gridCol w="1702594">
                  <a:extLst>
                    <a:ext uri="{9D8B030D-6E8A-4147-A177-3AD203B41FA5}">
                      <a16:colId xmlns:a16="http://schemas.microsoft.com/office/drawing/2014/main" val="853458253"/>
                    </a:ext>
                  </a:extLst>
                </a:gridCol>
                <a:gridCol w="1702594">
                  <a:extLst>
                    <a:ext uri="{9D8B030D-6E8A-4147-A177-3AD203B41FA5}">
                      <a16:colId xmlns:a16="http://schemas.microsoft.com/office/drawing/2014/main" val="3682540742"/>
                    </a:ext>
                  </a:extLst>
                </a:gridCol>
                <a:gridCol w="1702594">
                  <a:extLst>
                    <a:ext uri="{9D8B030D-6E8A-4147-A177-3AD203B41FA5}">
                      <a16:colId xmlns:a16="http://schemas.microsoft.com/office/drawing/2014/main" val="3037060905"/>
                    </a:ext>
                  </a:extLst>
                </a:gridCol>
                <a:gridCol w="1702594">
                  <a:extLst>
                    <a:ext uri="{9D8B030D-6E8A-4147-A177-3AD203B41FA5}">
                      <a16:colId xmlns:a16="http://schemas.microsoft.com/office/drawing/2014/main" val="1181434081"/>
                    </a:ext>
                  </a:extLst>
                </a:gridCol>
                <a:gridCol w="1702594">
                  <a:extLst>
                    <a:ext uri="{9D8B030D-6E8A-4147-A177-3AD203B41FA5}">
                      <a16:colId xmlns:a16="http://schemas.microsoft.com/office/drawing/2014/main" val="3336767630"/>
                    </a:ext>
                  </a:extLst>
                </a:gridCol>
              </a:tblGrid>
              <a:tr h="7533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Present state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Next state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20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Control Inputs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769798"/>
                  </a:ext>
                </a:extLst>
              </a:tr>
              <a:tr h="7533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B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A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B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A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Db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Da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9655002"/>
                  </a:ext>
                </a:extLst>
              </a:tr>
              <a:tr h="7533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73300"/>
                  </a:ext>
                </a:extLst>
              </a:tr>
              <a:tr h="7533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28821"/>
                  </a:ext>
                </a:extLst>
              </a:tr>
              <a:tr h="7533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014869"/>
                  </a:ext>
                </a:extLst>
              </a:tr>
              <a:tr h="7533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2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7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CE6B084-8EDF-4C39-8D65-353D4B9E8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04959"/>
              </p:ext>
            </p:extLst>
          </p:nvPr>
        </p:nvGraphicFramePr>
        <p:xfrm>
          <a:off x="1045501" y="768394"/>
          <a:ext cx="3057096" cy="377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32">
                  <a:extLst>
                    <a:ext uri="{9D8B030D-6E8A-4147-A177-3AD203B41FA5}">
                      <a16:colId xmlns:a16="http://schemas.microsoft.com/office/drawing/2014/main" val="974284369"/>
                    </a:ext>
                  </a:extLst>
                </a:gridCol>
                <a:gridCol w="1019032">
                  <a:extLst>
                    <a:ext uri="{9D8B030D-6E8A-4147-A177-3AD203B41FA5}">
                      <a16:colId xmlns:a16="http://schemas.microsoft.com/office/drawing/2014/main" val="472841745"/>
                    </a:ext>
                  </a:extLst>
                </a:gridCol>
                <a:gridCol w="1019032">
                  <a:extLst>
                    <a:ext uri="{9D8B030D-6E8A-4147-A177-3AD203B41FA5}">
                      <a16:colId xmlns:a16="http://schemas.microsoft.com/office/drawing/2014/main" val="4354828"/>
                    </a:ext>
                  </a:extLst>
                </a:gridCol>
              </a:tblGrid>
              <a:tr h="12568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10747"/>
                  </a:ext>
                </a:extLst>
              </a:tr>
              <a:tr h="12568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44288"/>
                  </a:ext>
                </a:extLst>
              </a:tr>
              <a:tr h="12568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6910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A3771C7-E9DE-491D-809D-EADE26CDE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03276"/>
              </p:ext>
            </p:extLst>
          </p:nvPr>
        </p:nvGraphicFramePr>
        <p:xfrm>
          <a:off x="7825878" y="930252"/>
          <a:ext cx="3057096" cy="377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32">
                  <a:extLst>
                    <a:ext uri="{9D8B030D-6E8A-4147-A177-3AD203B41FA5}">
                      <a16:colId xmlns:a16="http://schemas.microsoft.com/office/drawing/2014/main" val="974284369"/>
                    </a:ext>
                  </a:extLst>
                </a:gridCol>
                <a:gridCol w="1019032">
                  <a:extLst>
                    <a:ext uri="{9D8B030D-6E8A-4147-A177-3AD203B41FA5}">
                      <a16:colId xmlns:a16="http://schemas.microsoft.com/office/drawing/2014/main" val="472841745"/>
                    </a:ext>
                  </a:extLst>
                </a:gridCol>
                <a:gridCol w="1019032">
                  <a:extLst>
                    <a:ext uri="{9D8B030D-6E8A-4147-A177-3AD203B41FA5}">
                      <a16:colId xmlns:a16="http://schemas.microsoft.com/office/drawing/2014/main" val="4354828"/>
                    </a:ext>
                  </a:extLst>
                </a:gridCol>
              </a:tblGrid>
              <a:tr h="12568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10747"/>
                  </a:ext>
                </a:extLst>
              </a:tr>
              <a:tr h="12568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44288"/>
                  </a:ext>
                </a:extLst>
              </a:tr>
              <a:tr h="12568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691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DC273F1-0EE0-4BDD-9FD0-14CA81ED23BA}"/>
              </a:ext>
            </a:extLst>
          </p:cNvPr>
          <p:cNvSpPr txBox="1"/>
          <p:nvPr/>
        </p:nvSpPr>
        <p:spPr>
          <a:xfrm>
            <a:off x="453149" y="4889500"/>
            <a:ext cx="424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 = A’B’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D789D1-E383-45E7-92CA-7655C2816156}"/>
              </a:ext>
            </a:extLst>
          </p:cNvPr>
          <p:cNvSpPr txBox="1"/>
          <p:nvPr/>
        </p:nvSpPr>
        <p:spPr>
          <a:xfrm>
            <a:off x="7233526" y="4890075"/>
            <a:ext cx="424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Db = AB’</a:t>
            </a:r>
          </a:p>
        </p:txBody>
      </p:sp>
    </p:spTree>
    <p:extLst>
      <p:ext uri="{BB962C8B-B14F-4D97-AF65-F5344CB8AC3E}">
        <p14:creationId xmlns:p14="http://schemas.microsoft.com/office/powerpoint/2010/main" val="130991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E99703-4E7D-4865-88C2-A0B53459461A}"/>
              </a:ext>
            </a:extLst>
          </p:cNvPr>
          <p:cNvSpPr txBox="1"/>
          <p:nvPr/>
        </p:nvSpPr>
        <p:spPr>
          <a:xfrm>
            <a:off x="214313" y="400050"/>
            <a:ext cx="1170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Fsm_pwdinput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894E08-57DB-446B-A2D3-1FDE873F2D7D}"/>
              </a:ext>
            </a:extLst>
          </p:cNvPr>
          <p:cNvSpPr/>
          <p:nvPr/>
        </p:nvSpPr>
        <p:spPr>
          <a:xfrm>
            <a:off x="8462814" y="4485734"/>
            <a:ext cx="1800301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/>
          </a:p>
          <a:p>
            <a:r>
              <a:rPr lang="en-US" sz="1200" b="1" dirty="0"/>
              <a:t>Data_t1 = Data_t1</a:t>
            </a:r>
          </a:p>
          <a:p>
            <a:r>
              <a:rPr lang="en-US" sz="1200" b="1" dirty="0"/>
              <a:t>Data_t2 = Data_t2</a:t>
            </a:r>
          </a:p>
          <a:p>
            <a:r>
              <a:rPr lang="en-US" sz="1200" b="1" dirty="0"/>
              <a:t>Data_t3 = </a:t>
            </a:r>
            <a:r>
              <a:rPr lang="en-US" sz="1200" b="1" dirty="0" err="1"/>
              <a:t>pwd_current</a:t>
            </a:r>
            <a:endParaRPr lang="en-US" sz="1200" b="1" dirty="0"/>
          </a:p>
          <a:p>
            <a:r>
              <a:rPr lang="en-US" sz="1200" b="1" dirty="0"/>
              <a:t>Clock3 = 1’b1</a:t>
            </a:r>
          </a:p>
          <a:p>
            <a:endParaRPr lang="en-US" sz="12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B0AB9E-A9CA-433A-AF79-3B0496C1DBA7}"/>
              </a:ext>
            </a:extLst>
          </p:cNvPr>
          <p:cNvSpPr/>
          <p:nvPr/>
        </p:nvSpPr>
        <p:spPr>
          <a:xfrm>
            <a:off x="8510584" y="3067938"/>
            <a:ext cx="1752531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/>
          </a:p>
          <a:p>
            <a:r>
              <a:rPr lang="en-US" sz="1200" b="1" dirty="0"/>
              <a:t>Data_t1 = Data_t1</a:t>
            </a:r>
          </a:p>
          <a:p>
            <a:r>
              <a:rPr lang="en-US" sz="1200" b="1" dirty="0"/>
              <a:t>Data_t2 = </a:t>
            </a:r>
            <a:r>
              <a:rPr lang="en-US" sz="1200" b="1" dirty="0" err="1"/>
              <a:t>pwd_current</a:t>
            </a:r>
            <a:endParaRPr lang="en-US" sz="1200" b="1" dirty="0"/>
          </a:p>
          <a:p>
            <a:r>
              <a:rPr lang="en-US" sz="1200" b="1" dirty="0"/>
              <a:t>Data_t3 = 4’b1111</a:t>
            </a:r>
          </a:p>
          <a:p>
            <a:r>
              <a:rPr lang="en-US" sz="1200" b="1" dirty="0"/>
              <a:t>Clock3 = 1’b0</a:t>
            </a:r>
          </a:p>
          <a:p>
            <a:endParaRPr lang="en-US" sz="1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940076-AA21-4B1F-8954-00853EC20807}"/>
              </a:ext>
            </a:extLst>
          </p:cNvPr>
          <p:cNvSpPr/>
          <p:nvPr/>
        </p:nvSpPr>
        <p:spPr>
          <a:xfrm>
            <a:off x="8510585" y="1668432"/>
            <a:ext cx="1752531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b="1" dirty="0"/>
          </a:p>
          <a:p>
            <a:r>
              <a:rPr lang="en-US" sz="1200" b="1" dirty="0"/>
              <a:t>Data_t1 = </a:t>
            </a:r>
            <a:r>
              <a:rPr lang="en-US" sz="1200" b="1" dirty="0" err="1"/>
              <a:t>pwd_current</a:t>
            </a:r>
            <a:endParaRPr lang="en-US" sz="1200" b="1" dirty="0"/>
          </a:p>
          <a:p>
            <a:r>
              <a:rPr lang="en-US" sz="1200" b="1" dirty="0"/>
              <a:t>Data_t2 = 4’b1111</a:t>
            </a:r>
          </a:p>
          <a:p>
            <a:r>
              <a:rPr lang="en-US" sz="1200" b="1" dirty="0"/>
              <a:t>Data_t3 = 4’b1111</a:t>
            </a:r>
          </a:p>
          <a:p>
            <a:r>
              <a:rPr lang="en-US" sz="1200" b="1" dirty="0"/>
              <a:t>Clock3 = 1’b0</a:t>
            </a:r>
          </a:p>
          <a:p>
            <a:endParaRPr lang="en-US" sz="12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AAA904-BB00-496E-A56F-4010E9828D40}"/>
              </a:ext>
            </a:extLst>
          </p:cNvPr>
          <p:cNvSpPr/>
          <p:nvPr/>
        </p:nvSpPr>
        <p:spPr>
          <a:xfrm>
            <a:off x="1958709" y="3087804"/>
            <a:ext cx="1501253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Pwd_next</a:t>
            </a:r>
            <a:r>
              <a:rPr lang="en-US" sz="1200" b="1" dirty="0"/>
              <a:t> take the value of user’s input from switch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4DB0B1B-ACAA-4D22-ADA4-5CFD7D9606D7}"/>
              </a:ext>
            </a:extLst>
          </p:cNvPr>
          <p:cNvSpPr/>
          <p:nvPr/>
        </p:nvSpPr>
        <p:spPr>
          <a:xfrm>
            <a:off x="120559" y="2378121"/>
            <a:ext cx="1501253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Cont</a:t>
            </a:r>
            <a:r>
              <a:rPr lang="en-US" sz="1200" b="1" dirty="0"/>
              <a:t> variable continuously count from 0 to 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E8ED0DE-55AE-4FDA-846D-159D22D26D78}"/>
              </a:ext>
            </a:extLst>
          </p:cNvPr>
          <p:cNvSpPr/>
          <p:nvPr/>
        </p:nvSpPr>
        <p:spPr>
          <a:xfrm>
            <a:off x="4076100" y="2378115"/>
            <a:ext cx="1946191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Pwd_current</a:t>
            </a:r>
            <a:r>
              <a:rPr lang="en-US" sz="1200" b="1" dirty="0"/>
              <a:t> &lt;= </a:t>
            </a:r>
            <a:r>
              <a:rPr lang="en-US" sz="1200" b="1" dirty="0" err="1"/>
              <a:t>pwd_next</a:t>
            </a:r>
            <a:endParaRPr lang="en-US" sz="1200" b="1" dirty="0"/>
          </a:p>
          <a:p>
            <a:pPr algn="ctr"/>
            <a:r>
              <a:rPr lang="en-US" sz="1200" b="1" dirty="0"/>
              <a:t>(</a:t>
            </a:r>
            <a:r>
              <a:rPr lang="en-US" sz="1200" b="1" dirty="0" err="1"/>
              <a:t>pwd_current</a:t>
            </a:r>
            <a:r>
              <a:rPr lang="en-US" sz="1200" b="1" dirty="0"/>
              <a:t> change)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A48DFF3-E9C6-4049-82D9-53DC53D85C14}"/>
              </a:ext>
            </a:extLst>
          </p:cNvPr>
          <p:cNvSpPr/>
          <p:nvPr/>
        </p:nvSpPr>
        <p:spPr>
          <a:xfrm>
            <a:off x="4151319" y="4505599"/>
            <a:ext cx="1555839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Pwd_next</a:t>
            </a:r>
            <a:r>
              <a:rPr lang="en-US" sz="1200" b="1" dirty="0"/>
              <a:t> = 4’b1111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D3FB31A-A786-4E85-80DE-30AC6907BD87}"/>
              </a:ext>
            </a:extLst>
          </p:cNvPr>
          <p:cNvCxnSpPr>
            <a:cxnSpLocks/>
            <a:stCxn id="25" idx="2"/>
            <a:endCxn id="28" idx="1"/>
          </p:cNvCxnSpPr>
          <p:nvPr/>
        </p:nvCxnSpPr>
        <p:spPr>
          <a:xfrm rot="16200000" flipH="1">
            <a:off x="2898850" y="3607972"/>
            <a:ext cx="1062954" cy="1441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3EE2F1-82A1-46D4-814F-9698BF1C8241}"/>
              </a:ext>
            </a:extLst>
          </p:cNvPr>
          <p:cNvSpPr txBox="1"/>
          <p:nvPr/>
        </p:nvSpPr>
        <p:spPr>
          <a:xfrm>
            <a:off x="2898064" y="2455957"/>
            <a:ext cx="1064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Press KEY[0]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96D9C2-C611-465C-B3CD-A7B134503DAB}"/>
              </a:ext>
            </a:extLst>
          </p:cNvPr>
          <p:cNvSpPr txBox="1"/>
          <p:nvPr/>
        </p:nvSpPr>
        <p:spPr>
          <a:xfrm>
            <a:off x="3231965" y="4602312"/>
            <a:ext cx="66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9AA6220-02E5-4DC9-BB5F-9E0B81735521}"/>
              </a:ext>
            </a:extLst>
          </p:cNvPr>
          <p:cNvSpPr/>
          <p:nvPr/>
        </p:nvSpPr>
        <p:spPr>
          <a:xfrm>
            <a:off x="124292" y="3677281"/>
            <a:ext cx="1501253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User input binary number from SW</a:t>
            </a:r>
          </a:p>
        </p:txBody>
      </p:sp>
      <p:sp>
        <p:nvSpPr>
          <p:cNvPr id="50" name="Plus Sign 49">
            <a:extLst>
              <a:ext uri="{FF2B5EF4-FFF2-40B4-BE49-F238E27FC236}">
                <a16:creationId xmlns:a16="http://schemas.microsoft.com/office/drawing/2014/main" id="{B400B6FF-15A9-4019-8A55-DD44D5B731BE}"/>
              </a:ext>
            </a:extLst>
          </p:cNvPr>
          <p:cNvSpPr/>
          <p:nvPr/>
        </p:nvSpPr>
        <p:spPr>
          <a:xfrm>
            <a:off x="655228" y="3167985"/>
            <a:ext cx="429114" cy="42911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13F85611-7053-46C5-BA2D-D61657878914}"/>
              </a:ext>
            </a:extLst>
          </p:cNvPr>
          <p:cNvSpPr/>
          <p:nvPr/>
        </p:nvSpPr>
        <p:spPr>
          <a:xfrm rot="10800000">
            <a:off x="1621812" y="2732962"/>
            <a:ext cx="260627" cy="14432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C4CC69E-47CC-46EB-9637-677ED8C35203}"/>
              </a:ext>
            </a:extLst>
          </p:cNvPr>
          <p:cNvCxnSpPr>
            <a:stCxn id="25" idx="0"/>
            <a:endCxn id="27" idx="1"/>
          </p:cNvCxnSpPr>
          <p:nvPr/>
        </p:nvCxnSpPr>
        <p:spPr>
          <a:xfrm rot="5400000" flipH="1" flipV="1">
            <a:off x="3215295" y="2226999"/>
            <a:ext cx="354847" cy="1366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ight Brace 54">
            <a:extLst>
              <a:ext uri="{FF2B5EF4-FFF2-40B4-BE49-F238E27FC236}">
                <a16:creationId xmlns:a16="http://schemas.microsoft.com/office/drawing/2014/main" id="{08F615B0-C610-4D3D-A942-C1A6D5FC8DAF}"/>
              </a:ext>
            </a:extLst>
          </p:cNvPr>
          <p:cNvSpPr/>
          <p:nvPr/>
        </p:nvSpPr>
        <p:spPr>
          <a:xfrm rot="16200000">
            <a:off x="2821230" y="-18702"/>
            <a:ext cx="276999" cy="4179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F6A3301-7FB6-448A-81A8-318FD51FF1E1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 flipV="1">
            <a:off x="8462815" y="2023274"/>
            <a:ext cx="47771" cy="2817302"/>
          </a:xfrm>
          <a:prstGeom prst="bentConnector3">
            <a:avLst>
              <a:gd name="adj1" fmla="val 186414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9828C7E-4CEA-440E-ABD0-7A946367523C}"/>
              </a:ext>
            </a:extLst>
          </p:cNvPr>
          <p:cNvCxnSpPr>
            <a:cxnSpLocks/>
            <a:stCxn id="55" idx="1"/>
            <a:endCxn id="6" idx="1"/>
          </p:cNvCxnSpPr>
          <p:nvPr/>
        </p:nvCxnSpPr>
        <p:spPr>
          <a:xfrm rot="16200000" flipH="1">
            <a:off x="4990139" y="-97665"/>
            <a:ext cx="1490036" cy="5550854"/>
          </a:xfrm>
          <a:prstGeom prst="bentConnector4">
            <a:avLst>
              <a:gd name="adj1" fmla="val -27707"/>
              <a:gd name="adj2" fmla="val 6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BE56291-B40B-438C-B368-65E7E6A65573}"/>
              </a:ext>
            </a:extLst>
          </p:cNvPr>
          <p:cNvSpPr txBox="1"/>
          <p:nvPr/>
        </p:nvSpPr>
        <p:spPr>
          <a:xfrm>
            <a:off x="4574393" y="1176276"/>
            <a:ext cx="113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01637C-5CA3-43D8-BBA3-CACA0A03CC09}"/>
              </a:ext>
            </a:extLst>
          </p:cNvPr>
          <p:cNvSpPr txBox="1"/>
          <p:nvPr/>
        </p:nvSpPr>
        <p:spPr>
          <a:xfrm>
            <a:off x="7738534" y="1692938"/>
            <a:ext cx="8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2’b01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9C2C2F-C5E4-44FE-95AD-4756D1B95AE4}"/>
              </a:ext>
            </a:extLst>
          </p:cNvPr>
          <p:cNvSpPr txBox="1"/>
          <p:nvPr/>
        </p:nvSpPr>
        <p:spPr>
          <a:xfrm>
            <a:off x="7685556" y="3125224"/>
            <a:ext cx="8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2’b10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D517E0-29FC-4E40-A82B-ED3EB638ACFB}"/>
              </a:ext>
            </a:extLst>
          </p:cNvPr>
          <p:cNvSpPr txBox="1"/>
          <p:nvPr/>
        </p:nvSpPr>
        <p:spPr>
          <a:xfrm>
            <a:off x="7694246" y="4509979"/>
            <a:ext cx="83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2’b00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83ACB13-EA40-4F60-88E3-4A1CA0A83199}"/>
              </a:ext>
            </a:extLst>
          </p:cNvPr>
          <p:cNvSpPr/>
          <p:nvPr/>
        </p:nvSpPr>
        <p:spPr>
          <a:xfrm>
            <a:off x="8462813" y="5868537"/>
            <a:ext cx="1800301" cy="7096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All variables stay the same (no change)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9D7520D-1396-463F-B94B-22D3BDA98ADC}"/>
              </a:ext>
            </a:extLst>
          </p:cNvPr>
          <p:cNvCxnSpPr>
            <a:cxnSpLocks/>
            <a:endCxn id="88" idx="1"/>
          </p:cNvCxnSpPr>
          <p:nvPr/>
        </p:nvCxnSpPr>
        <p:spPr>
          <a:xfrm rot="16200000" flipH="1">
            <a:off x="7353182" y="5113748"/>
            <a:ext cx="1382802" cy="836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9FCD465-4CA4-47EE-97CB-D732136C156B}"/>
              </a:ext>
            </a:extLst>
          </p:cNvPr>
          <p:cNvSpPr txBox="1"/>
          <p:nvPr/>
        </p:nvSpPr>
        <p:spPr>
          <a:xfrm>
            <a:off x="7714131" y="5976691"/>
            <a:ext cx="663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Default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42A6F9C-4AD3-4A3A-A0DC-46595BEA9C53}"/>
              </a:ext>
            </a:extLst>
          </p:cNvPr>
          <p:cNvSpPr/>
          <p:nvPr/>
        </p:nvSpPr>
        <p:spPr>
          <a:xfrm>
            <a:off x="10263113" y="3359149"/>
            <a:ext cx="399125" cy="152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A8D6CA-464D-4DA9-B315-68E63C0D947C}"/>
              </a:ext>
            </a:extLst>
          </p:cNvPr>
          <p:cNvCxnSpPr>
            <a:cxnSpLocks/>
          </p:cNvCxnSpPr>
          <p:nvPr/>
        </p:nvCxnSpPr>
        <p:spPr>
          <a:xfrm flipV="1">
            <a:off x="11083262" y="3597457"/>
            <a:ext cx="759692" cy="5129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1B9172-6C76-477C-BC94-176BD75486E7}"/>
              </a:ext>
            </a:extLst>
          </p:cNvPr>
          <p:cNvSpPr txBox="1"/>
          <p:nvPr/>
        </p:nvSpPr>
        <p:spPr>
          <a:xfrm>
            <a:off x="10473363" y="3842828"/>
            <a:ext cx="104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Clock3 = 1’b0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AE0719-A4EC-4368-8CA9-383B0EF98ECF}"/>
              </a:ext>
            </a:extLst>
          </p:cNvPr>
          <p:cNvSpPr/>
          <p:nvPr/>
        </p:nvSpPr>
        <p:spPr>
          <a:xfrm>
            <a:off x="11170567" y="3359149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Clock3 = 1’b1</a:t>
            </a:r>
          </a:p>
        </p:txBody>
      </p:sp>
    </p:spTree>
    <p:extLst>
      <p:ext uri="{BB962C8B-B14F-4D97-AF65-F5344CB8AC3E}">
        <p14:creationId xmlns:p14="http://schemas.microsoft.com/office/powerpoint/2010/main" val="7864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68B4D-0F33-45B3-8152-801A8D11B14A}"/>
              </a:ext>
            </a:extLst>
          </p:cNvPr>
          <p:cNvSpPr txBox="1"/>
          <p:nvPr/>
        </p:nvSpPr>
        <p:spPr>
          <a:xfrm>
            <a:off x="114300" y="163286"/>
            <a:ext cx="515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DEBOUNCE_DISPLAY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FC80E-9028-4C0B-B512-D12416EE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4" y="2065564"/>
            <a:ext cx="4544785" cy="272687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B905639-2DA6-41F7-9359-1A759D4AF049}"/>
              </a:ext>
            </a:extLst>
          </p:cNvPr>
          <p:cNvSpPr/>
          <p:nvPr/>
        </p:nvSpPr>
        <p:spPr>
          <a:xfrm>
            <a:off x="5584371" y="3037114"/>
            <a:ext cx="1219713" cy="604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AE26A-B564-4623-89FD-A6A366FDD97A}"/>
              </a:ext>
            </a:extLst>
          </p:cNvPr>
          <p:cNvGrpSpPr/>
          <p:nvPr/>
        </p:nvGrpSpPr>
        <p:grpSpPr>
          <a:xfrm>
            <a:off x="7114326" y="2958524"/>
            <a:ext cx="4592214" cy="552272"/>
            <a:chOff x="453157" y="3886200"/>
            <a:chExt cx="4592214" cy="5522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F5F82D2-6ABA-4156-B795-1BE03716A198}"/>
                </a:ext>
              </a:extLst>
            </p:cNvPr>
            <p:cNvGrpSpPr/>
            <p:nvPr/>
          </p:nvGrpSpPr>
          <p:grpSpPr>
            <a:xfrm>
              <a:off x="453157" y="3886200"/>
              <a:ext cx="2755329" cy="552272"/>
              <a:chOff x="453157" y="3886200"/>
              <a:chExt cx="2755329" cy="552272"/>
            </a:xfrm>
          </p:grpSpPr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01349BC0-7D0B-4A87-AFBE-C8D2BD0D152F}"/>
                  </a:ext>
                </a:extLst>
              </p:cNvPr>
              <p:cNvCxnSpPr/>
              <p:nvPr/>
            </p:nvCxnSpPr>
            <p:spPr>
              <a:xfrm>
                <a:off x="453157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782DAFBB-6531-4FBC-A0ED-5A5ACE735E37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D5BA820A-7741-44F3-8A78-4DA8A0DA896E}"/>
                  </a:ext>
                </a:extLst>
              </p:cNvPr>
              <p:cNvCxnSpPr/>
              <p:nvPr/>
            </p:nvCxnSpPr>
            <p:spPr>
              <a:xfrm>
                <a:off x="2290043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E02C641-B6BB-4732-BA83-4859222F4795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0" cy="514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18ED2D-E983-4DBC-9053-BBC61D6A8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043" y="3886200"/>
                <a:ext cx="0" cy="55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E750FB-90D1-4EAD-A1E5-8A216C7F5946}"/>
                </a:ext>
              </a:extLst>
            </p:cNvPr>
            <p:cNvGrpSpPr/>
            <p:nvPr/>
          </p:nvGrpSpPr>
          <p:grpSpPr>
            <a:xfrm>
              <a:off x="2290042" y="3886200"/>
              <a:ext cx="2755329" cy="552272"/>
              <a:chOff x="453157" y="3886200"/>
              <a:chExt cx="2755329" cy="552272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4A7BD16D-18C9-4459-B9FF-3BAA5A8A948F}"/>
                  </a:ext>
                </a:extLst>
              </p:cNvPr>
              <p:cNvCxnSpPr/>
              <p:nvPr/>
            </p:nvCxnSpPr>
            <p:spPr>
              <a:xfrm>
                <a:off x="453157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B8ABA8B-BE75-45D6-A5A4-68C524AABAB7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FF78B79A-E148-4BA9-91CA-BD433DFE26D1}"/>
                  </a:ext>
                </a:extLst>
              </p:cNvPr>
              <p:cNvCxnSpPr/>
              <p:nvPr/>
            </p:nvCxnSpPr>
            <p:spPr>
              <a:xfrm>
                <a:off x="2290043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9F5AD27-CCA8-4624-BF0B-24176FF6007B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0" cy="514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89D8C2-FE24-4529-9611-5EF404153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043" y="3886200"/>
                <a:ext cx="0" cy="55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3247896-90B2-43E5-A428-82B251CE7411}"/>
              </a:ext>
            </a:extLst>
          </p:cNvPr>
          <p:cNvSpPr txBox="1"/>
          <p:nvPr/>
        </p:nvSpPr>
        <p:spPr>
          <a:xfrm>
            <a:off x="8817429" y="2413962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A68C2-46BB-4435-AE20-5656F22189E6}"/>
              </a:ext>
            </a:extLst>
          </p:cNvPr>
          <p:cNvSpPr txBox="1"/>
          <p:nvPr/>
        </p:nvSpPr>
        <p:spPr>
          <a:xfrm>
            <a:off x="2416628" y="1611418"/>
            <a:ext cx="115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clock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D73F9-3F49-4E5E-ABBD-E0E38F77A8C3}"/>
              </a:ext>
            </a:extLst>
          </p:cNvPr>
          <p:cNvSpPr/>
          <p:nvPr/>
        </p:nvSpPr>
        <p:spPr>
          <a:xfrm>
            <a:off x="5519042" y="2413962"/>
            <a:ext cx="1325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DEBOUNCE_DISPLAY</a:t>
            </a:r>
          </a:p>
        </p:txBody>
      </p:sp>
    </p:spTree>
    <p:extLst>
      <p:ext uri="{BB962C8B-B14F-4D97-AF65-F5344CB8AC3E}">
        <p14:creationId xmlns:p14="http://schemas.microsoft.com/office/powerpoint/2010/main" val="337717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FDECD6-1DCE-4A58-A116-5C6552F19BF0}"/>
              </a:ext>
            </a:extLst>
          </p:cNvPr>
          <p:cNvSpPr/>
          <p:nvPr/>
        </p:nvSpPr>
        <p:spPr>
          <a:xfrm>
            <a:off x="5271407" y="228599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User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925564-723C-463A-9FBC-9E0176188E38}"/>
              </a:ext>
            </a:extLst>
          </p:cNvPr>
          <p:cNvSpPr/>
          <p:nvPr/>
        </p:nvSpPr>
        <p:spPr>
          <a:xfrm>
            <a:off x="8346621" y="1431469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Press a KEY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228E8-343D-4A73-8944-769900245EBE}"/>
              </a:ext>
            </a:extLst>
          </p:cNvPr>
          <p:cNvSpPr/>
          <p:nvPr/>
        </p:nvSpPr>
        <p:spPr>
          <a:xfrm>
            <a:off x="2196193" y="1431470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Release KEY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14DB6E1-6F2C-4323-B450-18054949A541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rot="10800000" flipV="1">
            <a:off x="3020787" y="637842"/>
            <a:ext cx="2250621" cy="793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8CF692A-5B18-4905-84E2-A6911E3739A7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6920593" y="637842"/>
            <a:ext cx="2250621" cy="793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067A1-4EDC-4EF6-AF58-02092FB80025}"/>
              </a:ext>
            </a:extLst>
          </p:cNvPr>
          <p:cNvSpPr/>
          <p:nvPr/>
        </p:nvSpPr>
        <p:spPr>
          <a:xfrm>
            <a:off x="9995807" y="2895597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= count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9F606C-3B45-496D-842B-50A090ED9D33}"/>
              </a:ext>
            </a:extLst>
          </p:cNvPr>
          <p:cNvSpPr/>
          <p:nvPr/>
        </p:nvSpPr>
        <p:spPr>
          <a:xfrm>
            <a:off x="6697435" y="2895598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= 1’b1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DDB7E9-BDD7-474A-95ED-7B96ED27C802}"/>
              </a:ext>
            </a:extLst>
          </p:cNvPr>
          <p:cNvSpPr/>
          <p:nvPr/>
        </p:nvSpPr>
        <p:spPr>
          <a:xfrm>
            <a:off x="9995807" y="4479468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= signal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302BFF-779C-4915-9B22-E0E2DDA58D91}"/>
              </a:ext>
            </a:extLst>
          </p:cNvPr>
          <p:cNvSpPr/>
          <p:nvPr/>
        </p:nvSpPr>
        <p:spPr>
          <a:xfrm>
            <a:off x="6697435" y="4479469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= 26’d0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550ACE-0925-4EA3-8FD2-D0D03B067AF9}"/>
              </a:ext>
            </a:extLst>
          </p:cNvPr>
          <p:cNvSpPr/>
          <p:nvPr/>
        </p:nvSpPr>
        <p:spPr>
          <a:xfrm>
            <a:off x="3845379" y="2864636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 = 26’d0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395C3F-8235-4962-89B0-A20F2CD46789}"/>
              </a:ext>
            </a:extLst>
          </p:cNvPr>
          <p:cNvSpPr/>
          <p:nvPr/>
        </p:nvSpPr>
        <p:spPr>
          <a:xfrm>
            <a:off x="547007" y="2895596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= count + 1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E3EE2-7603-49DC-AF26-3686D976AD56}"/>
              </a:ext>
            </a:extLst>
          </p:cNvPr>
          <p:cNvSpPr/>
          <p:nvPr/>
        </p:nvSpPr>
        <p:spPr>
          <a:xfrm>
            <a:off x="3845379" y="4479469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= 1’b0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48A980-19C8-4513-8374-7F9A439F4EBE}"/>
              </a:ext>
            </a:extLst>
          </p:cNvPr>
          <p:cNvSpPr/>
          <p:nvPr/>
        </p:nvSpPr>
        <p:spPr>
          <a:xfrm>
            <a:off x="547007" y="4479469"/>
            <a:ext cx="1649186" cy="8184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= signal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AC92D36-2463-44FF-B1F1-6B72A5C25183}"/>
              </a:ext>
            </a:extLst>
          </p:cNvPr>
          <p:cNvCxnSpPr>
            <a:stCxn id="8" idx="1"/>
            <a:endCxn id="13" idx="0"/>
          </p:cNvCxnSpPr>
          <p:nvPr/>
        </p:nvCxnSpPr>
        <p:spPr>
          <a:xfrm rot="10800000" flipV="1">
            <a:off x="1371601" y="1840712"/>
            <a:ext cx="824593" cy="1054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C0ED48-4ADC-4346-B645-07486EDE62BA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>
            <a:off x="3845379" y="1840713"/>
            <a:ext cx="824593" cy="1023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BEFF43D-AD9C-482A-A52A-35C3415CBD09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rot="10800000" flipV="1">
            <a:off x="7522029" y="1840712"/>
            <a:ext cx="824593" cy="10548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C8900D-5145-42D5-9D3E-F6E03DD5681B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9995807" y="1840712"/>
            <a:ext cx="824593" cy="1054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AFBF6D-A81D-49AD-92FF-D4458D277E7A}"/>
              </a:ext>
            </a:extLst>
          </p:cNvPr>
          <p:cNvSpPr txBox="1"/>
          <p:nvPr/>
        </p:nvSpPr>
        <p:spPr>
          <a:xfrm>
            <a:off x="547007" y="1560046"/>
            <a:ext cx="2250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Count &lt; 20_001_000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07F21F-E144-432E-AA1D-1F2848CF5C0E}"/>
              </a:ext>
            </a:extLst>
          </p:cNvPr>
          <p:cNvSpPr txBox="1"/>
          <p:nvPr/>
        </p:nvSpPr>
        <p:spPr>
          <a:xfrm>
            <a:off x="3886913" y="1498491"/>
            <a:ext cx="11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43E767-3A5C-4D67-8A65-03B9977BB9FE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371600" y="3714081"/>
            <a:ext cx="0" cy="765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C5C365-EF40-4C86-933E-EF1E5F22FBA5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10820400" y="3714082"/>
            <a:ext cx="0" cy="76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753B0D-73B7-4B76-9573-2AFA75FD96B7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V="1">
            <a:off x="7522028" y="3714083"/>
            <a:ext cx="0" cy="76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E6C2C9-ED8C-400D-9658-3CFBA13077A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669972" y="3683121"/>
            <a:ext cx="0" cy="796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356A98-30DB-495E-85DF-ED5B87F27626}"/>
              </a:ext>
            </a:extLst>
          </p:cNvPr>
          <p:cNvSpPr txBox="1"/>
          <p:nvPr/>
        </p:nvSpPr>
        <p:spPr>
          <a:xfrm>
            <a:off x="10071361" y="1498491"/>
            <a:ext cx="116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947F5F-E0F8-4E45-8940-6B5D3F8299CE}"/>
              </a:ext>
            </a:extLst>
          </p:cNvPr>
          <p:cNvSpPr txBox="1"/>
          <p:nvPr/>
        </p:nvSpPr>
        <p:spPr>
          <a:xfrm>
            <a:off x="7240985" y="1537469"/>
            <a:ext cx="112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Signal = 1’b0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61B2CB-C42D-41CD-B82E-ADEF991A5F78}"/>
              </a:ext>
            </a:extLst>
          </p:cNvPr>
          <p:cNvGrpSpPr/>
          <p:nvPr/>
        </p:nvGrpSpPr>
        <p:grpSpPr>
          <a:xfrm>
            <a:off x="4071323" y="6002758"/>
            <a:ext cx="4592214" cy="552272"/>
            <a:chOff x="453157" y="3886200"/>
            <a:chExt cx="4592214" cy="55227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75FF5EA-B01B-49D6-AB24-23888FACAD15}"/>
                </a:ext>
              </a:extLst>
            </p:cNvPr>
            <p:cNvGrpSpPr/>
            <p:nvPr/>
          </p:nvGrpSpPr>
          <p:grpSpPr>
            <a:xfrm>
              <a:off x="453157" y="3886200"/>
              <a:ext cx="2755329" cy="552272"/>
              <a:chOff x="453157" y="3886200"/>
              <a:chExt cx="2755329" cy="552272"/>
            </a:xfrm>
          </p:grpSpPr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7B23DAB0-A189-45D0-8F05-80C7A7D0F7FE}"/>
                  </a:ext>
                </a:extLst>
              </p:cNvPr>
              <p:cNvCxnSpPr/>
              <p:nvPr/>
            </p:nvCxnSpPr>
            <p:spPr>
              <a:xfrm>
                <a:off x="453157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F034D5D9-E4BF-4CD4-A28F-B253E705017C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Elbow 50">
                <a:extLst>
                  <a:ext uri="{FF2B5EF4-FFF2-40B4-BE49-F238E27FC236}">
                    <a16:creationId xmlns:a16="http://schemas.microsoft.com/office/drawing/2014/main" id="{14737FAB-9115-44E6-A459-9BD3B5E5318C}"/>
                  </a:ext>
                </a:extLst>
              </p:cNvPr>
              <p:cNvCxnSpPr/>
              <p:nvPr/>
            </p:nvCxnSpPr>
            <p:spPr>
              <a:xfrm>
                <a:off x="2290043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E64DBC9-692B-4014-90D0-D629F4F2DC8E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0" cy="514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6126C88-66C9-479D-9060-28B2AFEF2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043" y="3886200"/>
                <a:ext cx="0" cy="55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938E47-614D-49C0-8077-6AD6F1E9A459}"/>
                </a:ext>
              </a:extLst>
            </p:cNvPr>
            <p:cNvGrpSpPr/>
            <p:nvPr/>
          </p:nvGrpSpPr>
          <p:grpSpPr>
            <a:xfrm>
              <a:off x="2290042" y="3886200"/>
              <a:ext cx="2755329" cy="552272"/>
              <a:chOff x="453157" y="3886200"/>
              <a:chExt cx="2755329" cy="552272"/>
            </a:xfrm>
          </p:grpSpPr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54FAA4FD-A10E-46FF-A1C6-23F0E5D49A01}"/>
                  </a:ext>
                </a:extLst>
              </p:cNvPr>
              <p:cNvCxnSpPr/>
              <p:nvPr/>
            </p:nvCxnSpPr>
            <p:spPr>
              <a:xfrm>
                <a:off x="453157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CA90B2E8-D6B8-4231-B8D0-96FDD3632DF4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48C6A83-912F-4C86-8290-7A2EF2803C11}"/>
                  </a:ext>
                </a:extLst>
              </p:cNvPr>
              <p:cNvCxnSpPr/>
              <p:nvPr/>
            </p:nvCxnSpPr>
            <p:spPr>
              <a:xfrm>
                <a:off x="2290043" y="3886200"/>
                <a:ext cx="918443" cy="533400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99E110B-7488-4FE5-949E-B3CCB6B19CE5}"/>
                  </a:ext>
                </a:extLst>
              </p:cNvPr>
              <p:cNvCxnSpPr/>
              <p:nvPr/>
            </p:nvCxnSpPr>
            <p:spPr>
              <a:xfrm>
                <a:off x="1371600" y="3905072"/>
                <a:ext cx="0" cy="514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56A2011-A6F0-4419-B40E-67C9733A1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043" y="3886200"/>
                <a:ext cx="0" cy="5522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CB63C25-8B82-4D31-9E00-93B2CD9A8553}"/>
              </a:ext>
            </a:extLst>
          </p:cNvPr>
          <p:cNvSpPr txBox="1"/>
          <p:nvPr/>
        </p:nvSpPr>
        <p:spPr>
          <a:xfrm>
            <a:off x="5774426" y="5458196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613FFD1-4B1B-4791-AE4C-C4BE77158C2B}"/>
              </a:ext>
            </a:extLst>
          </p:cNvPr>
          <p:cNvCxnSpPr>
            <a:cxnSpLocks/>
          </p:cNvCxnSpPr>
          <p:nvPr/>
        </p:nvCxnSpPr>
        <p:spPr>
          <a:xfrm>
            <a:off x="4538444" y="6002758"/>
            <a:ext cx="4513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31D62F4-269D-4F9A-A600-E8C7880F8AE9}"/>
              </a:ext>
            </a:extLst>
          </p:cNvPr>
          <p:cNvSpPr txBox="1"/>
          <p:nvPr/>
        </p:nvSpPr>
        <p:spPr>
          <a:xfrm>
            <a:off x="4596929" y="5751819"/>
            <a:ext cx="45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75894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623FFC6-2075-45AE-81C8-B119B2317293}"/>
              </a:ext>
            </a:extLst>
          </p:cNvPr>
          <p:cNvCxnSpPr>
            <a:cxnSpLocks/>
          </p:cNvCxnSpPr>
          <p:nvPr/>
        </p:nvCxnSpPr>
        <p:spPr>
          <a:xfrm flipV="1">
            <a:off x="3900079" y="3025957"/>
            <a:ext cx="539750" cy="2921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320323-195A-44DE-B442-035DC92854C8}"/>
              </a:ext>
            </a:extLst>
          </p:cNvPr>
          <p:cNvSpPr/>
          <p:nvPr/>
        </p:nvSpPr>
        <p:spPr>
          <a:xfrm>
            <a:off x="3144973" y="3043193"/>
            <a:ext cx="801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Clock3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19F6F5-3B96-4570-BF05-F1F38A422ED0}"/>
              </a:ext>
            </a:extLst>
          </p:cNvPr>
          <p:cNvCxnSpPr>
            <a:cxnSpLocks/>
          </p:cNvCxnSpPr>
          <p:nvPr/>
        </p:nvCxnSpPr>
        <p:spPr>
          <a:xfrm>
            <a:off x="4169954" y="3025957"/>
            <a:ext cx="0" cy="292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D211E-CB7A-4C36-8BAA-338B5EFA39EC}"/>
              </a:ext>
            </a:extLst>
          </p:cNvPr>
          <p:cNvCxnSpPr>
            <a:cxnSpLocks/>
          </p:cNvCxnSpPr>
          <p:nvPr/>
        </p:nvCxnSpPr>
        <p:spPr>
          <a:xfrm flipV="1">
            <a:off x="4169954" y="3025957"/>
            <a:ext cx="0" cy="292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AD191E-2241-40CB-91C5-BE608A235218}"/>
              </a:ext>
            </a:extLst>
          </p:cNvPr>
          <p:cNvSpPr/>
          <p:nvPr/>
        </p:nvSpPr>
        <p:spPr>
          <a:xfrm>
            <a:off x="3241493" y="2322377"/>
            <a:ext cx="1198336" cy="40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Mode = 1b’0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62A55-62F8-4FFA-8B98-A1C361CE735C}"/>
              </a:ext>
            </a:extLst>
          </p:cNvPr>
          <p:cNvSpPr/>
          <p:nvPr/>
        </p:nvSpPr>
        <p:spPr>
          <a:xfrm>
            <a:off x="3241492" y="3688897"/>
            <a:ext cx="1234431" cy="40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enable = 1b’0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172F2DA-5C59-4303-8678-E5759EBC14D6}"/>
              </a:ext>
            </a:extLst>
          </p:cNvPr>
          <p:cNvSpPr/>
          <p:nvPr/>
        </p:nvSpPr>
        <p:spPr>
          <a:xfrm>
            <a:off x="4526733" y="2484937"/>
            <a:ext cx="406397" cy="147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E4E402-6FA7-44AF-B336-57FEAF2243AD}"/>
              </a:ext>
            </a:extLst>
          </p:cNvPr>
          <p:cNvSpPr/>
          <p:nvPr/>
        </p:nvSpPr>
        <p:spPr>
          <a:xfrm>
            <a:off x="5019766" y="3043193"/>
            <a:ext cx="1538967" cy="345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Set_password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D4A0A6B-1A93-4FBC-8AAA-59901780C593}"/>
              </a:ext>
            </a:extLst>
          </p:cNvPr>
          <p:cNvSpPr/>
          <p:nvPr/>
        </p:nvSpPr>
        <p:spPr>
          <a:xfrm>
            <a:off x="6645369" y="3203757"/>
            <a:ext cx="266701" cy="10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4C3393-C765-4A39-B778-258FB9A86BB9}"/>
              </a:ext>
            </a:extLst>
          </p:cNvPr>
          <p:cNvSpPr/>
          <p:nvPr/>
        </p:nvSpPr>
        <p:spPr>
          <a:xfrm>
            <a:off x="6998706" y="3083288"/>
            <a:ext cx="2302328" cy="345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 = </a:t>
            </a:r>
            <a:r>
              <a:rPr lang="en-US" dirty="0" err="1"/>
              <a:t>data_in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F2837-272A-46CA-A5E5-B11A9822E3DD}"/>
              </a:ext>
            </a:extLst>
          </p:cNvPr>
          <p:cNvSpPr txBox="1"/>
          <p:nvPr/>
        </p:nvSpPr>
        <p:spPr>
          <a:xfrm>
            <a:off x="1723" y="506186"/>
            <a:ext cx="314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 PASSWORDS</a:t>
            </a:r>
          </a:p>
        </p:txBody>
      </p:sp>
    </p:spTree>
    <p:extLst>
      <p:ext uri="{BB962C8B-B14F-4D97-AF65-F5344CB8AC3E}">
        <p14:creationId xmlns:p14="http://schemas.microsoft.com/office/powerpoint/2010/main" val="232210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8ED12-D7BC-45DD-B064-73AF785F7745}"/>
              </a:ext>
            </a:extLst>
          </p:cNvPr>
          <p:cNvSpPr txBox="1"/>
          <p:nvPr/>
        </p:nvSpPr>
        <p:spPr>
          <a:xfrm>
            <a:off x="212271" y="163286"/>
            <a:ext cx="46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MODE_SWITCH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210B07-E7F7-478D-8F4C-952CAD0E3F39}"/>
              </a:ext>
            </a:extLst>
          </p:cNvPr>
          <p:cNvSpPr/>
          <p:nvPr/>
        </p:nvSpPr>
        <p:spPr>
          <a:xfrm>
            <a:off x="996043" y="2041071"/>
            <a:ext cx="2188028" cy="9797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 = 1’b0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BBA223-9E55-4926-9B59-3E7DD3004483}"/>
              </a:ext>
            </a:extLst>
          </p:cNvPr>
          <p:cNvSpPr/>
          <p:nvPr/>
        </p:nvSpPr>
        <p:spPr>
          <a:xfrm>
            <a:off x="8420099" y="2041070"/>
            <a:ext cx="2188028" cy="9797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 = 1’b1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6DD67EA-F42D-4CA7-8F9F-AC22C91BF237}"/>
              </a:ext>
            </a:extLst>
          </p:cNvPr>
          <p:cNvSpPr/>
          <p:nvPr/>
        </p:nvSpPr>
        <p:spPr>
          <a:xfrm>
            <a:off x="1911826" y="3146156"/>
            <a:ext cx="356461" cy="719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BF366CA-DD94-4F7C-98EF-4575D4AB0E11}"/>
              </a:ext>
            </a:extLst>
          </p:cNvPr>
          <p:cNvSpPr/>
          <p:nvPr/>
        </p:nvSpPr>
        <p:spPr>
          <a:xfrm>
            <a:off x="9335882" y="3146156"/>
            <a:ext cx="356461" cy="719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9F02B-4208-49EF-96CC-0417EAE7BE48}"/>
              </a:ext>
            </a:extLst>
          </p:cNvPr>
          <p:cNvSpPr txBox="1"/>
          <p:nvPr/>
        </p:nvSpPr>
        <p:spPr>
          <a:xfrm>
            <a:off x="996043" y="3865804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SET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F4CB3-9B04-40B5-A294-D10FEA1F619F}"/>
              </a:ext>
            </a:extLst>
          </p:cNvPr>
          <p:cNvSpPr txBox="1"/>
          <p:nvPr/>
        </p:nvSpPr>
        <p:spPr>
          <a:xfrm>
            <a:off x="8420098" y="4018204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VERIFY MODE</a:t>
            </a:r>
          </a:p>
        </p:txBody>
      </p:sp>
    </p:spTree>
    <p:extLst>
      <p:ext uri="{BB962C8B-B14F-4D97-AF65-F5344CB8AC3E}">
        <p14:creationId xmlns:p14="http://schemas.microsoft.com/office/powerpoint/2010/main" val="339928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D6E0A-BF97-493F-93DC-8724783D2FA8}"/>
              </a:ext>
            </a:extLst>
          </p:cNvPr>
          <p:cNvSpPr txBox="1"/>
          <p:nvPr/>
        </p:nvSpPr>
        <p:spPr>
          <a:xfrm>
            <a:off x="714374" y="228600"/>
            <a:ext cx="2930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VERIFY MODE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239598F-84DC-41ED-8BD7-177E9A51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400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C16DDF12-1526-44C9-987E-76669C539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1857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E996D2-A9C8-47F2-A178-22B79876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09" y="695324"/>
            <a:ext cx="4201391" cy="5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FC89D-7304-416E-8D0B-221091636B50}"/>
              </a:ext>
            </a:extLst>
          </p:cNvPr>
          <p:cNvSpPr txBox="1"/>
          <p:nvPr/>
        </p:nvSpPr>
        <p:spPr>
          <a:xfrm>
            <a:off x="2238375" y="1285875"/>
            <a:ext cx="8467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6312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D870CE-8275-4BA1-A892-278DC075CDE6}"/>
              </a:ext>
            </a:extLst>
          </p:cNvPr>
          <p:cNvSpPr txBox="1"/>
          <p:nvPr/>
        </p:nvSpPr>
        <p:spPr>
          <a:xfrm>
            <a:off x="2239743" y="561914"/>
            <a:ext cx="749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DE7DC3-4F93-4C99-88F9-160628337F3A}"/>
              </a:ext>
            </a:extLst>
          </p:cNvPr>
          <p:cNvSpPr/>
          <p:nvPr/>
        </p:nvSpPr>
        <p:spPr>
          <a:xfrm>
            <a:off x="6914159" y="4092343"/>
            <a:ext cx="5077031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A50021"/>
                </a:solidFill>
              </a:rPr>
              <a:t>Phạm Thanh Danh - 1852110</a:t>
            </a:r>
          </a:p>
          <a:p>
            <a:r>
              <a:rPr lang="en-US" sz="3200" b="1" dirty="0" err="1">
                <a:solidFill>
                  <a:srgbClr val="A50021"/>
                </a:solidFill>
              </a:rPr>
              <a:t>Hồ</a:t>
            </a:r>
            <a:r>
              <a:rPr lang="en-US" sz="3200" b="1" dirty="0">
                <a:solidFill>
                  <a:srgbClr val="A50021"/>
                </a:solidFill>
              </a:rPr>
              <a:t> </a:t>
            </a:r>
            <a:r>
              <a:rPr lang="en-US" sz="3200" b="1" dirty="0" err="1">
                <a:solidFill>
                  <a:srgbClr val="A50021"/>
                </a:solidFill>
              </a:rPr>
              <a:t>Anh</a:t>
            </a:r>
            <a:r>
              <a:rPr lang="en-US" sz="3200" b="1" dirty="0">
                <a:solidFill>
                  <a:srgbClr val="A50021"/>
                </a:solidFill>
              </a:rPr>
              <a:t> </a:t>
            </a:r>
            <a:r>
              <a:rPr lang="en-US" sz="3200" b="1" dirty="0" err="1">
                <a:solidFill>
                  <a:srgbClr val="A50021"/>
                </a:solidFill>
              </a:rPr>
              <a:t>Tài</a:t>
            </a:r>
            <a:r>
              <a:rPr lang="en-US" sz="3200" b="1" dirty="0">
                <a:solidFill>
                  <a:srgbClr val="A50021"/>
                </a:solidFill>
              </a:rPr>
              <a:t> - 1810490</a:t>
            </a:r>
          </a:p>
          <a:p>
            <a:r>
              <a:rPr lang="en-US" sz="3200" b="1" dirty="0" err="1">
                <a:solidFill>
                  <a:srgbClr val="A50021"/>
                </a:solidFill>
              </a:rPr>
              <a:t>Lê</a:t>
            </a:r>
            <a:r>
              <a:rPr lang="en-US" sz="3200" b="1" dirty="0">
                <a:solidFill>
                  <a:srgbClr val="A50021"/>
                </a:solidFill>
              </a:rPr>
              <a:t> </a:t>
            </a:r>
            <a:r>
              <a:rPr lang="en-US" sz="3200" b="1" dirty="0" err="1">
                <a:solidFill>
                  <a:srgbClr val="A50021"/>
                </a:solidFill>
              </a:rPr>
              <a:t>Trần</a:t>
            </a:r>
            <a:r>
              <a:rPr lang="en-US" sz="3200" b="1" dirty="0">
                <a:solidFill>
                  <a:srgbClr val="A50021"/>
                </a:solidFill>
              </a:rPr>
              <a:t> Minh </a:t>
            </a:r>
            <a:r>
              <a:rPr lang="en-US" sz="3200" b="1" dirty="0" err="1">
                <a:solidFill>
                  <a:srgbClr val="A50021"/>
                </a:solidFill>
              </a:rPr>
              <a:t>Đức</a:t>
            </a:r>
            <a:r>
              <a:rPr lang="en-US" sz="3200" b="1" dirty="0">
                <a:solidFill>
                  <a:srgbClr val="A50021"/>
                </a:solidFill>
              </a:rPr>
              <a:t> - 1852136</a:t>
            </a:r>
          </a:p>
          <a:p>
            <a:r>
              <a:rPr lang="en-US" sz="3200" b="1" dirty="0" err="1">
                <a:solidFill>
                  <a:srgbClr val="A50021"/>
                </a:solidFill>
              </a:rPr>
              <a:t>Trần</a:t>
            </a:r>
            <a:r>
              <a:rPr lang="en-US" sz="3200" b="1" dirty="0">
                <a:solidFill>
                  <a:srgbClr val="A50021"/>
                </a:solidFill>
              </a:rPr>
              <a:t> </a:t>
            </a:r>
            <a:r>
              <a:rPr lang="en-US" sz="3200" b="1" dirty="0" err="1">
                <a:solidFill>
                  <a:srgbClr val="A50021"/>
                </a:solidFill>
              </a:rPr>
              <a:t>Nhựt</a:t>
            </a:r>
            <a:r>
              <a:rPr lang="en-US" sz="3200" b="1" dirty="0">
                <a:solidFill>
                  <a:srgbClr val="A50021"/>
                </a:solidFill>
              </a:rPr>
              <a:t> </a:t>
            </a:r>
            <a:r>
              <a:rPr lang="en-US" sz="3200" b="1" dirty="0" err="1">
                <a:solidFill>
                  <a:srgbClr val="A50021"/>
                </a:solidFill>
              </a:rPr>
              <a:t>Quang</a:t>
            </a:r>
            <a:r>
              <a:rPr lang="en-US" sz="3200" b="1" dirty="0">
                <a:solidFill>
                  <a:srgbClr val="A50021"/>
                </a:solidFill>
              </a:rPr>
              <a:t> - 1852073</a:t>
            </a:r>
            <a:endParaRPr lang="en-US" sz="32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2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9E960-A5D0-4EC0-853C-87E5AED054EE}"/>
              </a:ext>
            </a:extLst>
          </p:cNvPr>
          <p:cNvSpPr txBox="1"/>
          <p:nvPr/>
        </p:nvSpPr>
        <p:spPr>
          <a:xfrm>
            <a:off x="3267073" y="390525"/>
            <a:ext cx="5804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Analyzing problem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B6F06-CDB5-49B3-830F-B49E967F4907}"/>
              </a:ext>
            </a:extLst>
          </p:cNvPr>
          <p:cNvSpPr/>
          <p:nvPr/>
        </p:nvSpPr>
        <p:spPr>
          <a:xfrm>
            <a:off x="660934" y="1073628"/>
            <a:ext cx="10677625" cy="555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1.Problems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-Implement a Door lock mechanism using FSM, featuring the following requirements: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Password.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Set mode.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Verify mode.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Block mode.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Reset button.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0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">
            <a:extLst>
              <a:ext uri="{FF2B5EF4-FFF2-40B4-BE49-F238E27FC236}">
                <a16:creationId xmlns:a16="http://schemas.microsoft.com/office/drawing/2014/main" id="{A3AA6F19-C134-446B-B04F-28C588114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716" y="4101160"/>
            <a:ext cx="5231330" cy="127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B6ACD528-49F4-4CFA-A67F-E7D6317D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635" y="5925661"/>
            <a:ext cx="5986914" cy="73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6560A57B-5D21-4B6A-BB68-6AA53E1D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21" y="17811"/>
            <a:ext cx="662232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2.Basic Functions: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Password: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-Three numeric digits from 0 to 9.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Ex: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321; 123; 453		:	Correct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1234; 98213; 12; 21; 1	: 	Incorrect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-Digits are input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BCD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Ex: 	Some BCD code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*Packed BCD: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 Decimal	:     9 	   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		 Binary 	:  1001 	0001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generate the input signals.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 :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13B68E93-ADF4-4B54-AB22-9E63E655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03" y="5391330"/>
            <a:ext cx="9007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-Inputs have to be showed on the 7-segments LED after confirmed by using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A35FC9C-A218-4383-962F-090B032E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8F5083-2108-4F99-A403-C6E62B71F9CB}"/>
              </a:ext>
            </a:extLst>
          </p:cNvPr>
          <p:cNvSpPr/>
          <p:nvPr/>
        </p:nvSpPr>
        <p:spPr>
          <a:xfrm>
            <a:off x="641684" y="400621"/>
            <a:ext cx="7905550" cy="428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+Set mode: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***Main function : For the users to set the passwords.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 		Decimal : 123           BCD code : 0001 0010 0011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-Passwords must follow the previous requirements.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Ex: 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All check.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-Passwords will be updated after the last no.3 digits is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and confirmed the mode is switch to Verify.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5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>
            <a:extLst>
              <a:ext uri="{FF2B5EF4-FFF2-40B4-BE49-F238E27FC236}">
                <a16:creationId xmlns:a16="http://schemas.microsoft.com/office/drawing/2014/main" id="{3DCC33F1-B8C6-4850-A06D-9DB3E29D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259" y="2393501"/>
            <a:ext cx="3816550" cy="8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4">
            <a:extLst>
              <a:ext uri="{FF2B5EF4-FFF2-40B4-BE49-F238E27FC236}">
                <a16:creationId xmlns:a16="http://schemas.microsoft.com/office/drawing/2014/main" id="{FE982756-F7B4-48AD-9355-7B8E32CAB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693" y="4811013"/>
            <a:ext cx="7146324" cy="6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08B5B8-8980-45ED-8882-3AA4D23F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38" y="275577"/>
            <a:ext cx="10664792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Verify mode: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***Main function 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users to input passwords and the system to check it ( unlock the system). // Note: 123 or 	0001 0010 0011 is the passwords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kumimoji="0" lang="en-US" altLang="en-US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 passwords: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-Green LED light will blink, with the 5Hz frequency.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57324-F10D-4FEA-A726-E65CA1CC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10140" y="3290501"/>
            <a:ext cx="757130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</a:t>
            </a:r>
            <a:r>
              <a:rPr kumimoji="0" lang="en-US" altLang="en-US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Incorrect passwords: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*Notice: Each user has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 trials.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	-First trials : Red LED blink, frequency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Hz.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0785E7-B376-4C6B-8284-DCEDE499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912" y="5866682"/>
            <a:ext cx="104551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-Other trials: If the user input a correct passwords, the system will be unlock and</a:t>
            </a:r>
            <a:r>
              <a:rPr lang="en-US" dirty="0"/>
              <a:t> the number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of trials reset to 1. If not, the Red LED will blink as previous until final trials and block the system.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255A82-F993-4032-A316-1879BCA1616C}"/>
              </a:ext>
            </a:extLst>
          </p:cNvPr>
          <p:cNvSpPr/>
          <p:nvPr/>
        </p:nvSpPr>
        <p:spPr>
          <a:xfrm>
            <a:off x="-417096" y="308066"/>
            <a:ext cx="10841255" cy="173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+Block mode: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-After 3 continuous failed attempts to input the passwords, the system will be blocked.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only be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unlocked using Reset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E0FAD-14A0-48B6-833C-DC6815D21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7" y="2576612"/>
            <a:ext cx="4743450" cy="3552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66F917-ACCC-4C91-927A-DD4855011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59" y="2576612"/>
            <a:ext cx="4743449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4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EDA0356D-E331-4BB9-93C6-491B2BBC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99" y="411218"/>
            <a:ext cx="7739707" cy="6204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78BE74-4C83-461E-BC18-202B16F2CD48}"/>
              </a:ext>
            </a:extLst>
          </p:cNvPr>
          <p:cNvSpPr txBox="1"/>
          <p:nvPr/>
        </p:nvSpPr>
        <p:spPr>
          <a:xfrm>
            <a:off x="612396" y="234892"/>
            <a:ext cx="4018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BCD to HEX: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5A6E1-8AB7-44F2-A093-B5211766C260}"/>
              </a:ext>
            </a:extLst>
          </p:cNvPr>
          <p:cNvSpPr txBox="1"/>
          <p:nvPr/>
        </p:nvSpPr>
        <p:spPr>
          <a:xfrm>
            <a:off x="770021" y="1138989"/>
            <a:ext cx="739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 </a:t>
            </a:r>
            <a:r>
              <a:rPr lang="en-US" dirty="0" err="1"/>
              <a:t>data_in</a:t>
            </a:r>
            <a:r>
              <a:rPr lang="en-US" dirty="0"/>
              <a:t> (4 bits ) = SW[3:0]</a:t>
            </a:r>
          </a:p>
          <a:p>
            <a:r>
              <a:rPr lang="en-US" dirty="0"/>
              <a:t>Output: </a:t>
            </a:r>
            <a:r>
              <a:rPr lang="en-US" dirty="0" err="1"/>
              <a:t>data_out</a:t>
            </a:r>
            <a:r>
              <a:rPr lang="en-US" dirty="0"/>
              <a:t> (7 bits)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58F8F4-B80A-449E-B57B-F5CF7FE43B07}"/>
              </a:ext>
            </a:extLst>
          </p:cNvPr>
          <p:cNvSpPr/>
          <p:nvPr/>
        </p:nvSpPr>
        <p:spPr>
          <a:xfrm>
            <a:off x="1463764" y="3400125"/>
            <a:ext cx="3894320" cy="914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B9C490-BAA3-493A-BFB5-F94CF332DB4D}"/>
              </a:ext>
            </a:extLst>
          </p:cNvPr>
          <p:cNvSpPr/>
          <p:nvPr/>
        </p:nvSpPr>
        <p:spPr>
          <a:xfrm>
            <a:off x="2353197" y="3552525"/>
            <a:ext cx="324853" cy="6096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7579C2E-33BF-463C-A949-7C5F4F870593}"/>
              </a:ext>
            </a:extLst>
          </p:cNvPr>
          <p:cNvSpPr/>
          <p:nvPr/>
        </p:nvSpPr>
        <p:spPr>
          <a:xfrm>
            <a:off x="2962296" y="3552525"/>
            <a:ext cx="324853" cy="6096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E79F2D-D2D6-4DE7-9D98-771EC7C4326E}"/>
              </a:ext>
            </a:extLst>
          </p:cNvPr>
          <p:cNvSpPr/>
          <p:nvPr/>
        </p:nvSpPr>
        <p:spPr>
          <a:xfrm>
            <a:off x="3617415" y="3552525"/>
            <a:ext cx="324853" cy="6096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CB21B4-2303-4846-8E7A-644E0BAB484D}"/>
              </a:ext>
            </a:extLst>
          </p:cNvPr>
          <p:cNvSpPr/>
          <p:nvPr/>
        </p:nvSpPr>
        <p:spPr>
          <a:xfrm>
            <a:off x="4221100" y="3552525"/>
            <a:ext cx="324853" cy="60960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A3A4E-3253-4EDF-84C2-A7613FB4E882}"/>
              </a:ext>
            </a:extLst>
          </p:cNvPr>
          <p:cNvSpPr/>
          <p:nvPr/>
        </p:nvSpPr>
        <p:spPr>
          <a:xfrm>
            <a:off x="2361318" y="3852245"/>
            <a:ext cx="324853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A26785-1D22-4C21-A732-D142CCA27853}"/>
              </a:ext>
            </a:extLst>
          </p:cNvPr>
          <p:cNvSpPr/>
          <p:nvPr/>
        </p:nvSpPr>
        <p:spPr>
          <a:xfrm>
            <a:off x="2956882" y="3842085"/>
            <a:ext cx="324853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8BF5FE0-99EF-43EF-B88E-B05538C0779C}"/>
              </a:ext>
            </a:extLst>
          </p:cNvPr>
          <p:cNvSpPr/>
          <p:nvPr/>
        </p:nvSpPr>
        <p:spPr>
          <a:xfrm>
            <a:off x="3614707" y="3882613"/>
            <a:ext cx="324853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50623B3-F65D-429C-86EB-F5F64A322CC9}"/>
              </a:ext>
            </a:extLst>
          </p:cNvPr>
          <p:cNvSpPr/>
          <p:nvPr/>
        </p:nvSpPr>
        <p:spPr>
          <a:xfrm>
            <a:off x="4229221" y="3842085"/>
            <a:ext cx="324853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Left Brace 96">
            <a:extLst>
              <a:ext uri="{FF2B5EF4-FFF2-40B4-BE49-F238E27FC236}">
                <a16:creationId xmlns:a16="http://schemas.microsoft.com/office/drawing/2014/main" id="{7F4ECB17-E5DA-44D8-9FB4-98761DCDFA77}"/>
              </a:ext>
            </a:extLst>
          </p:cNvPr>
          <p:cNvSpPr/>
          <p:nvPr/>
        </p:nvSpPr>
        <p:spPr>
          <a:xfrm rot="5400000">
            <a:off x="3123798" y="1028118"/>
            <a:ext cx="561329" cy="39833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E6D218-119E-4B3B-8595-85B5B6FA6B58}"/>
              </a:ext>
            </a:extLst>
          </p:cNvPr>
          <p:cNvSpPr txBox="1"/>
          <p:nvPr/>
        </p:nvSpPr>
        <p:spPr>
          <a:xfrm>
            <a:off x="558720" y="2094347"/>
            <a:ext cx="584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Switchs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[3:0] is used to input every single number of the passwords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DDEF2B-D837-4EB7-9817-59EF376A889E}"/>
              </a:ext>
            </a:extLst>
          </p:cNvPr>
          <p:cNvSpPr txBox="1"/>
          <p:nvPr/>
        </p:nvSpPr>
        <p:spPr>
          <a:xfrm>
            <a:off x="-275704" y="4446605"/>
            <a:ext cx="525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SW3    SW2    SW1     SW0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0CD87397-279F-4E23-9759-86B0B9AA5C93}"/>
              </a:ext>
            </a:extLst>
          </p:cNvPr>
          <p:cNvSpPr/>
          <p:nvPr/>
        </p:nvSpPr>
        <p:spPr>
          <a:xfrm>
            <a:off x="5547663" y="2984982"/>
            <a:ext cx="2279234" cy="1795261"/>
          </a:xfrm>
          <a:prstGeom prst="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Display input on 7 segments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C54D20F5-5D2B-41BD-A2AC-404B34296513}"/>
              </a:ext>
            </a:extLst>
          </p:cNvPr>
          <p:cNvSpPr/>
          <p:nvPr/>
        </p:nvSpPr>
        <p:spPr>
          <a:xfrm>
            <a:off x="7900514" y="1201127"/>
            <a:ext cx="135511" cy="53629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EFFCB80-7814-4A51-A4B7-B0B0FAA86D93}"/>
              </a:ext>
            </a:extLst>
          </p:cNvPr>
          <p:cNvSpPr txBox="1"/>
          <p:nvPr/>
        </p:nvSpPr>
        <p:spPr>
          <a:xfrm>
            <a:off x="8186420" y="1278462"/>
            <a:ext cx="5777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G</a:t>
            </a:r>
          </a:p>
          <a:p>
            <a:endParaRPr lang="en-US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30632F83-12D2-4E97-B2EA-890C62AC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82" y="1785320"/>
            <a:ext cx="2912730" cy="38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808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Anh Tai</dc:creator>
  <cp:lastModifiedBy>Ho Anh Tai</cp:lastModifiedBy>
  <cp:revision>37</cp:revision>
  <dcterms:created xsi:type="dcterms:W3CDTF">2019-12-05T14:14:05Z</dcterms:created>
  <dcterms:modified xsi:type="dcterms:W3CDTF">2019-12-14T02:36:25Z</dcterms:modified>
</cp:coreProperties>
</file>