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62" r:id="rId4"/>
    <p:sldId id="321" r:id="rId5"/>
    <p:sldId id="322" r:id="rId6"/>
    <p:sldId id="364" r:id="rId7"/>
    <p:sldId id="365" r:id="rId8"/>
    <p:sldId id="367" r:id="rId9"/>
    <p:sldId id="366" r:id="rId10"/>
    <p:sldId id="363" r:id="rId11"/>
    <p:sldId id="32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B0F0A-D6F0-47CB-99E8-1836B07B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E81EB6-DADF-416E-89F9-A849F825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28348-5CBB-4D48-B444-798A428C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E52FF-1A17-4B85-A4DA-36269D4A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0E089-ADDD-4D8F-A25E-75DC779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2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ECF127-FDDB-42B0-9AE6-8290E516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B5E480-2C90-4308-8D5A-4DF91726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D388D-7E1F-4243-BEBC-E16350EE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370FD2-F0C1-4092-BA16-0AE43919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22B2F-B14D-401B-B3C2-AE9DA3D0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CD3A44-ED21-4A50-AF43-9052885C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3CCB04-52BE-4E1B-9B60-A9456CA7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18C54-11F7-463C-AE78-8875779A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E07E5-5E1A-4D57-8AB0-402FB7D3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BA2C38-9C7C-4D6B-B75F-80B645C7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4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AC34F-C7C8-4D78-999A-C470CBF4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44919-483A-4184-B6F1-2942E374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2B7BA-A2DD-437C-892E-451993F8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BFEA2-EABF-481A-8AF4-E5545E59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48C7B-2ADD-44E8-AA69-7780683B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8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16479-33D5-4269-8253-5861FC99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57F4D-7859-427F-9E9E-24EDA0279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B2920A-82C8-4257-8D79-331D0AB7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DF7A0-DBB6-4347-9D72-6A26BC51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15880B-C730-4587-922C-3621EBA0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5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F6807-BE06-4AAA-A887-915A3350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7B05-6F12-4483-9F97-D95C2313A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E3B628-A465-426C-A5A2-31C9D5762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827536-FDEA-464C-9BA1-B94693A8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134CE8-7BE6-49F8-AB1F-8B3B61C7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18A7F0-3532-407E-A68B-7F6D13D9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96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4081D-E280-4042-BE3C-453F6376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DFFE08-960E-4027-BF10-F6C2240D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DE8733-55B1-4D87-8297-028868504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A53CC4-32C2-49F6-8D83-655735DB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3E26B8-6BEB-406D-A121-02F7F279C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41C182-0496-4028-99BB-6B5D4112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B82CE5-4A0D-4D36-BABF-EC8D279E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842F58-5142-4627-BD4D-3B61ACAA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69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E6D2A-4C6A-4F07-A47E-0392F06B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2AB294-EBFC-47E4-A436-1C151742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D820A1-374B-462D-AA6D-2A97B097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3107BC-7D07-4EF4-A604-82BE85A5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61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BA9D75-1D3F-422C-BB80-B4990CF9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A600CA-DF70-48F6-A1A0-40C4266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7C04D7-B35D-4F44-B946-5AD30383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79247-1589-4989-A888-73D1356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613F1-47FB-4356-8C74-918B1C8E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5F52D6-BC89-42C7-B94A-9CB2F75E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841B31-83BD-4268-92F9-8C8C0624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1F600-5134-4051-A034-88F86D54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203225-D615-4AC7-BCFD-87D33B4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3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D1C25-7D3C-4478-BD7D-83D77140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BA2158-376D-4EB7-9423-955FA0F63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7905C5-8E81-4155-9461-64B033E11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548B10-9643-46AD-AE97-2ED435EC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1EB877-0F0A-4F0C-8E38-D6AAC5A4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851DC9-7C43-4D30-8BA8-4B80E7F9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8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CF32AA-DDD1-47D7-AEAE-5F7DAF45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FBFD85-83CA-4C41-A7CF-4F278912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F2C91-3B5E-4F70-B062-664FCBFF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F139-4D6A-45CD-82A3-9EFBF99C6A06}" type="datetimeFigureOut">
              <a:rPr lang="zh-TW" altLang="en-US" smtClean="0"/>
              <a:t>2022/6/11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5729D-B103-46E3-BD35-C2E8C6DD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20BEA-F1CE-407E-911A-F00FEAD15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2D66C-4F62-4E75-81E5-5D83BDE371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0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Params" TargetMode="External"/><Relationship Id="rId2" Type="http://schemas.openxmlformats.org/officeDocument/2006/relationships/hyperlink" Target="https://angular.io/api/router/ActivatedRouteSnapsho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ngular.io/api/router/RouterStat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69946A5-4AF8-4E3F-9CAC-EAB3AACD29D1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Routers-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131-135</a:t>
            </a:r>
            <a:endParaRPr lang="en-US" altLang="zh-TW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EAF2BA-C93C-4528-8E6A-CFF8985E9762}"/>
              </a:ext>
            </a:extLst>
          </p:cNvPr>
          <p:cNvSpPr txBox="1"/>
          <p:nvPr/>
        </p:nvSpPr>
        <p:spPr>
          <a:xfrm>
            <a:off x="381740" y="1251751"/>
            <a:ext cx="43145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onsolas" panose="020B0609020204030204" pitchFamily="49" charset="0"/>
              </a:rPr>
              <a:t>在</a:t>
            </a:r>
            <a:r>
              <a:rPr lang="en-US" altLang="zh-TW" sz="2000" dirty="0"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latin typeface="Consolas" panose="020B0609020204030204" pitchFamily="49" charset="0"/>
              </a:rPr>
              <a:t>ts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Router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zh-TW" sz="2000" b="0" dirty="0" err="1">
                <a:effectLst/>
                <a:latin typeface="Consolas" panose="020B0609020204030204" pitchFamily="49" charset="0"/>
              </a:rPr>
              <a:t>navigate</a:t>
            </a:r>
            <a:endParaRPr lang="en-US" altLang="zh-TW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/>
              <a:t>使用</a:t>
            </a:r>
            <a:r>
              <a:rPr lang="en-US" altLang="zh-TW" sz="2000" dirty="0" err="1"/>
              <a:t>ActivatedRoute</a:t>
            </a:r>
            <a:r>
              <a:rPr lang="zh-TW" altLang="en-US" sz="2000" dirty="0"/>
              <a:t> 傳遞資料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160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50E29E-52E2-4AFB-80FA-A78F712595DA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888489-3AF4-4678-803B-0D55A4C29F2E}"/>
              </a:ext>
            </a:extLst>
          </p:cNvPr>
          <p:cNvSpPr txBox="1"/>
          <p:nvPr/>
        </p:nvSpPr>
        <p:spPr>
          <a:xfrm>
            <a:off x="355107" y="92137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使用路徑傳遞資料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F77FB23-DA4A-4D13-8277-A1A03737389F}"/>
              </a:ext>
            </a:extLst>
          </p:cNvPr>
          <p:cNvSpPr txBox="1"/>
          <p:nvPr/>
        </p:nvSpPr>
        <p:spPr>
          <a:xfrm>
            <a:off x="1480" y="1420850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在路由設定時，設定下列參數與元件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path: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'users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/:id/:name'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component:UserComponent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4C2C82-1A85-4C1B-87F1-4DD9124DFC5D}"/>
              </a:ext>
            </a:extLst>
          </p:cNvPr>
          <p:cNvSpPr txBox="1"/>
          <p:nvPr/>
        </p:nvSpPr>
        <p:spPr>
          <a:xfrm>
            <a:off x="4714042" y="1670161"/>
            <a:ext cx="7253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在</a:t>
            </a:r>
            <a:r>
              <a:rPr lang="zh-TW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前往該路徑的參數上，設定想要傳遞的訊息。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&lt;a [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routerLink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]="['/users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',10,'Anna'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]"&gt;Load anna(10)&lt;/a&gt;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563AD4-8415-449C-8149-8457275B05A8}"/>
              </a:ext>
            </a:extLst>
          </p:cNvPr>
          <p:cNvSpPr txBox="1"/>
          <p:nvPr/>
        </p:nvSpPr>
        <p:spPr>
          <a:xfrm>
            <a:off x="215283" y="3104656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constructor(private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route:ActivatedRoute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this.user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={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id: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this.route.snapshot.params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['id'],</a:t>
            </a:r>
          </a:p>
          <a:p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name: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this.route.snapshot.params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['name'],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}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this.route.params.subscribe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data=&gt;{</a:t>
            </a:r>
          </a:p>
          <a:p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this.user.id=data['id'];</a:t>
            </a:r>
          </a:p>
          <a:p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this.user.name=data['name'];</a:t>
            </a:r>
          </a:p>
          <a:p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DD62FDE-BC73-41A6-A0E4-7F0328613B96}"/>
              </a:ext>
            </a:extLst>
          </p:cNvPr>
          <p:cNvSpPr/>
          <p:nvPr/>
        </p:nvSpPr>
        <p:spPr>
          <a:xfrm>
            <a:off x="6489577" y="4541509"/>
            <a:ext cx="672482" cy="31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A8F9433-C4B3-4F68-ACCF-7DF093FCF6D6}"/>
              </a:ext>
            </a:extLst>
          </p:cNvPr>
          <p:cNvSpPr txBox="1"/>
          <p:nvPr/>
        </p:nvSpPr>
        <p:spPr>
          <a:xfrm>
            <a:off x="7162059" y="3499917"/>
            <a:ext cx="5029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透過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this.route.snapshot.params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['id']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，獲取資料。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984E18F-8316-4173-907A-470AEE1631E1}"/>
              </a:ext>
            </a:extLst>
          </p:cNvPr>
          <p:cNvSpPr txBox="1"/>
          <p:nvPr/>
        </p:nvSpPr>
        <p:spPr>
          <a:xfrm>
            <a:off x="7162059" y="4628149"/>
            <a:ext cx="50299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如果已經在該路由</a:t>
            </a:r>
            <a:r>
              <a:rPr lang="en-US" altLang="zh-TW" dirty="0"/>
              <a:t>(</a:t>
            </a:r>
            <a:r>
              <a:rPr lang="en-US" altLang="zh-TW" dirty="0" err="1"/>
              <a:t>userComponent</a:t>
            </a:r>
            <a:r>
              <a:rPr lang="en-US" altLang="zh-TW" dirty="0"/>
              <a:t>)</a:t>
            </a:r>
            <a:r>
              <a:rPr lang="zh-TW" altLang="en-US" dirty="0"/>
              <a:t>下，</a:t>
            </a:r>
            <a:r>
              <a:rPr lang="en-US" altLang="zh-TW" dirty="0"/>
              <a:t>users/id/name</a:t>
            </a:r>
            <a:r>
              <a:rPr lang="zh-TW" altLang="en-US" dirty="0"/>
              <a:t>，想要重新讀取新的一筆參數資料</a:t>
            </a:r>
            <a:r>
              <a:rPr lang="en-US" altLang="zh-TW" dirty="0"/>
              <a:t>(</a:t>
            </a:r>
            <a:r>
              <a:rPr lang="en-US" altLang="zh-TW" dirty="0" err="1"/>
              <a:t>id,name</a:t>
            </a:r>
            <a:r>
              <a:rPr lang="en-US" altLang="zh-TW" dirty="0"/>
              <a:t>)</a:t>
            </a:r>
            <a:r>
              <a:rPr lang="zh-TW" altLang="en-US" dirty="0"/>
              <a:t>，這種</a:t>
            </a:r>
            <a:r>
              <a:rPr lang="en-US" altLang="zh-TW" dirty="0"/>
              <a:t>case</a:t>
            </a:r>
            <a:r>
              <a:rPr lang="zh-TW" altLang="en-US" dirty="0"/>
              <a:t>則必須使用</a:t>
            </a:r>
            <a:r>
              <a:rPr lang="en-US" altLang="zh-TW" dirty="0"/>
              <a:t>observable</a:t>
            </a:r>
            <a:r>
              <a:rPr lang="zh-TW" altLang="en-US" dirty="0"/>
              <a:t>的方法，才會重新顯示資料</a:t>
            </a:r>
            <a:r>
              <a:rPr lang="zh-TW" altLang="en-US" dirty="0">
                <a:solidFill>
                  <a:srgbClr val="00B050"/>
                </a:solidFill>
              </a:rPr>
              <a:t>。 因為已經在該頁面，預設是不會重新渲染頁面，但可以透過</a:t>
            </a:r>
            <a:r>
              <a:rPr lang="en-US" altLang="zh-TW" dirty="0">
                <a:solidFill>
                  <a:srgbClr val="00B050"/>
                </a:solidFill>
              </a:rPr>
              <a:t>observable</a:t>
            </a:r>
            <a:r>
              <a:rPr lang="zh-TW" altLang="en-US" dirty="0">
                <a:solidFill>
                  <a:srgbClr val="00B050"/>
                </a:solidFill>
              </a:rPr>
              <a:t>更新資料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60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50E29E-52E2-4AFB-80FA-A78F712595DA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888489-3AF4-4678-803B-0D55A4C29F2E}"/>
              </a:ext>
            </a:extLst>
          </p:cNvPr>
          <p:cNvSpPr txBox="1"/>
          <p:nvPr/>
        </p:nvSpPr>
        <p:spPr>
          <a:xfrm>
            <a:off x="355107" y="921370"/>
            <a:ext cx="265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en-US" altLang="zh-TW" dirty="0"/>
              <a:t>observable</a:t>
            </a:r>
            <a:r>
              <a:rPr lang="zh-TW" altLang="en-US" dirty="0"/>
              <a:t>的狀況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52C7DE9-DD6F-4133-85E1-42EF49FB7EA2}"/>
              </a:ext>
            </a:extLst>
          </p:cNvPr>
          <p:cNvSpPr txBox="1"/>
          <p:nvPr/>
        </p:nvSpPr>
        <p:spPr>
          <a:xfrm>
            <a:off x="730188" y="1405180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this.route.params.subscribe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data=&gt;{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this.user.id=data['id'];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  this.user.name=data['name'];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71A8D5-FAEB-4A91-A760-D6DC03CD3E1B}"/>
              </a:ext>
            </a:extLst>
          </p:cNvPr>
          <p:cNvSpPr txBox="1"/>
          <p:nvPr/>
        </p:nvSpPr>
        <p:spPr>
          <a:xfrm>
            <a:off x="665826" y="3266983"/>
            <a:ext cx="10795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ngOnInit</a:t>
            </a:r>
            <a:r>
              <a:rPr lang="zh-TW" altLang="en-US" dirty="0"/>
              <a:t>使用</a:t>
            </a:r>
            <a:r>
              <a:rPr lang="en-US" altLang="zh-TW" dirty="0"/>
              <a:t>observable</a:t>
            </a:r>
            <a:r>
              <a:rPr lang="zh-TW" altLang="en-US" dirty="0"/>
              <a:t>物件時，當離開這一個</a:t>
            </a:r>
            <a:r>
              <a:rPr lang="en-US" altLang="zh-TW" dirty="0"/>
              <a:t>component</a:t>
            </a:r>
            <a:r>
              <a:rPr lang="zh-TW" altLang="en-US" dirty="0"/>
              <a:t>，</a:t>
            </a:r>
            <a:r>
              <a:rPr lang="en-US" altLang="zh-TW" dirty="0"/>
              <a:t>component</a:t>
            </a:r>
            <a:r>
              <a:rPr lang="zh-TW" altLang="en-US" dirty="0"/>
              <a:t>會被</a:t>
            </a:r>
            <a:r>
              <a:rPr lang="en-US" altLang="zh-TW" dirty="0"/>
              <a:t>angular destroy</a:t>
            </a:r>
            <a:r>
              <a:rPr lang="zh-TW" altLang="en-US" dirty="0"/>
              <a:t>，但是</a:t>
            </a:r>
            <a:r>
              <a:rPr lang="zh-TW" altLang="en-US" dirty="0">
                <a:solidFill>
                  <a:srgbClr val="C00000"/>
                </a:solidFill>
              </a:rPr>
              <a:t>自己建立的</a:t>
            </a:r>
            <a:r>
              <a:rPr lang="en-US" altLang="zh-TW" dirty="0">
                <a:solidFill>
                  <a:srgbClr val="C00000"/>
                </a:solidFill>
              </a:rPr>
              <a:t>observable</a:t>
            </a:r>
            <a:r>
              <a:rPr lang="zh-TW" altLang="en-US" dirty="0">
                <a:solidFill>
                  <a:srgbClr val="C00000"/>
                </a:solidFill>
              </a:rPr>
              <a:t> 參數不會</a:t>
            </a:r>
            <a:r>
              <a:rPr lang="zh-TW" altLang="en-US" dirty="0"/>
              <a:t>，所以要自己手動取消訂閱。</a:t>
            </a:r>
            <a:r>
              <a:rPr lang="en-US" altLang="zh-TW" dirty="0"/>
              <a:t>(</a:t>
            </a:r>
            <a:r>
              <a:rPr lang="zh-TW" altLang="en-US" dirty="0"/>
              <a:t>範例中的</a:t>
            </a:r>
            <a:r>
              <a:rPr lang="en-US" altLang="zh-TW" dirty="0" err="1"/>
              <a:t>ActivatedRoute</a:t>
            </a:r>
            <a:r>
              <a:rPr lang="zh-TW" altLang="en-US" dirty="0"/>
              <a:t>會自己</a:t>
            </a:r>
            <a:r>
              <a:rPr lang="en-US" altLang="zh-TW" dirty="0"/>
              <a:t>destroy)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162B35-CDFD-4762-9192-FFE4D4A5C70F}"/>
              </a:ext>
            </a:extLst>
          </p:cNvPr>
          <p:cNvSpPr txBox="1"/>
          <p:nvPr/>
        </p:nvSpPr>
        <p:spPr>
          <a:xfrm>
            <a:off x="561512" y="44095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paramsSubscription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Subscription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77677D-F974-447F-954A-7E69447516C9}"/>
              </a:ext>
            </a:extLst>
          </p:cNvPr>
          <p:cNvSpPr txBox="1"/>
          <p:nvPr/>
        </p:nvSpPr>
        <p:spPr>
          <a:xfrm>
            <a:off x="561512" y="515793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ngOnDestroy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(): void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this.paramsSubscription.unsubscribe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6469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64A5CA-EFC5-491F-88D7-8B311693B081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Routers-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131-135</a:t>
            </a:r>
            <a:endParaRPr lang="en-US" altLang="zh-TW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1F1A3A-110E-432B-ADEB-E6317998ACD1}"/>
              </a:ext>
            </a:extLst>
          </p:cNvPr>
          <p:cNvSpPr txBox="1"/>
          <p:nvPr/>
        </p:nvSpPr>
        <p:spPr>
          <a:xfrm>
            <a:off x="355107" y="921370"/>
            <a:ext cx="444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 err="1"/>
              <a:t>ts</a:t>
            </a:r>
            <a:r>
              <a:rPr lang="zh-TW" altLang="en-US" dirty="0"/>
              <a:t>中使用</a:t>
            </a:r>
            <a:r>
              <a:rPr lang="en-US" altLang="zh-TW" dirty="0"/>
              <a:t>typescript code</a:t>
            </a:r>
            <a:r>
              <a:rPr lang="zh-TW" altLang="en-US" dirty="0"/>
              <a:t>來前往頁面。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F753FB-00E1-45B0-A1D0-8CAD251C0EAA}"/>
              </a:ext>
            </a:extLst>
          </p:cNvPr>
          <p:cNvSpPr txBox="1"/>
          <p:nvPr/>
        </p:nvSpPr>
        <p:spPr>
          <a:xfrm>
            <a:off x="284086" y="1437259"/>
            <a:ext cx="8440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home.component.html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中建立一個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click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方法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&lt;button class="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-primary"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(click)="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onLoadServers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Load server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054CB5-54FF-4B76-8EDC-7BAEF45D59C6}"/>
              </a:ext>
            </a:extLst>
          </p:cNvPr>
          <p:cNvSpPr txBox="1"/>
          <p:nvPr/>
        </p:nvSpPr>
        <p:spPr>
          <a:xfrm>
            <a:off x="284086" y="2977458"/>
            <a:ext cx="92771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home.component.ts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中，使用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this.router.navigate</a:t>
            </a:r>
            <a:r>
              <a:rPr lang="en-US" altLang="zh-TW" dirty="0">
                <a:latin typeface="Consolas" panose="020B0609020204030204" pitchFamily="49" charset="0"/>
              </a:rPr>
              <a:t>([</a:t>
            </a:r>
            <a:r>
              <a:rPr lang="zh-TW" altLang="en-US" dirty="0">
                <a:latin typeface="Consolas" panose="020B0609020204030204" pitchFamily="49" charset="0"/>
              </a:rPr>
              <a:t>路由</a:t>
            </a:r>
            <a:r>
              <a:rPr lang="en-US" altLang="zh-TW" dirty="0">
                <a:latin typeface="Consolas" panose="020B0609020204030204" pitchFamily="49" charset="0"/>
              </a:rPr>
              <a:t>])</a:t>
            </a:r>
            <a:r>
              <a:rPr lang="zh-TW" altLang="en-US" dirty="0">
                <a:latin typeface="Consolas" panose="020B0609020204030204" pitchFamily="49" charset="0"/>
              </a:rPr>
              <a:t>，的語法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} from '@angular/router';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HomeComponent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implements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router:Router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onLoadServers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this.router.navigate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(['/servers']);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0EC491-C053-455B-87EF-828F55609BD2}"/>
              </a:ext>
            </a:extLst>
          </p:cNvPr>
          <p:cNvCxnSpPr>
            <a:cxnSpLocks/>
          </p:cNvCxnSpPr>
          <p:nvPr/>
        </p:nvCxnSpPr>
        <p:spPr>
          <a:xfrm flipV="1">
            <a:off x="4922668" y="5282214"/>
            <a:ext cx="972105" cy="754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B26792-AB1C-4B9E-92E7-E4D9710BFDD5}"/>
              </a:ext>
            </a:extLst>
          </p:cNvPr>
          <p:cNvSpPr txBox="1"/>
          <p:nvPr/>
        </p:nvSpPr>
        <p:spPr>
          <a:xfrm>
            <a:off x="5992427" y="4962617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這是絕對路徑的寫法。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一樣不會</a:t>
            </a:r>
            <a:r>
              <a:rPr lang="en-US" altLang="zh-TW" dirty="0"/>
              <a:t>reload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43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64A5CA-EFC5-491F-88D7-8B311693B081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Routers-</a:t>
            </a:r>
            <a:r>
              <a:rPr lang="en-US" altLang="zh-TW" sz="1800" b="0" i="0" dirty="0">
                <a:effectLst/>
                <a:latin typeface="Arial" panose="020B0604020202020204" pitchFamily="34" charset="0"/>
              </a:rPr>
              <a:t>131-135</a:t>
            </a:r>
            <a:endParaRPr lang="en-US" altLang="zh-TW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1F1A3A-110E-432B-ADEB-E6317998ACD1}"/>
              </a:ext>
            </a:extLst>
          </p:cNvPr>
          <p:cNvSpPr txBox="1"/>
          <p:nvPr/>
        </p:nvSpPr>
        <p:spPr>
          <a:xfrm>
            <a:off x="355107" y="921370"/>
            <a:ext cx="444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 err="1"/>
              <a:t>ts</a:t>
            </a:r>
            <a:r>
              <a:rPr lang="zh-TW" altLang="en-US" dirty="0"/>
              <a:t>中使用</a:t>
            </a:r>
            <a:r>
              <a:rPr lang="en-US" altLang="zh-TW" dirty="0"/>
              <a:t>type script code</a:t>
            </a:r>
            <a:r>
              <a:rPr lang="zh-TW" altLang="en-US" dirty="0"/>
              <a:t>來前往頁面。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F753FB-00E1-45B0-A1D0-8CAD251C0EAA}"/>
              </a:ext>
            </a:extLst>
          </p:cNvPr>
          <p:cNvSpPr txBox="1"/>
          <p:nvPr/>
        </p:nvSpPr>
        <p:spPr>
          <a:xfrm>
            <a:off x="284086" y="1437259"/>
            <a:ext cx="8440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servers.component.html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中建立一個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click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方法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&lt;button class="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btn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-primary"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(click)="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onReload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Reload page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&lt;/button&gt;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054CB5-54FF-4B76-8EDC-7BAEF45D59C6}"/>
              </a:ext>
            </a:extLst>
          </p:cNvPr>
          <p:cNvSpPr txBox="1"/>
          <p:nvPr/>
        </p:nvSpPr>
        <p:spPr>
          <a:xfrm>
            <a:off x="284086" y="2751488"/>
            <a:ext cx="108751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servers.component.ts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中，使用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this.router.navigate</a:t>
            </a:r>
            <a:r>
              <a:rPr lang="en-US" altLang="zh-TW" dirty="0">
                <a:latin typeface="Consolas" panose="020B0609020204030204" pitchFamily="49" charset="0"/>
              </a:rPr>
              <a:t>([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'servers'</a:t>
            </a:r>
            <a:r>
              <a:rPr lang="en-US" altLang="zh-TW" dirty="0">
                <a:latin typeface="Consolas" panose="020B0609020204030204" pitchFamily="49" charset="0"/>
              </a:rPr>
              <a:t>])</a:t>
            </a:r>
            <a:r>
              <a:rPr lang="zh-TW" altLang="en-US" dirty="0">
                <a:latin typeface="Consolas" panose="020B0609020204030204" pitchFamily="49" charset="0"/>
              </a:rPr>
              <a:t>，重新</a:t>
            </a:r>
            <a:r>
              <a:rPr lang="en-US" altLang="zh-TW" dirty="0">
                <a:latin typeface="Consolas" panose="020B0609020204030204" pitchFamily="49" charset="0"/>
              </a:rPr>
              <a:t>reload</a:t>
            </a:r>
            <a:r>
              <a:rPr lang="zh-TW" altLang="en-US" dirty="0">
                <a:latin typeface="Consolas" panose="020B0609020204030204" pitchFamily="49" charset="0"/>
              </a:rPr>
              <a:t>到</a:t>
            </a:r>
            <a:r>
              <a:rPr lang="en-US" altLang="zh-TW" dirty="0">
                <a:latin typeface="Consolas" panose="020B0609020204030204" pitchFamily="49" charset="0"/>
              </a:rPr>
              <a:t>servers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import {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} from '@angular/router';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export class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HomeComponent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implements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{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router:Router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onReload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this.router.navigate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(['servers'])</a:t>
            </a:r>
          </a:p>
          <a:p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722D26F1-EC2F-4214-B926-2EDC798F4598}"/>
              </a:ext>
            </a:extLst>
          </p:cNvPr>
          <p:cNvCxnSpPr/>
          <p:nvPr/>
        </p:nvCxnSpPr>
        <p:spPr>
          <a:xfrm flipV="1">
            <a:off x="4891596" y="5051394"/>
            <a:ext cx="1544715" cy="60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90ECAC8-9537-47B5-BA12-EC1EFF987310}"/>
              </a:ext>
            </a:extLst>
          </p:cNvPr>
          <p:cNvSpPr txBox="1"/>
          <p:nvPr/>
        </p:nvSpPr>
        <p:spPr>
          <a:xfrm>
            <a:off x="6518696" y="4582184"/>
            <a:ext cx="4856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因為已經在</a:t>
            </a:r>
            <a:r>
              <a:rPr lang="en-US" altLang="zh-TW" dirty="0"/>
              <a:t>servers</a:t>
            </a:r>
            <a:r>
              <a:rPr lang="zh-TW" altLang="en-US" dirty="0"/>
              <a:t>的頁面，所以</a:t>
            </a:r>
            <a:r>
              <a:rPr lang="en-US" altLang="zh-TW" dirty="0"/>
              <a:t>Angular</a:t>
            </a:r>
            <a:r>
              <a:rPr lang="zh-TW" altLang="en-US" dirty="0"/>
              <a:t>判斷下，部會做任何動作</a:t>
            </a:r>
            <a:r>
              <a:rPr lang="en-US" altLang="zh-TW" dirty="0"/>
              <a:t>(</a:t>
            </a:r>
            <a:r>
              <a:rPr lang="zh-TW" altLang="en-US" dirty="0"/>
              <a:t>包括重新整理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</a:t>
            </a:r>
            <a:r>
              <a:rPr lang="en-US" altLang="zh-TW" dirty="0">
                <a:solidFill>
                  <a:srgbClr val="C00000"/>
                </a:solidFill>
              </a:rPr>
              <a:t>/servers</a:t>
            </a:r>
            <a:r>
              <a:rPr lang="zh-TW" altLang="en-US" dirty="0"/>
              <a:t>或</a:t>
            </a:r>
            <a:r>
              <a:rPr lang="en-US" altLang="zh-TW" dirty="0">
                <a:solidFill>
                  <a:srgbClr val="C00000"/>
                </a:solidFill>
              </a:rPr>
              <a:t>servers</a:t>
            </a:r>
            <a:r>
              <a:rPr lang="zh-TW" altLang="en-US" dirty="0"/>
              <a:t>都不會造成錯誤</a:t>
            </a:r>
          </a:p>
        </p:txBody>
      </p:sp>
    </p:spTree>
    <p:extLst>
      <p:ext uri="{BB962C8B-B14F-4D97-AF65-F5344CB8AC3E}">
        <p14:creationId xmlns:p14="http://schemas.microsoft.com/office/powerpoint/2010/main" val="82489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50E29E-52E2-4AFB-80FA-A78F712595DA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888489-3AF4-4678-803B-0D55A4C29F2E}"/>
              </a:ext>
            </a:extLst>
          </p:cNvPr>
          <p:cNvSpPr txBox="1"/>
          <p:nvPr/>
        </p:nvSpPr>
        <p:spPr>
          <a:xfrm>
            <a:off x="355107" y="9213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使用相對路徑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50F068-BCB5-48EF-9F5C-48AB99131050}"/>
              </a:ext>
            </a:extLst>
          </p:cNvPr>
          <p:cNvSpPr txBox="1"/>
          <p:nvPr/>
        </p:nvSpPr>
        <p:spPr>
          <a:xfrm>
            <a:off x="614040" y="1588674"/>
            <a:ext cx="1058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en-US" altLang="zh-TW" dirty="0"/>
              <a:t>.html</a:t>
            </a:r>
            <a:r>
              <a:rPr lang="zh-TW" altLang="en-US" dirty="0"/>
              <a:t>中，在</a:t>
            </a:r>
            <a:r>
              <a:rPr lang="en-US" altLang="zh-TW" dirty="0"/>
              <a:t>servers</a:t>
            </a:r>
            <a:r>
              <a:rPr lang="zh-TW" altLang="en-US" dirty="0"/>
              <a:t>頁面時，再使用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altLang="zh-TW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]="['servers']"</a:t>
            </a:r>
            <a:r>
              <a:rPr lang="zh-TW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 err="1">
                <a:latin typeface="Consolas" panose="020B0609020204030204" pitchFamily="49" charset="0"/>
              </a:rPr>
              <a:t>routerLink</a:t>
            </a:r>
            <a:r>
              <a:rPr lang="zh-TW" altLang="en-US" dirty="0">
                <a:latin typeface="Consolas" panose="020B0609020204030204" pitchFamily="49" charset="0"/>
              </a:rPr>
              <a:t>會知道我們目前在</a:t>
            </a:r>
            <a:r>
              <a:rPr lang="en-US" altLang="zh-TW" dirty="0">
                <a:latin typeface="Consolas" panose="020B0609020204030204" pitchFamily="49" charset="0"/>
              </a:rPr>
              <a:t>servers route</a:t>
            </a:r>
            <a:r>
              <a:rPr lang="zh-TW" altLang="en-US" dirty="0">
                <a:latin typeface="Consolas" panose="020B0609020204030204" pitchFamily="49" charset="0"/>
              </a:rPr>
              <a:t>下，因此會前往路徑</a:t>
            </a:r>
            <a:r>
              <a:rPr lang="en-US" altLang="zh-TW" dirty="0">
                <a:latin typeface="Consolas" panose="020B0609020204030204" pitchFamily="49" charset="0"/>
              </a:rPr>
              <a:t>/servers/servers</a:t>
            </a:r>
            <a:r>
              <a:rPr lang="zh-TW" altLang="en-US" dirty="0">
                <a:latin typeface="Consolas" panose="020B0609020204030204" pitchFamily="49" charset="0"/>
              </a:rPr>
              <a:t>，造成錯誤。</a:t>
            </a:r>
            <a:endParaRPr lang="zh-TW" altLang="en-US" dirty="0"/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B577B773-3E67-4AA9-A865-71F7EBB9CB21}"/>
              </a:ext>
            </a:extLst>
          </p:cNvPr>
          <p:cNvSpPr/>
          <p:nvPr/>
        </p:nvSpPr>
        <p:spPr>
          <a:xfrm>
            <a:off x="1455938" y="2235005"/>
            <a:ext cx="213064" cy="29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B2F7EE-540B-4BDA-954D-1C4DCCDB39CD}"/>
              </a:ext>
            </a:extLst>
          </p:cNvPr>
          <p:cNvSpPr txBox="1"/>
          <p:nvPr/>
        </p:nvSpPr>
        <p:spPr>
          <a:xfrm>
            <a:off x="1083076" y="2663301"/>
            <a:ext cx="996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routerLink</a:t>
            </a:r>
            <a:r>
              <a:rPr lang="zh-TW" altLang="en-US" dirty="0"/>
              <a:t>會抓取目前的路由，所以當</a:t>
            </a:r>
            <a:r>
              <a:rPr lang="en-US" altLang="zh-TW" dirty="0" err="1"/>
              <a:t>routerLink</a:t>
            </a:r>
            <a:r>
              <a:rPr lang="zh-TW" altLang="en-US" dirty="0"/>
              <a:t>被觸發時，會進行相對應的判斷，前往目標路徑。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ABCDEF-99ED-4D03-955C-C3674A304D36}"/>
              </a:ext>
            </a:extLst>
          </p:cNvPr>
          <p:cNvSpPr txBox="1"/>
          <p:nvPr/>
        </p:nvSpPr>
        <p:spPr>
          <a:xfrm>
            <a:off x="614039" y="3640702"/>
            <a:ext cx="10589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使用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this.router.navigate</a:t>
            </a:r>
            <a:r>
              <a:rPr lang="zh-TW" altLang="en-US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並不會判斷我們目前是在哪一個路由。如果沒有特別設定，就是相對於根路由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(root route)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B4079C28-5C67-418A-A5EE-80DB6CCE1CF0}"/>
              </a:ext>
            </a:extLst>
          </p:cNvPr>
          <p:cNvSpPr/>
          <p:nvPr/>
        </p:nvSpPr>
        <p:spPr>
          <a:xfrm>
            <a:off x="1455938" y="4436019"/>
            <a:ext cx="213064" cy="297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B16DD2-5587-4D0B-A617-76DB109A9817}"/>
              </a:ext>
            </a:extLst>
          </p:cNvPr>
          <p:cNvSpPr txBox="1"/>
          <p:nvPr/>
        </p:nvSpPr>
        <p:spPr>
          <a:xfrm>
            <a:off x="1083076" y="4954117"/>
            <a:ext cx="90374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但可以透過獲取目前路由的方式，來讓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router.navigate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知道目前路徑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constructor(</a:t>
            </a: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route: </a:t>
            </a:r>
            <a:r>
              <a:rPr lang="en-US" altLang="zh-TW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this.router.navigate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(['servers'], { </a:t>
            </a:r>
            <a:r>
              <a:rPr lang="en-US" altLang="zh-TW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relativeTo</a:t>
            </a: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TW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this.route</a:t>
            </a:r>
            <a:r>
              <a:rPr lang="en-US" altLang="zh-TW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BA9EA5-5D7C-4087-966D-8C784FB9AC71}"/>
              </a:ext>
            </a:extLst>
          </p:cNvPr>
          <p:cNvSpPr txBox="1"/>
          <p:nvPr/>
        </p:nvSpPr>
        <p:spPr>
          <a:xfrm>
            <a:off x="7617040" y="56927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增加這個設定。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162E67-A507-4604-BA5D-541EAD57ABEC}"/>
              </a:ext>
            </a:extLst>
          </p:cNvPr>
          <p:cNvSpPr txBox="1"/>
          <p:nvPr/>
        </p:nvSpPr>
        <p:spPr>
          <a:xfrm>
            <a:off x="3535532" y="2264487"/>
            <a:ext cx="699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 &lt;</a:t>
            </a:r>
            <a:r>
              <a:rPr lang="en-US" altLang="zh-TW">
                <a:solidFill>
                  <a:srgbClr val="FF0000"/>
                </a:solidFill>
              </a:rPr>
              <a:t>a [routerLink</a:t>
            </a:r>
            <a:r>
              <a:rPr lang="en-US" altLang="zh-TW" dirty="0">
                <a:solidFill>
                  <a:srgbClr val="FF0000"/>
                </a:solidFill>
              </a:rPr>
              <a:t>]="['servers']"&gt;Reload page by a&lt;/a&gt;</a:t>
            </a:r>
          </a:p>
        </p:txBody>
      </p:sp>
    </p:spTree>
    <p:extLst>
      <p:ext uri="{BB962C8B-B14F-4D97-AF65-F5344CB8AC3E}">
        <p14:creationId xmlns:p14="http://schemas.microsoft.com/office/powerpoint/2010/main" val="16821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750E29E-52E2-4AFB-80FA-A78F712595DA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888489-3AF4-4678-803B-0D55A4C29F2E}"/>
              </a:ext>
            </a:extLst>
          </p:cNvPr>
          <p:cNvSpPr txBox="1"/>
          <p:nvPr/>
        </p:nvSpPr>
        <p:spPr>
          <a:xfrm>
            <a:off x="355106" y="921370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/>
              <a:t>使用路徑傳遞資料</a:t>
            </a:r>
            <a:r>
              <a:rPr lang="en-US" altLang="zh-TW" dirty="0"/>
              <a:t>-</a:t>
            </a:r>
            <a:r>
              <a:rPr lang="en-US" altLang="zh-TW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ActivatedRoute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F825E7-9247-4D6A-B96C-0454E8E5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03" y="3750142"/>
            <a:ext cx="10067277" cy="29751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52352" tIns="101568" rIns="152352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Angular</a:t>
            </a:r>
            <a:r>
              <a:rPr kumimoji="0" lang="zh-TW" altLang="en-US" b="1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官網的範例中</a:t>
            </a:r>
            <a:endParaRPr kumimoji="0" lang="en-US" altLang="zh-TW" b="1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P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arameterized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 route to 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Roboto Mono"/>
              </a:rPr>
              <a:t>routes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 array that matches the path pattern to the </a:t>
            </a:r>
            <a:r>
              <a:rPr kumimoji="0" lang="zh-TW" altLang="zh-TW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hero detail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 view.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src/app/app-routing.module.ts</a:t>
            </a:r>
            <a:endParaRPr kumimoji="0" lang="en-US" altLang="zh-TW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Roboto Mono"/>
              </a:rPr>
              <a:t>{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C00000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Roboto Mono"/>
              </a:rPr>
              <a:t>path: 'detail/:id’,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C00000"/>
                </a:solidFill>
                <a:latin typeface="Arial Unicode MS"/>
                <a:ea typeface="Roboto Mono"/>
              </a:rPr>
              <a:t>	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Roboto Mono"/>
              </a:rPr>
              <a:t>component: HeroDetailComponent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Roboto Mono"/>
              </a:rPr>
              <a:t>},</a:t>
            </a:r>
            <a:endParaRPr kumimoji="0" lang="zh-TW" altLang="zh-TW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The colon 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) character in 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path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indicates that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:id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is a placeholder for a specific hero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Roboto Mono"/>
              </a:rPr>
              <a:t>id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.</a:t>
            </a:r>
            <a:endParaRPr kumimoji="0" lang="zh-TW" altLang="zh-TW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9D16A7-A94C-46FA-8DDA-1D17E0BBD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416260"/>
              </p:ext>
            </p:extLst>
          </p:nvPr>
        </p:nvGraphicFramePr>
        <p:xfrm>
          <a:off x="275208" y="2142027"/>
          <a:ext cx="11629747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53413">
                  <a:extLst>
                    <a:ext uri="{9D8B030D-6E8A-4147-A177-3AD203B41FA5}">
                      <a16:colId xmlns:a16="http://schemas.microsoft.com/office/drawing/2014/main" val="278287781"/>
                    </a:ext>
                  </a:extLst>
                </a:gridCol>
                <a:gridCol w="8176334">
                  <a:extLst>
                    <a:ext uri="{9D8B030D-6E8A-4147-A177-3AD203B41FA5}">
                      <a16:colId xmlns:a16="http://schemas.microsoft.com/office/drawing/2014/main" val="216970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228600" marR="2286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28600" marR="2286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46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snapshot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n-US" sz="1600" b="0" u="none" strike="noStrike" dirty="0" err="1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ActivatedRouteSnapshot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28600" marR="2286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The current snapshot of this route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228600" marR="2286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61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params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: Observable&lt;</a:t>
                      </a:r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Params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</a:p>
                  </a:txBody>
                  <a:tcPr marL="228600" marR="2286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Declared in Constructor</a:t>
                      </a:r>
                      <a:r>
                        <a:rPr lang="zh-TW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An observable of the matrix parameters scoped to this route.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228600" marR="228600" marT="152400" marB="1524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48048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54D6ABB-2132-4FD7-B2CB-C142A05E9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03" y="1366272"/>
            <a:ext cx="1091472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Provides access to information about a route associated with a component that is loaded in an outlet. Use to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traverse the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  <a:ea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RouterState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 tree and extract information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from nodes.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A12BF6-0009-4EB2-9089-7337B6355E1F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4CF78B-1CCC-4CD3-B70E-C99FCADBC9A6}"/>
              </a:ext>
            </a:extLst>
          </p:cNvPr>
          <p:cNvSpPr txBox="1"/>
          <p:nvPr/>
        </p:nvSpPr>
        <p:spPr>
          <a:xfrm>
            <a:off x="355106" y="921370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/>
              <a:t>使用路徑傳遞資料</a:t>
            </a:r>
            <a:r>
              <a:rPr lang="en-US" altLang="zh-TW" dirty="0"/>
              <a:t>-</a:t>
            </a:r>
            <a:r>
              <a:rPr lang="en-US" altLang="zh-TW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ActivatedRoute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E91224-1C41-4C86-A607-BD08C7A8DF9A}"/>
              </a:ext>
            </a:extLst>
          </p:cNvPr>
          <p:cNvSpPr txBox="1"/>
          <p:nvPr/>
        </p:nvSpPr>
        <p:spPr>
          <a:xfrm>
            <a:off x="468295" y="1405180"/>
            <a:ext cx="73618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app-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routing.module.ts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中，設定參數化路由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const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appRoute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Routes = [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{ path: '', component: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HomeComponent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{ path: 'users', component: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UsersComponent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path: 'users/:id/:name’, </a:t>
            </a:r>
          </a:p>
          <a:p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component: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UserComponent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zh-TW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{ path: 'servers', component: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ServersComponent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A6E110-350C-4F5B-BB6B-3D6C1F321AEF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97E143-E916-43F7-ABE5-16C031BB9627}"/>
              </a:ext>
            </a:extLst>
          </p:cNvPr>
          <p:cNvSpPr txBox="1"/>
          <p:nvPr/>
        </p:nvSpPr>
        <p:spPr>
          <a:xfrm>
            <a:off x="355106" y="921370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/>
              <a:t>使用路徑傳遞資料</a:t>
            </a:r>
            <a:r>
              <a:rPr lang="en-US" altLang="zh-TW" dirty="0"/>
              <a:t>-</a:t>
            </a:r>
            <a:r>
              <a:rPr lang="en-US" altLang="zh-TW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ActivatedRoute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800873E-2D91-491A-8557-111DCDB542A4}"/>
              </a:ext>
            </a:extLst>
          </p:cNvPr>
          <p:cNvGrpSpPr/>
          <p:nvPr/>
        </p:nvGrpSpPr>
        <p:grpSpPr>
          <a:xfrm>
            <a:off x="481612" y="1788240"/>
            <a:ext cx="10997215" cy="4414590"/>
            <a:chOff x="481612" y="1442011"/>
            <a:chExt cx="10997215" cy="441459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4535C5-B74F-4F70-B8EC-6044FA8A5823}"/>
                </a:ext>
              </a:extLst>
            </p:cNvPr>
            <p:cNvSpPr txBox="1"/>
            <p:nvPr/>
          </p:nvSpPr>
          <p:spPr>
            <a:xfrm>
              <a:off x="481612" y="1442011"/>
              <a:ext cx="10278123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Consolas" panose="020B0609020204030204" pitchFamily="49" charset="0"/>
                </a:rPr>
                <a:t>在</a:t>
              </a:r>
              <a:r>
                <a:rPr lang="en-US" altLang="zh-TW" dirty="0" err="1">
                  <a:latin typeface="Consolas" panose="020B0609020204030204" pitchFamily="49" charset="0"/>
                </a:rPr>
                <a:t>user.component.ts</a:t>
              </a:r>
              <a:r>
                <a:rPr lang="zh-TW" altLang="en-US" dirty="0">
                  <a:latin typeface="Consolas" panose="020B0609020204030204" pitchFamily="49" charset="0"/>
                </a:rPr>
                <a:t>中，加入</a:t>
              </a:r>
              <a:r>
                <a:rPr lang="en-US" altLang="zh-TW" dirty="0" err="1">
                  <a:solidFill>
                    <a:srgbClr val="C00000"/>
                  </a:solidFill>
                  <a:latin typeface="Consolas" panose="020B0609020204030204" pitchFamily="49" charset="0"/>
                </a:rPr>
                <a:t>ActivatedRoute</a:t>
              </a:r>
              <a:r>
                <a:rPr lang="zh-TW" altLang="en-US" dirty="0">
                  <a:latin typeface="Consolas" panose="020B0609020204030204" pitchFamily="49" charset="0"/>
                </a:rPr>
                <a:t>並設定資料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endParaRPr lang="en-US" altLang="zh-TW" b="0" dirty="0">
                <a:effectLst/>
                <a:latin typeface="Consolas" panose="020B0609020204030204" pitchFamily="49" charset="0"/>
              </a:endParaRPr>
            </a:p>
            <a:p>
              <a:r>
                <a:rPr lang="en-US" altLang="zh-TW" b="0" dirty="0">
                  <a:effectLst/>
                  <a:latin typeface="Consolas" panose="020B0609020204030204" pitchFamily="49" charset="0"/>
                </a:rPr>
                <a:t>export class </a:t>
              </a:r>
              <a:r>
                <a:rPr lang="en-US" altLang="zh-TW" b="0" dirty="0" err="1">
                  <a:effectLst/>
                  <a:latin typeface="Consolas" panose="020B0609020204030204" pitchFamily="49" charset="0"/>
                </a:rPr>
                <a:t>UserComponent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implements </a:t>
              </a:r>
              <a:r>
                <a:rPr lang="en-US" altLang="zh-TW" b="0" dirty="0" err="1">
                  <a:effectLst/>
                  <a:latin typeface="Consolas" panose="020B0609020204030204" pitchFamily="49" charset="0"/>
                </a:rPr>
                <a:t>OnInit,OnDestroy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user: { id: number, name: string };</a:t>
              </a:r>
              <a:br>
                <a:rPr lang="en-US" altLang="zh-TW" b="0" dirty="0">
                  <a:effectLst/>
                  <a:latin typeface="Consolas" panose="020B0609020204030204" pitchFamily="49" charset="0"/>
                </a:rPr>
              </a:br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</a:t>
              </a:r>
              <a:br>
                <a:rPr lang="en-US" altLang="zh-TW" b="0" dirty="0">
                  <a:effectLst/>
                  <a:latin typeface="Consolas" panose="020B0609020204030204" pitchFamily="49" charset="0"/>
                </a:rPr>
              </a:br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constructor(private route: </a:t>
              </a:r>
              <a:r>
                <a:rPr lang="en-US" altLang="zh-TW" b="0" dirty="0" err="1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ActivatedRoute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) { }</a:t>
              </a:r>
            </a:p>
            <a:p>
              <a:br>
                <a:rPr lang="en-US" altLang="zh-TW" b="0" dirty="0">
                  <a:effectLst/>
                  <a:latin typeface="Consolas" panose="020B0609020204030204" pitchFamily="49" charset="0"/>
                </a:rPr>
              </a:br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</a:t>
              </a:r>
              <a:r>
                <a:rPr lang="en-US" altLang="zh-TW" b="0" dirty="0" err="1">
                  <a:effectLst/>
                  <a:latin typeface="Consolas" panose="020B0609020204030204" pitchFamily="49" charset="0"/>
                </a:rPr>
                <a:t>ngOnInit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() {</a:t>
              </a:r>
            </a:p>
            <a:p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TW" b="0" dirty="0" err="1">
                  <a:effectLst/>
                  <a:latin typeface="Consolas" panose="020B0609020204030204" pitchFamily="49" charset="0"/>
                </a:rPr>
                <a:t>this.user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    id: </a:t>
              </a:r>
              <a:r>
                <a:rPr lang="en-US" altLang="zh-TW" b="0" dirty="0" err="1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this.route.snapshot.params</a:t>
              </a:r>
              <a:r>
                <a:rPr lang="en-US" altLang="zh-TW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['id']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, </a:t>
              </a:r>
            </a:p>
            <a:p>
              <a:r>
                <a:rPr lang="en-US" altLang="zh-TW" dirty="0">
                  <a:latin typeface="Consolas" panose="020B0609020204030204" pitchFamily="49" charset="0"/>
                </a:rPr>
                <a:t>		</a:t>
              </a:r>
              <a:endParaRPr lang="zh-TW" altLang="en-US" b="0" dirty="0">
                <a:effectLst/>
                <a:latin typeface="Consolas" panose="020B0609020204030204" pitchFamily="49" charset="0"/>
              </a:endParaRPr>
            </a:p>
            <a:p>
              <a:r>
                <a:rPr lang="zh-TW" altLang="en-US" b="0" dirty="0"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name: </a:t>
              </a:r>
              <a:r>
                <a:rPr lang="en-US" altLang="zh-TW" b="0" dirty="0" err="1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this.route.snapshot.params</a:t>
              </a:r>
              <a:r>
                <a:rPr lang="en-US" altLang="zh-TW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['name'],</a:t>
              </a:r>
            </a:p>
            <a:p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  }</a:t>
              </a:r>
              <a:br>
                <a:rPr lang="en-US" altLang="zh-TW" b="0" dirty="0">
                  <a:effectLst/>
                  <a:latin typeface="Consolas" panose="020B0609020204030204" pitchFamily="49" charset="0"/>
                </a:rPr>
              </a:br>
              <a:r>
                <a:rPr lang="en-US" altLang="zh-TW" b="0" dirty="0">
                  <a:effectLst/>
                  <a:latin typeface="Consolas" panose="020B0609020204030204" pitchFamily="49" charset="0"/>
                </a:rPr>
                <a:t>  }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1F3FDAC-C44C-445B-9ED4-952DE57DCA65}"/>
                </a:ext>
              </a:extLst>
            </p:cNvPr>
            <p:cNvSpPr txBox="1"/>
            <p:nvPr/>
          </p:nvSpPr>
          <p:spPr>
            <a:xfrm>
              <a:off x="3180425" y="5487269"/>
              <a:ext cx="82984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因為在</a:t>
              </a:r>
              <a:r>
                <a:rPr lang="en-US" altLang="zh-TW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app-routing</a:t>
              </a:r>
              <a:r>
                <a:rPr lang="zh-TW" altLang="en-US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中有設定</a:t>
              </a:r>
              <a:r>
                <a:rPr lang="en-US" altLang="zh-TW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zh-TW" altLang="en-US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和</a:t>
              </a:r>
              <a:r>
                <a:rPr lang="en-US" altLang="zh-TW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zh-TW" altLang="en-US" b="0" dirty="0">
                  <a:solidFill>
                    <a:srgbClr val="C00000"/>
                  </a:solidFill>
                  <a:effectLst/>
                  <a:latin typeface="Consolas" panose="020B0609020204030204" pitchFamily="49" charset="0"/>
                </a:rPr>
                <a:t>參數，所以可以在這裡存取</a:t>
              </a:r>
              <a:r>
                <a:rPr lang="zh-TW" alt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值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BB5978B0-2670-4779-816B-120B1275BF33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5921406" y="4882718"/>
              <a:ext cx="1408220" cy="6045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8DDB0DFE-83C7-4A49-AFB1-F1F9C5520B3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921406" y="4136994"/>
              <a:ext cx="1408220" cy="13502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8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35A6FCC-64F5-46A3-AF56-DE9FBDF5A0CC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5F9A75-F379-41AF-A995-2DA9887D5BCC}"/>
              </a:ext>
            </a:extLst>
          </p:cNvPr>
          <p:cNvSpPr txBox="1"/>
          <p:nvPr/>
        </p:nvSpPr>
        <p:spPr>
          <a:xfrm>
            <a:off x="355106" y="921370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/>
              <a:t>使用路徑傳遞資料</a:t>
            </a:r>
            <a:r>
              <a:rPr lang="en-US" altLang="zh-TW" dirty="0"/>
              <a:t>-</a:t>
            </a:r>
            <a:r>
              <a:rPr lang="en-US" altLang="zh-TW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ActivatedRoute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CD86A8-9E81-42A1-8FD7-4CB1E11E3A1F}"/>
              </a:ext>
            </a:extLst>
          </p:cNvPr>
          <p:cNvSpPr txBox="1"/>
          <p:nvPr/>
        </p:nvSpPr>
        <p:spPr>
          <a:xfrm>
            <a:off x="355106" y="1578175"/>
            <a:ext cx="4045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Parmas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是 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{ [key: string]: any } 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的類型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7F2FD5-4CE6-4AB8-86C3-8AE1ADB239A4}"/>
              </a:ext>
            </a:extLst>
          </p:cNvPr>
          <p:cNvSpPr txBox="1"/>
          <p:nvPr/>
        </p:nvSpPr>
        <p:spPr>
          <a:xfrm>
            <a:off x="630314" y="5006096"/>
            <a:ext cx="9208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this.route.snapshot.params.get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('id');   //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強型別寫法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E6B53A-5CDF-49F8-AC29-05825227E6DE}"/>
              </a:ext>
            </a:extLst>
          </p:cNvPr>
          <p:cNvSpPr txBox="1"/>
          <p:nvPr/>
        </p:nvSpPr>
        <p:spPr>
          <a:xfrm>
            <a:off x="0" y="2136338"/>
            <a:ext cx="82540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constructor(private route: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ActivatedRoute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ngOnInit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this.user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  id: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this.route.snapshot.params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['id']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	</a:t>
            </a:r>
            <a:endParaRPr lang="zh-TW" altLang="en-US" b="0" dirty="0"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name: 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this.route.snapshot.params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['name'],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    }</a:t>
            </a:r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84266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A6E110-350C-4F5B-BB6B-3D6C1F321AEF}"/>
              </a:ext>
            </a:extLst>
          </p:cNvPr>
          <p:cNvSpPr txBox="1"/>
          <p:nvPr/>
        </p:nvSpPr>
        <p:spPr>
          <a:xfrm>
            <a:off x="284086" y="283672"/>
            <a:ext cx="10795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2">
                    <a:lumMod val="50000"/>
                  </a:schemeClr>
                </a:solidFill>
              </a:rPr>
              <a:t>Routers</a:t>
            </a:r>
            <a:endParaRPr lang="en-US" altLang="zh-TW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97E143-E916-43F7-ABE5-16C031BB9627}"/>
              </a:ext>
            </a:extLst>
          </p:cNvPr>
          <p:cNvSpPr txBox="1"/>
          <p:nvPr/>
        </p:nvSpPr>
        <p:spPr>
          <a:xfrm>
            <a:off x="355106" y="921370"/>
            <a:ext cx="632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/>
              <a:t>使用路徑傳遞資料</a:t>
            </a:r>
            <a:r>
              <a:rPr lang="en-US" altLang="zh-TW" dirty="0"/>
              <a:t>-</a:t>
            </a:r>
            <a:r>
              <a:rPr lang="en-US" altLang="zh-TW" b="0" i="0" dirty="0" err="1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ActivatedRoute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4535C5-B74F-4F70-B8EC-6044FA8A5823}"/>
              </a:ext>
            </a:extLst>
          </p:cNvPr>
          <p:cNvSpPr txBox="1"/>
          <p:nvPr/>
        </p:nvSpPr>
        <p:spPr>
          <a:xfrm>
            <a:off x="419469" y="1405180"/>
            <a:ext cx="102781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user.component.html</a:t>
            </a:r>
            <a:r>
              <a:rPr lang="zh-TW" altLang="en-US" dirty="0">
                <a:latin typeface="Consolas" panose="020B0609020204030204" pitchFamily="49" charset="0"/>
              </a:rPr>
              <a:t>中，使用</a:t>
            </a:r>
            <a:r>
              <a:rPr lang="en-US" altLang="zh-TW" dirty="0">
                <a:latin typeface="Consolas" panose="020B0609020204030204" pitchFamily="49" charset="0"/>
              </a:rPr>
              <a:t>string interpolation</a:t>
            </a:r>
            <a:r>
              <a:rPr lang="zh-TW" altLang="en-US" dirty="0">
                <a:latin typeface="Consolas" panose="020B0609020204030204" pitchFamily="49" charset="0"/>
              </a:rPr>
              <a:t>，更改顯示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&lt;p&gt;User with ID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{{user.id}}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 loaded.&lt;/p&gt;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&lt;p&gt;User name </a:t>
            </a:r>
            <a:r>
              <a:rPr lang="en-US" altLang="zh-TW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{{user.name}}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&lt;/p&gt;</a:t>
            </a:r>
          </a:p>
          <a:p>
            <a:br>
              <a:rPr lang="en-US" altLang="zh-TW" b="0" dirty="0">
                <a:effectLst/>
                <a:latin typeface="Consolas" panose="020B0609020204030204" pitchFamily="49" charset="0"/>
              </a:rPr>
            </a:br>
            <a:r>
              <a:rPr lang="zh-TW" altLang="en-US" b="0" dirty="0">
                <a:effectLst/>
                <a:latin typeface="Consolas" panose="020B0609020204030204" pitchFamily="49" charset="0"/>
              </a:rPr>
              <a:t>將網址列</a:t>
            </a:r>
            <a:r>
              <a:rPr lang="zh-TW" altLang="en-US" dirty="0">
                <a:latin typeface="Consolas" panose="020B0609020204030204" pitchFamily="49" charset="0"/>
              </a:rPr>
              <a:t>加入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  <a:r>
              <a:rPr lang="zh-TW" altLang="en-US" dirty="0">
                <a:latin typeface="Consolas" panose="020B0609020204030204" pitchFamily="49" charset="0"/>
              </a:rPr>
              <a:t>和</a:t>
            </a:r>
            <a:r>
              <a:rPr lang="en-US" altLang="zh-TW" dirty="0">
                <a:latin typeface="Consolas" panose="020B0609020204030204" pitchFamily="49" charset="0"/>
              </a:rPr>
              <a:t>name</a:t>
            </a:r>
            <a:r>
              <a:rPr lang="zh-TW" altLang="en-US" dirty="0">
                <a:latin typeface="Consolas" panose="020B0609020204030204" pitchFamily="49" charset="0"/>
              </a:rPr>
              <a:t>測試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http://localhost:4200/users/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87BFCD-50CF-4182-9D27-43C2AB88B885}"/>
              </a:ext>
            </a:extLst>
          </p:cNvPr>
          <p:cNvSpPr txBox="1"/>
          <p:nvPr/>
        </p:nvSpPr>
        <p:spPr>
          <a:xfrm>
            <a:off x="419469" y="3984665"/>
            <a:ext cx="89997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user.component.html</a:t>
            </a:r>
            <a:r>
              <a:rPr lang="zh-TW" altLang="en-US" dirty="0">
                <a:latin typeface="Consolas" panose="020B0609020204030204" pitchFamily="49" charset="0"/>
              </a:rPr>
              <a:t>加入程式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&lt;a [</a:t>
            </a:r>
            <a:r>
              <a:rPr lang="en-US" altLang="zh-TW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altLang="zh-TW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]="['/users',10,'Anna']"&gt;Load anna(10)&lt;/a&gt;</a:t>
            </a:r>
          </a:p>
          <a:p>
            <a:r>
              <a:rPr lang="en-US" altLang="zh-TW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發現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只更新網址列</a:t>
            </a:r>
            <a:r>
              <a:rPr lang="zh-TW" altLang="en-US" b="0" dirty="0"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，但</a:t>
            </a: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沒有更新文字顯得的內容</a:t>
            </a:r>
            <a:endParaRPr lang="en-US" altLang="zh-TW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42F5911-EA8D-4FC8-B5E9-AA1CA9049A22}"/>
              </a:ext>
            </a:extLst>
          </p:cNvPr>
          <p:cNvSpPr/>
          <p:nvPr/>
        </p:nvSpPr>
        <p:spPr>
          <a:xfrm>
            <a:off x="1020932" y="5620892"/>
            <a:ext cx="672482" cy="31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CF7D71-C48D-45CF-B598-89BABE9F628F}"/>
              </a:ext>
            </a:extLst>
          </p:cNvPr>
          <p:cNvSpPr txBox="1"/>
          <p:nvPr/>
        </p:nvSpPr>
        <p:spPr>
          <a:xfrm>
            <a:off x="2054068" y="5419240"/>
            <a:ext cx="8880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B050"/>
                </a:solidFill>
              </a:rPr>
              <a:t>因為已經在該頁面，預設是不會重新渲染頁面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重新建立</a:t>
            </a:r>
            <a:r>
              <a:rPr lang="en-US" altLang="zh-TW" dirty="0">
                <a:solidFill>
                  <a:srgbClr val="00B050"/>
                </a:solidFill>
              </a:rPr>
              <a:t>component)</a:t>
            </a:r>
            <a:r>
              <a:rPr lang="zh-TW" altLang="en-US" dirty="0">
                <a:solidFill>
                  <a:srgbClr val="00B050"/>
                </a:solidFill>
              </a:rPr>
              <a:t>，但可以透過</a:t>
            </a:r>
            <a:r>
              <a:rPr lang="en-US" altLang="zh-TW" dirty="0">
                <a:solidFill>
                  <a:srgbClr val="00B050"/>
                </a:solidFill>
              </a:rPr>
              <a:t>observable</a:t>
            </a:r>
            <a:r>
              <a:rPr lang="zh-TW" altLang="en-US" dirty="0">
                <a:solidFill>
                  <a:srgbClr val="00B050"/>
                </a:solidFill>
              </a:rPr>
              <a:t>更新資料</a:t>
            </a:r>
            <a:r>
              <a:rPr lang="zh-TW" altLang="en-US" dirty="0"/>
              <a:t>。如果已經在該路由</a:t>
            </a:r>
            <a:r>
              <a:rPr lang="en-US" altLang="zh-TW" dirty="0"/>
              <a:t>(</a:t>
            </a:r>
            <a:r>
              <a:rPr lang="en-US" altLang="zh-TW" dirty="0" err="1"/>
              <a:t>userComponent</a:t>
            </a:r>
            <a:r>
              <a:rPr lang="en-US" altLang="zh-TW" dirty="0"/>
              <a:t>)</a:t>
            </a:r>
            <a:r>
              <a:rPr lang="zh-TW" altLang="en-US" dirty="0"/>
              <a:t>下，</a:t>
            </a:r>
            <a:r>
              <a:rPr lang="en-US" altLang="zh-TW" dirty="0"/>
              <a:t>users/id/name</a:t>
            </a:r>
            <a:r>
              <a:rPr lang="zh-TW" altLang="en-US" dirty="0"/>
              <a:t>，想要重新讀取新的一筆參數資料</a:t>
            </a:r>
            <a:r>
              <a:rPr lang="en-US" altLang="zh-TW" dirty="0"/>
              <a:t>(</a:t>
            </a:r>
            <a:r>
              <a:rPr lang="en-US" altLang="zh-TW" dirty="0" err="1"/>
              <a:t>id,name</a:t>
            </a:r>
            <a:r>
              <a:rPr lang="en-US" altLang="zh-TW" dirty="0"/>
              <a:t>)</a:t>
            </a:r>
            <a:r>
              <a:rPr lang="zh-TW" altLang="en-US" dirty="0"/>
              <a:t>，則必須使用</a:t>
            </a:r>
            <a:r>
              <a:rPr lang="en-US" altLang="zh-TW" dirty="0"/>
              <a:t>observable</a:t>
            </a:r>
            <a:r>
              <a:rPr lang="zh-TW" altLang="en-US" dirty="0"/>
              <a:t>的方法，才會重新顯示資料</a:t>
            </a:r>
            <a:r>
              <a:rPr lang="zh-TW" altLang="en-US" dirty="0">
                <a:solidFill>
                  <a:srgbClr val="00B050"/>
                </a:solidFill>
              </a:rPr>
              <a:t>。 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F9051F8-5BA2-4230-A2CA-CFE5C60B5FF1}"/>
              </a:ext>
            </a:extLst>
          </p:cNvPr>
          <p:cNvCxnSpPr/>
          <p:nvPr/>
        </p:nvCxnSpPr>
        <p:spPr>
          <a:xfrm>
            <a:off x="98763" y="3762432"/>
            <a:ext cx="1165638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83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1396</Words>
  <Application>Microsoft Office PowerPoint</Application>
  <PresentationFormat>寬螢幕</PresentationFormat>
  <Paragraphs>160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Arial Unicode MS</vt:lpstr>
      <vt:lpstr>inherit</vt:lpstr>
      <vt:lpstr>Arial</vt:lpstr>
      <vt:lpstr>Calibri</vt:lpstr>
      <vt:lpstr>Calibri Light</vt:lpstr>
      <vt:lpstr>Consolas</vt:lpstr>
      <vt:lpstr>Roboto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義諴 陳</dc:creator>
  <cp:lastModifiedBy>義諴 陳</cp:lastModifiedBy>
  <cp:revision>4</cp:revision>
  <dcterms:created xsi:type="dcterms:W3CDTF">2022-06-07T03:40:55Z</dcterms:created>
  <dcterms:modified xsi:type="dcterms:W3CDTF">2022-06-11T14:04:53Z</dcterms:modified>
</cp:coreProperties>
</file>