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9" r:id="rId4"/>
    <p:sldId id="260" r:id="rId5"/>
    <p:sldId id="266" r:id="rId6"/>
    <p:sldId id="263" r:id="rId7"/>
    <p:sldId id="264" r:id="rId8"/>
    <p:sldId id="265" r:id="rId9"/>
    <p:sldId id="270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7DD68-97AD-4717-B06A-D58C071D9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67D89B-C9BD-45DD-9384-4063FBC1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462FB-6B1F-47DD-8AFB-D1882254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8B831-AABD-4E7A-91BD-29A0FEF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D4D56-5B57-4BA3-A110-E0A3B2A0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F9DCF-6302-4470-BAD0-EF1CF13D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53B7DB-FF1B-4B59-ABFB-419BD054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4692F-B1B1-4F9F-A913-C483D7BC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4F6F3E-13F5-464A-AE92-C9695376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190C2-29CC-4F9D-AEEB-A2465A5E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D2F520-7E33-4F34-867F-5044965DB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5F6E2D-70D6-4F62-9720-3C655CC48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1F6D3D-D2CE-4E76-AB4C-3FB0F25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55863-3773-4AB1-83EE-4618A958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826B2-7655-480E-9E2A-7D7702A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1B375-9FEA-4AD3-A894-8305051B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A7CE1-9868-4A38-9296-7E80A5C4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766BE-CB3C-4B93-B897-FD2903F2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70814-D070-4745-8B11-CBF5A7E0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232BC-45FA-4E6C-A331-15830627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0BAD1-C938-4241-9138-B6664EB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82115B-8E3B-4558-A87E-A870E28B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C938C-F1CB-4611-B651-5B4AB638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4E3AC-BF3B-4E1F-8FB1-202A6123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375FEA-D5A7-490B-8BCE-30A87514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283E7-AE70-42C4-B1EC-461A16A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8F43F-8641-4F16-BD4A-7EC1F643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BB7EF8-95A5-4BB0-80DF-B7C22C8D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402A03-5CE8-41B8-A15B-37B107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3BA0F6-66D7-45CB-9E7E-6C0A336A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001AC-D856-452B-9FC3-3FA9540D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7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B5AF-301C-4DCB-A0A6-1B7B68D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A9650C-8B40-421E-AEA7-E0A1E1CE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DC244-C61A-4EB3-B0D6-176B182BA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335C3B-7502-4F3D-B03C-24F8C1FA1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FD2A55-F16E-4EB3-B9A3-A68187A2C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691FAE-42A1-4DE8-962E-666B343D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7AD641-D52B-4B39-A6BC-81C8D629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058255-4114-4B12-9180-07559A71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4B161-7B0E-4F47-A79E-523BF978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7ECC67-2771-42B1-AECC-4645305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D63B3B-9B81-4E50-AAD1-BE6E991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CE58F5-2CD3-4036-A657-971EEEDA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2E638B-4C16-4B12-A5A4-ACADAAA1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23A3A9-AEC7-443F-88F9-98BFA25E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E5090-A4C1-453F-B05E-C0A56B5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29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BD430-CE83-48D2-845E-E78240AE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2FD28-9279-4194-AA20-75418AFF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4E2B12-E1AB-497E-A856-B0956C56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7C72C6-6802-4642-AA30-11EE7AA3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E62A6F-8BF3-40BE-AF7F-F479311F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BDF76-D9CE-4DF2-BBDB-08B02E21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9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DFAB3-6A90-4310-8DCA-4B122C1D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06B8B8-898F-4681-A44D-957FD4D7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F1ECDB-BE1E-4DCC-AAC9-DF43B8DD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E065F8-9693-4297-BF63-5D99BF42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47BD29-8A6B-487A-847A-5C42EA6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E51B44-9872-4805-A7FF-4F0A8DEC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D0277E-D98B-4368-AE59-33C39F8B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AE5D69-01C1-4C4A-84DF-86ADDA5E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1351A-CAD1-4BD1-80E9-B7E660EF3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CE13-F473-45CC-B4E0-84AA0579EFE1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1CF236-481A-49CA-8163-9B0FBF43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8922C-2072-4066-95FC-671ECD12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ECEA-F8EC-4626-912B-0471AB36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0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gular.io/api/core/Out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hyperlink" Target="https://angular.io/api/core/EventEmitter" TargetMode="Externa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utput" TargetMode="External"/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template-expression-opera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angular.io/api/core/Inp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603682" y="319597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7C7756-3BB6-44C4-A029-E1B4A1F8A41A}"/>
              </a:ext>
            </a:extLst>
          </p:cNvPr>
          <p:cNvSpPr/>
          <p:nvPr/>
        </p:nvSpPr>
        <p:spPr>
          <a:xfrm>
            <a:off x="372863" y="1376039"/>
            <a:ext cx="3533313" cy="332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TypeScript code</a:t>
            </a:r>
          </a:p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(Logic)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6"/>
                </a:solidFill>
              </a:rPr>
              <a:t>Fetched from a server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6"/>
                </a:solidFill>
              </a:rPr>
              <a:t>Calculation results</a:t>
            </a:r>
            <a:endParaRPr lang="zh-TW" altLang="en-US" sz="1600" dirty="0">
              <a:solidFill>
                <a:schemeClr val="accent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E8FAEE-49EB-4170-8613-94145B6C6C21}"/>
              </a:ext>
            </a:extLst>
          </p:cNvPr>
          <p:cNvSpPr/>
          <p:nvPr/>
        </p:nvSpPr>
        <p:spPr>
          <a:xfrm>
            <a:off x="8151183" y="1376039"/>
            <a:ext cx="3533313" cy="332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2"/>
                </a:solidFill>
              </a:rPr>
              <a:t>Template(HTML)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6"/>
                </a:solidFill>
              </a:rPr>
              <a:t>Button click</a:t>
            </a:r>
          </a:p>
          <a:p>
            <a:pPr algn="ctr"/>
            <a:endParaRPr lang="zh-TW" altLang="en-US" sz="3200" dirty="0">
              <a:solidFill>
                <a:schemeClr val="accent2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ECB049F-9F9A-41C1-8A31-20AF7DC4E691}"/>
              </a:ext>
            </a:extLst>
          </p:cNvPr>
          <p:cNvSpPr/>
          <p:nvPr/>
        </p:nvSpPr>
        <p:spPr>
          <a:xfrm>
            <a:off x="4039340" y="1677880"/>
            <a:ext cx="3994951" cy="71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Data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4074852" y="2547891"/>
            <a:ext cx="37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Text interpolation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altLang="zh-TW" dirty="0">
                <a:sym typeface="Wingdings" panose="05000000000000000000" pitchFamily="2" charset="2"/>
              </a:rPr>
              <a:t>  </a:t>
            </a:r>
            <a:r>
              <a:rPr lang="en-US" altLang="zh-TW" dirty="0"/>
              <a:t>{{data}}</a:t>
            </a:r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Property binding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altLang="zh-TW" dirty="0">
                <a:sym typeface="Wingdings" panose="05000000000000000000" pitchFamily="2" charset="2"/>
              </a:rPr>
              <a:t> [property]=“data”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F75D14A-CC4D-47E9-BA0E-18B9FFA3776E}"/>
              </a:ext>
            </a:extLst>
          </p:cNvPr>
          <p:cNvSpPr/>
          <p:nvPr/>
        </p:nvSpPr>
        <p:spPr>
          <a:xfrm flipH="1">
            <a:off x="4039340" y="3543671"/>
            <a:ext cx="3994951" cy="71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React to (User) Events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A8139B-5115-49C0-ACCF-16FC6AF5EB2A}"/>
              </a:ext>
            </a:extLst>
          </p:cNvPr>
          <p:cNvSpPr txBox="1"/>
          <p:nvPr/>
        </p:nvSpPr>
        <p:spPr>
          <a:xfrm>
            <a:off x="4150310" y="4330305"/>
            <a:ext cx="37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Event binding: </a:t>
            </a:r>
            <a:r>
              <a:rPr lang="en-US" altLang="zh-TW" dirty="0">
                <a:sym typeface="Wingdings" panose="05000000000000000000" pitchFamily="2" charset="2"/>
              </a:rPr>
              <a:t>  </a:t>
            </a:r>
            <a:r>
              <a:rPr lang="en-US" altLang="zh-TW" dirty="0"/>
              <a:t>(event)=“expression”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086FDE9-BB88-4995-A110-BBBD96E59B60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6169436" y="4567015"/>
            <a:ext cx="480483" cy="74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F81B10-0701-4E68-9707-84EDD5AE3A59}"/>
              </a:ext>
            </a:extLst>
          </p:cNvPr>
          <p:cNvSpPr txBox="1"/>
          <p:nvPr/>
        </p:nvSpPr>
        <p:spPr>
          <a:xfrm>
            <a:off x="6933460" y="5051394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Ex: button click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1FD564-D731-4F97-9F7E-042AA547E79B}"/>
              </a:ext>
            </a:extLst>
          </p:cNvPr>
          <p:cNvSpPr txBox="1"/>
          <p:nvPr/>
        </p:nvSpPr>
        <p:spPr>
          <a:xfrm>
            <a:off x="2139519" y="5621044"/>
            <a:ext cx="75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Combination of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bothTwo-way-binding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altLang="zh-TW" dirty="0">
                <a:sym typeface="Wingdings" panose="05000000000000000000" pitchFamily="2" charset="2"/>
              </a:rPr>
              <a:t>  [</a:t>
            </a:r>
            <a:r>
              <a:rPr lang="en-US" altLang="zh-TW" dirty="0"/>
              <a:t>(</a:t>
            </a:r>
            <a:r>
              <a:rPr lang="en-US" altLang="zh-TW" dirty="0" err="1"/>
              <a:t>ngModel</a:t>
            </a:r>
            <a:r>
              <a:rPr lang="en-US" altLang="zh-TW" dirty="0"/>
              <a:t>)]=“data”</a:t>
            </a:r>
          </a:p>
        </p:txBody>
      </p:sp>
    </p:spTree>
    <p:extLst>
      <p:ext uri="{BB962C8B-B14F-4D97-AF65-F5344CB8AC3E}">
        <p14:creationId xmlns:p14="http://schemas.microsoft.com/office/powerpoint/2010/main" val="317132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109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4. </a:t>
            </a:r>
            <a:r>
              <a:rPr lang="en-US" altLang="zh-TW" sz="2400" b="1" i="0" dirty="0">
                <a:solidFill>
                  <a:srgbClr val="1C1D1F"/>
                </a:solidFill>
                <a:effectLst/>
                <a:latin typeface="sf pro display"/>
              </a:rPr>
              <a:t>Two-Way-Binding</a:t>
            </a:r>
            <a:r>
              <a:rPr lang="zh-TW" altLang="en-US" sz="2400" b="1" dirty="0">
                <a:solidFill>
                  <a:srgbClr val="1C1D1F"/>
                </a:solidFill>
                <a:latin typeface="sf pro display"/>
              </a:rPr>
              <a:t>－</a:t>
            </a:r>
            <a:r>
              <a:rPr lang="en-US" altLang="zh-TW" sz="2400" b="1" dirty="0">
                <a:solidFill>
                  <a:srgbClr val="1C1D1F"/>
                </a:solidFill>
                <a:latin typeface="sf pro display"/>
              </a:rPr>
              <a:t>show interpretations base on input and output decorator </a:t>
            </a:r>
            <a:endParaRPr lang="en-US" altLang="zh-TW" sz="24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EEC346-42D9-46A9-9AEA-4E443CB7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94" y="1474965"/>
            <a:ext cx="927689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The 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Roboto Mono"/>
              </a:rPr>
              <a:t>@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Roboto Mono"/>
              </a:rPr>
              <a:t>()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decorator in a child component or directive lets data flow from the child to the parent.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83283219-6F70-4B31-BE72-D179E9556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3308" y="2212541"/>
            <a:ext cx="2362990" cy="12063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8C2CCC-CC9B-4900-9987-491B02217D15}"/>
              </a:ext>
            </a:extLst>
          </p:cNvPr>
          <p:cNvSpPr txBox="1"/>
          <p:nvPr/>
        </p:nvSpPr>
        <p:spPr>
          <a:xfrm>
            <a:off x="330693" y="1951672"/>
            <a:ext cx="7227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accent1"/>
                </a:solidFill>
                <a:effectLst/>
                <a:latin typeface="Roboto Mono"/>
              </a:rPr>
              <a:t>In child </a:t>
            </a:r>
            <a:r>
              <a:rPr lang="en-US" altLang="zh-TW" b="0" i="0" dirty="0" err="1">
                <a:solidFill>
                  <a:schemeClr val="accent1"/>
                </a:solidFill>
                <a:effectLst/>
                <a:latin typeface="Roboto Mono"/>
              </a:rPr>
              <a:t>component.ts</a:t>
            </a:r>
            <a:endParaRPr lang="en-US" altLang="zh-TW" dirty="0">
              <a:solidFill>
                <a:schemeClr val="accent1"/>
              </a:solidFill>
              <a:latin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 Mono"/>
              </a:rPr>
              <a:t>import { </a:t>
            </a:r>
            <a:r>
              <a:rPr lang="en-US" altLang="zh-TW" b="0" i="0" u="none" strike="noStrike" dirty="0">
                <a:effectLst/>
                <a:latin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lang="en-US" altLang="zh-TW" b="0" i="0" dirty="0">
                <a:effectLst/>
                <a:latin typeface="Roboto Mono"/>
              </a:rPr>
              <a:t>, </a:t>
            </a:r>
            <a:r>
              <a:rPr lang="en-US" altLang="zh-TW" b="0" i="0" u="none" strike="noStrike" dirty="0" err="1">
                <a:effectLst/>
                <a:latin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EventEmitter</a:t>
            </a:r>
            <a:r>
              <a:rPr lang="en-US" altLang="zh-TW" b="0" i="0" dirty="0">
                <a:effectLst/>
                <a:latin typeface="Roboto Mono"/>
              </a:rPr>
              <a:t> } from '@angular/core’;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 Mono"/>
              </a:rPr>
              <a:t>@</a:t>
            </a:r>
            <a:r>
              <a:rPr lang="en-US" altLang="zh-TW" b="0" i="0" u="none" strike="noStrike" dirty="0">
                <a:effectLst/>
                <a:latin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lang="en-US" altLang="zh-TW" b="0" i="0" dirty="0">
                <a:effectLst/>
                <a:latin typeface="Roboto Mono"/>
              </a:rPr>
              <a:t>() </a:t>
            </a:r>
            <a:r>
              <a:rPr lang="en-US" altLang="zh-TW" b="0" i="0" dirty="0" err="1">
                <a:effectLst/>
                <a:latin typeface="Roboto Mono"/>
              </a:rPr>
              <a:t>newItemEvent</a:t>
            </a:r>
            <a:r>
              <a:rPr lang="en-US" altLang="zh-TW" b="0" i="0" dirty="0">
                <a:effectLst/>
                <a:latin typeface="Roboto Mono"/>
              </a:rPr>
              <a:t> = new </a:t>
            </a:r>
            <a:r>
              <a:rPr lang="en-US" altLang="zh-TW" b="0" i="0" u="none" strike="noStrike" dirty="0" err="1">
                <a:effectLst/>
                <a:latin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EventEmitter</a:t>
            </a:r>
            <a:r>
              <a:rPr lang="en-US" altLang="zh-TW" b="0" i="0" dirty="0">
                <a:effectLst/>
                <a:latin typeface="Roboto Mono"/>
              </a:rPr>
              <a:t>&lt;string&gt;();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effectLst/>
                <a:latin typeface="Roboto Mono"/>
              </a:rPr>
              <a:t>addNewItem</a:t>
            </a:r>
            <a:r>
              <a:rPr lang="en-US" altLang="zh-TW" b="0" i="0" dirty="0">
                <a:effectLst/>
                <a:latin typeface="Roboto Mono"/>
              </a:rPr>
              <a:t>(value: string) { </a:t>
            </a:r>
            <a:r>
              <a:rPr lang="en-US" altLang="zh-TW" b="0" i="0" dirty="0" err="1">
                <a:effectLst/>
                <a:latin typeface="Roboto Mono"/>
              </a:rPr>
              <a:t>this.newItemEvent.emit</a:t>
            </a:r>
            <a:r>
              <a:rPr lang="en-US" altLang="zh-TW" b="0" i="0" dirty="0">
                <a:effectLst/>
                <a:latin typeface="Roboto Mono"/>
              </a:rPr>
              <a:t>(value); }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AFACF-BFF0-4018-BC5F-F9310E62ED9D}"/>
              </a:ext>
            </a:extLst>
          </p:cNvPr>
          <p:cNvSpPr txBox="1"/>
          <p:nvPr/>
        </p:nvSpPr>
        <p:spPr>
          <a:xfrm>
            <a:off x="330693" y="3217729"/>
            <a:ext cx="9984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accent1"/>
                </a:solidFill>
                <a:effectLst/>
                <a:latin typeface="Roboto Mono"/>
              </a:rPr>
              <a:t>In child component.</a:t>
            </a:r>
            <a:r>
              <a:rPr lang="en-US" altLang="zh-TW" dirty="0">
                <a:solidFill>
                  <a:schemeClr val="accent1"/>
                </a:solidFill>
                <a:latin typeface="Roboto Mono"/>
              </a:rPr>
              <a:t>html</a:t>
            </a:r>
            <a:endParaRPr lang="en-US" altLang="zh-TW" b="0" i="0" dirty="0">
              <a:solidFill>
                <a:schemeClr val="accent1"/>
              </a:solidFill>
              <a:effectLst/>
              <a:latin typeface="Roboto Mono"/>
            </a:endParaRPr>
          </a:p>
          <a:p>
            <a:r>
              <a:rPr lang="en-US" altLang="zh-TW" b="0" i="0" dirty="0">
                <a:effectLst/>
                <a:latin typeface="Roboto Mono"/>
              </a:rPr>
              <a:t>&lt;label for="item-input"&gt;Add an item:&lt;/label&gt; </a:t>
            </a:r>
          </a:p>
          <a:p>
            <a:r>
              <a:rPr lang="en-US" altLang="zh-TW" b="0" i="0" dirty="0">
                <a:effectLst/>
                <a:latin typeface="Roboto Mono"/>
              </a:rPr>
              <a:t>&lt;input type="text" id="item-input" #newItem&gt; </a:t>
            </a:r>
          </a:p>
          <a:p>
            <a:r>
              <a:rPr lang="en-US" altLang="zh-TW" b="0" i="0" dirty="0">
                <a:effectLst/>
                <a:latin typeface="Roboto Mono"/>
              </a:rPr>
              <a:t>&lt;button type="button" (click)="</a:t>
            </a:r>
            <a:r>
              <a:rPr lang="en-US" altLang="zh-TW" b="0" i="0" dirty="0" err="1">
                <a:effectLst/>
                <a:latin typeface="Roboto Mono"/>
              </a:rPr>
              <a:t>addNewItem</a:t>
            </a:r>
            <a:r>
              <a:rPr lang="en-US" altLang="zh-TW" b="0" i="0" dirty="0">
                <a:effectLst/>
                <a:latin typeface="Roboto Mono"/>
              </a:rPr>
              <a:t>(</a:t>
            </a:r>
            <a:r>
              <a:rPr lang="en-US" altLang="zh-TW" b="0" i="0" dirty="0" err="1">
                <a:effectLst/>
                <a:latin typeface="Roboto Mono"/>
              </a:rPr>
              <a:t>newItem.value</a:t>
            </a:r>
            <a:r>
              <a:rPr lang="en-US" altLang="zh-TW" b="0" i="0" dirty="0">
                <a:effectLst/>
                <a:latin typeface="Roboto Mono"/>
              </a:rPr>
              <a:t>)"&gt;Add to parent's list&lt;/button&gt;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F8C568-090B-4D92-9427-6FED652E3D7B}"/>
              </a:ext>
            </a:extLst>
          </p:cNvPr>
          <p:cNvSpPr txBox="1"/>
          <p:nvPr/>
        </p:nvSpPr>
        <p:spPr>
          <a:xfrm>
            <a:off x="330693" y="4556211"/>
            <a:ext cx="11155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accent1"/>
                </a:solidFill>
                <a:effectLst/>
                <a:latin typeface="Roboto Mono"/>
              </a:rPr>
              <a:t>In parent </a:t>
            </a:r>
            <a:r>
              <a:rPr lang="en-US" altLang="zh-TW" b="0" i="0" dirty="0" err="1">
                <a:solidFill>
                  <a:schemeClr val="accent1"/>
                </a:solidFill>
                <a:effectLst/>
                <a:latin typeface="Roboto Mono"/>
              </a:rPr>
              <a:t>component.ts</a:t>
            </a:r>
            <a:endParaRPr lang="en-US" altLang="zh-TW" b="0" i="0" dirty="0">
              <a:solidFill>
                <a:schemeClr val="accent1"/>
              </a:solidFill>
              <a:effectLst/>
              <a:latin typeface="Roboto Mono"/>
            </a:endParaRPr>
          </a:p>
          <a:p>
            <a:r>
              <a:rPr lang="en-US" altLang="zh-TW" b="0" i="0" dirty="0">
                <a:effectLst/>
                <a:latin typeface="Roboto Mono"/>
              </a:rPr>
              <a:t>items = ['item1', 'item2', 'item3', 'item4']; </a:t>
            </a:r>
            <a:r>
              <a:rPr lang="en-US" altLang="zh-TW" b="0" i="0" dirty="0" err="1">
                <a:effectLst/>
                <a:latin typeface="Roboto Mono"/>
              </a:rPr>
              <a:t>addItem</a:t>
            </a:r>
            <a:r>
              <a:rPr lang="en-US" altLang="zh-TW" b="0" i="0" dirty="0">
                <a:effectLst/>
                <a:latin typeface="Roboto Mono"/>
              </a:rPr>
              <a:t>(</a:t>
            </a:r>
            <a:r>
              <a:rPr lang="en-US" altLang="zh-TW" b="0" i="0" dirty="0" err="1">
                <a:effectLst/>
                <a:latin typeface="Roboto Mono"/>
              </a:rPr>
              <a:t>newItem</a:t>
            </a:r>
            <a:r>
              <a:rPr lang="en-US" altLang="zh-TW" b="0" i="0" dirty="0">
                <a:effectLst/>
                <a:latin typeface="Roboto Mono"/>
              </a:rPr>
              <a:t>: string) { </a:t>
            </a:r>
            <a:r>
              <a:rPr lang="en-US" altLang="zh-TW" b="0" i="0" dirty="0" err="1">
                <a:effectLst/>
                <a:latin typeface="Roboto Mono"/>
              </a:rPr>
              <a:t>this.items.push</a:t>
            </a:r>
            <a:r>
              <a:rPr lang="en-US" altLang="zh-TW" b="0" i="0" dirty="0">
                <a:effectLst/>
                <a:latin typeface="Roboto Mono"/>
              </a:rPr>
              <a:t>(</a:t>
            </a:r>
            <a:r>
              <a:rPr lang="en-US" altLang="zh-TW" b="0" i="0" dirty="0" err="1">
                <a:effectLst/>
                <a:latin typeface="Roboto Mono"/>
              </a:rPr>
              <a:t>newItem</a:t>
            </a:r>
            <a:r>
              <a:rPr lang="en-US" altLang="zh-TW" b="0" i="0" dirty="0">
                <a:effectLst/>
                <a:latin typeface="Roboto Mono"/>
              </a:rPr>
              <a:t>); }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795C9F-9B41-4608-8A9D-53CA14D7FF9F}"/>
              </a:ext>
            </a:extLst>
          </p:cNvPr>
          <p:cNvSpPr txBox="1"/>
          <p:nvPr/>
        </p:nvSpPr>
        <p:spPr>
          <a:xfrm>
            <a:off x="330693" y="5517446"/>
            <a:ext cx="9024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Roboto Mono"/>
              </a:rPr>
              <a:t>In parent </a:t>
            </a:r>
            <a:r>
              <a:rPr lang="en-US" altLang="zh-TW" dirty="0" err="1">
                <a:solidFill>
                  <a:schemeClr val="accent1"/>
                </a:solidFill>
                <a:latin typeface="Roboto Mono"/>
              </a:rPr>
              <a:t>component.ts</a:t>
            </a:r>
            <a:endParaRPr lang="en-US" altLang="zh-TW" dirty="0">
              <a:solidFill>
                <a:schemeClr val="accent1"/>
              </a:solidFill>
              <a:latin typeface="Roboto Mono"/>
            </a:endParaRPr>
          </a:p>
          <a:p>
            <a:r>
              <a:rPr lang="en-US" altLang="zh-TW" b="0" i="0" dirty="0">
                <a:effectLst/>
                <a:latin typeface="Roboto Mono"/>
              </a:rPr>
              <a:t>&lt;app-item-output (</a:t>
            </a:r>
            <a:r>
              <a:rPr lang="en-US" altLang="zh-TW" b="0" i="0" dirty="0" err="1">
                <a:effectLst/>
                <a:latin typeface="Roboto Mono"/>
              </a:rPr>
              <a:t>newItemEvent</a:t>
            </a:r>
            <a:r>
              <a:rPr lang="en-US" altLang="zh-TW" b="0" i="0" dirty="0">
                <a:effectLst/>
                <a:latin typeface="Roboto Mono"/>
              </a:rPr>
              <a:t>)="</a:t>
            </a:r>
            <a:r>
              <a:rPr lang="en-US" altLang="zh-TW" b="0" i="0" dirty="0" err="1">
                <a:effectLst/>
                <a:latin typeface="Roboto Mono"/>
              </a:rPr>
              <a:t>addItem</a:t>
            </a:r>
            <a:r>
              <a:rPr lang="en-US" altLang="zh-TW" b="0" i="0" dirty="0">
                <a:effectLst/>
                <a:latin typeface="Roboto Mono"/>
              </a:rPr>
              <a:t>($event)"&gt;&lt;/app-item-output&gt;</a:t>
            </a:r>
          </a:p>
          <a:p>
            <a:r>
              <a:rPr lang="en-US" altLang="zh-TW" b="0" i="0" dirty="0">
                <a:effectLst/>
                <a:latin typeface="Roboto Mono"/>
              </a:rPr>
              <a:t>&lt;ul&gt; &lt;li *</a:t>
            </a:r>
            <a:r>
              <a:rPr lang="en-US" altLang="zh-TW" b="0" i="0" u="none" strike="noStrike" dirty="0" err="1">
                <a:effectLst/>
                <a:latin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en-US" altLang="zh-TW" b="0" i="0" dirty="0">
                <a:effectLst/>
                <a:latin typeface="Roboto Mono"/>
              </a:rPr>
              <a:t>="let item of items"&gt;{{item}}&lt;/li&gt; &lt;/ul&gt;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0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109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4. </a:t>
            </a:r>
            <a:r>
              <a:rPr lang="en-US" altLang="zh-TW" sz="2400" b="1" i="0" dirty="0">
                <a:solidFill>
                  <a:srgbClr val="1C1D1F"/>
                </a:solidFill>
                <a:effectLst/>
                <a:latin typeface="sf pro display"/>
              </a:rPr>
              <a:t>Two-Way-Binding</a:t>
            </a:r>
            <a:r>
              <a:rPr lang="zh-TW" altLang="en-US" sz="2400" b="1" dirty="0">
                <a:solidFill>
                  <a:srgbClr val="1C1D1F"/>
                </a:solidFill>
                <a:latin typeface="sf pro display"/>
              </a:rPr>
              <a:t>－</a:t>
            </a:r>
            <a:r>
              <a:rPr lang="en-US" altLang="zh-TW" sz="2400" b="1" dirty="0">
                <a:solidFill>
                  <a:srgbClr val="1C1D1F"/>
                </a:solidFill>
                <a:latin typeface="sf pro display"/>
              </a:rPr>
              <a:t>show interpretations base on input and output decorator </a:t>
            </a:r>
            <a:endParaRPr lang="en-US" altLang="zh-TW" sz="24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3193A-1FB2-48A9-B410-BC1A9F63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94" y="1412726"/>
            <a:ext cx="638989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Use 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Roboto Mono"/>
              </a:rPr>
              <a:t>@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Roboto Mono"/>
              </a:rPr>
              <a:t>()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and 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Roboto Mono"/>
              </a:rPr>
              <a:t>@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Roboto Mono"/>
              </a:rPr>
              <a:t>()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on the same child component as follows: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142F6-444B-457B-91D8-C02E5E43BF63}"/>
              </a:ext>
            </a:extLst>
          </p:cNvPr>
          <p:cNvSpPr txBox="1"/>
          <p:nvPr/>
        </p:nvSpPr>
        <p:spPr>
          <a:xfrm>
            <a:off x="330694" y="1823452"/>
            <a:ext cx="550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@Input     </a:t>
            </a:r>
            <a:r>
              <a:rPr lang="en-US" altLang="zh-TW" dirty="0" err="1"/>
              <a:t>ngModel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@Output  </a:t>
            </a:r>
            <a:r>
              <a:rPr lang="en-US" altLang="zh-TW" dirty="0" err="1"/>
              <a:t>ngModelChange</a:t>
            </a:r>
            <a:r>
              <a:rPr lang="en-US" altLang="zh-TW" dirty="0"/>
              <a:t> = new </a:t>
            </a:r>
            <a:r>
              <a:rPr lang="en-US" altLang="zh-TW" dirty="0" err="1"/>
              <a:t>EventEmitter</a:t>
            </a:r>
            <a:r>
              <a:rPr lang="en-US" altLang="zh-TW" dirty="0"/>
              <a:t>&lt;string&gt;();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7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補充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275209" y="920607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212529"/>
                </a:solidFill>
                <a:effectLst/>
                <a:latin typeface="system-ui"/>
              </a:rPr>
              <a:t>設定開啟參數在幾個地方被參考</a:t>
            </a:r>
            <a:endParaRPr lang="en-US" altLang="zh-TW" sz="24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8CE06-7285-4ADF-AA22-DEB5E413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20" y="1792242"/>
            <a:ext cx="931401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4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typescript.referencesCodeLens.enabled</a:t>
            </a:r>
            <a:endParaRPr lang="en-US" altLang="zh-TW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TW" sz="24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typescript.implementationsCodeLens.enabled</a:t>
            </a:r>
            <a:endParaRPr lang="en-US" altLang="zh-TW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92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B5468A-184D-4D51-B486-1DCBEF1BAD7E}"/>
              </a:ext>
            </a:extLst>
          </p:cNvPr>
          <p:cNvSpPr txBox="1"/>
          <p:nvPr/>
        </p:nvSpPr>
        <p:spPr>
          <a:xfrm>
            <a:off x="8764479" y="6552005"/>
            <a:ext cx="233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*https://angular.io/guide/interpolation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AF05DF1-8747-4381-9A53-D865C61426CF}"/>
              </a:ext>
            </a:extLst>
          </p:cNvPr>
          <p:cNvSpPr txBox="1"/>
          <p:nvPr/>
        </p:nvSpPr>
        <p:spPr>
          <a:xfrm>
            <a:off x="385894" y="1090568"/>
            <a:ext cx="73105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建立伺服器</a:t>
            </a:r>
            <a:endParaRPr lang="en-US" altLang="zh-TW" b="1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Text interpolation : </a:t>
            </a:r>
            <a:r>
              <a:rPr lang="zh-TW" altLang="en-US" dirty="0"/>
              <a:t>顯示目前伺服器內容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Property binding: </a:t>
            </a:r>
            <a:r>
              <a:rPr lang="zh-TW" altLang="en-US" dirty="0"/>
              <a:t>更改按鍵狀態，目前是否可以新增伺服器</a:t>
            </a:r>
            <a:r>
              <a:rPr lang="en-US" altLang="zh-TW" dirty="0"/>
              <a:t>(disable)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Event binging: </a:t>
            </a:r>
            <a:r>
              <a:rPr lang="zh-TW" altLang="en-US" dirty="0"/>
              <a:t>使用者在頁面按下按鍵後，建立伺服器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Two-way binding: </a:t>
            </a:r>
            <a:r>
              <a:rPr lang="zh-TW" altLang="en-US" dirty="0"/>
              <a:t>使用者輸入的伺服器名稱，按下建立後，顯示名稱</a:t>
            </a:r>
          </a:p>
        </p:txBody>
      </p:sp>
    </p:spTree>
    <p:extLst>
      <p:ext uri="{BB962C8B-B14F-4D97-AF65-F5344CB8AC3E}">
        <p14:creationId xmlns:p14="http://schemas.microsoft.com/office/powerpoint/2010/main" val="30412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C5BA1B0-8C83-47BA-AD4E-F5D005E5E213}"/>
              </a:ext>
            </a:extLst>
          </p:cNvPr>
          <p:cNvSpPr txBox="1"/>
          <p:nvPr/>
        </p:nvSpPr>
        <p:spPr>
          <a:xfrm>
            <a:off x="467097" y="1628923"/>
            <a:ext cx="96300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 Server with ID ?? Is ??)</a:t>
            </a:r>
            <a:endParaRPr lang="en-US" altLang="zh-TW" i="0" dirty="0">
              <a:solidFill>
                <a:srgbClr val="7030A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TW" i="0" dirty="0">
                <a:effectLst/>
                <a:latin typeface="Roboto" panose="02000000000000000000" pitchFamily="2" charset="0"/>
              </a:rPr>
              <a:t>Any expression which </a:t>
            </a:r>
            <a:r>
              <a:rPr lang="en-US" altLang="zh-TW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can be resolved to a string in the end</a:t>
            </a:r>
            <a:r>
              <a:rPr lang="en-US" altLang="zh-TW" i="0" dirty="0">
                <a:effectLst/>
                <a:latin typeface="Roboto" panose="02000000000000000000" pitchFamily="2" charset="0"/>
              </a:rPr>
              <a:t>, that the only condition for a string interpolation syntax here.</a:t>
            </a:r>
          </a:p>
          <a:p>
            <a:pPr algn="l"/>
            <a:endParaRPr lang="en-US" altLang="zh-TW" b="1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TW" b="1" i="0" dirty="0">
                <a:effectLst/>
                <a:latin typeface="Roboto" panose="02000000000000000000" pitchFamily="2" charset="0"/>
              </a:rPr>
              <a:t>With interpolation, Angular performs the following tasks:</a:t>
            </a:r>
          </a:p>
          <a:p>
            <a:pPr algn="l"/>
            <a:endParaRPr lang="en-US" altLang="zh-TW" b="0" i="0" dirty="0"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Evaluates all expressions in double curly braces.</a:t>
            </a:r>
          </a:p>
          <a:p>
            <a:pPr algn="l">
              <a:buFont typeface="+mj-lt"/>
              <a:buAutoNum type="arabicPeriod"/>
            </a:pPr>
            <a:endParaRPr lang="en-US" altLang="zh-TW" b="0" i="0" dirty="0"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Converts the expression results to strings.</a:t>
            </a:r>
          </a:p>
          <a:p>
            <a:pPr algn="l">
              <a:buFont typeface="+mj-lt"/>
              <a:buAutoNum type="arabicPeriod"/>
            </a:pPr>
            <a:endParaRPr lang="en-US" altLang="zh-TW" b="0" i="0" dirty="0">
              <a:effectLst/>
              <a:latin typeface="inherit"/>
            </a:endParaRPr>
          </a:p>
          <a:p>
            <a:pPr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Links the results to any adjacent literal strings.</a:t>
            </a:r>
            <a:r>
              <a:rPr lang="zh-TW" altLang="en-US" b="0" i="0" dirty="0">
                <a:effectLst/>
                <a:latin typeface="inherit"/>
              </a:rPr>
              <a:t>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inherit"/>
              </a:rPr>
              <a:t>將這些結果結合相鄰的字串文字中。</a:t>
            </a:r>
            <a:endParaRPr lang="en-US" altLang="zh-TW" b="0" i="0" dirty="0"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endParaRPr lang="en-US" altLang="zh-TW" b="0" i="0" dirty="0"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Assigns the composite to an element or directive property.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B5468A-184D-4D51-B486-1DCBEF1BAD7E}"/>
              </a:ext>
            </a:extLst>
          </p:cNvPr>
          <p:cNvSpPr txBox="1"/>
          <p:nvPr/>
        </p:nvSpPr>
        <p:spPr>
          <a:xfrm>
            <a:off x="9183929" y="6420718"/>
            <a:ext cx="233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*https://angular.io/guide/interpolation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D49432D-ED95-4820-AA9A-5B8978FEC210}"/>
              </a:ext>
            </a:extLst>
          </p:cNvPr>
          <p:cNvSpPr/>
          <p:nvPr/>
        </p:nvSpPr>
        <p:spPr>
          <a:xfrm rot="5400000">
            <a:off x="7898880" y="4878303"/>
            <a:ext cx="620243" cy="242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925C07-6DC4-4130-AE62-40E304F4ABD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5DE452-9FFC-4F56-A074-B0FD162DE08F}"/>
              </a:ext>
            </a:extLst>
          </p:cNvPr>
          <p:cNvSpPr txBox="1"/>
          <p:nvPr/>
        </p:nvSpPr>
        <p:spPr>
          <a:xfrm>
            <a:off x="330694" y="878889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1.  Text interpolation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文字插值</a:t>
            </a:r>
            <a:endParaRPr lang="en-US" altLang="zh-TW" sz="24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824C4B-6BEF-4A1D-AC90-E138CFC043BA}"/>
              </a:ext>
            </a:extLst>
          </p:cNvPr>
          <p:cNvGrpSpPr/>
          <p:nvPr/>
        </p:nvGrpSpPr>
        <p:grpSpPr>
          <a:xfrm>
            <a:off x="4088855" y="5309689"/>
            <a:ext cx="5768209" cy="1015663"/>
            <a:chOff x="5791820" y="4613403"/>
            <a:chExt cx="5768209" cy="101566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9A0315B-C46E-4884-8A69-8817366CB941}"/>
                </a:ext>
              </a:extLst>
            </p:cNvPr>
            <p:cNvSpPr txBox="1"/>
            <p:nvPr/>
          </p:nvSpPr>
          <p:spPr>
            <a:xfrm>
              <a:off x="5791820" y="4613403"/>
              <a:ext cx="576820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i="0" dirty="0">
                  <a:solidFill>
                    <a:srgbClr val="000088"/>
                  </a:solidFill>
                  <a:effectLst/>
                  <a:latin typeface="Roboto Mono"/>
                </a:rPr>
                <a:t>&lt;p&gt;</a:t>
              </a:r>
              <a:r>
                <a:rPr lang="en-US" altLang="zh-TW" b="0" i="0" dirty="0">
                  <a:solidFill>
                    <a:srgbClr val="000000"/>
                  </a:solidFill>
                  <a:effectLst/>
                  <a:latin typeface="Roboto Mono"/>
                </a:rPr>
                <a:t>The sum of 1 + 1 is not {{1 + 1 + </a:t>
              </a:r>
              <a:r>
                <a:rPr lang="en-US" altLang="zh-TW" b="0" i="0" dirty="0" err="1">
                  <a:solidFill>
                    <a:srgbClr val="000000"/>
                  </a:solidFill>
                  <a:effectLst/>
                  <a:latin typeface="Roboto Mono"/>
                </a:rPr>
                <a:t>getVal</a:t>
              </a:r>
              <a:r>
                <a:rPr lang="en-US" altLang="zh-TW" b="0" i="0" dirty="0">
                  <a:solidFill>
                    <a:srgbClr val="000000"/>
                  </a:solidFill>
                  <a:effectLst/>
                  <a:latin typeface="Roboto Mono"/>
                </a:rPr>
                <a:t>()}}.</a:t>
              </a:r>
              <a:r>
                <a:rPr lang="en-US" altLang="zh-TW" b="0" i="0" dirty="0">
                  <a:solidFill>
                    <a:srgbClr val="000088"/>
                  </a:solidFill>
                  <a:effectLst/>
                  <a:latin typeface="Roboto Mono"/>
                </a:rPr>
                <a:t>&lt;/p&gt;</a:t>
              </a:r>
            </a:p>
            <a:p>
              <a:r>
                <a:rPr lang="en-US" altLang="zh-TW" b="0" i="0" dirty="0">
                  <a:solidFill>
                    <a:srgbClr val="006600"/>
                  </a:solidFill>
                  <a:effectLst/>
                  <a:latin typeface="Roboto Mono"/>
                </a:rPr>
                <a:t>&lt;!-- "The sum of 1 + 1 is not 4" --&gt;</a:t>
              </a:r>
              <a:r>
                <a:rPr lang="en-US" altLang="zh-TW" b="0" i="0" dirty="0">
                  <a:solidFill>
                    <a:srgbClr val="000000"/>
                  </a:solidFill>
                  <a:effectLst/>
                  <a:latin typeface="Roboto Mono"/>
                </a:rPr>
                <a:t> </a:t>
              </a:r>
            </a:p>
            <a:p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4BC8240-59FE-44B8-95FC-7F0B5FFA9D4A}"/>
                </a:ext>
              </a:extLst>
            </p:cNvPr>
            <p:cNvSpPr txBox="1"/>
            <p:nvPr/>
          </p:nvSpPr>
          <p:spPr>
            <a:xfrm>
              <a:off x="5791820" y="5259734"/>
              <a:ext cx="3779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Angular </a:t>
              </a:r>
              <a:r>
                <a:rPr lang="zh-TW" altLang="en-US" dirty="0"/>
                <a:t>官網範例 </a:t>
              </a:r>
              <a:r>
                <a:rPr lang="en-US" altLang="zh-TW" dirty="0" err="1"/>
                <a:t>getVal</a:t>
              </a:r>
              <a:r>
                <a:rPr lang="en-US" altLang="zh-TW" dirty="0"/>
                <a:t>() </a:t>
              </a:r>
              <a:r>
                <a:rPr lang="en-US" altLang="zh-TW" dirty="0">
                  <a:sym typeface="Wingdings" panose="05000000000000000000" pitchFamily="2" charset="2"/>
                </a:rPr>
                <a:t> return 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1.  Text interpolation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B5468A-184D-4D51-B486-1DCBEF1BAD7E}"/>
              </a:ext>
            </a:extLst>
          </p:cNvPr>
          <p:cNvSpPr txBox="1"/>
          <p:nvPr/>
        </p:nvSpPr>
        <p:spPr>
          <a:xfrm>
            <a:off x="8764479" y="6552005"/>
            <a:ext cx="233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*https://angular.io/guide/interpolation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150BFA-7926-420B-8060-8D87FC582D11}"/>
              </a:ext>
            </a:extLst>
          </p:cNvPr>
          <p:cNvSpPr/>
          <p:nvPr/>
        </p:nvSpPr>
        <p:spPr>
          <a:xfrm>
            <a:off x="428347" y="4201052"/>
            <a:ext cx="10567896" cy="2255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In .html file</a:t>
            </a:r>
            <a:endParaRPr lang="en-US" altLang="zh-TW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{{'Server'}} with ID {{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serverID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}} is {{</a:t>
            </a:r>
            <a:r>
              <a:rPr lang="en-US" altLang="zh-TW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getServerStatus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()}}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{{'Server'}} with ID {{</a:t>
            </a:r>
            <a:r>
              <a:rPr lang="en-US" altLang="zh-TW" dirty="0" err="1">
                <a:solidFill>
                  <a:schemeClr val="accent2"/>
                </a:solidFill>
                <a:latin typeface="Consolas" panose="020B0609020204030204" pitchFamily="49" charset="0"/>
              </a:rPr>
              <a:t>serverID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}} is {{</a:t>
            </a:r>
            <a:r>
              <a:rPr lang="en-US" altLang="zh-TW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21944E-95AE-4FBB-9783-BFA7B8CDE5B8}"/>
              </a:ext>
            </a:extLst>
          </p:cNvPr>
          <p:cNvSpPr/>
          <p:nvPr/>
        </p:nvSpPr>
        <p:spPr>
          <a:xfrm>
            <a:off x="428346" y="1568224"/>
            <a:ext cx="10567897" cy="2255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In .</a:t>
            </a:r>
            <a:r>
              <a:rPr lang="en-US" altLang="zh-TW" sz="2000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zh-TW" sz="20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US" altLang="zh-TW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serverID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number = 10;</a:t>
            </a:r>
          </a:p>
          <a:p>
            <a:endParaRPr lang="en-US" altLang="zh-TW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 = 'offline’</a:t>
            </a:r>
          </a:p>
          <a:p>
            <a:endParaRPr lang="en-US" altLang="zh-TW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getServerStatus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'offline';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91391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2B5468A-184D-4D51-B486-1DCBEF1BAD7E}"/>
              </a:ext>
            </a:extLst>
          </p:cNvPr>
          <p:cNvSpPr txBox="1"/>
          <p:nvPr/>
        </p:nvSpPr>
        <p:spPr>
          <a:xfrm>
            <a:off x="9183929" y="6420718"/>
            <a:ext cx="233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*https://angular.io/guide/interpolation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925C07-6DC4-4130-AE62-40E304F4ABD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5DE452-9FFC-4F56-A074-B0FD162DE08F}"/>
              </a:ext>
            </a:extLst>
          </p:cNvPr>
          <p:cNvSpPr txBox="1"/>
          <p:nvPr/>
        </p:nvSpPr>
        <p:spPr>
          <a:xfrm>
            <a:off x="330694" y="878889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1.  Text interpolation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4D316-F775-4202-AA84-CB43C4E6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07" y="1781518"/>
            <a:ext cx="9207588" cy="31187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>
                <a:latin typeface="Roboto" panose="02000000000000000000" pitchFamily="2" charset="0"/>
              </a:rPr>
              <a:t>You can't use JavaScript expressions that have or promote side effects, including: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Assignments (=, +=, -=, ...)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Operators such as new, typeof, or instanceof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Chaining expressions with ; or ,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The increment and decrement operators ++ and --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Some of the ES2015+ operators</a:t>
            </a:r>
            <a:endParaRPr lang="en-US" altLang="zh-TW" dirty="0">
              <a:solidFill>
                <a:schemeClr val="accent2"/>
              </a:solidFill>
              <a:latin typeface="Roboto" panose="02000000000000000000" pitchFamily="2" charset="0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TW" altLang="zh-TW" dirty="0">
              <a:latin typeface="Roboto" panose="02000000000000000000" pitchFamily="2" charset="0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>
                <a:latin typeface="Roboto" panose="02000000000000000000" pitchFamily="2" charset="0"/>
              </a:rPr>
              <a:t>Other notable differences from JavaScript syntax include: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No support for the bitwise operators such as | and &amp;</a:t>
            </a: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New </a:t>
            </a: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expression operators</a:t>
            </a:r>
            <a:r>
              <a:rPr lang="zh-TW" altLang="zh-TW" dirty="0">
                <a:solidFill>
                  <a:schemeClr val="accent2"/>
                </a:solidFill>
                <a:latin typeface="Roboto" panose="02000000000000000000" pitchFamily="2" charset="0"/>
              </a:rPr>
              <a:t>, such as |, ?. and 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1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212529"/>
                </a:solidFill>
                <a:latin typeface="sf pro display"/>
              </a:rPr>
              <a:t>2</a:t>
            </a:r>
            <a:r>
              <a:rPr lang="en-US" altLang="zh-TW" sz="2400" b="1" i="0" dirty="0">
                <a:solidFill>
                  <a:srgbClr val="212529"/>
                </a:solidFill>
                <a:effectLst/>
                <a:latin typeface="sf pro display"/>
              </a:rPr>
              <a:t>.  </a:t>
            </a:r>
            <a:r>
              <a:rPr lang="en-US" altLang="zh-TW" sz="2400" b="1" dirty="0">
                <a:solidFill>
                  <a:srgbClr val="212529"/>
                </a:solidFill>
                <a:latin typeface="sf pro display"/>
              </a:rPr>
              <a:t>Property</a:t>
            </a:r>
            <a:r>
              <a:rPr lang="en-US" altLang="zh-TW" sz="2400" b="1" i="0" dirty="0">
                <a:solidFill>
                  <a:srgbClr val="212529"/>
                </a:solidFill>
                <a:effectLst/>
                <a:latin typeface="sf pro display"/>
              </a:rPr>
              <a:t> binding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CA657F-77E5-4D9F-89E4-3C9A5E3E2621}"/>
              </a:ext>
            </a:extLst>
          </p:cNvPr>
          <p:cNvSpPr/>
          <p:nvPr/>
        </p:nvSpPr>
        <p:spPr>
          <a:xfrm>
            <a:off x="330694" y="4897075"/>
            <a:ext cx="10196744" cy="162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</a:rPr>
              <a:t>In .</a:t>
            </a:r>
            <a:r>
              <a:rPr lang="en-US" altLang="zh-TW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ts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file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en-US" altLang="zh-TW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allowNewServer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true;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}, 2000)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C0B990-1B75-499B-9D58-F14FC264B182}"/>
              </a:ext>
            </a:extLst>
          </p:cNvPr>
          <p:cNvSpPr/>
          <p:nvPr/>
        </p:nvSpPr>
        <p:spPr>
          <a:xfrm>
            <a:off x="330694" y="3719030"/>
            <a:ext cx="10196744" cy="1097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</a:rPr>
              <a:t>In .html file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&lt;button class="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-primary" [disabled]="</a:t>
            </a:r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allowNewServer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"&gt;Add server&lt;/button&gt;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1ACF23-83D3-4746-BBC7-D09EC47ADF55}"/>
              </a:ext>
            </a:extLst>
          </p:cNvPr>
          <p:cNvSpPr txBox="1"/>
          <p:nvPr/>
        </p:nvSpPr>
        <p:spPr>
          <a:xfrm>
            <a:off x="330694" y="1340554"/>
            <a:ext cx="9144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更改按鍵狀態，目前是否可以新增伺服器</a:t>
            </a:r>
            <a:r>
              <a:rPr lang="en-US" altLang="zh-TW" dirty="0">
                <a:solidFill>
                  <a:srgbClr val="7030A0"/>
                </a:solidFill>
              </a:rPr>
              <a:t>(disable)</a:t>
            </a:r>
          </a:p>
          <a:p>
            <a:endParaRPr lang="en-US" altLang="zh-TW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</a:rPr>
              <a:t>User square brackets around HTML attributes</a:t>
            </a:r>
          </a:p>
          <a:p>
            <a:pPr algn="l"/>
            <a:endParaRPr lang="en-US" altLang="zh-TW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" panose="02000000000000000000" pitchFamily="2" charset="0"/>
              </a:rPr>
              <a:t>In Angular, the only role of HTML attributes is to initialize element and directive state.</a:t>
            </a:r>
          </a:p>
          <a:p>
            <a:pPr algn="l"/>
            <a:endParaRPr lang="en-US" altLang="zh-TW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" panose="02000000000000000000" pitchFamily="2" charset="0"/>
              </a:rPr>
              <a:t>When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you write a data binding, you're dealing exclusively with the DOM properties and events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 of the target object.</a:t>
            </a:r>
          </a:p>
        </p:txBody>
      </p:sp>
    </p:spTree>
    <p:extLst>
      <p:ext uri="{BB962C8B-B14F-4D97-AF65-F5344CB8AC3E}">
        <p14:creationId xmlns:p14="http://schemas.microsoft.com/office/powerpoint/2010/main" val="167360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212529"/>
                </a:solidFill>
                <a:latin typeface="sf pro display"/>
              </a:rPr>
              <a:t>3.  Event binding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E250FD0B-4CAE-40B2-B858-A607A193B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5553156"/>
            <a:ext cx="5715000" cy="1190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9ABCCD-72F6-4316-8FE9-9CBE520CC62C}"/>
              </a:ext>
            </a:extLst>
          </p:cNvPr>
          <p:cNvSpPr/>
          <p:nvPr/>
        </p:nvSpPr>
        <p:spPr>
          <a:xfrm>
            <a:off x="330694" y="3731004"/>
            <a:ext cx="10196744" cy="162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</a:rPr>
              <a:t>In .</a:t>
            </a:r>
            <a:r>
              <a:rPr lang="en-US" altLang="zh-TW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ts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file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onCreateServer</a:t>
            </a:r>
            <a:r>
              <a:rPr lang="en-US" altLang="zh-TW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this.serverCreationStatus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'Server was created'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C44362-43F0-46D3-8B1C-5742EB3890D4}"/>
              </a:ext>
            </a:extLst>
          </p:cNvPr>
          <p:cNvSpPr/>
          <p:nvPr/>
        </p:nvSpPr>
        <p:spPr>
          <a:xfrm>
            <a:off x="330694" y="2209010"/>
            <a:ext cx="10196744" cy="1097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</a:rPr>
              <a:t>In .html file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&lt;button class="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-primary" [disabled]="!allowNewServer" (click)="</a:t>
            </a:r>
            <a:r>
              <a:rPr lang="en-US" altLang="zh-TW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onCreateServer</a:t>
            </a:r>
            <a:r>
              <a:rPr lang="en-US" altLang="zh-TW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"&gt;Add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server&lt;/button&gt;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0BC12D-F424-497C-BD0D-1957D3A189E2}"/>
              </a:ext>
            </a:extLst>
          </p:cNvPr>
          <p:cNvSpPr txBox="1"/>
          <p:nvPr/>
        </p:nvSpPr>
        <p:spPr>
          <a:xfrm>
            <a:off x="7378822" y="6312894"/>
            <a:ext cx="4432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*</a:t>
            </a:r>
            <a:r>
              <a:rPr lang="zh-TW" altLang="en-US" sz="1100" dirty="0"/>
              <a:t>https://developer.mozilla.org/en-US/docs/Web/HTML/Element/button</a:t>
            </a:r>
            <a:endParaRPr lang="en-US" altLang="zh-TW" sz="1100" dirty="0"/>
          </a:p>
          <a:p>
            <a:r>
              <a:rPr lang="en-US" altLang="zh-TW" sz="1100" dirty="0"/>
              <a:t>*https://developer.mozilla.org/en-US/docs/Web/Events</a:t>
            </a:r>
            <a:endParaRPr lang="zh-TW" altLang="en-US" sz="11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ED9538-94F1-4916-B058-6A3CF1D786A6}"/>
              </a:ext>
            </a:extLst>
          </p:cNvPr>
          <p:cNvSpPr txBox="1"/>
          <p:nvPr/>
        </p:nvSpPr>
        <p:spPr>
          <a:xfrm>
            <a:off x="381000" y="1362921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onclick</a:t>
            </a:r>
            <a:r>
              <a:rPr lang="en-US" altLang="zh-TW" dirty="0" err="1">
                <a:sym typeface="Wingdings" panose="05000000000000000000" pitchFamily="2" charset="2"/>
              </a:rPr>
              <a:t>click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UD Digi Kyokasho NK-B" panose="020B0400000000000000" pitchFamily="18" charset="-128"/>
                <a:ea typeface="UD Digi Kyokasho NK-B" panose="020B0400000000000000" pitchFamily="18" charset="-128"/>
                <a:sym typeface="Wingdings" panose="05000000000000000000" pitchFamily="2" charset="2"/>
              </a:rPr>
              <a:t>使用小括號</a:t>
            </a:r>
            <a:endParaRPr lang="zh-TW" altLang="en-US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321ED47-6558-479B-AB7E-0FD98097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100" y="1185801"/>
            <a:ext cx="619807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Event provided?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  <a:sym typeface="Wingdings" panose="05000000000000000000" pitchFamily="2" charset="2"/>
              </a:rPr>
              <a:t>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a good idea is to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console.log()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  the element you're interested in to see which properties and events it offers.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843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4. </a:t>
            </a:r>
            <a:r>
              <a:rPr lang="en-US" altLang="zh-TW" sz="2400" b="1" i="0" dirty="0">
                <a:solidFill>
                  <a:srgbClr val="1C1D1F"/>
                </a:solidFill>
                <a:effectLst/>
                <a:latin typeface="sf pro display"/>
              </a:rPr>
              <a:t>Two-Way-Binding</a:t>
            </a:r>
            <a:endParaRPr lang="en-US" altLang="zh-TW" sz="24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8CE06-7285-4ADF-AA22-DEB5E413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21" y="2137570"/>
            <a:ext cx="9314019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Input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，使用者輸入，立即顯示輸入內容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1C1D1F"/>
              </a:solidFill>
              <a:effectLst/>
              <a:ea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1C1D1F"/>
              </a:solidFill>
              <a:ea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Important: For Two-Way-Binding (covered in the next lecture) to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ea typeface="sf pro text"/>
              </a:rPr>
              <a:t>work, you need to enable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ngModel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ea typeface="sf pro text"/>
              </a:rPr>
              <a:t>  directive.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1C1D1F"/>
              </a:solidFill>
              <a:effectLst/>
              <a:ea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1C1D1F"/>
              </a:solidFill>
              <a:ea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You need to add the import from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@angular/forms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  in the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sf pro text"/>
              </a:rPr>
              <a:t>app.module.ts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file: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import { FormsModule } from '@angular/forms’;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 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1C1D1F"/>
              </a:solidFill>
              <a:effectLst/>
              <a:ea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1C1D1F"/>
              </a:solidFill>
              <a:effectLst/>
              <a:ea typeface="sf pro tex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This is done by adding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FormsModule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  to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imports[]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ea typeface="sf pro text"/>
              </a:rPr>
              <a:t>  array in the AppModule.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1C1D1F"/>
              </a:solidFill>
              <a:effectLst/>
              <a:ea typeface="sf pro tex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sz="2000" dirty="0">
              <a:solidFill>
                <a:srgbClr val="1C1D1F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33B386-9F79-4DE3-85E8-91FB5EE508F5}"/>
              </a:ext>
            </a:extLst>
          </p:cNvPr>
          <p:cNvSpPr txBox="1"/>
          <p:nvPr/>
        </p:nvSpPr>
        <p:spPr>
          <a:xfrm>
            <a:off x="275209" y="221942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Databinding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C858E5-DF60-4018-8F7C-3AB08B3A422B}"/>
              </a:ext>
            </a:extLst>
          </p:cNvPr>
          <p:cNvSpPr txBox="1"/>
          <p:nvPr/>
        </p:nvSpPr>
        <p:spPr>
          <a:xfrm>
            <a:off x="330694" y="878889"/>
            <a:ext cx="109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212529"/>
                </a:solidFill>
                <a:effectLst/>
                <a:latin typeface="system-ui"/>
              </a:rPr>
              <a:t>4. </a:t>
            </a:r>
            <a:r>
              <a:rPr lang="en-US" altLang="zh-TW" sz="2400" b="1" i="0" dirty="0">
                <a:solidFill>
                  <a:srgbClr val="1C1D1F"/>
                </a:solidFill>
                <a:effectLst/>
                <a:latin typeface="sf pro display"/>
              </a:rPr>
              <a:t>Two-Way-Binding</a:t>
            </a:r>
            <a:r>
              <a:rPr lang="zh-TW" altLang="en-US" sz="2400" b="1" dirty="0">
                <a:solidFill>
                  <a:srgbClr val="1C1D1F"/>
                </a:solidFill>
                <a:latin typeface="sf pro display"/>
              </a:rPr>
              <a:t>－</a:t>
            </a:r>
            <a:r>
              <a:rPr lang="en-US" altLang="zh-TW" sz="2400" b="1" dirty="0">
                <a:solidFill>
                  <a:srgbClr val="1C1D1F"/>
                </a:solidFill>
                <a:latin typeface="sf pro display"/>
              </a:rPr>
              <a:t>show interpretations base on input and output decorator </a:t>
            </a:r>
            <a:endParaRPr lang="en-US" altLang="zh-TW" sz="24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53462BF2-289B-4009-8CDE-A0919AAA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048" y="2267255"/>
            <a:ext cx="3000411" cy="154715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B56FC32-EE24-47F3-8C75-FD0BDD87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58" y="1530136"/>
            <a:ext cx="1079320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/>
              </a:rPr>
              <a:t>@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decorator in a child component or directive signifies that the property can receive its value from its parent component.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7D48DE-8422-4F44-8A0C-0985EB4622E7}"/>
              </a:ext>
            </a:extLst>
          </p:cNvPr>
          <p:cNvSpPr txBox="1"/>
          <p:nvPr/>
        </p:nvSpPr>
        <p:spPr>
          <a:xfrm>
            <a:off x="748758" y="3966756"/>
            <a:ext cx="100227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 Mono"/>
              </a:rPr>
              <a:t>import {</a:t>
            </a:r>
            <a:r>
              <a:rPr lang="en-US" altLang="zh-TW" b="0" i="0" u="none" strike="noStrike" dirty="0">
                <a:effectLst/>
                <a:latin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altLang="zh-TW" b="0" i="0" dirty="0">
                <a:effectLst/>
                <a:latin typeface="Roboto Mono"/>
              </a:rPr>
              <a:t> } from '@angular/core'; // First, import </a:t>
            </a:r>
            <a:r>
              <a:rPr lang="en-US" altLang="zh-TW" b="0" i="0" u="none" strike="noStrike" dirty="0">
                <a:effectLst/>
                <a:latin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endParaRPr lang="en-US" altLang="zh-TW" b="0" i="0" u="none" strike="noStrike" dirty="0">
              <a:effectLst/>
              <a:latin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 Mono"/>
              </a:rPr>
              <a:t>@</a:t>
            </a:r>
            <a:r>
              <a:rPr lang="en-US" altLang="zh-TW" b="0" i="0" u="none" strike="noStrike" dirty="0">
                <a:effectLst/>
                <a:latin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altLang="zh-TW" b="0" i="0" dirty="0">
                <a:effectLst/>
                <a:latin typeface="Roboto Mono"/>
              </a:rPr>
              <a:t>() item = ‘’; // decorate the property with @</a:t>
            </a:r>
            <a:r>
              <a:rPr lang="en-US" altLang="zh-TW" b="0" i="0" u="none" strike="noStrike" dirty="0">
                <a:effectLst/>
                <a:latin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altLang="zh-TW" b="0" i="0" dirty="0">
                <a:effectLst/>
                <a:latin typeface="Roboto Mono"/>
              </a:rPr>
              <a:t>()</a:t>
            </a:r>
            <a:r>
              <a:rPr lang="zh-TW" altLang="en-US" b="0" i="0" dirty="0">
                <a:effectLst/>
                <a:latin typeface="Roboto Mono"/>
              </a:rPr>
              <a:t> </a:t>
            </a:r>
            <a:r>
              <a:rPr lang="en-US" altLang="zh-TW" b="0" i="0" dirty="0">
                <a:effectLst/>
                <a:latin typeface="Roboto Mono"/>
                <a:sym typeface="Wingdings" panose="05000000000000000000" pitchFamily="2" charset="2"/>
              </a:rPr>
              <a:t></a:t>
            </a:r>
            <a:r>
              <a:rPr lang="zh-TW" altLang="en-US" b="0" i="0" dirty="0">
                <a:effectLst/>
                <a:latin typeface="Roboto Mono"/>
                <a:sym typeface="Wingdings" panose="05000000000000000000" pitchFamily="2" charset="2"/>
              </a:rPr>
              <a:t> </a:t>
            </a:r>
            <a:r>
              <a:rPr lang="en-US" altLang="zh-TW" b="0" i="0" dirty="0">
                <a:effectLst/>
                <a:latin typeface="Roboto Mono"/>
                <a:sym typeface="Wingdings" panose="05000000000000000000" pitchFamily="2" charset="2"/>
              </a:rPr>
              <a:t>in child </a:t>
            </a:r>
            <a:r>
              <a:rPr lang="en-US" altLang="zh-TW" b="0" i="0" dirty="0" err="1">
                <a:effectLst/>
                <a:latin typeface="Roboto Mono"/>
                <a:sym typeface="Wingdings" panose="05000000000000000000" pitchFamily="2" charset="2"/>
              </a:rPr>
              <a:t>component.ts</a:t>
            </a:r>
            <a:r>
              <a:rPr lang="en-US" altLang="zh-TW" b="0" i="0" dirty="0">
                <a:effectLst/>
                <a:latin typeface="Roboto Mono"/>
                <a:sym typeface="Wingdings" panose="05000000000000000000" pitchFamily="2" charset="2"/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Roboto Mono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the variable {{item}} in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User child component selector app-child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b="0" i="0" dirty="0">
                <a:effectLst/>
                <a:latin typeface="Roboto Mono"/>
              </a:rPr>
              <a:t>&lt;app-child [item]="</a:t>
            </a:r>
            <a:r>
              <a:rPr lang="en-US" altLang="zh-TW" b="0" i="0" dirty="0" err="1">
                <a:effectLst/>
                <a:latin typeface="Roboto Mono"/>
              </a:rPr>
              <a:t>currentItem</a:t>
            </a:r>
            <a:r>
              <a:rPr lang="en-US" altLang="zh-TW" b="0" i="0" dirty="0">
                <a:effectLst/>
                <a:latin typeface="Roboto Mono"/>
              </a:rPr>
              <a:t>"&gt;&lt;/app-child&gt;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 Mono"/>
              </a:rPr>
              <a:t>Set variable </a:t>
            </a:r>
            <a:r>
              <a:rPr lang="en-US" altLang="zh-TW" dirty="0" err="1">
                <a:latin typeface="Roboto Mono"/>
              </a:rPr>
              <a:t>currentItem</a:t>
            </a:r>
            <a:r>
              <a:rPr lang="en-US" altLang="zh-TW" dirty="0">
                <a:latin typeface="Roboto Mono"/>
              </a:rPr>
              <a:t> in </a:t>
            </a:r>
            <a:r>
              <a:rPr lang="en-US" altLang="zh-TW" dirty="0" err="1">
                <a:latin typeface="Roboto Mono"/>
              </a:rPr>
              <a:t>parent.component.ts</a:t>
            </a:r>
            <a:r>
              <a:rPr lang="en-US" altLang="zh-TW" dirty="0">
                <a:latin typeface="Roboto Mono"/>
              </a:rPr>
              <a:t> </a:t>
            </a:r>
            <a:endParaRPr lang="zh-TW" altLang="en-US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CA7AD8D2-FFB4-4A34-A226-34768B028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627" y="2148644"/>
            <a:ext cx="3419905" cy="20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1184</Words>
  <Application>Microsoft Office PowerPoint</Application>
  <PresentationFormat>寬螢幕</PresentationFormat>
  <Paragraphs>149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Arial Unicode MS</vt:lpstr>
      <vt:lpstr>inherit</vt:lpstr>
      <vt:lpstr>Roboto Mono</vt:lpstr>
      <vt:lpstr>sf pro display</vt:lpstr>
      <vt:lpstr>system-ui</vt:lpstr>
      <vt:lpstr>UD Digi Kyokasho NK-B</vt:lpstr>
      <vt:lpstr>Arial</vt:lpstr>
      <vt:lpstr>Calibri</vt:lpstr>
      <vt:lpstr>Calibri Light</vt:lpstr>
      <vt:lpstr>Consolas</vt:lpstr>
      <vt:lpstr>Roboto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義諴 陳</dc:creator>
  <cp:lastModifiedBy>義諴 陳</cp:lastModifiedBy>
  <cp:revision>5</cp:revision>
  <dcterms:created xsi:type="dcterms:W3CDTF">2022-03-10T01:18:50Z</dcterms:created>
  <dcterms:modified xsi:type="dcterms:W3CDTF">2022-03-13T16:00:10Z</dcterms:modified>
</cp:coreProperties>
</file>