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6" r:id="rId2"/>
    <p:sldId id="350" r:id="rId3"/>
    <p:sldId id="289" r:id="rId4"/>
    <p:sldId id="351" r:id="rId5"/>
    <p:sldId id="326" r:id="rId6"/>
    <p:sldId id="307" r:id="rId7"/>
    <p:sldId id="327" r:id="rId8"/>
    <p:sldId id="328" r:id="rId9"/>
    <p:sldId id="329" r:id="rId10"/>
    <p:sldId id="331" r:id="rId11"/>
    <p:sldId id="333" r:id="rId12"/>
    <p:sldId id="334" r:id="rId13"/>
    <p:sldId id="336" r:id="rId14"/>
    <p:sldId id="337" r:id="rId15"/>
    <p:sldId id="335" r:id="rId16"/>
    <p:sldId id="338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73BB1-AF92-4063-AB47-06A0ACF34175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9089B-DE76-4788-A497-DA317122C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4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0BA5-664D-4EA6-A119-98FA28D8A6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0BA5-664D-4EA6-A119-98FA28D8A6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53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E7273-A3D3-4EAB-B446-D63C388F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3D559-F801-400B-A827-A28385F3C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7E5C2-DFB8-4B62-B63A-E62C380C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D83AA-ABE9-484E-9B28-AB14F149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590CF-39B3-424F-806D-A3EFE6E0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76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B1604-54E1-4542-B00D-50F8D604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CD140E-544A-4246-ABF7-289D377F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870802-807E-47F2-96B7-626C20E7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0E043-E2EC-4B0C-BA94-4CE1DFEF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012D6-F83C-4D4D-9FFF-84D4AF14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51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419376-0DEB-4959-9393-35A71464A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81D9D1-31C0-4AB4-8F48-227EB6AE0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7651CE-A664-463F-8B92-241FA151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DBFF9-8190-424D-8BC0-0AB1D037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14AF14-EF3E-4116-A753-6593E6B4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3C8A3-CDEC-468D-B3C0-8DF7C049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511C6-4135-43C1-B93E-F4E25545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A8E61C-BB0A-4BC6-80DF-1B3DABB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BBA173-6935-429F-9B18-F7413BF0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DCBA1-A14E-4A22-8F2C-C877113B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69E16-EA81-4A3E-A4C6-C98BF903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7E2ECC-5998-4653-A35A-625FBD61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22084-098E-448E-AA51-63154461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4F29B5-BA42-4079-9F21-B97E81EC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AB63-7374-43D3-B7A0-DA646EAF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8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AEEB5-73E4-4A3D-B79A-8073299B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896DAB-84C0-4761-BD02-8A190809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69BE49-7DD8-45CA-97F1-2E681CE0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402D47-B21A-49A5-BE03-138F1BC0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848C1-CA7E-4F06-87D8-D87BB061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CEF783-BB12-404F-A333-43C07EB4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38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F6605-2D7F-4D1A-B40B-9EB46B17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A1FF69-7E1C-4DBE-A94F-66542351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90CC4E-CD2A-4E89-AD21-A4582F3C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FA66D-BFBA-4C8E-B7AF-DFD50E0B1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528041-D1D4-4DBA-BC74-3C6276075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05EA4A-7888-43FA-858C-2F4C6B28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56D274-9B79-4FF4-8201-56AA659A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AF32DC-935F-4D73-A4B2-1E463BF7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2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10F2C-FF8F-412F-BAB2-25E93E77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A440A8-DBCB-4B0F-B512-76EFE1D1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69246A-7123-4453-A5E8-5DB051B1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5A2AFD-0CA3-4A63-BD97-5F86620D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92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86CD5D-A5F0-42CE-8271-1E253F7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1EB27F-CE72-4D3C-A713-FF637E34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8C5DEA-CBE3-4448-B208-E719DB3D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9FC79-3A8C-4646-8603-5CC4480E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7B188-EEC0-4F68-90AF-DE39DF61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EE0256-0270-4916-8155-F04A10CDC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5856A-8D8E-44D1-8810-99B8F173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3657F8-DD01-40A2-B72D-E406201E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FD12FA-6369-4DC5-AB69-7C27A811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7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FB6B4-5121-4668-AB74-1B9E0DA1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A62C5D-3CA5-440C-A981-0281818ED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BD17E-FAD0-452E-9A42-88AD42FB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756BDD-86FB-46B3-83B6-FAA333A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B0E70-400C-4D50-A334-587D491F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0349F-FC0F-485B-901A-6C9DA43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14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5FC009-DDA0-4286-B353-C4376812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11CD9F-593B-4ABE-91C5-E99EC524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92798-E16A-4AD6-87B0-6BBC96966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95C7-CF6E-41FD-860B-128C40C1038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1A2CB1-89AA-4A09-91B5-4D5ED155F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5643E-C775-420F-AEC4-9B61A5F9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EF57-658E-44A1-8A0A-9595DB600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01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54A9600-E64F-4C1B-AA3C-3D9F24AD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6" y="250896"/>
            <a:ext cx="8757789" cy="553402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A5EEFE-73FC-47F8-AA56-AA9F72DD1A2A}"/>
              </a:ext>
            </a:extLst>
          </p:cNvPr>
          <p:cNvSpPr txBox="1"/>
          <p:nvPr/>
        </p:nvSpPr>
        <p:spPr>
          <a:xfrm>
            <a:off x="2646215" y="1567542"/>
            <a:ext cx="4056425" cy="21359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1B7C91-134B-42D5-B639-914F1CDC2D8C}"/>
              </a:ext>
            </a:extLst>
          </p:cNvPr>
          <p:cNvSpPr txBox="1"/>
          <p:nvPr/>
        </p:nvSpPr>
        <p:spPr>
          <a:xfrm>
            <a:off x="2646216" y="874315"/>
            <a:ext cx="4056425" cy="3169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C90DF75-C6CF-4C65-8FAA-7012E93074D8}"/>
              </a:ext>
            </a:extLst>
          </p:cNvPr>
          <p:cNvSpPr txBox="1"/>
          <p:nvPr/>
        </p:nvSpPr>
        <p:spPr>
          <a:xfrm>
            <a:off x="610146" y="1567542"/>
            <a:ext cx="20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Recipes.component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B9F6A4-709C-4642-B354-BFF38111CC37}"/>
              </a:ext>
            </a:extLst>
          </p:cNvPr>
          <p:cNvSpPr txBox="1"/>
          <p:nvPr/>
        </p:nvSpPr>
        <p:spPr>
          <a:xfrm>
            <a:off x="6914530" y="5931159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Recipe-</a:t>
            </a:r>
            <a:r>
              <a:rPr lang="en-US" altLang="zh-TW" dirty="0" err="1">
                <a:solidFill>
                  <a:srgbClr val="FF0000"/>
                </a:solidFill>
              </a:rPr>
              <a:t>detail.component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FA55E2-5C51-4A07-8955-00881693B4B9}"/>
              </a:ext>
            </a:extLst>
          </p:cNvPr>
          <p:cNvSpPr txBox="1"/>
          <p:nvPr/>
        </p:nvSpPr>
        <p:spPr>
          <a:xfrm>
            <a:off x="3809220" y="888413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Recipe-</a:t>
            </a:r>
            <a:r>
              <a:rPr lang="en-US" altLang="zh-TW" dirty="0" err="1">
                <a:solidFill>
                  <a:srgbClr val="FF0000"/>
                </a:solidFill>
              </a:rPr>
              <a:t>list.component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3AB553-7BD1-4963-BF82-B6DA66BFF5FF}"/>
              </a:ext>
            </a:extLst>
          </p:cNvPr>
          <p:cNvSpPr txBox="1"/>
          <p:nvPr/>
        </p:nvSpPr>
        <p:spPr>
          <a:xfrm>
            <a:off x="3291142" y="3334139"/>
            <a:ext cx="24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Recipe-</a:t>
            </a:r>
            <a:r>
              <a:rPr lang="en-US" altLang="zh-TW" dirty="0" err="1">
                <a:solidFill>
                  <a:srgbClr val="FF0000"/>
                </a:solidFill>
              </a:rPr>
              <a:t>item.component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3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4768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和子元件傳遞資料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14F48D-043C-4915-80DB-F1F570252732}"/>
              </a:ext>
            </a:extLst>
          </p:cNvPr>
          <p:cNvSpPr txBox="1"/>
          <p:nvPr/>
        </p:nvSpPr>
        <p:spPr>
          <a:xfrm>
            <a:off x="446100" y="1747941"/>
            <a:ext cx="11023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目標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當在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中，選擇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之後，直接透過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recipe-detail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顯示，不透過中間的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components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 err="1">
                <a:sym typeface="Wingdings" panose="05000000000000000000" pitchFamily="2" charset="2"/>
              </a:rPr>
              <a:t>recipe.service.ts</a:t>
            </a:r>
            <a:r>
              <a:rPr lang="zh-TW" altLang="en-US" dirty="0">
                <a:sym typeface="Wingdings" panose="05000000000000000000" pitchFamily="2" charset="2"/>
              </a:rPr>
              <a:t>中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宣告一個新的事件，來接收</a:t>
            </a:r>
            <a:r>
              <a:rPr lang="en-US" altLang="zh-TW" dirty="0">
                <a:sym typeface="Wingdings" panose="05000000000000000000" pitchFamily="2" charset="2"/>
              </a:rPr>
              <a:t>recipe-item</a:t>
            </a:r>
            <a:r>
              <a:rPr lang="zh-TW" altLang="en-US" dirty="0">
                <a:sym typeface="Wingdings" panose="05000000000000000000" pitchFamily="2" charset="2"/>
              </a:rPr>
              <a:t>中，</a:t>
            </a:r>
            <a:r>
              <a:rPr lang="en-US" altLang="zh-TW" dirty="0" err="1">
                <a:sym typeface="Wingdings" panose="05000000000000000000" pitchFamily="2" charset="2"/>
              </a:rPr>
              <a:t>onSelected</a:t>
            </a:r>
            <a:r>
              <a:rPr lang="en-US" altLang="zh-TW" dirty="0">
                <a:sym typeface="Wingdings" panose="05000000000000000000" pitchFamily="2" charset="2"/>
              </a:rPr>
              <a:t>()</a:t>
            </a:r>
            <a:r>
              <a:rPr lang="zh-TW" altLang="en-US" dirty="0">
                <a:sym typeface="Wingdings" panose="05000000000000000000" pitchFamily="2" charset="2"/>
              </a:rPr>
              <a:t>傳遞的方法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879C79-A5A5-4E6A-BB5E-1B3E4679DCC6}"/>
              </a:ext>
            </a:extLst>
          </p:cNvPr>
          <p:cNvSpPr txBox="1"/>
          <p:nvPr/>
        </p:nvSpPr>
        <p:spPr>
          <a:xfrm>
            <a:off x="446100" y="3326684"/>
            <a:ext cx="96566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{ 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 from "@angular/core";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{ Recipe } from "./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recipe.model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";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recipeSelected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=new 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&lt;Recipe&gt;();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private recipes: Recipe[] = [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new Recipe('', '', ''),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new Recipe('', '', '')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];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getRecipes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this.recipes.slice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 //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不回傳原始資料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7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4768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和子元件傳遞資料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14F48D-043C-4915-80DB-F1F570252732}"/>
              </a:ext>
            </a:extLst>
          </p:cNvPr>
          <p:cNvSpPr txBox="1"/>
          <p:nvPr/>
        </p:nvSpPr>
        <p:spPr>
          <a:xfrm>
            <a:off x="446100" y="1747941"/>
            <a:ext cx="11023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目標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當在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中，選擇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之後，直接透過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recipe-detail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顯示，不透過中間的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components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3.</a:t>
            </a:r>
            <a:r>
              <a:rPr lang="zh-TW" altLang="en-US" dirty="0">
                <a:sym typeface="Wingdings" panose="05000000000000000000" pitchFamily="2" charset="2"/>
              </a:rPr>
              <a:t>  在</a:t>
            </a:r>
            <a:r>
              <a:rPr lang="en-US" altLang="zh-TW" dirty="0">
                <a:sym typeface="Wingdings" panose="05000000000000000000" pitchFamily="2" charset="2"/>
              </a:rPr>
              <a:t>recipe-</a:t>
            </a:r>
            <a:r>
              <a:rPr lang="en-US" altLang="zh-TW" dirty="0" err="1">
                <a:sym typeface="Wingdings" panose="05000000000000000000" pitchFamily="2" charset="2"/>
              </a:rPr>
              <a:t>list.component</a:t>
            </a:r>
            <a:r>
              <a:rPr lang="zh-TW" altLang="en-US" dirty="0">
                <a:sym typeface="Wingdings" panose="05000000000000000000" pitchFamily="2" charset="2"/>
              </a:rPr>
              <a:t>中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en-US" altLang="zh-TW" dirty="0">
                <a:sym typeface="Wingdings" panose="05000000000000000000" pitchFamily="2" charset="2"/>
              </a:rPr>
              <a:t>.html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recipeSelected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onRecipeSelected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r>
              <a:rPr lang="en-US" altLang="zh-TW" dirty="0" err="1">
                <a:sym typeface="Wingdings" panose="05000000000000000000" pitchFamily="2" charset="2"/>
              </a:rPr>
              <a:t>ts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274833-763F-40BD-8644-D474BE3C8D6C}"/>
              </a:ext>
            </a:extLst>
          </p:cNvPr>
          <p:cNvSpPr txBox="1"/>
          <p:nvPr/>
        </p:nvSpPr>
        <p:spPr>
          <a:xfrm>
            <a:off x="215283" y="3331990"/>
            <a:ext cx="7366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onRecipeSelected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(recipe: Recipe)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this.recipeWasSelected.emit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(recipe);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596A52-65DA-4AAF-894B-A78B046519D0}"/>
              </a:ext>
            </a:extLst>
          </p:cNvPr>
          <p:cNvSpPr txBox="1"/>
          <p:nvPr/>
        </p:nvSpPr>
        <p:spPr>
          <a:xfrm>
            <a:off x="446100" y="4350928"/>
            <a:ext cx="8191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@Output()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recipeWasSelected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new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&lt;Recipe&gt;();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5FC52-8C8A-4873-82E0-87129B9D644C}"/>
              </a:ext>
            </a:extLst>
          </p:cNvPr>
          <p:cNvSpPr txBox="1"/>
          <p:nvPr/>
        </p:nvSpPr>
        <p:spPr>
          <a:xfrm>
            <a:off x="446101" y="5207683"/>
            <a:ext cx="8191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{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 Output } from '@angular/core';</a:t>
            </a:r>
          </a:p>
        </p:txBody>
      </p:sp>
    </p:spTree>
    <p:extLst>
      <p:ext uri="{BB962C8B-B14F-4D97-AF65-F5344CB8AC3E}">
        <p14:creationId xmlns:p14="http://schemas.microsoft.com/office/powerpoint/2010/main" val="379334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4768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和子元件傳遞資料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14F48D-043C-4915-80DB-F1F570252732}"/>
              </a:ext>
            </a:extLst>
          </p:cNvPr>
          <p:cNvSpPr txBox="1"/>
          <p:nvPr/>
        </p:nvSpPr>
        <p:spPr>
          <a:xfrm>
            <a:off x="446100" y="1747941"/>
            <a:ext cx="11023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目標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當在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中，選擇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之後，直接透過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recipe-detail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顯示，不透過中間的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components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3.</a:t>
            </a:r>
            <a:r>
              <a:rPr lang="zh-TW" altLang="en-US" dirty="0">
                <a:sym typeface="Wingdings" panose="05000000000000000000" pitchFamily="2" charset="2"/>
              </a:rPr>
              <a:t>  在</a:t>
            </a:r>
            <a:r>
              <a:rPr lang="en-US" altLang="zh-TW" dirty="0" err="1">
                <a:sym typeface="Wingdings" panose="05000000000000000000" pitchFamily="2" charset="2"/>
              </a:rPr>
              <a:t>recipe.component</a:t>
            </a:r>
            <a:r>
              <a:rPr lang="zh-TW" altLang="en-US" dirty="0">
                <a:sym typeface="Wingdings" panose="05000000000000000000" pitchFamily="2" charset="2"/>
              </a:rPr>
              <a:t>中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en-US" altLang="zh-TW" dirty="0">
                <a:sym typeface="Wingdings" panose="05000000000000000000" pitchFamily="2" charset="2"/>
              </a:rPr>
              <a:t>.html</a:t>
            </a:r>
            <a:r>
              <a:rPr lang="zh-TW" altLang="en-US" dirty="0">
                <a:sym typeface="Wingdings" panose="05000000000000000000" pitchFamily="2" charset="2"/>
              </a:rPr>
              <a:t>的方法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&lt;app-recipe-list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recipeWasSelected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selectedRecipe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$event"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&gt;&lt;/app-recipe-list&gt;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r>
              <a:rPr lang="en-US" altLang="zh-TW" dirty="0" err="1">
                <a:sym typeface="Wingdings" panose="05000000000000000000" pitchFamily="2" charset="2"/>
              </a:rPr>
              <a:t>ts</a:t>
            </a:r>
            <a:r>
              <a:rPr lang="zh-TW" altLang="en-US" dirty="0">
                <a:sym typeface="Wingdings" panose="05000000000000000000" pitchFamily="2" charset="2"/>
              </a:rPr>
              <a:t>中，使用</a:t>
            </a:r>
            <a:r>
              <a:rPr lang="en-US" altLang="zh-TW" dirty="0" err="1">
                <a:sym typeface="Wingdings" panose="05000000000000000000" pitchFamily="2" charset="2"/>
              </a:rPr>
              <a:t>recipeService</a:t>
            </a:r>
            <a:r>
              <a:rPr lang="zh-TW" altLang="en-US" dirty="0">
                <a:sym typeface="Wingdings" panose="05000000000000000000" pitchFamily="2" charset="2"/>
              </a:rPr>
              <a:t>獲取在</a:t>
            </a:r>
            <a:r>
              <a:rPr lang="en-US" altLang="zh-TW" dirty="0">
                <a:sym typeface="Wingdings" panose="05000000000000000000" pitchFamily="2" charset="2"/>
              </a:rPr>
              <a:t>recipe-item</a:t>
            </a:r>
            <a:r>
              <a:rPr lang="zh-TW" altLang="en-US" dirty="0">
                <a:sym typeface="Wingdings" panose="05000000000000000000" pitchFamily="2" charset="2"/>
              </a:rPr>
              <a:t>中觸發的事件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F4BB57-7B80-4EC3-955F-3CF6FAD3C056}"/>
              </a:ext>
            </a:extLst>
          </p:cNvPr>
          <p:cNvSpPr txBox="1"/>
          <p:nvPr/>
        </p:nvSpPr>
        <p:spPr>
          <a:xfrm>
            <a:off x="446100" y="3937489"/>
            <a:ext cx="90263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constructor(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recipeService:RecipeService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this.recipeService.recipeSelected.subscribe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recipe:Recipe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this.selectedRecipe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=recipe;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1136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749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57325" y="1854512"/>
            <a:ext cx="97720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將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shopping-list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中的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ingredients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資料，複製到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shopping.service.ts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{ Ingredient } from "../shared/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ingredient.model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ShoppingListService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private ingredients: Ingredient[] = [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new Ingredient('Apples', 5),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new Ingredient('Tomatoes', 10),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];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getIngredients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this.ingredients.slice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9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749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496408" y="1747611"/>
            <a:ext cx="9772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2.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在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app.module.ts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，在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providers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中宣告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shoppingService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providers: [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ShoppingListService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43F170-362A-43B1-8EFD-A625B9BDDC7D}"/>
              </a:ext>
            </a:extLst>
          </p:cNvPr>
          <p:cNvSpPr txBox="1"/>
          <p:nvPr/>
        </p:nvSpPr>
        <p:spPr>
          <a:xfrm>
            <a:off x="446101" y="2782669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這樣在整個</a:t>
            </a:r>
            <a:r>
              <a:rPr lang="en-US" altLang="zh-TW" dirty="0"/>
              <a:t>component</a:t>
            </a:r>
            <a:r>
              <a:rPr lang="zh-TW" altLang="en-US" dirty="0"/>
              <a:t>中，都可以使用這個</a:t>
            </a:r>
            <a:r>
              <a:rPr lang="en-US" altLang="zh-TW" dirty="0" err="1"/>
              <a:t>shoppingListService</a:t>
            </a:r>
            <a:r>
              <a:rPr lang="en-US" altLang="zh-TW" dirty="0"/>
              <a:t>(</a:t>
            </a:r>
            <a:r>
              <a:rPr lang="zh-TW" altLang="en-US" dirty="0"/>
              <a:t>同一個實例</a:t>
            </a:r>
            <a:r>
              <a:rPr lang="en-US" altLang="zh-TW" dirty="0"/>
              <a:t>)</a:t>
            </a:r>
            <a:r>
              <a:rPr lang="zh-TW" altLang="en-US" dirty="0"/>
              <a:t>，因為之後的應用會在其他</a:t>
            </a:r>
            <a:r>
              <a:rPr lang="en-US" altLang="zh-TW" dirty="0"/>
              <a:t>service</a:t>
            </a:r>
            <a:r>
              <a:rPr lang="zh-TW" altLang="en-US" dirty="0"/>
              <a:t>注入此</a:t>
            </a:r>
            <a:r>
              <a:rPr lang="en-US" altLang="zh-TW" dirty="0"/>
              <a:t>service</a:t>
            </a:r>
            <a:r>
              <a:rPr lang="zh-TW" altLang="en-US" dirty="0"/>
              <a:t>，所以在</a:t>
            </a:r>
            <a:r>
              <a:rPr lang="en-US" altLang="zh-TW" dirty="0" err="1"/>
              <a:t>app.module.ts</a:t>
            </a:r>
            <a:r>
              <a:rPr lang="zh-TW" altLang="en-US" dirty="0"/>
              <a:t>中宣告。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FAAEB7-8789-49BB-8FF9-D3912E4B8D3A}"/>
              </a:ext>
            </a:extLst>
          </p:cNvPr>
          <p:cNvSpPr txBox="1"/>
          <p:nvPr/>
        </p:nvSpPr>
        <p:spPr>
          <a:xfrm>
            <a:off x="446101" y="3581899"/>
            <a:ext cx="97720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shopping-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list.component.ts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中使用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service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ingredients: Ingredient[];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slService:ShoppingListService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this.ingredients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this.slService.getIngredients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6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801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的新增資料，顯示到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F4AD51-6B7D-4033-ACAF-41B4968B5890}"/>
              </a:ext>
            </a:extLst>
          </p:cNvPr>
          <p:cNvSpPr txBox="1"/>
          <p:nvPr/>
        </p:nvSpPr>
        <p:spPr>
          <a:xfrm>
            <a:off x="446100" y="1703551"/>
            <a:ext cx="1102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目標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原本在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edit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中，新增的資料會透過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EventEmitter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傳遞到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list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中，現在要透過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service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處理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6791F5-F778-4DF3-9D68-D2E3B072B668}"/>
              </a:ext>
            </a:extLst>
          </p:cNvPr>
          <p:cNvSpPr txBox="1"/>
          <p:nvPr/>
        </p:nvSpPr>
        <p:spPr>
          <a:xfrm>
            <a:off x="437223" y="2206053"/>
            <a:ext cx="107952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之前作法是，使用</a:t>
            </a:r>
            <a:r>
              <a:rPr lang="en-US" altLang="zh-TW" dirty="0">
                <a:sym typeface="Wingdings" panose="05000000000000000000" pitchFamily="2" charset="2"/>
              </a:rPr>
              <a:t>decorator output</a:t>
            </a:r>
            <a:r>
              <a:rPr lang="zh-TW" altLang="en-US" dirty="0">
                <a:sym typeface="Wingdings" panose="05000000000000000000" pitchFamily="2" charset="2"/>
              </a:rPr>
              <a:t>傳遞資料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(@Output)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>
                <a:sym typeface="Wingdings" panose="05000000000000000000" pitchFamily="2" charset="2"/>
              </a:rPr>
              <a:t>edit</a:t>
            </a:r>
            <a:r>
              <a:rPr lang="zh-TW" altLang="en-US" dirty="0">
                <a:sym typeface="Wingdings" panose="05000000000000000000" pitchFamily="2" charset="2"/>
              </a:rPr>
              <a:t>元件中，透過</a:t>
            </a:r>
            <a:r>
              <a:rPr lang="en-US" altLang="zh-TW" dirty="0">
                <a:sym typeface="Wingdings" panose="05000000000000000000" pitchFamily="2" charset="2"/>
              </a:rPr>
              <a:t>(variable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ingredientAdded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en-US" altLang="zh-TW" dirty="0" err="1">
                <a:sym typeface="Wingdings" panose="05000000000000000000" pitchFamily="2" charset="2"/>
              </a:rPr>
              <a:t>EventEmitter</a:t>
            </a:r>
            <a:r>
              <a:rPr lang="zh-TW" altLang="en-US" dirty="0">
                <a:sym typeface="Wingdings" panose="05000000000000000000" pitchFamily="2" charset="2"/>
              </a:rPr>
              <a:t>傳遞</a:t>
            </a:r>
            <a:r>
              <a:rPr lang="en-US" altLang="zh-TW" dirty="0">
                <a:sym typeface="Wingdings" panose="05000000000000000000" pitchFamily="2" charset="2"/>
              </a:rPr>
              <a:t>event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list</a:t>
            </a:r>
            <a:r>
              <a:rPr lang="zh-TW" altLang="en-US" dirty="0">
                <a:sym typeface="Wingdings" panose="05000000000000000000" pitchFamily="2" charset="2"/>
              </a:rPr>
              <a:t>元件。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@Output()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ingredientAdded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EventEmitter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&lt;Ingredient&gt;();</a:t>
            </a: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onAddItem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    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   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this.ingredientAdded.emit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newIngredient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&lt;app-shopping-edit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ingredientAdded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onIngredientAdded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($event)"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&lt;/app-shopping-edit&gt;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38208E08-0276-454F-9E6F-1BA4147D1ACD}"/>
              </a:ext>
            </a:extLst>
          </p:cNvPr>
          <p:cNvSpPr/>
          <p:nvPr/>
        </p:nvSpPr>
        <p:spPr>
          <a:xfrm>
            <a:off x="4092607" y="5099227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536779-9B1A-441D-B2B5-76B1406A33C4}"/>
              </a:ext>
            </a:extLst>
          </p:cNvPr>
          <p:cNvSpPr/>
          <p:nvPr/>
        </p:nvSpPr>
        <p:spPr>
          <a:xfrm>
            <a:off x="437223" y="2932079"/>
            <a:ext cx="8493714" cy="20996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2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801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的新增資料，顯示到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57325" y="1854512"/>
            <a:ext cx="119204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service</a:t>
            </a:r>
            <a:r>
              <a:rPr lang="zh-TW" altLang="en-US" dirty="0">
                <a:latin typeface="Consolas" panose="020B0609020204030204" pitchFamily="49" charset="0"/>
              </a:rPr>
              <a:t>中，增加新增的方法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addIngredient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ingredient:Ingredient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this.ingredients.push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(ingredient)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2. 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shopping-list-</a:t>
            </a:r>
            <a:r>
              <a:rPr lang="en-US" altLang="zh-TW" dirty="0" err="1">
                <a:latin typeface="Consolas" panose="020B0609020204030204" pitchFamily="49" charset="0"/>
              </a:rPr>
              <a:t>edit.component.ts</a:t>
            </a:r>
            <a:r>
              <a:rPr lang="zh-TW" altLang="en-US" dirty="0">
                <a:latin typeface="Consolas" panose="020B0609020204030204" pitchFamily="49" charset="0"/>
              </a:rPr>
              <a:t>中，</a:t>
            </a:r>
            <a:endParaRPr lang="en-US" altLang="zh-TW" dirty="0"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刪除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ingredientAdded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newIngredient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刪除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ingredientAdded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Ingredient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刪除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25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801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的新增資料，顯示到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57325" y="1854512"/>
            <a:ext cx="119204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2. 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shopping-list.component.html</a:t>
            </a:r>
            <a:r>
              <a:rPr lang="zh-TW" altLang="en-US" dirty="0">
                <a:latin typeface="Consolas" panose="020B0609020204030204" pitchFamily="49" charset="0"/>
              </a:rPr>
              <a:t>中，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刪除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&lt;app-shopping-edit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ingredientAdded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onIngredientAdded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&gt;&lt;/app-shopping-edit&gt;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3.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shopping-</a:t>
            </a:r>
            <a:r>
              <a:rPr lang="en-US" altLang="zh-TW" dirty="0" err="1">
                <a:latin typeface="Consolas" panose="020B0609020204030204" pitchFamily="49" charset="0"/>
              </a:rPr>
              <a:t>list.component.ts</a:t>
            </a:r>
            <a:r>
              <a:rPr lang="zh-TW" altLang="en-US" dirty="0">
                <a:latin typeface="Consolas" panose="020B0609020204030204" pitchFamily="49" charset="0"/>
              </a:rPr>
              <a:t>中，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刪除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onIngredientAdded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ingredient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Ingredient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ingredients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ingredient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~</a:t>
            </a:r>
            <a:r>
              <a:rPr lang="zh-TW" altLang="en-US" dirty="0">
                <a:latin typeface="Consolas" panose="020B0609020204030204" pitchFamily="49" charset="0"/>
              </a:rPr>
              <a:t>要在</a:t>
            </a:r>
            <a:r>
              <a:rPr lang="en-US" altLang="zh-TW" dirty="0">
                <a:latin typeface="Consolas" panose="020B0609020204030204" pitchFamily="49" charset="0"/>
              </a:rPr>
              <a:t>service</a:t>
            </a:r>
            <a:r>
              <a:rPr lang="zh-TW" altLang="en-US" dirty="0">
                <a:latin typeface="Consolas" panose="020B0609020204030204" pitchFamily="49" charset="0"/>
              </a:rPr>
              <a:t>操作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126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801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的新增資料，顯示到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86623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4. 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shopping-list-</a:t>
            </a:r>
            <a:r>
              <a:rPr lang="en-US" altLang="zh-TW" dirty="0" err="1">
                <a:latin typeface="Consolas" panose="020B0609020204030204" pitchFamily="49" charset="0"/>
              </a:rPr>
              <a:t>edit.component.ts</a:t>
            </a:r>
            <a:r>
              <a:rPr lang="zh-TW" altLang="en-US" dirty="0">
                <a:latin typeface="Consolas" panose="020B0609020204030204" pitchFamily="49" charset="0"/>
              </a:rPr>
              <a:t>中，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宣告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service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，並在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onAddItem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(){}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中，使用在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service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中的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addIngredient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slService:ShoppingListService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onAddItem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this.nameInputRef.nativeElement.value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ingAmount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this.amountInputRef.nativeElement.value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const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newIngredient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new Ingredient(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ingAmount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this.slService.addIngredient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newIngredient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85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801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的新增資料，顯示到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4. In shopping-</a:t>
            </a:r>
            <a:r>
              <a:rPr lang="en-US" altLang="zh-TW" dirty="0" err="1">
                <a:latin typeface="Consolas" panose="020B0609020204030204" pitchFamily="49" charset="0"/>
              </a:rPr>
              <a:t>list.service</a:t>
            </a:r>
            <a:r>
              <a:rPr lang="zh-TW" altLang="en-US" dirty="0">
                <a:latin typeface="Consolas" panose="020B0609020204030204" pitchFamily="49" charset="0"/>
              </a:rPr>
              <a:t>，因為在</a:t>
            </a:r>
            <a:r>
              <a:rPr lang="en-US" altLang="zh-TW" dirty="0">
                <a:latin typeface="Consolas" panose="020B0609020204030204" pitchFamily="49" charset="0"/>
              </a:rPr>
              <a:t>service</a:t>
            </a:r>
            <a:r>
              <a:rPr lang="zh-TW" altLang="en-US" dirty="0">
                <a:latin typeface="Consolas" panose="020B0609020204030204" pitchFamily="49" charset="0"/>
              </a:rPr>
              <a:t>中，</a:t>
            </a:r>
            <a:r>
              <a:rPr lang="en-US" altLang="zh-TW" dirty="0"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latin typeface="Consolas" panose="020B0609020204030204" pitchFamily="49" charset="0"/>
              </a:rPr>
              <a:t>的資料是透過</a:t>
            </a:r>
            <a:r>
              <a:rPr lang="en-US" altLang="zh-TW" dirty="0">
                <a:latin typeface="Consolas" panose="020B0609020204030204" pitchFamily="49" charset="0"/>
              </a:rPr>
              <a:t>slice()</a:t>
            </a:r>
            <a:r>
              <a:rPr lang="zh-TW" altLang="en-US" dirty="0">
                <a:latin typeface="Consolas" panose="020B0609020204030204" pitchFamily="49" charset="0"/>
              </a:rPr>
              <a:t>，並沒有及時回傳更新後的資料，因此使用</a:t>
            </a:r>
            <a:r>
              <a:rPr lang="en-US" altLang="zh-TW" dirty="0" err="1">
                <a:latin typeface="Consolas" panose="020B0609020204030204" pitchFamily="49" charset="0"/>
              </a:rPr>
              <a:t>EventEmitter</a:t>
            </a:r>
            <a:r>
              <a:rPr lang="zh-TW" altLang="en-US" dirty="0">
                <a:latin typeface="Consolas" panose="020B0609020204030204" pitchFamily="49" charset="0"/>
              </a:rPr>
              <a:t>來更新，新增後的資料。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ingredientChanged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=new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&lt;Ingredient[]&gt;();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private ingredients: Ingredient[] = [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new Ingredient('Apples', 5),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new Ingredient('Tomatoes', 10),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];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getIngredients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this.ingredients.slice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addIngredient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ingredient:Ingredient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this.ingredients.push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(ingredient);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this.ingredientChanged.emit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this.ingredients.slice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071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69A6F61-6574-4951-8398-19F51AAE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0" y="1506889"/>
            <a:ext cx="8892073" cy="319107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423FA1E-03BA-426A-BFB8-D553A92E604D}"/>
              </a:ext>
            </a:extLst>
          </p:cNvPr>
          <p:cNvSpPr txBox="1"/>
          <p:nvPr/>
        </p:nvSpPr>
        <p:spPr>
          <a:xfrm>
            <a:off x="2751723" y="2037290"/>
            <a:ext cx="7344000" cy="320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EF95D4-419C-4F06-B03B-7CB9B76A9A6F}"/>
              </a:ext>
            </a:extLst>
          </p:cNvPr>
          <p:cNvSpPr txBox="1"/>
          <p:nvPr/>
        </p:nvSpPr>
        <p:spPr>
          <a:xfrm>
            <a:off x="3572745" y="4697967"/>
            <a:ext cx="252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shopping-</a:t>
            </a:r>
            <a:r>
              <a:rPr lang="en-US" altLang="zh-TW" dirty="0" err="1">
                <a:solidFill>
                  <a:srgbClr val="FF0000"/>
                </a:solidFill>
              </a:rPr>
              <a:t>list.component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DCAD3B-30DC-4CCD-B0A2-A1A6A419F984}"/>
              </a:ext>
            </a:extLst>
          </p:cNvPr>
          <p:cNvSpPr txBox="1"/>
          <p:nvPr/>
        </p:nvSpPr>
        <p:spPr>
          <a:xfrm>
            <a:off x="3009363" y="2037290"/>
            <a:ext cx="7092000" cy="117642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9BDD90-09FF-48D6-AC4D-3B4C0FA1C26F}"/>
              </a:ext>
            </a:extLst>
          </p:cNvPr>
          <p:cNvSpPr txBox="1"/>
          <p:nvPr/>
        </p:nvSpPr>
        <p:spPr>
          <a:xfrm>
            <a:off x="7134171" y="2346864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shopping-list-</a:t>
            </a:r>
            <a:r>
              <a:rPr lang="en-US" altLang="zh-TW" dirty="0" err="1">
                <a:solidFill>
                  <a:srgbClr val="FF0000"/>
                </a:solidFill>
              </a:rPr>
              <a:t>edit.component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801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shopping-list-edit</a:t>
            </a:r>
            <a:r>
              <a:rPr lang="zh-TW" altLang="en-US" sz="2000" b="1" dirty="0"/>
              <a:t>的新增資料，顯示到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5. 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shopping-</a:t>
            </a:r>
            <a:r>
              <a:rPr lang="en-US" altLang="zh-TW" dirty="0" err="1">
                <a:latin typeface="Consolas" panose="020B0609020204030204" pitchFamily="49" charset="0"/>
              </a:rPr>
              <a:t>list.component.ts</a:t>
            </a:r>
            <a:r>
              <a:rPr lang="zh-TW" altLang="en-US" dirty="0">
                <a:latin typeface="Consolas" panose="020B0609020204030204" pitchFamily="49" charset="0"/>
              </a:rPr>
              <a:t>中，因為新增資料後，目前取得的資料方式沒有同步更新，因此使用訂閱的方式取得資料。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6E6149-B38A-49C6-A1FB-FBD79394D8A6}"/>
              </a:ext>
            </a:extLst>
          </p:cNvPr>
          <p:cNvSpPr txBox="1"/>
          <p:nvPr/>
        </p:nvSpPr>
        <p:spPr>
          <a:xfrm>
            <a:off x="446101" y="2712371"/>
            <a:ext cx="10153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this.slService.getIngredients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this.slService.ingredientChanged.subscribe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(ingredients: Ingredient[]) =&gt; {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this.ingredients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= ingredients;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74643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629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recipe</a:t>
            </a:r>
            <a:r>
              <a:rPr lang="zh-TW" altLang="en-US" sz="2000" b="1" dirty="0"/>
              <a:t>中的資料，傳遞到</a:t>
            </a:r>
            <a:r>
              <a:rPr lang="en-US" altLang="zh-TW" sz="2000" b="1" dirty="0"/>
              <a:t>shopping-list</a:t>
            </a:r>
            <a:r>
              <a:rPr lang="zh-TW" altLang="en-US" sz="2000" b="1" dirty="0"/>
              <a:t>。</a:t>
            </a:r>
            <a:endParaRPr lang="en-US" altLang="zh-TW" sz="20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1.</a:t>
            </a:r>
            <a:r>
              <a:rPr lang="zh-TW" altLang="en-US" dirty="0">
                <a:latin typeface="Consolas" panose="020B0609020204030204" pitchFamily="49" charset="0"/>
              </a:rPr>
              <a:t> 修改</a:t>
            </a:r>
            <a:r>
              <a:rPr lang="en-US" altLang="zh-TW" dirty="0" err="1">
                <a:latin typeface="Consolas" panose="020B0609020204030204" pitchFamily="49" charset="0"/>
              </a:rPr>
              <a:t>recipe.model.ts</a:t>
            </a:r>
            <a:r>
              <a:rPr lang="zh-TW" altLang="en-US" dirty="0">
                <a:latin typeface="Consolas" panose="020B0609020204030204" pitchFamily="49" charset="0"/>
              </a:rPr>
              <a:t>檔案，增加</a:t>
            </a:r>
            <a:r>
              <a:rPr lang="en-US" altLang="zh-TW" dirty="0">
                <a:latin typeface="Consolas" panose="020B0609020204030204" pitchFamily="49" charset="0"/>
              </a:rPr>
              <a:t>ingredient model 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8DC07F-57A7-4940-9B85-F5008CC981A3}"/>
              </a:ext>
            </a:extLst>
          </p:cNvPr>
          <p:cNvSpPr txBox="1"/>
          <p:nvPr/>
        </p:nvSpPr>
        <p:spPr>
          <a:xfrm>
            <a:off x="135383" y="2364351"/>
            <a:ext cx="11529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 { Ingredient } from './../shared/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ingredient.model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export class Recipe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public name: string;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public description: string;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public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imagePath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 string;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public ingredients: Ingredient[]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constructor(name: string, desc: string,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imagePath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 string,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ingredients: Ingredient[]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this.name = name;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this.description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desc;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this.imagePath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imagePath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this.ingredients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=ingredients;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59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603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recipe</a:t>
            </a:r>
            <a:r>
              <a:rPr lang="zh-TW" altLang="en-US" sz="2000" b="1" dirty="0"/>
              <a:t>中的資料，傳遞到</a:t>
            </a:r>
            <a:r>
              <a:rPr lang="en-US" altLang="zh-TW" sz="2000" b="1" dirty="0"/>
              <a:t>shopping-list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2.</a:t>
            </a:r>
            <a:r>
              <a:rPr lang="zh-TW" altLang="en-US" dirty="0">
                <a:latin typeface="Consolas" panose="020B0609020204030204" pitchFamily="49" charset="0"/>
              </a:rPr>
              <a:t> 修改</a:t>
            </a:r>
            <a:r>
              <a:rPr lang="en-US" altLang="zh-TW" dirty="0" err="1">
                <a:latin typeface="Consolas" panose="020B0609020204030204" pitchFamily="49" charset="0"/>
              </a:rPr>
              <a:t>recipe.service.ts</a:t>
            </a:r>
            <a:r>
              <a:rPr lang="zh-TW" altLang="en-US" dirty="0">
                <a:latin typeface="Consolas" panose="020B0609020204030204" pitchFamily="49" charset="0"/>
              </a:rPr>
              <a:t>中的資料格式，新增</a:t>
            </a:r>
            <a:r>
              <a:rPr lang="en-US" altLang="zh-TW" dirty="0">
                <a:latin typeface="Consolas" panose="020B0609020204030204" pitchFamily="49" charset="0"/>
              </a:rPr>
              <a:t>ingredient</a:t>
            </a:r>
            <a:r>
              <a:rPr lang="zh-TW" altLang="en-US" dirty="0">
                <a:latin typeface="Consolas" panose="020B0609020204030204" pitchFamily="49" charset="0"/>
              </a:rPr>
              <a:t>資料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C0F280-3589-4F20-AC78-57CBDC95F690}"/>
              </a:ext>
            </a:extLst>
          </p:cNvPr>
          <p:cNvSpPr txBox="1"/>
          <p:nvPr/>
        </p:nvSpPr>
        <p:spPr>
          <a:xfrm>
            <a:off x="284086" y="2188333"/>
            <a:ext cx="1135232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private recipes: Recipe[] = [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new Recipe(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  'A Test Recipe',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  'This is simply a test',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  'https://upload.wikimedia.org/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wikipedia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/commons/1/15/Recipe_logo.jpeg',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  new Ingredient('meat',1),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  new Ingredient('French fires',20)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]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new Recipe('Another Test Recipe',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'This is simply a test',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'https://upload.wikimedia.org/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wikipedia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/commons/1/15/Recipe_logo.jpeg',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new Ingredient('Buns',22),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new Ingredient('Meat',20)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]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];</a:t>
            </a:r>
          </a:p>
        </p:txBody>
      </p:sp>
    </p:spTree>
    <p:extLst>
      <p:ext uri="{BB962C8B-B14F-4D97-AF65-F5344CB8AC3E}">
        <p14:creationId xmlns:p14="http://schemas.microsoft.com/office/powerpoint/2010/main" val="358046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603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recipe</a:t>
            </a:r>
            <a:r>
              <a:rPr lang="zh-TW" altLang="en-US" sz="2000" b="1" dirty="0"/>
              <a:t>中的資料，傳遞到</a:t>
            </a:r>
            <a:r>
              <a:rPr lang="en-US" altLang="zh-TW" sz="2000" b="1" dirty="0"/>
              <a:t>shopping-list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3.</a:t>
            </a:r>
            <a:r>
              <a:rPr lang="zh-TW" altLang="en-US" dirty="0">
                <a:latin typeface="Consolas" panose="020B0609020204030204" pitchFamily="49" charset="0"/>
              </a:rPr>
              <a:t> 修改</a:t>
            </a:r>
            <a:r>
              <a:rPr lang="en-US" altLang="zh-TW" dirty="0">
                <a:latin typeface="Consolas" panose="020B0609020204030204" pitchFamily="49" charset="0"/>
              </a:rPr>
              <a:t>recipe-detail.component.html</a:t>
            </a:r>
            <a:r>
              <a:rPr lang="zh-TW" altLang="en-US" dirty="0">
                <a:latin typeface="Consolas" panose="020B0609020204030204" pitchFamily="49" charset="0"/>
              </a:rPr>
              <a:t>中的顯示資料，新增</a:t>
            </a:r>
            <a:r>
              <a:rPr lang="en-US" altLang="zh-TW" dirty="0">
                <a:latin typeface="Consolas" panose="020B0609020204030204" pitchFamily="49" charset="0"/>
              </a:rPr>
              <a:t>ingredient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975315-D864-4D42-9880-EAFF46B59D1E}"/>
              </a:ext>
            </a:extLst>
          </p:cNvPr>
          <p:cNvSpPr txBox="1"/>
          <p:nvPr/>
        </p:nvSpPr>
        <p:spPr>
          <a:xfrm>
            <a:off x="505657" y="2770664"/>
            <a:ext cx="116863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&lt;ul class="list-group"&gt;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&lt;li class="list-group-item" *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ngFor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="let ingredient of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recipe.ingredients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{{ingredient.name}} - {{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ingredient.amount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&lt;/li&gt;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&lt;/ul&gt;</a:t>
            </a:r>
          </a:p>
        </p:txBody>
      </p:sp>
    </p:spTree>
    <p:extLst>
      <p:ext uri="{BB962C8B-B14F-4D97-AF65-F5344CB8AC3E}">
        <p14:creationId xmlns:p14="http://schemas.microsoft.com/office/powerpoint/2010/main" val="213561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603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recipe</a:t>
            </a:r>
            <a:r>
              <a:rPr lang="zh-TW" altLang="en-US" sz="2000" b="1" dirty="0"/>
              <a:t>中的資料，傳遞到</a:t>
            </a:r>
            <a:r>
              <a:rPr lang="en-US" altLang="zh-TW" sz="2000" b="1" dirty="0"/>
              <a:t>shopping-list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4.</a:t>
            </a:r>
            <a:r>
              <a:rPr lang="zh-TW" altLang="en-US" dirty="0">
                <a:latin typeface="Consolas" panose="020B0609020204030204" pitchFamily="49" charset="0"/>
              </a:rPr>
              <a:t>增加</a:t>
            </a:r>
            <a:r>
              <a:rPr lang="en-US" altLang="zh-TW" dirty="0">
                <a:latin typeface="Consolas" panose="020B0609020204030204" pitchFamily="49" charset="0"/>
              </a:rPr>
              <a:t>recipe-detail.component.html</a:t>
            </a:r>
            <a:r>
              <a:rPr lang="zh-TW" altLang="en-US" dirty="0">
                <a:latin typeface="Consolas" panose="020B0609020204030204" pitchFamily="49" charset="0"/>
              </a:rPr>
              <a:t>中的</a:t>
            </a:r>
            <a:r>
              <a:rPr lang="en-US" altLang="zh-TW" dirty="0">
                <a:latin typeface="Consolas" panose="020B0609020204030204" pitchFamily="49" charset="0"/>
              </a:rPr>
              <a:t>To Shopping List</a:t>
            </a:r>
            <a:r>
              <a:rPr lang="zh-TW" altLang="en-US" dirty="0">
                <a:latin typeface="Consolas" panose="020B0609020204030204" pitchFamily="49" charset="0"/>
              </a:rPr>
              <a:t>的</a:t>
            </a:r>
            <a:r>
              <a:rPr lang="en-US" altLang="zh-TW" dirty="0">
                <a:latin typeface="Consolas" panose="020B0609020204030204" pitchFamily="49" charset="0"/>
              </a:rPr>
              <a:t>menu button</a:t>
            </a:r>
            <a:r>
              <a:rPr lang="zh-TW" altLang="en-US" dirty="0">
                <a:latin typeface="Consolas" panose="020B0609020204030204" pitchFamily="49" charset="0"/>
              </a:rPr>
              <a:t>功能 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16CA2-2108-4CB3-8C6A-84DC0C6DFC1C}"/>
              </a:ext>
            </a:extLst>
          </p:cNvPr>
          <p:cNvSpPr txBox="1"/>
          <p:nvPr/>
        </p:nvSpPr>
        <p:spPr>
          <a:xfrm>
            <a:off x="394422" y="2339576"/>
            <a:ext cx="114031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&lt;ul class="dropdown-menu"&gt;</a:t>
            </a:r>
          </a:p>
          <a:p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  &lt;li&gt;&lt;a (click)="</a:t>
            </a:r>
            <a:r>
              <a:rPr lang="en-US" altLang="zh-TW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onAddToShoppingList</a:t>
            </a:r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()" style="cursor: pointer;"&gt;To Shopping List&lt;/a&gt;&lt;/li&gt;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    &lt;li&gt;&lt;a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="#"&gt;Edit Recipe&lt;/a&gt;&lt;/li&gt;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        &lt;li&gt;&lt;a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="#"&gt;Delete Recipe&lt;/a&gt;&lt;/li&gt;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649107-6073-44FD-8CB8-A04A0FE4D02B}"/>
              </a:ext>
            </a:extLst>
          </p:cNvPr>
          <p:cNvSpPr txBox="1"/>
          <p:nvPr/>
        </p:nvSpPr>
        <p:spPr>
          <a:xfrm>
            <a:off x="446101" y="4208574"/>
            <a:ext cx="1015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5.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recipe-</a:t>
            </a:r>
            <a:r>
              <a:rPr lang="en-US" altLang="zh-TW" dirty="0" err="1">
                <a:latin typeface="Consolas" panose="020B0609020204030204" pitchFamily="49" charset="0"/>
              </a:rPr>
              <a:t>detail.component.ts</a:t>
            </a:r>
            <a:r>
              <a:rPr lang="zh-TW" altLang="en-US" dirty="0">
                <a:latin typeface="Consolas" panose="020B0609020204030204" pitchFamily="49" charset="0"/>
              </a:rPr>
              <a:t>中宣告</a:t>
            </a:r>
            <a:r>
              <a:rPr lang="en-US" altLang="zh-TW" dirty="0" err="1">
                <a:latin typeface="Consolas" panose="020B0609020204030204" pitchFamily="49" charset="0"/>
              </a:rPr>
              <a:t>recipeService</a:t>
            </a:r>
            <a:r>
              <a:rPr lang="zh-TW" altLang="en-US" dirty="0">
                <a:latin typeface="Consolas" panose="020B0609020204030204" pitchFamily="49" charset="0"/>
              </a:rPr>
              <a:t>，並且傳遞目前的</a:t>
            </a:r>
            <a:r>
              <a:rPr lang="en-US" altLang="zh-TW" dirty="0">
                <a:latin typeface="Consolas" panose="020B0609020204030204" pitchFamily="49" charset="0"/>
              </a:rPr>
              <a:t>ingredients</a:t>
            </a:r>
            <a:r>
              <a:rPr lang="zh-TW" altLang="en-US" dirty="0">
                <a:latin typeface="Consolas" panose="020B0609020204030204" pitchFamily="49" charset="0"/>
              </a:rPr>
              <a:t>資料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62CFF0-0DF4-46CF-9729-895487BFD030}"/>
              </a:ext>
            </a:extLst>
          </p:cNvPr>
          <p:cNvSpPr txBox="1"/>
          <p:nvPr/>
        </p:nvSpPr>
        <p:spPr>
          <a:xfrm>
            <a:off x="348447" y="4819653"/>
            <a:ext cx="10251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onAddToShoppingList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this.recipeService.addIngredientsToShoppingList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this.recipe.ingredients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61887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603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recipe</a:t>
            </a:r>
            <a:r>
              <a:rPr lang="zh-TW" altLang="en-US" sz="2000" b="1" dirty="0"/>
              <a:t>中的資料，傳遞到</a:t>
            </a:r>
            <a:r>
              <a:rPr lang="en-US" altLang="zh-TW" sz="2000" b="1" dirty="0"/>
              <a:t>shopping-list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5.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 err="1">
                <a:latin typeface="Consolas" panose="020B0609020204030204" pitchFamily="49" charset="0"/>
              </a:rPr>
              <a:t>recipe.service.ts</a:t>
            </a:r>
            <a:r>
              <a:rPr lang="zh-TW" altLang="en-US" dirty="0">
                <a:latin typeface="Consolas" panose="020B0609020204030204" pitchFamily="49" charset="0"/>
              </a:rPr>
              <a:t>中，</a:t>
            </a:r>
            <a:r>
              <a:rPr lang="en-US" altLang="zh-TW" dirty="0">
                <a:latin typeface="Consolas" panose="020B0609020204030204" pitchFamily="49" charset="0"/>
              </a:rPr>
              <a:t>Inject shopping-</a:t>
            </a:r>
            <a:r>
              <a:rPr lang="en-US" altLang="zh-TW" dirty="0" err="1">
                <a:latin typeface="Consolas" panose="020B0609020204030204" pitchFamily="49" charset="0"/>
              </a:rPr>
              <a:t>list.service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新增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新增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slService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ShoppingListService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新增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addIngredientsToShoppingList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ingredients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Ingredient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slService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addIngredients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ingredients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901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603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，將</a:t>
            </a:r>
            <a:r>
              <a:rPr lang="en-US" altLang="zh-TW" sz="2000" b="1" dirty="0"/>
              <a:t>recipe</a:t>
            </a:r>
            <a:r>
              <a:rPr lang="zh-TW" altLang="en-US" sz="2000" b="1" dirty="0"/>
              <a:t>中的資料，傳遞到</a:t>
            </a:r>
            <a:r>
              <a:rPr lang="en-US" altLang="zh-TW" sz="2000" b="1" dirty="0"/>
              <a:t>shopping-list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D5CC6-30A8-43B8-8C82-049B1A19B8F4}"/>
              </a:ext>
            </a:extLst>
          </p:cNvPr>
          <p:cNvSpPr txBox="1"/>
          <p:nvPr/>
        </p:nvSpPr>
        <p:spPr>
          <a:xfrm>
            <a:off x="348447" y="1827879"/>
            <a:ext cx="1015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6.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shopping-</a:t>
            </a:r>
            <a:r>
              <a:rPr lang="en-US" altLang="zh-TW" dirty="0" err="1">
                <a:latin typeface="Consolas" panose="020B0609020204030204" pitchFamily="49" charset="0"/>
              </a:rPr>
              <a:t>list.service.ts</a:t>
            </a:r>
            <a:r>
              <a:rPr lang="zh-TW" altLang="en-US" dirty="0">
                <a:latin typeface="Consolas" panose="020B0609020204030204" pitchFamily="49" charset="0"/>
              </a:rPr>
              <a:t>中，新增接收來自</a:t>
            </a:r>
            <a:r>
              <a:rPr lang="en-US" altLang="zh-TW" dirty="0" err="1">
                <a:latin typeface="Consolas" panose="020B0609020204030204" pitchFamily="49" charset="0"/>
              </a:rPr>
              <a:t>recipe.service.ts</a:t>
            </a:r>
            <a:r>
              <a:rPr lang="zh-TW" altLang="en-US" dirty="0">
                <a:latin typeface="Consolas" panose="020B0609020204030204" pitchFamily="49" charset="0"/>
              </a:rPr>
              <a:t>的方法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EADE224-A753-4D81-8442-C1180188F15F}"/>
              </a:ext>
            </a:extLst>
          </p:cNvPr>
          <p:cNvSpPr txBox="1"/>
          <p:nvPr/>
        </p:nvSpPr>
        <p:spPr>
          <a:xfrm>
            <a:off x="348447" y="2539684"/>
            <a:ext cx="9319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addIngredients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ingredients:Ingredient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[]){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this.ingredients.push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(...ingredients);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this.ingredientChanged.emit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this.ingredients.slice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3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23B6C28-53B8-4AF3-B910-F8BF44592AA6}"/>
              </a:ext>
            </a:extLst>
          </p:cNvPr>
          <p:cNvGrpSpPr/>
          <p:nvPr/>
        </p:nvGrpSpPr>
        <p:grpSpPr>
          <a:xfrm>
            <a:off x="536359" y="1083800"/>
            <a:ext cx="9863092" cy="4259259"/>
            <a:chOff x="536359" y="1083800"/>
            <a:chExt cx="9863092" cy="425925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01658D-1024-4F39-8BC3-458031DE7931}"/>
                </a:ext>
              </a:extLst>
            </p:cNvPr>
            <p:cNvSpPr/>
            <p:nvPr/>
          </p:nvSpPr>
          <p:spPr>
            <a:xfrm>
              <a:off x="4018625" y="1154098"/>
              <a:ext cx="1935332" cy="585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App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E65D557-D700-4A28-8DCB-B73FF7401B12}"/>
                </a:ext>
              </a:extLst>
            </p:cNvPr>
            <p:cNvSpPr/>
            <p:nvPr/>
          </p:nvSpPr>
          <p:spPr>
            <a:xfrm>
              <a:off x="536359" y="2351467"/>
              <a:ext cx="2127682" cy="585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Header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D163CD-CE01-42BD-96D1-359C9A4559A7}"/>
                </a:ext>
              </a:extLst>
            </p:cNvPr>
            <p:cNvSpPr/>
            <p:nvPr/>
          </p:nvSpPr>
          <p:spPr>
            <a:xfrm>
              <a:off x="8113451" y="2351467"/>
              <a:ext cx="2286000" cy="585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Shopping-list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2A8F9E-C258-46FD-BD45-9DB734810911}"/>
                </a:ext>
              </a:extLst>
            </p:cNvPr>
            <p:cNvSpPr/>
            <p:nvPr/>
          </p:nvSpPr>
          <p:spPr>
            <a:xfrm>
              <a:off x="7680665" y="1083800"/>
              <a:ext cx="2422124" cy="585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ingredient.module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D51C3C0C-F00E-4D9D-A4EC-946D70154084}"/>
                </a:ext>
              </a:extLst>
            </p:cNvPr>
            <p:cNvCxnSpPr>
              <a:stCxn id="2" idx="2"/>
              <a:endCxn id="7" idx="0"/>
            </p:cNvCxnSpPr>
            <p:nvPr/>
          </p:nvCxnSpPr>
          <p:spPr>
            <a:xfrm rot="5400000">
              <a:off x="2987525" y="352700"/>
              <a:ext cx="611443" cy="338609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E09A38E5-6CD7-4A93-B69C-2CE5B656DD4D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rot="16200000" flipH="1">
              <a:off x="6815650" y="-89335"/>
              <a:ext cx="611443" cy="42701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BA635A-1146-4C62-829F-0AD3B25143EC}"/>
                </a:ext>
              </a:extLst>
            </p:cNvPr>
            <p:cNvSpPr/>
            <p:nvPr/>
          </p:nvSpPr>
          <p:spPr>
            <a:xfrm>
              <a:off x="4008270" y="2351467"/>
              <a:ext cx="1935332" cy="585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Recipe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51CAF0F-1031-4064-B545-9DA3B7CF7492}"/>
                </a:ext>
              </a:extLst>
            </p:cNvPr>
            <p:cNvSpPr/>
            <p:nvPr/>
          </p:nvSpPr>
          <p:spPr>
            <a:xfrm>
              <a:off x="6186998" y="4757133"/>
              <a:ext cx="1362723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Recipe-item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52F1C53-2A53-49E7-A309-C2CC2BCB6DF9}"/>
                </a:ext>
              </a:extLst>
            </p:cNvPr>
            <p:cNvSpPr/>
            <p:nvPr/>
          </p:nvSpPr>
          <p:spPr>
            <a:xfrm>
              <a:off x="2547153" y="3363339"/>
              <a:ext cx="1425607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Recipe-detail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A78B572-0CCC-4553-B4B3-DB470FF42B0A}"/>
                </a:ext>
              </a:extLst>
            </p:cNvPr>
            <p:cNvSpPr/>
            <p:nvPr/>
          </p:nvSpPr>
          <p:spPr>
            <a:xfrm>
              <a:off x="6186998" y="3363339"/>
              <a:ext cx="1362723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Recipe-list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52CA145F-6C2D-4849-8B1D-5378383B7DFD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 rot="16200000" flipH="1">
              <a:off x="5709175" y="2204154"/>
              <a:ext cx="425946" cy="18924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38641126-5E91-456B-915C-35C329CAA7A5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5400000">
              <a:off x="3904974" y="2292377"/>
              <a:ext cx="425946" cy="17159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88450B9-94E0-4166-B137-86275CD71DD9}"/>
                </a:ext>
              </a:extLst>
            </p:cNvPr>
            <p:cNvSpPr/>
            <p:nvPr/>
          </p:nvSpPr>
          <p:spPr>
            <a:xfrm>
              <a:off x="8252904" y="3363339"/>
              <a:ext cx="2007094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Shopping-list-edit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2269DEF5-F35D-4339-A15B-628CD786D07C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flipH="1">
              <a:off x="4975936" y="1740024"/>
              <a:ext cx="10355" cy="611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4C93A02C-AD21-416B-9D8B-8D888D908991}"/>
                </a:ext>
              </a:extLst>
            </p:cNvPr>
            <p:cNvCxnSpPr>
              <a:cxnSpLocks/>
              <a:stCxn id="8" idx="2"/>
              <a:endCxn id="39" idx="0"/>
            </p:cNvCxnSpPr>
            <p:nvPr/>
          </p:nvCxnSpPr>
          <p:spPr>
            <a:xfrm>
              <a:off x="9256451" y="2937393"/>
              <a:ext cx="0" cy="425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3F727729-82CD-49D4-A819-50ADA2927A05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>
              <a:off x="6868360" y="3949265"/>
              <a:ext cx="0" cy="807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78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8CBD05-FFBB-430D-AC6C-25473EE3C11E}"/>
              </a:ext>
            </a:extLst>
          </p:cNvPr>
          <p:cNvSpPr txBox="1"/>
          <p:nvPr/>
        </p:nvSpPr>
        <p:spPr>
          <a:xfrm>
            <a:off x="664234" y="318097"/>
            <a:ext cx="618630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recipe-list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中，顯示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recipes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資料。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將在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recipe-item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click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後的選項，顯示在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recipe-detail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上。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shopping-list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的資料，顯示到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shopping-list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上。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shopping-list-edit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的新增資料，顯示到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shopping-list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上。</a:t>
            </a: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recipe-detail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中的資料，傳遞到</a:t>
            </a: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shopping-list</a:t>
            </a:r>
            <a:r>
              <a:rPr lang="zh-TW" altLang="en-US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上。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789D60-EA9A-4411-BAE6-5BB87EAEF7DF}"/>
              </a:ext>
            </a:extLst>
          </p:cNvPr>
          <p:cNvGrpSpPr/>
          <p:nvPr/>
        </p:nvGrpSpPr>
        <p:grpSpPr>
          <a:xfrm>
            <a:off x="1021825" y="3782138"/>
            <a:ext cx="6166045" cy="2757765"/>
            <a:chOff x="2547153" y="1154098"/>
            <a:chExt cx="7852298" cy="41889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E4F4F4-189A-4603-90FD-7053926A4307}"/>
                </a:ext>
              </a:extLst>
            </p:cNvPr>
            <p:cNvSpPr/>
            <p:nvPr/>
          </p:nvSpPr>
          <p:spPr>
            <a:xfrm>
              <a:off x="4018625" y="1154098"/>
              <a:ext cx="1935332" cy="585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App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19AF94-F8BC-4D5F-8CD9-46100FA14019}"/>
                </a:ext>
              </a:extLst>
            </p:cNvPr>
            <p:cNvSpPr/>
            <p:nvPr/>
          </p:nvSpPr>
          <p:spPr>
            <a:xfrm>
              <a:off x="8113451" y="2351467"/>
              <a:ext cx="2286000" cy="585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Shopping-list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925D7C74-AADC-4A3F-A936-0186D28C9688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16200000" flipH="1">
              <a:off x="6815650" y="-89335"/>
              <a:ext cx="611443" cy="42701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C7B7B79-6701-481B-8812-612409719FC3}"/>
                </a:ext>
              </a:extLst>
            </p:cNvPr>
            <p:cNvSpPr/>
            <p:nvPr/>
          </p:nvSpPr>
          <p:spPr>
            <a:xfrm>
              <a:off x="4008270" y="2351467"/>
              <a:ext cx="1935332" cy="585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Recipe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45B1BB-9069-4731-AC8A-6E2995EE1F63}"/>
                </a:ext>
              </a:extLst>
            </p:cNvPr>
            <p:cNvSpPr/>
            <p:nvPr/>
          </p:nvSpPr>
          <p:spPr>
            <a:xfrm>
              <a:off x="6186998" y="4757133"/>
              <a:ext cx="1362723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Recipe-item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762F87-6BBC-4851-99D1-E27DE36FF740}"/>
                </a:ext>
              </a:extLst>
            </p:cNvPr>
            <p:cNvSpPr/>
            <p:nvPr/>
          </p:nvSpPr>
          <p:spPr>
            <a:xfrm>
              <a:off x="2547153" y="3363339"/>
              <a:ext cx="1425607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Recipe-detail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F421FFC-457F-4A5C-AB59-D8F2114FCEF0}"/>
                </a:ext>
              </a:extLst>
            </p:cNvPr>
            <p:cNvSpPr/>
            <p:nvPr/>
          </p:nvSpPr>
          <p:spPr>
            <a:xfrm>
              <a:off x="6186998" y="3363339"/>
              <a:ext cx="1362723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Recipe-list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AB115CD5-2E8C-42C3-B0CC-E769A982F216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rot="16200000" flipH="1">
              <a:off x="5709175" y="2204154"/>
              <a:ext cx="425946" cy="18924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8276BB1C-6D34-4C1A-BB5B-BF5C61B4D8B1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rot="5400000">
              <a:off x="3904974" y="2292377"/>
              <a:ext cx="425946" cy="17159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460F2F-3BBA-4380-A6CC-122A0568FB4C}"/>
                </a:ext>
              </a:extLst>
            </p:cNvPr>
            <p:cNvSpPr/>
            <p:nvPr/>
          </p:nvSpPr>
          <p:spPr>
            <a:xfrm>
              <a:off x="8252904" y="3363339"/>
              <a:ext cx="2007094" cy="585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Shopping-list-edit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57E43EE4-ED33-4D38-AF1A-4CBC78415DBA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4975936" y="1740024"/>
              <a:ext cx="10355" cy="611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F0C3593-D96F-4FCB-8024-45E7E267D2E4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>
              <a:off x="9256451" y="2937393"/>
              <a:ext cx="0" cy="425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4640207B-D373-453F-A1AF-16852F488398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>
              <a:off x="6868360" y="3949265"/>
              <a:ext cx="0" cy="807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969A8B5-18F8-4057-B129-26D1C050B807}"/>
              </a:ext>
            </a:extLst>
          </p:cNvPr>
          <p:cNvSpPr/>
          <p:nvPr/>
        </p:nvSpPr>
        <p:spPr>
          <a:xfrm>
            <a:off x="8269148" y="4231431"/>
            <a:ext cx="2259768" cy="53185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Recipes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78F137E-AC32-469B-85A6-3871901A12CB}"/>
              </a:ext>
            </a:extLst>
          </p:cNvPr>
          <p:cNvSpPr/>
          <p:nvPr/>
        </p:nvSpPr>
        <p:spPr>
          <a:xfrm>
            <a:off x="8269147" y="4956154"/>
            <a:ext cx="2259769" cy="53185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Shopping lists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7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B2D1FD-4FC4-4A1C-97CF-015DD5C3A9D7}"/>
              </a:ext>
            </a:extLst>
          </p:cNvPr>
          <p:cNvSpPr txBox="1"/>
          <p:nvPr/>
        </p:nvSpPr>
        <p:spPr>
          <a:xfrm>
            <a:off x="355107" y="1926454"/>
            <a:ext cx="616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在</a:t>
            </a:r>
            <a:r>
              <a:rPr lang="en-US" altLang="zh-TW" dirty="0"/>
              <a:t>recipe</a:t>
            </a:r>
            <a:r>
              <a:rPr lang="zh-TW" altLang="en-US" dirty="0"/>
              <a:t>資料夾，用手動建立</a:t>
            </a:r>
            <a:r>
              <a:rPr lang="en-US" altLang="zh-TW" dirty="0" err="1"/>
              <a:t>recipe.service.ts</a:t>
            </a:r>
            <a:r>
              <a:rPr lang="zh-TW" altLang="en-US" dirty="0"/>
              <a:t>檔案。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在</a:t>
            </a:r>
            <a:r>
              <a:rPr lang="en-US" altLang="zh-TW" dirty="0"/>
              <a:t>shopping-list</a:t>
            </a:r>
            <a:r>
              <a:rPr lang="zh-TW" altLang="en-US" dirty="0"/>
              <a:t>資料夾，用手動建立</a:t>
            </a:r>
            <a:r>
              <a:rPr lang="en-US" altLang="zh-TW" dirty="0" err="1"/>
              <a:t>shpping-list.service.ts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20C099-7DC9-4B7A-9282-572CE6160CDB}"/>
              </a:ext>
            </a:extLst>
          </p:cNvPr>
          <p:cNvSpPr txBox="1"/>
          <p:nvPr/>
        </p:nvSpPr>
        <p:spPr>
          <a:xfrm>
            <a:off x="446101" y="4025997"/>
            <a:ext cx="64340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順便建立</a:t>
            </a:r>
            <a:r>
              <a:rPr lang="en-US" altLang="zh-TW" dirty="0">
                <a:latin typeface="Consolas" panose="020B0609020204030204" pitchFamily="49" charset="0"/>
              </a:rPr>
              <a:t>shopping-list service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ShoppingListService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F704BC-5D24-4754-869B-D10A1F1EFDD1}"/>
              </a:ext>
            </a:extLst>
          </p:cNvPr>
          <p:cNvSpPr txBox="1"/>
          <p:nvPr/>
        </p:nvSpPr>
        <p:spPr>
          <a:xfrm>
            <a:off x="355107" y="2799088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B1CBFF-9FA2-462B-85D4-F2EC4D8E72D3}"/>
              </a:ext>
            </a:extLst>
          </p:cNvPr>
          <p:cNvSpPr txBox="1"/>
          <p:nvPr/>
        </p:nvSpPr>
        <p:spPr>
          <a:xfrm>
            <a:off x="446101" y="1189608"/>
            <a:ext cx="557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recipe-list</a:t>
            </a:r>
            <a:r>
              <a:rPr lang="zh-TW" altLang="en-US" sz="2000" b="1" dirty="0"/>
              <a:t>中，顯示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data</a:t>
            </a:r>
            <a:r>
              <a:rPr lang="zh-TW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834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B2D1FD-4FC4-4A1C-97CF-015DD5C3A9D7}"/>
              </a:ext>
            </a:extLst>
          </p:cNvPr>
          <p:cNvSpPr txBox="1"/>
          <p:nvPr/>
        </p:nvSpPr>
        <p:spPr>
          <a:xfrm>
            <a:off x="392978" y="1793289"/>
            <a:ext cx="111337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先進行</a:t>
            </a:r>
            <a:r>
              <a:rPr lang="en-US" altLang="zh-TW" dirty="0" err="1"/>
              <a:t>recipe.service.ts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Manage our recipes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將在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recipe-</a:t>
            </a:r>
            <a:r>
              <a:rPr lang="en-US" altLang="zh-TW" dirty="0" err="1">
                <a:solidFill>
                  <a:srgbClr val="00B0F0"/>
                </a:solidFill>
                <a:sym typeface="Wingdings" panose="05000000000000000000" pitchFamily="2" charset="2"/>
              </a:rPr>
              <a:t>list.component.ts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olidFill>
                  <a:srgbClr val="00B0F0"/>
                </a:solidFill>
                <a:sym typeface="Wingdings" panose="05000000000000000000" pitchFamily="2" charset="2"/>
              </a:rPr>
              <a:t>recipes:Recipe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[]=[];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複製到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recipe-service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中，並引入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Recipe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{ Recipe } from "./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recipe.model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private recipes: Recipe[] = [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new Recipe('', ''),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new Recipe('', '', '')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];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getRecipes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this.recipes.slice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 //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不回傳原始資料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551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recipe-list</a:t>
            </a:r>
            <a:r>
              <a:rPr lang="zh-TW" altLang="en-US" sz="2000" b="1" dirty="0"/>
              <a:t>中，顯示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資料。</a:t>
            </a:r>
          </a:p>
        </p:txBody>
      </p:sp>
    </p:spTree>
    <p:extLst>
      <p:ext uri="{BB962C8B-B14F-4D97-AF65-F5344CB8AC3E}">
        <p14:creationId xmlns:p14="http://schemas.microsoft.com/office/powerpoint/2010/main" val="391324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551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recipe-list</a:t>
            </a:r>
            <a:r>
              <a:rPr lang="zh-TW" altLang="en-US" sz="2000" b="1" dirty="0"/>
              <a:t>中，顯示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資料。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14F48D-043C-4915-80DB-F1F570252732}"/>
              </a:ext>
            </a:extLst>
          </p:cNvPr>
          <p:cNvSpPr txBox="1"/>
          <p:nvPr/>
        </p:nvSpPr>
        <p:spPr>
          <a:xfrm>
            <a:off x="446101" y="1747941"/>
            <a:ext cx="7961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4. 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 err="1">
                <a:sym typeface="Wingdings" panose="05000000000000000000" pitchFamily="2" charset="2"/>
              </a:rPr>
              <a:t>recipes.component.ts</a:t>
            </a:r>
            <a:r>
              <a:rPr lang="zh-TW" altLang="en-US" dirty="0">
                <a:sym typeface="Wingdings" panose="05000000000000000000" pitchFamily="2" charset="2"/>
              </a:rPr>
              <a:t>中使用</a:t>
            </a:r>
            <a:r>
              <a:rPr lang="en-US" altLang="zh-TW" dirty="0">
                <a:sym typeface="Wingdings" panose="05000000000000000000" pitchFamily="2" charset="2"/>
              </a:rPr>
              <a:t>providers:[</a:t>
            </a:r>
            <a:r>
              <a:rPr lang="en-US" altLang="zh-TW" dirty="0" err="1">
                <a:sym typeface="Wingdings" panose="05000000000000000000" pitchFamily="2" charset="2"/>
              </a:rPr>
              <a:t>RecipeService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r>
              <a:rPr lang="zh-TW" altLang="en-US" dirty="0">
                <a:sym typeface="Wingdings" panose="05000000000000000000" pitchFamily="2" charset="2"/>
              </a:rPr>
              <a:t>，並引入。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>
                <a:solidFill>
                  <a:srgbClr val="0070C0"/>
                </a:solidFill>
                <a:sym typeface="Wingdings" panose="05000000000000000000" pitchFamily="2" charset="2"/>
              </a:rPr>
              <a:t>recipes.component.ts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和它的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child component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分享同一個實例</a:t>
            </a:r>
            <a:endParaRPr lang="en-US" altLang="zh-TW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In </a:t>
            </a:r>
            <a:r>
              <a:rPr lang="en-US" altLang="zh-TW" dirty="0" err="1">
                <a:sym typeface="Wingdings" panose="05000000000000000000" pitchFamily="2" charset="2"/>
              </a:rPr>
              <a:t>recipes.component.ts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providers:[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RecipeService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5.</a:t>
            </a:r>
            <a:r>
              <a:rPr lang="zh-TW" altLang="en-US" dirty="0">
                <a:sym typeface="Wingdings" panose="05000000000000000000" pitchFamily="2" charset="2"/>
              </a:rPr>
              <a:t> 在</a:t>
            </a:r>
            <a:r>
              <a:rPr lang="en-US" altLang="zh-TW" dirty="0">
                <a:sym typeface="Wingdings" panose="05000000000000000000" pitchFamily="2" charset="2"/>
              </a:rPr>
              <a:t>recipe-</a:t>
            </a:r>
            <a:r>
              <a:rPr lang="en-US" altLang="zh-TW" dirty="0" err="1">
                <a:sym typeface="Wingdings" panose="05000000000000000000" pitchFamily="2" charset="2"/>
              </a:rPr>
              <a:t>list.component.ts</a:t>
            </a:r>
            <a:r>
              <a:rPr lang="zh-TW" altLang="en-US" dirty="0">
                <a:sym typeface="Wingdings" panose="05000000000000000000" pitchFamily="2" charset="2"/>
              </a:rPr>
              <a:t>中，取得</a:t>
            </a:r>
            <a:r>
              <a:rPr lang="en-US" altLang="zh-TW" dirty="0">
                <a:sym typeface="Wingdings" panose="05000000000000000000" pitchFamily="2" charset="2"/>
              </a:rPr>
              <a:t>service</a:t>
            </a:r>
            <a:r>
              <a:rPr lang="zh-TW" altLang="en-US" dirty="0">
                <a:sym typeface="Wingdings" panose="05000000000000000000" pitchFamily="2" charset="2"/>
              </a:rPr>
              <a:t>資料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In recipes-</a:t>
            </a:r>
            <a:r>
              <a:rPr lang="en-US" altLang="zh-TW" dirty="0" err="1">
                <a:sym typeface="Wingdings" panose="05000000000000000000" pitchFamily="2" charset="2"/>
              </a:rPr>
              <a:t>list.component.ts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recipes: Recipe[];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constructor(private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recipeService:RecipeService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this.recipes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this.recipeService.getRecipes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366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4768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和子元件傳遞資料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14F48D-043C-4915-80DB-F1F570252732}"/>
              </a:ext>
            </a:extLst>
          </p:cNvPr>
          <p:cNvSpPr txBox="1"/>
          <p:nvPr/>
        </p:nvSpPr>
        <p:spPr>
          <a:xfrm>
            <a:off x="446100" y="1747941"/>
            <a:ext cx="110238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之前作法是，使用</a:t>
            </a:r>
            <a:r>
              <a:rPr lang="en-US" altLang="zh-TW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decorator input</a:t>
            </a:r>
            <a:r>
              <a:rPr lang="zh-TW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和</a:t>
            </a:r>
            <a:r>
              <a:rPr lang="en-US" altLang="zh-TW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output</a:t>
            </a:r>
            <a:r>
              <a:rPr lang="zh-TW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傳遞資料</a:t>
            </a:r>
            <a:endParaRPr lang="en-US" altLang="zh-TW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(@Output)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>
                <a:sym typeface="Wingdings" panose="05000000000000000000" pitchFamily="2" charset="2"/>
              </a:rPr>
              <a:t>recipe-item</a:t>
            </a:r>
            <a:r>
              <a:rPr lang="zh-TW" altLang="en-US" dirty="0">
                <a:sym typeface="Wingdings" panose="05000000000000000000" pitchFamily="2" charset="2"/>
              </a:rPr>
              <a:t>元件中，透過</a:t>
            </a:r>
            <a:r>
              <a:rPr lang="en-US" altLang="zh-TW" dirty="0">
                <a:sym typeface="Wingdings" panose="05000000000000000000" pitchFamily="2" charset="2"/>
              </a:rPr>
              <a:t>(variable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recipeSelected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en-US" altLang="zh-TW" dirty="0" err="1">
                <a:sym typeface="Wingdings" panose="05000000000000000000" pitchFamily="2" charset="2"/>
              </a:rPr>
              <a:t>EventEmitter</a:t>
            </a:r>
            <a:r>
              <a:rPr lang="zh-TW" altLang="en-US" dirty="0">
                <a:sym typeface="Wingdings" panose="05000000000000000000" pitchFamily="2" charset="2"/>
              </a:rPr>
              <a:t>傳遞</a:t>
            </a:r>
            <a:r>
              <a:rPr lang="en-US" altLang="zh-TW" dirty="0">
                <a:sym typeface="Wingdings" panose="05000000000000000000" pitchFamily="2" charset="2"/>
              </a:rPr>
              <a:t>event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recipe-list</a:t>
            </a:r>
            <a:r>
              <a:rPr lang="zh-TW" altLang="en-US" dirty="0">
                <a:sym typeface="Wingdings" panose="05000000000000000000" pitchFamily="2" charset="2"/>
              </a:rPr>
              <a:t>元件，再用同樣的方式</a:t>
            </a:r>
            <a:r>
              <a:rPr lang="en-US" altLang="zh-TW" dirty="0">
                <a:sym typeface="Wingdings" panose="05000000000000000000" pitchFamily="2" charset="2"/>
              </a:rPr>
              <a:t>(variable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recipeWasSelected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en-US" altLang="zh-TW" dirty="0" err="1">
                <a:sym typeface="Wingdings" panose="05000000000000000000" pitchFamily="2" charset="2"/>
              </a:rPr>
              <a:t>EventEmitter</a:t>
            </a:r>
            <a:r>
              <a:rPr lang="zh-TW" altLang="en-US" dirty="0">
                <a:sym typeface="Wingdings" panose="05000000000000000000" pitchFamily="2" charset="2"/>
              </a:rPr>
              <a:t>傳遞到</a:t>
            </a:r>
            <a:r>
              <a:rPr lang="en-US" altLang="zh-TW" dirty="0">
                <a:sym typeface="Wingdings" panose="05000000000000000000" pitchFamily="2" charset="2"/>
              </a:rPr>
              <a:t>recipes</a:t>
            </a:r>
            <a:r>
              <a:rPr lang="zh-TW" altLang="en-US" dirty="0">
                <a:sym typeface="Wingdings" panose="05000000000000000000" pitchFamily="2" charset="2"/>
              </a:rPr>
              <a:t>元件。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&lt;app-recipe-item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*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ngFor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="let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recipeEl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of recipes"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[recipe]="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recipeEl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recipeSelected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onRecipeSelected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recipeEl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"&gt;&lt;/app-recipe-item&gt;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&lt;app-recipe-list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recipeWasSelected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)="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selectedRecipe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$event"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&gt;&lt;/app-recipe-list&gt;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再使用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(@Input)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，</a:t>
            </a:r>
            <a:r>
              <a:rPr lang="zh-TW" altLang="en-US" dirty="0">
                <a:sym typeface="Wingdings" panose="05000000000000000000" pitchFamily="2" charset="2"/>
              </a:rPr>
              <a:t>從</a:t>
            </a:r>
            <a:r>
              <a:rPr lang="en-US" altLang="zh-TW" dirty="0" err="1">
                <a:sym typeface="Wingdings" panose="05000000000000000000" pitchFamily="2" charset="2"/>
              </a:rPr>
              <a:t>recipes.component.ts</a:t>
            </a:r>
            <a:r>
              <a:rPr lang="zh-TW" altLang="en-US" dirty="0">
                <a:sym typeface="Wingdings" panose="05000000000000000000" pitchFamily="2" charset="2"/>
              </a:rPr>
              <a:t>傳遞資料到</a:t>
            </a:r>
            <a:r>
              <a:rPr lang="en-US" altLang="zh-TW" dirty="0">
                <a:sym typeface="Wingdings" panose="05000000000000000000" pitchFamily="2" charset="2"/>
              </a:rPr>
              <a:t>recipe-</a:t>
            </a:r>
            <a:r>
              <a:rPr lang="en-US" altLang="zh-TW" dirty="0" err="1">
                <a:sym typeface="Wingdings" panose="05000000000000000000" pitchFamily="2" charset="2"/>
              </a:rPr>
              <a:t>detail.component.ts</a:t>
            </a:r>
            <a:r>
              <a:rPr lang="zh-TW" altLang="en-US" dirty="0">
                <a:sym typeface="Wingdings" panose="05000000000000000000" pitchFamily="2" charset="2"/>
              </a:rPr>
              <a:t>中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&lt;app-recipe-detail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*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ngIf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selectedRecipe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 else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infoText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"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[recipe]="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selectedRecipe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&lt;/app-recipe-detail&gt;</a:t>
            </a:r>
          </a:p>
          <a:p>
            <a:endParaRPr lang="en-US" altLang="zh-TW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091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CDC0E0-8171-4F2F-8136-88EBD536C1FB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Services</a:t>
            </a:r>
            <a:endParaRPr lang="en-US" altLang="zh-TW" sz="2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A90FB5-0810-4663-8E05-4219F887DD73}"/>
              </a:ext>
            </a:extLst>
          </p:cNvPr>
          <p:cNvSpPr txBox="1"/>
          <p:nvPr/>
        </p:nvSpPr>
        <p:spPr>
          <a:xfrm>
            <a:off x="446101" y="1189608"/>
            <a:ext cx="4768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透過</a:t>
            </a:r>
            <a:r>
              <a:rPr lang="en-US" altLang="zh-TW" sz="2000" b="1" dirty="0"/>
              <a:t>service</a:t>
            </a:r>
            <a:r>
              <a:rPr lang="zh-TW" altLang="en-US" sz="2000" b="1" dirty="0"/>
              <a:t>，在</a:t>
            </a:r>
            <a:r>
              <a:rPr lang="en-US" altLang="zh-TW" sz="2000" b="1" dirty="0"/>
              <a:t>recipes</a:t>
            </a:r>
            <a:r>
              <a:rPr lang="zh-TW" altLang="en-US" sz="2000" b="1" dirty="0"/>
              <a:t>和子元件傳遞資料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14F48D-043C-4915-80DB-F1F570252732}"/>
              </a:ext>
            </a:extLst>
          </p:cNvPr>
          <p:cNvSpPr txBox="1"/>
          <p:nvPr/>
        </p:nvSpPr>
        <p:spPr>
          <a:xfrm>
            <a:off x="446100" y="1747941"/>
            <a:ext cx="110238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目標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當在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中，選擇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item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之後，直接透過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recipe-detail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顯示，不透過中間的</a:t>
            </a:r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components</a:t>
            </a:r>
          </a:p>
          <a:p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在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recipe-</a:t>
            </a:r>
            <a:r>
              <a:rPr lang="en-US" altLang="zh-TW" dirty="0" err="1">
                <a:latin typeface="Consolas" panose="020B0609020204030204" pitchFamily="49" charset="0"/>
                <a:sym typeface="Wingdings" panose="05000000000000000000" pitchFamily="2" charset="2"/>
              </a:rPr>
              <a:t>item.component.ts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中，將之前的一些 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Output decorator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刪掉</a:t>
            </a: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刪除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recipe-item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@Output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將</a:t>
            </a:r>
            <a:r>
              <a:rPr lang="en-US" altLang="zh-TW" dirty="0" err="1">
                <a:sym typeface="Wingdings" panose="05000000000000000000" pitchFamily="2" charset="2"/>
              </a:rPr>
              <a:t>onSelected</a:t>
            </a:r>
            <a:r>
              <a:rPr lang="en-US" altLang="zh-TW" dirty="0">
                <a:sym typeface="Wingdings" panose="05000000000000000000" pitchFamily="2" charset="2"/>
              </a:rPr>
              <a:t>(){ }</a:t>
            </a:r>
            <a:r>
              <a:rPr lang="zh-TW" altLang="en-US" dirty="0">
                <a:sym typeface="Wingdings" panose="05000000000000000000" pitchFamily="2" charset="2"/>
              </a:rPr>
              <a:t> 中的方法改成由</a:t>
            </a:r>
            <a:r>
              <a:rPr lang="en-US" altLang="zh-TW" dirty="0" err="1">
                <a:sym typeface="Wingdings" panose="05000000000000000000" pitchFamily="2" charset="2"/>
              </a:rPr>
              <a:t>recipe.service.ts</a:t>
            </a:r>
            <a:r>
              <a:rPr lang="zh-TW" altLang="en-US" dirty="0">
                <a:sym typeface="Wingdings" panose="05000000000000000000" pitchFamily="2" charset="2"/>
              </a:rPr>
              <a:t>更改資訊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>
                <a:sym typeface="Wingdings" panose="05000000000000000000" pitchFamily="2" charset="2"/>
              </a:rPr>
              <a:t>constructor</a:t>
            </a:r>
            <a:r>
              <a:rPr lang="zh-TW" altLang="en-US" dirty="0">
                <a:sym typeface="Wingdings" panose="05000000000000000000" pitchFamily="2" charset="2"/>
              </a:rPr>
              <a:t>中，宣告</a:t>
            </a:r>
            <a:r>
              <a:rPr lang="en-US" altLang="zh-TW" dirty="0" err="1">
                <a:sym typeface="Wingdings" panose="05000000000000000000" pitchFamily="2" charset="2"/>
              </a:rPr>
              <a:t>recipeService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等</a:t>
            </a:r>
            <a:r>
              <a:rPr lang="en-US" altLang="zh-TW" dirty="0">
                <a:sym typeface="Wingdings" panose="05000000000000000000" pitchFamily="2" charset="2"/>
              </a:rPr>
              <a:t>2</a:t>
            </a:r>
            <a:r>
              <a:rPr lang="zh-TW" altLang="en-US" dirty="0">
                <a:sym typeface="Wingdings" panose="05000000000000000000" pitchFamily="2" charset="2"/>
              </a:rPr>
              <a:t>做完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RecipeItemComponent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implements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@Input() recipe: Recipe;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recipeService:RecipeService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onSelected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this.recipeService.recipeSelected.emit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this.recipe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460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2373</Words>
  <Application>Microsoft Office PowerPoint</Application>
  <PresentationFormat>寬螢幕</PresentationFormat>
  <Paragraphs>346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義諴 陳</dc:creator>
  <cp:lastModifiedBy>義諴 陳</cp:lastModifiedBy>
  <cp:revision>3</cp:revision>
  <dcterms:created xsi:type="dcterms:W3CDTF">2022-05-27T02:10:17Z</dcterms:created>
  <dcterms:modified xsi:type="dcterms:W3CDTF">2022-05-28T05:38:24Z</dcterms:modified>
</cp:coreProperties>
</file>