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5"/>
  </p:notesMasterIdLst>
  <p:sldIdLst>
    <p:sldId id="256" r:id="rId2"/>
    <p:sldId id="293" r:id="rId3"/>
    <p:sldId id="329" r:id="rId4"/>
    <p:sldId id="298" r:id="rId5"/>
    <p:sldId id="330" r:id="rId6"/>
    <p:sldId id="292" r:id="rId7"/>
    <p:sldId id="297"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01" r:id="rId22"/>
    <p:sldId id="302" r:id="rId23"/>
    <p:sldId id="323" r:id="rId24"/>
    <p:sldId id="324" r:id="rId25"/>
    <p:sldId id="325" r:id="rId26"/>
    <p:sldId id="303" r:id="rId27"/>
    <p:sldId id="304" r:id="rId28"/>
    <p:sldId id="327" r:id="rId29"/>
    <p:sldId id="328" r:id="rId30"/>
    <p:sldId id="307" r:id="rId31"/>
    <p:sldId id="308" r:id="rId32"/>
    <p:sldId id="309" r:id="rId33"/>
    <p:sldId id="326" r:id="rId3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D83C04"/>
    <a:srgbClr val="D34A0D"/>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6" autoAdjust="0"/>
    <p:restoredTop sz="90929"/>
  </p:normalViewPr>
  <p:slideViewPr>
    <p:cSldViewPr>
      <p:cViewPr varScale="1">
        <p:scale>
          <a:sx n="71" d="100"/>
          <a:sy n="71" d="100"/>
        </p:scale>
        <p:origin x="-3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5FBEB37-5A51-41D4-8075-A6B6CA3DAB81}" type="slidenum">
              <a:rPr lang="en-US" altLang="zh-CN"/>
              <a:pPr/>
              <a:t>‹#›</a:t>
            </a:fld>
            <a:endParaRPr lang="en-US" altLang="zh-CN"/>
          </a:p>
        </p:txBody>
      </p:sp>
    </p:spTree>
    <p:extLst>
      <p:ext uri="{BB962C8B-B14F-4D97-AF65-F5344CB8AC3E}">
        <p14:creationId xmlns:p14="http://schemas.microsoft.com/office/powerpoint/2010/main" val="28595592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0"/>
            <a:ext cx="9147175" cy="6867525"/>
            <a:chOff x="-2" y="0"/>
            <a:chExt cx="5762" cy="4326"/>
          </a:xfrm>
        </p:grpSpPr>
        <p:grpSp>
          <p:nvGrpSpPr>
            <p:cNvPr id="4099" name="Group 3"/>
            <p:cNvGrpSpPr>
              <a:grpSpLocks/>
            </p:cNvGrpSpPr>
            <p:nvPr userDrawn="1"/>
          </p:nvGrpSpPr>
          <p:grpSpPr bwMode="auto">
            <a:xfrm>
              <a:off x="-2" y="0"/>
              <a:ext cx="5712" cy="4326"/>
              <a:chOff x="-2" y="0"/>
              <a:chExt cx="5712" cy="4326"/>
            </a:xfrm>
          </p:grpSpPr>
          <p:sp>
            <p:nvSpPr>
              <p:cNvPr id="4100" name="Rectangle 4"/>
              <p:cNvSpPr>
                <a:spLocks noChangeArrowheads="1"/>
              </p:cNvSpPr>
              <p:nvPr/>
            </p:nvSpPr>
            <p:spPr bwMode="auto">
              <a:xfrm>
                <a:off x="-2"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 name="Rectangle 5"/>
              <p:cNvSpPr>
                <a:spLocks noChangeArrowheads="1"/>
              </p:cNvSpPr>
              <p:nvPr/>
            </p:nvSpPr>
            <p:spPr bwMode="auto">
              <a:xfrm>
                <a:off x="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 name="Rectangle 6"/>
              <p:cNvSpPr>
                <a:spLocks noChangeArrowheads="1"/>
              </p:cNvSpPr>
              <p:nvPr/>
            </p:nvSpPr>
            <p:spPr bwMode="auto">
              <a:xfrm>
                <a:off x="1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3" name="Rectangle 7"/>
              <p:cNvSpPr>
                <a:spLocks noChangeArrowheads="1"/>
              </p:cNvSpPr>
              <p:nvPr/>
            </p:nvSpPr>
            <p:spPr bwMode="auto">
              <a:xfrm>
                <a:off x="2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 name="Rectangle 8"/>
              <p:cNvSpPr>
                <a:spLocks noChangeArrowheads="1"/>
              </p:cNvSpPr>
              <p:nvPr/>
            </p:nvSpPr>
            <p:spPr bwMode="auto">
              <a:xfrm>
                <a:off x="3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 name="Rectangle 9"/>
              <p:cNvSpPr>
                <a:spLocks noChangeArrowheads="1"/>
              </p:cNvSpPr>
              <p:nvPr/>
            </p:nvSpPr>
            <p:spPr bwMode="auto">
              <a:xfrm>
                <a:off x="4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6" name="Rectangle 10"/>
              <p:cNvSpPr>
                <a:spLocks noChangeArrowheads="1"/>
              </p:cNvSpPr>
              <p:nvPr/>
            </p:nvSpPr>
            <p:spPr bwMode="auto">
              <a:xfrm>
                <a:off x="5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 name="Rectangle 11"/>
              <p:cNvSpPr>
                <a:spLocks noChangeArrowheads="1"/>
              </p:cNvSpPr>
              <p:nvPr/>
            </p:nvSpPr>
            <p:spPr bwMode="auto">
              <a:xfrm>
                <a:off x="6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 name="Rectangle 12"/>
              <p:cNvSpPr>
                <a:spLocks noChangeArrowheads="1"/>
              </p:cNvSpPr>
              <p:nvPr/>
            </p:nvSpPr>
            <p:spPr bwMode="auto">
              <a:xfrm>
                <a:off x="7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9" name="Rectangle 13"/>
              <p:cNvSpPr>
                <a:spLocks noChangeArrowheads="1"/>
              </p:cNvSpPr>
              <p:nvPr/>
            </p:nvSpPr>
            <p:spPr bwMode="auto">
              <a:xfrm>
                <a:off x="8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0" name="Rectangle 14"/>
              <p:cNvSpPr>
                <a:spLocks noChangeArrowheads="1"/>
              </p:cNvSpPr>
              <p:nvPr/>
            </p:nvSpPr>
            <p:spPr bwMode="auto">
              <a:xfrm>
                <a:off x="9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 name="Rectangle 15"/>
              <p:cNvSpPr>
                <a:spLocks noChangeArrowheads="1"/>
              </p:cNvSpPr>
              <p:nvPr/>
            </p:nvSpPr>
            <p:spPr bwMode="auto">
              <a:xfrm>
                <a:off x="10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 name="Rectangle 16"/>
              <p:cNvSpPr>
                <a:spLocks noChangeArrowheads="1"/>
              </p:cNvSpPr>
              <p:nvPr/>
            </p:nvSpPr>
            <p:spPr bwMode="auto">
              <a:xfrm>
                <a:off x="11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 name="Rectangle 17"/>
              <p:cNvSpPr>
                <a:spLocks noChangeArrowheads="1"/>
              </p:cNvSpPr>
              <p:nvPr/>
            </p:nvSpPr>
            <p:spPr bwMode="auto">
              <a:xfrm>
                <a:off x="12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4" name="Rectangle 18"/>
              <p:cNvSpPr>
                <a:spLocks noChangeArrowheads="1"/>
              </p:cNvSpPr>
              <p:nvPr/>
            </p:nvSpPr>
            <p:spPr bwMode="auto">
              <a:xfrm>
                <a:off x="13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5" name="Rectangle 19"/>
              <p:cNvSpPr>
                <a:spLocks noChangeArrowheads="1"/>
              </p:cNvSpPr>
              <p:nvPr/>
            </p:nvSpPr>
            <p:spPr bwMode="auto">
              <a:xfrm>
                <a:off x="14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 name="Rectangle 20"/>
              <p:cNvSpPr>
                <a:spLocks noChangeArrowheads="1"/>
              </p:cNvSpPr>
              <p:nvPr/>
            </p:nvSpPr>
            <p:spPr bwMode="auto">
              <a:xfrm>
                <a:off x="15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7" name="Rectangle 21"/>
              <p:cNvSpPr>
                <a:spLocks noChangeArrowheads="1"/>
              </p:cNvSpPr>
              <p:nvPr/>
            </p:nvSpPr>
            <p:spPr bwMode="auto">
              <a:xfrm>
                <a:off x="16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8" name="Rectangle 22"/>
              <p:cNvSpPr>
                <a:spLocks noChangeArrowheads="1"/>
              </p:cNvSpPr>
              <p:nvPr/>
            </p:nvSpPr>
            <p:spPr bwMode="auto">
              <a:xfrm>
                <a:off x="17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9" name="Rectangle 23"/>
              <p:cNvSpPr>
                <a:spLocks noChangeArrowheads="1"/>
              </p:cNvSpPr>
              <p:nvPr/>
            </p:nvSpPr>
            <p:spPr bwMode="auto">
              <a:xfrm>
                <a:off x="18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0" name="Rectangle 24"/>
              <p:cNvSpPr>
                <a:spLocks noChangeArrowheads="1"/>
              </p:cNvSpPr>
              <p:nvPr/>
            </p:nvSpPr>
            <p:spPr bwMode="auto">
              <a:xfrm>
                <a:off x="19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1" name="Rectangle 25"/>
              <p:cNvSpPr>
                <a:spLocks noChangeArrowheads="1"/>
              </p:cNvSpPr>
              <p:nvPr/>
            </p:nvSpPr>
            <p:spPr bwMode="auto">
              <a:xfrm>
                <a:off x="20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2" name="Rectangle 26"/>
              <p:cNvSpPr>
                <a:spLocks noChangeArrowheads="1"/>
              </p:cNvSpPr>
              <p:nvPr/>
            </p:nvSpPr>
            <p:spPr bwMode="auto">
              <a:xfrm>
                <a:off x="21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3" name="Rectangle 27"/>
              <p:cNvSpPr>
                <a:spLocks noChangeArrowheads="1"/>
              </p:cNvSpPr>
              <p:nvPr/>
            </p:nvSpPr>
            <p:spPr bwMode="auto">
              <a:xfrm>
                <a:off x="22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4" name="Rectangle 28"/>
              <p:cNvSpPr>
                <a:spLocks noChangeArrowheads="1"/>
              </p:cNvSpPr>
              <p:nvPr/>
            </p:nvSpPr>
            <p:spPr bwMode="auto">
              <a:xfrm>
                <a:off x="23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5" name="Rectangle 29"/>
              <p:cNvSpPr>
                <a:spLocks noChangeArrowheads="1"/>
              </p:cNvSpPr>
              <p:nvPr/>
            </p:nvSpPr>
            <p:spPr bwMode="auto">
              <a:xfrm>
                <a:off x="23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6" name="Rectangle 30"/>
              <p:cNvSpPr>
                <a:spLocks noChangeArrowheads="1"/>
              </p:cNvSpPr>
              <p:nvPr/>
            </p:nvSpPr>
            <p:spPr bwMode="auto">
              <a:xfrm>
                <a:off x="24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7" name="Rectangle 31"/>
              <p:cNvSpPr>
                <a:spLocks noChangeArrowheads="1"/>
              </p:cNvSpPr>
              <p:nvPr/>
            </p:nvSpPr>
            <p:spPr bwMode="auto">
              <a:xfrm>
                <a:off x="25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8" name="Rectangle 32"/>
              <p:cNvSpPr>
                <a:spLocks noChangeArrowheads="1"/>
              </p:cNvSpPr>
              <p:nvPr/>
            </p:nvSpPr>
            <p:spPr bwMode="auto">
              <a:xfrm>
                <a:off x="26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9" name="Rectangle 33"/>
              <p:cNvSpPr>
                <a:spLocks noChangeArrowheads="1"/>
              </p:cNvSpPr>
              <p:nvPr/>
            </p:nvSpPr>
            <p:spPr bwMode="auto">
              <a:xfrm>
                <a:off x="27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0" name="Rectangle 34"/>
              <p:cNvSpPr>
                <a:spLocks noChangeArrowheads="1"/>
              </p:cNvSpPr>
              <p:nvPr/>
            </p:nvSpPr>
            <p:spPr bwMode="auto">
              <a:xfrm>
                <a:off x="28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1" name="Rectangle 35"/>
              <p:cNvSpPr>
                <a:spLocks noChangeArrowheads="1"/>
              </p:cNvSpPr>
              <p:nvPr/>
            </p:nvSpPr>
            <p:spPr bwMode="auto">
              <a:xfrm>
                <a:off x="29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2" name="Rectangle 36"/>
              <p:cNvSpPr>
                <a:spLocks noChangeArrowheads="1"/>
              </p:cNvSpPr>
              <p:nvPr/>
            </p:nvSpPr>
            <p:spPr bwMode="auto">
              <a:xfrm>
                <a:off x="30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3" name="Rectangle 37"/>
              <p:cNvSpPr>
                <a:spLocks noChangeArrowheads="1"/>
              </p:cNvSpPr>
              <p:nvPr/>
            </p:nvSpPr>
            <p:spPr bwMode="auto">
              <a:xfrm>
                <a:off x="31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4" name="Rectangle 38"/>
              <p:cNvSpPr>
                <a:spLocks noChangeArrowheads="1"/>
              </p:cNvSpPr>
              <p:nvPr/>
            </p:nvSpPr>
            <p:spPr bwMode="auto">
              <a:xfrm>
                <a:off x="32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5" name="Rectangle 39"/>
              <p:cNvSpPr>
                <a:spLocks noChangeArrowheads="1"/>
              </p:cNvSpPr>
              <p:nvPr/>
            </p:nvSpPr>
            <p:spPr bwMode="auto">
              <a:xfrm>
                <a:off x="33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6" name="Rectangle 40"/>
              <p:cNvSpPr>
                <a:spLocks noChangeArrowheads="1"/>
              </p:cNvSpPr>
              <p:nvPr/>
            </p:nvSpPr>
            <p:spPr bwMode="auto">
              <a:xfrm>
                <a:off x="34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 name="Rectangle 41"/>
              <p:cNvSpPr>
                <a:spLocks noChangeArrowheads="1"/>
              </p:cNvSpPr>
              <p:nvPr/>
            </p:nvSpPr>
            <p:spPr bwMode="auto">
              <a:xfrm>
                <a:off x="35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8" name="Rectangle 42"/>
              <p:cNvSpPr>
                <a:spLocks noChangeArrowheads="1"/>
              </p:cNvSpPr>
              <p:nvPr/>
            </p:nvSpPr>
            <p:spPr bwMode="auto">
              <a:xfrm>
                <a:off x="36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9" name="Rectangle 43"/>
              <p:cNvSpPr>
                <a:spLocks noChangeArrowheads="1"/>
              </p:cNvSpPr>
              <p:nvPr/>
            </p:nvSpPr>
            <p:spPr bwMode="auto">
              <a:xfrm>
                <a:off x="37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0" name="Rectangle 44"/>
              <p:cNvSpPr>
                <a:spLocks noChangeArrowheads="1"/>
              </p:cNvSpPr>
              <p:nvPr/>
            </p:nvSpPr>
            <p:spPr bwMode="auto">
              <a:xfrm>
                <a:off x="38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1" name="Rectangle 45"/>
              <p:cNvSpPr>
                <a:spLocks noChangeArrowheads="1"/>
              </p:cNvSpPr>
              <p:nvPr/>
            </p:nvSpPr>
            <p:spPr bwMode="auto">
              <a:xfrm>
                <a:off x="39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2" name="Rectangle 46"/>
              <p:cNvSpPr>
                <a:spLocks noChangeArrowheads="1"/>
              </p:cNvSpPr>
              <p:nvPr/>
            </p:nvSpPr>
            <p:spPr bwMode="auto">
              <a:xfrm>
                <a:off x="40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3" name="Rectangle 47"/>
              <p:cNvSpPr>
                <a:spLocks noChangeArrowheads="1"/>
              </p:cNvSpPr>
              <p:nvPr/>
            </p:nvSpPr>
            <p:spPr bwMode="auto">
              <a:xfrm>
                <a:off x="41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4" name="Rectangle 48"/>
              <p:cNvSpPr>
                <a:spLocks noChangeArrowheads="1"/>
              </p:cNvSpPr>
              <p:nvPr/>
            </p:nvSpPr>
            <p:spPr bwMode="auto">
              <a:xfrm>
                <a:off x="42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5" name="Rectangle 49"/>
              <p:cNvSpPr>
                <a:spLocks noChangeArrowheads="1"/>
              </p:cNvSpPr>
              <p:nvPr/>
            </p:nvSpPr>
            <p:spPr bwMode="auto">
              <a:xfrm>
                <a:off x="43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6" name="Rectangle 50"/>
              <p:cNvSpPr>
                <a:spLocks noChangeArrowheads="1"/>
              </p:cNvSpPr>
              <p:nvPr/>
            </p:nvSpPr>
            <p:spPr bwMode="auto">
              <a:xfrm>
                <a:off x="44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7" name="Rectangle 51"/>
              <p:cNvSpPr>
                <a:spLocks noChangeArrowheads="1"/>
              </p:cNvSpPr>
              <p:nvPr/>
            </p:nvSpPr>
            <p:spPr bwMode="auto">
              <a:xfrm>
                <a:off x="45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8" name="Rectangle 52"/>
              <p:cNvSpPr>
                <a:spLocks noChangeArrowheads="1"/>
              </p:cNvSpPr>
              <p:nvPr/>
            </p:nvSpPr>
            <p:spPr bwMode="auto">
              <a:xfrm>
                <a:off x="46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9" name="Rectangle 53"/>
              <p:cNvSpPr>
                <a:spLocks noChangeArrowheads="1"/>
              </p:cNvSpPr>
              <p:nvPr/>
            </p:nvSpPr>
            <p:spPr bwMode="auto">
              <a:xfrm>
                <a:off x="47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0" name="Rectangle 54"/>
              <p:cNvSpPr>
                <a:spLocks noChangeArrowheads="1"/>
              </p:cNvSpPr>
              <p:nvPr/>
            </p:nvSpPr>
            <p:spPr bwMode="auto">
              <a:xfrm>
                <a:off x="47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1" name="Rectangle 55"/>
              <p:cNvSpPr>
                <a:spLocks noChangeArrowheads="1"/>
              </p:cNvSpPr>
              <p:nvPr/>
            </p:nvSpPr>
            <p:spPr bwMode="auto">
              <a:xfrm>
                <a:off x="48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2" name="Rectangle 56"/>
              <p:cNvSpPr>
                <a:spLocks noChangeArrowheads="1"/>
              </p:cNvSpPr>
              <p:nvPr/>
            </p:nvSpPr>
            <p:spPr bwMode="auto">
              <a:xfrm>
                <a:off x="49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3" name="Rectangle 57"/>
              <p:cNvSpPr>
                <a:spLocks noChangeArrowheads="1"/>
              </p:cNvSpPr>
              <p:nvPr/>
            </p:nvSpPr>
            <p:spPr bwMode="auto">
              <a:xfrm>
                <a:off x="50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4" name="Rectangle 58"/>
              <p:cNvSpPr>
                <a:spLocks noChangeArrowheads="1"/>
              </p:cNvSpPr>
              <p:nvPr/>
            </p:nvSpPr>
            <p:spPr bwMode="auto">
              <a:xfrm>
                <a:off x="51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5" name="Rectangle 59"/>
              <p:cNvSpPr>
                <a:spLocks noChangeArrowheads="1"/>
              </p:cNvSpPr>
              <p:nvPr/>
            </p:nvSpPr>
            <p:spPr bwMode="auto">
              <a:xfrm>
                <a:off x="52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6" name="Rectangle 60"/>
              <p:cNvSpPr>
                <a:spLocks noChangeArrowheads="1"/>
              </p:cNvSpPr>
              <p:nvPr/>
            </p:nvSpPr>
            <p:spPr bwMode="auto">
              <a:xfrm>
                <a:off x="53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7" name="Rectangle 61"/>
              <p:cNvSpPr>
                <a:spLocks noChangeArrowheads="1"/>
              </p:cNvSpPr>
              <p:nvPr/>
            </p:nvSpPr>
            <p:spPr bwMode="auto">
              <a:xfrm>
                <a:off x="54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8" name="Rectangle 62"/>
              <p:cNvSpPr>
                <a:spLocks noChangeArrowheads="1"/>
              </p:cNvSpPr>
              <p:nvPr/>
            </p:nvSpPr>
            <p:spPr bwMode="auto">
              <a:xfrm>
                <a:off x="55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9" name="Rectangle 63"/>
              <p:cNvSpPr>
                <a:spLocks noChangeArrowheads="1"/>
              </p:cNvSpPr>
              <p:nvPr/>
            </p:nvSpPr>
            <p:spPr bwMode="auto">
              <a:xfrm>
                <a:off x="56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60" name="Rectangle 64"/>
            <p:cNvSpPr>
              <a:spLocks noChangeArrowheads="1"/>
            </p:cNvSpPr>
            <p:nvPr userDrawn="1"/>
          </p:nvSpPr>
          <p:spPr bwMode="auto">
            <a:xfrm>
              <a:off x="429" y="0"/>
              <a:ext cx="5331" cy="432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1" name="Rectangle 65"/>
            <p:cNvSpPr>
              <a:spLocks noChangeArrowheads="1"/>
            </p:cNvSpPr>
            <p:nvPr userDrawn="1"/>
          </p:nvSpPr>
          <p:spPr bwMode="auto">
            <a:xfrm>
              <a:off x="0" y="0"/>
              <a:ext cx="5760" cy="321"/>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62" name="Rectangle 66"/>
          <p:cNvSpPr>
            <a:spLocks noChangeArrowheads="1"/>
          </p:cNvSpPr>
          <p:nvPr/>
        </p:nvSpPr>
        <p:spPr bwMode="auto">
          <a:xfrm>
            <a:off x="3505200" y="2590800"/>
            <a:ext cx="4892675" cy="76200"/>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163" name="Rectangle 67"/>
          <p:cNvSpPr>
            <a:spLocks noGrp="1" noChangeArrowheads="1"/>
          </p:cNvSpPr>
          <p:nvPr>
            <p:ph type="ctrTitle" sz="quarter"/>
          </p:nvPr>
        </p:nvSpPr>
        <p:spPr>
          <a:xfrm>
            <a:off x="779463" y="1096963"/>
            <a:ext cx="7678737" cy="1431925"/>
          </a:xfrm>
        </p:spPr>
        <p:txBody>
          <a:bodyPr/>
          <a:lstStyle>
            <a:lvl1pPr algn="r">
              <a:defRPr/>
            </a:lvl1pPr>
          </a:lstStyle>
          <a:p>
            <a:pPr lvl="0"/>
            <a:r>
              <a:rPr lang="zh-CN" altLang="en-US" noProof="0" smtClean="0"/>
              <a:t>单击此处编辑母版标题样式</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lvl="0"/>
            <a:r>
              <a:rPr lang="zh-CN" altLang="en-US" noProof="0" smtClean="0"/>
              <a:t>单击此处编辑母版副标题样式</a:t>
            </a:r>
          </a:p>
        </p:txBody>
      </p:sp>
      <p:sp>
        <p:nvSpPr>
          <p:cNvPr id="4165" name="Rectangle 69"/>
          <p:cNvSpPr>
            <a:spLocks noGrp="1" noChangeArrowheads="1"/>
          </p:cNvSpPr>
          <p:nvPr>
            <p:ph type="dt" sz="quarter" idx="2"/>
          </p:nvPr>
        </p:nvSpPr>
        <p:spPr>
          <a:xfrm>
            <a:off x="685800" y="6248400"/>
            <a:ext cx="1905000" cy="457200"/>
          </a:xfrm>
        </p:spPr>
        <p:txBody>
          <a:bodyPr/>
          <a:lstStyle>
            <a:lvl1pPr>
              <a:defRPr/>
            </a:lvl1pPr>
          </a:lstStyle>
          <a:p>
            <a:endParaRPr lang="en-US" altLang="zh-CN"/>
          </a:p>
        </p:txBody>
      </p:sp>
      <p:sp>
        <p:nvSpPr>
          <p:cNvPr id="4166" name="Rectangle 70"/>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4167" name="Rectangle 71"/>
          <p:cNvSpPr>
            <a:spLocks noGrp="1" noChangeArrowheads="1"/>
          </p:cNvSpPr>
          <p:nvPr>
            <p:ph type="sldNum" sz="quarter" idx="4"/>
          </p:nvPr>
        </p:nvSpPr>
        <p:spPr>
          <a:xfrm>
            <a:off x="6553200" y="6248400"/>
            <a:ext cx="1905000" cy="457200"/>
          </a:xfrm>
        </p:spPr>
        <p:txBody>
          <a:bodyPr/>
          <a:lstStyle>
            <a:lvl1pPr>
              <a:defRPr/>
            </a:lvl1pPr>
          </a:lstStyle>
          <a:p>
            <a:fld id="{21CE95BC-D13D-4F05-814C-384859D5AF11}"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699E9FF-10D5-4441-9D6A-F609F6B5989A}" type="slidenum">
              <a:rPr lang="en-US" altLang="zh-CN"/>
              <a:pPr/>
              <a:t>‹#›</a:t>
            </a:fld>
            <a:endParaRPr lang="en-US" altLang="zh-CN"/>
          </a:p>
        </p:txBody>
      </p:sp>
    </p:spTree>
    <p:extLst>
      <p:ext uri="{BB962C8B-B14F-4D97-AF65-F5344CB8AC3E}">
        <p14:creationId xmlns:p14="http://schemas.microsoft.com/office/powerpoint/2010/main" val="198185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192088"/>
            <a:ext cx="2039938" cy="59039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71538" y="192088"/>
            <a:ext cx="5970587" cy="59039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92EF67-8E21-4DB1-9AFB-712931BC1274}" type="slidenum">
              <a:rPr lang="en-US" altLang="zh-CN"/>
              <a:pPr/>
              <a:t>‹#›</a:t>
            </a:fld>
            <a:endParaRPr lang="en-US" altLang="zh-CN"/>
          </a:p>
        </p:txBody>
      </p:sp>
    </p:spTree>
    <p:extLst>
      <p:ext uri="{BB962C8B-B14F-4D97-AF65-F5344CB8AC3E}">
        <p14:creationId xmlns:p14="http://schemas.microsoft.com/office/powerpoint/2010/main" val="524199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71538" y="192088"/>
            <a:ext cx="8162925" cy="14319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2813" y="1905000"/>
            <a:ext cx="8110537" cy="4191000"/>
          </a:xfrm>
        </p:spPr>
        <p:txBody>
          <a:bodyPr/>
          <a:lstStyle/>
          <a:p>
            <a:endParaRPr lang="zh-CN" altLang="en-US"/>
          </a:p>
        </p:txBody>
      </p:sp>
      <p:sp>
        <p:nvSpPr>
          <p:cNvPr id="4" name="日期占位符 3"/>
          <p:cNvSpPr>
            <a:spLocks noGrp="1"/>
          </p:cNvSpPr>
          <p:nvPr>
            <p:ph type="dt" sz="half" idx="10"/>
          </p:nvPr>
        </p:nvSpPr>
        <p:spPr>
          <a:xfrm>
            <a:off x="1152525" y="62865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590925" y="62865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019925" y="6286500"/>
            <a:ext cx="1905000" cy="457200"/>
          </a:xfrm>
        </p:spPr>
        <p:txBody>
          <a:bodyPr/>
          <a:lstStyle>
            <a:lvl1pPr>
              <a:defRPr/>
            </a:lvl1pPr>
          </a:lstStyle>
          <a:p>
            <a:fld id="{1422BBB8-4F6D-45C1-BEB3-60424201BB57}" type="slidenum">
              <a:rPr lang="en-US" altLang="zh-CN"/>
              <a:pPr/>
              <a:t>‹#›</a:t>
            </a:fld>
            <a:endParaRPr lang="en-US" altLang="zh-CN"/>
          </a:p>
        </p:txBody>
      </p:sp>
    </p:spTree>
    <p:extLst>
      <p:ext uri="{BB962C8B-B14F-4D97-AF65-F5344CB8AC3E}">
        <p14:creationId xmlns:p14="http://schemas.microsoft.com/office/powerpoint/2010/main" val="188135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B9D54F0-6DD8-4C57-8B98-61988B87F022}" type="slidenum">
              <a:rPr lang="en-US" altLang="zh-CN"/>
              <a:pPr/>
              <a:t>‹#›</a:t>
            </a:fld>
            <a:endParaRPr lang="en-US" altLang="zh-CN"/>
          </a:p>
        </p:txBody>
      </p:sp>
    </p:spTree>
    <p:extLst>
      <p:ext uri="{BB962C8B-B14F-4D97-AF65-F5344CB8AC3E}">
        <p14:creationId xmlns:p14="http://schemas.microsoft.com/office/powerpoint/2010/main" val="5918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A61F502-7F41-4E81-B6D7-24461228BA74}" type="slidenum">
              <a:rPr lang="en-US" altLang="zh-CN"/>
              <a:pPr/>
              <a:t>‹#›</a:t>
            </a:fld>
            <a:endParaRPr lang="en-US" altLang="zh-CN"/>
          </a:p>
        </p:txBody>
      </p:sp>
    </p:spTree>
    <p:extLst>
      <p:ext uri="{BB962C8B-B14F-4D97-AF65-F5344CB8AC3E}">
        <p14:creationId xmlns:p14="http://schemas.microsoft.com/office/powerpoint/2010/main" val="179163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2813" y="1905000"/>
            <a:ext cx="3978275" cy="4191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43488" y="1905000"/>
            <a:ext cx="3979862" cy="4191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698D105-2169-432B-8A32-BFF89BBB470F}" type="slidenum">
              <a:rPr lang="en-US" altLang="zh-CN"/>
              <a:pPr/>
              <a:t>‹#›</a:t>
            </a:fld>
            <a:endParaRPr lang="en-US" altLang="zh-CN"/>
          </a:p>
        </p:txBody>
      </p:sp>
    </p:spTree>
    <p:extLst>
      <p:ext uri="{BB962C8B-B14F-4D97-AF65-F5344CB8AC3E}">
        <p14:creationId xmlns:p14="http://schemas.microsoft.com/office/powerpoint/2010/main" val="237732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6D03B2E-ABDB-4F17-9FE7-7F12BEA0CFB6}" type="slidenum">
              <a:rPr lang="en-US" altLang="zh-CN"/>
              <a:pPr/>
              <a:t>‹#›</a:t>
            </a:fld>
            <a:endParaRPr lang="en-US" altLang="zh-CN"/>
          </a:p>
        </p:txBody>
      </p:sp>
    </p:spTree>
    <p:extLst>
      <p:ext uri="{BB962C8B-B14F-4D97-AF65-F5344CB8AC3E}">
        <p14:creationId xmlns:p14="http://schemas.microsoft.com/office/powerpoint/2010/main" val="113437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7799838-C35C-4FA2-B3A6-3CFACB0E3708}" type="slidenum">
              <a:rPr lang="en-US" altLang="zh-CN"/>
              <a:pPr/>
              <a:t>‹#›</a:t>
            </a:fld>
            <a:endParaRPr lang="en-US" altLang="zh-CN"/>
          </a:p>
        </p:txBody>
      </p:sp>
    </p:spTree>
    <p:extLst>
      <p:ext uri="{BB962C8B-B14F-4D97-AF65-F5344CB8AC3E}">
        <p14:creationId xmlns:p14="http://schemas.microsoft.com/office/powerpoint/2010/main" val="302794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1F1096D-0E48-47AB-8D98-3174822A5662}" type="slidenum">
              <a:rPr lang="en-US" altLang="zh-CN"/>
              <a:pPr/>
              <a:t>‹#›</a:t>
            </a:fld>
            <a:endParaRPr lang="en-US" altLang="zh-CN"/>
          </a:p>
        </p:txBody>
      </p:sp>
    </p:spTree>
    <p:extLst>
      <p:ext uri="{BB962C8B-B14F-4D97-AF65-F5344CB8AC3E}">
        <p14:creationId xmlns:p14="http://schemas.microsoft.com/office/powerpoint/2010/main" val="71453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8EC0A4-D509-47DE-8828-4649E0BBF721}" type="slidenum">
              <a:rPr lang="en-US" altLang="zh-CN"/>
              <a:pPr/>
              <a:t>‹#›</a:t>
            </a:fld>
            <a:endParaRPr lang="en-US" altLang="zh-CN"/>
          </a:p>
        </p:txBody>
      </p:sp>
    </p:spTree>
    <p:extLst>
      <p:ext uri="{BB962C8B-B14F-4D97-AF65-F5344CB8AC3E}">
        <p14:creationId xmlns:p14="http://schemas.microsoft.com/office/powerpoint/2010/main" val="389066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0EDB351-AAF7-406F-B8B0-208B7FD28DFF}" type="slidenum">
              <a:rPr lang="en-US" altLang="zh-CN"/>
              <a:pPr/>
              <a:t>‹#›</a:t>
            </a:fld>
            <a:endParaRPr lang="en-US" altLang="zh-CN"/>
          </a:p>
        </p:txBody>
      </p:sp>
    </p:spTree>
    <p:extLst>
      <p:ext uri="{BB962C8B-B14F-4D97-AF65-F5344CB8AC3E}">
        <p14:creationId xmlns:p14="http://schemas.microsoft.com/office/powerpoint/2010/main" val="3135454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7175" cy="6867525"/>
            <a:chOff x="0" y="0"/>
            <a:chExt cx="5762" cy="4326"/>
          </a:xfrm>
        </p:grpSpPr>
        <p:sp>
          <p:nvSpPr>
            <p:cNvPr id="3075" name="Rectangle 3"/>
            <p:cNvSpPr>
              <a:spLocks noChangeArrowheads="1"/>
            </p:cNvSpPr>
            <p:nvPr userDrawn="1"/>
          </p:nvSpPr>
          <p:spPr bwMode="hidden">
            <a:xfrm>
              <a:off x="0"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Rectangle 4"/>
            <p:cNvSpPr>
              <a:spLocks noChangeArrowheads="1"/>
            </p:cNvSpPr>
            <p:nvPr userDrawn="1"/>
          </p:nvSpPr>
          <p:spPr bwMode="hidden">
            <a:xfrm>
              <a:off x="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 name="Rectangle 5"/>
            <p:cNvSpPr>
              <a:spLocks noChangeArrowheads="1"/>
            </p:cNvSpPr>
            <p:nvPr userDrawn="1"/>
          </p:nvSpPr>
          <p:spPr bwMode="hidden">
            <a:xfrm>
              <a:off x="1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 name="Rectangle 6"/>
            <p:cNvSpPr>
              <a:spLocks noChangeArrowheads="1"/>
            </p:cNvSpPr>
            <p:nvPr userDrawn="1"/>
          </p:nvSpPr>
          <p:spPr bwMode="hidden">
            <a:xfrm>
              <a:off x="2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 name="Rectangle 7"/>
            <p:cNvSpPr>
              <a:spLocks noChangeArrowheads="1"/>
            </p:cNvSpPr>
            <p:nvPr userDrawn="1"/>
          </p:nvSpPr>
          <p:spPr bwMode="hidden">
            <a:xfrm>
              <a:off x="3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Rectangle 8"/>
            <p:cNvSpPr>
              <a:spLocks noChangeArrowheads="1"/>
            </p:cNvSpPr>
            <p:nvPr userDrawn="1"/>
          </p:nvSpPr>
          <p:spPr bwMode="hidden">
            <a:xfrm>
              <a:off x="4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1" name="Rectangle 9"/>
            <p:cNvSpPr>
              <a:spLocks noChangeArrowheads="1"/>
            </p:cNvSpPr>
            <p:nvPr userDrawn="1"/>
          </p:nvSpPr>
          <p:spPr bwMode="hidden">
            <a:xfrm>
              <a:off x="5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2" name="Rectangle 10"/>
            <p:cNvSpPr>
              <a:spLocks noChangeArrowheads="1"/>
            </p:cNvSpPr>
            <p:nvPr userDrawn="1"/>
          </p:nvSpPr>
          <p:spPr bwMode="hidden">
            <a:xfrm>
              <a:off x="6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Rectangle 11"/>
            <p:cNvSpPr>
              <a:spLocks noChangeArrowheads="1"/>
            </p:cNvSpPr>
            <p:nvPr userDrawn="1"/>
          </p:nvSpPr>
          <p:spPr bwMode="hidden">
            <a:xfrm>
              <a:off x="7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4" name="Rectangle 12"/>
            <p:cNvSpPr>
              <a:spLocks noChangeArrowheads="1"/>
            </p:cNvSpPr>
            <p:nvPr userDrawn="1"/>
          </p:nvSpPr>
          <p:spPr bwMode="hidden">
            <a:xfrm>
              <a:off x="8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Rectangle 13"/>
            <p:cNvSpPr>
              <a:spLocks noChangeArrowheads="1"/>
            </p:cNvSpPr>
            <p:nvPr userDrawn="1"/>
          </p:nvSpPr>
          <p:spPr bwMode="hidden">
            <a:xfrm>
              <a:off x="9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Rectangle 14"/>
            <p:cNvSpPr>
              <a:spLocks noChangeArrowheads="1"/>
            </p:cNvSpPr>
            <p:nvPr userDrawn="1"/>
          </p:nvSpPr>
          <p:spPr bwMode="hidden">
            <a:xfrm>
              <a:off x="10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7" name="Rectangle 15"/>
            <p:cNvSpPr>
              <a:spLocks noChangeArrowheads="1"/>
            </p:cNvSpPr>
            <p:nvPr userDrawn="1"/>
          </p:nvSpPr>
          <p:spPr bwMode="hidden">
            <a:xfrm>
              <a:off x="11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8" name="Rectangle 16"/>
            <p:cNvSpPr>
              <a:spLocks noChangeArrowheads="1"/>
            </p:cNvSpPr>
            <p:nvPr userDrawn="1"/>
          </p:nvSpPr>
          <p:spPr bwMode="hidden">
            <a:xfrm>
              <a:off x="12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9" name="Rectangle 17"/>
            <p:cNvSpPr>
              <a:spLocks noChangeArrowheads="1"/>
            </p:cNvSpPr>
            <p:nvPr userDrawn="1"/>
          </p:nvSpPr>
          <p:spPr bwMode="hidden">
            <a:xfrm>
              <a:off x="13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Rectangle 18"/>
            <p:cNvSpPr>
              <a:spLocks noChangeArrowheads="1"/>
            </p:cNvSpPr>
            <p:nvPr userDrawn="1"/>
          </p:nvSpPr>
          <p:spPr bwMode="hidden">
            <a:xfrm>
              <a:off x="144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1" name="Rectangle 19"/>
            <p:cNvSpPr>
              <a:spLocks noChangeArrowheads="1"/>
            </p:cNvSpPr>
            <p:nvPr userDrawn="1"/>
          </p:nvSpPr>
          <p:spPr bwMode="hidden">
            <a:xfrm>
              <a:off x="15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 name="Rectangle 20"/>
            <p:cNvSpPr>
              <a:spLocks noChangeArrowheads="1"/>
            </p:cNvSpPr>
            <p:nvPr userDrawn="1"/>
          </p:nvSpPr>
          <p:spPr bwMode="hidden">
            <a:xfrm>
              <a:off x="16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3" name="Rectangle 21"/>
            <p:cNvSpPr>
              <a:spLocks noChangeArrowheads="1"/>
            </p:cNvSpPr>
            <p:nvPr userDrawn="1"/>
          </p:nvSpPr>
          <p:spPr bwMode="hidden">
            <a:xfrm>
              <a:off x="17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4" name="Rectangle 22"/>
            <p:cNvSpPr>
              <a:spLocks noChangeArrowheads="1"/>
            </p:cNvSpPr>
            <p:nvPr userDrawn="1"/>
          </p:nvSpPr>
          <p:spPr bwMode="hidden">
            <a:xfrm>
              <a:off x="18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5" name="Rectangle 23"/>
            <p:cNvSpPr>
              <a:spLocks noChangeArrowheads="1"/>
            </p:cNvSpPr>
            <p:nvPr userDrawn="1"/>
          </p:nvSpPr>
          <p:spPr bwMode="hidden">
            <a:xfrm>
              <a:off x="19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 name="Rectangle 24"/>
            <p:cNvSpPr>
              <a:spLocks noChangeArrowheads="1"/>
            </p:cNvSpPr>
            <p:nvPr userDrawn="1"/>
          </p:nvSpPr>
          <p:spPr bwMode="hidden">
            <a:xfrm>
              <a:off x="201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Rectangle 25"/>
            <p:cNvSpPr>
              <a:spLocks noChangeArrowheads="1"/>
            </p:cNvSpPr>
            <p:nvPr userDrawn="1"/>
          </p:nvSpPr>
          <p:spPr bwMode="hidden">
            <a:xfrm>
              <a:off x="21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8" name="Rectangle 26"/>
            <p:cNvSpPr>
              <a:spLocks noChangeArrowheads="1"/>
            </p:cNvSpPr>
            <p:nvPr userDrawn="1"/>
          </p:nvSpPr>
          <p:spPr bwMode="hidden">
            <a:xfrm>
              <a:off x="22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9" name="Rectangle 27"/>
            <p:cNvSpPr>
              <a:spLocks noChangeArrowheads="1"/>
            </p:cNvSpPr>
            <p:nvPr userDrawn="1"/>
          </p:nvSpPr>
          <p:spPr bwMode="hidden">
            <a:xfrm>
              <a:off x="23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0" name="Rectangle 28"/>
            <p:cNvSpPr>
              <a:spLocks noChangeArrowheads="1"/>
            </p:cNvSpPr>
            <p:nvPr userDrawn="1"/>
          </p:nvSpPr>
          <p:spPr bwMode="hidden">
            <a:xfrm>
              <a:off x="24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1" name="Rectangle 29"/>
            <p:cNvSpPr>
              <a:spLocks noChangeArrowheads="1"/>
            </p:cNvSpPr>
            <p:nvPr userDrawn="1"/>
          </p:nvSpPr>
          <p:spPr bwMode="hidden">
            <a:xfrm>
              <a:off x="24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2" name="Rectangle 30"/>
            <p:cNvSpPr>
              <a:spLocks noChangeArrowheads="1"/>
            </p:cNvSpPr>
            <p:nvPr userDrawn="1"/>
          </p:nvSpPr>
          <p:spPr bwMode="hidden">
            <a:xfrm>
              <a:off x="25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3" name="Rectangle 31"/>
            <p:cNvSpPr>
              <a:spLocks noChangeArrowheads="1"/>
            </p:cNvSpPr>
            <p:nvPr userDrawn="1"/>
          </p:nvSpPr>
          <p:spPr bwMode="hidden">
            <a:xfrm>
              <a:off x="26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4" name="Rectangle 32"/>
            <p:cNvSpPr>
              <a:spLocks noChangeArrowheads="1"/>
            </p:cNvSpPr>
            <p:nvPr userDrawn="1"/>
          </p:nvSpPr>
          <p:spPr bwMode="hidden">
            <a:xfrm>
              <a:off x="27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5" name="Rectangle 33"/>
            <p:cNvSpPr>
              <a:spLocks noChangeArrowheads="1"/>
            </p:cNvSpPr>
            <p:nvPr userDrawn="1"/>
          </p:nvSpPr>
          <p:spPr bwMode="hidden">
            <a:xfrm>
              <a:off x="28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6" name="Rectangle 34"/>
            <p:cNvSpPr>
              <a:spLocks noChangeArrowheads="1"/>
            </p:cNvSpPr>
            <p:nvPr userDrawn="1"/>
          </p:nvSpPr>
          <p:spPr bwMode="hidden">
            <a:xfrm>
              <a:off x="29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7" name="Rectangle 35"/>
            <p:cNvSpPr>
              <a:spLocks noChangeArrowheads="1"/>
            </p:cNvSpPr>
            <p:nvPr userDrawn="1"/>
          </p:nvSpPr>
          <p:spPr bwMode="hidden">
            <a:xfrm>
              <a:off x="30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8" name="Rectangle 36"/>
            <p:cNvSpPr>
              <a:spLocks noChangeArrowheads="1"/>
            </p:cNvSpPr>
            <p:nvPr userDrawn="1"/>
          </p:nvSpPr>
          <p:spPr bwMode="hidden">
            <a:xfrm>
              <a:off x="31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9" name="Rectangle 37"/>
            <p:cNvSpPr>
              <a:spLocks noChangeArrowheads="1"/>
            </p:cNvSpPr>
            <p:nvPr userDrawn="1"/>
          </p:nvSpPr>
          <p:spPr bwMode="hidden">
            <a:xfrm>
              <a:off x="32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0" name="Rectangle 38"/>
            <p:cNvSpPr>
              <a:spLocks noChangeArrowheads="1"/>
            </p:cNvSpPr>
            <p:nvPr userDrawn="1"/>
          </p:nvSpPr>
          <p:spPr bwMode="hidden">
            <a:xfrm>
              <a:off x="33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1" name="Rectangle 39"/>
            <p:cNvSpPr>
              <a:spLocks noChangeArrowheads="1"/>
            </p:cNvSpPr>
            <p:nvPr userDrawn="1"/>
          </p:nvSpPr>
          <p:spPr bwMode="hidden">
            <a:xfrm>
              <a:off x="34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2" name="Rectangle 40"/>
            <p:cNvSpPr>
              <a:spLocks noChangeArrowheads="1"/>
            </p:cNvSpPr>
            <p:nvPr userDrawn="1"/>
          </p:nvSpPr>
          <p:spPr bwMode="hidden">
            <a:xfrm>
              <a:off x="35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 name="Rectangle 41"/>
            <p:cNvSpPr>
              <a:spLocks noChangeArrowheads="1"/>
            </p:cNvSpPr>
            <p:nvPr userDrawn="1"/>
          </p:nvSpPr>
          <p:spPr bwMode="hidden">
            <a:xfrm>
              <a:off x="36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 name="Rectangle 42"/>
            <p:cNvSpPr>
              <a:spLocks noChangeArrowheads="1"/>
            </p:cNvSpPr>
            <p:nvPr userDrawn="1"/>
          </p:nvSpPr>
          <p:spPr bwMode="hidden">
            <a:xfrm>
              <a:off x="37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5" name="Rectangle 43"/>
            <p:cNvSpPr>
              <a:spLocks noChangeArrowheads="1"/>
            </p:cNvSpPr>
            <p:nvPr userDrawn="1"/>
          </p:nvSpPr>
          <p:spPr bwMode="hidden">
            <a:xfrm>
              <a:off x="384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6" name="Rectangle 44"/>
            <p:cNvSpPr>
              <a:spLocks noChangeArrowheads="1"/>
            </p:cNvSpPr>
            <p:nvPr userDrawn="1"/>
          </p:nvSpPr>
          <p:spPr bwMode="hidden">
            <a:xfrm>
              <a:off x="39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7" name="Rectangle 45"/>
            <p:cNvSpPr>
              <a:spLocks noChangeArrowheads="1"/>
            </p:cNvSpPr>
            <p:nvPr userDrawn="1"/>
          </p:nvSpPr>
          <p:spPr bwMode="hidden">
            <a:xfrm>
              <a:off x="40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8" name="Rectangle 46"/>
            <p:cNvSpPr>
              <a:spLocks noChangeArrowheads="1"/>
            </p:cNvSpPr>
            <p:nvPr userDrawn="1"/>
          </p:nvSpPr>
          <p:spPr bwMode="hidden">
            <a:xfrm>
              <a:off x="41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9" name="Rectangle 47"/>
            <p:cNvSpPr>
              <a:spLocks noChangeArrowheads="1"/>
            </p:cNvSpPr>
            <p:nvPr userDrawn="1"/>
          </p:nvSpPr>
          <p:spPr bwMode="hidden">
            <a:xfrm>
              <a:off x="42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0" name="Rectangle 48"/>
            <p:cNvSpPr>
              <a:spLocks noChangeArrowheads="1"/>
            </p:cNvSpPr>
            <p:nvPr userDrawn="1"/>
          </p:nvSpPr>
          <p:spPr bwMode="hidden">
            <a:xfrm>
              <a:off x="43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1" name="Rectangle 49"/>
            <p:cNvSpPr>
              <a:spLocks noChangeArrowheads="1"/>
            </p:cNvSpPr>
            <p:nvPr userDrawn="1"/>
          </p:nvSpPr>
          <p:spPr bwMode="hidden">
            <a:xfrm>
              <a:off x="441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2" name="Rectangle 50"/>
            <p:cNvSpPr>
              <a:spLocks noChangeArrowheads="1"/>
            </p:cNvSpPr>
            <p:nvPr userDrawn="1"/>
          </p:nvSpPr>
          <p:spPr bwMode="hidden">
            <a:xfrm>
              <a:off x="45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3" name="Rectangle 51"/>
            <p:cNvSpPr>
              <a:spLocks noChangeArrowheads="1"/>
            </p:cNvSpPr>
            <p:nvPr userDrawn="1"/>
          </p:nvSpPr>
          <p:spPr bwMode="hidden">
            <a:xfrm>
              <a:off x="46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 name="Rectangle 52"/>
            <p:cNvSpPr>
              <a:spLocks noChangeArrowheads="1"/>
            </p:cNvSpPr>
            <p:nvPr userDrawn="1"/>
          </p:nvSpPr>
          <p:spPr bwMode="hidden">
            <a:xfrm>
              <a:off x="47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5" name="Rectangle 53"/>
            <p:cNvSpPr>
              <a:spLocks noChangeArrowheads="1"/>
            </p:cNvSpPr>
            <p:nvPr userDrawn="1"/>
          </p:nvSpPr>
          <p:spPr bwMode="hidden">
            <a:xfrm>
              <a:off x="48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6" name="Rectangle 54"/>
            <p:cNvSpPr>
              <a:spLocks noChangeArrowheads="1"/>
            </p:cNvSpPr>
            <p:nvPr userDrawn="1"/>
          </p:nvSpPr>
          <p:spPr bwMode="hidden">
            <a:xfrm>
              <a:off x="48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7" name="Rectangle 55"/>
            <p:cNvSpPr>
              <a:spLocks noChangeArrowheads="1"/>
            </p:cNvSpPr>
            <p:nvPr userDrawn="1"/>
          </p:nvSpPr>
          <p:spPr bwMode="hidden">
            <a:xfrm>
              <a:off x="49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8" name="Rectangle 56"/>
            <p:cNvSpPr>
              <a:spLocks noChangeArrowheads="1"/>
            </p:cNvSpPr>
            <p:nvPr userDrawn="1"/>
          </p:nvSpPr>
          <p:spPr bwMode="hidden">
            <a:xfrm>
              <a:off x="50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9" name="Rectangle 57"/>
            <p:cNvSpPr>
              <a:spLocks noChangeArrowheads="1"/>
            </p:cNvSpPr>
            <p:nvPr userDrawn="1"/>
          </p:nvSpPr>
          <p:spPr bwMode="hidden">
            <a:xfrm>
              <a:off x="51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0" name="Rectangle 58"/>
            <p:cNvSpPr>
              <a:spLocks noChangeArrowheads="1"/>
            </p:cNvSpPr>
            <p:nvPr userDrawn="1"/>
          </p:nvSpPr>
          <p:spPr bwMode="hidden">
            <a:xfrm>
              <a:off x="52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1" name="Rectangle 59"/>
            <p:cNvSpPr>
              <a:spLocks noChangeArrowheads="1"/>
            </p:cNvSpPr>
            <p:nvPr userDrawn="1"/>
          </p:nvSpPr>
          <p:spPr bwMode="hidden">
            <a:xfrm>
              <a:off x="53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2" name="Rectangle 60"/>
            <p:cNvSpPr>
              <a:spLocks noChangeArrowheads="1"/>
            </p:cNvSpPr>
            <p:nvPr userDrawn="1"/>
          </p:nvSpPr>
          <p:spPr bwMode="hidden">
            <a:xfrm>
              <a:off x="54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 name="Rectangle 61"/>
            <p:cNvSpPr>
              <a:spLocks noChangeArrowheads="1"/>
            </p:cNvSpPr>
            <p:nvPr userDrawn="1"/>
          </p:nvSpPr>
          <p:spPr bwMode="hidden">
            <a:xfrm>
              <a:off x="55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4" name="Rectangle 62"/>
            <p:cNvSpPr>
              <a:spLocks noChangeArrowheads="1"/>
            </p:cNvSpPr>
            <p:nvPr userDrawn="1"/>
          </p:nvSpPr>
          <p:spPr bwMode="hidden">
            <a:xfrm>
              <a:off x="56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5" name="Rectangle 63"/>
            <p:cNvSpPr>
              <a:spLocks noChangeArrowheads="1"/>
            </p:cNvSpPr>
            <p:nvPr userDrawn="1"/>
          </p:nvSpPr>
          <p:spPr bwMode="hidden">
            <a:xfrm>
              <a:off x="431" y="0"/>
              <a:ext cx="5331" cy="432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6" name="Rectangle 64"/>
            <p:cNvSpPr>
              <a:spLocks noChangeArrowheads="1"/>
            </p:cNvSpPr>
            <p:nvPr userDrawn="1"/>
          </p:nvSpPr>
          <p:spPr bwMode="blackGray">
            <a:xfrm>
              <a:off x="0" y="1081"/>
              <a:ext cx="4378" cy="47"/>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37" name="Rectangle 65"/>
          <p:cNvSpPr>
            <a:spLocks noGrp="1" noChangeArrowheads="1"/>
          </p:cNvSpPr>
          <p:nvPr>
            <p:ph type="title"/>
          </p:nvPr>
        </p:nvSpPr>
        <p:spPr bwMode="auto">
          <a:xfrm>
            <a:off x="871538" y="192088"/>
            <a:ext cx="816292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zh-CN" altLang="en-US" smtClean="0"/>
              <a:t>单击此处编辑母版标题样式</a:t>
            </a:r>
          </a:p>
        </p:txBody>
      </p:sp>
      <p:sp>
        <p:nvSpPr>
          <p:cNvPr id="3138" name="Rectangle 66"/>
          <p:cNvSpPr>
            <a:spLocks noGrp="1" noChangeArrowheads="1"/>
          </p:cNvSpPr>
          <p:nvPr>
            <p:ph type="body" idx="1"/>
          </p:nvPr>
        </p:nvSpPr>
        <p:spPr bwMode="auto">
          <a:xfrm>
            <a:off x="912813" y="1905000"/>
            <a:ext cx="811053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39" name="Rectangle 67"/>
          <p:cNvSpPr>
            <a:spLocks noGrp="1" noChangeArrowheads="1"/>
          </p:cNvSpPr>
          <p:nvPr>
            <p:ph type="dt" sz="half" idx="2"/>
          </p:nvPr>
        </p:nvSpPr>
        <p:spPr bwMode="auto">
          <a:xfrm>
            <a:off x="1152525" y="6286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3140" name="Rectangle 68"/>
          <p:cNvSpPr>
            <a:spLocks noGrp="1" noChangeArrowheads="1"/>
          </p:cNvSpPr>
          <p:nvPr>
            <p:ph type="ftr" sz="quarter" idx="3"/>
          </p:nvPr>
        </p:nvSpPr>
        <p:spPr bwMode="auto">
          <a:xfrm>
            <a:off x="3590925" y="6286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endParaRPr lang="en-US" altLang="zh-CN"/>
          </a:p>
        </p:txBody>
      </p:sp>
      <p:sp>
        <p:nvSpPr>
          <p:cNvPr id="3141" name="Rectangle 69"/>
          <p:cNvSpPr>
            <a:spLocks noGrp="1" noChangeArrowheads="1"/>
          </p:cNvSpPr>
          <p:nvPr>
            <p:ph type="sldNum" sz="quarter" idx="4"/>
          </p:nvPr>
        </p:nvSpPr>
        <p:spPr bwMode="auto">
          <a:xfrm>
            <a:off x="7019925" y="6286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0FC87A3C-0397-46C5-A30B-4E65BA10F4C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75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8500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1"/>
          <p:cNvSpPr>
            <a:spLocks noGrp="1" noChangeArrowheads="1"/>
          </p:cNvSpPr>
          <p:nvPr>
            <p:ph type="sldNum" sz="quarter" idx="4"/>
          </p:nvPr>
        </p:nvSpPr>
        <p:spPr/>
        <p:txBody>
          <a:bodyPr/>
          <a:lstStyle/>
          <a:p>
            <a:fld id="{80B48C41-8F1F-435F-8359-73697234393A}" type="slidenum">
              <a:rPr lang="en-US" altLang="zh-CN"/>
              <a:pPr/>
              <a:t>1</a:t>
            </a:fld>
            <a:endParaRPr lang="en-US" altLang="zh-CN"/>
          </a:p>
        </p:txBody>
      </p:sp>
      <p:sp>
        <p:nvSpPr>
          <p:cNvPr id="2050" name="Rectangle 2"/>
          <p:cNvSpPr>
            <a:spLocks noGrp="1" noChangeArrowheads="1"/>
          </p:cNvSpPr>
          <p:nvPr>
            <p:ph type="ctrTitle"/>
          </p:nvPr>
        </p:nvSpPr>
        <p:spPr>
          <a:xfrm>
            <a:off x="609600" y="457200"/>
            <a:ext cx="7678738" cy="762000"/>
          </a:xfrm>
        </p:spPr>
        <p:txBody>
          <a:bodyPr/>
          <a:lstStyle/>
          <a:p>
            <a:pPr algn="ctr"/>
            <a:r>
              <a:rPr lang="zh-CN" altLang="en-US"/>
              <a:t>数据库系统原理</a:t>
            </a:r>
          </a:p>
        </p:txBody>
      </p:sp>
      <p:sp>
        <p:nvSpPr>
          <p:cNvPr id="2051" name="Rectangle 3"/>
          <p:cNvSpPr>
            <a:spLocks noGrp="1" noChangeArrowheads="1"/>
          </p:cNvSpPr>
          <p:nvPr>
            <p:ph type="subTitle" idx="1"/>
          </p:nvPr>
        </p:nvSpPr>
        <p:spPr>
          <a:xfrm>
            <a:off x="2286000" y="2514600"/>
            <a:ext cx="4437063" cy="3114675"/>
          </a:xfrm>
        </p:spPr>
        <p:txBody>
          <a:bodyPr/>
          <a:lstStyle/>
          <a:p>
            <a:pPr algn="ctr"/>
            <a:r>
              <a:rPr lang="zh-CN" altLang="en-US"/>
              <a:t>复习</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A8A7B02-D784-4C7B-A0B6-D30FA0386004}" type="slidenum">
              <a:rPr lang="en-US" altLang="zh-CN"/>
              <a:pPr/>
              <a:t>10</a:t>
            </a:fld>
            <a:endParaRPr lang="en-US" altLang="zh-CN"/>
          </a:p>
        </p:txBody>
      </p:sp>
      <p:sp>
        <p:nvSpPr>
          <p:cNvPr id="62467" name="Rectangle 3"/>
          <p:cNvSpPr>
            <a:spLocks noGrp="1" noChangeArrowheads="1"/>
          </p:cNvSpPr>
          <p:nvPr>
            <p:ph type="body" idx="1"/>
          </p:nvPr>
        </p:nvSpPr>
        <p:spPr>
          <a:xfrm>
            <a:off x="381000" y="304800"/>
            <a:ext cx="8110538" cy="4191000"/>
          </a:xfrm>
        </p:spPr>
        <p:txBody>
          <a:bodyPr/>
          <a:lstStyle/>
          <a:p>
            <a:pPr>
              <a:spcBef>
                <a:spcPct val="0"/>
              </a:spcBef>
              <a:buClrTx/>
              <a:buSzTx/>
              <a:buFontTx/>
              <a:buChar char="•"/>
            </a:pPr>
            <a:r>
              <a:rPr lang="zh-CN" altLang="en-US" sz="2400" dirty="0" smtClean="0">
                <a:solidFill>
                  <a:srgbClr val="FF0000"/>
                </a:solidFill>
              </a:rPr>
              <a:t>数据模型</a:t>
            </a:r>
            <a:endParaRPr lang="zh-CN" altLang="en-US" sz="2400" dirty="0">
              <a:solidFill>
                <a:srgbClr val="FF0000"/>
              </a:solidFill>
            </a:endParaRPr>
          </a:p>
          <a:p>
            <a:pPr>
              <a:spcBef>
                <a:spcPct val="0"/>
              </a:spcBef>
              <a:buClrTx/>
              <a:buSzTx/>
              <a:buFontTx/>
              <a:buNone/>
            </a:pPr>
            <a:r>
              <a:rPr lang="zh-CN" altLang="en-US" sz="2400" dirty="0"/>
              <a:t>      模型</a:t>
            </a:r>
            <a:r>
              <a:rPr lang="zh-CN" altLang="en-US" sz="2400" dirty="0">
                <a:sym typeface="Wingdings" panose="05000000000000000000" pitchFamily="2" charset="2"/>
              </a:rPr>
              <a:t>数据模型</a:t>
            </a:r>
          </a:p>
          <a:p>
            <a:pPr>
              <a:spcBef>
                <a:spcPct val="0"/>
              </a:spcBef>
              <a:buClrTx/>
              <a:buSzTx/>
              <a:buFontTx/>
              <a:buNone/>
            </a:pPr>
            <a:r>
              <a:rPr lang="zh-CN" altLang="en-US" sz="2400" dirty="0">
                <a:sym typeface="Wingdings" panose="05000000000000000000" pitchFamily="2" charset="2"/>
              </a:rPr>
              <a:t>      数据模型的功能、概念、基本要求、三个要素，现实世界到计算机世界的过程，对应的一些典型的数据模型。</a:t>
            </a:r>
          </a:p>
          <a:p>
            <a:pPr>
              <a:spcBef>
                <a:spcPct val="0"/>
              </a:spcBef>
              <a:buClrTx/>
              <a:buSzTx/>
              <a:buFontTx/>
              <a:buNone/>
            </a:pPr>
            <a:r>
              <a:rPr lang="zh-CN" altLang="en-US" sz="2400" dirty="0">
                <a:sym typeface="Wingdings" panose="05000000000000000000" pitchFamily="2" charset="2"/>
              </a:rPr>
              <a:t>      </a:t>
            </a:r>
          </a:p>
          <a:p>
            <a:pPr>
              <a:spcBef>
                <a:spcPct val="0"/>
              </a:spcBef>
              <a:buClrTx/>
              <a:buSzTx/>
              <a:buFontTx/>
              <a:buNone/>
            </a:pPr>
            <a:r>
              <a:rPr lang="zh-CN" altLang="en-US" sz="2400" dirty="0">
                <a:sym typeface="Wingdings" panose="05000000000000000000" pitchFamily="2" charset="2"/>
              </a:rPr>
              <a:t>      概念模型的概念、表示方法。（会画概念模型）</a:t>
            </a:r>
          </a:p>
          <a:p>
            <a:pPr>
              <a:spcBef>
                <a:spcPct val="0"/>
              </a:spcBef>
              <a:buClrTx/>
              <a:buSzTx/>
              <a:buFontTx/>
              <a:buNone/>
            </a:pPr>
            <a:r>
              <a:rPr lang="zh-CN" altLang="en-US" sz="2400" dirty="0"/>
              <a:t>      实体、属性、码、实体型、实体集、联系（</a:t>
            </a:r>
            <a:r>
              <a:rPr lang="en-US" altLang="zh-CN" sz="2400" dirty="0"/>
              <a:t>3</a:t>
            </a:r>
            <a:r>
              <a:rPr lang="zh-CN" altLang="en-US" sz="2400" dirty="0"/>
              <a:t>种）。</a:t>
            </a:r>
          </a:p>
          <a:p>
            <a:pPr>
              <a:spcBef>
                <a:spcPct val="0"/>
              </a:spcBef>
              <a:buClrTx/>
              <a:buSzTx/>
              <a:buFontTx/>
              <a:buNone/>
            </a:pPr>
            <a:endParaRPr lang="zh-CN" altLang="en-US" sz="2400" dirty="0"/>
          </a:p>
          <a:p>
            <a:pPr>
              <a:spcBef>
                <a:spcPct val="0"/>
              </a:spcBef>
              <a:buClrTx/>
              <a:buSzTx/>
              <a:buFontTx/>
              <a:buNone/>
            </a:pPr>
            <a:r>
              <a:rPr lang="zh-CN" altLang="en-US" sz="2400" dirty="0"/>
              <a:t>      层次模型、网状模型、关系模型的基本数据结构、操作原理、基本约束、优缺点。</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C14FAD6-CF39-40F6-BB17-04649016CDE7}" type="slidenum">
              <a:rPr lang="en-US" altLang="zh-CN"/>
              <a:pPr/>
              <a:t>11</a:t>
            </a:fld>
            <a:endParaRPr lang="en-US" altLang="zh-CN"/>
          </a:p>
        </p:txBody>
      </p:sp>
      <p:sp>
        <p:nvSpPr>
          <p:cNvPr id="63491" name="Rectangle 3"/>
          <p:cNvSpPr>
            <a:spLocks noGrp="1" noChangeArrowheads="1"/>
          </p:cNvSpPr>
          <p:nvPr>
            <p:ph type="body" idx="1"/>
          </p:nvPr>
        </p:nvSpPr>
        <p:spPr>
          <a:xfrm>
            <a:off x="304800" y="381000"/>
            <a:ext cx="8110538" cy="4191000"/>
          </a:xfrm>
        </p:spPr>
        <p:txBody>
          <a:bodyPr/>
          <a:lstStyle/>
          <a:p>
            <a:pPr>
              <a:spcBef>
                <a:spcPct val="0"/>
              </a:spcBef>
              <a:buClrTx/>
              <a:buSzTx/>
              <a:buFontTx/>
              <a:buChar char="•"/>
            </a:pPr>
            <a:r>
              <a:rPr lang="en-US" altLang="zh-CN" sz="2400" dirty="0"/>
              <a:t> </a:t>
            </a:r>
            <a:r>
              <a:rPr lang="zh-CN" altLang="en-US" sz="2400" dirty="0"/>
              <a:t>数据库系统的</a:t>
            </a:r>
            <a:r>
              <a:rPr lang="zh-CN" altLang="en-US" sz="2400" dirty="0">
                <a:solidFill>
                  <a:srgbClr val="FF0000"/>
                </a:solidFill>
              </a:rPr>
              <a:t>三层模式两级映像</a:t>
            </a:r>
            <a:r>
              <a:rPr lang="zh-CN" altLang="en-US" sz="2400" dirty="0"/>
              <a:t>结构</a:t>
            </a:r>
            <a:r>
              <a:rPr lang="zh-CN" altLang="en-US" sz="2400" dirty="0" smtClean="0"/>
              <a:t>。</a:t>
            </a:r>
            <a:endParaRPr lang="zh-CN" altLang="en-US" sz="2400" dirty="0">
              <a:solidFill>
                <a:srgbClr val="0000FF"/>
              </a:solidFill>
            </a:endParaRPr>
          </a:p>
          <a:p>
            <a:pPr>
              <a:spcBef>
                <a:spcPct val="0"/>
              </a:spcBef>
              <a:buClrTx/>
              <a:buSzTx/>
              <a:buFontTx/>
              <a:buNone/>
            </a:pPr>
            <a:r>
              <a:rPr lang="zh-CN" altLang="en-US" sz="2400" dirty="0"/>
              <a:t>	作用、逻辑和物理两种独立性。</a:t>
            </a:r>
          </a:p>
          <a:p>
            <a:pPr>
              <a:spcBef>
                <a:spcPct val="0"/>
              </a:spcBef>
              <a:buClrTx/>
              <a:buSzTx/>
              <a:buFontTx/>
              <a:buNone/>
            </a:pPr>
            <a:endParaRPr lang="zh-CN" altLang="en-US" sz="2400" dirty="0"/>
          </a:p>
          <a:p>
            <a:pPr>
              <a:spcBef>
                <a:spcPct val="0"/>
              </a:spcBef>
              <a:buClrTx/>
              <a:buSzTx/>
              <a:buFontTx/>
              <a:buChar char="•"/>
            </a:pPr>
            <a:r>
              <a:rPr lang="zh-CN" altLang="en-US" sz="2400" dirty="0"/>
              <a:t> 数据库系统的主从式、分布式、客户机</a:t>
            </a:r>
            <a:r>
              <a:rPr lang="en-US" altLang="zh-CN" sz="2400" dirty="0"/>
              <a:t>/</a:t>
            </a:r>
            <a:r>
              <a:rPr lang="zh-CN" altLang="en-US" sz="2400" dirty="0"/>
              <a:t>服务器方式的体系结构及其对应特征</a:t>
            </a:r>
            <a:r>
              <a:rPr lang="zh-CN" altLang="en-US" sz="2400" dirty="0" smtClean="0"/>
              <a:t>。</a:t>
            </a:r>
            <a:endParaRPr lang="zh-CN" altLang="en-US" sz="2400" dirty="0">
              <a:solidFill>
                <a:srgbClr val="0000FF"/>
              </a:solidFill>
            </a:endParaRPr>
          </a:p>
          <a:p>
            <a:pPr>
              <a:spcBef>
                <a:spcPct val="0"/>
              </a:spcBef>
              <a:buClrTx/>
              <a:buSzTx/>
              <a:buFontTx/>
              <a:buNone/>
            </a:pPr>
            <a:endParaRPr lang="zh-CN" altLang="en-US" sz="2400" dirty="0">
              <a:solidFill>
                <a:srgbClr val="0000FF"/>
              </a:solidFill>
            </a:endParaRPr>
          </a:p>
          <a:p>
            <a:pPr>
              <a:spcBef>
                <a:spcPct val="0"/>
              </a:spcBef>
              <a:buClrTx/>
              <a:buSzTx/>
              <a:buFontTx/>
              <a:buChar char="•"/>
            </a:pPr>
            <a:r>
              <a:rPr lang="zh-CN" altLang="en-US" sz="2400" dirty="0"/>
              <a:t> 数据库系统（</a:t>
            </a:r>
            <a:r>
              <a:rPr lang="en-US" altLang="zh-CN" sz="2400" dirty="0"/>
              <a:t>DBS</a:t>
            </a:r>
            <a:r>
              <a:rPr lang="zh-CN" altLang="en-US" sz="2400" dirty="0"/>
              <a:t>）的</a:t>
            </a:r>
            <a:r>
              <a:rPr lang="zh-CN" altLang="en-US" sz="2400" dirty="0" smtClean="0"/>
              <a:t>组成</a:t>
            </a:r>
            <a:endParaRPr lang="zh-CN" altLang="en-US" sz="2400" dirty="0">
              <a:solidFill>
                <a:srgbClr val="0000FF"/>
              </a:solidFill>
            </a:endParaRPr>
          </a:p>
          <a:p>
            <a:pPr>
              <a:spcBef>
                <a:spcPct val="0"/>
              </a:spcBef>
              <a:buClrTx/>
              <a:buSzTx/>
              <a:buFontTx/>
              <a:buNone/>
            </a:pPr>
            <a:r>
              <a:rPr lang="zh-CN" altLang="en-US" sz="2400" dirty="0"/>
              <a:t>      （</a:t>
            </a:r>
            <a:r>
              <a:rPr lang="en-US" altLang="zh-CN" sz="2400" dirty="0"/>
              <a:t>DBS</a:t>
            </a:r>
            <a:r>
              <a:rPr lang="en-US" altLang="zh-CN" sz="2400" dirty="0">
                <a:latin typeface="Times New Roman" panose="02020603050405020304" pitchFamily="18" charset="0"/>
              </a:rPr>
              <a:t>——</a:t>
            </a:r>
            <a:r>
              <a:rPr lang="zh-CN" altLang="en-US" sz="2400" dirty="0"/>
              <a:t>数据库系统不等于</a:t>
            </a:r>
            <a:r>
              <a:rPr lang="en-US" altLang="zh-CN" sz="2400" dirty="0"/>
              <a:t>DBMS</a:t>
            </a:r>
            <a:r>
              <a:rPr lang="en-US" altLang="zh-CN" sz="2400" dirty="0">
                <a:latin typeface="Times New Roman" panose="02020603050405020304" pitchFamily="18" charset="0"/>
              </a:rPr>
              <a:t>——</a:t>
            </a:r>
            <a:r>
              <a:rPr lang="zh-CN" altLang="en-US" sz="2400" dirty="0"/>
              <a:t>数据库管理系统）</a:t>
            </a:r>
          </a:p>
          <a:p>
            <a:pPr>
              <a:spcBef>
                <a:spcPct val="0"/>
              </a:spcBef>
              <a:buClrTx/>
              <a:buSzTx/>
              <a:buFontTx/>
              <a:buNone/>
            </a:pPr>
            <a:r>
              <a:rPr lang="zh-CN" altLang="en-US" sz="2400" dirty="0"/>
              <a:t>       数据库系统的主要功能、由哪些软件构成、应用程序的特征、有哪些用户</a:t>
            </a:r>
            <a:r>
              <a:rPr lang="zh-CN" altLang="en-US" sz="2400" dirty="0" smtClean="0"/>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7A289B6-2FEA-47DF-9B21-3B06463BA643}" type="slidenum">
              <a:rPr lang="en-US" altLang="zh-CN"/>
              <a:pPr/>
              <a:t>12</a:t>
            </a:fld>
            <a:endParaRPr lang="en-US" altLang="zh-CN"/>
          </a:p>
        </p:txBody>
      </p:sp>
      <p:sp>
        <p:nvSpPr>
          <p:cNvPr id="64515" name="Rectangle 3"/>
          <p:cNvSpPr>
            <a:spLocks noGrp="1" noChangeArrowheads="1"/>
          </p:cNvSpPr>
          <p:nvPr>
            <p:ph type="body" idx="1"/>
          </p:nvPr>
        </p:nvSpPr>
        <p:spPr>
          <a:xfrm>
            <a:off x="457200" y="304800"/>
            <a:ext cx="8382000" cy="6096000"/>
          </a:xfrm>
        </p:spPr>
        <p:txBody>
          <a:bodyPr/>
          <a:lstStyle/>
          <a:p>
            <a:pPr>
              <a:lnSpc>
                <a:spcPct val="90000"/>
              </a:lnSpc>
              <a:spcBef>
                <a:spcPct val="0"/>
              </a:spcBef>
              <a:buClrTx/>
              <a:buSzTx/>
              <a:buFontTx/>
              <a:buNone/>
            </a:pPr>
            <a:r>
              <a:rPr lang="zh-CN" altLang="en-US" sz="2800" b="1" dirty="0"/>
              <a:t>功能</a:t>
            </a:r>
            <a:r>
              <a:rPr lang="en-US" altLang="zh-CN" sz="2800" b="1" dirty="0" smtClean="0"/>
              <a:t>:</a:t>
            </a:r>
            <a:endParaRPr lang="zh-CN" altLang="en-US" sz="2800" b="1" dirty="0"/>
          </a:p>
          <a:p>
            <a:pPr>
              <a:lnSpc>
                <a:spcPct val="90000"/>
              </a:lnSpc>
              <a:spcBef>
                <a:spcPct val="0"/>
              </a:spcBef>
              <a:buClrTx/>
              <a:buSzTx/>
              <a:buFontTx/>
              <a:buNone/>
            </a:pPr>
            <a:r>
              <a:rPr lang="en-US" altLang="zh-CN" sz="2400" dirty="0"/>
              <a:t>1.</a:t>
            </a:r>
            <a:r>
              <a:rPr lang="zh-CN" altLang="en-US" sz="2400" dirty="0"/>
              <a:t>数据定义、</a:t>
            </a:r>
            <a:r>
              <a:rPr lang="en-US" altLang="zh-CN" sz="2400" dirty="0"/>
              <a:t>2.</a:t>
            </a:r>
            <a:r>
              <a:rPr lang="zh-CN" altLang="en-US" sz="2400" dirty="0"/>
              <a:t>数据操纵、</a:t>
            </a:r>
            <a:r>
              <a:rPr lang="en-US" altLang="zh-CN" sz="2400" dirty="0"/>
              <a:t>3.</a:t>
            </a:r>
            <a:r>
              <a:rPr lang="zh-CN" altLang="en-US" sz="2400" dirty="0"/>
              <a:t>数据库运行管理（</a:t>
            </a:r>
            <a:r>
              <a:rPr lang="zh-CN" altLang="en-US" sz="2400" dirty="0">
                <a:latin typeface="Times New Roman" panose="02020603050405020304" pitchFamily="18" charset="0"/>
              </a:rPr>
              <a:t>安全性、完整性检查，</a:t>
            </a:r>
            <a:r>
              <a:rPr lang="en-US" altLang="zh-CN" sz="2400" dirty="0"/>
              <a:t>DD</a:t>
            </a:r>
            <a:r>
              <a:rPr lang="zh-CN" altLang="en-US" sz="2400" dirty="0">
                <a:latin typeface="Times New Roman" panose="02020603050405020304" pitchFamily="18" charset="0"/>
              </a:rPr>
              <a:t>、索引维护、并发控制</a:t>
            </a:r>
            <a:r>
              <a:rPr lang="zh-CN" altLang="en-US" sz="2400" dirty="0"/>
              <a:t>）、</a:t>
            </a:r>
            <a:r>
              <a:rPr lang="en-US" altLang="zh-CN" sz="2400" dirty="0"/>
              <a:t>4.</a:t>
            </a:r>
            <a:r>
              <a:rPr lang="zh-CN" altLang="en-US" sz="2400" dirty="0"/>
              <a:t>数据组织、存储和管理、</a:t>
            </a:r>
            <a:r>
              <a:rPr lang="en-US" altLang="zh-CN" sz="2400" dirty="0"/>
              <a:t>5.</a:t>
            </a:r>
            <a:r>
              <a:rPr lang="zh-CN" altLang="en-US" sz="2400" dirty="0"/>
              <a:t>数据库的建立（</a:t>
            </a:r>
            <a:r>
              <a:rPr lang="zh-CN" altLang="en-US" sz="2400" dirty="0">
                <a:latin typeface="Times New Roman" panose="02020603050405020304" pitchFamily="18" charset="0"/>
              </a:rPr>
              <a:t>初始数据输入，数据转换</a:t>
            </a:r>
            <a:r>
              <a:rPr lang="zh-CN" altLang="en-US" sz="2400" dirty="0"/>
              <a:t>）、</a:t>
            </a:r>
            <a:r>
              <a:rPr lang="en-US" altLang="zh-CN" sz="2400" dirty="0"/>
              <a:t>6.</a:t>
            </a:r>
            <a:r>
              <a:rPr lang="zh-CN" altLang="en-US" sz="2400" dirty="0"/>
              <a:t>维护（</a:t>
            </a:r>
            <a:r>
              <a:rPr lang="zh-CN" altLang="en-US" sz="2400" dirty="0">
                <a:latin typeface="Times New Roman" panose="02020603050405020304" pitchFamily="18" charset="0"/>
              </a:rPr>
              <a:t>转储与恢复、重组、重构、性能监视与分析</a:t>
            </a:r>
            <a:r>
              <a:rPr lang="zh-CN" altLang="en-US" sz="2400" dirty="0"/>
              <a:t>）、</a:t>
            </a:r>
            <a:r>
              <a:rPr lang="en-US" altLang="zh-CN" sz="2400" dirty="0"/>
              <a:t>7.</a:t>
            </a:r>
            <a:r>
              <a:rPr lang="zh-CN" altLang="en-US" sz="2400" dirty="0"/>
              <a:t>数据通讯接口。</a:t>
            </a:r>
          </a:p>
          <a:p>
            <a:pPr>
              <a:lnSpc>
                <a:spcPct val="90000"/>
              </a:lnSpc>
              <a:spcBef>
                <a:spcPct val="0"/>
              </a:spcBef>
              <a:buClrTx/>
              <a:buSzTx/>
              <a:buFontTx/>
              <a:buNone/>
            </a:pPr>
            <a:endParaRPr lang="zh-CN" altLang="en-US" sz="2400" dirty="0"/>
          </a:p>
          <a:p>
            <a:pPr>
              <a:lnSpc>
                <a:spcPct val="90000"/>
              </a:lnSpc>
              <a:spcBef>
                <a:spcPct val="0"/>
              </a:spcBef>
              <a:buClrTx/>
              <a:buSzTx/>
              <a:buFontTx/>
              <a:buNone/>
            </a:pPr>
            <a:r>
              <a:rPr lang="zh-CN" altLang="en-US" sz="2800" b="1" dirty="0"/>
              <a:t>包含的程序</a:t>
            </a:r>
            <a:r>
              <a:rPr lang="en-US" altLang="zh-CN" sz="2800" b="1" dirty="0" smtClean="0"/>
              <a:t>:</a:t>
            </a:r>
            <a:endParaRPr lang="zh-CN" altLang="en-US" sz="2800" b="1" dirty="0"/>
          </a:p>
          <a:p>
            <a:pPr>
              <a:lnSpc>
                <a:spcPct val="90000"/>
              </a:lnSpc>
              <a:spcBef>
                <a:spcPct val="0"/>
              </a:spcBef>
              <a:buClrTx/>
              <a:buSzTx/>
              <a:buFontTx/>
              <a:buNone/>
            </a:pPr>
            <a:r>
              <a:rPr lang="en-US" altLang="zh-CN" sz="2400" dirty="0"/>
              <a:t>1.</a:t>
            </a:r>
            <a:r>
              <a:rPr lang="zh-CN" altLang="en-US" sz="2400" dirty="0"/>
              <a:t>数据定义语言及其翻译处理程序、数据操纵语言及其编译（或解释）程序</a:t>
            </a:r>
          </a:p>
          <a:p>
            <a:pPr>
              <a:lnSpc>
                <a:spcPct val="90000"/>
              </a:lnSpc>
              <a:spcBef>
                <a:spcPct val="0"/>
              </a:spcBef>
              <a:buClrTx/>
              <a:buSzTx/>
              <a:buFontTx/>
              <a:buNone/>
            </a:pPr>
            <a:endParaRPr lang="zh-CN" altLang="en-US" sz="2400" dirty="0"/>
          </a:p>
          <a:p>
            <a:pPr>
              <a:lnSpc>
                <a:spcPct val="90000"/>
              </a:lnSpc>
              <a:spcBef>
                <a:spcPct val="0"/>
              </a:spcBef>
              <a:buClrTx/>
              <a:buSzTx/>
              <a:buFontTx/>
              <a:buNone/>
            </a:pPr>
            <a:r>
              <a:rPr lang="en-US" altLang="zh-CN" sz="2400" dirty="0"/>
              <a:t>2.</a:t>
            </a:r>
            <a:r>
              <a:rPr lang="zh-CN" altLang="en-US" sz="2400" dirty="0"/>
              <a:t>数据库运行控制程序</a:t>
            </a:r>
          </a:p>
          <a:p>
            <a:pPr>
              <a:lnSpc>
                <a:spcPct val="90000"/>
              </a:lnSpc>
              <a:spcBef>
                <a:spcPct val="0"/>
              </a:spcBef>
              <a:buClrTx/>
              <a:buSzTx/>
              <a:buFontTx/>
              <a:buNone/>
            </a:pPr>
            <a:r>
              <a:rPr lang="zh-CN" altLang="en-US" sz="2400" dirty="0">
                <a:latin typeface="Times New Roman" panose="02020603050405020304" pitchFamily="18" charset="0"/>
              </a:rPr>
              <a:t>初启程序、</a:t>
            </a:r>
            <a:r>
              <a:rPr lang="en-US" altLang="zh-CN" sz="2400" dirty="0"/>
              <a:t>I/O</a:t>
            </a:r>
            <a:r>
              <a:rPr lang="zh-CN" altLang="en-US" sz="2400" dirty="0">
                <a:latin typeface="Times New Roman" panose="02020603050405020304" pitchFamily="18" charset="0"/>
              </a:rPr>
              <a:t>，存取路径管理、缓冲区管理、安全控制、完整性控制、并发控制、事务管理、日志管理。</a:t>
            </a:r>
          </a:p>
          <a:p>
            <a:pPr>
              <a:lnSpc>
                <a:spcPct val="90000"/>
              </a:lnSpc>
              <a:spcBef>
                <a:spcPct val="0"/>
              </a:spcBef>
              <a:buClrTx/>
              <a:buSzTx/>
              <a:buFontTx/>
              <a:buNone/>
            </a:pPr>
            <a:endParaRPr lang="zh-CN" altLang="en-US" sz="2400" dirty="0"/>
          </a:p>
          <a:p>
            <a:pPr>
              <a:lnSpc>
                <a:spcPct val="90000"/>
              </a:lnSpc>
              <a:spcBef>
                <a:spcPct val="0"/>
              </a:spcBef>
              <a:buClrTx/>
              <a:buSzTx/>
              <a:buFontTx/>
              <a:buNone/>
            </a:pPr>
            <a:r>
              <a:rPr lang="en-US" altLang="zh-CN" sz="2400" dirty="0"/>
              <a:t>3.</a:t>
            </a:r>
            <a:r>
              <a:rPr lang="zh-CN" altLang="en-US" sz="2400" dirty="0"/>
              <a:t>实用程序</a:t>
            </a:r>
          </a:p>
          <a:p>
            <a:pPr>
              <a:lnSpc>
                <a:spcPct val="90000"/>
              </a:lnSpc>
              <a:spcBef>
                <a:spcPct val="0"/>
              </a:spcBef>
              <a:buClrTx/>
              <a:buSzTx/>
              <a:buFontTx/>
              <a:buNone/>
            </a:pPr>
            <a:r>
              <a:rPr lang="zh-CN" altLang="en-US" sz="2400" dirty="0">
                <a:latin typeface="宋体" panose="02010600030101010101" pitchFamily="2" charset="-122"/>
              </a:rPr>
              <a:t>初装、转储、恢复、监测、转换、重组、重构、通讯。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531AFBA-7E84-43C7-B4DD-ACE9AD65E24C}" type="slidenum">
              <a:rPr lang="en-US" altLang="zh-CN"/>
              <a:pPr/>
              <a:t>13</a:t>
            </a:fld>
            <a:endParaRPr lang="en-US" altLang="zh-CN"/>
          </a:p>
        </p:txBody>
      </p:sp>
      <p:sp>
        <p:nvSpPr>
          <p:cNvPr id="65539" name="Rectangle 3"/>
          <p:cNvSpPr>
            <a:spLocks noGrp="1" noChangeArrowheads="1"/>
          </p:cNvSpPr>
          <p:nvPr>
            <p:ph type="body" idx="1"/>
          </p:nvPr>
        </p:nvSpPr>
        <p:spPr>
          <a:xfrm>
            <a:off x="381000" y="304800"/>
            <a:ext cx="8534400" cy="6019800"/>
          </a:xfrm>
        </p:spPr>
        <p:txBody>
          <a:bodyPr/>
          <a:lstStyle/>
          <a:p>
            <a:pPr>
              <a:spcBef>
                <a:spcPct val="50000"/>
              </a:spcBef>
              <a:buClrTx/>
              <a:buSzTx/>
              <a:buFontTx/>
              <a:buChar char="•"/>
            </a:pPr>
            <a:r>
              <a:rPr lang="zh-CN" altLang="en-US" sz="2400" dirty="0"/>
              <a:t>数据库系统的</a:t>
            </a:r>
            <a:r>
              <a:rPr lang="zh-CN" altLang="en-US" sz="2400" dirty="0" smtClean="0"/>
              <a:t>工作过程</a:t>
            </a:r>
            <a:endParaRPr lang="zh-CN" altLang="en-US" sz="2400" dirty="0"/>
          </a:p>
          <a:p>
            <a:pPr>
              <a:spcBef>
                <a:spcPct val="50000"/>
              </a:spcBef>
              <a:buClr>
                <a:schemeClr val="tx1"/>
              </a:buClr>
              <a:buSzTx/>
              <a:buFontTx/>
              <a:buChar char="•"/>
            </a:pPr>
            <a:r>
              <a:rPr lang="zh-CN" altLang="en-US" sz="2400" dirty="0"/>
              <a:t> </a:t>
            </a:r>
            <a:r>
              <a:rPr lang="zh-CN" altLang="en-US" sz="2800" b="1" dirty="0"/>
              <a:t>数据库系统的主要特点</a:t>
            </a:r>
            <a:r>
              <a:rPr lang="zh-CN" altLang="en-US" sz="2800" b="1" dirty="0" smtClean="0"/>
              <a:t>：</a:t>
            </a:r>
            <a:endParaRPr lang="zh-CN" altLang="en-US" sz="2800" b="1" dirty="0"/>
          </a:p>
          <a:p>
            <a:pPr>
              <a:spcBef>
                <a:spcPct val="50000"/>
              </a:spcBef>
              <a:buClrTx/>
              <a:buSzTx/>
              <a:buFontTx/>
              <a:buNone/>
            </a:pPr>
            <a:r>
              <a:rPr lang="en-US" altLang="zh-CN" sz="2400" dirty="0"/>
              <a:t>1</a:t>
            </a:r>
            <a:r>
              <a:rPr lang="zh-CN" altLang="en-US" sz="2400" dirty="0"/>
              <a:t>）数据结构化（整体结构化）</a:t>
            </a:r>
          </a:p>
          <a:p>
            <a:pPr>
              <a:spcBef>
                <a:spcPct val="50000"/>
              </a:spcBef>
              <a:buClrTx/>
              <a:buSzTx/>
              <a:buFontTx/>
              <a:buNone/>
            </a:pPr>
            <a:r>
              <a:rPr lang="en-US" altLang="zh-CN" sz="2400" dirty="0"/>
              <a:t>2</a:t>
            </a:r>
            <a:r>
              <a:rPr lang="zh-CN" altLang="en-US" sz="2400" dirty="0"/>
              <a:t>）数据的共享性高、冗余度低、易扩充</a:t>
            </a:r>
          </a:p>
          <a:p>
            <a:pPr>
              <a:spcBef>
                <a:spcPct val="50000"/>
              </a:spcBef>
              <a:buClrTx/>
              <a:buSzTx/>
              <a:buFontTx/>
              <a:buNone/>
            </a:pPr>
            <a:r>
              <a:rPr lang="en-US" altLang="zh-CN" sz="2400" dirty="0"/>
              <a:t>3</a:t>
            </a:r>
            <a:r>
              <a:rPr lang="zh-CN" altLang="en-US" sz="2400" dirty="0"/>
              <a:t>）数据独立性高</a:t>
            </a:r>
          </a:p>
          <a:p>
            <a:pPr>
              <a:spcBef>
                <a:spcPct val="50000"/>
              </a:spcBef>
              <a:buClrTx/>
              <a:buSzTx/>
              <a:buFontTx/>
              <a:buNone/>
            </a:pPr>
            <a:r>
              <a:rPr lang="en-US" altLang="zh-CN" sz="2400" dirty="0"/>
              <a:t>4</a:t>
            </a:r>
            <a:r>
              <a:rPr lang="zh-CN" altLang="en-US" sz="2400" dirty="0"/>
              <a:t>）数据由</a:t>
            </a:r>
            <a:r>
              <a:rPr lang="en-US" altLang="zh-CN" sz="2400" dirty="0"/>
              <a:t>DBMS</a:t>
            </a:r>
            <a:r>
              <a:rPr lang="zh-CN" altLang="en-US" sz="2400" dirty="0"/>
              <a:t>统一管理和控制（安全、完整、并发、恢复）</a:t>
            </a:r>
          </a:p>
          <a:p>
            <a:pPr>
              <a:spcBef>
                <a:spcPct val="50000"/>
              </a:spcBef>
              <a:buClr>
                <a:schemeClr val="tx1"/>
              </a:buClr>
              <a:buSzTx/>
              <a:buFontTx/>
              <a:buChar char="•"/>
            </a:pPr>
            <a:r>
              <a:rPr lang="zh-CN" altLang="en-US" sz="2400" dirty="0"/>
              <a:t> </a:t>
            </a:r>
            <a:r>
              <a:rPr lang="zh-CN" altLang="en-US" sz="2800" b="1" dirty="0"/>
              <a:t>数据库系统和手工、文件方法的</a:t>
            </a:r>
            <a:r>
              <a:rPr lang="zh-CN" altLang="en-US" sz="2800" b="1" dirty="0" smtClean="0"/>
              <a:t>区别</a:t>
            </a:r>
            <a:endParaRPr lang="zh-CN" altLang="en-US" sz="2800" b="1" dirty="0">
              <a:solidFill>
                <a:srgbClr val="FF3300"/>
              </a:solidFill>
            </a:endParaRPr>
          </a:p>
          <a:p>
            <a:pPr>
              <a:spcBef>
                <a:spcPct val="50000"/>
              </a:spcBef>
              <a:buClrTx/>
              <a:buSzPct val="60000"/>
              <a:buFont typeface="Wingdings" panose="05000000000000000000" pitchFamily="2" charset="2"/>
              <a:buChar char="l"/>
            </a:pPr>
            <a:r>
              <a:rPr lang="zh-CN" altLang="en-US" sz="2800" b="1" dirty="0"/>
              <a:t>应用程序特征</a:t>
            </a:r>
            <a:r>
              <a:rPr lang="zh-CN" altLang="en-US" sz="2800" b="1" dirty="0" smtClean="0"/>
              <a:t>：</a:t>
            </a:r>
          </a:p>
          <a:p>
            <a:pPr>
              <a:spcBef>
                <a:spcPct val="50000"/>
              </a:spcBef>
              <a:buClrTx/>
              <a:buSzTx/>
              <a:buFontTx/>
              <a:buNone/>
            </a:pPr>
            <a:r>
              <a:rPr lang="zh-CN" altLang="en-US" sz="2400" dirty="0" smtClean="0"/>
              <a:t>    主语言＋</a:t>
            </a:r>
            <a:r>
              <a:rPr lang="en-US" altLang="zh-CN" sz="2400" dirty="0" smtClean="0"/>
              <a:t>SQL</a:t>
            </a:r>
            <a:r>
              <a:rPr lang="zh-CN" altLang="en-US" sz="2400" dirty="0" smtClean="0"/>
              <a:t>语句（或者经过主语言包装的数据操纵控件）</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E9187F3-DAE3-46FF-BEFC-7E72D86F2481}" type="slidenum">
              <a:rPr lang="en-US" altLang="zh-CN"/>
              <a:pPr/>
              <a:t>14</a:t>
            </a:fld>
            <a:endParaRPr lang="en-US" altLang="zh-CN"/>
          </a:p>
        </p:txBody>
      </p:sp>
      <p:sp>
        <p:nvSpPr>
          <p:cNvPr id="66563" name="Rectangle 3"/>
          <p:cNvSpPr>
            <a:spLocks noGrp="1" noChangeArrowheads="1"/>
          </p:cNvSpPr>
          <p:nvPr>
            <p:ph type="body" idx="1"/>
          </p:nvPr>
        </p:nvSpPr>
        <p:spPr>
          <a:xfrm>
            <a:off x="304800" y="228600"/>
            <a:ext cx="8458200" cy="6096000"/>
          </a:xfrm>
        </p:spPr>
        <p:txBody>
          <a:bodyPr/>
          <a:lstStyle/>
          <a:p>
            <a:pPr eaLnBrk="0" hangingPunct="0">
              <a:spcBef>
                <a:spcPct val="50000"/>
              </a:spcBef>
              <a:buClrTx/>
              <a:buSzTx/>
              <a:buFontTx/>
              <a:buNone/>
            </a:pPr>
            <a:r>
              <a:rPr lang="en-US" altLang="zh-CN" sz="2800" b="1" dirty="0">
                <a:latin typeface="Times New Roman" panose="02020603050405020304" pitchFamily="18" charset="0"/>
              </a:rPr>
              <a:t>DBS</a:t>
            </a:r>
            <a:r>
              <a:rPr lang="zh-CN" altLang="en-US" sz="2800" b="1" dirty="0">
                <a:latin typeface="Times New Roman" panose="02020603050405020304" pitchFamily="18" charset="0"/>
              </a:rPr>
              <a:t>用户包括</a:t>
            </a:r>
            <a:r>
              <a:rPr lang="zh-CN" altLang="en-US" sz="2800" b="1" dirty="0" smtClean="0">
                <a:latin typeface="Times New Roman" panose="02020603050405020304" pitchFamily="18" charset="0"/>
              </a:rPr>
              <a:t>：</a:t>
            </a:r>
            <a:endParaRPr lang="zh-CN" altLang="en-US" sz="2800" b="1" dirty="0">
              <a:latin typeface="Times New Roman" panose="02020603050405020304" pitchFamily="18" charset="0"/>
            </a:endParaRPr>
          </a:p>
          <a:p>
            <a:pPr eaLnBrk="0" hangingPunct="0">
              <a:spcBef>
                <a:spcPct val="50000"/>
              </a:spcBef>
              <a:buClrTx/>
              <a:buSzTx/>
              <a:buFontTx/>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t>DBA (Database </a:t>
            </a:r>
            <a:r>
              <a:rPr lang="en-US" altLang="zh-CN" sz="2400" dirty="0" err="1"/>
              <a:t>Adminitor</a:t>
            </a:r>
            <a:r>
              <a:rPr lang="en-US" altLang="zh-CN" sz="2400" dirty="0"/>
              <a:t>)</a:t>
            </a:r>
            <a:endParaRPr lang="en-US" altLang="zh-CN" sz="2400" dirty="0">
              <a:latin typeface="Times New Roman" panose="02020603050405020304" pitchFamily="18" charset="0"/>
            </a:endParaRPr>
          </a:p>
          <a:p>
            <a:pPr eaLnBrk="0" hangingPunct="0">
              <a:spcBef>
                <a:spcPct val="50000"/>
              </a:spcBef>
              <a:buClrTx/>
              <a:buSzTx/>
              <a:buFontTx/>
              <a:buNone/>
            </a:pPr>
            <a:r>
              <a:rPr lang="en-US" altLang="zh-CN" sz="2400" dirty="0">
                <a:latin typeface="Times New Roman" panose="02020603050405020304" pitchFamily="18" charset="0"/>
              </a:rPr>
              <a:t>DBMS</a:t>
            </a:r>
            <a:r>
              <a:rPr lang="zh-CN" altLang="en-US" sz="2400" dirty="0">
                <a:latin typeface="Times New Roman" panose="02020603050405020304" pitchFamily="18" charset="0"/>
              </a:rPr>
              <a:t>、</a:t>
            </a:r>
            <a:r>
              <a:rPr lang="en-US" altLang="zh-CN" sz="2400" dirty="0"/>
              <a:t>DB</a:t>
            </a:r>
            <a:r>
              <a:rPr lang="zh-CN" altLang="en-US" sz="2400" dirty="0">
                <a:latin typeface="Times New Roman" panose="02020603050405020304" pitchFamily="18" charset="0"/>
              </a:rPr>
              <a:t>其它软件管理与维护</a:t>
            </a:r>
          </a:p>
          <a:p>
            <a:pPr eaLnBrk="0" hangingPunct="0">
              <a:spcBef>
                <a:spcPct val="50000"/>
              </a:spcBef>
              <a:buClrTx/>
              <a:buSzTx/>
              <a:buFontTx/>
              <a:buNone/>
            </a:pPr>
            <a:r>
              <a:rPr lang="zh-CN" altLang="en-US" sz="2400" dirty="0">
                <a:latin typeface="Times New Roman" panose="02020603050405020304" pitchFamily="18" charset="0"/>
              </a:rPr>
              <a:t>（安全授权、监测和改进性能）</a:t>
            </a:r>
            <a:endParaRPr lang="zh-CN" altLang="en-US" sz="2400" dirty="0"/>
          </a:p>
          <a:p>
            <a:pPr eaLnBrk="0" hangingPunct="0">
              <a:spcBef>
                <a:spcPct val="50000"/>
              </a:spcBef>
              <a:buClrTx/>
              <a:buSzTx/>
              <a:buFontTx/>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、系统分析员</a:t>
            </a:r>
            <a:endParaRPr lang="zh-CN" altLang="en-US" sz="2400" dirty="0"/>
          </a:p>
          <a:p>
            <a:pPr eaLnBrk="0" hangingPunct="0">
              <a:spcBef>
                <a:spcPct val="50000"/>
              </a:spcBef>
              <a:buClrTx/>
              <a:buSzTx/>
              <a:buFontTx/>
              <a:buNone/>
            </a:pPr>
            <a:r>
              <a:rPr lang="zh-CN" altLang="en-US" sz="2400" dirty="0">
                <a:latin typeface="Times New Roman" panose="02020603050405020304" pitchFamily="18" charset="0"/>
              </a:rPr>
              <a:t>分析用户需求，确定数据库事务</a:t>
            </a:r>
            <a:endParaRPr lang="zh-CN" altLang="en-US" sz="2400" dirty="0"/>
          </a:p>
          <a:p>
            <a:pPr eaLnBrk="0" hangingPunct="0">
              <a:spcBef>
                <a:spcPct val="50000"/>
              </a:spcBef>
              <a:buClrTx/>
              <a:buSzTx/>
              <a:buFontTx/>
              <a:buNone/>
            </a:pPr>
            <a:r>
              <a:rPr lang="en-US" altLang="zh-CN" sz="2400" dirty="0">
                <a:latin typeface="Times New Roman" panose="02020603050405020304" pitchFamily="18" charset="0"/>
              </a:rPr>
              <a:t>3</a:t>
            </a:r>
            <a:r>
              <a:rPr lang="zh-CN" altLang="en-US" sz="2400" dirty="0">
                <a:latin typeface="Times New Roman" panose="02020603050405020304" pitchFamily="18" charset="0"/>
              </a:rPr>
              <a:t>、应用程序员</a:t>
            </a:r>
            <a:endParaRPr lang="zh-CN" altLang="en-US" sz="2400" dirty="0"/>
          </a:p>
          <a:p>
            <a:pPr eaLnBrk="0" hangingPunct="0">
              <a:spcBef>
                <a:spcPct val="50000"/>
              </a:spcBef>
              <a:buClrTx/>
              <a:buSzTx/>
              <a:buFontTx/>
              <a:buNone/>
            </a:pPr>
            <a:r>
              <a:rPr lang="zh-CN" altLang="en-US" sz="2400" dirty="0">
                <a:latin typeface="Times New Roman" panose="02020603050405020304" pitchFamily="18" charset="0"/>
              </a:rPr>
              <a:t>应用软件编码、调试和维护</a:t>
            </a:r>
            <a:endParaRPr lang="zh-CN" altLang="en-US" sz="2400" dirty="0"/>
          </a:p>
          <a:p>
            <a:pPr eaLnBrk="0" hangingPunct="0">
              <a:spcBef>
                <a:spcPct val="50000"/>
              </a:spcBef>
              <a:buClrTx/>
              <a:buSzTx/>
              <a:buFontTx/>
              <a:buNone/>
            </a:pPr>
            <a:r>
              <a:rPr lang="en-US" altLang="zh-CN" sz="2400" dirty="0">
                <a:latin typeface="Times New Roman" panose="02020603050405020304" pitchFamily="18" charset="0"/>
              </a:rPr>
              <a:t>4</a:t>
            </a:r>
            <a:r>
              <a:rPr lang="zh-CN" altLang="en-US" sz="2400" dirty="0">
                <a:latin typeface="Times New Roman" panose="02020603050405020304" pitchFamily="18" charset="0"/>
              </a:rPr>
              <a:t>、终端用户</a:t>
            </a:r>
            <a:endParaRPr lang="zh-CN" altLang="en-US" sz="2400" dirty="0"/>
          </a:p>
          <a:p>
            <a:pPr eaLnBrk="0" hangingPunct="0">
              <a:spcBef>
                <a:spcPct val="50000"/>
              </a:spcBef>
              <a:buClrTx/>
              <a:buSzTx/>
              <a:buFontTx/>
              <a:buNone/>
            </a:pPr>
            <a:r>
              <a:rPr lang="zh-CN" altLang="en-US" sz="2400" dirty="0">
                <a:latin typeface="Times New Roman" panose="02020603050405020304" pitchFamily="18" charset="0"/>
              </a:rPr>
              <a:t>使用</a:t>
            </a:r>
            <a:r>
              <a:rPr lang="en-US" altLang="zh-CN" sz="2400" dirty="0"/>
              <a:t>DB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025EDF8-CC43-466A-9E31-E1B395A0BD44}" type="slidenum">
              <a:rPr lang="en-US" altLang="zh-CN"/>
              <a:pPr/>
              <a:t>15</a:t>
            </a:fld>
            <a:endParaRPr lang="en-US" altLang="zh-CN"/>
          </a:p>
        </p:txBody>
      </p:sp>
      <p:sp>
        <p:nvSpPr>
          <p:cNvPr id="67586" name="Rectangle 2"/>
          <p:cNvSpPr>
            <a:spLocks noGrp="1" noChangeArrowheads="1"/>
          </p:cNvSpPr>
          <p:nvPr>
            <p:ph type="title"/>
          </p:nvPr>
        </p:nvSpPr>
        <p:spPr>
          <a:xfrm>
            <a:off x="304800" y="381000"/>
            <a:ext cx="8162925" cy="519113"/>
          </a:xfrm>
        </p:spPr>
        <p:txBody>
          <a:bodyPr/>
          <a:lstStyle/>
          <a:p>
            <a:r>
              <a:rPr lang="zh-CN" altLang="en-US" sz="2800">
                <a:solidFill>
                  <a:schemeClr val="tx1"/>
                </a:solidFill>
                <a:latin typeface="华文新魏" panose="02010800040101010101" pitchFamily="2" charset="-122"/>
                <a:ea typeface="华文新魏" panose="02010800040101010101" pitchFamily="2" charset="-122"/>
              </a:rPr>
              <a:t>第</a:t>
            </a:r>
            <a:r>
              <a:rPr lang="en-US" altLang="zh-CN" sz="2800">
                <a:solidFill>
                  <a:schemeClr val="tx1"/>
                </a:solidFill>
                <a:latin typeface="华文新魏" panose="02010800040101010101" pitchFamily="2" charset="-122"/>
                <a:ea typeface="华文新魏" panose="02010800040101010101" pitchFamily="2" charset="-122"/>
              </a:rPr>
              <a:t>2</a:t>
            </a:r>
            <a:r>
              <a:rPr lang="zh-CN" altLang="en-US" sz="2800">
                <a:solidFill>
                  <a:schemeClr val="tx1"/>
                </a:solidFill>
                <a:latin typeface="华文新魏" panose="02010800040101010101" pitchFamily="2" charset="-122"/>
                <a:ea typeface="华文新魏" panose="02010800040101010101" pitchFamily="2" charset="-122"/>
              </a:rPr>
              <a:t>章  关系数据库	</a:t>
            </a:r>
          </a:p>
        </p:txBody>
      </p:sp>
      <p:sp>
        <p:nvSpPr>
          <p:cNvPr id="67587" name="Rectangle 3"/>
          <p:cNvSpPr>
            <a:spLocks noGrp="1" noChangeArrowheads="1"/>
          </p:cNvSpPr>
          <p:nvPr>
            <p:ph type="body" idx="1"/>
          </p:nvPr>
        </p:nvSpPr>
        <p:spPr>
          <a:xfrm>
            <a:off x="304800" y="1524000"/>
            <a:ext cx="8110538" cy="4191000"/>
          </a:xfrm>
        </p:spPr>
        <p:txBody>
          <a:bodyPr/>
          <a:lstStyle/>
          <a:p>
            <a:pPr>
              <a:spcBef>
                <a:spcPct val="0"/>
              </a:spcBef>
              <a:buClrTx/>
              <a:buSzTx/>
              <a:buFontTx/>
              <a:buChar char="•"/>
            </a:pPr>
            <a:r>
              <a:rPr lang="en-US" altLang="zh-CN" sz="2400" dirty="0"/>
              <a:t> </a:t>
            </a:r>
            <a:r>
              <a:rPr lang="zh-CN" altLang="en-US" sz="2400" dirty="0" smtClean="0"/>
              <a:t>关系数据模型</a:t>
            </a:r>
            <a:endParaRPr lang="zh-CN" altLang="en-US" sz="2400" dirty="0">
              <a:solidFill>
                <a:srgbClr val="0000FF"/>
              </a:solidFill>
            </a:endParaRPr>
          </a:p>
          <a:p>
            <a:pPr marL="0" indent="0">
              <a:spcBef>
                <a:spcPct val="0"/>
              </a:spcBef>
              <a:buClrTx/>
              <a:buSzTx/>
              <a:buNone/>
            </a:pPr>
            <a:r>
              <a:rPr lang="zh-CN" altLang="en-US" sz="2400" dirty="0" smtClean="0"/>
              <a:t>    关系数据结构及形式化定义</a:t>
            </a:r>
            <a:r>
              <a:rPr lang="zh-CN" altLang="en-US" sz="2400" dirty="0" smtClean="0">
                <a:solidFill>
                  <a:srgbClr val="0000FF"/>
                </a:solidFill>
              </a:rPr>
              <a:t/>
            </a:r>
            <a:br>
              <a:rPr lang="zh-CN" altLang="en-US" sz="2400" dirty="0" smtClean="0">
                <a:solidFill>
                  <a:srgbClr val="0000FF"/>
                </a:solidFill>
              </a:rPr>
            </a:br>
            <a:r>
              <a:rPr lang="zh-CN" altLang="en-US" sz="2400" dirty="0" smtClean="0"/>
              <a:t>      域、笛卡儿积、元组、分量、基数、关系、关系的目、属性、候选码、主码、主属性、非码属性、全码、关系模式。。。</a:t>
            </a:r>
            <a:endParaRPr lang="en-US" altLang="zh-CN" sz="2400" dirty="0" smtClean="0"/>
          </a:p>
          <a:p>
            <a:pPr marL="0" indent="0">
              <a:spcBef>
                <a:spcPct val="0"/>
              </a:spcBef>
              <a:buClrTx/>
              <a:buSzTx/>
              <a:buNone/>
            </a:pPr>
            <a:r>
              <a:rPr lang="zh-CN" altLang="en-US" sz="2400" dirty="0" smtClean="0"/>
              <a:t>    关系数据操作</a:t>
            </a:r>
            <a:endParaRPr lang="en-US" altLang="zh-CN" sz="2400" dirty="0" smtClean="0"/>
          </a:p>
          <a:p>
            <a:pPr marL="0" indent="0">
              <a:spcBef>
                <a:spcPct val="0"/>
              </a:spcBef>
              <a:buClrTx/>
              <a:buSzTx/>
              <a:buNone/>
            </a:pPr>
            <a:r>
              <a:rPr lang="en-US" altLang="zh-CN" dirty="0" smtClean="0"/>
              <a:t>   </a:t>
            </a:r>
            <a:r>
              <a:rPr lang="zh-CN" altLang="en-US" sz="2400" dirty="0"/>
              <a:t>关系完整性</a:t>
            </a:r>
            <a:r>
              <a:rPr lang="zh-CN" altLang="en-US" sz="2400" dirty="0" smtClean="0"/>
              <a:t>：关系的两个不变性</a:t>
            </a:r>
            <a:r>
              <a:rPr lang="en-US" altLang="zh-CN" sz="2400" dirty="0" smtClean="0"/>
              <a:t>——</a:t>
            </a:r>
            <a:r>
              <a:rPr lang="zh-CN" altLang="en-US" sz="2400" dirty="0" smtClean="0"/>
              <a:t>实体完整性</a:t>
            </a:r>
            <a:r>
              <a:rPr lang="zh-CN" altLang="en-US" sz="2400" dirty="0"/>
              <a:t>、</a:t>
            </a:r>
            <a:r>
              <a:rPr lang="zh-CN" altLang="en-US" sz="2400" dirty="0" smtClean="0"/>
              <a:t>参照完整性</a:t>
            </a:r>
            <a:r>
              <a:rPr lang="en-US" altLang="zh-CN" sz="2400" dirty="0" smtClean="0"/>
              <a:t>——</a:t>
            </a:r>
            <a:r>
              <a:rPr lang="zh-CN" altLang="en-US" sz="2400" dirty="0" smtClean="0"/>
              <a:t>应该由系统自动支持，用户定义完整性</a:t>
            </a:r>
            <a:r>
              <a:rPr lang="en-US" altLang="zh-CN" sz="2400" dirty="0" smtClean="0"/>
              <a:t>——</a:t>
            </a:r>
            <a:r>
              <a:rPr lang="zh-CN" altLang="en-US" sz="2400" dirty="0" smtClean="0"/>
              <a:t>体现具体应用领域中的语义约束。</a:t>
            </a:r>
            <a:endParaRPr lang="zh-CN" altLang="en-US" sz="2400" dirty="0"/>
          </a:p>
          <a:p>
            <a:pPr marL="0" indent="0">
              <a:spcBef>
                <a:spcPct val="0"/>
              </a:spcBef>
              <a:buClrTx/>
              <a:buSzTx/>
              <a:buNone/>
            </a:pPr>
            <a:endParaRPr lang="zh-CN" altLang="en-US" sz="2400" dirty="0"/>
          </a:p>
        </p:txBody>
      </p:sp>
      <p:sp>
        <p:nvSpPr>
          <p:cNvPr id="67588" name="Line 4"/>
          <p:cNvSpPr>
            <a:spLocks noChangeShapeType="1"/>
          </p:cNvSpPr>
          <p:nvPr/>
        </p:nvSpPr>
        <p:spPr bwMode="auto">
          <a:xfrm>
            <a:off x="304800" y="1295400"/>
            <a:ext cx="8534400" cy="0"/>
          </a:xfrm>
          <a:prstGeom prst="line">
            <a:avLst/>
          </a:prstGeom>
          <a:noFill/>
          <a:ln w="254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F2760B7-6A62-4630-9671-F4F88B982768}" type="slidenum">
              <a:rPr lang="en-US" altLang="zh-CN"/>
              <a:pPr/>
              <a:t>16</a:t>
            </a:fld>
            <a:endParaRPr lang="en-US" altLang="zh-CN"/>
          </a:p>
        </p:txBody>
      </p:sp>
      <p:sp>
        <p:nvSpPr>
          <p:cNvPr id="68611" name="Rectangle 3"/>
          <p:cNvSpPr>
            <a:spLocks noGrp="1" noChangeArrowheads="1"/>
          </p:cNvSpPr>
          <p:nvPr>
            <p:ph type="body" idx="1"/>
          </p:nvPr>
        </p:nvSpPr>
        <p:spPr>
          <a:xfrm>
            <a:off x="381000" y="304800"/>
            <a:ext cx="8458200" cy="6019800"/>
          </a:xfrm>
        </p:spPr>
        <p:txBody>
          <a:bodyPr/>
          <a:lstStyle/>
          <a:p>
            <a:pPr>
              <a:spcBef>
                <a:spcPct val="0"/>
              </a:spcBef>
              <a:buClrTx/>
              <a:buSzTx/>
              <a:buFontTx/>
              <a:buChar char="•"/>
            </a:pPr>
            <a:r>
              <a:rPr lang="zh-CN" altLang="en-US" sz="2400" dirty="0" smtClean="0"/>
              <a:t>关系代数</a:t>
            </a:r>
            <a:endParaRPr lang="zh-CN" altLang="en-US" sz="2400" dirty="0">
              <a:solidFill>
                <a:srgbClr val="0000FF"/>
              </a:solidFill>
            </a:endParaRPr>
          </a:p>
          <a:p>
            <a:pPr>
              <a:spcBef>
                <a:spcPct val="0"/>
              </a:spcBef>
              <a:buClrTx/>
              <a:buSzTx/>
              <a:buFontTx/>
              <a:buNone/>
            </a:pPr>
            <a:r>
              <a:rPr lang="zh-CN" altLang="en-US" sz="2400" dirty="0"/>
              <a:t>      </a:t>
            </a:r>
            <a:r>
              <a:rPr lang="en-US" altLang="zh-CN" sz="2400" dirty="0"/>
              <a:t>8</a:t>
            </a:r>
            <a:r>
              <a:rPr lang="zh-CN" altLang="en-US" sz="2400" dirty="0"/>
              <a:t>种运算符（并、交、差、笛卡尔积、投影、选择、连接、除），其中</a:t>
            </a:r>
            <a:r>
              <a:rPr lang="en-US" altLang="zh-CN" sz="2400" dirty="0"/>
              <a:t>5</a:t>
            </a:r>
            <a:r>
              <a:rPr lang="zh-CN" altLang="en-US" sz="2400" dirty="0"/>
              <a:t>种基本运算符（并、差、笛卡尔积、投影、选择）。</a:t>
            </a:r>
          </a:p>
          <a:p>
            <a:pPr>
              <a:spcBef>
                <a:spcPct val="0"/>
              </a:spcBef>
              <a:buClrTx/>
              <a:buSzTx/>
              <a:buFontTx/>
              <a:buNone/>
            </a:pPr>
            <a:r>
              <a:rPr lang="zh-CN" altLang="en-US" sz="2400" dirty="0"/>
              <a:t>      理解关系代数，掌握关系代数表达式。</a:t>
            </a:r>
          </a:p>
          <a:p>
            <a:pPr>
              <a:spcBef>
                <a:spcPct val="0"/>
              </a:spcBef>
              <a:buClrTx/>
              <a:buSzTx/>
              <a:buFontTx/>
              <a:buNone/>
            </a:pPr>
            <a:endParaRPr lang="zh-CN" altLang="en-US" sz="2400" dirty="0"/>
          </a:p>
          <a:p>
            <a:pPr>
              <a:spcBef>
                <a:spcPct val="0"/>
              </a:spcBef>
              <a:buClrTx/>
              <a:buSzTx/>
              <a:buFontTx/>
              <a:buChar char="•"/>
            </a:pPr>
            <a:r>
              <a:rPr lang="zh-CN" altLang="en-US" sz="2400" dirty="0">
                <a:solidFill>
                  <a:srgbClr val="0000FF"/>
                </a:solidFill>
              </a:rPr>
              <a:t>*关系</a:t>
            </a:r>
            <a:r>
              <a:rPr lang="zh-CN" altLang="en-US" sz="2400" dirty="0" smtClean="0">
                <a:solidFill>
                  <a:srgbClr val="0000FF"/>
                </a:solidFill>
              </a:rPr>
              <a:t>演算</a:t>
            </a:r>
            <a:endParaRPr lang="zh-CN" altLang="en-US" sz="2400" dirty="0">
              <a:solidFill>
                <a:srgbClr val="0000FF"/>
              </a:solidFill>
            </a:endParaRPr>
          </a:p>
          <a:p>
            <a:pPr>
              <a:spcBef>
                <a:spcPct val="0"/>
              </a:spcBef>
              <a:buClrTx/>
              <a:buSzTx/>
              <a:buFontTx/>
              <a:buNone/>
            </a:pPr>
            <a:r>
              <a:rPr lang="zh-CN" altLang="en-US" sz="2400" dirty="0">
                <a:solidFill>
                  <a:srgbClr val="0000FF"/>
                </a:solidFill>
              </a:rPr>
              <a:t>      元组关系演算、域关系演算。</a:t>
            </a:r>
          </a:p>
          <a:p>
            <a:pPr>
              <a:spcBef>
                <a:spcPct val="0"/>
              </a:spcBef>
              <a:buClrTx/>
              <a:buSzTx/>
              <a:buFontTx/>
              <a:buNone/>
            </a:pPr>
            <a:endParaRPr lang="zh-CN" altLang="en-US" sz="2400" dirty="0">
              <a:solidFill>
                <a:srgbClr val="0000FF"/>
              </a:solidFill>
            </a:endParaRPr>
          </a:p>
          <a:p>
            <a:pPr>
              <a:spcBef>
                <a:spcPct val="0"/>
              </a:spcBef>
              <a:buClrTx/>
              <a:buSzTx/>
              <a:buFontTx/>
              <a:buChar char="•"/>
            </a:pPr>
            <a:r>
              <a:rPr lang="zh-CN" altLang="en-US" sz="2400" dirty="0">
                <a:solidFill>
                  <a:srgbClr val="0000FF"/>
                </a:solidFill>
              </a:rPr>
              <a:t> *关系代数、元组关系演算、域关系演算的等价性</a:t>
            </a:r>
            <a:r>
              <a:rPr lang="zh-CN" altLang="en-US" sz="2400" dirty="0" smtClean="0">
                <a:solidFill>
                  <a:srgbClr val="0000FF"/>
                </a:solidFill>
              </a:rPr>
              <a:t>。</a:t>
            </a:r>
            <a:endParaRPr lang="zh-CN" altLang="en-US" sz="2400" dirty="0">
              <a:solidFill>
                <a:srgbClr val="0000FF"/>
              </a:solidFill>
            </a:endParaRPr>
          </a:p>
          <a:p>
            <a:pPr>
              <a:spcBef>
                <a:spcPct val="0"/>
              </a:spcBef>
              <a:buClrTx/>
              <a:buSzTx/>
              <a:buFontTx/>
              <a:buChar char="•"/>
            </a:pPr>
            <a:r>
              <a:rPr lang="zh-CN" altLang="en-US" sz="2400" dirty="0">
                <a:solidFill>
                  <a:srgbClr val="0000FF"/>
                </a:solidFill>
              </a:rPr>
              <a:t> </a:t>
            </a:r>
            <a:r>
              <a:rPr lang="en-US" altLang="zh-CN" sz="2400" dirty="0" err="1">
                <a:solidFill>
                  <a:srgbClr val="0000FF"/>
                </a:solidFill>
              </a:rPr>
              <a:t>Sql</a:t>
            </a:r>
            <a:r>
              <a:rPr lang="zh-CN" altLang="en-US" sz="2400" dirty="0">
                <a:solidFill>
                  <a:srgbClr val="0000FF"/>
                </a:solidFill>
              </a:rPr>
              <a:t>语言和上述语言的等价性</a:t>
            </a:r>
            <a:r>
              <a:rPr lang="zh-CN" altLang="en-US" sz="2400" dirty="0" smtClean="0">
                <a:solidFill>
                  <a:srgbClr val="0000FF"/>
                </a:solidFill>
              </a:rPr>
              <a:t>。</a:t>
            </a:r>
            <a:endParaRPr lang="zh-CN" altLang="en-US" sz="2400" dirty="0">
              <a:solidFill>
                <a:srgbClr val="0000FF"/>
              </a:solidFill>
            </a:endParaRPr>
          </a:p>
          <a:p>
            <a:pPr>
              <a:spcBef>
                <a:spcPct val="0"/>
              </a:spcBef>
              <a:buClr>
                <a:srgbClr val="FF3300"/>
              </a:buClr>
              <a:buSzTx/>
              <a:buFontTx/>
              <a:buNone/>
            </a:pPr>
            <a:endParaRPr lang="zh-CN" altLang="en-US" sz="2400" dirty="0"/>
          </a:p>
          <a:p>
            <a:pPr>
              <a:spcBef>
                <a:spcPct val="0"/>
              </a:spcBef>
              <a:buClr>
                <a:srgbClr val="FF3300"/>
              </a:buClr>
              <a:buSzTx/>
              <a:buFontTx/>
              <a:buChar char="•"/>
            </a:pPr>
            <a:r>
              <a:rPr lang="zh-CN" altLang="en-US" sz="2400" dirty="0">
                <a:solidFill>
                  <a:srgbClr val="FF3300"/>
                </a:solidFill>
              </a:rPr>
              <a:t>关系演算的具体语言不考</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F3CE449-7CDE-445E-AFB9-B83255DD14E6}" type="slidenum">
              <a:rPr lang="en-US" altLang="zh-CN"/>
              <a:pPr/>
              <a:t>17</a:t>
            </a:fld>
            <a:endParaRPr lang="en-US" altLang="zh-CN"/>
          </a:p>
        </p:txBody>
      </p:sp>
      <p:sp>
        <p:nvSpPr>
          <p:cNvPr id="69634" name="Rectangle 2"/>
          <p:cNvSpPr>
            <a:spLocks noGrp="1" noChangeArrowheads="1"/>
          </p:cNvSpPr>
          <p:nvPr>
            <p:ph type="title"/>
          </p:nvPr>
        </p:nvSpPr>
        <p:spPr>
          <a:xfrm>
            <a:off x="381000" y="304800"/>
            <a:ext cx="8162925" cy="519113"/>
          </a:xfrm>
        </p:spPr>
        <p:txBody>
          <a:bodyPr/>
          <a:lstStyle/>
          <a:p>
            <a:r>
              <a:rPr lang="zh-CN" altLang="en-US" sz="2800">
                <a:solidFill>
                  <a:schemeClr val="tx1"/>
                </a:solidFill>
                <a:latin typeface="华文新魏" panose="02010800040101010101" pitchFamily="2" charset="-122"/>
                <a:ea typeface="华文新魏" panose="02010800040101010101" pitchFamily="2" charset="-122"/>
              </a:rPr>
              <a:t>第</a:t>
            </a:r>
            <a:r>
              <a:rPr lang="en-US" altLang="zh-CN" sz="2800">
                <a:solidFill>
                  <a:schemeClr val="tx1"/>
                </a:solidFill>
                <a:latin typeface="华文新魏" panose="02010800040101010101" pitchFamily="2" charset="-122"/>
                <a:ea typeface="华文新魏" panose="02010800040101010101" pitchFamily="2" charset="-122"/>
              </a:rPr>
              <a:t>3</a:t>
            </a:r>
            <a:r>
              <a:rPr lang="zh-CN" altLang="en-US" sz="2800">
                <a:solidFill>
                  <a:schemeClr val="tx1"/>
                </a:solidFill>
                <a:latin typeface="华文新魏" panose="02010800040101010101" pitchFamily="2" charset="-122"/>
                <a:ea typeface="华文新魏" panose="02010800040101010101" pitchFamily="2" charset="-122"/>
              </a:rPr>
              <a:t>章  关系数据库标准语言</a:t>
            </a:r>
            <a:r>
              <a:rPr lang="en-US" altLang="zh-CN" sz="2800">
                <a:solidFill>
                  <a:schemeClr val="tx1"/>
                </a:solidFill>
                <a:latin typeface="华文新魏" panose="02010800040101010101" pitchFamily="2" charset="-122"/>
                <a:ea typeface="华文新魏" panose="02010800040101010101" pitchFamily="2" charset="-122"/>
              </a:rPr>
              <a:t>SQL</a:t>
            </a:r>
            <a:r>
              <a:rPr lang="zh-CN" altLang="en-US" sz="2800">
                <a:solidFill>
                  <a:schemeClr val="tx1"/>
                </a:solidFill>
                <a:latin typeface="华文新魏" panose="02010800040101010101" pitchFamily="2" charset="-122"/>
                <a:ea typeface="华文新魏" panose="02010800040101010101" pitchFamily="2" charset="-122"/>
              </a:rPr>
              <a:t>、</a:t>
            </a:r>
          </a:p>
        </p:txBody>
      </p:sp>
      <p:sp>
        <p:nvSpPr>
          <p:cNvPr id="69635" name="Rectangle 3"/>
          <p:cNvSpPr>
            <a:spLocks noGrp="1" noChangeArrowheads="1"/>
          </p:cNvSpPr>
          <p:nvPr>
            <p:ph type="body" idx="1"/>
          </p:nvPr>
        </p:nvSpPr>
        <p:spPr>
          <a:xfrm>
            <a:off x="381000" y="1524000"/>
            <a:ext cx="8110538" cy="4191000"/>
          </a:xfrm>
        </p:spPr>
        <p:txBody>
          <a:bodyPr/>
          <a:lstStyle/>
          <a:p>
            <a:pPr>
              <a:spcBef>
                <a:spcPct val="0"/>
              </a:spcBef>
              <a:buClrTx/>
              <a:buSzTx/>
              <a:buFontTx/>
              <a:buChar char="•"/>
            </a:pPr>
            <a:r>
              <a:rPr lang="en-US" altLang="zh-CN" sz="2800" dirty="0"/>
              <a:t>SQL</a:t>
            </a:r>
            <a:r>
              <a:rPr lang="zh-CN" altLang="en-US" sz="2800" dirty="0"/>
              <a:t>的几个动词</a:t>
            </a:r>
            <a:r>
              <a:rPr lang="zh-CN" altLang="en-US" sz="2800" dirty="0" smtClean="0"/>
              <a:t>：</a:t>
            </a:r>
            <a:endParaRPr lang="zh-CN" altLang="en-US" sz="2800" dirty="0">
              <a:solidFill>
                <a:srgbClr val="0000FF"/>
              </a:solidFill>
            </a:endParaRPr>
          </a:p>
          <a:p>
            <a:pPr>
              <a:spcBef>
                <a:spcPct val="0"/>
              </a:spcBef>
              <a:buClrTx/>
              <a:buSzTx/>
              <a:buFontTx/>
              <a:buNone/>
            </a:pPr>
            <a:r>
              <a:rPr lang="zh-CN" altLang="en-US" sz="2800" dirty="0"/>
              <a:t>      </a:t>
            </a:r>
            <a:r>
              <a:rPr lang="en-US" altLang="zh-CN" sz="2800" dirty="0"/>
              <a:t>select</a:t>
            </a:r>
            <a:r>
              <a:rPr lang="zh-CN" altLang="en-US" sz="2800" dirty="0"/>
              <a:t>、</a:t>
            </a:r>
            <a:r>
              <a:rPr lang="en-US" altLang="zh-CN" sz="2800" dirty="0"/>
              <a:t>create</a:t>
            </a:r>
            <a:r>
              <a:rPr lang="zh-CN" altLang="en-US" sz="2800" dirty="0"/>
              <a:t>、</a:t>
            </a:r>
            <a:r>
              <a:rPr lang="en-US" altLang="zh-CN" sz="2800" dirty="0"/>
              <a:t>drop</a:t>
            </a:r>
            <a:r>
              <a:rPr lang="zh-CN" altLang="en-US" sz="2800" dirty="0"/>
              <a:t>、</a:t>
            </a:r>
            <a:r>
              <a:rPr lang="en-US" altLang="zh-CN" sz="2800" dirty="0"/>
              <a:t>alter</a:t>
            </a:r>
            <a:r>
              <a:rPr lang="zh-CN" altLang="en-US" sz="2800" dirty="0"/>
              <a:t>、</a:t>
            </a:r>
            <a:r>
              <a:rPr lang="en-US" altLang="zh-CN" sz="2800" dirty="0"/>
              <a:t>insert</a:t>
            </a:r>
            <a:r>
              <a:rPr lang="zh-CN" altLang="en-US" sz="2800" dirty="0"/>
              <a:t>、</a:t>
            </a:r>
            <a:r>
              <a:rPr lang="en-US" altLang="zh-CN" sz="2800" dirty="0"/>
              <a:t>update</a:t>
            </a:r>
            <a:r>
              <a:rPr lang="zh-CN" altLang="en-US" sz="2800" dirty="0"/>
              <a:t>、</a:t>
            </a:r>
            <a:r>
              <a:rPr lang="en-US" altLang="zh-CN" sz="2800" dirty="0"/>
              <a:t>delete</a:t>
            </a:r>
            <a:r>
              <a:rPr lang="zh-CN" altLang="en-US" sz="2800" dirty="0"/>
              <a:t>、</a:t>
            </a:r>
            <a:r>
              <a:rPr lang="en-US" altLang="zh-CN" sz="2800" dirty="0"/>
              <a:t>grant</a:t>
            </a:r>
            <a:r>
              <a:rPr lang="zh-CN" altLang="en-US" sz="2800" dirty="0"/>
              <a:t>、</a:t>
            </a:r>
            <a:r>
              <a:rPr lang="en-US" altLang="zh-CN" sz="2800" dirty="0"/>
              <a:t>revoke</a:t>
            </a:r>
            <a:r>
              <a:rPr lang="zh-CN" altLang="en-US" sz="2800" dirty="0"/>
              <a:t>。</a:t>
            </a:r>
          </a:p>
          <a:p>
            <a:pPr>
              <a:spcBef>
                <a:spcPct val="0"/>
              </a:spcBef>
              <a:buClrTx/>
              <a:buSzTx/>
              <a:buFontTx/>
              <a:buNone/>
            </a:pPr>
            <a:endParaRPr lang="zh-CN" altLang="en-US" sz="2800" dirty="0"/>
          </a:p>
          <a:p>
            <a:pPr>
              <a:spcBef>
                <a:spcPct val="0"/>
              </a:spcBef>
              <a:buClrTx/>
              <a:buSzTx/>
              <a:buFontTx/>
              <a:buChar char="•"/>
            </a:pPr>
            <a:r>
              <a:rPr lang="zh-CN" altLang="en-US" sz="2800" dirty="0"/>
              <a:t> 基本术语</a:t>
            </a:r>
            <a:r>
              <a:rPr lang="zh-CN" altLang="en-US" sz="2800" dirty="0" smtClean="0"/>
              <a:t>：</a:t>
            </a:r>
            <a:endParaRPr lang="zh-CN" altLang="en-US" sz="2800" dirty="0"/>
          </a:p>
          <a:p>
            <a:pPr>
              <a:spcBef>
                <a:spcPct val="0"/>
              </a:spcBef>
              <a:buClrTx/>
              <a:buSzTx/>
              <a:buFontTx/>
              <a:buNone/>
            </a:pPr>
            <a:r>
              <a:rPr lang="zh-CN" altLang="en-US" sz="2800" dirty="0"/>
              <a:t>      基表、视图、</a:t>
            </a:r>
            <a:r>
              <a:rPr lang="zh-CN" altLang="en-US" sz="2800" dirty="0">
                <a:solidFill>
                  <a:srgbClr val="0000FF"/>
                </a:solidFill>
              </a:rPr>
              <a:t>游标</a:t>
            </a:r>
            <a:r>
              <a:rPr lang="zh-CN" altLang="en-US" sz="2800" dirty="0"/>
              <a:t>、集函数、子查询、子句</a:t>
            </a:r>
            <a:endParaRPr lang="zh-CN" altLang="en-US" sz="3600" dirty="0"/>
          </a:p>
        </p:txBody>
      </p:sp>
      <p:sp>
        <p:nvSpPr>
          <p:cNvPr id="69636" name="Line 4"/>
          <p:cNvSpPr>
            <a:spLocks noChangeShapeType="1"/>
          </p:cNvSpPr>
          <p:nvPr/>
        </p:nvSpPr>
        <p:spPr bwMode="auto">
          <a:xfrm>
            <a:off x="304800" y="1295400"/>
            <a:ext cx="8534400" cy="0"/>
          </a:xfrm>
          <a:prstGeom prst="line">
            <a:avLst/>
          </a:prstGeom>
          <a:noFill/>
          <a:ln w="254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385746C-FB98-4572-8DA9-7AEE334F95A5}" type="slidenum">
              <a:rPr lang="en-US" altLang="zh-CN"/>
              <a:pPr/>
              <a:t>18</a:t>
            </a:fld>
            <a:endParaRPr lang="en-US" altLang="zh-CN"/>
          </a:p>
        </p:txBody>
      </p:sp>
      <p:sp>
        <p:nvSpPr>
          <p:cNvPr id="70659" name="Rectangle 3"/>
          <p:cNvSpPr>
            <a:spLocks noGrp="1" noChangeArrowheads="1"/>
          </p:cNvSpPr>
          <p:nvPr>
            <p:ph type="body" idx="1"/>
          </p:nvPr>
        </p:nvSpPr>
        <p:spPr>
          <a:xfrm>
            <a:off x="381000" y="304800"/>
            <a:ext cx="8458200" cy="6019800"/>
          </a:xfrm>
        </p:spPr>
        <p:txBody>
          <a:bodyPr/>
          <a:lstStyle/>
          <a:p>
            <a:pPr>
              <a:spcBef>
                <a:spcPct val="0"/>
              </a:spcBef>
              <a:buClrTx/>
              <a:buSzTx/>
              <a:buFontTx/>
              <a:buChar char="•"/>
            </a:pPr>
            <a:r>
              <a:rPr lang="en-US" altLang="zh-CN" sz="2400" dirty="0"/>
              <a:t> SQL</a:t>
            </a:r>
            <a:r>
              <a:rPr lang="zh-CN" altLang="en-US" sz="2400" dirty="0"/>
              <a:t>语言的基本功</a:t>
            </a:r>
            <a:r>
              <a:rPr lang="zh-CN" altLang="en-US" sz="2400" dirty="0" smtClean="0"/>
              <a:t>能</a:t>
            </a:r>
            <a:endParaRPr lang="zh-CN" altLang="en-US" sz="2400" dirty="0"/>
          </a:p>
          <a:p>
            <a:pPr>
              <a:spcBef>
                <a:spcPct val="0"/>
              </a:spcBef>
              <a:buClrTx/>
              <a:buSzTx/>
              <a:buFontTx/>
              <a:buNone/>
            </a:pPr>
            <a:r>
              <a:rPr lang="zh-CN" altLang="en-US" sz="2400" dirty="0"/>
              <a:t>      定义、查询、更新、控制（安全、完整、一致性）</a:t>
            </a:r>
          </a:p>
          <a:p>
            <a:pPr>
              <a:spcBef>
                <a:spcPct val="0"/>
              </a:spcBef>
              <a:buClrTx/>
              <a:buSzTx/>
              <a:buFontTx/>
              <a:buNone/>
            </a:pPr>
            <a:endParaRPr lang="zh-CN" altLang="en-US" sz="2400" dirty="0"/>
          </a:p>
          <a:p>
            <a:pPr>
              <a:spcBef>
                <a:spcPct val="0"/>
              </a:spcBef>
              <a:buClrTx/>
              <a:buSzTx/>
              <a:buFontTx/>
              <a:buChar char="•"/>
            </a:pPr>
            <a:r>
              <a:rPr lang="zh-CN" altLang="en-US" sz="2400" dirty="0"/>
              <a:t> </a:t>
            </a:r>
            <a:r>
              <a:rPr lang="en-US" altLang="zh-CN" sz="2400" dirty="0"/>
              <a:t>SQL</a:t>
            </a:r>
            <a:r>
              <a:rPr lang="zh-CN" altLang="en-US" sz="2400" dirty="0"/>
              <a:t>支持三级</a:t>
            </a:r>
            <a:r>
              <a:rPr lang="zh-CN" altLang="en-US" sz="2400" dirty="0" smtClean="0"/>
              <a:t>模式</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数据的定义</a:t>
            </a:r>
            <a:r>
              <a:rPr lang="zh-CN" altLang="en-US" sz="2400" dirty="0" smtClean="0"/>
              <a:t>功能</a:t>
            </a:r>
            <a:endParaRPr lang="zh-CN" altLang="en-US" sz="2400" dirty="0">
              <a:solidFill>
                <a:srgbClr val="0000FF"/>
              </a:solidFill>
            </a:endParaRPr>
          </a:p>
          <a:p>
            <a:pPr>
              <a:spcBef>
                <a:spcPct val="0"/>
              </a:spcBef>
              <a:buClrTx/>
              <a:buSzTx/>
              <a:buFontTx/>
              <a:buNone/>
            </a:pPr>
            <a:r>
              <a:rPr lang="zh-CN" altLang="en-US" sz="2400" dirty="0"/>
              <a:t>      表的创建、修改、删除。</a:t>
            </a:r>
          </a:p>
          <a:p>
            <a:pPr>
              <a:spcBef>
                <a:spcPct val="0"/>
              </a:spcBef>
              <a:buClrTx/>
              <a:buSzTx/>
              <a:buFontTx/>
              <a:buNone/>
            </a:pPr>
            <a:r>
              <a:rPr lang="zh-CN" altLang="en-US" sz="2400" dirty="0"/>
              <a:t>      索引的创建、删除。</a:t>
            </a:r>
          </a:p>
          <a:p>
            <a:pPr>
              <a:spcBef>
                <a:spcPct val="0"/>
              </a:spcBef>
              <a:buClrTx/>
              <a:buSzTx/>
              <a:buFontTx/>
              <a:buNone/>
            </a:pPr>
            <a:endParaRPr lang="zh-CN" altLang="en-US" sz="2400" dirty="0"/>
          </a:p>
          <a:p>
            <a:pPr>
              <a:spcBef>
                <a:spcPct val="0"/>
              </a:spcBef>
              <a:buClrTx/>
              <a:buSzTx/>
              <a:buFontTx/>
              <a:buChar char="•"/>
            </a:pPr>
            <a:r>
              <a:rPr lang="zh-CN" altLang="en-US" sz="2400" dirty="0"/>
              <a:t> 数据的查询</a:t>
            </a:r>
            <a:r>
              <a:rPr lang="zh-CN" altLang="en-US" sz="2400" dirty="0" smtClean="0"/>
              <a:t>功能</a:t>
            </a:r>
            <a:endParaRPr lang="zh-CN" altLang="en-US" sz="2400" dirty="0"/>
          </a:p>
          <a:p>
            <a:pPr>
              <a:spcBef>
                <a:spcPct val="0"/>
              </a:spcBef>
              <a:buClrTx/>
              <a:buSzTx/>
              <a:buFontTx/>
              <a:buNone/>
            </a:pPr>
            <a:r>
              <a:rPr lang="zh-CN" altLang="en-US" sz="2400" dirty="0"/>
              <a:t>      一般格式（语法结构）</a:t>
            </a:r>
          </a:p>
          <a:p>
            <a:pPr>
              <a:spcBef>
                <a:spcPct val="0"/>
              </a:spcBef>
              <a:buClrTx/>
              <a:buSzTx/>
              <a:buFontTx/>
              <a:buNone/>
            </a:pPr>
            <a:r>
              <a:rPr lang="zh-CN" altLang="en-US" sz="2400" dirty="0"/>
              <a:t>      </a:t>
            </a:r>
            <a:r>
              <a:rPr lang="zh-CN" altLang="en-US" sz="2800" b="1" dirty="0"/>
              <a:t>单表查询：</a:t>
            </a:r>
          </a:p>
          <a:p>
            <a:pPr>
              <a:spcBef>
                <a:spcPct val="0"/>
              </a:spcBef>
              <a:buClrTx/>
              <a:buSzTx/>
              <a:buFontTx/>
              <a:buNone/>
            </a:pPr>
            <a:r>
              <a:rPr lang="zh-CN" altLang="en-US" sz="2400" dirty="0"/>
              <a:t>            </a:t>
            </a:r>
            <a:r>
              <a:rPr lang="zh-CN" altLang="en-US" sz="2400" dirty="0">
                <a:solidFill>
                  <a:srgbClr val="FF3300"/>
                </a:solidFill>
              </a:rPr>
              <a:t>简单查询</a:t>
            </a:r>
            <a:r>
              <a:rPr lang="zh-CN" altLang="en-US" sz="2400" dirty="0"/>
              <a:t>（别名）、</a:t>
            </a:r>
          </a:p>
          <a:p>
            <a:pPr>
              <a:spcBef>
                <a:spcPct val="0"/>
              </a:spcBef>
              <a:buClrTx/>
              <a:buSzTx/>
              <a:buFontTx/>
              <a:buNone/>
            </a:pPr>
            <a:r>
              <a:rPr lang="zh-CN" altLang="en-US" sz="2400" dirty="0"/>
              <a:t>            </a:t>
            </a:r>
            <a:r>
              <a:rPr lang="zh-CN" altLang="en-US" sz="2400" dirty="0">
                <a:solidFill>
                  <a:srgbClr val="FF3300"/>
                </a:solidFill>
              </a:rPr>
              <a:t>条件查询</a:t>
            </a:r>
            <a:r>
              <a:rPr lang="zh-CN" altLang="en-US" sz="2400" dirty="0"/>
              <a:t>：比较查询、范围查询、集合查询、匹配查询（通配字符、转义字符）、空值查询、复合条件查询、</a:t>
            </a:r>
          </a:p>
          <a:p>
            <a:pPr>
              <a:spcBef>
                <a:spcPct val="0"/>
              </a:spcBef>
              <a:buClrTx/>
              <a:buSzTx/>
              <a:buFontTx/>
              <a:buNone/>
            </a:pPr>
            <a:r>
              <a:rPr lang="zh-CN" altLang="en-US" sz="2400" dirty="0"/>
              <a:t>            </a:t>
            </a:r>
            <a:r>
              <a:rPr lang="zh-CN" altLang="en-US" sz="2400" dirty="0">
                <a:solidFill>
                  <a:srgbClr val="FF3300"/>
                </a:solidFill>
              </a:rPr>
              <a:t>排序查询、集函数查询、分组查询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FBE5B6C-FA62-49EA-B943-42F080574EE8}" type="slidenum">
              <a:rPr lang="en-US" altLang="zh-CN"/>
              <a:pPr/>
              <a:t>19</a:t>
            </a:fld>
            <a:endParaRPr lang="en-US" altLang="zh-CN"/>
          </a:p>
        </p:txBody>
      </p:sp>
      <p:sp>
        <p:nvSpPr>
          <p:cNvPr id="71683" name="Rectangle 3"/>
          <p:cNvSpPr>
            <a:spLocks noGrp="1" noChangeArrowheads="1"/>
          </p:cNvSpPr>
          <p:nvPr>
            <p:ph type="body" idx="1"/>
          </p:nvPr>
        </p:nvSpPr>
        <p:spPr>
          <a:xfrm>
            <a:off x="381000" y="304800"/>
            <a:ext cx="8534400" cy="6019800"/>
          </a:xfrm>
        </p:spPr>
        <p:txBody>
          <a:bodyPr/>
          <a:lstStyle/>
          <a:p>
            <a:pPr>
              <a:spcBef>
                <a:spcPct val="0"/>
              </a:spcBef>
              <a:buClrTx/>
              <a:buSzTx/>
              <a:buFontTx/>
              <a:buNone/>
            </a:pPr>
            <a:r>
              <a:rPr lang="en-US" altLang="zh-CN" sz="2400" dirty="0"/>
              <a:t> </a:t>
            </a:r>
            <a:r>
              <a:rPr lang="zh-CN" altLang="en-US" sz="2800" b="1" dirty="0"/>
              <a:t>连接查询</a:t>
            </a:r>
          </a:p>
          <a:p>
            <a:pPr>
              <a:spcBef>
                <a:spcPct val="0"/>
              </a:spcBef>
              <a:buClrTx/>
              <a:buSzTx/>
              <a:buFontTx/>
              <a:buNone/>
            </a:pPr>
            <a:r>
              <a:rPr lang="zh-CN" altLang="en-US" sz="2400" dirty="0"/>
              <a:t>      等值连接、不等值连接、自身连接、外连接、复合条件连接。</a:t>
            </a:r>
          </a:p>
          <a:p>
            <a:pPr>
              <a:spcBef>
                <a:spcPct val="0"/>
              </a:spcBef>
              <a:buClrTx/>
              <a:buSzTx/>
              <a:buFontTx/>
              <a:buNone/>
            </a:pPr>
            <a:r>
              <a:rPr lang="zh-CN" altLang="en-US" sz="2400" dirty="0"/>
              <a:t>      </a:t>
            </a:r>
            <a:r>
              <a:rPr lang="zh-CN" altLang="en-US" sz="2800" b="1" dirty="0"/>
              <a:t>嵌套查询</a:t>
            </a:r>
          </a:p>
          <a:p>
            <a:pPr>
              <a:spcBef>
                <a:spcPct val="0"/>
              </a:spcBef>
              <a:buClrTx/>
              <a:buSzTx/>
              <a:buFontTx/>
              <a:buNone/>
            </a:pPr>
            <a:r>
              <a:rPr lang="zh-CN" altLang="en-US" sz="2400" dirty="0"/>
              <a:t>      简单嵌套查询（例如使用</a:t>
            </a:r>
            <a:r>
              <a:rPr lang="en-US" altLang="zh-CN" sz="2400" dirty="0"/>
              <a:t>IN</a:t>
            </a:r>
            <a:r>
              <a:rPr lang="zh-CN" altLang="en-US" sz="2400" dirty="0"/>
              <a:t>谓词）、多层嵌套查询、同表嵌套查询、相关嵌套查询、比较嵌套查询、使用</a:t>
            </a:r>
            <a:r>
              <a:rPr lang="en-US" altLang="zh-CN" sz="2400" dirty="0"/>
              <a:t>ANY</a:t>
            </a:r>
            <a:r>
              <a:rPr lang="zh-CN" altLang="en-US" sz="2400" dirty="0"/>
              <a:t>谓词的嵌套查询、使用</a:t>
            </a:r>
            <a:r>
              <a:rPr lang="en-US" altLang="zh-CN" sz="2400" dirty="0"/>
              <a:t>ALL</a:t>
            </a:r>
            <a:r>
              <a:rPr lang="zh-CN" altLang="en-US" sz="2400" dirty="0"/>
              <a:t>谓词的嵌套查询、使用</a:t>
            </a:r>
            <a:r>
              <a:rPr lang="en-US" altLang="zh-CN" sz="2400" dirty="0"/>
              <a:t>EXISTS</a:t>
            </a:r>
            <a:r>
              <a:rPr lang="zh-CN" altLang="en-US" sz="2400" dirty="0"/>
              <a:t>谓词的嵌套查询、全称谓词的</a:t>
            </a:r>
            <a:r>
              <a:rPr lang="en-US" altLang="zh-CN" sz="2400" dirty="0"/>
              <a:t>EXISTS</a:t>
            </a:r>
            <a:r>
              <a:rPr lang="zh-CN" altLang="en-US" sz="2400" dirty="0"/>
              <a:t>表示方法。</a:t>
            </a:r>
          </a:p>
          <a:p>
            <a:pPr>
              <a:spcBef>
                <a:spcPct val="0"/>
              </a:spcBef>
              <a:buClrTx/>
              <a:buSzTx/>
              <a:buFontTx/>
              <a:buChar char="•"/>
            </a:pPr>
            <a:endParaRPr lang="zh-CN" altLang="en-US" sz="2400" dirty="0"/>
          </a:p>
          <a:p>
            <a:pPr>
              <a:spcBef>
                <a:spcPct val="0"/>
              </a:spcBef>
              <a:buClrTx/>
              <a:buSzTx/>
              <a:buFontTx/>
              <a:buChar char="•"/>
            </a:pPr>
            <a:r>
              <a:rPr lang="zh-CN" altLang="en-US" sz="2400" dirty="0"/>
              <a:t> 数据更新</a:t>
            </a:r>
            <a:r>
              <a:rPr lang="zh-CN" altLang="en-US" sz="2400" dirty="0" smtClean="0"/>
              <a:t>功能</a:t>
            </a:r>
            <a:endParaRPr lang="zh-CN" altLang="en-US" sz="2400" dirty="0"/>
          </a:p>
          <a:p>
            <a:pPr>
              <a:spcBef>
                <a:spcPct val="0"/>
              </a:spcBef>
              <a:buClrTx/>
              <a:buSzTx/>
              <a:buFontTx/>
              <a:buNone/>
            </a:pPr>
            <a:r>
              <a:rPr lang="zh-CN" altLang="en-US" sz="2400" dirty="0"/>
              <a:t>      插入：插入单个元组、插入子查询结果。</a:t>
            </a:r>
          </a:p>
          <a:p>
            <a:pPr>
              <a:spcBef>
                <a:spcPct val="0"/>
              </a:spcBef>
              <a:buClrTx/>
              <a:buSzTx/>
              <a:buFontTx/>
              <a:buNone/>
            </a:pPr>
            <a:r>
              <a:rPr lang="zh-CN" altLang="en-US" sz="2400" dirty="0"/>
              <a:t>      修改：修改语句的条件、带子查询的修改。一致性修改。</a:t>
            </a:r>
          </a:p>
          <a:p>
            <a:pPr>
              <a:spcBef>
                <a:spcPct val="0"/>
              </a:spcBef>
              <a:buClrTx/>
              <a:buSzTx/>
              <a:buFontTx/>
              <a:buNone/>
            </a:pPr>
            <a:r>
              <a:rPr lang="zh-CN" altLang="en-US" sz="2400" dirty="0"/>
              <a:t>      删除：删除语句的条件、带子查询的删除。</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65DC0AF-38CB-4205-9F6A-D72E12BE6A5A}" type="slidenum">
              <a:rPr lang="en-US" altLang="zh-CN"/>
              <a:pPr/>
              <a:t>2</a:t>
            </a:fld>
            <a:endParaRPr lang="en-US" altLang="zh-CN"/>
          </a:p>
        </p:txBody>
      </p:sp>
      <p:sp>
        <p:nvSpPr>
          <p:cNvPr id="44034" name="Rectangle 2"/>
          <p:cNvSpPr>
            <a:spLocks noGrp="1" noChangeArrowheads="1"/>
          </p:cNvSpPr>
          <p:nvPr>
            <p:ph type="title"/>
          </p:nvPr>
        </p:nvSpPr>
        <p:spPr>
          <a:xfrm>
            <a:off x="533400" y="304800"/>
            <a:ext cx="8162925" cy="762000"/>
          </a:xfrm>
        </p:spPr>
        <p:txBody>
          <a:bodyPr/>
          <a:lstStyle/>
          <a:p>
            <a:r>
              <a:rPr lang="zh-CN" altLang="en-US" dirty="0">
                <a:solidFill>
                  <a:schemeClr val="tx1"/>
                </a:solidFill>
              </a:rPr>
              <a:t>课程内容</a:t>
            </a:r>
          </a:p>
        </p:txBody>
      </p:sp>
      <p:sp>
        <p:nvSpPr>
          <p:cNvPr id="44035" name="Rectangle 3"/>
          <p:cNvSpPr>
            <a:spLocks noGrp="1" noChangeArrowheads="1"/>
          </p:cNvSpPr>
          <p:nvPr>
            <p:ph type="body" idx="1"/>
          </p:nvPr>
        </p:nvSpPr>
        <p:spPr>
          <a:xfrm>
            <a:off x="533399" y="1143000"/>
            <a:ext cx="8391525" cy="5715000"/>
          </a:xfrm>
        </p:spPr>
        <p:txBody>
          <a:bodyPr/>
          <a:lstStyle/>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1</a:t>
            </a:r>
            <a:r>
              <a:rPr lang="zh-CN" altLang="en-US" sz="2800" dirty="0">
                <a:latin typeface="华文新魏" panose="02010800040101010101" pitchFamily="2" charset="-122"/>
                <a:ea typeface="华文新魏" panose="02010800040101010101" pitchFamily="2" charset="-122"/>
              </a:rPr>
              <a:t>章 绪论</a:t>
            </a: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	历史、发展、基本特征、模型与模式</a:t>
            </a:r>
          </a:p>
          <a:p>
            <a:pPr>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章  关系数据库</a:t>
            </a: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	关系代数基础</a:t>
            </a: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3</a:t>
            </a:r>
            <a:r>
              <a:rPr lang="zh-CN" altLang="en-US" sz="2800" dirty="0">
                <a:latin typeface="华文新魏" panose="02010800040101010101" pitchFamily="2" charset="-122"/>
                <a:ea typeface="华文新魏" panose="02010800040101010101" pitchFamily="2" charset="-122"/>
              </a:rPr>
              <a:t>章  关系数据库标准语言</a:t>
            </a:r>
            <a:r>
              <a:rPr lang="en-US" altLang="zh-CN" sz="2800" dirty="0">
                <a:latin typeface="华文新魏" panose="02010800040101010101" pitchFamily="2" charset="-122"/>
                <a:ea typeface="华文新魏" panose="02010800040101010101" pitchFamily="2" charset="-122"/>
              </a:rPr>
              <a:t>SQL</a:t>
            </a: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建表、改表、插入、查询、删除、</a:t>
            </a:r>
            <a:r>
              <a:rPr lang="zh-CN" altLang="en-US" sz="2800" dirty="0" smtClean="0">
                <a:latin typeface="华文新魏" panose="02010800040101010101" pitchFamily="2" charset="-122"/>
                <a:ea typeface="华文新魏" panose="02010800040101010101" pitchFamily="2" charset="-122"/>
              </a:rPr>
              <a:t>更新</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查询：连接、分组、嵌套</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4</a:t>
            </a:r>
            <a:r>
              <a:rPr lang="zh-CN" altLang="en-US" sz="2800" dirty="0">
                <a:latin typeface="华文新魏" panose="02010800040101010101" pitchFamily="2" charset="-122"/>
                <a:ea typeface="华文新魏" panose="02010800040101010101" pitchFamily="2" charset="-122"/>
              </a:rPr>
              <a:t>章 数据库安全性</a:t>
            </a: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    基本安全</a:t>
            </a:r>
            <a:r>
              <a:rPr lang="zh-CN" altLang="en-US" sz="2800" smtClean="0">
                <a:latin typeface="华文新魏" panose="02010800040101010101" pitchFamily="2" charset="-122"/>
                <a:ea typeface="华文新魏" panose="02010800040101010101" pitchFamily="2" charset="-122"/>
              </a:rPr>
              <a:t>机制</a:t>
            </a:r>
            <a:r>
              <a:rPr lang="zh-CN" altLang="en-US" sz="2800" smtClean="0">
                <a:latin typeface="华文新魏" panose="02010800040101010101" pitchFamily="2" charset="-122"/>
                <a:ea typeface="华文新魏" panose="02010800040101010101" pitchFamily="2" charset="-122"/>
              </a:rPr>
              <a:t>、</a:t>
            </a:r>
            <a:r>
              <a:rPr lang="zh-CN" altLang="en-US" sz="2800" smtClean="0">
                <a:latin typeface="华文新魏" panose="02010800040101010101" pitchFamily="2" charset="-122"/>
                <a:ea typeface="华文新魏" panose="02010800040101010101" pitchFamily="2" charset="-122"/>
              </a:rPr>
              <a:t>方法、</a:t>
            </a:r>
            <a:r>
              <a:rPr lang="zh-CN" altLang="en-US" sz="2800" smtClean="0">
                <a:latin typeface="华文新魏" panose="02010800040101010101" pitchFamily="2" charset="-122"/>
                <a:ea typeface="华文新魏" panose="02010800040101010101" pitchFamily="2" charset="-122"/>
              </a:rPr>
              <a:t>原理</a:t>
            </a:r>
            <a:endParaRPr lang="zh-CN" altLang="en-US" sz="2800" dirty="0">
              <a:latin typeface="华文新魏" panose="02010800040101010101" pitchFamily="2" charset="-122"/>
              <a:ea typeface="华文新魏" panose="02010800040101010101" pitchFamily="2" charset="-122"/>
            </a:endParaRP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5</a:t>
            </a:r>
            <a:r>
              <a:rPr lang="zh-CN" altLang="en-US" sz="2800" dirty="0">
                <a:latin typeface="华文新魏" panose="02010800040101010101" pitchFamily="2" charset="-122"/>
                <a:ea typeface="华文新魏" panose="02010800040101010101" pitchFamily="2" charset="-122"/>
              </a:rPr>
              <a:t>章 数据库完整性</a:t>
            </a:r>
          </a:p>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     完整性机制、关系模型的基本</a:t>
            </a:r>
            <a:r>
              <a:rPr lang="zh-CN" altLang="en-US" sz="2800" dirty="0" smtClean="0">
                <a:latin typeface="华文新魏" panose="02010800040101010101" pitchFamily="2" charset="-122"/>
                <a:ea typeface="华文新魏" panose="02010800040101010101" pitchFamily="2" charset="-122"/>
              </a:rPr>
              <a:t>完整性</a:t>
            </a: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1892B26-A527-41BF-A8C4-017D9907F870}" type="slidenum">
              <a:rPr lang="en-US" altLang="zh-CN"/>
              <a:pPr/>
              <a:t>20</a:t>
            </a:fld>
            <a:endParaRPr lang="en-US" altLang="zh-CN"/>
          </a:p>
        </p:txBody>
      </p:sp>
      <p:sp>
        <p:nvSpPr>
          <p:cNvPr id="72707" name="Rectangle 3"/>
          <p:cNvSpPr>
            <a:spLocks noGrp="1" noChangeArrowheads="1"/>
          </p:cNvSpPr>
          <p:nvPr>
            <p:ph type="body" idx="1"/>
          </p:nvPr>
        </p:nvSpPr>
        <p:spPr>
          <a:xfrm>
            <a:off x="304800" y="304800"/>
            <a:ext cx="8458200" cy="6019800"/>
          </a:xfrm>
        </p:spPr>
        <p:txBody>
          <a:bodyPr/>
          <a:lstStyle/>
          <a:p>
            <a:pPr>
              <a:spcBef>
                <a:spcPct val="0"/>
              </a:spcBef>
              <a:buClrTx/>
              <a:buSzTx/>
              <a:buFontTx/>
              <a:buChar char="•"/>
            </a:pPr>
            <a:r>
              <a:rPr lang="en-US" altLang="zh-CN" sz="2400" dirty="0"/>
              <a:t> </a:t>
            </a:r>
            <a:r>
              <a:rPr lang="zh-CN" altLang="en-US" sz="2400" dirty="0"/>
              <a:t>视图</a:t>
            </a:r>
            <a:r>
              <a:rPr lang="zh-CN" altLang="en-US" sz="2400" dirty="0" smtClean="0"/>
              <a:t>功能</a:t>
            </a:r>
            <a:endParaRPr lang="zh-CN" altLang="en-US" sz="2400" dirty="0"/>
          </a:p>
          <a:p>
            <a:pPr>
              <a:spcBef>
                <a:spcPct val="0"/>
              </a:spcBef>
              <a:buClrTx/>
              <a:buSzTx/>
              <a:buFontTx/>
              <a:buNone/>
            </a:pPr>
            <a:r>
              <a:rPr lang="zh-CN" altLang="en-US" sz="2400" dirty="0"/>
              <a:t>      视图的概念</a:t>
            </a:r>
          </a:p>
          <a:p>
            <a:pPr>
              <a:spcBef>
                <a:spcPct val="0"/>
              </a:spcBef>
              <a:buClrTx/>
              <a:buSzTx/>
              <a:buFontTx/>
              <a:buNone/>
            </a:pPr>
            <a:r>
              <a:rPr lang="zh-CN" altLang="en-US" sz="2400" dirty="0"/>
              <a:t>      视图的定义语句（视图列名定义的</a:t>
            </a:r>
            <a:r>
              <a:rPr lang="en-US" altLang="zh-CN" sz="2400" dirty="0"/>
              <a:t>3</a:t>
            </a:r>
            <a:r>
              <a:rPr lang="zh-CN" altLang="en-US" sz="2400" dirty="0"/>
              <a:t>个</a:t>
            </a:r>
            <a:r>
              <a:rPr lang="zh-CN" altLang="en-US" sz="2400" dirty="0" smtClean="0"/>
              <a:t>要求：聚集函数或表达式、多表连接选出公共属性、需要改名）</a:t>
            </a:r>
            <a:endParaRPr lang="zh-CN" altLang="en-US" sz="2400" dirty="0"/>
          </a:p>
          <a:p>
            <a:pPr>
              <a:spcBef>
                <a:spcPct val="0"/>
              </a:spcBef>
              <a:buClrTx/>
              <a:buSzTx/>
              <a:buFontTx/>
              <a:buNone/>
            </a:pPr>
            <a:r>
              <a:rPr lang="zh-CN" altLang="en-US" sz="2400" dirty="0"/>
              <a:t>      单表视图、多表视图、基于视图的视图、表达式视图、集函数视图。。。</a:t>
            </a:r>
          </a:p>
          <a:p>
            <a:pPr>
              <a:spcBef>
                <a:spcPct val="0"/>
              </a:spcBef>
              <a:buClrTx/>
              <a:buSzTx/>
              <a:buFontTx/>
              <a:buNone/>
            </a:pPr>
            <a:r>
              <a:rPr lang="zh-CN" altLang="en-US" sz="2400" dirty="0"/>
              <a:t>      </a:t>
            </a:r>
            <a:r>
              <a:rPr lang="zh-CN" altLang="en-US" sz="2400" dirty="0" smtClean="0"/>
              <a:t>视图结构的</a:t>
            </a:r>
            <a:r>
              <a:rPr lang="zh-CN" altLang="en-US" sz="2400" dirty="0"/>
              <a:t>删除</a:t>
            </a:r>
          </a:p>
          <a:p>
            <a:pPr>
              <a:spcBef>
                <a:spcPct val="0"/>
              </a:spcBef>
              <a:buClrTx/>
              <a:buSzTx/>
              <a:buFontTx/>
              <a:buNone/>
            </a:pPr>
            <a:r>
              <a:rPr lang="zh-CN" altLang="en-US" sz="2400" dirty="0"/>
              <a:t>      </a:t>
            </a:r>
            <a:r>
              <a:rPr lang="zh-CN" altLang="en-US" sz="2400" dirty="0" smtClean="0"/>
              <a:t>视图数据的</a:t>
            </a:r>
            <a:r>
              <a:rPr lang="zh-CN" altLang="en-US" sz="2400" dirty="0"/>
              <a:t>更新</a:t>
            </a:r>
            <a:r>
              <a:rPr lang="zh-CN" altLang="en-US" sz="2400" dirty="0" smtClean="0"/>
              <a:t>：插入</a:t>
            </a:r>
            <a:r>
              <a:rPr lang="zh-CN" altLang="en-US" sz="2400" dirty="0"/>
              <a:t>、删除、修改。（</a:t>
            </a:r>
            <a:r>
              <a:rPr lang="en-US" altLang="zh-CN" sz="2400" dirty="0"/>
              <a:t>with check option</a:t>
            </a:r>
            <a:r>
              <a:rPr lang="zh-CN" altLang="en-US" sz="2400" dirty="0"/>
              <a:t>）</a:t>
            </a:r>
          </a:p>
          <a:p>
            <a:pPr>
              <a:spcBef>
                <a:spcPct val="0"/>
              </a:spcBef>
              <a:buClrTx/>
              <a:buSzTx/>
              <a:buFontTx/>
              <a:buNone/>
            </a:pPr>
            <a:r>
              <a:rPr lang="zh-CN" altLang="en-US" sz="2400" dirty="0"/>
              <a:t>      </a:t>
            </a:r>
            <a:r>
              <a:rPr lang="zh-CN" altLang="en-US" sz="2400" dirty="0" smtClean="0"/>
              <a:t>视图数据的</a:t>
            </a:r>
            <a:r>
              <a:rPr lang="zh-CN" altLang="en-US" sz="2400" dirty="0"/>
              <a:t>查询</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1623D2B-15AE-421C-8F93-B9589F021C5D}" type="slidenum">
              <a:rPr lang="en-US" altLang="zh-CN"/>
              <a:pPr/>
              <a:t>21</a:t>
            </a:fld>
            <a:endParaRPr lang="en-US" altLang="zh-CN"/>
          </a:p>
        </p:txBody>
      </p:sp>
      <p:sp>
        <p:nvSpPr>
          <p:cNvPr id="51202" name="Rectangle 2"/>
          <p:cNvSpPr>
            <a:spLocks noGrp="1" noChangeArrowheads="1"/>
          </p:cNvSpPr>
          <p:nvPr>
            <p:ph type="title"/>
          </p:nvPr>
        </p:nvSpPr>
        <p:spPr>
          <a:xfrm>
            <a:off x="457200" y="304800"/>
            <a:ext cx="8162925" cy="519113"/>
          </a:xfrm>
        </p:spPr>
        <p:txBody>
          <a:bodyPr/>
          <a:lstStyle/>
          <a:p>
            <a:r>
              <a:rPr lang="zh-CN" altLang="en-US" sz="2800">
                <a:solidFill>
                  <a:schemeClr val="tx1"/>
                </a:solidFill>
                <a:latin typeface="华文新魏" panose="02010800040101010101" pitchFamily="2" charset="-122"/>
                <a:ea typeface="华文新魏" panose="02010800040101010101" pitchFamily="2" charset="-122"/>
              </a:rPr>
              <a:t>第</a:t>
            </a:r>
            <a:r>
              <a:rPr lang="en-US" altLang="zh-CN" sz="2800">
                <a:solidFill>
                  <a:schemeClr val="tx1"/>
                </a:solidFill>
                <a:latin typeface="华文新魏" panose="02010800040101010101" pitchFamily="2" charset="-122"/>
                <a:ea typeface="华文新魏" panose="02010800040101010101" pitchFamily="2" charset="-122"/>
              </a:rPr>
              <a:t>4</a:t>
            </a:r>
            <a:r>
              <a:rPr lang="zh-CN" altLang="en-US" sz="2800">
                <a:solidFill>
                  <a:schemeClr val="tx1"/>
                </a:solidFill>
                <a:latin typeface="华文新魏" panose="02010800040101010101" pitchFamily="2" charset="-122"/>
                <a:ea typeface="华文新魏" panose="02010800040101010101" pitchFamily="2" charset="-122"/>
              </a:rPr>
              <a:t>章  数据库安全性</a:t>
            </a:r>
          </a:p>
        </p:txBody>
      </p:sp>
      <p:sp>
        <p:nvSpPr>
          <p:cNvPr id="51203" name="Rectangle 3"/>
          <p:cNvSpPr>
            <a:spLocks noGrp="1" noChangeArrowheads="1"/>
          </p:cNvSpPr>
          <p:nvPr>
            <p:ph type="body" idx="1"/>
          </p:nvPr>
        </p:nvSpPr>
        <p:spPr>
          <a:xfrm>
            <a:off x="457200" y="1447800"/>
            <a:ext cx="8110538" cy="4191000"/>
          </a:xfrm>
        </p:spPr>
        <p:txBody>
          <a:bodyPr/>
          <a:lstStyle/>
          <a:p>
            <a:pPr>
              <a:spcBef>
                <a:spcPct val="0"/>
              </a:spcBef>
              <a:buClrTx/>
              <a:buSzTx/>
              <a:buFontTx/>
              <a:buChar char="•"/>
            </a:pPr>
            <a:r>
              <a:rPr lang="zh-CN" altLang="en-US" sz="2000" dirty="0"/>
              <a:t>安全性控制的</a:t>
            </a:r>
            <a:r>
              <a:rPr lang="zh-CN" altLang="en-US" sz="2000" dirty="0" smtClean="0"/>
              <a:t>概念与行业标准</a:t>
            </a:r>
            <a:endParaRPr lang="en-US" altLang="zh-CN" sz="2000" dirty="0" smtClean="0"/>
          </a:p>
          <a:p>
            <a:pPr>
              <a:spcBef>
                <a:spcPct val="0"/>
              </a:spcBef>
              <a:buClrTx/>
              <a:buSzTx/>
              <a:buFontTx/>
              <a:buChar char="•"/>
            </a:pPr>
            <a:r>
              <a:rPr lang="en-US" altLang="zh-CN" sz="2000" dirty="0" smtClean="0"/>
              <a:t>DBS</a:t>
            </a:r>
            <a:r>
              <a:rPr lang="zh-CN" altLang="en-US" sz="2000" dirty="0"/>
              <a:t>安全控制的一般</a:t>
            </a:r>
            <a:r>
              <a:rPr lang="zh-CN" altLang="en-US" sz="2000" dirty="0" smtClean="0"/>
              <a:t>方法</a:t>
            </a:r>
            <a:endParaRPr lang="zh-CN" altLang="en-US" sz="2000" dirty="0"/>
          </a:p>
          <a:p>
            <a:pPr>
              <a:spcBef>
                <a:spcPct val="0"/>
              </a:spcBef>
              <a:buClrTx/>
              <a:buSzTx/>
              <a:buFontTx/>
              <a:buNone/>
            </a:pPr>
            <a:r>
              <a:rPr lang="zh-CN" altLang="en-US" sz="2000" dirty="0"/>
              <a:t>       用户鉴别、访问控制（自主、强制）、视图、审计、加密</a:t>
            </a:r>
            <a:r>
              <a:rPr lang="zh-CN" altLang="en-US" sz="2000" dirty="0" smtClean="0"/>
              <a:t>。</a:t>
            </a:r>
            <a:endParaRPr lang="en-US" altLang="zh-CN" sz="2000" dirty="0" smtClean="0"/>
          </a:p>
          <a:p>
            <a:pPr>
              <a:spcBef>
                <a:spcPct val="0"/>
              </a:spcBef>
              <a:buClrTx/>
              <a:buSzPct val="60000"/>
              <a:buFont typeface="Wingdings" panose="05000000000000000000" pitchFamily="2" charset="2"/>
              <a:buChar char="l"/>
            </a:pPr>
            <a:r>
              <a:rPr lang="zh-CN" altLang="en-US" sz="2000" dirty="0" smtClean="0"/>
              <a:t>自主存取控制：</a:t>
            </a:r>
            <a:r>
              <a:rPr lang="en-US" altLang="zh-CN" sz="2000" dirty="0" smtClean="0"/>
              <a:t>grant</a:t>
            </a:r>
            <a:r>
              <a:rPr lang="zh-CN" altLang="en-US" sz="2000" dirty="0" smtClean="0"/>
              <a:t>、</a:t>
            </a:r>
            <a:r>
              <a:rPr lang="en-US" altLang="zh-CN" sz="2000" dirty="0" smtClean="0"/>
              <a:t>revoke</a:t>
            </a:r>
            <a:r>
              <a:rPr lang="zh-CN" altLang="en-US" sz="2000" dirty="0" smtClean="0"/>
              <a:t>、</a:t>
            </a:r>
            <a:r>
              <a:rPr lang="en-US" altLang="zh-CN" sz="2000" dirty="0" smtClean="0"/>
              <a:t>role</a:t>
            </a:r>
          </a:p>
          <a:p>
            <a:pPr>
              <a:spcBef>
                <a:spcPct val="0"/>
              </a:spcBef>
              <a:buClrTx/>
              <a:buSzPct val="60000"/>
              <a:buFont typeface="Wingdings" panose="05000000000000000000" pitchFamily="2" charset="2"/>
              <a:buChar char="l"/>
            </a:pPr>
            <a:r>
              <a:rPr lang="zh-CN" altLang="en-US" sz="2000" dirty="0" smtClean="0"/>
              <a:t>强制存取控制：客体（敏感度标记）、主体（许可证级别）、读写规则</a:t>
            </a:r>
            <a:endParaRPr lang="en-US" altLang="zh-CN" sz="2000" dirty="0" smtClean="0"/>
          </a:p>
          <a:p>
            <a:pPr>
              <a:spcBef>
                <a:spcPct val="0"/>
              </a:spcBef>
              <a:buClrTx/>
              <a:buSzPct val="60000"/>
              <a:buFont typeface="Wingdings" panose="05000000000000000000" pitchFamily="2" charset="2"/>
              <a:buChar char="l"/>
            </a:pPr>
            <a:r>
              <a:rPr lang="zh-CN" altLang="en-US" sz="2000" dirty="0" smtClean="0"/>
              <a:t>其他安全性保护：推理控制、隐蔽信道、数据隐私保护</a:t>
            </a:r>
            <a:endParaRPr lang="zh-CN" altLang="en-US" sz="2000" dirty="0"/>
          </a:p>
        </p:txBody>
      </p:sp>
      <p:sp>
        <p:nvSpPr>
          <p:cNvPr id="51204" name="Line 4"/>
          <p:cNvSpPr>
            <a:spLocks noChangeShapeType="1"/>
          </p:cNvSpPr>
          <p:nvPr/>
        </p:nvSpPr>
        <p:spPr bwMode="auto">
          <a:xfrm>
            <a:off x="304800" y="1295400"/>
            <a:ext cx="8534400" cy="0"/>
          </a:xfrm>
          <a:prstGeom prst="line">
            <a:avLst/>
          </a:prstGeom>
          <a:noFill/>
          <a:ln w="254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56258CE-5ED0-4451-9EAB-0C64C964CB96}" type="slidenum">
              <a:rPr lang="en-US" altLang="zh-CN"/>
              <a:pPr/>
              <a:t>22</a:t>
            </a:fld>
            <a:endParaRPr lang="en-US" altLang="zh-CN"/>
          </a:p>
        </p:txBody>
      </p:sp>
      <p:sp>
        <p:nvSpPr>
          <p:cNvPr id="52226" name="Rectangle 2"/>
          <p:cNvSpPr>
            <a:spLocks noGrp="1" noChangeArrowheads="1"/>
          </p:cNvSpPr>
          <p:nvPr>
            <p:ph type="title"/>
          </p:nvPr>
        </p:nvSpPr>
        <p:spPr>
          <a:xfrm>
            <a:off x="457200" y="304800"/>
            <a:ext cx="8162925" cy="519113"/>
          </a:xfrm>
        </p:spPr>
        <p:txBody>
          <a:bodyPr/>
          <a:lstStyle/>
          <a:p>
            <a:r>
              <a:rPr lang="zh-CN" altLang="en-US" sz="2800">
                <a:solidFill>
                  <a:schemeClr val="tx1"/>
                </a:solidFill>
                <a:latin typeface="华文新魏" panose="02010800040101010101" pitchFamily="2" charset="-122"/>
                <a:ea typeface="华文新魏" panose="02010800040101010101" pitchFamily="2" charset="-122"/>
              </a:rPr>
              <a:t>第</a:t>
            </a:r>
            <a:r>
              <a:rPr lang="en-US" altLang="zh-CN" sz="2800">
                <a:solidFill>
                  <a:schemeClr val="tx1"/>
                </a:solidFill>
                <a:latin typeface="华文新魏" panose="02010800040101010101" pitchFamily="2" charset="-122"/>
                <a:ea typeface="华文新魏" panose="02010800040101010101" pitchFamily="2" charset="-122"/>
              </a:rPr>
              <a:t>5</a:t>
            </a:r>
            <a:r>
              <a:rPr lang="zh-CN" altLang="en-US" sz="2800">
                <a:solidFill>
                  <a:schemeClr val="tx1"/>
                </a:solidFill>
                <a:latin typeface="华文新魏" panose="02010800040101010101" pitchFamily="2" charset="-122"/>
                <a:ea typeface="华文新魏" panose="02010800040101010101" pitchFamily="2" charset="-122"/>
              </a:rPr>
              <a:t>章  数据库完整性</a:t>
            </a:r>
          </a:p>
        </p:txBody>
      </p:sp>
      <p:sp>
        <p:nvSpPr>
          <p:cNvPr id="52227" name="Rectangle 3"/>
          <p:cNvSpPr>
            <a:spLocks noGrp="1" noChangeArrowheads="1"/>
          </p:cNvSpPr>
          <p:nvPr>
            <p:ph type="body" idx="1"/>
          </p:nvPr>
        </p:nvSpPr>
        <p:spPr>
          <a:xfrm>
            <a:off x="533400" y="1524000"/>
            <a:ext cx="8110538" cy="4191000"/>
          </a:xfrm>
        </p:spPr>
        <p:txBody>
          <a:bodyPr/>
          <a:lstStyle/>
          <a:p>
            <a:pPr>
              <a:lnSpc>
                <a:spcPct val="90000"/>
              </a:lnSpc>
              <a:spcBef>
                <a:spcPct val="0"/>
              </a:spcBef>
              <a:buClrTx/>
              <a:buSzTx/>
              <a:buFontTx/>
              <a:buChar char="•"/>
            </a:pPr>
            <a:r>
              <a:rPr lang="zh-CN" altLang="en-US" sz="2800" dirty="0"/>
              <a:t>定义、功能（三个部分：定义、检查、处理</a:t>
            </a:r>
            <a:r>
              <a:rPr lang="zh-CN" altLang="en-US" sz="2800" dirty="0" smtClean="0"/>
              <a:t>）</a:t>
            </a:r>
            <a:endParaRPr lang="zh-CN" altLang="en-US" sz="2800" dirty="0">
              <a:solidFill>
                <a:srgbClr val="0000FF"/>
              </a:solidFill>
            </a:endParaRPr>
          </a:p>
          <a:p>
            <a:pPr>
              <a:lnSpc>
                <a:spcPct val="90000"/>
              </a:lnSpc>
              <a:spcBef>
                <a:spcPct val="0"/>
              </a:spcBef>
              <a:buClrTx/>
              <a:buSzTx/>
              <a:buFontTx/>
              <a:buChar char="•"/>
            </a:pPr>
            <a:r>
              <a:rPr lang="zh-CN" altLang="en-US" sz="2800" dirty="0"/>
              <a:t> 完整性约束</a:t>
            </a:r>
            <a:r>
              <a:rPr lang="zh-CN" altLang="en-US" sz="2800" dirty="0" smtClean="0"/>
              <a:t>条件</a:t>
            </a:r>
            <a:endParaRPr lang="zh-CN" altLang="en-US" sz="2800" dirty="0">
              <a:solidFill>
                <a:srgbClr val="0000FF"/>
              </a:solidFill>
            </a:endParaRPr>
          </a:p>
          <a:p>
            <a:pPr>
              <a:lnSpc>
                <a:spcPct val="90000"/>
              </a:lnSpc>
              <a:spcBef>
                <a:spcPct val="0"/>
              </a:spcBef>
              <a:buClrTx/>
              <a:buSzTx/>
              <a:buFontTx/>
              <a:buNone/>
            </a:pPr>
            <a:r>
              <a:rPr lang="zh-CN" altLang="en-US" sz="2800" dirty="0"/>
              <a:t>    完整性</a:t>
            </a:r>
            <a:r>
              <a:rPr lang="zh-CN" altLang="en-US" sz="2800" dirty="0" smtClean="0"/>
              <a:t>控制</a:t>
            </a:r>
            <a:endParaRPr lang="zh-CN" altLang="en-US" sz="2800" dirty="0">
              <a:solidFill>
                <a:srgbClr val="0000FF"/>
              </a:solidFill>
            </a:endParaRPr>
          </a:p>
          <a:p>
            <a:pPr>
              <a:lnSpc>
                <a:spcPct val="90000"/>
              </a:lnSpc>
              <a:spcBef>
                <a:spcPct val="0"/>
              </a:spcBef>
              <a:buClrTx/>
              <a:buSzTx/>
              <a:buFontTx/>
              <a:buNone/>
            </a:pPr>
            <a:r>
              <a:rPr lang="zh-CN" altLang="en-US" sz="2800" dirty="0"/>
              <a:t>      实体完整性和参照完整性（能否置空、删除、修改、插入 ）。</a:t>
            </a:r>
          </a:p>
          <a:p>
            <a:pPr>
              <a:lnSpc>
                <a:spcPct val="90000"/>
              </a:lnSpc>
              <a:spcBef>
                <a:spcPct val="0"/>
              </a:spcBef>
              <a:buClrTx/>
              <a:buSzTx/>
              <a:buFontTx/>
              <a:buChar char="•"/>
            </a:pPr>
            <a:r>
              <a:rPr lang="zh-CN" altLang="en-US" sz="2800" dirty="0"/>
              <a:t> </a:t>
            </a:r>
            <a:r>
              <a:rPr lang="zh-CN" altLang="en-US" sz="2800" dirty="0" smtClean="0"/>
              <a:t>触发器</a:t>
            </a:r>
            <a:endParaRPr lang="zh-CN" altLang="en-US" sz="3600" dirty="0"/>
          </a:p>
        </p:txBody>
      </p:sp>
      <p:sp>
        <p:nvSpPr>
          <p:cNvPr id="52228" name="Line 4"/>
          <p:cNvSpPr>
            <a:spLocks noChangeShapeType="1"/>
          </p:cNvSpPr>
          <p:nvPr/>
        </p:nvSpPr>
        <p:spPr bwMode="auto">
          <a:xfrm>
            <a:off x="304800" y="1295400"/>
            <a:ext cx="8534400" cy="0"/>
          </a:xfrm>
          <a:prstGeom prst="line">
            <a:avLst/>
          </a:prstGeom>
          <a:noFill/>
          <a:ln w="254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BFA1CF3-C691-4A86-B9E2-380559A47DB2}" type="slidenum">
              <a:rPr lang="en-US" altLang="zh-CN"/>
              <a:pPr/>
              <a:t>23</a:t>
            </a:fld>
            <a:endParaRPr lang="en-US" altLang="zh-CN"/>
          </a:p>
        </p:txBody>
      </p:sp>
      <p:sp>
        <p:nvSpPr>
          <p:cNvPr id="73730" name="Rectangle 2"/>
          <p:cNvSpPr>
            <a:spLocks noGrp="1" noChangeArrowheads="1"/>
          </p:cNvSpPr>
          <p:nvPr>
            <p:ph type="title"/>
          </p:nvPr>
        </p:nvSpPr>
        <p:spPr>
          <a:xfrm>
            <a:off x="304800" y="381000"/>
            <a:ext cx="8162925" cy="519113"/>
          </a:xfrm>
        </p:spPr>
        <p:txBody>
          <a:bodyPr/>
          <a:lstStyle/>
          <a:p>
            <a:r>
              <a:rPr lang="zh-CN" altLang="en-US" sz="2800">
                <a:solidFill>
                  <a:schemeClr val="tx1"/>
                </a:solidFill>
                <a:latin typeface="华文新魏" panose="02010800040101010101" pitchFamily="2" charset="-122"/>
                <a:ea typeface="华文新魏" panose="02010800040101010101" pitchFamily="2" charset="-122"/>
              </a:rPr>
              <a:t>第</a:t>
            </a:r>
            <a:r>
              <a:rPr lang="en-US" altLang="zh-CN" sz="2800">
                <a:solidFill>
                  <a:schemeClr val="tx1"/>
                </a:solidFill>
                <a:latin typeface="华文新魏" panose="02010800040101010101" pitchFamily="2" charset="-122"/>
                <a:ea typeface="华文新魏" panose="02010800040101010101" pitchFamily="2" charset="-122"/>
              </a:rPr>
              <a:t>6</a:t>
            </a:r>
            <a:r>
              <a:rPr lang="zh-CN" altLang="en-US" sz="2800">
                <a:solidFill>
                  <a:schemeClr val="tx1"/>
                </a:solidFill>
                <a:latin typeface="华文新魏" panose="02010800040101010101" pitchFamily="2" charset="-122"/>
                <a:ea typeface="华文新魏" panose="02010800040101010101" pitchFamily="2" charset="-122"/>
              </a:rPr>
              <a:t>章  关系数据理论</a:t>
            </a:r>
          </a:p>
        </p:txBody>
      </p:sp>
      <p:sp>
        <p:nvSpPr>
          <p:cNvPr id="73731" name="Rectangle 3"/>
          <p:cNvSpPr>
            <a:spLocks noGrp="1" noChangeArrowheads="1"/>
          </p:cNvSpPr>
          <p:nvPr>
            <p:ph type="body" idx="1"/>
          </p:nvPr>
        </p:nvSpPr>
        <p:spPr>
          <a:xfrm>
            <a:off x="304800" y="1524000"/>
            <a:ext cx="8458200" cy="4800600"/>
          </a:xfrm>
        </p:spPr>
        <p:txBody>
          <a:bodyPr/>
          <a:lstStyle/>
          <a:p>
            <a:pPr>
              <a:spcBef>
                <a:spcPct val="0"/>
              </a:spcBef>
              <a:buClrTx/>
              <a:buSzTx/>
              <a:buFontTx/>
              <a:buChar char="•"/>
            </a:pPr>
            <a:r>
              <a:rPr lang="en-US" altLang="zh-CN" sz="2400" dirty="0"/>
              <a:t> </a:t>
            </a:r>
            <a:r>
              <a:rPr lang="zh-CN" altLang="en-US" sz="2400" dirty="0"/>
              <a:t>关系模式定义回顾</a:t>
            </a:r>
          </a:p>
          <a:p>
            <a:pPr>
              <a:spcBef>
                <a:spcPct val="0"/>
              </a:spcBef>
              <a:buClrTx/>
              <a:buSzTx/>
              <a:buFontTx/>
              <a:buNone/>
            </a:pPr>
            <a:r>
              <a:rPr lang="zh-CN" altLang="en-US" sz="2400" dirty="0"/>
              <a:t> </a:t>
            </a:r>
          </a:p>
          <a:p>
            <a:pPr>
              <a:spcBef>
                <a:spcPct val="0"/>
              </a:spcBef>
              <a:buClrTx/>
              <a:buSzTx/>
              <a:buFontTx/>
              <a:buChar char="•"/>
            </a:pPr>
            <a:r>
              <a:rPr lang="zh-CN" altLang="en-US" sz="2400" dirty="0" smtClean="0"/>
              <a:t>数据依赖</a:t>
            </a:r>
            <a:endParaRPr lang="zh-CN" altLang="en-US" sz="2400" dirty="0">
              <a:solidFill>
                <a:srgbClr val="0000FF"/>
              </a:solidFill>
            </a:endParaRPr>
          </a:p>
          <a:p>
            <a:pPr>
              <a:spcBef>
                <a:spcPct val="0"/>
              </a:spcBef>
              <a:buClrTx/>
              <a:buSzTx/>
              <a:buFontTx/>
              <a:buNone/>
            </a:pPr>
            <a:r>
              <a:rPr lang="zh-CN" altLang="en-US" sz="2400" dirty="0"/>
              <a:t>      函数依赖、多值依赖</a:t>
            </a:r>
          </a:p>
          <a:p>
            <a:pPr>
              <a:spcBef>
                <a:spcPct val="0"/>
              </a:spcBef>
              <a:buClrTx/>
              <a:buSzTx/>
              <a:buFontTx/>
              <a:buChar char="•"/>
            </a:pPr>
            <a:endParaRPr lang="zh-CN" altLang="en-US" sz="2400" dirty="0"/>
          </a:p>
          <a:p>
            <a:pPr>
              <a:spcBef>
                <a:spcPct val="0"/>
              </a:spcBef>
              <a:buClrTx/>
              <a:buSzTx/>
              <a:buFontTx/>
              <a:buChar char="•"/>
            </a:pPr>
            <a:r>
              <a:rPr lang="zh-CN" altLang="en-US" sz="2400" dirty="0"/>
              <a:t> 关系中存在的操作异常</a:t>
            </a:r>
            <a:r>
              <a:rPr lang="zh-CN" altLang="en-US" sz="2400" dirty="0" smtClean="0"/>
              <a:t>：</a:t>
            </a:r>
            <a:endParaRPr lang="zh-CN" altLang="en-US" sz="2400" dirty="0">
              <a:solidFill>
                <a:srgbClr val="0000FF"/>
              </a:solidFill>
            </a:endParaRPr>
          </a:p>
          <a:p>
            <a:pPr>
              <a:spcBef>
                <a:spcPct val="0"/>
              </a:spcBef>
              <a:buClrTx/>
              <a:buSzTx/>
              <a:buFontTx/>
              <a:buNone/>
            </a:pPr>
            <a:r>
              <a:rPr lang="zh-CN" altLang="en-US" sz="2400" dirty="0"/>
              <a:t>      插入异常、删除异常、冗余太大导致的修改麻烦。</a:t>
            </a:r>
          </a:p>
          <a:p>
            <a:pPr>
              <a:spcBef>
                <a:spcPct val="0"/>
              </a:spcBef>
              <a:buClrTx/>
              <a:buSzTx/>
              <a:buFontTx/>
              <a:buNone/>
            </a:pPr>
            <a:endParaRPr lang="zh-CN" altLang="en-US" sz="2400" dirty="0"/>
          </a:p>
          <a:p>
            <a:pPr>
              <a:spcBef>
                <a:spcPct val="0"/>
              </a:spcBef>
              <a:buClrTx/>
              <a:buSzTx/>
              <a:buFontTx/>
              <a:buChar char="•"/>
            </a:pPr>
            <a:r>
              <a:rPr lang="zh-CN" altLang="en-US" sz="2400" dirty="0"/>
              <a:t> 分析上述异常后得出的结论</a:t>
            </a:r>
            <a:r>
              <a:rPr lang="en-US" altLang="zh-CN" sz="2400" dirty="0">
                <a:latin typeface="Times New Roman" panose="02020603050405020304" pitchFamily="18" charset="0"/>
              </a:rPr>
              <a:t>——</a:t>
            </a:r>
            <a:r>
              <a:rPr lang="zh-CN" altLang="en-US" sz="2400" dirty="0" smtClean="0"/>
              <a:t>规范化</a:t>
            </a:r>
            <a:endParaRPr lang="zh-CN" altLang="en-US" sz="2400" dirty="0">
              <a:solidFill>
                <a:srgbClr val="0000FF"/>
              </a:solidFill>
            </a:endParaRPr>
          </a:p>
          <a:p>
            <a:pPr>
              <a:spcBef>
                <a:spcPct val="0"/>
              </a:spcBef>
              <a:buClrTx/>
              <a:buSzTx/>
              <a:buFontTx/>
              <a:buChar char="•"/>
            </a:pPr>
            <a:endParaRPr lang="zh-CN" altLang="en-US" sz="2400" dirty="0"/>
          </a:p>
          <a:p>
            <a:pPr>
              <a:spcBef>
                <a:spcPct val="0"/>
              </a:spcBef>
              <a:buClrTx/>
              <a:buSzTx/>
              <a:buFontTx/>
              <a:buChar char="•"/>
            </a:pPr>
            <a:r>
              <a:rPr lang="zh-CN" altLang="en-US" sz="2400" dirty="0"/>
              <a:t> 函数依赖的</a:t>
            </a:r>
            <a:r>
              <a:rPr lang="zh-CN" altLang="en-US" sz="2400" dirty="0" smtClean="0"/>
              <a:t>定义</a:t>
            </a:r>
            <a:endParaRPr lang="zh-CN" altLang="en-US" dirty="0"/>
          </a:p>
        </p:txBody>
      </p:sp>
      <p:sp>
        <p:nvSpPr>
          <p:cNvPr id="73732" name="Line 4"/>
          <p:cNvSpPr>
            <a:spLocks noChangeShapeType="1"/>
          </p:cNvSpPr>
          <p:nvPr/>
        </p:nvSpPr>
        <p:spPr bwMode="auto">
          <a:xfrm>
            <a:off x="304800" y="1295400"/>
            <a:ext cx="8534400" cy="0"/>
          </a:xfrm>
          <a:prstGeom prst="line">
            <a:avLst/>
          </a:prstGeom>
          <a:noFill/>
          <a:ln w="254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2E4088A-72F6-485D-ADD4-A371A5526457}" type="slidenum">
              <a:rPr lang="en-US" altLang="zh-CN"/>
              <a:pPr/>
              <a:t>24</a:t>
            </a:fld>
            <a:endParaRPr lang="en-US" altLang="zh-CN"/>
          </a:p>
        </p:txBody>
      </p:sp>
      <p:sp>
        <p:nvSpPr>
          <p:cNvPr id="74755" name="Rectangle 3"/>
          <p:cNvSpPr>
            <a:spLocks noGrp="1" noChangeArrowheads="1"/>
          </p:cNvSpPr>
          <p:nvPr>
            <p:ph type="body" idx="1"/>
          </p:nvPr>
        </p:nvSpPr>
        <p:spPr>
          <a:xfrm>
            <a:off x="304800" y="381000"/>
            <a:ext cx="8534400" cy="5791200"/>
          </a:xfrm>
        </p:spPr>
        <p:txBody>
          <a:bodyPr/>
          <a:lstStyle/>
          <a:p>
            <a:pPr>
              <a:spcBef>
                <a:spcPct val="0"/>
              </a:spcBef>
              <a:buClrTx/>
              <a:buSzTx/>
              <a:buFontTx/>
              <a:buChar char="•"/>
            </a:pPr>
            <a:r>
              <a:rPr lang="zh-CN" altLang="en-US" sz="2400" dirty="0"/>
              <a:t>完全函数依赖、部分函数依赖</a:t>
            </a:r>
            <a:r>
              <a:rPr lang="zh-CN" altLang="en-US" sz="2400" dirty="0" smtClean="0"/>
              <a:t>。</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a:t>
            </a:r>
            <a:r>
              <a:rPr lang="zh-CN" altLang="en-US" sz="2400" dirty="0" smtClean="0"/>
              <a:t>传递函数依赖（不等同于函数依赖的传递性）</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候选码、主码、主属性、非主属性（非码属性）、全码、外码</a:t>
            </a:r>
            <a:r>
              <a:rPr lang="zh-CN" altLang="en-US" sz="2400" dirty="0" smtClean="0"/>
              <a:t>。</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范式的</a:t>
            </a:r>
            <a:r>
              <a:rPr lang="zh-CN" altLang="en-US" sz="2400" dirty="0" smtClean="0"/>
              <a:t>含义</a:t>
            </a:r>
            <a:endParaRPr lang="zh-CN" altLang="en-US" sz="2400" dirty="0"/>
          </a:p>
          <a:p>
            <a:pPr>
              <a:spcBef>
                <a:spcPct val="0"/>
              </a:spcBef>
              <a:buClrTx/>
              <a:buSzTx/>
              <a:buFontTx/>
              <a:buChar char="•"/>
            </a:pPr>
            <a:endParaRPr lang="zh-CN" altLang="en-US" sz="2400" dirty="0"/>
          </a:p>
          <a:p>
            <a:pPr>
              <a:spcBef>
                <a:spcPct val="0"/>
              </a:spcBef>
              <a:buClrTx/>
              <a:buSzTx/>
              <a:buFontTx/>
              <a:buChar char="•"/>
            </a:pPr>
            <a:r>
              <a:rPr lang="zh-CN" altLang="en-US" sz="2400" dirty="0"/>
              <a:t> </a:t>
            </a:r>
            <a:r>
              <a:rPr lang="en-US" altLang="zh-CN" sz="2400" dirty="0"/>
              <a:t>1NF</a:t>
            </a:r>
            <a:r>
              <a:rPr lang="en-US" altLang="zh-CN" sz="2400" dirty="0">
                <a:latin typeface="Times New Roman" panose="02020603050405020304" pitchFamily="18" charset="0"/>
              </a:rPr>
              <a:t>——</a:t>
            </a:r>
            <a:r>
              <a:rPr lang="en-US" altLang="zh-CN" sz="2400" dirty="0"/>
              <a:t>2NF</a:t>
            </a:r>
            <a:r>
              <a:rPr lang="en-US" altLang="zh-CN" sz="2400" dirty="0">
                <a:latin typeface="Times New Roman" panose="02020603050405020304" pitchFamily="18" charset="0"/>
              </a:rPr>
              <a:t>——</a:t>
            </a:r>
            <a:r>
              <a:rPr lang="en-US" altLang="zh-CN" sz="2400" dirty="0"/>
              <a:t>3NF</a:t>
            </a:r>
            <a:r>
              <a:rPr lang="en-US" altLang="zh-CN" sz="2400" dirty="0">
                <a:latin typeface="Times New Roman" panose="02020603050405020304" pitchFamily="18" charset="0"/>
              </a:rPr>
              <a:t>——</a:t>
            </a:r>
            <a:r>
              <a:rPr lang="en-US" altLang="zh-CN" sz="2400" dirty="0"/>
              <a:t>BCNF</a:t>
            </a:r>
            <a:r>
              <a:rPr lang="en-US" altLang="zh-CN" sz="2400" dirty="0">
                <a:latin typeface="Times New Roman" panose="02020603050405020304" pitchFamily="18" charset="0"/>
              </a:rPr>
              <a:t>——</a:t>
            </a:r>
            <a:r>
              <a:rPr lang="en-US" altLang="zh-CN" sz="2400" dirty="0"/>
              <a:t>4NF</a:t>
            </a:r>
            <a:r>
              <a:rPr lang="zh-CN" altLang="en-US" sz="2400" dirty="0"/>
              <a:t>、相关的结论。</a:t>
            </a:r>
          </a:p>
          <a:p>
            <a:pPr marL="0" indent="0">
              <a:spcBef>
                <a:spcPct val="0"/>
              </a:spcBef>
              <a:buClrTx/>
              <a:buSzTx/>
              <a:buNone/>
            </a:pPr>
            <a:endParaRPr lang="zh-CN" altLang="en-US" sz="2400" dirty="0">
              <a:solidFill>
                <a:srgbClr val="0000FF"/>
              </a:solidFill>
            </a:endParaRPr>
          </a:p>
          <a:p>
            <a:pPr>
              <a:spcBef>
                <a:spcPct val="0"/>
              </a:spcBef>
              <a:buClrTx/>
              <a:buSzTx/>
              <a:buFontTx/>
              <a:buChar char="•"/>
            </a:pPr>
            <a:r>
              <a:rPr lang="zh-CN" altLang="en-US" sz="2400" dirty="0"/>
              <a:t> 多值依赖的概念、性质、</a:t>
            </a:r>
            <a:r>
              <a:rPr lang="en-US" altLang="zh-CN" sz="2400" dirty="0"/>
              <a:t>4NF</a:t>
            </a:r>
            <a:r>
              <a:rPr lang="zh-CN" altLang="en-US" sz="2400" dirty="0" smtClean="0"/>
              <a:t>。</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AF2B1AD-B4FF-44CD-80E2-5ED2F911F055}" type="slidenum">
              <a:rPr lang="en-US" altLang="zh-CN"/>
              <a:pPr/>
              <a:t>25</a:t>
            </a:fld>
            <a:endParaRPr lang="en-US" altLang="zh-CN"/>
          </a:p>
        </p:txBody>
      </p:sp>
      <p:sp>
        <p:nvSpPr>
          <p:cNvPr id="75779" name="Rectangle 3"/>
          <p:cNvSpPr>
            <a:spLocks noGrp="1" noChangeArrowheads="1"/>
          </p:cNvSpPr>
          <p:nvPr>
            <p:ph type="body" idx="1"/>
          </p:nvPr>
        </p:nvSpPr>
        <p:spPr>
          <a:xfrm>
            <a:off x="381000" y="304800"/>
            <a:ext cx="8382000" cy="6019800"/>
          </a:xfrm>
        </p:spPr>
        <p:txBody>
          <a:bodyPr/>
          <a:lstStyle/>
          <a:p>
            <a:pPr>
              <a:spcBef>
                <a:spcPct val="0"/>
              </a:spcBef>
              <a:buClrTx/>
              <a:buSzTx/>
              <a:buFontTx/>
              <a:buChar char="•"/>
            </a:pPr>
            <a:r>
              <a:rPr lang="zh-CN" altLang="en-US" sz="2400" dirty="0"/>
              <a:t>模式的分解</a:t>
            </a:r>
          </a:p>
          <a:p>
            <a:pPr>
              <a:spcBef>
                <a:spcPct val="0"/>
              </a:spcBef>
              <a:buClrTx/>
              <a:buSzTx/>
              <a:buFontTx/>
              <a:buNone/>
            </a:pPr>
            <a:r>
              <a:rPr lang="zh-CN" altLang="en-US" sz="2400" dirty="0"/>
              <a:t>      分解的</a:t>
            </a:r>
            <a:r>
              <a:rPr lang="zh-CN" altLang="en-US" sz="2400" dirty="0" smtClean="0"/>
              <a:t>定义</a:t>
            </a:r>
            <a:endParaRPr lang="zh-CN" altLang="en-US" sz="2400" dirty="0">
              <a:solidFill>
                <a:srgbClr val="0000FF"/>
              </a:solidFill>
            </a:endParaRPr>
          </a:p>
          <a:p>
            <a:pPr>
              <a:spcBef>
                <a:spcPct val="0"/>
              </a:spcBef>
              <a:buClrTx/>
              <a:buSzTx/>
              <a:buFontTx/>
              <a:buNone/>
            </a:pPr>
            <a:r>
              <a:rPr lang="zh-CN" altLang="en-US" sz="2400" dirty="0"/>
              <a:t>      分解的</a:t>
            </a:r>
            <a:r>
              <a:rPr lang="zh-CN" altLang="en-US" sz="2400" dirty="0" smtClean="0"/>
              <a:t>多样性</a:t>
            </a:r>
            <a:endParaRPr lang="zh-CN" altLang="en-US" sz="2400" dirty="0"/>
          </a:p>
          <a:p>
            <a:pPr>
              <a:spcBef>
                <a:spcPct val="0"/>
              </a:spcBef>
              <a:buClrTx/>
              <a:buSzTx/>
              <a:buFontTx/>
              <a:buNone/>
            </a:pPr>
            <a:r>
              <a:rPr lang="zh-CN" altLang="en-US" sz="2400" dirty="0"/>
              <a:t>      分解的正确性</a:t>
            </a:r>
            <a:r>
              <a:rPr lang="en-US" altLang="zh-CN" sz="2400" dirty="0">
                <a:latin typeface="Times New Roman" panose="02020603050405020304" pitchFamily="18" charset="0"/>
              </a:rPr>
              <a:t>——</a:t>
            </a:r>
            <a:r>
              <a:rPr lang="zh-CN" altLang="en-US" sz="2400" dirty="0"/>
              <a:t>无损连接性、依赖保持性</a:t>
            </a:r>
            <a:r>
              <a:rPr lang="en-US" altLang="zh-CN" sz="2400" dirty="0">
                <a:latin typeface="Times New Roman" panose="02020603050405020304" pitchFamily="18" charset="0"/>
              </a:rPr>
              <a:t>——“</a:t>
            </a:r>
            <a:r>
              <a:rPr lang="zh-CN" altLang="en-US" sz="2400" dirty="0"/>
              <a:t>等价</a:t>
            </a:r>
            <a:r>
              <a:rPr lang="zh-CN" altLang="en-US" sz="2400" dirty="0">
                <a:latin typeface="Times New Roman" panose="02020603050405020304" pitchFamily="18" charset="0"/>
              </a:rPr>
              <a:t>”</a:t>
            </a:r>
            <a:r>
              <a:rPr lang="zh-CN" altLang="en-US" sz="2400" dirty="0"/>
              <a:t>的三个定义</a:t>
            </a:r>
            <a:r>
              <a:rPr lang="zh-CN" altLang="en-US" sz="2400" dirty="0" smtClean="0"/>
              <a:t>。</a:t>
            </a:r>
            <a:endParaRPr lang="zh-CN" altLang="en-US" sz="2400" dirty="0">
              <a:solidFill>
                <a:srgbClr val="0000FF"/>
              </a:solidFill>
            </a:endParaRPr>
          </a:p>
          <a:p>
            <a:pPr>
              <a:spcBef>
                <a:spcPct val="0"/>
              </a:spcBef>
              <a:buClrTx/>
              <a:buSzTx/>
              <a:buFontTx/>
              <a:buNone/>
            </a:pPr>
            <a:endParaRPr lang="zh-CN" altLang="en-US" sz="2400" dirty="0"/>
          </a:p>
          <a:p>
            <a:pPr>
              <a:spcBef>
                <a:spcPct val="0"/>
              </a:spcBef>
              <a:buClrTx/>
              <a:buSzTx/>
              <a:buFontTx/>
              <a:buChar char="•"/>
            </a:pPr>
            <a:r>
              <a:rPr lang="en-US" altLang="zh-CN" sz="2400" dirty="0" smtClean="0"/>
              <a:t>Armstrong</a:t>
            </a:r>
            <a:r>
              <a:rPr lang="zh-CN" altLang="en-US" sz="2400" dirty="0"/>
              <a:t>公理</a:t>
            </a:r>
            <a:r>
              <a:rPr lang="zh-CN" altLang="en-US" sz="2400" dirty="0" smtClean="0"/>
              <a:t>系统</a:t>
            </a:r>
            <a:endParaRPr lang="zh-CN" altLang="en-US" sz="2400" dirty="0">
              <a:solidFill>
                <a:srgbClr val="0000FF"/>
              </a:solidFill>
            </a:endParaRPr>
          </a:p>
          <a:p>
            <a:pPr>
              <a:spcBef>
                <a:spcPct val="0"/>
              </a:spcBef>
              <a:buClrTx/>
              <a:buSzTx/>
              <a:buFontTx/>
              <a:buNone/>
            </a:pPr>
            <a:r>
              <a:rPr lang="zh-CN" altLang="en-US" sz="2400" dirty="0"/>
              <a:t>      公理本身、基本推导规则</a:t>
            </a:r>
          </a:p>
          <a:p>
            <a:pPr marL="623888" indent="0">
              <a:spcBef>
                <a:spcPct val="0"/>
              </a:spcBef>
              <a:buClrTx/>
              <a:buSzTx/>
              <a:buNone/>
            </a:pPr>
            <a:r>
              <a:rPr lang="zh-CN" altLang="en-US" sz="2400" dirty="0"/>
              <a:t>逻辑蕴涵和</a:t>
            </a:r>
            <a:r>
              <a:rPr lang="en-US" altLang="zh-CN" sz="2400" dirty="0"/>
              <a:t>Armstrong</a:t>
            </a:r>
            <a:r>
              <a:rPr lang="zh-CN" altLang="en-US" sz="2400" dirty="0"/>
              <a:t>推导的</a:t>
            </a:r>
            <a:r>
              <a:rPr lang="zh-CN" altLang="en-US" sz="2400" dirty="0" smtClean="0"/>
              <a:t>等价</a:t>
            </a:r>
            <a:endParaRPr lang="en-US" altLang="zh-CN" sz="2400" dirty="0" smtClean="0">
              <a:solidFill>
                <a:srgbClr val="0000FF"/>
              </a:solidFill>
            </a:endParaRPr>
          </a:p>
          <a:p>
            <a:pPr marL="623888" indent="0">
              <a:spcBef>
                <a:spcPct val="0"/>
              </a:spcBef>
              <a:buClrTx/>
              <a:buSzTx/>
              <a:buNone/>
            </a:pPr>
            <a:r>
              <a:rPr lang="zh-CN" altLang="en-US" sz="2400" dirty="0" smtClean="0"/>
              <a:t>最小依赖集、属性闭包</a:t>
            </a:r>
            <a:endParaRPr lang="zh-CN" altLang="en-US" sz="2400" dirty="0" smtClean="0">
              <a:solidFill>
                <a:srgbClr val="0000FF"/>
              </a:solidFill>
            </a:endParaRPr>
          </a:p>
          <a:p>
            <a:pPr marL="623888" indent="0">
              <a:spcBef>
                <a:spcPct val="0"/>
              </a:spcBef>
              <a:buClrTx/>
              <a:buSzTx/>
              <a:buNone/>
            </a:pPr>
            <a:r>
              <a:rPr lang="zh-CN" altLang="en-US" sz="2400" dirty="0" smtClean="0"/>
              <a:t>分解的正确性判定（算法）、分解的算法</a:t>
            </a:r>
            <a:endParaRPr lang="zh-CN" altLang="en-US" sz="2400" dirty="0" smtClean="0">
              <a:solidFill>
                <a:srgbClr val="0000FF"/>
              </a:solidFill>
            </a:endParaRPr>
          </a:p>
          <a:p>
            <a:pPr>
              <a:spcBef>
                <a:spcPct val="0"/>
              </a:spcBef>
              <a:buClrTx/>
              <a:buSzTx/>
              <a:buFontTx/>
              <a:buChar char="•"/>
            </a:pPr>
            <a:endParaRPr lang="zh-CN" altLang="en-US" sz="2400" dirty="0">
              <a:solidFill>
                <a:srgbClr val="00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46A4244-BF10-421D-A715-772DCA4C6D93}" type="slidenum">
              <a:rPr lang="en-US" altLang="zh-CN"/>
              <a:pPr/>
              <a:t>26</a:t>
            </a:fld>
            <a:endParaRPr lang="en-US" altLang="zh-CN"/>
          </a:p>
        </p:txBody>
      </p:sp>
      <p:sp>
        <p:nvSpPr>
          <p:cNvPr id="53250" name="Rectangle 2"/>
          <p:cNvSpPr>
            <a:spLocks noGrp="1" noChangeArrowheads="1"/>
          </p:cNvSpPr>
          <p:nvPr>
            <p:ph type="title"/>
          </p:nvPr>
        </p:nvSpPr>
        <p:spPr>
          <a:xfrm>
            <a:off x="381000" y="228600"/>
            <a:ext cx="8162925" cy="519113"/>
          </a:xfrm>
        </p:spPr>
        <p:txBody>
          <a:bodyPr/>
          <a:lstStyle/>
          <a:p>
            <a:r>
              <a:rPr lang="zh-CN" altLang="en-US" sz="2800">
                <a:solidFill>
                  <a:schemeClr val="tx1"/>
                </a:solidFill>
                <a:latin typeface="华文新魏" panose="02010800040101010101" pitchFamily="2" charset="-122"/>
                <a:ea typeface="华文新魏" panose="02010800040101010101" pitchFamily="2" charset="-122"/>
              </a:rPr>
              <a:t>第</a:t>
            </a:r>
            <a:r>
              <a:rPr lang="en-US" altLang="zh-CN" sz="2800">
                <a:solidFill>
                  <a:schemeClr val="tx1"/>
                </a:solidFill>
                <a:latin typeface="华文新魏" panose="02010800040101010101" pitchFamily="2" charset="-122"/>
                <a:ea typeface="华文新魏" panose="02010800040101010101" pitchFamily="2" charset="-122"/>
              </a:rPr>
              <a:t>7</a:t>
            </a:r>
            <a:r>
              <a:rPr lang="zh-CN" altLang="en-US" sz="2800">
                <a:solidFill>
                  <a:schemeClr val="tx1"/>
                </a:solidFill>
                <a:latin typeface="华文新魏" panose="02010800040101010101" pitchFamily="2" charset="-122"/>
                <a:ea typeface="华文新魏" panose="02010800040101010101" pitchFamily="2" charset="-122"/>
              </a:rPr>
              <a:t>章 数据库设计</a:t>
            </a:r>
          </a:p>
        </p:txBody>
      </p:sp>
      <p:sp>
        <p:nvSpPr>
          <p:cNvPr id="53251" name="Rectangle 3"/>
          <p:cNvSpPr>
            <a:spLocks noGrp="1" noChangeArrowheads="1"/>
          </p:cNvSpPr>
          <p:nvPr>
            <p:ph type="body" idx="1"/>
          </p:nvPr>
        </p:nvSpPr>
        <p:spPr>
          <a:xfrm>
            <a:off x="304800" y="1447800"/>
            <a:ext cx="8110538" cy="4191000"/>
          </a:xfrm>
        </p:spPr>
        <p:txBody>
          <a:bodyPr/>
          <a:lstStyle/>
          <a:p>
            <a:pPr>
              <a:spcBef>
                <a:spcPct val="0"/>
              </a:spcBef>
              <a:buClrTx/>
              <a:buSzTx/>
              <a:buFontTx/>
              <a:buChar char="•"/>
            </a:pPr>
            <a:r>
              <a:rPr lang="zh-CN" altLang="en-US" sz="2400" dirty="0" smtClean="0"/>
              <a:t>数据库设计的一般步骤：</a:t>
            </a:r>
            <a:endParaRPr lang="zh-CN" altLang="en-US" sz="2400" dirty="0" smtClean="0">
              <a:solidFill>
                <a:srgbClr val="0000FF"/>
              </a:solidFill>
            </a:endParaRPr>
          </a:p>
          <a:p>
            <a:pPr>
              <a:spcBef>
                <a:spcPct val="0"/>
              </a:spcBef>
              <a:buClrTx/>
              <a:buSzTx/>
              <a:buFontTx/>
              <a:buNone/>
            </a:pPr>
            <a:r>
              <a:rPr lang="zh-CN" altLang="en-US" sz="2400" dirty="0" smtClean="0"/>
              <a:t>      需求分析</a:t>
            </a:r>
          </a:p>
          <a:p>
            <a:pPr>
              <a:spcBef>
                <a:spcPct val="0"/>
              </a:spcBef>
              <a:buClrTx/>
              <a:buSzTx/>
              <a:buFontTx/>
              <a:buNone/>
            </a:pPr>
            <a:r>
              <a:rPr lang="zh-CN" altLang="en-US" sz="2400" dirty="0" smtClean="0"/>
              <a:t>            目标、策略、步骤、需求分析说明书。</a:t>
            </a:r>
          </a:p>
          <a:p>
            <a:pPr>
              <a:spcBef>
                <a:spcPct val="0"/>
              </a:spcBef>
              <a:buClrTx/>
              <a:buSzTx/>
              <a:buFontTx/>
              <a:buNone/>
            </a:pPr>
            <a:r>
              <a:rPr lang="zh-CN" altLang="en-US" sz="2400" dirty="0" smtClean="0"/>
              <a:t>      </a:t>
            </a:r>
          </a:p>
          <a:p>
            <a:pPr>
              <a:spcBef>
                <a:spcPct val="0"/>
              </a:spcBef>
              <a:buClrTx/>
              <a:buSzTx/>
              <a:buFontTx/>
              <a:buNone/>
            </a:pPr>
            <a:r>
              <a:rPr lang="zh-CN" altLang="en-US" sz="2400" dirty="0" smtClean="0"/>
              <a:t>      概念设计</a:t>
            </a:r>
            <a:endParaRPr lang="zh-CN" altLang="en-US" sz="2400" dirty="0" smtClean="0">
              <a:solidFill>
                <a:srgbClr val="0000FF"/>
              </a:solidFill>
            </a:endParaRPr>
          </a:p>
          <a:p>
            <a:pPr>
              <a:spcBef>
                <a:spcPct val="0"/>
              </a:spcBef>
              <a:buClrTx/>
              <a:buSzTx/>
              <a:buFontTx/>
              <a:buNone/>
            </a:pPr>
            <a:r>
              <a:rPr lang="zh-CN" altLang="en-US" sz="2400" dirty="0" smtClean="0"/>
              <a:t>            任务、工具、方法、步骤、局部</a:t>
            </a:r>
            <a:r>
              <a:rPr lang="en-US" altLang="zh-CN" sz="2400" dirty="0" smtClean="0"/>
              <a:t>ER</a:t>
            </a:r>
            <a:r>
              <a:rPr lang="zh-CN" altLang="en-US" sz="2400" dirty="0" smtClean="0"/>
              <a:t>图设计（确定实体、联系、属性、码）、视图集成（控制冗余、消除冲突、实施集成）、冲突的类型及其处理、集成的方法。</a:t>
            </a:r>
          </a:p>
          <a:p>
            <a:pPr>
              <a:spcBef>
                <a:spcPct val="0"/>
              </a:spcBef>
              <a:buClrTx/>
              <a:buSzTx/>
              <a:buFontTx/>
              <a:buNone/>
            </a:pPr>
            <a:r>
              <a:rPr lang="zh-CN" altLang="en-US" sz="2400" dirty="0" smtClean="0"/>
              <a:t>            命名冲突</a:t>
            </a:r>
            <a:r>
              <a:rPr lang="en-US" altLang="zh-CN" sz="2400" dirty="0" smtClean="0">
                <a:latin typeface="Times New Roman" panose="02020603050405020304" pitchFamily="18" charset="0"/>
              </a:rPr>
              <a:t>——</a:t>
            </a:r>
            <a:r>
              <a:rPr lang="zh-CN" altLang="en-US" sz="2400" dirty="0" smtClean="0"/>
              <a:t>同名异义和同义异名、特征（属性）冲突</a:t>
            </a:r>
            <a:r>
              <a:rPr lang="en-US" altLang="zh-CN" sz="2400" dirty="0" smtClean="0">
                <a:latin typeface="Times New Roman" panose="02020603050405020304" pitchFamily="18" charset="0"/>
              </a:rPr>
              <a:t>——</a:t>
            </a:r>
            <a:r>
              <a:rPr lang="zh-CN" altLang="en-US" sz="2400" dirty="0" smtClean="0"/>
              <a:t>值、类型、范围、单位等等、结构冲突</a:t>
            </a:r>
            <a:r>
              <a:rPr lang="en-US" altLang="zh-CN" sz="2400" dirty="0" smtClean="0">
                <a:latin typeface="Times New Roman" panose="02020603050405020304" pitchFamily="18" charset="0"/>
              </a:rPr>
              <a:t>——</a:t>
            </a:r>
            <a:r>
              <a:rPr lang="zh-CN" altLang="en-US" sz="2400" dirty="0" smtClean="0"/>
              <a:t>联系方式、属性个数、属性次序、抽象级别。</a:t>
            </a:r>
          </a:p>
          <a:p>
            <a:pPr>
              <a:spcBef>
                <a:spcPct val="0"/>
              </a:spcBef>
              <a:buClrTx/>
              <a:buSzTx/>
              <a:buFontTx/>
              <a:buNone/>
            </a:pPr>
            <a:r>
              <a:rPr lang="zh-CN" altLang="en-US" sz="2400" dirty="0" smtClean="0"/>
              <a:t>      </a:t>
            </a:r>
          </a:p>
          <a:p>
            <a:pPr marL="0" indent="0">
              <a:lnSpc>
                <a:spcPct val="90000"/>
              </a:lnSpc>
              <a:spcBef>
                <a:spcPct val="0"/>
              </a:spcBef>
              <a:buClrTx/>
              <a:buSzTx/>
              <a:buNone/>
            </a:pPr>
            <a:endParaRPr lang="zh-CN" altLang="en-US" sz="2400" dirty="0"/>
          </a:p>
        </p:txBody>
      </p:sp>
      <p:sp>
        <p:nvSpPr>
          <p:cNvPr id="53253" name="Line 5"/>
          <p:cNvSpPr>
            <a:spLocks noChangeShapeType="1"/>
          </p:cNvSpPr>
          <p:nvPr/>
        </p:nvSpPr>
        <p:spPr bwMode="auto">
          <a:xfrm>
            <a:off x="304800" y="1295400"/>
            <a:ext cx="8534400" cy="0"/>
          </a:xfrm>
          <a:prstGeom prst="line">
            <a:avLst/>
          </a:prstGeom>
          <a:noFill/>
          <a:ln w="254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E3C702F-0496-451E-9AC3-B5F8796878BE}" type="slidenum">
              <a:rPr lang="en-US" altLang="zh-CN"/>
              <a:pPr/>
              <a:t>27</a:t>
            </a:fld>
            <a:endParaRPr lang="en-US" altLang="zh-CN"/>
          </a:p>
        </p:txBody>
      </p:sp>
      <p:sp>
        <p:nvSpPr>
          <p:cNvPr id="54275" name="Rectangle 3"/>
          <p:cNvSpPr>
            <a:spLocks noGrp="1" noChangeArrowheads="1"/>
          </p:cNvSpPr>
          <p:nvPr>
            <p:ph type="body" idx="1"/>
          </p:nvPr>
        </p:nvSpPr>
        <p:spPr>
          <a:xfrm>
            <a:off x="304800" y="228600"/>
            <a:ext cx="8534400" cy="6248400"/>
          </a:xfrm>
        </p:spPr>
        <p:txBody>
          <a:bodyPr/>
          <a:lstStyle/>
          <a:p>
            <a:pPr marL="0" indent="0">
              <a:spcBef>
                <a:spcPct val="0"/>
              </a:spcBef>
              <a:buClrTx/>
              <a:buSzTx/>
              <a:buNone/>
            </a:pPr>
            <a:r>
              <a:rPr lang="zh-CN" altLang="en-US" sz="2200" dirty="0" smtClean="0"/>
              <a:t>逻辑设计</a:t>
            </a:r>
            <a:endParaRPr lang="zh-CN" altLang="en-US" sz="2200" dirty="0"/>
          </a:p>
          <a:p>
            <a:pPr>
              <a:spcBef>
                <a:spcPct val="0"/>
              </a:spcBef>
              <a:buClrTx/>
              <a:buSzTx/>
              <a:buFontTx/>
              <a:buNone/>
            </a:pPr>
            <a:r>
              <a:rPr lang="zh-CN" altLang="en-US" sz="2200" dirty="0"/>
              <a:t>            </a:t>
            </a:r>
            <a:r>
              <a:rPr lang="en-US" altLang="zh-CN" sz="2200" dirty="0"/>
              <a:t>ER</a:t>
            </a:r>
            <a:r>
              <a:rPr lang="zh-CN" altLang="en-US" sz="2200" dirty="0"/>
              <a:t>模型</a:t>
            </a:r>
            <a:r>
              <a:rPr lang="zh-CN" altLang="en-US" sz="2200" dirty="0">
                <a:sym typeface="Wingdings" panose="05000000000000000000" pitchFamily="2" charset="2"/>
              </a:rPr>
              <a:t>一般的关系模型</a:t>
            </a:r>
          </a:p>
          <a:p>
            <a:pPr>
              <a:spcBef>
                <a:spcPct val="0"/>
              </a:spcBef>
              <a:buClrTx/>
              <a:buSzTx/>
              <a:buFontTx/>
              <a:buNone/>
            </a:pPr>
            <a:r>
              <a:rPr lang="zh-CN" altLang="en-US" sz="2200" dirty="0">
                <a:sym typeface="Wingdings" panose="05000000000000000000" pitchFamily="2" charset="2"/>
              </a:rPr>
              <a:t>                    联系的消化</a:t>
            </a:r>
          </a:p>
          <a:p>
            <a:pPr>
              <a:spcBef>
                <a:spcPct val="0"/>
              </a:spcBef>
              <a:buClrTx/>
              <a:buSzTx/>
              <a:buFontTx/>
              <a:buNone/>
            </a:pPr>
            <a:r>
              <a:rPr lang="zh-CN" altLang="en-US" sz="2200" dirty="0">
                <a:sym typeface="Wingdings" panose="05000000000000000000" pitchFamily="2" charset="2"/>
              </a:rPr>
              <a:t>            一般关系模型特定的关系系统模型</a:t>
            </a:r>
          </a:p>
          <a:p>
            <a:pPr>
              <a:spcBef>
                <a:spcPct val="0"/>
              </a:spcBef>
              <a:buClrTx/>
              <a:buSzTx/>
              <a:buFontTx/>
              <a:buNone/>
            </a:pPr>
            <a:r>
              <a:rPr lang="zh-CN" altLang="en-US" sz="2200" dirty="0">
                <a:sym typeface="Wingdings" panose="05000000000000000000" pitchFamily="2" charset="2"/>
              </a:rPr>
              <a:t>                    优化：关系的水平分解、垂直分解（规范化）。</a:t>
            </a:r>
          </a:p>
          <a:p>
            <a:pPr>
              <a:spcBef>
                <a:spcPct val="0"/>
              </a:spcBef>
              <a:buClrTx/>
              <a:buSzTx/>
              <a:buFontTx/>
              <a:buNone/>
            </a:pPr>
            <a:r>
              <a:rPr lang="zh-CN" altLang="en-US" sz="2200" dirty="0">
                <a:sym typeface="Wingdings" panose="05000000000000000000" pitchFamily="2" charset="2"/>
              </a:rPr>
              <a:t>                    抽取子模式。</a:t>
            </a:r>
            <a:r>
              <a:rPr lang="zh-CN" altLang="en-US" sz="2400" dirty="0"/>
              <a:t>            </a:t>
            </a:r>
            <a:endParaRPr lang="en-US" altLang="zh-CN" sz="2400" dirty="0" smtClean="0"/>
          </a:p>
          <a:p>
            <a:pPr>
              <a:spcBef>
                <a:spcPct val="0"/>
              </a:spcBef>
              <a:buClrTx/>
              <a:buSzTx/>
              <a:buFontTx/>
              <a:buNone/>
            </a:pPr>
            <a:r>
              <a:rPr lang="zh-CN" altLang="en-US" sz="2400" dirty="0" smtClean="0"/>
              <a:t>物理设计</a:t>
            </a:r>
          </a:p>
          <a:p>
            <a:pPr>
              <a:spcBef>
                <a:spcPct val="0"/>
              </a:spcBef>
              <a:buClrTx/>
              <a:buSzTx/>
              <a:buFontTx/>
              <a:buNone/>
            </a:pPr>
            <a:r>
              <a:rPr lang="zh-CN" altLang="en-US" sz="2400" dirty="0" smtClean="0"/>
              <a:t>            存储结构（存取路径</a:t>
            </a:r>
            <a:r>
              <a:rPr lang="en-US" altLang="zh-CN" sz="2400" dirty="0" smtClean="0">
                <a:latin typeface="Times New Roman" panose="02020603050405020304" pitchFamily="18" charset="0"/>
              </a:rPr>
              <a:t>——</a:t>
            </a:r>
            <a:r>
              <a:rPr lang="zh-CN" altLang="en-US" sz="2400" dirty="0" smtClean="0"/>
              <a:t>索引、聚簇、存放位置、系统配置）、存取方法。</a:t>
            </a:r>
          </a:p>
          <a:p>
            <a:pPr>
              <a:spcBef>
                <a:spcPct val="0"/>
              </a:spcBef>
              <a:buClrTx/>
              <a:buSzTx/>
              <a:buFontTx/>
              <a:buNone/>
            </a:pPr>
            <a:endParaRPr lang="zh-CN" altLang="en-US" sz="2400" dirty="0" smtClean="0"/>
          </a:p>
          <a:p>
            <a:pPr>
              <a:spcBef>
                <a:spcPct val="0"/>
              </a:spcBef>
              <a:buClrTx/>
              <a:buSzTx/>
              <a:buFontTx/>
              <a:buNone/>
            </a:pPr>
            <a:r>
              <a:rPr lang="zh-CN" altLang="en-US" sz="2400" dirty="0" smtClean="0"/>
              <a:t>      实现设计</a:t>
            </a:r>
          </a:p>
          <a:p>
            <a:pPr>
              <a:spcBef>
                <a:spcPct val="0"/>
              </a:spcBef>
              <a:buClrTx/>
              <a:buSzTx/>
              <a:buFontTx/>
              <a:buNone/>
            </a:pPr>
            <a:r>
              <a:rPr lang="zh-CN" altLang="en-US" sz="2400" dirty="0" smtClean="0"/>
              <a:t>            </a:t>
            </a:r>
            <a:r>
              <a:rPr lang="en-US" altLang="zh-CN" sz="2400" dirty="0" smtClean="0"/>
              <a:t>DB</a:t>
            </a:r>
            <a:r>
              <a:rPr lang="zh-CN" altLang="en-US" sz="2400" dirty="0" smtClean="0"/>
              <a:t>定义、装载、编程、</a:t>
            </a:r>
            <a:r>
              <a:rPr lang="en-US" altLang="zh-CN" sz="2400" dirty="0" smtClean="0"/>
              <a:t>DBS</a:t>
            </a:r>
            <a:r>
              <a:rPr lang="zh-CN" altLang="en-US" sz="2400" dirty="0" smtClean="0"/>
              <a:t>试运行。</a:t>
            </a:r>
          </a:p>
          <a:p>
            <a:pPr>
              <a:spcBef>
                <a:spcPct val="0"/>
              </a:spcBef>
              <a:buClrTx/>
              <a:buSzTx/>
              <a:buFontTx/>
              <a:buNone/>
            </a:pPr>
            <a:r>
              <a:rPr lang="zh-CN" altLang="en-US" sz="2400" dirty="0" smtClean="0"/>
              <a:t>      运行与维护</a:t>
            </a:r>
          </a:p>
          <a:p>
            <a:pPr>
              <a:spcBef>
                <a:spcPct val="0"/>
              </a:spcBef>
              <a:buClrTx/>
              <a:buSzTx/>
              <a:buFontTx/>
              <a:buNone/>
            </a:pPr>
            <a:r>
              <a:rPr lang="zh-CN" altLang="en-US" sz="2400" dirty="0" smtClean="0"/>
              <a:t>            安全性和完整性控制、转储与恢复、性能监测、分析与改进、重组、重构。</a:t>
            </a:r>
          </a:p>
          <a:p>
            <a:pPr>
              <a:spcBef>
                <a:spcPct val="0"/>
              </a:spcBef>
              <a:buClrTx/>
              <a:buSzTx/>
              <a:buFontTx/>
              <a:buNone/>
            </a:pPr>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灯片编号占位符 3"/>
          <p:cNvSpPr>
            <a:spLocks noGrp="1"/>
          </p:cNvSpPr>
          <p:nvPr>
            <p:ph type="sldNum" sz="quarter" idx="12"/>
          </p:nvPr>
        </p:nvSpPr>
        <p:spPr/>
        <p:txBody>
          <a:bodyPr/>
          <a:lstStyle/>
          <a:p>
            <a:fld id="{1B00C3E1-1307-4EB7-A2CB-FFC3FA71BD44}" type="slidenum">
              <a:rPr lang="en-US" altLang="zh-CN"/>
              <a:pPr/>
              <a:t>28</a:t>
            </a:fld>
            <a:endParaRPr lang="en-US" altLang="zh-CN"/>
          </a:p>
        </p:txBody>
      </p:sp>
      <p:graphicFrame>
        <p:nvGraphicFramePr>
          <p:cNvPr id="78164" name="Group 340"/>
          <p:cNvGraphicFramePr>
            <a:graphicFrameLocks noGrp="1"/>
          </p:cNvGraphicFramePr>
          <p:nvPr/>
        </p:nvGraphicFramePr>
        <p:xfrm>
          <a:off x="323850" y="188913"/>
          <a:ext cx="8569325" cy="5310188"/>
        </p:xfrm>
        <a:graphic>
          <a:graphicData uri="http://schemas.openxmlformats.org/drawingml/2006/table">
            <a:tbl>
              <a:tblPr/>
              <a:tblGrid>
                <a:gridCol w="1079500"/>
                <a:gridCol w="1296988"/>
                <a:gridCol w="454025"/>
                <a:gridCol w="265112"/>
                <a:gridCol w="1223963"/>
                <a:gridCol w="233362"/>
                <a:gridCol w="776288"/>
                <a:gridCol w="1295400"/>
                <a:gridCol w="1944687"/>
              </a:tblGrid>
              <a:tr h="534988">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课题一：</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数据库实验</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地点</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南一楼</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406400">
                <a:tc rowSpan="4">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endParaRPr kumimoji="1" lang="zh-CN"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指导教师：</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王宏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电话：</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87541234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所在院系：</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系办电话：</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87544321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v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学生姓名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学号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所属院系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班级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电话</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406400">
                <a:tc v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张三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13900000001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406400">
                <a:tc v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李四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87546789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406400">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课题二：</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电子器件制作</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地点</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西九楼</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406400">
                <a:tc rowSpan="5">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endParaRPr kumimoji="1" lang="zh-CN"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指导教师：</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张悦</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电话：</a:t>
                      </a: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87542345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所在院系：</a:t>
                      </a: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电子系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系办电话：</a:t>
                      </a: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87545432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v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学生姓名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学号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所属院系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班级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电话</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406400">
                <a:tc v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张三</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13900000001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406400">
                <a:tc v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李四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计算机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87546789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r h="406400">
                <a:tc v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赵六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电子</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0603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tabLst/>
                      </a:pPr>
                      <a:r>
                        <a:rPr kumimoji="1"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87549876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2AB70A6-87FA-4517-9F41-6396F9B8735A}" type="slidenum">
              <a:rPr lang="en-US" altLang="zh-CN"/>
              <a:pPr/>
              <a:t>29</a:t>
            </a:fld>
            <a:endParaRPr lang="en-US" altLang="zh-CN"/>
          </a:p>
        </p:txBody>
      </p:sp>
      <p:sp>
        <p:nvSpPr>
          <p:cNvPr id="78851" name="Rectangle 3"/>
          <p:cNvSpPr>
            <a:spLocks noChangeArrowheads="1"/>
          </p:cNvSpPr>
          <p:nvPr/>
        </p:nvSpPr>
        <p:spPr bwMode="auto">
          <a:xfrm>
            <a:off x="1828800" y="1081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78850" name="Object 2"/>
          <p:cNvGraphicFramePr>
            <a:graphicFrameLocks noChangeAspect="1"/>
          </p:cNvGraphicFramePr>
          <p:nvPr/>
        </p:nvGraphicFramePr>
        <p:xfrm>
          <a:off x="304800" y="228600"/>
          <a:ext cx="8534400" cy="6326188"/>
        </p:xfrm>
        <a:graphic>
          <a:graphicData uri="http://schemas.openxmlformats.org/presentationml/2006/ole">
            <mc:AlternateContent xmlns:mc="http://schemas.openxmlformats.org/markup-compatibility/2006">
              <mc:Choice xmlns:v="urn:schemas-microsoft-com:vml" Requires="v">
                <p:oleObj spid="_x0000_s78867" name="图片" r:id="rId3" imgW="5486400" imgH="4692600" progId="Word.Picture.8">
                  <p:embed/>
                </p:oleObj>
              </mc:Choice>
              <mc:Fallback>
                <p:oleObj name="图片" r:id="rId3" imgW="5486400" imgH="46926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8600"/>
                        <a:ext cx="8534400" cy="6326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60648"/>
            <a:ext cx="8110537" cy="6336704"/>
          </a:xfrm>
        </p:spPr>
        <p:txBody>
          <a:bodyPr/>
          <a:lstStyle/>
          <a:p>
            <a:pPr>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第</a:t>
            </a:r>
            <a:r>
              <a:rPr lang="en-US" altLang="zh-CN" sz="2800" dirty="0" smtClean="0">
                <a:latin typeface="华文新魏" panose="02010800040101010101" pitchFamily="2" charset="-122"/>
                <a:ea typeface="华文新魏" panose="02010800040101010101" pitchFamily="2" charset="-122"/>
              </a:rPr>
              <a:t>6</a:t>
            </a:r>
            <a:r>
              <a:rPr lang="zh-CN" altLang="en-US" sz="2800" dirty="0" smtClean="0">
                <a:latin typeface="华文新魏" panose="02010800040101010101" pitchFamily="2" charset="-122"/>
                <a:ea typeface="华文新魏" panose="02010800040101010101" pitchFamily="2" charset="-122"/>
              </a:rPr>
              <a:t>章  关系数据理论</a:t>
            </a:r>
          </a:p>
          <a:p>
            <a:pPr>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	关系规范化分析与理论</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函数依赖、多值依赖、操作异常、范式（主属性</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非主属性）</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函数依赖的公理系统</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算法：属性闭包、最小依赖集、关系分解</a:t>
            </a:r>
            <a:endParaRPr lang="en-US" altLang="zh-CN" sz="2800" dirty="0" smtClean="0">
              <a:latin typeface="华文新魏" panose="02010800040101010101" pitchFamily="2" charset="-122"/>
              <a:ea typeface="华文新魏" panose="02010800040101010101" pitchFamily="2" charset="-122"/>
            </a:endParaRPr>
          </a:p>
          <a:p>
            <a:pPr>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分解的正确性</a:t>
            </a:r>
          </a:p>
          <a:p>
            <a:pPr>
              <a:lnSpc>
                <a:spcPct val="150000"/>
              </a:lnSpc>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第</a:t>
            </a:r>
            <a:r>
              <a:rPr lang="en-US" altLang="zh-CN" sz="2800" dirty="0" smtClean="0">
                <a:latin typeface="华文新魏" panose="02010800040101010101" pitchFamily="2" charset="-122"/>
                <a:ea typeface="华文新魏" panose="02010800040101010101" pitchFamily="2" charset="-122"/>
              </a:rPr>
              <a:t>7</a:t>
            </a:r>
            <a:r>
              <a:rPr lang="zh-CN" altLang="en-US" sz="2800" dirty="0" smtClean="0">
                <a:latin typeface="华文新魏" panose="02010800040101010101" pitchFamily="2" charset="-122"/>
                <a:ea typeface="华文新魏" panose="02010800040101010101" pitchFamily="2" charset="-122"/>
              </a:rPr>
              <a:t>章 数据库设计</a:t>
            </a:r>
          </a:p>
          <a:p>
            <a:pPr>
              <a:lnSpc>
                <a:spcPct val="150000"/>
              </a:lnSpc>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    主要阶段及其基本手段、概念、逻辑、物理</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en-US" altLang="zh-CN" sz="2800" dirty="0" smtClean="0">
                <a:latin typeface="华文新魏" panose="02010800040101010101" pitchFamily="2" charset="-122"/>
                <a:ea typeface="华文新魏" panose="02010800040101010101" pitchFamily="2" charset="-122"/>
              </a:rPr>
              <a:t>     ER</a:t>
            </a:r>
            <a:r>
              <a:rPr lang="zh-CN" altLang="en-US" sz="2800" dirty="0" smtClean="0">
                <a:latin typeface="华文新魏" panose="02010800040101010101" pitchFamily="2" charset="-122"/>
                <a:ea typeface="华文新魏" panose="02010800040101010101" pitchFamily="2" charset="-122"/>
              </a:rPr>
              <a:t>图、关系模型</a:t>
            </a:r>
          </a:p>
          <a:p>
            <a:pPr marL="0" indent="0">
              <a:buNone/>
            </a:pPr>
            <a:endParaRPr lang="zh-CN" altLang="en-US" sz="2800" dirty="0"/>
          </a:p>
        </p:txBody>
      </p:sp>
      <p:sp>
        <p:nvSpPr>
          <p:cNvPr id="4" name="灯片编号占位符 3"/>
          <p:cNvSpPr>
            <a:spLocks noGrp="1"/>
          </p:cNvSpPr>
          <p:nvPr>
            <p:ph type="sldNum" sz="quarter" idx="12"/>
          </p:nvPr>
        </p:nvSpPr>
        <p:spPr/>
        <p:txBody>
          <a:bodyPr/>
          <a:lstStyle/>
          <a:p>
            <a:fld id="{5B9D54F0-6DD8-4C57-8B98-61988B87F022}" type="slidenum">
              <a:rPr lang="en-US" altLang="zh-CN" smtClean="0"/>
              <a:pPr/>
              <a:t>3</a:t>
            </a:fld>
            <a:endParaRPr lang="en-US" altLang="zh-CN"/>
          </a:p>
        </p:txBody>
      </p:sp>
    </p:spTree>
    <p:extLst>
      <p:ext uri="{BB962C8B-B14F-4D97-AF65-F5344CB8AC3E}">
        <p14:creationId xmlns:p14="http://schemas.microsoft.com/office/powerpoint/2010/main" val="41301493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2FB1418-60F3-4467-A0AC-C3DA644DCAB0}" type="slidenum">
              <a:rPr lang="en-US" altLang="zh-CN"/>
              <a:pPr/>
              <a:t>30</a:t>
            </a:fld>
            <a:endParaRPr lang="en-US" altLang="zh-CN"/>
          </a:p>
        </p:txBody>
      </p:sp>
      <p:sp>
        <p:nvSpPr>
          <p:cNvPr id="57346" name="Rectangle 2"/>
          <p:cNvSpPr>
            <a:spLocks noGrp="1" noChangeArrowheads="1"/>
          </p:cNvSpPr>
          <p:nvPr>
            <p:ph type="title"/>
          </p:nvPr>
        </p:nvSpPr>
        <p:spPr>
          <a:xfrm>
            <a:off x="381000" y="304800"/>
            <a:ext cx="8162925" cy="519113"/>
          </a:xfrm>
        </p:spPr>
        <p:txBody>
          <a:bodyPr/>
          <a:lstStyle/>
          <a:p>
            <a:r>
              <a:rPr lang="zh-CN" altLang="en-US" sz="2800">
                <a:solidFill>
                  <a:schemeClr val="tx1"/>
                </a:solidFill>
                <a:latin typeface="华文新魏" panose="02010800040101010101" pitchFamily="2" charset="-122"/>
                <a:ea typeface="华文新魏" panose="02010800040101010101" pitchFamily="2" charset="-122"/>
              </a:rPr>
              <a:t>第</a:t>
            </a:r>
            <a:r>
              <a:rPr lang="en-US" altLang="zh-CN" sz="2800">
                <a:solidFill>
                  <a:schemeClr val="tx1"/>
                </a:solidFill>
                <a:latin typeface="华文新魏" panose="02010800040101010101" pitchFamily="2" charset="-122"/>
                <a:ea typeface="华文新魏" panose="02010800040101010101" pitchFamily="2" charset="-122"/>
              </a:rPr>
              <a:t>9</a:t>
            </a:r>
            <a:r>
              <a:rPr lang="zh-CN" altLang="en-US" sz="2800">
                <a:solidFill>
                  <a:schemeClr val="tx1"/>
                </a:solidFill>
                <a:latin typeface="华文新魏" panose="02010800040101010101" pitchFamily="2" charset="-122"/>
                <a:ea typeface="华文新魏" panose="02010800040101010101" pitchFamily="2" charset="-122"/>
              </a:rPr>
              <a:t>章 关系查询处理和查询优化</a:t>
            </a:r>
          </a:p>
        </p:txBody>
      </p:sp>
      <p:sp>
        <p:nvSpPr>
          <p:cNvPr id="57347" name="Rectangle 3"/>
          <p:cNvSpPr>
            <a:spLocks noGrp="1" noChangeArrowheads="1"/>
          </p:cNvSpPr>
          <p:nvPr>
            <p:ph type="body" idx="1"/>
          </p:nvPr>
        </p:nvSpPr>
        <p:spPr>
          <a:xfrm>
            <a:off x="381000" y="1524000"/>
            <a:ext cx="8110538" cy="5073650"/>
          </a:xfrm>
        </p:spPr>
        <p:txBody>
          <a:bodyPr/>
          <a:lstStyle/>
          <a:p>
            <a:pPr>
              <a:lnSpc>
                <a:spcPct val="150000"/>
              </a:lnSpc>
              <a:spcBef>
                <a:spcPct val="0"/>
              </a:spcBef>
              <a:buClrTx/>
              <a:buSzPct val="60000"/>
              <a:buFont typeface="Wingdings" panose="05000000000000000000" pitchFamily="2" charset="2"/>
              <a:buChar char="l"/>
            </a:pPr>
            <a:r>
              <a:rPr lang="zh-CN" altLang="en-US" sz="2400" dirty="0"/>
              <a:t>查询处理的</a:t>
            </a:r>
            <a:r>
              <a:rPr lang="zh-CN" altLang="en-US" sz="2400" dirty="0" smtClean="0"/>
              <a:t>步骤</a:t>
            </a:r>
            <a:endParaRPr lang="en-US" altLang="zh-CN" sz="2400" dirty="0" smtClean="0"/>
          </a:p>
          <a:p>
            <a:pPr>
              <a:lnSpc>
                <a:spcPct val="150000"/>
              </a:lnSpc>
              <a:spcBef>
                <a:spcPct val="0"/>
              </a:spcBef>
              <a:buClrTx/>
              <a:buSzPct val="60000"/>
              <a:buFont typeface="Wingdings" panose="05000000000000000000" pitchFamily="2" charset="2"/>
              <a:buChar char="l"/>
            </a:pPr>
            <a:r>
              <a:rPr lang="zh-CN" altLang="en-US" sz="2400" dirty="0" smtClean="0"/>
              <a:t>查询优化的实例分析</a:t>
            </a:r>
            <a:endParaRPr lang="zh-CN" altLang="en-US" sz="2400" dirty="0">
              <a:solidFill>
                <a:srgbClr val="0000FF"/>
              </a:solidFill>
            </a:endParaRPr>
          </a:p>
          <a:p>
            <a:pPr>
              <a:lnSpc>
                <a:spcPct val="150000"/>
              </a:lnSpc>
              <a:spcBef>
                <a:spcPct val="0"/>
              </a:spcBef>
              <a:buClrTx/>
              <a:buSzPct val="60000"/>
              <a:buFont typeface="Wingdings" panose="05000000000000000000" pitchFamily="2" charset="2"/>
              <a:buChar char="l"/>
            </a:pPr>
            <a:r>
              <a:rPr lang="zh-CN" altLang="en-US" sz="2400" dirty="0"/>
              <a:t>选择、连接操作算法的不同实现</a:t>
            </a:r>
            <a:r>
              <a:rPr lang="zh-CN" altLang="en-US" sz="2400" dirty="0" smtClean="0"/>
              <a:t>方式</a:t>
            </a:r>
            <a:endParaRPr lang="zh-CN" altLang="en-US" sz="2400" dirty="0">
              <a:solidFill>
                <a:srgbClr val="0000FF"/>
              </a:solidFill>
            </a:endParaRPr>
          </a:p>
          <a:p>
            <a:pPr>
              <a:lnSpc>
                <a:spcPct val="150000"/>
              </a:lnSpc>
              <a:spcBef>
                <a:spcPct val="0"/>
              </a:spcBef>
              <a:buClrTx/>
              <a:buSzPct val="60000"/>
              <a:buFont typeface="Wingdings" panose="05000000000000000000" pitchFamily="2" charset="2"/>
              <a:buChar char="l"/>
            </a:pPr>
            <a:r>
              <a:rPr lang="zh-CN" altLang="en-US" sz="2400" dirty="0" smtClean="0"/>
              <a:t>代数优化（关系代数</a:t>
            </a:r>
            <a:r>
              <a:rPr lang="zh-CN" altLang="en-US" sz="2400" dirty="0"/>
              <a:t>语法树的启发式</a:t>
            </a:r>
            <a:r>
              <a:rPr lang="zh-CN" altLang="en-US" sz="2400" dirty="0" smtClean="0"/>
              <a:t>优化）</a:t>
            </a:r>
            <a:endParaRPr lang="zh-CN" altLang="en-US" sz="2400" dirty="0">
              <a:solidFill>
                <a:srgbClr val="0000FF"/>
              </a:solidFill>
            </a:endParaRPr>
          </a:p>
          <a:p>
            <a:pPr>
              <a:lnSpc>
                <a:spcPct val="150000"/>
              </a:lnSpc>
              <a:spcBef>
                <a:spcPct val="0"/>
              </a:spcBef>
              <a:buClrTx/>
              <a:buSzPct val="60000"/>
              <a:buFont typeface="Wingdings" panose="05000000000000000000" pitchFamily="2" charset="2"/>
              <a:buChar char="l"/>
            </a:pPr>
            <a:r>
              <a:rPr lang="zh-CN" altLang="en-US" sz="2400" dirty="0"/>
              <a:t>物理优化的</a:t>
            </a:r>
            <a:r>
              <a:rPr lang="zh-CN" altLang="en-US" sz="2400" dirty="0" smtClean="0"/>
              <a:t>启发式规则</a:t>
            </a:r>
            <a:endParaRPr lang="zh-CN" altLang="en-US" sz="2400" dirty="0">
              <a:solidFill>
                <a:srgbClr val="0000FF"/>
              </a:solidFill>
            </a:endParaRPr>
          </a:p>
          <a:p>
            <a:pPr>
              <a:lnSpc>
                <a:spcPct val="150000"/>
              </a:lnSpc>
              <a:spcBef>
                <a:spcPct val="0"/>
              </a:spcBef>
              <a:buClrTx/>
              <a:buSzTx/>
              <a:buFontTx/>
              <a:buNone/>
            </a:pPr>
            <a:r>
              <a:rPr lang="zh-CN" altLang="en-US" sz="2400" dirty="0"/>
              <a:t>     选择操作、连接</a:t>
            </a:r>
            <a:r>
              <a:rPr lang="zh-CN" altLang="en-US" sz="2400" dirty="0" smtClean="0"/>
              <a:t>操作、基于</a:t>
            </a:r>
            <a:r>
              <a:rPr lang="zh-CN" altLang="en-US" sz="2400" dirty="0"/>
              <a:t>代价的</a:t>
            </a:r>
            <a:r>
              <a:rPr lang="zh-CN" altLang="en-US" sz="2400" dirty="0" smtClean="0"/>
              <a:t>优化（统计</a:t>
            </a:r>
            <a:r>
              <a:rPr lang="zh-CN" altLang="en-US" sz="2400" dirty="0"/>
              <a:t>信息、</a:t>
            </a:r>
            <a:r>
              <a:rPr lang="zh-CN" altLang="en-US" sz="2400" dirty="0" smtClean="0"/>
              <a:t>代价估算模型）</a:t>
            </a:r>
            <a:endParaRPr lang="zh-CN" altLang="en-US" sz="2400" dirty="0"/>
          </a:p>
        </p:txBody>
      </p:sp>
      <p:sp>
        <p:nvSpPr>
          <p:cNvPr id="57348" name="Line 4"/>
          <p:cNvSpPr>
            <a:spLocks noChangeShapeType="1"/>
          </p:cNvSpPr>
          <p:nvPr/>
        </p:nvSpPr>
        <p:spPr bwMode="auto">
          <a:xfrm>
            <a:off x="304800" y="1295400"/>
            <a:ext cx="8534400" cy="0"/>
          </a:xfrm>
          <a:prstGeom prst="line">
            <a:avLst/>
          </a:prstGeom>
          <a:noFill/>
          <a:ln w="254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BEBECC4-E0C1-4CD5-A7D1-A93861B4138E}" type="slidenum">
              <a:rPr lang="en-US" altLang="zh-CN"/>
              <a:pPr/>
              <a:t>31</a:t>
            </a:fld>
            <a:endParaRPr lang="en-US" altLang="zh-CN"/>
          </a:p>
        </p:txBody>
      </p:sp>
      <p:sp>
        <p:nvSpPr>
          <p:cNvPr id="58370" name="Rectangle 2"/>
          <p:cNvSpPr>
            <a:spLocks noGrp="1" noChangeArrowheads="1"/>
          </p:cNvSpPr>
          <p:nvPr>
            <p:ph type="title"/>
          </p:nvPr>
        </p:nvSpPr>
        <p:spPr>
          <a:xfrm>
            <a:off x="304800" y="304800"/>
            <a:ext cx="8162925" cy="519113"/>
          </a:xfrm>
        </p:spPr>
        <p:txBody>
          <a:bodyPr/>
          <a:lstStyle/>
          <a:p>
            <a:r>
              <a:rPr lang="zh-CN" altLang="en-US" sz="2800">
                <a:solidFill>
                  <a:schemeClr val="tx1"/>
                </a:solidFill>
                <a:latin typeface="华文新魏" panose="02010800040101010101" pitchFamily="2" charset="-122"/>
                <a:ea typeface="华文新魏" panose="02010800040101010101" pitchFamily="2" charset="-122"/>
              </a:rPr>
              <a:t>第</a:t>
            </a:r>
            <a:r>
              <a:rPr lang="en-US" altLang="zh-CN" sz="2800">
                <a:solidFill>
                  <a:schemeClr val="tx1"/>
                </a:solidFill>
                <a:latin typeface="华文新魏" panose="02010800040101010101" pitchFamily="2" charset="-122"/>
                <a:ea typeface="华文新魏" panose="02010800040101010101" pitchFamily="2" charset="-122"/>
              </a:rPr>
              <a:t>10</a:t>
            </a:r>
            <a:r>
              <a:rPr lang="zh-CN" altLang="en-US" sz="2800">
                <a:solidFill>
                  <a:schemeClr val="tx1"/>
                </a:solidFill>
                <a:latin typeface="华文新魏" panose="02010800040101010101" pitchFamily="2" charset="-122"/>
                <a:ea typeface="华文新魏" panose="02010800040101010101" pitchFamily="2" charset="-122"/>
              </a:rPr>
              <a:t>章 数据库恢复技术</a:t>
            </a:r>
          </a:p>
        </p:txBody>
      </p:sp>
      <p:sp>
        <p:nvSpPr>
          <p:cNvPr id="58371" name="Rectangle 3"/>
          <p:cNvSpPr>
            <a:spLocks noGrp="1" noChangeArrowheads="1"/>
          </p:cNvSpPr>
          <p:nvPr>
            <p:ph type="body" idx="1"/>
          </p:nvPr>
        </p:nvSpPr>
        <p:spPr>
          <a:xfrm>
            <a:off x="381000" y="1524000"/>
            <a:ext cx="8110538" cy="4191000"/>
          </a:xfrm>
        </p:spPr>
        <p:txBody>
          <a:bodyPr/>
          <a:lstStyle/>
          <a:p>
            <a:pPr>
              <a:lnSpc>
                <a:spcPct val="80000"/>
              </a:lnSpc>
              <a:spcBef>
                <a:spcPct val="0"/>
              </a:spcBef>
              <a:buClrTx/>
              <a:buSzTx/>
              <a:buFontTx/>
              <a:buChar char="•"/>
            </a:pPr>
            <a:r>
              <a:rPr lang="zh-CN" altLang="en-US" sz="2400" dirty="0"/>
              <a:t>恢复的含义、目标。</a:t>
            </a:r>
          </a:p>
          <a:p>
            <a:pPr>
              <a:lnSpc>
                <a:spcPct val="80000"/>
              </a:lnSpc>
              <a:spcBef>
                <a:spcPct val="0"/>
              </a:spcBef>
              <a:buClrTx/>
              <a:buSzTx/>
              <a:buFontTx/>
              <a:buChar char="•"/>
            </a:pPr>
            <a:r>
              <a:rPr lang="zh-CN" altLang="en-US" sz="2400" dirty="0"/>
              <a:t> </a:t>
            </a:r>
            <a:r>
              <a:rPr lang="en-US" altLang="zh-CN" sz="2400" dirty="0"/>
              <a:t>DBS</a:t>
            </a:r>
            <a:r>
              <a:rPr lang="zh-CN" altLang="en-US" sz="2400" dirty="0"/>
              <a:t>故障分类</a:t>
            </a:r>
            <a:r>
              <a:rPr lang="en-US" altLang="zh-CN" sz="2400" dirty="0">
                <a:latin typeface="Times New Roman" panose="02020603050405020304" pitchFamily="18" charset="0"/>
              </a:rPr>
              <a:t>——</a:t>
            </a:r>
            <a:r>
              <a:rPr lang="zh-CN" altLang="en-US" sz="2400" dirty="0"/>
              <a:t>事务、系统（硬件、软件、操作、停掉电）、介质</a:t>
            </a:r>
            <a:r>
              <a:rPr lang="zh-CN" altLang="en-US" sz="2400" dirty="0" smtClean="0"/>
              <a:t>。</a:t>
            </a:r>
            <a:endParaRPr lang="zh-CN" altLang="en-US" sz="2400" dirty="0">
              <a:solidFill>
                <a:srgbClr val="0000FF"/>
              </a:solidFill>
            </a:endParaRPr>
          </a:p>
          <a:p>
            <a:pPr>
              <a:lnSpc>
                <a:spcPct val="80000"/>
              </a:lnSpc>
              <a:spcBef>
                <a:spcPct val="0"/>
              </a:spcBef>
              <a:buClrTx/>
              <a:buSzTx/>
              <a:buFontTx/>
              <a:buChar char="•"/>
            </a:pPr>
            <a:r>
              <a:rPr lang="zh-CN" altLang="en-US" sz="2400" dirty="0"/>
              <a:t> 恢复的基本思想</a:t>
            </a:r>
            <a:r>
              <a:rPr lang="zh-CN" altLang="en-US" sz="2400" dirty="0" smtClean="0"/>
              <a:t>。</a:t>
            </a:r>
            <a:endParaRPr lang="zh-CN" altLang="en-US" sz="2400" dirty="0">
              <a:solidFill>
                <a:srgbClr val="0000FF"/>
              </a:solidFill>
            </a:endParaRPr>
          </a:p>
          <a:p>
            <a:pPr>
              <a:lnSpc>
                <a:spcPct val="80000"/>
              </a:lnSpc>
              <a:spcBef>
                <a:spcPct val="0"/>
              </a:spcBef>
              <a:buClrTx/>
              <a:buSzTx/>
              <a:buFontTx/>
              <a:buChar char="•"/>
            </a:pPr>
            <a:r>
              <a:rPr lang="zh-CN" altLang="en-US" sz="2400" dirty="0"/>
              <a:t> 备份的方式</a:t>
            </a:r>
            <a:r>
              <a:rPr lang="en-US" altLang="zh-CN" sz="2400" dirty="0">
                <a:latin typeface="Times New Roman" panose="02020603050405020304" pitchFamily="18" charset="0"/>
              </a:rPr>
              <a:t>——</a:t>
            </a:r>
            <a:r>
              <a:rPr lang="zh-CN" altLang="en-US" sz="2400" dirty="0"/>
              <a:t>静态、动态。</a:t>
            </a:r>
          </a:p>
          <a:p>
            <a:pPr>
              <a:lnSpc>
                <a:spcPct val="80000"/>
              </a:lnSpc>
              <a:spcBef>
                <a:spcPct val="0"/>
              </a:spcBef>
              <a:buClrTx/>
              <a:buSzTx/>
              <a:buFontTx/>
              <a:buChar char="•"/>
            </a:pPr>
            <a:r>
              <a:rPr lang="zh-CN" altLang="en-US" sz="2400" dirty="0"/>
              <a:t> 备份的策略</a:t>
            </a:r>
            <a:r>
              <a:rPr lang="en-US" altLang="zh-CN" sz="2400" dirty="0">
                <a:latin typeface="Times New Roman" panose="02020603050405020304" pitchFamily="18" charset="0"/>
              </a:rPr>
              <a:t>——</a:t>
            </a:r>
            <a:r>
              <a:rPr lang="zh-CN" altLang="en-US" sz="2400" dirty="0"/>
              <a:t>海量、增量。</a:t>
            </a:r>
          </a:p>
          <a:p>
            <a:pPr>
              <a:lnSpc>
                <a:spcPct val="80000"/>
              </a:lnSpc>
              <a:spcBef>
                <a:spcPct val="0"/>
              </a:spcBef>
              <a:buClrTx/>
              <a:buSzTx/>
              <a:buFontTx/>
              <a:buChar char="•"/>
            </a:pPr>
            <a:r>
              <a:rPr lang="zh-CN" altLang="en-US" sz="2400" dirty="0"/>
              <a:t> 日志的概念、日志记录、日志的管理</a:t>
            </a:r>
            <a:r>
              <a:rPr lang="zh-CN" altLang="en-US" sz="2400" dirty="0" smtClean="0"/>
              <a:t>。</a:t>
            </a:r>
            <a:endParaRPr lang="zh-CN" altLang="en-US" sz="2400" dirty="0">
              <a:solidFill>
                <a:srgbClr val="0000FF"/>
              </a:solidFill>
            </a:endParaRPr>
          </a:p>
          <a:p>
            <a:pPr>
              <a:lnSpc>
                <a:spcPct val="80000"/>
              </a:lnSpc>
              <a:spcBef>
                <a:spcPct val="0"/>
              </a:spcBef>
              <a:buClrTx/>
              <a:buSzTx/>
              <a:buFontTx/>
              <a:buChar char="•"/>
            </a:pPr>
            <a:r>
              <a:rPr lang="zh-CN" altLang="en-US" sz="2400" dirty="0"/>
              <a:t> 恢复的策略</a:t>
            </a:r>
            <a:r>
              <a:rPr lang="en-US" altLang="zh-CN" sz="2400" dirty="0">
                <a:latin typeface="Times New Roman" panose="02020603050405020304" pitchFamily="18" charset="0"/>
              </a:rPr>
              <a:t>——</a:t>
            </a:r>
            <a:r>
              <a:rPr lang="zh-CN" altLang="en-US" sz="2400" dirty="0"/>
              <a:t>事务故障、系统故障、介质故障</a:t>
            </a:r>
            <a:r>
              <a:rPr lang="zh-CN" altLang="en-US" sz="2400" dirty="0" smtClean="0"/>
              <a:t>。</a:t>
            </a:r>
            <a:endParaRPr lang="zh-CN" altLang="en-US" sz="2400" dirty="0">
              <a:solidFill>
                <a:srgbClr val="0000FF"/>
              </a:solidFill>
            </a:endParaRPr>
          </a:p>
          <a:p>
            <a:pPr>
              <a:lnSpc>
                <a:spcPct val="80000"/>
              </a:lnSpc>
              <a:spcBef>
                <a:spcPct val="0"/>
              </a:spcBef>
              <a:buClrTx/>
              <a:buSzTx/>
              <a:buFontTx/>
              <a:buChar char="•"/>
            </a:pPr>
            <a:r>
              <a:rPr lang="zh-CN" altLang="en-US" sz="2400" dirty="0"/>
              <a:t>检查点对恢复的</a:t>
            </a:r>
            <a:r>
              <a:rPr lang="zh-CN" altLang="en-US" sz="2400" dirty="0" smtClean="0"/>
              <a:t>影响</a:t>
            </a:r>
            <a:endParaRPr lang="zh-CN" altLang="en-US" sz="2400" dirty="0">
              <a:solidFill>
                <a:srgbClr val="0000FF"/>
              </a:solidFill>
            </a:endParaRPr>
          </a:p>
          <a:p>
            <a:pPr>
              <a:lnSpc>
                <a:spcPct val="80000"/>
              </a:lnSpc>
              <a:spcBef>
                <a:spcPct val="0"/>
              </a:spcBef>
              <a:buClrTx/>
              <a:buSzTx/>
              <a:buFontTx/>
              <a:buChar char="•"/>
            </a:pPr>
            <a:r>
              <a:rPr lang="zh-CN" altLang="en-US" sz="2400" dirty="0"/>
              <a:t> 镜像技术。</a:t>
            </a:r>
          </a:p>
          <a:p>
            <a:pPr>
              <a:lnSpc>
                <a:spcPct val="80000"/>
              </a:lnSpc>
              <a:spcBef>
                <a:spcPct val="0"/>
              </a:spcBef>
              <a:buClrTx/>
              <a:buSzTx/>
              <a:buFontTx/>
              <a:buChar char="•"/>
            </a:pPr>
            <a:endParaRPr lang="zh-CN" altLang="en-US" sz="2400" dirty="0"/>
          </a:p>
          <a:p>
            <a:pPr>
              <a:lnSpc>
                <a:spcPct val="80000"/>
              </a:lnSpc>
              <a:spcBef>
                <a:spcPct val="0"/>
              </a:spcBef>
              <a:buClrTx/>
              <a:buSzTx/>
              <a:buFontTx/>
              <a:buChar char="•"/>
            </a:pPr>
            <a:r>
              <a:rPr lang="zh-CN" altLang="en-US" sz="2400" dirty="0">
                <a:solidFill>
                  <a:srgbClr val="FF3300"/>
                </a:solidFill>
              </a:rPr>
              <a:t> 从原理上掌握对某种故障及日志应该如何恢复保证数据库能恢复到某个正确</a:t>
            </a:r>
            <a:r>
              <a:rPr lang="zh-CN" altLang="en-US" sz="2400" dirty="0" smtClean="0">
                <a:solidFill>
                  <a:srgbClr val="FF3300"/>
                </a:solidFill>
              </a:rPr>
              <a:t>状态，恢复的过程。</a:t>
            </a:r>
            <a:endParaRPr lang="zh-CN" altLang="en-US" sz="2400" dirty="0">
              <a:solidFill>
                <a:srgbClr val="FF3300"/>
              </a:solidFill>
            </a:endParaRPr>
          </a:p>
        </p:txBody>
      </p:sp>
      <p:sp>
        <p:nvSpPr>
          <p:cNvPr id="58372" name="Line 4"/>
          <p:cNvSpPr>
            <a:spLocks noChangeShapeType="1"/>
          </p:cNvSpPr>
          <p:nvPr/>
        </p:nvSpPr>
        <p:spPr bwMode="auto">
          <a:xfrm>
            <a:off x="304800" y="1295400"/>
            <a:ext cx="8534400" cy="0"/>
          </a:xfrm>
          <a:prstGeom prst="line">
            <a:avLst/>
          </a:prstGeom>
          <a:noFill/>
          <a:ln w="254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EF41A2C-5987-40BC-8259-E3A4547F0575}" type="slidenum">
              <a:rPr lang="en-US" altLang="zh-CN"/>
              <a:pPr/>
              <a:t>32</a:t>
            </a:fld>
            <a:endParaRPr lang="en-US" altLang="zh-CN"/>
          </a:p>
        </p:txBody>
      </p:sp>
      <p:sp>
        <p:nvSpPr>
          <p:cNvPr id="59394" name="Rectangle 2"/>
          <p:cNvSpPr>
            <a:spLocks noGrp="1" noChangeArrowheads="1"/>
          </p:cNvSpPr>
          <p:nvPr>
            <p:ph type="title"/>
          </p:nvPr>
        </p:nvSpPr>
        <p:spPr>
          <a:xfrm>
            <a:off x="304800" y="304800"/>
            <a:ext cx="8162925" cy="519113"/>
          </a:xfrm>
        </p:spPr>
        <p:txBody>
          <a:bodyPr/>
          <a:lstStyle/>
          <a:p>
            <a:r>
              <a:rPr lang="zh-CN" altLang="en-US" sz="2800">
                <a:solidFill>
                  <a:schemeClr val="tx1"/>
                </a:solidFill>
                <a:latin typeface="华文新魏" panose="02010800040101010101" pitchFamily="2" charset="-122"/>
                <a:ea typeface="华文新魏" panose="02010800040101010101" pitchFamily="2" charset="-122"/>
              </a:rPr>
              <a:t>第</a:t>
            </a:r>
            <a:r>
              <a:rPr lang="en-US" altLang="zh-CN" sz="2800">
                <a:solidFill>
                  <a:schemeClr val="tx1"/>
                </a:solidFill>
                <a:latin typeface="华文新魏" panose="02010800040101010101" pitchFamily="2" charset="-122"/>
                <a:ea typeface="华文新魏" panose="02010800040101010101" pitchFamily="2" charset="-122"/>
              </a:rPr>
              <a:t>11</a:t>
            </a:r>
            <a:r>
              <a:rPr lang="zh-CN" altLang="en-US" sz="2800">
                <a:solidFill>
                  <a:schemeClr val="tx1"/>
                </a:solidFill>
                <a:latin typeface="华文新魏" panose="02010800040101010101" pitchFamily="2" charset="-122"/>
                <a:ea typeface="华文新魏" panose="02010800040101010101" pitchFamily="2" charset="-122"/>
              </a:rPr>
              <a:t>章 并发控制</a:t>
            </a:r>
          </a:p>
        </p:txBody>
      </p:sp>
      <p:sp>
        <p:nvSpPr>
          <p:cNvPr id="59395" name="Rectangle 3"/>
          <p:cNvSpPr>
            <a:spLocks noGrp="1" noChangeArrowheads="1"/>
          </p:cNvSpPr>
          <p:nvPr>
            <p:ph type="body" idx="1"/>
          </p:nvPr>
        </p:nvSpPr>
        <p:spPr>
          <a:xfrm>
            <a:off x="381000" y="1524000"/>
            <a:ext cx="8110538" cy="5000625"/>
          </a:xfrm>
        </p:spPr>
        <p:txBody>
          <a:bodyPr/>
          <a:lstStyle/>
          <a:p>
            <a:pPr>
              <a:lnSpc>
                <a:spcPct val="80000"/>
              </a:lnSpc>
              <a:spcBef>
                <a:spcPct val="0"/>
              </a:spcBef>
              <a:buClrTx/>
              <a:buSzTx/>
              <a:buFontTx/>
              <a:buChar char="•"/>
            </a:pPr>
            <a:r>
              <a:rPr lang="zh-CN" altLang="en-US" sz="2000" dirty="0"/>
              <a:t>事务的概念、构成方式、</a:t>
            </a:r>
            <a:r>
              <a:rPr lang="en-US" altLang="zh-CN" sz="2000" dirty="0"/>
              <a:t>ACID</a:t>
            </a:r>
            <a:r>
              <a:rPr lang="zh-CN" altLang="en-US" sz="2000" dirty="0"/>
              <a:t>特性</a:t>
            </a:r>
            <a:r>
              <a:rPr lang="zh-CN" altLang="en-US" sz="2000" dirty="0" smtClean="0"/>
              <a:t>。</a:t>
            </a:r>
            <a:endParaRPr lang="zh-CN" altLang="en-US" sz="2000" dirty="0" smtClean="0">
              <a:solidFill>
                <a:srgbClr val="0000FF"/>
              </a:solidFill>
            </a:endParaRPr>
          </a:p>
          <a:p>
            <a:pPr>
              <a:lnSpc>
                <a:spcPct val="80000"/>
              </a:lnSpc>
              <a:spcBef>
                <a:spcPct val="0"/>
              </a:spcBef>
              <a:buClrTx/>
              <a:buSzTx/>
              <a:buFontTx/>
              <a:buChar char="•"/>
            </a:pPr>
            <a:r>
              <a:rPr lang="zh-CN" altLang="en-US" sz="2000" dirty="0" smtClean="0"/>
              <a:t> 事务并发可能存在的冲突（写写、读写、写读）、幻象。    </a:t>
            </a:r>
            <a:endParaRPr lang="zh-CN" altLang="en-US" sz="2000" dirty="0" smtClean="0">
              <a:solidFill>
                <a:srgbClr val="0000FF"/>
              </a:solidFill>
            </a:endParaRPr>
          </a:p>
          <a:p>
            <a:pPr>
              <a:lnSpc>
                <a:spcPct val="80000"/>
              </a:lnSpc>
              <a:spcBef>
                <a:spcPct val="0"/>
              </a:spcBef>
              <a:buClrTx/>
              <a:buSzTx/>
              <a:buFontTx/>
              <a:buChar char="•"/>
            </a:pPr>
            <a:r>
              <a:rPr lang="zh-CN" altLang="en-US" sz="2000" dirty="0" smtClean="0"/>
              <a:t> 并发调度、并发调度的正确性标准。</a:t>
            </a:r>
            <a:endParaRPr lang="zh-CN" altLang="en-US" sz="2000" dirty="0" smtClean="0">
              <a:solidFill>
                <a:srgbClr val="0000FF"/>
              </a:solidFill>
            </a:endParaRPr>
          </a:p>
          <a:p>
            <a:pPr>
              <a:lnSpc>
                <a:spcPct val="80000"/>
              </a:lnSpc>
              <a:spcBef>
                <a:spcPct val="0"/>
              </a:spcBef>
              <a:buClrTx/>
              <a:buSzTx/>
              <a:buFontTx/>
              <a:buChar char="•"/>
            </a:pPr>
            <a:r>
              <a:rPr lang="zh-CN" altLang="en-US" sz="2000" dirty="0" smtClean="0"/>
              <a:t> </a:t>
            </a:r>
            <a:r>
              <a:rPr lang="zh-CN" altLang="en-US" sz="2000" dirty="0"/>
              <a:t>并发控制的几种方法：锁、乐观、时标</a:t>
            </a:r>
            <a:r>
              <a:rPr lang="zh-CN" altLang="en-US" sz="2000" dirty="0" smtClean="0"/>
              <a:t>。</a:t>
            </a:r>
            <a:endParaRPr lang="zh-CN" altLang="en-US" sz="2000" dirty="0">
              <a:solidFill>
                <a:srgbClr val="0000FF"/>
              </a:solidFill>
            </a:endParaRPr>
          </a:p>
          <a:p>
            <a:pPr>
              <a:lnSpc>
                <a:spcPct val="80000"/>
              </a:lnSpc>
              <a:spcBef>
                <a:spcPct val="0"/>
              </a:spcBef>
              <a:buClrTx/>
              <a:buSzTx/>
              <a:buFontTx/>
              <a:buChar char="•"/>
            </a:pPr>
            <a:r>
              <a:rPr lang="zh-CN" altLang="en-US" sz="2000" dirty="0"/>
              <a:t> 锁的概念、封锁规则、锁的类型、申请的时机（事务、</a:t>
            </a:r>
            <a:r>
              <a:rPr lang="en-US" altLang="zh-CN" sz="2000" dirty="0" err="1"/>
              <a:t>sql</a:t>
            </a:r>
            <a:r>
              <a:rPr lang="zh-CN" altLang="en-US" sz="2000" dirty="0"/>
              <a:t>语句）、申请的方式（隐式、显示）、封锁的粒度</a:t>
            </a:r>
            <a:r>
              <a:rPr lang="zh-CN" altLang="en-US" sz="2000" dirty="0" smtClean="0"/>
              <a:t>。    </a:t>
            </a:r>
            <a:endParaRPr lang="zh-CN" altLang="en-US" sz="2000" dirty="0">
              <a:solidFill>
                <a:srgbClr val="0000FF"/>
              </a:solidFill>
            </a:endParaRPr>
          </a:p>
          <a:p>
            <a:pPr>
              <a:lnSpc>
                <a:spcPct val="80000"/>
              </a:lnSpc>
              <a:spcBef>
                <a:spcPct val="0"/>
              </a:spcBef>
              <a:buClrTx/>
              <a:buSzTx/>
              <a:buFontTx/>
              <a:buChar char="•"/>
            </a:pPr>
            <a:r>
              <a:rPr lang="zh-CN" altLang="en-US" sz="2000" dirty="0"/>
              <a:t> 封锁协议的概念、目的、类别（三级封锁协议、两阶段锁协议、避免死锁协议）</a:t>
            </a:r>
            <a:r>
              <a:rPr lang="zh-CN" altLang="en-US" sz="2000" dirty="0" smtClean="0"/>
              <a:t>。</a:t>
            </a:r>
            <a:endParaRPr lang="zh-CN" altLang="en-US" sz="2000" dirty="0">
              <a:solidFill>
                <a:srgbClr val="0000FF"/>
              </a:solidFill>
            </a:endParaRPr>
          </a:p>
          <a:p>
            <a:pPr>
              <a:lnSpc>
                <a:spcPct val="80000"/>
              </a:lnSpc>
              <a:spcBef>
                <a:spcPct val="0"/>
              </a:spcBef>
              <a:buClrTx/>
              <a:buSzTx/>
              <a:buFontTx/>
              <a:buChar char="•"/>
            </a:pPr>
            <a:r>
              <a:rPr lang="zh-CN" altLang="en-US" sz="2000" dirty="0"/>
              <a:t> 死锁的含义、产生死锁的调度、死锁的处理机制</a:t>
            </a:r>
            <a:r>
              <a:rPr lang="zh-CN" altLang="en-US" sz="2000" dirty="0" smtClean="0"/>
              <a:t>。   </a:t>
            </a:r>
            <a:endParaRPr lang="zh-CN" altLang="en-US" sz="2000" dirty="0">
              <a:solidFill>
                <a:srgbClr val="0000FF"/>
              </a:solidFill>
            </a:endParaRPr>
          </a:p>
          <a:p>
            <a:pPr>
              <a:lnSpc>
                <a:spcPct val="80000"/>
              </a:lnSpc>
              <a:spcBef>
                <a:spcPct val="0"/>
              </a:spcBef>
              <a:buClrTx/>
              <a:buSzTx/>
              <a:buFontTx/>
              <a:buChar char="•"/>
            </a:pPr>
            <a:r>
              <a:rPr lang="zh-CN" altLang="en-US" sz="2000" dirty="0"/>
              <a:t> 活锁的含义、解决办法</a:t>
            </a:r>
            <a:r>
              <a:rPr lang="zh-CN" altLang="en-US" sz="2000" dirty="0" smtClean="0"/>
              <a:t>。</a:t>
            </a:r>
            <a:endParaRPr lang="zh-CN" altLang="en-US" sz="2000" dirty="0">
              <a:solidFill>
                <a:srgbClr val="0000FF"/>
              </a:solidFill>
            </a:endParaRPr>
          </a:p>
          <a:p>
            <a:pPr>
              <a:lnSpc>
                <a:spcPct val="80000"/>
              </a:lnSpc>
              <a:spcBef>
                <a:spcPct val="0"/>
              </a:spcBef>
              <a:buClrTx/>
              <a:buSzTx/>
              <a:buFontTx/>
              <a:buChar char="•"/>
            </a:pPr>
            <a:r>
              <a:rPr lang="zh-CN" altLang="en-US" sz="2000" dirty="0"/>
              <a:t>冲突可串行化（冲突操作、调度的变形规则、结果的判断、可串行化的充分而非必要条件）</a:t>
            </a:r>
          </a:p>
          <a:p>
            <a:pPr>
              <a:lnSpc>
                <a:spcPct val="80000"/>
              </a:lnSpc>
              <a:spcBef>
                <a:spcPct val="0"/>
              </a:spcBef>
              <a:buClrTx/>
              <a:buSzTx/>
              <a:buFontTx/>
              <a:buChar char="•"/>
            </a:pPr>
            <a:endParaRPr lang="zh-CN" altLang="en-US" sz="2000" dirty="0"/>
          </a:p>
          <a:p>
            <a:pPr>
              <a:lnSpc>
                <a:spcPct val="80000"/>
              </a:lnSpc>
              <a:spcBef>
                <a:spcPct val="0"/>
              </a:spcBef>
              <a:buClrTx/>
              <a:buSzTx/>
              <a:buFontTx/>
              <a:buChar char="•"/>
            </a:pPr>
            <a:r>
              <a:rPr lang="zh-CN" altLang="en-US" sz="2000" dirty="0">
                <a:solidFill>
                  <a:srgbClr val="FF3300"/>
                </a:solidFill>
              </a:rPr>
              <a:t> 理解调度的多种表现形式，理解锁的申请与释放对调度的影响，理解并发的正确性判断。</a:t>
            </a:r>
          </a:p>
        </p:txBody>
      </p:sp>
      <p:sp>
        <p:nvSpPr>
          <p:cNvPr id="59396" name="Line 4"/>
          <p:cNvSpPr>
            <a:spLocks noChangeShapeType="1"/>
          </p:cNvSpPr>
          <p:nvPr/>
        </p:nvSpPr>
        <p:spPr bwMode="auto">
          <a:xfrm>
            <a:off x="304800" y="1295400"/>
            <a:ext cx="8534400" cy="0"/>
          </a:xfrm>
          <a:prstGeom prst="line">
            <a:avLst/>
          </a:prstGeom>
          <a:noFill/>
          <a:ln w="254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1"/>
          <p:cNvSpPr>
            <a:spLocks noGrp="1" noChangeArrowheads="1"/>
          </p:cNvSpPr>
          <p:nvPr>
            <p:ph type="sldNum" sz="quarter" idx="4"/>
          </p:nvPr>
        </p:nvSpPr>
        <p:spPr/>
        <p:txBody>
          <a:bodyPr/>
          <a:lstStyle/>
          <a:p>
            <a:fld id="{CE8EFC72-5797-46D2-85B8-4BABC3CA687F}" type="slidenum">
              <a:rPr lang="en-US" altLang="zh-CN"/>
              <a:pPr/>
              <a:t>33</a:t>
            </a:fld>
            <a:endParaRPr lang="en-US" altLang="zh-CN"/>
          </a:p>
        </p:txBody>
      </p:sp>
      <p:sp>
        <p:nvSpPr>
          <p:cNvPr id="2" name="标题 1"/>
          <p:cNvSpPr>
            <a:spLocks noGrp="1"/>
          </p:cNvSpPr>
          <p:nvPr>
            <p:ph type="ctrTitle" sz="quarter"/>
          </p:nvPr>
        </p:nvSpPr>
        <p:spPr>
          <a:xfrm>
            <a:off x="779463" y="1082338"/>
            <a:ext cx="7678737" cy="1446550"/>
          </a:xfrm>
        </p:spPr>
        <p:txBody>
          <a:bodyPr/>
          <a:lstStyle/>
          <a:p>
            <a:r>
              <a:rPr lang="zh-CN" altLang="en-US" i="1" dirty="0">
                <a:solidFill>
                  <a:srgbClr val="FF3300"/>
                </a:solidFill>
              </a:rPr>
              <a:t>预祝大家考出好的成绩！</a:t>
            </a:r>
            <a:r>
              <a:rPr lang="en-US" altLang="zh-CN" i="1" dirty="0">
                <a:solidFill>
                  <a:srgbClr val="FF3300"/>
                </a:solidFill>
              </a:rPr>
              <a:t/>
            </a:r>
            <a:br>
              <a:rPr lang="en-US" altLang="zh-CN" i="1" dirty="0">
                <a:solidFill>
                  <a:srgbClr val="FF3300"/>
                </a:solidFill>
              </a:rPr>
            </a:br>
            <a:endParaRPr lang="zh-CN" altLang="en-US" dirty="0"/>
          </a:p>
        </p:txBody>
      </p:sp>
      <p:sp>
        <p:nvSpPr>
          <p:cNvPr id="3" name="副标题 2"/>
          <p:cNvSpPr>
            <a:spLocks noGrp="1"/>
          </p:cNvSpPr>
          <p:nvPr>
            <p:ph type="subTitle" sz="quarter" idx="1"/>
          </p:nvPr>
        </p:nvSpPr>
        <p:spPr/>
        <p:txBody>
          <a:bodyP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5B3E3A7-5E97-4713-A6A8-56B1DAE4D88D}" type="slidenum">
              <a:rPr lang="en-US" altLang="zh-CN"/>
              <a:pPr/>
              <a:t>4</a:t>
            </a:fld>
            <a:endParaRPr lang="en-US" altLang="zh-CN"/>
          </a:p>
        </p:txBody>
      </p:sp>
      <p:sp>
        <p:nvSpPr>
          <p:cNvPr id="48131" name="Rectangle 3"/>
          <p:cNvSpPr>
            <a:spLocks noGrp="1" noChangeArrowheads="1"/>
          </p:cNvSpPr>
          <p:nvPr>
            <p:ph type="body" idx="1"/>
          </p:nvPr>
        </p:nvSpPr>
        <p:spPr>
          <a:xfrm>
            <a:off x="395288" y="146050"/>
            <a:ext cx="8529637" cy="6451600"/>
          </a:xfrm>
        </p:spPr>
        <p:txBody>
          <a:bodyPr/>
          <a:lstStyle/>
          <a:p>
            <a:pPr>
              <a:lnSpc>
                <a:spcPct val="150000"/>
              </a:lnSpc>
              <a:spcBef>
                <a:spcPct val="0"/>
              </a:spcBef>
              <a:buClrTx/>
              <a:buSzTx/>
              <a:buFontTx/>
              <a:buNone/>
            </a:pPr>
            <a:r>
              <a:rPr lang="zh-CN" altLang="en-US" sz="2800" dirty="0" smtClean="0">
                <a:solidFill>
                  <a:schemeClr val="folHlink"/>
                </a:solidFill>
                <a:latin typeface="华文新魏" panose="02010800040101010101" pitchFamily="2" charset="-122"/>
                <a:ea typeface="华文新魏" panose="02010800040101010101" pitchFamily="2" charset="-122"/>
              </a:rPr>
              <a:t>第</a:t>
            </a:r>
            <a:r>
              <a:rPr lang="en-US" altLang="zh-CN" sz="2800" dirty="0">
                <a:solidFill>
                  <a:schemeClr val="folHlink"/>
                </a:solidFill>
                <a:latin typeface="华文新魏" panose="02010800040101010101" pitchFamily="2" charset="-122"/>
                <a:ea typeface="华文新魏" panose="02010800040101010101" pitchFamily="2" charset="-122"/>
              </a:rPr>
              <a:t>8</a:t>
            </a:r>
            <a:r>
              <a:rPr lang="zh-CN" altLang="en-US" sz="2800" dirty="0">
                <a:solidFill>
                  <a:schemeClr val="folHlink"/>
                </a:solidFill>
                <a:latin typeface="华文新魏" panose="02010800040101010101" pitchFamily="2" charset="-122"/>
                <a:ea typeface="华文新魏" panose="02010800040101010101" pitchFamily="2" charset="-122"/>
              </a:rPr>
              <a:t>章 数据库编程</a:t>
            </a:r>
          </a:p>
          <a:p>
            <a:pPr>
              <a:lnSpc>
                <a:spcPct val="150000"/>
              </a:lnSpc>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9</a:t>
            </a:r>
            <a:r>
              <a:rPr lang="zh-CN" altLang="en-US" sz="2800" dirty="0">
                <a:latin typeface="华文新魏" panose="02010800040101010101" pitchFamily="2" charset="-122"/>
                <a:ea typeface="华文新魏" panose="02010800040101010101" pitchFamily="2" charset="-122"/>
              </a:rPr>
              <a:t>章 关系查询处理和查询优化</a:t>
            </a:r>
          </a:p>
          <a:p>
            <a:pPr>
              <a:lnSpc>
                <a:spcPct val="150000"/>
              </a:lnSpc>
              <a:spcBef>
                <a:spcPct val="0"/>
              </a:spcBef>
              <a:buClrTx/>
              <a:buSzTx/>
              <a:buFontTx/>
              <a:buNone/>
            </a:pP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问题的分析（</a:t>
            </a:r>
            <a:r>
              <a:rPr lang="en-US" altLang="zh-CN" sz="2800" dirty="0" smtClean="0">
                <a:latin typeface="华文新魏" panose="02010800040101010101" pitchFamily="2" charset="-122"/>
                <a:ea typeface="华文新魏" panose="02010800040101010101" pitchFamily="2" charset="-122"/>
              </a:rPr>
              <a:t>I/O</a:t>
            </a:r>
            <a:r>
              <a:rPr lang="zh-CN" altLang="en-US" sz="2800" dirty="0" smtClean="0">
                <a:latin typeface="华文新魏" panose="02010800040101010101" pitchFamily="2" charset="-122"/>
                <a:ea typeface="华文新魏" panose="02010800040101010101" pitchFamily="2" charset="-122"/>
              </a:rPr>
              <a:t>开销分析）</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smtClean="0">
                <a:latin typeface="华文新魏" panose="02010800040101010101" pitchFamily="2" charset="-122"/>
                <a:ea typeface="华文新魏" panose="02010800040101010101" pitchFamily="2" charset="-122"/>
              </a:rPr>
              <a:t>     代数和物理优化</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代数优化的启发式规则：一种树结构的变形</a:t>
            </a:r>
            <a:endParaRPr lang="en-US" altLang="zh-CN" sz="2800" dirty="0" smtClean="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en-US" altLang="zh-CN" sz="2800" dirty="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物理优化的启发式规则：代数操作实现算法的选择</a:t>
            </a:r>
            <a:endParaRPr lang="zh-CN" altLang="en-US" sz="2800" dirty="0">
              <a:latin typeface="华文新魏" panose="02010800040101010101" pitchFamily="2" charset="-122"/>
              <a:ea typeface="华文新魏" panose="02010800040101010101" pitchFamily="2" charset="-122"/>
            </a:endParaRPr>
          </a:p>
          <a:p>
            <a:pPr>
              <a:lnSpc>
                <a:spcPct val="150000"/>
              </a:lnSpc>
              <a:spcBef>
                <a:spcPct val="0"/>
              </a:spcBef>
              <a:buClrTx/>
              <a:buSzTx/>
              <a:buFontTx/>
              <a:buNone/>
            </a:pPr>
            <a:r>
              <a:rPr lang="zh-CN" altLang="en-US" sz="2800" dirty="0">
                <a:latin typeface="华文新魏" panose="02010800040101010101" pitchFamily="2" charset="-122"/>
                <a:ea typeface="华文新魏" panose="02010800040101010101" pitchFamily="2" charset="-122"/>
              </a:rPr>
              <a:t>第</a:t>
            </a:r>
            <a:r>
              <a:rPr lang="en-US" altLang="zh-CN" sz="2800" dirty="0">
                <a:latin typeface="华文新魏" panose="02010800040101010101" pitchFamily="2" charset="-122"/>
                <a:ea typeface="华文新魏" panose="02010800040101010101" pitchFamily="2" charset="-122"/>
              </a:rPr>
              <a:t>10</a:t>
            </a:r>
            <a:r>
              <a:rPr lang="zh-CN" altLang="en-US" sz="2800" dirty="0">
                <a:latin typeface="华文新魏" panose="02010800040101010101" pitchFamily="2" charset="-122"/>
                <a:ea typeface="华文新魏" panose="02010800040101010101" pitchFamily="2" charset="-122"/>
              </a:rPr>
              <a:t>章 数据库恢复技术</a:t>
            </a:r>
          </a:p>
          <a:p>
            <a:pPr>
              <a:lnSpc>
                <a:spcPct val="150000"/>
              </a:lnSpc>
              <a:spcBef>
                <a:spcPct val="0"/>
              </a:spcBef>
              <a:buClrTx/>
              <a:buSzTx/>
              <a:buFontTx/>
              <a:buNone/>
            </a:pPr>
            <a:r>
              <a:rPr lang="zh-CN" altLang="en-US" sz="2800" dirty="0">
                <a:latin typeface="华文新魏" panose="02010800040101010101" pitchFamily="2" charset="-122"/>
                <a:ea typeface="华文新魏" panose="02010800040101010101" pitchFamily="2" charset="-122"/>
              </a:rPr>
              <a:t>     故障类型，日志的恢复技术，</a:t>
            </a:r>
            <a:r>
              <a:rPr lang="zh-CN" altLang="en-US" sz="2800" dirty="0" smtClean="0">
                <a:latin typeface="华文新魏" panose="02010800040101010101" pitchFamily="2" charset="-122"/>
                <a:ea typeface="华文新魏" panose="02010800040101010101" pitchFamily="2" charset="-122"/>
              </a:rPr>
              <a:t>检查点，具体恢复的案例</a:t>
            </a: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260648"/>
            <a:ext cx="8110537" cy="6336704"/>
          </a:xfrm>
        </p:spPr>
        <p:txBody>
          <a:bodyPr/>
          <a:lstStyle/>
          <a:p>
            <a:pPr>
              <a:lnSpc>
                <a:spcPct val="150000"/>
              </a:lnSpc>
              <a:spcBef>
                <a:spcPct val="0"/>
              </a:spcBef>
              <a:buClrTx/>
              <a:buSzTx/>
              <a:buFontTx/>
              <a:buNone/>
            </a:pPr>
            <a:r>
              <a:rPr lang="zh-CN" altLang="en-US" dirty="0" smtClean="0">
                <a:latin typeface="华文新魏" panose="02010800040101010101" pitchFamily="2" charset="-122"/>
                <a:ea typeface="华文新魏" panose="02010800040101010101" pitchFamily="2" charset="-122"/>
              </a:rPr>
              <a:t>第</a:t>
            </a:r>
            <a:r>
              <a:rPr lang="en-US" altLang="zh-CN" dirty="0" smtClean="0">
                <a:latin typeface="华文新魏" panose="02010800040101010101" pitchFamily="2" charset="-122"/>
                <a:ea typeface="华文新魏" panose="02010800040101010101" pitchFamily="2" charset="-122"/>
              </a:rPr>
              <a:t>11</a:t>
            </a:r>
            <a:r>
              <a:rPr lang="zh-CN" altLang="en-US" dirty="0" smtClean="0">
                <a:latin typeface="华文新魏" panose="02010800040101010101" pitchFamily="2" charset="-122"/>
                <a:ea typeface="华文新魏" panose="02010800040101010101" pitchFamily="2" charset="-122"/>
              </a:rPr>
              <a:t>章 并发控制</a:t>
            </a:r>
          </a:p>
          <a:p>
            <a:pPr marL="623888" indent="-623888">
              <a:lnSpc>
                <a:spcPct val="150000"/>
              </a:lnSpc>
              <a:spcBef>
                <a:spcPct val="0"/>
              </a:spcBef>
              <a:buClrTx/>
              <a:buSzTx/>
              <a:buFontTx/>
              <a:buNone/>
            </a:pPr>
            <a:r>
              <a:rPr lang="zh-CN" altLang="en-US" dirty="0" smtClean="0">
                <a:latin typeface="华文新魏" panose="02010800040101010101" pitchFamily="2" charset="-122"/>
                <a:ea typeface="华文新魏" panose="02010800040101010101" pitchFamily="2" charset="-122"/>
              </a:rPr>
              <a:t>      并发错误、锁的使用、可串行化（结果的正确性判断依据）、冲突可串行化（一种可行的判断依据，针对一个调度序列展开验证）、</a:t>
            </a:r>
            <a:r>
              <a:rPr lang="en-US" altLang="zh-CN" dirty="0" smtClean="0">
                <a:latin typeface="华文新魏" panose="02010800040101010101" pitchFamily="2" charset="-122"/>
                <a:ea typeface="华文新魏" panose="02010800040101010101" pitchFamily="2" charset="-122"/>
              </a:rPr>
              <a:t>3</a:t>
            </a:r>
            <a:r>
              <a:rPr lang="zh-CN" altLang="en-US" dirty="0" smtClean="0">
                <a:latin typeface="华文新魏" panose="02010800040101010101" pitchFamily="2" charset="-122"/>
                <a:ea typeface="华文新魏" panose="02010800040101010101" pitchFamily="2" charset="-122"/>
              </a:rPr>
              <a:t>级封锁协议、两段锁协议（</a:t>
            </a:r>
            <a:r>
              <a:rPr lang="en-US" altLang="zh-CN" dirty="0" smtClean="0">
                <a:latin typeface="华文新魏" panose="02010800040101010101" pitchFamily="2" charset="-122"/>
                <a:ea typeface="华文新魏" panose="02010800040101010101" pitchFamily="2" charset="-122"/>
              </a:rPr>
              <a:t>2PL</a:t>
            </a:r>
            <a:r>
              <a:rPr lang="zh-CN" altLang="en-US" dirty="0" smtClean="0">
                <a:latin typeface="华文新魏" panose="02010800040101010101" pitchFamily="2" charset="-122"/>
                <a:ea typeface="华文新魏" panose="02010800040101010101" pitchFamily="2" charset="-122"/>
              </a:rPr>
              <a:t>）、死锁、多粒度锁</a:t>
            </a:r>
            <a:endParaRPr lang="en-US" altLang="zh-CN" dirty="0" smtClean="0">
              <a:latin typeface="华文新魏" panose="02010800040101010101" pitchFamily="2" charset="-122"/>
              <a:ea typeface="华文新魏" panose="02010800040101010101" pitchFamily="2" charset="-122"/>
            </a:endParaRPr>
          </a:p>
          <a:p>
            <a:pPr marL="623888" indent="-623888">
              <a:lnSpc>
                <a:spcPct val="150000"/>
              </a:lnSpc>
              <a:spcBef>
                <a:spcPct val="0"/>
              </a:spcBef>
              <a:buClrTx/>
              <a:buSzTx/>
              <a:buFontTx/>
              <a:buNone/>
            </a:pPr>
            <a:r>
              <a:rPr lang="zh-CN" altLang="en-US" dirty="0" smtClean="0">
                <a:latin typeface="华文新魏" panose="02010800040101010101" pitchFamily="2" charset="-122"/>
                <a:ea typeface="华文新魏" panose="02010800040101010101" pitchFamily="2" charset="-122"/>
              </a:rPr>
              <a:t>调度序列的表达与分析（表格、操作序列字符串）</a:t>
            </a:r>
            <a:r>
              <a:rPr lang="en-US" altLang="zh-CN" dirty="0" smtClean="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4" name="灯片编号占位符 3"/>
          <p:cNvSpPr>
            <a:spLocks noGrp="1"/>
          </p:cNvSpPr>
          <p:nvPr>
            <p:ph type="sldNum" sz="quarter" idx="12"/>
          </p:nvPr>
        </p:nvSpPr>
        <p:spPr/>
        <p:txBody>
          <a:bodyPr/>
          <a:lstStyle/>
          <a:p>
            <a:fld id="{5B9D54F0-6DD8-4C57-8B98-61988B87F022}" type="slidenum">
              <a:rPr lang="en-US" altLang="zh-CN" smtClean="0"/>
              <a:pPr/>
              <a:t>5</a:t>
            </a:fld>
            <a:endParaRPr lang="en-US" altLang="zh-CN"/>
          </a:p>
        </p:txBody>
      </p:sp>
    </p:spTree>
    <p:extLst>
      <p:ext uri="{BB962C8B-B14F-4D97-AF65-F5344CB8AC3E}">
        <p14:creationId xmlns:p14="http://schemas.microsoft.com/office/powerpoint/2010/main" val="216115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BE43AD6-F8BA-4160-9E9C-DDADC11A582E}" type="slidenum">
              <a:rPr lang="en-US" altLang="zh-CN"/>
              <a:pPr/>
              <a:t>6</a:t>
            </a:fld>
            <a:endParaRPr lang="en-US" altLang="zh-CN"/>
          </a:p>
        </p:txBody>
      </p:sp>
      <p:sp>
        <p:nvSpPr>
          <p:cNvPr id="43010" name="Rectangle 2"/>
          <p:cNvSpPr>
            <a:spLocks noGrp="1" noChangeArrowheads="1"/>
          </p:cNvSpPr>
          <p:nvPr>
            <p:ph type="title"/>
          </p:nvPr>
        </p:nvSpPr>
        <p:spPr>
          <a:xfrm>
            <a:off x="457200" y="381000"/>
            <a:ext cx="8162925" cy="641350"/>
          </a:xfrm>
        </p:spPr>
        <p:txBody>
          <a:bodyPr/>
          <a:lstStyle/>
          <a:p>
            <a:r>
              <a:rPr lang="zh-CN" altLang="en-US" sz="3600"/>
              <a:t>考试题型</a:t>
            </a:r>
          </a:p>
        </p:txBody>
      </p:sp>
      <p:sp>
        <p:nvSpPr>
          <p:cNvPr id="43011" name="Rectangle 3"/>
          <p:cNvSpPr>
            <a:spLocks noGrp="1" noChangeArrowheads="1"/>
          </p:cNvSpPr>
          <p:nvPr>
            <p:ph type="body" idx="1"/>
          </p:nvPr>
        </p:nvSpPr>
        <p:spPr>
          <a:xfrm>
            <a:off x="533400" y="1219200"/>
            <a:ext cx="8110538" cy="4191000"/>
          </a:xfrm>
        </p:spPr>
        <p:txBody>
          <a:bodyPr/>
          <a:lstStyle/>
          <a:p>
            <a:pPr>
              <a:lnSpc>
                <a:spcPct val="80000"/>
              </a:lnSpc>
              <a:spcBef>
                <a:spcPct val="0"/>
              </a:spcBef>
              <a:buClrTx/>
              <a:buSzTx/>
              <a:buFontTx/>
              <a:buNone/>
            </a:pPr>
            <a:r>
              <a:rPr lang="zh-CN" altLang="en-US" sz="2400" dirty="0" smtClean="0"/>
              <a:t>客观题：单项选择、填空、计算</a:t>
            </a:r>
            <a:endParaRPr lang="en-US" altLang="zh-CN" sz="2400" dirty="0" smtClean="0"/>
          </a:p>
          <a:p>
            <a:pPr>
              <a:lnSpc>
                <a:spcPct val="80000"/>
              </a:lnSpc>
              <a:spcBef>
                <a:spcPct val="0"/>
              </a:spcBef>
              <a:buClrTx/>
              <a:buSzTx/>
              <a:buFontTx/>
              <a:buNone/>
            </a:pPr>
            <a:r>
              <a:rPr lang="zh-CN" altLang="en-US" sz="2400" dirty="0" smtClean="0"/>
              <a:t>主观题：语言、应用</a:t>
            </a:r>
            <a:r>
              <a:rPr lang="zh-CN" altLang="en-US" sz="2400" dirty="0"/>
              <a:t>、综合 。</a:t>
            </a:r>
          </a:p>
          <a:p>
            <a:pPr>
              <a:lnSpc>
                <a:spcPct val="80000"/>
              </a:lnSpc>
              <a:spcBef>
                <a:spcPct val="0"/>
              </a:spcBef>
              <a:buClrTx/>
              <a:buSzTx/>
              <a:buFontTx/>
              <a:buNone/>
            </a:pPr>
            <a:endParaRPr lang="zh-CN" altLang="en-US" sz="2400" dirty="0"/>
          </a:p>
          <a:p>
            <a:pPr>
              <a:lnSpc>
                <a:spcPct val="80000"/>
              </a:lnSpc>
              <a:spcBef>
                <a:spcPct val="0"/>
              </a:spcBef>
              <a:buClrTx/>
              <a:buSzTx/>
              <a:buFontTx/>
              <a:buNone/>
            </a:pPr>
            <a:r>
              <a:rPr lang="zh-CN" altLang="en-US" sz="2400" dirty="0"/>
              <a:t>考试时间：</a:t>
            </a:r>
            <a:r>
              <a:rPr lang="en-US" altLang="zh-CN" sz="2400" dirty="0"/>
              <a:t>150</a:t>
            </a:r>
            <a:r>
              <a:rPr lang="zh-CN" altLang="en-US" sz="2400" dirty="0"/>
              <a:t>分钟	   考试形式：闭卷</a:t>
            </a:r>
          </a:p>
          <a:p>
            <a:pPr>
              <a:lnSpc>
                <a:spcPct val="80000"/>
              </a:lnSpc>
              <a:spcBef>
                <a:spcPct val="0"/>
              </a:spcBef>
              <a:buClrTx/>
              <a:buSzTx/>
              <a:buFontTx/>
              <a:buNone/>
            </a:pPr>
            <a:endParaRPr lang="zh-CN" altLang="en-US" sz="2400" dirty="0"/>
          </a:p>
          <a:p>
            <a:pPr>
              <a:lnSpc>
                <a:spcPct val="80000"/>
              </a:lnSpc>
            </a:pPr>
            <a:r>
              <a:rPr lang="zh-CN" altLang="en-US" sz="2400" dirty="0"/>
              <a:t>内容除第</a:t>
            </a:r>
            <a:r>
              <a:rPr lang="en-US" altLang="zh-CN" sz="2400" dirty="0"/>
              <a:t>8</a:t>
            </a:r>
            <a:r>
              <a:rPr lang="zh-CN" altLang="en-US" sz="2400" dirty="0"/>
              <a:t>章外各章都有</a:t>
            </a:r>
            <a:r>
              <a:rPr lang="zh-CN" altLang="en-US" sz="2400" dirty="0" smtClean="0"/>
              <a:t>，应</a:t>
            </a:r>
            <a:r>
              <a:rPr lang="zh-CN" altLang="en-US" sz="2400" dirty="0"/>
              <a:t>熟练掌握关系代数、</a:t>
            </a:r>
            <a:r>
              <a:rPr lang="en-US" altLang="zh-CN" sz="2400" dirty="0"/>
              <a:t>SQL</a:t>
            </a:r>
            <a:r>
              <a:rPr lang="zh-CN" altLang="en-US" sz="2400" dirty="0"/>
              <a:t>语言、</a:t>
            </a:r>
            <a:r>
              <a:rPr lang="en-US" altLang="zh-CN" sz="2400" dirty="0"/>
              <a:t>ER</a:t>
            </a:r>
            <a:r>
              <a:rPr lang="zh-CN" altLang="en-US" sz="2400" dirty="0"/>
              <a:t>图等基本应用技能</a:t>
            </a:r>
            <a:r>
              <a:rPr lang="zh-CN" altLang="en-US" sz="2400" dirty="0" smtClean="0"/>
              <a:t>。</a:t>
            </a:r>
            <a:endParaRPr lang="zh-CN" altLang="en-US" sz="2400" dirty="0"/>
          </a:p>
          <a:p>
            <a:pPr>
              <a:lnSpc>
                <a:spcPct val="80000"/>
              </a:lnSpc>
            </a:pPr>
            <a:r>
              <a:rPr lang="zh-CN" altLang="en-US" sz="2400" dirty="0"/>
              <a:t>注意题量和答卷</a:t>
            </a:r>
            <a:r>
              <a:rPr lang="zh-CN" altLang="en-US" sz="2400" dirty="0" smtClean="0"/>
              <a:t>的书写。</a:t>
            </a:r>
            <a:endParaRPr lang="zh-CN" alt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C3F9C1B-AC47-4512-9711-D9B1B0A43628}" type="slidenum">
              <a:rPr lang="en-US" altLang="zh-CN"/>
              <a:pPr/>
              <a:t>7</a:t>
            </a:fld>
            <a:endParaRPr lang="en-US" altLang="zh-CN"/>
          </a:p>
        </p:txBody>
      </p:sp>
      <p:sp>
        <p:nvSpPr>
          <p:cNvPr id="47106" name="Rectangle 2"/>
          <p:cNvSpPr>
            <a:spLocks noGrp="1" noChangeArrowheads="1"/>
          </p:cNvSpPr>
          <p:nvPr>
            <p:ph type="title"/>
          </p:nvPr>
        </p:nvSpPr>
        <p:spPr>
          <a:xfrm>
            <a:off x="381000" y="228600"/>
            <a:ext cx="8162925" cy="762000"/>
          </a:xfrm>
        </p:spPr>
        <p:txBody>
          <a:bodyPr/>
          <a:lstStyle/>
          <a:p>
            <a:r>
              <a:rPr lang="zh-CN" altLang="en-US"/>
              <a:t>关于复习</a:t>
            </a:r>
          </a:p>
        </p:txBody>
      </p:sp>
      <p:sp>
        <p:nvSpPr>
          <p:cNvPr id="47107" name="Rectangle 3"/>
          <p:cNvSpPr>
            <a:spLocks noGrp="1" noChangeArrowheads="1"/>
          </p:cNvSpPr>
          <p:nvPr>
            <p:ph type="body" idx="1"/>
          </p:nvPr>
        </p:nvSpPr>
        <p:spPr>
          <a:xfrm>
            <a:off x="457200" y="1219200"/>
            <a:ext cx="8110538" cy="4191000"/>
          </a:xfrm>
        </p:spPr>
        <p:txBody>
          <a:bodyPr/>
          <a:lstStyle/>
          <a:p>
            <a:pPr>
              <a:buFont typeface="Wingdings" panose="05000000000000000000" pitchFamily="2" charset="2"/>
              <a:buNone/>
            </a:pPr>
            <a:r>
              <a:rPr lang="zh-CN" altLang="en-US">
                <a:solidFill>
                  <a:srgbClr val="0000FF"/>
                </a:solidFill>
              </a:rPr>
              <a:t>了解各章的教学目标</a:t>
            </a:r>
            <a:r>
              <a:rPr lang="zh-CN" altLang="en-US">
                <a:solidFill>
                  <a:srgbClr val="0000FF"/>
                </a:solidFill>
                <a:latin typeface="宋体" panose="02010600030101010101" pitchFamily="2" charset="-122"/>
              </a:rPr>
              <a:t>→方法的运用</a:t>
            </a:r>
            <a:endParaRPr lang="zh-CN" altLang="en-US">
              <a:solidFill>
                <a:srgbClr val="0000FF"/>
              </a:solidFill>
              <a:latin typeface="宋体" panose="02010600030101010101" pitchFamily="2" charset="-122"/>
              <a:sym typeface="Wingdings" panose="05000000000000000000" pitchFamily="2"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6D85FF0-B23A-46B3-AB23-F740F8B4D0E7}" type="slidenum">
              <a:rPr lang="en-US" altLang="zh-CN"/>
              <a:pPr/>
              <a:t>8</a:t>
            </a:fld>
            <a:endParaRPr lang="en-US" altLang="zh-CN"/>
          </a:p>
        </p:txBody>
      </p:sp>
      <p:sp>
        <p:nvSpPr>
          <p:cNvPr id="60418" name="Rectangle 2"/>
          <p:cNvSpPr>
            <a:spLocks noGrp="1" noChangeArrowheads="1"/>
          </p:cNvSpPr>
          <p:nvPr>
            <p:ph type="title"/>
          </p:nvPr>
        </p:nvSpPr>
        <p:spPr>
          <a:xfrm>
            <a:off x="457200" y="304800"/>
            <a:ext cx="8162925" cy="519113"/>
          </a:xfrm>
        </p:spPr>
        <p:txBody>
          <a:bodyPr/>
          <a:lstStyle/>
          <a:p>
            <a:r>
              <a:rPr lang="zh-CN" altLang="en-US" sz="2800">
                <a:solidFill>
                  <a:schemeClr val="tx1"/>
                </a:solidFill>
                <a:latin typeface="华文新魏" panose="02010800040101010101" pitchFamily="2" charset="-122"/>
                <a:ea typeface="华文新魏" panose="02010800040101010101" pitchFamily="2" charset="-122"/>
              </a:rPr>
              <a:t>第</a:t>
            </a:r>
            <a:r>
              <a:rPr lang="en-US" altLang="zh-CN" sz="2800">
                <a:solidFill>
                  <a:schemeClr val="tx1"/>
                </a:solidFill>
                <a:latin typeface="华文新魏" panose="02010800040101010101" pitchFamily="2" charset="-122"/>
                <a:ea typeface="华文新魏" panose="02010800040101010101" pitchFamily="2" charset="-122"/>
              </a:rPr>
              <a:t>1</a:t>
            </a:r>
            <a:r>
              <a:rPr lang="zh-CN" altLang="en-US" sz="2800">
                <a:solidFill>
                  <a:schemeClr val="tx1"/>
                </a:solidFill>
                <a:latin typeface="华文新魏" panose="02010800040101010101" pitchFamily="2" charset="-122"/>
                <a:ea typeface="华文新魏" panose="02010800040101010101" pitchFamily="2" charset="-122"/>
              </a:rPr>
              <a:t>章 绪论	</a:t>
            </a:r>
          </a:p>
        </p:txBody>
      </p:sp>
      <p:sp>
        <p:nvSpPr>
          <p:cNvPr id="60419" name="Rectangle 3"/>
          <p:cNvSpPr>
            <a:spLocks noGrp="1" noChangeArrowheads="1"/>
          </p:cNvSpPr>
          <p:nvPr>
            <p:ph type="body" idx="1"/>
          </p:nvPr>
        </p:nvSpPr>
        <p:spPr>
          <a:xfrm>
            <a:off x="304800" y="1524000"/>
            <a:ext cx="8110538" cy="4191000"/>
          </a:xfrm>
        </p:spPr>
        <p:txBody>
          <a:bodyPr/>
          <a:lstStyle/>
          <a:p>
            <a:pPr>
              <a:spcBef>
                <a:spcPct val="0"/>
              </a:spcBef>
              <a:buClrTx/>
              <a:buSzTx/>
              <a:buFontTx/>
              <a:buNone/>
            </a:pPr>
            <a:r>
              <a:rPr lang="zh-CN" altLang="en-US" sz="2800" dirty="0">
                <a:latin typeface="华文新魏" panose="02010800040101010101" pitchFamily="2" charset="-122"/>
                <a:ea typeface="华文新魏" panose="02010800040101010101" pitchFamily="2" charset="-122"/>
              </a:rPr>
              <a:t>产生与发展、基本特征、和数据管理有关的两种基本方法</a:t>
            </a:r>
          </a:p>
          <a:p>
            <a:pPr>
              <a:spcBef>
                <a:spcPct val="0"/>
              </a:spcBef>
              <a:buClrTx/>
              <a:buSzTx/>
              <a:buFontTx/>
              <a:buNone/>
            </a:pPr>
            <a:r>
              <a:rPr lang="zh-CN" altLang="en-US" sz="2400" dirty="0"/>
              <a:t> </a:t>
            </a:r>
          </a:p>
          <a:p>
            <a:pPr>
              <a:spcBef>
                <a:spcPct val="0"/>
              </a:spcBef>
              <a:buClrTx/>
              <a:buSzTx/>
              <a:buFontTx/>
              <a:buChar char="•"/>
            </a:pPr>
            <a:r>
              <a:rPr lang="zh-CN" altLang="en-US" sz="2400" dirty="0"/>
              <a:t>数据库系统的产生与</a:t>
            </a:r>
            <a:r>
              <a:rPr lang="zh-CN" altLang="en-US" sz="2400" dirty="0" smtClean="0"/>
              <a:t>发展</a:t>
            </a:r>
            <a:endParaRPr lang="zh-CN" altLang="en-US" sz="2400" dirty="0">
              <a:solidFill>
                <a:srgbClr val="0000FF"/>
              </a:solidFill>
            </a:endParaRPr>
          </a:p>
          <a:p>
            <a:pPr>
              <a:spcBef>
                <a:spcPct val="0"/>
              </a:spcBef>
              <a:buClrTx/>
              <a:buSzTx/>
              <a:buFontTx/>
              <a:buNone/>
            </a:pPr>
            <a:r>
              <a:rPr lang="zh-CN" altLang="en-US" sz="2400" dirty="0"/>
              <a:t>      人工方法、文件系统方法、数据库系统方法在应用特征、存储设备、存储需求、管理方式等方面的区别。</a:t>
            </a:r>
            <a:endParaRPr lang="zh-CN" altLang="en-US" dirty="0"/>
          </a:p>
        </p:txBody>
      </p:sp>
      <p:sp>
        <p:nvSpPr>
          <p:cNvPr id="60420" name="Line 4"/>
          <p:cNvSpPr>
            <a:spLocks noChangeShapeType="1"/>
          </p:cNvSpPr>
          <p:nvPr/>
        </p:nvSpPr>
        <p:spPr bwMode="auto">
          <a:xfrm>
            <a:off x="304800" y="1295400"/>
            <a:ext cx="8534400" cy="0"/>
          </a:xfrm>
          <a:prstGeom prst="line">
            <a:avLst/>
          </a:prstGeom>
          <a:noFill/>
          <a:ln w="254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5AAB0C5-FBBA-486E-96D2-0F3D9384ACF7}" type="slidenum">
              <a:rPr lang="en-US" altLang="zh-CN"/>
              <a:pPr/>
              <a:t>9</a:t>
            </a:fld>
            <a:endParaRPr lang="en-US" altLang="zh-CN"/>
          </a:p>
        </p:txBody>
      </p:sp>
      <p:sp>
        <p:nvSpPr>
          <p:cNvPr id="61442" name="Rectangle 2"/>
          <p:cNvSpPr>
            <a:spLocks noGrp="1" noChangeArrowheads="1"/>
          </p:cNvSpPr>
          <p:nvPr>
            <p:ph type="title"/>
          </p:nvPr>
        </p:nvSpPr>
        <p:spPr>
          <a:xfrm>
            <a:off x="228600" y="76200"/>
            <a:ext cx="8162925" cy="457200"/>
          </a:xfrm>
        </p:spPr>
        <p:txBody>
          <a:bodyPr/>
          <a:lstStyle/>
          <a:p>
            <a:endParaRPr lang="zh-CN" altLang="en-US" sz="2400" dirty="0">
              <a:solidFill>
                <a:srgbClr val="0000FF"/>
              </a:solidFill>
            </a:endParaRPr>
          </a:p>
        </p:txBody>
      </p:sp>
      <p:graphicFrame>
        <p:nvGraphicFramePr>
          <p:cNvPr id="61509" name="Object 69"/>
          <p:cNvGraphicFramePr>
            <a:graphicFrameLocks noChangeAspect="1"/>
          </p:cNvGraphicFramePr>
          <p:nvPr/>
        </p:nvGraphicFramePr>
        <p:xfrm>
          <a:off x="71438" y="533400"/>
          <a:ext cx="9453562" cy="6934200"/>
        </p:xfrm>
        <a:graphic>
          <a:graphicData uri="http://schemas.openxmlformats.org/presentationml/2006/ole">
            <mc:AlternateContent xmlns:mc="http://schemas.openxmlformats.org/markup-compatibility/2006">
              <mc:Choice xmlns:v="urn:schemas-microsoft-com:vml" Requires="v">
                <p:oleObj spid="_x0000_s61525" name="Document" r:id="rId3" imgW="6633360" imgH="4896000" progId="Word.Document.8">
                  <p:embed/>
                </p:oleObj>
              </mc:Choice>
              <mc:Fallback>
                <p:oleObj name="Document" r:id="rId3" imgW="6633360" imgH="4896000" progId="Word.Document.8">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533400"/>
                        <a:ext cx="9453562" cy="693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FFFFFF"/>
      </a:hlink>
      <a:folHlink>
        <a:srgbClr val="9A0000"/>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1676</TotalTime>
  <Words>2128</Words>
  <Application>Microsoft Office PowerPoint</Application>
  <PresentationFormat>全屏显示(4:3)</PresentationFormat>
  <Paragraphs>337</Paragraphs>
  <Slides>33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36" baseType="lpstr">
      <vt:lpstr>Bold Stripes</vt:lpstr>
      <vt:lpstr>Document</vt:lpstr>
      <vt:lpstr>图片</vt:lpstr>
      <vt:lpstr>数据库系统原理</vt:lpstr>
      <vt:lpstr>课程内容</vt:lpstr>
      <vt:lpstr>PowerPoint 演示文稿</vt:lpstr>
      <vt:lpstr>PowerPoint 演示文稿</vt:lpstr>
      <vt:lpstr>PowerPoint 演示文稿</vt:lpstr>
      <vt:lpstr>考试题型</vt:lpstr>
      <vt:lpstr>关于复习</vt:lpstr>
      <vt:lpstr>第1章 绪论 </vt:lpstr>
      <vt:lpstr>PowerPoint 演示文稿</vt:lpstr>
      <vt:lpstr>PowerPoint 演示文稿</vt:lpstr>
      <vt:lpstr>PowerPoint 演示文稿</vt:lpstr>
      <vt:lpstr>PowerPoint 演示文稿</vt:lpstr>
      <vt:lpstr>PowerPoint 演示文稿</vt:lpstr>
      <vt:lpstr>PowerPoint 演示文稿</vt:lpstr>
      <vt:lpstr>第2章  关系数据库 </vt:lpstr>
      <vt:lpstr>PowerPoint 演示文稿</vt:lpstr>
      <vt:lpstr>第3章  关系数据库标准语言SQL、</vt:lpstr>
      <vt:lpstr>PowerPoint 演示文稿</vt:lpstr>
      <vt:lpstr>PowerPoint 演示文稿</vt:lpstr>
      <vt:lpstr>PowerPoint 演示文稿</vt:lpstr>
      <vt:lpstr>第4章  数据库安全性</vt:lpstr>
      <vt:lpstr>第5章  数据库完整性</vt:lpstr>
      <vt:lpstr>第6章  关系数据理论</vt:lpstr>
      <vt:lpstr>PowerPoint 演示文稿</vt:lpstr>
      <vt:lpstr>PowerPoint 演示文稿</vt:lpstr>
      <vt:lpstr>第7章 数据库设计</vt:lpstr>
      <vt:lpstr>PowerPoint 演示文稿</vt:lpstr>
      <vt:lpstr>PowerPoint 演示文稿</vt:lpstr>
      <vt:lpstr>PowerPoint 演示文稿</vt:lpstr>
      <vt:lpstr>第9章 关系查询处理和查询优化</vt:lpstr>
      <vt:lpstr>第10章 数据库恢复技术</vt:lpstr>
      <vt:lpstr>第11章 并发控制</vt:lpstr>
      <vt:lpstr>预祝大家考出好的成绩！ </vt:lpstr>
    </vt:vector>
  </TitlesOfParts>
  <Company>lsr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ppl</dc:creator>
  <cp:lastModifiedBy>USER-</cp:lastModifiedBy>
  <cp:revision>398</cp:revision>
  <dcterms:created xsi:type="dcterms:W3CDTF">2005-04-17T08:20:54Z</dcterms:created>
  <dcterms:modified xsi:type="dcterms:W3CDTF">2017-09-05T06:23:46Z</dcterms:modified>
</cp:coreProperties>
</file>