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41"/>
  </p:notesMasterIdLst>
  <p:sldIdLst>
    <p:sldId id="257" r:id="rId2"/>
    <p:sldId id="275" r:id="rId3"/>
    <p:sldId id="276" r:id="rId4"/>
    <p:sldId id="277" r:id="rId5"/>
    <p:sldId id="297" r:id="rId6"/>
    <p:sldId id="278" r:id="rId7"/>
    <p:sldId id="279" r:id="rId8"/>
    <p:sldId id="280" r:id="rId9"/>
    <p:sldId id="298" r:id="rId10"/>
    <p:sldId id="299" r:id="rId11"/>
    <p:sldId id="283" r:id="rId12"/>
    <p:sldId id="284" r:id="rId13"/>
    <p:sldId id="285" r:id="rId14"/>
    <p:sldId id="286" r:id="rId15"/>
    <p:sldId id="303" r:id="rId16"/>
    <p:sldId id="305" r:id="rId17"/>
    <p:sldId id="306" r:id="rId18"/>
    <p:sldId id="307" r:id="rId19"/>
    <p:sldId id="308" r:id="rId20"/>
    <p:sldId id="309" r:id="rId21"/>
    <p:sldId id="310" r:id="rId22"/>
    <p:sldId id="323" r:id="rId23"/>
    <p:sldId id="312" r:id="rId24"/>
    <p:sldId id="311" r:id="rId25"/>
    <p:sldId id="320" r:id="rId26"/>
    <p:sldId id="313" r:id="rId27"/>
    <p:sldId id="314" r:id="rId28"/>
    <p:sldId id="315" r:id="rId29"/>
    <p:sldId id="291" r:id="rId30"/>
    <p:sldId id="292" r:id="rId31"/>
    <p:sldId id="293" r:id="rId32"/>
    <p:sldId id="321" r:id="rId33"/>
    <p:sldId id="294" r:id="rId34"/>
    <p:sldId id="316" r:id="rId35"/>
    <p:sldId id="295" r:id="rId36"/>
    <p:sldId id="318" r:id="rId37"/>
    <p:sldId id="322" r:id="rId38"/>
    <p:sldId id="319" r:id="rId39"/>
    <p:sldId id="296" r:id="rId4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0"/>
        <a:cs typeface="宋体" charset="0"/>
      </a:defRPr>
    </a:lvl1pPr>
    <a:lvl2pPr marL="457200" algn="l" rtl="0" fontAlgn="base">
      <a:spcBef>
        <a:spcPct val="0"/>
      </a:spcBef>
      <a:spcAft>
        <a:spcPct val="0"/>
      </a:spcAft>
      <a:defRPr kern="1200">
        <a:solidFill>
          <a:schemeClr val="tx1"/>
        </a:solidFill>
        <a:latin typeface="Arial" charset="0"/>
        <a:ea typeface="宋体" charset="0"/>
        <a:cs typeface="宋体" charset="0"/>
      </a:defRPr>
    </a:lvl2pPr>
    <a:lvl3pPr marL="914400" algn="l" rtl="0" fontAlgn="base">
      <a:spcBef>
        <a:spcPct val="0"/>
      </a:spcBef>
      <a:spcAft>
        <a:spcPct val="0"/>
      </a:spcAft>
      <a:defRPr kern="1200">
        <a:solidFill>
          <a:schemeClr val="tx1"/>
        </a:solidFill>
        <a:latin typeface="Arial" charset="0"/>
        <a:ea typeface="宋体" charset="0"/>
        <a:cs typeface="宋体" charset="0"/>
      </a:defRPr>
    </a:lvl3pPr>
    <a:lvl4pPr marL="1371600" algn="l" rtl="0" fontAlgn="base">
      <a:spcBef>
        <a:spcPct val="0"/>
      </a:spcBef>
      <a:spcAft>
        <a:spcPct val="0"/>
      </a:spcAft>
      <a:defRPr kern="1200">
        <a:solidFill>
          <a:schemeClr val="tx1"/>
        </a:solidFill>
        <a:latin typeface="Arial" charset="0"/>
        <a:ea typeface="宋体" charset="0"/>
        <a:cs typeface="宋体" charset="0"/>
      </a:defRPr>
    </a:lvl4pPr>
    <a:lvl5pPr marL="1828800" algn="l" rtl="0" fontAlgn="base">
      <a:spcBef>
        <a:spcPct val="0"/>
      </a:spcBef>
      <a:spcAft>
        <a:spcPct val="0"/>
      </a:spcAft>
      <a:defRPr kern="1200">
        <a:solidFill>
          <a:schemeClr val="tx1"/>
        </a:solidFill>
        <a:latin typeface="Arial" charset="0"/>
        <a:ea typeface="宋体" charset="0"/>
        <a:cs typeface="宋体" charset="0"/>
      </a:defRPr>
    </a:lvl5pPr>
    <a:lvl6pPr marL="2286000" algn="l" defTabSz="457200" rtl="0" eaLnBrk="1" latinLnBrk="0" hangingPunct="1">
      <a:defRPr kern="1200">
        <a:solidFill>
          <a:schemeClr val="tx1"/>
        </a:solidFill>
        <a:latin typeface="Arial" charset="0"/>
        <a:ea typeface="宋体" charset="0"/>
        <a:cs typeface="宋体" charset="0"/>
      </a:defRPr>
    </a:lvl6pPr>
    <a:lvl7pPr marL="2743200" algn="l" defTabSz="457200" rtl="0" eaLnBrk="1" latinLnBrk="0" hangingPunct="1">
      <a:defRPr kern="1200">
        <a:solidFill>
          <a:schemeClr val="tx1"/>
        </a:solidFill>
        <a:latin typeface="Arial" charset="0"/>
        <a:ea typeface="宋体" charset="0"/>
        <a:cs typeface="宋体" charset="0"/>
      </a:defRPr>
    </a:lvl7pPr>
    <a:lvl8pPr marL="3200400" algn="l" defTabSz="457200" rtl="0" eaLnBrk="1" latinLnBrk="0" hangingPunct="1">
      <a:defRPr kern="1200">
        <a:solidFill>
          <a:schemeClr val="tx1"/>
        </a:solidFill>
        <a:latin typeface="Arial" charset="0"/>
        <a:ea typeface="宋体" charset="0"/>
        <a:cs typeface="宋体" charset="0"/>
      </a:defRPr>
    </a:lvl8pPr>
    <a:lvl9pPr marL="3657600" algn="l" defTabSz="457200" rtl="0" eaLnBrk="1" latinLnBrk="0" hangingPunct="1">
      <a:defRPr kern="1200">
        <a:solidFill>
          <a:schemeClr val="tx1"/>
        </a:solidFill>
        <a:latin typeface="Arial" charset="0"/>
        <a:ea typeface="宋体" charset="0"/>
        <a:cs typeface="宋体"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35" autoAdjust="0"/>
    <p:restoredTop sz="81055" autoAdjust="0"/>
  </p:normalViewPr>
  <p:slideViewPr>
    <p:cSldViewPr snapToGrid="0" snapToObjects="1">
      <p:cViewPr varScale="1">
        <p:scale>
          <a:sx n="70" d="100"/>
          <a:sy n="70" d="100"/>
        </p:scale>
        <p:origin x="-53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CE6128-29D7-3A46-825C-2D55F9965034}" type="datetimeFigureOut">
              <a:rPr lang="en-US" smtClean="0"/>
              <a:t>18-4-27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F563F0-6A59-9B46-8E49-D11C08EF4925}" type="slidenum">
              <a:rPr lang="en-US" smtClean="0"/>
              <a:t>‹#›</a:t>
            </a:fld>
            <a:endParaRPr lang="en-US"/>
          </a:p>
        </p:txBody>
      </p:sp>
    </p:spTree>
    <p:extLst>
      <p:ext uri="{BB962C8B-B14F-4D97-AF65-F5344CB8AC3E}">
        <p14:creationId xmlns:p14="http://schemas.microsoft.com/office/powerpoint/2010/main" val="349072794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40000"/>
              </a:lnSpc>
            </a:pPr>
            <a:r>
              <a:rPr lang="zh-CN" altLang="en-US" dirty="0" smtClean="0"/>
              <a:t>非法使用数据库的情况</a:t>
            </a:r>
          </a:p>
          <a:p>
            <a:pPr lvl="1">
              <a:lnSpc>
                <a:spcPct val="140000"/>
              </a:lnSpc>
              <a:spcBef>
                <a:spcPct val="60000"/>
              </a:spcBef>
            </a:pPr>
            <a:r>
              <a:rPr lang="zh-CN" altLang="en-US" dirty="0" smtClean="0"/>
              <a:t>编写合法程序绕过</a:t>
            </a:r>
            <a:r>
              <a:rPr lang="en-US" altLang="zh-CN" dirty="0" smtClean="0"/>
              <a:t>DBMS</a:t>
            </a:r>
            <a:r>
              <a:rPr lang="zh-CN" altLang="en-US" dirty="0" smtClean="0"/>
              <a:t>及其授权机制</a:t>
            </a:r>
          </a:p>
          <a:p>
            <a:pPr lvl="1">
              <a:lnSpc>
                <a:spcPct val="140000"/>
              </a:lnSpc>
              <a:spcBef>
                <a:spcPct val="60000"/>
              </a:spcBef>
            </a:pPr>
            <a:r>
              <a:rPr lang="zh-CN" altLang="en-US" dirty="0" smtClean="0"/>
              <a:t>直接或编写应用程序执行非授权操作</a:t>
            </a:r>
          </a:p>
          <a:p>
            <a:pPr lvl="1">
              <a:lnSpc>
                <a:spcPct val="140000"/>
              </a:lnSpc>
              <a:spcBef>
                <a:spcPct val="60000"/>
              </a:spcBef>
            </a:pPr>
            <a:r>
              <a:rPr lang="zh-CN" altLang="en-US" dirty="0" smtClean="0"/>
              <a:t>通过多次合法查询数据库从中推导出一些保密数据</a:t>
            </a:r>
            <a:endParaRPr lang="zh-CN" altLang="en-US" dirty="0"/>
          </a:p>
        </p:txBody>
      </p:sp>
      <p:sp>
        <p:nvSpPr>
          <p:cNvPr id="4" name="Slide Number Placeholder 3"/>
          <p:cNvSpPr>
            <a:spLocks noGrp="1"/>
          </p:cNvSpPr>
          <p:nvPr>
            <p:ph type="sldNum" sz="quarter" idx="10"/>
          </p:nvPr>
        </p:nvSpPr>
        <p:spPr/>
        <p:txBody>
          <a:bodyPr/>
          <a:lstStyle/>
          <a:p>
            <a:fld id="{8CF563F0-6A59-9B46-8E49-D11C08EF4925}" type="slidenum">
              <a:rPr lang="en-US" smtClean="0"/>
              <a:t>5</a:t>
            </a:fld>
            <a:endParaRPr lang="en-US"/>
          </a:p>
        </p:txBody>
      </p:sp>
    </p:spTree>
    <p:extLst>
      <p:ext uri="{BB962C8B-B14F-4D97-AF65-F5344CB8AC3E}">
        <p14:creationId xmlns:p14="http://schemas.microsoft.com/office/powerpoint/2010/main" val="1845181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B2</a:t>
            </a:r>
            <a:r>
              <a:rPr lang="zh-CN" altLang="en-US" dirty="0" smtClean="0"/>
              <a:t>以上的系统</a:t>
            </a:r>
          </a:p>
          <a:p>
            <a:pPr lvl="1">
              <a:lnSpc>
                <a:spcPct val="140000"/>
              </a:lnSpc>
              <a:spcBef>
                <a:spcPct val="60000"/>
              </a:spcBef>
            </a:pPr>
            <a:r>
              <a:rPr lang="zh-CN" altLang="en-US" dirty="0" smtClean="0"/>
              <a:t>还处于理论研究阶段</a:t>
            </a:r>
          </a:p>
          <a:p>
            <a:pPr lvl="1">
              <a:lnSpc>
                <a:spcPct val="140000"/>
              </a:lnSpc>
              <a:spcBef>
                <a:spcPct val="60000"/>
              </a:spcBef>
            </a:pPr>
            <a:r>
              <a:rPr lang="zh-CN" altLang="en-US" dirty="0" smtClean="0"/>
              <a:t>应用多限于一些特殊的部门，如军队等</a:t>
            </a:r>
          </a:p>
          <a:p>
            <a:pPr lvl="1">
              <a:lnSpc>
                <a:spcPct val="140000"/>
              </a:lnSpc>
              <a:spcBef>
                <a:spcPct val="60000"/>
              </a:spcBef>
            </a:pPr>
            <a:r>
              <a:rPr lang="zh-CN" altLang="en-US" dirty="0" smtClean="0"/>
              <a:t>美国正在大力发展安全产品，试图将目前仅限于少数领域应用的</a:t>
            </a:r>
            <a:r>
              <a:rPr lang="en-US" altLang="zh-CN" dirty="0" smtClean="0"/>
              <a:t>B2</a:t>
            </a:r>
            <a:r>
              <a:rPr lang="zh-CN" altLang="en-US" dirty="0" smtClean="0"/>
              <a:t>安全级别下放到商业应用中来，并逐步成为新的商业标准</a:t>
            </a:r>
          </a:p>
          <a:p>
            <a:endParaRPr lang="en-US" dirty="0"/>
          </a:p>
        </p:txBody>
      </p:sp>
      <p:sp>
        <p:nvSpPr>
          <p:cNvPr id="4" name="Slide Number Placeholder 3"/>
          <p:cNvSpPr>
            <a:spLocks noGrp="1"/>
          </p:cNvSpPr>
          <p:nvPr>
            <p:ph type="sldNum" sz="quarter" idx="10"/>
          </p:nvPr>
        </p:nvSpPr>
        <p:spPr/>
        <p:txBody>
          <a:bodyPr/>
          <a:lstStyle/>
          <a:p>
            <a:fld id="{8CF563F0-6A59-9B46-8E49-D11C08EF4925}" type="slidenum">
              <a:rPr lang="en-US" smtClean="0"/>
              <a:t>8</a:t>
            </a:fld>
            <a:endParaRPr lang="en-US"/>
          </a:p>
        </p:txBody>
      </p:sp>
    </p:spTree>
    <p:extLst>
      <p:ext uri="{BB962C8B-B14F-4D97-AF65-F5344CB8AC3E}">
        <p14:creationId xmlns:p14="http://schemas.microsoft.com/office/powerpoint/2010/main" val="597752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6"/>
          <p:cNvSpPr/>
          <p:nvPr/>
        </p:nvSpPr>
        <p:spPr>
          <a:xfrm>
            <a:off x="685800" y="1346947"/>
            <a:ext cx="77724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685800" y="4282763"/>
            <a:ext cx="77724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685800" y="1484779"/>
            <a:ext cx="7772400" cy="274320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Footer Placeholder 4"/>
          <p:cNvSpPr txBox="1">
            <a:spLocks/>
          </p:cNvSpPr>
          <p:nvPr userDrawn="1"/>
        </p:nvSpPr>
        <p:spPr>
          <a:xfrm>
            <a:off x="801688" y="6272213"/>
            <a:ext cx="4746625" cy="365125"/>
          </a:xfrm>
          <a:prstGeom prst="rect">
            <a:avLst/>
          </a:prstGeom>
        </p:spPr>
        <p:txBody>
          <a:bodyPr anchor="ctr"/>
          <a:lstStyle>
            <a:lvl1pPr>
              <a:defRPr kumimoji="1" sz="3600" b="1">
                <a:solidFill>
                  <a:schemeClr val="tx1"/>
                </a:solidFill>
                <a:latin typeface="宋体" charset="0"/>
                <a:ea typeface="宋体" charset="0"/>
                <a:cs typeface="宋体" charset="0"/>
              </a:defRPr>
            </a:lvl1pPr>
            <a:lvl2pPr marL="742950" indent="-285750">
              <a:defRPr kumimoji="1" sz="3600" b="1">
                <a:solidFill>
                  <a:schemeClr val="tx1"/>
                </a:solidFill>
                <a:latin typeface="宋体" charset="0"/>
                <a:ea typeface="宋体" charset="0"/>
                <a:cs typeface="宋体" charset="0"/>
              </a:defRPr>
            </a:lvl2pPr>
            <a:lvl3pPr marL="1143000" indent="-228600">
              <a:defRPr kumimoji="1" sz="3600" b="1">
                <a:solidFill>
                  <a:schemeClr val="tx1"/>
                </a:solidFill>
                <a:latin typeface="宋体" charset="0"/>
                <a:ea typeface="宋体" charset="0"/>
                <a:cs typeface="宋体" charset="0"/>
              </a:defRPr>
            </a:lvl3pPr>
            <a:lvl4pPr marL="1600200" indent="-228600">
              <a:defRPr kumimoji="1" sz="3600" b="1">
                <a:solidFill>
                  <a:schemeClr val="tx1"/>
                </a:solidFill>
                <a:latin typeface="宋体" charset="0"/>
                <a:ea typeface="宋体" charset="0"/>
                <a:cs typeface="宋体" charset="0"/>
              </a:defRPr>
            </a:lvl4pPr>
            <a:lvl5pPr marL="2057400" indent="-228600">
              <a:defRPr kumimoji="1" sz="3600" b="1">
                <a:solidFill>
                  <a:schemeClr val="tx1"/>
                </a:solidFill>
                <a:latin typeface="宋体" charset="0"/>
                <a:ea typeface="宋体" charset="0"/>
                <a:cs typeface="宋体" charset="0"/>
              </a:defRPr>
            </a:lvl5pPr>
            <a:lvl6pPr marL="2514600" indent="-228600" eaLnBrk="0" fontAlgn="base" hangingPunct="0">
              <a:spcBef>
                <a:spcPct val="0"/>
              </a:spcBef>
              <a:spcAft>
                <a:spcPct val="0"/>
              </a:spcAft>
              <a:defRPr kumimoji="1" sz="3600" b="1">
                <a:solidFill>
                  <a:schemeClr val="tx1"/>
                </a:solidFill>
                <a:latin typeface="宋体" charset="0"/>
                <a:ea typeface="宋体" charset="0"/>
                <a:cs typeface="宋体" charset="0"/>
              </a:defRPr>
            </a:lvl6pPr>
            <a:lvl7pPr marL="2971800" indent="-228600" eaLnBrk="0" fontAlgn="base" hangingPunct="0">
              <a:spcBef>
                <a:spcPct val="0"/>
              </a:spcBef>
              <a:spcAft>
                <a:spcPct val="0"/>
              </a:spcAft>
              <a:defRPr kumimoji="1" sz="3600" b="1">
                <a:solidFill>
                  <a:schemeClr val="tx1"/>
                </a:solidFill>
                <a:latin typeface="宋体" charset="0"/>
                <a:ea typeface="宋体" charset="0"/>
                <a:cs typeface="宋体" charset="0"/>
              </a:defRPr>
            </a:lvl7pPr>
            <a:lvl8pPr marL="3429000" indent="-228600" eaLnBrk="0" fontAlgn="base" hangingPunct="0">
              <a:spcBef>
                <a:spcPct val="0"/>
              </a:spcBef>
              <a:spcAft>
                <a:spcPct val="0"/>
              </a:spcAft>
              <a:defRPr kumimoji="1" sz="3600" b="1">
                <a:solidFill>
                  <a:schemeClr val="tx1"/>
                </a:solidFill>
                <a:latin typeface="宋体" charset="0"/>
                <a:ea typeface="宋体" charset="0"/>
                <a:cs typeface="宋体" charset="0"/>
              </a:defRPr>
            </a:lvl8pPr>
            <a:lvl9pPr marL="3886200" indent="-228600" eaLnBrk="0" fontAlgn="base" hangingPunct="0">
              <a:spcBef>
                <a:spcPct val="0"/>
              </a:spcBef>
              <a:spcAft>
                <a:spcPct val="0"/>
              </a:spcAft>
              <a:defRPr kumimoji="1" sz="3600" b="1">
                <a:solidFill>
                  <a:schemeClr val="tx1"/>
                </a:solidFill>
                <a:latin typeface="宋体" charset="0"/>
                <a:ea typeface="宋体" charset="0"/>
                <a:cs typeface="宋体" charset="0"/>
              </a:defRPr>
            </a:lvl9pPr>
          </a:lstStyle>
          <a:p>
            <a:pPr algn="l" eaLnBrk="1" hangingPunct="1">
              <a:defRPr/>
            </a:pPr>
            <a:r>
              <a:rPr kumimoji="0" lang="zh-CN" altLang="en-US" sz="1000" b="0" dirty="0" smtClean="0">
                <a:solidFill>
                  <a:srgbClr val="FF0000"/>
                </a:solidFill>
                <a:latin typeface="新宋体" charset="0"/>
                <a:ea typeface="华文行楷" charset="0"/>
                <a:cs typeface="华文行楷" charset="0"/>
              </a:rPr>
              <a:t>计算机学院数据库所</a:t>
            </a:r>
            <a:r>
              <a:rPr kumimoji="0" lang="en-US" altLang="zh-CN" sz="1000" b="0" dirty="0" smtClean="0">
                <a:solidFill>
                  <a:srgbClr val="FF0000"/>
                </a:solidFill>
                <a:latin typeface="新宋体" charset="0"/>
                <a:ea typeface="华文行楷" charset="0"/>
                <a:cs typeface="华文行楷" charset="0"/>
              </a:rPr>
              <a:t> Zuo</a:t>
            </a:r>
            <a:endParaRPr lang="en-US" altLang="zh-CN" sz="1000" dirty="0" smtClean="0">
              <a:solidFill>
                <a:srgbClr val="456968"/>
              </a:solidFill>
            </a:endParaRPr>
          </a:p>
        </p:txBody>
      </p:sp>
      <p:sp>
        <p:nvSpPr>
          <p:cNvPr id="2" name="Title 1"/>
          <p:cNvSpPr>
            <a:spLocks noGrp="1"/>
          </p:cNvSpPr>
          <p:nvPr>
            <p:ph type="ctrTitle"/>
          </p:nvPr>
        </p:nvSpPr>
        <p:spPr>
          <a:xfrm>
            <a:off x="788670" y="1432223"/>
            <a:ext cx="7517130" cy="3035808"/>
          </a:xfrm>
        </p:spPr>
        <p:txBody>
          <a:bodyPr>
            <a:noAutofit/>
          </a:bodyPr>
          <a:lstStyle>
            <a:lvl1pPr algn="l">
              <a:lnSpc>
                <a:spcPct val="85000"/>
              </a:lnSpc>
              <a:defRPr sz="6000" b="1" cap="none" baseline="0">
                <a:blipFill dpi="0" rotWithShape="1">
                  <a:blip r:embed="rId3"/>
                  <a:srcRect/>
                  <a:tile tx="6350" ty="-127000" sx="65000" sy="64000" flip="none" algn="tl"/>
                </a:blip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smtClean="0"/>
              <a:t>单击此处编辑母版副标题样式</a:t>
            </a:r>
            <a:endParaRPr lang="en-US" dirty="0"/>
          </a:p>
        </p:txBody>
      </p:sp>
      <p:sp>
        <p:nvSpPr>
          <p:cNvPr id="8" name="Date Placeholder 3"/>
          <p:cNvSpPr>
            <a:spLocks noGrp="1"/>
          </p:cNvSpPr>
          <p:nvPr>
            <p:ph type="dt" sz="half" idx="10"/>
          </p:nvPr>
        </p:nvSpPr>
        <p:spPr/>
        <p:txBody>
          <a:bodyPr/>
          <a:lstStyle>
            <a:lvl1pPr>
              <a:defRPr/>
            </a:lvl1pPr>
          </a:lstStyle>
          <a:p>
            <a:pPr>
              <a:defRPr/>
            </a:pPr>
            <a:fld id="{AF48ACBE-FE23-1A4F-AB31-9F74FED02498}" type="datetimeFigureOut">
              <a:rPr lang="en-US" altLang="zh-CN"/>
              <a:pPr>
                <a:defRPr/>
              </a:pPr>
              <a:t>18-4-27</a:t>
            </a:fld>
            <a:endParaRPr lang="en-US" altLang="zh-CN"/>
          </a:p>
        </p:txBody>
      </p:sp>
      <p:sp>
        <p:nvSpPr>
          <p:cNvPr id="9" name="Footer Placeholder 4"/>
          <p:cNvSpPr>
            <a:spLocks noGrp="1"/>
          </p:cNvSpPr>
          <p:nvPr>
            <p:ph type="ftr" sz="quarter" idx="11"/>
          </p:nvPr>
        </p:nvSpPr>
        <p:spPr>
          <a:xfrm>
            <a:off x="788988" y="5041900"/>
            <a:ext cx="4745037" cy="365125"/>
          </a:xfrm>
        </p:spPr>
        <p:txBody>
          <a:bodyPr rtlCol="0"/>
          <a:lstStyle>
            <a:lvl1pPr>
              <a:defRPr>
                <a:solidFill>
                  <a:schemeClr val="accent1">
                    <a:lumMod val="50000"/>
                  </a:schemeClr>
                </a:solidFill>
                <a:latin typeface="宋体" panose="02010600030101010101" pitchFamily="2" charset="-122"/>
                <a:ea typeface="宋体" panose="02010600030101010101" pitchFamily="2" charset="-122"/>
                <a:cs typeface="+mn-cs"/>
              </a:defRPr>
            </a:lvl1pPr>
          </a:lstStyle>
          <a:p>
            <a:pPr>
              <a:defRPr/>
            </a:pPr>
            <a:r>
              <a:rPr lang="en-US" altLang="zh-CN"/>
              <a:t>An Introduction to Database System</a:t>
            </a:r>
          </a:p>
        </p:txBody>
      </p:sp>
      <p:sp>
        <p:nvSpPr>
          <p:cNvPr id="10" name="Slide Number Placeholder 5"/>
          <p:cNvSpPr>
            <a:spLocks noGrp="1"/>
          </p:cNvSpPr>
          <p:nvPr>
            <p:ph type="sldNum" sz="quarter" idx="12"/>
          </p:nvPr>
        </p:nvSpPr>
        <p:spPr>
          <a:xfrm>
            <a:off x="7243763" y="4227513"/>
            <a:ext cx="895350" cy="639762"/>
          </a:xfrm>
        </p:spPr>
        <p:txBody>
          <a:bodyPr/>
          <a:lstStyle>
            <a:lvl1pPr>
              <a:defRPr sz="2800"/>
            </a:lvl1pPr>
          </a:lstStyle>
          <a:p>
            <a:pPr>
              <a:defRPr/>
            </a:pPr>
            <a:fld id="{D7D61247-0145-EB4A-AEF3-01F9A49C7019}" type="slidenum">
              <a:rPr lang="en-US" altLang="zh-CN"/>
              <a:pPr>
                <a:defRPr/>
              </a:pPr>
              <a:t>‹#›</a:t>
            </a:fld>
            <a:endParaRPr lang="en-US" altLang="zh-CN"/>
          </a:p>
        </p:txBody>
      </p:sp>
    </p:spTree>
    <p:extLst>
      <p:ext uri="{BB962C8B-B14F-4D97-AF65-F5344CB8AC3E}">
        <p14:creationId xmlns:p14="http://schemas.microsoft.com/office/powerpoint/2010/main" val="203907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Footer Placeholder 4"/>
          <p:cNvSpPr txBox="1">
            <a:spLocks/>
          </p:cNvSpPr>
          <p:nvPr userDrawn="1"/>
        </p:nvSpPr>
        <p:spPr>
          <a:xfrm>
            <a:off x="879475" y="6272213"/>
            <a:ext cx="4745038" cy="365125"/>
          </a:xfrm>
          <a:prstGeom prst="rect">
            <a:avLst/>
          </a:prstGeom>
        </p:spPr>
        <p:txBody>
          <a:bodyPr anchor="ctr"/>
          <a:lstStyle>
            <a:lvl1pPr>
              <a:defRPr kumimoji="1" sz="3600" b="1">
                <a:solidFill>
                  <a:schemeClr val="tx1"/>
                </a:solidFill>
                <a:latin typeface="宋体" charset="0"/>
                <a:ea typeface="宋体" charset="0"/>
                <a:cs typeface="宋体" charset="0"/>
              </a:defRPr>
            </a:lvl1pPr>
            <a:lvl2pPr marL="742950" indent="-285750">
              <a:defRPr kumimoji="1" sz="3600" b="1">
                <a:solidFill>
                  <a:schemeClr val="tx1"/>
                </a:solidFill>
                <a:latin typeface="宋体" charset="0"/>
                <a:ea typeface="宋体" charset="0"/>
                <a:cs typeface="宋体" charset="0"/>
              </a:defRPr>
            </a:lvl2pPr>
            <a:lvl3pPr marL="1143000" indent="-228600">
              <a:defRPr kumimoji="1" sz="3600" b="1">
                <a:solidFill>
                  <a:schemeClr val="tx1"/>
                </a:solidFill>
                <a:latin typeface="宋体" charset="0"/>
                <a:ea typeface="宋体" charset="0"/>
                <a:cs typeface="宋体" charset="0"/>
              </a:defRPr>
            </a:lvl3pPr>
            <a:lvl4pPr marL="1600200" indent="-228600">
              <a:defRPr kumimoji="1" sz="3600" b="1">
                <a:solidFill>
                  <a:schemeClr val="tx1"/>
                </a:solidFill>
                <a:latin typeface="宋体" charset="0"/>
                <a:ea typeface="宋体" charset="0"/>
                <a:cs typeface="宋体" charset="0"/>
              </a:defRPr>
            </a:lvl4pPr>
            <a:lvl5pPr marL="2057400" indent="-228600">
              <a:defRPr kumimoji="1" sz="3600" b="1">
                <a:solidFill>
                  <a:schemeClr val="tx1"/>
                </a:solidFill>
                <a:latin typeface="宋体" charset="0"/>
                <a:ea typeface="宋体" charset="0"/>
                <a:cs typeface="宋体" charset="0"/>
              </a:defRPr>
            </a:lvl5pPr>
            <a:lvl6pPr marL="2514600" indent="-228600" eaLnBrk="0" fontAlgn="base" hangingPunct="0">
              <a:spcBef>
                <a:spcPct val="0"/>
              </a:spcBef>
              <a:spcAft>
                <a:spcPct val="0"/>
              </a:spcAft>
              <a:defRPr kumimoji="1" sz="3600" b="1">
                <a:solidFill>
                  <a:schemeClr val="tx1"/>
                </a:solidFill>
                <a:latin typeface="宋体" charset="0"/>
                <a:ea typeface="宋体" charset="0"/>
                <a:cs typeface="宋体" charset="0"/>
              </a:defRPr>
            </a:lvl6pPr>
            <a:lvl7pPr marL="2971800" indent="-228600" eaLnBrk="0" fontAlgn="base" hangingPunct="0">
              <a:spcBef>
                <a:spcPct val="0"/>
              </a:spcBef>
              <a:spcAft>
                <a:spcPct val="0"/>
              </a:spcAft>
              <a:defRPr kumimoji="1" sz="3600" b="1">
                <a:solidFill>
                  <a:schemeClr val="tx1"/>
                </a:solidFill>
                <a:latin typeface="宋体" charset="0"/>
                <a:ea typeface="宋体" charset="0"/>
                <a:cs typeface="宋体" charset="0"/>
              </a:defRPr>
            </a:lvl7pPr>
            <a:lvl8pPr marL="3429000" indent="-228600" eaLnBrk="0" fontAlgn="base" hangingPunct="0">
              <a:spcBef>
                <a:spcPct val="0"/>
              </a:spcBef>
              <a:spcAft>
                <a:spcPct val="0"/>
              </a:spcAft>
              <a:defRPr kumimoji="1" sz="3600" b="1">
                <a:solidFill>
                  <a:schemeClr val="tx1"/>
                </a:solidFill>
                <a:latin typeface="宋体" charset="0"/>
                <a:ea typeface="宋体" charset="0"/>
                <a:cs typeface="宋体" charset="0"/>
              </a:defRPr>
            </a:lvl8pPr>
            <a:lvl9pPr marL="3886200" indent="-228600" eaLnBrk="0" fontAlgn="base" hangingPunct="0">
              <a:spcBef>
                <a:spcPct val="0"/>
              </a:spcBef>
              <a:spcAft>
                <a:spcPct val="0"/>
              </a:spcAft>
              <a:defRPr kumimoji="1" sz="3600" b="1">
                <a:solidFill>
                  <a:schemeClr val="tx1"/>
                </a:solidFill>
                <a:latin typeface="宋体" charset="0"/>
                <a:ea typeface="宋体" charset="0"/>
                <a:cs typeface="宋体" charset="0"/>
              </a:defRPr>
            </a:lvl9pPr>
          </a:lstStyle>
          <a:p>
            <a:pPr algn="l" eaLnBrk="1" hangingPunct="1">
              <a:defRPr/>
            </a:pPr>
            <a:r>
              <a:rPr kumimoji="0" lang="zh-CN" altLang="en-US" sz="1000" b="0" dirty="0" smtClean="0">
                <a:solidFill>
                  <a:srgbClr val="FF0000"/>
                </a:solidFill>
                <a:latin typeface="新宋体" charset="0"/>
                <a:ea typeface="华文行楷" charset="0"/>
                <a:cs typeface="华文行楷" charset="0"/>
              </a:rPr>
              <a:t>计算机学院数据库所 </a:t>
            </a:r>
            <a:r>
              <a:rPr kumimoji="0" lang="en-US" altLang="zh-CN" sz="1000" b="0" dirty="0" smtClean="0">
                <a:solidFill>
                  <a:srgbClr val="FF0000"/>
                </a:solidFill>
                <a:latin typeface="Blackadder ITC" charset="0"/>
                <a:ea typeface="黑体" charset="0"/>
                <a:cs typeface="黑体" charset="0"/>
              </a:rPr>
              <a:t>Zuo</a:t>
            </a:r>
            <a:endParaRPr lang="en-US" altLang="zh-CN" sz="1000" dirty="0" smtClean="0">
              <a:solidFill>
                <a:srgbClr val="456968"/>
              </a:solidFill>
              <a:latin typeface="Blackadder ITC" charset="0"/>
              <a:ea typeface="黑体" charset="0"/>
              <a:cs typeface="黑体" charset="0"/>
            </a:endParaRPr>
          </a:p>
        </p:txBody>
      </p:sp>
      <p:sp>
        <p:nvSpPr>
          <p:cNvPr id="2" name="Title 1"/>
          <p:cNvSpPr>
            <a:spLocks noGrp="1"/>
          </p:cNvSpPr>
          <p:nvPr>
            <p:ph type="title"/>
          </p:nvPr>
        </p:nvSpPr>
        <p:spPr>
          <a:xfrm>
            <a:off x="685800" y="116632"/>
            <a:ext cx="7772400" cy="784128"/>
          </a:xfrm>
        </p:spPr>
        <p:txBody>
          <a:bodyPr/>
          <a:lstStyle>
            <a:lvl1pPr>
              <a:defRPr sz="3600"/>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85800" y="908720"/>
            <a:ext cx="7772400" cy="5263481"/>
          </a:xfrm>
        </p:spPr>
        <p:txBody>
          <a:bodyPr/>
          <a:lstStyle>
            <a:lvl1pPr>
              <a:defRPr sz="2800"/>
            </a:lvl1pPr>
            <a:lvl2pPr>
              <a:defRPr sz="2400"/>
            </a:lvl2pPr>
            <a:lvl3pPr>
              <a:defRPr sz="2000"/>
            </a:lvl3pPr>
            <a:lvl4pPr>
              <a:defRPr sz="2000"/>
            </a:lvl4pPr>
            <a:lvl5pPr>
              <a:defRPr sz="20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6" name="Date Placeholder 6"/>
          <p:cNvSpPr>
            <a:spLocks noGrp="1"/>
          </p:cNvSpPr>
          <p:nvPr>
            <p:ph type="dt" sz="half" idx="10"/>
          </p:nvPr>
        </p:nvSpPr>
        <p:spPr/>
        <p:txBody>
          <a:bodyPr/>
          <a:lstStyle>
            <a:lvl1pPr>
              <a:defRPr/>
            </a:lvl1pPr>
          </a:lstStyle>
          <a:p>
            <a:pPr>
              <a:defRPr/>
            </a:pPr>
            <a:fld id="{783D1D5F-944C-AF4B-AD91-9B9D64FAE84E}" type="datetimeFigureOut">
              <a:rPr lang="en-US" altLang="zh-CN"/>
              <a:pPr>
                <a:defRPr/>
              </a:pPr>
              <a:t>18-4-27</a:t>
            </a:fld>
            <a:endParaRPr lang="en-US" altLang="zh-CN"/>
          </a:p>
        </p:txBody>
      </p:sp>
      <p:sp>
        <p:nvSpPr>
          <p:cNvPr id="7" name="Slide Number Placeholder 8"/>
          <p:cNvSpPr>
            <a:spLocks noGrp="1"/>
          </p:cNvSpPr>
          <p:nvPr>
            <p:ph type="sldNum" sz="quarter" idx="11"/>
          </p:nvPr>
        </p:nvSpPr>
        <p:spPr/>
        <p:txBody>
          <a:bodyPr/>
          <a:lstStyle>
            <a:lvl1pPr>
              <a:defRPr/>
            </a:lvl1pPr>
          </a:lstStyle>
          <a:p>
            <a:pPr>
              <a:defRPr/>
            </a:pPr>
            <a:fld id="{47F445B7-5C44-804A-899A-16C4D8122FBA}" type="slidenum">
              <a:rPr lang="en-US" altLang="zh-CN"/>
              <a:pPr>
                <a:defRPr/>
              </a:pPr>
              <a:t>‹#›</a:t>
            </a:fld>
            <a:endParaRPr lang="en-US" altLang="zh-CN"/>
          </a:p>
        </p:txBody>
      </p:sp>
    </p:spTree>
    <p:extLst>
      <p:ext uri="{BB962C8B-B14F-4D97-AF65-F5344CB8AC3E}">
        <p14:creationId xmlns:p14="http://schemas.microsoft.com/office/powerpoint/2010/main" val="382831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ectangle 6"/>
          <p:cNvSpPr/>
          <p:nvPr userDrawn="1"/>
        </p:nvSpPr>
        <p:spPr>
          <a:xfrm>
            <a:off x="0" y="4917989"/>
            <a:ext cx="9144000" cy="194001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 name="Group 7"/>
          <p:cNvGrpSpPr>
            <a:grpSpLocks noChangeAspect="1"/>
          </p:cNvGrpSpPr>
          <p:nvPr/>
        </p:nvGrpSpPr>
        <p:grpSpPr bwMode="auto">
          <a:xfrm>
            <a:off x="633413" y="2430463"/>
            <a:ext cx="914400" cy="914400"/>
            <a:chOff x="9685338" y="4460675"/>
            <a:chExt cx="1080904" cy="1080902"/>
          </a:xfrm>
          <a:solidFill>
            <a:srgbClr val="800000"/>
          </a:solidFill>
        </p:grpSpPr>
        <p:sp>
          <p:nvSpPr>
            <p:cNvPr id="6" name="Oval 8"/>
            <p:cNvSpPr/>
            <p:nvPr/>
          </p:nvSpPr>
          <p:spPr>
            <a:xfrm>
              <a:off x="9685338" y="4460675"/>
              <a:ext cx="1080904" cy="1080902"/>
            </a:xfrm>
            <a:prstGeom prst="ellipse">
              <a:avLst/>
            </a:prstGeom>
            <a:grpFill/>
            <a:ln w="25400" cap="flat" cmpd="sng" algn="ctr">
              <a:noFill/>
              <a:prstDash val="solid"/>
            </a:ln>
            <a:effectLst/>
          </p:spPr>
        </p:sp>
        <p:sp>
          <p:nvSpPr>
            <p:cNvPr id="7" name="Oval 9"/>
            <p:cNvSpPr>
              <a:spLocks noChangeArrowheads="1"/>
            </p:cNvSpPr>
            <p:nvPr/>
          </p:nvSpPr>
          <p:spPr bwMode="auto">
            <a:xfrm>
              <a:off x="9793429" y="4568765"/>
              <a:ext cx="864723" cy="864722"/>
            </a:xfrm>
            <a:prstGeom prst="ellipse">
              <a:avLst/>
            </a:prstGeom>
            <a:grpFill/>
            <a:ln w="25400">
              <a:solidFill>
                <a:srgbClr val="FFFFFF"/>
              </a:solidFill>
              <a:round/>
              <a:headEnd/>
              <a:tailEnd/>
            </a:ln>
            <a:extLst/>
          </p:spPr>
          <p:txBody>
            <a:bodyPr/>
            <a:lstStyle/>
            <a:p>
              <a:pPr>
                <a:defRPr/>
              </a:pPr>
              <a:endParaRPr lang="zh-CN" altLang="en-US"/>
            </a:p>
          </p:txBody>
        </p:sp>
      </p:grpSp>
      <p:sp>
        <p:nvSpPr>
          <p:cNvPr id="8" name="Footer Placeholder 4"/>
          <p:cNvSpPr txBox="1">
            <a:spLocks/>
          </p:cNvSpPr>
          <p:nvPr userDrawn="1"/>
        </p:nvSpPr>
        <p:spPr>
          <a:xfrm>
            <a:off x="801688" y="6272213"/>
            <a:ext cx="4746625" cy="365125"/>
          </a:xfrm>
          <a:prstGeom prst="rect">
            <a:avLst/>
          </a:prstGeom>
        </p:spPr>
        <p:txBody>
          <a:bodyPr anchor="ctr"/>
          <a:lstStyle>
            <a:lvl1pPr>
              <a:defRPr kumimoji="1" sz="3600" b="1">
                <a:solidFill>
                  <a:schemeClr val="tx1"/>
                </a:solidFill>
                <a:latin typeface="宋体" charset="0"/>
                <a:ea typeface="宋体" charset="0"/>
                <a:cs typeface="宋体" charset="0"/>
              </a:defRPr>
            </a:lvl1pPr>
            <a:lvl2pPr marL="742950" indent="-285750">
              <a:defRPr kumimoji="1" sz="3600" b="1">
                <a:solidFill>
                  <a:schemeClr val="tx1"/>
                </a:solidFill>
                <a:latin typeface="宋体" charset="0"/>
                <a:ea typeface="宋体" charset="0"/>
                <a:cs typeface="宋体" charset="0"/>
              </a:defRPr>
            </a:lvl2pPr>
            <a:lvl3pPr marL="1143000" indent="-228600">
              <a:defRPr kumimoji="1" sz="3600" b="1">
                <a:solidFill>
                  <a:schemeClr val="tx1"/>
                </a:solidFill>
                <a:latin typeface="宋体" charset="0"/>
                <a:ea typeface="宋体" charset="0"/>
                <a:cs typeface="宋体" charset="0"/>
              </a:defRPr>
            </a:lvl3pPr>
            <a:lvl4pPr marL="1600200" indent="-228600">
              <a:defRPr kumimoji="1" sz="3600" b="1">
                <a:solidFill>
                  <a:schemeClr val="tx1"/>
                </a:solidFill>
                <a:latin typeface="宋体" charset="0"/>
                <a:ea typeface="宋体" charset="0"/>
                <a:cs typeface="宋体" charset="0"/>
              </a:defRPr>
            </a:lvl4pPr>
            <a:lvl5pPr marL="2057400" indent="-228600">
              <a:defRPr kumimoji="1" sz="3600" b="1">
                <a:solidFill>
                  <a:schemeClr val="tx1"/>
                </a:solidFill>
                <a:latin typeface="宋体" charset="0"/>
                <a:ea typeface="宋体" charset="0"/>
                <a:cs typeface="宋体" charset="0"/>
              </a:defRPr>
            </a:lvl5pPr>
            <a:lvl6pPr marL="2514600" indent="-228600" eaLnBrk="0" fontAlgn="base" hangingPunct="0">
              <a:spcBef>
                <a:spcPct val="0"/>
              </a:spcBef>
              <a:spcAft>
                <a:spcPct val="0"/>
              </a:spcAft>
              <a:defRPr kumimoji="1" sz="3600" b="1">
                <a:solidFill>
                  <a:schemeClr val="tx1"/>
                </a:solidFill>
                <a:latin typeface="宋体" charset="0"/>
                <a:ea typeface="宋体" charset="0"/>
                <a:cs typeface="宋体" charset="0"/>
              </a:defRPr>
            </a:lvl6pPr>
            <a:lvl7pPr marL="2971800" indent="-228600" eaLnBrk="0" fontAlgn="base" hangingPunct="0">
              <a:spcBef>
                <a:spcPct val="0"/>
              </a:spcBef>
              <a:spcAft>
                <a:spcPct val="0"/>
              </a:spcAft>
              <a:defRPr kumimoji="1" sz="3600" b="1">
                <a:solidFill>
                  <a:schemeClr val="tx1"/>
                </a:solidFill>
                <a:latin typeface="宋体" charset="0"/>
                <a:ea typeface="宋体" charset="0"/>
                <a:cs typeface="宋体" charset="0"/>
              </a:defRPr>
            </a:lvl7pPr>
            <a:lvl8pPr marL="3429000" indent="-228600" eaLnBrk="0" fontAlgn="base" hangingPunct="0">
              <a:spcBef>
                <a:spcPct val="0"/>
              </a:spcBef>
              <a:spcAft>
                <a:spcPct val="0"/>
              </a:spcAft>
              <a:defRPr kumimoji="1" sz="3600" b="1">
                <a:solidFill>
                  <a:schemeClr val="tx1"/>
                </a:solidFill>
                <a:latin typeface="宋体" charset="0"/>
                <a:ea typeface="宋体" charset="0"/>
                <a:cs typeface="宋体" charset="0"/>
              </a:defRPr>
            </a:lvl8pPr>
            <a:lvl9pPr marL="3886200" indent="-228600" eaLnBrk="0" fontAlgn="base" hangingPunct="0">
              <a:spcBef>
                <a:spcPct val="0"/>
              </a:spcBef>
              <a:spcAft>
                <a:spcPct val="0"/>
              </a:spcAft>
              <a:defRPr kumimoji="1" sz="3600" b="1">
                <a:solidFill>
                  <a:schemeClr val="tx1"/>
                </a:solidFill>
                <a:latin typeface="宋体" charset="0"/>
                <a:ea typeface="宋体" charset="0"/>
                <a:cs typeface="宋体" charset="0"/>
              </a:defRPr>
            </a:lvl9pPr>
          </a:lstStyle>
          <a:p>
            <a:pPr algn="l" eaLnBrk="1" hangingPunct="1">
              <a:defRPr/>
            </a:pPr>
            <a:r>
              <a:rPr kumimoji="0" lang="zh-CN" altLang="en-US" sz="1000" b="0" dirty="0" smtClean="0">
                <a:solidFill>
                  <a:srgbClr val="FF0000"/>
                </a:solidFill>
                <a:latin typeface="新宋体" charset="0"/>
                <a:ea typeface="华文行楷" charset="0"/>
                <a:cs typeface="华文行楷" charset="0"/>
              </a:rPr>
              <a:t>计算机学院数据库所</a:t>
            </a:r>
            <a:r>
              <a:rPr kumimoji="0" lang="en-US" altLang="zh-CN" sz="1000" b="0" dirty="0" smtClean="0">
                <a:solidFill>
                  <a:srgbClr val="FF0000"/>
                </a:solidFill>
                <a:latin typeface="新宋体" charset="0"/>
                <a:ea typeface="华文行楷" charset="0"/>
                <a:cs typeface="华文行楷" charset="0"/>
              </a:rPr>
              <a:t> Zuo</a:t>
            </a:r>
            <a:endParaRPr lang="en-US" altLang="zh-CN" sz="1000" dirty="0" smtClean="0">
              <a:solidFill>
                <a:srgbClr val="456968"/>
              </a:solidFill>
            </a:endParaRPr>
          </a:p>
        </p:txBody>
      </p:sp>
      <p:sp>
        <p:nvSpPr>
          <p:cNvPr id="2" name="Title 1"/>
          <p:cNvSpPr>
            <a:spLocks noGrp="1"/>
          </p:cNvSpPr>
          <p:nvPr>
            <p:ph type="title"/>
          </p:nvPr>
        </p:nvSpPr>
        <p:spPr>
          <a:xfrm>
            <a:off x="1625346" y="1225296"/>
            <a:ext cx="6960870" cy="3520440"/>
          </a:xfrm>
        </p:spPr>
        <p:txBody>
          <a:bodyPr/>
          <a:lstStyle>
            <a:lvl1pPr>
              <a:lnSpc>
                <a:spcPct val="85000"/>
              </a:lnSpc>
              <a:defRPr sz="6600" b="1"/>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ormAutofit/>
          </a:bodyPr>
          <a:lstStyle>
            <a:lvl1pPr marL="0" indent="0">
              <a:buNone/>
              <a:defRPr lang="en-US" sz="2000" smtClean="0">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dirty="0" smtClean="0"/>
              <a:t>Click to edit Master text styles</a:t>
            </a:r>
          </a:p>
          <a:p>
            <a:pPr lvl="1"/>
            <a:r>
              <a:rPr lang="en-US" altLang="zh-CN" dirty="0" smtClean="0"/>
              <a:t>Second level</a:t>
            </a:r>
          </a:p>
        </p:txBody>
      </p:sp>
      <p:sp>
        <p:nvSpPr>
          <p:cNvPr id="9" name="Date Placeholder 3"/>
          <p:cNvSpPr>
            <a:spLocks noGrp="1"/>
          </p:cNvSpPr>
          <p:nvPr>
            <p:ph type="dt" sz="half" idx="10"/>
          </p:nvPr>
        </p:nvSpPr>
        <p:spPr>
          <a:xfrm>
            <a:off x="6445250" y="6272213"/>
            <a:ext cx="1982788" cy="365125"/>
          </a:xfrm>
        </p:spPr>
        <p:txBody>
          <a:bodyPr/>
          <a:lstStyle>
            <a:lvl1pPr>
              <a:defRPr/>
            </a:lvl1pPr>
          </a:lstStyle>
          <a:p>
            <a:pPr>
              <a:defRPr/>
            </a:pPr>
            <a:fld id="{9B84E933-D241-854E-9091-8D94331FE17C}" type="datetimeFigureOut">
              <a:rPr lang="en-US" altLang="zh-CN"/>
              <a:pPr>
                <a:defRPr/>
              </a:pPr>
              <a:t>18-4-27</a:t>
            </a:fld>
            <a:endParaRPr lang="en-US" altLang="zh-CN"/>
          </a:p>
        </p:txBody>
      </p:sp>
      <p:sp>
        <p:nvSpPr>
          <p:cNvPr id="10" name="Slide Number Placeholder 5"/>
          <p:cNvSpPr>
            <a:spLocks noGrp="1"/>
          </p:cNvSpPr>
          <p:nvPr>
            <p:ph type="sldNum" sz="quarter" idx="11"/>
          </p:nvPr>
        </p:nvSpPr>
        <p:spPr>
          <a:xfrm>
            <a:off x="646113" y="2508250"/>
            <a:ext cx="890587" cy="720725"/>
          </a:xfrm>
        </p:spPr>
        <p:txBody>
          <a:bodyPr/>
          <a:lstStyle>
            <a:lvl1pPr>
              <a:defRPr sz="2800"/>
            </a:lvl1pPr>
          </a:lstStyle>
          <a:p>
            <a:pPr>
              <a:defRPr/>
            </a:pPr>
            <a:endParaRPr lang="en-US" altLang="zh-CN"/>
          </a:p>
        </p:txBody>
      </p:sp>
    </p:spTree>
    <p:extLst>
      <p:ext uri="{BB962C8B-B14F-4D97-AF65-F5344CB8AC3E}">
        <p14:creationId xmlns:p14="http://schemas.microsoft.com/office/powerpoint/2010/main" val="78399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0" y="1268760"/>
            <a:ext cx="3657600" cy="4903440"/>
          </a:xfrm>
        </p:spPr>
        <p:txBody>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792218" y="1268760"/>
            <a:ext cx="3657600" cy="4903440"/>
          </a:xfrm>
        </p:spPr>
        <p:txBody>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D232B695-A9E0-5C41-82C5-C24F0593C8CA}" type="datetimeFigureOut">
              <a:rPr lang="en-US" altLang="zh-CN"/>
              <a:pPr>
                <a:defRPr/>
              </a:pPr>
              <a:t>18-4-27</a:t>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zh-CN" altLang="en-US"/>
              <a:t>计算机学院数据库所  </a:t>
            </a:r>
            <a:r>
              <a:rPr lang="en-US" altLang="zh-CN"/>
              <a:t>Zuo</a:t>
            </a:r>
          </a:p>
        </p:txBody>
      </p:sp>
      <p:sp>
        <p:nvSpPr>
          <p:cNvPr id="7" name="Slide Number Placeholder 5"/>
          <p:cNvSpPr>
            <a:spLocks noGrp="1"/>
          </p:cNvSpPr>
          <p:nvPr>
            <p:ph type="sldNum" sz="quarter" idx="12"/>
          </p:nvPr>
        </p:nvSpPr>
        <p:spPr/>
        <p:txBody>
          <a:bodyPr/>
          <a:lstStyle>
            <a:lvl1pPr>
              <a:defRPr/>
            </a:lvl1pPr>
          </a:lstStyle>
          <a:p>
            <a:pPr>
              <a:defRPr/>
            </a:pPr>
            <a:fld id="{7B0855F0-B929-EE4C-B0E0-D9C92AF14A24}" type="slidenum">
              <a:rPr lang="en-US" altLang="zh-CN"/>
              <a:pPr>
                <a:defRPr/>
              </a:pPr>
              <a:t>‹#›</a:t>
            </a:fld>
            <a:endParaRPr lang="en-US" altLang="zh-CN"/>
          </a:p>
        </p:txBody>
      </p:sp>
    </p:spTree>
    <p:extLst>
      <p:ext uri="{BB962C8B-B14F-4D97-AF65-F5344CB8AC3E}">
        <p14:creationId xmlns:p14="http://schemas.microsoft.com/office/powerpoint/2010/main" val="21576298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2.png"/><Relationship Id="rId7" Type="http://schemas.openxmlformats.org/officeDocument/2006/relationships/image" Target="../media/image3.jpeg"/><Relationship Id="rId8"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026" name="Group 11"/>
          <p:cNvGrpSpPr>
            <a:grpSpLocks/>
          </p:cNvGrpSpPr>
          <p:nvPr/>
        </p:nvGrpSpPr>
        <p:grpSpPr bwMode="auto">
          <a:xfrm>
            <a:off x="8523288" y="6254750"/>
            <a:ext cx="392112" cy="393700"/>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6">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1037" name="Oval 8"/>
            <p:cNvSpPr>
              <a:spLocks noChangeAspect="1"/>
            </p:cNvSpPr>
            <p:nvPr/>
          </p:nvSpPr>
          <p:spPr bwMode="auto">
            <a:xfrm>
              <a:off x="8568766" y="5105400"/>
              <a:ext cx="320039" cy="320040"/>
            </a:xfrm>
            <a:prstGeom prst="ellipse">
              <a:avLst/>
            </a:prstGeom>
            <a:noFill/>
            <a:ln w="127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 name="Title Placeholder 1"/>
          <p:cNvSpPr>
            <a:spLocks noGrp="1"/>
          </p:cNvSpPr>
          <p:nvPr>
            <p:ph type="title"/>
          </p:nvPr>
        </p:nvSpPr>
        <p:spPr>
          <a:xfrm>
            <a:off x="685800" y="77874"/>
            <a:ext cx="7772400" cy="928688"/>
          </a:xfrm>
          <a:prstGeom prst="rect">
            <a:avLst/>
          </a:prstGeom>
        </p:spPr>
        <p:txBody>
          <a:bodyPr vert="horz" wrap="square" lIns="91440" tIns="45720" rIns="91440" bIns="45720" numCol="1" anchor="ctr" anchorCtr="0" compatLnSpc="1">
            <a:prstTxWarp prst="textNoShape">
              <a:avLst/>
            </a:prstTxWarp>
            <a:normAutofit/>
          </a:bodyPr>
          <a:lstStyle/>
          <a:p>
            <a:pPr lvl="0"/>
            <a:r>
              <a:rPr lang="zh-CN" altLang="en-US" dirty="0"/>
              <a:t>单击此处编辑母版标题样式</a:t>
            </a:r>
            <a:endParaRPr lang="en-US" dirty="0"/>
          </a:p>
        </p:txBody>
      </p:sp>
      <p:sp>
        <p:nvSpPr>
          <p:cNvPr id="1028" name="Text Placeholder 2"/>
          <p:cNvSpPr>
            <a:spLocks noGrp="1"/>
          </p:cNvSpPr>
          <p:nvPr>
            <p:ph type="body" idx="1"/>
          </p:nvPr>
        </p:nvSpPr>
        <p:spPr bwMode="auto">
          <a:xfrm>
            <a:off x="685800" y="1102961"/>
            <a:ext cx="7772400" cy="5035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5992813" y="6272213"/>
            <a:ext cx="2454275"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456968"/>
                </a:solidFill>
              </a:defRPr>
            </a:lvl1pPr>
          </a:lstStyle>
          <a:p>
            <a:pPr>
              <a:defRPr/>
            </a:pPr>
            <a:fld id="{3E12753A-9817-AB46-81C3-87296064969C}" type="datetimeFigureOut">
              <a:rPr lang="en-US" altLang="zh-CN"/>
              <a:pPr>
                <a:defRPr/>
              </a:pPr>
              <a:t>18-4-27</a:t>
            </a:fld>
            <a:endParaRPr lang="en-US" altLang="zh-CN"/>
          </a:p>
        </p:txBody>
      </p:sp>
      <p:sp>
        <p:nvSpPr>
          <p:cNvPr id="5" name="Footer Placeholder 4"/>
          <p:cNvSpPr>
            <a:spLocks noGrp="1"/>
          </p:cNvSpPr>
          <p:nvPr>
            <p:ph type="ftr" sz="quarter" idx="3"/>
          </p:nvPr>
        </p:nvSpPr>
        <p:spPr>
          <a:xfrm>
            <a:off x="685800" y="6272213"/>
            <a:ext cx="4745038" cy="365125"/>
          </a:xfrm>
          <a:prstGeom prst="rect">
            <a:avLst/>
          </a:prstGeom>
        </p:spPr>
        <p:txBody>
          <a:bodyPr vert="horz" wrap="square" lIns="91440" tIns="45720" rIns="91440" bIns="45720" numCol="1" anchor="ctr" anchorCtr="0" compatLnSpc="1">
            <a:prstTxWarp prst="textNoShape">
              <a:avLst/>
            </a:prstTxWarp>
          </a:bodyPr>
          <a:lstStyle>
            <a:lvl1pPr algn="l">
              <a:defRPr sz="1000">
                <a:solidFill>
                  <a:srgbClr val="FF0000"/>
                </a:solidFill>
              </a:defRPr>
            </a:lvl1pPr>
          </a:lstStyle>
          <a:p>
            <a:pPr>
              <a:defRPr/>
            </a:pPr>
            <a:r>
              <a:rPr lang="zh-CN" altLang="en-US"/>
              <a:t>计算机学院数据库所  </a:t>
            </a:r>
            <a:r>
              <a:rPr lang="en-US" altLang="zh-CN"/>
              <a:t>Zuo</a:t>
            </a:r>
            <a:endParaRPr lang="en-US" altLang="zh-CN" dirty="0"/>
          </a:p>
        </p:txBody>
      </p:sp>
      <p:sp>
        <p:nvSpPr>
          <p:cNvPr id="6" name="Slide Number Placeholder 5"/>
          <p:cNvSpPr>
            <a:spLocks noGrp="1"/>
          </p:cNvSpPr>
          <p:nvPr>
            <p:ph type="sldNum" sz="quarter" idx="4"/>
          </p:nvPr>
        </p:nvSpPr>
        <p:spPr>
          <a:xfrm>
            <a:off x="8483600" y="6272213"/>
            <a:ext cx="479425" cy="365125"/>
          </a:xfrm>
          <a:prstGeom prst="rect">
            <a:avLst/>
          </a:prstGeom>
        </p:spPr>
        <p:txBody>
          <a:bodyPr vert="horz" wrap="square" lIns="91440" tIns="45720" rIns="91440" bIns="45720" numCol="1" anchor="ctr" anchorCtr="0" compatLnSpc="1">
            <a:prstTxWarp prst="textNoShape">
              <a:avLst/>
            </a:prstTxWarp>
          </a:bodyPr>
          <a:lstStyle>
            <a:lvl1pPr algn="ctr">
              <a:defRPr sz="1100">
                <a:solidFill>
                  <a:srgbClr val="FFFFFF"/>
                </a:solidFill>
                <a:latin typeface="Arial" charset="0"/>
              </a:defRPr>
            </a:lvl1pPr>
          </a:lstStyle>
          <a:p>
            <a:pPr>
              <a:defRPr/>
            </a:pPr>
            <a:fld id="{43D91766-30F0-2943-8B19-C1D8EC738A46}" type="slidenum">
              <a:rPr lang="en-US" altLang="zh-CN"/>
              <a:pPr>
                <a:defRPr/>
              </a:pPr>
              <a:t>‹#›</a:t>
            </a:fld>
            <a:endParaRPr lang="en-US" altLang="zh-CN" dirty="0"/>
          </a:p>
        </p:txBody>
      </p:sp>
      <p:pic>
        <p:nvPicPr>
          <p:cNvPr id="1032" name="Picture 19" descr="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400800" y="0"/>
            <a:ext cx="2743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连接符 10"/>
          <p:cNvCxnSpPr/>
          <p:nvPr userDrawn="1"/>
        </p:nvCxnSpPr>
        <p:spPr>
          <a:xfrm>
            <a:off x="685800" y="949267"/>
            <a:ext cx="7772400" cy="0"/>
          </a:xfrm>
          <a:prstGeom prst="line">
            <a:avLst/>
          </a:prstGeom>
          <a:ln w="57150">
            <a:gradFill>
              <a:gsLst>
                <a:gs pos="42839">
                  <a:srgbClr val="BFC9E3"/>
                </a:gs>
                <a:gs pos="23000">
                  <a:srgbClr val="CBD3E8"/>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65301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Lst>
  <p:timing>
    <p:tnLst>
      <p:par>
        <p:cTn xmlns:p14="http://schemas.microsoft.com/office/powerpoint/2010/main" id="1" dur="indefinite" restart="never" nodeType="tmRoot"/>
      </p:par>
    </p:tnLst>
  </p:timing>
  <p:hf hdr="0" ftr="0"/>
  <p:txStyles>
    <p:titleStyle>
      <a:lvl1pPr algn="l" rtl="0" eaLnBrk="0" fontAlgn="base" hangingPunct="0">
        <a:lnSpc>
          <a:spcPct val="90000"/>
        </a:lnSpc>
        <a:spcBef>
          <a:spcPct val="0"/>
        </a:spcBef>
        <a:spcAft>
          <a:spcPct val="0"/>
        </a:spcAft>
        <a:defRPr sz="3600" b="1" kern="1200">
          <a:blipFill>
            <a:blip r:embed="rId8">
              <a:extLst>
                <a:ext uri="{28A0092B-C50C-407E-A947-70E740481C1C}">
                  <a14:useLocalDpi xmlns:a14="http://schemas.microsoft.com/office/drawing/2010/main" val="0"/>
                </a:ext>
              </a:extLst>
            </a:blip>
            <a:tile tx="6350" ty="-127000" sx="65000" sy="64000" flip="none" algn="tl"/>
          </a:blipFill>
          <a:latin typeface="+mj-lt"/>
          <a:ea typeface="+mj-ea"/>
          <a:cs typeface="黑体" charset="0"/>
        </a:defRPr>
      </a:lvl1pPr>
      <a:lvl2pPr algn="l" rtl="0" eaLnBrk="0" fontAlgn="base" hangingPunct="0">
        <a:lnSpc>
          <a:spcPct val="90000"/>
        </a:lnSpc>
        <a:spcBef>
          <a:spcPct val="0"/>
        </a:spcBef>
        <a:spcAft>
          <a:spcPct val="0"/>
        </a:spcAft>
        <a:defRPr sz="3600" b="1">
          <a:solidFill>
            <a:schemeClr val="tx1"/>
          </a:solidFill>
          <a:latin typeface="Arial Black" panose="020B0A04020102020204" pitchFamily="34" charset="0"/>
          <a:ea typeface="黑体" panose="02010609060101010101" pitchFamily="49" charset="-122"/>
          <a:cs typeface="黑体" charset="0"/>
        </a:defRPr>
      </a:lvl2pPr>
      <a:lvl3pPr algn="l" rtl="0" eaLnBrk="0" fontAlgn="base" hangingPunct="0">
        <a:lnSpc>
          <a:spcPct val="90000"/>
        </a:lnSpc>
        <a:spcBef>
          <a:spcPct val="0"/>
        </a:spcBef>
        <a:spcAft>
          <a:spcPct val="0"/>
        </a:spcAft>
        <a:defRPr sz="3600" b="1">
          <a:solidFill>
            <a:schemeClr val="tx1"/>
          </a:solidFill>
          <a:latin typeface="Arial Black" panose="020B0A04020102020204" pitchFamily="34" charset="0"/>
          <a:ea typeface="黑体" panose="02010609060101010101" pitchFamily="49" charset="-122"/>
          <a:cs typeface="黑体" charset="0"/>
        </a:defRPr>
      </a:lvl3pPr>
      <a:lvl4pPr algn="l" rtl="0" eaLnBrk="0" fontAlgn="base" hangingPunct="0">
        <a:lnSpc>
          <a:spcPct val="90000"/>
        </a:lnSpc>
        <a:spcBef>
          <a:spcPct val="0"/>
        </a:spcBef>
        <a:spcAft>
          <a:spcPct val="0"/>
        </a:spcAft>
        <a:defRPr sz="3600" b="1">
          <a:solidFill>
            <a:schemeClr val="tx1"/>
          </a:solidFill>
          <a:latin typeface="Arial Black" panose="020B0A04020102020204" pitchFamily="34" charset="0"/>
          <a:ea typeface="黑体" panose="02010609060101010101" pitchFamily="49" charset="-122"/>
          <a:cs typeface="黑体" charset="0"/>
        </a:defRPr>
      </a:lvl4pPr>
      <a:lvl5pPr algn="l" rtl="0" eaLnBrk="0" fontAlgn="base" hangingPunct="0">
        <a:lnSpc>
          <a:spcPct val="90000"/>
        </a:lnSpc>
        <a:spcBef>
          <a:spcPct val="0"/>
        </a:spcBef>
        <a:spcAft>
          <a:spcPct val="0"/>
        </a:spcAft>
        <a:defRPr sz="3600" b="1">
          <a:solidFill>
            <a:schemeClr val="tx1"/>
          </a:solidFill>
          <a:latin typeface="Arial Black" panose="020B0A04020102020204" pitchFamily="34" charset="0"/>
          <a:ea typeface="黑体" panose="02010609060101010101" pitchFamily="49" charset="-122"/>
          <a:cs typeface="黑体" charset="0"/>
        </a:defRPr>
      </a:lvl5pPr>
      <a:lvl6pPr marL="457200" algn="l" rtl="0" fontAlgn="base">
        <a:lnSpc>
          <a:spcPct val="90000"/>
        </a:lnSpc>
        <a:spcBef>
          <a:spcPct val="0"/>
        </a:spcBef>
        <a:spcAft>
          <a:spcPct val="0"/>
        </a:spcAft>
        <a:defRPr sz="4200" b="1">
          <a:solidFill>
            <a:schemeClr val="tx1"/>
          </a:solidFill>
          <a:latin typeface="Arial Black" panose="020B0A04020102020204" pitchFamily="34" charset="0"/>
          <a:ea typeface="黑体" panose="02010609060101010101" pitchFamily="49" charset="-122"/>
        </a:defRPr>
      </a:lvl6pPr>
      <a:lvl7pPr marL="914400" algn="l" rtl="0" fontAlgn="base">
        <a:lnSpc>
          <a:spcPct val="90000"/>
        </a:lnSpc>
        <a:spcBef>
          <a:spcPct val="0"/>
        </a:spcBef>
        <a:spcAft>
          <a:spcPct val="0"/>
        </a:spcAft>
        <a:defRPr sz="4200" b="1">
          <a:solidFill>
            <a:schemeClr val="tx1"/>
          </a:solidFill>
          <a:latin typeface="Arial Black" panose="020B0A04020102020204" pitchFamily="34" charset="0"/>
          <a:ea typeface="黑体" panose="02010609060101010101" pitchFamily="49" charset="-122"/>
        </a:defRPr>
      </a:lvl7pPr>
      <a:lvl8pPr marL="1371600" algn="l" rtl="0" fontAlgn="base">
        <a:lnSpc>
          <a:spcPct val="90000"/>
        </a:lnSpc>
        <a:spcBef>
          <a:spcPct val="0"/>
        </a:spcBef>
        <a:spcAft>
          <a:spcPct val="0"/>
        </a:spcAft>
        <a:defRPr sz="4200" b="1">
          <a:solidFill>
            <a:schemeClr val="tx1"/>
          </a:solidFill>
          <a:latin typeface="Arial Black" panose="020B0A04020102020204" pitchFamily="34" charset="0"/>
          <a:ea typeface="黑体" panose="02010609060101010101" pitchFamily="49" charset="-122"/>
        </a:defRPr>
      </a:lvl8pPr>
      <a:lvl9pPr marL="1828800" algn="l" rtl="0" fontAlgn="base">
        <a:lnSpc>
          <a:spcPct val="90000"/>
        </a:lnSpc>
        <a:spcBef>
          <a:spcPct val="0"/>
        </a:spcBef>
        <a:spcAft>
          <a:spcPct val="0"/>
        </a:spcAft>
        <a:defRPr sz="4200" b="1">
          <a:solidFill>
            <a:schemeClr val="tx1"/>
          </a:solidFill>
          <a:latin typeface="Arial Black" panose="020B0A04020102020204" pitchFamily="34" charset="0"/>
          <a:ea typeface="黑体" panose="02010609060101010101" pitchFamily="49" charset="-122"/>
        </a:defRPr>
      </a:lvl9pPr>
    </p:titleStyle>
    <p:bodyStyle>
      <a:lvl1pPr marL="182563" indent="-182563" algn="l" rtl="0" eaLnBrk="0" fontAlgn="base" hangingPunct="0">
        <a:lnSpc>
          <a:spcPct val="100000"/>
        </a:lnSpc>
        <a:spcBef>
          <a:spcPts val="600"/>
        </a:spcBef>
        <a:spcAft>
          <a:spcPts val="0"/>
        </a:spcAft>
        <a:buClr>
          <a:schemeClr val="accent1"/>
        </a:buClr>
        <a:buSzPct val="85000"/>
        <a:buFont typeface="Wingdings" charset="0"/>
        <a:buChar char="§"/>
        <a:defRPr sz="2800" kern="1200">
          <a:solidFill>
            <a:schemeClr val="tx1"/>
          </a:solidFill>
          <a:latin typeface="+mn-lt"/>
          <a:ea typeface="+mn-ea"/>
          <a:cs typeface="黑体" charset="0"/>
        </a:defRPr>
      </a:lvl1pPr>
      <a:lvl2pPr marL="457200" indent="-182563" algn="l" rtl="0" eaLnBrk="0" fontAlgn="base" hangingPunct="0">
        <a:lnSpc>
          <a:spcPct val="100000"/>
        </a:lnSpc>
        <a:spcBef>
          <a:spcPts val="600"/>
        </a:spcBef>
        <a:spcAft>
          <a:spcPts val="0"/>
        </a:spcAft>
        <a:buClr>
          <a:schemeClr val="accent1"/>
        </a:buClr>
        <a:buSzPct val="85000"/>
        <a:buFont typeface="Wingdings" charset="0"/>
        <a:buChar char="§"/>
        <a:defRPr sz="2400" kern="1200">
          <a:solidFill>
            <a:schemeClr val="tx1"/>
          </a:solidFill>
          <a:latin typeface="+mn-lt"/>
          <a:ea typeface="+mn-ea"/>
          <a:cs typeface="黑体" charset="0"/>
        </a:defRPr>
      </a:lvl2pPr>
      <a:lvl3pPr marL="730250" indent="-182563" algn="l" rtl="0" eaLnBrk="0" fontAlgn="base" hangingPunct="0">
        <a:lnSpc>
          <a:spcPct val="100000"/>
        </a:lnSpc>
        <a:spcBef>
          <a:spcPts val="600"/>
        </a:spcBef>
        <a:spcAft>
          <a:spcPts val="0"/>
        </a:spcAft>
        <a:buClr>
          <a:schemeClr val="accent1"/>
        </a:buClr>
        <a:buSzPct val="85000"/>
        <a:buFont typeface="Wingdings" charset="0"/>
        <a:buChar char="§"/>
        <a:defRPr sz="2400" kern="1200">
          <a:solidFill>
            <a:schemeClr val="tx1"/>
          </a:solidFill>
          <a:latin typeface="+mn-lt"/>
          <a:ea typeface="+mn-ea"/>
          <a:cs typeface="黑体" charset="0"/>
        </a:defRPr>
      </a:lvl3pPr>
      <a:lvl4pPr marL="1004888" indent="-182563" algn="l" rtl="0" eaLnBrk="0" fontAlgn="base" hangingPunct="0">
        <a:lnSpc>
          <a:spcPct val="100000"/>
        </a:lnSpc>
        <a:spcBef>
          <a:spcPts val="600"/>
        </a:spcBef>
        <a:spcAft>
          <a:spcPts val="0"/>
        </a:spcAft>
        <a:buClr>
          <a:schemeClr val="accent1"/>
        </a:buClr>
        <a:buSzPct val="85000"/>
        <a:buFont typeface="Wingdings" charset="0"/>
        <a:buChar char="§"/>
        <a:defRPr sz="2400" kern="1200">
          <a:solidFill>
            <a:schemeClr val="tx1"/>
          </a:solidFill>
          <a:latin typeface="+mn-lt"/>
          <a:ea typeface="+mn-ea"/>
          <a:cs typeface="黑体" charset="0"/>
        </a:defRPr>
      </a:lvl4pPr>
      <a:lvl5pPr marL="1279525" indent="-182563" algn="l" rtl="0" eaLnBrk="0" fontAlgn="base" hangingPunct="0">
        <a:lnSpc>
          <a:spcPct val="100000"/>
        </a:lnSpc>
        <a:spcBef>
          <a:spcPts val="600"/>
        </a:spcBef>
        <a:spcAft>
          <a:spcPts val="0"/>
        </a:spcAft>
        <a:buClr>
          <a:schemeClr val="accent1"/>
        </a:buClr>
        <a:buSzPct val="85000"/>
        <a:buFont typeface="Wingdings" charset="0"/>
        <a:buChar char="§"/>
        <a:defRPr sz="2400" kern="1200">
          <a:solidFill>
            <a:schemeClr val="tx1"/>
          </a:solidFill>
          <a:latin typeface="+mn-lt"/>
          <a:ea typeface="+mn-ea"/>
          <a:cs typeface="黑体" charset="0"/>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bwMode="auto">
          <a:xfrm>
            <a:off x="1625600" y="1225550"/>
            <a:ext cx="6961188" cy="3170604"/>
          </a:xfrm>
        </p:spPr>
        <p:txBody>
          <a:bodyPr/>
          <a:lstStyle/>
          <a:p>
            <a:pPr eaLnBrk="1" hangingPunct="1">
              <a:lnSpc>
                <a:spcPct val="120000"/>
              </a:lnSpc>
            </a:pPr>
            <a:r>
              <a:rPr lang="zh-CN" altLang="en-US" sz="4800" dirty="0" smtClean="0">
                <a:solidFill>
                  <a:schemeClr val="tx1"/>
                </a:solidFill>
                <a:latin typeface="Arial Black" charset="0"/>
                <a:ea typeface="黑体" charset="0"/>
              </a:rPr>
              <a:t>第四章 数据库安全性</a:t>
            </a:r>
            <a:endParaRPr lang="en-US" altLang="zh-CN" sz="4800" dirty="0">
              <a:solidFill>
                <a:schemeClr val="tx1"/>
              </a:solidFill>
              <a:latin typeface="Arial Black" charset="0"/>
              <a:ea typeface="黑体" charset="0"/>
            </a:endParaRPr>
          </a:p>
        </p:txBody>
      </p:sp>
      <p:sp>
        <p:nvSpPr>
          <p:cNvPr id="10242" name="Text Placeholder 2"/>
          <p:cNvSpPr>
            <a:spLocks noGrp="1"/>
          </p:cNvSpPr>
          <p:nvPr>
            <p:ph type="body" idx="1"/>
          </p:nvPr>
        </p:nvSpPr>
        <p:spPr>
          <a:xfrm>
            <a:off x="1624013" y="5019675"/>
            <a:ext cx="6789737" cy="1066800"/>
          </a:xfrm>
        </p:spPr>
        <p:txBody>
          <a:bodyPr/>
          <a:lstStyle/>
          <a:p>
            <a:r>
              <a:rPr altLang="zh-CN" i="1">
                <a:solidFill>
                  <a:srgbClr val="800000"/>
                </a:solidFill>
                <a:latin typeface="Arial" charset="0"/>
                <a:ea typeface="黑体" charset="0"/>
              </a:rPr>
              <a:t>Principles</a:t>
            </a:r>
            <a:r>
              <a:rPr lang="zh-CN" altLang="en-US" i="1">
                <a:solidFill>
                  <a:srgbClr val="800000"/>
                </a:solidFill>
                <a:latin typeface="Arial" charset="0"/>
                <a:ea typeface="黑体" charset="0"/>
              </a:rPr>
              <a:t> </a:t>
            </a:r>
            <a:r>
              <a:rPr altLang="zh-CN" i="1">
                <a:solidFill>
                  <a:srgbClr val="800000"/>
                </a:solidFill>
                <a:latin typeface="Arial" charset="0"/>
                <a:ea typeface="黑体" charset="0"/>
              </a:rPr>
              <a:t>of</a:t>
            </a:r>
            <a:r>
              <a:rPr lang="zh-CN" altLang="en-US" i="1">
                <a:solidFill>
                  <a:srgbClr val="800000"/>
                </a:solidFill>
                <a:latin typeface="Arial" charset="0"/>
                <a:ea typeface="黑体" charset="0"/>
              </a:rPr>
              <a:t> </a:t>
            </a:r>
            <a:r>
              <a:rPr altLang="zh-CN" i="1">
                <a:solidFill>
                  <a:srgbClr val="800000"/>
                </a:solidFill>
                <a:latin typeface="Arial" charset="0"/>
                <a:ea typeface="黑体" charset="0"/>
              </a:rPr>
              <a:t>Database</a:t>
            </a:r>
            <a:r>
              <a:rPr lang="zh-CN" altLang="en-US" i="1">
                <a:solidFill>
                  <a:srgbClr val="800000"/>
                </a:solidFill>
                <a:latin typeface="Arial" charset="0"/>
                <a:ea typeface="黑体" charset="0"/>
              </a:rPr>
              <a:t> </a:t>
            </a:r>
            <a:r>
              <a:rPr altLang="zh-CN" i="1">
                <a:solidFill>
                  <a:srgbClr val="800000"/>
                </a:solidFill>
                <a:latin typeface="Arial" charset="0"/>
                <a:ea typeface="黑体" charset="0"/>
              </a:rPr>
              <a:t>Systems</a:t>
            </a:r>
            <a:endParaRPr i="1">
              <a:solidFill>
                <a:srgbClr val="800000"/>
              </a:solidFill>
              <a:latin typeface="Arial" charset="0"/>
              <a:ea typeface="黑体" charset="0"/>
            </a:endParaRPr>
          </a:p>
        </p:txBody>
      </p:sp>
      <p:sp>
        <p:nvSpPr>
          <p:cNvPr id="1024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800" b="1">
                <a:solidFill>
                  <a:schemeClr val="tx1"/>
                </a:solidFill>
                <a:latin typeface="Times New Roman" charset="0"/>
                <a:ea typeface="宋体" charset="0"/>
                <a:cs typeface="宋体" charset="0"/>
              </a:defRPr>
            </a:lvl1pPr>
            <a:lvl2pPr marL="742950" indent="-285750">
              <a:defRPr kumimoji="1" sz="4800" b="1">
                <a:solidFill>
                  <a:schemeClr val="tx1"/>
                </a:solidFill>
                <a:latin typeface="Times New Roman" charset="0"/>
                <a:ea typeface="宋体" charset="0"/>
                <a:cs typeface="宋体" charset="0"/>
              </a:defRPr>
            </a:lvl2pPr>
            <a:lvl3pPr marL="1143000" indent="-228600">
              <a:defRPr kumimoji="1" sz="4800" b="1">
                <a:solidFill>
                  <a:schemeClr val="tx1"/>
                </a:solidFill>
                <a:latin typeface="Times New Roman" charset="0"/>
                <a:ea typeface="宋体" charset="0"/>
                <a:cs typeface="宋体" charset="0"/>
              </a:defRPr>
            </a:lvl3pPr>
            <a:lvl4pPr marL="1600200" indent="-228600">
              <a:defRPr kumimoji="1" sz="4800" b="1">
                <a:solidFill>
                  <a:schemeClr val="tx1"/>
                </a:solidFill>
                <a:latin typeface="Times New Roman" charset="0"/>
                <a:ea typeface="宋体" charset="0"/>
                <a:cs typeface="宋体" charset="0"/>
              </a:defRPr>
            </a:lvl4pPr>
            <a:lvl5pPr marL="2057400" indent="-228600">
              <a:defRPr kumimoji="1" sz="4800" b="1">
                <a:solidFill>
                  <a:schemeClr val="tx1"/>
                </a:solidFill>
                <a:latin typeface="Times New Roman" charset="0"/>
                <a:ea typeface="宋体" charset="0"/>
                <a:cs typeface="宋体" charset="0"/>
              </a:defRPr>
            </a:lvl5pPr>
            <a:lvl6pPr marL="2514600" indent="-228600" algn="ctr" eaLnBrk="0" fontAlgn="base" hangingPunct="0">
              <a:spcBef>
                <a:spcPct val="50000"/>
              </a:spcBef>
              <a:spcAft>
                <a:spcPct val="0"/>
              </a:spcAft>
              <a:defRPr kumimoji="1" sz="4800" b="1">
                <a:solidFill>
                  <a:schemeClr val="tx1"/>
                </a:solidFill>
                <a:latin typeface="Times New Roman" charset="0"/>
                <a:ea typeface="宋体" charset="0"/>
                <a:cs typeface="宋体" charset="0"/>
              </a:defRPr>
            </a:lvl6pPr>
            <a:lvl7pPr marL="2971800" indent="-228600" algn="ctr" eaLnBrk="0" fontAlgn="base" hangingPunct="0">
              <a:spcBef>
                <a:spcPct val="50000"/>
              </a:spcBef>
              <a:spcAft>
                <a:spcPct val="0"/>
              </a:spcAft>
              <a:defRPr kumimoji="1" sz="4800" b="1">
                <a:solidFill>
                  <a:schemeClr val="tx1"/>
                </a:solidFill>
                <a:latin typeface="Times New Roman" charset="0"/>
                <a:ea typeface="宋体" charset="0"/>
                <a:cs typeface="宋体" charset="0"/>
              </a:defRPr>
            </a:lvl7pPr>
            <a:lvl8pPr marL="3429000" indent="-228600" algn="ctr" eaLnBrk="0" fontAlgn="base" hangingPunct="0">
              <a:spcBef>
                <a:spcPct val="50000"/>
              </a:spcBef>
              <a:spcAft>
                <a:spcPct val="0"/>
              </a:spcAft>
              <a:defRPr kumimoji="1" sz="4800" b="1">
                <a:solidFill>
                  <a:schemeClr val="tx1"/>
                </a:solidFill>
                <a:latin typeface="Times New Roman" charset="0"/>
                <a:ea typeface="宋体" charset="0"/>
                <a:cs typeface="宋体" charset="0"/>
              </a:defRPr>
            </a:lvl8pPr>
            <a:lvl9pPr marL="3886200" indent="-228600" algn="ctr" eaLnBrk="0" fontAlgn="base" hangingPunct="0">
              <a:spcBef>
                <a:spcPct val="50000"/>
              </a:spcBef>
              <a:spcAft>
                <a:spcPct val="0"/>
              </a:spcAft>
              <a:defRPr kumimoji="1" sz="4800" b="1">
                <a:solidFill>
                  <a:schemeClr val="tx1"/>
                </a:solidFill>
                <a:latin typeface="Times New Roman" charset="0"/>
                <a:ea typeface="宋体" charset="0"/>
                <a:cs typeface="宋体" charset="0"/>
              </a:defRPr>
            </a:lvl9pPr>
          </a:lstStyle>
          <a:p>
            <a:fld id="{0AA92B63-86BD-F34A-816A-3604F9AA7743}" type="datetime1">
              <a:rPr lang="en-US" altLang="zh-CN" sz="1000">
                <a:solidFill>
                  <a:srgbClr val="456968"/>
                </a:solidFill>
                <a:latin typeface="宋体" charset="0"/>
              </a:rPr>
              <a:pPr/>
              <a:t>18-4-27</a:t>
            </a:fld>
            <a:endParaRPr lang="en-US" altLang="zh-CN" sz="1000">
              <a:solidFill>
                <a:srgbClr val="456968"/>
              </a:solidFill>
              <a:latin typeface="宋体" charset="0"/>
            </a:endParaRPr>
          </a:p>
        </p:txBody>
      </p:sp>
      <p:sp>
        <p:nvSpPr>
          <p:cNvPr id="11268" name="Slide Number Placeholder 4"/>
          <p:cNvSpPr>
            <a:spLocks noGrp="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800" b="1">
                <a:solidFill>
                  <a:schemeClr val="tx1"/>
                </a:solidFill>
                <a:latin typeface="Times New Roman" charset="0"/>
                <a:ea typeface="宋体" charset="0"/>
                <a:cs typeface="宋体" charset="0"/>
              </a:defRPr>
            </a:lvl1pPr>
            <a:lvl2pPr marL="742950" indent="-285750">
              <a:defRPr kumimoji="1" sz="4800" b="1">
                <a:solidFill>
                  <a:schemeClr val="tx1"/>
                </a:solidFill>
                <a:latin typeface="Times New Roman" charset="0"/>
                <a:ea typeface="宋体" charset="0"/>
                <a:cs typeface="宋体" charset="0"/>
              </a:defRPr>
            </a:lvl2pPr>
            <a:lvl3pPr marL="1143000" indent="-228600">
              <a:defRPr kumimoji="1" sz="4800" b="1">
                <a:solidFill>
                  <a:schemeClr val="tx1"/>
                </a:solidFill>
                <a:latin typeface="Times New Roman" charset="0"/>
                <a:ea typeface="宋体" charset="0"/>
                <a:cs typeface="宋体" charset="0"/>
              </a:defRPr>
            </a:lvl3pPr>
            <a:lvl4pPr marL="1600200" indent="-228600">
              <a:defRPr kumimoji="1" sz="4800" b="1">
                <a:solidFill>
                  <a:schemeClr val="tx1"/>
                </a:solidFill>
                <a:latin typeface="Times New Roman" charset="0"/>
                <a:ea typeface="宋体" charset="0"/>
                <a:cs typeface="宋体" charset="0"/>
              </a:defRPr>
            </a:lvl4pPr>
            <a:lvl5pPr marL="2057400" indent="-228600">
              <a:defRPr kumimoji="1" sz="4800" b="1">
                <a:solidFill>
                  <a:schemeClr val="tx1"/>
                </a:solidFill>
                <a:latin typeface="Times New Roman" charset="0"/>
                <a:ea typeface="宋体" charset="0"/>
                <a:cs typeface="宋体" charset="0"/>
              </a:defRPr>
            </a:lvl5pPr>
            <a:lvl6pPr marL="2514600" indent="-228600" algn="ctr" eaLnBrk="0" fontAlgn="base" hangingPunct="0">
              <a:spcBef>
                <a:spcPct val="50000"/>
              </a:spcBef>
              <a:spcAft>
                <a:spcPct val="0"/>
              </a:spcAft>
              <a:defRPr kumimoji="1" sz="4800" b="1">
                <a:solidFill>
                  <a:schemeClr val="tx1"/>
                </a:solidFill>
                <a:latin typeface="Times New Roman" charset="0"/>
                <a:ea typeface="宋体" charset="0"/>
                <a:cs typeface="宋体" charset="0"/>
              </a:defRPr>
            </a:lvl6pPr>
            <a:lvl7pPr marL="2971800" indent="-228600" algn="ctr" eaLnBrk="0" fontAlgn="base" hangingPunct="0">
              <a:spcBef>
                <a:spcPct val="50000"/>
              </a:spcBef>
              <a:spcAft>
                <a:spcPct val="0"/>
              </a:spcAft>
              <a:defRPr kumimoji="1" sz="4800" b="1">
                <a:solidFill>
                  <a:schemeClr val="tx1"/>
                </a:solidFill>
                <a:latin typeface="Times New Roman" charset="0"/>
                <a:ea typeface="宋体" charset="0"/>
                <a:cs typeface="宋体" charset="0"/>
              </a:defRPr>
            </a:lvl7pPr>
            <a:lvl8pPr marL="3429000" indent="-228600" algn="ctr" eaLnBrk="0" fontAlgn="base" hangingPunct="0">
              <a:spcBef>
                <a:spcPct val="50000"/>
              </a:spcBef>
              <a:spcAft>
                <a:spcPct val="0"/>
              </a:spcAft>
              <a:defRPr kumimoji="1" sz="4800" b="1">
                <a:solidFill>
                  <a:schemeClr val="tx1"/>
                </a:solidFill>
                <a:latin typeface="Times New Roman" charset="0"/>
                <a:ea typeface="宋体" charset="0"/>
                <a:cs typeface="宋体" charset="0"/>
              </a:defRPr>
            </a:lvl8pPr>
            <a:lvl9pPr marL="3886200" indent="-228600" algn="ctr" eaLnBrk="0" fontAlgn="base" hangingPunct="0">
              <a:spcBef>
                <a:spcPct val="50000"/>
              </a:spcBef>
              <a:spcAft>
                <a:spcPct val="0"/>
              </a:spcAft>
              <a:defRPr kumimoji="1" sz="4800" b="1">
                <a:solidFill>
                  <a:schemeClr val="tx1"/>
                </a:solidFill>
                <a:latin typeface="Times New Roman" charset="0"/>
                <a:ea typeface="宋体" charset="0"/>
                <a:cs typeface="宋体" charset="0"/>
              </a:defRPr>
            </a:lvl9pPr>
          </a:lstStyle>
          <a:p>
            <a:pPr>
              <a:defRPr/>
            </a:pPr>
            <a:r>
              <a:rPr lang="en-US" altLang="zh-CN" sz="2800" dirty="0">
                <a:solidFill>
                  <a:srgbClr val="FFFFFF"/>
                </a:solidFill>
                <a:latin typeface="+mj-lt"/>
              </a:rPr>
              <a:t>4</a:t>
            </a:r>
          </a:p>
        </p:txBody>
      </p:sp>
    </p:spTree>
    <p:extLst>
      <p:ext uri="{BB962C8B-B14F-4D97-AF65-F5344CB8AC3E}">
        <p14:creationId xmlns:p14="http://schemas.microsoft.com/office/powerpoint/2010/main" val="325268037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4.2 </a:t>
            </a:r>
            <a:r>
              <a:rPr lang="zh-CN" altLang="en-US" dirty="0"/>
              <a:t>数据库安全控制技术</a:t>
            </a:r>
            <a:r>
              <a:rPr lang="en-US" altLang="zh-CN" dirty="0"/>
              <a:t> </a:t>
            </a:r>
            <a:endParaRPr lang="en-US" dirty="0"/>
          </a:p>
        </p:txBody>
      </p:sp>
      <p:sp>
        <p:nvSpPr>
          <p:cNvPr id="3" name="Content Placeholder 2"/>
          <p:cNvSpPr>
            <a:spLocks noGrp="1"/>
          </p:cNvSpPr>
          <p:nvPr>
            <p:ph idx="1"/>
          </p:nvPr>
        </p:nvSpPr>
        <p:spPr>
          <a:xfrm>
            <a:off x="685800" y="900760"/>
            <a:ext cx="7772400" cy="5271441"/>
          </a:xfrm>
        </p:spPr>
        <p:txBody>
          <a:bodyPr/>
          <a:lstStyle/>
          <a:p>
            <a:r>
              <a:rPr lang="zh-CN" altLang="en-US" sz="2400" b="1" dirty="0"/>
              <a:t>计算机系统中，</a:t>
            </a:r>
            <a:r>
              <a:rPr lang="zh-CN" altLang="en-US" sz="2400" b="1" dirty="0" smtClean="0"/>
              <a:t>安全措施是一级一级层层设置</a:t>
            </a:r>
            <a:endParaRPr lang="en-US" altLang="zh-CN" sz="2400" b="1" dirty="0" smtClean="0"/>
          </a:p>
          <a:p>
            <a:endParaRPr lang="en-US" sz="2400" b="1" dirty="0"/>
          </a:p>
          <a:p>
            <a:endParaRPr lang="en-US" sz="2400" b="1" dirty="0" smtClean="0"/>
          </a:p>
          <a:p>
            <a:endParaRPr lang="en-US" sz="2400" b="1" dirty="0"/>
          </a:p>
          <a:p>
            <a:endParaRPr lang="en-US" sz="2400" b="1" dirty="0" smtClean="0"/>
          </a:p>
          <a:p>
            <a:pPr marL="34925"/>
            <a:r>
              <a:rPr lang="zh-CN" altLang="en-US" sz="2400" b="1" dirty="0">
                <a:latin typeface="微软雅黑" charset="0"/>
                <a:ea typeface="微软雅黑" charset="0"/>
                <a:cs typeface="微软雅黑" charset="0"/>
              </a:rPr>
              <a:t>非法使用数据库的情况</a:t>
            </a:r>
          </a:p>
          <a:p>
            <a:pPr marL="539750" lvl="1"/>
            <a:r>
              <a:rPr lang="zh-CN" altLang="en-US" b="1" dirty="0">
                <a:solidFill>
                  <a:srgbClr val="000099"/>
                </a:solidFill>
                <a:latin typeface="微软雅黑" charset="0"/>
                <a:ea typeface="微软雅黑" charset="0"/>
                <a:cs typeface="微软雅黑" charset="0"/>
              </a:rPr>
              <a:t>编写合法程序绕过</a:t>
            </a:r>
            <a:r>
              <a:rPr lang="en-US" altLang="zh-CN" b="1" dirty="0">
                <a:solidFill>
                  <a:srgbClr val="000099"/>
                </a:solidFill>
                <a:latin typeface="微软雅黑" charset="0"/>
                <a:ea typeface="微软雅黑" charset="0"/>
                <a:cs typeface="微软雅黑" charset="0"/>
              </a:rPr>
              <a:t>DBMS</a:t>
            </a:r>
            <a:r>
              <a:rPr lang="zh-CN" altLang="en-US" b="1" dirty="0">
                <a:solidFill>
                  <a:srgbClr val="000099"/>
                </a:solidFill>
                <a:latin typeface="微软雅黑" charset="0"/>
                <a:ea typeface="微软雅黑" charset="0"/>
                <a:cs typeface="微软雅黑" charset="0"/>
              </a:rPr>
              <a:t>及其授权机制</a:t>
            </a:r>
          </a:p>
          <a:p>
            <a:pPr marL="539750" lvl="1"/>
            <a:r>
              <a:rPr lang="zh-CN" altLang="en-US" b="1" dirty="0">
                <a:solidFill>
                  <a:srgbClr val="000099"/>
                </a:solidFill>
                <a:latin typeface="微软雅黑" charset="0"/>
                <a:ea typeface="微软雅黑" charset="0"/>
                <a:cs typeface="微软雅黑" charset="0"/>
              </a:rPr>
              <a:t>直接或编写应用程序执行非授权操作</a:t>
            </a:r>
          </a:p>
          <a:p>
            <a:pPr marL="539750" lvl="1"/>
            <a:r>
              <a:rPr lang="zh-CN" altLang="en-US" b="1" dirty="0" smtClean="0">
                <a:solidFill>
                  <a:srgbClr val="000099"/>
                </a:solidFill>
                <a:latin typeface="微软雅黑" charset="0"/>
                <a:ea typeface="微软雅黑" charset="0"/>
                <a:cs typeface="微软雅黑" charset="0"/>
              </a:rPr>
              <a:t>通过多次合法查询数据库从中推导出一些保密数据</a:t>
            </a:r>
            <a:endParaRPr lang="en-US" altLang="zh-CN" b="1" dirty="0" smtClean="0">
              <a:solidFill>
                <a:srgbClr val="000099"/>
              </a:solidFill>
              <a:latin typeface="微软雅黑" charset="0"/>
              <a:ea typeface="微软雅黑" charset="0"/>
              <a:cs typeface="微软雅黑" charset="0"/>
            </a:endParaRPr>
          </a:p>
          <a:p>
            <a:pPr marL="357187" lvl="1" indent="0">
              <a:buNone/>
            </a:pPr>
            <a:endParaRPr lang="zh-CN" altLang="en-US" b="1" dirty="0">
              <a:solidFill>
                <a:srgbClr val="000099"/>
              </a:solidFill>
              <a:latin typeface="微软雅黑" charset="0"/>
              <a:ea typeface="微软雅黑" charset="0"/>
              <a:cs typeface="微软雅黑" charset="0"/>
            </a:endParaRPr>
          </a:p>
          <a:p>
            <a:r>
              <a:rPr lang="zh-CN" altLang="en-US" sz="2400" b="1" dirty="0" smtClean="0"/>
              <a:t>数据库</a:t>
            </a:r>
            <a:r>
              <a:rPr lang="zh-CN" altLang="en-US" sz="2400" b="1" dirty="0"/>
              <a:t>安全性控制的常用</a:t>
            </a:r>
            <a:r>
              <a:rPr lang="zh-CN" altLang="en-US" sz="2400" b="1" dirty="0" smtClean="0"/>
              <a:t>方法：</a:t>
            </a:r>
            <a:endParaRPr lang="zh-CN" altLang="en-US" sz="2400" b="1" dirty="0"/>
          </a:p>
          <a:p>
            <a:pPr lvl="1"/>
            <a:r>
              <a:rPr lang="zh-CN" altLang="en-US" b="1" dirty="0">
                <a:solidFill>
                  <a:srgbClr val="0000FF"/>
                </a:solidFill>
              </a:rPr>
              <a:t>用户标识和鉴</a:t>
            </a:r>
            <a:r>
              <a:rPr lang="zh-CN" altLang="en-US" b="1" dirty="0" smtClean="0">
                <a:solidFill>
                  <a:srgbClr val="0000FF"/>
                </a:solidFill>
              </a:rPr>
              <a:t>定</a:t>
            </a:r>
            <a:r>
              <a:rPr lang="zh-CN" altLang="zh-CN" b="1" dirty="0" smtClean="0">
                <a:solidFill>
                  <a:srgbClr val="0000FF"/>
                </a:solidFill>
              </a:rPr>
              <a:t>、</a:t>
            </a:r>
            <a:r>
              <a:rPr lang="zh-CN" altLang="en-US" b="1" dirty="0" smtClean="0">
                <a:solidFill>
                  <a:srgbClr val="0000FF"/>
                </a:solidFill>
              </a:rPr>
              <a:t>存</a:t>
            </a:r>
            <a:r>
              <a:rPr lang="zh-CN" altLang="en-US" b="1" dirty="0">
                <a:solidFill>
                  <a:srgbClr val="0000FF"/>
                </a:solidFill>
              </a:rPr>
              <a:t>取</a:t>
            </a:r>
            <a:r>
              <a:rPr lang="zh-CN" altLang="en-US" b="1" dirty="0" smtClean="0">
                <a:solidFill>
                  <a:srgbClr val="0000FF"/>
                </a:solidFill>
              </a:rPr>
              <a:t>控制、视图、审计、密码存储</a:t>
            </a:r>
            <a:endParaRPr lang="zh-CN" altLang="en-US" b="1" dirty="0">
              <a:solidFill>
                <a:srgbClr val="0000FF"/>
              </a:solidFill>
            </a:endParaRPr>
          </a:p>
          <a:p>
            <a:endParaRPr lang="en-US" sz="2400" b="1"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10</a:t>
            </a:fld>
            <a:endParaRPr lang="en-US" altLang="zh-CN"/>
          </a:p>
        </p:txBody>
      </p:sp>
      <p:pic>
        <p:nvPicPr>
          <p:cNvPr id="6" name="Picture 4" descr="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506" y="1472589"/>
            <a:ext cx="7334969" cy="9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p:nvSpPr>
        <p:spPr bwMode="auto">
          <a:xfrm>
            <a:off x="3059113" y="2441685"/>
            <a:ext cx="252730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l" eaLnBrk="1" hangingPunct="1">
              <a:spcBef>
                <a:spcPct val="0"/>
              </a:spcBef>
            </a:pPr>
            <a:r>
              <a:rPr lang="zh-CN" altLang="en-US" sz="1800" b="0" dirty="0"/>
              <a:t>计算机系统的安全模型</a:t>
            </a:r>
            <a:r>
              <a:rPr lang="zh-CN" altLang="en-US" sz="1800" dirty="0"/>
              <a:t> </a:t>
            </a:r>
          </a:p>
        </p:txBody>
      </p:sp>
    </p:spTree>
    <p:extLst>
      <p:ext uri="{BB962C8B-B14F-4D97-AF65-F5344CB8AC3E}">
        <p14:creationId xmlns:p14="http://schemas.microsoft.com/office/powerpoint/2010/main" val="29549702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4.2.1 </a:t>
            </a:r>
            <a:r>
              <a:rPr lang="zh-CN" altLang="en-US" dirty="0" smtClean="0"/>
              <a:t>用户身份鉴别</a:t>
            </a:r>
            <a:endParaRPr lang="en-US" dirty="0"/>
          </a:p>
        </p:txBody>
      </p:sp>
      <p:sp>
        <p:nvSpPr>
          <p:cNvPr id="3" name="Content Placeholder 2"/>
          <p:cNvSpPr>
            <a:spLocks noGrp="1"/>
          </p:cNvSpPr>
          <p:nvPr>
            <p:ph idx="1"/>
          </p:nvPr>
        </p:nvSpPr>
        <p:spPr/>
        <p:txBody>
          <a:bodyPr/>
          <a:lstStyle/>
          <a:p>
            <a:r>
              <a:rPr lang="zh-CN" altLang="en-US" sz="2400" dirty="0" smtClean="0">
                <a:solidFill>
                  <a:srgbClr val="FF0000"/>
                </a:solidFill>
              </a:rPr>
              <a:t>用户标识与鉴别（</a:t>
            </a:r>
            <a:r>
              <a:rPr lang="en-US" altLang="zh-CN" sz="2400" dirty="0">
                <a:solidFill>
                  <a:srgbClr val="FF0000"/>
                </a:solidFill>
              </a:rPr>
              <a:t>Identification &amp;  Authentication</a:t>
            </a:r>
            <a:r>
              <a:rPr lang="zh-CN" altLang="en-US" sz="2400" dirty="0" smtClean="0">
                <a:solidFill>
                  <a:srgbClr val="FF0000"/>
                </a:solidFill>
              </a:rPr>
              <a:t>）</a:t>
            </a:r>
            <a:r>
              <a:rPr lang="zh-CN" altLang="en-US" sz="2400" dirty="0" smtClean="0"/>
              <a:t>：</a:t>
            </a:r>
            <a:endParaRPr lang="zh-CN" altLang="en-US" sz="2400" dirty="0"/>
          </a:p>
          <a:p>
            <a:pPr lvl="1"/>
            <a:r>
              <a:rPr lang="zh-CN" altLang="en-US" dirty="0"/>
              <a:t>系统提供的最外层</a:t>
            </a:r>
            <a:r>
              <a:rPr lang="zh-CN" altLang="en-US" dirty="0" smtClean="0"/>
              <a:t>安全保护措施；</a:t>
            </a:r>
            <a:endParaRPr lang="en-US" altLang="zh-CN" dirty="0" smtClean="0"/>
          </a:p>
          <a:p>
            <a:pPr lvl="1"/>
            <a:r>
              <a:rPr lang="zh-CN" altLang="en-US" sz="2400" dirty="0" smtClean="0"/>
              <a:t>系统</a:t>
            </a:r>
            <a:r>
              <a:rPr lang="zh-CN" altLang="en-US" sz="2400" dirty="0"/>
              <a:t>提供一定的方式让用户标识自己的名字和身份，系统进行核实，通过鉴定后才提供系统使用权。</a:t>
            </a:r>
            <a:endParaRPr lang="en-US" altLang="zh-CN" sz="2400" dirty="0"/>
          </a:p>
          <a:p>
            <a:pPr algn="just">
              <a:spcBef>
                <a:spcPct val="20000"/>
              </a:spcBef>
              <a:buClr>
                <a:srgbClr val="FFFFFF"/>
              </a:buClr>
              <a:buSzPct val="90000"/>
              <a:buFont typeface="Wingdings" charset="0"/>
              <a:buChar char="v"/>
            </a:pPr>
            <a:endParaRPr lang="en-US" altLang="zh-CN" sz="2400" dirty="0" smtClean="0"/>
          </a:p>
          <a:p>
            <a:pPr algn="just">
              <a:spcBef>
                <a:spcPct val="20000"/>
              </a:spcBef>
              <a:buClr>
                <a:srgbClr val="FFFFFF"/>
              </a:buClr>
              <a:buSzPct val="90000"/>
            </a:pPr>
            <a:r>
              <a:rPr lang="zh-CN" altLang="en-US" sz="2400" dirty="0" smtClean="0"/>
              <a:t>常用鉴别方法：</a:t>
            </a:r>
            <a:endParaRPr lang="en-US" altLang="zh-CN" sz="2400" dirty="0"/>
          </a:p>
          <a:p>
            <a:pPr lvl="1" algn="just">
              <a:spcBef>
                <a:spcPct val="20000"/>
              </a:spcBef>
              <a:buClr>
                <a:srgbClr val="0000FF"/>
              </a:buClr>
              <a:buSzPct val="90000"/>
              <a:buFont typeface="Wingdings" charset="0"/>
              <a:buChar char="v"/>
            </a:pPr>
            <a:r>
              <a:rPr lang="en-US" altLang="zh-CN" dirty="0"/>
              <a:t> </a:t>
            </a:r>
            <a:r>
              <a:rPr lang="zh-CN" altLang="en-US" dirty="0" smtClean="0"/>
              <a:t>口令：静态（易被窃取）、动态（一次一密）</a:t>
            </a:r>
            <a:endParaRPr lang="en-US" altLang="zh-CN" dirty="0"/>
          </a:p>
          <a:p>
            <a:pPr lvl="1" algn="just">
              <a:spcBef>
                <a:spcPct val="20000"/>
              </a:spcBef>
              <a:buClr>
                <a:srgbClr val="0000FF"/>
              </a:buClr>
              <a:buSzPct val="90000"/>
              <a:buFont typeface="Wingdings" charset="0"/>
              <a:buChar char="v"/>
            </a:pPr>
            <a:r>
              <a:rPr lang="en-US" altLang="zh-CN" dirty="0"/>
              <a:t> </a:t>
            </a:r>
            <a:r>
              <a:rPr lang="zh-CN" altLang="en-US" dirty="0" smtClean="0"/>
              <a:t>生物特征识别：指纹</a:t>
            </a:r>
            <a:r>
              <a:rPr lang="zh-CN" altLang="en-US" dirty="0"/>
              <a:t>、声音、照片</a:t>
            </a:r>
            <a:r>
              <a:rPr lang="zh-CN" altLang="en-US" dirty="0" smtClean="0"/>
              <a:t>等</a:t>
            </a:r>
            <a:endParaRPr lang="en-US" altLang="zh-CN" dirty="0"/>
          </a:p>
          <a:p>
            <a:pPr lvl="1" algn="just">
              <a:spcBef>
                <a:spcPct val="20000"/>
              </a:spcBef>
              <a:buClr>
                <a:srgbClr val="0000FF"/>
              </a:buClr>
              <a:buSzPct val="90000"/>
              <a:buFont typeface="Wingdings" charset="0"/>
              <a:buChar char="v"/>
            </a:pPr>
            <a:r>
              <a:rPr lang="en-US" altLang="zh-CN" dirty="0"/>
              <a:t> </a:t>
            </a:r>
            <a:r>
              <a:rPr lang="zh-CN" altLang="en-US" dirty="0" smtClean="0"/>
              <a:t>智能卡</a:t>
            </a:r>
            <a:endParaRPr lang="en-US" altLang="zh-CN" dirty="0"/>
          </a:p>
          <a:p>
            <a:pPr lvl="1" algn="just">
              <a:spcBef>
                <a:spcPct val="20000"/>
              </a:spcBef>
              <a:buClr>
                <a:srgbClr val="0000FF"/>
              </a:buClr>
              <a:buSzPct val="90000"/>
              <a:buFont typeface="Wingdings" charset="0"/>
              <a:buChar char="v"/>
            </a:pPr>
            <a:r>
              <a:rPr lang="en-US" altLang="zh-CN" dirty="0" smtClean="0"/>
              <a:t> </a:t>
            </a:r>
            <a:r>
              <a:rPr lang="zh-CN" altLang="en-US" dirty="0" smtClean="0"/>
              <a:t>回答问题</a:t>
            </a:r>
            <a:endParaRPr lang="en-US" altLang="zh-CN" dirty="0"/>
          </a:p>
          <a:p>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11</a:t>
            </a:fld>
            <a:endParaRPr lang="en-US" altLang="zh-CN"/>
          </a:p>
        </p:txBody>
      </p:sp>
    </p:spTree>
    <p:extLst>
      <p:ext uri="{BB962C8B-B14F-4D97-AF65-F5344CB8AC3E}">
        <p14:creationId xmlns:p14="http://schemas.microsoft.com/office/powerpoint/2010/main" val="5446583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4.2.2 </a:t>
            </a:r>
            <a:r>
              <a:rPr lang="zh-CN" altLang="en-US" dirty="0" smtClean="0"/>
              <a:t>存取控制</a:t>
            </a:r>
            <a:r>
              <a:rPr lang="en-US" altLang="zh-CN" dirty="0" smtClean="0"/>
              <a:t> </a:t>
            </a:r>
            <a:endParaRPr lang="en-US" dirty="0"/>
          </a:p>
        </p:txBody>
      </p:sp>
      <p:sp>
        <p:nvSpPr>
          <p:cNvPr id="3" name="Content Placeholder 2"/>
          <p:cNvSpPr>
            <a:spLocks noGrp="1"/>
          </p:cNvSpPr>
          <p:nvPr>
            <p:ph idx="1"/>
          </p:nvPr>
        </p:nvSpPr>
        <p:spPr>
          <a:xfrm>
            <a:off x="518072" y="908720"/>
            <a:ext cx="8277225" cy="5263481"/>
          </a:xfrm>
        </p:spPr>
        <p:txBody>
          <a:bodyPr/>
          <a:lstStyle/>
          <a:p>
            <a:pPr algn="just">
              <a:buClr>
                <a:srgbClr val="FFFFFF"/>
              </a:buClr>
              <a:buSzPct val="90000"/>
              <a:buNone/>
            </a:pPr>
            <a:r>
              <a:rPr lang="en-US" altLang="zh-CN" sz="2400" dirty="0"/>
              <a:t> 1. </a:t>
            </a:r>
            <a:r>
              <a:rPr lang="zh-CN" altLang="en-US" sz="2400" dirty="0"/>
              <a:t>什么是存取控制？</a:t>
            </a:r>
            <a:endParaRPr lang="en-US" altLang="zh-CN" sz="2400" dirty="0"/>
          </a:p>
          <a:p>
            <a:pPr lvl="1" algn="just">
              <a:buClr>
                <a:srgbClr val="FFFFFF"/>
              </a:buClr>
              <a:buSzPct val="90000"/>
              <a:buNone/>
            </a:pPr>
            <a:r>
              <a:rPr lang="zh-CN" altLang="en-US" dirty="0"/>
              <a:t>对于获得上机权的用户还要根据系统预先定义好的外模式（视图）或用户权限进行存取控制，保证用户只能存取他有权存取的数据。</a:t>
            </a:r>
            <a:endParaRPr lang="en-US" altLang="zh-CN" dirty="0"/>
          </a:p>
          <a:p>
            <a:pPr algn="just">
              <a:buClr>
                <a:srgbClr val="FFFFFF"/>
              </a:buClr>
              <a:buSzPct val="90000"/>
              <a:buNone/>
            </a:pPr>
            <a:r>
              <a:rPr lang="en-US" altLang="zh-CN" sz="2400" dirty="0"/>
              <a:t>2. </a:t>
            </a:r>
            <a:r>
              <a:rPr lang="zh-CN" altLang="en-US" sz="2400" dirty="0"/>
              <a:t>方法</a:t>
            </a:r>
            <a:endParaRPr lang="en-US" altLang="zh-CN" sz="2400" dirty="0"/>
          </a:p>
          <a:p>
            <a:pPr lvl="1" algn="just">
              <a:buClr>
                <a:srgbClr val="FFFFFF"/>
              </a:buClr>
              <a:buSzPct val="90000"/>
              <a:buFont typeface="Wingdings" charset="0"/>
              <a:buChar char="v"/>
            </a:pPr>
            <a:r>
              <a:rPr lang="zh-CN" altLang="en-US" dirty="0" smtClean="0">
                <a:solidFill>
                  <a:srgbClr val="0000FF"/>
                </a:solidFill>
              </a:rPr>
              <a:t>－定义用户权限</a:t>
            </a:r>
            <a:endParaRPr lang="en-US" altLang="zh-CN" dirty="0">
              <a:solidFill>
                <a:srgbClr val="0000FF"/>
              </a:solidFill>
            </a:endParaRPr>
          </a:p>
          <a:p>
            <a:pPr lvl="1" algn="just">
              <a:buClr>
                <a:srgbClr val="FFFFFF"/>
              </a:buClr>
              <a:buSzPct val="90000"/>
              <a:buFont typeface="Wingdings" charset="0"/>
              <a:buChar char="v"/>
            </a:pPr>
            <a:r>
              <a:rPr lang="zh-CN" altLang="en-US" dirty="0" smtClean="0">
                <a:solidFill>
                  <a:srgbClr val="0000FF"/>
                </a:solidFill>
              </a:rPr>
              <a:t>－合法权限检查</a:t>
            </a:r>
            <a:endParaRPr lang="en-US" altLang="zh-CN" dirty="0">
              <a:solidFill>
                <a:srgbClr val="0000FF"/>
              </a:solidFill>
            </a:endParaRPr>
          </a:p>
          <a:p>
            <a:pPr marL="0" indent="0">
              <a:buNone/>
            </a:pPr>
            <a:r>
              <a:rPr lang="en-US" altLang="zh-CN" sz="2400" dirty="0"/>
              <a:t>3</a:t>
            </a:r>
            <a:r>
              <a:rPr lang="en-US" altLang="zh-CN" sz="2400" dirty="0" smtClean="0"/>
              <a:t>.</a:t>
            </a:r>
            <a:r>
              <a:rPr lang="zh-CN" altLang="en-US" sz="2400" dirty="0"/>
              <a:t>常用存取控制方法</a:t>
            </a:r>
          </a:p>
          <a:p>
            <a:pPr lvl="1"/>
            <a:r>
              <a:rPr lang="zh-CN" altLang="en-US" dirty="0">
                <a:solidFill>
                  <a:srgbClr val="0000FF"/>
                </a:solidFill>
              </a:rPr>
              <a:t>自主存取控制</a:t>
            </a:r>
            <a:r>
              <a:rPr lang="zh-CN" altLang="en-US" dirty="0"/>
              <a:t>（</a:t>
            </a:r>
            <a:r>
              <a:rPr lang="en-US" altLang="zh-CN" dirty="0"/>
              <a:t>Discretionary Access </a:t>
            </a:r>
            <a:r>
              <a:rPr lang="en-US" altLang="zh-CN" dirty="0" smtClean="0"/>
              <a:t>Control</a:t>
            </a:r>
            <a:r>
              <a:rPr lang="zh-CN" altLang="en-US" dirty="0" smtClean="0"/>
              <a:t>，</a:t>
            </a:r>
            <a:r>
              <a:rPr lang="en-US" altLang="zh-CN" dirty="0" smtClean="0"/>
              <a:t>DAC</a:t>
            </a:r>
            <a:r>
              <a:rPr lang="zh-CN" altLang="en-US" dirty="0" smtClean="0"/>
              <a:t>），</a:t>
            </a:r>
            <a:r>
              <a:rPr lang="en-US" altLang="zh-CN" sz="2400" dirty="0" smtClean="0"/>
              <a:t>C1</a:t>
            </a:r>
            <a:r>
              <a:rPr lang="zh-CN" altLang="en-US" sz="2400" dirty="0" smtClean="0"/>
              <a:t>级，灵</a:t>
            </a:r>
            <a:r>
              <a:rPr lang="zh-CN" altLang="en-US" sz="2400" dirty="0"/>
              <a:t>活</a:t>
            </a:r>
          </a:p>
          <a:p>
            <a:pPr lvl="1"/>
            <a:r>
              <a:rPr lang="zh-CN" altLang="en-US" dirty="0">
                <a:solidFill>
                  <a:srgbClr val="0000FF"/>
                </a:solidFill>
              </a:rPr>
              <a:t>强制存取控制</a:t>
            </a:r>
            <a:r>
              <a:rPr lang="zh-CN" altLang="en-US" dirty="0"/>
              <a:t>（</a:t>
            </a:r>
            <a:r>
              <a:rPr lang="en-US" altLang="zh-CN" dirty="0"/>
              <a:t>Mandatory Access </a:t>
            </a:r>
            <a:r>
              <a:rPr lang="en-US" altLang="zh-CN" dirty="0" smtClean="0"/>
              <a:t>Control</a:t>
            </a:r>
            <a:r>
              <a:rPr lang="zh-CN" altLang="en-US" dirty="0"/>
              <a:t>，</a:t>
            </a:r>
            <a:r>
              <a:rPr lang="en-US" altLang="zh-CN" dirty="0" smtClean="0"/>
              <a:t>MAC</a:t>
            </a:r>
            <a:r>
              <a:rPr lang="zh-CN" altLang="en-US" dirty="0" smtClean="0"/>
              <a:t>），</a:t>
            </a:r>
            <a:r>
              <a:rPr lang="en-US" altLang="zh-CN" sz="2400" dirty="0" smtClean="0"/>
              <a:t>B1</a:t>
            </a:r>
            <a:r>
              <a:rPr lang="zh-CN" altLang="en-US" sz="2400" dirty="0" smtClean="0"/>
              <a:t>级，严</a:t>
            </a:r>
            <a:r>
              <a:rPr lang="zh-CN" altLang="en-US" sz="2400" dirty="0"/>
              <a:t>格</a:t>
            </a:r>
          </a:p>
          <a:p>
            <a:pPr algn="just">
              <a:buClr>
                <a:schemeClr val="tx2"/>
              </a:buClr>
              <a:buSzPct val="90000"/>
              <a:buNone/>
            </a:pPr>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12</a:t>
            </a:fld>
            <a:endParaRPr lang="en-US" altLang="zh-CN"/>
          </a:p>
        </p:txBody>
      </p:sp>
    </p:spTree>
    <p:extLst>
      <p:ext uri="{BB962C8B-B14F-4D97-AF65-F5344CB8AC3E}">
        <p14:creationId xmlns:p14="http://schemas.microsoft.com/office/powerpoint/2010/main" val="13524523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linds(horizontal)">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4.2.2 </a:t>
            </a:r>
            <a:r>
              <a:rPr lang="zh-CN" altLang="en-US" dirty="0"/>
              <a:t>存取控制</a:t>
            </a:r>
            <a:r>
              <a:rPr lang="en-US" altLang="zh-CN" dirty="0"/>
              <a:t> </a:t>
            </a:r>
            <a:endParaRPr lang="en-US" dirty="0"/>
          </a:p>
        </p:txBody>
      </p:sp>
      <p:sp>
        <p:nvSpPr>
          <p:cNvPr id="3" name="Content Placeholder 2"/>
          <p:cNvSpPr>
            <a:spLocks noGrp="1"/>
          </p:cNvSpPr>
          <p:nvPr>
            <p:ph idx="1"/>
          </p:nvPr>
        </p:nvSpPr>
        <p:spPr>
          <a:xfrm>
            <a:off x="685800" y="908720"/>
            <a:ext cx="7772400" cy="5363493"/>
          </a:xfrm>
        </p:spPr>
        <p:txBody>
          <a:bodyPr/>
          <a:lstStyle/>
          <a:p>
            <a:pPr algn="just">
              <a:lnSpc>
                <a:spcPct val="110000"/>
              </a:lnSpc>
              <a:buClr>
                <a:schemeClr val="tx2"/>
              </a:buClr>
              <a:buSzPct val="90000"/>
              <a:buNone/>
            </a:pPr>
            <a:r>
              <a:rPr lang="zh-CN" altLang="en-US" sz="2400" dirty="0" smtClean="0"/>
              <a:t>自主存</a:t>
            </a:r>
            <a:r>
              <a:rPr lang="zh-CN" altLang="en-US" sz="2400" dirty="0"/>
              <a:t>取控制</a:t>
            </a:r>
            <a:endParaRPr lang="en-US" altLang="zh-CN" sz="2400" dirty="0"/>
          </a:p>
          <a:p>
            <a:pPr lvl="1" algn="just">
              <a:lnSpc>
                <a:spcPct val="110000"/>
              </a:lnSpc>
              <a:buClr>
                <a:schemeClr val="tx2"/>
              </a:buClr>
              <a:buSzPct val="90000"/>
              <a:buNone/>
            </a:pPr>
            <a:r>
              <a:rPr lang="en-US" altLang="zh-CN" dirty="0"/>
              <a:t> </a:t>
            </a:r>
            <a:r>
              <a:rPr lang="zh-CN" altLang="en-US" dirty="0"/>
              <a:t>自主存取控制（</a:t>
            </a:r>
            <a:r>
              <a:rPr lang="en-US" altLang="zh-CN" dirty="0"/>
              <a:t>Discretionary Access Control</a:t>
            </a:r>
            <a:r>
              <a:rPr lang="zh-CN" altLang="en-US" dirty="0"/>
              <a:t>，简称</a:t>
            </a:r>
            <a:r>
              <a:rPr lang="en-US" altLang="zh-CN" dirty="0"/>
              <a:t>DAC</a:t>
            </a:r>
            <a:r>
              <a:rPr lang="zh-CN" altLang="en-US" dirty="0"/>
              <a:t>）在</a:t>
            </a:r>
            <a:r>
              <a:rPr lang="en-US" altLang="zh-CN" dirty="0"/>
              <a:t>TCSEC/TDI</a:t>
            </a:r>
            <a:r>
              <a:rPr lang="zh-CN" altLang="en-US" dirty="0"/>
              <a:t>安全级别中处于</a:t>
            </a:r>
            <a:r>
              <a:rPr lang="en-US" altLang="zh-CN" dirty="0">
                <a:solidFill>
                  <a:srgbClr val="0000FF"/>
                </a:solidFill>
              </a:rPr>
              <a:t>C1</a:t>
            </a:r>
            <a:r>
              <a:rPr lang="zh-CN" altLang="en-US" dirty="0"/>
              <a:t>级。是由用户或</a:t>
            </a:r>
            <a:r>
              <a:rPr lang="en-US" altLang="zh-CN" dirty="0"/>
              <a:t>DBA</a:t>
            </a:r>
            <a:r>
              <a:rPr lang="zh-CN" altLang="en-US" dirty="0"/>
              <a:t>定义存取权限的一种控制策略</a:t>
            </a:r>
            <a:r>
              <a:rPr lang="zh-CN" altLang="en-US" dirty="0" smtClean="0"/>
              <a:t>。</a:t>
            </a:r>
            <a:endParaRPr lang="en-US" dirty="0"/>
          </a:p>
          <a:p>
            <a:pPr algn="just">
              <a:lnSpc>
                <a:spcPct val="110000"/>
              </a:lnSpc>
              <a:buClr>
                <a:srgbClr val="0000FF"/>
              </a:buClr>
              <a:buSzPct val="90000"/>
              <a:buFont typeface="Wingdings" charset="0"/>
              <a:buChar char="v"/>
            </a:pPr>
            <a:r>
              <a:rPr lang="en-US" altLang="zh-CN" sz="2400" dirty="0" smtClean="0"/>
              <a:t> </a:t>
            </a:r>
            <a:r>
              <a:rPr lang="zh-CN" altLang="en-US" sz="2400" dirty="0"/>
              <a:t>访问权限由两个要素组成：数据对象和操作类型</a:t>
            </a:r>
            <a:endParaRPr lang="en-US" altLang="zh-CN" sz="2400" dirty="0"/>
          </a:p>
          <a:p>
            <a:pPr lvl="1" algn="just">
              <a:lnSpc>
                <a:spcPct val="110000"/>
              </a:lnSpc>
              <a:buClr>
                <a:srgbClr val="FFFFFF"/>
              </a:buClr>
              <a:buSzPct val="90000"/>
              <a:buFont typeface="Wingdings" charset="0"/>
              <a:buChar char="v"/>
            </a:pPr>
            <a:r>
              <a:rPr lang="zh-CN" altLang="en-US" dirty="0" smtClean="0">
                <a:solidFill>
                  <a:srgbClr val="FF0066"/>
                </a:solidFill>
                <a:effectLst>
                  <a:outerShdw blurRad="38100" dist="38100" dir="2700000" algn="tl">
                    <a:srgbClr val="000000"/>
                  </a:outerShdw>
                </a:effectLst>
              </a:rPr>
              <a:t>数据对</a:t>
            </a:r>
            <a:r>
              <a:rPr lang="zh-CN" altLang="en-US" dirty="0">
                <a:solidFill>
                  <a:srgbClr val="FF0066"/>
                </a:solidFill>
                <a:effectLst>
                  <a:outerShdw blurRad="38100" dist="38100" dir="2700000" algn="tl">
                    <a:srgbClr val="000000"/>
                  </a:outerShdw>
                </a:effectLst>
              </a:rPr>
              <a:t>象：</a:t>
            </a:r>
            <a:r>
              <a:rPr lang="zh-CN" altLang="en-US" dirty="0"/>
              <a:t>模式、子模式、表</a:t>
            </a:r>
            <a:r>
              <a:rPr lang="zh-CN" altLang="en-US" dirty="0" smtClean="0"/>
              <a:t>、视图、索引、属性列</a:t>
            </a:r>
            <a:r>
              <a:rPr lang="en-US" altLang="zh-CN" dirty="0" smtClean="0"/>
              <a:t> </a:t>
            </a:r>
            <a:endParaRPr lang="en-US" altLang="zh-CN" dirty="0"/>
          </a:p>
          <a:p>
            <a:pPr lvl="1" algn="just">
              <a:lnSpc>
                <a:spcPct val="110000"/>
              </a:lnSpc>
              <a:buClr>
                <a:srgbClr val="FFFFFF"/>
              </a:buClr>
              <a:buSzPct val="90000"/>
              <a:buFont typeface="Wingdings" charset="0"/>
              <a:buChar char="v"/>
            </a:pPr>
            <a:r>
              <a:rPr lang="zh-CN" altLang="en-US" dirty="0" smtClean="0">
                <a:solidFill>
                  <a:srgbClr val="FF0066"/>
                </a:solidFill>
                <a:effectLst>
                  <a:outerShdw blurRad="38100" dist="38100" dir="2700000" algn="tl">
                    <a:srgbClr val="000000"/>
                  </a:outerShdw>
                </a:effectLst>
              </a:rPr>
              <a:t>操作类型</a:t>
            </a:r>
            <a:r>
              <a:rPr lang="zh-CN" altLang="en-US" dirty="0">
                <a:solidFill>
                  <a:srgbClr val="FF0066"/>
                </a:solidFill>
                <a:effectLst>
                  <a:outerShdw blurRad="38100" dist="38100" dir="2700000" algn="tl">
                    <a:srgbClr val="000000"/>
                  </a:outerShdw>
                </a:effectLst>
              </a:rPr>
              <a:t>：</a:t>
            </a:r>
            <a:r>
              <a:rPr lang="en-US" altLang="zh-CN" dirty="0"/>
              <a:t>create</a:t>
            </a:r>
            <a:r>
              <a:rPr lang="zh-CN" altLang="en-US" dirty="0"/>
              <a:t>，</a:t>
            </a:r>
            <a:r>
              <a:rPr lang="en-US" altLang="zh-CN" dirty="0"/>
              <a:t>select</a:t>
            </a:r>
            <a:r>
              <a:rPr lang="zh-CN" altLang="en-US" dirty="0"/>
              <a:t>，</a:t>
            </a:r>
            <a:r>
              <a:rPr lang="en-US" altLang="zh-CN" dirty="0"/>
              <a:t>update</a:t>
            </a:r>
            <a:r>
              <a:rPr lang="zh-CN" altLang="en-US" dirty="0"/>
              <a:t>，</a:t>
            </a:r>
            <a:r>
              <a:rPr lang="en-US" altLang="zh-CN" dirty="0"/>
              <a:t>insert</a:t>
            </a:r>
            <a:r>
              <a:rPr lang="zh-CN" altLang="en-US" dirty="0"/>
              <a:t>，</a:t>
            </a:r>
            <a:r>
              <a:rPr lang="en-US" altLang="zh-CN" dirty="0"/>
              <a:t>delete</a:t>
            </a:r>
          </a:p>
          <a:p>
            <a:pPr algn="just">
              <a:lnSpc>
                <a:spcPct val="110000"/>
              </a:lnSpc>
              <a:buClr>
                <a:srgbClr val="0000FF"/>
              </a:buClr>
              <a:buSzPct val="90000"/>
              <a:buFont typeface="Wingdings" charset="0"/>
              <a:buChar char="v"/>
            </a:pPr>
            <a:r>
              <a:rPr lang="zh-CN" altLang="en-US" sz="2400" dirty="0"/>
              <a:t>系统通过控制数据对象的访问权限防止非授权访问</a:t>
            </a:r>
            <a:endParaRPr lang="en-US" altLang="zh-CN" sz="2400" dirty="0"/>
          </a:p>
          <a:p>
            <a:pPr algn="just">
              <a:lnSpc>
                <a:spcPct val="110000"/>
              </a:lnSpc>
              <a:buClr>
                <a:srgbClr val="0000FF"/>
              </a:buClr>
              <a:buSzPct val="90000"/>
              <a:buFont typeface="Wingdings" charset="0"/>
              <a:buChar char="v"/>
            </a:pPr>
            <a:r>
              <a:rPr lang="en-US" altLang="zh-CN" sz="2400" dirty="0"/>
              <a:t> SQL</a:t>
            </a:r>
            <a:r>
              <a:rPr lang="zh-CN" altLang="en-US" sz="2400" dirty="0"/>
              <a:t>语言的数据访问控制命令</a:t>
            </a:r>
            <a:endParaRPr lang="en-US" altLang="zh-CN" sz="2400" dirty="0"/>
          </a:p>
          <a:p>
            <a:pPr>
              <a:lnSpc>
                <a:spcPct val="110000"/>
              </a:lnSpc>
              <a:buClr>
                <a:schemeClr val="tx2"/>
              </a:buClr>
              <a:buSzPct val="90000"/>
              <a:buNone/>
            </a:pPr>
            <a:r>
              <a:rPr lang="en-US" altLang="zh-CN" sz="2400" dirty="0"/>
              <a:t>    </a:t>
            </a:r>
            <a:r>
              <a:rPr lang="zh-CN" altLang="en-US" sz="2400" dirty="0"/>
              <a:t>授权命令</a:t>
            </a:r>
            <a:r>
              <a:rPr lang="en-US" altLang="zh-CN" sz="2400" dirty="0" smtClean="0">
                <a:solidFill>
                  <a:srgbClr val="0000FF"/>
                </a:solidFill>
              </a:rPr>
              <a:t>GRANT</a:t>
            </a:r>
          </a:p>
          <a:p>
            <a:pPr>
              <a:lnSpc>
                <a:spcPct val="110000"/>
              </a:lnSpc>
              <a:buClr>
                <a:schemeClr val="tx2"/>
              </a:buClr>
              <a:buSzPct val="90000"/>
              <a:buNone/>
            </a:pPr>
            <a:r>
              <a:rPr lang="en-US" altLang="zh-CN" sz="2400" dirty="0"/>
              <a:t> </a:t>
            </a:r>
            <a:r>
              <a:rPr lang="en-US" altLang="zh-CN" sz="2400" dirty="0" smtClean="0"/>
              <a:t>   </a:t>
            </a:r>
            <a:r>
              <a:rPr lang="zh-CN" altLang="en-US" sz="2400" dirty="0" smtClean="0"/>
              <a:t>收回授权</a:t>
            </a:r>
            <a:r>
              <a:rPr lang="en-US" altLang="zh-CN" sz="2400" dirty="0">
                <a:solidFill>
                  <a:srgbClr val="0000FF"/>
                </a:solidFill>
              </a:rPr>
              <a:t>REVOKE</a:t>
            </a:r>
          </a:p>
          <a:p>
            <a:pPr>
              <a:lnSpc>
                <a:spcPct val="110000"/>
              </a:lnSpc>
            </a:pPr>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13</a:t>
            </a:fld>
            <a:endParaRPr lang="en-US" altLang="zh-CN"/>
          </a:p>
        </p:txBody>
      </p:sp>
    </p:spTree>
    <p:extLst>
      <p:ext uri="{BB962C8B-B14F-4D97-AF65-F5344CB8AC3E}">
        <p14:creationId xmlns:p14="http://schemas.microsoft.com/office/powerpoint/2010/main" val="3249957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4.2.4 </a:t>
            </a:r>
            <a:r>
              <a:rPr lang="zh-CN" altLang="en-US" dirty="0" smtClean="0"/>
              <a:t>授权与回收</a:t>
            </a:r>
            <a:endParaRPr lang="en-US" dirty="0"/>
          </a:p>
        </p:txBody>
      </p:sp>
      <p:sp>
        <p:nvSpPr>
          <p:cNvPr id="3" name="Content Placeholder 2"/>
          <p:cNvSpPr>
            <a:spLocks noGrp="1"/>
          </p:cNvSpPr>
          <p:nvPr>
            <p:ph idx="1"/>
          </p:nvPr>
        </p:nvSpPr>
        <p:spPr/>
        <p:txBody>
          <a:bodyPr/>
          <a:lstStyle/>
          <a:p>
            <a:pPr algn="just">
              <a:buNone/>
            </a:pPr>
            <a:r>
              <a:rPr lang="en-US" altLang="zh-CN" sz="2400" b="1" dirty="0" smtClean="0"/>
              <a:t>1.GRANT</a:t>
            </a:r>
            <a:endParaRPr lang="en-US" altLang="zh-CN" sz="2400" b="1" dirty="0"/>
          </a:p>
          <a:p>
            <a:pPr algn="just"/>
            <a:r>
              <a:rPr lang="en-US" altLang="zh-CN" sz="2400" dirty="0"/>
              <a:t>GRANT</a:t>
            </a:r>
            <a:r>
              <a:rPr lang="zh-CN" altLang="en-US" sz="2400" dirty="0"/>
              <a:t>语句的一般格式：</a:t>
            </a:r>
          </a:p>
          <a:p>
            <a:pPr algn="just">
              <a:buNone/>
            </a:pPr>
            <a:r>
              <a:rPr lang="en-US" altLang="zh-CN" sz="2400" dirty="0" smtClean="0"/>
              <a:t>   </a:t>
            </a:r>
            <a:r>
              <a:rPr lang="en-US" altLang="zh-CN" sz="2400" dirty="0" smtClean="0">
                <a:solidFill>
                  <a:srgbClr val="FF0000"/>
                </a:solidFill>
              </a:rPr>
              <a:t>GRANT</a:t>
            </a:r>
            <a:r>
              <a:rPr lang="en-US" altLang="zh-CN" sz="2400" dirty="0" smtClean="0"/>
              <a:t> </a:t>
            </a:r>
            <a:r>
              <a:rPr lang="en-US" altLang="zh-CN" sz="2400" dirty="0"/>
              <a:t>&lt;</a:t>
            </a:r>
            <a:r>
              <a:rPr lang="zh-CN" altLang="en-US" sz="2400" dirty="0"/>
              <a:t>权限</a:t>
            </a:r>
            <a:r>
              <a:rPr lang="en-US" altLang="zh-CN" sz="2400" dirty="0"/>
              <a:t>&gt;[,&lt;</a:t>
            </a:r>
            <a:r>
              <a:rPr lang="zh-CN" altLang="en-US" sz="2400" dirty="0"/>
              <a:t>权限</a:t>
            </a:r>
            <a:r>
              <a:rPr lang="en-US" altLang="zh-CN" sz="2400" dirty="0"/>
              <a:t>&gt;]... </a:t>
            </a:r>
          </a:p>
          <a:p>
            <a:pPr algn="just">
              <a:buNone/>
            </a:pPr>
            <a:r>
              <a:rPr lang="en-US" altLang="zh-CN" sz="2400" dirty="0"/>
              <a:t>       [</a:t>
            </a:r>
            <a:r>
              <a:rPr lang="en-US" altLang="zh-CN" sz="2400" dirty="0">
                <a:solidFill>
                  <a:srgbClr val="FF0000"/>
                </a:solidFill>
              </a:rPr>
              <a:t>ON</a:t>
            </a:r>
            <a:r>
              <a:rPr lang="en-US" altLang="zh-CN" sz="2400" dirty="0"/>
              <a:t> &lt;</a:t>
            </a:r>
            <a:r>
              <a:rPr lang="zh-CN" altLang="en-US" sz="2400" dirty="0"/>
              <a:t>对象类型</a:t>
            </a:r>
            <a:r>
              <a:rPr lang="en-US" altLang="zh-CN" sz="2400" dirty="0"/>
              <a:t>&gt; &lt;</a:t>
            </a:r>
            <a:r>
              <a:rPr lang="zh-CN" altLang="en-US" sz="2400" dirty="0"/>
              <a:t>对象名</a:t>
            </a:r>
            <a:r>
              <a:rPr lang="en-US" altLang="zh-CN" sz="2400" dirty="0"/>
              <a:t>&gt;]</a:t>
            </a:r>
          </a:p>
          <a:p>
            <a:pPr algn="just">
              <a:buNone/>
            </a:pPr>
            <a:r>
              <a:rPr lang="en-US" altLang="zh-CN" sz="2400" dirty="0"/>
              <a:t>       </a:t>
            </a:r>
            <a:r>
              <a:rPr lang="en-US" altLang="zh-CN" sz="2400" dirty="0">
                <a:solidFill>
                  <a:srgbClr val="FF0000"/>
                </a:solidFill>
              </a:rPr>
              <a:t>TO</a:t>
            </a:r>
            <a:r>
              <a:rPr lang="en-US" altLang="zh-CN" sz="2400" dirty="0"/>
              <a:t> &lt;</a:t>
            </a:r>
            <a:r>
              <a:rPr lang="zh-CN" altLang="en-US" sz="2400" dirty="0"/>
              <a:t>用户</a:t>
            </a:r>
            <a:r>
              <a:rPr lang="en-US" altLang="zh-CN" sz="2400" dirty="0"/>
              <a:t>&gt;[,&lt;</a:t>
            </a:r>
            <a:r>
              <a:rPr lang="zh-CN" altLang="en-US" sz="2400" dirty="0"/>
              <a:t>用户</a:t>
            </a:r>
            <a:r>
              <a:rPr lang="en-US" altLang="zh-CN" sz="2400" dirty="0"/>
              <a:t>&gt;]...</a:t>
            </a:r>
          </a:p>
          <a:p>
            <a:pPr algn="just">
              <a:buNone/>
            </a:pPr>
            <a:r>
              <a:rPr lang="en-US" altLang="zh-CN" sz="2400" dirty="0"/>
              <a:t>       [</a:t>
            </a:r>
            <a:r>
              <a:rPr lang="en-US" altLang="zh-CN" sz="2400" dirty="0">
                <a:solidFill>
                  <a:srgbClr val="FF0000"/>
                </a:solidFill>
              </a:rPr>
              <a:t>WITH GRANT OPTION</a:t>
            </a:r>
            <a:r>
              <a:rPr lang="en-US" altLang="zh-CN" sz="2400" dirty="0"/>
              <a:t>];</a:t>
            </a:r>
          </a:p>
          <a:p>
            <a:pPr algn="just"/>
            <a:r>
              <a:rPr lang="zh-CN" altLang="en-US" sz="2400" dirty="0"/>
              <a:t>语义：将对指定操作对象的指定操作权限授予指定的用户 </a:t>
            </a:r>
          </a:p>
          <a:p>
            <a:r>
              <a:rPr lang="en-US" altLang="zh-CN" sz="2400" dirty="0"/>
              <a:t>WITH GRANT OPTION</a:t>
            </a:r>
            <a:r>
              <a:rPr lang="zh-CN" altLang="en-US" sz="2400" dirty="0"/>
              <a:t>子句</a:t>
            </a:r>
            <a:r>
              <a:rPr lang="en-US" altLang="zh-CN" sz="2400" dirty="0"/>
              <a:t>:</a:t>
            </a:r>
          </a:p>
          <a:p>
            <a:pPr lvl="1"/>
            <a:r>
              <a:rPr lang="zh-CN" altLang="en-US" sz="2000" dirty="0"/>
              <a:t>指定：可以</a:t>
            </a:r>
            <a:r>
              <a:rPr lang="zh-CN" altLang="en-US" sz="2000" dirty="0">
                <a:solidFill>
                  <a:srgbClr val="E02920"/>
                </a:solidFill>
              </a:rPr>
              <a:t>再授予</a:t>
            </a:r>
          </a:p>
          <a:p>
            <a:pPr lvl="1"/>
            <a:r>
              <a:rPr lang="zh-CN" altLang="en-US" sz="2000" dirty="0"/>
              <a:t>没有指定：</a:t>
            </a:r>
            <a:r>
              <a:rPr lang="zh-CN" altLang="en-US" sz="2000" dirty="0">
                <a:solidFill>
                  <a:srgbClr val="E02920"/>
                </a:solidFill>
              </a:rPr>
              <a:t>不能传播</a:t>
            </a:r>
          </a:p>
          <a:p>
            <a:r>
              <a:rPr lang="zh-CN" altLang="en-US" sz="2400" dirty="0"/>
              <a:t>不允许循环授权</a:t>
            </a:r>
          </a:p>
          <a:p>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14</a:t>
            </a:fld>
            <a:endParaRPr lang="en-US" altLang="zh-CN"/>
          </a:p>
        </p:txBody>
      </p:sp>
      <p:sp>
        <p:nvSpPr>
          <p:cNvPr id="9" name="Rectangle 8"/>
          <p:cNvSpPr/>
          <p:nvPr/>
        </p:nvSpPr>
        <p:spPr>
          <a:xfrm>
            <a:off x="5272102" y="128524"/>
            <a:ext cx="3871898" cy="3400931"/>
          </a:xfrm>
          <a:prstGeom prst="rect">
            <a:avLst/>
          </a:prstGeom>
          <a:solidFill>
            <a:schemeClr val="accent1">
              <a:lumMod val="40000"/>
              <a:lumOff val="60000"/>
            </a:schemeClr>
          </a:solidFill>
          <a:ln>
            <a:solidFill>
              <a:srgbClr val="0000FF"/>
            </a:solidFill>
          </a:ln>
        </p:spPr>
        <p:txBody>
          <a:bodyPr wrap="square">
            <a:spAutoFit/>
          </a:bodyPr>
          <a:lstStyle/>
          <a:p>
            <a:pPr>
              <a:spcBef>
                <a:spcPts val="600"/>
              </a:spcBef>
            </a:pPr>
            <a:r>
              <a:rPr lang="zh-CN" altLang="en-US" sz="2000" dirty="0"/>
              <a:t>发出</a:t>
            </a:r>
            <a:r>
              <a:rPr lang="en-US" altLang="zh-CN" sz="2000" dirty="0"/>
              <a:t>GRANT</a:t>
            </a:r>
            <a:r>
              <a:rPr lang="zh-CN" altLang="en-US" sz="2000" dirty="0"/>
              <a:t>：</a:t>
            </a:r>
          </a:p>
          <a:p>
            <a:pPr lvl="1">
              <a:spcBef>
                <a:spcPts val="600"/>
              </a:spcBef>
              <a:buFont typeface="Wingdings" charset="0"/>
              <a:buChar char="Ø"/>
            </a:pPr>
            <a:r>
              <a:rPr lang="en-US" altLang="zh-CN" sz="2000" dirty="0"/>
              <a:t>DBA</a:t>
            </a:r>
          </a:p>
          <a:p>
            <a:pPr lvl="1">
              <a:spcBef>
                <a:spcPts val="600"/>
              </a:spcBef>
              <a:buFont typeface="Wingdings" charset="0"/>
              <a:buChar char="Ø"/>
            </a:pPr>
            <a:r>
              <a:rPr lang="zh-CN" altLang="en-US" sz="2000" dirty="0"/>
              <a:t>数据库对象创建者（即属主</a:t>
            </a:r>
            <a:r>
              <a:rPr lang="en-US" altLang="zh-CN" sz="2000" dirty="0"/>
              <a:t>Owner</a:t>
            </a:r>
            <a:r>
              <a:rPr lang="zh-CN" altLang="en-US" sz="2000" dirty="0"/>
              <a:t>）</a:t>
            </a:r>
          </a:p>
          <a:p>
            <a:pPr lvl="1">
              <a:spcBef>
                <a:spcPts val="600"/>
              </a:spcBef>
              <a:buFont typeface="Wingdings" charset="0"/>
              <a:buChar char="Ø"/>
            </a:pPr>
            <a:r>
              <a:rPr lang="zh-CN" altLang="en-US" sz="2000" dirty="0"/>
              <a:t>拥有该权限的用户</a:t>
            </a:r>
          </a:p>
          <a:p>
            <a:pPr lvl="1">
              <a:spcBef>
                <a:spcPts val="600"/>
              </a:spcBef>
              <a:buFont typeface="Wingdings" charset="0"/>
              <a:buNone/>
            </a:pPr>
            <a:endParaRPr lang="zh-CN" altLang="en-US" sz="2000" dirty="0"/>
          </a:p>
          <a:p>
            <a:pPr>
              <a:spcBef>
                <a:spcPts val="600"/>
              </a:spcBef>
            </a:pPr>
            <a:r>
              <a:rPr lang="zh-CN" altLang="en-US" sz="2000" dirty="0"/>
              <a:t>接受权限的用户 </a:t>
            </a:r>
          </a:p>
          <a:p>
            <a:pPr lvl="1">
              <a:spcBef>
                <a:spcPts val="600"/>
              </a:spcBef>
              <a:buFont typeface="Wingdings" charset="0"/>
              <a:buChar char="Ø"/>
            </a:pPr>
            <a:r>
              <a:rPr lang="zh-CN" altLang="en-US" sz="2000" dirty="0"/>
              <a:t>一个或多个具体用户</a:t>
            </a:r>
          </a:p>
          <a:p>
            <a:pPr lvl="1">
              <a:spcBef>
                <a:spcPts val="600"/>
              </a:spcBef>
              <a:buFont typeface="Wingdings" charset="0"/>
              <a:buChar char="Ø"/>
            </a:pPr>
            <a:r>
              <a:rPr lang="en-US" altLang="zh-CN" sz="2000" dirty="0"/>
              <a:t>PUBLIC</a:t>
            </a:r>
            <a:r>
              <a:rPr lang="zh-CN" altLang="en-US" sz="2000" dirty="0"/>
              <a:t>（全体用户）  </a:t>
            </a:r>
          </a:p>
        </p:txBody>
      </p:sp>
      <p:pic>
        <p:nvPicPr>
          <p:cNvPr id="10" name="Picture 4" descr="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894" y="5558289"/>
            <a:ext cx="3744912" cy="865187"/>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p:cNvSpPr/>
          <p:nvPr/>
        </p:nvSpPr>
        <p:spPr>
          <a:xfrm>
            <a:off x="965798" y="1828541"/>
            <a:ext cx="4201478" cy="1700914"/>
          </a:xfrm>
          <a:prstGeom prst="roundRect">
            <a:avLst/>
          </a:prstGeom>
          <a:noFill/>
          <a:ln/>
        </p:spPr>
        <p:style>
          <a:lnRef idx="2">
            <a:schemeClr val="accent1"/>
          </a:lnRef>
          <a:fillRef idx="1">
            <a:schemeClr val="lt1"/>
          </a:fillRef>
          <a:effectRef idx="0">
            <a:schemeClr val="accent1"/>
          </a:effectRef>
          <a:fontRef idx="minor">
            <a:schemeClr val="dk1"/>
          </a:fontRef>
        </p:style>
        <p:txBody>
          <a:bodyPr anchor="ctr"/>
          <a:lstStyle/>
          <a:p>
            <a:pPr>
              <a:defRPr/>
            </a:pPr>
            <a:endParaRPr lang="en-US"/>
          </a:p>
        </p:txBody>
      </p:sp>
    </p:spTree>
    <p:extLst>
      <p:ext uri="{BB962C8B-B14F-4D97-AF65-F5344CB8AC3E}">
        <p14:creationId xmlns:p14="http://schemas.microsoft.com/office/powerpoint/2010/main" val="2569214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blinds(horizontal)">
                                      <p:cBhvr>
                                        <p:cTn id="20" dur="500"/>
                                        <p:tgtEl>
                                          <p:spTgt spid="3">
                                            <p:txEl>
                                              <p:pRg st="8" end="8"/>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blinds(horizontal)">
                                      <p:cBhvr>
                                        <p:cTn id="23" dur="500"/>
                                        <p:tgtEl>
                                          <p:spTgt spid="3">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blinds(horizontal)">
                                      <p:cBhvr>
                                        <p:cTn id="28" dur="500"/>
                                        <p:tgtEl>
                                          <p:spTgt spid="3">
                                            <p:txEl>
                                              <p:pRg st="10" end="1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4.2.4 </a:t>
            </a:r>
            <a:r>
              <a:rPr lang="zh-CN" altLang="en-US" dirty="0"/>
              <a:t>授权与回收</a:t>
            </a:r>
            <a:endParaRPr lang="en-US" dirty="0"/>
          </a:p>
        </p:txBody>
      </p:sp>
      <p:sp>
        <p:nvSpPr>
          <p:cNvPr id="3" name="Content Placeholder 2"/>
          <p:cNvSpPr>
            <a:spLocks noGrp="1"/>
          </p:cNvSpPr>
          <p:nvPr>
            <p:ph idx="1"/>
          </p:nvPr>
        </p:nvSpPr>
        <p:spPr>
          <a:xfrm>
            <a:off x="407332" y="908720"/>
            <a:ext cx="8555693" cy="5263481"/>
          </a:xfrm>
        </p:spPr>
        <p:txBody>
          <a:bodyPr/>
          <a:lstStyle/>
          <a:p>
            <a:pPr>
              <a:buFontTx/>
              <a:buNone/>
            </a:pPr>
            <a:r>
              <a:rPr lang="zh-CN" altLang="en-US" sz="2400" dirty="0"/>
              <a:t>例</a:t>
            </a:r>
            <a:r>
              <a:rPr lang="en-US" altLang="zh-CN" sz="2400" dirty="0"/>
              <a:t>1 </a:t>
            </a:r>
            <a:r>
              <a:rPr lang="zh-CN" altLang="en-US" sz="2400" dirty="0"/>
              <a:t>把查询</a:t>
            </a:r>
            <a:r>
              <a:rPr lang="en-US" altLang="zh-CN" sz="2400" dirty="0"/>
              <a:t>Student</a:t>
            </a:r>
            <a:r>
              <a:rPr lang="zh-CN" altLang="en-US" sz="2400" dirty="0"/>
              <a:t>表权限授给用户</a:t>
            </a:r>
            <a:r>
              <a:rPr lang="en-US" altLang="zh-CN" sz="2400" dirty="0"/>
              <a:t>U1</a:t>
            </a:r>
            <a:r>
              <a:rPr lang="zh-CN" altLang="en-US" sz="2400" dirty="0"/>
              <a:t>。</a:t>
            </a:r>
            <a:r>
              <a:rPr lang="en-US" altLang="zh-CN" sz="2400" dirty="0"/>
              <a:t> </a:t>
            </a:r>
          </a:p>
          <a:p>
            <a:pPr>
              <a:buFontTx/>
              <a:buNone/>
            </a:pPr>
            <a:r>
              <a:rPr lang="en-US" altLang="zh-CN" sz="2400" dirty="0"/>
              <a:t>   </a:t>
            </a:r>
            <a:r>
              <a:rPr lang="en-US" altLang="zh-CN" sz="2400" dirty="0">
                <a:solidFill>
                  <a:srgbClr val="009900"/>
                </a:solidFill>
              </a:rPr>
              <a:t> </a:t>
            </a:r>
            <a:r>
              <a:rPr lang="en-US" altLang="zh-CN" sz="2400" dirty="0">
                <a:solidFill>
                  <a:srgbClr val="0000FF"/>
                </a:solidFill>
              </a:rPr>
              <a:t>GRANT SELECT ON TABLE Student TO U1; </a:t>
            </a:r>
          </a:p>
          <a:p>
            <a:pPr>
              <a:buFontTx/>
              <a:buNone/>
            </a:pPr>
            <a:endParaRPr lang="en-US" altLang="zh-CN" sz="1000" dirty="0"/>
          </a:p>
          <a:p>
            <a:pPr>
              <a:buFontTx/>
              <a:buNone/>
            </a:pPr>
            <a:r>
              <a:rPr lang="zh-CN" altLang="en-US" sz="2400" dirty="0"/>
              <a:t>例</a:t>
            </a:r>
            <a:r>
              <a:rPr lang="en-US" altLang="zh-CN" sz="2400" dirty="0"/>
              <a:t>2 </a:t>
            </a:r>
            <a:r>
              <a:rPr lang="zh-CN" altLang="en-US" sz="2400" dirty="0"/>
              <a:t>把对</a:t>
            </a:r>
            <a:r>
              <a:rPr lang="en-US" altLang="zh-CN" sz="2400" dirty="0"/>
              <a:t>Student</a:t>
            </a:r>
            <a:r>
              <a:rPr lang="zh-CN" altLang="en-US" sz="2400" dirty="0"/>
              <a:t>表和</a:t>
            </a:r>
            <a:r>
              <a:rPr lang="en-US" altLang="zh-CN" sz="2400" dirty="0"/>
              <a:t>Course</a:t>
            </a:r>
            <a:r>
              <a:rPr lang="zh-CN" altLang="en-US" sz="2400" dirty="0"/>
              <a:t>表的全部权限授予用户</a:t>
            </a:r>
            <a:r>
              <a:rPr lang="en-US" altLang="zh-CN" sz="2400" dirty="0"/>
              <a:t>U2</a:t>
            </a:r>
            <a:r>
              <a:rPr lang="zh-CN" altLang="en-US" sz="2400" dirty="0"/>
              <a:t>和</a:t>
            </a:r>
            <a:r>
              <a:rPr lang="en-US" altLang="zh-CN" sz="2400" dirty="0"/>
              <a:t>U3</a:t>
            </a:r>
            <a:r>
              <a:rPr lang="zh-CN" altLang="en-US" sz="2400" dirty="0"/>
              <a:t>。</a:t>
            </a:r>
            <a:r>
              <a:rPr lang="en-US" altLang="zh-CN" sz="2400" dirty="0"/>
              <a:t> </a:t>
            </a:r>
          </a:p>
          <a:p>
            <a:pPr>
              <a:buFontTx/>
              <a:buNone/>
            </a:pPr>
            <a:r>
              <a:rPr lang="en-US" altLang="zh-CN" sz="2400" dirty="0"/>
              <a:t>   </a:t>
            </a:r>
            <a:r>
              <a:rPr lang="en-US" altLang="zh-CN" sz="2400" dirty="0">
                <a:solidFill>
                  <a:srgbClr val="009900"/>
                </a:solidFill>
              </a:rPr>
              <a:t> </a:t>
            </a:r>
            <a:r>
              <a:rPr lang="en-US" altLang="zh-CN" sz="2400" dirty="0">
                <a:solidFill>
                  <a:srgbClr val="0000FF"/>
                </a:solidFill>
              </a:rPr>
              <a:t>GRANT </a:t>
            </a:r>
            <a:r>
              <a:rPr lang="en-US" altLang="zh-CN" sz="2400" dirty="0">
                <a:solidFill>
                  <a:srgbClr val="FF0000"/>
                </a:solidFill>
              </a:rPr>
              <a:t>ALL PRIVILIGES </a:t>
            </a:r>
            <a:r>
              <a:rPr lang="en-US" altLang="zh-CN" sz="2400" dirty="0">
                <a:solidFill>
                  <a:srgbClr val="0000FF"/>
                </a:solidFill>
              </a:rPr>
              <a:t>ON TABLE Student, Course TO U2, U3; </a:t>
            </a:r>
          </a:p>
          <a:p>
            <a:pPr>
              <a:buFontTx/>
              <a:buNone/>
            </a:pPr>
            <a:endParaRPr lang="en-US" altLang="zh-CN" sz="1000" dirty="0"/>
          </a:p>
          <a:p>
            <a:pPr>
              <a:buFontTx/>
              <a:buNone/>
            </a:pPr>
            <a:r>
              <a:rPr lang="zh-CN" altLang="en-US" sz="2400" dirty="0"/>
              <a:t>例</a:t>
            </a:r>
            <a:r>
              <a:rPr lang="en-US" altLang="zh-CN" sz="2400" dirty="0" smtClean="0"/>
              <a:t>3 </a:t>
            </a:r>
            <a:r>
              <a:rPr lang="zh-CN" altLang="en-US" sz="2400" dirty="0" smtClean="0"/>
              <a:t>把对表</a:t>
            </a:r>
            <a:r>
              <a:rPr lang="en-US" altLang="zh-CN" sz="2400" dirty="0"/>
              <a:t>SC</a:t>
            </a:r>
            <a:r>
              <a:rPr lang="zh-CN" altLang="en-US" sz="2400" dirty="0"/>
              <a:t>的查询权限授予所有用户。</a:t>
            </a:r>
            <a:r>
              <a:rPr lang="en-US" altLang="zh-CN" sz="2400" dirty="0"/>
              <a:t> </a:t>
            </a:r>
          </a:p>
          <a:p>
            <a:pPr>
              <a:buFontTx/>
              <a:buNone/>
            </a:pPr>
            <a:r>
              <a:rPr lang="en-US" altLang="zh-CN" sz="2400" dirty="0"/>
              <a:t>  </a:t>
            </a:r>
            <a:r>
              <a:rPr lang="en-US" altLang="zh-CN" sz="2400" dirty="0">
                <a:solidFill>
                  <a:srgbClr val="0000FF"/>
                </a:solidFill>
              </a:rPr>
              <a:t>  GRANT SELECT ON TABLE SC TO </a:t>
            </a:r>
            <a:r>
              <a:rPr lang="en-US" altLang="zh-CN" sz="2400" dirty="0">
                <a:solidFill>
                  <a:srgbClr val="FF0000"/>
                </a:solidFill>
              </a:rPr>
              <a:t>PUBLIC</a:t>
            </a:r>
            <a:r>
              <a:rPr lang="en-US" altLang="zh-CN" sz="2400" dirty="0">
                <a:solidFill>
                  <a:srgbClr val="0000FF"/>
                </a:solidFill>
              </a:rPr>
              <a:t>; </a:t>
            </a:r>
          </a:p>
          <a:p>
            <a:pPr>
              <a:buFontTx/>
              <a:buNone/>
            </a:pPr>
            <a:endParaRPr lang="en-US" altLang="zh-CN" sz="1000" dirty="0" smtClean="0"/>
          </a:p>
          <a:p>
            <a:pPr>
              <a:buFontTx/>
              <a:buNone/>
            </a:pPr>
            <a:r>
              <a:rPr lang="zh-CN" altLang="en-US" sz="2400" dirty="0" smtClean="0"/>
              <a:t>例</a:t>
            </a:r>
            <a:r>
              <a:rPr lang="en-US" altLang="zh-CN" sz="2400" dirty="0"/>
              <a:t>4 </a:t>
            </a:r>
            <a:r>
              <a:rPr lang="zh-CN" altLang="en-US" sz="2400" dirty="0"/>
              <a:t>把查询</a:t>
            </a:r>
            <a:r>
              <a:rPr lang="en-US" altLang="zh-CN" sz="2400" dirty="0"/>
              <a:t>Student</a:t>
            </a:r>
            <a:r>
              <a:rPr lang="zh-CN" altLang="en-US" sz="2400" dirty="0"/>
              <a:t>表和修改学生学号的权限授给用户</a:t>
            </a:r>
            <a:r>
              <a:rPr lang="en-US" altLang="zh-CN" sz="2400" dirty="0"/>
              <a:t>U4</a:t>
            </a:r>
            <a:r>
              <a:rPr lang="zh-CN" altLang="en-US" sz="2400" dirty="0"/>
              <a:t>。</a:t>
            </a:r>
            <a:r>
              <a:rPr lang="en-US" altLang="zh-CN" sz="2400" dirty="0"/>
              <a:t> </a:t>
            </a:r>
          </a:p>
          <a:p>
            <a:pPr>
              <a:buFontTx/>
              <a:buNone/>
            </a:pPr>
            <a:r>
              <a:rPr lang="en-US" altLang="zh-CN" sz="2400" dirty="0"/>
              <a:t> </a:t>
            </a:r>
            <a:r>
              <a:rPr lang="en-US" altLang="zh-CN" sz="2400" dirty="0" smtClean="0">
                <a:solidFill>
                  <a:srgbClr val="0000FF"/>
                </a:solidFill>
              </a:rPr>
              <a:t>GRANT </a:t>
            </a:r>
            <a:r>
              <a:rPr lang="en-US" altLang="zh-CN" sz="2400" dirty="0">
                <a:solidFill>
                  <a:srgbClr val="FF0000"/>
                </a:solidFill>
              </a:rPr>
              <a:t>UPDATE(</a:t>
            </a:r>
            <a:r>
              <a:rPr lang="en-US" altLang="zh-CN" sz="2400" dirty="0" err="1">
                <a:solidFill>
                  <a:srgbClr val="FF0000"/>
                </a:solidFill>
              </a:rPr>
              <a:t>Sno</a:t>
            </a:r>
            <a:r>
              <a:rPr lang="en-US" altLang="zh-CN" sz="2400" dirty="0">
                <a:solidFill>
                  <a:srgbClr val="FF0000"/>
                </a:solidFill>
              </a:rPr>
              <a:t>)</a:t>
            </a:r>
            <a:r>
              <a:rPr lang="en-US" altLang="zh-CN" sz="2400" dirty="0">
                <a:solidFill>
                  <a:srgbClr val="0000FF"/>
                </a:solidFill>
              </a:rPr>
              <a:t>, SELECT ON TABLE Student TO U4;</a:t>
            </a:r>
            <a:endParaRPr lang="en-US" sz="2400" dirty="0">
              <a:solidFill>
                <a:srgbClr val="0000FF"/>
              </a:solidFill>
            </a:endParaRPr>
          </a:p>
          <a:p>
            <a:pPr marL="0" indent="0">
              <a:buNone/>
            </a:pPr>
            <a:r>
              <a:rPr lang="en-US" altLang="zh-CN" sz="2400" dirty="0" smtClean="0"/>
              <a:t>    </a:t>
            </a:r>
            <a:r>
              <a:rPr lang="zh-CN" altLang="en-US" sz="2400" dirty="0" smtClean="0"/>
              <a:t>对</a:t>
            </a:r>
            <a:r>
              <a:rPr lang="zh-CN" altLang="en-US" sz="2400" dirty="0"/>
              <a:t>属性列的授权时必须明确指出相应</a:t>
            </a:r>
            <a:r>
              <a:rPr lang="zh-CN" altLang="en-US" sz="2400" dirty="0" smtClean="0"/>
              <a:t>属性列名。 </a:t>
            </a:r>
            <a:endParaRPr lang="zh-CN" altLang="en-US" sz="2400" dirty="0"/>
          </a:p>
          <a:p>
            <a:endParaRPr lang="en-US" sz="2400" dirty="0">
              <a:solidFill>
                <a:srgbClr val="0000FF"/>
              </a:solidFill>
            </a:endParaRPr>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15</a:t>
            </a:fld>
            <a:endParaRPr lang="en-US" altLang="zh-CN"/>
          </a:p>
        </p:txBody>
      </p:sp>
    </p:spTree>
    <p:extLst>
      <p:ext uri="{BB962C8B-B14F-4D97-AF65-F5344CB8AC3E}">
        <p14:creationId xmlns:p14="http://schemas.microsoft.com/office/powerpoint/2010/main" val="36070017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blinds(horizontal)">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blinds(horizontal)">
                                      <p:cBhvr>
                                        <p:cTn id="2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4.2.4 </a:t>
            </a:r>
            <a:r>
              <a:rPr lang="zh-CN" altLang="en-US" dirty="0"/>
              <a:t>授权与回收</a:t>
            </a:r>
            <a:endParaRPr lang="en-US" dirty="0"/>
          </a:p>
        </p:txBody>
      </p:sp>
      <p:sp>
        <p:nvSpPr>
          <p:cNvPr id="3" name="Content Placeholder 2"/>
          <p:cNvSpPr>
            <a:spLocks noGrp="1"/>
          </p:cNvSpPr>
          <p:nvPr>
            <p:ph idx="1"/>
          </p:nvPr>
        </p:nvSpPr>
        <p:spPr>
          <a:xfrm>
            <a:off x="479213" y="908720"/>
            <a:ext cx="8483811" cy="5263481"/>
          </a:xfrm>
        </p:spPr>
        <p:txBody>
          <a:bodyPr/>
          <a:lstStyle/>
          <a:p>
            <a:pPr>
              <a:buFontTx/>
              <a:buNone/>
            </a:pPr>
            <a:r>
              <a:rPr lang="zh-CN" altLang="en-US" sz="2400" dirty="0"/>
              <a:t>例</a:t>
            </a:r>
            <a:r>
              <a:rPr lang="en-US" altLang="zh-CN" sz="2400" dirty="0"/>
              <a:t>5 </a:t>
            </a:r>
            <a:r>
              <a:rPr lang="zh-CN" altLang="en-US" sz="2400" dirty="0"/>
              <a:t>把对表</a:t>
            </a:r>
            <a:r>
              <a:rPr lang="en-US" altLang="zh-CN" sz="2400" dirty="0"/>
              <a:t>SC</a:t>
            </a:r>
            <a:r>
              <a:rPr lang="zh-CN" altLang="en-US" sz="2400" dirty="0"/>
              <a:t>的</a:t>
            </a:r>
            <a:r>
              <a:rPr lang="en-US" altLang="zh-CN" sz="2400" dirty="0"/>
              <a:t>INSERT</a:t>
            </a:r>
            <a:r>
              <a:rPr lang="zh-CN" altLang="en-US" sz="2400" dirty="0"/>
              <a:t>权限授予</a:t>
            </a:r>
            <a:r>
              <a:rPr lang="en-US" altLang="zh-CN" sz="2400" dirty="0"/>
              <a:t>U5</a:t>
            </a:r>
            <a:r>
              <a:rPr lang="zh-CN" altLang="en-US" sz="2400" dirty="0"/>
              <a:t>用户，并允许他再将此权限授予其他用户。</a:t>
            </a:r>
            <a:r>
              <a:rPr lang="en-US" altLang="zh-CN" sz="2400" dirty="0"/>
              <a:t> </a:t>
            </a:r>
          </a:p>
          <a:p>
            <a:pPr>
              <a:buFontTx/>
              <a:buNone/>
            </a:pPr>
            <a:r>
              <a:rPr lang="en-US" altLang="zh-CN" sz="2400" dirty="0"/>
              <a:t>   </a:t>
            </a:r>
            <a:r>
              <a:rPr lang="en-US" altLang="zh-CN" sz="2400" dirty="0">
                <a:solidFill>
                  <a:srgbClr val="0000FF"/>
                </a:solidFill>
              </a:rPr>
              <a:t> GRANT INSERT ON TABLE SC TO U5 WITH GRANT OPTION; </a:t>
            </a:r>
          </a:p>
          <a:p>
            <a:pPr>
              <a:buFontTx/>
              <a:buNone/>
            </a:pPr>
            <a:r>
              <a:rPr lang="en-US" altLang="zh-CN" sz="2400" dirty="0"/>
              <a:t>    </a:t>
            </a:r>
            <a:r>
              <a:rPr lang="zh-CN" altLang="en-US" sz="2400" dirty="0"/>
              <a:t>执行此</a:t>
            </a:r>
            <a:r>
              <a:rPr lang="en-US" altLang="zh-CN" sz="2400" dirty="0"/>
              <a:t>SQL</a:t>
            </a:r>
            <a:r>
              <a:rPr lang="zh-CN" altLang="en-US" sz="2400" dirty="0"/>
              <a:t>语句后，</a:t>
            </a:r>
            <a:r>
              <a:rPr lang="en-US" altLang="zh-CN" sz="2400" dirty="0"/>
              <a:t>U5</a:t>
            </a:r>
            <a:r>
              <a:rPr lang="zh-CN" altLang="en-US" sz="2400" dirty="0"/>
              <a:t>不仅拥有了对表</a:t>
            </a:r>
            <a:r>
              <a:rPr lang="en-US" altLang="zh-CN" sz="2400" dirty="0"/>
              <a:t>SC</a:t>
            </a:r>
            <a:r>
              <a:rPr lang="zh-CN" altLang="en-US" sz="2400" dirty="0"/>
              <a:t>的</a:t>
            </a:r>
            <a:r>
              <a:rPr lang="en-US" altLang="zh-CN" sz="2400" dirty="0"/>
              <a:t>INSERT</a:t>
            </a:r>
            <a:r>
              <a:rPr lang="zh-CN" altLang="en-US" sz="2400" dirty="0"/>
              <a:t>权限，还可以传播此权限，即由</a:t>
            </a:r>
            <a:r>
              <a:rPr lang="en-US" altLang="zh-CN" sz="2400" dirty="0"/>
              <a:t>U5</a:t>
            </a:r>
            <a:r>
              <a:rPr lang="zh-CN" altLang="en-US" sz="2400" dirty="0"/>
              <a:t>用户发上述</a:t>
            </a:r>
            <a:r>
              <a:rPr lang="en-US" altLang="zh-CN" sz="2400" dirty="0"/>
              <a:t>GRANT</a:t>
            </a:r>
            <a:r>
              <a:rPr lang="zh-CN" altLang="en-US" sz="2400" dirty="0"/>
              <a:t>命令给其他用户。</a:t>
            </a:r>
            <a:r>
              <a:rPr lang="en-US" altLang="zh-CN" sz="2400" dirty="0"/>
              <a:t> </a:t>
            </a:r>
          </a:p>
          <a:p>
            <a:pPr>
              <a:buFontTx/>
              <a:buNone/>
            </a:pPr>
            <a:r>
              <a:rPr lang="en-US" altLang="zh-CN" sz="2400" dirty="0"/>
              <a:t>    </a:t>
            </a:r>
            <a:r>
              <a:rPr lang="zh-CN" altLang="en-US" sz="2400" dirty="0" smtClean="0"/>
              <a:t>如：</a:t>
            </a:r>
            <a:r>
              <a:rPr lang="en-US" altLang="zh-CN" sz="2400" dirty="0" smtClean="0"/>
              <a:t>U5</a:t>
            </a:r>
            <a:r>
              <a:rPr lang="zh-CN" altLang="en-US" sz="2400" dirty="0"/>
              <a:t>可以将此权限授予</a:t>
            </a:r>
            <a:r>
              <a:rPr lang="en-US" altLang="zh-CN" sz="2400" dirty="0"/>
              <a:t>U6</a:t>
            </a:r>
            <a:r>
              <a:rPr lang="zh-CN" altLang="en-US" sz="2400" dirty="0"/>
              <a:t>：</a:t>
            </a:r>
            <a:r>
              <a:rPr lang="en-US" altLang="zh-CN" sz="2400" dirty="0"/>
              <a:t> </a:t>
            </a:r>
          </a:p>
          <a:p>
            <a:pPr>
              <a:buFontTx/>
              <a:buNone/>
            </a:pPr>
            <a:r>
              <a:rPr lang="en-US" altLang="zh-CN" sz="2400" dirty="0"/>
              <a:t> </a:t>
            </a:r>
            <a:r>
              <a:rPr lang="en-US" altLang="zh-CN" sz="2400" dirty="0">
                <a:solidFill>
                  <a:srgbClr val="0000FF"/>
                </a:solidFill>
              </a:rPr>
              <a:t>   GRANT INSERT ON TABLE SC TO U6 WITH GRANT OPTION; </a:t>
            </a:r>
          </a:p>
          <a:p>
            <a:pPr>
              <a:buFontTx/>
              <a:buNone/>
            </a:pPr>
            <a:r>
              <a:rPr lang="en-US" altLang="zh-CN" sz="2400" dirty="0"/>
              <a:t>    </a:t>
            </a:r>
            <a:r>
              <a:rPr lang="zh-CN" altLang="en-US" sz="2400" dirty="0"/>
              <a:t>同样，</a:t>
            </a:r>
            <a:r>
              <a:rPr lang="en-US" altLang="zh-CN" sz="2400" dirty="0"/>
              <a:t>U6</a:t>
            </a:r>
            <a:r>
              <a:rPr lang="zh-CN" altLang="en-US" sz="2400" dirty="0"/>
              <a:t>还可以将此权限授予</a:t>
            </a:r>
            <a:r>
              <a:rPr lang="en-US" altLang="zh-CN" sz="2400" dirty="0"/>
              <a:t>U7</a:t>
            </a:r>
            <a:r>
              <a:rPr lang="zh-CN" altLang="en-US" sz="2400" dirty="0"/>
              <a:t>：</a:t>
            </a:r>
            <a:r>
              <a:rPr lang="en-US" altLang="zh-CN" sz="2400" dirty="0"/>
              <a:t> </a:t>
            </a:r>
          </a:p>
          <a:p>
            <a:pPr>
              <a:buFontTx/>
              <a:buNone/>
            </a:pPr>
            <a:r>
              <a:rPr lang="en-US" altLang="zh-CN" sz="2400" dirty="0">
                <a:solidFill>
                  <a:srgbClr val="0000FF"/>
                </a:solidFill>
              </a:rPr>
              <a:t>    GRANT INSERT ON TABLE SC TO U7; </a:t>
            </a:r>
          </a:p>
          <a:p>
            <a:pPr>
              <a:buFontTx/>
              <a:buNone/>
            </a:pPr>
            <a:r>
              <a:rPr lang="en-US" altLang="zh-CN" sz="2400" dirty="0"/>
              <a:t>    </a:t>
            </a:r>
            <a:r>
              <a:rPr lang="zh-CN" altLang="en-US" sz="2400" dirty="0"/>
              <a:t>因为</a:t>
            </a:r>
            <a:r>
              <a:rPr lang="en-US" altLang="zh-CN" sz="2400" dirty="0"/>
              <a:t>U6</a:t>
            </a:r>
            <a:r>
              <a:rPr lang="zh-CN" altLang="en-US" sz="2400" dirty="0"/>
              <a:t>未给</a:t>
            </a:r>
            <a:r>
              <a:rPr lang="en-US" altLang="zh-CN" sz="2400" dirty="0"/>
              <a:t>U7</a:t>
            </a:r>
            <a:r>
              <a:rPr lang="zh-CN" altLang="en-US" sz="2400" dirty="0"/>
              <a:t>传播的权限，因此</a:t>
            </a:r>
            <a:r>
              <a:rPr lang="en-US" altLang="zh-CN" sz="2400" dirty="0"/>
              <a:t>U7</a:t>
            </a:r>
            <a:r>
              <a:rPr lang="zh-CN" altLang="en-US" sz="2400" dirty="0"/>
              <a:t>不能再传播此权限。</a:t>
            </a:r>
            <a:r>
              <a:rPr lang="en-US" altLang="zh-CN" sz="2400" dirty="0"/>
              <a:t> </a:t>
            </a:r>
          </a:p>
          <a:p>
            <a:endParaRPr lang="en-US" sz="2400" dirty="0">
              <a:solidFill>
                <a:srgbClr val="0000FF"/>
              </a:solidFill>
            </a:endParaRPr>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16</a:t>
            </a:fld>
            <a:endParaRPr lang="en-US" altLang="zh-CN"/>
          </a:p>
        </p:txBody>
      </p:sp>
    </p:spTree>
    <p:extLst>
      <p:ext uri="{BB962C8B-B14F-4D97-AF65-F5344CB8AC3E}">
        <p14:creationId xmlns:p14="http://schemas.microsoft.com/office/powerpoint/2010/main" val="19045984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None/>
            </a:pPr>
            <a:r>
              <a:rPr lang="en-US" altLang="zh-CN" sz="2400" b="1" dirty="0" smtClean="0"/>
              <a:t>2.</a:t>
            </a:r>
            <a:r>
              <a:rPr lang="en-US" altLang="zh-CN" sz="2400" b="1" dirty="0"/>
              <a:t> </a:t>
            </a:r>
            <a:r>
              <a:rPr lang="en-US" altLang="zh-CN" sz="2400" b="1" dirty="0" smtClean="0"/>
              <a:t>REVOKE</a:t>
            </a:r>
            <a:endParaRPr lang="en-US" altLang="zh-CN" sz="2400" b="1" dirty="0"/>
          </a:p>
          <a:p>
            <a:pPr algn="just"/>
            <a:r>
              <a:rPr lang="zh-CN" altLang="en-US" sz="2400" dirty="0"/>
              <a:t>授予的权限可以由</a:t>
            </a:r>
            <a:r>
              <a:rPr lang="en-US" altLang="zh-CN" sz="2400" dirty="0"/>
              <a:t>DBA</a:t>
            </a:r>
            <a:r>
              <a:rPr lang="zh-CN" altLang="en-US" sz="2400" dirty="0"/>
              <a:t>或其他授权者用</a:t>
            </a:r>
            <a:r>
              <a:rPr lang="en-US" altLang="zh-CN" sz="2400" dirty="0"/>
              <a:t>REVOKE</a:t>
            </a:r>
            <a:r>
              <a:rPr lang="zh-CN" altLang="en-US" sz="2400" dirty="0"/>
              <a:t>语句收</a:t>
            </a:r>
            <a:r>
              <a:rPr lang="zh-CN" altLang="en-US" sz="2400" dirty="0" smtClean="0"/>
              <a:t>回。</a:t>
            </a:r>
            <a:endParaRPr lang="zh-CN" altLang="en-US" sz="2400" dirty="0"/>
          </a:p>
          <a:p>
            <a:pPr algn="just"/>
            <a:r>
              <a:rPr lang="en-US" altLang="zh-CN" sz="2400" dirty="0"/>
              <a:t>REVOKE</a:t>
            </a:r>
            <a:r>
              <a:rPr lang="zh-CN" altLang="en-US" sz="2400" dirty="0"/>
              <a:t>语句的一般格式为：</a:t>
            </a:r>
          </a:p>
          <a:p>
            <a:pPr algn="just">
              <a:buNone/>
            </a:pPr>
            <a:r>
              <a:rPr lang="en-US" altLang="zh-CN" sz="2400" dirty="0" smtClean="0"/>
              <a:t>   </a:t>
            </a:r>
            <a:r>
              <a:rPr lang="en-US" altLang="zh-CN" sz="2400" dirty="0" smtClean="0">
                <a:solidFill>
                  <a:srgbClr val="FF0000"/>
                </a:solidFill>
              </a:rPr>
              <a:t>REVOKE</a:t>
            </a:r>
            <a:r>
              <a:rPr lang="en-US" altLang="zh-CN" sz="2400" dirty="0" smtClean="0"/>
              <a:t> </a:t>
            </a:r>
            <a:r>
              <a:rPr lang="en-US" altLang="zh-CN" sz="2400" dirty="0"/>
              <a:t>&lt;</a:t>
            </a:r>
            <a:r>
              <a:rPr lang="zh-CN" altLang="en-US" sz="2400" dirty="0"/>
              <a:t>权限</a:t>
            </a:r>
            <a:r>
              <a:rPr lang="en-US" altLang="zh-CN" sz="2400" dirty="0"/>
              <a:t>&gt;[,&lt;</a:t>
            </a:r>
            <a:r>
              <a:rPr lang="zh-CN" altLang="en-US" sz="2400" dirty="0"/>
              <a:t>权限</a:t>
            </a:r>
            <a:r>
              <a:rPr lang="en-US" altLang="zh-CN" sz="2400" dirty="0"/>
              <a:t>&gt;]... </a:t>
            </a:r>
          </a:p>
          <a:p>
            <a:pPr algn="just">
              <a:buNone/>
            </a:pPr>
            <a:r>
              <a:rPr lang="en-US" altLang="zh-CN" sz="2400" dirty="0"/>
              <a:t>      [</a:t>
            </a:r>
            <a:r>
              <a:rPr lang="en-US" altLang="zh-CN" sz="2400" dirty="0">
                <a:solidFill>
                  <a:srgbClr val="FF0000"/>
                </a:solidFill>
              </a:rPr>
              <a:t>ON</a:t>
            </a:r>
            <a:r>
              <a:rPr lang="en-US" altLang="zh-CN" sz="2400" dirty="0"/>
              <a:t> &lt;</a:t>
            </a:r>
            <a:r>
              <a:rPr lang="zh-CN" altLang="en-US" sz="2400" dirty="0"/>
              <a:t>对象类型</a:t>
            </a:r>
            <a:r>
              <a:rPr lang="en-US" altLang="zh-CN" sz="2400" dirty="0"/>
              <a:t>&gt; &lt;</a:t>
            </a:r>
            <a:r>
              <a:rPr lang="zh-CN" altLang="en-US" sz="2400" dirty="0"/>
              <a:t>对象名</a:t>
            </a:r>
            <a:r>
              <a:rPr lang="en-US" altLang="zh-CN" sz="2400" dirty="0"/>
              <a:t>&gt;]</a:t>
            </a:r>
          </a:p>
          <a:p>
            <a:pPr algn="just">
              <a:buNone/>
            </a:pPr>
            <a:r>
              <a:rPr lang="en-US" altLang="zh-CN" sz="2400" dirty="0"/>
              <a:t>      </a:t>
            </a:r>
            <a:r>
              <a:rPr lang="en-US" altLang="zh-CN" sz="2400" dirty="0">
                <a:solidFill>
                  <a:srgbClr val="FF0000"/>
                </a:solidFill>
              </a:rPr>
              <a:t>FROM</a:t>
            </a:r>
            <a:r>
              <a:rPr lang="en-US" altLang="zh-CN" sz="2400" dirty="0"/>
              <a:t> &lt;</a:t>
            </a:r>
            <a:r>
              <a:rPr lang="zh-CN" altLang="en-US" sz="2400" dirty="0"/>
              <a:t>用户</a:t>
            </a:r>
            <a:r>
              <a:rPr lang="en-US" altLang="zh-CN" sz="2400" dirty="0"/>
              <a:t>&gt;[,&lt;</a:t>
            </a:r>
            <a:r>
              <a:rPr lang="zh-CN" altLang="en-US" sz="2400" dirty="0"/>
              <a:t>用户</a:t>
            </a:r>
            <a:r>
              <a:rPr lang="en-US" altLang="zh-CN" sz="2400" dirty="0"/>
              <a:t>&gt;</a:t>
            </a:r>
            <a:r>
              <a:rPr lang="en-US" altLang="zh-CN" sz="2400" dirty="0" smtClean="0"/>
              <a:t>]…[CASCADE | RESTRICT];</a:t>
            </a:r>
            <a:endParaRPr lang="en-US" altLang="zh-CN" sz="2400" dirty="0"/>
          </a:p>
          <a:p>
            <a:pPr algn="just">
              <a:buNone/>
            </a:pPr>
            <a:r>
              <a:rPr lang="en-US" altLang="zh-CN" sz="2400" dirty="0"/>
              <a:t>[</a:t>
            </a:r>
            <a:r>
              <a:rPr lang="zh-CN" altLang="en-US" sz="2400" dirty="0" smtClean="0"/>
              <a:t>例</a:t>
            </a:r>
            <a:r>
              <a:rPr lang="en-US" altLang="zh-CN" sz="2400" dirty="0" smtClean="0"/>
              <a:t>] </a:t>
            </a:r>
            <a:r>
              <a:rPr lang="zh-CN" altLang="en-US" sz="2400" dirty="0"/>
              <a:t>把用户</a:t>
            </a:r>
            <a:r>
              <a:rPr lang="en-US" altLang="zh-CN" sz="2400" dirty="0"/>
              <a:t>U4</a:t>
            </a:r>
            <a:r>
              <a:rPr lang="zh-CN" altLang="en-US" sz="2400" dirty="0"/>
              <a:t>修改学生学号的权限收</a:t>
            </a:r>
            <a:r>
              <a:rPr lang="zh-CN" altLang="en-US" sz="2400" dirty="0" smtClean="0"/>
              <a:t>回</a:t>
            </a:r>
            <a:r>
              <a:rPr lang="zh-CN" altLang="zh-CN" sz="2400" dirty="0"/>
              <a:t>。</a:t>
            </a:r>
            <a:endParaRPr lang="zh-CN" altLang="en-US" sz="2400" dirty="0"/>
          </a:p>
          <a:p>
            <a:pPr algn="just">
              <a:lnSpc>
                <a:spcPct val="130000"/>
              </a:lnSpc>
              <a:buNone/>
            </a:pPr>
            <a:r>
              <a:rPr lang="zh-CN" altLang="en-US" sz="2400" dirty="0"/>
              <a:t>	</a:t>
            </a:r>
            <a:r>
              <a:rPr lang="zh-CN" altLang="en-US" sz="2400" dirty="0">
                <a:solidFill>
                  <a:srgbClr val="000090"/>
                </a:solidFill>
              </a:rPr>
              <a:t>	</a:t>
            </a:r>
            <a:r>
              <a:rPr lang="en-US" altLang="zh-CN" sz="2400" dirty="0">
                <a:solidFill>
                  <a:srgbClr val="000090"/>
                </a:solidFill>
              </a:rPr>
              <a:t>REVOKE UPDATE(</a:t>
            </a:r>
            <a:r>
              <a:rPr lang="en-US" altLang="zh-CN" sz="2400" dirty="0" err="1">
                <a:solidFill>
                  <a:srgbClr val="000090"/>
                </a:solidFill>
              </a:rPr>
              <a:t>Sno</a:t>
            </a:r>
            <a:r>
              <a:rPr lang="en-US" altLang="zh-CN" sz="2400" dirty="0">
                <a:solidFill>
                  <a:srgbClr val="000090"/>
                </a:solidFill>
              </a:rPr>
              <a:t>)</a:t>
            </a:r>
          </a:p>
          <a:p>
            <a:pPr algn="just">
              <a:lnSpc>
                <a:spcPct val="130000"/>
              </a:lnSpc>
              <a:buNone/>
            </a:pPr>
            <a:r>
              <a:rPr lang="en-US" altLang="zh-CN" sz="2400" dirty="0">
                <a:solidFill>
                  <a:srgbClr val="000090"/>
                </a:solidFill>
              </a:rPr>
              <a:t>		ON TABLE Student </a:t>
            </a:r>
          </a:p>
          <a:p>
            <a:pPr algn="just">
              <a:lnSpc>
                <a:spcPct val="130000"/>
              </a:lnSpc>
              <a:buNone/>
            </a:pPr>
            <a:r>
              <a:rPr lang="en-US" altLang="zh-CN" sz="2400" dirty="0">
                <a:solidFill>
                  <a:srgbClr val="000090"/>
                </a:solidFill>
              </a:rPr>
              <a:t>		FROM U4;</a:t>
            </a:r>
          </a:p>
          <a:p>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17</a:t>
            </a:fld>
            <a:endParaRPr lang="en-US" altLang="zh-CN"/>
          </a:p>
        </p:txBody>
      </p:sp>
      <p:sp>
        <p:nvSpPr>
          <p:cNvPr id="6" name="Title 1"/>
          <p:cNvSpPr>
            <a:spLocks noGrp="1"/>
          </p:cNvSpPr>
          <p:nvPr>
            <p:ph type="title"/>
          </p:nvPr>
        </p:nvSpPr>
        <p:spPr/>
        <p:txBody>
          <a:bodyPr/>
          <a:lstStyle/>
          <a:p>
            <a:r>
              <a:rPr lang="en-US" altLang="zh-CN" dirty="0"/>
              <a:t>4.2.4 </a:t>
            </a:r>
            <a:r>
              <a:rPr lang="zh-CN" altLang="en-US" dirty="0"/>
              <a:t>授权与回收</a:t>
            </a:r>
            <a:endParaRPr lang="en-US" dirty="0"/>
          </a:p>
        </p:txBody>
      </p:sp>
      <p:sp>
        <p:nvSpPr>
          <p:cNvPr id="7" name="Rounded Rectangle 6"/>
          <p:cNvSpPr/>
          <p:nvPr/>
        </p:nvSpPr>
        <p:spPr>
          <a:xfrm>
            <a:off x="965798" y="2627166"/>
            <a:ext cx="7517802" cy="1313583"/>
          </a:xfrm>
          <a:prstGeom prst="roundRect">
            <a:avLst/>
          </a:prstGeom>
          <a:noFill/>
          <a:ln/>
        </p:spPr>
        <p:style>
          <a:lnRef idx="2">
            <a:schemeClr val="accent1"/>
          </a:lnRef>
          <a:fillRef idx="1">
            <a:schemeClr val="lt1"/>
          </a:fillRef>
          <a:effectRef idx="0">
            <a:schemeClr val="accent1"/>
          </a:effectRef>
          <a:fontRef idx="minor">
            <a:schemeClr val="dk1"/>
          </a:fontRef>
        </p:style>
        <p:txBody>
          <a:bodyPr anchor="ctr"/>
          <a:lstStyle/>
          <a:p>
            <a:pPr>
              <a:defRPr/>
            </a:pPr>
            <a:endParaRPr lang="en-US"/>
          </a:p>
        </p:txBody>
      </p:sp>
    </p:spTree>
    <p:extLst>
      <p:ext uri="{BB962C8B-B14F-4D97-AF65-F5344CB8AC3E}">
        <p14:creationId xmlns:p14="http://schemas.microsoft.com/office/powerpoint/2010/main" val="34725188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4.2.4 </a:t>
            </a:r>
            <a:r>
              <a:rPr lang="zh-CN" altLang="en-US" dirty="0"/>
              <a:t>授权与回收</a:t>
            </a:r>
            <a:endParaRPr lang="en-US" dirty="0"/>
          </a:p>
        </p:txBody>
      </p:sp>
      <p:sp>
        <p:nvSpPr>
          <p:cNvPr id="3" name="Content Placeholder 2"/>
          <p:cNvSpPr>
            <a:spLocks noGrp="1"/>
          </p:cNvSpPr>
          <p:nvPr>
            <p:ph idx="1"/>
          </p:nvPr>
        </p:nvSpPr>
        <p:spPr>
          <a:xfrm>
            <a:off x="685799" y="908720"/>
            <a:ext cx="8277225" cy="5263481"/>
          </a:xfrm>
        </p:spPr>
        <p:txBody>
          <a:bodyPr/>
          <a:lstStyle/>
          <a:p>
            <a:pPr>
              <a:buNone/>
            </a:pPr>
            <a:r>
              <a:rPr lang="en-US" altLang="zh-CN" dirty="0"/>
              <a:t>[</a:t>
            </a:r>
            <a:r>
              <a:rPr lang="zh-CN" altLang="en-US" dirty="0" smtClean="0"/>
              <a:t>例</a:t>
            </a:r>
            <a:r>
              <a:rPr lang="en-US" altLang="zh-CN" dirty="0" smtClean="0"/>
              <a:t>] </a:t>
            </a:r>
            <a:r>
              <a:rPr lang="zh-CN" altLang="en-US" dirty="0"/>
              <a:t>把用户</a:t>
            </a:r>
            <a:r>
              <a:rPr lang="en-US" altLang="zh-CN" dirty="0"/>
              <a:t>U5</a:t>
            </a:r>
            <a:r>
              <a:rPr lang="zh-CN" altLang="en-US" dirty="0"/>
              <a:t>对</a:t>
            </a:r>
            <a:r>
              <a:rPr lang="en-US" altLang="zh-CN" dirty="0"/>
              <a:t>SC</a:t>
            </a:r>
            <a:r>
              <a:rPr lang="zh-CN" altLang="en-US" dirty="0"/>
              <a:t>表的</a:t>
            </a:r>
            <a:r>
              <a:rPr lang="en-US" altLang="zh-CN" dirty="0"/>
              <a:t>INSERT</a:t>
            </a:r>
            <a:r>
              <a:rPr lang="zh-CN" altLang="en-US" dirty="0"/>
              <a:t>权限收回</a:t>
            </a:r>
          </a:p>
          <a:p>
            <a:pPr>
              <a:buNone/>
            </a:pPr>
            <a:r>
              <a:rPr lang="zh-CN" altLang="en-US" dirty="0"/>
              <a:t>		</a:t>
            </a:r>
            <a:r>
              <a:rPr lang="en-US" altLang="zh-CN" sz="2400" dirty="0"/>
              <a:t>REVOKE INSERT </a:t>
            </a:r>
          </a:p>
          <a:p>
            <a:pPr>
              <a:buNone/>
            </a:pPr>
            <a:r>
              <a:rPr lang="en-US" altLang="zh-CN" sz="2400" dirty="0"/>
              <a:t>		ON TABLE SC </a:t>
            </a:r>
          </a:p>
          <a:p>
            <a:pPr>
              <a:buNone/>
            </a:pPr>
            <a:r>
              <a:rPr lang="en-US" altLang="zh-CN" sz="2400" dirty="0"/>
              <a:t>		FROM U5 CASCADE ;</a:t>
            </a:r>
          </a:p>
          <a:p>
            <a:pPr lvl="1"/>
            <a:r>
              <a:rPr lang="zh-CN" altLang="en-US" sz="2000" dirty="0" smtClean="0"/>
              <a:t>将用户</a:t>
            </a:r>
            <a:r>
              <a:rPr lang="en-US" altLang="zh-CN" sz="2000" dirty="0"/>
              <a:t>U5</a:t>
            </a:r>
            <a:r>
              <a:rPr lang="zh-CN" altLang="en-US" sz="2000" dirty="0"/>
              <a:t>的</a:t>
            </a:r>
            <a:r>
              <a:rPr lang="en-US" altLang="zh-CN" sz="2000" dirty="0"/>
              <a:t>INSERT</a:t>
            </a:r>
            <a:r>
              <a:rPr lang="zh-CN" altLang="en-US" sz="2000" dirty="0"/>
              <a:t>权限收回的时候必须级联（</a:t>
            </a:r>
            <a:r>
              <a:rPr lang="en-US" altLang="zh-CN" sz="2000" dirty="0"/>
              <a:t>CASCADE</a:t>
            </a:r>
            <a:r>
              <a:rPr lang="zh-CN" altLang="en-US" sz="2000" dirty="0"/>
              <a:t>）收回 </a:t>
            </a:r>
          </a:p>
          <a:p>
            <a:pPr lvl="1"/>
            <a:r>
              <a:rPr lang="zh-CN" altLang="en-US" sz="2000" dirty="0"/>
              <a:t>系统只收回直接或间接从</a:t>
            </a:r>
            <a:r>
              <a:rPr lang="en-US" altLang="zh-CN" sz="2000" dirty="0"/>
              <a:t>U5</a:t>
            </a:r>
            <a:r>
              <a:rPr lang="zh-CN" altLang="en-US" sz="2000" dirty="0"/>
              <a:t>处获得的权限</a:t>
            </a:r>
            <a:r>
              <a:rPr lang="zh-CN" altLang="en-US" dirty="0"/>
              <a:t> </a:t>
            </a:r>
          </a:p>
          <a:p>
            <a:endParaRPr lang="en-US"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18</a:t>
            </a:fld>
            <a:endParaRPr lang="en-US" altLang="zh-CN"/>
          </a:p>
        </p:txBody>
      </p:sp>
      <p:sp>
        <p:nvSpPr>
          <p:cNvPr id="6" name="Rectangle 5"/>
          <p:cNvSpPr/>
          <p:nvPr/>
        </p:nvSpPr>
        <p:spPr>
          <a:xfrm>
            <a:off x="368809" y="3877711"/>
            <a:ext cx="8594215" cy="2012859"/>
          </a:xfrm>
          <a:prstGeom prst="rect">
            <a:avLst/>
          </a:prstGeom>
          <a:solidFill>
            <a:srgbClr val="D8E5E5"/>
          </a:solidFill>
          <a:ln>
            <a:solidFill>
              <a:srgbClr val="0000FF"/>
            </a:solidFill>
          </a:ln>
        </p:spPr>
        <p:txBody>
          <a:bodyPr wrap="square">
            <a:spAutoFit/>
          </a:bodyPr>
          <a:lstStyle/>
          <a:p>
            <a:pPr algn="just">
              <a:spcBef>
                <a:spcPct val="20000"/>
              </a:spcBef>
              <a:buClr>
                <a:srgbClr val="0000FF"/>
              </a:buClr>
              <a:buSzPct val="90000"/>
              <a:buFont typeface="Wingdings" charset="0"/>
              <a:buNone/>
            </a:pPr>
            <a:r>
              <a:rPr lang="zh-CN" altLang="en-US" sz="2400" dirty="0">
                <a:latin typeface="华文仿宋"/>
                <a:ea typeface="华文仿宋"/>
                <a:cs typeface="华文仿宋"/>
              </a:rPr>
              <a:t>自主存取控制的缺陷</a:t>
            </a:r>
            <a:r>
              <a:rPr lang="en-US" altLang="zh-CN" sz="2400" dirty="0">
                <a:latin typeface="华文仿宋"/>
                <a:ea typeface="华文仿宋"/>
                <a:cs typeface="华文仿宋"/>
              </a:rPr>
              <a:t>——</a:t>
            </a:r>
            <a:r>
              <a:rPr lang="zh-CN" altLang="en-US" sz="2400" dirty="0">
                <a:latin typeface="华文仿宋"/>
                <a:ea typeface="华文仿宋"/>
                <a:cs typeface="华文仿宋"/>
              </a:rPr>
              <a:t>用户可以自由地决定将数据地存取权限授予任何人、决定是否将“授权”的权限授予别人，而系统对此无法控制。</a:t>
            </a:r>
            <a:endParaRPr lang="en-US" altLang="zh-CN" sz="2400" dirty="0">
              <a:latin typeface="华文仿宋"/>
              <a:ea typeface="华文仿宋"/>
              <a:cs typeface="华文仿宋"/>
            </a:endParaRPr>
          </a:p>
          <a:p>
            <a:pPr algn="just">
              <a:spcBef>
                <a:spcPct val="20000"/>
              </a:spcBef>
              <a:buClr>
                <a:srgbClr val="0000FF"/>
              </a:buClr>
              <a:buSzPct val="90000"/>
              <a:buFont typeface="Wingdings" charset="0"/>
              <a:buNone/>
            </a:pPr>
            <a:r>
              <a:rPr lang="zh-CN" altLang="en-US" sz="2400" dirty="0">
                <a:latin typeface="华文仿宋"/>
                <a:ea typeface="华文仿宋"/>
                <a:cs typeface="华文仿宋"/>
              </a:rPr>
              <a:t>原因</a:t>
            </a:r>
            <a:r>
              <a:rPr lang="en-US" altLang="zh-CN" sz="2400" dirty="0">
                <a:latin typeface="华文仿宋"/>
                <a:ea typeface="华文仿宋"/>
                <a:cs typeface="华文仿宋"/>
              </a:rPr>
              <a:t>——</a:t>
            </a:r>
            <a:r>
              <a:rPr lang="zh-CN" altLang="en-US" sz="2400" dirty="0">
                <a:latin typeface="华文仿宋"/>
                <a:ea typeface="华文仿宋"/>
                <a:cs typeface="华文仿宋"/>
              </a:rPr>
              <a:t>仅通过对数据的存取权限来进行安全控制，而数据本身并无安全性标记。</a:t>
            </a:r>
            <a:endParaRPr lang="en-US" sz="2400" dirty="0">
              <a:latin typeface="华文仿宋"/>
              <a:ea typeface="华文仿宋"/>
              <a:cs typeface="华文仿宋"/>
            </a:endParaRPr>
          </a:p>
        </p:txBody>
      </p:sp>
    </p:spTree>
    <p:extLst>
      <p:ext uri="{BB962C8B-B14F-4D97-AF65-F5344CB8AC3E}">
        <p14:creationId xmlns:p14="http://schemas.microsoft.com/office/powerpoint/2010/main" val="13311247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291" y="908720"/>
            <a:ext cx="8242479" cy="5263481"/>
          </a:xfrm>
        </p:spPr>
        <p:txBody>
          <a:bodyPr/>
          <a:lstStyle/>
          <a:p>
            <a:pPr>
              <a:lnSpc>
                <a:spcPct val="150000"/>
              </a:lnSpc>
              <a:buNone/>
            </a:pPr>
            <a:r>
              <a:rPr lang="en-US" altLang="zh-CN" sz="2400" b="1" dirty="0" smtClean="0"/>
              <a:t>3.</a:t>
            </a:r>
            <a:r>
              <a:rPr lang="zh-CN" altLang="en-US" sz="2400" b="1" dirty="0" smtClean="0"/>
              <a:t>创建数据库</a:t>
            </a:r>
            <a:r>
              <a:rPr lang="zh-CN" altLang="en-US" sz="2400" b="1" dirty="0"/>
              <a:t>模式的权限 </a:t>
            </a:r>
          </a:p>
          <a:p>
            <a:pPr>
              <a:lnSpc>
                <a:spcPct val="125000"/>
              </a:lnSpc>
            </a:pPr>
            <a:r>
              <a:rPr lang="en-US" altLang="zh-CN" sz="2400" dirty="0"/>
              <a:t>DBA</a:t>
            </a:r>
            <a:r>
              <a:rPr lang="zh-CN" altLang="en-US" sz="2400" dirty="0" smtClean="0"/>
              <a:t>在创建用户时实现。</a:t>
            </a:r>
            <a:endParaRPr lang="zh-CN" altLang="en-US" sz="2400" dirty="0"/>
          </a:p>
          <a:p>
            <a:pPr>
              <a:lnSpc>
                <a:spcPct val="125000"/>
              </a:lnSpc>
            </a:pPr>
            <a:r>
              <a:rPr lang="en-US" altLang="zh-CN" sz="2400" dirty="0"/>
              <a:t>CREATE USER</a:t>
            </a:r>
            <a:r>
              <a:rPr lang="zh-CN" altLang="en-US" sz="2400" dirty="0"/>
              <a:t>语句</a:t>
            </a:r>
            <a:r>
              <a:rPr lang="zh-CN" altLang="en-US" sz="2400" dirty="0" smtClean="0"/>
              <a:t>格式：</a:t>
            </a:r>
            <a:endParaRPr lang="zh-CN" altLang="en-US" sz="2400" dirty="0"/>
          </a:p>
          <a:p>
            <a:pPr>
              <a:lnSpc>
                <a:spcPct val="125000"/>
              </a:lnSpc>
              <a:buNone/>
            </a:pPr>
            <a:r>
              <a:rPr lang="en-US" altLang="zh-CN" sz="2400" dirty="0" smtClean="0"/>
              <a:t>    </a:t>
            </a:r>
            <a:r>
              <a:rPr lang="en-US" altLang="zh-CN" sz="2400" dirty="0" smtClean="0">
                <a:solidFill>
                  <a:srgbClr val="FF0000"/>
                </a:solidFill>
              </a:rPr>
              <a:t>CREATE  </a:t>
            </a:r>
            <a:r>
              <a:rPr lang="en-US" altLang="zh-CN" sz="2400" dirty="0">
                <a:solidFill>
                  <a:srgbClr val="FF0000"/>
                </a:solidFill>
              </a:rPr>
              <a:t>USER  &lt;username&gt; </a:t>
            </a:r>
          </a:p>
          <a:p>
            <a:pPr>
              <a:lnSpc>
                <a:spcPct val="125000"/>
              </a:lnSpc>
              <a:buNone/>
            </a:pPr>
            <a:r>
              <a:rPr lang="en-US" altLang="zh-CN" sz="2400" dirty="0" smtClean="0">
                <a:solidFill>
                  <a:srgbClr val="FF0000"/>
                </a:solidFill>
              </a:rPr>
              <a:t>     </a:t>
            </a:r>
            <a:r>
              <a:rPr lang="zh-CN" altLang="en-US" sz="2400" dirty="0" smtClean="0">
                <a:solidFill>
                  <a:srgbClr val="FF0000"/>
                </a:solidFill>
              </a:rPr>
              <a:t>［</a:t>
            </a:r>
            <a:r>
              <a:rPr lang="en-US" altLang="zh-CN" sz="2400" dirty="0">
                <a:solidFill>
                  <a:srgbClr val="FF0000"/>
                </a:solidFill>
              </a:rPr>
              <a:t>WITH</a:t>
            </a:r>
            <a:r>
              <a:rPr lang="zh-CN" altLang="en-US" sz="2400" dirty="0">
                <a:solidFill>
                  <a:srgbClr val="FF0000"/>
                </a:solidFill>
              </a:rPr>
              <a:t>］［</a:t>
            </a:r>
            <a:r>
              <a:rPr lang="en-US" altLang="zh-CN" sz="2400" dirty="0">
                <a:solidFill>
                  <a:srgbClr val="FF0000"/>
                </a:solidFill>
              </a:rPr>
              <a:t>DBA | RESOURCE | </a:t>
            </a:r>
            <a:r>
              <a:rPr lang="en-US" altLang="zh-CN" sz="2400" dirty="0" smtClean="0">
                <a:solidFill>
                  <a:srgbClr val="FF0000"/>
                </a:solidFill>
              </a:rPr>
              <a:t>CONNECT</a:t>
            </a:r>
            <a:r>
              <a:rPr lang="zh-CN" altLang="en-US" sz="2400" dirty="0" smtClean="0">
                <a:solidFill>
                  <a:srgbClr val="FF0000"/>
                </a:solidFill>
              </a:rPr>
              <a:t>］</a:t>
            </a:r>
            <a:r>
              <a:rPr lang="en-US" altLang="zh-CN" sz="2400" dirty="0" smtClean="0">
                <a:solidFill>
                  <a:srgbClr val="FF0000"/>
                </a:solidFill>
              </a:rPr>
              <a:t>;</a:t>
            </a:r>
            <a:endParaRPr lang="zh-CN" altLang="en-US" sz="2400" dirty="0">
              <a:solidFill>
                <a:srgbClr val="FF0000"/>
              </a:solidFill>
            </a:endParaRPr>
          </a:p>
          <a:p>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19</a:t>
            </a:fld>
            <a:endParaRPr lang="en-US" altLang="zh-CN"/>
          </a:p>
        </p:txBody>
      </p:sp>
      <p:sp>
        <p:nvSpPr>
          <p:cNvPr id="6" name="Title 1"/>
          <p:cNvSpPr>
            <a:spLocks noGrp="1"/>
          </p:cNvSpPr>
          <p:nvPr>
            <p:ph type="title"/>
          </p:nvPr>
        </p:nvSpPr>
        <p:spPr/>
        <p:txBody>
          <a:bodyPr/>
          <a:lstStyle/>
          <a:p>
            <a:r>
              <a:rPr lang="en-US" altLang="zh-CN" dirty="0"/>
              <a:t>4.2.4 </a:t>
            </a:r>
            <a:r>
              <a:rPr lang="zh-CN" altLang="en-US" dirty="0"/>
              <a:t>授权与回收</a:t>
            </a:r>
            <a:endParaRPr lang="en-US" dirty="0"/>
          </a:p>
        </p:txBody>
      </p:sp>
      <p:graphicFrame>
        <p:nvGraphicFramePr>
          <p:cNvPr id="7" name="Group 3"/>
          <p:cNvGraphicFramePr>
            <a:graphicFrameLocks/>
          </p:cNvGraphicFramePr>
          <p:nvPr>
            <p:extLst>
              <p:ext uri="{D42A27DB-BD31-4B8C-83A1-F6EECF244321}">
                <p14:modId xmlns:p14="http://schemas.microsoft.com/office/powerpoint/2010/main" val="893075198"/>
              </p:ext>
            </p:extLst>
          </p:nvPr>
        </p:nvGraphicFramePr>
        <p:xfrm>
          <a:off x="431291" y="3901813"/>
          <a:ext cx="8362950" cy="2086610"/>
        </p:xfrm>
        <a:graphic>
          <a:graphicData uri="http://schemas.openxmlformats.org/drawingml/2006/table">
            <a:tbl>
              <a:tblPr/>
              <a:tblGrid>
                <a:gridCol w="1154112"/>
                <a:gridCol w="1398588"/>
                <a:gridCol w="1749425"/>
                <a:gridCol w="1573212"/>
                <a:gridCol w="2487613"/>
              </a:tblGrid>
              <a:tr h="360363">
                <a:tc rowSpan="2">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1400" b="0" i="0" u="none" strike="noStrike" cap="none" normalizeH="0" baseline="0">
                          <a:ln>
                            <a:noFill/>
                          </a:ln>
                          <a:solidFill>
                            <a:schemeClr val="tx1"/>
                          </a:solidFill>
                          <a:effectLst/>
                          <a:latin typeface="Times New Roman" charset="0"/>
                          <a:ea typeface="宋体" charset="0"/>
                          <a:cs typeface="Times New Roman" charset="0"/>
                        </a:rPr>
                        <a:t>拥有的权限</a:t>
                      </a:r>
                    </a:p>
                  </a:txBody>
                  <a:tcPr horzOverflow="overflow">
                    <a:lnL cap="flat">
                      <a:noFill/>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1" lang="zh-CN" altLang="en-US" sz="1400" b="0" i="0" u="none" strike="noStrike" cap="none" normalizeH="0" baseline="0">
                          <a:ln>
                            <a:noFill/>
                          </a:ln>
                          <a:solidFill>
                            <a:schemeClr val="tx1"/>
                          </a:solidFill>
                          <a:effectLst/>
                          <a:latin typeface="Times New Roman" charset="0"/>
                          <a:ea typeface="宋体" charset="0"/>
                          <a:cs typeface="Times New Roman" charset="0"/>
                        </a:rPr>
                        <a:t>可否执行的操作</a:t>
                      </a:r>
                    </a:p>
                  </a:txBody>
                  <a:tcPr anchor="ctr" horzOverflow="overflow">
                    <a:lnL w="12700" cap="flat" cmpd="sng" algn="ctr">
                      <a:solidFill>
                        <a:srgbClr val="000000"/>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504825">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en-US" altLang="zh-CN" sz="1400" b="0" i="0" u="none" strike="noStrike" cap="none" normalizeH="0" baseline="0">
                          <a:ln>
                            <a:noFill/>
                          </a:ln>
                          <a:solidFill>
                            <a:schemeClr val="tx1"/>
                          </a:solidFill>
                          <a:effectLst/>
                          <a:latin typeface="Times New Roman" charset="0"/>
                          <a:ea typeface="宋体" charset="0"/>
                          <a:cs typeface="Times New Roman" charset="0"/>
                        </a:rPr>
                        <a:t>CREATE USER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en-US" altLang="zh-CN" sz="1400" b="0" i="0" u="none" strike="noStrike" cap="none" normalizeH="0" baseline="0">
                          <a:ln>
                            <a:noFill/>
                          </a:ln>
                          <a:solidFill>
                            <a:schemeClr val="tx1"/>
                          </a:solidFill>
                          <a:effectLst/>
                          <a:latin typeface="Times New Roman" charset="0"/>
                          <a:ea typeface="宋体" charset="0"/>
                          <a:cs typeface="Times New Roman" charset="0"/>
                        </a:rPr>
                        <a:t>CREATE SCHEMA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en-US" altLang="zh-CN" sz="1400" b="0" i="0" u="none" strike="noStrike" cap="none" normalizeH="0" baseline="0">
                          <a:ln>
                            <a:noFill/>
                          </a:ln>
                          <a:solidFill>
                            <a:schemeClr val="tx1"/>
                          </a:solidFill>
                          <a:effectLst/>
                          <a:latin typeface="Times New Roman" charset="0"/>
                          <a:ea typeface="宋体" charset="0"/>
                          <a:cs typeface="Times New Roman" charset="0"/>
                        </a:rPr>
                        <a:t>CREATE TABLE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1400" b="0" i="0" u="none" strike="noStrike" cap="none" normalizeH="0" baseline="0">
                          <a:ln>
                            <a:noFill/>
                          </a:ln>
                          <a:solidFill>
                            <a:schemeClr val="tx1"/>
                          </a:solidFill>
                          <a:effectLst/>
                          <a:latin typeface="Times New Roman" charset="0"/>
                          <a:ea typeface="宋体" charset="0"/>
                          <a:cs typeface="Times New Roman" charset="0"/>
                        </a:rPr>
                        <a:t>登录数据库 执行数据查询和操纵</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en-US" altLang="zh-CN" sz="1400" b="0" i="0" u="none" strike="noStrike" cap="none" normalizeH="0" baseline="0">
                          <a:ln>
                            <a:noFill/>
                          </a:ln>
                          <a:solidFill>
                            <a:schemeClr val="tx1"/>
                          </a:solidFill>
                          <a:effectLst/>
                          <a:latin typeface="Times New Roman" charset="0"/>
                          <a:ea typeface="宋体" charset="0"/>
                          <a:cs typeface="Times New Roman" charset="0"/>
                        </a:rPr>
                        <a:t>DBA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1400" b="0" i="0" u="none" strike="noStrike" cap="none" normalizeH="0" baseline="0">
                          <a:ln>
                            <a:noFill/>
                          </a:ln>
                          <a:solidFill>
                            <a:schemeClr val="tx1"/>
                          </a:solidFill>
                          <a:effectLst/>
                          <a:latin typeface="Times New Roman" charset="0"/>
                          <a:ea typeface="宋体" charset="0"/>
                          <a:cs typeface="Times New Roman" charset="0"/>
                        </a:rPr>
                        <a:t>可以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1400" b="0" i="0" u="none" strike="noStrike" cap="none" normalizeH="0" baseline="0">
                          <a:ln>
                            <a:noFill/>
                          </a:ln>
                          <a:solidFill>
                            <a:schemeClr val="tx1"/>
                          </a:solidFill>
                          <a:effectLst/>
                          <a:latin typeface="Times New Roman" charset="0"/>
                          <a:ea typeface="宋体" charset="0"/>
                          <a:cs typeface="Times New Roman" charset="0"/>
                        </a:rPr>
                        <a:t>可以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1400" b="0" i="0" u="none" strike="noStrike" cap="none" normalizeH="0" baseline="0">
                          <a:ln>
                            <a:noFill/>
                          </a:ln>
                          <a:solidFill>
                            <a:schemeClr val="tx1"/>
                          </a:solidFill>
                          <a:effectLst/>
                          <a:latin typeface="Times New Roman" charset="0"/>
                          <a:ea typeface="宋体" charset="0"/>
                          <a:cs typeface="Times New Roman" charset="0"/>
                        </a:rPr>
                        <a:t>可以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1400" b="0" i="0" u="none" strike="noStrike" cap="none" normalizeH="0" baseline="0">
                          <a:ln>
                            <a:noFill/>
                          </a:ln>
                          <a:solidFill>
                            <a:schemeClr val="tx1"/>
                          </a:solidFill>
                          <a:effectLst/>
                          <a:latin typeface="Times New Roman" charset="0"/>
                          <a:ea typeface="宋体" charset="0"/>
                          <a:cs typeface="Times New Roman" charset="0"/>
                        </a:rPr>
                        <a:t>可以</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4988">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en-US" altLang="zh-CN" sz="1400" b="0" i="0" u="none" strike="noStrike" cap="none" normalizeH="0" baseline="0">
                          <a:ln>
                            <a:noFill/>
                          </a:ln>
                          <a:solidFill>
                            <a:schemeClr val="tx1"/>
                          </a:solidFill>
                          <a:effectLst/>
                          <a:latin typeface="Times New Roman" charset="0"/>
                          <a:ea typeface="宋体" charset="0"/>
                          <a:cs typeface="Times New Roman" charset="0"/>
                        </a:rPr>
                        <a:t>RESOURCE</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1400" b="0" i="0" u="none" strike="noStrike" cap="none" normalizeH="0" baseline="0">
                          <a:ln>
                            <a:noFill/>
                          </a:ln>
                          <a:solidFill>
                            <a:schemeClr val="tx1"/>
                          </a:solidFill>
                          <a:effectLst/>
                          <a:latin typeface="Times New Roman" charset="0"/>
                          <a:ea typeface="宋体" charset="0"/>
                          <a:cs typeface="Times New Roman" charset="0"/>
                        </a:rPr>
                        <a:t>不可以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1400" b="0" i="0" u="none" strike="noStrike" cap="none" normalizeH="0" baseline="0">
                          <a:ln>
                            <a:noFill/>
                          </a:ln>
                          <a:solidFill>
                            <a:schemeClr val="tx1"/>
                          </a:solidFill>
                          <a:effectLst/>
                          <a:latin typeface="Times New Roman" charset="0"/>
                          <a:ea typeface="宋体" charset="0"/>
                          <a:cs typeface="Times New Roman" charset="0"/>
                        </a:rPr>
                        <a:t>不可以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1400" b="0" i="0" u="none" strike="noStrike" cap="none" normalizeH="0" baseline="0" dirty="0" smtClean="0">
                          <a:ln>
                            <a:noFill/>
                          </a:ln>
                          <a:solidFill>
                            <a:schemeClr val="tx1"/>
                          </a:solidFill>
                          <a:effectLst/>
                          <a:latin typeface="Times New Roman" charset="0"/>
                          <a:ea typeface="宋体" charset="0"/>
                          <a:cs typeface="Times New Roman" charset="0"/>
                        </a:rPr>
                        <a:t>可以</a:t>
                      </a:r>
                      <a:endParaRPr kumimoji="1" lang="zh-CN" altLang="en-US" sz="1400" b="0" i="0" u="none" strike="noStrike" cap="none" normalizeH="0" baseline="0" dirty="0">
                        <a:ln>
                          <a:noFill/>
                        </a:ln>
                        <a:solidFill>
                          <a:schemeClr val="tx1"/>
                        </a:solidFill>
                        <a:effectLst/>
                        <a:latin typeface="Times New Roman" charset="0"/>
                        <a:ea typeface="宋体"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1400" b="0" i="0" u="none" strike="noStrike" cap="none" normalizeH="0" baseline="0" dirty="0" smtClean="0">
                          <a:ln>
                            <a:noFill/>
                          </a:ln>
                          <a:solidFill>
                            <a:schemeClr val="tx1"/>
                          </a:solidFill>
                          <a:effectLst/>
                          <a:latin typeface="Times New Roman" charset="0"/>
                          <a:ea typeface="宋体" charset="0"/>
                          <a:cs typeface="Times New Roman" charset="0"/>
                        </a:rPr>
                        <a:t>可以</a:t>
                      </a:r>
                      <a:endParaRPr kumimoji="1" lang="zh-CN" altLang="en-US" sz="1400" b="0" i="0" u="none" strike="noStrike" cap="none" normalizeH="0" baseline="0" dirty="0">
                        <a:ln>
                          <a:noFill/>
                        </a:ln>
                        <a:solidFill>
                          <a:schemeClr val="tx1"/>
                        </a:solidFill>
                        <a:effectLst/>
                        <a:latin typeface="Times New Roman" charset="0"/>
                        <a:ea typeface="宋体" charset="0"/>
                        <a:cs typeface="Times New Roman"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en-US" altLang="zh-CN" sz="1400" b="0" i="0" u="none" strike="noStrike" cap="none" normalizeH="0" baseline="0">
                          <a:ln>
                            <a:noFill/>
                          </a:ln>
                          <a:solidFill>
                            <a:schemeClr val="tx1"/>
                          </a:solidFill>
                          <a:effectLst/>
                          <a:latin typeface="Times New Roman" charset="0"/>
                          <a:ea typeface="宋体" charset="0"/>
                          <a:cs typeface="Times New Roman" charset="0"/>
                        </a:rPr>
                        <a:t>CONNECT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1400" b="0" i="0" u="none" strike="noStrike" cap="none" normalizeH="0" baseline="0">
                          <a:ln>
                            <a:noFill/>
                          </a:ln>
                          <a:solidFill>
                            <a:schemeClr val="tx1"/>
                          </a:solidFill>
                          <a:effectLst/>
                          <a:latin typeface="Times New Roman" charset="0"/>
                          <a:ea typeface="宋体" charset="0"/>
                          <a:cs typeface="Times New Roman" charset="0"/>
                        </a:rPr>
                        <a:t>不可以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1400" b="0" i="0" u="none" strike="noStrike" cap="none" normalizeH="0" baseline="0">
                          <a:ln>
                            <a:noFill/>
                          </a:ln>
                          <a:solidFill>
                            <a:schemeClr val="tx1"/>
                          </a:solidFill>
                          <a:effectLst/>
                          <a:latin typeface="Times New Roman" charset="0"/>
                          <a:ea typeface="宋体" charset="0"/>
                          <a:cs typeface="Times New Roman" charset="0"/>
                        </a:rPr>
                        <a:t>不可以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1400" b="0" i="0" u="none" strike="noStrike" cap="none" normalizeH="0" baseline="0">
                          <a:ln>
                            <a:noFill/>
                          </a:ln>
                          <a:solidFill>
                            <a:schemeClr val="tx1"/>
                          </a:solidFill>
                          <a:effectLst/>
                          <a:latin typeface="Times New Roman" charset="0"/>
                          <a:ea typeface="宋体" charset="0"/>
                          <a:cs typeface="Times New Roman" charset="0"/>
                        </a:rPr>
                        <a:t>不可以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1400" b="0" i="0" u="none" strike="noStrike" cap="none" normalizeH="0" baseline="0" dirty="0">
                          <a:ln>
                            <a:noFill/>
                          </a:ln>
                          <a:solidFill>
                            <a:schemeClr val="tx1"/>
                          </a:solidFill>
                          <a:effectLst/>
                          <a:latin typeface="Times New Roman" charset="0"/>
                          <a:ea typeface="宋体" charset="0"/>
                          <a:cs typeface="Times New Roman" charset="0"/>
                        </a:rPr>
                        <a:t>可以，但必须拥有相应权限</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44"/>
          <p:cNvSpPr>
            <a:spLocks noChangeArrowheads="1"/>
          </p:cNvSpPr>
          <p:nvPr/>
        </p:nvSpPr>
        <p:spPr bwMode="auto">
          <a:xfrm>
            <a:off x="2916238" y="5967413"/>
            <a:ext cx="2362200" cy="3048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l" eaLnBrk="1" hangingPunct="1">
              <a:spcBef>
                <a:spcPct val="0"/>
              </a:spcBef>
            </a:pPr>
            <a:r>
              <a:rPr lang="zh-CN" altLang="en-US" sz="1400" b="0" dirty="0"/>
              <a:t>权限与可执行的操作对照表</a:t>
            </a:r>
            <a:r>
              <a:rPr lang="zh-CN" altLang="en-US" sz="1400" dirty="0"/>
              <a:t> </a:t>
            </a:r>
          </a:p>
        </p:txBody>
      </p:sp>
    </p:spTree>
    <p:extLst>
      <p:ext uri="{BB962C8B-B14F-4D97-AF65-F5344CB8AC3E}">
        <p14:creationId xmlns:p14="http://schemas.microsoft.com/office/powerpoint/2010/main" val="16317822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heckerboard(across)">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数据库安全性</a:t>
            </a:r>
            <a:endParaRPr lang="en-US" dirty="0"/>
          </a:p>
        </p:txBody>
      </p:sp>
      <p:sp>
        <p:nvSpPr>
          <p:cNvPr id="3" name="Content Placeholder 2"/>
          <p:cNvSpPr>
            <a:spLocks noGrp="1"/>
          </p:cNvSpPr>
          <p:nvPr>
            <p:ph idx="1"/>
          </p:nvPr>
        </p:nvSpPr>
        <p:spPr/>
        <p:txBody>
          <a:bodyPr/>
          <a:lstStyle/>
          <a:p>
            <a:pPr algn="just">
              <a:lnSpc>
                <a:spcPct val="100000"/>
              </a:lnSpc>
              <a:spcBef>
                <a:spcPts val="600"/>
              </a:spcBef>
              <a:spcAft>
                <a:spcPts val="0"/>
              </a:spcAft>
            </a:pPr>
            <a:r>
              <a:rPr lang="zh-CN" altLang="en-US" dirty="0"/>
              <a:t>问题的</a:t>
            </a:r>
            <a:r>
              <a:rPr lang="zh-CN" altLang="en-US" dirty="0" smtClean="0"/>
              <a:t>提出：</a:t>
            </a:r>
            <a:endParaRPr lang="zh-CN" altLang="en-US" dirty="0"/>
          </a:p>
          <a:p>
            <a:pPr lvl="1" algn="just">
              <a:lnSpc>
                <a:spcPct val="100000"/>
              </a:lnSpc>
              <a:spcBef>
                <a:spcPts val="600"/>
              </a:spcBef>
              <a:spcAft>
                <a:spcPts val="0"/>
              </a:spcAft>
            </a:pPr>
            <a:r>
              <a:rPr lang="zh-CN" altLang="en-US" dirty="0"/>
              <a:t>数据库的一大特点是数据可以共</a:t>
            </a:r>
            <a:r>
              <a:rPr lang="zh-CN" altLang="en-US" dirty="0" smtClean="0"/>
              <a:t>享</a:t>
            </a:r>
            <a:endParaRPr lang="zh-CN" altLang="en-US" dirty="0"/>
          </a:p>
          <a:p>
            <a:pPr lvl="1" algn="just">
              <a:lnSpc>
                <a:spcPct val="100000"/>
              </a:lnSpc>
              <a:spcBef>
                <a:spcPts val="600"/>
              </a:spcBef>
              <a:spcAft>
                <a:spcPts val="0"/>
              </a:spcAft>
            </a:pPr>
            <a:r>
              <a:rPr lang="zh-CN" altLang="en-US" dirty="0"/>
              <a:t>数据共享必然带来数据库的安全性问题</a:t>
            </a:r>
          </a:p>
          <a:p>
            <a:pPr lvl="1" algn="just">
              <a:lnSpc>
                <a:spcPct val="100000"/>
              </a:lnSpc>
              <a:spcBef>
                <a:spcPts val="600"/>
              </a:spcBef>
              <a:spcAft>
                <a:spcPts val="0"/>
              </a:spcAft>
            </a:pPr>
            <a:r>
              <a:rPr lang="zh-CN" altLang="en-US" dirty="0"/>
              <a:t>数据库系统中的数据共享</a:t>
            </a:r>
            <a:r>
              <a:rPr lang="zh-CN" altLang="en-US" dirty="0">
                <a:solidFill>
                  <a:srgbClr val="FF0000"/>
                </a:solidFill>
              </a:rPr>
              <a:t>不能是无条件的共享</a:t>
            </a:r>
          </a:p>
          <a:p>
            <a:pPr algn="just">
              <a:lnSpc>
                <a:spcPct val="100000"/>
              </a:lnSpc>
              <a:spcBef>
                <a:spcPts val="600"/>
              </a:spcBef>
              <a:spcAft>
                <a:spcPts val="0"/>
              </a:spcAft>
            </a:pPr>
            <a:r>
              <a:rPr lang="zh-CN" altLang="en-US" dirty="0" smtClean="0"/>
              <a:t>例：</a:t>
            </a:r>
            <a:endParaRPr lang="en-US" altLang="zh-CN" dirty="0" smtClean="0"/>
          </a:p>
          <a:p>
            <a:pPr lvl="2" algn="just">
              <a:lnSpc>
                <a:spcPct val="100000"/>
              </a:lnSpc>
              <a:spcBef>
                <a:spcPts val="600"/>
              </a:spcBef>
              <a:spcAft>
                <a:spcPts val="0"/>
              </a:spcAft>
              <a:buNone/>
            </a:pPr>
            <a:r>
              <a:rPr lang="zh-CN" altLang="en-US" sz="2400" dirty="0" smtClean="0"/>
              <a:t>军事</a:t>
            </a:r>
            <a:r>
              <a:rPr lang="zh-CN" altLang="en-US" sz="2400" dirty="0"/>
              <a:t>秘密、国家机密</a:t>
            </a:r>
            <a:r>
              <a:rPr lang="zh-CN" altLang="en-US" sz="2400" dirty="0" smtClean="0"/>
              <a:t>、</a:t>
            </a:r>
            <a:endParaRPr lang="en-US" altLang="zh-CN" sz="2400" dirty="0" smtClean="0"/>
          </a:p>
          <a:p>
            <a:pPr lvl="2" algn="just">
              <a:lnSpc>
                <a:spcPct val="100000"/>
              </a:lnSpc>
              <a:spcBef>
                <a:spcPts val="600"/>
              </a:spcBef>
              <a:spcAft>
                <a:spcPts val="0"/>
              </a:spcAft>
              <a:buNone/>
            </a:pPr>
            <a:r>
              <a:rPr lang="zh-CN" altLang="en-US" sz="2400" dirty="0" smtClean="0"/>
              <a:t>新产品实验数据、</a:t>
            </a:r>
            <a:endParaRPr lang="en-US" altLang="zh-CN" sz="2400" dirty="0" smtClean="0"/>
          </a:p>
          <a:p>
            <a:pPr lvl="2" algn="just">
              <a:lnSpc>
                <a:spcPct val="100000"/>
              </a:lnSpc>
              <a:spcBef>
                <a:spcPts val="600"/>
              </a:spcBef>
              <a:spcAft>
                <a:spcPts val="0"/>
              </a:spcAft>
              <a:buNone/>
            </a:pPr>
            <a:r>
              <a:rPr lang="zh-CN" altLang="en-US" sz="2400" dirty="0" smtClean="0"/>
              <a:t>市场需</a:t>
            </a:r>
            <a:r>
              <a:rPr lang="zh-CN" altLang="en-US" sz="2400" dirty="0"/>
              <a:t>求分析、市场营销策略、销售计划、</a:t>
            </a:r>
          </a:p>
          <a:p>
            <a:pPr lvl="2" algn="just">
              <a:lnSpc>
                <a:spcPct val="100000"/>
              </a:lnSpc>
              <a:spcBef>
                <a:spcPts val="600"/>
              </a:spcBef>
              <a:spcAft>
                <a:spcPts val="0"/>
              </a:spcAft>
              <a:buNone/>
            </a:pPr>
            <a:r>
              <a:rPr lang="zh-CN" altLang="en-US" sz="2400" dirty="0" smtClean="0"/>
              <a:t>客户档</a:t>
            </a:r>
            <a:r>
              <a:rPr lang="zh-CN" altLang="en-US" sz="2400" dirty="0"/>
              <a:t>案、医疗档案、</a:t>
            </a:r>
            <a:r>
              <a:rPr lang="zh-CN" altLang="en-US" sz="2400" dirty="0" smtClean="0"/>
              <a:t>银行储蓄数据</a:t>
            </a:r>
            <a:r>
              <a:rPr lang="en-US" altLang="zh-CN" sz="2400" dirty="0" smtClean="0"/>
              <a:t>……</a:t>
            </a:r>
            <a:endParaRPr lang="zh-CN" altLang="en-US" sz="2400" dirty="0"/>
          </a:p>
          <a:p>
            <a:pPr lvl="1" algn="just">
              <a:lnSpc>
                <a:spcPct val="100000"/>
              </a:lnSpc>
              <a:spcBef>
                <a:spcPts val="600"/>
              </a:spcBef>
              <a:spcAft>
                <a:spcPts val="0"/>
              </a:spcAft>
              <a:buNone/>
            </a:pPr>
            <a:endParaRPr lang="zh-CN" altLang="en-US" sz="2800" dirty="0"/>
          </a:p>
          <a:p>
            <a:pPr marL="0" indent="0">
              <a:lnSpc>
                <a:spcPct val="100000"/>
              </a:lnSpc>
              <a:spcBef>
                <a:spcPts val="600"/>
              </a:spcBef>
              <a:spcAft>
                <a:spcPts val="0"/>
              </a:spcAft>
              <a:buNone/>
            </a:pPr>
            <a:endParaRPr lang="en-US"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dirty="0"/>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2</a:t>
            </a:fld>
            <a:endParaRPr lang="en-US" altLang="zh-CN"/>
          </a:p>
        </p:txBody>
      </p:sp>
      <p:grpSp>
        <p:nvGrpSpPr>
          <p:cNvPr id="6" name="Group 4"/>
          <p:cNvGrpSpPr>
            <a:grpSpLocks/>
          </p:cNvGrpSpPr>
          <p:nvPr/>
        </p:nvGrpSpPr>
        <p:grpSpPr bwMode="auto">
          <a:xfrm>
            <a:off x="1908175" y="5373688"/>
            <a:ext cx="4968875" cy="576262"/>
            <a:chOff x="1202" y="3385"/>
            <a:chExt cx="3130" cy="363"/>
          </a:xfrm>
        </p:grpSpPr>
        <p:sp>
          <p:nvSpPr>
            <p:cNvPr id="7" name="AutoShape 5"/>
            <p:cNvSpPr>
              <a:spLocks noChangeArrowheads="1"/>
            </p:cNvSpPr>
            <p:nvPr/>
          </p:nvSpPr>
          <p:spPr bwMode="auto">
            <a:xfrm>
              <a:off x="1202" y="3475"/>
              <a:ext cx="1270" cy="227"/>
            </a:xfrm>
            <a:prstGeom prst="rightArrow">
              <a:avLst>
                <a:gd name="adj1" fmla="val 50000"/>
                <a:gd name="adj2" fmla="val 139868"/>
              </a:avLst>
            </a:prstGeom>
            <a:gradFill rotWithShape="0">
              <a:gsLst>
                <a:gs pos="0">
                  <a:srgbClr val="FFFFFF"/>
                </a:gs>
                <a:gs pos="100000">
                  <a:srgbClr val="FFFFFF">
                    <a:gamma/>
                    <a:shade val="73333"/>
                    <a:invGamma/>
                  </a:srgbClr>
                </a:gs>
              </a:gsLst>
              <a:lin ang="5400000" scaled="1"/>
            </a:gradFill>
            <a:ln w="25400">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FF0000"/>
                </a:solidFill>
                <a:latin typeface="黑体"/>
                <a:ea typeface="黑体"/>
                <a:cs typeface="黑体"/>
              </a:endParaRPr>
            </a:p>
          </p:txBody>
        </p:sp>
        <p:sp>
          <p:nvSpPr>
            <p:cNvPr id="8" name="Rectangle 6"/>
            <p:cNvSpPr>
              <a:spLocks noChangeArrowheads="1"/>
            </p:cNvSpPr>
            <p:nvPr/>
          </p:nvSpPr>
          <p:spPr bwMode="auto">
            <a:xfrm>
              <a:off x="2608" y="3385"/>
              <a:ext cx="1724"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pPr marL="342900" indent="-342900" algn="l" eaLnBrk="1" hangingPunct="1">
                <a:spcBef>
                  <a:spcPct val="0"/>
                </a:spcBef>
              </a:pPr>
              <a:r>
                <a:rPr kumimoji="0" lang="zh-CN" altLang="en-US" sz="2800" dirty="0">
                  <a:solidFill>
                    <a:srgbClr val="FF0000"/>
                  </a:solidFill>
                  <a:latin typeface="黑体"/>
                  <a:ea typeface="黑体"/>
                  <a:cs typeface="黑体"/>
                </a:rPr>
                <a:t>数据库安全性</a:t>
              </a:r>
            </a:p>
          </p:txBody>
        </p:sp>
      </p:grpSp>
    </p:spTree>
    <p:extLst>
      <p:ext uri="{BB962C8B-B14F-4D97-AF65-F5344CB8AC3E}">
        <p14:creationId xmlns:p14="http://schemas.microsoft.com/office/powerpoint/2010/main" val="40670322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p:tgtEl>
                                          <p:spTgt spid="6"/>
                                        </p:tgtEl>
                                        <p:attrNameLst>
                                          <p:attrName>ppt_x</p:attrName>
                                        </p:attrNameLst>
                                      </p:cBhvr>
                                      <p:tavLst>
                                        <p:tav tm="0">
                                          <p:val>
                                            <p:strVal val="#ppt_x-#ppt_w*1.125000"/>
                                          </p:val>
                                        </p:tav>
                                        <p:tav tm="100000">
                                          <p:val>
                                            <p:strVal val="#ppt_x"/>
                                          </p:val>
                                        </p:tav>
                                      </p:tavLst>
                                    </p:anim>
                                    <p:animEffect transition="in" filter="wipe(righ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4.2.5 </a:t>
            </a:r>
            <a:r>
              <a:rPr lang="zh-CN" altLang="en-US" dirty="0" smtClean="0"/>
              <a:t>数据库角色</a:t>
            </a:r>
            <a:endParaRPr lang="en-US" dirty="0"/>
          </a:p>
        </p:txBody>
      </p:sp>
      <p:sp>
        <p:nvSpPr>
          <p:cNvPr id="3" name="Content Placeholder 2"/>
          <p:cNvSpPr>
            <a:spLocks noGrp="1"/>
          </p:cNvSpPr>
          <p:nvPr>
            <p:ph idx="1"/>
          </p:nvPr>
        </p:nvSpPr>
        <p:spPr/>
        <p:txBody>
          <a:bodyPr/>
          <a:lstStyle/>
          <a:p>
            <a:r>
              <a:rPr lang="zh-CN" altLang="en-US" sz="2400" dirty="0"/>
              <a:t>数据库角色：被命名的一组与数据库操作相关的权限</a:t>
            </a:r>
          </a:p>
          <a:p>
            <a:pPr lvl="1"/>
            <a:r>
              <a:rPr lang="zh-CN" altLang="en-US" dirty="0"/>
              <a:t>角色是权限的</a:t>
            </a:r>
            <a:r>
              <a:rPr lang="zh-CN" altLang="en-US" dirty="0" smtClean="0"/>
              <a:t>集合； </a:t>
            </a:r>
            <a:endParaRPr lang="zh-CN" altLang="en-US" dirty="0"/>
          </a:p>
          <a:p>
            <a:pPr lvl="1"/>
            <a:r>
              <a:rPr lang="zh-CN" altLang="en-US" dirty="0"/>
              <a:t>可以为一组具有相同权限的用户创建一个角</a:t>
            </a:r>
            <a:r>
              <a:rPr lang="zh-CN" altLang="en-US" dirty="0" smtClean="0"/>
              <a:t>色；</a:t>
            </a:r>
            <a:endParaRPr lang="zh-CN" altLang="en-US" dirty="0"/>
          </a:p>
          <a:p>
            <a:pPr lvl="1"/>
            <a:r>
              <a:rPr lang="zh-CN" altLang="en-US" dirty="0"/>
              <a:t>简化授权的过</a:t>
            </a:r>
            <a:r>
              <a:rPr lang="zh-CN" altLang="en-US" dirty="0" smtClean="0"/>
              <a:t>程。</a:t>
            </a:r>
            <a:endParaRPr lang="en-US" altLang="zh-CN" dirty="0" smtClean="0"/>
          </a:p>
          <a:p>
            <a:pPr lvl="1"/>
            <a:endParaRPr lang="zh-CN" altLang="en-US" sz="1000" dirty="0"/>
          </a:p>
          <a:p>
            <a:r>
              <a:rPr lang="en-US" altLang="zh-CN" sz="2400" b="1" dirty="0" smtClean="0"/>
              <a:t>1. </a:t>
            </a:r>
            <a:r>
              <a:rPr lang="zh-CN" altLang="en-US" sz="2400" b="1" dirty="0" smtClean="0"/>
              <a:t>角</a:t>
            </a:r>
            <a:r>
              <a:rPr lang="zh-CN" altLang="en-US" sz="2400" b="1" dirty="0"/>
              <a:t>色的创建</a:t>
            </a:r>
          </a:p>
          <a:p>
            <a:pPr lvl="1">
              <a:buNone/>
            </a:pPr>
            <a:r>
              <a:rPr lang="en-US" altLang="zh-CN" dirty="0">
                <a:solidFill>
                  <a:srgbClr val="FF0000"/>
                </a:solidFill>
              </a:rPr>
              <a:t>CREATE  ROLE  </a:t>
            </a:r>
            <a:r>
              <a:rPr lang="en-US" altLang="zh-CN" dirty="0"/>
              <a:t>&lt;</a:t>
            </a:r>
            <a:r>
              <a:rPr lang="zh-CN" altLang="en-US" dirty="0"/>
              <a:t>角色名</a:t>
            </a:r>
            <a:r>
              <a:rPr lang="en-US" altLang="zh-CN" dirty="0"/>
              <a:t>&gt; </a:t>
            </a:r>
          </a:p>
          <a:p>
            <a:pPr lvl="1">
              <a:buNone/>
            </a:pPr>
            <a:endParaRPr lang="en-US" altLang="zh-CN" sz="1000" dirty="0"/>
          </a:p>
          <a:p>
            <a:r>
              <a:rPr lang="en-US" altLang="zh-CN" sz="2400" b="1" dirty="0" smtClean="0"/>
              <a:t>2. </a:t>
            </a:r>
            <a:r>
              <a:rPr lang="zh-CN" altLang="en-US" sz="2400" b="1" dirty="0" smtClean="0"/>
              <a:t>给角色授权</a:t>
            </a:r>
            <a:r>
              <a:rPr lang="zh-CN" altLang="en-US" sz="2400" dirty="0" smtClean="0"/>
              <a:t> </a:t>
            </a:r>
            <a:endParaRPr lang="zh-CN" altLang="en-US" sz="2400" dirty="0"/>
          </a:p>
          <a:p>
            <a:pPr lvl="1">
              <a:buNone/>
            </a:pPr>
            <a:r>
              <a:rPr lang="zh-CN" altLang="en-US" dirty="0"/>
              <a:t> </a:t>
            </a:r>
            <a:r>
              <a:rPr lang="en-US" altLang="zh-CN" dirty="0">
                <a:solidFill>
                  <a:srgbClr val="FF0000"/>
                </a:solidFill>
              </a:rPr>
              <a:t>GRANT</a:t>
            </a:r>
            <a:r>
              <a:rPr lang="en-US" altLang="zh-CN" dirty="0"/>
              <a:t>  &lt;</a:t>
            </a:r>
            <a:r>
              <a:rPr lang="zh-CN" altLang="en-US" dirty="0"/>
              <a:t>权限</a:t>
            </a:r>
            <a:r>
              <a:rPr lang="en-US" altLang="zh-CN" dirty="0"/>
              <a:t>&gt;</a:t>
            </a:r>
            <a:r>
              <a:rPr lang="zh-CN" altLang="en-US" dirty="0"/>
              <a:t>［，</a:t>
            </a:r>
            <a:r>
              <a:rPr lang="en-US" altLang="zh-CN" dirty="0"/>
              <a:t>&lt;</a:t>
            </a:r>
            <a:r>
              <a:rPr lang="zh-CN" altLang="en-US" dirty="0"/>
              <a:t>权限</a:t>
            </a:r>
            <a:r>
              <a:rPr lang="en-US" altLang="zh-CN" dirty="0"/>
              <a:t>&gt;</a:t>
            </a:r>
            <a:r>
              <a:rPr lang="zh-CN" altLang="en-US" dirty="0"/>
              <a:t>］</a:t>
            </a:r>
            <a:r>
              <a:rPr lang="en-US" altLang="zh-CN" dirty="0"/>
              <a:t>… </a:t>
            </a:r>
          </a:p>
          <a:p>
            <a:pPr lvl="1">
              <a:buNone/>
            </a:pPr>
            <a:r>
              <a:rPr lang="en-US" altLang="zh-CN" dirty="0"/>
              <a:t> </a:t>
            </a:r>
            <a:r>
              <a:rPr lang="en-US" altLang="zh-CN" dirty="0" smtClean="0"/>
              <a:t> </a:t>
            </a:r>
            <a:r>
              <a:rPr lang="en-US" altLang="zh-CN" dirty="0" smtClean="0">
                <a:solidFill>
                  <a:srgbClr val="FF0000"/>
                </a:solidFill>
              </a:rPr>
              <a:t>ON</a:t>
            </a:r>
            <a:r>
              <a:rPr lang="en-US" altLang="zh-CN" dirty="0" smtClean="0"/>
              <a:t> </a:t>
            </a:r>
            <a:r>
              <a:rPr lang="en-US" altLang="zh-CN" dirty="0"/>
              <a:t>&lt;</a:t>
            </a:r>
            <a:r>
              <a:rPr lang="zh-CN" altLang="en-US" dirty="0"/>
              <a:t>对象类型</a:t>
            </a:r>
            <a:r>
              <a:rPr lang="en-US" altLang="zh-CN" dirty="0"/>
              <a:t>&gt;</a:t>
            </a:r>
            <a:r>
              <a:rPr lang="zh-CN" altLang="en-US" dirty="0"/>
              <a:t>对象名  </a:t>
            </a:r>
          </a:p>
          <a:p>
            <a:pPr lvl="1">
              <a:buNone/>
            </a:pPr>
            <a:r>
              <a:rPr lang="zh-CN" altLang="en-US" dirty="0"/>
              <a:t> </a:t>
            </a:r>
            <a:r>
              <a:rPr lang="en-US" altLang="zh-CN" dirty="0">
                <a:solidFill>
                  <a:srgbClr val="FF0000"/>
                </a:solidFill>
              </a:rPr>
              <a:t>TO</a:t>
            </a:r>
            <a:r>
              <a:rPr lang="en-US" altLang="zh-CN" dirty="0"/>
              <a:t> &lt;</a:t>
            </a:r>
            <a:r>
              <a:rPr lang="zh-CN" altLang="en-US" dirty="0"/>
              <a:t>角色</a:t>
            </a:r>
            <a:r>
              <a:rPr lang="en-US" altLang="zh-CN" dirty="0"/>
              <a:t>&gt;</a:t>
            </a:r>
            <a:r>
              <a:rPr lang="zh-CN" altLang="en-US" dirty="0"/>
              <a:t>［，</a:t>
            </a:r>
            <a:r>
              <a:rPr lang="en-US" altLang="zh-CN" dirty="0"/>
              <a:t>&lt;</a:t>
            </a:r>
            <a:r>
              <a:rPr lang="zh-CN" altLang="en-US" dirty="0"/>
              <a:t>角色</a:t>
            </a:r>
            <a:r>
              <a:rPr lang="en-US" altLang="zh-CN" dirty="0"/>
              <a:t>&gt;</a:t>
            </a:r>
            <a:r>
              <a:rPr lang="zh-CN" altLang="en-US" dirty="0"/>
              <a:t>］</a:t>
            </a:r>
            <a:r>
              <a:rPr lang="en-US" altLang="zh-CN" dirty="0"/>
              <a:t>…</a:t>
            </a:r>
          </a:p>
          <a:p>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20</a:t>
            </a:fld>
            <a:endParaRPr lang="en-US" altLang="zh-CN"/>
          </a:p>
        </p:txBody>
      </p:sp>
      <p:sp>
        <p:nvSpPr>
          <p:cNvPr id="6" name="Rounded Rectangle 5"/>
          <p:cNvSpPr/>
          <p:nvPr/>
        </p:nvSpPr>
        <p:spPr>
          <a:xfrm>
            <a:off x="965797" y="4455707"/>
            <a:ext cx="5027015" cy="1455418"/>
          </a:xfrm>
          <a:prstGeom prst="roundRect">
            <a:avLst/>
          </a:prstGeom>
          <a:noFill/>
          <a:ln/>
        </p:spPr>
        <p:style>
          <a:lnRef idx="2">
            <a:schemeClr val="accent1"/>
          </a:lnRef>
          <a:fillRef idx="1">
            <a:schemeClr val="lt1"/>
          </a:fillRef>
          <a:effectRef idx="0">
            <a:schemeClr val="accent1"/>
          </a:effectRef>
          <a:fontRef idx="minor">
            <a:schemeClr val="dk1"/>
          </a:fontRef>
        </p:style>
        <p:txBody>
          <a:bodyPr anchor="ctr"/>
          <a:lstStyle/>
          <a:p>
            <a:pPr>
              <a:defRPr/>
            </a:pPr>
            <a:endParaRPr lang="en-US"/>
          </a:p>
        </p:txBody>
      </p:sp>
      <p:sp>
        <p:nvSpPr>
          <p:cNvPr id="7" name="Rounded Rectangle 6"/>
          <p:cNvSpPr/>
          <p:nvPr/>
        </p:nvSpPr>
        <p:spPr>
          <a:xfrm>
            <a:off x="965797" y="3371530"/>
            <a:ext cx="5027015" cy="524582"/>
          </a:xfrm>
          <a:prstGeom prst="roundRect">
            <a:avLst/>
          </a:prstGeom>
          <a:noFill/>
          <a:ln/>
        </p:spPr>
        <p:style>
          <a:lnRef idx="2">
            <a:schemeClr val="accent1"/>
          </a:lnRef>
          <a:fillRef idx="1">
            <a:schemeClr val="lt1"/>
          </a:fillRef>
          <a:effectRef idx="0">
            <a:schemeClr val="accent1"/>
          </a:effectRef>
          <a:fontRef idx="minor">
            <a:schemeClr val="dk1"/>
          </a:fontRef>
        </p:style>
        <p:txBody>
          <a:bodyPr anchor="ctr"/>
          <a:lstStyle/>
          <a:p>
            <a:pPr>
              <a:defRPr/>
            </a:pPr>
            <a:endParaRPr lang="en-US"/>
          </a:p>
        </p:txBody>
      </p:sp>
    </p:spTree>
    <p:extLst>
      <p:ext uri="{BB962C8B-B14F-4D97-AF65-F5344CB8AC3E}">
        <p14:creationId xmlns:p14="http://schemas.microsoft.com/office/powerpoint/2010/main" val="3308096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blinds(horizontal)">
                                      <p:cBhvr>
                                        <p:cTn id="15" dur="500"/>
                                        <p:tgtEl>
                                          <p:spTgt spid="3">
                                            <p:txEl>
                                              <p:pRg st="8" end="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blinds(horizontal)">
                                      <p:cBhvr>
                                        <p:cTn id="18" dur="500"/>
                                        <p:tgtEl>
                                          <p:spTgt spid="3">
                                            <p:txEl>
                                              <p:pRg st="9" end="9"/>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blinds(horizontal)">
                                      <p:cBhvr>
                                        <p:cTn id="21" dur="500"/>
                                        <p:tgtEl>
                                          <p:spTgt spid="3">
                                            <p:txEl>
                                              <p:pRg st="10" end="1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blinds(horizontal)">
                                      <p:cBhvr>
                                        <p:cTn id="2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4.2.5 </a:t>
            </a:r>
            <a:r>
              <a:rPr lang="zh-CN" altLang="en-US" dirty="0"/>
              <a:t>数据库角色</a:t>
            </a:r>
            <a:endParaRPr lang="en-US" dirty="0"/>
          </a:p>
        </p:txBody>
      </p:sp>
      <p:sp>
        <p:nvSpPr>
          <p:cNvPr id="3" name="Content Placeholder 2"/>
          <p:cNvSpPr>
            <a:spLocks noGrp="1"/>
          </p:cNvSpPr>
          <p:nvPr>
            <p:ph idx="1"/>
          </p:nvPr>
        </p:nvSpPr>
        <p:spPr/>
        <p:txBody>
          <a:bodyPr/>
          <a:lstStyle/>
          <a:p>
            <a:pPr marL="0" indent="0">
              <a:buNone/>
            </a:pPr>
            <a:r>
              <a:rPr lang="zh-CN" altLang="en-US" b="1" dirty="0" smtClean="0"/>
              <a:t>3</a:t>
            </a:r>
            <a:r>
              <a:rPr lang="en-US" altLang="zh-CN" b="1" dirty="0" smtClean="0"/>
              <a:t>. </a:t>
            </a:r>
            <a:r>
              <a:rPr lang="zh-CN" altLang="en-US" b="1" dirty="0" smtClean="0"/>
              <a:t>将一个角色授</a:t>
            </a:r>
            <a:r>
              <a:rPr lang="zh-CN" altLang="en-US" b="1" dirty="0"/>
              <a:t>予其他的角色或用户</a:t>
            </a:r>
          </a:p>
          <a:p>
            <a:pPr lvl="1">
              <a:buNone/>
            </a:pPr>
            <a:r>
              <a:rPr lang="en-US" altLang="zh-CN" dirty="0">
                <a:solidFill>
                  <a:srgbClr val="FF0000"/>
                </a:solidFill>
              </a:rPr>
              <a:t>GRANT</a:t>
            </a:r>
            <a:r>
              <a:rPr lang="en-US" altLang="zh-CN" dirty="0"/>
              <a:t>  &lt;</a:t>
            </a:r>
            <a:r>
              <a:rPr lang="zh-CN" altLang="en-US" dirty="0"/>
              <a:t>角色</a:t>
            </a:r>
            <a:r>
              <a:rPr lang="en-US" altLang="zh-CN" dirty="0"/>
              <a:t>1&gt;</a:t>
            </a:r>
            <a:r>
              <a:rPr lang="zh-CN" altLang="en-US" dirty="0"/>
              <a:t>［，</a:t>
            </a:r>
            <a:r>
              <a:rPr lang="en-US" altLang="zh-CN" dirty="0"/>
              <a:t>&lt;</a:t>
            </a:r>
            <a:r>
              <a:rPr lang="zh-CN" altLang="en-US" dirty="0"/>
              <a:t>角色</a:t>
            </a:r>
            <a:r>
              <a:rPr lang="en-US" altLang="zh-CN" dirty="0"/>
              <a:t>2&gt;</a:t>
            </a:r>
            <a:r>
              <a:rPr lang="zh-CN" altLang="en-US" dirty="0"/>
              <a:t>］</a:t>
            </a:r>
            <a:r>
              <a:rPr lang="en-US" altLang="zh-CN" dirty="0"/>
              <a:t>…</a:t>
            </a:r>
          </a:p>
          <a:p>
            <a:pPr lvl="1">
              <a:buNone/>
            </a:pPr>
            <a:r>
              <a:rPr lang="en-US" altLang="zh-CN" dirty="0">
                <a:solidFill>
                  <a:srgbClr val="FF0000"/>
                </a:solidFill>
              </a:rPr>
              <a:t>TO</a:t>
            </a:r>
            <a:r>
              <a:rPr lang="en-US" altLang="zh-CN" dirty="0"/>
              <a:t>  &lt;</a:t>
            </a:r>
            <a:r>
              <a:rPr lang="zh-CN" altLang="en-US" dirty="0"/>
              <a:t>角色</a:t>
            </a:r>
            <a:r>
              <a:rPr lang="en-US" altLang="zh-CN" dirty="0"/>
              <a:t>3&gt;</a:t>
            </a:r>
            <a:r>
              <a:rPr lang="zh-CN" altLang="en-US" dirty="0"/>
              <a:t>［，</a:t>
            </a:r>
            <a:r>
              <a:rPr lang="en-US" altLang="zh-CN" dirty="0"/>
              <a:t>&lt;</a:t>
            </a:r>
            <a:r>
              <a:rPr lang="zh-CN" altLang="en-US" dirty="0"/>
              <a:t>用户</a:t>
            </a:r>
            <a:r>
              <a:rPr lang="en-US" altLang="zh-CN" dirty="0"/>
              <a:t>1&gt;</a:t>
            </a:r>
            <a:r>
              <a:rPr lang="zh-CN" altLang="en-US" dirty="0"/>
              <a:t>］</a:t>
            </a:r>
            <a:r>
              <a:rPr lang="en-US" altLang="zh-CN" dirty="0"/>
              <a:t>… </a:t>
            </a:r>
          </a:p>
          <a:p>
            <a:pPr lvl="1">
              <a:buNone/>
            </a:pPr>
            <a:r>
              <a:rPr lang="zh-CN" altLang="en-US" dirty="0">
                <a:solidFill>
                  <a:srgbClr val="FF0000"/>
                </a:solidFill>
              </a:rPr>
              <a:t>［</a:t>
            </a:r>
            <a:r>
              <a:rPr lang="en-US" altLang="zh-CN" dirty="0">
                <a:solidFill>
                  <a:srgbClr val="FF0000"/>
                </a:solidFill>
              </a:rPr>
              <a:t>WITH ADMIN OPTION</a:t>
            </a:r>
            <a:r>
              <a:rPr lang="zh-CN" altLang="en-US" dirty="0">
                <a:solidFill>
                  <a:srgbClr val="FF0000"/>
                </a:solidFill>
              </a:rPr>
              <a:t>］ </a:t>
            </a:r>
          </a:p>
          <a:p>
            <a:pPr>
              <a:buNone/>
            </a:pPr>
            <a:endParaRPr lang="zh-CN" altLang="en-US" sz="2400" b="1" dirty="0"/>
          </a:p>
          <a:p>
            <a:pPr marL="0" indent="0">
              <a:buNone/>
            </a:pPr>
            <a:r>
              <a:rPr lang="zh-CN" altLang="en-US" b="1" dirty="0" smtClean="0"/>
              <a:t>4</a:t>
            </a:r>
            <a:r>
              <a:rPr lang="en-US" altLang="zh-CN" b="1" dirty="0" smtClean="0"/>
              <a:t>. </a:t>
            </a:r>
            <a:r>
              <a:rPr lang="zh-CN" altLang="en-US" b="1" dirty="0" smtClean="0"/>
              <a:t>角色权限</a:t>
            </a:r>
            <a:r>
              <a:rPr lang="zh-CN" altLang="en-US" b="1" dirty="0"/>
              <a:t>的收回 </a:t>
            </a:r>
          </a:p>
          <a:p>
            <a:pPr lvl="1">
              <a:lnSpc>
                <a:spcPct val="130000"/>
              </a:lnSpc>
              <a:buNone/>
            </a:pPr>
            <a:r>
              <a:rPr lang="en-US" altLang="zh-CN" dirty="0">
                <a:solidFill>
                  <a:srgbClr val="FF0000"/>
                </a:solidFill>
              </a:rPr>
              <a:t>REVOKE</a:t>
            </a:r>
            <a:r>
              <a:rPr lang="en-US" altLang="zh-CN" dirty="0"/>
              <a:t> &lt;</a:t>
            </a:r>
            <a:r>
              <a:rPr lang="zh-CN" altLang="en-US" dirty="0"/>
              <a:t>权限</a:t>
            </a:r>
            <a:r>
              <a:rPr lang="en-US" altLang="zh-CN" dirty="0"/>
              <a:t>&gt;</a:t>
            </a:r>
            <a:r>
              <a:rPr lang="zh-CN" altLang="en-US" dirty="0"/>
              <a:t>［，</a:t>
            </a:r>
            <a:r>
              <a:rPr lang="en-US" altLang="zh-CN" dirty="0"/>
              <a:t>&lt;</a:t>
            </a:r>
            <a:r>
              <a:rPr lang="zh-CN" altLang="en-US" dirty="0"/>
              <a:t>权限</a:t>
            </a:r>
            <a:r>
              <a:rPr lang="en-US" altLang="zh-CN" dirty="0"/>
              <a:t>&gt;</a:t>
            </a:r>
            <a:r>
              <a:rPr lang="zh-CN" altLang="en-US" dirty="0"/>
              <a:t>］</a:t>
            </a:r>
            <a:r>
              <a:rPr lang="en-US" altLang="zh-CN" dirty="0"/>
              <a:t>…</a:t>
            </a:r>
          </a:p>
          <a:p>
            <a:pPr lvl="1">
              <a:lnSpc>
                <a:spcPct val="130000"/>
              </a:lnSpc>
              <a:buNone/>
            </a:pPr>
            <a:r>
              <a:rPr lang="en-US" altLang="zh-CN" dirty="0">
                <a:solidFill>
                  <a:srgbClr val="FF0000"/>
                </a:solidFill>
              </a:rPr>
              <a:t>ON</a:t>
            </a:r>
            <a:r>
              <a:rPr lang="en-US" altLang="zh-CN" dirty="0"/>
              <a:t> &lt;</a:t>
            </a:r>
            <a:r>
              <a:rPr lang="zh-CN" altLang="en-US" dirty="0"/>
              <a:t>对象类型</a:t>
            </a:r>
            <a:r>
              <a:rPr lang="en-US" altLang="zh-CN" dirty="0"/>
              <a:t>&gt; &lt;</a:t>
            </a:r>
            <a:r>
              <a:rPr lang="zh-CN" altLang="en-US" dirty="0"/>
              <a:t>对象名</a:t>
            </a:r>
            <a:r>
              <a:rPr lang="en-US" altLang="zh-CN" dirty="0"/>
              <a:t>&gt;</a:t>
            </a:r>
          </a:p>
          <a:p>
            <a:pPr lvl="1">
              <a:lnSpc>
                <a:spcPct val="130000"/>
              </a:lnSpc>
              <a:buNone/>
            </a:pPr>
            <a:r>
              <a:rPr lang="en-US" altLang="zh-CN" dirty="0">
                <a:solidFill>
                  <a:srgbClr val="FF0000"/>
                </a:solidFill>
              </a:rPr>
              <a:t>FROM</a:t>
            </a:r>
            <a:r>
              <a:rPr lang="en-US" altLang="zh-CN" dirty="0"/>
              <a:t> &lt;</a:t>
            </a:r>
            <a:r>
              <a:rPr lang="zh-CN" altLang="en-US" dirty="0"/>
              <a:t>角色</a:t>
            </a:r>
            <a:r>
              <a:rPr lang="en-US" altLang="zh-CN" dirty="0"/>
              <a:t>&gt;</a:t>
            </a:r>
            <a:r>
              <a:rPr lang="zh-CN" altLang="en-US" dirty="0"/>
              <a:t>［，</a:t>
            </a:r>
            <a:r>
              <a:rPr lang="en-US" altLang="zh-CN" dirty="0"/>
              <a:t>&lt;</a:t>
            </a:r>
            <a:r>
              <a:rPr lang="zh-CN" altLang="en-US" dirty="0"/>
              <a:t>角色</a:t>
            </a:r>
            <a:r>
              <a:rPr lang="en-US" altLang="zh-CN" dirty="0"/>
              <a:t>&gt;</a:t>
            </a:r>
            <a:r>
              <a:rPr lang="zh-CN" altLang="en-US" dirty="0"/>
              <a:t>］</a:t>
            </a:r>
            <a:r>
              <a:rPr lang="en-US" altLang="zh-CN" dirty="0"/>
              <a:t>…</a:t>
            </a:r>
          </a:p>
          <a:p>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21</a:t>
            </a:fld>
            <a:endParaRPr lang="en-US" altLang="zh-CN"/>
          </a:p>
        </p:txBody>
      </p:sp>
      <p:sp>
        <p:nvSpPr>
          <p:cNvPr id="6" name="Rounded Rectangle 5"/>
          <p:cNvSpPr/>
          <p:nvPr/>
        </p:nvSpPr>
        <p:spPr>
          <a:xfrm>
            <a:off x="965797" y="1456359"/>
            <a:ext cx="5027015" cy="1455418"/>
          </a:xfrm>
          <a:prstGeom prst="roundRect">
            <a:avLst/>
          </a:prstGeom>
          <a:noFill/>
          <a:ln/>
        </p:spPr>
        <p:style>
          <a:lnRef idx="2">
            <a:schemeClr val="accent1"/>
          </a:lnRef>
          <a:fillRef idx="1">
            <a:schemeClr val="lt1"/>
          </a:fillRef>
          <a:effectRef idx="0">
            <a:schemeClr val="accent1"/>
          </a:effectRef>
          <a:fontRef idx="minor">
            <a:schemeClr val="dk1"/>
          </a:fontRef>
        </p:style>
        <p:txBody>
          <a:bodyPr anchor="ctr"/>
          <a:lstStyle/>
          <a:p>
            <a:pPr>
              <a:defRPr/>
            </a:pPr>
            <a:endParaRPr lang="en-US"/>
          </a:p>
        </p:txBody>
      </p:sp>
      <p:sp>
        <p:nvSpPr>
          <p:cNvPr id="7" name="Rounded Rectangle 6"/>
          <p:cNvSpPr/>
          <p:nvPr/>
        </p:nvSpPr>
        <p:spPr>
          <a:xfrm>
            <a:off x="965797" y="3727997"/>
            <a:ext cx="5027015" cy="1679587"/>
          </a:xfrm>
          <a:prstGeom prst="roundRect">
            <a:avLst/>
          </a:prstGeom>
          <a:noFill/>
          <a:ln/>
        </p:spPr>
        <p:style>
          <a:lnRef idx="2">
            <a:schemeClr val="accent1"/>
          </a:lnRef>
          <a:fillRef idx="1">
            <a:schemeClr val="lt1"/>
          </a:fillRef>
          <a:effectRef idx="0">
            <a:schemeClr val="accent1"/>
          </a:effectRef>
          <a:fontRef idx="minor">
            <a:schemeClr val="dk1"/>
          </a:fontRef>
        </p:style>
        <p:txBody>
          <a:bodyPr anchor="ctr"/>
          <a:lstStyle/>
          <a:p>
            <a:pPr>
              <a:defRPr/>
            </a:pPr>
            <a:endParaRPr lang="en-US"/>
          </a:p>
        </p:txBody>
      </p:sp>
    </p:spTree>
    <p:extLst>
      <p:ext uri="{BB962C8B-B14F-4D97-AF65-F5344CB8AC3E}">
        <p14:creationId xmlns:p14="http://schemas.microsoft.com/office/powerpoint/2010/main" val="10952539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4.2.2 </a:t>
            </a:r>
            <a:r>
              <a:rPr lang="zh-CN" altLang="en-US" dirty="0" smtClean="0"/>
              <a:t>存取控制</a:t>
            </a:r>
            <a:r>
              <a:rPr lang="en-US" altLang="zh-CN" dirty="0" smtClean="0"/>
              <a:t> </a:t>
            </a:r>
            <a:endParaRPr lang="en-US" dirty="0"/>
          </a:p>
        </p:txBody>
      </p:sp>
      <p:sp>
        <p:nvSpPr>
          <p:cNvPr id="3" name="Content Placeholder 2"/>
          <p:cNvSpPr>
            <a:spLocks noGrp="1"/>
          </p:cNvSpPr>
          <p:nvPr>
            <p:ph idx="1"/>
          </p:nvPr>
        </p:nvSpPr>
        <p:spPr>
          <a:xfrm>
            <a:off x="518072" y="908720"/>
            <a:ext cx="8277225" cy="5263481"/>
          </a:xfrm>
        </p:spPr>
        <p:txBody>
          <a:bodyPr/>
          <a:lstStyle/>
          <a:p>
            <a:pPr algn="just">
              <a:buClr>
                <a:srgbClr val="FFFFFF"/>
              </a:buClr>
              <a:buSzPct val="90000"/>
              <a:buNone/>
            </a:pPr>
            <a:r>
              <a:rPr lang="zh-CN" altLang="en-US" sz="2400" dirty="0" smtClean="0"/>
              <a:t>常用存</a:t>
            </a:r>
            <a:r>
              <a:rPr lang="zh-CN" altLang="en-US" sz="2400" dirty="0"/>
              <a:t>取控制</a:t>
            </a:r>
            <a:r>
              <a:rPr lang="zh-CN" altLang="en-US" sz="2400" dirty="0" smtClean="0"/>
              <a:t>方法：</a:t>
            </a:r>
            <a:endParaRPr lang="zh-CN" altLang="en-US" sz="2400" dirty="0"/>
          </a:p>
          <a:p>
            <a:pPr lvl="1"/>
            <a:r>
              <a:rPr lang="zh-CN" altLang="en-US" dirty="0">
                <a:solidFill>
                  <a:srgbClr val="0000FF"/>
                </a:solidFill>
              </a:rPr>
              <a:t>自主存取控制</a:t>
            </a:r>
            <a:r>
              <a:rPr lang="zh-CN" altLang="en-US" dirty="0"/>
              <a:t>（</a:t>
            </a:r>
            <a:r>
              <a:rPr lang="en-US" altLang="zh-CN" dirty="0"/>
              <a:t>Discretionary Access </a:t>
            </a:r>
            <a:r>
              <a:rPr lang="en-US" altLang="zh-CN" dirty="0" smtClean="0"/>
              <a:t>Control</a:t>
            </a:r>
            <a:r>
              <a:rPr lang="zh-CN" altLang="en-US" dirty="0" smtClean="0"/>
              <a:t>，</a:t>
            </a:r>
            <a:r>
              <a:rPr lang="en-US" altLang="zh-CN" dirty="0" smtClean="0"/>
              <a:t>DAC</a:t>
            </a:r>
            <a:r>
              <a:rPr lang="zh-CN" altLang="en-US" dirty="0" smtClean="0"/>
              <a:t>），</a:t>
            </a:r>
            <a:r>
              <a:rPr lang="en-US" altLang="zh-CN" sz="2400" dirty="0" smtClean="0"/>
              <a:t>C1</a:t>
            </a:r>
            <a:r>
              <a:rPr lang="zh-CN" altLang="en-US" sz="2400" dirty="0" smtClean="0"/>
              <a:t>级，灵活</a:t>
            </a:r>
            <a:endParaRPr lang="en-US" altLang="zh-CN" sz="2400" dirty="0" smtClean="0"/>
          </a:p>
          <a:p>
            <a:pPr lvl="2"/>
            <a:r>
              <a:rPr lang="zh-CN" altLang="en-US" dirty="0" smtClean="0"/>
              <a:t>访问权限</a:t>
            </a:r>
            <a:r>
              <a:rPr lang="en-US" altLang="zh-CN" dirty="0" smtClean="0"/>
              <a:t>(</a:t>
            </a:r>
            <a:r>
              <a:rPr lang="en-US" altLang="zh-CN" dirty="0" smtClean="0">
                <a:solidFill>
                  <a:srgbClr val="FF0000"/>
                </a:solidFill>
              </a:rPr>
              <a:t>Privilege</a:t>
            </a:r>
            <a:r>
              <a:rPr lang="zh-CN" altLang="en-US" dirty="0"/>
              <a:t>)</a:t>
            </a:r>
            <a:r>
              <a:rPr lang="zh-CN" altLang="en-US" dirty="0" smtClean="0"/>
              <a:t> </a:t>
            </a:r>
            <a:r>
              <a:rPr lang="en-US" altLang="zh-CN" dirty="0" smtClean="0"/>
              <a:t>2</a:t>
            </a:r>
            <a:r>
              <a:rPr lang="zh-CN" altLang="en-US" dirty="0" smtClean="0"/>
              <a:t>个要素：</a:t>
            </a:r>
            <a:r>
              <a:rPr lang="zh-CN" altLang="en-US" dirty="0"/>
              <a:t>数据对象和操作类型</a:t>
            </a:r>
            <a:endParaRPr lang="en-US" altLang="zh-CN" sz="2000" dirty="0" smtClean="0"/>
          </a:p>
          <a:p>
            <a:pPr lvl="2"/>
            <a:r>
              <a:rPr lang="en-US" altLang="zh-CN" sz="2000" dirty="0" smtClean="0">
                <a:solidFill>
                  <a:srgbClr val="0000FF"/>
                </a:solidFill>
              </a:rPr>
              <a:t>Grant /</a:t>
            </a:r>
            <a:r>
              <a:rPr lang="zh-CN" altLang="en-US" sz="2000" dirty="0" smtClean="0">
                <a:solidFill>
                  <a:srgbClr val="0000FF"/>
                </a:solidFill>
              </a:rPr>
              <a:t> </a:t>
            </a:r>
            <a:r>
              <a:rPr lang="en-US" altLang="zh-CN" sz="2000" dirty="0" smtClean="0">
                <a:solidFill>
                  <a:srgbClr val="0000FF"/>
                </a:solidFill>
              </a:rPr>
              <a:t>Revoke</a:t>
            </a:r>
            <a:r>
              <a:rPr lang="en-US" altLang="zh-CN" sz="2000" dirty="0" smtClean="0"/>
              <a:t>:</a:t>
            </a:r>
            <a:r>
              <a:rPr lang="zh-CN" altLang="en-US" sz="2000" dirty="0" smtClean="0"/>
              <a:t> </a:t>
            </a:r>
            <a:r>
              <a:rPr lang="en-US" altLang="zh-CN" sz="2000" dirty="0" smtClean="0"/>
              <a:t>privilege</a:t>
            </a:r>
            <a:r>
              <a:rPr lang="zh-CN" altLang="en-US" sz="2000" dirty="0" smtClean="0"/>
              <a:t> </a:t>
            </a:r>
            <a:r>
              <a:rPr lang="zh-CN" altLang="en-US" sz="2000" dirty="0" smtClean="0">
                <a:sym typeface="Wingdings"/>
              </a:rPr>
              <a:t> </a:t>
            </a:r>
            <a:r>
              <a:rPr lang="en-US" altLang="zh-CN" sz="2000" dirty="0" smtClean="0">
                <a:sym typeface="Wingdings"/>
              </a:rPr>
              <a:t>user</a:t>
            </a:r>
          </a:p>
          <a:p>
            <a:pPr marL="547687" lvl="2" indent="0">
              <a:buNone/>
            </a:pPr>
            <a:r>
              <a:rPr lang="en-US" altLang="zh-CN" dirty="0" smtClean="0">
                <a:solidFill>
                  <a:srgbClr val="FF0000"/>
                </a:solidFill>
              </a:rPr>
              <a:t>    </a:t>
            </a:r>
            <a:r>
              <a:rPr lang="zh-CN" altLang="en-US" dirty="0" smtClean="0">
                <a:solidFill>
                  <a:srgbClr val="FF0000"/>
                </a:solidFill>
              </a:rPr>
              <a:t>［</a:t>
            </a:r>
            <a:r>
              <a:rPr lang="en-US" altLang="zh-CN" dirty="0">
                <a:solidFill>
                  <a:srgbClr val="FF0000"/>
                </a:solidFill>
              </a:rPr>
              <a:t>WITH </a:t>
            </a:r>
            <a:r>
              <a:rPr lang="en-US" altLang="zh-CN" dirty="0" smtClean="0">
                <a:solidFill>
                  <a:srgbClr val="FF0000"/>
                </a:solidFill>
              </a:rPr>
              <a:t>GRANT </a:t>
            </a:r>
            <a:r>
              <a:rPr lang="en-US" altLang="zh-CN" dirty="0">
                <a:solidFill>
                  <a:srgbClr val="FF0000"/>
                </a:solidFill>
              </a:rPr>
              <a:t>OPTION</a:t>
            </a:r>
            <a:r>
              <a:rPr lang="zh-CN" altLang="en-US" dirty="0">
                <a:solidFill>
                  <a:srgbClr val="FF0000"/>
                </a:solidFill>
              </a:rPr>
              <a:t>］ </a:t>
            </a:r>
            <a:endParaRPr lang="en-US" altLang="zh-CN" sz="2000" dirty="0" smtClean="0">
              <a:sym typeface="Wingdings"/>
            </a:endParaRPr>
          </a:p>
          <a:p>
            <a:pPr lvl="2"/>
            <a:r>
              <a:rPr lang="en-US" altLang="zh-CN" dirty="0" smtClean="0">
                <a:sym typeface="Wingdings"/>
              </a:rPr>
              <a:t>Create</a:t>
            </a:r>
            <a:r>
              <a:rPr lang="zh-CN" altLang="en-US" dirty="0" smtClean="0">
                <a:sym typeface="Wingdings"/>
              </a:rPr>
              <a:t> </a:t>
            </a:r>
            <a:r>
              <a:rPr lang="en-US" altLang="zh-CN" dirty="0" smtClean="0">
                <a:solidFill>
                  <a:srgbClr val="FF0000"/>
                </a:solidFill>
                <a:sym typeface="Wingdings"/>
              </a:rPr>
              <a:t>user</a:t>
            </a:r>
            <a:r>
              <a:rPr lang="en-US" altLang="zh-CN" dirty="0" smtClean="0">
                <a:sym typeface="Wingdings"/>
              </a:rPr>
              <a:t>:</a:t>
            </a:r>
            <a:r>
              <a:rPr lang="zh-CN" altLang="en-US" dirty="0" smtClean="0">
                <a:sym typeface="Wingdings"/>
              </a:rPr>
              <a:t> </a:t>
            </a:r>
            <a:r>
              <a:rPr lang="en-US" altLang="zh-CN" dirty="0">
                <a:solidFill>
                  <a:srgbClr val="FF0000"/>
                </a:solidFill>
              </a:rPr>
              <a:t>DBA | RESOURCE | </a:t>
            </a:r>
            <a:r>
              <a:rPr lang="en-US" altLang="zh-CN" dirty="0" smtClean="0">
                <a:solidFill>
                  <a:srgbClr val="FF0000"/>
                </a:solidFill>
              </a:rPr>
              <a:t>CONNECT</a:t>
            </a:r>
          </a:p>
          <a:p>
            <a:pPr lvl="2"/>
            <a:r>
              <a:rPr lang="en-US" altLang="zh-CN" sz="2000" dirty="0" smtClean="0"/>
              <a:t>Create</a:t>
            </a:r>
            <a:r>
              <a:rPr lang="zh-CN" altLang="en-US" sz="2000" dirty="0" smtClean="0"/>
              <a:t> </a:t>
            </a:r>
            <a:r>
              <a:rPr lang="en-US" altLang="zh-CN" sz="2000" dirty="0" smtClean="0">
                <a:solidFill>
                  <a:srgbClr val="FF0000"/>
                </a:solidFill>
              </a:rPr>
              <a:t>role</a:t>
            </a:r>
            <a:r>
              <a:rPr lang="en-US" altLang="zh-CN" sz="2000" dirty="0" smtClean="0"/>
              <a:t>:</a:t>
            </a:r>
            <a:r>
              <a:rPr lang="zh-CN" altLang="en-US" sz="2000" dirty="0" smtClean="0"/>
              <a:t> </a:t>
            </a:r>
            <a:r>
              <a:rPr lang="zh-CN" altLang="en-US" dirty="0" smtClean="0"/>
              <a:t>权限集合；</a:t>
            </a:r>
            <a:endParaRPr lang="en-US" altLang="zh-CN" dirty="0" smtClean="0"/>
          </a:p>
          <a:p>
            <a:pPr marL="822325" lvl="3" indent="0">
              <a:buNone/>
            </a:pPr>
            <a:r>
              <a:rPr lang="en-US" altLang="zh-CN" dirty="0" smtClean="0"/>
              <a:t>Grant</a:t>
            </a:r>
            <a:r>
              <a:rPr lang="zh-CN" altLang="en-US" dirty="0" smtClean="0"/>
              <a:t>/</a:t>
            </a:r>
            <a:r>
              <a:rPr lang="en-US" altLang="zh-CN" dirty="0" smtClean="0"/>
              <a:t>Revoke: privilege</a:t>
            </a:r>
            <a:r>
              <a:rPr lang="zh-CN" altLang="en-US" dirty="0" smtClean="0"/>
              <a:t> </a:t>
            </a:r>
            <a:r>
              <a:rPr lang="zh-CN" altLang="en-US" dirty="0">
                <a:sym typeface="Wingdings"/>
              </a:rPr>
              <a:t> </a:t>
            </a:r>
            <a:r>
              <a:rPr lang="en-US" altLang="zh-CN" dirty="0" smtClean="0">
                <a:sym typeface="Wingdings"/>
              </a:rPr>
              <a:t>role</a:t>
            </a:r>
            <a:r>
              <a:rPr lang="zh-CN" altLang="en-US" dirty="0" smtClean="0">
                <a:sym typeface="Wingdings"/>
              </a:rPr>
              <a:t>，</a:t>
            </a:r>
            <a:r>
              <a:rPr lang="en-US" altLang="zh-CN" dirty="0" err="1" smtClean="0">
                <a:sym typeface="Wingdings"/>
              </a:rPr>
              <a:t>rolerole</a:t>
            </a:r>
            <a:r>
              <a:rPr lang="en-US" altLang="zh-CN" dirty="0" smtClean="0">
                <a:sym typeface="Wingdings"/>
              </a:rPr>
              <a:t>,</a:t>
            </a:r>
            <a:r>
              <a:rPr lang="zh-CN" altLang="en-US" dirty="0" smtClean="0">
                <a:sym typeface="Wingdings"/>
              </a:rPr>
              <a:t> </a:t>
            </a:r>
            <a:r>
              <a:rPr lang="en-US" altLang="zh-CN" dirty="0" err="1" smtClean="0">
                <a:sym typeface="Wingdings"/>
              </a:rPr>
              <a:t>role</a:t>
            </a:r>
            <a:r>
              <a:rPr lang="en-US" altLang="zh-CN" dirty="0" err="1" smtClean="0">
                <a:sym typeface="Wingdings"/>
              </a:rPr>
              <a:t>user</a:t>
            </a:r>
            <a:endParaRPr lang="en-US" altLang="zh-CN" dirty="0" smtClean="0">
              <a:sym typeface="Wingdings"/>
            </a:endParaRPr>
          </a:p>
          <a:p>
            <a:pPr marL="822325" lvl="3" indent="0">
              <a:buNone/>
            </a:pPr>
            <a:r>
              <a:rPr lang="zh-CN" altLang="en-US" dirty="0">
                <a:solidFill>
                  <a:srgbClr val="FF0000"/>
                </a:solidFill>
              </a:rPr>
              <a:t>［</a:t>
            </a:r>
            <a:r>
              <a:rPr lang="en-US" altLang="zh-CN" dirty="0">
                <a:solidFill>
                  <a:srgbClr val="FF0000"/>
                </a:solidFill>
              </a:rPr>
              <a:t>WITH ADMIN OPTION</a:t>
            </a:r>
            <a:r>
              <a:rPr lang="zh-CN" altLang="en-US" dirty="0">
                <a:solidFill>
                  <a:srgbClr val="FF0000"/>
                </a:solidFill>
              </a:rPr>
              <a:t>］ </a:t>
            </a:r>
          </a:p>
          <a:p>
            <a:pPr marL="822325" lvl="3" indent="0">
              <a:buNone/>
            </a:pPr>
            <a:endParaRPr lang="en-US" altLang="zh-CN" dirty="0" smtClean="0">
              <a:sym typeface="Wingdings"/>
            </a:endParaRPr>
          </a:p>
          <a:p>
            <a:pPr lvl="2"/>
            <a:r>
              <a:rPr lang="zh-CN" altLang="en-US" dirty="0" smtClean="0"/>
              <a:t>缺陷</a:t>
            </a:r>
            <a:r>
              <a:rPr lang="en-US" altLang="zh-CN" dirty="0" smtClean="0"/>
              <a:t> </a:t>
            </a:r>
            <a:r>
              <a:rPr lang="zh-CN" altLang="en-US" dirty="0" smtClean="0"/>
              <a:t>／</a:t>
            </a:r>
            <a:r>
              <a:rPr lang="en-US" altLang="zh-CN" dirty="0" smtClean="0"/>
              <a:t> </a:t>
            </a:r>
            <a:r>
              <a:rPr lang="zh-CN" altLang="en-US" dirty="0" smtClean="0"/>
              <a:t>原因</a:t>
            </a:r>
            <a:r>
              <a:rPr lang="en-US" altLang="zh-CN" dirty="0" smtClean="0"/>
              <a:t>:</a:t>
            </a:r>
          </a:p>
          <a:p>
            <a:pPr lvl="3"/>
            <a:r>
              <a:rPr lang="zh-CN" altLang="en-US" dirty="0" smtClean="0"/>
              <a:t>缺陷：“转授”，系统无法控制；</a:t>
            </a:r>
            <a:endParaRPr lang="en-US" altLang="zh-CN" dirty="0" smtClean="0"/>
          </a:p>
          <a:p>
            <a:pPr lvl="3"/>
            <a:r>
              <a:rPr lang="zh-CN" altLang="en-US" dirty="0" smtClean="0"/>
              <a:t>原因：只控制数据的存取权限，数据本身没有安全标记</a:t>
            </a:r>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22</a:t>
            </a:fld>
            <a:endParaRPr lang="en-US" altLang="zh-CN"/>
          </a:p>
        </p:txBody>
      </p:sp>
      <p:sp>
        <p:nvSpPr>
          <p:cNvPr id="6" name="Rounded Rectangle 5"/>
          <p:cNvSpPr/>
          <p:nvPr/>
        </p:nvSpPr>
        <p:spPr>
          <a:xfrm>
            <a:off x="6454652" y="620049"/>
            <a:ext cx="1644025" cy="577342"/>
          </a:xfrm>
          <a:prstGeom prst="roundRect">
            <a:avLst/>
          </a:prstGeom>
          <a:solidFill>
            <a:srgbClr val="008000"/>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smtClean="0"/>
              <a:t>课程回顾</a:t>
            </a:r>
            <a:endParaRPr lang="en-US" b="1" dirty="0"/>
          </a:p>
        </p:txBody>
      </p:sp>
    </p:spTree>
    <p:extLst>
      <p:ext uri="{BB962C8B-B14F-4D97-AF65-F5344CB8AC3E}">
        <p14:creationId xmlns:p14="http://schemas.microsoft.com/office/powerpoint/2010/main" val="30154916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linds(horizontal)">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blinds(horizontal)">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blinds(horizontal)">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4.2.5 </a:t>
            </a:r>
            <a:r>
              <a:rPr lang="zh-CN" altLang="en-US" dirty="0"/>
              <a:t>数据库角色</a:t>
            </a:r>
            <a:endParaRPr lang="en-US" dirty="0"/>
          </a:p>
        </p:txBody>
      </p:sp>
      <p:sp>
        <p:nvSpPr>
          <p:cNvPr id="3" name="Content Placeholder 2"/>
          <p:cNvSpPr>
            <a:spLocks noGrp="1"/>
          </p:cNvSpPr>
          <p:nvPr>
            <p:ph idx="1"/>
          </p:nvPr>
        </p:nvSpPr>
        <p:spPr/>
        <p:txBody>
          <a:bodyPr/>
          <a:lstStyle/>
          <a:p>
            <a:pPr lvl="1">
              <a:lnSpc>
                <a:spcPct val="120000"/>
              </a:lnSpc>
              <a:buNone/>
            </a:pPr>
            <a:r>
              <a:rPr lang="en-US" altLang="zh-CN" dirty="0"/>
              <a:t>[</a:t>
            </a:r>
            <a:r>
              <a:rPr lang="zh-CN" altLang="en-US" dirty="0" smtClean="0"/>
              <a:t>例</a:t>
            </a:r>
            <a:r>
              <a:rPr lang="en-US" altLang="zh-CN" dirty="0" smtClean="0"/>
              <a:t>]</a:t>
            </a:r>
            <a:r>
              <a:rPr lang="zh-CN" altLang="en-US" dirty="0"/>
              <a:t>　通过角色来实现将一组权限授予一个用户。</a:t>
            </a:r>
          </a:p>
          <a:p>
            <a:pPr lvl="1">
              <a:lnSpc>
                <a:spcPct val="120000"/>
              </a:lnSpc>
              <a:buNone/>
            </a:pPr>
            <a:r>
              <a:rPr lang="zh-CN" altLang="en-US" dirty="0"/>
              <a:t>步骤如下：</a:t>
            </a:r>
          </a:p>
          <a:p>
            <a:pPr lvl="1">
              <a:lnSpc>
                <a:spcPct val="120000"/>
              </a:lnSpc>
              <a:buNone/>
            </a:pPr>
            <a:r>
              <a:rPr lang="en-US" altLang="zh-CN" dirty="0"/>
              <a:t>1. </a:t>
            </a:r>
            <a:r>
              <a:rPr lang="zh-CN" altLang="en-US" dirty="0"/>
              <a:t>首先创建一个角色 </a:t>
            </a:r>
            <a:r>
              <a:rPr lang="en-US" altLang="zh-CN" dirty="0"/>
              <a:t>R1</a:t>
            </a:r>
          </a:p>
          <a:p>
            <a:pPr lvl="1">
              <a:lnSpc>
                <a:spcPct val="120000"/>
              </a:lnSpc>
              <a:buNone/>
            </a:pPr>
            <a:r>
              <a:rPr lang="en-US" altLang="zh-CN" dirty="0"/>
              <a:t>    </a:t>
            </a:r>
            <a:r>
              <a:rPr lang="en-US" altLang="zh-CN" dirty="0">
                <a:solidFill>
                  <a:srgbClr val="0000FF"/>
                </a:solidFill>
              </a:rPr>
              <a:t>CREATE  ROLE  R1</a:t>
            </a:r>
            <a:r>
              <a:rPr lang="zh-CN" altLang="en-US" dirty="0">
                <a:solidFill>
                  <a:srgbClr val="0000FF"/>
                </a:solidFill>
              </a:rPr>
              <a:t>；</a:t>
            </a:r>
          </a:p>
          <a:p>
            <a:pPr lvl="1">
              <a:lnSpc>
                <a:spcPct val="120000"/>
              </a:lnSpc>
              <a:buNone/>
            </a:pPr>
            <a:r>
              <a:rPr lang="en-US" altLang="zh-CN" dirty="0"/>
              <a:t>2. </a:t>
            </a:r>
            <a:r>
              <a:rPr lang="zh-CN" altLang="en-US" dirty="0"/>
              <a:t>然后使用</a:t>
            </a:r>
            <a:r>
              <a:rPr lang="en-US" altLang="zh-CN" dirty="0"/>
              <a:t>GRANT</a:t>
            </a:r>
            <a:r>
              <a:rPr lang="zh-CN" altLang="en-US" dirty="0"/>
              <a:t>语句，使角色</a:t>
            </a:r>
            <a:r>
              <a:rPr lang="en-US" altLang="zh-CN" dirty="0"/>
              <a:t>R1</a:t>
            </a:r>
            <a:r>
              <a:rPr lang="zh-CN" altLang="en-US" dirty="0"/>
              <a:t>拥有</a:t>
            </a:r>
            <a:r>
              <a:rPr lang="en-US" altLang="zh-CN" dirty="0"/>
              <a:t>Student</a:t>
            </a:r>
            <a:r>
              <a:rPr lang="zh-CN" altLang="en-US" dirty="0"/>
              <a:t>表的</a:t>
            </a:r>
            <a:r>
              <a:rPr lang="en-US" altLang="zh-CN" dirty="0"/>
              <a:t>SELECT</a:t>
            </a:r>
            <a:r>
              <a:rPr lang="zh-CN" altLang="en-US" dirty="0"/>
              <a:t>、</a:t>
            </a:r>
            <a:r>
              <a:rPr lang="en-US" altLang="zh-CN" dirty="0"/>
              <a:t>UPDATE</a:t>
            </a:r>
            <a:r>
              <a:rPr lang="zh-CN" altLang="en-US" dirty="0"/>
              <a:t>、</a:t>
            </a:r>
            <a:r>
              <a:rPr lang="en-US" altLang="zh-CN" dirty="0"/>
              <a:t>INSERT</a:t>
            </a:r>
            <a:r>
              <a:rPr lang="zh-CN" altLang="en-US" dirty="0"/>
              <a:t>权限</a:t>
            </a:r>
          </a:p>
          <a:p>
            <a:pPr lvl="1">
              <a:lnSpc>
                <a:spcPct val="120000"/>
              </a:lnSpc>
              <a:buNone/>
            </a:pPr>
            <a:r>
              <a:rPr lang="zh-CN" altLang="en-US" dirty="0"/>
              <a:t> </a:t>
            </a:r>
            <a:r>
              <a:rPr lang="zh-CN" altLang="en-US" dirty="0">
                <a:solidFill>
                  <a:srgbClr val="0000FF"/>
                </a:solidFill>
              </a:rPr>
              <a:t> </a:t>
            </a:r>
            <a:r>
              <a:rPr lang="en-US" altLang="zh-CN" dirty="0" smtClean="0">
                <a:solidFill>
                  <a:srgbClr val="0000FF"/>
                </a:solidFill>
              </a:rPr>
              <a:t>GRANT </a:t>
            </a:r>
            <a:r>
              <a:rPr lang="en-US" altLang="zh-CN" dirty="0">
                <a:solidFill>
                  <a:srgbClr val="0000FF"/>
                </a:solidFill>
              </a:rPr>
              <a:t>SELECT</a:t>
            </a:r>
            <a:r>
              <a:rPr lang="zh-CN" altLang="en-US" dirty="0">
                <a:solidFill>
                  <a:srgbClr val="0000FF"/>
                </a:solidFill>
              </a:rPr>
              <a:t>，</a:t>
            </a:r>
            <a:r>
              <a:rPr lang="en-US" altLang="zh-CN" dirty="0">
                <a:solidFill>
                  <a:srgbClr val="0000FF"/>
                </a:solidFill>
              </a:rPr>
              <a:t>UPDATE</a:t>
            </a:r>
            <a:r>
              <a:rPr lang="zh-CN" altLang="en-US" dirty="0">
                <a:solidFill>
                  <a:srgbClr val="0000FF"/>
                </a:solidFill>
              </a:rPr>
              <a:t>，</a:t>
            </a:r>
            <a:r>
              <a:rPr lang="en-US" altLang="zh-CN" dirty="0">
                <a:solidFill>
                  <a:srgbClr val="0000FF"/>
                </a:solidFill>
              </a:rPr>
              <a:t>INSERT </a:t>
            </a:r>
          </a:p>
          <a:p>
            <a:pPr lvl="1">
              <a:lnSpc>
                <a:spcPct val="120000"/>
              </a:lnSpc>
              <a:buNone/>
            </a:pPr>
            <a:r>
              <a:rPr lang="en-US" altLang="zh-CN" dirty="0">
                <a:solidFill>
                  <a:srgbClr val="0000FF"/>
                </a:solidFill>
              </a:rPr>
              <a:t>    ON TABLE Student </a:t>
            </a:r>
          </a:p>
          <a:p>
            <a:pPr lvl="1">
              <a:lnSpc>
                <a:spcPct val="120000"/>
              </a:lnSpc>
              <a:buNone/>
            </a:pPr>
            <a:r>
              <a:rPr lang="en-US" altLang="zh-CN" dirty="0">
                <a:solidFill>
                  <a:srgbClr val="0000FF"/>
                </a:solidFill>
              </a:rPr>
              <a:t>    TO R1</a:t>
            </a:r>
            <a:r>
              <a:rPr lang="zh-CN" altLang="en-US" dirty="0">
                <a:solidFill>
                  <a:srgbClr val="0000FF"/>
                </a:solidFill>
              </a:rPr>
              <a:t>；</a:t>
            </a:r>
          </a:p>
          <a:p>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23</a:t>
            </a:fld>
            <a:endParaRPr lang="en-US" altLang="zh-CN"/>
          </a:p>
        </p:txBody>
      </p:sp>
    </p:spTree>
    <p:extLst>
      <p:ext uri="{BB962C8B-B14F-4D97-AF65-F5344CB8AC3E}">
        <p14:creationId xmlns:p14="http://schemas.microsoft.com/office/powerpoint/2010/main" val="9285943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linds(horizontal)">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4.2.5 </a:t>
            </a:r>
            <a:r>
              <a:rPr lang="zh-CN" altLang="en-US" dirty="0"/>
              <a:t>数据库角色</a:t>
            </a:r>
            <a:endParaRPr lang="en-US" dirty="0"/>
          </a:p>
        </p:txBody>
      </p:sp>
      <p:sp>
        <p:nvSpPr>
          <p:cNvPr id="3" name="Content Placeholder 2"/>
          <p:cNvSpPr>
            <a:spLocks noGrp="1"/>
          </p:cNvSpPr>
          <p:nvPr>
            <p:ph idx="1"/>
          </p:nvPr>
        </p:nvSpPr>
        <p:spPr>
          <a:xfrm>
            <a:off x="685800" y="908720"/>
            <a:ext cx="7772400" cy="5263481"/>
          </a:xfrm>
        </p:spPr>
        <p:txBody>
          <a:bodyPr/>
          <a:lstStyle/>
          <a:p>
            <a:pPr lvl="1">
              <a:lnSpc>
                <a:spcPct val="130000"/>
              </a:lnSpc>
              <a:buNone/>
            </a:pPr>
            <a:r>
              <a:rPr lang="en-US" altLang="zh-CN" dirty="0"/>
              <a:t>3. </a:t>
            </a:r>
            <a:r>
              <a:rPr lang="zh-CN" altLang="en-US" dirty="0"/>
              <a:t>将这个角色授予王平，张明，赵玲。使他们具有角色</a:t>
            </a:r>
            <a:r>
              <a:rPr lang="en-US" altLang="zh-CN" dirty="0"/>
              <a:t>R1</a:t>
            </a:r>
            <a:r>
              <a:rPr lang="zh-CN" altLang="en-US" dirty="0"/>
              <a:t>所包含的全部权限</a:t>
            </a:r>
          </a:p>
          <a:p>
            <a:pPr lvl="1">
              <a:lnSpc>
                <a:spcPct val="130000"/>
              </a:lnSpc>
              <a:buNone/>
            </a:pPr>
            <a:r>
              <a:rPr lang="zh-CN" altLang="en-US" dirty="0"/>
              <a:t>    </a:t>
            </a:r>
            <a:r>
              <a:rPr lang="en-US" altLang="zh-CN" dirty="0">
                <a:solidFill>
                  <a:srgbClr val="0000FF"/>
                </a:solidFill>
              </a:rPr>
              <a:t>GRANT  R1 </a:t>
            </a:r>
            <a:r>
              <a:rPr lang="en-US" altLang="zh-CN" dirty="0" smtClean="0">
                <a:solidFill>
                  <a:srgbClr val="0000FF"/>
                </a:solidFill>
              </a:rPr>
              <a:t> TO </a:t>
            </a:r>
            <a:r>
              <a:rPr lang="zh-CN" altLang="en-US" dirty="0">
                <a:solidFill>
                  <a:srgbClr val="0000FF"/>
                </a:solidFill>
              </a:rPr>
              <a:t>王平，张明，赵玲</a:t>
            </a:r>
            <a:r>
              <a:rPr lang="zh-CN" altLang="en-US" dirty="0" smtClean="0">
                <a:solidFill>
                  <a:srgbClr val="0000FF"/>
                </a:solidFill>
              </a:rPr>
              <a:t>；</a:t>
            </a:r>
            <a:endParaRPr lang="en-US" altLang="zh-CN" dirty="0" smtClean="0">
              <a:solidFill>
                <a:srgbClr val="0000FF"/>
              </a:solidFill>
            </a:endParaRPr>
          </a:p>
          <a:p>
            <a:pPr lvl="1">
              <a:lnSpc>
                <a:spcPct val="130000"/>
              </a:lnSpc>
              <a:buNone/>
            </a:pPr>
            <a:endParaRPr lang="zh-CN" altLang="en-US" dirty="0"/>
          </a:p>
          <a:p>
            <a:pPr lvl="1">
              <a:lnSpc>
                <a:spcPct val="130000"/>
              </a:lnSpc>
              <a:buNone/>
            </a:pPr>
            <a:r>
              <a:rPr lang="en-US" altLang="zh-CN" dirty="0"/>
              <a:t>4. </a:t>
            </a:r>
            <a:r>
              <a:rPr lang="zh-CN" altLang="en-US" dirty="0"/>
              <a:t>可以一次性通过</a:t>
            </a:r>
            <a:r>
              <a:rPr lang="en-US" altLang="zh-CN" dirty="0"/>
              <a:t>R1</a:t>
            </a:r>
            <a:r>
              <a:rPr lang="zh-CN" altLang="en-US" dirty="0"/>
              <a:t>来回收王平的这</a:t>
            </a:r>
            <a:r>
              <a:rPr lang="en-US" altLang="zh-CN" dirty="0"/>
              <a:t>3</a:t>
            </a:r>
            <a:r>
              <a:rPr lang="zh-CN" altLang="en-US" dirty="0"/>
              <a:t>个权限</a:t>
            </a:r>
          </a:p>
          <a:p>
            <a:pPr lvl="1">
              <a:lnSpc>
                <a:spcPct val="130000"/>
              </a:lnSpc>
              <a:buNone/>
            </a:pPr>
            <a:r>
              <a:rPr lang="en-US" altLang="zh-CN" dirty="0" smtClean="0"/>
              <a:t>    </a:t>
            </a:r>
            <a:r>
              <a:rPr lang="en-US" altLang="zh-CN" dirty="0" smtClean="0">
                <a:solidFill>
                  <a:srgbClr val="0000FF"/>
                </a:solidFill>
              </a:rPr>
              <a:t>REVOKE  R1    </a:t>
            </a:r>
            <a:r>
              <a:rPr lang="en-US" altLang="zh-CN" dirty="0">
                <a:solidFill>
                  <a:srgbClr val="0000FF"/>
                </a:solidFill>
              </a:rPr>
              <a:t>FROM </a:t>
            </a:r>
            <a:r>
              <a:rPr lang="zh-CN" altLang="en-US" dirty="0">
                <a:solidFill>
                  <a:srgbClr val="0000FF"/>
                </a:solidFill>
              </a:rPr>
              <a:t>王平</a:t>
            </a:r>
            <a:r>
              <a:rPr lang="zh-CN" altLang="en-US" dirty="0" smtClean="0">
                <a:solidFill>
                  <a:srgbClr val="0000FF"/>
                </a:solidFill>
              </a:rPr>
              <a:t>；</a:t>
            </a:r>
            <a:endParaRPr lang="en-US" altLang="zh-CN" dirty="0" smtClean="0">
              <a:solidFill>
                <a:srgbClr val="0000FF"/>
              </a:solidFill>
            </a:endParaRPr>
          </a:p>
          <a:p>
            <a:pPr lvl="1">
              <a:lnSpc>
                <a:spcPct val="130000"/>
              </a:lnSpc>
              <a:buNone/>
            </a:pPr>
            <a:endParaRPr lang="zh-CN" altLang="en-US" dirty="0"/>
          </a:p>
          <a:p>
            <a:pPr lvl="1">
              <a:buNone/>
            </a:pPr>
            <a:r>
              <a:rPr lang="en-US" altLang="zh-CN" dirty="0" smtClean="0"/>
              <a:t>5. </a:t>
            </a:r>
            <a:r>
              <a:rPr lang="zh-CN" altLang="en-US" dirty="0" smtClean="0"/>
              <a:t>角</a:t>
            </a:r>
            <a:r>
              <a:rPr lang="zh-CN" altLang="en-US" dirty="0"/>
              <a:t>色的权限修改</a:t>
            </a:r>
          </a:p>
          <a:p>
            <a:pPr lvl="1">
              <a:lnSpc>
                <a:spcPct val="120000"/>
              </a:lnSpc>
              <a:buNone/>
            </a:pPr>
            <a:r>
              <a:rPr lang="en-US" altLang="zh-CN" dirty="0" smtClean="0"/>
              <a:t>    </a:t>
            </a:r>
            <a:r>
              <a:rPr lang="en-US" altLang="zh-CN" dirty="0" smtClean="0">
                <a:solidFill>
                  <a:srgbClr val="0000FF"/>
                </a:solidFill>
              </a:rPr>
              <a:t>GRANT </a:t>
            </a:r>
            <a:r>
              <a:rPr lang="en-US" altLang="zh-CN" dirty="0">
                <a:solidFill>
                  <a:srgbClr val="0000FF"/>
                </a:solidFill>
              </a:rPr>
              <a:t>DELETE </a:t>
            </a:r>
            <a:r>
              <a:rPr lang="en-US" altLang="zh-CN" dirty="0" smtClean="0">
                <a:solidFill>
                  <a:srgbClr val="0000FF"/>
                </a:solidFill>
              </a:rPr>
              <a:t>ON </a:t>
            </a:r>
            <a:r>
              <a:rPr lang="en-US" altLang="zh-CN" dirty="0">
                <a:solidFill>
                  <a:srgbClr val="0000FF"/>
                </a:solidFill>
              </a:rPr>
              <a:t>TABLE </a:t>
            </a:r>
            <a:r>
              <a:rPr lang="en-US" altLang="zh-CN" dirty="0" smtClean="0">
                <a:solidFill>
                  <a:srgbClr val="0000FF"/>
                </a:solidFill>
              </a:rPr>
              <a:t>Student </a:t>
            </a:r>
            <a:r>
              <a:rPr lang="en-US" altLang="zh-CN" dirty="0">
                <a:solidFill>
                  <a:srgbClr val="0000FF"/>
                </a:solidFill>
              </a:rPr>
              <a:t>TO </a:t>
            </a:r>
            <a:r>
              <a:rPr lang="en-US" altLang="zh-CN" dirty="0" smtClean="0">
                <a:solidFill>
                  <a:srgbClr val="0000FF"/>
                </a:solidFill>
              </a:rPr>
              <a:t>R1</a:t>
            </a:r>
            <a:r>
              <a:rPr lang="zh-CN" altLang="en-US" dirty="0" smtClean="0">
                <a:solidFill>
                  <a:srgbClr val="0000FF"/>
                </a:solidFill>
              </a:rPr>
              <a:t>；</a:t>
            </a:r>
            <a:endParaRPr lang="en-US" altLang="zh-CN" dirty="0">
              <a:solidFill>
                <a:srgbClr val="0000FF"/>
              </a:solidFill>
            </a:endParaRPr>
          </a:p>
          <a:p>
            <a:endParaRPr lang="en-US"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24</a:t>
            </a:fld>
            <a:endParaRPr lang="en-US" altLang="zh-CN"/>
          </a:p>
        </p:txBody>
      </p:sp>
    </p:spTree>
    <p:extLst>
      <p:ext uri="{BB962C8B-B14F-4D97-AF65-F5344CB8AC3E}">
        <p14:creationId xmlns:p14="http://schemas.microsoft.com/office/powerpoint/2010/main" val="2256207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olidFill>
                  <a:srgbClr val="0000FF"/>
                </a:solidFill>
              </a:rPr>
              <a:t>练习</a:t>
            </a:r>
            <a:endParaRPr lang="en-US" dirty="0">
              <a:solidFill>
                <a:srgbClr val="0000FF"/>
              </a:solidFill>
            </a:endParaRPr>
          </a:p>
        </p:txBody>
      </p:sp>
      <p:sp>
        <p:nvSpPr>
          <p:cNvPr id="3" name="Content Placeholder 2"/>
          <p:cNvSpPr>
            <a:spLocks noGrp="1"/>
          </p:cNvSpPr>
          <p:nvPr>
            <p:ph idx="1"/>
          </p:nvPr>
        </p:nvSpPr>
        <p:spPr/>
        <p:txBody>
          <a:bodyPr/>
          <a:lstStyle/>
          <a:p>
            <a:pPr>
              <a:lnSpc>
                <a:spcPct val="110000"/>
              </a:lnSpc>
              <a:spcBef>
                <a:spcPts val="1200"/>
              </a:spcBef>
            </a:pPr>
            <a:r>
              <a:rPr lang="zh-TW" altLang="en-US" sz="2400" b="1" dirty="0" smtClean="0"/>
              <a:t>下列对于基于</a:t>
            </a:r>
            <a:r>
              <a:rPr lang="zh-TW" altLang="en-US" sz="2400" b="1" dirty="0"/>
              <a:t>角色的访问控制模型的说法错误的是</a:t>
            </a:r>
            <a:r>
              <a:rPr lang="zh-TW" altLang="en-US" sz="2400" b="1" dirty="0" smtClean="0"/>
              <a:t>？</a:t>
            </a:r>
            <a:endParaRPr lang="en-US" altLang="zh-TW" sz="2400" b="1" dirty="0" smtClean="0"/>
          </a:p>
          <a:p>
            <a:pPr marL="0" indent="0">
              <a:lnSpc>
                <a:spcPct val="110000"/>
              </a:lnSpc>
              <a:spcBef>
                <a:spcPts val="1200"/>
              </a:spcBef>
              <a:buNone/>
            </a:pPr>
            <a:r>
              <a:rPr lang="zh-TW" altLang="en-US" sz="2400" b="1" dirty="0" smtClean="0"/>
              <a:t>   </a:t>
            </a:r>
            <a:endParaRPr lang="en-US" altLang="zh-TW" sz="2400" b="1" dirty="0" smtClean="0"/>
          </a:p>
          <a:p>
            <a:pPr marL="274637" lvl="1" indent="0">
              <a:lnSpc>
                <a:spcPct val="110000"/>
              </a:lnSpc>
              <a:spcBef>
                <a:spcPts val="1200"/>
              </a:spcBef>
              <a:buNone/>
            </a:pPr>
            <a:r>
              <a:rPr lang="en-US" altLang="zh-TW" b="1" dirty="0" smtClean="0"/>
              <a:t>A</a:t>
            </a:r>
            <a:r>
              <a:rPr lang="en-US" altLang="zh-TW" b="1" dirty="0"/>
              <a:t>. </a:t>
            </a:r>
            <a:r>
              <a:rPr lang="zh-TW" altLang="en-US" b="1" dirty="0"/>
              <a:t>它将若干特定的用户集合与权限联系在一起   </a:t>
            </a:r>
            <a:endParaRPr lang="en-US" altLang="zh-TW" b="1" dirty="0" smtClean="0"/>
          </a:p>
          <a:p>
            <a:pPr marL="274637" lvl="1" indent="0">
              <a:lnSpc>
                <a:spcPct val="110000"/>
              </a:lnSpc>
              <a:spcBef>
                <a:spcPts val="1200"/>
              </a:spcBef>
              <a:buNone/>
            </a:pPr>
            <a:r>
              <a:rPr lang="en-US" altLang="zh-TW" b="1" dirty="0" smtClean="0"/>
              <a:t>B</a:t>
            </a:r>
            <a:r>
              <a:rPr lang="en-US" altLang="zh-TW" b="1" dirty="0"/>
              <a:t>. </a:t>
            </a:r>
            <a:r>
              <a:rPr lang="zh-TW" altLang="en-US" b="1" dirty="0"/>
              <a:t>角色一般可以按照部门、岗位、工种等与实际业务紧密相关的类别来划分  </a:t>
            </a:r>
            <a:endParaRPr lang="en-US" altLang="zh-TW" b="1" dirty="0" smtClean="0"/>
          </a:p>
          <a:p>
            <a:pPr marL="274637" lvl="1" indent="0">
              <a:lnSpc>
                <a:spcPct val="110000"/>
              </a:lnSpc>
              <a:spcBef>
                <a:spcPts val="1200"/>
              </a:spcBef>
              <a:buNone/>
            </a:pPr>
            <a:r>
              <a:rPr lang="en-US" altLang="zh-TW" b="1" dirty="0" smtClean="0"/>
              <a:t>C</a:t>
            </a:r>
            <a:r>
              <a:rPr lang="en-US" altLang="zh-TW" b="1" dirty="0"/>
              <a:t>. </a:t>
            </a:r>
            <a:r>
              <a:rPr lang="zh-TW" altLang="en-US" b="1" dirty="0"/>
              <a:t>因为角色的变动往往远远低于个体的变动，所以基于角</a:t>
            </a:r>
            <a:r>
              <a:rPr lang="zh-TW" altLang="en-US" b="1" dirty="0" smtClean="0"/>
              <a:t>色的访问控制维护起来比较</a:t>
            </a:r>
            <a:r>
              <a:rPr lang="zh-TW" altLang="en-US" b="1" dirty="0"/>
              <a:t>便利   </a:t>
            </a:r>
            <a:endParaRPr lang="en-US" altLang="zh-TW" b="1" dirty="0" smtClean="0"/>
          </a:p>
          <a:p>
            <a:pPr marL="274637" lvl="1" indent="0">
              <a:lnSpc>
                <a:spcPct val="110000"/>
              </a:lnSpc>
              <a:spcBef>
                <a:spcPts val="1200"/>
              </a:spcBef>
              <a:buNone/>
            </a:pPr>
            <a:r>
              <a:rPr lang="en-US" altLang="zh-TW" b="1" dirty="0" smtClean="0"/>
              <a:t>D</a:t>
            </a:r>
            <a:r>
              <a:rPr lang="en-US" altLang="zh-TW" b="1" dirty="0"/>
              <a:t>. </a:t>
            </a:r>
            <a:r>
              <a:rPr lang="zh-TW" altLang="en-US" b="1" dirty="0"/>
              <a:t>对于数据库系统的适应性不强，是其在实际使用中的主要弱点 </a:t>
            </a:r>
            <a:endParaRPr lang="en-US" b="1" dirty="0"/>
          </a:p>
          <a:p>
            <a:pPr>
              <a:lnSpc>
                <a:spcPct val="110000"/>
              </a:lnSpc>
              <a:spcBef>
                <a:spcPts val="1200"/>
              </a:spcBef>
            </a:pPr>
            <a:endParaRPr lang="en-US" sz="2400" b="1"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25</a:t>
            </a:fld>
            <a:endParaRPr lang="en-US" altLang="zh-CN"/>
          </a:p>
        </p:txBody>
      </p:sp>
    </p:spTree>
    <p:extLst>
      <p:ext uri="{BB962C8B-B14F-4D97-AF65-F5344CB8AC3E}">
        <p14:creationId xmlns:p14="http://schemas.microsoft.com/office/powerpoint/2010/main" val="34096859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5" end="5"/>
                                            </p:txEl>
                                          </p:spTgt>
                                        </p:tgtEl>
                                        <p:attrNameLst>
                                          <p:attrName>style.color</p:attrName>
                                        </p:attrNameLst>
                                      </p:cBhvr>
                                      <p:to>
                                        <a:srgbClr val="DB1E3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4.2.6</a:t>
            </a:r>
            <a:r>
              <a:rPr lang="zh-CN" altLang="en-US" dirty="0"/>
              <a:t>强制存取</a:t>
            </a:r>
            <a:r>
              <a:rPr lang="zh-CN" altLang="en-US" dirty="0" smtClean="0"/>
              <a:t>控制</a:t>
            </a:r>
            <a:endParaRPr lang="en-US" dirty="0"/>
          </a:p>
        </p:txBody>
      </p:sp>
      <p:sp>
        <p:nvSpPr>
          <p:cNvPr id="3" name="Content Placeholder 2"/>
          <p:cNvSpPr>
            <a:spLocks noGrp="1"/>
          </p:cNvSpPr>
          <p:nvPr>
            <p:ph idx="1"/>
          </p:nvPr>
        </p:nvSpPr>
        <p:spPr>
          <a:xfrm>
            <a:off x="685800" y="1126030"/>
            <a:ext cx="7772400" cy="5046171"/>
          </a:xfrm>
        </p:spPr>
        <p:txBody>
          <a:bodyPr/>
          <a:lstStyle/>
          <a:p>
            <a:r>
              <a:rPr lang="zh-CN" altLang="en-US" dirty="0"/>
              <a:t>强制存取控制（</a:t>
            </a:r>
            <a:r>
              <a:rPr lang="en-US" altLang="zh-CN" dirty="0"/>
              <a:t>MAC)</a:t>
            </a:r>
          </a:p>
          <a:p>
            <a:pPr lvl="1"/>
            <a:r>
              <a:rPr lang="zh-CN" altLang="en-US" sz="2800" dirty="0"/>
              <a:t>保证更高程度的</a:t>
            </a:r>
            <a:r>
              <a:rPr lang="zh-CN" altLang="en-US" sz="2800" dirty="0" smtClean="0"/>
              <a:t>安全性，</a:t>
            </a:r>
            <a:r>
              <a:rPr lang="en-US" altLang="zh-CN" sz="2800" dirty="0" smtClean="0"/>
              <a:t>B1</a:t>
            </a:r>
            <a:r>
              <a:rPr lang="zh-CN" altLang="en-US" sz="2800" dirty="0" smtClean="0"/>
              <a:t>级</a:t>
            </a:r>
            <a:endParaRPr lang="zh-CN" altLang="en-US" sz="2800" dirty="0"/>
          </a:p>
          <a:p>
            <a:pPr lvl="1"/>
            <a:r>
              <a:rPr lang="zh-CN" altLang="en-US" sz="2800" dirty="0"/>
              <a:t>用户能不能直接感知或进行控制</a:t>
            </a:r>
          </a:p>
          <a:p>
            <a:pPr lvl="1"/>
            <a:r>
              <a:rPr lang="zh-CN" altLang="en-US" sz="2800" dirty="0"/>
              <a:t>适用于对数据有严格而固定密级分类的部门</a:t>
            </a:r>
          </a:p>
          <a:p>
            <a:pPr lvl="2">
              <a:buFont typeface="Wingdings" charset="0"/>
              <a:buChar char="Ø"/>
            </a:pPr>
            <a:r>
              <a:rPr lang="zh-CN" altLang="en-US" sz="2800" dirty="0"/>
              <a:t> 军事部门</a:t>
            </a:r>
          </a:p>
          <a:p>
            <a:pPr lvl="2">
              <a:buFont typeface="Wingdings" charset="0"/>
              <a:buChar char="Ø"/>
            </a:pPr>
            <a:r>
              <a:rPr lang="zh-CN" altLang="en-US" sz="2800" dirty="0"/>
              <a:t> </a:t>
            </a:r>
            <a:r>
              <a:rPr lang="zh-CN" altLang="en-US" sz="2800" dirty="0" smtClean="0"/>
              <a:t>政府部门</a:t>
            </a:r>
            <a:endParaRPr lang="en-US" altLang="zh-CN" sz="2800" dirty="0" smtClean="0"/>
          </a:p>
          <a:p>
            <a:pPr lvl="2">
              <a:buFont typeface="Wingdings" charset="0"/>
              <a:buChar char="Ø"/>
            </a:pPr>
            <a:endParaRPr lang="zh-CN" altLang="en-US" sz="28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26</a:t>
            </a:fld>
            <a:endParaRPr lang="en-US" altLang="zh-CN"/>
          </a:p>
        </p:txBody>
      </p:sp>
    </p:spTree>
    <p:extLst>
      <p:ext uri="{BB962C8B-B14F-4D97-AF65-F5344CB8AC3E}">
        <p14:creationId xmlns:p14="http://schemas.microsoft.com/office/powerpoint/2010/main" val="165627432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4.2.6</a:t>
            </a:r>
            <a:r>
              <a:rPr lang="zh-CN" altLang="en-US" dirty="0"/>
              <a:t>强制存取控制</a:t>
            </a:r>
            <a:endParaRPr lang="en-US" dirty="0"/>
          </a:p>
        </p:txBody>
      </p:sp>
      <p:sp>
        <p:nvSpPr>
          <p:cNvPr id="3" name="Content Placeholder 2"/>
          <p:cNvSpPr>
            <a:spLocks noGrp="1"/>
          </p:cNvSpPr>
          <p:nvPr>
            <p:ph idx="1"/>
          </p:nvPr>
        </p:nvSpPr>
        <p:spPr>
          <a:xfrm>
            <a:off x="685799" y="908720"/>
            <a:ext cx="8277225" cy="5263481"/>
          </a:xfrm>
        </p:spPr>
        <p:txBody>
          <a:bodyPr/>
          <a:lstStyle/>
          <a:p>
            <a:pPr algn="just">
              <a:spcBef>
                <a:spcPct val="20000"/>
              </a:spcBef>
              <a:buClr>
                <a:schemeClr val="tx2"/>
              </a:buClr>
              <a:buSzPct val="90000"/>
              <a:buNone/>
            </a:pPr>
            <a:r>
              <a:rPr lang="en-US" altLang="zh-CN" sz="2400" dirty="0"/>
              <a:t>1) </a:t>
            </a:r>
            <a:r>
              <a:rPr lang="zh-CN" altLang="en-US" sz="2400" dirty="0"/>
              <a:t>实体类别</a:t>
            </a:r>
            <a:endParaRPr lang="en-US" altLang="zh-CN" sz="2400" dirty="0"/>
          </a:p>
          <a:p>
            <a:pPr lvl="1" algn="just">
              <a:spcBef>
                <a:spcPct val="20000"/>
              </a:spcBef>
              <a:buClr>
                <a:schemeClr val="tx2"/>
              </a:buClr>
              <a:buSzPct val="90000"/>
              <a:buNone/>
            </a:pPr>
            <a:r>
              <a:rPr lang="zh-CN" altLang="en-US" dirty="0">
                <a:solidFill>
                  <a:srgbClr val="FF0066"/>
                </a:solidFill>
                <a:effectLst>
                  <a:outerShdw blurRad="38100" dist="38100" dir="2700000" algn="tl">
                    <a:srgbClr val="000000"/>
                  </a:outerShdw>
                </a:effectLst>
              </a:rPr>
              <a:t>主体</a:t>
            </a:r>
            <a:r>
              <a:rPr lang="en-US" altLang="zh-CN" dirty="0"/>
              <a:t>——</a:t>
            </a:r>
            <a:r>
              <a:rPr lang="zh-CN" altLang="en-US" dirty="0"/>
              <a:t>系统中的活动实体，包括用户和用户的进程。</a:t>
            </a:r>
            <a:endParaRPr lang="en-US" altLang="zh-CN" dirty="0"/>
          </a:p>
          <a:p>
            <a:pPr lvl="1" algn="just">
              <a:spcBef>
                <a:spcPct val="20000"/>
              </a:spcBef>
              <a:buClr>
                <a:schemeClr val="tx2"/>
              </a:buClr>
              <a:buSzPct val="90000"/>
              <a:buNone/>
            </a:pPr>
            <a:r>
              <a:rPr lang="zh-CN" altLang="en-US" dirty="0">
                <a:solidFill>
                  <a:srgbClr val="FF0066"/>
                </a:solidFill>
                <a:effectLst>
                  <a:outerShdw blurRad="38100" dist="38100" dir="2700000" algn="tl">
                    <a:srgbClr val="000000"/>
                  </a:outerShdw>
                </a:effectLst>
              </a:rPr>
              <a:t>客体</a:t>
            </a:r>
            <a:r>
              <a:rPr lang="en-US" altLang="zh-CN" dirty="0"/>
              <a:t>——</a:t>
            </a:r>
            <a:r>
              <a:rPr lang="zh-CN" altLang="en-US" dirty="0"/>
              <a:t>系统中的被动实体，受主体操纵的基表、索引、视图等。</a:t>
            </a:r>
            <a:endParaRPr lang="en-US" altLang="zh-CN" dirty="0"/>
          </a:p>
          <a:p>
            <a:pPr algn="just">
              <a:buClr>
                <a:schemeClr val="tx2"/>
              </a:buClr>
              <a:buSzPct val="90000"/>
              <a:buNone/>
            </a:pPr>
            <a:endParaRPr lang="en-US" altLang="zh-CN" sz="2400" dirty="0" smtClean="0"/>
          </a:p>
          <a:p>
            <a:pPr algn="just">
              <a:buClr>
                <a:schemeClr val="tx2"/>
              </a:buClr>
              <a:buSzPct val="90000"/>
              <a:buNone/>
            </a:pPr>
            <a:r>
              <a:rPr lang="en-US" altLang="zh-CN" sz="2400" dirty="0" smtClean="0"/>
              <a:t>2</a:t>
            </a:r>
            <a:r>
              <a:rPr lang="en-US" altLang="zh-CN" sz="2400" dirty="0"/>
              <a:t>) </a:t>
            </a:r>
            <a:r>
              <a:rPr lang="zh-CN" altLang="en-US" sz="2400" dirty="0"/>
              <a:t>敏感度标记（</a:t>
            </a:r>
            <a:r>
              <a:rPr lang="en-US" altLang="zh-CN" sz="2400" dirty="0"/>
              <a:t>label</a:t>
            </a:r>
            <a:r>
              <a:rPr lang="zh-CN" altLang="en-US" sz="2400" dirty="0" smtClean="0"/>
              <a:t>）：</a:t>
            </a:r>
            <a:endParaRPr lang="en-US" altLang="zh-CN" sz="2400" dirty="0" smtClean="0"/>
          </a:p>
          <a:p>
            <a:pPr lvl="2"/>
            <a:r>
              <a:rPr lang="zh-CN" altLang="en-US" dirty="0"/>
              <a:t>绝密（</a:t>
            </a:r>
            <a:r>
              <a:rPr lang="en-US" altLang="zh-CN" dirty="0"/>
              <a:t>Top Secret</a:t>
            </a:r>
            <a:r>
              <a:rPr lang="zh-CN" altLang="en-US" dirty="0" smtClean="0"/>
              <a:t>）</a:t>
            </a:r>
            <a:endParaRPr lang="en-US" altLang="zh-CN" dirty="0" smtClean="0"/>
          </a:p>
          <a:p>
            <a:pPr lvl="2"/>
            <a:r>
              <a:rPr lang="zh-CN" altLang="en-US" dirty="0" smtClean="0"/>
              <a:t>机</a:t>
            </a:r>
            <a:r>
              <a:rPr lang="zh-CN" altLang="en-US" dirty="0"/>
              <a:t>密（</a:t>
            </a:r>
            <a:r>
              <a:rPr lang="en-US" altLang="zh-CN" dirty="0"/>
              <a:t>Secret</a:t>
            </a:r>
            <a:r>
              <a:rPr lang="zh-CN" altLang="en-US" dirty="0" smtClean="0"/>
              <a:t>）</a:t>
            </a:r>
            <a:endParaRPr lang="en-US" altLang="zh-CN" dirty="0" smtClean="0"/>
          </a:p>
          <a:p>
            <a:pPr lvl="2"/>
            <a:r>
              <a:rPr lang="zh-CN" altLang="en-US" dirty="0" smtClean="0"/>
              <a:t>可信</a:t>
            </a:r>
            <a:r>
              <a:rPr lang="zh-CN" altLang="en-US" dirty="0"/>
              <a:t>（</a:t>
            </a:r>
            <a:r>
              <a:rPr lang="en-US" altLang="zh-CN" dirty="0"/>
              <a:t>Confidential</a:t>
            </a:r>
            <a:r>
              <a:rPr lang="zh-CN" altLang="en-US" dirty="0" smtClean="0"/>
              <a:t>）</a:t>
            </a:r>
            <a:endParaRPr lang="en-US" altLang="zh-CN" dirty="0" smtClean="0"/>
          </a:p>
          <a:p>
            <a:pPr lvl="2"/>
            <a:r>
              <a:rPr lang="zh-CN" altLang="en-US" dirty="0" smtClean="0"/>
              <a:t>公开</a:t>
            </a:r>
            <a:r>
              <a:rPr lang="zh-CN" altLang="en-US" dirty="0"/>
              <a:t>（</a:t>
            </a:r>
            <a:r>
              <a:rPr lang="en-US" altLang="zh-CN" dirty="0"/>
              <a:t>Public</a:t>
            </a:r>
            <a:r>
              <a:rPr lang="zh-CN" altLang="en-US" dirty="0" smtClean="0"/>
              <a:t>）</a:t>
            </a:r>
            <a:endParaRPr lang="en-US" altLang="zh-CN" dirty="0"/>
          </a:p>
          <a:p>
            <a:pPr lvl="1" algn="just">
              <a:buClr>
                <a:schemeClr val="tx2"/>
              </a:buClr>
              <a:buSzPct val="90000"/>
              <a:buNone/>
            </a:pPr>
            <a:r>
              <a:rPr lang="zh-CN" altLang="en-US" dirty="0">
                <a:solidFill>
                  <a:srgbClr val="FF0066"/>
                </a:solidFill>
                <a:effectLst>
                  <a:outerShdw blurRad="38100" dist="38100" dir="2700000" algn="tl">
                    <a:srgbClr val="000000"/>
                  </a:outerShdw>
                </a:effectLst>
              </a:rPr>
              <a:t>主体敏感度级别</a:t>
            </a:r>
            <a:r>
              <a:rPr lang="en-US" altLang="zh-CN" dirty="0"/>
              <a:t>——</a:t>
            </a:r>
            <a:r>
              <a:rPr lang="zh-CN" altLang="en-US" dirty="0"/>
              <a:t>许可证级别（</a:t>
            </a:r>
            <a:r>
              <a:rPr lang="en-US" altLang="zh-CN" dirty="0"/>
              <a:t>Clearance Level</a:t>
            </a:r>
            <a:r>
              <a:rPr lang="zh-CN" altLang="en-US" dirty="0"/>
              <a:t>）</a:t>
            </a:r>
            <a:endParaRPr lang="en-US" altLang="zh-CN" dirty="0"/>
          </a:p>
          <a:p>
            <a:pPr lvl="1" algn="just">
              <a:buClr>
                <a:schemeClr val="tx2"/>
              </a:buClr>
              <a:buSzPct val="90000"/>
              <a:buNone/>
            </a:pPr>
            <a:r>
              <a:rPr lang="zh-CN" altLang="en-US" dirty="0">
                <a:solidFill>
                  <a:srgbClr val="FF0066"/>
                </a:solidFill>
                <a:effectLst>
                  <a:outerShdw blurRad="38100" dist="38100" dir="2700000" algn="tl">
                    <a:srgbClr val="000000"/>
                  </a:outerShdw>
                </a:effectLst>
              </a:rPr>
              <a:t>客体敏感度标记</a:t>
            </a:r>
            <a:r>
              <a:rPr lang="en-US" altLang="zh-CN" dirty="0"/>
              <a:t>——</a:t>
            </a:r>
            <a:r>
              <a:rPr lang="zh-CN" altLang="en-US" dirty="0"/>
              <a:t>密级（</a:t>
            </a:r>
            <a:r>
              <a:rPr lang="en-US" altLang="zh-CN" dirty="0"/>
              <a:t>Classification Level</a:t>
            </a:r>
            <a:r>
              <a:rPr lang="zh-CN" altLang="en-US" dirty="0" smtClean="0"/>
              <a:t>）</a:t>
            </a:r>
            <a:endParaRPr lang="en-US" altLang="zh-CN" dirty="0" smtClean="0"/>
          </a:p>
          <a:p>
            <a:pPr lvl="1" algn="just">
              <a:buClr>
                <a:schemeClr val="tx2"/>
              </a:buClr>
              <a:buSzPct val="90000"/>
              <a:buNone/>
            </a:pPr>
            <a:endParaRPr lang="en-US" dirty="0"/>
          </a:p>
          <a:p>
            <a:pPr algn="just">
              <a:buClr>
                <a:schemeClr val="tx2"/>
              </a:buClr>
              <a:buSzPct val="90000"/>
              <a:buNone/>
            </a:pPr>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27</a:t>
            </a:fld>
            <a:endParaRPr lang="en-US" altLang="zh-CN"/>
          </a:p>
        </p:txBody>
      </p:sp>
    </p:spTree>
    <p:extLst>
      <p:ext uri="{BB962C8B-B14F-4D97-AF65-F5344CB8AC3E}">
        <p14:creationId xmlns:p14="http://schemas.microsoft.com/office/powerpoint/2010/main" val="31929947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ltLang="zh-CN" sz="2400" dirty="0" smtClean="0"/>
              <a:t>3. </a:t>
            </a:r>
            <a:r>
              <a:rPr lang="zh-CN" altLang="en-US" sz="2400" dirty="0" smtClean="0"/>
              <a:t>强制存取控制规则</a:t>
            </a:r>
            <a:r>
              <a:rPr lang="zh-CN" altLang="en-US" sz="2400" dirty="0"/>
              <a:t>：</a:t>
            </a:r>
          </a:p>
          <a:p>
            <a:pPr lvl="1">
              <a:buNone/>
            </a:pPr>
            <a:r>
              <a:rPr lang="zh-CN" altLang="en-US" dirty="0"/>
              <a:t> </a:t>
            </a:r>
            <a:r>
              <a:rPr lang="en-US" altLang="zh-CN" dirty="0"/>
              <a:t>(1)</a:t>
            </a:r>
            <a:r>
              <a:rPr lang="zh-CN" altLang="en-US" dirty="0"/>
              <a:t>仅当主体的许可证级别</a:t>
            </a:r>
            <a:r>
              <a:rPr lang="zh-CN" altLang="en-US" dirty="0">
                <a:solidFill>
                  <a:srgbClr val="FF0000"/>
                </a:solidFill>
              </a:rPr>
              <a:t>大于或等于</a:t>
            </a:r>
            <a:r>
              <a:rPr lang="zh-CN" altLang="en-US" dirty="0"/>
              <a:t>客体的密级时，该主体才能</a:t>
            </a:r>
            <a:r>
              <a:rPr lang="zh-CN" altLang="en-US" dirty="0">
                <a:solidFill>
                  <a:srgbClr val="FF0000"/>
                </a:solidFill>
              </a:rPr>
              <a:t>读</a:t>
            </a:r>
            <a:r>
              <a:rPr lang="zh-CN" altLang="en-US" dirty="0"/>
              <a:t>取相应的客体</a:t>
            </a:r>
          </a:p>
          <a:p>
            <a:pPr lvl="1">
              <a:buNone/>
            </a:pPr>
            <a:r>
              <a:rPr lang="zh-CN" altLang="en-US" dirty="0"/>
              <a:t> </a:t>
            </a:r>
            <a:r>
              <a:rPr lang="en-US" altLang="zh-CN" dirty="0"/>
              <a:t>(2)</a:t>
            </a:r>
            <a:r>
              <a:rPr lang="zh-CN" altLang="en-US" dirty="0"/>
              <a:t>仅当主体的许可证级别</a:t>
            </a:r>
            <a:r>
              <a:rPr lang="zh-CN" altLang="en-US" dirty="0">
                <a:solidFill>
                  <a:srgbClr val="FF0000"/>
                </a:solidFill>
              </a:rPr>
              <a:t>等于或小于</a:t>
            </a:r>
            <a:r>
              <a:rPr lang="zh-CN" altLang="en-US" dirty="0"/>
              <a:t>客体的密级时，该主体才能</a:t>
            </a:r>
            <a:r>
              <a:rPr lang="zh-CN" altLang="en-US" dirty="0">
                <a:solidFill>
                  <a:srgbClr val="FF0000"/>
                </a:solidFill>
              </a:rPr>
              <a:t>写</a:t>
            </a:r>
            <a:r>
              <a:rPr lang="zh-CN" altLang="en-US" dirty="0"/>
              <a:t>相应的客体</a:t>
            </a:r>
          </a:p>
          <a:p>
            <a:pPr algn="just">
              <a:spcBef>
                <a:spcPct val="40000"/>
              </a:spcBef>
              <a:buClr>
                <a:srgbClr val="FF0066"/>
              </a:buClr>
              <a:buSzPct val="90000"/>
            </a:pPr>
            <a:r>
              <a:rPr lang="zh-CN" altLang="en-US" sz="2400" dirty="0" smtClean="0"/>
              <a:t>优点：</a:t>
            </a:r>
            <a:endParaRPr lang="en-US" altLang="zh-CN" sz="2400" dirty="0"/>
          </a:p>
          <a:p>
            <a:pPr algn="just">
              <a:spcBef>
                <a:spcPct val="20000"/>
              </a:spcBef>
              <a:buClr>
                <a:srgbClr val="FF0066"/>
              </a:buClr>
              <a:buSzPct val="90000"/>
              <a:buFont typeface="Wingdings" charset="0"/>
              <a:buChar char="v"/>
            </a:pPr>
            <a:r>
              <a:rPr lang="zh-CN" altLang="en-US" sz="2400" dirty="0"/>
              <a:t>禁止拥有高许可证级别的主体更新低密级的数据对象，从而保证了敏感数据的可靠性；</a:t>
            </a:r>
            <a:endParaRPr lang="en-US" altLang="zh-CN" sz="2400" dirty="0"/>
          </a:p>
          <a:p>
            <a:pPr algn="just">
              <a:spcBef>
                <a:spcPct val="20000"/>
              </a:spcBef>
              <a:buClr>
                <a:srgbClr val="FF0066"/>
              </a:buClr>
              <a:buSzPct val="90000"/>
              <a:buFont typeface="Wingdings" charset="0"/>
              <a:buChar char="v"/>
            </a:pPr>
            <a:r>
              <a:rPr lang="zh-CN" altLang="en-US" sz="2400" dirty="0"/>
              <a:t>禁止低许可证级别的主体浏览高密级的数据，避免了敏感数据的泄漏；</a:t>
            </a:r>
            <a:endParaRPr lang="en-US" altLang="zh-CN" sz="2400" dirty="0"/>
          </a:p>
          <a:p>
            <a:pPr algn="just">
              <a:spcBef>
                <a:spcPct val="20000"/>
              </a:spcBef>
              <a:buClr>
                <a:srgbClr val="FF0066"/>
              </a:buClr>
              <a:buSzPct val="90000"/>
              <a:buFont typeface="Wingdings" charset="0"/>
              <a:buChar char="v"/>
            </a:pPr>
            <a:r>
              <a:rPr lang="en-US" altLang="zh-CN" sz="2400" dirty="0"/>
              <a:t>MAC</a:t>
            </a:r>
            <a:r>
              <a:rPr lang="zh-CN" altLang="en-US" sz="2400" dirty="0"/>
              <a:t>对数据本身进行密级标记，无论数据如何复制，</a:t>
            </a:r>
            <a:r>
              <a:rPr lang="zh-CN" altLang="en-US" sz="2400" dirty="0">
                <a:solidFill>
                  <a:srgbClr val="FF0066"/>
                </a:solidFill>
                <a:effectLst>
                  <a:outerShdw blurRad="38100" dist="38100" dir="2700000" algn="tl">
                    <a:srgbClr val="000000"/>
                  </a:outerShdw>
                </a:effectLst>
              </a:rPr>
              <a:t>标记与数据是不可分割的整体</a:t>
            </a:r>
            <a:r>
              <a:rPr lang="zh-CN" altLang="en-US" sz="2400" dirty="0"/>
              <a:t>。只有符合密级标记要求的用户才可以操作相应数据，提高了安全性级别。</a:t>
            </a:r>
            <a:endParaRPr lang="en-US" altLang="zh-CN" sz="2400" dirty="0"/>
          </a:p>
          <a:p>
            <a:endParaRPr lang="en-US" sz="2400" dirty="0"/>
          </a:p>
          <a:p>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28</a:t>
            </a:fld>
            <a:endParaRPr lang="en-US" altLang="zh-CN"/>
          </a:p>
        </p:txBody>
      </p:sp>
      <p:sp>
        <p:nvSpPr>
          <p:cNvPr id="6" name="Title 1"/>
          <p:cNvSpPr>
            <a:spLocks noGrp="1"/>
          </p:cNvSpPr>
          <p:nvPr>
            <p:ph type="title"/>
          </p:nvPr>
        </p:nvSpPr>
        <p:spPr/>
        <p:txBody>
          <a:bodyPr>
            <a:normAutofit/>
          </a:bodyPr>
          <a:lstStyle/>
          <a:p>
            <a:r>
              <a:rPr lang="en-US" altLang="zh-CN" dirty="0" smtClean="0"/>
              <a:t>4.2.6</a:t>
            </a:r>
            <a:r>
              <a:rPr lang="zh-CN" altLang="en-US" dirty="0"/>
              <a:t>强制存取</a:t>
            </a:r>
            <a:r>
              <a:rPr lang="zh-CN" altLang="en-US" dirty="0" smtClean="0"/>
              <a:t>控制</a:t>
            </a:r>
            <a:endParaRPr lang="en-US" dirty="0"/>
          </a:p>
        </p:txBody>
      </p:sp>
    </p:spTree>
    <p:extLst>
      <p:ext uri="{BB962C8B-B14F-4D97-AF65-F5344CB8AC3E}">
        <p14:creationId xmlns:p14="http://schemas.microsoft.com/office/powerpoint/2010/main" val="13109240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29</a:t>
            </a:fld>
            <a:endParaRPr lang="en-US" altLang="zh-CN"/>
          </a:p>
        </p:txBody>
      </p:sp>
      <p:pic>
        <p:nvPicPr>
          <p:cNvPr id="6" name="Picture 2" descr="E:\教学\其他资料\安全\001_05_0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1062336"/>
            <a:ext cx="4495800" cy="4876800"/>
          </a:xfrm>
          <a:prstGeom prst="rect">
            <a:avLst/>
          </a:prstGeom>
          <a:noFill/>
          <a:ln>
            <a:noFill/>
          </a:ln>
          <a:effectLst/>
          <a:extLst>
            <a:ext uri="{909E8E84-426E-40dd-AFC4-6F175D3DCCD1}">
              <a14:hiddenFill xmlns:a14="http://schemas.microsoft.com/office/drawing/2010/main">
                <a:solidFill>
                  <a:srgbClr val="9CE157"/>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 name="Text Box 3"/>
          <p:cNvSpPr txBox="1">
            <a:spLocks noChangeArrowheads="1"/>
          </p:cNvSpPr>
          <p:nvPr/>
        </p:nvSpPr>
        <p:spPr bwMode="auto">
          <a:xfrm>
            <a:off x="1066800" y="1295400"/>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p>
            <a:pPr algn="r" eaLnBrk="0" hangingPunct="0"/>
            <a:r>
              <a:rPr kumimoji="0" lang="zh-CN" altLang="en-US">
                <a:solidFill>
                  <a:schemeClr val="tx1"/>
                </a:solidFill>
              </a:rPr>
              <a:t>最高密级主体</a:t>
            </a:r>
            <a:endParaRPr kumimoji="0" lang="en-US" altLang="zh-CN">
              <a:solidFill>
                <a:schemeClr val="tx1"/>
              </a:solidFill>
            </a:endParaRPr>
          </a:p>
        </p:txBody>
      </p:sp>
      <p:sp>
        <p:nvSpPr>
          <p:cNvPr id="8" name="Text Box 5"/>
          <p:cNvSpPr txBox="1">
            <a:spLocks noChangeArrowheads="1"/>
          </p:cNvSpPr>
          <p:nvPr/>
        </p:nvSpPr>
        <p:spPr bwMode="auto">
          <a:xfrm>
            <a:off x="1066800" y="4572000"/>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p>
            <a:pPr algn="r" eaLnBrk="0" hangingPunct="0"/>
            <a:r>
              <a:rPr kumimoji="0" lang="zh-CN" altLang="en-US">
                <a:solidFill>
                  <a:schemeClr val="tx1"/>
                </a:solidFill>
              </a:rPr>
              <a:t>最低密级主体</a:t>
            </a:r>
            <a:endParaRPr kumimoji="0" lang="en-US" altLang="zh-CN">
              <a:solidFill>
                <a:schemeClr val="tx1"/>
              </a:solidFill>
            </a:endParaRPr>
          </a:p>
        </p:txBody>
      </p:sp>
      <p:sp>
        <p:nvSpPr>
          <p:cNvPr id="9" name="Title 1"/>
          <p:cNvSpPr>
            <a:spLocks noGrp="1"/>
          </p:cNvSpPr>
          <p:nvPr>
            <p:ph type="title"/>
          </p:nvPr>
        </p:nvSpPr>
        <p:spPr/>
        <p:txBody>
          <a:bodyPr>
            <a:normAutofit/>
          </a:bodyPr>
          <a:lstStyle/>
          <a:p>
            <a:r>
              <a:rPr lang="en-US" altLang="zh-CN" dirty="0" smtClean="0"/>
              <a:t>4.2.6</a:t>
            </a:r>
            <a:r>
              <a:rPr lang="zh-CN" altLang="en-US" dirty="0"/>
              <a:t>强制存取</a:t>
            </a:r>
            <a:r>
              <a:rPr lang="zh-CN" altLang="en-US" dirty="0" smtClean="0"/>
              <a:t>控制</a:t>
            </a:r>
            <a:endParaRPr lang="en-US" dirty="0"/>
          </a:p>
        </p:txBody>
      </p:sp>
    </p:spTree>
    <p:extLst>
      <p:ext uri="{BB962C8B-B14F-4D97-AF65-F5344CB8AC3E}">
        <p14:creationId xmlns:p14="http://schemas.microsoft.com/office/powerpoint/2010/main" val="34845558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1344"/>
            <a:ext cx="7772400" cy="784128"/>
          </a:xfrm>
        </p:spPr>
        <p:txBody>
          <a:bodyPr/>
          <a:lstStyle/>
          <a:p>
            <a:r>
              <a:rPr lang="zh-CN" altLang="en-US" dirty="0"/>
              <a:t>第四章  数据库安全性</a:t>
            </a:r>
            <a:endParaRPr lang="en-US" dirty="0"/>
          </a:p>
        </p:txBody>
      </p:sp>
      <p:sp>
        <p:nvSpPr>
          <p:cNvPr id="3" name="Content Placeholder 2"/>
          <p:cNvSpPr>
            <a:spLocks noGrp="1"/>
          </p:cNvSpPr>
          <p:nvPr>
            <p:ph idx="1"/>
          </p:nvPr>
        </p:nvSpPr>
        <p:spPr>
          <a:xfrm>
            <a:off x="685800" y="1145594"/>
            <a:ext cx="7772400" cy="5026607"/>
          </a:xfrm>
        </p:spPr>
        <p:txBody>
          <a:bodyPr/>
          <a:lstStyle/>
          <a:p>
            <a:pPr algn="just">
              <a:lnSpc>
                <a:spcPct val="110000"/>
              </a:lnSpc>
              <a:buNone/>
            </a:pPr>
            <a:r>
              <a:rPr lang="en-US" altLang="zh-CN" b="1" dirty="0">
                <a:solidFill>
                  <a:srgbClr val="0000FF"/>
                </a:solidFill>
              </a:rPr>
              <a:t>4.1  </a:t>
            </a:r>
            <a:r>
              <a:rPr lang="zh-CN" altLang="en-US" b="1" dirty="0">
                <a:solidFill>
                  <a:srgbClr val="0000FF"/>
                </a:solidFill>
              </a:rPr>
              <a:t>计算机安全性概述</a:t>
            </a:r>
          </a:p>
          <a:p>
            <a:pPr algn="just">
              <a:lnSpc>
                <a:spcPct val="110000"/>
              </a:lnSpc>
              <a:buNone/>
            </a:pPr>
            <a:r>
              <a:rPr lang="en-US" altLang="zh-CN" b="1" dirty="0"/>
              <a:t>4.2  </a:t>
            </a:r>
            <a:r>
              <a:rPr lang="zh-CN" altLang="en-US" b="1" dirty="0"/>
              <a:t>数据库安全性控制</a:t>
            </a:r>
          </a:p>
          <a:p>
            <a:pPr algn="just">
              <a:lnSpc>
                <a:spcPct val="110000"/>
              </a:lnSpc>
              <a:buNone/>
            </a:pPr>
            <a:r>
              <a:rPr lang="en-US" altLang="zh-CN" b="1" dirty="0"/>
              <a:t>4.3  </a:t>
            </a:r>
            <a:r>
              <a:rPr lang="zh-CN" altLang="en-US" b="1" dirty="0"/>
              <a:t>视图机制</a:t>
            </a:r>
          </a:p>
          <a:p>
            <a:pPr algn="just">
              <a:lnSpc>
                <a:spcPct val="110000"/>
              </a:lnSpc>
              <a:buNone/>
            </a:pPr>
            <a:r>
              <a:rPr lang="en-US" altLang="zh-CN" b="1" dirty="0"/>
              <a:t>4.4  </a:t>
            </a:r>
            <a:r>
              <a:rPr lang="zh-CN" altLang="en-US" b="1" dirty="0"/>
              <a:t>审计（</a:t>
            </a:r>
            <a:r>
              <a:rPr lang="en-US" altLang="zh-CN" b="1" dirty="0"/>
              <a:t>Audit</a:t>
            </a:r>
            <a:r>
              <a:rPr lang="zh-CN" altLang="en-US" b="1" dirty="0"/>
              <a:t>） </a:t>
            </a:r>
          </a:p>
          <a:p>
            <a:pPr algn="just">
              <a:lnSpc>
                <a:spcPct val="110000"/>
              </a:lnSpc>
              <a:buNone/>
            </a:pPr>
            <a:r>
              <a:rPr lang="en-US" altLang="zh-CN" b="1" dirty="0"/>
              <a:t>4.5  </a:t>
            </a:r>
            <a:r>
              <a:rPr lang="zh-CN" altLang="en-US" b="1" dirty="0"/>
              <a:t>数据加密</a:t>
            </a:r>
          </a:p>
          <a:p>
            <a:pPr algn="just">
              <a:lnSpc>
                <a:spcPct val="110000"/>
              </a:lnSpc>
              <a:buNone/>
            </a:pPr>
            <a:r>
              <a:rPr lang="en-US" altLang="zh-CN" b="1" dirty="0"/>
              <a:t>4.6  </a:t>
            </a:r>
            <a:r>
              <a:rPr lang="zh-CN" altLang="en-US" b="1" dirty="0"/>
              <a:t>统计数据库安全性</a:t>
            </a:r>
          </a:p>
          <a:p>
            <a:pPr algn="just">
              <a:lnSpc>
                <a:spcPct val="110000"/>
              </a:lnSpc>
              <a:buNone/>
            </a:pPr>
            <a:r>
              <a:rPr lang="en-US" altLang="zh-CN" b="1" dirty="0"/>
              <a:t>4.7  </a:t>
            </a:r>
            <a:r>
              <a:rPr lang="zh-CN" altLang="en-US" b="1" dirty="0"/>
              <a:t>小结</a:t>
            </a:r>
          </a:p>
          <a:p>
            <a:pPr>
              <a:lnSpc>
                <a:spcPct val="110000"/>
              </a:lnSpc>
            </a:pPr>
            <a:endParaRPr lang="zh-CN" altLang="en-US" b="1" dirty="0"/>
          </a:p>
          <a:p>
            <a:pPr>
              <a:lnSpc>
                <a:spcPct val="110000"/>
              </a:lnSpc>
            </a:pPr>
            <a:endParaRPr lang="en-US"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3</a:t>
            </a:fld>
            <a:endParaRPr lang="en-US" altLang="zh-CN"/>
          </a:p>
        </p:txBody>
      </p:sp>
    </p:spTree>
    <p:extLst>
      <p:ext uri="{BB962C8B-B14F-4D97-AF65-F5344CB8AC3E}">
        <p14:creationId xmlns:p14="http://schemas.microsoft.com/office/powerpoint/2010/main" val="179111478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4.2.6</a:t>
            </a:r>
            <a:r>
              <a:rPr lang="zh-CN" altLang="en-US" dirty="0"/>
              <a:t>强制存取控制</a:t>
            </a:r>
            <a:endParaRPr lang="en-US" dirty="0"/>
          </a:p>
        </p:txBody>
      </p:sp>
      <p:sp>
        <p:nvSpPr>
          <p:cNvPr id="3" name="Content Placeholder 2"/>
          <p:cNvSpPr>
            <a:spLocks noGrp="1"/>
          </p:cNvSpPr>
          <p:nvPr>
            <p:ph idx="1"/>
          </p:nvPr>
        </p:nvSpPr>
        <p:spPr/>
        <p:txBody>
          <a:bodyPr/>
          <a:lstStyle/>
          <a:p>
            <a:pPr algn="just">
              <a:lnSpc>
                <a:spcPct val="110000"/>
              </a:lnSpc>
              <a:spcBef>
                <a:spcPct val="20000"/>
              </a:spcBef>
              <a:buClr>
                <a:schemeClr val="tx2"/>
              </a:buClr>
              <a:buSzPct val="90000"/>
              <a:buNone/>
            </a:pPr>
            <a:r>
              <a:rPr lang="en-US" altLang="zh-CN" sz="2400" dirty="0" smtClean="0"/>
              <a:t>4. </a:t>
            </a:r>
            <a:r>
              <a:rPr lang="zh-CN" altLang="en-US" sz="2400" dirty="0"/>
              <a:t>兼容关系</a:t>
            </a:r>
            <a:endParaRPr lang="en-US" altLang="zh-CN" sz="2400" dirty="0"/>
          </a:p>
          <a:p>
            <a:pPr algn="just">
              <a:lnSpc>
                <a:spcPct val="110000"/>
              </a:lnSpc>
              <a:spcBef>
                <a:spcPct val="20000"/>
              </a:spcBef>
              <a:buClr>
                <a:schemeClr val="tx2"/>
              </a:buClr>
              <a:buSzPct val="90000"/>
              <a:buNone/>
            </a:pPr>
            <a:r>
              <a:rPr lang="zh-CN" altLang="en-US" sz="2400" dirty="0"/>
              <a:t>安全级别之间具有</a:t>
            </a:r>
            <a:r>
              <a:rPr lang="zh-CN" altLang="en-US" sz="2400" u="sng" dirty="0">
                <a:solidFill>
                  <a:srgbClr val="0000FF"/>
                </a:solidFill>
              </a:rPr>
              <a:t>偏序向下兼容</a:t>
            </a:r>
            <a:r>
              <a:rPr lang="zh-CN" altLang="en-US" sz="2400" dirty="0"/>
              <a:t>关系，较高安全性级别的安全保护措施要包含较低级别的所有保护措施，同时应提供更多更完善的保护能力。因此实现</a:t>
            </a:r>
            <a:r>
              <a:rPr lang="en-US" altLang="zh-CN" sz="2400" dirty="0"/>
              <a:t>MAC</a:t>
            </a:r>
            <a:r>
              <a:rPr lang="zh-CN" altLang="en-US" sz="2400" dirty="0"/>
              <a:t>必须先实现</a:t>
            </a:r>
            <a:r>
              <a:rPr lang="en-US" altLang="zh-CN" sz="2400" dirty="0"/>
              <a:t>DAC</a:t>
            </a:r>
            <a:r>
              <a:rPr lang="zh-CN" altLang="en-US" sz="2400" dirty="0"/>
              <a:t>，</a:t>
            </a:r>
            <a:r>
              <a:rPr lang="en-US" altLang="zh-CN" sz="2400" dirty="0"/>
              <a:t>DAC</a:t>
            </a:r>
            <a:r>
              <a:rPr lang="zh-CN" altLang="en-US" sz="2400" dirty="0"/>
              <a:t>和</a:t>
            </a:r>
            <a:r>
              <a:rPr lang="en-US" altLang="zh-CN" sz="2400" dirty="0"/>
              <a:t>MAC</a:t>
            </a:r>
            <a:r>
              <a:rPr lang="zh-CN" altLang="en-US" sz="2400" dirty="0"/>
              <a:t>共同构成</a:t>
            </a:r>
            <a:r>
              <a:rPr lang="en-US" altLang="zh-CN" sz="2400" dirty="0"/>
              <a:t>DBMS</a:t>
            </a:r>
            <a:r>
              <a:rPr lang="zh-CN" altLang="en-US" sz="2400" dirty="0"/>
              <a:t>的安全机制。</a:t>
            </a:r>
            <a:endParaRPr lang="en-US" altLang="zh-CN" sz="2400" dirty="0"/>
          </a:p>
          <a:p>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30</a:t>
            </a:fld>
            <a:endParaRPr lang="en-US" altLang="zh-CN"/>
          </a:p>
        </p:txBody>
      </p:sp>
      <p:grpSp>
        <p:nvGrpSpPr>
          <p:cNvPr id="6" name="Group 11"/>
          <p:cNvGrpSpPr>
            <a:grpSpLocks/>
          </p:cNvGrpSpPr>
          <p:nvPr/>
        </p:nvGrpSpPr>
        <p:grpSpPr bwMode="auto">
          <a:xfrm>
            <a:off x="2305844" y="3212729"/>
            <a:ext cx="4837112" cy="2919413"/>
            <a:chOff x="1177" y="1728"/>
            <a:chExt cx="3047" cy="1839"/>
          </a:xfrm>
        </p:grpSpPr>
        <p:sp>
          <p:nvSpPr>
            <p:cNvPr id="7" name="Line 4"/>
            <p:cNvSpPr>
              <a:spLocks noChangeShapeType="1"/>
            </p:cNvSpPr>
            <p:nvPr/>
          </p:nvSpPr>
          <p:spPr bwMode="auto">
            <a:xfrm>
              <a:off x="2976" y="2064"/>
              <a:ext cx="0"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 name="Line 5"/>
            <p:cNvSpPr>
              <a:spLocks noChangeShapeType="1"/>
            </p:cNvSpPr>
            <p:nvPr/>
          </p:nvSpPr>
          <p:spPr bwMode="auto">
            <a:xfrm flipH="1">
              <a:off x="2976" y="3072"/>
              <a:ext cx="0"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 name="Text Box 6"/>
            <p:cNvSpPr txBox="1">
              <a:spLocks noChangeArrowheads="1"/>
            </p:cNvSpPr>
            <p:nvPr/>
          </p:nvSpPr>
          <p:spPr bwMode="auto">
            <a:xfrm>
              <a:off x="1177" y="2578"/>
              <a:ext cx="107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eaLnBrk="0" hangingPunct="0"/>
              <a:r>
                <a:rPr kumimoji="0" lang="zh-CN" altLang="en-US">
                  <a:solidFill>
                    <a:schemeClr val="tx1"/>
                  </a:solidFill>
                </a:rPr>
                <a:t>安全检查</a:t>
              </a:r>
              <a:endParaRPr kumimoji="0" lang="en-US" altLang="zh-CN">
                <a:solidFill>
                  <a:schemeClr val="tx1"/>
                </a:solidFill>
              </a:endParaRPr>
            </a:p>
          </p:txBody>
        </p:sp>
        <p:sp>
          <p:nvSpPr>
            <p:cNvPr id="10" name="Text Box 7"/>
            <p:cNvSpPr txBox="1">
              <a:spLocks noChangeArrowheads="1"/>
            </p:cNvSpPr>
            <p:nvPr/>
          </p:nvSpPr>
          <p:spPr bwMode="auto">
            <a:xfrm>
              <a:off x="2352" y="2304"/>
              <a:ext cx="1231" cy="765"/>
            </a:xfrm>
            <a:prstGeom prst="rect">
              <a:avLst/>
            </a:prstGeom>
            <a:solidFill>
              <a:srgbClr val="FFFFFF"/>
            </a:solidFill>
            <a:ln w="9525">
              <a:solidFill>
                <a:schemeClr val="tx1"/>
              </a:solidFill>
              <a:miter lim="800000"/>
              <a:headEnd/>
              <a:tailEnd/>
            </a:ln>
          </p:spPr>
          <p:txBody>
            <a:bodyPr anchor="ctr"/>
            <a:lstStyle/>
            <a:p>
              <a:pPr eaLnBrk="0" hangingPunct="0"/>
              <a:r>
                <a:rPr kumimoji="0" lang="en-US" altLang="zh-CN" dirty="0">
                  <a:solidFill>
                    <a:schemeClr val="tx1"/>
                  </a:solidFill>
                </a:rPr>
                <a:t>DAC</a:t>
              </a:r>
              <a:r>
                <a:rPr kumimoji="0" lang="zh-CN" altLang="en-US" dirty="0">
                  <a:solidFill>
                    <a:schemeClr val="tx1"/>
                  </a:solidFill>
                </a:rPr>
                <a:t>检查</a:t>
              </a:r>
              <a:endParaRPr kumimoji="0" lang="en-US" altLang="zh-CN" dirty="0">
                <a:solidFill>
                  <a:schemeClr val="tx1"/>
                </a:solidFill>
              </a:endParaRPr>
            </a:p>
            <a:p>
              <a:pPr eaLnBrk="0" hangingPunct="0"/>
              <a:endParaRPr kumimoji="0" lang="en-US" altLang="zh-CN" dirty="0">
                <a:solidFill>
                  <a:schemeClr val="tx1"/>
                </a:solidFill>
              </a:endParaRPr>
            </a:p>
            <a:p>
              <a:pPr eaLnBrk="0" hangingPunct="0"/>
              <a:r>
                <a:rPr kumimoji="0" lang="en-US" altLang="zh-CN" dirty="0">
                  <a:solidFill>
                    <a:schemeClr val="tx1"/>
                  </a:solidFill>
                </a:rPr>
                <a:t>MAC</a:t>
              </a:r>
              <a:r>
                <a:rPr kumimoji="0" lang="zh-CN" altLang="en-US" dirty="0">
                  <a:solidFill>
                    <a:schemeClr val="tx1"/>
                  </a:solidFill>
                </a:rPr>
                <a:t>检查</a:t>
              </a:r>
              <a:endParaRPr kumimoji="0" lang="en-US" altLang="zh-CN" dirty="0">
                <a:solidFill>
                  <a:schemeClr val="tx1"/>
                </a:solidFill>
              </a:endParaRPr>
            </a:p>
          </p:txBody>
        </p:sp>
        <p:sp>
          <p:nvSpPr>
            <p:cNvPr id="11" name="Rectangle 8"/>
            <p:cNvSpPr>
              <a:spLocks noChangeArrowheads="1"/>
            </p:cNvSpPr>
            <p:nvPr/>
          </p:nvSpPr>
          <p:spPr bwMode="auto">
            <a:xfrm>
              <a:off x="1759" y="1728"/>
              <a:ext cx="2465"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eaLnBrk="0" hangingPunct="0"/>
              <a:r>
                <a:rPr kumimoji="0" lang="en-US" altLang="zh-CN">
                  <a:solidFill>
                    <a:schemeClr val="tx1"/>
                  </a:solidFill>
                </a:rPr>
                <a:t>SQL</a:t>
              </a:r>
              <a:r>
                <a:rPr kumimoji="0" lang="zh-CN" altLang="en-US">
                  <a:solidFill>
                    <a:schemeClr val="tx1"/>
                  </a:solidFill>
                </a:rPr>
                <a:t>语法分析</a:t>
              </a:r>
              <a:r>
                <a:rPr kumimoji="0" lang="en-US" altLang="zh-CN">
                  <a:solidFill>
                    <a:schemeClr val="tx1"/>
                  </a:solidFill>
                </a:rPr>
                <a:t>&amp;</a:t>
              </a:r>
              <a:r>
                <a:rPr kumimoji="0" lang="zh-CN" altLang="en-US">
                  <a:solidFill>
                    <a:schemeClr val="tx1"/>
                  </a:solidFill>
                </a:rPr>
                <a:t>语义检查</a:t>
              </a:r>
              <a:endParaRPr kumimoji="0" lang="en-US" altLang="zh-CN">
                <a:solidFill>
                  <a:schemeClr val="tx1"/>
                </a:solidFill>
              </a:endParaRPr>
            </a:p>
          </p:txBody>
        </p:sp>
        <p:sp>
          <p:nvSpPr>
            <p:cNvPr id="12" name="Rectangle 9"/>
            <p:cNvSpPr>
              <a:spLocks noChangeArrowheads="1"/>
            </p:cNvSpPr>
            <p:nvPr/>
          </p:nvSpPr>
          <p:spPr bwMode="auto">
            <a:xfrm>
              <a:off x="2592" y="3312"/>
              <a:ext cx="77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eaLnBrk="0" hangingPunct="0"/>
              <a:r>
                <a:rPr kumimoji="0" lang="zh-CN" altLang="en-US">
                  <a:solidFill>
                    <a:schemeClr val="tx1"/>
                  </a:solidFill>
                </a:rPr>
                <a:t>继续</a:t>
              </a:r>
              <a:endParaRPr kumimoji="0" lang="en-US" altLang="zh-CN">
                <a:solidFill>
                  <a:schemeClr val="tx1"/>
                </a:solidFill>
              </a:endParaRPr>
            </a:p>
          </p:txBody>
        </p:sp>
        <p:sp>
          <p:nvSpPr>
            <p:cNvPr id="13" name="Line 10"/>
            <p:cNvSpPr>
              <a:spLocks noChangeShapeType="1"/>
            </p:cNvSpPr>
            <p:nvPr/>
          </p:nvSpPr>
          <p:spPr bwMode="auto">
            <a:xfrm flipH="1">
              <a:off x="2976" y="2592"/>
              <a:ext cx="0" cy="19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grpSp>
    </p:spTree>
    <p:extLst>
      <p:ext uri="{BB962C8B-B14F-4D97-AF65-F5344CB8AC3E}">
        <p14:creationId xmlns:p14="http://schemas.microsoft.com/office/powerpoint/2010/main" val="19969936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4.3 </a:t>
            </a:r>
            <a:r>
              <a:rPr lang="zh-CN" altLang="en-US" dirty="0" smtClean="0"/>
              <a:t>视图机制</a:t>
            </a:r>
            <a:endParaRPr lang="en-US" dirty="0"/>
          </a:p>
        </p:txBody>
      </p:sp>
      <p:sp>
        <p:nvSpPr>
          <p:cNvPr id="3" name="Content Placeholder 2"/>
          <p:cNvSpPr>
            <a:spLocks noGrp="1"/>
          </p:cNvSpPr>
          <p:nvPr>
            <p:ph idx="1"/>
          </p:nvPr>
        </p:nvSpPr>
        <p:spPr>
          <a:xfrm>
            <a:off x="398379" y="908720"/>
            <a:ext cx="8159417" cy="5263481"/>
          </a:xfrm>
        </p:spPr>
        <p:txBody>
          <a:bodyPr/>
          <a:lstStyle/>
          <a:p>
            <a:pPr algn="just">
              <a:spcBef>
                <a:spcPct val="20000"/>
              </a:spcBef>
              <a:buClr>
                <a:srgbClr val="0000FF"/>
              </a:buClr>
              <a:buSzPct val="90000"/>
              <a:buFont typeface="Wingdings" charset="0"/>
              <a:buChar char="v"/>
            </a:pPr>
            <a:r>
              <a:rPr lang="zh-CN" altLang="en-US" sz="2400" dirty="0"/>
              <a:t>视图就象架设在用户与基表之间的一道桥梁，用户可以通过视图访问基表，也可以直接访问基表，但对安全级别要求较高的数据一般通过视图进行访问，从而避免直接访问基表中其他数据。</a:t>
            </a:r>
            <a:endParaRPr lang="en-US" altLang="zh-CN" sz="2400" dirty="0"/>
          </a:p>
          <a:p>
            <a:pPr algn="just">
              <a:spcBef>
                <a:spcPct val="20000"/>
              </a:spcBef>
              <a:buClr>
                <a:srgbClr val="0000FF"/>
              </a:buClr>
              <a:buSzPct val="90000"/>
              <a:buFont typeface="Wingdings" charset="0"/>
              <a:buChar char="v"/>
            </a:pPr>
            <a:r>
              <a:rPr lang="zh-CN" altLang="en-US" sz="2400" dirty="0"/>
              <a:t>对于终端用户，虽然数据库中的数据是面向全局的，但通过视图隔离，他只能看到专门为他定义的视图中与自己相关的数据。其他与他无关的数据被子模式即视图隔离或屏蔽了</a:t>
            </a:r>
            <a:r>
              <a:rPr lang="zh-CN" altLang="en-US" sz="2400" dirty="0" smtClean="0"/>
              <a:t>。</a:t>
            </a:r>
            <a:endParaRPr lang="en-US" altLang="zh-CN" sz="2400" dirty="0" smtClean="0"/>
          </a:p>
          <a:p>
            <a:pPr algn="just">
              <a:spcBef>
                <a:spcPct val="20000"/>
              </a:spcBef>
              <a:buClr>
                <a:srgbClr val="0000FF"/>
              </a:buClr>
              <a:buSzPct val="90000"/>
              <a:buFont typeface="Wingdings" charset="0"/>
              <a:buChar char="v"/>
            </a:pPr>
            <a:r>
              <a:rPr lang="zh-CN" altLang="en-US" sz="2400" dirty="0" smtClean="0"/>
              <a:t>例：</a:t>
            </a:r>
            <a:endParaRPr lang="en-US" altLang="zh-CN" sz="2400" dirty="0"/>
          </a:p>
          <a:p>
            <a:pPr algn="just">
              <a:spcBef>
                <a:spcPct val="20000"/>
              </a:spcBef>
              <a:buClr>
                <a:srgbClr val="0000FF"/>
              </a:buClr>
              <a:buSzPct val="90000"/>
              <a:buNone/>
            </a:pPr>
            <a:r>
              <a:rPr lang="en-US" altLang="zh-CN" sz="2400" dirty="0">
                <a:solidFill>
                  <a:srgbClr val="0000FF"/>
                </a:solidFill>
              </a:rPr>
              <a:t>	</a:t>
            </a:r>
            <a:r>
              <a:rPr lang="en-US" altLang="zh-CN" sz="2000" i="1" dirty="0">
                <a:solidFill>
                  <a:srgbClr val="0000FF"/>
                </a:solidFill>
              </a:rPr>
              <a:t>CREATE  VIEW  VIEW_1  AS</a:t>
            </a:r>
          </a:p>
          <a:p>
            <a:pPr lvl="1" algn="just">
              <a:spcBef>
                <a:spcPct val="20000"/>
              </a:spcBef>
              <a:buClr>
                <a:srgbClr val="0000FF"/>
              </a:buClr>
              <a:buSzPct val="90000"/>
              <a:buNone/>
            </a:pPr>
            <a:r>
              <a:rPr lang="en-US" altLang="zh-CN" sz="2000" i="1" dirty="0">
                <a:solidFill>
                  <a:srgbClr val="0000FF"/>
                </a:solidFill>
              </a:rPr>
              <a:t>	SELECT </a:t>
            </a:r>
            <a:r>
              <a:rPr lang="en-US" altLang="zh-CN" sz="2000" i="1" dirty="0">
                <a:solidFill>
                  <a:srgbClr val="FF0000"/>
                </a:solidFill>
              </a:rPr>
              <a:t>COLUMN_1</a:t>
            </a:r>
            <a:r>
              <a:rPr lang="en-US" altLang="zh-CN" sz="2000" i="1" dirty="0">
                <a:solidFill>
                  <a:srgbClr val="0000FF"/>
                </a:solidFill>
              </a:rPr>
              <a:t>  FROM </a:t>
            </a:r>
            <a:r>
              <a:rPr lang="en-US" altLang="zh-CN" sz="2000" i="1" dirty="0" smtClean="0">
                <a:solidFill>
                  <a:srgbClr val="0000FF"/>
                </a:solidFill>
              </a:rPr>
              <a:t>TABLE_1</a:t>
            </a:r>
            <a:r>
              <a:rPr lang="zh-CN" altLang="en-US" sz="2000" i="1" dirty="0" smtClean="0">
                <a:solidFill>
                  <a:srgbClr val="0000FF"/>
                </a:solidFill>
              </a:rPr>
              <a:t>；</a:t>
            </a:r>
            <a:endParaRPr lang="en-US" altLang="zh-CN" sz="2000" i="1" dirty="0">
              <a:solidFill>
                <a:srgbClr val="0000FF"/>
              </a:solidFill>
            </a:endParaRPr>
          </a:p>
          <a:p>
            <a:pPr algn="just">
              <a:spcBef>
                <a:spcPct val="20000"/>
              </a:spcBef>
              <a:buClr>
                <a:srgbClr val="0000FF"/>
              </a:buClr>
              <a:buSzPct val="90000"/>
              <a:buNone/>
            </a:pPr>
            <a:r>
              <a:rPr lang="en-US" altLang="zh-CN" sz="2000" i="1" dirty="0">
                <a:solidFill>
                  <a:srgbClr val="0000FF"/>
                </a:solidFill>
              </a:rPr>
              <a:t>	GRANT ALL ON VIEW_1 TO </a:t>
            </a:r>
            <a:r>
              <a:rPr lang="en-US" altLang="zh-CN" sz="2000" i="1" dirty="0" smtClean="0">
                <a:solidFill>
                  <a:srgbClr val="0000FF"/>
                </a:solidFill>
              </a:rPr>
              <a:t>USER_2</a:t>
            </a:r>
            <a:r>
              <a:rPr lang="zh-CN" altLang="en-US" sz="2000" i="1" dirty="0" smtClean="0">
                <a:solidFill>
                  <a:srgbClr val="0000FF"/>
                </a:solidFill>
              </a:rPr>
              <a:t>；</a:t>
            </a:r>
            <a:endParaRPr lang="en-US" altLang="zh-CN" sz="2000" i="1" dirty="0">
              <a:solidFill>
                <a:srgbClr val="0000FF"/>
              </a:solidFill>
            </a:endParaRPr>
          </a:p>
          <a:p>
            <a:pPr algn="just">
              <a:spcBef>
                <a:spcPct val="20000"/>
              </a:spcBef>
              <a:buClr>
                <a:srgbClr val="0000FF"/>
              </a:buClr>
              <a:buSzPct val="90000"/>
              <a:buNone/>
            </a:pPr>
            <a:r>
              <a:rPr lang="en-US" altLang="zh-CN" sz="2000" dirty="0" smtClean="0"/>
              <a:t> </a:t>
            </a:r>
            <a:r>
              <a:rPr lang="zh-CN" altLang="en-US" sz="2000" dirty="0" smtClean="0"/>
              <a:t>此例中</a:t>
            </a:r>
            <a:r>
              <a:rPr lang="zh-CN" altLang="en-US" sz="2000" dirty="0"/>
              <a:t>，用户</a:t>
            </a:r>
            <a:r>
              <a:rPr lang="en-US" altLang="zh-CN" sz="2000" dirty="0"/>
              <a:t>USER_2</a:t>
            </a:r>
            <a:r>
              <a:rPr lang="zh-CN" altLang="en-US" sz="2000" dirty="0"/>
              <a:t>通过视图</a:t>
            </a:r>
            <a:r>
              <a:rPr lang="en-US" altLang="zh-CN" sz="2000" dirty="0"/>
              <a:t>VIEW_1</a:t>
            </a:r>
            <a:r>
              <a:rPr lang="zh-CN" altLang="en-US" sz="2000" dirty="0"/>
              <a:t>可以访问表</a:t>
            </a:r>
            <a:r>
              <a:rPr lang="en-US" altLang="zh-CN" sz="2000" dirty="0"/>
              <a:t>TABLE_1</a:t>
            </a:r>
            <a:r>
              <a:rPr lang="zh-CN" altLang="en-US" sz="2000" dirty="0"/>
              <a:t>中的列</a:t>
            </a:r>
            <a:r>
              <a:rPr lang="en-US" altLang="zh-CN" sz="2000" dirty="0"/>
              <a:t>COLUMN_1</a:t>
            </a:r>
            <a:r>
              <a:rPr lang="zh-CN" altLang="en-US" sz="2000" dirty="0"/>
              <a:t>而无法访问</a:t>
            </a:r>
            <a:r>
              <a:rPr lang="en-US" altLang="zh-CN" sz="2000" dirty="0"/>
              <a:t>COLUMN_2</a:t>
            </a:r>
            <a:r>
              <a:rPr lang="zh-CN" altLang="en-US" sz="2000" dirty="0"/>
              <a:t>，这就是</a:t>
            </a:r>
            <a:r>
              <a:rPr lang="en-US" altLang="zh-CN" sz="2000" dirty="0"/>
              <a:t>VIEW_1</a:t>
            </a:r>
            <a:r>
              <a:rPr lang="zh-CN" altLang="en-US" sz="2000" dirty="0"/>
              <a:t>的屏蔽作用</a:t>
            </a:r>
            <a:r>
              <a:rPr lang="zh-CN" altLang="en-US" sz="2000" dirty="0">
                <a:latin typeface="黑体" charset="0"/>
                <a:ea typeface="黑体" charset="0"/>
              </a:rPr>
              <a:t>。</a:t>
            </a:r>
            <a:endParaRPr lang="en-US" altLang="zh-CN" sz="2000" dirty="0">
              <a:latin typeface="黑体" charset="0"/>
              <a:ea typeface="黑体" charset="0"/>
            </a:endParaRPr>
          </a:p>
          <a:p>
            <a:endParaRPr lang="en-US" sz="20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31</a:t>
            </a:fld>
            <a:endParaRPr lang="en-US" altLang="zh-CN"/>
          </a:p>
        </p:txBody>
      </p:sp>
    </p:spTree>
    <p:extLst>
      <p:ext uri="{BB962C8B-B14F-4D97-AF65-F5344CB8AC3E}">
        <p14:creationId xmlns:p14="http://schemas.microsoft.com/office/powerpoint/2010/main" val="23689379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olidFill>
                  <a:srgbClr val="0000FF"/>
                </a:solidFill>
              </a:rPr>
              <a:t>练习</a:t>
            </a:r>
            <a:endParaRPr lang="en-US" dirty="0">
              <a:solidFill>
                <a:srgbClr val="0000FF"/>
              </a:solidFill>
            </a:endParaRPr>
          </a:p>
        </p:txBody>
      </p:sp>
      <p:sp>
        <p:nvSpPr>
          <p:cNvPr id="3" name="Content Placeholder 2"/>
          <p:cNvSpPr>
            <a:spLocks noGrp="1"/>
          </p:cNvSpPr>
          <p:nvPr>
            <p:ph idx="1"/>
          </p:nvPr>
        </p:nvSpPr>
        <p:spPr/>
        <p:txBody>
          <a:bodyPr/>
          <a:lstStyle/>
          <a:p>
            <a:pPr>
              <a:lnSpc>
                <a:spcPct val="120000"/>
              </a:lnSpc>
            </a:pPr>
            <a:r>
              <a:rPr lang="zh-TW" altLang="en-US" dirty="0"/>
              <a:t>从安全的角度来看，数据库视图（</a:t>
            </a:r>
            <a:r>
              <a:rPr lang="en-US" altLang="zh-TW" dirty="0"/>
              <a:t>view</a:t>
            </a:r>
            <a:r>
              <a:rPr lang="zh-TW" altLang="en-US" dirty="0"/>
              <a:t>）的主要用途是：  </a:t>
            </a:r>
            <a:endParaRPr lang="en-US" altLang="zh-TW" dirty="0" smtClean="0"/>
          </a:p>
          <a:p>
            <a:pPr marL="274637" lvl="1" indent="0">
              <a:lnSpc>
                <a:spcPct val="120000"/>
              </a:lnSpc>
              <a:buNone/>
            </a:pPr>
            <a:r>
              <a:rPr lang="zh-TW" altLang="en-US" dirty="0" smtClean="0"/>
              <a:t> </a:t>
            </a:r>
            <a:r>
              <a:rPr lang="en-US" altLang="zh-TW" dirty="0"/>
              <a:t>A. </a:t>
            </a:r>
            <a:r>
              <a:rPr lang="zh-TW" altLang="en-US" dirty="0"/>
              <a:t>确保相关完整性  </a:t>
            </a:r>
            <a:endParaRPr lang="en-US" altLang="zh-TW" dirty="0" smtClean="0"/>
          </a:p>
          <a:p>
            <a:pPr marL="274637" lvl="1" indent="0">
              <a:lnSpc>
                <a:spcPct val="120000"/>
              </a:lnSpc>
              <a:buNone/>
            </a:pPr>
            <a:r>
              <a:rPr lang="en-US" altLang="zh-TW" dirty="0" smtClean="0"/>
              <a:t>B</a:t>
            </a:r>
            <a:r>
              <a:rPr lang="en-US" altLang="zh-TW" dirty="0"/>
              <a:t>. </a:t>
            </a:r>
            <a:r>
              <a:rPr lang="zh-TW" altLang="en-US" dirty="0"/>
              <a:t>方便访问数据  </a:t>
            </a:r>
            <a:endParaRPr lang="en-US" altLang="zh-TW" dirty="0" smtClean="0"/>
          </a:p>
          <a:p>
            <a:pPr marL="274637" lvl="1" indent="0">
              <a:lnSpc>
                <a:spcPct val="120000"/>
              </a:lnSpc>
              <a:buNone/>
            </a:pPr>
            <a:r>
              <a:rPr lang="en-US" altLang="zh-TW" dirty="0" smtClean="0"/>
              <a:t>C</a:t>
            </a:r>
            <a:r>
              <a:rPr lang="en-US" altLang="zh-TW" dirty="0"/>
              <a:t>. </a:t>
            </a:r>
            <a:r>
              <a:rPr lang="zh-TW" altLang="en-US" dirty="0"/>
              <a:t>限制用户对数据</a:t>
            </a:r>
            <a:r>
              <a:rPr lang="zh-TW" altLang="en-US" dirty="0" smtClean="0"/>
              <a:t>的访问</a:t>
            </a:r>
            <a:r>
              <a:rPr lang="en-US" altLang="zh-TW" dirty="0" smtClean="0"/>
              <a:t> </a:t>
            </a:r>
          </a:p>
          <a:p>
            <a:pPr marL="274637" lvl="1" indent="0">
              <a:lnSpc>
                <a:spcPct val="120000"/>
              </a:lnSpc>
              <a:buNone/>
            </a:pPr>
            <a:r>
              <a:rPr lang="en-US" altLang="zh-TW" dirty="0" smtClean="0"/>
              <a:t>D</a:t>
            </a:r>
            <a:r>
              <a:rPr lang="en-US" altLang="zh-TW" dirty="0"/>
              <a:t>. </a:t>
            </a:r>
            <a:r>
              <a:rPr lang="zh-TW" altLang="en-US" dirty="0"/>
              <a:t>提供审计跟踪</a:t>
            </a:r>
            <a:endParaRPr lang="en-US" dirty="0"/>
          </a:p>
          <a:p>
            <a:pPr>
              <a:lnSpc>
                <a:spcPct val="120000"/>
              </a:lnSpc>
            </a:pPr>
            <a:endParaRPr lang="en-US"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32</a:t>
            </a:fld>
            <a:endParaRPr lang="en-US" altLang="zh-CN"/>
          </a:p>
        </p:txBody>
      </p:sp>
    </p:spTree>
    <p:extLst>
      <p:ext uri="{BB962C8B-B14F-4D97-AF65-F5344CB8AC3E}">
        <p14:creationId xmlns:p14="http://schemas.microsoft.com/office/powerpoint/2010/main" val="466109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DB1E3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4.4 </a:t>
            </a:r>
            <a:r>
              <a:rPr lang="zh-CN" altLang="en-US" dirty="0" smtClean="0"/>
              <a:t>审计</a:t>
            </a:r>
            <a:endParaRPr lang="en-US" dirty="0"/>
          </a:p>
        </p:txBody>
      </p:sp>
      <p:sp>
        <p:nvSpPr>
          <p:cNvPr id="3" name="Content Placeholder 2"/>
          <p:cNvSpPr>
            <a:spLocks noGrp="1"/>
          </p:cNvSpPr>
          <p:nvPr>
            <p:ph idx="1"/>
          </p:nvPr>
        </p:nvSpPr>
        <p:spPr>
          <a:xfrm>
            <a:off x="685799" y="908720"/>
            <a:ext cx="8277225" cy="5263481"/>
          </a:xfrm>
        </p:spPr>
        <p:txBody>
          <a:bodyPr/>
          <a:lstStyle/>
          <a:p>
            <a:pPr algn="just">
              <a:lnSpc>
                <a:spcPct val="110000"/>
              </a:lnSpc>
              <a:spcBef>
                <a:spcPts val="0"/>
              </a:spcBef>
              <a:buClr>
                <a:srgbClr val="0000FF"/>
              </a:buClr>
              <a:buSzPct val="90000"/>
            </a:pPr>
            <a:r>
              <a:rPr lang="zh-CN" altLang="en-US" sz="2400" dirty="0" smtClean="0"/>
              <a:t>审计：对用户使用系统资源情况</a:t>
            </a:r>
            <a:r>
              <a:rPr lang="zh-CN" altLang="en-US" sz="2400" dirty="0"/>
              <a:t>的登记和审查。</a:t>
            </a:r>
            <a:endParaRPr lang="en-US" altLang="zh-CN" sz="2400" dirty="0"/>
          </a:p>
          <a:p>
            <a:pPr lvl="1">
              <a:lnSpc>
                <a:spcPct val="110000"/>
              </a:lnSpc>
              <a:spcBef>
                <a:spcPts val="0"/>
              </a:spcBef>
            </a:pPr>
            <a:r>
              <a:rPr lang="zh-CN" altLang="en-US" dirty="0"/>
              <a:t>审计日志（</a:t>
            </a:r>
            <a:r>
              <a:rPr lang="en-US" altLang="zh-CN" dirty="0">
                <a:solidFill>
                  <a:srgbClr val="FF0000"/>
                </a:solidFill>
              </a:rPr>
              <a:t>Audit Log</a:t>
            </a:r>
            <a:r>
              <a:rPr lang="zh-CN" altLang="en-US" dirty="0" smtClean="0"/>
              <a:t>）：将用户对数据库</a:t>
            </a:r>
            <a:r>
              <a:rPr lang="zh-CN" altLang="en-US" dirty="0"/>
              <a:t>的所有操作记录在上面</a:t>
            </a:r>
          </a:p>
          <a:p>
            <a:pPr lvl="1">
              <a:lnSpc>
                <a:spcPct val="110000"/>
              </a:lnSpc>
              <a:spcBef>
                <a:spcPts val="0"/>
              </a:spcBef>
            </a:pPr>
            <a:r>
              <a:rPr lang="en-US" altLang="zh-CN" dirty="0"/>
              <a:t>DBA</a:t>
            </a:r>
            <a:r>
              <a:rPr lang="zh-CN" altLang="en-US" dirty="0"/>
              <a:t>利用审计日</a:t>
            </a:r>
            <a:r>
              <a:rPr lang="zh-CN" altLang="en-US" dirty="0" smtClean="0"/>
              <a:t>志，找出非法存取数据</a:t>
            </a:r>
            <a:r>
              <a:rPr lang="zh-CN" altLang="en-US" dirty="0"/>
              <a:t>的人、时间和内容</a:t>
            </a:r>
          </a:p>
          <a:p>
            <a:pPr lvl="1">
              <a:lnSpc>
                <a:spcPct val="110000"/>
              </a:lnSpc>
              <a:spcBef>
                <a:spcPts val="0"/>
              </a:spcBef>
            </a:pPr>
            <a:r>
              <a:rPr lang="en-US" altLang="zh-CN" dirty="0">
                <a:solidFill>
                  <a:srgbClr val="FF0000"/>
                </a:solidFill>
              </a:rPr>
              <a:t>C2</a:t>
            </a:r>
            <a:r>
              <a:rPr lang="zh-CN" altLang="en-US" dirty="0"/>
              <a:t>以上安全级别的</a:t>
            </a:r>
            <a:r>
              <a:rPr lang="en-US" altLang="zh-CN" dirty="0"/>
              <a:t>DBMS</a:t>
            </a:r>
            <a:r>
              <a:rPr lang="zh-CN" altLang="en-US" dirty="0"/>
              <a:t>必须</a:t>
            </a:r>
            <a:r>
              <a:rPr lang="zh-CN" altLang="en-US" dirty="0" smtClean="0"/>
              <a:t>具有。</a:t>
            </a:r>
            <a:endParaRPr lang="en-US" altLang="zh-CN" dirty="0" smtClean="0"/>
          </a:p>
          <a:p>
            <a:pPr>
              <a:lnSpc>
                <a:spcPct val="110000"/>
              </a:lnSpc>
              <a:spcBef>
                <a:spcPts val="0"/>
              </a:spcBef>
            </a:pPr>
            <a:r>
              <a:rPr lang="zh-CN" altLang="en-US" sz="2400" dirty="0" smtClean="0"/>
              <a:t>审计分类：</a:t>
            </a:r>
            <a:endParaRPr lang="zh-CN" altLang="en-US" sz="2400" dirty="0"/>
          </a:p>
          <a:p>
            <a:pPr lvl="1" algn="just">
              <a:lnSpc>
                <a:spcPct val="110000"/>
              </a:lnSpc>
              <a:spcBef>
                <a:spcPts val="0"/>
              </a:spcBef>
              <a:buClr>
                <a:srgbClr val="0000FF"/>
              </a:buClr>
              <a:buSzPct val="90000"/>
            </a:pPr>
            <a:r>
              <a:rPr lang="zh-CN" altLang="en-US" dirty="0" smtClean="0">
                <a:solidFill>
                  <a:srgbClr val="0000FF"/>
                </a:solidFill>
              </a:rPr>
              <a:t>用户级审计</a:t>
            </a:r>
            <a:endParaRPr lang="en-US" altLang="zh-CN" dirty="0">
              <a:solidFill>
                <a:srgbClr val="0000FF"/>
              </a:solidFill>
            </a:endParaRPr>
          </a:p>
          <a:p>
            <a:pPr lvl="2" algn="just">
              <a:lnSpc>
                <a:spcPct val="110000"/>
              </a:lnSpc>
              <a:spcBef>
                <a:spcPts val="0"/>
              </a:spcBef>
              <a:buClr>
                <a:srgbClr val="0000FF"/>
              </a:buClr>
              <a:buSzPct val="90000"/>
            </a:pPr>
            <a:r>
              <a:rPr lang="zh-CN" altLang="en-US" dirty="0"/>
              <a:t>用户对自己拥有的数据库对象上发</a:t>
            </a:r>
            <a:r>
              <a:rPr lang="zh-CN" altLang="en-US" dirty="0" smtClean="0"/>
              <a:t>生的操作进行审计；</a:t>
            </a:r>
            <a:endParaRPr lang="en-US" altLang="zh-CN" dirty="0" smtClean="0"/>
          </a:p>
          <a:p>
            <a:pPr lvl="2" algn="just">
              <a:lnSpc>
                <a:spcPct val="110000"/>
              </a:lnSpc>
              <a:spcBef>
                <a:spcPts val="0"/>
              </a:spcBef>
              <a:buClr>
                <a:srgbClr val="0000FF"/>
              </a:buClr>
              <a:buSzPct val="90000"/>
            </a:pPr>
            <a:r>
              <a:rPr lang="zh-CN" altLang="en-US" dirty="0"/>
              <a:t>记录所有用户对这些表或视图的一切成功和（或）不成功的访问要求以及各种类型的</a:t>
            </a:r>
            <a:r>
              <a:rPr lang="en-US" altLang="zh-CN" dirty="0"/>
              <a:t>SQL</a:t>
            </a:r>
            <a:r>
              <a:rPr lang="zh-CN" altLang="en-US" dirty="0" smtClean="0"/>
              <a:t>操作。</a:t>
            </a:r>
            <a:endParaRPr lang="en-US" altLang="zh-CN" dirty="0"/>
          </a:p>
          <a:p>
            <a:pPr lvl="1" algn="just">
              <a:lnSpc>
                <a:spcPct val="110000"/>
              </a:lnSpc>
              <a:spcBef>
                <a:spcPts val="0"/>
              </a:spcBef>
              <a:buClr>
                <a:srgbClr val="0000FF"/>
              </a:buClr>
              <a:buSzPct val="90000"/>
            </a:pPr>
            <a:r>
              <a:rPr lang="zh-CN" altLang="en-US" dirty="0">
                <a:solidFill>
                  <a:srgbClr val="0000FF"/>
                </a:solidFill>
              </a:rPr>
              <a:t>系统级审计</a:t>
            </a:r>
            <a:endParaRPr lang="en-US" altLang="zh-CN" dirty="0">
              <a:solidFill>
                <a:srgbClr val="0000FF"/>
              </a:solidFill>
            </a:endParaRPr>
          </a:p>
          <a:p>
            <a:pPr lvl="2">
              <a:lnSpc>
                <a:spcPct val="110000"/>
              </a:lnSpc>
              <a:spcBef>
                <a:spcPts val="0"/>
              </a:spcBef>
            </a:pPr>
            <a:r>
              <a:rPr lang="en-US" altLang="zh-CN" dirty="0"/>
              <a:t>DBA</a:t>
            </a:r>
            <a:r>
              <a:rPr lang="zh-CN" altLang="en-US" dirty="0" smtClean="0"/>
              <a:t>设置； </a:t>
            </a:r>
            <a:endParaRPr lang="zh-CN" altLang="en-US" dirty="0"/>
          </a:p>
          <a:p>
            <a:pPr lvl="2">
              <a:lnSpc>
                <a:spcPct val="110000"/>
              </a:lnSpc>
              <a:spcBef>
                <a:spcPts val="0"/>
              </a:spcBef>
            </a:pPr>
            <a:r>
              <a:rPr lang="zh-CN" altLang="en-US" dirty="0"/>
              <a:t>监测成功或失败的登录</a:t>
            </a:r>
            <a:r>
              <a:rPr lang="zh-CN" altLang="en-US" dirty="0" smtClean="0"/>
              <a:t>要求； </a:t>
            </a:r>
            <a:endParaRPr lang="zh-CN" altLang="en-US" dirty="0"/>
          </a:p>
          <a:p>
            <a:pPr lvl="2">
              <a:lnSpc>
                <a:spcPct val="110000"/>
              </a:lnSpc>
              <a:spcBef>
                <a:spcPts val="0"/>
              </a:spcBef>
            </a:pPr>
            <a:r>
              <a:rPr lang="zh-CN" altLang="en-US" dirty="0"/>
              <a:t>监测</a:t>
            </a:r>
            <a:r>
              <a:rPr lang="en-US" altLang="zh-CN" dirty="0"/>
              <a:t>GRANT</a:t>
            </a:r>
            <a:r>
              <a:rPr lang="zh-CN" altLang="en-US" dirty="0"/>
              <a:t>和</a:t>
            </a:r>
            <a:r>
              <a:rPr lang="en-US" altLang="zh-CN" dirty="0"/>
              <a:t>REVOKE</a:t>
            </a:r>
            <a:r>
              <a:rPr lang="zh-CN" altLang="en-US" dirty="0"/>
              <a:t>操作以及其他数据库级权限下的</a:t>
            </a:r>
            <a:r>
              <a:rPr lang="zh-CN" altLang="en-US" dirty="0" smtClean="0"/>
              <a:t>操作。</a:t>
            </a:r>
            <a:endParaRPr lang="zh-CN" altLang="en-US" dirty="0"/>
          </a:p>
          <a:p>
            <a:pPr>
              <a:lnSpc>
                <a:spcPct val="110000"/>
              </a:lnSpc>
              <a:spcBef>
                <a:spcPts val="0"/>
              </a:spcBef>
            </a:pPr>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33</a:t>
            </a:fld>
            <a:endParaRPr lang="en-US" altLang="zh-CN"/>
          </a:p>
        </p:txBody>
      </p:sp>
    </p:spTree>
    <p:extLst>
      <p:ext uri="{BB962C8B-B14F-4D97-AF65-F5344CB8AC3E}">
        <p14:creationId xmlns:p14="http://schemas.microsoft.com/office/powerpoint/2010/main" val="42289584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blinds(horizontal)">
                                      <p:cBhvr>
                                        <p:cTn id="44" dur="500"/>
                                        <p:tgtEl>
                                          <p:spTgt spid="3">
                                            <p:txEl>
                                              <p:pRg st="9" end="9"/>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linds(horizontal)">
                                      <p:cBhvr>
                                        <p:cTn id="47" dur="500"/>
                                        <p:tgtEl>
                                          <p:spTgt spid="3">
                                            <p:txEl>
                                              <p:pRg st="10" end="10"/>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blinds(horizontal)">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4.4 </a:t>
            </a:r>
            <a:r>
              <a:rPr lang="zh-CN" altLang="en-US" dirty="0"/>
              <a:t>审计</a:t>
            </a:r>
            <a:endParaRPr lang="en-US" dirty="0"/>
          </a:p>
        </p:txBody>
      </p:sp>
      <p:sp>
        <p:nvSpPr>
          <p:cNvPr id="3" name="Content Placeholder 2"/>
          <p:cNvSpPr>
            <a:spLocks noGrp="1"/>
          </p:cNvSpPr>
          <p:nvPr>
            <p:ph idx="1"/>
          </p:nvPr>
        </p:nvSpPr>
        <p:spPr/>
        <p:txBody>
          <a:bodyPr/>
          <a:lstStyle/>
          <a:p>
            <a:pPr>
              <a:lnSpc>
                <a:spcPct val="170000"/>
              </a:lnSpc>
            </a:pPr>
            <a:r>
              <a:rPr lang="en-US" altLang="zh-CN" sz="2400" dirty="0">
                <a:solidFill>
                  <a:srgbClr val="FF0000"/>
                </a:solidFill>
              </a:rPr>
              <a:t>AUDIT</a:t>
            </a:r>
            <a:r>
              <a:rPr lang="zh-CN" altLang="en-US" sz="2400" dirty="0"/>
              <a:t>语句：设置审计功能 </a:t>
            </a:r>
          </a:p>
          <a:p>
            <a:pPr>
              <a:lnSpc>
                <a:spcPct val="170000"/>
              </a:lnSpc>
            </a:pPr>
            <a:r>
              <a:rPr lang="en-US" altLang="zh-CN" sz="2400" dirty="0">
                <a:solidFill>
                  <a:srgbClr val="FF0000"/>
                </a:solidFill>
              </a:rPr>
              <a:t>NOAUDIT</a:t>
            </a:r>
            <a:r>
              <a:rPr lang="zh-CN" altLang="en-US" sz="2400" dirty="0"/>
              <a:t>语句：取消审计功</a:t>
            </a:r>
            <a:r>
              <a:rPr lang="zh-CN" altLang="en-US" sz="2400" dirty="0" smtClean="0"/>
              <a:t>能</a:t>
            </a:r>
            <a:endParaRPr lang="en-US" altLang="zh-CN" sz="2400" dirty="0" smtClean="0"/>
          </a:p>
          <a:p>
            <a:pPr>
              <a:lnSpc>
                <a:spcPct val="130000"/>
              </a:lnSpc>
              <a:buNone/>
            </a:pPr>
            <a:endParaRPr lang="en-US" altLang="zh-CN" sz="1000" dirty="0"/>
          </a:p>
          <a:p>
            <a:pPr>
              <a:lnSpc>
                <a:spcPct val="130000"/>
              </a:lnSpc>
              <a:buNone/>
            </a:pPr>
            <a:r>
              <a:rPr lang="zh-CN" altLang="en-US" sz="2400" dirty="0" smtClean="0"/>
              <a:t>［</a:t>
            </a:r>
            <a:r>
              <a:rPr lang="zh-CN" altLang="en-US" sz="2400" dirty="0"/>
              <a:t>例］对修改</a:t>
            </a:r>
            <a:r>
              <a:rPr lang="en-US" altLang="zh-CN" sz="2400" dirty="0"/>
              <a:t>SC</a:t>
            </a:r>
            <a:r>
              <a:rPr lang="zh-CN" altLang="en-US" sz="2400" dirty="0"/>
              <a:t>表结构或修改</a:t>
            </a:r>
            <a:r>
              <a:rPr lang="en-US" altLang="zh-CN" sz="2400" dirty="0"/>
              <a:t>SC</a:t>
            </a:r>
            <a:r>
              <a:rPr lang="zh-CN" altLang="en-US" sz="2400" dirty="0"/>
              <a:t>表数据的操作进行审计</a:t>
            </a:r>
          </a:p>
          <a:p>
            <a:pPr>
              <a:lnSpc>
                <a:spcPct val="130000"/>
              </a:lnSpc>
              <a:buNone/>
            </a:pPr>
            <a:r>
              <a:rPr lang="en-US" altLang="zh-CN" sz="2400" dirty="0"/>
              <a:t>  </a:t>
            </a:r>
            <a:r>
              <a:rPr lang="en-US" altLang="zh-CN" sz="2400" dirty="0">
                <a:solidFill>
                  <a:srgbClr val="000090"/>
                </a:solidFill>
              </a:rPr>
              <a:t>    AUDIT ALTER</a:t>
            </a:r>
            <a:r>
              <a:rPr lang="zh-CN" altLang="en-US" sz="2400" dirty="0">
                <a:solidFill>
                  <a:srgbClr val="000090"/>
                </a:solidFill>
              </a:rPr>
              <a:t>，</a:t>
            </a:r>
            <a:r>
              <a:rPr lang="en-US" altLang="zh-CN" sz="2400" dirty="0">
                <a:solidFill>
                  <a:srgbClr val="000090"/>
                </a:solidFill>
              </a:rPr>
              <a:t>UPDATE  ON  SC</a:t>
            </a:r>
            <a:r>
              <a:rPr lang="zh-CN" altLang="en-US" sz="2400" dirty="0">
                <a:solidFill>
                  <a:srgbClr val="000090"/>
                </a:solidFill>
              </a:rPr>
              <a:t>；</a:t>
            </a:r>
          </a:p>
          <a:p>
            <a:pPr>
              <a:lnSpc>
                <a:spcPct val="130000"/>
              </a:lnSpc>
              <a:buNone/>
            </a:pPr>
            <a:endParaRPr lang="zh-CN" altLang="en-US" sz="2400" dirty="0"/>
          </a:p>
          <a:p>
            <a:pPr>
              <a:lnSpc>
                <a:spcPct val="130000"/>
              </a:lnSpc>
              <a:buNone/>
            </a:pPr>
            <a:r>
              <a:rPr lang="zh-CN" altLang="en-US" sz="2400" dirty="0"/>
              <a:t>［例］取消对</a:t>
            </a:r>
            <a:r>
              <a:rPr lang="en-US" altLang="zh-CN" sz="2400" dirty="0"/>
              <a:t>SC</a:t>
            </a:r>
            <a:r>
              <a:rPr lang="zh-CN" altLang="en-US" sz="2400" dirty="0"/>
              <a:t>表的一切审计</a:t>
            </a:r>
          </a:p>
          <a:p>
            <a:pPr>
              <a:lnSpc>
                <a:spcPct val="130000"/>
              </a:lnSpc>
              <a:buNone/>
            </a:pPr>
            <a:r>
              <a:rPr lang="en-US" altLang="zh-CN" sz="2400" dirty="0"/>
              <a:t>   </a:t>
            </a:r>
            <a:r>
              <a:rPr lang="en-US" altLang="zh-CN" sz="2400" dirty="0">
                <a:solidFill>
                  <a:srgbClr val="000090"/>
                </a:solidFill>
              </a:rPr>
              <a:t>  NOAUDIT  ALTER</a:t>
            </a:r>
            <a:r>
              <a:rPr lang="zh-CN" altLang="en-US" sz="2400" dirty="0">
                <a:solidFill>
                  <a:srgbClr val="000090"/>
                </a:solidFill>
              </a:rPr>
              <a:t>，</a:t>
            </a:r>
            <a:r>
              <a:rPr lang="en-US" altLang="zh-CN" sz="2400" dirty="0">
                <a:solidFill>
                  <a:srgbClr val="000090"/>
                </a:solidFill>
              </a:rPr>
              <a:t>UPDATE  ON  SC</a:t>
            </a:r>
            <a:r>
              <a:rPr lang="zh-CN" altLang="en-US" sz="2400" dirty="0">
                <a:solidFill>
                  <a:srgbClr val="000090"/>
                </a:solidFill>
              </a:rPr>
              <a:t>；</a:t>
            </a:r>
          </a:p>
          <a:p>
            <a:pPr>
              <a:lnSpc>
                <a:spcPct val="170000"/>
              </a:lnSpc>
            </a:pPr>
            <a:endParaRPr lang="zh-CN" alt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34</a:t>
            </a:fld>
            <a:endParaRPr lang="en-US" altLang="zh-CN"/>
          </a:p>
        </p:txBody>
      </p:sp>
    </p:spTree>
    <p:extLst>
      <p:ext uri="{BB962C8B-B14F-4D97-AF65-F5344CB8AC3E}">
        <p14:creationId xmlns:p14="http://schemas.microsoft.com/office/powerpoint/2010/main" val="24518601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4.5 </a:t>
            </a:r>
            <a:r>
              <a:rPr lang="zh-CN" altLang="en-US" dirty="0" smtClean="0"/>
              <a:t>数据加密</a:t>
            </a:r>
            <a:r>
              <a:rPr lang="en-US" altLang="zh-CN" dirty="0" smtClean="0"/>
              <a:t> </a:t>
            </a:r>
            <a:endParaRPr lang="en-US" dirty="0"/>
          </a:p>
        </p:txBody>
      </p:sp>
      <p:sp>
        <p:nvSpPr>
          <p:cNvPr id="3" name="Content Placeholder 2"/>
          <p:cNvSpPr>
            <a:spLocks noGrp="1"/>
          </p:cNvSpPr>
          <p:nvPr>
            <p:ph idx="1"/>
          </p:nvPr>
        </p:nvSpPr>
        <p:spPr>
          <a:xfrm>
            <a:off x="685800" y="908720"/>
            <a:ext cx="7797800" cy="5263481"/>
          </a:xfrm>
        </p:spPr>
        <p:txBody>
          <a:bodyPr/>
          <a:lstStyle/>
          <a:p>
            <a:pPr marL="0" indent="0">
              <a:lnSpc>
                <a:spcPct val="105000"/>
              </a:lnSpc>
              <a:spcBef>
                <a:spcPct val="20000"/>
              </a:spcBef>
              <a:buNone/>
            </a:pPr>
            <a:r>
              <a:rPr lang="en-US" altLang="zh-CN" sz="2400" dirty="0"/>
              <a:t>1. </a:t>
            </a:r>
            <a:r>
              <a:rPr lang="zh-CN" altLang="en-US" sz="2400" dirty="0"/>
              <a:t>思想</a:t>
            </a:r>
            <a:endParaRPr lang="en-US" altLang="zh-CN" sz="2400" dirty="0"/>
          </a:p>
          <a:p>
            <a:pPr marL="0" indent="0">
              <a:lnSpc>
                <a:spcPct val="105000"/>
              </a:lnSpc>
              <a:spcBef>
                <a:spcPct val="20000"/>
              </a:spcBef>
              <a:buNone/>
            </a:pPr>
            <a:r>
              <a:rPr lang="zh-CN" altLang="en-US" sz="2400" dirty="0"/>
              <a:t>数据库中的数据以密码形式存放，使用时由用户设计的解码程序将其转换成用户可读的数据。这样，数据库中的数据即使被窃取，也只能是一些无法辨认</a:t>
            </a:r>
            <a:r>
              <a:rPr lang="zh-CN" altLang="en-US" sz="2400" dirty="0" smtClean="0"/>
              <a:t>的代码。</a:t>
            </a:r>
            <a:endParaRPr lang="en-US" altLang="zh-CN" sz="2400" dirty="0"/>
          </a:p>
          <a:p>
            <a:pPr marL="0" indent="0">
              <a:buNone/>
            </a:pPr>
            <a:endParaRPr lang="en-US" sz="2400" dirty="0" smtClean="0"/>
          </a:p>
          <a:p>
            <a:pPr marL="0" indent="0">
              <a:buNone/>
            </a:pPr>
            <a:endParaRPr lang="en-US" sz="2400" dirty="0"/>
          </a:p>
          <a:p>
            <a:pPr marL="0" indent="0">
              <a:buNone/>
            </a:pPr>
            <a:endParaRPr lang="en-US" sz="2400" dirty="0" smtClean="0"/>
          </a:p>
          <a:p>
            <a:pPr>
              <a:spcBef>
                <a:spcPct val="50000"/>
              </a:spcBef>
              <a:buClr>
                <a:schemeClr val="tx2"/>
              </a:buClr>
              <a:buSzPct val="90000"/>
              <a:buNone/>
            </a:pPr>
            <a:endParaRPr lang="en-US" altLang="zh-CN" sz="2400" dirty="0" smtClean="0"/>
          </a:p>
          <a:p>
            <a:pPr>
              <a:spcBef>
                <a:spcPct val="50000"/>
              </a:spcBef>
              <a:buClr>
                <a:schemeClr val="tx2"/>
              </a:buClr>
              <a:buSzPct val="90000"/>
              <a:buNone/>
            </a:pPr>
            <a:r>
              <a:rPr lang="en-US" altLang="zh-CN" sz="2400" dirty="0" smtClean="0"/>
              <a:t>2</a:t>
            </a:r>
            <a:r>
              <a:rPr lang="en-US" altLang="zh-CN" sz="2400" dirty="0"/>
              <a:t>. </a:t>
            </a:r>
            <a:r>
              <a:rPr lang="zh-CN" altLang="en-US" sz="2400" dirty="0" smtClean="0"/>
              <a:t>加密方法</a:t>
            </a:r>
            <a:r>
              <a:rPr lang="zh-CN" altLang="zh-CN" sz="2400" dirty="0"/>
              <a:t>：</a:t>
            </a:r>
            <a:r>
              <a:rPr lang="zh-CN" altLang="en-US" sz="2400" dirty="0" smtClean="0"/>
              <a:t>信息编码，信息换位，信息替换等</a:t>
            </a:r>
            <a:endParaRPr lang="en-US" altLang="zh-CN" sz="2400" dirty="0"/>
          </a:p>
          <a:p>
            <a:pPr marL="0" indent="0">
              <a:buNone/>
            </a:pPr>
            <a:r>
              <a:rPr lang="en-US" altLang="zh-CN" sz="2400" dirty="0" smtClean="0"/>
              <a:t>3. </a:t>
            </a:r>
            <a:r>
              <a:rPr lang="zh-CN" altLang="en-US" sz="2400" dirty="0" smtClean="0"/>
              <a:t>数据库加密：存储加密、传输加密</a:t>
            </a:r>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35</a:t>
            </a:fld>
            <a:endParaRPr lang="en-US" altLang="zh-CN"/>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743200"/>
            <a:ext cx="6324600"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51357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4.6 </a:t>
            </a:r>
            <a:r>
              <a:rPr lang="zh-CN" altLang="en-US" dirty="0" smtClean="0"/>
              <a:t>其他安全性保护</a:t>
            </a:r>
            <a:endParaRPr lang="en-US" dirty="0"/>
          </a:p>
        </p:txBody>
      </p:sp>
      <p:sp>
        <p:nvSpPr>
          <p:cNvPr id="3" name="Content Placeholder 2"/>
          <p:cNvSpPr>
            <a:spLocks noGrp="1"/>
          </p:cNvSpPr>
          <p:nvPr>
            <p:ph idx="1"/>
          </p:nvPr>
        </p:nvSpPr>
        <p:spPr/>
        <p:txBody>
          <a:bodyPr/>
          <a:lstStyle/>
          <a:p>
            <a:r>
              <a:rPr lang="zh-CN" altLang="en-US" sz="2400" dirty="0"/>
              <a:t>统计数据库</a:t>
            </a:r>
          </a:p>
          <a:p>
            <a:pPr lvl="1"/>
            <a:r>
              <a:rPr lang="zh-CN" altLang="en-US" dirty="0"/>
              <a:t>允许用户查询</a:t>
            </a:r>
            <a:r>
              <a:rPr lang="zh-CN" altLang="en-US" dirty="0">
                <a:solidFill>
                  <a:srgbClr val="FF66FF"/>
                </a:solidFill>
              </a:rPr>
              <a:t>聚集</a:t>
            </a:r>
            <a:r>
              <a:rPr lang="zh-CN" altLang="en-US" dirty="0"/>
              <a:t>类型的信息（如合计、平均值等）</a:t>
            </a:r>
          </a:p>
          <a:p>
            <a:pPr lvl="1"/>
            <a:r>
              <a:rPr lang="zh-CN" altLang="en-US" dirty="0"/>
              <a:t>不允许查询</a:t>
            </a:r>
            <a:r>
              <a:rPr lang="zh-CN" altLang="en-US" dirty="0">
                <a:solidFill>
                  <a:srgbClr val="FF66FF"/>
                </a:solidFill>
              </a:rPr>
              <a:t>单个</a:t>
            </a:r>
            <a:r>
              <a:rPr lang="zh-CN" altLang="en-US" dirty="0"/>
              <a:t>记录信息</a:t>
            </a:r>
          </a:p>
          <a:p>
            <a:pPr lvl="1"/>
            <a:endParaRPr lang="zh-CN" altLang="en-US" dirty="0"/>
          </a:p>
          <a:p>
            <a:r>
              <a:rPr lang="zh-CN" altLang="en-US" sz="2400" dirty="0" smtClean="0"/>
              <a:t>数据库中</a:t>
            </a:r>
            <a:r>
              <a:rPr lang="zh-CN" altLang="en-US" sz="2400" dirty="0"/>
              <a:t>特殊的安全性问题</a:t>
            </a:r>
          </a:p>
          <a:p>
            <a:pPr lvl="1"/>
            <a:r>
              <a:rPr lang="zh-CN" altLang="en-US" dirty="0"/>
              <a:t> 隐蔽的信息通道</a:t>
            </a:r>
          </a:p>
          <a:p>
            <a:pPr lvl="1"/>
            <a:r>
              <a:rPr lang="zh-CN" altLang="en-US" dirty="0"/>
              <a:t> 能从合法的查询中推导出不合法的信息</a:t>
            </a:r>
          </a:p>
          <a:p>
            <a:endParaRPr lang="en-US" sz="2400" dirty="0" smtClean="0"/>
          </a:p>
          <a:p>
            <a:r>
              <a:rPr lang="zh-CN" altLang="en-US" sz="2400" dirty="0" smtClean="0"/>
              <a:t>措施：</a:t>
            </a:r>
            <a:endParaRPr lang="en-US" altLang="zh-CN" sz="2400" dirty="0" smtClean="0"/>
          </a:p>
          <a:p>
            <a:pPr lvl="1">
              <a:buNone/>
            </a:pPr>
            <a:r>
              <a:rPr lang="zh-CN" altLang="en-US" dirty="0" smtClean="0"/>
              <a:t>规则</a:t>
            </a:r>
            <a:r>
              <a:rPr lang="en-US" altLang="zh-CN" dirty="0"/>
              <a:t>1</a:t>
            </a:r>
            <a:r>
              <a:rPr lang="zh-CN" altLang="en-US" dirty="0"/>
              <a:t>：任何查询至少要涉及</a:t>
            </a:r>
            <a:r>
              <a:rPr lang="en-US" altLang="zh-CN" dirty="0"/>
              <a:t>N(N</a:t>
            </a:r>
            <a:r>
              <a:rPr lang="zh-CN" altLang="en-US" dirty="0"/>
              <a:t>足够大</a:t>
            </a:r>
            <a:r>
              <a:rPr lang="en-US" altLang="zh-CN" dirty="0"/>
              <a:t>)</a:t>
            </a:r>
            <a:r>
              <a:rPr lang="zh-CN" altLang="en-US" dirty="0"/>
              <a:t>个</a:t>
            </a:r>
            <a:r>
              <a:rPr lang="zh-CN" altLang="en-US" dirty="0" smtClean="0"/>
              <a:t>以上的记录</a:t>
            </a:r>
            <a:endParaRPr lang="zh-CN" altLang="en-US" dirty="0"/>
          </a:p>
          <a:p>
            <a:pPr lvl="1">
              <a:buNone/>
            </a:pPr>
            <a:r>
              <a:rPr lang="zh-CN" altLang="en-US" dirty="0" smtClean="0"/>
              <a:t>规则</a:t>
            </a:r>
            <a:r>
              <a:rPr lang="en-US" altLang="zh-CN" dirty="0"/>
              <a:t>2</a:t>
            </a:r>
            <a:r>
              <a:rPr lang="zh-CN" altLang="en-US" dirty="0"/>
              <a:t>：任意两个查询的相交数据项不能超过</a:t>
            </a:r>
            <a:r>
              <a:rPr lang="en-US" altLang="zh-CN" dirty="0"/>
              <a:t>M</a:t>
            </a:r>
            <a:r>
              <a:rPr lang="zh-CN" altLang="en-US" dirty="0" smtClean="0"/>
              <a:t>个</a:t>
            </a:r>
            <a:endParaRPr lang="zh-CN" altLang="en-US" dirty="0"/>
          </a:p>
          <a:p>
            <a:pPr lvl="1">
              <a:buNone/>
            </a:pPr>
            <a:r>
              <a:rPr lang="zh-CN" altLang="en-US" dirty="0"/>
              <a:t>规则</a:t>
            </a:r>
            <a:r>
              <a:rPr lang="en-US" altLang="zh-CN" dirty="0"/>
              <a:t>3</a:t>
            </a:r>
            <a:r>
              <a:rPr lang="zh-CN" altLang="en-US" dirty="0"/>
              <a:t>：任一用户的查询次数不能超过</a:t>
            </a:r>
            <a:r>
              <a:rPr lang="en-US" altLang="zh-CN" dirty="0"/>
              <a:t>1+(N-2)/M</a:t>
            </a:r>
          </a:p>
          <a:p>
            <a:pPr lvl="1"/>
            <a:endParaRPr lang="en-US"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36</a:t>
            </a:fld>
            <a:endParaRPr lang="en-US" altLang="zh-CN"/>
          </a:p>
        </p:txBody>
      </p:sp>
    </p:spTree>
    <p:extLst>
      <p:ext uri="{BB962C8B-B14F-4D97-AF65-F5344CB8AC3E}">
        <p14:creationId xmlns:p14="http://schemas.microsoft.com/office/powerpoint/2010/main" val="35158049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blinds(horizontal)">
                                      <p:cBhvr>
                                        <p:cTn id="35" dur="500"/>
                                        <p:tgtEl>
                                          <p:spTgt spid="3">
                                            <p:txEl>
                                              <p:pRg st="10" end="10"/>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blinds(horizontal)">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olidFill>
                  <a:srgbClr val="0000FF"/>
                </a:solidFill>
              </a:rPr>
              <a:t>练习</a:t>
            </a:r>
            <a:endParaRPr lang="en-US" dirty="0">
              <a:solidFill>
                <a:srgbClr val="0000FF"/>
              </a:solidFill>
            </a:endParaRPr>
          </a:p>
        </p:txBody>
      </p:sp>
      <p:sp>
        <p:nvSpPr>
          <p:cNvPr id="3" name="Content Placeholder 2"/>
          <p:cNvSpPr>
            <a:spLocks noGrp="1"/>
          </p:cNvSpPr>
          <p:nvPr>
            <p:ph idx="1"/>
          </p:nvPr>
        </p:nvSpPr>
        <p:spPr/>
        <p:txBody>
          <a:bodyPr/>
          <a:lstStyle/>
          <a:p>
            <a:pPr>
              <a:lnSpc>
                <a:spcPct val="120000"/>
              </a:lnSpc>
            </a:pPr>
            <a:r>
              <a:rPr lang="zh-TW" altLang="en-US" b="1" dirty="0" smtClean="0"/>
              <a:t>以下关于数据库</a:t>
            </a:r>
            <a:r>
              <a:rPr lang="zh-TW" altLang="en-US" b="1" dirty="0"/>
              <a:t>安全的说法</a:t>
            </a:r>
            <a:r>
              <a:rPr lang="zh-TW" altLang="en-US" b="1" dirty="0">
                <a:solidFill>
                  <a:srgbClr val="FF0000"/>
                </a:solidFill>
              </a:rPr>
              <a:t>错误</a:t>
            </a:r>
            <a:r>
              <a:rPr lang="zh-TW" altLang="en-US" b="1" dirty="0"/>
              <a:t>的是？   </a:t>
            </a:r>
            <a:endParaRPr lang="en-US" altLang="zh-TW" b="1" dirty="0" smtClean="0"/>
          </a:p>
          <a:p>
            <a:pPr marL="274637" lvl="1" indent="0">
              <a:lnSpc>
                <a:spcPct val="120000"/>
              </a:lnSpc>
              <a:buNone/>
            </a:pPr>
            <a:r>
              <a:rPr lang="en-US" altLang="zh-TW" b="1" dirty="0" smtClean="0"/>
              <a:t>A</a:t>
            </a:r>
            <a:r>
              <a:rPr lang="en-US" altLang="zh-TW" b="1" dirty="0"/>
              <a:t>. </a:t>
            </a:r>
            <a:r>
              <a:rPr lang="zh-TW" altLang="en-US" b="1" dirty="0"/>
              <a:t>数据库系统的安全性很大程度上依赖于 </a:t>
            </a:r>
            <a:r>
              <a:rPr lang="en-US" altLang="zh-TW" b="1" dirty="0"/>
              <a:t>DBMS </a:t>
            </a:r>
            <a:r>
              <a:rPr lang="zh-TW" altLang="en-US" b="1" dirty="0"/>
              <a:t>的安全机制 </a:t>
            </a:r>
            <a:endParaRPr lang="en-US" altLang="zh-TW" b="1" dirty="0" smtClean="0"/>
          </a:p>
          <a:p>
            <a:pPr marL="274637" lvl="1" indent="0">
              <a:lnSpc>
                <a:spcPct val="120000"/>
              </a:lnSpc>
              <a:buNone/>
            </a:pPr>
            <a:r>
              <a:rPr lang="en-US" altLang="zh-TW" b="1" dirty="0"/>
              <a:t>B. </a:t>
            </a:r>
            <a:r>
              <a:rPr lang="zh-TW" altLang="en-US" b="1" dirty="0"/>
              <a:t>许多数据库系统在操作系统下以文件形式进行管理，</a:t>
            </a:r>
            <a:r>
              <a:rPr lang="zh-TW" altLang="en-US" b="1" dirty="0" smtClean="0"/>
              <a:t>因此利用操作系统漏洞可以窃取数据库</a:t>
            </a:r>
            <a:r>
              <a:rPr lang="zh-TW" altLang="en-US" b="1" dirty="0"/>
              <a:t>文件   </a:t>
            </a:r>
            <a:endParaRPr lang="en-US" altLang="zh-TW" b="1" dirty="0" smtClean="0"/>
          </a:p>
          <a:p>
            <a:pPr marL="274637" lvl="1" indent="0">
              <a:lnSpc>
                <a:spcPct val="120000"/>
              </a:lnSpc>
              <a:buNone/>
            </a:pPr>
            <a:r>
              <a:rPr lang="en-US" altLang="zh-TW" b="1" dirty="0" smtClean="0"/>
              <a:t>C</a:t>
            </a:r>
            <a:r>
              <a:rPr lang="en-US" altLang="zh-TW" b="1" dirty="0"/>
              <a:t>. </a:t>
            </a:r>
            <a:r>
              <a:rPr lang="zh-TW" altLang="en-US" b="1" dirty="0"/>
              <a:t>为了防止数据库中的信息被盗取，在操作系统层次对文件进行加密是唯一从</a:t>
            </a:r>
            <a:r>
              <a:rPr lang="zh-TW" altLang="en-US" b="1" dirty="0" smtClean="0"/>
              <a:t>根本上解决问题</a:t>
            </a:r>
            <a:r>
              <a:rPr lang="zh-TW" altLang="en-US" b="1" dirty="0"/>
              <a:t>的手段   </a:t>
            </a:r>
            <a:endParaRPr lang="en-US" altLang="zh-TW" b="1" dirty="0" smtClean="0"/>
          </a:p>
          <a:p>
            <a:pPr marL="274637" lvl="1" indent="0">
              <a:lnSpc>
                <a:spcPct val="120000"/>
              </a:lnSpc>
              <a:buNone/>
            </a:pPr>
            <a:r>
              <a:rPr lang="en-US" altLang="zh-TW" b="1" dirty="0" smtClean="0"/>
              <a:t>D</a:t>
            </a:r>
            <a:r>
              <a:rPr lang="en-US" altLang="zh-TW" b="1" dirty="0"/>
              <a:t>. </a:t>
            </a:r>
            <a:r>
              <a:rPr lang="zh-TW" altLang="en-US" b="1" dirty="0"/>
              <a:t>数据库的安全需要在网络系统、操作系统和数据库管理系统三个方面进行保护 </a:t>
            </a:r>
            <a:endParaRPr lang="en-US" b="1" dirty="0"/>
          </a:p>
          <a:p>
            <a:pPr>
              <a:lnSpc>
                <a:spcPct val="120000"/>
              </a:lnSpc>
            </a:pPr>
            <a:endParaRPr lang="en-US" b="1"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37</a:t>
            </a:fld>
            <a:endParaRPr lang="en-US" altLang="zh-CN"/>
          </a:p>
        </p:txBody>
      </p:sp>
    </p:spTree>
    <p:extLst>
      <p:ext uri="{BB962C8B-B14F-4D97-AF65-F5344CB8AC3E}">
        <p14:creationId xmlns:p14="http://schemas.microsoft.com/office/powerpoint/2010/main" val="10118735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DB1E3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olidFill>
                  <a:srgbClr val="0000FF"/>
                </a:solidFill>
              </a:rPr>
              <a:t>练习</a:t>
            </a:r>
            <a:endParaRPr lang="en-US" dirty="0">
              <a:solidFill>
                <a:srgbClr val="0000FF"/>
              </a:solidFill>
            </a:endParaRPr>
          </a:p>
        </p:txBody>
      </p:sp>
      <p:sp>
        <p:nvSpPr>
          <p:cNvPr id="3" name="Content Placeholder 2"/>
          <p:cNvSpPr>
            <a:spLocks noGrp="1"/>
          </p:cNvSpPr>
          <p:nvPr>
            <p:ph idx="1"/>
          </p:nvPr>
        </p:nvSpPr>
        <p:spPr>
          <a:xfrm>
            <a:off x="552819" y="908720"/>
            <a:ext cx="8362283" cy="5263481"/>
          </a:xfrm>
        </p:spPr>
        <p:txBody>
          <a:bodyPr/>
          <a:lstStyle/>
          <a:p>
            <a:r>
              <a:rPr lang="zh-TW" altLang="en-US" sz="2400" b="1" dirty="0" smtClean="0"/>
              <a:t>下面关于访问</a:t>
            </a:r>
            <a:r>
              <a:rPr lang="zh-TW" altLang="en-US" sz="2400" b="1" dirty="0"/>
              <a:t>控制模型的说法</a:t>
            </a:r>
            <a:r>
              <a:rPr lang="zh-TW" altLang="en-US" sz="2400" b="1" dirty="0">
                <a:solidFill>
                  <a:srgbClr val="FF0000"/>
                </a:solidFill>
              </a:rPr>
              <a:t>不</a:t>
            </a:r>
            <a:r>
              <a:rPr lang="zh-TW" altLang="en-US" sz="2400" b="1" dirty="0"/>
              <a:t>正确的是：   </a:t>
            </a:r>
            <a:endParaRPr lang="en-US" altLang="zh-TW" sz="2400" b="1" dirty="0" smtClean="0"/>
          </a:p>
          <a:p>
            <a:pPr marL="274637" lvl="1" indent="0">
              <a:buNone/>
            </a:pPr>
            <a:r>
              <a:rPr lang="en-US" altLang="zh-TW" b="1" dirty="0" smtClean="0"/>
              <a:t>A</a:t>
            </a:r>
            <a:r>
              <a:rPr lang="en-US" altLang="zh-TW" b="1" dirty="0"/>
              <a:t>. DAC </a:t>
            </a:r>
            <a:r>
              <a:rPr lang="zh-TW" altLang="en-US" b="1" dirty="0"/>
              <a:t>模型中主体对它所属的对象和运行的程序拥有全部的控制权。   </a:t>
            </a:r>
            <a:endParaRPr lang="en-US" altLang="zh-TW" b="1" dirty="0" smtClean="0"/>
          </a:p>
          <a:p>
            <a:pPr marL="274637" lvl="1" indent="0">
              <a:buNone/>
            </a:pPr>
            <a:r>
              <a:rPr lang="en-US" altLang="zh-TW" b="1" dirty="0" smtClean="0"/>
              <a:t>B</a:t>
            </a:r>
            <a:r>
              <a:rPr lang="en-US" altLang="zh-TW" b="1" dirty="0"/>
              <a:t>. DAC </a:t>
            </a:r>
            <a:r>
              <a:rPr lang="zh-TW" altLang="en-US" b="1" dirty="0"/>
              <a:t>实现提供了一个基于“</a:t>
            </a:r>
            <a:r>
              <a:rPr lang="en-US" altLang="zh-TW" b="1" dirty="0"/>
              <a:t>need-to-know”</a:t>
            </a:r>
            <a:r>
              <a:rPr lang="zh-TW" altLang="en-US" b="1" dirty="0"/>
              <a:t>的访问授权的方法，默认拒绝任</a:t>
            </a:r>
            <a:r>
              <a:rPr lang="zh-TW" altLang="en-US" b="1" dirty="0" smtClean="0"/>
              <a:t>何人的访问</a:t>
            </a:r>
            <a:r>
              <a:rPr lang="zh-TW" altLang="en-US" b="1" dirty="0"/>
              <a:t>。访问许可必须被显式地赋予访问者。   </a:t>
            </a:r>
            <a:endParaRPr lang="en-US" altLang="zh-TW" b="1" dirty="0" smtClean="0"/>
          </a:p>
          <a:p>
            <a:pPr marL="274637" lvl="1" indent="0">
              <a:buNone/>
            </a:pPr>
            <a:r>
              <a:rPr lang="en-US" altLang="zh-TW" b="1" dirty="0" smtClean="0"/>
              <a:t>C</a:t>
            </a:r>
            <a:r>
              <a:rPr lang="zh-TW" altLang="en-US" b="1" dirty="0"/>
              <a:t>．在 </a:t>
            </a:r>
            <a:r>
              <a:rPr lang="en-US" altLang="zh-TW" b="1" dirty="0"/>
              <a:t>MAC </a:t>
            </a:r>
            <a:r>
              <a:rPr lang="zh-TW" altLang="en-US" b="1" dirty="0"/>
              <a:t>这种模型里，管理员管理访问控制。管理员制定策略，</a:t>
            </a:r>
            <a:r>
              <a:rPr lang="zh-TW" altLang="en-US" b="1" dirty="0" smtClean="0"/>
              <a:t>策略定义了哪个主体能访问哪个对</a:t>
            </a:r>
            <a:r>
              <a:rPr lang="zh-TW" altLang="en-US" b="1" dirty="0"/>
              <a:t>象。但用户可以改变它。   </a:t>
            </a:r>
            <a:endParaRPr lang="en-US" altLang="zh-TW" b="1" dirty="0" smtClean="0"/>
          </a:p>
          <a:p>
            <a:pPr marL="274637" lvl="1" indent="0">
              <a:buNone/>
            </a:pPr>
            <a:r>
              <a:rPr lang="en-US" altLang="zh-TW" b="1" dirty="0" smtClean="0"/>
              <a:t>D</a:t>
            </a:r>
            <a:r>
              <a:rPr lang="zh-TW" altLang="en-US" b="1" dirty="0" smtClean="0"/>
              <a:t>．</a:t>
            </a:r>
            <a:r>
              <a:rPr lang="en-US" altLang="zh-TW" b="1" dirty="0" smtClean="0"/>
              <a:t>RBAC </a:t>
            </a:r>
            <a:r>
              <a:rPr lang="zh-TW" altLang="en-US" b="1" dirty="0"/>
              <a:t>模型中管理员定义一系列角色（</a:t>
            </a:r>
            <a:r>
              <a:rPr lang="en-US" altLang="zh-TW" b="1" dirty="0"/>
              <a:t>roles</a:t>
            </a:r>
            <a:r>
              <a:rPr lang="zh-TW" altLang="en-US" b="1" dirty="0"/>
              <a:t>）并把它们赋予主体。</a:t>
            </a:r>
            <a:r>
              <a:rPr lang="zh-TW" altLang="en-US" b="1" dirty="0" smtClean="0"/>
              <a:t>系统进程和普通用户</a:t>
            </a:r>
            <a:r>
              <a:rPr lang="zh-TW" altLang="en-US" b="1" dirty="0"/>
              <a:t>可能有不同的角色。设置对象为某个类型，主体具有相应</a:t>
            </a:r>
            <a:r>
              <a:rPr lang="zh-TW" altLang="en-US" b="1" dirty="0" smtClean="0"/>
              <a:t>的角色就可以访问它</a:t>
            </a:r>
            <a:r>
              <a:rPr lang="zh-TW" altLang="en-US" b="1" dirty="0"/>
              <a:t>。</a:t>
            </a:r>
            <a:endParaRPr lang="en-US" b="1" dirty="0"/>
          </a:p>
          <a:p>
            <a:endParaRPr lang="en-US" sz="2400" b="1"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38</a:t>
            </a:fld>
            <a:endParaRPr lang="en-US" altLang="zh-CN"/>
          </a:p>
        </p:txBody>
      </p:sp>
    </p:spTree>
    <p:extLst>
      <p:ext uri="{BB962C8B-B14F-4D97-AF65-F5344CB8AC3E}">
        <p14:creationId xmlns:p14="http://schemas.microsoft.com/office/powerpoint/2010/main" val="425092725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小结</a:t>
            </a:r>
            <a:endParaRPr lang="en-US" dirty="0"/>
          </a:p>
        </p:txBody>
      </p:sp>
      <p:sp>
        <p:nvSpPr>
          <p:cNvPr id="3" name="Content Placeholder 2"/>
          <p:cNvSpPr>
            <a:spLocks noGrp="1"/>
          </p:cNvSpPr>
          <p:nvPr>
            <p:ph idx="1"/>
          </p:nvPr>
        </p:nvSpPr>
        <p:spPr/>
        <p:txBody>
          <a:bodyPr/>
          <a:lstStyle/>
          <a:p>
            <a:pPr algn="just">
              <a:spcBef>
                <a:spcPct val="20000"/>
              </a:spcBef>
              <a:buClr>
                <a:srgbClr val="FF9933"/>
              </a:buClr>
              <a:buSzPct val="75000"/>
              <a:buFont typeface="Wingdings" charset="0"/>
              <a:buChar char="t"/>
            </a:pPr>
            <a:r>
              <a:rPr lang="zh-CN" altLang="en-US" sz="2400" dirty="0"/>
              <a:t>介绍了数据库安全性定义和安全标准。</a:t>
            </a:r>
            <a:endParaRPr lang="en-US" altLang="zh-CN" sz="2400" dirty="0"/>
          </a:p>
          <a:p>
            <a:pPr algn="just">
              <a:spcBef>
                <a:spcPct val="20000"/>
              </a:spcBef>
              <a:buClr>
                <a:srgbClr val="FF9933"/>
              </a:buClr>
              <a:buSzPct val="75000"/>
              <a:buFont typeface="Wingdings" charset="0"/>
              <a:buChar char="t"/>
            </a:pPr>
            <a:r>
              <a:rPr lang="zh-CN" altLang="en-US" sz="2400" dirty="0"/>
              <a:t>数据库安全控制技术：</a:t>
            </a:r>
            <a:endParaRPr lang="en-US" altLang="zh-CN" sz="2400" dirty="0"/>
          </a:p>
          <a:p>
            <a:pPr lvl="1" algn="just">
              <a:spcBef>
                <a:spcPct val="20000"/>
              </a:spcBef>
              <a:buClr>
                <a:srgbClr val="FF9933"/>
              </a:buClr>
              <a:buSzPct val="75000"/>
              <a:buFont typeface="Wingdings" charset="0"/>
              <a:buChar char="t"/>
            </a:pPr>
            <a:r>
              <a:rPr lang="zh-CN" altLang="en-US" dirty="0"/>
              <a:t>用户标识和鉴别</a:t>
            </a:r>
            <a:endParaRPr lang="en-US" altLang="zh-CN" dirty="0"/>
          </a:p>
          <a:p>
            <a:pPr lvl="1" algn="just">
              <a:spcBef>
                <a:spcPct val="20000"/>
              </a:spcBef>
              <a:buClr>
                <a:srgbClr val="FF9933"/>
              </a:buClr>
              <a:buSzPct val="75000"/>
              <a:buFont typeface="Wingdings" charset="0"/>
              <a:buChar char="t"/>
            </a:pPr>
            <a:r>
              <a:rPr lang="zh-CN" altLang="en-US" dirty="0"/>
              <a:t>自主存取控制：</a:t>
            </a:r>
            <a:r>
              <a:rPr lang="en-US" altLang="zh-CN" dirty="0"/>
              <a:t>GRANT</a:t>
            </a:r>
            <a:r>
              <a:rPr lang="zh-CN" altLang="en-US" dirty="0"/>
              <a:t>和</a:t>
            </a:r>
            <a:r>
              <a:rPr lang="en-US" altLang="zh-CN" dirty="0"/>
              <a:t>REVOKE</a:t>
            </a:r>
            <a:r>
              <a:rPr lang="zh-CN" altLang="en-US" dirty="0"/>
              <a:t>语句</a:t>
            </a:r>
            <a:r>
              <a:rPr lang="zh-CN" altLang="en-US" dirty="0" smtClean="0"/>
              <a:t>，</a:t>
            </a:r>
            <a:endParaRPr lang="en-US" altLang="zh-CN" dirty="0" smtClean="0"/>
          </a:p>
          <a:p>
            <a:pPr lvl="1" algn="just">
              <a:spcBef>
                <a:spcPct val="20000"/>
              </a:spcBef>
              <a:buClr>
                <a:srgbClr val="FF9933"/>
              </a:buClr>
              <a:buSzPct val="75000"/>
              <a:buFont typeface="Wingdings" charset="0"/>
              <a:buChar char="t"/>
            </a:pPr>
            <a:r>
              <a:rPr lang="zh-CN" altLang="en-US" dirty="0" smtClean="0"/>
              <a:t>数据库</a:t>
            </a:r>
            <a:r>
              <a:rPr lang="zh-CN" altLang="en-US" dirty="0"/>
              <a:t>角</a:t>
            </a:r>
            <a:r>
              <a:rPr lang="zh-CN" altLang="en-US" dirty="0" smtClean="0"/>
              <a:t>色</a:t>
            </a:r>
            <a:r>
              <a:rPr lang="en-US" altLang="zh-CN" dirty="0" smtClean="0"/>
              <a:t>CREATE ROLE</a:t>
            </a:r>
            <a:endParaRPr lang="en-US" altLang="zh-CN" dirty="0"/>
          </a:p>
          <a:p>
            <a:pPr lvl="1" algn="just">
              <a:spcBef>
                <a:spcPct val="20000"/>
              </a:spcBef>
              <a:buClr>
                <a:srgbClr val="FF9933"/>
              </a:buClr>
              <a:buSzPct val="75000"/>
              <a:buFont typeface="Wingdings" charset="0"/>
              <a:buChar char="t"/>
            </a:pPr>
            <a:r>
              <a:rPr lang="zh-CN" altLang="en-US" dirty="0"/>
              <a:t>强制存取控制</a:t>
            </a:r>
            <a:endParaRPr lang="en-US" altLang="zh-CN" dirty="0"/>
          </a:p>
          <a:p>
            <a:pPr lvl="1" algn="just">
              <a:spcBef>
                <a:spcPct val="20000"/>
              </a:spcBef>
              <a:buClr>
                <a:srgbClr val="FF9933"/>
              </a:buClr>
              <a:buSzPct val="75000"/>
              <a:buFont typeface="Wingdings" charset="0"/>
              <a:buChar char="t"/>
            </a:pPr>
            <a:r>
              <a:rPr lang="zh-CN" altLang="en-US" dirty="0"/>
              <a:t>视图机制</a:t>
            </a:r>
            <a:endParaRPr lang="en-US" altLang="zh-CN" dirty="0"/>
          </a:p>
          <a:p>
            <a:pPr lvl="1" algn="just">
              <a:spcBef>
                <a:spcPct val="20000"/>
              </a:spcBef>
              <a:buClr>
                <a:srgbClr val="FF9933"/>
              </a:buClr>
              <a:buSzPct val="75000"/>
              <a:buFont typeface="Wingdings" charset="0"/>
              <a:buChar char="t"/>
            </a:pPr>
            <a:r>
              <a:rPr lang="zh-CN" altLang="en-US" dirty="0"/>
              <a:t>审计</a:t>
            </a:r>
            <a:endParaRPr lang="en-US" altLang="zh-CN" dirty="0"/>
          </a:p>
          <a:p>
            <a:pPr lvl="1" algn="just">
              <a:spcBef>
                <a:spcPct val="20000"/>
              </a:spcBef>
              <a:buClr>
                <a:srgbClr val="FF9933"/>
              </a:buClr>
              <a:buSzPct val="75000"/>
              <a:buFont typeface="Wingdings" charset="0"/>
              <a:buChar char="t"/>
            </a:pPr>
            <a:r>
              <a:rPr lang="zh-CN" altLang="en-US" dirty="0"/>
              <a:t>加密</a:t>
            </a:r>
            <a:endParaRPr lang="en-US" altLang="zh-CN" dirty="0"/>
          </a:p>
          <a:p>
            <a:endParaRPr lang="en-US" sz="2400" dirty="0" smtClean="0"/>
          </a:p>
          <a:p>
            <a:r>
              <a:rPr lang="zh-CN" altLang="en-US" sz="2400" dirty="0" smtClean="0">
                <a:solidFill>
                  <a:srgbClr val="FF0000"/>
                </a:solidFill>
              </a:rPr>
              <a:t>本章作业：</a:t>
            </a:r>
            <a:r>
              <a:rPr lang="en-US" altLang="zh-CN" sz="2400" dirty="0" smtClean="0">
                <a:solidFill>
                  <a:srgbClr val="FF0000"/>
                </a:solidFill>
              </a:rPr>
              <a:t>P155      6</a:t>
            </a:r>
            <a:r>
              <a:rPr lang="zh-CN" altLang="en-US" sz="2400" dirty="0" smtClean="0">
                <a:solidFill>
                  <a:srgbClr val="FF0000"/>
                </a:solidFill>
              </a:rPr>
              <a:t>，</a:t>
            </a:r>
            <a:r>
              <a:rPr lang="en-US" altLang="zh-CN" sz="2400" dirty="0" smtClean="0">
                <a:solidFill>
                  <a:srgbClr val="FF0000"/>
                </a:solidFill>
              </a:rPr>
              <a:t>7</a:t>
            </a:r>
            <a:endParaRPr lang="en-US" sz="2400" dirty="0">
              <a:solidFill>
                <a:srgbClr val="FF0000"/>
              </a:solidFill>
            </a:endParaRPr>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39</a:t>
            </a:fld>
            <a:endParaRPr lang="en-US" altLang="zh-CN"/>
          </a:p>
        </p:txBody>
      </p:sp>
    </p:spTree>
    <p:extLst>
      <p:ext uri="{BB962C8B-B14F-4D97-AF65-F5344CB8AC3E}">
        <p14:creationId xmlns:p14="http://schemas.microsoft.com/office/powerpoint/2010/main" val="16356050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4.1 </a:t>
            </a:r>
            <a:r>
              <a:rPr lang="zh-CN" altLang="en-US" dirty="0" smtClean="0"/>
              <a:t>安全性概述</a:t>
            </a:r>
            <a:endParaRPr lang="en-US" dirty="0"/>
          </a:p>
        </p:txBody>
      </p:sp>
      <p:sp>
        <p:nvSpPr>
          <p:cNvPr id="3" name="Content Placeholder 2"/>
          <p:cNvSpPr>
            <a:spLocks noGrp="1"/>
          </p:cNvSpPr>
          <p:nvPr>
            <p:ph idx="1"/>
          </p:nvPr>
        </p:nvSpPr>
        <p:spPr>
          <a:xfrm>
            <a:off x="685800" y="908720"/>
            <a:ext cx="7772400" cy="5263481"/>
          </a:xfrm>
        </p:spPr>
        <p:txBody>
          <a:bodyPr/>
          <a:lstStyle/>
          <a:p>
            <a:pPr algn="just">
              <a:lnSpc>
                <a:spcPct val="110000"/>
              </a:lnSpc>
              <a:spcBef>
                <a:spcPct val="20000"/>
              </a:spcBef>
              <a:buClr>
                <a:schemeClr val="folHlink"/>
              </a:buClr>
              <a:buSzPct val="60000"/>
              <a:buNone/>
            </a:pPr>
            <a:r>
              <a:rPr lang="en-US" altLang="zh-CN" dirty="0"/>
              <a:t>1. </a:t>
            </a:r>
            <a:r>
              <a:rPr lang="zh-CN" altLang="en-US" dirty="0"/>
              <a:t>定义</a:t>
            </a:r>
            <a:endParaRPr lang="en-US" altLang="zh-CN" dirty="0"/>
          </a:p>
          <a:p>
            <a:pPr marL="274637" lvl="1" indent="0" algn="just">
              <a:lnSpc>
                <a:spcPct val="110000"/>
              </a:lnSpc>
              <a:spcBef>
                <a:spcPct val="20000"/>
              </a:spcBef>
              <a:buClr>
                <a:srgbClr val="FFFFFF"/>
              </a:buClr>
              <a:buSzPct val="90000"/>
              <a:buNone/>
            </a:pPr>
            <a:r>
              <a:rPr lang="zh-CN" altLang="en-US" dirty="0"/>
              <a:t>数据库的安全性是指保护数据库以防止不合法的使用所造成的数据泄露、更改或破坏。</a:t>
            </a:r>
            <a:endParaRPr lang="en-US" altLang="zh-CN" dirty="0"/>
          </a:p>
          <a:p>
            <a:pPr algn="just">
              <a:lnSpc>
                <a:spcPct val="110000"/>
              </a:lnSpc>
              <a:spcBef>
                <a:spcPct val="20000"/>
              </a:spcBef>
              <a:buClr>
                <a:schemeClr val="folHlink"/>
              </a:buClr>
              <a:buSzPct val="60000"/>
              <a:buNone/>
            </a:pPr>
            <a:r>
              <a:rPr lang="en-US" altLang="zh-CN" dirty="0"/>
              <a:t>2. </a:t>
            </a:r>
            <a:r>
              <a:rPr lang="zh-CN" altLang="en-US" dirty="0"/>
              <a:t>重要性</a:t>
            </a:r>
            <a:endParaRPr lang="en-US" altLang="zh-CN" dirty="0"/>
          </a:p>
          <a:p>
            <a:pPr marL="274637" lvl="1" indent="0" algn="just">
              <a:lnSpc>
                <a:spcPct val="110000"/>
              </a:lnSpc>
              <a:spcBef>
                <a:spcPct val="20000"/>
              </a:spcBef>
              <a:buClr>
                <a:srgbClr val="FFFFFF"/>
              </a:buClr>
              <a:buSzPct val="90000"/>
              <a:buNone/>
            </a:pPr>
            <a:r>
              <a:rPr lang="zh-CN" altLang="en-US" dirty="0" smtClean="0"/>
              <a:t>系统</a:t>
            </a:r>
            <a:r>
              <a:rPr lang="zh-CN" altLang="en-US" dirty="0"/>
              <a:t>的安全保护措施是否有效是数据库系统的主要性能指标之一。</a:t>
            </a:r>
            <a:endParaRPr lang="en-US" altLang="zh-CN" dirty="0"/>
          </a:p>
          <a:p>
            <a:pPr algn="just">
              <a:lnSpc>
                <a:spcPct val="110000"/>
              </a:lnSpc>
              <a:spcBef>
                <a:spcPct val="20000"/>
              </a:spcBef>
              <a:buClr>
                <a:schemeClr val="folHlink"/>
              </a:buClr>
              <a:buSzPct val="60000"/>
              <a:buNone/>
            </a:pPr>
            <a:r>
              <a:rPr lang="en-US" altLang="zh-CN" dirty="0"/>
              <a:t>3. </a:t>
            </a:r>
            <a:r>
              <a:rPr lang="zh-CN" altLang="en-US" dirty="0"/>
              <a:t>计算机系统三类</a:t>
            </a:r>
            <a:r>
              <a:rPr lang="zh-CN" altLang="en-US" dirty="0" smtClean="0"/>
              <a:t>安全性问题</a:t>
            </a:r>
            <a:endParaRPr lang="en-US" altLang="zh-CN" dirty="0"/>
          </a:p>
          <a:p>
            <a:pPr lvl="1" algn="just">
              <a:lnSpc>
                <a:spcPct val="110000"/>
              </a:lnSpc>
              <a:spcBef>
                <a:spcPct val="20000"/>
              </a:spcBef>
              <a:buClr>
                <a:schemeClr val="folHlink"/>
              </a:buClr>
              <a:buSzPct val="60000"/>
              <a:buNone/>
            </a:pPr>
            <a:r>
              <a:rPr lang="zh-CN" altLang="en-US" dirty="0" smtClean="0">
                <a:solidFill>
                  <a:srgbClr val="FF0000"/>
                </a:solidFill>
              </a:rPr>
              <a:t>技术安全</a:t>
            </a:r>
            <a:endParaRPr lang="en-US" altLang="zh-CN" dirty="0" smtClean="0">
              <a:solidFill>
                <a:srgbClr val="FF0000"/>
              </a:solidFill>
            </a:endParaRPr>
          </a:p>
          <a:p>
            <a:pPr lvl="1" algn="just">
              <a:lnSpc>
                <a:spcPct val="110000"/>
              </a:lnSpc>
              <a:spcBef>
                <a:spcPct val="20000"/>
              </a:spcBef>
              <a:buClr>
                <a:schemeClr val="folHlink"/>
              </a:buClr>
              <a:buSzPct val="60000"/>
              <a:buNone/>
            </a:pPr>
            <a:r>
              <a:rPr lang="zh-CN" altLang="en-US" dirty="0" smtClean="0"/>
              <a:t>管理安全</a:t>
            </a:r>
            <a:endParaRPr lang="en-US" altLang="zh-CN" dirty="0" smtClean="0"/>
          </a:p>
          <a:p>
            <a:pPr lvl="1" algn="just">
              <a:lnSpc>
                <a:spcPct val="110000"/>
              </a:lnSpc>
              <a:spcBef>
                <a:spcPct val="20000"/>
              </a:spcBef>
              <a:buClr>
                <a:schemeClr val="folHlink"/>
              </a:buClr>
              <a:buSzPct val="60000"/>
              <a:buNone/>
            </a:pPr>
            <a:r>
              <a:rPr lang="zh-CN" altLang="en-US" dirty="0" smtClean="0"/>
              <a:t>政策法律类</a:t>
            </a:r>
            <a:endParaRPr lang="en-US" altLang="zh-CN" dirty="0"/>
          </a:p>
          <a:p>
            <a:pPr lvl="1">
              <a:lnSpc>
                <a:spcPct val="110000"/>
              </a:lnSpc>
            </a:pPr>
            <a:endParaRPr lang="en-US"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4</a:t>
            </a:fld>
            <a:endParaRPr lang="en-US" altLang="zh-CN"/>
          </a:p>
        </p:txBody>
      </p:sp>
    </p:spTree>
    <p:extLst>
      <p:ext uri="{BB962C8B-B14F-4D97-AF65-F5344CB8AC3E}">
        <p14:creationId xmlns:p14="http://schemas.microsoft.com/office/powerpoint/2010/main" val="105893097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4.1.1 </a:t>
            </a:r>
            <a:r>
              <a:rPr lang="zh-CN" altLang="en-US" dirty="0" smtClean="0"/>
              <a:t>数据库的不安全因素</a:t>
            </a:r>
            <a:endParaRPr lang="en-US" dirty="0"/>
          </a:p>
        </p:txBody>
      </p:sp>
      <p:sp>
        <p:nvSpPr>
          <p:cNvPr id="3" name="Content Placeholder 2"/>
          <p:cNvSpPr>
            <a:spLocks noGrp="1"/>
          </p:cNvSpPr>
          <p:nvPr>
            <p:ph idx="1"/>
          </p:nvPr>
        </p:nvSpPr>
        <p:spPr>
          <a:xfrm>
            <a:off x="685800" y="1102072"/>
            <a:ext cx="7772400" cy="5070129"/>
          </a:xfrm>
        </p:spPr>
        <p:txBody>
          <a:bodyPr/>
          <a:lstStyle/>
          <a:p>
            <a:pPr marL="274637" lvl="1" indent="0">
              <a:buNone/>
            </a:pPr>
            <a:r>
              <a:rPr lang="en-US" altLang="zh-CN" sz="2800" dirty="0" smtClean="0"/>
              <a:t>1</a:t>
            </a:r>
            <a:r>
              <a:rPr lang="zh-CN" altLang="en-US" sz="2800" dirty="0" smtClean="0"/>
              <a:t>）非授权用户对数据库的恶意存取和破坏</a:t>
            </a:r>
            <a:endParaRPr lang="en-US" altLang="zh-CN" sz="2800" dirty="0" smtClean="0"/>
          </a:p>
          <a:p>
            <a:pPr lvl="1"/>
            <a:r>
              <a:rPr lang="zh-CN" altLang="en-US" sz="2800" dirty="0" smtClean="0"/>
              <a:t>安全措施：用户身份鉴别、存取控制、和视图等</a:t>
            </a:r>
            <a:endParaRPr lang="en-US" altLang="zh-CN" sz="2800" dirty="0" smtClean="0"/>
          </a:p>
          <a:p>
            <a:pPr lvl="1"/>
            <a:endParaRPr lang="en-US" altLang="zh-CN" sz="1000" dirty="0"/>
          </a:p>
          <a:p>
            <a:pPr marL="274637" lvl="1" indent="0">
              <a:buNone/>
            </a:pPr>
            <a:r>
              <a:rPr lang="en-US" altLang="zh-CN" sz="2800" dirty="0" smtClean="0"/>
              <a:t>2</a:t>
            </a:r>
            <a:r>
              <a:rPr lang="zh-CN" altLang="en-US" sz="2800" dirty="0" smtClean="0"/>
              <a:t>）数据库</a:t>
            </a:r>
            <a:r>
              <a:rPr lang="zh-CN" altLang="en-US" sz="2800" dirty="0"/>
              <a:t>中重要或敏感数据被泄</a:t>
            </a:r>
            <a:r>
              <a:rPr lang="zh-CN" altLang="en-US" sz="2800" dirty="0" smtClean="0"/>
              <a:t>露</a:t>
            </a:r>
            <a:endParaRPr lang="en-US" altLang="zh-CN" sz="2800" dirty="0" smtClean="0"/>
          </a:p>
          <a:p>
            <a:pPr lvl="1"/>
            <a:r>
              <a:rPr lang="zh-CN" altLang="en-US" sz="2800" dirty="0" smtClean="0"/>
              <a:t>安全措施：审计、日志、入侵检测等</a:t>
            </a:r>
            <a:endParaRPr lang="en-US" altLang="zh-CN" sz="2800" dirty="0" smtClean="0"/>
          </a:p>
          <a:p>
            <a:pPr lvl="1"/>
            <a:endParaRPr lang="en-US" altLang="zh-CN" sz="1000" dirty="0"/>
          </a:p>
          <a:p>
            <a:pPr marL="274637" lvl="1" indent="0">
              <a:buNone/>
            </a:pPr>
            <a:r>
              <a:rPr lang="en-US" altLang="zh-CN" sz="2800" dirty="0" smtClean="0"/>
              <a:t>3</a:t>
            </a:r>
            <a:r>
              <a:rPr lang="zh-CN" altLang="en-US" sz="2800" dirty="0" smtClean="0"/>
              <a:t>）安全环境的脆弱性</a:t>
            </a:r>
            <a:r>
              <a:rPr lang="zh-CN" altLang="zh-CN" sz="2800" dirty="0" smtClean="0"/>
              <a:t>，</a:t>
            </a:r>
            <a:r>
              <a:rPr lang="zh-CN" altLang="en-US" sz="2800" dirty="0" smtClean="0"/>
              <a:t>包括：硬件、</a:t>
            </a:r>
            <a:r>
              <a:rPr lang="en-US" altLang="zh-CN" sz="2800" dirty="0" smtClean="0"/>
              <a:t>OS</a:t>
            </a:r>
            <a:r>
              <a:rPr lang="zh-CN" altLang="en-US" sz="2800" dirty="0" smtClean="0"/>
              <a:t>、网络等。</a:t>
            </a:r>
            <a:endParaRPr lang="en-US" altLang="zh-CN" sz="2800" dirty="0" smtClean="0"/>
          </a:p>
          <a:p>
            <a:pPr lvl="1"/>
            <a:r>
              <a:rPr lang="zh-CN" altLang="en-US" sz="2800" dirty="0" smtClean="0"/>
              <a:t>可信计算机系统</a:t>
            </a:r>
            <a:endParaRPr lang="en-US" altLang="zh-CN" sz="2800" dirty="0"/>
          </a:p>
          <a:p>
            <a:endParaRPr lang="en-US"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5</a:t>
            </a:fld>
            <a:endParaRPr lang="en-US" altLang="zh-CN"/>
          </a:p>
        </p:txBody>
      </p:sp>
    </p:spTree>
    <p:extLst>
      <p:ext uri="{BB962C8B-B14F-4D97-AF65-F5344CB8AC3E}">
        <p14:creationId xmlns:p14="http://schemas.microsoft.com/office/powerpoint/2010/main" val="19345549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4.1.2 </a:t>
            </a:r>
            <a:r>
              <a:rPr lang="zh-CN" altLang="en-US" dirty="0" smtClean="0"/>
              <a:t>安全标准简介</a:t>
            </a:r>
            <a:endParaRPr lang="en-US" dirty="0"/>
          </a:p>
        </p:txBody>
      </p:sp>
      <p:sp>
        <p:nvSpPr>
          <p:cNvPr id="3" name="Content Placeholder 2"/>
          <p:cNvSpPr>
            <a:spLocks noGrp="1"/>
          </p:cNvSpPr>
          <p:nvPr>
            <p:ph idx="1"/>
          </p:nvPr>
        </p:nvSpPr>
        <p:spPr>
          <a:xfrm>
            <a:off x="503175" y="908720"/>
            <a:ext cx="8441633" cy="5263481"/>
          </a:xfrm>
        </p:spPr>
        <p:txBody>
          <a:bodyPr/>
          <a:lstStyle/>
          <a:p>
            <a:pPr algn="just">
              <a:spcBef>
                <a:spcPct val="20000"/>
              </a:spcBef>
              <a:buClr>
                <a:srgbClr val="FFFFFF"/>
              </a:buClr>
              <a:buSzPct val="90000"/>
              <a:buFont typeface="Wingdings" charset="2"/>
              <a:buChar char="§"/>
            </a:pPr>
            <a:r>
              <a:rPr lang="en-US" altLang="zh-CN" sz="2400" b="1" dirty="0" smtClean="0">
                <a:solidFill>
                  <a:srgbClr val="FF0000"/>
                </a:solidFill>
              </a:rPr>
              <a:t>TCSEC</a:t>
            </a:r>
            <a:r>
              <a:rPr lang="zh-CN" altLang="en-US" sz="2400" dirty="0"/>
              <a:t>：</a:t>
            </a:r>
            <a:r>
              <a:rPr lang="en-US" altLang="zh-CN" sz="2400" dirty="0"/>
              <a:t>20</a:t>
            </a:r>
            <a:r>
              <a:rPr lang="zh-CN" altLang="en-US" sz="2400" dirty="0"/>
              <a:t>世纪</a:t>
            </a:r>
            <a:r>
              <a:rPr lang="en-US" altLang="zh-CN" sz="2400" dirty="0"/>
              <a:t>60</a:t>
            </a:r>
            <a:r>
              <a:rPr lang="zh-CN" altLang="en-US" sz="2400" dirty="0"/>
              <a:t>年代后期，美国国防部（</a:t>
            </a:r>
            <a:r>
              <a:rPr lang="en-US" altLang="zh-CN" sz="2400" dirty="0"/>
              <a:t>DOD</a:t>
            </a:r>
            <a:r>
              <a:rPr lang="zh-CN" altLang="en-US" sz="2400" dirty="0"/>
              <a:t>）开始对计算机安全评估标准进行研究，并在</a:t>
            </a:r>
            <a:r>
              <a:rPr lang="en-US" altLang="zh-CN" sz="2400" dirty="0"/>
              <a:t>1985</a:t>
            </a:r>
            <a:r>
              <a:rPr lang="zh-CN" altLang="en-US" sz="2400" dirty="0"/>
              <a:t>年发布了</a:t>
            </a:r>
            <a:r>
              <a:rPr lang="en-US" altLang="zh-CN" sz="2400" dirty="0"/>
              <a:t>《</a:t>
            </a:r>
            <a:r>
              <a:rPr lang="en-US" altLang="zh-CN" sz="2400" dirty="0" err="1"/>
              <a:t>DoD</a:t>
            </a:r>
            <a:r>
              <a:rPr lang="zh-CN" altLang="en-US" sz="2400" dirty="0"/>
              <a:t>可信计算机系统评估标准</a:t>
            </a:r>
            <a:r>
              <a:rPr lang="en-US" altLang="zh-CN" sz="2400" dirty="0"/>
              <a:t>》</a:t>
            </a:r>
            <a:r>
              <a:rPr lang="zh-CN" altLang="en-US" sz="2400" dirty="0"/>
              <a:t>（</a:t>
            </a:r>
            <a:r>
              <a:rPr lang="en-US" altLang="zh-CN" sz="2400" dirty="0"/>
              <a:t>TCSEC</a:t>
            </a:r>
            <a:r>
              <a:rPr lang="zh-CN" altLang="en-US" sz="2400" dirty="0"/>
              <a:t>，</a:t>
            </a:r>
            <a:r>
              <a:rPr lang="zh-CN" altLang="en-US" sz="2400" dirty="0">
                <a:solidFill>
                  <a:srgbClr val="FF0000"/>
                </a:solidFill>
              </a:rPr>
              <a:t>即桔皮书</a:t>
            </a:r>
            <a:r>
              <a:rPr lang="zh-CN" altLang="en-US" sz="2400" dirty="0"/>
              <a:t>）。后来又颁布了</a:t>
            </a:r>
            <a:r>
              <a:rPr lang="en-US" altLang="zh-CN" sz="2400" dirty="0"/>
              <a:t>《</a:t>
            </a:r>
            <a:r>
              <a:rPr lang="zh-CN" altLang="en-US" sz="2400" dirty="0"/>
              <a:t>可信计算机系统评估标准关于可信数据库系统的解释</a:t>
            </a:r>
            <a:r>
              <a:rPr lang="en-US" altLang="zh-CN" sz="2400" dirty="0"/>
              <a:t>》</a:t>
            </a:r>
            <a:r>
              <a:rPr lang="zh-CN" altLang="en-US" sz="2400" dirty="0"/>
              <a:t>（</a:t>
            </a:r>
            <a:r>
              <a:rPr lang="en-US" altLang="zh-CN" sz="2400" dirty="0"/>
              <a:t>TDI</a:t>
            </a:r>
            <a:r>
              <a:rPr lang="zh-CN" altLang="en-US" sz="2400" dirty="0"/>
              <a:t>，</a:t>
            </a:r>
            <a:r>
              <a:rPr lang="zh-CN" altLang="en-US" sz="2400" dirty="0">
                <a:solidFill>
                  <a:srgbClr val="FF0000"/>
                </a:solidFill>
              </a:rPr>
              <a:t>即紫皮书</a:t>
            </a:r>
            <a:r>
              <a:rPr lang="zh-CN" altLang="en-US" sz="2400" dirty="0"/>
              <a:t>）。</a:t>
            </a:r>
            <a:r>
              <a:rPr lang="en-US" altLang="zh-CN" sz="2400" dirty="0"/>
              <a:t> </a:t>
            </a:r>
          </a:p>
          <a:p>
            <a:pPr algn="just">
              <a:spcBef>
                <a:spcPct val="20000"/>
              </a:spcBef>
              <a:buClr>
                <a:srgbClr val="FFFFFF"/>
              </a:buClr>
              <a:buSzPct val="90000"/>
              <a:buFont typeface="Wingdings" charset="2"/>
              <a:buChar char="§"/>
            </a:pPr>
            <a:r>
              <a:rPr lang="en-US" altLang="zh-CN" sz="2400" b="1" dirty="0">
                <a:solidFill>
                  <a:srgbClr val="FF0000"/>
                </a:solidFill>
              </a:rPr>
              <a:t>ITSEC</a:t>
            </a:r>
            <a:r>
              <a:rPr lang="zh-CN" altLang="en-US" sz="2400" dirty="0"/>
              <a:t>：法、英、荷、德欧洲四国</a:t>
            </a:r>
            <a:r>
              <a:rPr lang="en-US" altLang="zh-CN" sz="2400" dirty="0"/>
              <a:t>90</a:t>
            </a:r>
            <a:r>
              <a:rPr lang="zh-CN" altLang="en-US" sz="2400" dirty="0"/>
              <a:t>年代初联合发布信息技术安全评估标准（</a:t>
            </a:r>
            <a:r>
              <a:rPr lang="en-US" altLang="zh-CN" sz="2400" dirty="0"/>
              <a:t>ITSEC</a:t>
            </a:r>
            <a:r>
              <a:rPr lang="zh-CN" altLang="en-US" sz="2400" dirty="0"/>
              <a:t>，</a:t>
            </a:r>
            <a:r>
              <a:rPr lang="zh-CN" altLang="en-US" sz="2400" dirty="0">
                <a:solidFill>
                  <a:srgbClr val="FF0000"/>
                </a:solidFill>
              </a:rPr>
              <a:t>欧洲白皮书</a:t>
            </a:r>
            <a:r>
              <a:rPr lang="zh-CN" altLang="en-US" sz="2400" dirty="0"/>
              <a:t>），它提出了信息安全的机密性、完整性、可用性的安全属性。</a:t>
            </a:r>
            <a:endParaRPr lang="en-US" altLang="zh-CN" sz="2400" dirty="0"/>
          </a:p>
          <a:p>
            <a:pPr algn="just">
              <a:spcBef>
                <a:spcPct val="20000"/>
              </a:spcBef>
              <a:buClr>
                <a:srgbClr val="FFFFFF"/>
              </a:buClr>
              <a:buSzPct val="90000"/>
              <a:buFont typeface="Wingdings" charset="2"/>
              <a:buChar char="§"/>
            </a:pPr>
            <a:r>
              <a:rPr lang="en-US" altLang="zh-CN" sz="2400" b="1" dirty="0">
                <a:solidFill>
                  <a:srgbClr val="FF0000"/>
                </a:solidFill>
              </a:rPr>
              <a:t>CC</a:t>
            </a:r>
            <a:r>
              <a:rPr lang="zh-CN" altLang="en-US" sz="2400" dirty="0"/>
              <a:t>：</a:t>
            </a:r>
            <a:r>
              <a:rPr lang="en-US" altLang="zh-CN" sz="2400" dirty="0"/>
              <a:t>1996</a:t>
            </a:r>
            <a:r>
              <a:rPr lang="zh-CN" altLang="en-US" sz="2400" dirty="0"/>
              <a:t>年，由六个国家（美、加、英、法、德、荷）联合提出了信息技术安全评价的通用标准（</a:t>
            </a:r>
            <a:r>
              <a:rPr lang="en-US" altLang="zh-CN" sz="2400" dirty="0"/>
              <a:t>CC</a:t>
            </a:r>
            <a:r>
              <a:rPr lang="zh-CN" altLang="en-US" sz="2400" dirty="0"/>
              <a:t>）。该标准提出了目前国际上公认的表述信息技术安全性的结构。</a:t>
            </a:r>
            <a:endParaRPr lang="en-US" altLang="zh-CN" sz="2400" dirty="0"/>
          </a:p>
          <a:p>
            <a:pPr algn="just">
              <a:spcBef>
                <a:spcPct val="20000"/>
              </a:spcBef>
              <a:buClr>
                <a:srgbClr val="FFFFFF"/>
              </a:buClr>
              <a:buSzPct val="90000"/>
              <a:buFont typeface="Wingdings" charset="2"/>
              <a:buChar char="§"/>
            </a:pPr>
            <a:r>
              <a:rPr lang="en-US" altLang="zh-CN" sz="2400" b="1" dirty="0">
                <a:solidFill>
                  <a:srgbClr val="FF0000"/>
                </a:solidFill>
              </a:rPr>
              <a:t>ISO 15408</a:t>
            </a:r>
            <a:r>
              <a:rPr lang="zh-CN" altLang="en-US" sz="2400" dirty="0"/>
              <a:t>：</a:t>
            </a:r>
            <a:r>
              <a:rPr lang="en-US" altLang="zh-CN" sz="2400" dirty="0"/>
              <a:t>1999</a:t>
            </a:r>
            <a:r>
              <a:rPr lang="zh-CN" altLang="en-US" sz="2400" dirty="0"/>
              <a:t>年，</a:t>
            </a:r>
            <a:r>
              <a:rPr lang="en-US" altLang="zh-CN" sz="2400" dirty="0"/>
              <a:t>CC 2.1</a:t>
            </a:r>
            <a:r>
              <a:rPr lang="zh-CN" altLang="en-US" sz="2400" dirty="0"/>
              <a:t>版被</a:t>
            </a:r>
            <a:r>
              <a:rPr lang="en-US" altLang="zh-CN" sz="2400" dirty="0"/>
              <a:t>ISO</a:t>
            </a:r>
            <a:r>
              <a:rPr lang="zh-CN" altLang="en-US" sz="2400" dirty="0"/>
              <a:t>采纳为国际标准</a:t>
            </a:r>
            <a:r>
              <a:rPr lang="en-US" altLang="zh-CN" sz="2400" dirty="0"/>
              <a:t>ISO 15408</a:t>
            </a:r>
            <a:r>
              <a:rPr lang="zh-CN" altLang="en-US" sz="2400" dirty="0"/>
              <a:t>。</a:t>
            </a:r>
            <a:r>
              <a:rPr lang="en-US" altLang="zh-CN" sz="2400" dirty="0"/>
              <a:t> </a:t>
            </a:r>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6</a:t>
            </a:fld>
            <a:endParaRPr lang="en-US" altLang="zh-CN"/>
          </a:p>
        </p:txBody>
      </p:sp>
    </p:spTree>
    <p:extLst>
      <p:ext uri="{BB962C8B-B14F-4D97-AF65-F5344CB8AC3E}">
        <p14:creationId xmlns:p14="http://schemas.microsoft.com/office/powerpoint/2010/main" val="39029183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4.1.2 </a:t>
            </a:r>
            <a:r>
              <a:rPr lang="zh-CN" altLang="en-US" dirty="0"/>
              <a:t>安全标准简介</a:t>
            </a:r>
            <a:endParaRPr lang="en-US"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7</a:t>
            </a:fld>
            <a:endParaRPr lang="en-US" altLang="zh-CN"/>
          </a:p>
        </p:txBody>
      </p:sp>
      <p:pic>
        <p:nvPicPr>
          <p:cNvPr id="7" name="Picture 4" descr="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186811"/>
            <a:ext cx="8010525" cy="4094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p:nvSpPr>
        <p:spPr bwMode="auto">
          <a:xfrm>
            <a:off x="2816225" y="5536183"/>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p>
            <a:r>
              <a:rPr kumimoji="1" lang="zh-CN" altLang="en-US" sz="2000" b="1" dirty="0">
                <a:latin typeface="微软雅黑" charset="0"/>
                <a:ea typeface="微软雅黑" charset="0"/>
                <a:cs typeface="微软雅黑" charset="0"/>
              </a:rPr>
              <a:t>信息安全标准的发展历史 </a:t>
            </a:r>
          </a:p>
        </p:txBody>
      </p:sp>
    </p:spTree>
    <p:extLst>
      <p:ext uri="{BB962C8B-B14F-4D97-AF65-F5344CB8AC3E}">
        <p14:creationId xmlns:p14="http://schemas.microsoft.com/office/powerpoint/2010/main" val="3596082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4.1.2 </a:t>
            </a:r>
            <a:r>
              <a:rPr lang="zh-CN" altLang="en-US" dirty="0"/>
              <a:t>安全标准简介</a:t>
            </a:r>
            <a:endParaRPr lang="en-US" dirty="0"/>
          </a:p>
        </p:txBody>
      </p:sp>
      <p:sp>
        <p:nvSpPr>
          <p:cNvPr id="3" name="Content Placeholder 2"/>
          <p:cNvSpPr>
            <a:spLocks noGrp="1"/>
          </p:cNvSpPr>
          <p:nvPr>
            <p:ph idx="1"/>
          </p:nvPr>
        </p:nvSpPr>
        <p:spPr/>
        <p:txBody>
          <a:bodyPr/>
          <a:lstStyle/>
          <a:p>
            <a:r>
              <a:rPr lang="en-US" altLang="zh-CN" dirty="0">
                <a:solidFill>
                  <a:srgbClr val="FF0066"/>
                </a:solidFill>
                <a:effectLst>
                  <a:outerShdw blurRad="38100" dist="38100" dir="2700000" algn="tl">
                    <a:srgbClr val="000000"/>
                  </a:outerShdw>
                </a:effectLst>
              </a:rPr>
              <a:t>TCSEC/TDI</a:t>
            </a:r>
            <a:r>
              <a:rPr lang="zh-CN" altLang="en-US" dirty="0" smtClean="0">
                <a:solidFill>
                  <a:srgbClr val="FF0066"/>
                </a:solidFill>
                <a:effectLst>
                  <a:outerShdw blurRad="38100" dist="38100" dir="2700000" algn="tl">
                    <a:srgbClr val="000000"/>
                  </a:outerShdw>
                </a:effectLst>
              </a:rPr>
              <a:t>安全级别划分</a:t>
            </a:r>
            <a:endParaRPr lang="en-US" altLang="zh-CN" dirty="0" smtClean="0">
              <a:solidFill>
                <a:srgbClr val="FF0066"/>
              </a:solidFill>
              <a:effectLst>
                <a:outerShdw blurRad="38100" dist="38100" dir="2700000" algn="tl">
                  <a:srgbClr val="000000"/>
                </a:outerShdw>
              </a:effectLst>
            </a:endParaRPr>
          </a:p>
          <a:p>
            <a:pPr lvl="1">
              <a:lnSpc>
                <a:spcPct val="110000"/>
              </a:lnSpc>
              <a:spcBef>
                <a:spcPct val="40000"/>
              </a:spcBef>
            </a:pPr>
            <a:r>
              <a:rPr lang="en-US" altLang="zh-CN" dirty="0"/>
              <a:t>TCSEC/TDI</a:t>
            </a:r>
            <a:r>
              <a:rPr lang="zh-CN" altLang="en-US" dirty="0"/>
              <a:t>，从</a:t>
            </a:r>
            <a:r>
              <a:rPr lang="zh-CN" altLang="en-US" i="1" u="sng" dirty="0"/>
              <a:t>四个方面</a:t>
            </a:r>
            <a:r>
              <a:rPr lang="zh-CN" altLang="en-US" dirty="0"/>
              <a:t>来描述安全性级别划</a:t>
            </a:r>
            <a:r>
              <a:rPr lang="zh-CN" altLang="en-US" dirty="0" smtClean="0"/>
              <a:t>分的指标：</a:t>
            </a:r>
            <a:r>
              <a:rPr lang="zh-CN" altLang="en-US" dirty="0" smtClean="0">
                <a:solidFill>
                  <a:srgbClr val="0000FF"/>
                </a:solidFill>
              </a:rPr>
              <a:t>安全策略、责任、保证、文档</a:t>
            </a:r>
            <a:r>
              <a:rPr lang="zh-CN" altLang="en-US" dirty="0" smtClean="0"/>
              <a:t>。</a:t>
            </a:r>
            <a:endParaRPr lang="zh-CN" altLang="en-US" dirty="0"/>
          </a:p>
          <a:p>
            <a:pPr marL="0" indent="0">
              <a:buNone/>
            </a:pPr>
            <a:endParaRPr lang="en-US" altLang="zh-CN" dirty="0">
              <a:solidFill>
                <a:srgbClr val="FF0066"/>
              </a:solidFill>
              <a:effectLst>
                <a:outerShdw blurRad="38100" dist="38100" dir="2700000" algn="tl">
                  <a:srgbClr val="000000"/>
                </a:outerShdw>
              </a:effectLst>
            </a:endParaRPr>
          </a:p>
          <a:p>
            <a:endParaRPr lang="en-US"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dirty="0"/>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8</a:t>
            </a:fld>
            <a:endParaRPr lang="en-US" altLang="zh-CN"/>
          </a:p>
        </p:txBody>
      </p:sp>
      <p:grpSp>
        <p:nvGrpSpPr>
          <p:cNvPr id="7" name="Group 4"/>
          <p:cNvGrpSpPr>
            <a:grpSpLocks/>
          </p:cNvGrpSpPr>
          <p:nvPr/>
        </p:nvGrpSpPr>
        <p:grpSpPr bwMode="auto">
          <a:xfrm>
            <a:off x="804520" y="2396821"/>
            <a:ext cx="7847012" cy="3429000"/>
            <a:chOff x="-3" y="-3"/>
            <a:chExt cx="3071" cy="3078"/>
          </a:xfrm>
        </p:grpSpPr>
        <p:grpSp>
          <p:nvGrpSpPr>
            <p:cNvPr id="8" name="Group 5"/>
            <p:cNvGrpSpPr>
              <a:grpSpLocks/>
            </p:cNvGrpSpPr>
            <p:nvPr/>
          </p:nvGrpSpPr>
          <p:grpSpPr bwMode="auto">
            <a:xfrm>
              <a:off x="0" y="0"/>
              <a:ext cx="3065" cy="3072"/>
              <a:chOff x="0" y="0"/>
              <a:chExt cx="3065" cy="3072"/>
            </a:xfrm>
          </p:grpSpPr>
          <p:grpSp>
            <p:nvGrpSpPr>
              <p:cNvPr id="10" name="Group 6"/>
              <p:cNvGrpSpPr>
                <a:grpSpLocks/>
              </p:cNvGrpSpPr>
              <p:nvPr/>
            </p:nvGrpSpPr>
            <p:grpSpPr bwMode="auto">
              <a:xfrm>
                <a:off x="0" y="0"/>
                <a:ext cx="709" cy="384"/>
                <a:chOff x="0" y="0"/>
                <a:chExt cx="709" cy="384"/>
              </a:xfrm>
            </p:grpSpPr>
            <p:sp>
              <p:nvSpPr>
                <p:cNvPr id="56" name="Rectangle 7"/>
                <p:cNvSpPr>
                  <a:spLocks noChangeArrowheads="1"/>
                </p:cNvSpPr>
                <p:nvPr/>
              </p:nvSpPr>
              <p:spPr bwMode="auto">
                <a:xfrm>
                  <a:off x="43" y="0"/>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lstStyle/>
                <a:p>
                  <a:pPr algn="just" eaLnBrk="1" fontAlgn="b" hangingPunct="1">
                    <a:spcBef>
                      <a:spcPct val="0"/>
                    </a:spcBef>
                  </a:pPr>
                  <a:r>
                    <a:rPr lang="zh-CN" altLang="en-US" sz="1600" dirty="0"/>
                    <a:t>安 全 级 别</a:t>
                  </a:r>
                  <a:endParaRPr lang="zh-CN" altLang="en-US" sz="1600" b="0" dirty="0"/>
                </a:p>
              </p:txBody>
            </p:sp>
            <p:sp>
              <p:nvSpPr>
                <p:cNvPr id="57" name="Rectangle 8"/>
                <p:cNvSpPr>
                  <a:spLocks noChangeArrowheads="1"/>
                </p:cNvSpPr>
                <p:nvPr/>
              </p:nvSpPr>
              <p:spPr bwMode="auto">
                <a:xfrm>
                  <a:off x="0" y="0"/>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endParaRPr lang="en-US"/>
                </a:p>
              </p:txBody>
            </p:sp>
          </p:grpSp>
          <p:grpSp>
            <p:nvGrpSpPr>
              <p:cNvPr id="11" name="Group 9"/>
              <p:cNvGrpSpPr>
                <a:grpSpLocks/>
              </p:cNvGrpSpPr>
              <p:nvPr/>
            </p:nvGrpSpPr>
            <p:grpSpPr bwMode="auto">
              <a:xfrm>
                <a:off x="709" y="0"/>
                <a:ext cx="2356" cy="384"/>
                <a:chOff x="709" y="0"/>
                <a:chExt cx="2356" cy="384"/>
              </a:xfrm>
            </p:grpSpPr>
            <p:sp>
              <p:nvSpPr>
                <p:cNvPr id="54" name="Rectangle 10"/>
                <p:cNvSpPr>
                  <a:spLocks noChangeArrowheads="1"/>
                </p:cNvSpPr>
                <p:nvPr/>
              </p:nvSpPr>
              <p:spPr bwMode="auto">
                <a:xfrm>
                  <a:off x="752" y="0"/>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lstStyle/>
                <a:p>
                  <a:pPr algn="just" eaLnBrk="1" fontAlgn="b" hangingPunct="1">
                    <a:spcBef>
                      <a:spcPct val="0"/>
                    </a:spcBef>
                  </a:pPr>
                  <a:r>
                    <a:rPr lang="zh-CN" altLang="en-US" sz="1800" dirty="0"/>
                    <a:t>       定        义</a:t>
                  </a:r>
                  <a:endParaRPr lang="zh-CN" altLang="en-US" sz="2400" b="0" dirty="0"/>
                </a:p>
              </p:txBody>
            </p:sp>
            <p:sp>
              <p:nvSpPr>
                <p:cNvPr id="55" name="Rectangle 11"/>
                <p:cNvSpPr>
                  <a:spLocks noChangeArrowheads="1"/>
                </p:cNvSpPr>
                <p:nvPr/>
              </p:nvSpPr>
              <p:spPr bwMode="auto">
                <a:xfrm>
                  <a:off x="709" y="0"/>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endParaRPr lang="en-US"/>
                </a:p>
              </p:txBody>
            </p:sp>
          </p:grpSp>
          <p:grpSp>
            <p:nvGrpSpPr>
              <p:cNvPr id="12" name="Group 12"/>
              <p:cNvGrpSpPr>
                <a:grpSpLocks/>
              </p:cNvGrpSpPr>
              <p:nvPr/>
            </p:nvGrpSpPr>
            <p:grpSpPr bwMode="auto">
              <a:xfrm>
                <a:off x="0" y="384"/>
                <a:ext cx="709" cy="384"/>
                <a:chOff x="0" y="384"/>
                <a:chExt cx="709" cy="384"/>
              </a:xfrm>
            </p:grpSpPr>
            <p:sp>
              <p:nvSpPr>
                <p:cNvPr id="52" name="Rectangle 13"/>
                <p:cNvSpPr>
                  <a:spLocks noChangeArrowheads="1"/>
                </p:cNvSpPr>
                <p:nvPr/>
              </p:nvSpPr>
              <p:spPr bwMode="auto">
                <a:xfrm>
                  <a:off x="43" y="384"/>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lstStyle/>
                <a:p>
                  <a:pPr algn="just" eaLnBrk="1" fontAlgn="b" hangingPunct="1">
                    <a:spcBef>
                      <a:spcPct val="0"/>
                    </a:spcBef>
                  </a:pPr>
                  <a:r>
                    <a:rPr lang="zh-CN" altLang="en-US" sz="1800" dirty="0"/>
                    <a:t>    </a:t>
                  </a:r>
                  <a:r>
                    <a:rPr lang="en-US" altLang="zh-CN" sz="1800" dirty="0" smtClean="0"/>
                    <a:t>A1</a:t>
                  </a:r>
                  <a:endParaRPr lang="en-US" altLang="zh-CN" sz="1800" b="0" dirty="0"/>
                </a:p>
              </p:txBody>
            </p:sp>
            <p:sp>
              <p:nvSpPr>
                <p:cNvPr id="53" name="Rectangle 14"/>
                <p:cNvSpPr>
                  <a:spLocks noChangeArrowheads="1"/>
                </p:cNvSpPr>
                <p:nvPr/>
              </p:nvSpPr>
              <p:spPr bwMode="auto">
                <a:xfrm>
                  <a:off x="0" y="384"/>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endParaRPr lang="en-US"/>
                </a:p>
              </p:txBody>
            </p:sp>
          </p:grpSp>
          <p:grpSp>
            <p:nvGrpSpPr>
              <p:cNvPr id="13" name="Group 15"/>
              <p:cNvGrpSpPr>
                <a:grpSpLocks/>
              </p:cNvGrpSpPr>
              <p:nvPr/>
            </p:nvGrpSpPr>
            <p:grpSpPr bwMode="auto">
              <a:xfrm>
                <a:off x="709" y="384"/>
                <a:ext cx="2356" cy="384"/>
                <a:chOff x="709" y="384"/>
                <a:chExt cx="2356" cy="384"/>
              </a:xfrm>
            </p:grpSpPr>
            <p:sp>
              <p:nvSpPr>
                <p:cNvPr id="50" name="Rectangle 16"/>
                <p:cNvSpPr>
                  <a:spLocks noChangeArrowheads="1"/>
                </p:cNvSpPr>
                <p:nvPr/>
              </p:nvSpPr>
              <p:spPr bwMode="auto">
                <a:xfrm>
                  <a:off x="752" y="384"/>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lstStyle/>
                <a:p>
                  <a:pPr algn="just" eaLnBrk="1" fontAlgn="b" hangingPunct="1">
                    <a:spcBef>
                      <a:spcPct val="0"/>
                    </a:spcBef>
                  </a:pPr>
                  <a:r>
                    <a:rPr lang="zh-CN" altLang="en-US" sz="1800"/>
                    <a:t>验证设计（</a:t>
                  </a:r>
                  <a:r>
                    <a:rPr lang="en-US" altLang="zh-CN" sz="1800"/>
                    <a:t>Verified Design</a:t>
                  </a:r>
                  <a:r>
                    <a:rPr lang="zh-CN" altLang="en-US" sz="1800"/>
                    <a:t>）</a:t>
                  </a:r>
                  <a:endParaRPr lang="zh-CN" altLang="en-US" sz="1800" b="0"/>
                </a:p>
              </p:txBody>
            </p:sp>
            <p:sp>
              <p:nvSpPr>
                <p:cNvPr id="51" name="Rectangle 17"/>
                <p:cNvSpPr>
                  <a:spLocks noChangeArrowheads="1"/>
                </p:cNvSpPr>
                <p:nvPr/>
              </p:nvSpPr>
              <p:spPr bwMode="auto">
                <a:xfrm>
                  <a:off x="709" y="384"/>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endParaRPr lang="en-US"/>
                </a:p>
              </p:txBody>
            </p:sp>
          </p:grpSp>
          <p:grpSp>
            <p:nvGrpSpPr>
              <p:cNvPr id="14" name="Group 18"/>
              <p:cNvGrpSpPr>
                <a:grpSpLocks/>
              </p:cNvGrpSpPr>
              <p:nvPr/>
            </p:nvGrpSpPr>
            <p:grpSpPr bwMode="auto">
              <a:xfrm>
                <a:off x="0" y="768"/>
                <a:ext cx="709" cy="384"/>
                <a:chOff x="0" y="768"/>
                <a:chExt cx="709" cy="384"/>
              </a:xfrm>
            </p:grpSpPr>
            <p:sp>
              <p:nvSpPr>
                <p:cNvPr id="48" name="Rectangle 19"/>
                <p:cNvSpPr>
                  <a:spLocks noChangeArrowheads="1"/>
                </p:cNvSpPr>
                <p:nvPr/>
              </p:nvSpPr>
              <p:spPr bwMode="auto">
                <a:xfrm>
                  <a:off x="43" y="768"/>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lstStyle/>
                <a:p>
                  <a:pPr algn="just" eaLnBrk="1" fontAlgn="b" hangingPunct="1">
                    <a:spcBef>
                      <a:spcPct val="0"/>
                    </a:spcBef>
                  </a:pPr>
                  <a:r>
                    <a:rPr lang="zh-CN" altLang="en-US" sz="1800" dirty="0"/>
                    <a:t>    </a:t>
                  </a:r>
                  <a:r>
                    <a:rPr lang="en-US" altLang="zh-CN" sz="1800" dirty="0" smtClean="0"/>
                    <a:t>B3</a:t>
                  </a:r>
                  <a:endParaRPr lang="en-US" altLang="zh-CN" sz="2400" b="0" dirty="0"/>
                </a:p>
              </p:txBody>
            </p:sp>
            <p:sp>
              <p:nvSpPr>
                <p:cNvPr id="49" name="Rectangle 20"/>
                <p:cNvSpPr>
                  <a:spLocks noChangeArrowheads="1"/>
                </p:cNvSpPr>
                <p:nvPr/>
              </p:nvSpPr>
              <p:spPr bwMode="auto">
                <a:xfrm>
                  <a:off x="0" y="768"/>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endParaRPr lang="en-US"/>
                </a:p>
              </p:txBody>
            </p:sp>
          </p:grpSp>
          <p:grpSp>
            <p:nvGrpSpPr>
              <p:cNvPr id="15" name="Group 21"/>
              <p:cNvGrpSpPr>
                <a:grpSpLocks/>
              </p:cNvGrpSpPr>
              <p:nvPr/>
            </p:nvGrpSpPr>
            <p:grpSpPr bwMode="auto">
              <a:xfrm>
                <a:off x="709" y="768"/>
                <a:ext cx="2356" cy="384"/>
                <a:chOff x="709" y="768"/>
                <a:chExt cx="2356" cy="384"/>
              </a:xfrm>
            </p:grpSpPr>
            <p:sp>
              <p:nvSpPr>
                <p:cNvPr id="46" name="Rectangle 22"/>
                <p:cNvSpPr>
                  <a:spLocks noChangeArrowheads="1"/>
                </p:cNvSpPr>
                <p:nvPr/>
              </p:nvSpPr>
              <p:spPr bwMode="auto">
                <a:xfrm>
                  <a:off x="752" y="768"/>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lstStyle/>
                <a:p>
                  <a:pPr algn="just" eaLnBrk="1" fontAlgn="b" hangingPunct="1">
                    <a:spcBef>
                      <a:spcPct val="0"/>
                    </a:spcBef>
                  </a:pPr>
                  <a:r>
                    <a:rPr lang="zh-CN" altLang="en-US" sz="1800" dirty="0"/>
                    <a:t>安全域（</a:t>
                  </a:r>
                  <a:r>
                    <a:rPr lang="en-US" altLang="zh-CN" sz="1800" dirty="0"/>
                    <a:t>Security Domains</a:t>
                  </a:r>
                  <a:r>
                    <a:rPr lang="zh-CN" altLang="en-US" sz="1800" dirty="0" smtClean="0"/>
                    <a:t>），安全域</a:t>
                  </a:r>
                  <a:r>
                    <a:rPr lang="en-US" altLang="zh-CN" sz="1800" dirty="0" smtClean="0"/>
                    <a:t>TCB</a:t>
                  </a:r>
                  <a:endParaRPr lang="zh-CN" altLang="en-US" sz="1800" dirty="0"/>
                </a:p>
              </p:txBody>
            </p:sp>
            <p:sp>
              <p:nvSpPr>
                <p:cNvPr id="47" name="Rectangle 23"/>
                <p:cNvSpPr>
                  <a:spLocks noChangeArrowheads="1"/>
                </p:cNvSpPr>
                <p:nvPr/>
              </p:nvSpPr>
              <p:spPr bwMode="auto">
                <a:xfrm>
                  <a:off x="709" y="768"/>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endParaRPr lang="en-US"/>
                </a:p>
              </p:txBody>
            </p:sp>
          </p:grpSp>
          <p:grpSp>
            <p:nvGrpSpPr>
              <p:cNvPr id="16" name="Group 24"/>
              <p:cNvGrpSpPr>
                <a:grpSpLocks/>
              </p:cNvGrpSpPr>
              <p:nvPr/>
            </p:nvGrpSpPr>
            <p:grpSpPr bwMode="auto">
              <a:xfrm>
                <a:off x="0" y="1152"/>
                <a:ext cx="709" cy="384"/>
                <a:chOff x="0" y="1152"/>
                <a:chExt cx="709" cy="384"/>
              </a:xfrm>
            </p:grpSpPr>
            <p:sp>
              <p:nvSpPr>
                <p:cNvPr id="44" name="Rectangle 25"/>
                <p:cNvSpPr>
                  <a:spLocks noChangeArrowheads="1"/>
                </p:cNvSpPr>
                <p:nvPr/>
              </p:nvSpPr>
              <p:spPr bwMode="auto">
                <a:xfrm>
                  <a:off x="43" y="1152"/>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lstStyle/>
                <a:p>
                  <a:pPr algn="just" eaLnBrk="1" fontAlgn="b" hangingPunct="1">
                    <a:spcBef>
                      <a:spcPct val="0"/>
                    </a:spcBef>
                  </a:pPr>
                  <a:r>
                    <a:rPr lang="zh-CN" altLang="en-US" sz="1000" dirty="0"/>
                    <a:t>       </a:t>
                  </a:r>
                  <a:r>
                    <a:rPr lang="en-US" altLang="zh-CN" sz="1800" dirty="0" smtClean="0"/>
                    <a:t>B2</a:t>
                  </a:r>
                  <a:endParaRPr lang="en-US" altLang="zh-CN" sz="2400" b="0" dirty="0"/>
                </a:p>
              </p:txBody>
            </p:sp>
            <p:sp>
              <p:nvSpPr>
                <p:cNvPr id="45" name="Rectangle 26"/>
                <p:cNvSpPr>
                  <a:spLocks noChangeArrowheads="1"/>
                </p:cNvSpPr>
                <p:nvPr/>
              </p:nvSpPr>
              <p:spPr bwMode="auto">
                <a:xfrm>
                  <a:off x="0" y="1152"/>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endParaRPr lang="en-US"/>
                </a:p>
              </p:txBody>
            </p:sp>
          </p:grpSp>
          <p:grpSp>
            <p:nvGrpSpPr>
              <p:cNvPr id="17" name="Group 27"/>
              <p:cNvGrpSpPr>
                <a:grpSpLocks/>
              </p:cNvGrpSpPr>
              <p:nvPr/>
            </p:nvGrpSpPr>
            <p:grpSpPr bwMode="auto">
              <a:xfrm>
                <a:off x="709" y="1152"/>
                <a:ext cx="2356" cy="384"/>
                <a:chOff x="709" y="1152"/>
                <a:chExt cx="2356" cy="384"/>
              </a:xfrm>
            </p:grpSpPr>
            <p:sp>
              <p:nvSpPr>
                <p:cNvPr id="42" name="Rectangle 28"/>
                <p:cNvSpPr>
                  <a:spLocks noChangeArrowheads="1"/>
                </p:cNvSpPr>
                <p:nvPr/>
              </p:nvSpPr>
              <p:spPr bwMode="auto">
                <a:xfrm>
                  <a:off x="752" y="1152"/>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lstStyle/>
                <a:p>
                  <a:pPr algn="just" eaLnBrk="1" fontAlgn="b" hangingPunct="1">
                    <a:spcBef>
                      <a:spcPct val="0"/>
                    </a:spcBef>
                  </a:pPr>
                  <a:r>
                    <a:rPr lang="zh-CN" altLang="en-US" sz="1800" dirty="0"/>
                    <a:t>结构化保护（</a:t>
                  </a:r>
                  <a:r>
                    <a:rPr lang="en-US" altLang="zh-CN" sz="1800" dirty="0"/>
                    <a:t>Structural Protection</a:t>
                  </a:r>
                  <a:r>
                    <a:rPr lang="zh-CN" altLang="en-US" sz="1800" dirty="0" smtClean="0"/>
                    <a:t>），安全策略模型</a:t>
                  </a:r>
                  <a:endParaRPr lang="zh-CN" altLang="en-US" sz="1800" dirty="0"/>
                </a:p>
              </p:txBody>
            </p:sp>
            <p:sp>
              <p:nvSpPr>
                <p:cNvPr id="43" name="Rectangle 29"/>
                <p:cNvSpPr>
                  <a:spLocks noChangeArrowheads="1"/>
                </p:cNvSpPr>
                <p:nvPr/>
              </p:nvSpPr>
              <p:spPr bwMode="auto">
                <a:xfrm>
                  <a:off x="709" y="1152"/>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endParaRPr lang="en-US"/>
                </a:p>
              </p:txBody>
            </p:sp>
          </p:grpSp>
          <p:grpSp>
            <p:nvGrpSpPr>
              <p:cNvPr id="18" name="Group 30"/>
              <p:cNvGrpSpPr>
                <a:grpSpLocks/>
              </p:cNvGrpSpPr>
              <p:nvPr/>
            </p:nvGrpSpPr>
            <p:grpSpPr bwMode="auto">
              <a:xfrm>
                <a:off x="0" y="1536"/>
                <a:ext cx="709" cy="384"/>
                <a:chOff x="0" y="1536"/>
                <a:chExt cx="709" cy="384"/>
              </a:xfrm>
            </p:grpSpPr>
            <p:sp>
              <p:nvSpPr>
                <p:cNvPr id="40" name="Rectangle 31"/>
                <p:cNvSpPr>
                  <a:spLocks noChangeArrowheads="1"/>
                </p:cNvSpPr>
                <p:nvPr/>
              </p:nvSpPr>
              <p:spPr bwMode="auto">
                <a:xfrm>
                  <a:off x="43" y="1536"/>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lstStyle/>
                <a:p>
                  <a:pPr algn="just" eaLnBrk="1" fontAlgn="b" hangingPunct="1">
                    <a:spcBef>
                      <a:spcPct val="0"/>
                    </a:spcBef>
                  </a:pPr>
                  <a:r>
                    <a:rPr lang="zh-CN" altLang="en-US" sz="1000" dirty="0"/>
                    <a:t>      </a:t>
                  </a:r>
                  <a:r>
                    <a:rPr lang="zh-CN" altLang="en-US" sz="1000" dirty="0">
                      <a:solidFill>
                        <a:srgbClr val="FF0000"/>
                      </a:solidFill>
                    </a:rPr>
                    <a:t> </a:t>
                  </a:r>
                  <a:r>
                    <a:rPr lang="en-US" altLang="zh-CN" sz="1800" dirty="0">
                      <a:solidFill>
                        <a:srgbClr val="FF0000"/>
                      </a:solidFill>
                    </a:rPr>
                    <a:t>B1</a:t>
                  </a:r>
                  <a:endParaRPr lang="en-US" altLang="zh-CN" sz="1800" b="0" dirty="0">
                    <a:solidFill>
                      <a:srgbClr val="FF0000"/>
                    </a:solidFill>
                  </a:endParaRPr>
                </a:p>
              </p:txBody>
            </p:sp>
            <p:sp>
              <p:nvSpPr>
                <p:cNvPr id="41" name="Rectangle 32"/>
                <p:cNvSpPr>
                  <a:spLocks noChangeArrowheads="1"/>
                </p:cNvSpPr>
                <p:nvPr/>
              </p:nvSpPr>
              <p:spPr bwMode="auto">
                <a:xfrm>
                  <a:off x="0" y="1536"/>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endParaRPr lang="en-US"/>
                </a:p>
              </p:txBody>
            </p:sp>
          </p:grpSp>
          <p:grpSp>
            <p:nvGrpSpPr>
              <p:cNvPr id="19" name="Group 33"/>
              <p:cNvGrpSpPr>
                <a:grpSpLocks/>
              </p:cNvGrpSpPr>
              <p:nvPr/>
            </p:nvGrpSpPr>
            <p:grpSpPr bwMode="auto">
              <a:xfrm>
                <a:off x="709" y="1536"/>
                <a:ext cx="2356" cy="384"/>
                <a:chOff x="709" y="1536"/>
                <a:chExt cx="2356" cy="384"/>
              </a:xfrm>
            </p:grpSpPr>
            <p:sp>
              <p:nvSpPr>
                <p:cNvPr id="38" name="Rectangle 34"/>
                <p:cNvSpPr>
                  <a:spLocks noChangeArrowheads="1"/>
                </p:cNvSpPr>
                <p:nvPr/>
              </p:nvSpPr>
              <p:spPr bwMode="auto">
                <a:xfrm>
                  <a:off x="752" y="1536"/>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lstStyle/>
                <a:p>
                  <a:pPr algn="just" eaLnBrk="1" fontAlgn="b" hangingPunct="1">
                    <a:spcBef>
                      <a:spcPct val="0"/>
                    </a:spcBef>
                  </a:pPr>
                  <a:r>
                    <a:rPr lang="zh-CN" altLang="en-US" sz="1800" dirty="0"/>
                    <a:t>标记安全保护（</a:t>
                  </a:r>
                  <a:r>
                    <a:rPr lang="en-US" altLang="zh-CN" sz="1800" dirty="0"/>
                    <a:t>Labeled Security Protection</a:t>
                  </a:r>
                  <a:r>
                    <a:rPr lang="zh-CN" altLang="en-US" sz="1800" dirty="0" smtClean="0"/>
                    <a:t>），</a:t>
                  </a:r>
                  <a:r>
                    <a:rPr lang="en-US" altLang="zh-CN" dirty="0" smtClean="0"/>
                    <a:t>MAC</a:t>
                  </a:r>
                  <a:endParaRPr lang="zh-CN" altLang="en-US" sz="1800" dirty="0"/>
                </a:p>
              </p:txBody>
            </p:sp>
            <p:sp>
              <p:nvSpPr>
                <p:cNvPr id="39" name="Rectangle 35"/>
                <p:cNvSpPr>
                  <a:spLocks noChangeArrowheads="1"/>
                </p:cNvSpPr>
                <p:nvPr/>
              </p:nvSpPr>
              <p:spPr bwMode="auto">
                <a:xfrm>
                  <a:off x="709" y="1536"/>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endParaRPr lang="en-US"/>
                </a:p>
              </p:txBody>
            </p:sp>
          </p:grpSp>
          <p:grpSp>
            <p:nvGrpSpPr>
              <p:cNvPr id="20" name="Group 36"/>
              <p:cNvGrpSpPr>
                <a:grpSpLocks/>
              </p:cNvGrpSpPr>
              <p:nvPr/>
            </p:nvGrpSpPr>
            <p:grpSpPr bwMode="auto">
              <a:xfrm>
                <a:off x="0" y="1920"/>
                <a:ext cx="709" cy="384"/>
                <a:chOff x="0" y="1920"/>
                <a:chExt cx="709" cy="384"/>
              </a:xfrm>
            </p:grpSpPr>
            <p:sp>
              <p:nvSpPr>
                <p:cNvPr id="36" name="Rectangle 37"/>
                <p:cNvSpPr>
                  <a:spLocks noChangeArrowheads="1"/>
                </p:cNvSpPr>
                <p:nvPr/>
              </p:nvSpPr>
              <p:spPr bwMode="auto">
                <a:xfrm>
                  <a:off x="43" y="1920"/>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lstStyle/>
                <a:p>
                  <a:pPr algn="just" eaLnBrk="1" fontAlgn="b" hangingPunct="1">
                    <a:spcBef>
                      <a:spcPct val="0"/>
                    </a:spcBef>
                  </a:pPr>
                  <a:r>
                    <a:rPr lang="zh-CN" altLang="en-US" sz="1000"/>
                    <a:t>       </a:t>
                  </a:r>
                  <a:r>
                    <a:rPr lang="en-US" altLang="zh-CN" sz="1800"/>
                    <a:t>C2</a:t>
                  </a:r>
                  <a:endParaRPr lang="en-US" altLang="zh-CN" sz="1800" b="0"/>
                </a:p>
              </p:txBody>
            </p:sp>
            <p:sp>
              <p:nvSpPr>
                <p:cNvPr id="37" name="Rectangle 38"/>
                <p:cNvSpPr>
                  <a:spLocks noChangeArrowheads="1"/>
                </p:cNvSpPr>
                <p:nvPr/>
              </p:nvSpPr>
              <p:spPr bwMode="auto">
                <a:xfrm>
                  <a:off x="0" y="1920"/>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endParaRPr lang="en-US"/>
                </a:p>
              </p:txBody>
            </p:sp>
          </p:grpSp>
          <p:grpSp>
            <p:nvGrpSpPr>
              <p:cNvPr id="21" name="Group 39"/>
              <p:cNvGrpSpPr>
                <a:grpSpLocks/>
              </p:cNvGrpSpPr>
              <p:nvPr/>
            </p:nvGrpSpPr>
            <p:grpSpPr bwMode="auto">
              <a:xfrm>
                <a:off x="709" y="1920"/>
                <a:ext cx="2356" cy="384"/>
                <a:chOff x="709" y="1920"/>
                <a:chExt cx="2356" cy="384"/>
              </a:xfrm>
            </p:grpSpPr>
            <p:sp>
              <p:nvSpPr>
                <p:cNvPr id="34" name="Rectangle 40"/>
                <p:cNvSpPr>
                  <a:spLocks noChangeArrowheads="1"/>
                </p:cNvSpPr>
                <p:nvPr/>
              </p:nvSpPr>
              <p:spPr bwMode="auto">
                <a:xfrm>
                  <a:off x="752" y="1920"/>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lstStyle/>
                <a:p>
                  <a:pPr algn="just" eaLnBrk="1" fontAlgn="b" hangingPunct="1">
                    <a:spcBef>
                      <a:spcPct val="0"/>
                    </a:spcBef>
                  </a:pPr>
                  <a:r>
                    <a:rPr lang="zh-CN" altLang="en-US" sz="1800" dirty="0"/>
                    <a:t>受控的存取保护</a:t>
                  </a:r>
                  <a:r>
                    <a:rPr lang="zh-CN" altLang="en-US" sz="1600" dirty="0"/>
                    <a:t>（</a:t>
                  </a:r>
                  <a:r>
                    <a:rPr lang="en-US" altLang="zh-CN" sz="1600" dirty="0"/>
                    <a:t>Controlled Access Protection</a:t>
                  </a:r>
                  <a:r>
                    <a:rPr lang="zh-CN" altLang="en-US" sz="1600" dirty="0" smtClean="0"/>
                    <a:t>），个人注册</a:t>
                  </a:r>
                  <a:endParaRPr lang="zh-CN" altLang="en-US" sz="1800" b="0" dirty="0"/>
                </a:p>
              </p:txBody>
            </p:sp>
            <p:sp>
              <p:nvSpPr>
                <p:cNvPr id="35" name="Rectangle 41"/>
                <p:cNvSpPr>
                  <a:spLocks noChangeArrowheads="1"/>
                </p:cNvSpPr>
                <p:nvPr/>
              </p:nvSpPr>
              <p:spPr bwMode="auto">
                <a:xfrm>
                  <a:off x="709" y="1920"/>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endParaRPr lang="en-US"/>
                </a:p>
              </p:txBody>
            </p:sp>
          </p:grpSp>
          <p:grpSp>
            <p:nvGrpSpPr>
              <p:cNvPr id="22" name="Group 42"/>
              <p:cNvGrpSpPr>
                <a:grpSpLocks/>
              </p:cNvGrpSpPr>
              <p:nvPr/>
            </p:nvGrpSpPr>
            <p:grpSpPr bwMode="auto">
              <a:xfrm>
                <a:off x="0" y="2304"/>
                <a:ext cx="709" cy="384"/>
                <a:chOff x="0" y="2304"/>
                <a:chExt cx="709" cy="384"/>
              </a:xfrm>
            </p:grpSpPr>
            <p:sp>
              <p:nvSpPr>
                <p:cNvPr id="32" name="Rectangle 43"/>
                <p:cNvSpPr>
                  <a:spLocks noChangeArrowheads="1"/>
                </p:cNvSpPr>
                <p:nvPr/>
              </p:nvSpPr>
              <p:spPr bwMode="auto">
                <a:xfrm>
                  <a:off x="43" y="2304"/>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lstStyle/>
                <a:p>
                  <a:pPr algn="just" eaLnBrk="1" fontAlgn="b" hangingPunct="1">
                    <a:spcBef>
                      <a:spcPct val="0"/>
                    </a:spcBef>
                  </a:pPr>
                  <a:r>
                    <a:rPr lang="zh-CN" altLang="en-US" sz="1000"/>
                    <a:t>       </a:t>
                  </a:r>
                  <a:r>
                    <a:rPr lang="en-US" altLang="zh-CN" sz="1800"/>
                    <a:t>C1</a:t>
                  </a:r>
                  <a:endParaRPr lang="en-US" altLang="zh-CN" sz="1800" b="0"/>
                </a:p>
              </p:txBody>
            </p:sp>
            <p:sp>
              <p:nvSpPr>
                <p:cNvPr id="33" name="Rectangle 44"/>
                <p:cNvSpPr>
                  <a:spLocks noChangeArrowheads="1"/>
                </p:cNvSpPr>
                <p:nvPr/>
              </p:nvSpPr>
              <p:spPr bwMode="auto">
                <a:xfrm>
                  <a:off x="0" y="2304"/>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endParaRPr lang="en-US"/>
                </a:p>
              </p:txBody>
            </p:sp>
          </p:grpSp>
          <p:grpSp>
            <p:nvGrpSpPr>
              <p:cNvPr id="23" name="Group 45"/>
              <p:cNvGrpSpPr>
                <a:grpSpLocks/>
              </p:cNvGrpSpPr>
              <p:nvPr/>
            </p:nvGrpSpPr>
            <p:grpSpPr bwMode="auto">
              <a:xfrm>
                <a:off x="709" y="2304"/>
                <a:ext cx="2356" cy="384"/>
                <a:chOff x="709" y="2304"/>
                <a:chExt cx="2356" cy="384"/>
              </a:xfrm>
            </p:grpSpPr>
            <p:sp>
              <p:nvSpPr>
                <p:cNvPr id="30" name="Rectangle 46"/>
                <p:cNvSpPr>
                  <a:spLocks noChangeArrowheads="1"/>
                </p:cNvSpPr>
                <p:nvPr/>
              </p:nvSpPr>
              <p:spPr bwMode="auto">
                <a:xfrm>
                  <a:off x="752" y="2304"/>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lstStyle/>
                <a:p>
                  <a:pPr algn="just" eaLnBrk="1" fontAlgn="b" hangingPunct="1">
                    <a:spcBef>
                      <a:spcPct val="0"/>
                    </a:spcBef>
                  </a:pPr>
                  <a:r>
                    <a:rPr lang="zh-CN" altLang="en-US" sz="1800" dirty="0"/>
                    <a:t>自主安全保护</a:t>
                  </a:r>
                  <a:r>
                    <a:rPr lang="zh-CN" altLang="en-US" sz="1600" dirty="0"/>
                    <a:t>（</a:t>
                  </a:r>
                  <a:r>
                    <a:rPr lang="en-US" altLang="zh-CN" sz="1600" dirty="0"/>
                    <a:t>Discretionary Security Protection</a:t>
                  </a:r>
                  <a:r>
                    <a:rPr lang="zh-CN" altLang="en-US" sz="1600" dirty="0" smtClean="0"/>
                    <a:t>），</a:t>
                  </a:r>
                  <a:r>
                    <a:rPr lang="en-US" altLang="zh-CN" sz="1600" dirty="0" smtClean="0"/>
                    <a:t>DAC</a:t>
                  </a:r>
                  <a:endParaRPr lang="zh-CN" altLang="en-US" sz="1600" b="0" dirty="0"/>
                </a:p>
              </p:txBody>
            </p:sp>
            <p:sp>
              <p:nvSpPr>
                <p:cNvPr id="31" name="Rectangle 47"/>
                <p:cNvSpPr>
                  <a:spLocks noChangeArrowheads="1"/>
                </p:cNvSpPr>
                <p:nvPr/>
              </p:nvSpPr>
              <p:spPr bwMode="auto">
                <a:xfrm>
                  <a:off x="709" y="2304"/>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endParaRPr lang="en-US"/>
                </a:p>
              </p:txBody>
            </p:sp>
          </p:grpSp>
          <p:grpSp>
            <p:nvGrpSpPr>
              <p:cNvPr id="24" name="Group 48"/>
              <p:cNvGrpSpPr>
                <a:grpSpLocks/>
              </p:cNvGrpSpPr>
              <p:nvPr/>
            </p:nvGrpSpPr>
            <p:grpSpPr bwMode="auto">
              <a:xfrm>
                <a:off x="0" y="2688"/>
                <a:ext cx="709" cy="384"/>
                <a:chOff x="0" y="2688"/>
                <a:chExt cx="709" cy="384"/>
              </a:xfrm>
            </p:grpSpPr>
            <p:sp>
              <p:nvSpPr>
                <p:cNvPr id="28" name="Rectangle 49"/>
                <p:cNvSpPr>
                  <a:spLocks noChangeArrowheads="1"/>
                </p:cNvSpPr>
                <p:nvPr/>
              </p:nvSpPr>
              <p:spPr bwMode="auto">
                <a:xfrm>
                  <a:off x="43" y="2688"/>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lstStyle/>
                <a:p>
                  <a:pPr algn="just" eaLnBrk="1" fontAlgn="b" hangingPunct="1">
                    <a:spcBef>
                      <a:spcPct val="0"/>
                    </a:spcBef>
                  </a:pPr>
                  <a:r>
                    <a:rPr lang="zh-CN" altLang="en-US" sz="1800" dirty="0"/>
                    <a:t>    </a:t>
                  </a:r>
                  <a:r>
                    <a:rPr lang="en-US" altLang="zh-CN" sz="1800" dirty="0" smtClean="0"/>
                    <a:t>D</a:t>
                  </a:r>
                  <a:endParaRPr lang="en-US" altLang="zh-CN" sz="1800" b="0" dirty="0"/>
                </a:p>
              </p:txBody>
            </p:sp>
            <p:sp>
              <p:nvSpPr>
                <p:cNvPr id="29" name="Rectangle 50"/>
                <p:cNvSpPr>
                  <a:spLocks noChangeArrowheads="1"/>
                </p:cNvSpPr>
                <p:nvPr/>
              </p:nvSpPr>
              <p:spPr bwMode="auto">
                <a:xfrm>
                  <a:off x="0" y="2688"/>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endParaRPr lang="en-US"/>
                </a:p>
              </p:txBody>
            </p:sp>
          </p:grpSp>
          <p:grpSp>
            <p:nvGrpSpPr>
              <p:cNvPr id="25" name="Group 51"/>
              <p:cNvGrpSpPr>
                <a:grpSpLocks/>
              </p:cNvGrpSpPr>
              <p:nvPr/>
            </p:nvGrpSpPr>
            <p:grpSpPr bwMode="auto">
              <a:xfrm>
                <a:off x="709" y="2688"/>
                <a:ext cx="2356" cy="384"/>
                <a:chOff x="709" y="2688"/>
                <a:chExt cx="2356" cy="384"/>
              </a:xfrm>
            </p:grpSpPr>
            <p:sp>
              <p:nvSpPr>
                <p:cNvPr id="26" name="Rectangle 52"/>
                <p:cNvSpPr>
                  <a:spLocks noChangeArrowheads="1"/>
                </p:cNvSpPr>
                <p:nvPr/>
              </p:nvSpPr>
              <p:spPr bwMode="auto">
                <a:xfrm>
                  <a:off x="752" y="2688"/>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lstStyle/>
                <a:p>
                  <a:pPr algn="just" eaLnBrk="1" fontAlgn="b" hangingPunct="1">
                    <a:spcBef>
                      <a:spcPct val="0"/>
                    </a:spcBef>
                  </a:pPr>
                  <a:r>
                    <a:rPr lang="zh-CN" altLang="en-US" sz="1800"/>
                    <a:t>最小保护（</a:t>
                  </a:r>
                  <a:r>
                    <a:rPr lang="en-US" altLang="zh-CN" sz="1800"/>
                    <a:t>Minimal Protection</a:t>
                  </a:r>
                  <a:r>
                    <a:rPr lang="zh-CN" altLang="en-US" sz="1800"/>
                    <a:t>）</a:t>
                  </a:r>
                </a:p>
              </p:txBody>
            </p:sp>
            <p:sp>
              <p:nvSpPr>
                <p:cNvPr id="27" name="Rectangle 53"/>
                <p:cNvSpPr>
                  <a:spLocks noChangeArrowheads="1"/>
                </p:cNvSpPr>
                <p:nvPr/>
              </p:nvSpPr>
              <p:spPr bwMode="auto">
                <a:xfrm>
                  <a:off x="709" y="2688"/>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endParaRPr lang="en-US"/>
                </a:p>
              </p:txBody>
            </p:sp>
          </p:grpSp>
        </p:grpSp>
        <p:sp>
          <p:nvSpPr>
            <p:cNvPr id="9" name="Rectangle 54"/>
            <p:cNvSpPr>
              <a:spLocks noChangeArrowheads="1"/>
            </p:cNvSpPr>
            <p:nvPr/>
          </p:nvSpPr>
          <p:spPr bwMode="auto">
            <a:xfrm>
              <a:off x="-3" y="-3"/>
              <a:ext cx="3071" cy="3078"/>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nchor="ctr"/>
            <a:lstStyle/>
            <a:p>
              <a:endParaRPr lang="en-US"/>
            </a:p>
          </p:txBody>
        </p:sp>
      </p:grpSp>
      <p:sp>
        <p:nvSpPr>
          <p:cNvPr id="58" name="Rectangle 57"/>
          <p:cNvSpPr/>
          <p:nvPr/>
        </p:nvSpPr>
        <p:spPr>
          <a:xfrm>
            <a:off x="1883126" y="5993108"/>
            <a:ext cx="6161088" cy="707886"/>
          </a:xfrm>
          <a:prstGeom prst="rect">
            <a:avLst/>
          </a:prstGeom>
        </p:spPr>
        <p:txBody>
          <a:bodyPr wrap="square">
            <a:spAutoFit/>
          </a:bodyPr>
          <a:lstStyle/>
          <a:p>
            <a:pPr lvl="1"/>
            <a:r>
              <a:rPr lang="zh-CN" altLang="en-US" sz="2000" b="1" dirty="0">
                <a:solidFill>
                  <a:srgbClr val="FB33F1"/>
                </a:solidFill>
                <a:latin typeface="华文仿宋"/>
                <a:ea typeface="华文仿宋"/>
                <a:cs typeface="华文仿宋"/>
              </a:rPr>
              <a:t>按系统可靠或可信程度逐渐增高</a:t>
            </a:r>
          </a:p>
          <a:p>
            <a:pPr lvl="1"/>
            <a:r>
              <a:rPr lang="zh-CN" altLang="en-US" sz="2000" b="1" dirty="0" smtClean="0">
                <a:solidFill>
                  <a:srgbClr val="FB33F1"/>
                </a:solidFill>
                <a:latin typeface="华文仿宋"/>
                <a:ea typeface="华文仿宋"/>
                <a:cs typeface="华文仿宋"/>
              </a:rPr>
              <a:t>各安全级别之间</a:t>
            </a:r>
            <a:r>
              <a:rPr lang="zh-CN" altLang="en-US" sz="2000" b="1" dirty="0">
                <a:solidFill>
                  <a:srgbClr val="FB33F1"/>
                </a:solidFill>
                <a:latin typeface="华文仿宋"/>
                <a:ea typeface="华文仿宋"/>
                <a:cs typeface="华文仿宋"/>
              </a:rPr>
              <a:t>：偏序向下兼容</a:t>
            </a:r>
          </a:p>
        </p:txBody>
      </p:sp>
    </p:spTree>
    <p:extLst>
      <p:ext uri="{BB962C8B-B14F-4D97-AF65-F5344CB8AC3E}">
        <p14:creationId xmlns:p14="http://schemas.microsoft.com/office/powerpoint/2010/main" val="8451245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4.1.2 </a:t>
            </a:r>
            <a:r>
              <a:rPr lang="zh-CN" altLang="en-US" dirty="0"/>
              <a:t>安全标准简介</a:t>
            </a:r>
            <a:endParaRPr lang="en-US" dirty="0"/>
          </a:p>
        </p:txBody>
      </p:sp>
      <p:sp>
        <p:nvSpPr>
          <p:cNvPr id="3" name="Content Placeholder 2"/>
          <p:cNvSpPr>
            <a:spLocks noGrp="1"/>
          </p:cNvSpPr>
          <p:nvPr>
            <p:ph idx="1"/>
          </p:nvPr>
        </p:nvSpPr>
        <p:spPr>
          <a:xfrm>
            <a:off x="479220" y="1004552"/>
            <a:ext cx="8386317" cy="5263481"/>
          </a:xfrm>
        </p:spPr>
        <p:txBody>
          <a:bodyPr/>
          <a:lstStyle/>
          <a:p>
            <a:r>
              <a:rPr lang="en-US" altLang="zh-CN" sz="2400" dirty="0" smtClean="0"/>
              <a:t>CC</a:t>
            </a:r>
            <a:r>
              <a:rPr lang="zh-CN" altLang="en-US" sz="2400" dirty="0" smtClean="0"/>
              <a:t>：提出国际公认</a:t>
            </a:r>
            <a:r>
              <a:rPr lang="zh-CN" altLang="en-US" sz="2400" dirty="0"/>
              <a:t>的表述信息技术安全性的结构</a:t>
            </a:r>
          </a:p>
          <a:p>
            <a:pPr marL="274637" lvl="1" indent="0">
              <a:buNone/>
            </a:pPr>
            <a:r>
              <a:rPr lang="zh-CN" altLang="en-US" dirty="0"/>
              <a:t>把信息产品的</a:t>
            </a:r>
            <a:r>
              <a:rPr lang="zh-CN" altLang="en-US" dirty="0" smtClean="0"/>
              <a:t>安全要求分为：</a:t>
            </a:r>
            <a:r>
              <a:rPr lang="zh-CN" altLang="en-US" sz="2400" dirty="0" smtClean="0"/>
              <a:t>安全</a:t>
            </a:r>
            <a:r>
              <a:rPr lang="zh-CN" altLang="en-US" sz="2400" dirty="0"/>
              <a:t>功能</a:t>
            </a:r>
            <a:r>
              <a:rPr lang="zh-CN" altLang="en-US" sz="2400" dirty="0" smtClean="0"/>
              <a:t>要求、安全保证要求</a:t>
            </a:r>
            <a:endParaRPr lang="en-US" altLang="zh-CN" sz="2400" dirty="0" smtClean="0"/>
          </a:p>
          <a:p>
            <a:pPr lvl="1"/>
            <a:r>
              <a:rPr lang="en-US" altLang="zh-CN" dirty="0"/>
              <a:t>CC</a:t>
            </a:r>
            <a:r>
              <a:rPr lang="zh-CN" altLang="en-US" dirty="0" smtClean="0"/>
              <a:t>评估保证级划分： </a:t>
            </a:r>
            <a:endParaRPr lang="zh-CN" altLang="en-US" dirty="0"/>
          </a:p>
          <a:p>
            <a:pPr lvl="1"/>
            <a:endParaRPr lang="en-US"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18-4-27</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9</a:t>
            </a:fld>
            <a:endParaRPr lang="en-US" altLang="zh-CN"/>
          </a:p>
        </p:txBody>
      </p:sp>
      <p:graphicFrame>
        <p:nvGraphicFramePr>
          <p:cNvPr id="6" name="Group 4"/>
          <p:cNvGraphicFramePr>
            <a:graphicFrameLocks/>
          </p:cNvGraphicFramePr>
          <p:nvPr>
            <p:extLst>
              <p:ext uri="{D42A27DB-BD31-4B8C-83A1-F6EECF244321}">
                <p14:modId xmlns:p14="http://schemas.microsoft.com/office/powerpoint/2010/main" val="1116730861"/>
              </p:ext>
            </p:extLst>
          </p:nvPr>
        </p:nvGraphicFramePr>
        <p:xfrm>
          <a:off x="71883" y="2515393"/>
          <a:ext cx="8963025" cy="3484880"/>
        </p:xfrm>
        <a:graphic>
          <a:graphicData uri="http://schemas.openxmlformats.org/drawingml/2006/table">
            <a:tbl>
              <a:tblPr/>
              <a:tblGrid>
                <a:gridCol w="1317838"/>
                <a:gridCol w="4963585"/>
                <a:gridCol w="2681602"/>
              </a:tblGrid>
              <a:tr h="406400">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Tx/>
                        <a:buNone/>
                        <a:tabLst/>
                      </a:pPr>
                      <a:r>
                        <a:rPr kumimoji="1" lang="zh-CN" altLang="en-US" sz="1600" b="0" i="0" u="none" strike="noStrike" cap="none" normalizeH="0" baseline="0">
                          <a:ln>
                            <a:noFill/>
                          </a:ln>
                          <a:solidFill>
                            <a:schemeClr val="tx1"/>
                          </a:solidFill>
                          <a:effectLst/>
                          <a:latin typeface="Times New Roman" charset="0"/>
                          <a:ea typeface="宋体" charset="0"/>
                          <a:cs typeface="Courier New" charset="0"/>
                        </a:rPr>
                        <a:t>评估保证级</a:t>
                      </a:r>
                    </a:p>
                  </a:txBody>
                  <a:tcPr horzOverflow="overflow">
                    <a:lnL cap="flat">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Tx/>
                        <a:buNone/>
                        <a:tabLst/>
                      </a:pPr>
                      <a:r>
                        <a:rPr kumimoji="1" lang="zh-CN" altLang="en-US" sz="1600" b="0" i="0" u="none" strike="noStrike" cap="none" normalizeH="0" baseline="0" dirty="0">
                          <a:ln>
                            <a:noFill/>
                          </a:ln>
                          <a:solidFill>
                            <a:schemeClr val="tx1"/>
                          </a:solidFill>
                          <a:effectLst/>
                          <a:latin typeface="Times New Roman" charset="0"/>
                          <a:ea typeface="宋体" charset="0"/>
                          <a:cs typeface="宋体" charset="0"/>
                        </a:rPr>
                        <a:t>定　　义</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Tx/>
                        <a:buNone/>
                        <a:tabLst/>
                      </a:pPr>
                      <a:r>
                        <a:rPr kumimoji="1" lang="en-US" altLang="zh-CN" sz="1600" b="0" i="0" u="none" strike="noStrike" cap="none" normalizeH="0" baseline="0" dirty="0">
                          <a:ln>
                            <a:noFill/>
                          </a:ln>
                          <a:solidFill>
                            <a:schemeClr val="tx1"/>
                          </a:solidFill>
                          <a:effectLst/>
                          <a:latin typeface="Times New Roman" charset="0"/>
                          <a:ea typeface="宋体" charset="0"/>
                          <a:cs typeface="Times New Roman" charset="0"/>
                        </a:rPr>
                        <a:t>TCSEC</a:t>
                      </a:r>
                      <a:r>
                        <a:rPr kumimoji="1" lang="zh-CN" altLang="en-US" sz="1600" b="0" i="0" u="none" strike="noStrike" cap="none" normalizeH="0" baseline="0" dirty="0">
                          <a:ln>
                            <a:noFill/>
                          </a:ln>
                          <a:solidFill>
                            <a:schemeClr val="tx1"/>
                          </a:solidFill>
                          <a:effectLst/>
                          <a:latin typeface="Times New Roman" charset="0"/>
                          <a:ea typeface="宋体" charset="0"/>
                          <a:cs typeface="Courier New" charset="0"/>
                        </a:rPr>
                        <a:t>安全级别（近似相当）</a:t>
                      </a:r>
                      <a:endParaRPr kumimoji="1" lang="zh-CN" altLang="en-US" sz="1600" b="0" i="0" u="none" strike="noStrike" cap="none" normalizeH="0" baseline="0" dirty="0">
                        <a:ln>
                          <a:noFill/>
                        </a:ln>
                        <a:solidFill>
                          <a:schemeClr val="tx1"/>
                        </a:solidFill>
                        <a:effectLst/>
                        <a:latin typeface="Times New Roman" charset="0"/>
                        <a:ea typeface="宋体" charset="0"/>
                        <a:cs typeface="宋体" charset="0"/>
                      </a:endParaRPr>
                    </a:p>
                  </a:txBody>
                  <a:tcPr horzOverflow="overflow">
                    <a:lnL w="28575"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Tx/>
                        <a:buNone/>
                        <a:tabLst/>
                      </a:pPr>
                      <a:r>
                        <a:rPr kumimoji="1" lang="en-US" altLang="zh-CN" sz="1600" b="0" i="0" u="none" strike="noStrike" cap="none" normalizeH="0" baseline="0">
                          <a:ln>
                            <a:noFill/>
                          </a:ln>
                          <a:solidFill>
                            <a:schemeClr val="tx1"/>
                          </a:solidFill>
                          <a:effectLst/>
                          <a:latin typeface="Times New Roman" charset="0"/>
                          <a:ea typeface="宋体" charset="0"/>
                          <a:cs typeface="Times New Roman" charset="0"/>
                        </a:rPr>
                        <a:t>EAL1</a:t>
                      </a:r>
                    </a:p>
                  </a:txBody>
                  <a:tcPr horzOverflow="overflow">
                    <a:lnL cap="flat">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1600" b="0" i="0" u="none" strike="noStrike" cap="none" normalizeH="0" baseline="0">
                          <a:ln>
                            <a:noFill/>
                          </a:ln>
                          <a:solidFill>
                            <a:schemeClr val="tx1"/>
                          </a:solidFill>
                          <a:effectLst/>
                          <a:latin typeface="Times New Roman" charset="0"/>
                          <a:ea typeface="宋体" charset="0"/>
                          <a:cs typeface="宋体" charset="0"/>
                        </a:rPr>
                        <a:t>功能测试（</a:t>
                      </a:r>
                      <a:r>
                        <a:rPr kumimoji="1" lang="en-US" altLang="zh-CN" sz="1600" b="0" i="0" u="none" strike="noStrike" cap="none" normalizeH="0" baseline="0">
                          <a:ln>
                            <a:noFill/>
                          </a:ln>
                          <a:solidFill>
                            <a:schemeClr val="tx1"/>
                          </a:solidFill>
                          <a:effectLst/>
                          <a:latin typeface="Times New Roman" charset="0"/>
                          <a:ea typeface="宋体" charset="0"/>
                          <a:cs typeface="宋体" charset="0"/>
                        </a:rPr>
                        <a:t>functionally tested</a:t>
                      </a:r>
                      <a:r>
                        <a:rPr kumimoji="1" lang="zh-CN" altLang="en-US" sz="1600" b="0" i="0" u="none" strike="noStrike" cap="none" normalizeH="0" baseline="0">
                          <a:ln>
                            <a:noFill/>
                          </a:ln>
                          <a:solidFill>
                            <a:schemeClr val="tx1"/>
                          </a:solidFill>
                          <a:effectLst/>
                          <a:latin typeface="Times New Roman" charset="0"/>
                          <a:ea typeface="宋体" charset="0"/>
                          <a:cs typeface="宋体" charset="0"/>
                        </a:rPr>
                        <a:t>）</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endParaRPr kumimoji="0" lang="zh-CN" altLang="en-US" sz="1600" b="0" i="0" u="none" strike="noStrike" cap="none" normalizeH="0" baseline="0">
                        <a:ln>
                          <a:noFill/>
                        </a:ln>
                        <a:solidFill>
                          <a:schemeClr val="tx1"/>
                        </a:solidFill>
                        <a:effectLst/>
                        <a:latin typeface="Arial" charset="0"/>
                        <a:ea typeface="宋体" charset="0"/>
                        <a:cs typeface="宋体" charset="0"/>
                      </a:endParaRPr>
                    </a:p>
                  </a:txBody>
                  <a:tcPr horzOverflow="overflow">
                    <a:lnL w="28575"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44475">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Tx/>
                        <a:buNone/>
                        <a:tabLst/>
                      </a:pPr>
                      <a:r>
                        <a:rPr kumimoji="1" lang="en-US" altLang="zh-CN" sz="1600" b="0" i="0" u="none" strike="noStrike" cap="none" normalizeH="0" baseline="0">
                          <a:ln>
                            <a:noFill/>
                          </a:ln>
                          <a:solidFill>
                            <a:schemeClr val="tx1"/>
                          </a:solidFill>
                          <a:effectLst/>
                          <a:latin typeface="Times New Roman" charset="0"/>
                          <a:ea typeface="宋体" charset="0"/>
                          <a:cs typeface="Times New Roman" charset="0"/>
                        </a:rPr>
                        <a:t>EAL2</a:t>
                      </a:r>
                    </a:p>
                  </a:txBody>
                  <a:tcPr horzOverflow="overflow">
                    <a:lnL cap="flat">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1600" b="0" i="0" u="none" strike="noStrike" cap="none" normalizeH="0" baseline="0">
                          <a:ln>
                            <a:noFill/>
                          </a:ln>
                          <a:solidFill>
                            <a:schemeClr val="tx1"/>
                          </a:solidFill>
                          <a:effectLst/>
                          <a:latin typeface="Times New Roman" charset="0"/>
                          <a:ea typeface="宋体" charset="0"/>
                          <a:cs typeface="宋体" charset="0"/>
                        </a:rPr>
                        <a:t>结构测试（</a:t>
                      </a:r>
                      <a:r>
                        <a:rPr kumimoji="1" lang="en-US" altLang="zh-CN" sz="1600" b="0" i="0" u="none" strike="noStrike" cap="none" normalizeH="0" baseline="0">
                          <a:ln>
                            <a:noFill/>
                          </a:ln>
                          <a:solidFill>
                            <a:schemeClr val="tx1"/>
                          </a:solidFill>
                          <a:effectLst/>
                          <a:latin typeface="Times New Roman" charset="0"/>
                          <a:ea typeface="宋体" charset="0"/>
                          <a:cs typeface="宋体" charset="0"/>
                        </a:rPr>
                        <a:t>structurally tested</a:t>
                      </a:r>
                      <a:r>
                        <a:rPr kumimoji="1" lang="zh-CN" altLang="en-US" sz="1600" b="0" i="0" u="none" strike="noStrike" cap="none" normalizeH="0" baseline="0">
                          <a:ln>
                            <a:noFill/>
                          </a:ln>
                          <a:solidFill>
                            <a:schemeClr val="tx1"/>
                          </a:solidFill>
                          <a:effectLst/>
                          <a:latin typeface="Times New Roman" charset="0"/>
                          <a:ea typeface="宋体" charset="0"/>
                          <a:cs typeface="宋体" charset="0"/>
                        </a:rPr>
                        <a:t>）</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Tx/>
                        <a:buNone/>
                        <a:tabLst/>
                      </a:pPr>
                      <a:r>
                        <a:rPr kumimoji="1" lang="en-US" altLang="zh-CN" sz="1600" b="0" i="0" u="none" strike="noStrike" cap="none" normalizeH="0" baseline="0">
                          <a:ln>
                            <a:noFill/>
                          </a:ln>
                          <a:solidFill>
                            <a:schemeClr val="tx1"/>
                          </a:solidFill>
                          <a:effectLst/>
                          <a:latin typeface="Times New Roman" charset="0"/>
                          <a:ea typeface="宋体" charset="0"/>
                          <a:cs typeface="Times New Roman" charset="0"/>
                        </a:rPr>
                        <a:t>C1</a:t>
                      </a:r>
                    </a:p>
                  </a:txBody>
                  <a:tcPr horzOverflow="overflow">
                    <a:lnL w="28575"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76225">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Tx/>
                        <a:buNone/>
                        <a:tabLst/>
                      </a:pPr>
                      <a:r>
                        <a:rPr kumimoji="1" lang="en-US" altLang="zh-CN" sz="1600" b="0" i="0" u="none" strike="noStrike" cap="none" normalizeH="0" baseline="0">
                          <a:ln>
                            <a:noFill/>
                          </a:ln>
                          <a:solidFill>
                            <a:schemeClr val="tx1"/>
                          </a:solidFill>
                          <a:effectLst/>
                          <a:latin typeface="Times New Roman" charset="0"/>
                          <a:ea typeface="宋体" charset="0"/>
                          <a:cs typeface="Times New Roman" charset="0"/>
                        </a:rPr>
                        <a:t>EAL3</a:t>
                      </a:r>
                    </a:p>
                  </a:txBody>
                  <a:tcPr horzOverflow="overflow">
                    <a:lnL cap="flat">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1600" b="0" i="0" u="none" strike="noStrike" cap="none" normalizeH="0" baseline="0">
                          <a:ln>
                            <a:noFill/>
                          </a:ln>
                          <a:solidFill>
                            <a:schemeClr val="tx1"/>
                          </a:solidFill>
                          <a:effectLst/>
                          <a:latin typeface="Times New Roman" charset="0"/>
                          <a:ea typeface="宋体" charset="0"/>
                          <a:cs typeface="Courier New" charset="0"/>
                        </a:rPr>
                        <a:t>系统地测试和检查（</a:t>
                      </a:r>
                      <a:r>
                        <a:rPr kumimoji="1" lang="en-US" altLang="zh-CN" sz="1600" b="0" i="0" u="none" strike="noStrike" cap="none" normalizeH="0" baseline="0">
                          <a:ln>
                            <a:noFill/>
                          </a:ln>
                          <a:solidFill>
                            <a:schemeClr val="tx1"/>
                          </a:solidFill>
                          <a:effectLst/>
                          <a:latin typeface="Times New Roman" charset="0"/>
                          <a:ea typeface="宋体" charset="0"/>
                          <a:cs typeface="Times New Roman" charset="0"/>
                        </a:rPr>
                        <a:t>methodically tested and checked</a:t>
                      </a:r>
                      <a:r>
                        <a:rPr kumimoji="1" lang="zh-CN" altLang="en-US" sz="1600" b="0" i="0" u="none" strike="noStrike" cap="none" normalizeH="0" baseline="0">
                          <a:ln>
                            <a:noFill/>
                          </a:ln>
                          <a:solidFill>
                            <a:schemeClr val="tx1"/>
                          </a:solidFill>
                          <a:effectLst/>
                          <a:latin typeface="Times New Roman" charset="0"/>
                          <a:ea typeface="宋体" charset="0"/>
                          <a:cs typeface="Courier New" charset="0"/>
                        </a:rPr>
                        <a:t>）</a:t>
                      </a:r>
                      <a:endParaRPr kumimoji="1" lang="zh-CN" altLang="en-US" sz="1600" b="0" i="0" u="none" strike="noStrike" cap="none" normalizeH="0" baseline="0">
                        <a:ln>
                          <a:noFill/>
                        </a:ln>
                        <a:solidFill>
                          <a:schemeClr val="tx1"/>
                        </a:solidFill>
                        <a:effectLst/>
                        <a:latin typeface="Times New Roman" charset="0"/>
                        <a:ea typeface="宋体" charset="0"/>
                        <a:cs typeface="宋体"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Tx/>
                        <a:buNone/>
                        <a:tabLst/>
                      </a:pPr>
                      <a:r>
                        <a:rPr kumimoji="1" lang="en-US" altLang="zh-CN" sz="1600" b="0" i="0" u="none" strike="noStrike" cap="none" normalizeH="0" baseline="0">
                          <a:ln>
                            <a:noFill/>
                          </a:ln>
                          <a:solidFill>
                            <a:schemeClr val="tx1"/>
                          </a:solidFill>
                          <a:effectLst/>
                          <a:latin typeface="Times New Roman" charset="0"/>
                          <a:ea typeface="宋体" charset="0"/>
                          <a:cs typeface="Times New Roman" charset="0"/>
                        </a:rPr>
                        <a:t>C2</a:t>
                      </a:r>
                    </a:p>
                  </a:txBody>
                  <a:tcPr horzOverflow="overflow">
                    <a:lnL w="28575"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406400">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Tx/>
                        <a:buNone/>
                        <a:tabLst/>
                      </a:pPr>
                      <a:r>
                        <a:rPr kumimoji="1" lang="en-US" altLang="zh-CN" sz="1600" b="0" i="0" u="none" strike="noStrike" cap="none" normalizeH="0" baseline="0">
                          <a:ln>
                            <a:noFill/>
                          </a:ln>
                          <a:solidFill>
                            <a:schemeClr val="tx1"/>
                          </a:solidFill>
                          <a:effectLst/>
                          <a:latin typeface="Times New Roman" charset="0"/>
                          <a:ea typeface="宋体" charset="0"/>
                          <a:cs typeface="Times New Roman" charset="0"/>
                        </a:rPr>
                        <a:t>EAL4</a:t>
                      </a:r>
                    </a:p>
                  </a:txBody>
                  <a:tcPr horzOverflow="overflow">
                    <a:lnL cap="flat">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1600" b="0" i="0" u="none" strike="noStrike" cap="none" normalizeH="0" baseline="0" dirty="0">
                          <a:ln>
                            <a:noFill/>
                          </a:ln>
                          <a:solidFill>
                            <a:schemeClr val="tx1"/>
                          </a:solidFill>
                          <a:effectLst/>
                          <a:latin typeface="Times New Roman" charset="0"/>
                          <a:ea typeface="宋体" charset="0"/>
                          <a:cs typeface="Courier New" charset="0"/>
                        </a:rPr>
                        <a:t>系统地设计、测试和复查（</a:t>
                      </a:r>
                      <a:r>
                        <a:rPr kumimoji="1" lang="en-US" altLang="zh-CN" sz="1600" b="0" i="0" u="none" strike="noStrike" cap="none" normalizeH="0" baseline="0" dirty="0">
                          <a:ln>
                            <a:noFill/>
                          </a:ln>
                          <a:solidFill>
                            <a:schemeClr val="tx1"/>
                          </a:solidFill>
                          <a:effectLst/>
                          <a:latin typeface="Times New Roman" charset="0"/>
                          <a:ea typeface="宋体" charset="0"/>
                          <a:cs typeface="Times New Roman" charset="0"/>
                        </a:rPr>
                        <a:t>methodically designed</a:t>
                      </a:r>
                      <a:r>
                        <a:rPr kumimoji="1" lang="zh-CN" altLang="en-US" sz="1600" b="0" i="0" u="none" strike="noStrike" cap="none" normalizeH="0" baseline="0" dirty="0">
                          <a:ln>
                            <a:noFill/>
                          </a:ln>
                          <a:solidFill>
                            <a:schemeClr val="tx1"/>
                          </a:solidFill>
                          <a:effectLst/>
                          <a:latin typeface="Times New Roman" charset="0"/>
                          <a:ea typeface="宋体" charset="0"/>
                          <a:cs typeface="Courier New" charset="0"/>
                        </a:rPr>
                        <a:t>，</a:t>
                      </a:r>
                      <a:r>
                        <a:rPr kumimoji="1" lang="zh-CN" altLang="en-US" sz="1600" b="0" i="0" u="none" strike="noStrike" cap="none" normalizeH="0" baseline="0" dirty="0">
                          <a:ln>
                            <a:noFill/>
                          </a:ln>
                          <a:solidFill>
                            <a:schemeClr val="tx1"/>
                          </a:solidFill>
                          <a:effectLst/>
                          <a:latin typeface="Times New Roman" charset="0"/>
                          <a:ea typeface="宋体" charset="0"/>
                          <a:cs typeface="Times New Roman" charset="0"/>
                        </a:rPr>
                        <a:t> </a:t>
                      </a:r>
                      <a:r>
                        <a:rPr kumimoji="1" lang="en-US" altLang="zh-CN" sz="1600" b="0" i="0" u="none" strike="noStrike" cap="none" normalizeH="0" baseline="0" dirty="0">
                          <a:ln>
                            <a:noFill/>
                          </a:ln>
                          <a:solidFill>
                            <a:schemeClr val="tx1"/>
                          </a:solidFill>
                          <a:effectLst/>
                          <a:latin typeface="Times New Roman" charset="0"/>
                          <a:ea typeface="宋体" charset="0"/>
                          <a:cs typeface="Times New Roman" charset="0"/>
                        </a:rPr>
                        <a:t>tested</a:t>
                      </a:r>
                      <a:r>
                        <a:rPr kumimoji="1" lang="zh-CN" altLang="en-US" sz="1600" b="0" i="0" u="none" strike="noStrike" cap="none" normalizeH="0" baseline="0" dirty="0">
                          <a:ln>
                            <a:noFill/>
                          </a:ln>
                          <a:solidFill>
                            <a:schemeClr val="tx1"/>
                          </a:solidFill>
                          <a:effectLst/>
                          <a:latin typeface="Times New Roman" charset="0"/>
                          <a:ea typeface="宋体" charset="0"/>
                          <a:cs typeface="Courier New" charset="0"/>
                        </a:rPr>
                        <a:t>，</a:t>
                      </a:r>
                      <a:r>
                        <a:rPr kumimoji="1" lang="zh-CN" altLang="en-US" sz="1600" b="0" i="0" u="none" strike="noStrike" cap="none" normalizeH="0" baseline="0" dirty="0">
                          <a:ln>
                            <a:noFill/>
                          </a:ln>
                          <a:solidFill>
                            <a:schemeClr val="tx1"/>
                          </a:solidFill>
                          <a:effectLst/>
                          <a:latin typeface="Times New Roman" charset="0"/>
                          <a:ea typeface="宋体" charset="0"/>
                          <a:cs typeface="Times New Roman" charset="0"/>
                        </a:rPr>
                        <a:t> </a:t>
                      </a:r>
                      <a:r>
                        <a:rPr kumimoji="1" lang="en-US" altLang="zh-CN" sz="1600" b="0" i="0" u="none" strike="noStrike" cap="none" normalizeH="0" baseline="0" dirty="0">
                          <a:ln>
                            <a:noFill/>
                          </a:ln>
                          <a:solidFill>
                            <a:schemeClr val="tx1"/>
                          </a:solidFill>
                          <a:effectLst/>
                          <a:latin typeface="Times New Roman" charset="0"/>
                          <a:ea typeface="宋体" charset="0"/>
                          <a:cs typeface="Times New Roman" charset="0"/>
                        </a:rPr>
                        <a:t>and reviewed</a:t>
                      </a:r>
                      <a:r>
                        <a:rPr kumimoji="1" lang="zh-CN" altLang="en-US" sz="1600" b="0" i="0" u="none" strike="noStrike" cap="none" normalizeH="0" baseline="0" dirty="0">
                          <a:ln>
                            <a:noFill/>
                          </a:ln>
                          <a:solidFill>
                            <a:schemeClr val="tx1"/>
                          </a:solidFill>
                          <a:effectLst/>
                          <a:latin typeface="Times New Roman" charset="0"/>
                          <a:ea typeface="宋体" charset="0"/>
                          <a:cs typeface="Courier New" charset="0"/>
                        </a:rPr>
                        <a:t>）</a:t>
                      </a:r>
                      <a:endParaRPr kumimoji="1" lang="zh-CN" altLang="en-US" sz="1600" b="0" i="0" u="none" strike="noStrike" cap="none" normalizeH="0" baseline="0" dirty="0">
                        <a:ln>
                          <a:noFill/>
                        </a:ln>
                        <a:solidFill>
                          <a:schemeClr val="tx1"/>
                        </a:solidFill>
                        <a:effectLst/>
                        <a:latin typeface="Times New Roman" charset="0"/>
                        <a:ea typeface="宋体" charset="0"/>
                        <a:cs typeface="宋体"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Tx/>
                        <a:buNone/>
                        <a:tabLst/>
                      </a:pPr>
                      <a:r>
                        <a:rPr kumimoji="1" lang="en-US" altLang="zh-CN" sz="1600" b="0" i="0" u="none" strike="noStrike" cap="none" normalizeH="0" baseline="0">
                          <a:ln>
                            <a:noFill/>
                          </a:ln>
                          <a:solidFill>
                            <a:schemeClr val="tx1"/>
                          </a:solidFill>
                          <a:effectLst/>
                          <a:latin typeface="Times New Roman" charset="0"/>
                          <a:ea typeface="宋体" charset="0"/>
                          <a:cs typeface="Times New Roman" charset="0"/>
                        </a:rPr>
                        <a:t>B1</a:t>
                      </a:r>
                    </a:p>
                  </a:txBody>
                  <a:tcPr horzOverflow="overflow">
                    <a:lnL w="28575"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47650">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Tx/>
                        <a:buNone/>
                        <a:tabLst/>
                      </a:pPr>
                      <a:r>
                        <a:rPr kumimoji="1" lang="en-US" altLang="zh-CN" sz="1600" b="0" i="0" u="none" strike="noStrike" cap="none" normalizeH="0" baseline="0">
                          <a:ln>
                            <a:noFill/>
                          </a:ln>
                          <a:solidFill>
                            <a:schemeClr val="tx1"/>
                          </a:solidFill>
                          <a:effectLst/>
                          <a:latin typeface="Times New Roman" charset="0"/>
                          <a:ea typeface="宋体" charset="0"/>
                          <a:cs typeface="Times New Roman" charset="0"/>
                        </a:rPr>
                        <a:t>EAL5</a:t>
                      </a:r>
                    </a:p>
                  </a:txBody>
                  <a:tcPr horzOverflow="overflow">
                    <a:lnL cap="flat">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1600" b="0" i="0" u="none" strike="noStrike" cap="none" normalizeH="0" baseline="0">
                          <a:ln>
                            <a:noFill/>
                          </a:ln>
                          <a:solidFill>
                            <a:schemeClr val="tx1"/>
                          </a:solidFill>
                          <a:effectLst/>
                          <a:latin typeface="Times New Roman" charset="0"/>
                          <a:ea typeface="宋体" charset="0"/>
                          <a:cs typeface="Courier New" charset="0"/>
                        </a:rPr>
                        <a:t>半形式化设计和测试（</a:t>
                      </a:r>
                      <a:r>
                        <a:rPr kumimoji="1" lang="en-US" altLang="zh-CN" sz="1600" b="0" i="0" u="none" strike="noStrike" cap="none" normalizeH="0" baseline="0">
                          <a:ln>
                            <a:noFill/>
                          </a:ln>
                          <a:solidFill>
                            <a:schemeClr val="tx1"/>
                          </a:solidFill>
                          <a:effectLst/>
                          <a:latin typeface="Times New Roman" charset="0"/>
                          <a:ea typeface="宋体" charset="0"/>
                          <a:cs typeface="Times New Roman" charset="0"/>
                        </a:rPr>
                        <a:t>semiformally designed and tested</a:t>
                      </a:r>
                      <a:r>
                        <a:rPr kumimoji="1" lang="zh-CN" altLang="en-US" sz="1600" b="0" i="0" u="none" strike="noStrike" cap="none" normalizeH="0" baseline="0">
                          <a:ln>
                            <a:noFill/>
                          </a:ln>
                          <a:solidFill>
                            <a:schemeClr val="tx1"/>
                          </a:solidFill>
                          <a:effectLst/>
                          <a:latin typeface="Times New Roman" charset="0"/>
                          <a:ea typeface="宋体" charset="0"/>
                          <a:cs typeface="Courier New" charset="0"/>
                        </a:rPr>
                        <a:t>）</a:t>
                      </a:r>
                      <a:endParaRPr kumimoji="1" lang="zh-CN" altLang="en-US" sz="1600" b="0" i="0" u="none" strike="noStrike" cap="none" normalizeH="0" baseline="0">
                        <a:ln>
                          <a:noFill/>
                        </a:ln>
                        <a:solidFill>
                          <a:schemeClr val="tx1"/>
                        </a:solidFill>
                        <a:effectLst/>
                        <a:latin typeface="Times New Roman" charset="0"/>
                        <a:ea typeface="宋体" charset="0"/>
                        <a:cs typeface="宋体"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Tx/>
                        <a:buNone/>
                        <a:tabLst/>
                      </a:pPr>
                      <a:r>
                        <a:rPr kumimoji="1" lang="en-US" altLang="zh-CN" sz="1600" b="0" i="0" u="none" strike="noStrike" cap="none" normalizeH="0" baseline="0">
                          <a:ln>
                            <a:noFill/>
                          </a:ln>
                          <a:solidFill>
                            <a:schemeClr val="tx1"/>
                          </a:solidFill>
                          <a:effectLst/>
                          <a:latin typeface="Times New Roman" charset="0"/>
                          <a:ea typeface="宋体" charset="0"/>
                          <a:cs typeface="Times New Roman" charset="0"/>
                        </a:rPr>
                        <a:t>B2</a:t>
                      </a:r>
                    </a:p>
                  </a:txBody>
                  <a:tcPr horzOverflow="overflow">
                    <a:lnL w="28575"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407988">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Tx/>
                        <a:buNone/>
                        <a:tabLst/>
                      </a:pPr>
                      <a:r>
                        <a:rPr kumimoji="1" lang="en-US" altLang="zh-CN" sz="1600" b="0" i="0" u="none" strike="noStrike" cap="none" normalizeH="0" baseline="0">
                          <a:ln>
                            <a:noFill/>
                          </a:ln>
                          <a:solidFill>
                            <a:schemeClr val="tx1"/>
                          </a:solidFill>
                          <a:effectLst/>
                          <a:latin typeface="Times New Roman" charset="0"/>
                          <a:ea typeface="宋体" charset="0"/>
                          <a:cs typeface="Times New Roman" charset="0"/>
                        </a:rPr>
                        <a:t>EAL6</a:t>
                      </a:r>
                    </a:p>
                  </a:txBody>
                  <a:tcPr horzOverflow="overflow">
                    <a:lnL cap="flat">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Tx/>
                        <a:buNone/>
                        <a:tabLst/>
                        <a:defRPr/>
                      </a:pPr>
                      <a:r>
                        <a:rPr kumimoji="1" lang="zh-CN" altLang="en-US" sz="1600" b="0" i="0" u="none" strike="noStrike" cap="none" normalizeH="0" baseline="0" dirty="0">
                          <a:ln>
                            <a:noFill/>
                          </a:ln>
                          <a:solidFill>
                            <a:schemeClr val="tx1"/>
                          </a:solidFill>
                          <a:effectLst/>
                          <a:latin typeface="Times New Roman" charset="0"/>
                          <a:ea typeface="宋体" charset="0"/>
                          <a:cs typeface="Courier New" charset="0"/>
                        </a:rPr>
                        <a:t>半形式化验证的设计和测试（</a:t>
                      </a:r>
                      <a:r>
                        <a:rPr kumimoji="1" lang="en-US" altLang="zh-CN" sz="1600" b="0" i="0" u="none" strike="noStrike" cap="none" normalizeH="0" baseline="0" dirty="0" err="1">
                          <a:ln>
                            <a:noFill/>
                          </a:ln>
                          <a:solidFill>
                            <a:schemeClr val="tx1"/>
                          </a:solidFill>
                          <a:effectLst/>
                          <a:latin typeface="Times New Roman" charset="0"/>
                          <a:ea typeface="宋体" charset="0"/>
                          <a:cs typeface="Times New Roman" charset="0"/>
                        </a:rPr>
                        <a:t>semiformally</a:t>
                      </a:r>
                      <a:r>
                        <a:rPr kumimoji="1" lang="en-US" altLang="zh-CN" sz="1600" b="0" i="0" u="none" strike="noStrike" cap="none" normalizeH="0" baseline="0" dirty="0">
                          <a:ln>
                            <a:noFill/>
                          </a:ln>
                          <a:solidFill>
                            <a:schemeClr val="tx1"/>
                          </a:solidFill>
                          <a:effectLst/>
                          <a:latin typeface="Times New Roman" charset="0"/>
                          <a:ea typeface="宋体" charset="0"/>
                          <a:cs typeface="Times New Roman" charset="0"/>
                        </a:rPr>
                        <a:t> verified design and </a:t>
                      </a:r>
                      <a:r>
                        <a:rPr kumimoji="1" lang="en-US" altLang="zh-CN" sz="1600" b="0" i="0" u="none" strike="noStrike" cap="none" normalizeH="0" baseline="0" dirty="0" smtClean="0">
                          <a:ln>
                            <a:noFill/>
                          </a:ln>
                          <a:solidFill>
                            <a:schemeClr val="tx1"/>
                          </a:solidFill>
                          <a:effectLst/>
                          <a:latin typeface="Times New Roman" charset="0"/>
                          <a:ea typeface="宋体" charset="0"/>
                          <a:cs typeface="Times New Roman" charset="0"/>
                        </a:rPr>
                        <a:t>tested</a:t>
                      </a:r>
                      <a:r>
                        <a:rPr kumimoji="1" lang="zh-CN" altLang="en-US" sz="1600" b="0" i="0" u="none" strike="noStrike" cap="none" normalizeH="0" baseline="0" dirty="0" smtClean="0">
                          <a:ln>
                            <a:noFill/>
                          </a:ln>
                          <a:solidFill>
                            <a:schemeClr val="tx1"/>
                          </a:solidFill>
                          <a:effectLst/>
                          <a:latin typeface="Times New Roman" charset="0"/>
                          <a:ea typeface="宋体" charset="0"/>
                          <a:cs typeface="Courier New" charset="0"/>
                        </a:rPr>
                        <a:t>）</a:t>
                      </a:r>
                      <a:endParaRPr kumimoji="1" lang="zh-CN" altLang="en-US" sz="1600" b="0" i="0" u="none" strike="noStrike" cap="none" normalizeH="0" baseline="0" dirty="0" smtClean="0">
                        <a:ln>
                          <a:noFill/>
                        </a:ln>
                        <a:solidFill>
                          <a:schemeClr val="tx1"/>
                        </a:solidFill>
                        <a:effectLst/>
                        <a:latin typeface="Times New Roman" charset="0"/>
                        <a:ea typeface="宋体" charset="0"/>
                        <a:cs typeface="宋体"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Tx/>
                        <a:buNone/>
                        <a:tabLst/>
                      </a:pPr>
                      <a:r>
                        <a:rPr kumimoji="1" lang="en-US" altLang="zh-CN" sz="1600" b="0" i="0" u="none" strike="noStrike" cap="none" normalizeH="0" baseline="0">
                          <a:ln>
                            <a:noFill/>
                          </a:ln>
                          <a:solidFill>
                            <a:schemeClr val="tx1"/>
                          </a:solidFill>
                          <a:effectLst/>
                          <a:latin typeface="Times New Roman" charset="0"/>
                          <a:ea typeface="宋体" charset="0"/>
                          <a:cs typeface="Times New Roman" charset="0"/>
                        </a:rPr>
                        <a:t>B3</a:t>
                      </a:r>
                    </a:p>
                  </a:txBody>
                  <a:tcPr horzOverflow="overflow">
                    <a:lnL w="28575"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406400">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Tx/>
                        <a:buNone/>
                        <a:tabLst/>
                      </a:pPr>
                      <a:r>
                        <a:rPr kumimoji="1" lang="en-US" altLang="zh-CN" sz="1600" b="0" i="0" u="none" strike="noStrike" cap="none" normalizeH="0" baseline="0" dirty="0">
                          <a:ln>
                            <a:noFill/>
                          </a:ln>
                          <a:solidFill>
                            <a:schemeClr val="tx1"/>
                          </a:solidFill>
                          <a:effectLst/>
                          <a:latin typeface="Times New Roman" charset="0"/>
                          <a:ea typeface="宋体" charset="0"/>
                          <a:cs typeface="Times New Roman" charset="0"/>
                        </a:rPr>
                        <a:t>EAL7</a:t>
                      </a:r>
                    </a:p>
                  </a:txBody>
                  <a:tcPr horzOverflow="overflow">
                    <a:lnL cap="flat">
                      <a:noFill/>
                    </a:lnL>
                    <a:lnR w="28575"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1600" b="0" i="0" u="none" strike="noStrike" cap="none" normalizeH="0" baseline="0" dirty="0">
                          <a:ln>
                            <a:noFill/>
                          </a:ln>
                          <a:solidFill>
                            <a:schemeClr val="tx1"/>
                          </a:solidFill>
                          <a:effectLst/>
                          <a:latin typeface="Times New Roman" charset="0"/>
                          <a:ea typeface="宋体" charset="0"/>
                          <a:cs typeface="Courier New" charset="0"/>
                        </a:rPr>
                        <a:t>形式化验证的设计和测试（</a:t>
                      </a:r>
                      <a:r>
                        <a:rPr kumimoji="1" lang="en-US" altLang="zh-CN" sz="1600" b="0" i="0" u="none" strike="noStrike" cap="none" normalizeH="0" baseline="0" dirty="0">
                          <a:ln>
                            <a:noFill/>
                          </a:ln>
                          <a:solidFill>
                            <a:schemeClr val="tx1"/>
                          </a:solidFill>
                          <a:effectLst/>
                          <a:latin typeface="Times New Roman" charset="0"/>
                          <a:ea typeface="宋体" charset="0"/>
                          <a:cs typeface="Times New Roman" charset="0"/>
                        </a:rPr>
                        <a:t>formally verified design and tested</a:t>
                      </a:r>
                      <a:r>
                        <a:rPr kumimoji="1" lang="zh-CN" altLang="en-US" sz="1600" b="0" i="0" u="none" strike="noStrike" cap="none" normalizeH="0" baseline="0" dirty="0">
                          <a:ln>
                            <a:noFill/>
                          </a:ln>
                          <a:solidFill>
                            <a:schemeClr val="tx1"/>
                          </a:solidFill>
                          <a:effectLst/>
                          <a:latin typeface="Times New Roman" charset="0"/>
                          <a:ea typeface="宋体" charset="0"/>
                          <a:cs typeface="Courier New" charset="0"/>
                        </a:rPr>
                        <a:t>）</a:t>
                      </a:r>
                      <a:endParaRPr kumimoji="1" lang="zh-CN" altLang="en-US" sz="1600" b="0" i="0" u="none" strike="noStrike" cap="none" normalizeH="0" baseline="0" dirty="0">
                        <a:ln>
                          <a:noFill/>
                        </a:ln>
                        <a:solidFill>
                          <a:schemeClr val="tx1"/>
                        </a:solidFill>
                        <a:effectLst/>
                        <a:latin typeface="Times New Roman" charset="0"/>
                        <a:ea typeface="宋体" charset="0"/>
                        <a:cs typeface="宋体"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Tx/>
                        <a:buNone/>
                        <a:tabLst/>
                      </a:pPr>
                      <a:r>
                        <a:rPr kumimoji="1" lang="en-US" altLang="zh-CN" sz="1600" b="0" i="0" u="none" strike="noStrike" cap="none" normalizeH="0" baseline="0" dirty="0">
                          <a:ln>
                            <a:noFill/>
                          </a:ln>
                          <a:solidFill>
                            <a:schemeClr val="tx1"/>
                          </a:solidFill>
                          <a:effectLst/>
                          <a:latin typeface="Times New Roman" charset="0"/>
                          <a:ea typeface="宋体" charset="0"/>
                          <a:cs typeface="Times New Roman" charset="0"/>
                        </a:rPr>
                        <a:t>A1</a:t>
                      </a:r>
                    </a:p>
                  </a:txBody>
                  <a:tcPr horzOverflow="overflow">
                    <a:lnL w="28575"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3147244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头类型">
  <a:themeElements>
    <a:clrScheme name="木头类型">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木头类型">
      <a:majorFont>
        <a:latin typeface="Arial Black"/>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木头类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571</TotalTime>
  <Words>2271</Words>
  <Application>Microsoft Macintosh PowerPoint</Application>
  <PresentationFormat>On-screen Show (4:3)</PresentationFormat>
  <Paragraphs>499</Paragraphs>
  <Slides>39</Slides>
  <Notes>2</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木头类型</vt:lpstr>
      <vt:lpstr>第四章 数据库安全性</vt:lpstr>
      <vt:lpstr>数据库安全性</vt:lpstr>
      <vt:lpstr>第四章  数据库安全性</vt:lpstr>
      <vt:lpstr>4.1 安全性概述</vt:lpstr>
      <vt:lpstr>4.1.1 数据库的不安全因素</vt:lpstr>
      <vt:lpstr>4.1.2 安全标准简介</vt:lpstr>
      <vt:lpstr>4.1.2 安全标准简介</vt:lpstr>
      <vt:lpstr>4.1.2 安全标准简介</vt:lpstr>
      <vt:lpstr>4.1.2 安全标准简介</vt:lpstr>
      <vt:lpstr>4.2 数据库安全控制技术 </vt:lpstr>
      <vt:lpstr>4.2.1 用户身份鉴别</vt:lpstr>
      <vt:lpstr>4.2.2 存取控制 </vt:lpstr>
      <vt:lpstr>4.2.2 存取控制 </vt:lpstr>
      <vt:lpstr>4.2.4 授权与回收</vt:lpstr>
      <vt:lpstr>4.2.4 授权与回收</vt:lpstr>
      <vt:lpstr>4.2.4 授权与回收</vt:lpstr>
      <vt:lpstr>4.2.4 授权与回收</vt:lpstr>
      <vt:lpstr>4.2.4 授权与回收</vt:lpstr>
      <vt:lpstr>4.2.4 授权与回收</vt:lpstr>
      <vt:lpstr>4.2.5 数据库角色</vt:lpstr>
      <vt:lpstr>4.2.5 数据库角色</vt:lpstr>
      <vt:lpstr>4.2.2 存取控制 </vt:lpstr>
      <vt:lpstr>4.2.5 数据库角色</vt:lpstr>
      <vt:lpstr>4.2.5 数据库角色</vt:lpstr>
      <vt:lpstr>练习</vt:lpstr>
      <vt:lpstr>4.2.6强制存取控制</vt:lpstr>
      <vt:lpstr>4.2.6强制存取控制</vt:lpstr>
      <vt:lpstr>4.2.6强制存取控制</vt:lpstr>
      <vt:lpstr>4.2.6强制存取控制</vt:lpstr>
      <vt:lpstr>4.2.6强制存取控制</vt:lpstr>
      <vt:lpstr>4.3 视图机制</vt:lpstr>
      <vt:lpstr>练习</vt:lpstr>
      <vt:lpstr>4.4 审计</vt:lpstr>
      <vt:lpstr>4.4 审计</vt:lpstr>
      <vt:lpstr>4.5 数据加密 </vt:lpstr>
      <vt:lpstr>4.6 其他安全性保护</vt:lpstr>
      <vt:lpstr>练习</vt:lpstr>
      <vt:lpstr>练习</vt:lpstr>
      <vt:lpstr>小结</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数据库安全性</dc:title>
  <dc:creator>Qiong Zuo</dc:creator>
  <cp:lastModifiedBy>Qiong Zuo</cp:lastModifiedBy>
  <cp:revision>65</cp:revision>
  <dcterms:created xsi:type="dcterms:W3CDTF">2017-04-13T08:34:23Z</dcterms:created>
  <dcterms:modified xsi:type="dcterms:W3CDTF">2018-04-27T16:05:25Z</dcterms:modified>
</cp:coreProperties>
</file>