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38"/>
  </p:notesMasterIdLst>
  <p:sldIdLst>
    <p:sldId id="257" r:id="rId2"/>
    <p:sldId id="304" r:id="rId3"/>
    <p:sldId id="305" r:id="rId4"/>
    <p:sldId id="306" r:id="rId5"/>
    <p:sldId id="276" r:id="rId6"/>
    <p:sldId id="307" r:id="rId7"/>
    <p:sldId id="308" r:id="rId8"/>
    <p:sldId id="309" r:id="rId9"/>
    <p:sldId id="337" r:id="rId10"/>
    <p:sldId id="310" r:id="rId11"/>
    <p:sldId id="311" r:id="rId12"/>
    <p:sldId id="312" r:id="rId13"/>
    <p:sldId id="313" r:id="rId14"/>
    <p:sldId id="314" r:id="rId15"/>
    <p:sldId id="315" r:id="rId16"/>
    <p:sldId id="316" r:id="rId17"/>
    <p:sldId id="334" r:id="rId18"/>
    <p:sldId id="317" r:id="rId19"/>
    <p:sldId id="318" r:id="rId20"/>
    <p:sldId id="319" r:id="rId21"/>
    <p:sldId id="320" r:id="rId22"/>
    <p:sldId id="324" r:id="rId23"/>
    <p:sldId id="325" r:id="rId24"/>
    <p:sldId id="322" r:id="rId25"/>
    <p:sldId id="323" r:id="rId26"/>
    <p:sldId id="338" r:id="rId27"/>
    <p:sldId id="326" r:id="rId28"/>
    <p:sldId id="327" r:id="rId29"/>
    <p:sldId id="328" r:id="rId30"/>
    <p:sldId id="329" r:id="rId31"/>
    <p:sldId id="339" r:id="rId32"/>
    <p:sldId id="340" r:id="rId33"/>
    <p:sldId id="341" r:id="rId34"/>
    <p:sldId id="331" r:id="rId35"/>
    <p:sldId id="336" r:id="rId36"/>
    <p:sldId id="332"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6" autoAdjust="0"/>
    <p:restoredTop sz="76296" autoAdjust="0"/>
  </p:normalViewPr>
  <p:slideViewPr>
    <p:cSldViewPr snapToGrid="0" snapToObjects="1">
      <p:cViewPr varScale="1">
        <p:scale>
          <a:sx n="62" d="100"/>
          <a:sy n="62" d="100"/>
        </p:scale>
        <p:origin x="-112" y="-192"/>
      </p:cViewPr>
      <p:guideLst>
        <p:guide orient="horz" pos="2160"/>
        <p:guide pos="2880"/>
      </p:guideLst>
    </p:cSldViewPr>
  </p:slideViewPr>
  <p:outlineViewPr>
    <p:cViewPr>
      <p:scale>
        <a:sx n="33" d="100"/>
        <a:sy n="33" d="100"/>
      </p:scale>
      <p:origin x="0" y="224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E6128-29D7-3A46-825C-2D55F9965034}" type="datetimeFigureOut">
              <a:rPr lang="en-US" smtClean="0"/>
              <a:t>18-4-28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63F0-6A59-9B46-8E49-D11C08EF4925}" type="slidenum">
              <a:rPr lang="en-US" smtClean="0"/>
              <a:t>‹#›</a:t>
            </a:fld>
            <a:endParaRPr lang="en-US"/>
          </a:p>
        </p:txBody>
      </p:sp>
    </p:spTree>
    <p:extLst>
      <p:ext uri="{BB962C8B-B14F-4D97-AF65-F5344CB8AC3E}">
        <p14:creationId xmlns:p14="http://schemas.microsoft.com/office/powerpoint/2010/main" val="34907279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F563F0-6A59-9B46-8E49-D11C08EF4925}" type="slidenum">
              <a:rPr lang="en-US" smtClean="0"/>
              <a:t>2</a:t>
            </a:fld>
            <a:endParaRPr lang="en-US"/>
          </a:p>
        </p:txBody>
      </p:sp>
    </p:spTree>
    <p:extLst>
      <p:ext uri="{BB962C8B-B14F-4D97-AF65-F5344CB8AC3E}">
        <p14:creationId xmlns:p14="http://schemas.microsoft.com/office/powerpoint/2010/main" val="1010297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数据库完整性对于数据库应用系统非常关键，其作用主要体现在以下几个方面：</a:t>
            </a:r>
          </a:p>
          <a:p>
            <a:r>
              <a:rPr lang="zh-TW" altLang="en-US" dirty="0" smtClean="0"/>
              <a:t>　　</a:t>
            </a:r>
            <a:r>
              <a:rPr lang="en-US" altLang="zh-TW" dirty="0" smtClean="0"/>
              <a:t>1</a:t>
            </a:r>
            <a:r>
              <a:rPr lang="zh-TW" altLang="en-US" dirty="0" smtClean="0"/>
              <a:t>．数据库完整性约束能够防止合法用户使用数据库时向数据库中添加不合语义的数据。</a:t>
            </a:r>
          </a:p>
          <a:p>
            <a:r>
              <a:rPr lang="zh-TW" altLang="en-US" dirty="0" smtClean="0"/>
              <a:t>　　</a:t>
            </a:r>
            <a:r>
              <a:rPr lang="en-US" altLang="zh-TW" dirty="0" smtClean="0"/>
              <a:t>2</a:t>
            </a:r>
            <a:r>
              <a:rPr lang="zh-TW" altLang="en-US" dirty="0" smtClean="0"/>
              <a:t>．利用基于</a:t>
            </a:r>
            <a:r>
              <a:rPr lang="en-US" altLang="zh-TW" dirty="0" smtClean="0"/>
              <a:t>DBMS</a:t>
            </a:r>
            <a:r>
              <a:rPr lang="zh-TW" altLang="en-US" dirty="0" smtClean="0"/>
              <a:t>的完整性控制机制来实现业务规则，易于定义，容易理解，而且可以降低应用程序的复杂性，提高应用程序的运行效率。同时，基于</a:t>
            </a:r>
            <a:r>
              <a:rPr lang="en-US" altLang="zh-TW" dirty="0" smtClean="0"/>
              <a:t>DBMS</a:t>
            </a:r>
            <a:r>
              <a:rPr lang="zh-TW" altLang="en-US" dirty="0" smtClean="0"/>
              <a:t>的完整性控制机制是集中管理的，因此比应用程序更容易实现数据库的完整性。搜索</a:t>
            </a:r>
          </a:p>
          <a:p>
            <a:r>
              <a:rPr lang="zh-TW" altLang="en-US" dirty="0" smtClean="0"/>
              <a:t>　　</a:t>
            </a:r>
            <a:r>
              <a:rPr lang="en-US" altLang="zh-TW" dirty="0" smtClean="0"/>
              <a:t>3</a:t>
            </a:r>
            <a:r>
              <a:rPr lang="zh-TW" altLang="en-US" dirty="0" smtClean="0"/>
              <a:t>．合理的数据库完整性设计，能够同时兼顾数据库的完整性和系统的效能。比如装载大量数据时，只要在装载之前临时使基于</a:t>
            </a:r>
            <a:r>
              <a:rPr lang="en-US" altLang="zh-TW" dirty="0" smtClean="0"/>
              <a:t>DBMS</a:t>
            </a:r>
            <a:r>
              <a:rPr lang="zh-TW" altLang="en-US" dirty="0" smtClean="0"/>
              <a:t>的数据库完整性约束失效，此后再使其生效，就能保证既不影响数据装载的效率又能保证数据库的完整性。</a:t>
            </a:r>
          </a:p>
          <a:p>
            <a:r>
              <a:rPr lang="zh-TW" altLang="en-US" dirty="0" smtClean="0"/>
              <a:t>　　</a:t>
            </a:r>
            <a:r>
              <a:rPr lang="en-US" altLang="zh-TW" dirty="0" smtClean="0"/>
              <a:t>4</a:t>
            </a:r>
            <a:r>
              <a:rPr lang="zh-TW" altLang="en-US" dirty="0" smtClean="0"/>
              <a:t>．在应用软件的功能测试中，完善的数据库完整性有助于尽早发现应用软件的错误。</a:t>
            </a:r>
            <a:endParaRPr lang="en-US" dirty="0" smtClean="0"/>
          </a:p>
          <a:p>
            <a:endParaRPr lang="en-US" dirty="0"/>
          </a:p>
        </p:txBody>
      </p:sp>
      <p:sp>
        <p:nvSpPr>
          <p:cNvPr id="4" name="Slide Number Placeholder 3"/>
          <p:cNvSpPr>
            <a:spLocks noGrp="1"/>
          </p:cNvSpPr>
          <p:nvPr>
            <p:ph type="sldNum" sz="quarter" idx="10"/>
          </p:nvPr>
        </p:nvSpPr>
        <p:spPr/>
        <p:txBody>
          <a:bodyPr/>
          <a:lstStyle/>
          <a:p>
            <a:fld id="{8CF563F0-6A59-9B46-8E49-D11C08EF4925}" type="slidenum">
              <a:rPr lang="en-US" smtClean="0"/>
              <a:t>3</a:t>
            </a:fld>
            <a:endParaRPr lang="en-US"/>
          </a:p>
        </p:txBody>
      </p:sp>
    </p:spTree>
    <p:extLst>
      <p:ext uri="{BB962C8B-B14F-4D97-AF65-F5344CB8AC3E}">
        <p14:creationId xmlns:p14="http://schemas.microsoft.com/office/powerpoint/2010/main" val="2045903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Footer Placeholder 4"/>
          <p:cNvSpPr txBox="1">
            <a:spLocks/>
          </p:cNvSpPr>
          <p:nvPr userDrawn="1"/>
        </p:nvSpPr>
        <p:spPr>
          <a:xfrm>
            <a:off x="801688" y="6272213"/>
            <a:ext cx="4746625" cy="365125"/>
          </a:xfrm>
          <a:prstGeom prst="rect">
            <a:avLst/>
          </a:prstGeom>
        </p:spPr>
        <p:txBody>
          <a:bodyPr anchor="ctr"/>
          <a:lstStyle>
            <a:lvl1pPr>
              <a:defRPr kumimoji="1" sz="3600" b="1">
                <a:solidFill>
                  <a:schemeClr val="tx1"/>
                </a:solidFill>
                <a:latin typeface="宋体" charset="0"/>
                <a:ea typeface="宋体" charset="0"/>
                <a:cs typeface="宋体" charset="0"/>
              </a:defRPr>
            </a:lvl1pPr>
            <a:lvl2pPr marL="742950" indent="-285750">
              <a:defRPr kumimoji="1" sz="3600" b="1">
                <a:solidFill>
                  <a:schemeClr val="tx1"/>
                </a:solidFill>
                <a:latin typeface="宋体" charset="0"/>
                <a:ea typeface="宋体" charset="0"/>
                <a:cs typeface="宋体" charset="0"/>
              </a:defRPr>
            </a:lvl2pPr>
            <a:lvl3pPr marL="1143000" indent="-228600">
              <a:defRPr kumimoji="1" sz="3600" b="1">
                <a:solidFill>
                  <a:schemeClr val="tx1"/>
                </a:solidFill>
                <a:latin typeface="宋体" charset="0"/>
                <a:ea typeface="宋体" charset="0"/>
                <a:cs typeface="宋体" charset="0"/>
              </a:defRPr>
            </a:lvl3pPr>
            <a:lvl4pPr marL="1600200" indent="-228600">
              <a:defRPr kumimoji="1" sz="3600" b="1">
                <a:solidFill>
                  <a:schemeClr val="tx1"/>
                </a:solidFill>
                <a:latin typeface="宋体" charset="0"/>
                <a:ea typeface="宋体" charset="0"/>
                <a:cs typeface="宋体" charset="0"/>
              </a:defRPr>
            </a:lvl4pPr>
            <a:lvl5pPr marL="2057400" indent="-228600">
              <a:defRPr kumimoji="1" sz="3600" b="1">
                <a:solidFill>
                  <a:schemeClr val="tx1"/>
                </a:solidFill>
                <a:latin typeface="宋体" charset="0"/>
                <a:ea typeface="宋体" charset="0"/>
                <a:cs typeface="宋体" charset="0"/>
              </a:defRPr>
            </a:lvl5pPr>
            <a:lvl6pPr marL="2514600" indent="-228600" eaLnBrk="0" fontAlgn="base" hangingPunct="0">
              <a:spcBef>
                <a:spcPct val="0"/>
              </a:spcBef>
              <a:spcAft>
                <a:spcPct val="0"/>
              </a:spcAft>
              <a:defRPr kumimoji="1" sz="3600" b="1">
                <a:solidFill>
                  <a:schemeClr val="tx1"/>
                </a:solidFill>
                <a:latin typeface="宋体" charset="0"/>
                <a:ea typeface="宋体" charset="0"/>
                <a:cs typeface="宋体" charset="0"/>
              </a:defRPr>
            </a:lvl6pPr>
            <a:lvl7pPr marL="2971800" indent="-228600" eaLnBrk="0" fontAlgn="base" hangingPunct="0">
              <a:spcBef>
                <a:spcPct val="0"/>
              </a:spcBef>
              <a:spcAft>
                <a:spcPct val="0"/>
              </a:spcAft>
              <a:defRPr kumimoji="1" sz="3600" b="1">
                <a:solidFill>
                  <a:schemeClr val="tx1"/>
                </a:solidFill>
                <a:latin typeface="宋体" charset="0"/>
                <a:ea typeface="宋体" charset="0"/>
                <a:cs typeface="宋体" charset="0"/>
              </a:defRPr>
            </a:lvl7pPr>
            <a:lvl8pPr marL="3429000" indent="-228600" eaLnBrk="0" fontAlgn="base" hangingPunct="0">
              <a:spcBef>
                <a:spcPct val="0"/>
              </a:spcBef>
              <a:spcAft>
                <a:spcPct val="0"/>
              </a:spcAft>
              <a:defRPr kumimoji="1" sz="3600" b="1">
                <a:solidFill>
                  <a:schemeClr val="tx1"/>
                </a:solidFill>
                <a:latin typeface="宋体" charset="0"/>
                <a:ea typeface="宋体" charset="0"/>
                <a:cs typeface="宋体" charset="0"/>
              </a:defRPr>
            </a:lvl8pPr>
            <a:lvl9pPr marL="3886200" indent="-228600" eaLnBrk="0" fontAlgn="base" hangingPunct="0">
              <a:spcBef>
                <a:spcPct val="0"/>
              </a:spcBef>
              <a:spcAft>
                <a:spcPct val="0"/>
              </a:spcAft>
              <a:defRPr kumimoji="1" sz="3600" b="1">
                <a:solidFill>
                  <a:schemeClr val="tx1"/>
                </a:solidFill>
                <a:latin typeface="宋体" charset="0"/>
                <a:ea typeface="宋体" charset="0"/>
                <a:cs typeface="宋体" charset="0"/>
              </a:defRPr>
            </a:lvl9pPr>
          </a:lstStyle>
          <a:p>
            <a:pPr algn="l" eaLnBrk="1" hangingPunct="1">
              <a:defRPr/>
            </a:pPr>
            <a:r>
              <a:rPr kumimoji="0" lang="zh-CN" altLang="en-US" sz="1000" b="0" dirty="0" smtClean="0">
                <a:solidFill>
                  <a:srgbClr val="FF0000"/>
                </a:solidFill>
                <a:latin typeface="新宋体" charset="0"/>
                <a:ea typeface="华文行楷" charset="0"/>
                <a:cs typeface="华文行楷" charset="0"/>
              </a:rPr>
              <a:t>计算机学院数据库所</a:t>
            </a:r>
            <a:r>
              <a:rPr kumimoji="0" lang="en-US" altLang="zh-CN" sz="1000" b="0" dirty="0" smtClean="0">
                <a:solidFill>
                  <a:srgbClr val="FF0000"/>
                </a:solidFill>
                <a:latin typeface="新宋体" charset="0"/>
                <a:ea typeface="华文行楷" charset="0"/>
                <a:cs typeface="华文行楷" charset="0"/>
              </a:rPr>
              <a:t> Zuo</a:t>
            </a:r>
            <a:endParaRPr lang="en-US" altLang="zh-CN" sz="1000" dirty="0" smtClean="0">
              <a:solidFill>
                <a:srgbClr val="456968"/>
              </a:solidFill>
            </a:endParaRPr>
          </a:p>
        </p:txBody>
      </p:sp>
      <p:sp>
        <p:nvSpPr>
          <p:cNvPr id="2" name="Title 1"/>
          <p:cNvSpPr>
            <a:spLocks noGrp="1"/>
          </p:cNvSpPr>
          <p:nvPr>
            <p:ph type="ctrTitle"/>
          </p:nvPr>
        </p:nvSpPr>
        <p:spPr>
          <a:xfrm>
            <a:off x="788670" y="1432223"/>
            <a:ext cx="7517130" cy="3035808"/>
          </a:xfrm>
        </p:spPr>
        <p:txBody>
          <a:bodyPr>
            <a:noAutofit/>
          </a:bodyPr>
          <a:lstStyle>
            <a:lvl1pPr algn="l">
              <a:lnSpc>
                <a:spcPct val="85000"/>
              </a:lnSpc>
              <a:defRPr sz="6000" b="1" cap="none" baseline="0">
                <a:blipFill dpi="0" rotWithShape="1">
                  <a:blip r:embed="rId3"/>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8" name="Date Placeholder 3"/>
          <p:cNvSpPr>
            <a:spLocks noGrp="1"/>
          </p:cNvSpPr>
          <p:nvPr>
            <p:ph type="dt" sz="half" idx="10"/>
          </p:nvPr>
        </p:nvSpPr>
        <p:spPr/>
        <p:txBody>
          <a:bodyPr/>
          <a:lstStyle>
            <a:lvl1pPr>
              <a:defRPr/>
            </a:lvl1pPr>
          </a:lstStyle>
          <a:p>
            <a:pPr>
              <a:defRPr/>
            </a:pPr>
            <a:fld id="{AF48ACBE-FE23-1A4F-AB31-9F74FED02498}" type="datetimeFigureOut">
              <a:rPr lang="en-US" altLang="zh-CN"/>
              <a:pPr>
                <a:defRPr/>
              </a:pPr>
              <a:t>18-4-28</a:t>
            </a:fld>
            <a:endParaRPr lang="en-US" altLang="zh-CN"/>
          </a:p>
        </p:txBody>
      </p:sp>
      <p:sp>
        <p:nvSpPr>
          <p:cNvPr id="9" name="Footer Placeholder 4"/>
          <p:cNvSpPr>
            <a:spLocks noGrp="1"/>
          </p:cNvSpPr>
          <p:nvPr>
            <p:ph type="ftr" sz="quarter" idx="11"/>
          </p:nvPr>
        </p:nvSpPr>
        <p:spPr>
          <a:xfrm>
            <a:off x="788988" y="5041900"/>
            <a:ext cx="4745037" cy="365125"/>
          </a:xfrm>
        </p:spPr>
        <p:txBody>
          <a:bodyPr rtlCol="0"/>
          <a:lstStyle>
            <a:lvl1pPr>
              <a:defRPr>
                <a:solidFill>
                  <a:schemeClr val="accent1">
                    <a:lumMod val="50000"/>
                  </a:schemeClr>
                </a:solidFill>
                <a:latin typeface="宋体" panose="02010600030101010101" pitchFamily="2" charset="-122"/>
                <a:ea typeface="宋体" panose="02010600030101010101" pitchFamily="2" charset="-122"/>
                <a:cs typeface="+mn-cs"/>
              </a:defRPr>
            </a:lvl1pPr>
          </a:lstStyle>
          <a:p>
            <a:pPr>
              <a:defRPr/>
            </a:pPr>
            <a:r>
              <a:rPr lang="en-US" altLang="zh-CN"/>
              <a:t>An Introduction to Database System</a:t>
            </a:r>
          </a:p>
        </p:txBody>
      </p:sp>
      <p:sp>
        <p:nvSpPr>
          <p:cNvPr id="10" name="Slide Number Placeholder 5"/>
          <p:cNvSpPr>
            <a:spLocks noGrp="1"/>
          </p:cNvSpPr>
          <p:nvPr>
            <p:ph type="sldNum" sz="quarter" idx="12"/>
          </p:nvPr>
        </p:nvSpPr>
        <p:spPr>
          <a:xfrm>
            <a:off x="7243763" y="4227513"/>
            <a:ext cx="895350" cy="639762"/>
          </a:xfrm>
        </p:spPr>
        <p:txBody>
          <a:bodyPr/>
          <a:lstStyle>
            <a:lvl1pPr>
              <a:defRPr sz="2800"/>
            </a:lvl1pPr>
          </a:lstStyle>
          <a:p>
            <a:pPr>
              <a:defRPr/>
            </a:pPr>
            <a:fld id="{D7D61247-0145-EB4A-AEF3-01F9A49C7019}" type="slidenum">
              <a:rPr lang="en-US" altLang="zh-CN"/>
              <a:pPr>
                <a:defRPr/>
              </a:pPr>
              <a:t>‹#›</a:t>
            </a:fld>
            <a:endParaRPr lang="en-US" altLang="zh-CN"/>
          </a:p>
        </p:txBody>
      </p:sp>
    </p:spTree>
    <p:extLst>
      <p:ext uri="{BB962C8B-B14F-4D97-AF65-F5344CB8AC3E}">
        <p14:creationId xmlns:p14="http://schemas.microsoft.com/office/powerpoint/2010/main" val="203907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ooter Placeholder 4"/>
          <p:cNvSpPr txBox="1">
            <a:spLocks/>
          </p:cNvSpPr>
          <p:nvPr userDrawn="1"/>
        </p:nvSpPr>
        <p:spPr>
          <a:xfrm>
            <a:off x="879475" y="6272213"/>
            <a:ext cx="4745038" cy="365125"/>
          </a:xfrm>
          <a:prstGeom prst="rect">
            <a:avLst/>
          </a:prstGeom>
        </p:spPr>
        <p:txBody>
          <a:bodyPr anchor="ctr"/>
          <a:lstStyle>
            <a:lvl1pPr>
              <a:defRPr kumimoji="1" sz="3600" b="1">
                <a:solidFill>
                  <a:schemeClr val="tx1"/>
                </a:solidFill>
                <a:latin typeface="宋体" charset="0"/>
                <a:ea typeface="宋体" charset="0"/>
                <a:cs typeface="宋体" charset="0"/>
              </a:defRPr>
            </a:lvl1pPr>
            <a:lvl2pPr marL="742950" indent="-285750">
              <a:defRPr kumimoji="1" sz="3600" b="1">
                <a:solidFill>
                  <a:schemeClr val="tx1"/>
                </a:solidFill>
                <a:latin typeface="宋体" charset="0"/>
                <a:ea typeface="宋体" charset="0"/>
                <a:cs typeface="宋体" charset="0"/>
              </a:defRPr>
            </a:lvl2pPr>
            <a:lvl3pPr marL="1143000" indent="-228600">
              <a:defRPr kumimoji="1" sz="3600" b="1">
                <a:solidFill>
                  <a:schemeClr val="tx1"/>
                </a:solidFill>
                <a:latin typeface="宋体" charset="0"/>
                <a:ea typeface="宋体" charset="0"/>
                <a:cs typeface="宋体" charset="0"/>
              </a:defRPr>
            </a:lvl3pPr>
            <a:lvl4pPr marL="1600200" indent="-228600">
              <a:defRPr kumimoji="1" sz="3600" b="1">
                <a:solidFill>
                  <a:schemeClr val="tx1"/>
                </a:solidFill>
                <a:latin typeface="宋体" charset="0"/>
                <a:ea typeface="宋体" charset="0"/>
                <a:cs typeface="宋体" charset="0"/>
              </a:defRPr>
            </a:lvl4pPr>
            <a:lvl5pPr marL="2057400" indent="-228600">
              <a:defRPr kumimoji="1" sz="3600" b="1">
                <a:solidFill>
                  <a:schemeClr val="tx1"/>
                </a:solidFill>
                <a:latin typeface="宋体" charset="0"/>
                <a:ea typeface="宋体" charset="0"/>
                <a:cs typeface="宋体" charset="0"/>
              </a:defRPr>
            </a:lvl5pPr>
            <a:lvl6pPr marL="2514600" indent="-228600" eaLnBrk="0" fontAlgn="base" hangingPunct="0">
              <a:spcBef>
                <a:spcPct val="0"/>
              </a:spcBef>
              <a:spcAft>
                <a:spcPct val="0"/>
              </a:spcAft>
              <a:defRPr kumimoji="1" sz="3600" b="1">
                <a:solidFill>
                  <a:schemeClr val="tx1"/>
                </a:solidFill>
                <a:latin typeface="宋体" charset="0"/>
                <a:ea typeface="宋体" charset="0"/>
                <a:cs typeface="宋体" charset="0"/>
              </a:defRPr>
            </a:lvl6pPr>
            <a:lvl7pPr marL="2971800" indent="-228600" eaLnBrk="0" fontAlgn="base" hangingPunct="0">
              <a:spcBef>
                <a:spcPct val="0"/>
              </a:spcBef>
              <a:spcAft>
                <a:spcPct val="0"/>
              </a:spcAft>
              <a:defRPr kumimoji="1" sz="3600" b="1">
                <a:solidFill>
                  <a:schemeClr val="tx1"/>
                </a:solidFill>
                <a:latin typeface="宋体" charset="0"/>
                <a:ea typeface="宋体" charset="0"/>
                <a:cs typeface="宋体" charset="0"/>
              </a:defRPr>
            </a:lvl7pPr>
            <a:lvl8pPr marL="3429000" indent="-228600" eaLnBrk="0" fontAlgn="base" hangingPunct="0">
              <a:spcBef>
                <a:spcPct val="0"/>
              </a:spcBef>
              <a:spcAft>
                <a:spcPct val="0"/>
              </a:spcAft>
              <a:defRPr kumimoji="1" sz="3600" b="1">
                <a:solidFill>
                  <a:schemeClr val="tx1"/>
                </a:solidFill>
                <a:latin typeface="宋体" charset="0"/>
                <a:ea typeface="宋体" charset="0"/>
                <a:cs typeface="宋体" charset="0"/>
              </a:defRPr>
            </a:lvl8pPr>
            <a:lvl9pPr marL="3886200" indent="-228600" eaLnBrk="0" fontAlgn="base" hangingPunct="0">
              <a:spcBef>
                <a:spcPct val="0"/>
              </a:spcBef>
              <a:spcAft>
                <a:spcPct val="0"/>
              </a:spcAft>
              <a:defRPr kumimoji="1" sz="3600" b="1">
                <a:solidFill>
                  <a:schemeClr val="tx1"/>
                </a:solidFill>
                <a:latin typeface="宋体" charset="0"/>
                <a:ea typeface="宋体" charset="0"/>
                <a:cs typeface="宋体" charset="0"/>
              </a:defRPr>
            </a:lvl9pPr>
          </a:lstStyle>
          <a:p>
            <a:pPr algn="l" eaLnBrk="1" hangingPunct="1">
              <a:defRPr/>
            </a:pPr>
            <a:r>
              <a:rPr kumimoji="0" lang="zh-CN" altLang="en-US" sz="1000" b="0" dirty="0" smtClean="0">
                <a:solidFill>
                  <a:srgbClr val="FF0000"/>
                </a:solidFill>
                <a:latin typeface="新宋体" charset="0"/>
                <a:ea typeface="华文行楷" charset="0"/>
                <a:cs typeface="华文行楷" charset="0"/>
              </a:rPr>
              <a:t>计算机学院数据库所 </a:t>
            </a:r>
            <a:r>
              <a:rPr kumimoji="0" lang="en-US" altLang="zh-CN" sz="1000" b="0" dirty="0" smtClean="0">
                <a:solidFill>
                  <a:srgbClr val="FF0000"/>
                </a:solidFill>
                <a:latin typeface="Blackadder ITC" charset="0"/>
                <a:ea typeface="黑体" charset="0"/>
                <a:cs typeface="黑体" charset="0"/>
              </a:rPr>
              <a:t>Zuo</a:t>
            </a:r>
            <a:endParaRPr lang="en-US" altLang="zh-CN" sz="1000" dirty="0" smtClean="0">
              <a:solidFill>
                <a:srgbClr val="456968"/>
              </a:solidFill>
              <a:latin typeface="Blackadder ITC" charset="0"/>
              <a:ea typeface="黑体" charset="0"/>
              <a:cs typeface="黑体" charset="0"/>
            </a:endParaRPr>
          </a:p>
        </p:txBody>
      </p:sp>
      <p:sp>
        <p:nvSpPr>
          <p:cNvPr id="2" name="Title 1"/>
          <p:cNvSpPr>
            <a:spLocks noGrp="1"/>
          </p:cNvSpPr>
          <p:nvPr>
            <p:ph type="title"/>
          </p:nvPr>
        </p:nvSpPr>
        <p:spPr>
          <a:xfrm>
            <a:off x="685800" y="116632"/>
            <a:ext cx="7772400" cy="784128"/>
          </a:xfrm>
        </p:spPr>
        <p:txBody>
          <a:bodyPr/>
          <a:lstStyle>
            <a:lvl1pPr>
              <a:defRPr sz="360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85800" y="908720"/>
            <a:ext cx="7772400" cy="5263481"/>
          </a:xfrm>
        </p:spPr>
        <p:txBody>
          <a:bodyPr/>
          <a:lstStyle>
            <a:lvl1pPr>
              <a:defRPr sz="2800"/>
            </a:lvl1pPr>
            <a:lvl2pPr>
              <a:defRPr sz="2400"/>
            </a:lvl2pPr>
            <a:lvl3pPr>
              <a:defRPr sz="20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6" name="Date Placeholder 6"/>
          <p:cNvSpPr>
            <a:spLocks noGrp="1"/>
          </p:cNvSpPr>
          <p:nvPr>
            <p:ph type="dt" sz="half" idx="10"/>
          </p:nvPr>
        </p:nvSpPr>
        <p:spPr/>
        <p:txBody>
          <a:bodyPr/>
          <a:lstStyle>
            <a:lvl1pPr>
              <a:defRPr/>
            </a:lvl1pPr>
          </a:lstStyle>
          <a:p>
            <a:pPr>
              <a:defRPr/>
            </a:pPr>
            <a:fld id="{783D1D5F-944C-AF4B-AD91-9B9D64FAE84E}" type="datetimeFigureOut">
              <a:rPr lang="en-US" altLang="zh-CN"/>
              <a:pPr>
                <a:defRPr/>
              </a:pPr>
              <a:t>18-4-28</a:t>
            </a:fld>
            <a:endParaRPr lang="en-US" altLang="zh-CN"/>
          </a:p>
        </p:txBody>
      </p:sp>
      <p:sp>
        <p:nvSpPr>
          <p:cNvPr id="7" name="Slide Number Placeholder 8"/>
          <p:cNvSpPr>
            <a:spLocks noGrp="1"/>
          </p:cNvSpPr>
          <p:nvPr>
            <p:ph type="sldNum" sz="quarter" idx="11"/>
          </p:nvPr>
        </p:nvSpPr>
        <p:spPr/>
        <p:txBody>
          <a:bodyPr/>
          <a:lstStyle>
            <a:lvl1pPr>
              <a:defRPr/>
            </a:lvl1pPr>
          </a:lstStyle>
          <a:p>
            <a:pPr>
              <a:defRPr/>
            </a:pPr>
            <a:fld id="{47F445B7-5C44-804A-899A-16C4D8122FBA}" type="slidenum">
              <a:rPr lang="en-US" altLang="zh-CN"/>
              <a:pPr>
                <a:defRPr/>
              </a:pPr>
              <a:t>‹#›</a:t>
            </a:fld>
            <a:endParaRPr lang="en-US" altLang="zh-CN"/>
          </a:p>
        </p:txBody>
      </p:sp>
    </p:spTree>
    <p:extLst>
      <p:ext uri="{BB962C8B-B14F-4D97-AF65-F5344CB8AC3E}">
        <p14:creationId xmlns:p14="http://schemas.microsoft.com/office/powerpoint/2010/main" val="382831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userDrawn="1"/>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7"/>
          <p:cNvGrpSpPr>
            <a:grpSpLocks noChangeAspect="1"/>
          </p:cNvGrpSpPr>
          <p:nvPr/>
        </p:nvGrpSpPr>
        <p:grpSpPr bwMode="auto">
          <a:xfrm>
            <a:off x="633413" y="2430463"/>
            <a:ext cx="914400" cy="914400"/>
            <a:chOff x="9685338" y="4460675"/>
            <a:chExt cx="1080904" cy="1080902"/>
          </a:xfrm>
          <a:solidFill>
            <a:srgbClr val="800000"/>
          </a:solidFill>
        </p:grpSpPr>
        <p:sp>
          <p:nvSpPr>
            <p:cNvPr id="6" name="Oval 8"/>
            <p:cNvSpPr/>
            <p:nvPr/>
          </p:nvSpPr>
          <p:spPr>
            <a:xfrm>
              <a:off x="9685338" y="4460675"/>
              <a:ext cx="1080904" cy="1080902"/>
            </a:xfrm>
            <a:prstGeom prst="ellipse">
              <a:avLst/>
            </a:prstGeom>
            <a:grpFill/>
            <a:ln w="25400" cap="flat" cmpd="sng" algn="ctr">
              <a:noFill/>
              <a:prstDash val="solid"/>
            </a:ln>
            <a:effectLst/>
          </p:spPr>
        </p:sp>
        <p:sp>
          <p:nvSpPr>
            <p:cNvPr id="7" name="Oval 9"/>
            <p:cNvSpPr>
              <a:spLocks noChangeArrowheads="1"/>
            </p:cNvSpPr>
            <p:nvPr/>
          </p:nvSpPr>
          <p:spPr bwMode="auto">
            <a:xfrm>
              <a:off x="9793429" y="4568765"/>
              <a:ext cx="864723" cy="864722"/>
            </a:xfrm>
            <a:prstGeom prst="ellipse">
              <a:avLst/>
            </a:prstGeom>
            <a:grpFill/>
            <a:ln w="25400">
              <a:solidFill>
                <a:srgbClr val="FFFFFF"/>
              </a:solidFill>
              <a:round/>
              <a:headEnd/>
              <a:tailEnd/>
            </a:ln>
            <a:extLst/>
          </p:spPr>
          <p:txBody>
            <a:bodyPr/>
            <a:lstStyle/>
            <a:p>
              <a:pPr>
                <a:defRPr/>
              </a:pPr>
              <a:endParaRPr lang="zh-CN" altLang="en-US"/>
            </a:p>
          </p:txBody>
        </p:sp>
      </p:grpSp>
      <p:sp>
        <p:nvSpPr>
          <p:cNvPr id="8" name="Footer Placeholder 4"/>
          <p:cNvSpPr txBox="1">
            <a:spLocks/>
          </p:cNvSpPr>
          <p:nvPr userDrawn="1"/>
        </p:nvSpPr>
        <p:spPr>
          <a:xfrm>
            <a:off x="801688" y="6272213"/>
            <a:ext cx="4746625" cy="365125"/>
          </a:xfrm>
          <a:prstGeom prst="rect">
            <a:avLst/>
          </a:prstGeom>
        </p:spPr>
        <p:txBody>
          <a:bodyPr anchor="ctr"/>
          <a:lstStyle>
            <a:lvl1pPr>
              <a:defRPr kumimoji="1" sz="3600" b="1">
                <a:solidFill>
                  <a:schemeClr val="tx1"/>
                </a:solidFill>
                <a:latin typeface="宋体" charset="0"/>
                <a:ea typeface="宋体" charset="0"/>
                <a:cs typeface="宋体" charset="0"/>
              </a:defRPr>
            </a:lvl1pPr>
            <a:lvl2pPr marL="742950" indent="-285750">
              <a:defRPr kumimoji="1" sz="3600" b="1">
                <a:solidFill>
                  <a:schemeClr val="tx1"/>
                </a:solidFill>
                <a:latin typeface="宋体" charset="0"/>
                <a:ea typeface="宋体" charset="0"/>
                <a:cs typeface="宋体" charset="0"/>
              </a:defRPr>
            </a:lvl2pPr>
            <a:lvl3pPr marL="1143000" indent="-228600">
              <a:defRPr kumimoji="1" sz="3600" b="1">
                <a:solidFill>
                  <a:schemeClr val="tx1"/>
                </a:solidFill>
                <a:latin typeface="宋体" charset="0"/>
                <a:ea typeface="宋体" charset="0"/>
                <a:cs typeface="宋体" charset="0"/>
              </a:defRPr>
            </a:lvl3pPr>
            <a:lvl4pPr marL="1600200" indent="-228600">
              <a:defRPr kumimoji="1" sz="3600" b="1">
                <a:solidFill>
                  <a:schemeClr val="tx1"/>
                </a:solidFill>
                <a:latin typeface="宋体" charset="0"/>
                <a:ea typeface="宋体" charset="0"/>
                <a:cs typeface="宋体" charset="0"/>
              </a:defRPr>
            </a:lvl4pPr>
            <a:lvl5pPr marL="2057400" indent="-228600">
              <a:defRPr kumimoji="1" sz="3600" b="1">
                <a:solidFill>
                  <a:schemeClr val="tx1"/>
                </a:solidFill>
                <a:latin typeface="宋体" charset="0"/>
                <a:ea typeface="宋体" charset="0"/>
                <a:cs typeface="宋体" charset="0"/>
              </a:defRPr>
            </a:lvl5pPr>
            <a:lvl6pPr marL="2514600" indent="-228600" eaLnBrk="0" fontAlgn="base" hangingPunct="0">
              <a:spcBef>
                <a:spcPct val="0"/>
              </a:spcBef>
              <a:spcAft>
                <a:spcPct val="0"/>
              </a:spcAft>
              <a:defRPr kumimoji="1" sz="3600" b="1">
                <a:solidFill>
                  <a:schemeClr val="tx1"/>
                </a:solidFill>
                <a:latin typeface="宋体" charset="0"/>
                <a:ea typeface="宋体" charset="0"/>
                <a:cs typeface="宋体" charset="0"/>
              </a:defRPr>
            </a:lvl6pPr>
            <a:lvl7pPr marL="2971800" indent="-228600" eaLnBrk="0" fontAlgn="base" hangingPunct="0">
              <a:spcBef>
                <a:spcPct val="0"/>
              </a:spcBef>
              <a:spcAft>
                <a:spcPct val="0"/>
              </a:spcAft>
              <a:defRPr kumimoji="1" sz="3600" b="1">
                <a:solidFill>
                  <a:schemeClr val="tx1"/>
                </a:solidFill>
                <a:latin typeface="宋体" charset="0"/>
                <a:ea typeface="宋体" charset="0"/>
                <a:cs typeface="宋体" charset="0"/>
              </a:defRPr>
            </a:lvl7pPr>
            <a:lvl8pPr marL="3429000" indent="-228600" eaLnBrk="0" fontAlgn="base" hangingPunct="0">
              <a:spcBef>
                <a:spcPct val="0"/>
              </a:spcBef>
              <a:spcAft>
                <a:spcPct val="0"/>
              </a:spcAft>
              <a:defRPr kumimoji="1" sz="3600" b="1">
                <a:solidFill>
                  <a:schemeClr val="tx1"/>
                </a:solidFill>
                <a:latin typeface="宋体" charset="0"/>
                <a:ea typeface="宋体" charset="0"/>
                <a:cs typeface="宋体" charset="0"/>
              </a:defRPr>
            </a:lvl8pPr>
            <a:lvl9pPr marL="3886200" indent="-228600" eaLnBrk="0" fontAlgn="base" hangingPunct="0">
              <a:spcBef>
                <a:spcPct val="0"/>
              </a:spcBef>
              <a:spcAft>
                <a:spcPct val="0"/>
              </a:spcAft>
              <a:defRPr kumimoji="1" sz="3600" b="1">
                <a:solidFill>
                  <a:schemeClr val="tx1"/>
                </a:solidFill>
                <a:latin typeface="宋体" charset="0"/>
                <a:ea typeface="宋体" charset="0"/>
                <a:cs typeface="宋体" charset="0"/>
              </a:defRPr>
            </a:lvl9pPr>
          </a:lstStyle>
          <a:p>
            <a:pPr algn="l" eaLnBrk="1" hangingPunct="1">
              <a:defRPr/>
            </a:pPr>
            <a:r>
              <a:rPr kumimoji="0" lang="zh-CN" altLang="en-US" sz="1000" b="0" dirty="0" smtClean="0">
                <a:solidFill>
                  <a:srgbClr val="FF0000"/>
                </a:solidFill>
                <a:latin typeface="新宋体" charset="0"/>
                <a:ea typeface="华文行楷" charset="0"/>
                <a:cs typeface="华文行楷" charset="0"/>
              </a:rPr>
              <a:t>计算机学院数据库所</a:t>
            </a:r>
            <a:r>
              <a:rPr kumimoji="0" lang="en-US" altLang="zh-CN" sz="1000" b="0" dirty="0" smtClean="0">
                <a:solidFill>
                  <a:srgbClr val="FF0000"/>
                </a:solidFill>
                <a:latin typeface="新宋体" charset="0"/>
                <a:ea typeface="华文行楷" charset="0"/>
                <a:cs typeface="华文行楷" charset="0"/>
              </a:rPr>
              <a:t> Zuo</a:t>
            </a:r>
            <a:endParaRPr lang="en-US" altLang="zh-CN" sz="1000" dirty="0" smtClean="0">
              <a:solidFill>
                <a:srgbClr val="456968"/>
              </a:solidFill>
            </a:endParaRPr>
          </a:p>
        </p:txBody>
      </p:sp>
      <p:sp>
        <p:nvSpPr>
          <p:cNvPr id="2" name="Title 1"/>
          <p:cNvSpPr>
            <a:spLocks noGrp="1"/>
          </p:cNvSpPr>
          <p:nvPr>
            <p:ph type="title"/>
          </p:nvPr>
        </p:nvSpPr>
        <p:spPr>
          <a:xfrm>
            <a:off x="1625346" y="1225296"/>
            <a:ext cx="6960870" cy="3520440"/>
          </a:xfrm>
        </p:spPr>
        <p:txBody>
          <a:bodyPr/>
          <a:lstStyle>
            <a:lvl1pPr>
              <a:lnSpc>
                <a:spcPct val="85000"/>
              </a:lnSpc>
              <a:defRPr sz="6600" b="1"/>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ormAutofit/>
          </a:bodyPr>
          <a:lstStyle>
            <a:lvl1pPr marL="0" indent="0">
              <a:buNone/>
              <a:defRPr lang="en-US" sz="2000" smtClean="0">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smtClean="0"/>
              <a:t>Click to edit Master text styles</a:t>
            </a:r>
          </a:p>
          <a:p>
            <a:pPr lvl="1"/>
            <a:r>
              <a:rPr lang="en-US" altLang="zh-CN" dirty="0" smtClean="0"/>
              <a:t>Second level</a:t>
            </a:r>
          </a:p>
        </p:txBody>
      </p:sp>
      <p:sp>
        <p:nvSpPr>
          <p:cNvPr id="9" name="Date Placeholder 3"/>
          <p:cNvSpPr>
            <a:spLocks noGrp="1"/>
          </p:cNvSpPr>
          <p:nvPr>
            <p:ph type="dt" sz="half" idx="10"/>
          </p:nvPr>
        </p:nvSpPr>
        <p:spPr>
          <a:xfrm>
            <a:off x="6445250" y="6272213"/>
            <a:ext cx="1982788" cy="365125"/>
          </a:xfrm>
        </p:spPr>
        <p:txBody>
          <a:bodyPr/>
          <a:lstStyle>
            <a:lvl1pPr>
              <a:defRPr/>
            </a:lvl1pPr>
          </a:lstStyle>
          <a:p>
            <a:pPr>
              <a:defRPr/>
            </a:pPr>
            <a:fld id="{9B84E933-D241-854E-9091-8D94331FE17C}" type="datetimeFigureOut">
              <a:rPr lang="en-US" altLang="zh-CN"/>
              <a:pPr>
                <a:defRPr/>
              </a:pPr>
              <a:t>18-4-28</a:t>
            </a:fld>
            <a:endParaRPr lang="en-US" altLang="zh-CN"/>
          </a:p>
        </p:txBody>
      </p:sp>
      <p:sp>
        <p:nvSpPr>
          <p:cNvPr id="10" name="Slide Number Placeholder 5"/>
          <p:cNvSpPr>
            <a:spLocks noGrp="1"/>
          </p:cNvSpPr>
          <p:nvPr>
            <p:ph type="sldNum" sz="quarter" idx="11"/>
          </p:nvPr>
        </p:nvSpPr>
        <p:spPr>
          <a:xfrm>
            <a:off x="646113" y="2508250"/>
            <a:ext cx="890587" cy="720725"/>
          </a:xfrm>
        </p:spPr>
        <p:txBody>
          <a:bodyPr/>
          <a:lstStyle>
            <a:lvl1pPr>
              <a:defRPr sz="2800"/>
            </a:lvl1pPr>
          </a:lstStyle>
          <a:p>
            <a:pPr>
              <a:defRPr/>
            </a:pPr>
            <a:endParaRPr lang="en-US" altLang="zh-CN"/>
          </a:p>
        </p:txBody>
      </p:sp>
    </p:spTree>
    <p:extLst>
      <p:ext uri="{BB962C8B-B14F-4D97-AF65-F5344CB8AC3E}">
        <p14:creationId xmlns:p14="http://schemas.microsoft.com/office/powerpoint/2010/main" val="78399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1268760"/>
            <a:ext cx="3657600" cy="4903440"/>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792218" y="1268760"/>
            <a:ext cx="3657600" cy="4903440"/>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D232B695-A9E0-5C41-82C5-C24F0593C8CA}" type="datetimeFigureOut">
              <a:rPr lang="en-US" altLang="zh-CN"/>
              <a:pPr>
                <a:defRPr/>
              </a:pPr>
              <a:t>18-4-28</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zh-CN" altLang="en-US"/>
              <a:t>计算机学院数据库所  </a:t>
            </a:r>
            <a:r>
              <a:rPr lang="en-US" altLang="zh-CN"/>
              <a:t>Zuo</a:t>
            </a:r>
          </a:p>
        </p:txBody>
      </p:sp>
      <p:sp>
        <p:nvSpPr>
          <p:cNvPr id="7" name="Slide Number Placeholder 5"/>
          <p:cNvSpPr>
            <a:spLocks noGrp="1"/>
          </p:cNvSpPr>
          <p:nvPr>
            <p:ph type="sldNum" sz="quarter" idx="12"/>
          </p:nvPr>
        </p:nvSpPr>
        <p:spPr/>
        <p:txBody>
          <a:bodyPr/>
          <a:lstStyle>
            <a:lvl1pPr>
              <a:defRPr/>
            </a:lvl1pPr>
          </a:lstStyle>
          <a:p>
            <a:pPr>
              <a:defRPr/>
            </a:pPr>
            <a:fld id="{7B0855F0-B929-EE4C-B0E0-D9C92AF14A24}" type="slidenum">
              <a:rPr lang="en-US" altLang="zh-CN"/>
              <a:pPr>
                <a:defRPr/>
              </a:pPr>
              <a:t>‹#›</a:t>
            </a:fld>
            <a:endParaRPr lang="en-US" altLang="zh-CN"/>
          </a:p>
        </p:txBody>
      </p:sp>
    </p:spTree>
    <p:extLst>
      <p:ext uri="{BB962C8B-B14F-4D97-AF65-F5344CB8AC3E}">
        <p14:creationId xmlns:p14="http://schemas.microsoft.com/office/powerpoint/2010/main" val="21576298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2.png"/><Relationship Id="rId7" Type="http://schemas.openxmlformats.org/officeDocument/2006/relationships/image" Target="../media/image3.jpeg"/><Relationship Id="rId8"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Group 11"/>
          <p:cNvGrpSpPr>
            <a:grpSpLocks/>
          </p:cNvGrpSpPr>
          <p:nvPr/>
        </p:nvGrpSpPr>
        <p:grpSpPr bwMode="auto">
          <a:xfrm>
            <a:off x="8523288" y="6254750"/>
            <a:ext cx="392112" cy="393700"/>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6">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037" name="Oval 8"/>
            <p:cNvSpPr>
              <a:spLocks noChangeAspect="1"/>
            </p:cNvSpPr>
            <p:nvPr/>
          </p:nvSpPr>
          <p:spPr bwMode="auto">
            <a:xfrm>
              <a:off x="8568766" y="5105400"/>
              <a:ext cx="320039" cy="320040"/>
            </a:xfrm>
            <a:prstGeom prst="ellipse">
              <a:avLst/>
            </a:prstGeom>
            <a:noFill/>
            <a:ln w="127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Title Placeholder 1"/>
          <p:cNvSpPr>
            <a:spLocks noGrp="1"/>
          </p:cNvSpPr>
          <p:nvPr>
            <p:ph type="title"/>
          </p:nvPr>
        </p:nvSpPr>
        <p:spPr>
          <a:xfrm>
            <a:off x="685800" y="77874"/>
            <a:ext cx="7772400" cy="928688"/>
          </a:xfrm>
          <a:prstGeom prst="rect">
            <a:avLst/>
          </a:prstGeom>
        </p:spPr>
        <p:txBody>
          <a:bodyPr vert="horz" wrap="square" lIns="91440" tIns="45720" rIns="91440" bIns="45720" numCol="1" anchor="ctr" anchorCtr="0" compatLnSpc="1">
            <a:prstTxWarp prst="textNoShape">
              <a:avLst/>
            </a:prstTxWarp>
            <a:normAutofit/>
          </a:bodyPr>
          <a:lstStyle/>
          <a:p>
            <a:pPr lvl="0"/>
            <a:r>
              <a:rPr lang="zh-CN" altLang="en-US" dirty="0"/>
              <a:t>单击此处编辑母版标题样式</a:t>
            </a:r>
            <a:endParaRPr lang="en-US" dirty="0"/>
          </a:p>
        </p:txBody>
      </p:sp>
      <p:sp>
        <p:nvSpPr>
          <p:cNvPr id="1028" name="Text Placeholder 2"/>
          <p:cNvSpPr>
            <a:spLocks noGrp="1"/>
          </p:cNvSpPr>
          <p:nvPr>
            <p:ph type="body" idx="1"/>
          </p:nvPr>
        </p:nvSpPr>
        <p:spPr bwMode="auto">
          <a:xfrm>
            <a:off x="685800" y="1102961"/>
            <a:ext cx="7772400" cy="503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5992813" y="6272213"/>
            <a:ext cx="2454275"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456968"/>
                </a:solidFill>
              </a:defRPr>
            </a:lvl1pPr>
          </a:lstStyle>
          <a:p>
            <a:pPr>
              <a:defRPr/>
            </a:pPr>
            <a:fld id="{3E12753A-9817-AB46-81C3-87296064969C}" type="datetimeFigureOut">
              <a:rPr lang="en-US" altLang="zh-CN"/>
              <a:pPr>
                <a:defRPr/>
              </a:pPr>
              <a:t>18-4-28</a:t>
            </a:fld>
            <a:endParaRPr lang="en-US" altLang="zh-CN"/>
          </a:p>
        </p:txBody>
      </p:sp>
      <p:sp>
        <p:nvSpPr>
          <p:cNvPr id="5" name="Footer Placeholder 4"/>
          <p:cNvSpPr>
            <a:spLocks noGrp="1"/>
          </p:cNvSpPr>
          <p:nvPr>
            <p:ph type="ftr" sz="quarter" idx="3"/>
          </p:nvPr>
        </p:nvSpPr>
        <p:spPr>
          <a:xfrm>
            <a:off x="685800" y="6272213"/>
            <a:ext cx="4745038"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rgbClr val="FF0000"/>
                </a:solidFill>
              </a:defRPr>
            </a:lvl1pPr>
          </a:lstStyle>
          <a:p>
            <a:pPr>
              <a:defRPr/>
            </a:pPr>
            <a:r>
              <a:rPr lang="zh-CN" altLang="en-US"/>
              <a:t>计算机学院数据库所  </a:t>
            </a:r>
            <a:r>
              <a:rPr lang="en-US" altLang="zh-CN"/>
              <a:t>Zuo</a:t>
            </a:r>
            <a:endParaRPr lang="en-US" altLang="zh-CN" dirty="0"/>
          </a:p>
        </p:txBody>
      </p:sp>
      <p:sp>
        <p:nvSpPr>
          <p:cNvPr id="6" name="Slide Number Placeholder 5"/>
          <p:cNvSpPr>
            <a:spLocks noGrp="1"/>
          </p:cNvSpPr>
          <p:nvPr>
            <p:ph type="sldNum" sz="quarter" idx="4"/>
          </p:nvPr>
        </p:nvSpPr>
        <p:spPr>
          <a:xfrm>
            <a:off x="8483600" y="6272213"/>
            <a:ext cx="479425" cy="365125"/>
          </a:xfrm>
          <a:prstGeom prst="rect">
            <a:avLst/>
          </a:prstGeom>
        </p:spPr>
        <p:txBody>
          <a:bodyPr vert="horz" wrap="square" lIns="91440" tIns="45720" rIns="91440" bIns="45720" numCol="1" anchor="ctr" anchorCtr="0" compatLnSpc="1">
            <a:prstTxWarp prst="textNoShape">
              <a:avLst/>
            </a:prstTxWarp>
          </a:bodyPr>
          <a:lstStyle>
            <a:lvl1pPr algn="ctr">
              <a:defRPr sz="1100">
                <a:solidFill>
                  <a:srgbClr val="FFFFFF"/>
                </a:solidFill>
                <a:latin typeface="Arial" charset="0"/>
              </a:defRPr>
            </a:lvl1pPr>
          </a:lstStyle>
          <a:p>
            <a:pPr>
              <a:defRPr/>
            </a:pPr>
            <a:fld id="{43D91766-30F0-2943-8B19-C1D8EC738A46}" type="slidenum">
              <a:rPr lang="en-US" altLang="zh-CN"/>
              <a:pPr>
                <a:defRPr/>
              </a:pPr>
              <a:t>‹#›</a:t>
            </a:fld>
            <a:endParaRPr lang="en-US" altLang="zh-CN" dirty="0"/>
          </a:p>
        </p:txBody>
      </p:sp>
      <p:pic>
        <p:nvPicPr>
          <p:cNvPr id="1032" name="Picture 19" descr="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400800" y="0"/>
            <a:ext cx="274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p:cNvCxnSpPr/>
          <p:nvPr userDrawn="1"/>
        </p:nvCxnSpPr>
        <p:spPr>
          <a:xfrm>
            <a:off x="685800" y="949267"/>
            <a:ext cx="7772400" cy="0"/>
          </a:xfrm>
          <a:prstGeom prst="line">
            <a:avLst/>
          </a:prstGeom>
          <a:ln w="57150">
            <a:gradFill>
              <a:gsLst>
                <a:gs pos="42839">
                  <a:srgbClr val="BFC9E3"/>
                </a:gs>
                <a:gs pos="23000">
                  <a:srgbClr val="CBD3E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65301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xmlns:p14="http://schemas.microsoft.com/office/powerpoint/2010/main" id="1" dur="indefinite" restart="never" nodeType="tmRoot"/>
      </p:par>
    </p:tnLst>
  </p:timing>
  <p:hf hdr="0" ftr="0"/>
  <p:txStyles>
    <p:titleStyle>
      <a:lvl1pPr algn="l" rtl="0" eaLnBrk="0" fontAlgn="base" hangingPunct="0">
        <a:lnSpc>
          <a:spcPct val="90000"/>
        </a:lnSpc>
        <a:spcBef>
          <a:spcPct val="0"/>
        </a:spcBef>
        <a:spcAft>
          <a:spcPct val="0"/>
        </a:spcAft>
        <a:defRPr sz="3600" b="1" kern="120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黑体" charset="0"/>
        </a:defRPr>
      </a:lvl1pPr>
      <a:lvl2pPr algn="l" rtl="0" eaLnBrk="0" fontAlgn="base" hangingPunct="0">
        <a:lnSpc>
          <a:spcPct val="90000"/>
        </a:lnSpc>
        <a:spcBef>
          <a:spcPct val="0"/>
        </a:spcBef>
        <a:spcAft>
          <a:spcPct val="0"/>
        </a:spcAft>
        <a:defRPr sz="3600" b="1">
          <a:solidFill>
            <a:schemeClr val="tx1"/>
          </a:solidFill>
          <a:latin typeface="Arial Black" panose="020B0A04020102020204" pitchFamily="34" charset="0"/>
          <a:ea typeface="黑体" panose="02010609060101010101" pitchFamily="49" charset="-122"/>
          <a:cs typeface="黑体" charset="0"/>
        </a:defRPr>
      </a:lvl2pPr>
      <a:lvl3pPr algn="l" rtl="0" eaLnBrk="0" fontAlgn="base" hangingPunct="0">
        <a:lnSpc>
          <a:spcPct val="90000"/>
        </a:lnSpc>
        <a:spcBef>
          <a:spcPct val="0"/>
        </a:spcBef>
        <a:spcAft>
          <a:spcPct val="0"/>
        </a:spcAft>
        <a:defRPr sz="3600" b="1">
          <a:solidFill>
            <a:schemeClr val="tx1"/>
          </a:solidFill>
          <a:latin typeface="Arial Black" panose="020B0A04020102020204" pitchFamily="34" charset="0"/>
          <a:ea typeface="黑体" panose="02010609060101010101" pitchFamily="49" charset="-122"/>
          <a:cs typeface="黑体" charset="0"/>
        </a:defRPr>
      </a:lvl3pPr>
      <a:lvl4pPr algn="l" rtl="0" eaLnBrk="0" fontAlgn="base" hangingPunct="0">
        <a:lnSpc>
          <a:spcPct val="90000"/>
        </a:lnSpc>
        <a:spcBef>
          <a:spcPct val="0"/>
        </a:spcBef>
        <a:spcAft>
          <a:spcPct val="0"/>
        </a:spcAft>
        <a:defRPr sz="3600" b="1">
          <a:solidFill>
            <a:schemeClr val="tx1"/>
          </a:solidFill>
          <a:latin typeface="Arial Black" panose="020B0A04020102020204" pitchFamily="34" charset="0"/>
          <a:ea typeface="黑体" panose="02010609060101010101" pitchFamily="49" charset="-122"/>
          <a:cs typeface="黑体" charset="0"/>
        </a:defRPr>
      </a:lvl4pPr>
      <a:lvl5pPr algn="l" rtl="0" eaLnBrk="0" fontAlgn="base" hangingPunct="0">
        <a:lnSpc>
          <a:spcPct val="90000"/>
        </a:lnSpc>
        <a:spcBef>
          <a:spcPct val="0"/>
        </a:spcBef>
        <a:spcAft>
          <a:spcPct val="0"/>
        </a:spcAft>
        <a:defRPr sz="3600" b="1">
          <a:solidFill>
            <a:schemeClr val="tx1"/>
          </a:solidFill>
          <a:latin typeface="Arial Black" panose="020B0A04020102020204" pitchFamily="34" charset="0"/>
          <a:ea typeface="黑体" panose="02010609060101010101" pitchFamily="49" charset="-122"/>
          <a:cs typeface="黑体" charset="0"/>
        </a:defRPr>
      </a:lvl5pPr>
      <a:lvl6pPr marL="457200" algn="l" rtl="0" fontAlgn="base">
        <a:lnSpc>
          <a:spcPct val="90000"/>
        </a:lnSpc>
        <a:spcBef>
          <a:spcPct val="0"/>
        </a:spcBef>
        <a:spcAft>
          <a:spcPct val="0"/>
        </a:spcAft>
        <a:defRPr sz="4200" b="1">
          <a:solidFill>
            <a:schemeClr val="tx1"/>
          </a:solidFill>
          <a:latin typeface="Arial Black" panose="020B0A04020102020204" pitchFamily="34" charset="0"/>
          <a:ea typeface="黑体" panose="02010609060101010101" pitchFamily="49" charset="-122"/>
        </a:defRPr>
      </a:lvl6pPr>
      <a:lvl7pPr marL="914400" algn="l" rtl="0" fontAlgn="base">
        <a:lnSpc>
          <a:spcPct val="90000"/>
        </a:lnSpc>
        <a:spcBef>
          <a:spcPct val="0"/>
        </a:spcBef>
        <a:spcAft>
          <a:spcPct val="0"/>
        </a:spcAft>
        <a:defRPr sz="4200" b="1">
          <a:solidFill>
            <a:schemeClr val="tx1"/>
          </a:solidFill>
          <a:latin typeface="Arial Black" panose="020B0A04020102020204" pitchFamily="34" charset="0"/>
          <a:ea typeface="黑体" panose="02010609060101010101" pitchFamily="49" charset="-122"/>
        </a:defRPr>
      </a:lvl7pPr>
      <a:lvl8pPr marL="1371600" algn="l" rtl="0" fontAlgn="base">
        <a:lnSpc>
          <a:spcPct val="90000"/>
        </a:lnSpc>
        <a:spcBef>
          <a:spcPct val="0"/>
        </a:spcBef>
        <a:spcAft>
          <a:spcPct val="0"/>
        </a:spcAft>
        <a:defRPr sz="4200" b="1">
          <a:solidFill>
            <a:schemeClr val="tx1"/>
          </a:solidFill>
          <a:latin typeface="Arial Black" panose="020B0A04020102020204" pitchFamily="34" charset="0"/>
          <a:ea typeface="黑体" panose="02010609060101010101" pitchFamily="49" charset="-122"/>
        </a:defRPr>
      </a:lvl8pPr>
      <a:lvl9pPr marL="1828800" algn="l" rtl="0" fontAlgn="base">
        <a:lnSpc>
          <a:spcPct val="90000"/>
        </a:lnSpc>
        <a:spcBef>
          <a:spcPct val="0"/>
        </a:spcBef>
        <a:spcAft>
          <a:spcPct val="0"/>
        </a:spcAft>
        <a:defRPr sz="4200" b="1">
          <a:solidFill>
            <a:schemeClr val="tx1"/>
          </a:solidFill>
          <a:latin typeface="Arial Black" panose="020B0A04020102020204" pitchFamily="34" charset="0"/>
          <a:ea typeface="黑体" panose="02010609060101010101" pitchFamily="49" charset="-122"/>
        </a:defRPr>
      </a:lvl9pPr>
    </p:titleStyle>
    <p:bodyStyle>
      <a:lvl1pPr marL="182563" indent="-182563" algn="l" rtl="0" eaLnBrk="0" fontAlgn="base" hangingPunct="0">
        <a:lnSpc>
          <a:spcPct val="100000"/>
        </a:lnSpc>
        <a:spcBef>
          <a:spcPts val="600"/>
        </a:spcBef>
        <a:spcAft>
          <a:spcPts val="0"/>
        </a:spcAft>
        <a:buClr>
          <a:schemeClr val="accent1"/>
        </a:buClr>
        <a:buSzPct val="85000"/>
        <a:buFont typeface="Wingdings" charset="0"/>
        <a:buChar char="§"/>
        <a:defRPr sz="2800" kern="1200">
          <a:solidFill>
            <a:schemeClr val="tx1"/>
          </a:solidFill>
          <a:latin typeface="Arial Narrow"/>
          <a:ea typeface="+mn-ea"/>
          <a:cs typeface="Arial Narrow"/>
        </a:defRPr>
      </a:lvl1pPr>
      <a:lvl2pPr marL="457200" indent="-182563" algn="l" rtl="0" eaLnBrk="0" fontAlgn="base" hangingPunct="0">
        <a:lnSpc>
          <a:spcPct val="100000"/>
        </a:lnSpc>
        <a:spcBef>
          <a:spcPts val="600"/>
        </a:spcBef>
        <a:spcAft>
          <a:spcPts val="0"/>
        </a:spcAft>
        <a:buClr>
          <a:schemeClr val="accent1"/>
        </a:buClr>
        <a:buSzPct val="85000"/>
        <a:buFont typeface="Wingdings" charset="0"/>
        <a:buChar char="§"/>
        <a:defRPr sz="2400" kern="1200">
          <a:solidFill>
            <a:schemeClr val="tx1"/>
          </a:solidFill>
          <a:latin typeface="Arial Narrow"/>
          <a:ea typeface="+mn-ea"/>
          <a:cs typeface="Arial Narrow"/>
        </a:defRPr>
      </a:lvl2pPr>
      <a:lvl3pPr marL="730250" indent="-182563" algn="l" rtl="0" eaLnBrk="0" fontAlgn="base" hangingPunct="0">
        <a:lnSpc>
          <a:spcPct val="100000"/>
        </a:lnSpc>
        <a:spcBef>
          <a:spcPts val="600"/>
        </a:spcBef>
        <a:spcAft>
          <a:spcPts val="0"/>
        </a:spcAft>
        <a:buClr>
          <a:schemeClr val="accent1"/>
        </a:buClr>
        <a:buSzPct val="85000"/>
        <a:buFont typeface="Wingdings" charset="0"/>
        <a:buChar char="§"/>
        <a:defRPr sz="2400" kern="1200">
          <a:solidFill>
            <a:schemeClr val="tx1"/>
          </a:solidFill>
          <a:latin typeface="Arial Narrow"/>
          <a:ea typeface="+mn-ea"/>
          <a:cs typeface="Arial Narrow"/>
        </a:defRPr>
      </a:lvl3pPr>
      <a:lvl4pPr marL="1004888" indent="-182563" algn="l" rtl="0" eaLnBrk="0" fontAlgn="base" hangingPunct="0">
        <a:lnSpc>
          <a:spcPct val="100000"/>
        </a:lnSpc>
        <a:spcBef>
          <a:spcPts val="600"/>
        </a:spcBef>
        <a:spcAft>
          <a:spcPts val="0"/>
        </a:spcAft>
        <a:buClr>
          <a:schemeClr val="accent1"/>
        </a:buClr>
        <a:buSzPct val="85000"/>
        <a:buFont typeface="Wingdings" charset="0"/>
        <a:buChar char="§"/>
        <a:defRPr sz="2400" kern="1200">
          <a:solidFill>
            <a:schemeClr val="tx1"/>
          </a:solidFill>
          <a:latin typeface="Arial Narrow"/>
          <a:ea typeface="+mn-ea"/>
          <a:cs typeface="Arial Narrow"/>
        </a:defRPr>
      </a:lvl4pPr>
      <a:lvl5pPr marL="1279525" indent="-182563" algn="l" rtl="0" eaLnBrk="0" fontAlgn="base" hangingPunct="0">
        <a:lnSpc>
          <a:spcPct val="100000"/>
        </a:lnSpc>
        <a:spcBef>
          <a:spcPts val="600"/>
        </a:spcBef>
        <a:spcAft>
          <a:spcPts val="0"/>
        </a:spcAft>
        <a:buClr>
          <a:schemeClr val="accent1"/>
        </a:buClr>
        <a:buSzPct val="85000"/>
        <a:buFont typeface="Wingdings" charset="0"/>
        <a:buChar char="§"/>
        <a:defRPr sz="2400" kern="1200">
          <a:solidFill>
            <a:schemeClr val="tx1"/>
          </a:solidFill>
          <a:latin typeface="Arial Narrow"/>
          <a:ea typeface="+mn-ea"/>
          <a:cs typeface="Arial Narrow"/>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bwMode="auto">
          <a:xfrm>
            <a:off x="1625600" y="1225550"/>
            <a:ext cx="6961188" cy="3170604"/>
          </a:xfrm>
        </p:spPr>
        <p:txBody>
          <a:bodyPr/>
          <a:lstStyle/>
          <a:p>
            <a:pPr eaLnBrk="1" hangingPunct="1">
              <a:lnSpc>
                <a:spcPct val="120000"/>
              </a:lnSpc>
            </a:pPr>
            <a:r>
              <a:rPr lang="zh-CN" altLang="en-US" sz="4800" dirty="0" smtClean="0">
                <a:solidFill>
                  <a:schemeClr val="tx1"/>
                </a:solidFill>
                <a:latin typeface="Arial Black" charset="0"/>
                <a:ea typeface="黑体" charset="0"/>
              </a:rPr>
              <a:t>第五章 数据库完整性</a:t>
            </a:r>
            <a:endParaRPr lang="en-US" altLang="zh-CN" sz="4800" dirty="0">
              <a:solidFill>
                <a:schemeClr val="tx1"/>
              </a:solidFill>
              <a:latin typeface="Arial Black" charset="0"/>
              <a:ea typeface="黑体" charset="0"/>
            </a:endParaRPr>
          </a:p>
        </p:txBody>
      </p:sp>
      <p:sp>
        <p:nvSpPr>
          <p:cNvPr id="10242" name="Text Placeholder 2"/>
          <p:cNvSpPr>
            <a:spLocks noGrp="1"/>
          </p:cNvSpPr>
          <p:nvPr>
            <p:ph type="body" idx="1"/>
          </p:nvPr>
        </p:nvSpPr>
        <p:spPr>
          <a:xfrm>
            <a:off x="1624013" y="5019675"/>
            <a:ext cx="6789737" cy="1066800"/>
          </a:xfrm>
        </p:spPr>
        <p:txBody>
          <a:bodyPr/>
          <a:lstStyle/>
          <a:p>
            <a:r>
              <a:rPr altLang="zh-CN" i="1" dirty="0">
                <a:solidFill>
                  <a:srgbClr val="800000"/>
                </a:solidFill>
                <a:latin typeface="Arial" charset="0"/>
                <a:ea typeface="黑体" charset="0"/>
              </a:rPr>
              <a:t>Principles</a:t>
            </a:r>
            <a:r>
              <a:rPr lang="zh-CN" altLang="en-US" i="1" dirty="0">
                <a:solidFill>
                  <a:srgbClr val="800000"/>
                </a:solidFill>
                <a:latin typeface="Arial" charset="0"/>
                <a:ea typeface="黑体" charset="0"/>
              </a:rPr>
              <a:t> </a:t>
            </a:r>
            <a:r>
              <a:rPr altLang="zh-CN" i="1" dirty="0">
                <a:solidFill>
                  <a:srgbClr val="800000"/>
                </a:solidFill>
                <a:latin typeface="Arial" charset="0"/>
                <a:ea typeface="黑体" charset="0"/>
              </a:rPr>
              <a:t>of</a:t>
            </a:r>
            <a:r>
              <a:rPr lang="zh-CN" altLang="en-US" i="1" dirty="0">
                <a:solidFill>
                  <a:srgbClr val="800000"/>
                </a:solidFill>
                <a:latin typeface="Arial" charset="0"/>
                <a:ea typeface="黑体" charset="0"/>
              </a:rPr>
              <a:t> </a:t>
            </a:r>
            <a:r>
              <a:rPr altLang="zh-CN" i="1" dirty="0">
                <a:solidFill>
                  <a:srgbClr val="800000"/>
                </a:solidFill>
                <a:latin typeface="Arial" charset="0"/>
                <a:ea typeface="黑体" charset="0"/>
              </a:rPr>
              <a:t>Database</a:t>
            </a:r>
            <a:r>
              <a:rPr lang="zh-CN" altLang="en-US" i="1" dirty="0">
                <a:solidFill>
                  <a:srgbClr val="800000"/>
                </a:solidFill>
                <a:latin typeface="Arial" charset="0"/>
                <a:ea typeface="黑体" charset="0"/>
              </a:rPr>
              <a:t> </a:t>
            </a:r>
            <a:r>
              <a:rPr altLang="zh-CN" i="1" dirty="0">
                <a:solidFill>
                  <a:srgbClr val="800000"/>
                </a:solidFill>
                <a:latin typeface="Arial" charset="0"/>
                <a:ea typeface="黑体" charset="0"/>
              </a:rPr>
              <a:t>Systems</a:t>
            </a:r>
            <a:endParaRPr i="1" dirty="0">
              <a:solidFill>
                <a:srgbClr val="800000"/>
              </a:solidFill>
              <a:latin typeface="Arial" charset="0"/>
              <a:ea typeface="黑体" charset="0"/>
            </a:endParaRPr>
          </a:p>
        </p:txBody>
      </p:sp>
      <p:sp>
        <p:nvSpPr>
          <p:cNvPr id="102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800" b="1">
                <a:solidFill>
                  <a:schemeClr val="tx1"/>
                </a:solidFill>
                <a:latin typeface="Times New Roman" charset="0"/>
                <a:ea typeface="宋体" charset="0"/>
                <a:cs typeface="宋体" charset="0"/>
              </a:defRPr>
            </a:lvl1pPr>
            <a:lvl2pPr marL="742950" indent="-285750">
              <a:defRPr kumimoji="1" sz="4800" b="1">
                <a:solidFill>
                  <a:schemeClr val="tx1"/>
                </a:solidFill>
                <a:latin typeface="Times New Roman" charset="0"/>
                <a:ea typeface="宋体" charset="0"/>
                <a:cs typeface="宋体" charset="0"/>
              </a:defRPr>
            </a:lvl2pPr>
            <a:lvl3pPr marL="1143000" indent="-228600">
              <a:defRPr kumimoji="1" sz="4800" b="1">
                <a:solidFill>
                  <a:schemeClr val="tx1"/>
                </a:solidFill>
                <a:latin typeface="Times New Roman" charset="0"/>
                <a:ea typeface="宋体" charset="0"/>
                <a:cs typeface="宋体" charset="0"/>
              </a:defRPr>
            </a:lvl3pPr>
            <a:lvl4pPr marL="1600200" indent="-228600">
              <a:defRPr kumimoji="1" sz="4800" b="1">
                <a:solidFill>
                  <a:schemeClr val="tx1"/>
                </a:solidFill>
                <a:latin typeface="Times New Roman" charset="0"/>
                <a:ea typeface="宋体" charset="0"/>
                <a:cs typeface="宋体" charset="0"/>
              </a:defRPr>
            </a:lvl4pPr>
            <a:lvl5pPr marL="2057400" indent="-228600">
              <a:defRPr kumimoji="1" sz="4800" b="1">
                <a:solidFill>
                  <a:schemeClr val="tx1"/>
                </a:solidFill>
                <a:latin typeface="Times New Roman" charset="0"/>
                <a:ea typeface="宋体" charset="0"/>
                <a:cs typeface="宋体" charset="0"/>
              </a:defRPr>
            </a:lvl5pPr>
            <a:lvl6pPr marL="25146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6pPr>
            <a:lvl7pPr marL="29718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7pPr>
            <a:lvl8pPr marL="34290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8pPr>
            <a:lvl9pPr marL="38862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9pPr>
          </a:lstStyle>
          <a:p>
            <a:fld id="{0AA92B63-86BD-F34A-816A-3604F9AA7743}" type="datetime1">
              <a:rPr lang="en-US" altLang="zh-CN" sz="1000">
                <a:solidFill>
                  <a:srgbClr val="456968"/>
                </a:solidFill>
                <a:latin typeface="宋体" charset="0"/>
              </a:rPr>
              <a:pPr/>
              <a:t>18-4-28</a:t>
            </a:fld>
            <a:endParaRPr lang="en-US" altLang="zh-CN" sz="1000">
              <a:solidFill>
                <a:srgbClr val="456968"/>
              </a:solidFill>
              <a:latin typeface="宋体" charset="0"/>
            </a:endParaRPr>
          </a:p>
        </p:txBody>
      </p:sp>
      <p:sp>
        <p:nvSpPr>
          <p:cNvPr id="11268" name="Slide Number Placeholder 4"/>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800" b="1">
                <a:solidFill>
                  <a:schemeClr val="tx1"/>
                </a:solidFill>
                <a:latin typeface="Times New Roman" charset="0"/>
                <a:ea typeface="宋体" charset="0"/>
                <a:cs typeface="宋体" charset="0"/>
              </a:defRPr>
            </a:lvl1pPr>
            <a:lvl2pPr marL="742950" indent="-285750">
              <a:defRPr kumimoji="1" sz="4800" b="1">
                <a:solidFill>
                  <a:schemeClr val="tx1"/>
                </a:solidFill>
                <a:latin typeface="Times New Roman" charset="0"/>
                <a:ea typeface="宋体" charset="0"/>
                <a:cs typeface="宋体" charset="0"/>
              </a:defRPr>
            </a:lvl2pPr>
            <a:lvl3pPr marL="1143000" indent="-228600">
              <a:defRPr kumimoji="1" sz="4800" b="1">
                <a:solidFill>
                  <a:schemeClr val="tx1"/>
                </a:solidFill>
                <a:latin typeface="Times New Roman" charset="0"/>
                <a:ea typeface="宋体" charset="0"/>
                <a:cs typeface="宋体" charset="0"/>
              </a:defRPr>
            </a:lvl3pPr>
            <a:lvl4pPr marL="1600200" indent="-228600">
              <a:defRPr kumimoji="1" sz="4800" b="1">
                <a:solidFill>
                  <a:schemeClr val="tx1"/>
                </a:solidFill>
                <a:latin typeface="Times New Roman" charset="0"/>
                <a:ea typeface="宋体" charset="0"/>
                <a:cs typeface="宋体" charset="0"/>
              </a:defRPr>
            </a:lvl4pPr>
            <a:lvl5pPr marL="2057400" indent="-228600">
              <a:defRPr kumimoji="1" sz="4800" b="1">
                <a:solidFill>
                  <a:schemeClr val="tx1"/>
                </a:solidFill>
                <a:latin typeface="Times New Roman" charset="0"/>
                <a:ea typeface="宋体" charset="0"/>
                <a:cs typeface="宋体" charset="0"/>
              </a:defRPr>
            </a:lvl5pPr>
            <a:lvl6pPr marL="25146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6pPr>
            <a:lvl7pPr marL="29718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7pPr>
            <a:lvl8pPr marL="34290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8pPr>
            <a:lvl9pPr marL="3886200" indent="-228600" algn="ctr" eaLnBrk="0" fontAlgn="base" hangingPunct="0">
              <a:spcBef>
                <a:spcPct val="50000"/>
              </a:spcBef>
              <a:spcAft>
                <a:spcPct val="0"/>
              </a:spcAft>
              <a:defRPr kumimoji="1" sz="4800" b="1">
                <a:solidFill>
                  <a:schemeClr val="tx1"/>
                </a:solidFill>
                <a:latin typeface="Times New Roman" charset="0"/>
                <a:ea typeface="宋体" charset="0"/>
                <a:cs typeface="宋体" charset="0"/>
              </a:defRPr>
            </a:lvl9pPr>
          </a:lstStyle>
          <a:p>
            <a:pPr>
              <a:defRPr/>
            </a:pPr>
            <a:r>
              <a:rPr lang="en-US" altLang="zh-CN" sz="2800" dirty="0" smtClean="0">
                <a:solidFill>
                  <a:srgbClr val="FFFFFF"/>
                </a:solidFill>
                <a:latin typeface="+mj-lt"/>
              </a:rPr>
              <a:t>5</a:t>
            </a:r>
            <a:endParaRPr lang="en-US" altLang="zh-CN" sz="2800" dirty="0">
              <a:solidFill>
                <a:srgbClr val="FFFFFF"/>
              </a:solidFill>
              <a:latin typeface="+mj-lt"/>
            </a:endParaRPr>
          </a:p>
        </p:txBody>
      </p:sp>
    </p:spTree>
    <p:extLst>
      <p:ext uri="{BB962C8B-B14F-4D97-AF65-F5344CB8AC3E}">
        <p14:creationId xmlns:p14="http://schemas.microsoft.com/office/powerpoint/2010/main" val="32526803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5.2 </a:t>
            </a:r>
            <a:r>
              <a:rPr lang="zh-CN" altLang="en-US" dirty="0" smtClean="0"/>
              <a:t>参照完整性</a:t>
            </a:r>
            <a:endParaRPr lang="en-US" dirty="0"/>
          </a:p>
        </p:txBody>
      </p:sp>
      <p:sp>
        <p:nvSpPr>
          <p:cNvPr id="3" name="Content Placeholder 2"/>
          <p:cNvSpPr>
            <a:spLocks noGrp="1"/>
          </p:cNvSpPr>
          <p:nvPr>
            <p:ph idx="1"/>
          </p:nvPr>
        </p:nvSpPr>
        <p:spPr/>
        <p:txBody>
          <a:bodyPr/>
          <a:lstStyle/>
          <a:p>
            <a:pPr marL="457200" indent="-457200">
              <a:spcBef>
                <a:spcPts val="200"/>
              </a:spcBef>
              <a:buClr>
                <a:srgbClr val="0000FF"/>
              </a:buClr>
              <a:buSzPct val="90000"/>
              <a:buNone/>
            </a:pPr>
            <a:r>
              <a:rPr lang="zh-CN" altLang="en-US" sz="2400" dirty="0"/>
              <a:t>引用数据与被引用数据应该是一致的。</a:t>
            </a:r>
          </a:p>
          <a:p>
            <a:pPr marL="457200" indent="-457200">
              <a:spcBef>
                <a:spcPts val="200"/>
              </a:spcBef>
              <a:buClr>
                <a:srgbClr val="0000FF"/>
              </a:buClr>
              <a:buSzPct val="90000"/>
              <a:buFont typeface="Wingdings" charset="0"/>
              <a:buChar char="v"/>
            </a:pPr>
            <a:r>
              <a:rPr lang="zh-CN" altLang="en-US" sz="2400" dirty="0">
                <a:solidFill>
                  <a:srgbClr val="0000FF"/>
                </a:solidFill>
              </a:rPr>
              <a:t>如何定义参照完整性</a:t>
            </a:r>
          </a:p>
          <a:p>
            <a:pPr marL="457200" indent="-457200">
              <a:spcBef>
                <a:spcPts val="200"/>
              </a:spcBef>
              <a:buClr>
                <a:srgbClr val="0000FF"/>
              </a:buClr>
              <a:buSzPct val="90000"/>
              <a:buNone/>
            </a:pPr>
            <a:r>
              <a:rPr lang="zh-CN" altLang="en-US" sz="2400" dirty="0"/>
              <a:t>	参照完整性在关系模型中通过关系的外码</a:t>
            </a:r>
            <a:r>
              <a:rPr lang="zh-CN" altLang="en-US" sz="2400" dirty="0">
                <a:latin typeface="Arial Narrow"/>
                <a:cs typeface="Arial Narrow"/>
              </a:rPr>
              <a:t>（</a:t>
            </a:r>
            <a:r>
              <a:rPr lang="en-US" altLang="zh-CN" sz="2400" dirty="0">
                <a:solidFill>
                  <a:srgbClr val="FF0066"/>
                </a:solidFill>
                <a:effectLst>
                  <a:outerShdw blurRad="38100" dist="38100" dir="2700000" algn="tl">
                    <a:srgbClr val="000000"/>
                  </a:outerShdw>
                </a:effectLst>
                <a:latin typeface="Arial Narrow"/>
                <a:cs typeface="Arial Narrow"/>
              </a:rPr>
              <a:t>FOREIGN KEY</a:t>
            </a:r>
            <a:r>
              <a:rPr lang="zh-CN" altLang="en-US" sz="2400" dirty="0">
                <a:latin typeface="Arial Narrow"/>
                <a:cs typeface="Arial Narrow"/>
              </a:rPr>
              <a:t>）</a:t>
            </a:r>
            <a:r>
              <a:rPr lang="zh-CN" altLang="en-US" sz="2400" dirty="0"/>
              <a:t>来体现。</a:t>
            </a:r>
          </a:p>
          <a:p>
            <a:pPr marL="457200" indent="-457200">
              <a:spcBef>
                <a:spcPts val="200"/>
              </a:spcBef>
              <a:buClr>
                <a:srgbClr val="0000FF"/>
              </a:buClr>
              <a:buSzPct val="90000"/>
              <a:buNone/>
            </a:pPr>
            <a:r>
              <a:rPr lang="zh-CN" altLang="en-US" sz="2400" dirty="0"/>
              <a:t>	</a:t>
            </a:r>
            <a:r>
              <a:rPr lang="en-US" altLang="zh-CN" sz="2400" dirty="0"/>
              <a:t>FOREIGN KEY</a:t>
            </a:r>
            <a:r>
              <a:rPr lang="zh-CN" altLang="en-US" sz="2400" dirty="0"/>
              <a:t>同样在</a:t>
            </a:r>
            <a:r>
              <a:rPr lang="en-US" altLang="zh-CN" sz="2400" dirty="0"/>
              <a:t>CREATE TABLE</a:t>
            </a:r>
            <a:r>
              <a:rPr lang="zh-CN" altLang="en-US" sz="2400" dirty="0"/>
              <a:t>语句中定义。</a:t>
            </a:r>
          </a:p>
          <a:p>
            <a:pPr>
              <a:spcBef>
                <a:spcPts val="200"/>
              </a:spcBef>
            </a:pPr>
            <a:endParaRPr lang="en-US" altLang="zh-CN" sz="2400" dirty="0" smtClean="0"/>
          </a:p>
          <a:p>
            <a:pPr>
              <a:spcBef>
                <a:spcPts val="200"/>
              </a:spcBef>
            </a:pPr>
            <a:r>
              <a:rPr lang="zh-CN" altLang="en-US" sz="2400" dirty="0" smtClean="0">
                <a:solidFill>
                  <a:srgbClr val="0000FF"/>
                </a:solidFill>
              </a:rPr>
              <a:t>方法一</a:t>
            </a:r>
            <a:r>
              <a:rPr lang="zh-CN" altLang="en-US" sz="2400" dirty="0"/>
              <a:t>：在</a:t>
            </a:r>
            <a:r>
              <a:rPr lang="zh-CN" altLang="en-US" sz="2400" dirty="0">
                <a:solidFill>
                  <a:srgbClr val="0000FF"/>
                </a:solidFill>
              </a:rPr>
              <a:t>列定义</a:t>
            </a:r>
            <a:r>
              <a:rPr lang="zh-CN" altLang="en-US" sz="2400" dirty="0"/>
              <a:t>子句中说明（列级约束） 。</a:t>
            </a:r>
          </a:p>
          <a:p>
            <a:pPr marL="457200" indent="-457200">
              <a:spcBef>
                <a:spcPts val="200"/>
              </a:spcBef>
              <a:buNone/>
            </a:pPr>
            <a:r>
              <a:rPr lang="zh-CN" altLang="en-US" sz="2400" dirty="0"/>
              <a:t>	</a:t>
            </a:r>
            <a:r>
              <a:rPr lang="zh-CN" altLang="en-US" sz="2400" dirty="0">
                <a:solidFill>
                  <a:srgbClr val="000090"/>
                </a:solidFill>
              </a:rPr>
              <a:t>	</a:t>
            </a:r>
            <a:r>
              <a:rPr lang="en-US" altLang="zh-CN" sz="2400" dirty="0">
                <a:solidFill>
                  <a:srgbClr val="000090"/>
                </a:solidFill>
                <a:latin typeface="Arial Narrow"/>
                <a:cs typeface="Arial Narrow"/>
              </a:rPr>
              <a:t>CREATE  TABLE   SC (</a:t>
            </a:r>
          </a:p>
          <a:p>
            <a:pPr marL="914400" lvl="1" indent="-457200">
              <a:spcBef>
                <a:spcPts val="200"/>
              </a:spcBef>
              <a:buClr>
                <a:srgbClr val="FF6903"/>
              </a:buClr>
              <a:buSzPct val="75000"/>
              <a:buNone/>
            </a:pPr>
            <a:r>
              <a:rPr lang="en-US" altLang="zh-CN" dirty="0">
                <a:solidFill>
                  <a:srgbClr val="000090"/>
                </a:solidFill>
                <a:latin typeface="Arial Narrow"/>
                <a:cs typeface="Arial Narrow"/>
              </a:rPr>
              <a:t>		</a:t>
            </a:r>
            <a:r>
              <a:rPr lang="en-US" altLang="zh-CN" dirty="0" err="1">
                <a:solidFill>
                  <a:srgbClr val="000090"/>
                </a:solidFill>
                <a:latin typeface="Arial Narrow"/>
                <a:cs typeface="Arial Narrow"/>
              </a:rPr>
              <a:t>sno</a:t>
            </a:r>
            <a:r>
              <a:rPr lang="en-US" altLang="zh-CN" dirty="0">
                <a:solidFill>
                  <a:srgbClr val="000090"/>
                </a:solidFill>
                <a:latin typeface="Arial Narrow"/>
                <a:ea typeface="黑体" charset="0"/>
                <a:cs typeface="Arial Narrow"/>
              </a:rPr>
              <a:t>  CHAR(8) </a:t>
            </a:r>
            <a:r>
              <a:rPr lang="en-US" altLang="zh-CN" dirty="0">
                <a:solidFill>
                  <a:srgbClr val="FF0066"/>
                </a:solidFill>
                <a:effectLst>
                  <a:outerShdw blurRad="38100" dist="38100" dir="2700000" algn="tl">
                    <a:srgbClr val="000000"/>
                  </a:outerShdw>
                </a:effectLst>
                <a:latin typeface="Arial Narrow"/>
                <a:cs typeface="Arial Narrow"/>
              </a:rPr>
              <a:t>REFERENCES STUDENT(</a:t>
            </a:r>
            <a:r>
              <a:rPr lang="en-US" altLang="zh-CN" dirty="0" err="1">
                <a:solidFill>
                  <a:srgbClr val="FF0066"/>
                </a:solidFill>
                <a:effectLst>
                  <a:outerShdw blurRad="38100" dist="38100" dir="2700000" algn="tl">
                    <a:srgbClr val="000000"/>
                  </a:outerShdw>
                </a:effectLst>
                <a:latin typeface="Arial Narrow"/>
                <a:cs typeface="Arial Narrow"/>
              </a:rPr>
              <a:t>sno</a:t>
            </a:r>
            <a:r>
              <a:rPr lang="en-US" altLang="zh-CN" dirty="0">
                <a:solidFill>
                  <a:srgbClr val="FF0066"/>
                </a:solidFill>
                <a:effectLst>
                  <a:outerShdw blurRad="38100" dist="38100" dir="2700000" algn="tl">
                    <a:srgbClr val="000000"/>
                  </a:outerShdw>
                </a:effectLst>
                <a:latin typeface="Arial Narrow"/>
                <a:cs typeface="Arial Narrow"/>
              </a:rPr>
              <a:t>)</a:t>
            </a:r>
            <a:r>
              <a:rPr lang="en-US" altLang="zh-CN" dirty="0">
                <a:latin typeface="Arial Narrow"/>
                <a:ea typeface="黑体" charset="0"/>
                <a:cs typeface="Arial Narrow"/>
              </a:rPr>
              <a:t>,</a:t>
            </a:r>
            <a:r>
              <a:rPr lang="en-US" altLang="zh-CN" dirty="0">
                <a:latin typeface="Arial Narrow"/>
                <a:cs typeface="Arial Narrow"/>
              </a:rPr>
              <a:t> </a:t>
            </a:r>
          </a:p>
          <a:p>
            <a:pPr marL="914400" lvl="1" indent="-457200">
              <a:spcBef>
                <a:spcPts val="200"/>
              </a:spcBef>
              <a:buClr>
                <a:srgbClr val="FF6903"/>
              </a:buClr>
              <a:buSzPct val="75000"/>
              <a:buNone/>
            </a:pPr>
            <a:r>
              <a:rPr lang="en-US" altLang="zh-CN" dirty="0">
                <a:latin typeface="Arial Narrow"/>
                <a:cs typeface="Arial Narrow"/>
              </a:rPr>
              <a:t>		</a:t>
            </a:r>
            <a:r>
              <a:rPr lang="en-US" altLang="zh-CN" dirty="0" err="1">
                <a:solidFill>
                  <a:srgbClr val="000090"/>
                </a:solidFill>
                <a:latin typeface="Arial Narrow"/>
                <a:cs typeface="Arial Narrow"/>
              </a:rPr>
              <a:t>cno</a:t>
            </a:r>
            <a:r>
              <a:rPr lang="en-US" altLang="zh-CN" dirty="0">
                <a:solidFill>
                  <a:srgbClr val="000090"/>
                </a:solidFill>
                <a:latin typeface="Arial Narrow"/>
                <a:cs typeface="Arial Narrow"/>
              </a:rPr>
              <a:t>  CHAR(8) </a:t>
            </a:r>
            <a:r>
              <a:rPr lang="en-US" altLang="zh-CN" dirty="0">
                <a:solidFill>
                  <a:srgbClr val="FF0066"/>
                </a:solidFill>
                <a:effectLst>
                  <a:outerShdw blurRad="38100" dist="38100" dir="2700000" algn="tl">
                    <a:srgbClr val="000000"/>
                  </a:outerShdw>
                </a:effectLst>
                <a:latin typeface="Arial Narrow"/>
                <a:cs typeface="Arial Narrow"/>
              </a:rPr>
              <a:t>REFERENCES COURSE(</a:t>
            </a:r>
            <a:r>
              <a:rPr lang="en-US" altLang="zh-CN" dirty="0" err="1">
                <a:solidFill>
                  <a:srgbClr val="FF0066"/>
                </a:solidFill>
                <a:effectLst>
                  <a:outerShdw blurRad="38100" dist="38100" dir="2700000" algn="tl">
                    <a:srgbClr val="000000"/>
                  </a:outerShdw>
                </a:effectLst>
                <a:latin typeface="Arial Narrow"/>
                <a:cs typeface="Arial Narrow"/>
              </a:rPr>
              <a:t>cno</a:t>
            </a:r>
            <a:r>
              <a:rPr lang="en-US" altLang="zh-CN" dirty="0">
                <a:solidFill>
                  <a:srgbClr val="FF0066"/>
                </a:solidFill>
                <a:effectLst>
                  <a:outerShdw blurRad="38100" dist="38100" dir="2700000" algn="tl">
                    <a:srgbClr val="000000"/>
                  </a:outerShdw>
                </a:effectLst>
                <a:latin typeface="Arial Narrow"/>
                <a:cs typeface="Arial Narrow"/>
              </a:rPr>
              <a:t>)</a:t>
            </a:r>
            <a:r>
              <a:rPr lang="en-US" altLang="zh-CN" dirty="0">
                <a:latin typeface="Arial Narrow"/>
                <a:cs typeface="Arial Narrow"/>
              </a:rPr>
              <a:t>,</a:t>
            </a:r>
          </a:p>
          <a:p>
            <a:pPr marL="914400" lvl="1" indent="-457200">
              <a:spcBef>
                <a:spcPts val="200"/>
              </a:spcBef>
              <a:buClr>
                <a:srgbClr val="FF6903"/>
              </a:buClr>
              <a:buSzPct val="75000"/>
              <a:buNone/>
            </a:pPr>
            <a:r>
              <a:rPr lang="en-US" altLang="zh-CN" dirty="0">
                <a:latin typeface="Arial Narrow"/>
                <a:cs typeface="Arial Narrow"/>
              </a:rPr>
              <a:t>		</a:t>
            </a:r>
            <a:r>
              <a:rPr lang="en-US" altLang="zh-CN" dirty="0">
                <a:solidFill>
                  <a:srgbClr val="000090"/>
                </a:solidFill>
                <a:latin typeface="Arial Narrow"/>
                <a:cs typeface="Arial Narrow"/>
              </a:rPr>
              <a:t>grade  SMALLINT,</a:t>
            </a:r>
          </a:p>
          <a:p>
            <a:pPr marL="914400" lvl="1" indent="-457200">
              <a:spcBef>
                <a:spcPts val="200"/>
              </a:spcBef>
              <a:buClr>
                <a:srgbClr val="FF6903"/>
              </a:buClr>
              <a:buSzPct val="75000"/>
              <a:buNone/>
            </a:pPr>
            <a:r>
              <a:rPr lang="en-US" altLang="zh-CN" dirty="0">
                <a:latin typeface="Arial Narrow"/>
                <a:cs typeface="Arial Narrow"/>
              </a:rPr>
              <a:t>		</a:t>
            </a:r>
            <a:r>
              <a:rPr lang="en-US" altLang="zh-CN" dirty="0">
                <a:solidFill>
                  <a:srgbClr val="FF0066"/>
                </a:solidFill>
                <a:effectLst>
                  <a:outerShdw blurRad="38100" dist="38100" dir="2700000" algn="tl">
                    <a:srgbClr val="000000"/>
                  </a:outerShdw>
                </a:effectLst>
                <a:latin typeface="Arial Narrow"/>
                <a:cs typeface="Arial Narrow"/>
              </a:rPr>
              <a:t>PRIMARY KEY(</a:t>
            </a:r>
            <a:r>
              <a:rPr lang="en-US" altLang="zh-CN" dirty="0" err="1">
                <a:solidFill>
                  <a:srgbClr val="FF0066"/>
                </a:solidFill>
                <a:effectLst>
                  <a:outerShdw blurRad="38100" dist="38100" dir="2700000" algn="tl">
                    <a:srgbClr val="000000"/>
                  </a:outerShdw>
                </a:effectLst>
                <a:latin typeface="Arial Narrow"/>
                <a:cs typeface="Arial Narrow"/>
              </a:rPr>
              <a:t>sno</a:t>
            </a:r>
            <a:r>
              <a:rPr lang="en-US" altLang="zh-CN" dirty="0">
                <a:solidFill>
                  <a:srgbClr val="FF0066"/>
                </a:solidFill>
                <a:effectLst>
                  <a:outerShdw blurRad="38100" dist="38100" dir="2700000" algn="tl">
                    <a:srgbClr val="000000"/>
                  </a:outerShdw>
                </a:effectLst>
                <a:latin typeface="Arial Narrow"/>
                <a:cs typeface="Arial Narrow"/>
              </a:rPr>
              <a:t>, </a:t>
            </a:r>
            <a:r>
              <a:rPr lang="en-US" altLang="zh-CN" dirty="0" err="1">
                <a:solidFill>
                  <a:srgbClr val="FF0066"/>
                </a:solidFill>
                <a:effectLst>
                  <a:outerShdw blurRad="38100" dist="38100" dir="2700000" algn="tl">
                    <a:srgbClr val="000000"/>
                  </a:outerShdw>
                </a:effectLst>
                <a:latin typeface="Arial Narrow"/>
                <a:cs typeface="Arial Narrow"/>
              </a:rPr>
              <a:t>cno</a:t>
            </a:r>
            <a:r>
              <a:rPr lang="en-US" altLang="zh-CN" dirty="0">
                <a:solidFill>
                  <a:srgbClr val="FF0066"/>
                </a:solidFill>
                <a:effectLst>
                  <a:outerShdw blurRad="38100" dist="38100" dir="2700000" algn="tl">
                    <a:srgbClr val="000000"/>
                  </a:outerShdw>
                </a:effectLst>
                <a:latin typeface="Arial Narrow"/>
                <a:cs typeface="Arial Narrow"/>
              </a:rPr>
              <a:t>)</a:t>
            </a:r>
          </a:p>
          <a:p>
            <a:pPr marL="914400" lvl="1" indent="-457200">
              <a:spcBef>
                <a:spcPts val="200"/>
              </a:spcBef>
              <a:buClr>
                <a:srgbClr val="FF6903"/>
              </a:buClr>
              <a:buSzPct val="75000"/>
              <a:buNone/>
            </a:pPr>
            <a:r>
              <a:rPr lang="en-US" altLang="zh-CN" dirty="0">
                <a:solidFill>
                  <a:srgbClr val="000090"/>
                </a:solidFill>
                <a:effectLst>
                  <a:outerShdw blurRad="38100" dist="38100" dir="2700000" algn="tl">
                    <a:srgbClr val="000000"/>
                  </a:outerShdw>
                </a:effectLst>
                <a:latin typeface="Arial Narrow"/>
                <a:cs typeface="Arial Narrow"/>
              </a:rPr>
              <a:t>	</a:t>
            </a:r>
            <a:r>
              <a:rPr lang="en-US" altLang="zh-CN" dirty="0">
                <a:solidFill>
                  <a:srgbClr val="000090"/>
                </a:solidFill>
                <a:latin typeface="Arial Narrow"/>
                <a:cs typeface="Arial Narrow"/>
              </a:rPr>
              <a:t>) ;</a:t>
            </a:r>
          </a:p>
          <a:p>
            <a:pPr>
              <a:spcBef>
                <a:spcPts val="200"/>
              </a:spcBef>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10</a:t>
            </a:fld>
            <a:endParaRPr lang="en-US" altLang="zh-CN"/>
          </a:p>
        </p:txBody>
      </p:sp>
    </p:spTree>
    <p:extLst>
      <p:ext uri="{BB962C8B-B14F-4D97-AF65-F5344CB8AC3E}">
        <p14:creationId xmlns:p14="http://schemas.microsoft.com/office/powerpoint/2010/main" val="3683058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 </a:t>
            </a:r>
            <a:r>
              <a:rPr lang="zh-CN" altLang="en-US" dirty="0"/>
              <a:t>参照完整性</a:t>
            </a:r>
            <a:endParaRPr lang="en-US" dirty="0"/>
          </a:p>
        </p:txBody>
      </p:sp>
      <p:sp>
        <p:nvSpPr>
          <p:cNvPr id="3" name="Content Placeholder 2"/>
          <p:cNvSpPr>
            <a:spLocks noGrp="1"/>
          </p:cNvSpPr>
          <p:nvPr>
            <p:ph idx="1"/>
          </p:nvPr>
        </p:nvSpPr>
        <p:spPr/>
        <p:txBody>
          <a:bodyPr/>
          <a:lstStyle/>
          <a:p>
            <a:pPr>
              <a:spcBef>
                <a:spcPct val="20000"/>
              </a:spcBef>
            </a:pPr>
            <a:r>
              <a:rPr lang="zh-CN" altLang="en-US" sz="2400" dirty="0">
                <a:solidFill>
                  <a:srgbClr val="0000FF"/>
                </a:solidFill>
                <a:latin typeface="Arial Narrow"/>
                <a:cs typeface="Arial Narrow"/>
              </a:rPr>
              <a:t>方法二</a:t>
            </a:r>
            <a:r>
              <a:rPr lang="zh-CN" altLang="en-US" sz="2400" dirty="0">
                <a:latin typeface="Arial Narrow"/>
                <a:cs typeface="Arial Narrow"/>
              </a:rPr>
              <a:t>：用单独的表约束子句说明。（</a:t>
            </a:r>
            <a:r>
              <a:rPr lang="zh-CN" altLang="en-US" sz="2400" dirty="0">
                <a:solidFill>
                  <a:srgbClr val="0000FF"/>
                </a:solidFill>
                <a:latin typeface="Arial Narrow"/>
                <a:cs typeface="Arial Narrow"/>
              </a:rPr>
              <a:t>表级约束</a:t>
            </a:r>
            <a:r>
              <a:rPr lang="zh-CN" altLang="en-US" sz="2400" dirty="0">
                <a:latin typeface="Arial Narrow"/>
                <a:cs typeface="Arial Narrow"/>
              </a:rPr>
              <a:t>）</a:t>
            </a:r>
          </a:p>
          <a:p>
            <a:pPr marL="457200" indent="-457200">
              <a:spcBef>
                <a:spcPct val="20000"/>
              </a:spcBef>
              <a:buNone/>
            </a:pPr>
            <a:r>
              <a:rPr lang="zh-CN" altLang="en-US" sz="2400" dirty="0">
                <a:solidFill>
                  <a:srgbClr val="000090"/>
                </a:solidFill>
                <a:latin typeface="Arial Narrow"/>
                <a:cs typeface="Arial Narrow"/>
              </a:rPr>
              <a:t>	</a:t>
            </a:r>
            <a:r>
              <a:rPr lang="en-US" altLang="zh-CN" sz="2400" dirty="0">
                <a:solidFill>
                  <a:srgbClr val="000090"/>
                </a:solidFill>
                <a:latin typeface="Arial Narrow"/>
                <a:cs typeface="Arial Narrow"/>
              </a:rPr>
              <a:t>CREATE  TABLE   SC (</a:t>
            </a:r>
          </a:p>
          <a:p>
            <a:pPr marL="914400" lvl="1" indent="-457200">
              <a:spcBef>
                <a:spcPct val="20000"/>
              </a:spcBef>
              <a:buClr>
                <a:srgbClr val="FF6903"/>
              </a:buClr>
              <a:buSzPct val="75000"/>
              <a:buNone/>
            </a:pPr>
            <a:r>
              <a:rPr lang="en-US" altLang="zh-CN" dirty="0">
                <a:solidFill>
                  <a:srgbClr val="000090"/>
                </a:solidFill>
                <a:latin typeface="Arial Narrow"/>
                <a:cs typeface="Arial Narrow"/>
              </a:rPr>
              <a:t>	</a:t>
            </a:r>
            <a:r>
              <a:rPr lang="en-US" altLang="zh-CN" dirty="0" err="1">
                <a:solidFill>
                  <a:srgbClr val="000090"/>
                </a:solidFill>
                <a:latin typeface="Arial Narrow"/>
                <a:cs typeface="Arial Narrow"/>
              </a:rPr>
              <a:t>sno</a:t>
            </a:r>
            <a:r>
              <a:rPr lang="en-US" altLang="zh-CN" dirty="0">
                <a:solidFill>
                  <a:srgbClr val="000090"/>
                </a:solidFill>
                <a:latin typeface="Arial Narrow"/>
                <a:ea typeface="黑体" charset="0"/>
                <a:cs typeface="Arial Narrow"/>
              </a:rPr>
              <a:t>  CHAR(8),</a:t>
            </a:r>
            <a:r>
              <a:rPr lang="en-US" altLang="zh-CN" dirty="0">
                <a:solidFill>
                  <a:srgbClr val="000090"/>
                </a:solidFill>
                <a:latin typeface="Arial Narrow"/>
                <a:cs typeface="Arial Narrow"/>
              </a:rPr>
              <a:t> </a:t>
            </a:r>
          </a:p>
          <a:p>
            <a:pPr marL="914400" lvl="1" indent="-457200">
              <a:spcBef>
                <a:spcPct val="20000"/>
              </a:spcBef>
              <a:buClr>
                <a:srgbClr val="FF6903"/>
              </a:buClr>
              <a:buSzPct val="75000"/>
              <a:buNone/>
            </a:pPr>
            <a:r>
              <a:rPr lang="en-US" altLang="zh-CN" dirty="0">
                <a:solidFill>
                  <a:srgbClr val="000090"/>
                </a:solidFill>
                <a:latin typeface="Arial Narrow"/>
                <a:cs typeface="Arial Narrow"/>
              </a:rPr>
              <a:t>	</a:t>
            </a:r>
            <a:r>
              <a:rPr lang="en-US" altLang="zh-CN" dirty="0" err="1">
                <a:solidFill>
                  <a:srgbClr val="000090"/>
                </a:solidFill>
                <a:latin typeface="Arial Narrow"/>
                <a:cs typeface="Arial Narrow"/>
              </a:rPr>
              <a:t>cno</a:t>
            </a:r>
            <a:r>
              <a:rPr lang="en-US" altLang="zh-CN" dirty="0">
                <a:solidFill>
                  <a:srgbClr val="000090"/>
                </a:solidFill>
                <a:latin typeface="Arial Narrow"/>
                <a:cs typeface="Arial Narrow"/>
              </a:rPr>
              <a:t>  CHAR(8),</a:t>
            </a:r>
          </a:p>
          <a:p>
            <a:pPr marL="914400" lvl="1" indent="-457200">
              <a:spcBef>
                <a:spcPct val="20000"/>
              </a:spcBef>
              <a:buClr>
                <a:srgbClr val="FF6903"/>
              </a:buClr>
              <a:buSzPct val="75000"/>
              <a:buNone/>
            </a:pPr>
            <a:r>
              <a:rPr lang="en-US" altLang="zh-CN" dirty="0">
                <a:solidFill>
                  <a:srgbClr val="000090"/>
                </a:solidFill>
                <a:latin typeface="Arial Narrow"/>
                <a:cs typeface="Arial Narrow"/>
              </a:rPr>
              <a:t>	grade  SMALLINT,</a:t>
            </a:r>
          </a:p>
          <a:p>
            <a:pPr marL="914400" lvl="1" indent="-457200">
              <a:spcBef>
                <a:spcPct val="20000"/>
              </a:spcBef>
              <a:buClr>
                <a:srgbClr val="FF6903"/>
              </a:buClr>
              <a:buSzPct val="75000"/>
              <a:buNone/>
            </a:pPr>
            <a:r>
              <a:rPr lang="en-US" altLang="zh-CN" dirty="0">
                <a:latin typeface="Arial Narrow"/>
                <a:cs typeface="Arial Narrow"/>
              </a:rPr>
              <a:t>	</a:t>
            </a:r>
            <a:r>
              <a:rPr lang="en-US" altLang="zh-CN" dirty="0">
                <a:solidFill>
                  <a:srgbClr val="FF0066"/>
                </a:solidFill>
                <a:effectLst>
                  <a:outerShdw blurRad="38100" dist="38100" dir="2700000" algn="tl">
                    <a:srgbClr val="000000"/>
                  </a:outerShdw>
                </a:effectLst>
                <a:latin typeface="Arial Narrow"/>
                <a:cs typeface="Arial Narrow"/>
              </a:rPr>
              <a:t>PRIMARY KEY(</a:t>
            </a:r>
            <a:r>
              <a:rPr lang="en-US" altLang="zh-CN" dirty="0" err="1">
                <a:solidFill>
                  <a:srgbClr val="FF0066"/>
                </a:solidFill>
                <a:effectLst>
                  <a:outerShdw blurRad="38100" dist="38100" dir="2700000" algn="tl">
                    <a:srgbClr val="000000"/>
                  </a:outerShdw>
                </a:effectLst>
                <a:latin typeface="Arial Narrow"/>
                <a:cs typeface="Arial Narrow"/>
              </a:rPr>
              <a:t>sno</a:t>
            </a:r>
            <a:r>
              <a:rPr lang="en-US" altLang="zh-CN" dirty="0">
                <a:solidFill>
                  <a:srgbClr val="FF0066"/>
                </a:solidFill>
                <a:effectLst>
                  <a:outerShdw blurRad="38100" dist="38100" dir="2700000" algn="tl">
                    <a:srgbClr val="000000"/>
                  </a:outerShdw>
                </a:effectLst>
                <a:latin typeface="Arial Narrow"/>
                <a:cs typeface="Arial Narrow"/>
              </a:rPr>
              <a:t>, </a:t>
            </a:r>
            <a:r>
              <a:rPr lang="en-US" altLang="zh-CN" dirty="0" err="1">
                <a:solidFill>
                  <a:srgbClr val="FF0066"/>
                </a:solidFill>
                <a:effectLst>
                  <a:outerShdw blurRad="38100" dist="38100" dir="2700000" algn="tl">
                    <a:srgbClr val="000000"/>
                  </a:outerShdw>
                </a:effectLst>
                <a:latin typeface="Arial Narrow"/>
                <a:cs typeface="Arial Narrow"/>
              </a:rPr>
              <a:t>cno</a:t>
            </a:r>
            <a:r>
              <a:rPr lang="en-US" altLang="zh-CN" dirty="0">
                <a:solidFill>
                  <a:srgbClr val="FF0066"/>
                </a:solidFill>
                <a:effectLst>
                  <a:outerShdw blurRad="38100" dist="38100" dir="2700000" algn="tl">
                    <a:srgbClr val="000000"/>
                  </a:outerShdw>
                </a:effectLst>
                <a:latin typeface="Arial Narrow"/>
                <a:cs typeface="Arial Narrow"/>
              </a:rPr>
              <a:t>), </a:t>
            </a:r>
          </a:p>
          <a:p>
            <a:pPr marL="914400" lvl="1" indent="-457200">
              <a:spcBef>
                <a:spcPct val="20000"/>
              </a:spcBef>
              <a:buClr>
                <a:srgbClr val="FF6903"/>
              </a:buClr>
              <a:buSzPct val="75000"/>
              <a:buNone/>
            </a:pPr>
            <a:r>
              <a:rPr lang="en-US" altLang="zh-CN" dirty="0">
                <a:solidFill>
                  <a:srgbClr val="FF0066"/>
                </a:solidFill>
                <a:effectLst>
                  <a:outerShdw blurRad="38100" dist="38100" dir="2700000" algn="tl">
                    <a:srgbClr val="000000"/>
                  </a:outerShdw>
                </a:effectLst>
                <a:latin typeface="Arial Narrow"/>
                <a:cs typeface="Arial Narrow"/>
              </a:rPr>
              <a:t>	FOREIGN KEY(</a:t>
            </a:r>
            <a:r>
              <a:rPr lang="en-US" altLang="zh-CN" dirty="0" err="1">
                <a:solidFill>
                  <a:srgbClr val="FF0066"/>
                </a:solidFill>
                <a:effectLst>
                  <a:outerShdw blurRad="38100" dist="38100" dir="2700000" algn="tl">
                    <a:srgbClr val="000000"/>
                  </a:outerShdw>
                </a:effectLst>
                <a:latin typeface="Arial Narrow"/>
                <a:cs typeface="Arial Narrow"/>
              </a:rPr>
              <a:t>sno</a:t>
            </a:r>
            <a:r>
              <a:rPr lang="en-US" altLang="zh-CN" dirty="0">
                <a:solidFill>
                  <a:srgbClr val="FF0066"/>
                </a:solidFill>
                <a:effectLst>
                  <a:outerShdw blurRad="38100" dist="38100" dir="2700000" algn="tl">
                    <a:srgbClr val="000000"/>
                  </a:outerShdw>
                </a:effectLst>
                <a:latin typeface="Arial Narrow"/>
                <a:cs typeface="Arial Narrow"/>
              </a:rPr>
              <a:t>) REFERENCES STUDENT(</a:t>
            </a:r>
            <a:r>
              <a:rPr lang="en-US" altLang="zh-CN" dirty="0" err="1">
                <a:solidFill>
                  <a:srgbClr val="FF0066"/>
                </a:solidFill>
                <a:effectLst>
                  <a:outerShdw blurRad="38100" dist="38100" dir="2700000" algn="tl">
                    <a:srgbClr val="000000"/>
                  </a:outerShdw>
                </a:effectLst>
                <a:latin typeface="Arial Narrow"/>
                <a:cs typeface="Arial Narrow"/>
              </a:rPr>
              <a:t>sno</a:t>
            </a:r>
            <a:r>
              <a:rPr lang="en-US" altLang="zh-CN" dirty="0">
                <a:solidFill>
                  <a:srgbClr val="FF0066"/>
                </a:solidFill>
                <a:effectLst>
                  <a:outerShdw blurRad="38100" dist="38100" dir="2700000" algn="tl">
                    <a:srgbClr val="000000"/>
                  </a:outerShdw>
                </a:effectLst>
                <a:latin typeface="Arial Narrow"/>
                <a:cs typeface="Arial Narrow"/>
              </a:rPr>
              <a:t>),</a:t>
            </a:r>
          </a:p>
          <a:p>
            <a:pPr marL="914400" lvl="1" indent="-457200">
              <a:spcBef>
                <a:spcPct val="20000"/>
              </a:spcBef>
              <a:buClr>
                <a:srgbClr val="FF6903"/>
              </a:buClr>
              <a:buSzPct val="75000"/>
              <a:buNone/>
            </a:pPr>
            <a:r>
              <a:rPr lang="en-US" altLang="zh-CN" dirty="0">
                <a:solidFill>
                  <a:srgbClr val="FF0066"/>
                </a:solidFill>
                <a:effectLst>
                  <a:outerShdw blurRad="38100" dist="38100" dir="2700000" algn="tl">
                    <a:srgbClr val="000000"/>
                  </a:outerShdw>
                </a:effectLst>
                <a:latin typeface="Arial Narrow"/>
                <a:cs typeface="Arial Narrow"/>
              </a:rPr>
              <a:t>	FOREIGN KEY(</a:t>
            </a:r>
            <a:r>
              <a:rPr lang="en-US" altLang="zh-CN" dirty="0" err="1">
                <a:solidFill>
                  <a:srgbClr val="FF0066"/>
                </a:solidFill>
                <a:effectLst>
                  <a:outerShdw blurRad="38100" dist="38100" dir="2700000" algn="tl">
                    <a:srgbClr val="000000"/>
                  </a:outerShdw>
                </a:effectLst>
                <a:latin typeface="Arial Narrow"/>
                <a:cs typeface="Arial Narrow"/>
              </a:rPr>
              <a:t>cno</a:t>
            </a:r>
            <a:r>
              <a:rPr lang="en-US" altLang="zh-CN" dirty="0">
                <a:solidFill>
                  <a:srgbClr val="FF0066"/>
                </a:solidFill>
                <a:effectLst>
                  <a:outerShdw blurRad="38100" dist="38100" dir="2700000" algn="tl">
                    <a:srgbClr val="000000"/>
                  </a:outerShdw>
                </a:effectLst>
                <a:latin typeface="Arial Narrow"/>
                <a:cs typeface="Arial Narrow"/>
              </a:rPr>
              <a:t>) REFERENCES COURSE(</a:t>
            </a:r>
            <a:r>
              <a:rPr lang="en-US" altLang="zh-CN" dirty="0" err="1">
                <a:solidFill>
                  <a:srgbClr val="FF0066"/>
                </a:solidFill>
                <a:effectLst>
                  <a:outerShdw blurRad="38100" dist="38100" dir="2700000" algn="tl">
                    <a:srgbClr val="000000"/>
                  </a:outerShdw>
                </a:effectLst>
                <a:latin typeface="Arial Narrow"/>
                <a:cs typeface="Arial Narrow"/>
              </a:rPr>
              <a:t>cno</a:t>
            </a:r>
            <a:r>
              <a:rPr lang="en-US" altLang="zh-CN" dirty="0">
                <a:solidFill>
                  <a:srgbClr val="FF0066"/>
                </a:solidFill>
                <a:effectLst>
                  <a:outerShdw blurRad="38100" dist="38100" dir="2700000" algn="tl">
                    <a:srgbClr val="000000"/>
                  </a:outerShdw>
                </a:effectLst>
                <a:latin typeface="Arial Narrow"/>
                <a:cs typeface="Arial Narrow"/>
              </a:rPr>
              <a:t>)</a:t>
            </a:r>
          </a:p>
          <a:p>
            <a:pPr marL="914400" lvl="1" indent="-457200">
              <a:spcBef>
                <a:spcPct val="20000"/>
              </a:spcBef>
              <a:buClr>
                <a:srgbClr val="FF6903"/>
              </a:buClr>
              <a:buSzPct val="75000"/>
              <a:buNone/>
            </a:pPr>
            <a:r>
              <a:rPr lang="en-US" altLang="zh-CN" dirty="0">
                <a:solidFill>
                  <a:srgbClr val="000090"/>
                </a:solidFill>
                <a:latin typeface="Arial Narrow"/>
                <a:cs typeface="Arial Narrow"/>
              </a:rPr>
              <a:t>) ;</a:t>
            </a:r>
          </a:p>
          <a:p>
            <a:pPr marL="457200" indent="-457200">
              <a:spcBef>
                <a:spcPct val="20000"/>
              </a:spcBef>
              <a:buClr>
                <a:srgbClr val="0000FF"/>
              </a:buClr>
              <a:buSzPct val="90000"/>
              <a:buNone/>
            </a:pPr>
            <a:r>
              <a:rPr lang="en-US" altLang="zh-CN" sz="2400" dirty="0">
                <a:latin typeface="Arial Narrow"/>
                <a:cs typeface="Arial Narrow"/>
              </a:rPr>
              <a:t>	</a:t>
            </a:r>
            <a:r>
              <a:rPr lang="zh-CN" altLang="en-US" sz="2400" dirty="0">
                <a:latin typeface="Arial Narrow"/>
                <a:cs typeface="Arial Narrow"/>
              </a:rPr>
              <a:t>在参照完整性约束中，参照关系（即外码所在的关系，如</a:t>
            </a:r>
            <a:r>
              <a:rPr lang="en-US" altLang="zh-CN" sz="2400" dirty="0">
                <a:latin typeface="Arial Narrow"/>
                <a:cs typeface="Arial Narrow"/>
              </a:rPr>
              <a:t>SC</a:t>
            </a:r>
            <a:r>
              <a:rPr lang="zh-CN" altLang="en-US" sz="2400" dirty="0">
                <a:latin typeface="Arial Narrow"/>
                <a:cs typeface="Arial Narrow"/>
              </a:rPr>
              <a:t>），称为</a:t>
            </a:r>
            <a:r>
              <a:rPr lang="zh-CN" altLang="en-US" sz="2400" dirty="0">
                <a:solidFill>
                  <a:srgbClr val="FF0000"/>
                </a:solidFill>
                <a:effectLst>
                  <a:outerShdw blurRad="38100" dist="38100" dir="2700000" algn="tl">
                    <a:srgbClr val="000000"/>
                  </a:outerShdw>
                </a:effectLst>
                <a:latin typeface="Arial Narrow"/>
                <a:cs typeface="Arial Narrow"/>
              </a:rPr>
              <a:t>子表</a:t>
            </a:r>
            <a:r>
              <a:rPr lang="zh-CN" altLang="en-US" sz="2400" dirty="0">
                <a:latin typeface="Arial Narrow"/>
                <a:cs typeface="Arial Narrow"/>
              </a:rPr>
              <a:t>；被参照关系（如</a:t>
            </a:r>
            <a:r>
              <a:rPr lang="en-US" altLang="zh-CN" sz="2400" dirty="0">
                <a:latin typeface="Arial Narrow"/>
                <a:cs typeface="Arial Narrow"/>
              </a:rPr>
              <a:t>STUDENT</a:t>
            </a:r>
            <a:r>
              <a:rPr lang="zh-CN" altLang="en-US" sz="2400" dirty="0">
                <a:latin typeface="Arial Narrow"/>
                <a:cs typeface="Arial Narrow"/>
              </a:rPr>
              <a:t>和</a:t>
            </a:r>
            <a:r>
              <a:rPr lang="en-US" altLang="zh-CN" sz="2400" dirty="0">
                <a:latin typeface="Arial Narrow"/>
                <a:cs typeface="Arial Narrow"/>
              </a:rPr>
              <a:t>COURSE</a:t>
            </a:r>
            <a:r>
              <a:rPr lang="zh-CN" altLang="en-US" sz="2400" dirty="0">
                <a:latin typeface="Arial Narrow"/>
                <a:cs typeface="Arial Narrow"/>
              </a:rPr>
              <a:t>）称为</a:t>
            </a:r>
            <a:r>
              <a:rPr lang="zh-CN" altLang="en-US" sz="2400" dirty="0">
                <a:solidFill>
                  <a:srgbClr val="FF0000"/>
                </a:solidFill>
                <a:effectLst>
                  <a:outerShdw blurRad="38100" dist="38100" dir="2700000" algn="tl">
                    <a:srgbClr val="000000"/>
                  </a:outerShdw>
                </a:effectLst>
                <a:latin typeface="Arial Narrow"/>
                <a:cs typeface="Arial Narrow"/>
              </a:rPr>
              <a:t>父表</a:t>
            </a:r>
            <a:r>
              <a:rPr lang="zh-CN" altLang="en-US" sz="2400" dirty="0">
                <a:latin typeface="Arial Narrow"/>
                <a:cs typeface="Arial Narrow"/>
              </a:rPr>
              <a:t>。</a:t>
            </a:r>
          </a:p>
          <a:p>
            <a:endParaRPr lang="en-US" sz="2400" dirty="0">
              <a:latin typeface="Arial Narrow"/>
              <a:cs typeface="Arial Narrow"/>
            </a:endParaRPr>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11</a:t>
            </a:fld>
            <a:endParaRPr lang="en-US" altLang="zh-CN"/>
          </a:p>
        </p:txBody>
      </p:sp>
    </p:spTree>
    <p:extLst>
      <p:ext uri="{BB962C8B-B14F-4D97-AF65-F5344CB8AC3E}">
        <p14:creationId xmlns:p14="http://schemas.microsoft.com/office/powerpoint/2010/main" val="40872265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 </a:t>
            </a:r>
            <a:r>
              <a:rPr lang="zh-CN" altLang="en-US" dirty="0"/>
              <a:t>参照完整性</a:t>
            </a:r>
            <a:endParaRPr lang="en-US" dirty="0"/>
          </a:p>
        </p:txBody>
      </p:sp>
      <p:sp>
        <p:nvSpPr>
          <p:cNvPr id="3" name="Content Placeholder 2"/>
          <p:cNvSpPr>
            <a:spLocks noGrp="1"/>
          </p:cNvSpPr>
          <p:nvPr>
            <p:ph idx="1"/>
          </p:nvPr>
        </p:nvSpPr>
        <p:spPr>
          <a:xfrm>
            <a:off x="273538" y="1104274"/>
            <a:ext cx="8184662" cy="5067927"/>
          </a:xfrm>
        </p:spPr>
        <p:txBody>
          <a:bodyPr/>
          <a:lstStyle/>
          <a:p>
            <a:pPr marL="0" indent="0">
              <a:spcBef>
                <a:spcPts val="0"/>
              </a:spcBef>
              <a:buClr>
                <a:srgbClr val="0000FF"/>
              </a:buClr>
              <a:buSzPct val="90000"/>
              <a:buNone/>
            </a:pPr>
            <a:r>
              <a:rPr lang="en-US" altLang="zh-CN" sz="2400" dirty="0" smtClean="0"/>
              <a:t>2. </a:t>
            </a:r>
            <a:r>
              <a:rPr lang="zh-CN" altLang="en-US" sz="2400" dirty="0" smtClean="0"/>
              <a:t>如何</a:t>
            </a:r>
            <a:r>
              <a:rPr lang="zh-CN" altLang="en-US" sz="2400" dirty="0" smtClean="0">
                <a:solidFill>
                  <a:srgbClr val="0000FF"/>
                </a:solidFill>
              </a:rPr>
              <a:t>检查</a:t>
            </a:r>
            <a:r>
              <a:rPr lang="zh-CN" altLang="en-US" sz="2400" dirty="0"/>
              <a:t>参照完整性</a:t>
            </a:r>
          </a:p>
          <a:p>
            <a:pPr marL="457200" indent="-457200" algn="just">
              <a:spcBef>
                <a:spcPts val="0"/>
              </a:spcBef>
              <a:buClr>
                <a:schemeClr val="tx2"/>
              </a:buClr>
              <a:buSzPct val="90000"/>
              <a:buNone/>
            </a:pPr>
            <a:r>
              <a:rPr lang="zh-CN" altLang="en-US" sz="2400" dirty="0">
                <a:solidFill>
                  <a:srgbClr val="FF0066"/>
                </a:solidFill>
                <a:effectLst>
                  <a:outerShdw blurRad="38100" dist="38100" dir="2700000" algn="tl">
                    <a:srgbClr val="000000"/>
                  </a:outerShdw>
                </a:effectLst>
              </a:rPr>
              <a:t>	外码的取值限制：</a:t>
            </a:r>
          </a:p>
          <a:p>
            <a:pPr marL="800100" lvl="1" indent="-342900" algn="just">
              <a:spcBef>
                <a:spcPts val="0"/>
              </a:spcBef>
              <a:buClr>
                <a:schemeClr val="tx1"/>
              </a:buClr>
              <a:buSzPct val="90000"/>
            </a:pPr>
            <a:r>
              <a:rPr lang="en-US" altLang="zh-CN" dirty="0"/>
              <a:t>NULL</a:t>
            </a:r>
            <a:r>
              <a:rPr lang="zh-CN" altLang="en-US" dirty="0"/>
              <a:t>（思考：如果该外码同时又是子表的主码呢？）</a:t>
            </a:r>
          </a:p>
          <a:p>
            <a:pPr marL="800100" lvl="1" indent="-342900" algn="just">
              <a:spcBef>
                <a:spcPts val="0"/>
              </a:spcBef>
              <a:buClr>
                <a:schemeClr val="tx1"/>
              </a:buClr>
              <a:buSzPct val="90000"/>
            </a:pPr>
            <a:r>
              <a:rPr lang="zh-CN" altLang="en-US" dirty="0"/>
              <a:t>引用父表中的某值</a:t>
            </a:r>
          </a:p>
          <a:p>
            <a:pPr marL="914400" lvl="1" indent="-457200" algn="just">
              <a:spcBef>
                <a:spcPts val="0"/>
              </a:spcBef>
              <a:buClr>
                <a:schemeClr val="tx1"/>
              </a:buClr>
              <a:buSzPct val="90000"/>
              <a:buFont typeface="Wingdings" charset="0"/>
              <a:buChar char="Ø"/>
            </a:pPr>
            <a:endParaRPr lang="zh-CN" altLang="en-US" dirty="0"/>
          </a:p>
          <a:p>
            <a:pPr>
              <a:spcBef>
                <a:spcPts val="0"/>
              </a:spcBef>
              <a:buClr>
                <a:srgbClr val="0000FF"/>
              </a:buClr>
              <a:buSzPct val="90000"/>
            </a:pPr>
            <a:r>
              <a:rPr lang="zh-CN" altLang="en-US" sz="2400" dirty="0" smtClean="0">
                <a:ea typeface="黑体" charset="0"/>
                <a:cs typeface="Times New Roman" charset="0"/>
              </a:rPr>
              <a:t>可能破坏</a:t>
            </a:r>
            <a:r>
              <a:rPr lang="zh-CN" altLang="en-US" sz="2400" dirty="0">
                <a:ea typeface="黑体" charset="0"/>
                <a:cs typeface="Times New Roman" charset="0"/>
              </a:rPr>
              <a:t>参照完整性的情况及违约处</a:t>
            </a:r>
            <a:r>
              <a:rPr lang="zh-CN" altLang="en-US" sz="2400" dirty="0" smtClean="0">
                <a:ea typeface="黑体" charset="0"/>
                <a:cs typeface="Times New Roman" charset="0"/>
              </a:rPr>
              <a:t>理</a:t>
            </a:r>
            <a:r>
              <a:rPr lang="zh-CN" altLang="en-US" sz="2400" dirty="0" smtClean="0"/>
              <a:t>：</a:t>
            </a:r>
            <a:endParaRPr lang="zh-CN" altLang="en-US" sz="2400" dirty="0"/>
          </a:p>
          <a:p>
            <a:pPr>
              <a:spcBef>
                <a:spcPts val="0"/>
              </a:spcBef>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12</a:t>
            </a:fld>
            <a:endParaRPr lang="en-US" altLang="zh-CN"/>
          </a:p>
        </p:txBody>
      </p:sp>
      <p:graphicFrame>
        <p:nvGraphicFramePr>
          <p:cNvPr id="6" name="Group 8"/>
          <p:cNvGraphicFramePr>
            <a:graphicFrameLocks noGrp="1"/>
          </p:cNvGraphicFramePr>
          <p:nvPr>
            <p:extLst>
              <p:ext uri="{D42A27DB-BD31-4B8C-83A1-F6EECF244321}">
                <p14:modId xmlns:p14="http://schemas.microsoft.com/office/powerpoint/2010/main" val="115149227"/>
              </p:ext>
            </p:extLst>
          </p:nvPr>
        </p:nvGraphicFramePr>
        <p:xfrm>
          <a:off x="443325" y="3707405"/>
          <a:ext cx="8280400" cy="2212350"/>
        </p:xfrm>
        <a:graphic>
          <a:graphicData uri="http://schemas.openxmlformats.org/drawingml/2006/table">
            <a:tbl>
              <a:tblPr/>
              <a:tblGrid>
                <a:gridCol w="2521683"/>
                <a:gridCol w="2598615"/>
                <a:gridCol w="3160102"/>
              </a:tblGrid>
              <a:tr h="444083">
                <a:tc>
                  <a:txBody>
                    <a:bodyPr/>
                    <a:lstStyle/>
                    <a:p>
                      <a:pPr marL="0" marR="0" lvl="0" indent="0" algn="l" defTabSz="914400" rtl="0" eaLnBrk="1" fontAlgn="base" latinLnBrk="0" hangingPunct="1">
                        <a:lnSpc>
                          <a:spcPct val="100000"/>
                        </a:lnSpc>
                        <a:spcBef>
                          <a:spcPct val="0"/>
                        </a:spcBef>
                        <a:spcAft>
                          <a:spcPct val="0"/>
                        </a:spcAft>
                        <a:buClrTx/>
                        <a:buSzTx/>
                        <a:buFont typeface="Wingdings" charset="0"/>
                        <a:buNone/>
                        <a:tabLst/>
                      </a:pPr>
                      <a:r>
                        <a:rPr kumimoji="1" lang="zh-CN" altLang="en-US" sz="2000" b="0" i="0" u="none" strike="noStrike" cap="none" normalizeH="0" baseline="0" dirty="0" smtClean="0">
                          <a:ln>
                            <a:noFill/>
                          </a:ln>
                          <a:solidFill>
                            <a:schemeClr val="tx1"/>
                          </a:solidFill>
                          <a:effectLst/>
                          <a:latin typeface="Times New Roman" charset="0"/>
                          <a:ea typeface="宋体" charset="0"/>
                          <a:cs typeface="宋体" charset="0"/>
                        </a:rPr>
                        <a:t>被</a:t>
                      </a: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参照表</a:t>
                      </a:r>
                      <a:r>
                        <a:rPr kumimoji="1" lang="zh-CN" altLang="en-US" sz="2000" b="0" i="0" u="none" strike="noStrike" cap="none" normalizeH="0" baseline="0" dirty="0" smtClean="0">
                          <a:ln>
                            <a:noFill/>
                          </a:ln>
                          <a:solidFill>
                            <a:schemeClr val="tx1"/>
                          </a:solidFill>
                          <a:effectLst/>
                          <a:latin typeface="Times New Roman" charset="0"/>
                          <a:ea typeface="宋体" charset="0"/>
                          <a:cs typeface="宋体" charset="0"/>
                        </a:rPr>
                        <a:t>（如</a:t>
                      </a:r>
                      <a:r>
                        <a:rPr kumimoji="1" lang="en-US" altLang="zh-CN" sz="2000" b="0" i="0" u="none" strike="noStrike" cap="none" normalizeH="0" baseline="0" dirty="0" smtClean="0">
                          <a:ln>
                            <a:noFill/>
                          </a:ln>
                          <a:solidFill>
                            <a:schemeClr val="tx1"/>
                          </a:solidFill>
                          <a:effectLst/>
                          <a:latin typeface="Times New Roman" charset="0"/>
                          <a:ea typeface="宋体" charset="0"/>
                          <a:cs typeface="宋体" charset="0"/>
                        </a:rPr>
                        <a:t>Stu</a:t>
                      </a:r>
                      <a:r>
                        <a:rPr kumimoji="1" lang="zh-CN" altLang="en-US" sz="2000" b="0" i="0" u="none" strike="noStrike" cap="none" normalizeH="0" baseline="0" dirty="0" smtClean="0">
                          <a:ln>
                            <a:noFill/>
                          </a:ln>
                          <a:solidFill>
                            <a:schemeClr val="tx1"/>
                          </a:solidFill>
                          <a:effectLst/>
                          <a:latin typeface="Times New Roman" charset="0"/>
                          <a:ea typeface="宋体" charset="0"/>
                          <a:cs typeface="宋体" charset="0"/>
                        </a:rPr>
                        <a:t>）</a:t>
                      </a:r>
                      <a:endParaRPr kumimoji="1" lang="zh-CN" altLang="en-US" sz="2000" b="0" i="0" u="none" strike="noStrike" cap="none" normalizeH="0" baseline="0" dirty="0">
                        <a:ln>
                          <a:noFill/>
                        </a:ln>
                        <a:solidFill>
                          <a:schemeClr val="tx1"/>
                        </a:solidFill>
                        <a:effectLst/>
                        <a:latin typeface="Times New Roman" charset="0"/>
                        <a:ea typeface="宋体" charset="0"/>
                        <a:cs typeface="宋体"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E5E5"/>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dirty="0" smtClean="0">
                          <a:ln>
                            <a:noFill/>
                          </a:ln>
                          <a:solidFill>
                            <a:schemeClr val="tx1"/>
                          </a:solidFill>
                          <a:effectLst/>
                          <a:latin typeface="Times New Roman" charset="0"/>
                          <a:ea typeface="宋体" charset="0"/>
                          <a:cs typeface="宋体" charset="0"/>
                        </a:rPr>
                        <a:t>参照表（如</a:t>
                      </a:r>
                      <a:r>
                        <a:rPr kumimoji="1" lang="en-US" altLang="zh-CN" sz="2000" b="0" i="0" u="none" strike="noStrike" cap="none" normalizeH="0" baseline="0" dirty="0">
                          <a:ln>
                            <a:noFill/>
                          </a:ln>
                          <a:solidFill>
                            <a:schemeClr val="tx1"/>
                          </a:solidFill>
                          <a:effectLst/>
                          <a:latin typeface="Times New Roman" charset="0"/>
                          <a:ea typeface="宋体" charset="0"/>
                          <a:cs typeface="宋体" charset="0"/>
                        </a:rPr>
                        <a:t>SC</a:t>
                      </a: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E5E5"/>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dirty="0" smtClean="0">
                          <a:ln>
                            <a:noFill/>
                          </a:ln>
                          <a:solidFill>
                            <a:schemeClr val="tx1"/>
                          </a:solidFill>
                          <a:effectLst/>
                          <a:latin typeface="Times New Roman" charset="0"/>
                          <a:ea typeface="宋体" charset="0"/>
                          <a:cs typeface="宋体" charset="0"/>
                        </a:rPr>
                        <a:t>违约处</a:t>
                      </a: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理</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E5E5"/>
                    </a:solidFill>
                  </a:tcPr>
                </a:tc>
              </a:tr>
              <a:tr h="406629">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可能破坏参照完整性</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    插入元组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拒绝</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149">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可能破坏参照完整性</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    修改外码值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拒绝</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6305">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删除元组</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 </a:t>
                      </a:r>
                      <a:r>
                        <a:rPr kumimoji="1" lang="zh-CN" altLang="en-US" sz="2000" b="0" i="0" u="none" strike="noStrike" cap="none" normalizeH="0" baseline="0" dirty="0" smtClean="0">
                          <a:ln>
                            <a:noFill/>
                          </a:ln>
                          <a:solidFill>
                            <a:schemeClr val="tx1"/>
                          </a:solidFill>
                          <a:effectLst/>
                          <a:latin typeface="Times New Roman" charset="0"/>
                          <a:ea typeface="宋体" charset="0"/>
                          <a:cs typeface="宋体" charset="0"/>
                        </a:rPr>
                        <a:t>可能破坏</a:t>
                      </a: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参照完整性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拒绝</a:t>
                      </a:r>
                      <a:r>
                        <a:rPr kumimoji="1" lang="en-US" altLang="zh-CN" sz="2000" b="0" i="0" u="none" strike="noStrike" cap="none" normalizeH="0" baseline="0">
                          <a:ln>
                            <a:noFill/>
                          </a:ln>
                          <a:solidFill>
                            <a:schemeClr val="tx1"/>
                          </a:solidFill>
                          <a:effectLst/>
                          <a:latin typeface="Times New Roman" charset="0"/>
                          <a:ea typeface="宋体" charset="0"/>
                          <a:cs typeface="宋体" charset="0"/>
                        </a:rPr>
                        <a:t>/</a:t>
                      </a:r>
                      <a:r>
                        <a:rPr kumimoji="1" lang="zh-CN" altLang="en-US" sz="2000" b="0" i="0" u="none" strike="noStrike" cap="none" normalizeH="0" baseline="0">
                          <a:ln>
                            <a:noFill/>
                          </a:ln>
                          <a:solidFill>
                            <a:schemeClr val="tx1"/>
                          </a:solidFill>
                          <a:effectLst/>
                          <a:latin typeface="Times New Roman" charset="0"/>
                          <a:ea typeface="宋体" charset="0"/>
                          <a:cs typeface="宋体" charset="0"/>
                        </a:rPr>
                        <a:t>级连删除</a:t>
                      </a:r>
                      <a:r>
                        <a:rPr kumimoji="1" lang="en-US" altLang="zh-CN" sz="2000" b="0" i="0" u="none" strike="noStrike" cap="none" normalizeH="0" baseline="0">
                          <a:ln>
                            <a:noFill/>
                          </a:ln>
                          <a:solidFill>
                            <a:schemeClr val="tx1"/>
                          </a:solidFill>
                          <a:effectLst/>
                          <a:latin typeface="Times New Roman" charset="0"/>
                          <a:ea typeface="宋体" charset="0"/>
                          <a:cs typeface="宋体" charset="0"/>
                        </a:rPr>
                        <a:t>/</a:t>
                      </a:r>
                      <a:r>
                        <a:rPr kumimoji="1" lang="zh-CN" altLang="en-US" sz="2000" b="0" i="0" u="none" strike="noStrike" cap="none" normalizeH="0" baseline="0">
                          <a:ln>
                            <a:noFill/>
                          </a:ln>
                          <a:solidFill>
                            <a:schemeClr val="tx1"/>
                          </a:solidFill>
                          <a:effectLst/>
                          <a:latin typeface="Times New Roman" charset="0"/>
                          <a:ea typeface="宋体" charset="0"/>
                          <a:cs typeface="宋体" charset="0"/>
                        </a:rPr>
                        <a:t>设置为空值</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184">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修改主码值</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 </a:t>
                      </a:r>
                      <a:r>
                        <a:rPr kumimoji="1" lang="zh-CN" altLang="en-US" sz="2000" b="0" i="0" u="none" strike="noStrike" cap="none" normalizeH="0" baseline="0" dirty="0" smtClean="0">
                          <a:ln>
                            <a:noFill/>
                          </a:ln>
                          <a:solidFill>
                            <a:schemeClr val="tx1"/>
                          </a:solidFill>
                          <a:effectLst/>
                          <a:latin typeface="Times New Roman" charset="0"/>
                          <a:ea typeface="宋体" charset="0"/>
                          <a:cs typeface="宋体" charset="0"/>
                        </a:rPr>
                        <a:t>可能破坏</a:t>
                      </a: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参照完整性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拒绝</a:t>
                      </a:r>
                      <a:r>
                        <a:rPr kumimoji="1" lang="en-US" altLang="zh-CN" sz="2000" b="0" i="0" u="none" strike="noStrike" cap="none" normalizeH="0" baseline="0" dirty="0">
                          <a:ln>
                            <a:noFill/>
                          </a:ln>
                          <a:solidFill>
                            <a:schemeClr val="tx1"/>
                          </a:solidFill>
                          <a:effectLst/>
                          <a:latin typeface="Times New Roman" charset="0"/>
                          <a:ea typeface="宋体" charset="0"/>
                          <a:cs typeface="宋体" charset="0"/>
                        </a:rPr>
                        <a:t>/</a:t>
                      </a: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级连修改</a:t>
                      </a:r>
                      <a:r>
                        <a:rPr kumimoji="1" lang="en-US" altLang="zh-CN" sz="2000" b="0" i="0" u="none" strike="noStrike" cap="none" normalizeH="0" baseline="0" dirty="0">
                          <a:ln>
                            <a:noFill/>
                          </a:ln>
                          <a:solidFill>
                            <a:schemeClr val="tx1"/>
                          </a:solidFill>
                          <a:effectLst/>
                          <a:latin typeface="Times New Roman" charset="0"/>
                          <a:ea typeface="宋体" charset="0"/>
                          <a:cs typeface="宋体" charset="0"/>
                        </a:rPr>
                        <a:t>/</a:t>
                      </a: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设置为空值</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31809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 </a:t>
            </a:r>
            <a:r>
              <a:rPr lang="zh-CN" altLang="en-US" dirty="0"/>
              <a:t>参照完整性</a:t>
            </a:r>
            <a:endParaRPr lang="en-US" dirty="0"/>
          </a:p>
        </p:txBody>
      </p:sp>
      <p:sp>
        <p:nvSpPr>
          <p:cNvPr id="3" name="Content Placeholder 2"/>
          <p:cNvSpPr>
            <a:spLocks noGrp="1"/>
          </p:cNvSpPr>
          <p:nvPr>
            <p:ph idx="1"/>
          </p:nvPr>
        </p:nvSpPr>
        <p:spPr>
          <a:xfrm>
            <a:off x="429254" y="908720"/>
            <a:ext cx="8388334" cy="5263481"/>
          </a:xfrm>
        </p:spPr>
        <p:txBody>
          <a:bodyPr/>
          <a:lstStyle/>
          <a:p>
            <a:pPr marL="0" indent="0">
              <a:spcBef>
                <a:spcPct val="20000"/>
              </a:spcBef>
              <a:buNone/>
            </a:pPr>
            <a:r>
              <a:rPr lang="en-US" altLang="zh-CN" sz="2400" dirty="0" smtClean="0">
                <a:solidFill>
                  <a:srgbClr val="0000FF"/>
                </a:solidFill>
              </a:rPr>
              <a:t>1</a:t>
            </a:r>
            <a:r>
              <a:rPr lang="zh-CN" altLang="en-US" sz="2400" dirty="0" smtClean="0">
                <a:solidFill>
                  <a:srgbClr val="0000FF"/>
                </a:solidFill>
              </a:rPr>
              <a:t>）在子</a:t>
            </a:r>
            <a:r>
              <a:rPr lang="zh-CN" altLang="en-US" sz="2400" dirty="0">
                <a:solidFill>
                  <a:srgbClr val="0000FF"/>
                </a:solidFill>
              </a:rPr>
              <a:t>表中插入元组</a:t>
            </a:r>
          </a:p>
          <a:p>
            <a:pPr lvl="1">
              <a:spcBef>
                <a:spcPct val="20000"/>
              </a:spcBef>
              <a:buClr>
                <a:schemeClr val="tx2"/>
              </a:buClr>
              <a:buSzPct val="90000"/>
              <a:buNone/>
            </a:pPr>
            <a:r>
              <a:rPr lang="en-US" altLang="zh-CN" sz="2200" dirty="0" smtClean="0"/>
              <a:t> </a:t>
            </a:r>
            <a:r>
              <a:rPr lang="zh-CN" altLang="en-US" sz="2200" dirty="0" smtClean="0"/>
              <a:t>仅</a:t>
            </a:r>
            <a:r>
              <a:rPr lang="zh-CN" altLang="en-US" sz="2200" dirty="0"/>
              <a:t>当父表中存在与插入元组相应的元组时，系统执行在子表中插入元组的操作，否则拒绝此插入操作。</a:t>
            </a:r>
          </a:p>
          <a:p>
            <a:pPr lvl="1" algn="just">
              <a:spcBef>
                <a:spcPct val="20000"/>
              </a:spcBef>
              <a:buNone/>
            </a:pPr>
            <a:r>
              <a:rPr lang="zh-CN" altLang="en-US" sz="2200" dirty="0" smtClean="0">
                <a:solidFill>
                  <a:srgbClr val="008000"/>
                </a:solidFill>
              </a:rPr>
              <a:t>例：</a:t>
            </a:r>
            <a:r>
              <a:rPr lang="zh-CN" altLang="en-US" sz="2200" dirty="0"/>
              <a:t>假设</a:t>
            </a:r>
            <a:r>
              <a:rPr lang="en-US" altLang="zh-CN" sz="2200" dirty="0"/>
              <a:t>STUDENTS</a:t>
            </a:r>
            <a:r>
              <a:rPr lang="zh-CN" altLang="en-US" sz="2200" dirty="0"/>
              <a:t>表的</a:t>
            </a:r>
            <a:r>
              <a:rPr lang="en-US" altLang="zh-CN" sz="2200" dirty="0" err="1"/>
              <a:t>clno</a:t>
            </a:r>
            <a:r>
              <a:rPr lang="zh-CN" altLang="en-US" sz="2200" dirty="0"/>
              <a:t>引用了</a:t>
            </a:r>
            <a:r>
              <a:rPr lang="en-US" altLang="zh-CN" sz="2200" dirty="0"/>
              <a:t>CLASS</a:t>
            </a:r>
            <a:r>
              <a:rPr lang="zh-CN" altLang="en-US" sz="2200" dirty="0"/>
              <a:t>表的</a:t>
            </a:r>
            <a:r>
              <a:rPr lang="en-US" altLang="zh-CN" sz="2200" dirty="0" err="1"/>
              <a:t>clno</a:t>
            </a:r>
            <a:r>
              <a:rPr lang="zh-CN" altLang="en-US" sz="2200" dirty="0"/>
              <a:t>。</a:t>
            </a:r>
          </a:p>
          <a:p>
            <a:pPr lvl="1" algn="just">
              <a:spcBef>
                <a:spcPct val="20000"/>
              </a:spcBef>
              <a:buNone/>
            </a:pPr>
            <a:r>
              <a:rPr lang="en-US" altLang="zh-CN" sz="2200" dirty="0" smtClean="0"/>
              <a:t> </a:t>
            </a:r>
            <a:r>
              <a:rPr lang="zh-CN" altLang="en-US" sz="2200" dirty="0" smtClean="0"/>
              <a:t>在</a:t>
            </a:r>
            <a:r>
              <a:rPr lang="en-US" altLang="zh-CN" sz="2200" dirty="0" smtClean="0"/>
              <a:t>STUDENTS</a:t>
            </a:r>
            <a:r>
              <a:rPr lang="zh-CN" altLang="en-US" sz="2200" dirty="0"/>
              <a:t>表中插入一条</a:t>
            </a:r>
            <a:r>
              <a:rPr lang="en-US" altLang="zh-CN" sz="2200" dirty="0" err="1"/>
              <a:t>clno</a:t>
            </a:r>
            <a:r>
              <a:rPr lang="zh-CN" altLang="en-US" sz="2200" dirty="0" smtClean="0"/>
              <a:t>＝</a:t>
            </a:r>
            <a:r>
              <a:rPr lang="en-US" altLang="zh-CN" sz="2200" dirty="0" smtClean="0"/>
              <a:t>’01</a:t>
            </a:r>
            <a:r>
              <a:rPr lang="en-US" altLang="zh-CN" sz="2200" dirty="0"/>
              <a:t>’</a:t>
            </a:r>
            <a:r>
              <a:rPr lang="zh-CN" altLang="en-US" sz="2200" dirty="0"/>
              <a:t>的学生记录，</a:t>
            </a:r>
            <a:r>
              <a:rPr lang="zh-CN" altLang="en-US" sz="2200" dirty="0" smtClean="0"/>
              <a:t>如果</a:t>
            </a:r>
            <a:r>
              <a:rPr lang="en-US" altLang="zh-CN" sz="2200" dirty="0" smtClean="0"/>
              <a:t>CLASS</a:t>
            </a:r>
            <a:r>
              <a:rPr lang="zh-CN" altLang="en-US" sz="2200" dirty="0"/>
              <a:t>表中存在</a:t>
            </a:r>
            <a:r>
              <a:rPr lang="en-US" altLang="zh-CN" sz="2200" dirty="0" err="1"/>
              <a:t>clno</a:t>
            </a:r>
            <a:r>
              <a:rPr lang="zh-CN" altLang="en-US" sz="2200" dirty="0" smtClean="0"/>
              <a:t>＝</a:t>
            </a:r>
            <a:r>
              <a:rPr lang="en-US" altLang="zh-CN" sz="2200" dirty="0" smtClean="0"/>
              <a:t>’01’</a:t>
            </a:r>
            <a:r>
              <a:rPr lang="zh-CN" altLang="en-US" sz="2200" dirty="0" smtClean="0"/>
              <a:t>的记录</a:t>
            </a:r>
            <a:r>
              <a:rPr lang="zh-CN" altLang="en-US" sz="2200" dirty="0"/>
              <a:t>，则执行；如果不存在，则拒绝执行</a:t>
            </a:r>
            <a:r>
              <a:rPr lang="zh-CN" altLang="en-US" sz="2200" dirty="0" smtClean="0"/>
              <a:t>。</a:t>
            </a:r>
            <a:endParaRPr lang="en-US" altLang="zh-CN" sz="2200" dirty="0" smtClean="0"/>
          </a:p>
          <a:p>
            <a:pPr lvl="1" algn="just">
              <a:spcBef>
                <a:spcPct val="20000"/>
              </a:spcBef>
              <a:buNone/>
            </a:pPr>
            <a:endParaRPr lang="zh-CN" altLang="en-US" sz="2200" dirty="0"/>
          </a:p>
          <a:p>
            <a:pPr marL="0" indent="0" algn="just">
              <a:spcBef>
                <a:spcPct val="20000"/>
              </a:spcBef>
              <a:buNone/>
            </a:pPr>
            <a:r>
              <a:rPr lang="zh-CN" altLang="en-US" sz="2400" dirty="0" smtClean="0">
                <a:solidFill>
                  <a:srgbClr val="0000FF"/>
                </a:solidFill>
              </a:rPr>
              <a:t>2）修改子表外码</a:t>
            </a:r>
            <a:endParaRPr lang="zh-CN" altLang="en-US" sz="2400" dirty="0">
              <a:solidFill>
                <a:srgbClr val="0000FF"/>
              </a:solidFill>
            </a:endParaRPr>
          </a:p>
          <a:p>
            <a:pPr lvl="1" algn="just">
              <a:spcBef>
                <a:spcPct val="20000"/>
              </a:spcBef>
              <a:buNone/>
            </a:pPr>
            <a:r>
              <a:rPr lang="en-US" altLang="zh-CN" sz="2200" dirty="0"/>
              <a:t> </a:t>
            </a:r>
            <a:r>
              <a:rPr lang="zh-CN" altLang="en-US" sz="2200" dirty="0" smtClean="0"/>
              <a:t>如果</a:t>
            </a:r>
            <a:r>
              <a:rPr lang="zh-CN" altLang="en-US" sz="2200" dirty="0"/>
              <a:t>父表中存在待修改值，则执行；否则不允许执行此类修改操作。</a:t>
            </a:r>
          </a:p>
          <a:p>
            <a:pPr lvl="1" algn="just">
              <a:spcBef>
                <a:spcPct val="20000"/>
              </a:spcBef>
              <a:buNone/>
            </a:pPr>
            <a:r>
              <a:rPr lang="zh-CN" altLang="en-US" sz="2200" dirty="0" smtClean="0">
                <a:solidFill>
                  <a:srgbClr val="008000"/>
                </a:solidFill>
              </a:rPr>
              <a:t>例：</a:t>
            </a:r>
            <a:r>
              <a:rPr lang="en-US" altLang="zh-CN" sz="2200" dirty="0" err="1"/>
              <a:t>Sno</a:t>
            </a:r>
            <a:r>
              <a:rPr lang="zh-CN" altLang="en-US" sz="2200" dirty="0" smtClean="0"/>
              <a:t>＝</a:t>
            </a:r>
            <a:r>
              <a:rPr lang="en-US" altLang="zh-CN" sz="2200" dirty="0" smtClean="0"/>
              <a:t>’991001</a:t>
            </a:r>
            <a:r>
              <a:rPr lang="en-US" altLang="zh-CN" sz="2200" dirty="0"/>
              <a:t>’</a:t>
            </a:r>
            <a:r>
              <a:rPr lang="zh-CN" altLang="en-US" sz="2200" dirty="0"/>
              <a:t>的学生的</a:t>
            </a:r>
            <a:r>
              <a:rPr lang="en-US" altLang="zh-CN" sz="2200" dirty="0" err="1"/>
              <a:t>clno</a:t>
            </a:r>
            <a:r>
              <a:rPr lang="zh-CN" altLang="en-US" sz="2200" dirty="0" smtClean="0"/>
              <a:t>＝</a:t>
            </a:r>
            <a:r>
              <a:rPr lang="en-US" altLang="zh-CN" sz="2200" dirty="0" smtClean="0"/>
              <a:t>’05</a:t>
            </a:r>
            <a:r>
              <a:rPr lang="en-US" altLang="zh-CN" sz="2200" dirty="0"/>
              <a:t>’</a:t>
            </a:r>
            <a:r>
              <a:rPr lang="zh-CN" altLang="en-US" sz="2200" dirty="0"/>
              <a:t>，将其</a:t>
            </a:r>
            <a:r>
              <a:rPr lang="en-US" altLang="zh-CN" sz="2200" dirty="0" err="1"/>
              <a:t>clno</a:t>
            </a:r>
            <a:r>
              <a:rPr lang="zh-CN" altLang="en-US" sz="2200" dirty="0" smtClean="0"/>
              <a:t>改为</a:t>
            </a:r>
            <a:r>
              <a:rPr lang="en-US" altLang="zh-CN" sz="2200" dirty="0" smtClean="0"/>
              <a:t>’01</a:t>
            </a:r>
            <a:r>
              <a:rPr lang="en-US" altLang="zh-CN" sz="2200" dirty="0"/>
              <a:t>’</a:t>
            </a:r>
            <a:r>
              <a:rPr lang="zh-CN" altLang="en-US" sz="2200" dirty="0"/>
              <a:t>，已知</a:t>
            </a:r>
            <a:r>
              <a:rPr lang="en-US" altLang="zh-CN" sz="2200" dirty="0"/>
              <a:t>CLASS</a:t>
            </a:r>
            <a:r>
              <a:rPr lang="zh-CN" altLang="en-US" sz="2200" dirty="0"/>
              <a:t>表中存在</a:t>
            </a:r>
            <a:r>
              <a:rPr lang="en-US" altLang="zh-CN" sz="2200" dirty="0" err="1"/>
              <a:t>clno</a:t>
            </a:r>
            <a:r>
              <a:rPr lang="zh-CN" altLang="en-US" sz="2200" dirty="0"/>
              <a:t>＝</a:t>
            </a:r>
            <a:r>
              <a:rPr lang="en-US" altLang="zh-CN" sz="2200" dirty="0"/>
              <a:t>’01’</a:t>
            </a:r>
            <a:r>
              <a:rPr lang="zh-CN" altLang="en-US" sz="2200" dirty="0"/>
              <a:t>但不存在</a:t>
            </a:r>
            <a:r>
              <a:rPr lang="en-US" altLang="zh-CN" sz="2200" dirty="0" err="1"/>
              <a:t>clno</a:t>
            </a:r>
            <a:r>
              <a:rPr lang="zh-CN" altLang="en-US" sz="2200" dirty="0"/>
              <a:t>＝</a:t>
            </a:r>
            <a:r>
              <a:rPr lang="en-US" altLang="zh-CN" sz="2200" dirty="0"/>
              <a:t>’AA’</a:t>
            </a:r>
            <a:r>
              <a:rPr lang="zh-CN" altLang="en-US" sz="2200" dirty="0"/>
              <a:t>的记录</a:t>
            </a:r>
            <a:endParaRPr lang="en-US" altLang="zh-CN" sz="2200" dirty="0" smtClean="0"/>
          </a:p>
          <a:p>
            <a:pPr lvl="1" algn="just">
              <a:spcBef>
                <a:spcPct val="20000"/>
              </a:spcBef>
              <a:buNone/>
            </a:pPr>
            <a:r>
              <a:rPr lang="en-US" altLang="zh-CN" sz="2200" dirty="0"/>
              <a:t> </a:t>
            </a:r>
            <a:r>
              <a:rPr lang="en-US" altLang="zh-CN" sz="2200" dirty="0" smtClean="0"/>
              <a:t>  </a:t>
            </a:r>
            <a:r>
              <a:rPr lang="zh-CN" altLang="en-US" sz="2200" dirty="0" smtClean="0"/>
              <a:t>则执</a:t>
            </a:r>
            <a:r>
              <a:rPr lang="zh-CN" altLang="en-US" sz="2200" dirty="0"/>
              <a:t>行；如果改为‘</a:t>
            </a:r>
            <a:r>
              <a:rPr lang="en-US" altLang="zh-CN" sz="2200" dirty="0"/>
              <a:t>AA’</a:t>
            </a:r>
            <a:r>
              <a:rPr lang="zh-CN" altLang="en-US" sz="2200" dirty="0"/>
              <a:t>，则拒绝执行</a:t>
            </a:r>
            <a:r>
              <a:rPr lang="zh-CN" altLang="en-US" sz="2200" dirty="0" smtClean="0"/>
              <a:t>。</a:t>
            </a:r>
            <a:endParaRPr lang="en-US" sz="22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13</a:t>
            </a:fld>
            <a:endParaRPr lang="en-US" altLang="zh-CN"/>
          </a:p>
        </p:txBody>
      </p:sp>
    </p:spTree>
    <p:extLst>
      <p:ext uri="{BB962C8B-B14F-4D97-AF65-F5344CB8AC3E}">
        <p14:creationId xmlns:p14="http://schemas.microsoft.com/office/powerpoint/2010/main" val="27232438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 </a:t>
            </a:r>
            <a:r>
              <a:rPr lang="zh-CN" altLang="en-US" dirty="0"/>
              <a:t>参照完整性</a:t>
            </a:r>
            <a:endParaRPr lang="en-US" dirty="0"/>
          </a:p>
        </p:txBody>
      </p:sp>
      <p:sp>
        <p:nvSpPr>
          <p:cNvPr id="3" name="Content Placeholder 2"/>
          <p:cNvSpPr>
            <a:spLocks noGrp="1"/>
          </p:cNvSpPr>
          <p:nvPr>
            <p:ph idx="1"/>
          </p:nvPr>
        </p:nvSpPr>
        <p:spPr/>
        <p:txBody>
          <a:bodyPr/>
          <a:lstStyle/>
          <a:p>
            <a:pPr marL="0" indent="0" algn="just">
              <a:spcBef>
                <a:spcPct val="20000"/>
              </a:spcBef>
              <a:spcAft>
                <a:spcPts val="600"/>
              </a:spcAft>
              <a:buNone/>
            </a:pPr>
            <a:r>
              <a:rPr lang="en-US" altLang="zh-CN" sz="2400" dirty="0" smtClean="0">
                <a:solidFill>
                  <a:srgbClr val="0000FF"/>
                </a:solidFill>
              </a:rPr>
              <a:t>3</a:t>
            </a:r>
            <a:r>
              <a:rPr lang="zh-CN" altLang="en-US" sz="2400" dirty="0" smtClean="0">
                <a:solidFill>
                  <a:srgbClr val="0000FF"/>
                </a:solidFill>
              </a:rPr>
              <a:t>）修改父表主码</a:t>
            </a:r>
            <a:r>
              <a:rPr lang="zh-CN" altLang="en-US" sz="2400" dirty="0">
                <a:solidFill>
                  <a:srgbClr val="0000FF"/>
                </a:solidFill>
              </a:rPr>
              <a:t>（若子表中有相关参照记录）</a:t>
            </a:r>
          </a:p>
          <a:p>
            <a:pPr lvl="1" algn="just">
              <a:spcBef>
                <a:spcPts val="200"/>
              </a:spcBef>
              <a:spcAft>
                <a:spcPts val="600"/>
              </a:spcAft>
            </a:pPr>
            <a:r>
              <a:rPr lang="zh-CN" altLang="en-US" dirty="0" smtClean="0">
                <a:solidFill>
                  <a:srgbClr val="FF0066"/>
                </a:solidFill>
                <a:effectLst>
                  <a:outerShdw blurRad="38100" dist="38100" dir="2700000" algn="tl">
                    <a:srgbClr val="000000"/>
                  </a:outerShdw>
                </a:effectLst>
              </a:rPr>
              <a:t>拒绝修改：</a:t>
            </a:r>
            <a:r>
              <a:rPr lang="zh-CN" altLang="en-US" dirty="0" smtClean="0"/>
              <a:t>拒绝执行此类</a:t>
            </a:r>
            <a:r>
              <a:rPr lang="zh-CN" altLang="en-US" dirty="0"/>
              <a:t>操作。</a:t>
            </a:r>
          </a:p>
          <a:p>
            <a:pPr lvl="1" algn="just">
              <a:spcBef>
                <a:spcPts val="200"/>
              </a:spcBef>
            </a:pPr>
            <a:r>
              <a:rPr lang="zh-CN" altLang="en-US" dirty="0" smtClean="0">
                <a:solidFill>
                  <a:srgbClr val="FF0066"/>
                </a:solidFill>
                <a:effectLst>
                  <a:outerShdw blurRad="38100" dist="38100" dir="2700000" algn="tl">
                    <a:srgbClr val="000000"/>
                  </a:outerShdw>
                </a:effectLst>
              </a:rPr>
              <a:t>级联修改：</a:t>
            </a:r>
            <a:r>
              <a:rPr lang="zh-CN" altLang="en-US" dirty="0" smtClean="0"/>
              <a:t>将子</a:t>
            </a:r>
            <a:r>
              <a:rPr lang="zh-CN" altLang="en-US" dirty="0"/>
              <a:t>表中相关记录在外码上的值一起自动修改。</a:t>
            </a:r>
          </a:p>
          <a:p>
            <a:pPr lvl="1" algn="just">
              <a:spcBef>
                <a:spcPts val="200"/>
              </a:spcBef>
              <a:buClr>
                <a:schemeClr val="tx2"/>
              </a:buClr>
              <a:buSzPct val="90000"/>
              <a:buNone/>
            </a:pPr>
            <a:r>
              <a:rPr lang="zh-CN" altLang="en-US" dirty="0" smtClean="0">
                <a:solidFill>
                  <a:srgbClr val="008000"/>
                </a:solidFill>
              </a:rPr>
              <a:t>例</a:t>
            </a:r>
            <a:r>
              <a:rPr lang="zh-CN" altLang="en-US" dirty="0" smtClean="0"/>
              <a:t>：</a:t>
            </a:r>
            <a:r>
              <a:rPr lang="zh-CN" altLang="en-US" dirty="0"/>
              <a:t>要将</a:t>
            </a:r>
            <a:r>
              <a:rPr lang="en-US" altLang="zh-CN" dirty="0"/>
              <a:t>CLASS</a:t>
            </a:r>
            <a:r>
              <a:rPr lang="zh-CN" altLang="en-US" dirty="0"/>
              <a:t>表中的</a:t>
            </a:r>
            <a:r>
              <a:rPr lang="en-US" altLang="zh-CN" dirty="0" err="1"/>
              <a:t>Clno</a:t>
            </a:r>
            <a:r>
              <a:rPr lang="zh-CN" altLang="en-US" dirty="0" smtClean="0"/>
              <a:t>＝</a:t>
            </a:r>
            <a:r>
              <a:rPr lang="en-US" altLang="zh-CN" dirty="0" smtClean="0"/>
              <a:t>’01</a:t>
            </a:r>
            <a:r>
              <a:rPr lang="en-US" altLang="zh-CN" dirty="0"/>
              <a:t>’</a:t>
            </a:r>
            <a:r>
              <a:rPr lang="zh-CN" altLang="en-US" dirty="0" smtClean="0"/>
              <a:t>改为</a:t>
            </a:r>
            <a:r>
              <a:rPr lang="en-US" altLang="zh-CN" dirty="0" smtClean="0"/>
              <a:t>’101</a:t>
            </a:r>
            <a:r>
              <a:rPr lang="en-US" altLang="zh-CN" dirty="0"/>
              <a:t>’</a:t>
            </a:r>
            <a:r>
              <a:rPr lang="zh-CN" altLang="en-US" dirty="0" smtClean="0"/>
              <a:t>，</a:t>
            </a:r>
            <a:endParaRPr lang="en-US" altLang="zh-CN" dirty="0" smtClean="0"/>
          </a:p>
          <a:p>
            <a:pPr lvl="1" algn="just">
              <a:spcBef>
                <a:spcPts val="200"/>
              </a:spcBef>
              <a:buClr>
                <a:schemeClr val="tx2"/>
              </a:buClr>
              <a:buSzPct val="90000"/>
              <a:buNone/>
            </a:pPr>
            <a:r>
              <a:rPr lang="en-US" altLang="zh-CN" dirty="0"/>
              <a:t> </a:t>
            </a:r>
            <a:r>
              <a:rPr lang="en-US" altLang="zh-CN" dirty="0" smtClean="0"/>
              <a:t> </a:t>
            </a:r>
            <a:r>
              <a:rPr lang="zh-CN" altLang="en-US" dirty="0" smtClean="0"/>
              <a:t>则</a:t>
            </a:r>
            <a:r>
              <a:rPr lang="zh-CN" altLang="en-US" dirty="0"/>
              <a:t>由</a:t>
            </a:r>
            <a:r>
              <a:rPr lang="en-US" altLang="zh-CN" dirty="0"/>
              <a:t>DBMS</a:t>
            </a:r>
            <a:r>
              <a:rPr lang="zh-CN" altLang="en-US" dirty="0"/>
              <a:t>自动将</a:t>
            </a:r>
            <a:r>
              <a:rPr lang="en-US" altLang="zh-CN" dirty="0"/>
              <a:t>STUDENTS</a:t>
            </a:r>
            <a:r>
              <a:rPr lang="zh-CN" altLang="en-US" dirty="0"/>
              <a:t>表中的所有</a:t>
            </a:r>
            <a:r>
              <a:rPr lang="en-US" altLang="zh-CN" dirty="0" err="1"/>
              <a:t>Clno</a:t>
            </a:r>
            <a:r>
              <a:rPr lang="zh-CN" altLang="en-US" dirty="0" smtClean="0"/>
              <a:t>＝</a:t>
            </a:r>
            <a:r>
              <a:rPr lang="en-US" altLang="zh-CN" dirty="0" smtClean="0"/>
              <a:t>’01</a:t>
            </a:r>
            <a:r>
              <a:rPr lang="en-US" altLang="zh-CN" dirty="0"/>
              <a:t>’</a:t>
            </a:r>
            <a:r>
              <a:rPr lang="zh-CN" altLang="en-US" dirty="0"/>
              <a:t>的记录的</a:t>
            </a:r>
            <a:r>
              <a:rPr lang="en-US" altLang="zh-CN" dirty="0" err="1"/>
              <a:t>Clno</a:t>
            </a:r>
            <a:r>
              <a:rPr lang="zh-CN" altLang="en-US" dirty="0" smtClean="0"/>
              <a:t>都修改为</a:t>
            </a:r>
            <a:r>
              <a:rPr lang="en-US" altLang="zh-CN" dirty="0" smtClean="0"/>
              <a:t>’101</a:t>
            </a:r>
            <a:r>
              <a:rPr lang="en-US" altLang="zh-CN" dirty="0"/>
              <a:t>’</a:t>
            </a:r>
            <a:r>
              <a:rPr lang="zh-CN" altLang="en-US" dirty="0" smtClean="0"/>
              <a:t>。</a:t>
            </a:r>
            <a:endParaRPr lang="en-US" altLang="zh-CN" dirty="0" smtClean="0"/>
          </a:p>
          <a:p>
            <a:pPr lvl="1" algn="just">
              <a:spcBef>
                <a:spcPts val="200"/>
              </a:spcBef>
              <a:buClr>
                <a:schemeClr val="tx2"/>
              </a:buClr>
              <a:buSzPct val="90000"/>
              <a:buNone/>
            </a:pPr>
            <a:endParaRPr lang="zh-CN" altLang="en-US" dirty="0"/>
          </a:p>
          <a:p>
            <a:pPr lvl="1" algn="just">
              <a:spcBef>
                <a:spcPts val="200"/>
              </a:spcBef>
            </a:pPr>
            <a:r>
              <a:rPr lang="zh-CN" altLang="en-US" dirty="0" smtClean="0">
                <a:solidFill>
                  <a:srgbClr val="FF0066"/>
                </a:solidFill>
                <a:effectLst>
                  <a:outerShdw blurRad="38100" dist="38100" dir="2700000" algn="tl">
                    <a:srgbClr val="000000"/>
                  </a:outerShdw>
                </a:effectLst>
              </a:rPr>
              <a:t>置空修改</a:t>
            </a:r>
            <a:r>
              <a:rPr lang="zh-CN" altLang="zh-CN" dirty="0">
                <a:solidFill>
                  <a:srgbClr val="FF0066"/>
                </a:solidFill>
                <a:effectLst>
                  <a:outerShdw blurRad="38100" dist="38100" dir="2700000" algn="tl">
                    <a:srgbClr val="000000"/>
                  </a:outerShdw>
                </a:effectLst>
              </a:rPr>
              <a:t>：</a:t>
            </a:r>
            <a:r>
              <a:rPr lang="zh-CN" altLang="en-US" dirty="0" smtClean="0"/>
              <a:t>将子</a:t>
            </a:r>
            <a:r>
              <a:rPr lang="zh-CN" altLang="en-US" dirty="0"/>
              <a:t>表中相关记录在外码上的值全部置为</a:t>
            </a:r>
            <a:r>
              <a:rPr lang="en-US" altLang="zh-CN" dirty="0"/>
              <a:t>NULL</a:t>
            </a:r>
            <a:r>
              <a:rPr lang="zh-CN" altLang="en-US" dirty="0"/>
              <a:t>。</a:t>
            </a:r>
          </a:p>
          <a:p>
            <a:pPr lvl="1" algn="just">
              <a:spcBef>
                <a:spcPts val="200"/>
              </a:spcBef>
              <a:buClr>
                <a:schemeClr val="tx2"/>
              </a:buClr>
              <a:buSzPct val="90000"/>
              <a:buNone/>
            </a:pPr>
            <a:r>
              <a:rPr lang="zh-CN" altLang="en-US" dirty="0" smtClean="0">
                <a:solidFill>
                  <a:srgbClr val="008000"/>
                </a:solidFill>
              </a:rPr>
              <a:t>例</a:t>
            </a:r>
            <a:r>
              <a:rPr lang="zh-CN" altLang="en-US" dirty="0" smtClean="0"/>
              <a:t>：</a:t>
            </a:r>
            <a:r>
              <a:rPr lang="zh-CN" altLang="en-US" dirty="0"/>
              <a:t>要将</a:t>
            </a:r>
            <a:r>
              <a:rPr lang="en-US" altLang="zh-CN" dirty="0"/>
              <a:t>CLASS</a:t>
            </a:r>
            <a:r>
              <a:rPr lang="zh-CN" altLang="en-US" dirty="0"/>
              <a:t>表中的</a:t>
            </a:r>
            <a:r>
              <a:rPr lang="en-US" altLang="zh-CN" dirty="0" err="1"/>
              <a:t>Clno</a:t>
            </a:r>
            <a:r>
              <a:rPr lang="zh-CN" altLang="en-US" dirty="0" smtClean="0"/>
              <a:t>＝</a:t>
            </a:r>
            <a:r>
              <a:rPr lang="en-US" altLang="zh-CN" dirty="0" smtClean="0"/>
              <a:t>’01</a:t>
            </a:r>
            <a:r>
              <a:rPr lang="en-US" altLang="zh-CN" dirty="0"/>
              <a:t>’</a:t>
            </a:r>
            <a:r>
              <a:rPr lang="zh-CN" altLang="en-US" dirty="0" smtClean="0"/>
              <a:t>改为</a:t>
            </a:r>
            <a:r>
              <a:rPr lang="en-US" altLang="zh-CN" dirty="0" smtClean="0"/>
              <a:t>’101</a:t>
            </a:r>
            <a:r>
              <a:rPr lang="en-US" altLang="zh-CN" dirty="0"/>
              <a:t>’</a:t>
            </a:r>
            <a:r>
              <a:rPr lang="zh-CN" altLang="en-US" dirty="0" smtClean="0"/>
              <a:t>，</a:t>
            </a:r>
            <a:endParaRPr lang="en-US" altLang="zh-CN" dirty="0" smtClean="0"/>
          </a:p>
          <a:p>
            <a:pPr lvl="1" algn="just">
              <a:spcBef>
                <a:spcPts val="200"/>
              </a:spcBef>
              <a:buClr>
                <a:schemeClr val="tx2"/>
              </a:buClr>
              <a:buSzPct val="90000"/>
              <a:buNone/>
            </a:pPr>
            <a:r>
              <a:rPr lang="en-US" altLang="zh-CN" dirty="0"/>
              <a:t> </a:t>
            </a:r>
            <a:r>
              <a:rPr lang="en-US" altLang="zh-CN" dirty="0" smtClean="0"/>
              <a:t> </a:t>
            </a:r>
            <a:r>
              <a:rPr lang="zh-CN" altLang="en-US" dirty="0" smtClean="0"/>
              <a:t>则</a:t>
            </a:r>
            <a:r>
              <a:rPr lang="zh-CN" altLang="en-US" dirty="0"/>
              <a:t>由</a:t>
            </a:r>
            <a:r>
              <a:rPr lang="en-US" altLang="zh-CN" dirty="0"/>
              <a:t>DBMS</a:t>
            </a:r>
            <a:r>
              <a:rPr lang="zh-CN" altLang="en-US" dirty="0"/>
              <a:t>自动将</a:t>
            </a:r>
            <a:r>
              <a:rPr lang="en-US" altLang="zh-CN" dirty="0"/>
              <a:t>STUDENTS</a:t>
            </a:r>
            <a:r>
              <a:rPr lang="zh-CN" altLang="en-US" dirty="0"/>
              <a:t>表中的所有</a:t>
            </a:r>
            <a:r>
              <a:rPr lang="en-US" altLang="zh-CN" dirty="0" err="1"/>
              <a:t>Clno</a:t>
            </a:r>
            <a:r>
              <a:rPr lang="zh-CN" altLang="en-US" dirty="0" smtClean="0"/>
              <a:t>＝</a:t>
            </a:r>
            <a:r>
              <a:rPr lang="en-US" altLang="zh-CN" dirty="0" smtClean="0"/>
              <a:t>’01</a:t>
            </a:r>
            <a:r>
              <a:rPr lang="en-US" altLang="zh-CN" dirty="0"/>
              <a:t>’</a:t>
            </a:r>
            <a:r>
              <a:rPr lang="zh-CN" altLang="en-US" dirty="0"/>
              <a:t>的记录的</a:t>
            </a:r>
            <a:r>
              <a:rPr lang="en-US" altLang="zh-CN" dirty="0" err="1"/>
              <a:t>Clno</a:t>
            </a:r>
            <a:r>
              <a:rPr lang="zh-CN" altLang="en-US" dirty="0"/>
              <a:t>属性置</a:t>
            </a:r>
            <a:r>
              <a:rPr lang="en-US" altLang="zh-CN" dirty="0"/>
              <a:t>NULL</a:t>
            </a:r>
            <a:r>
              <a:rPr lang="zh-CN" altLang="en-US" dirty="0"/>
              <a:t>。</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14</a:t>
            </a:fld>
            <a:endParaRPr lang="en-US" altLang="zh-CN"/>
          </a:p>
        </p:txBody>
      </p:sp>
    </p:spTree>
    <p:extLst>
      <p:ext uri="{BB962C8B-B14F-4D97-AF65-F5344CB8AC3E}">
        <p14:creationId xmlns:p14="http://schemas.microsoft.com/office/powerpoint/2010/main" val="551489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 </a:t>
            </a:r>
            <a:r>
              <a:rPr lang="zh-CN" altLang="en-US" dirty="0"/>
              <a:t>参照完整性</a:t>
            </a:r>
            <a:endParaRPr lang="en-US" dirty="0"/>
          </a:p>
        </p:txBody>
      </p:sp>
      <p:sp>
        <p:nvSpPr>
          <p:cNvPr id="3" name="Content Placeholder 2"/>
          <p:cNvSpPr>
            <a:spLocks noGrp="1"/>
          </p:cNvSpPr>
          <p:nvPr>
            <p:ph idx="1"/>
          </p:nvPr>
        </p:nvSpPr>
        <p:spPr>
          <a:xfrm>
            <a:off x="465025" y="908720"/>
            <a:ext cx="8191593" cy="5263481"/>
          </a:xfrm>
        </p:spPr>
        <p:txBody>
          <a:bodyPr/>
          <a:lstStyle/>
          <a:p>
            <a:pPr marL="0" indent="0" algn="just">
              <a:spcBef>
                <a:spcPts val="0"/>
              </a:spcBef>
              <a:spcAft>
                <a:spcPts val="600"/>
              </a:spcAft>
              <a:buNone/>
            </a:pPr>
            <a:r>
              <a:rPr lang="en-US" altLang="zh-CN" sz="2400" dirty="0" smtClean="0">
                <a:solidFill>
                  <a:srgbClr val="0000FF"/>
                </a:solidFill>
              </a:rPr>
              <a:t>4) </a:t>
            </a:r>
            <a:r>
              <a:rPr lang="zh-CN" altLang="en-US" sz="2400" dirty="0" smtClean="0">
                <a:solidFill>
                  <a:srgbClr val="0000FF"/>
                </a:solidFill>
              </a:rPr>
              <a:t>删除</a:t>
            </a:r>
            <a:r>
              <a:rPr lang="zh-CN" altLang="en-US" sz="2400" dirty="0">
                <a:solidFill>
                  <a:srgbClr val="0000FF"/>
                </a:solidFill>
              </a:rPr>
              <a:t>父表元组（若子表中有相关参照记录）</a:t>
            </a:r>
          </a:p>
          <a:p>
            <a:pPr lvl="1" algn="just">
              <a:spcBef>
                <a:spcPts val="0"/>
              </a:spcBef>
            </a:pPr>
            <a:r>
              <a:rPr lang="zh-CN" altLang="en-US" dirty="0" smtClean="0">
                <a:solidFill>
                  <a:srgbClr val="FF0066"/>
                </a:solidFill>
                <a:effectLst>
                  <a:outerShdw blurRad="38100" dist="38100" dir="2700000" algn="tl">
                    <a:srgbClr val="000000"/>
                  </a:outerShdw>
                </a:effectLst>
              </a:rPr>
              <a:t>拒绝删除</a:t>
            </a:r>
            <a:r>
              <a:rPr lang="en-US" altLang="zh-CN" dirty="0" smtClean="0">
                <a:solidFill>
                  <a:srgbClr val="FF0066"/>
                </a:solidFill>
                <a:effectLst>
                  <a:outerShdw blurRad="38100" dist="38100" dir="2700000" algn="tl">
                    <a:srgbClr val="000000"/>
                  </a:outerShdw>
                </a:effectLst>
              </a:rPr>
              <a:t>:</a:t>
            </a:r>
            <a:r>
              <a:rPr lang="en-US" altLang="zh-CN" dirty="0">
                <a:solidFill>
                  <a:srgbClr val="FF0066"/>
                </a:solidFill>
                <a:effectLst>
                  <a:outerShdw blurRad="38100" dist="38100" dir="2700000" algn="tl">
                    <a:srgbClr val="000000"/>
                  </a:outerShdw>
                </a:effectLst>
              </a:rPr>
              <a:t> </a:t>
            </a:r>
            <a:r>
              <a:rPr lang="zh-CN" altLang="en-US" dirty="0" smtClean="0"/>
              <a:t>发</a:t>
            </a:r>
            <a:r>
              <a:rPr lang="zh-CN" altLang="en-US" dirty="0"/>
              <a:t>出警告，拒绝执行此类操作</a:t>
            </a:r>
            <a:r>
              <a:rPr lang="zh-CN" altLang="en-US" dirty="0" smtClean="0"/>
              <a:t>。</a:t>
            </a:r>
            <a:endParaRPr lang="en-US" altLang="zh-CN" dirty="0" smtClean="0"/>
          </a:p>
          <a:p>
            <a:pPr lvl="1" algn="just">
              <a:spcBef>
                <a:spcPts val="0"/>
              </a:spcBef>
            </a:pPr>
            <a:endParaRPr lang="zh-CN" altLang="en-US" sz="1000" dirty="0"/>
          </a:p>
          <a:p>
            <a:pPr lvl="1" algn="just">
              <a:spcBef>
                <a:spcPts val="0"/>
              </a:spcBef>
            </a:pPr>
            <a:r>
              <a:rPr lang="zh-CN" altLang="en-US" dirty="0" smtClean="0">
                <a:solidFill>
                  <a:srgbClr val="FF0066"/>
                </a:solidFill>
                <a:effectLst>
                  <a:outerShdw blurRad="38100" dist="38100" dir="2700000" algn="tl">
                    <a:srgbClr val="000000"/>
                  </a:outerShdw>
                </a:effectLst>
              </a:rPr>
              <a:t>级联删除</a:t>
            </a:r>
            <a:r>
              <a:rPr lang="en-US" altLang="zh-CN" dirty="0" smtClean="0">
                <a:solidFill>
                  <a:srgbClr val="FF0066"/>
                </a:solidFill>
                <a:effectLst>
                  <a:outerShdw blurRad="38100" dist="38100" dir="2700000" algn="tl">
                    <a:srgbClr val="000000"/>
                  </a:outerShdw>
                </a:effectLst>
              </a:rPr>
              <a:t>:</a:t>
            </a:r>
            <a:r>
              <a:rPr lang="en-US" altLang="zh-CN" dirty="0">
                <a:solidFill>
                  <a:srgbClr val="FF0066"/>
                </a:solidFill>
                <a:effectLst>
                  <a:outerShdw blurRad="38100" dist="38100" dir="2700000" algn="tl">
                    <a:srgbClr val="000000"/>
                  </a:outerShdw>
                </a:effectLst>
              </a:rPr>
              <a:t> </a:t>
            </a:r>
            <a:r>
              <a:rPr lang="zh-CN" altLang="en-US" dirty="0" smtClean="0"/>
              <a:t>删除</a:t>
            </a:r>
            <a:r>
              <a:rPr lang="zh-CN" altLang="en-US" dirty="0"/>
              <a:t>父表中元组的同时，自动删除子表中的相关元组。</a:t>
            </a:r>
          </a:p>
          <a:p>
            <a:pPr lvl="1" algn="just">
              <a:spcBef>
                <a:spcPts val="0"/>
              </a:spcBef>
              <a:buClr>
                <a:schemeClr val="tx2"/>
              </a:buClr>
              <a:buSzPct val="90000"/>
              <a:buNone/>
            </a:pPr>
            <a:r>
              <a:rPr lang="zh-CN" altLang="en-US" dirty="0" smtClean="0">
                <a:solidFill>
                  <a:srgbClr val="008000"/>
                </a:solidFill>
              </a:rPr>
              <a:t>例</a:t>
            </a:r>
            <a:r>
              <a:rPr lang="zh-CN" altLang="en-US" dirty="0" smtClean="0"/>
              <a:t>：</a:t>
            </a:r>
            <a:r>
              <a:rPr lang="zh-CN" altLang="en-US" dirty="0"/>
              <a:t>删除</a:t>
            </a:r>
            <a:r>
              <a:rPr lang="en-US" altLang="zh-CN" dirty="0"/>
              <a:t>CLASS</a:t>
            </a:r>
            <a:r>
              <a:rPr lang="zh-CN" altLang="en-US" dirty="0"/>
              <a:t>表</a:t>
            </a:r>
            <a:r>
              <a:rPr lang="en-US" altLang="zh-CN" dirty="0" err="1"/>
              <a:t>clno</a:t>
            </a:r>
            <a:r>
              <a:rPr lang="zh-CN" altLang="en-US" dirty="0" smtClean="0"/>
              <a:t>＝</a:t>
            </a:r>
            <a:r>
              <a:rPr lang="en-US" altLang="zh-CN" dirty="0" smtClean="0"/>
              <a:t>’01</a:t>
            </a:r>
            <a:r>
              <a:rPr lang="en-US" altLang="zh-CN" dirty="0"/>
              <a:t>’</a:t>
            </a:r>
            <a:r>
              <a:rPr lang="zh-CN" altLang="en-US" dirty="0"/>
              <a:t>的元组时</a:t>
            </a:r>
            <a:r>
              <a:rPr lang="zh-CN" altLang="en-US" dirty="0" smtClean="0"/>
              <a:t>，</a:t>
            </a:r>
            <a:endParaRPr lang="en-US" altLang="zh-CN" dirty="0" smtClean="0"/>
          </a:p>
          <a:p>
            <a:pPr lvl="1" algn="just">
              <a:spcBef>
                <a:spcPts val="0"/>
              </a:spcBef>
              <a:buClr>
                <a:schemeClr val="tx2"/>
              </a:buClr>
              <a:buSzPct val="90000"/>
              <a:buNone/>
            </a:pPr>
            <a:r>
              <a:rPr lang="en-US" altLang="zh-CN" dirty="0"/>
              <a:t> </a:t>
            </a:r>
            <a:r>
              <a:rPr lang="en-US" altLang="zh-CN" dirty="0" smtClean="0"/>
              <a:t>DBMS</a:t>
            </a:r>
            <a:r>
              <a:rPr lang="zh-CN" altLang="en-US" dirty="0"/>
              <a:t>自动将</a:t>
            </a:r>
            <a:r>
              <a:rPr lang="en-US" altLang="zh-CN" dirty="0"/>
              <a:t>STUDENTS</a:t>
            </a:r>
            <a:r>
              <a:rPr lang="zh-CN" altLang="en-US" dirty="0"/>
              <a:t>表中所有</a:t>
            </a:r>
            <a:r>
              <a:rPr lang="en-US" altLang="zh-CN" dirty="0" err="1"/>
              <a:t>clno</a:t>
            </a:r>
            <a:r>
              <a:rPr lang="zh-CN" altLang="en-US" dirty="0" smtClean="0"/>
              <a:t>＝</a:t>
            </a:r>
            <a:r>
              <a:rPr lang="en-US" altLang="zh-CN" dirty="0" smtClean="0"/>
              <a:t>’01</a:t>
            </a:r>
            <a:r>
              <a:rPr lang="en-US" altLang="zh-CN" dirty="0"/>
              <a:t>’</a:t>
            </a:r>
            <a:r>
              <a:rPr lang="zh-CN" altLang="en-US" dirty="0"/>
              <a:t>的元组一起删除</a:t>
            </a:r>
            <a:r>
              <a:rPr lang="zh-CN" altLang="en-US" dirty="0" smtClean="0"/>
              <a:t>。</a:t>
            </a:r>
            <a:endParaRPr lang="en-US" altLang="zh-CN" dirty="0" smtClean="0"/>
          </a:p>
          <a:p>
            <a:pPr lvl="1" algn="just">
              <a:spcBef>
                <a:spcPts val="0"/>
              </a:spcBef>
              <a:buClr>
                <a:schemeClr val="tx2"/>
              </a:buClr>
              <a:buSzPct val="90000"/>
              <a:buNone/>
            </a:pPr>
            <a:endParaRPr lang="zh-CN" altLang="en-US" sz="1000" dirty="0"/>
          </a:p>
          <a:p>
            <a:pPr lvl="1" algn="just">
              <a:spcBef>
                <a:spcPts val="0"/>
              </a:spcBef>
            </a:pPr>
            <a:r>
              <a:rPr lang="zh-CN" altLang="en-US" dirty="0" smtClean="0">
                <a:solidFill>
                  <a:srgbClr val="FF0066"/>
                </a:solidFill>
                <a:effectLst>
                  <a:outerShdw blurRad="38100" dist="38100" dir="2700000" algn="tl">
                    <a:srgbClr val="000000"/>
                  </a:outerShdw>
                </a:effectLst>
              </a:rPr>
              <a:t>置空删除</a:t>
            </a:r>
            <a:r>
              <a:rPr lang="en-US" altLang="zh-CN" dirty="0" smtClean="0">
                <a:solidFill>
                  <a:srgbClr val="FF0066"/>
                </a:solidFill>
                <a:effectLst>
                  <a:outerShdw blurRad="38100" dist="38100" dir="2700000" algn="tl">
                    <a:srgbClr val="000000"/>
                  </a:outerShdw>
                </a:effectLst>
              </a:rPr>
              <a:t>:</a:t>
            </a:r>
            <a:r>
              <a:rPr lang="en-US" altLang="zh-CN" dirty="0">
                <a:solidFill>
                  <a:srgbClr val="FF0066"/>
                </a:solidFill>
                <a:effectLst>
                  <a:outerShdw blurRad="38100" dist="38100" dir="2700000" algn="tl">
                    <a:srgbClr val="000000"/>
                  </a:outerShdw>
                </a:effectLst>
              </a:rPr>
              <a:t> </a:t>
            </a:r>
            <a:r>
              <a:rPr lang="zh-CN" altLang="en-US" dirty="0" smtClean="0"/>
              <a:t>删除</a:t>
            </a:r>
            <a:r>
              <a:rPr lang="zh-CN" altLang="en-US" dirty="0"/>
              <a:t>父表中元组的同时，自动将子表中的相关元组的外码置</a:t>
            </a:r>
            <a:r>
              <a:rPr lang="en-US" altLang="zh-CN" dirty="0"/>
              <a:t>NULL</a:t>
            </a:r>
            <a:r>
              <a:rPr lang="zh-CN" altLang="en-US" dirty="0"/>
              <a:t>值。</a:t>
            </a:r>
          </a:p>
          <a:p>
            <a:pPr lvl="1" algn="just">
              <a:spcBef>
                <a:spcPts val="0"/>
              </a:spcBef>
              <a:buClr>
                <a:schemeClr val="tx2"/>
              </a:buClr>
              <a:buSzPct val="90000"/>
              <a:buNone/>
            </a:pPr>
            <a:r>
              <a:rPr lang="zh-CN" altLang="en-US" dirty="0" smtClean="0">
                <a:solidFill>
                  <a:srgbClr val="008000"/>
                </a:solidFill>
              </a:rPr>
              <a:t>例</a:t>
            </a:r>
            <a:r>
              <a:rPr lang="zh-CN" altLang="en-US" dirty="0" smtClean="0"/>
              <a:t>：</a:t>
            </a:r>
            <a:r>
              <a:rPr lang="zh-CN" altLang="en-US" dirty="0"/>
              <a:t>删除</a:t>
            </a:r>
            <a:r>
              <a:rPr lang="en-US" altLang="zh-CN" dirty="0"/>
              <a:t>CLASS</a:t>
            </a:r>
            <a:r>
              <a:rPr lang="zh-CN" altLang="en-US" dirty="0"/>
              <a:t>表</a:t>
            </a:r>
            <a:r>
              <a:rPr lang="en-US" altLang="zh-CN" dirty="0" err="1"/>
              <a:t>clno</a:t>
            </a:r>
            <a:r>
              <a:rPr lang="zh-CN" altLang="en-US" dirty="0" smtClean="0"/>
              <a:t>＝</a:t>
            </a:r>
            <a:r>
              <a:rPr lang="en-US" altLang="zh-CN" dirty="0" smtClean="0"/>
              <a:t>’01</a:t>
            </a:r>
            <a:r>
              <a:rPr lang="en-US" altLang="zh-CN" dirty="0"/>
              <a:t>’</a:t>
            </a:r>
            <a:r>
              <a:rPr lang="zh-CN" altLang="en-US" dirty="0"/>
              <a:t>的元组时</a:t>
            </a:r>
            <a:r>
              <a:rPr lang="zh-CN" altLang="en-US" dirty="0" smtClean="0"/>
              <a:t>，</a:t>
            </a:r>
            <a:endParaRPr lang="en-US" altLang="zh-CN" dirty="0" smtClean="0"/>
          </a:p>
          <a:p>
            <a:pPr lvl="1" algn="just">
              <a:spcBef>
                <a:spcPts val="0"/>
              </a:spcBef>
              <a:buClr>
                <a:schemeClr val="tx2"/>
              </a:buClr>
              <a:buSzPct val="90000"/>
              <a:buNone/>
            </a:pPr>
            <a:r>
              <a:rPr lang="en-US" altLang="zh-CN" dirty="0"/>
              <a:t> </a:t>
            </a:r>
            <a:r>
              <a:rPr lang="en-US" altLang="zh-CN" dirty="0" smtClean="0"/>
              <a:t> DBMS</a:t>
            </a:r>
            <a:r>
              <a:rPr lang="zh-CN" altLang="en-US" dirty="0" smtClean="0"/>
              <a:t>自动将</a:t>
            </a:r>
            <a:r>
              <a:rPr lang="en-US" altLang="zh-CN" dirty="0" smtClean="0"/>
              <a:t>STUDENTS</a:t>
            </a:r>
            <a:r>
              <a:rPr lang="zh-CN" altLang="en-US" dirty="0"/>
              <a:t>表中所有</a:t>
            </a:r>
            <a:r>
              <a:rPr lang="en-US" altLang="zh-CN" dirty="0" err="1"/>
              <a:t>clno</a:t>
            </a:r>
            <a:r>
              <a:rPr lang="zh-CN" altLang="en-US" dirty="0" smtClean="0"/>
              <a:t>＝</a:t>
            </a:r>
            <a:r>
              <a:rPr lang="en-US" altLang="zh-CN" dirty="0" smtClean="0"/>
              <a:t>’01</a:t>
            </a:r>
            <a:r>
              <a:rPr lang="en-US" altLang="zh-CN" dirty="0"/>
              <a:t>’</a:t>
            </a:r>
            <a:r>
              <a:rPr lang="zh-CN" altLang="en-US" dirty="0"/>
              <a:t>的元组的</a:t>
            </a:r>
            <a:r>
              <a:rPr lang="en-US" altLang="zh-CN" dirty="0" err="1"/>
              <a:t>clno</a:t>
            </a:r>
            <a:r>
              <a:rPr lang="zh-CN" altLang="en-US" dirty="0"/>
              <a:t>改为</a:t>
            </a:r>
            <a:r>
              <a:rPr lang="en-US" altLang="zh-CN" dirty="0"/>
              <a:t>NULL</a:t>
            </a:r>
            <a:r>
              <a:rPr lang="zh-CN" altLang="en-US" dirty="0"/>
              <a:t>。</a:t>
            </a:r>
          </a:p>
          <a:p>
            <a:pPr>
              <a:spcBef>
                <a:spcPts val="0"/>
              </a:spcBef>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15</a:t>
            </a:fld>
            <a:endParaRPr lang="en-US" altLang="zh-CN"/>
          </a:p>
        </p:txBody>
      </p:sp>
    </p:spTree>
    <p:extLst>
      <p:ext uri="{BB962C8B-B14F-4D97-AF65-F5344CB8AC3E}">
        <p14:creationId xmlns:p14="http://schemas.microsoft.com/office/powerpoint/2010/main" val="25156039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 </a:t>
            </a:r>
            <a:r>
              <a:rPr lang="zh-CN" altLang="en-US" dirty="0"/>
              <a:t>参照完整性</a:t>
            </a:r>
            <a:endParaRPr lang="en-US" dirty="0"/>
          </a:p>
        </p:txBody>
      </p:sp>
      <p:sp>
        <p:nvSpPr>
          <p:cNvPr id="3" name="Content Placeholder 2"/>
          <p:cNvSpPr>
            <a:spLocks noGrp="1"/>
          </p:cNvSpPr>
          <p:nvPr>
            <p:ph idx="1"/>
          </p:nvPr>
        </p:nvSpPr>
        <p:spPr/>
        <p:txBody>
          <a:bodyPr/>
          <a:lstStyle/>
          <a:p>
            <a:pPr marL="457200" indent="-457200">
              <a:lnSpc>
                <a:spcPct val="110000"/>
              </a:lnSpc>
              <a:spcBef>
                <a:spcPct val="20000"/>
              </a:spcBef>
              <a:buClr>
                <a:srgbClr val="0000FF"/>
              </a:buClr>
              <a:buSzPct val="90000"/>
              <a:buNone/>
            </a:pPr>
            <a:r>
              <a:rPr lang="zh-CN" altLang="en-US" sz="2400" dirty="0">
                <a:solidFill>
                  <a:srgbClr val="FF0000"/>
                </a:solidFill>
              </a:rPr>
              <a:t>如何指定修改或删除父表时的违约处理动作？</a:t>
            </a:r>
          </a:p>
          <a:p>
            <a:pPr marL="457200" indent="-457200">
              <a:lnSpc>
                <a:spcPct val="110000"/>
              </a:lnSpc>
              <a:spcBef>
                <a:spcPct val="20000"/>
              </a:spcBef>
              <a:buClr>
                <a:srgbClr val="0000FF"/>
              </a:buClr>
              <a:buSzPct val="90000"/>
              <a:buNone/>
            </a:pPr>
            <a:r>
              <a:rPr lang="zh-CN" altLang="en-US" sz="2400" dirty="0"/>
              <a:t>	在定义参照完整性约束时，可同时指定删除或修改时的违约处理动作，如</a:t>
            </a:r>
            <a:r>
              <a:rPr lang="en-US" altLang="zh-CN" sz="2400" dirty="0">
                <a:solidFill>
                  <a:srgbClr val="0000FF"/>
                </a:solidFill>
              </a:rPr>
              <a:t>NOT ACTION</a:t>
            </a:r>
            <a:r>
              <a:rPr lang="zh-CN" altLang="en-US" sz="2400" dirty="0"/>
              <a:t>、</a:t>
            </a:r>
            <a:r>
              <a:rPr lang="en-US" altLang="zh-CN" sz="2400" dirty="0">
                <a:solidFill>
                  <a:srgbClr val="0000FF"/>
                </a:solidFill>
              </a:rPr>
              <a:t>SET NULL</a:t>
            </a:r>
            <a:r>
              <a:rPr lang="zh-CN" altLang="en-US" sz="2400" dirty="0"/>
              <a:t>或</a:t>
            </a:r>
            <a:r>
              <a:rPr lang="en-US" altLang="zh-CN" sz="2400" dirty="0">
                <a:solidFill>
                  <a:srgbClr val="0000FF"/>
                </a:solidFill>
              </a:rPr>
              <a:t>CASCADE</a:t>
            </a:r>
            <a:r>
              <a:rPr lang="zh-CN" altLang="en-US" sz="2400" dirty="0"/>
              <a:t>。缺省动作为</a:t>
            </a:r>
            <a:r>
              <a:rPr lang="en-US" altLang="zh-CN" sz="2400" dirty="0">
                <a:solidFill>
                  <a:srgbClr val="0000FF"/>
                </a:solidFill>
              </a:rPr>
              <a:t>NOT ACTION</a:t>
            </a:r>
            <a:r>
              <a:rPr lang="zh-CN" altLang="en-US" sz="2400" dirty="0" smtClean="0"/>
              <a:t>。</a:t>
            </a:r>
            <a:endParaRPr lang="en-US" altLang="zh-CN" sz="2400" dirty="0" smtClean="0"/>
          </a:p>
          <a:p>
            <a:pPr marL="457200" indent="-457200">
              <a:lnSpc>
                <a:spcPct val="110000"/>
              </a:lnSpc>
              <a:spcBef>
                <a:spcPct val="20000"/>
              </a:spcBef>
              <a:buClr>
                <a:srgbClr val="0000FF"/>
              </a:buClr>
              <a:buSzPct val="90000"/>
              <a:buNone/>
            </a:pPr>
            <a:r>
              <a:rPr lang="zh-CN" altLang="en-US" sz="2400" dirty="0" smtClean="0"/>
              <a:t>形如：</a:t>
            </a:r>
            <a:endParaRPr lang="zh-CN" altLang="en-US" sz="2400" dirty="0"/>
          </a:p>
          <a:p>
            <a:pPr marL="457200" indent="-457200">
              <a:lnSpc>
                <a:spcPct val="110000"/>
              </a:lnSpc>
              <a:spcBef>
                <a:spcPct val="20000"/>
              </a:spcBef>
              <a:buNone/>
            </a:pPr>
            <a:r>
              <a:rPr lang="zh-CN" altLang="en-US" sz="2400" dirty="0"/>
              <a:t>	</a:t>
            </a:r>
            <a:r>
              <a:rPr lang="en-US" altLang="zh-CN" sz="2400" dirty="0">
                <a:solidFill>
                  <a:srgbClr val="000090"/>
                </a:solidFill>
              </a:rPr>
              <a:t>CREATE  TABLE   SC (</a:t>
            </a:r>
          </a:p>
          <a:p>
            <a:pPr marL="914400" lvl="1" indent="-457200">
              <a:lnSpc>
                <a:spcPct val="110000"/>
              </a:lnSpc>
              <a:spcBef>
                <a:spcPct val="20000"/>
              </a:spcBef>
              <a:buClr>
                <a:srgbClr val="FF6903"/>
              </a:buClr>
              <a:buSzPct val="75000"/>
              <a:buNone/>
            </a:pPr>
            <a:r>
              <a:rPr lang="en-US" altLang="zh-CN" dirty="0">
                <a:solidFill>
                  <a:srgbClr val="000090"/>
                </a:solidFill>
              </a:rPr>
              <a:t>	……</a:t>
            </a:r>
            <a:endParaRPr lang="en-US" altLang="zh-CN" dirty="0">
              <a:solidFill>
                <a:srgbClr val="000090"/>
              </a:solidFill>
              <a:effectLst>
                <a:outerShdw blurRad="38100" dist="38100" dir="2700000" algn="tl">
                  <a:srgbClr val="FFFFFF"/>
                </a:outerShdw>
              </a:effectLst>
            </a:endParaRPr>
          </a:p>
          <a:p>
            <a:pPr marL="914400" lvl="1" indent="-457200">
              <a:lnSpc>
                <a:spcPct val="110000"/>
              </a:lnSpc>
              <a:spcBef>
                <a:spcPct val="20000"/>
              </a:spcBef>
              <a:buClr>
                <a:srgbClr val="FF6903"/>
              </a:buClr>
              <a:buSzPct val="75000"/>
              <a:buNone/>
            </a:pPr>
            <a:r>
              <a:rPr lang="en-US" altLang="zh-CN" dirty="0">
                <a:solidFill>
                  <a:srgbClr val="FF0066"/>
                </a:solidFill>
                <a:effectLst>
                  <a:outerShdw blurRad="38100" dist="38100" dir="2700000" algn="tl">
                    <a:srgbClr val="000000"/>
                  </a:outerShdw>
                </a:effectLst>
              </a:rPr>
              <a:t>	FOREIGN  KEY(</a:t>
            </a:r>
            <a:r>
              <a:rPr lang="en-US" altLang="zh-CN" dirty="0" err="1">
                <a:solidFill>
                  <a:srgbClr val="FF0066"/>
                </a:solidFill>
                <a:effectLst>
                  <a:outerShdw blurRad="38100" dist="38100" dir="2700000" algn="tl">
                    <a:srgbClr val="000000"/>
                  </a:outerShdw>
                </a:effectLst>
              </a:rPr>
              <a:t>sno</a:t>
            </a:r>
            <a:r>
              <a:rPr lang="en-US" altLang="zh-CN" dirty="0">
                <a:solidFill>
                  <a:srgbClr val="FF0066"/>
                </a:solidFill>
                <a:effectLst>
                  <a:outerShdw blurRad="38100" dist="38100" dir="2700000" algn="tl">
                    <a:srgbClr val="000000"/>
                  </a:outerShdw>
                </a:effectLst>
              </a:rPr>
              <a:t>) REFERENCES STUDENT(</a:t>
            </a:r>
            <a:r>
              <a:rPr lang="en-US" altLang="zh-CN" dirty="0" err="1">
                <a:solidFill>
                  <a:srgbClr val="FF0066"/>
                </a:solidFill>
                <a:effectLst>
                  <a:outerShdw blurRad="38100" dist="38100" dir="2700000" algn="tl">
                    <a:srgbClr val="000000"/>
                  </a:outerShdw>
                </a:effectLst>
              </a:rPr>
              <a:t>sno</a:t>
            </a:r>
            <a:r>
              <a:rPr lang="en-US" altLang="zh-CN" dirty="0">
                <a:solidFill>
                  <a:srgbClr val="FF0066"/>
                </a:solidFill>
                <a:effectLst>
                  <a:outerShdw blurRad="38100" dist="38100" dir="2700000" algn="tl">
                    <a:srgbClr val="000000"/>
                  </a:outerShdw>
                </a:effectLst>
              </a:rPr>
              <a:t>) ON DELETE SET NULL</a:t>
            </a:r>
          </a:p>
          <a:p>
            <a:pPr marL="914400" lvl="1" indent="-457200">
              <a:lnSpc>
                <a:spcPct val="110000"/>
              </a:lnSpc>
              <a:spcBef>
                <a:spcPct val="20000"/>
              </a:spcBef>
              <a:buClr>
                <a:srgbClr val="FF6903"/>
              </a:buClr>
              <a:buSzPct val="75000"/>
              <a:buNone/>
            </a:pPr>
            <a:r>
              <a:rPr lang="en-US" altLang="zh-CN" dirty="0">
                <a:solidFill>
                  <a:srgbClr val="FF0066"/>
                </a:solidFill>
                <a:effectLst>
                  <a:outerShdw blurRad="38100" dist="38100" dir="2700000" algn="tl">
                    <a:srgbClr val="000000"/>
                  </a:outerShdw>
                </a:effectLst>
              </a:rPr>
              <a:t>	ON UPDATE CASCADE,</a:t>
            </a:r>
          </a:p>
          <a:p>
            <a:pPr marL="914400" lvl="1" indent="-457200">
              <a:lnSpc>
                <a:spcPct val="110000"/>
              </a:lnSpc>
              <a:spcBef>
                <a:spcPct val="20000"/>
              </a:spcBef>
              <a:buClr>
                <a:srgbClr val="FF6903"/>
              </a:buClr>
              <a:buSzPct val="75000"/>
              <a:buNone/>
            </a:pPr>
            <a:r>
              <a:rPr lang="en-US" altLang="zh-CN" dirty="0">
                <a:solidFill>
                  <a:srgbClr val="000090"/>
                </a:solidFill>
                <a:effectLst>
                  <a:outerShdw blurRad="38100" dist="38100" dir="2700000" algn="tl">
                    <a:srgbClr val="000000"/>
                  </a:outerShdw>
                </a:effectLst>
              </a:rPr>
              <a:t>	</a:t>
            </a:r>
            <a:r>
              <a:rPr lang="en-US" altLang="zh-CN" dirty="0">
                <a:solidFill>
                  <a:srgbClr val="000090"/>
                </a:solidFill>
              </a:rPr>
              <a:t>……</a:t>
            </a:r>
          </a:p>
          <a:p>
            <a:pPr marL="914400" lvl="1" indent="-457200">
              <a:lnSpc>
                <a:spcPct val="110000"/>
              </a:lnSpc>
              <a:spcBef>
                <a:spcPct val="20000"/>
              </a:spcBef>
              <a:buClr>
                <a:srgbClr val="FF6903"/>
              </a:buClr>
              <a:buSzPct val="75000"/>
              <a:buNone/>
            </a:pPr>
            <a:r>
              <a:rPr lang="en-US" altLang="zh-CN" dirty="0">
                <a:solidFill>
                  <a:srgbClr val="000090"/>
                </a:solidFill>
              </a:rPr>
              <a:t>) ;</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16</a:t>
            </a:fld>
            <a:endParaRPr lang="en-US" altLang="zh-CN"/>
          </a:p>
        </p:txBody>
      </p:sp>
    </p:spTree>
    <p:extLst>
      <p:ext uri="{BB962C8B-B14F-4D97-AF65-F5344CB8AC3E}">
        <p14:creationId xmlns:p14="http://schemas.microsoft.com/office/powerpoint/2010/main" val="1856362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违约处理</a:t>
            </a:r>
            <a:endParaRPr lang="en-US" dirty="0"/>
          </a:p>
        </p:txBody>
      </p:sp>
      <p:sp>
        <p:nvSpPr>
          <p:cNvPr id="3" name="Content Placeholder 2"/>
          <p:cNvSpPr>
            <a:spLocks noGrp="1"/>
          </p:cNvSpPr>
          <p:nvPr>
            <p:ph idx="1"/>
          </p:nvPr>
        </p:nvSpPr>
        <p:spPr/>
        <p:txBody>
          <a:bodyPr/>
          <a:lstStyle/>
          <a:p>
            <a:pPr>
              <a:buNone/>
            </a:pPr>
            <a:r>
              <a:rPr lang="zh-CN" altLang="en-US" sz="2000" dirty="0"/>
              <a:t>［</a:t>
            </a:r>
            <a:r>
              <a:rPr lang="zh-CN" altLang="en-US" sz="2000" dirty="0" smtClean="0"/>
              <a:t>例］  </a:t>
            </a:r>
            <a:r>
              <a:rPr lang="zh-CN" altLang="en-US" sz="2000" dirty="0"/>
              <a:t>显式说明参照完整性的违约处理示例</a:t>
            </a:r>
          </a:p>
          <a:p>
            <a:pPr>
              <a:buNone/>
            </a:pPr>
            <a:r>
              <a:rPr lang="zh-CN" altLang="en-US" sz="2000" dirty="0"/>
              <a:t>    </a:t>
            </a:r>
            <a:r>
              <a:rPr lang="en-US" altLang="zh-CN" sz="2000" dirty="0"/>
              <a:t>CREATE TABLE SC</a:t>
            </a:r>
          </a:p>
          <a:p>
            <a:pPr>
              <a:buNone/>
            </a:pPr>
            <a:r>
              <a:rPr lang="en-US" altLang="zh-CN" sz="2000" dirty="0"/>
              <a:t>        (</a:t>
            </a:r>
            <a:r>
              <a:rPr lang="en-US" altLang="zh-CN" sz="2000" dirty="0" err="1"/>
              <a:t>Sno</a:t>
            </a:r>
            <a:r>
              <a:rPr lang="en-US" altLang="zh-CN" sz="2000" dirty="0"/>
              <a:t>   CHAR(9)  NOT NULL</a:t>
            </a:r>
            <a:r>
              <a:rPr lang="zh-CN" altLang="en-US" sz="2000" dirty="0"/>
              <a:t>，</a:t>
            </a:r>
          </a:p>
          <a:p>
            <a:pPr>
              <a:buNone/>
            </a:pPr>
            <a:r>
              <a:rPr lang="zh-CN" altLang="en-US" sz="2000" dirty="0"/>
              <a:t>   </a:t>
            </a:r>
            <a:r>
              <a:rPr lang="zh-CN" altLang="en-US" sz="2000" dirty="0" smtClean="0"/>
              <a:t> </a:t>
            </a:r>
            <a:r>
              <a:rPr lang="en-US" altLang="zh-CN" sz="2000" dirty="0" err="1"/>
              <a:t>Cno</a:t>
            </a:r>
            <a:r>
              <a:rPr lang="en-US" altLang="zh-CN" sz="2000" dirty="0"/>
              <a:t>   CHAR(4)  NOT NULL</a:t>
            </a:r>
            <a:r>
              <a:rPr lang="zh-CN" altLang="en-US" sz="2000" dirty="0"/>
              <a:t>，</a:t>
            </a:r>
          </a:p>
          <a:p>
            <a:pPr>
              <a:buNone/>
            </a:pPr>
            <a:r>
              <a:rPr lang="zh-CN" altLang="en-US" sz="2000" dirty="0"/>
              <a:t>    </a:t>
            </a:r>
            <a:r>
              <a:rPr lang="en-US" altLang="zh-CN" sz="2000" dirty="0" smtClean="0"/>
              <a:t>Grade  </a:t>
            </a:r>
            <a:r>
              <a:rPr lang="en-US" altLang="zh-CN" sz="2000" dirty="0"/>
              <a:t>SMALLINT</a:t>
            </a:r>
            <a:r>
              <a:rPr lang="zh-CN" altLang="en-US" sz="2000" dirty="0"/>
              <a:t>，</a:t>
            </a:r>
          </a:p>
          <a:p>
            <a:pPr>
              <a:buNone/>
            </a:pPr>
            <a:r>
              <a:rPr lang="zh-CN" altLang="en-US" sz="2000" dirty="0"/>
              <a:t>    </a:t>
            </a:r>
            <a:r>
              <a:rPr lang="en-US" altLang="zh-CN" sz="2000" dirty="0" smtClean="0"/>
              <a:t>PRIMARY </a:t>
            </a:r>
            <a:r>
              <a:rPr lang="en-US" altLang="zh-CN" sz="2000" dirty="0"/>
              <a:t>KEY</a:t>
            </a:r>
            <a:r>
              <a:rPr lang="zh-CN" altLang="en-US" sz="2000" dirty="0"/>
              <a:t>（</a:t>
            </a:r>
            <a:r>
              <a:rPr lang="en-US" altLang="zh-CN" sz="2000" dirty="0" err="1"/>
              <a:t>Sno</a:t>
            </a:r>
            <a:r>
              <a:rPr lang="zh-CN" altLang="en-US" sz="2000" dirty="0"/>
              <a:t>，</a:t>
            </a:r>
            <a:r>
              <a:rPr lang="en-US" altLang="zh-CN" sz="2000" dirty="0" err="1"/>
              <a:t>Cno</a:t>
            </a:r>
            <a:r>
              <a:rPr lang="zh-CN" altLang="en-US" sz="2000" dirty="0"/>
              <a:t>）， 				</a:t>
            </a:r>
          </a:p>
          <a:p>
            <a:pPr>
              <a:buNone/>
            </a:pPr>
            <a:r>
              <a:rPr lang="zh-CN" altLang="en-US" sz="2000" dirty="0"/>
              <a:t>   </a:t>
            </a:r>
            <a:r>
              <a:rPr lang="zh-CN" altLang="en-US" sz="2000" dirty="0" smtClean="0"/>
              <a:t> </a:t>
            </a:r>
            <a:r>
              <a:rPr lang="en-US" altLang="zh-CN" sz="2000" dirty="0"/>
              <a:t>FOREIGN KEY (</a:t>
            </a:r>
            <a:r>
              <a:rPr lang="en-US" altLang="zh-CN" sz="2000" dirty="0" err="1"/>
              <a:t>Sno</a:t>
            </a:r>
            <a:r>
              <a:rPr lang="en-US" altLang="zh-CN" sz="2000" dirty="0"/>
              <a:t>) REFERENCES Student(</a:t>
            </a:r>
            <a:r>
              <a:rPr lang="en-US" altLang="zh-CN" sz="2000" dirty="0" err="1"/>
              <a:t>Sno</a:t>
            </a:r>
            <a:r>
              <a:rPr lang="en-US" altLang="zh-CN" sz="2000" dirty="0"/>
              <a:t>) </a:t>
            </a:r>
          </a:p>
          <a:p>
            <a:pPr>
              <a:buNone/>
            </a:pPr>
            <a:r>
              <a:rPr lang="en-US" altLang="zh-CN" sz="2000" dirty="0"/>
              <a:t>		ON DELETE </a:t>
            </a:r>
            <a:r>
              <a:rPr lang="en-US" altLang="zh-CN" sz="2000" dirty="0">
                <a:solidFill>
                  <a:srgbClr val="0000FF"/>
                </a:solidFill>
              </a:rPr>
              <a:t>CASCADE</a:t>
            </a:r>
            <a:r>
              <a:rPr lang="en-US" altLang="zh-CN" sz="2000" dirty="0"/>
              <a:t>    </a:t>
            </a:r>
            <a:r>
              <a:rPr lang="en-US" altLang="zh-CN" sz="2000" i="1" dirty="0"/>
              <a:t> /*</a:t>
            </a:r>
            <a:r>
              <a:rPr lang="zh-CN" altLang="en-US" sz="2000" i="1" dirty="0">
                <a:solidFill>
                  <a:srgbClr val="FF00FF"/>
                </a:solidFill>
              </a:rPr>
              <a:t>级联删除</a:t>
            </a:r>
            <a:r>
              <a:rPr lang="en-US" altLang="zh-CN" sz="2000" i="1" dirty="0"/>
              <a:t>SC</a:t>
            </a:r>
            <a:r>
              <a:rPr lang="zh-CN" altLang="en-US" sz="2000" i="1" dirty="0"/>
              <a:t>表中相应的元组*</a:t>
            </a:r>
            <a:r>
              <a:rPr lang="en-US" altLang="zh-CN" sz="2000" i="1" dirty="0"/>
              <a:t>/</a:t>
            </a:r>
          </a:p>
          <a:p>
            <a:pPr>
              <a:buNone/>
            </a:pPr>
            <a:r>
              <a:rPr lang="en-US" altLang="zh-CN" sz="2000" dirty="0"/>
              <a:t>                ON UPDATE </a:t>
            </a:r>
            <a:r>
              <a:rPr lang="en-US" altLang="zh-CN" sz="2000" dirty="0">
                <a:solidFill>
                  <a:srgbClr val="0000FF"/>
                </a:solidFill>
              </a:rPr>
              <a:t>CASCADE</a:t>
            </a:r>
            <a:r>
              <a:rPr lang="zh-CN" altLang="en-US" sz="2000" i="1" dirty="0"/>
              <a:t>， </a:t>
            </a:r>
            <a:r>
              <a:rPr lang="en-US" altLang="zh-CN" sz="2000" i="1" dirty="0"/>
              <a:t>/*</a:t>
            </a:r>
            <a:r>
              <a:rPr lang="zh-CN" altLang="en-US" sz="2000" i="1" dirty="0">
                <a:solidFill>
                  <a:srgbClr val="FF00FF"/>
                </a:solidFill>
              </a:rPr>
              <a:t>级联更新</a:t>
            </a:r>
            <a:r>
              <a:rPr lang="en-US" altLang="zh-CN" sz="2000" i="1" dirty="0"/>
              <a:t>SC</a:t>
            </a:r>
            <a:r>
              <a:rPr lang="zh-CN" altLang="en-US" sz="2000" i="1" dirty="0"/>
              <a:t>表中相应的元组*</a:t>
            </a:r>
            <a:r>
              <a:rPr lang="en-US" altLang="zh-CN" sz="2000" i="1" dirty="0"/>
              <a:t>/</a:t>
            </a:r>
          </a:p>
          <a:p>
            <a:pPr>
              <a:buNone/>
            </a:pPr>
            <a:r>
              <a:rPr lang="en-US" altLang="zh-CN" sz="2000" dirty="0"/>
              <a:t>         FOREIGN KEY (</a:t>
            </a:r>
            <a:r>
              <a:rPr lang="en-US" altLang="zh-CN" sz="2000" dirty="0" err="1"/>
              <a:t>Cno</a:t>
            </a:r>
            <a:r>
              <a:rPr lang="en-US" altLang="zh-CN" sz="2000" dirty="0"/>
              <a:t>) REFERENCES Course(</a:t>
            </a:r>
            <a:r>
              <a:rPr lang="en-US" altLang="zh-CN" sz="2000" dirty="0" err="1"/>
              <a:t>Cno</a:t>
            </a:r>
            <a:r>
              <a:rPr lang="en-US" altLang="zh-CN" sz="2000" dirty="0"/>
              <a:t>) 	                    </a:t>
            </a:r>
          </a:p>
          <a:p>
            <a:pPr>
              <a:buNone/>
            </a:pPr>
            <a:r>
              <a:rPr lang="en-US" altLang="zh-CN" sz="2000" dirty="0"/>
              <a:t>               ON DELETE </a:t>
            </a:r>
            <a:r>
              <a:rPr lang="en-US" altLang="zh-CN" sz="2000" dirty="0">
                <a:solidFill>
                  <a:srgbClr val="0000FF"/>
                </a:solidFill>
              </a:rPr>
              <a:t>NO ACTION </a:t>
            </a:r>
            <a:r>
              <a:rPr lang="en-US" altLang="zh-CN" sz="2000" dirty="0"/>
              <a:t>	</a:t>
            </a:r>
          </a:p>
          <a:p>
            <a:pPr>
              <a:buNone/>
            </a:pPr>
            <a:r>
              <a:rPr lang="en-US" altLang="zh-CN" sz="2000" dirty="0"/>
              <a:t>            </a:t>
            </a:r>
            <a:r>
              <a:rPr lang="en-US" altLang="zh-CN" sz="2000" i="1" dirty="0"/>
              <a:t>   /*</a:t>
            </a:r>
            <a:r>
              <a:rPr lang="zh-CN" altLang="en-US" sz="2000" i="1" dirty="0"/>
              <a:t>当删除</a:t>
            </a:r>
            <a:r>
              <a:rPr lang="en-US" altLang="zh-CN" sz="2000" i="1" dirty="0"/>
              <a:t>course </a:t>
            </a:r>
            <a:r>
              <a:rPr lang="zh-CN" altLang="en-US" sz="2000" i="1" dirty="0"/>
              <a:t>表中的元组造成了与</a:t>
            </a:r>
            <a:r>
              <a:rPr lang="en-US" altLang="zh-CN" sz="2000" i="1" dirty="0"/>
              <a:t>SC</a:t>
            </a:r>
            <a:r>
              <a:rPr lang="zh-CN" altLang="en-US" sz="2000" i="1" dirty="0"/>
              <a:t>表不一致时</a:t>
            </a:r>
            <a:r>
              <a:rPr lang="zh-CN" altLang="en-US" sz="2000" i="1" dirty="0">
                <a:solidFill>
                  <a:srgbClr val="FF00FF"/>
                </a:solidFill>
              </a:rPr>
              <a:t>拒绝删除</a:t>
            </a:r>
            <a:r>
              <a:rPr lang="zh-CN" altLang="en-US" sz="2000" i="1" dirty="0"/>
              <a:t>*</a:t>
            </a:r>
            <a:r>
              <a:rPr lang="en-US" altLang="zh-CN" sz="2000" i="1" dirty="0"/>
              <a:t>/</a:t>
            </a:r>
          </a:p>
          <a:p>
            <a:pPr>
              <a:buNone/>
            </a:pPr>
            <a:r>
              <a:rPr lang="en-US" altLang="zh-CN" sz="2000" dirty="0"/>
              <a:t>               ON UPDATE </a:t>
            </a:r>
            <a:r>
              <a:rPr lang="en-US" altLang="zh-CN" sz="2000" dirty="0">
                <a:solidFill>
                  <a:srgbClr val="0000FF"/>
                </a:solidFill>
              </a:rPr>
              <a:t>CASCADE  </a:t>
            </a:r>
            <a:r>
              <a:rPr lang="en-US" altLang="zh-CN" sz="2000" dirty="0"/>
              <a:t> </a:t>
            </a:r>
          </a:p>
          <a:p>
            <a:pPr>
              <a:buNone/>
            </a:pPr>
            <a:r>
              <a:rPr lang="en-US" altLang="zh-CN" sz="2000" dirty="0"/>
              <a:t>      	</a:t>
            </a:r>
            <a:r>
              <a:rPr lang="en-US" altLang="zh-CN" sz="2000" i="1" dirty="0"/>
              <a:t>/*</a:t>
            </a:r>
            <a:r>
              <a:rPr lang="zh-CN" altLang="en-US" sz="2000" i="1" dirty="0"/>
              <a:t>当更新</a:t>
            </a:r>
            <a:r>
              <a:rPr lang="en-US" altLang="zh-CN" sz="2000" i="1" dirty="0"/>
              <a:t>course</a:t>
            </a:r>
            <a:r>
              <a:rPr lang="zh-CN" altLang="en-US" sz="2000" i="1" dirty="0"/>
              <a:t>表中的</a:t>
            </a:r>
            <a:r>
              <a:rPr lang="en-US" altLang="zh-CN" sz="2000" i="1" dirty="0" err="1"/>
              <a:t>cno</a:t>
            </a:r>
            <a:r>
              <a:rPr lang="zh-CN" altLang="en-US" sz="2000" i="1" dirty="0"/>
              <a:t>时，</a:t>
            </a:r>
            <a:r>
              <a:rPr lang="zh-CN" altLang="en-US" sz="2000" i="1" dirty="0">
                <a:solidFill>
                  <a:srgbClr val="FF00FF"/>
                </a:solidFill>
              </a:rPr>
              <a:t>级联更新</a:t>
            </a:r>
            <a:r>
              <a:rPr lang="en-US" altLang="zh-CN" sz="2000" i="1" dirty="0"/>
              <a:t>SC</a:t>
            </a:r>
            <a:r>
              <a:rPr lang="zh-CN" altLang="en-US" sz="2000" i="1" dirty="0"/>
              <a:t>表中相应的元组*</a:t>
            </a:r>
            <a:r>
              <a:rPr lang="en-US" altLang="zh-CN" sz="2000" i="1" dirty="0"/>
              <a:t>/</a:t>
            </a:r>
          </a:p>
          <a:p>
            <a:pPr>
              <a:buNone/>
            </a:pPr>
            <a:r>
              <a:rPr lang="en-US" altLang="zh-CN" sz="2000" dirty="0"/>
              <a:t>        )</a:t>
            </a:r>
            <a:r>
              <a:rPr lang="zh-CN" altLang="en-US" sz="2000" dirty="0"/>
              <a:t>；</a:t>
            </a:r>
          </a:p>
          <a:p>
            <a:endParaRPr lang="en-US" sz="20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17</a:t>
            </a:fld>
            <a:endParaRPr lang="en-US" altLang="zh-CN"/>
          </a:p>
        </p:txBody>
      </p:sp>
    </p:spTree>
    <p:extLst>
      <p:ext uri="{BB962C8B-B14F-4D97-AF65-F5344CB8AC3E}">
        <p14:creationId xmlns:p14="http://schemas.microsoft.com/office/powerpoint/2010/main" val="3878111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blinds(horizontal)">
                                      <p:cBhvr>
                                        <p:cTn id="44" dur="500"/>
                                        <p:tgtEl>
                                          <p:spTgt spid="3">
                                            <p:txEl>
                                              <p:pRg st="12" end="12"/>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blinds(horizontal)">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5.3 </a:t>
            </a:r>
            <a:r>
              <a:rPr lang="zh-CN" altLang="en-US" dirty="0" smtClean="0"/>
              <a:t>用户定义的完整性约束</a:t>
            </a:r>
            <a:endParaRPr lang="en-US" dirty="0"/>
          </a:p>
        </p:txBody>
      </p:sp>
      <p:sp>
        <p:nvSpPr>
          <p:cNvPr id="3" name="Content Placeholder 2"/>
          <p:cNvSpPr>
            <a:spLocks noGrp="1"/>
          </p:cNvSpPr>
          <p:nvPr>
            <p:ph idx="1"/>
          </p:nvPr>
        </p:nvSpPr>
        <p:spPr/>
        <p:txBody>
          <a:bodyPr/>
          <a:lstStyle/>
          <a:p>
            <a:pPr algn="just">
              <a:lnSpc>
                <a:spcPct val="110000"/>
              </a:lnSpc>
              <a:spcBef>
                <a:spcPct val="20000"/>
              </a:spcBef>
              <a:buClr>
                <a:schemeClr val="tx2"/>
              </a:buClr>
              <a:buSzPct val="90000"/>
              <a:buNone/>
            </a:pPr>
            <a:r>
              <a:rPr lang="zh-CN" altLang="en-US" sz="2400" dirty="0"/>
              <a:t>在一个具体应用中，数据需满足一些特定的语义要求。</a:t>
            </a:r>
          </a:p>
          <a:p>
            <a:pPr algn="just">
              <a:lnSpc>
                <a:spcPct val="110000"/>
              </a:lnSpc>
              <a:spcBef>
                <a:spcPct val="20000"/>
              </a:spcBef>
              <a:buClr>
                <a:schemeClr val="tx2"/>
              </a:buClr>
              <a:buSzPct val="90000"/>
              <a:buNone/>
            </a:pPr>
            <a:r>
              <a:rPr lang="en-US" altLang="zh-CN" sz="2400" dirty="0">
                <a:solidFill>
                  <a:srgbClr val="0000FF"/>
                </a:solidFill>
              </a:rPr>
              <a:t>1</a:t>
            </a:r>
            <a:r>
              <a:rPr lang="zh-CN" altLang="en-US" sz="2400" dirty="0">
                <a:solidFill>
                  <a:srgbClr val="0000FF"/>
                </a:solidFill>
              </a:rPr>
              <a:t>）空值约束（列级）</a:t>
            </a:r>
          </a:p>
          <a:p>
            <a:pPr lvl="1" algn="just">
              <a:lnSpc>
                <a:spcPct val="110000"/>
              </a:lnSpc>
              <a:spcBef>
                <a:spcPct val="20000"/>
              </a:spcBef>
              <a:buClr>
                <a:schemeClr val="tx2"/>
              </a:buClr>
              <a:buSzPct val="90000"/>
              <a:buNone/>
            </a:pPr>
            <a:r>
              <a:rPr lang="zh-CN" altLang="en-US" dirty="0"/>
              <a:t>指定属性的值不允许为空值（</a:t>
            </a:r>
            <a:r>
              <a:rPr lang="en-US" altLang="zh-CN" u="sng" dirty="0">
                <a:solidFill>
                  <a:srgbClr val="0000FF"/>
                </a:solidFill>
              </a:rPr>
              <a:t>NOT NULL</a:t>
            </a:r>
            <a:r>
              <a:rPr lang="zh-CN" altLang="en-US" dirty="0"/>
              <a:t>）</a:t>
            </a:r>
          </a:p>
          <a:p>
            <a:pPr>
              <a:lnSpc>
                <a:spcPct val="110000"/>
              </a:lnSpc>
              <a:spcBef>
                <a:spcPct val="20000"/>
              </a:spcBef>
              <a:buNone/>
            </a:pPr>
            <a:r>
              <a:rPr lang="zh-CN" altLang="en-US" sz="2400" dirty="0"/>
              <a:t>	 </a:t>
            </a:r>
            <a:r>
              <a:rPr lang="en-US" altLang="zh-CN" sz="2400" dirty="0">
                <a:solidFill>
                  <a:srgbClr val="000090"/>
                </a:solidFill>
              </a:rPr>
              <a:t>CREATE  TABLE   COURSE (</a:t>
            </a:r>
          </a:p>
          <a:p>
            <a:pPr lvl="1">
              <a:lnSpc>
                <a:spcPct val="110000"/>
              </a:lnSpc>
              <a:spcBef>
                <a:spcPct val="20000"/>
              </a:spcBef>
              <a:buClr>
                <a:srgbClr val="FF6903"/>
              </a:buClr>
              <a:buSzPct val="75000"/>
              <a:buNone/>
            </a:pPr>
            <a:r>
              <a:rPr lang="en-US" altLang="zh-CN" dirty="0">
                <a:solidFill>
                  <a:srgbClr val="000090"/>
                </a:solidFill>
              </a:rPr>
              <a:t>		</a:t>
            </a:r>
            <a:r>
              <a:rPr lang="en-US" altLang="zh-CN" dirty="0" err="1">
                <a:solidFill>
                  <a:srgbClr val="000090"/>
                </a:solidFill>
              </a:rPr>
              <a:t>cno</a:t>
            </a:r>
            <a:r>
              <a:rPr lang="en-US" altLang="zh-CN" dirty="0">
                <a:solidFill>
                  <a:srgbClr val="000090"/>
                </a:solidFill>
              </a:rPr>
              <a:t>  CHAR(8),</a:t>
            </a:r>
          </a:p>
          <a:p>
            <a:pPr lvl="1">
              <a:lnSpc>
                <a:spcPct val="110000"/>
              </a:lnSpc>
              <a:spcBef>
                <a:spcPct val="20000"/>
              </a:spcBef>
              <a:buClr>
                <a:srgbClr val="FF6903"/>
              </a:buClr>
              <a:buSzPct val="75000"/>
              <a:buNone/>
            </a:pPr>
            <a:r>
              <a:rPr lang="en-US" altLang="zh-CN" dirty="0">
                <a:solidFill>
                  <a:srgbClr val="000090"/>
                </a:solidFill>
              </a:rPr>
              <a:t>		</a:t>
            </a:r>
            <a:r>
              <a:rPr lang="en-US" altLang="zh-CN" dirty="0" err="1">
                <a:solidFill>
                  <a:srgbClr val="000090"/>
                </a:solidFill>
              </a:rPr>
              <a:t>cname</a:t>
            </a:r>
            <a:r>
              <a:rPr lang="en-US" altLang="zh-CN" dirty="0">
                <a:solidFill>
                  <a:srgbClr val="000090"/>
                </a:solidFill>
              </a:rPr>
              <a:t>  CHAR(30)</a:t>
            </a:r>
            <a:r>
              <a:rPr lang="en-US" altLang="zh-CN" dirty="0"/>
              <a:t> </a:t>
            </a:r>
            <a:r>
              <a:rPr lang="en-US" altLang="zh-CN" dirty="0">
                <a:solidFill>
                  <a:srgbClr val="FF0066"/>
                </a:solidFill>
                <a:effectLst>
                  <a:outerShdw blurRad="38100" dist="38100" dir="2700000" algn="tl">
                    <a:srgbClr val="000000"/>
                  </a:outerShdw>
                </a:effectLst>
              </a:rPr>
              <a:t>NOT NULL</a:t>
            </a:r>
            <a:r>
              <a:rPr lang="en-US" altLang="zh-CN" dirty="0"/>
              <a:t>,</a:t>
            </a:r>
          </a:p>
          <a:p>
            <a:pPr lvl="1">
              <a:lnSpc>
                <a:spcPct val="110000"/>
              </a:lnSpc>
              <a:spcBef>
                <a:spcPct val="20000"/>
              </a:spcBef>
              <a:buClr>
                <a:srgbClr val="FF6903"/>
              </a:buClr>
              <a:buSzPct val="75000"/>
              <a:buNone/>
            </a:pPr>
            <a:r>
              <a:rPr lang="en-US" altLang="zh-CN" dirty="0"/>
              <a:t>	</a:t>
            </a:r>
            <a:r>
              <a:rPr lang="en-US" altLang="zh-CN" dirty="0">
                <a:solidFill>
                  <a:srgbClr val="000090"/>
                </a:solidFill>
              </a:rPr>
              <a:t>	credit   SMALLINT,</a:t>
            </a:r>
          </a:p>
          <a:p>
            <a:pPr lvl="1">
              <a:lnSpc>
                <a:spcPct val="110000"/>
              </a:lnSpc>
              <a:spcBef>
                <a:spcPct val="20000"/>
              </a:spcBef>
              <a:buClr>
                <a:srgbClr val="FF6903"/>
              </a:buClr>
              <a:buSzPct val="75000"/>
              <a:buNone/>
            </a:pPr>
            <a:r>
              <a:rPr lang="en-US" altLang="zh-CN" dirty="0"/>
              <a:t>		</a:t>
            </a:r>
            <a:r>
              <a:rPr lang="en-US" altLang="zh-CN" dirty="0">
                <a:solidFill>
                  <a:srgbClr val="FF0066"/>
                </a:solidFill>
                <a:effectLst>
                  <a:outerShdw blurRad="38100" dist="38100" dir="2700000" algn="tl">
                    <a:srgbClr val="000000"/>
                  </a:outerShdw>
                </a:effectLst>
              </a:rPr>
              <a:t>PRIMARY KEY (</a:t>
            </a:r>
            <a:r>
              <a:rPr lang="en-US" altLang="zh-CN" dirty="0" err="1">
                <a:solidFill>
                  <a:srgbClr val="FF0066"/>
                </a:solidFill>
                <a:effectLst>
                  <a:outerShdw blurRad="38100" dist="38100" dir="2700000" algn="tl">
                    <a:srgbClr val="000000"/>
                  </a:outerShdw>
                </a:effectLst>
              </a:rPr>
              <a:t>cno</a:t>
            </a:r>
            <a:r>
              <a:rPr lang="en-US" altLang="zh-CN" dirty="0">
                <a:solidFill>
                  <a:srgbClr val="FF0066"/>
                </a:solidFill>
                <a:effectLst>
                  <a:outerShdw blurRad="38100" dist="38100" dir="2700000" algn="tl">
                    <a:srgbClr val="000000"/>
                  </a:outerShdw>
                </a:effectLst>
              </a:rPr>
              <a:t>)</a:t>
            </a:r>
            <a:endParaRPr lang="en-US" altLang="zh-CN" dirty="0"/>
          </a:p>
          <a:p>
            <a:pPr lvl="1">
              <a:lnSpc>
                <a:spcPct val="110000"/>
              </a:lnSpc>
              <a:spcBef>
                <a:spcPct val="20000"/>
              </a:spcBef>
              <a:buClr>
                <a:srgbClr val="FF6903"/>
              </a:buClr>
              <a:buSzPct val="75000"/>
              <a:buNone/>
            </a:pPr>
            <a:r>
              <a:rPr lang="en-US" altLang="zh-CN" dirty="0">
                <a:solidFill>
                  <a:srgbClr val="000090"/>
                </a:solidFill>
              </a:rPr>
              <a:t>	) ;</a:t>
            </a:r>
            <a:endParaRPr lang="en-US" dirty="0">
              <a:solidFill>
                <a:srgbClr val="000090"/>
              </a:solidFill>
            </a:endParaRPr>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18</a:t>
            </a:fld>
            <a:endParaRPr lang="en-US" altLang="zh-CN"/>
          </a:p>
        </p:txBody>
      </p:sp>
    </p:spTree>
    <p:extLst>
      <p:ext uri="{BB962C8B-B14F-4D97-AF65-F5344CB8AC3E}">
        <p14:creationId xmlns:p14="http://schemas.microsoft.com/office/powerpoint/2010/main" val="3169036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5.3 </a:t>
            </a:r>
            <a:r>
              <a:rPr lang="zh-CN" altLang="en-US" dirty="0"/>
              <a:t>用户定义的完整性约束</a:t>
            </a:r>
            <a:endParaRPr lang="en-US" dirty="0"/>
          </a:p>
        </p:txBody>
      </p:sp>
      <p:sp>
        <p:nvSpPr>
          <p:cNvPr id="3" name="Content Placeholder 2"/>
          <p:cNvSpPr>
            <a:spLocks noGrp="1"/>
          </p:cNvSpPr>
          <p:nvPr>
            <p:ph idx="1"/>
          </p:nvPr>
        </p:nvSpPr>
        <p:spPr/>
        <p:txBody>
          <a:bodyPr/>
          <a:lstStyle/>
          <a:p>
            <a:pPr algn="just">
              <a:spcBef>
                <a:spcPct val="20000"/>
              </a:spcBef>
              <a:buClr>
                <a:schemeClr val="tx2"/>
              </a:buClr>
              <a:buSzPct val="90000"/>
              <a:buNone/>
            </a:pPr>
            <a:r>
              <a:rPr lang="en-US" altLang="zh-CN" sz="2400" dirty="0">
                <a:solidFill>
                  <a:srgbClr val="0000FF"/>
                </a:solidFill>
              </a:rPr>
              <a:t>2</a:t>
            </a:r>
            <a:r>
              <a:rPr lang="zh-CN" altLang="en-US" sz="2400" dirty="0">
                <a:solidFill>
                  <a:srgbClr val="0000FF"/>
                </a:solidFill>
              </a:rPr>
              <a:t>）唯一性约束（列级</a:t>
            </a:r>
            <a:r>
              <a:rPr lang="en-US" altLang="zh-CN" sz="2400" dirty="0">
                <a:solidFill>
                  <a:srgbClr val="0000FF"/>
                </a:solidFill>
              </a:rPr>
              <a:t>/</a:t>
            </a:r>
            <a:r>
              <a:rPr lang="zh-CN" altLang="en-US" sz="2400" dirty="0">
                <a:solidFill>
                  <a:srgbClr val="0000FF"/>
                </a:solidFill>
              </a:rPr>
              <a:t>表级）</a:t>
            </a:r>
          </a:p>
          <a:p>
            <a:pPr lvl="1" algn="just">
              <a:spcBef>
                <a:spcPct val="20000"/>
              </a:spcBef>
              <a:buClr>
                <a:schemeClr val="tx2"/>
              </a:buClr>
              <a:buSzPct val="90000"/>
              <a:buNone/>
            </a:pPr>
            <a:r>
              <a:rPr lang="zh-CN" altLang="en-US" dirty="0"/>
              <a:t>指定属性或属性组的值必须唯一（</a:t>
            </a:r>
            <a:r>
              <a:rPr lang="en-US" altLang="zh-CN" u="sng" dirty="0">
                <a:solidFill>
                  <a:srgbClr val="0000FF"/>
                </a:solidFill>
              </a:rPr>
              <a:t>UNIQUE</a:t>
            </a:r>
            <a:r>
              <a:rPr lang="zh-CN" altLang="en-US" dirty="0"/>
              <a:t>）</a:t>
            </a:r>
          </a:p>
          <a:p>
            <a:pPr>
              <a:spcBef>
                <a:spcPct val="20000"/>
              </a:spcBef>
              <a:buNone/>
            </a:pPr>
            <a:r>
              <a:rPr lang="zh-CN" altLang="en-US" sz="2000" dirty="0">
                <a:solidFill>
                  <a:srgbClr val="000090"/>
                </a:solidFill>
              </a:rPr>
              <a:t>	</a:t>
            </a:r>
            <a:r>
              <a:rPr lang="zh-CN" altLang="en-US" sz="2000" dirty="0" smtClean="0">
                <a:solidFill>
                  <a:srgbClr val="0000FF"/>
                </a:solidFill>
              </a:rPr>
              <a:t>方法一：</a:t>
            </a:r>
            <a:r>
              <a:rPr lang="en-US" altLang="zh-CN" sz="2000" dirty="0" smtClean="0">
                <a:solidFill>
                  <a:srgbClr val="000090"/>
                </a:solidFill>
              </a:rPr>
              <a:t>CREATE  </a:t>
            </a:r>
            <a:r>
              <a:rPr lang="en-US" altLang="zh-CN" sz="2000" dirty="0">
                <a:solidFill>
                  <a:srgbClr val="000090"/>
                </a:solidFill>
              </a:rPr>
              <a:t>TABLE   COURSE (</a:t>
            </a:r>
          </a:p>
          <a:p>
            <a:pPr lvl="1">
              <a:lnSpc>
                <a:spcPct val="90000"/>
              </a:lnSpc>
              <a:spcBef>
                <a:spcPct val="20000"/>
              </a:spcBef>
              <a:buClr>
                <a:srgbClr val="FF6903"/>
              </a:buClr>
              <a:buSzPct val="75000"/>
              <a:buNone/>
            </a:pPr>
            <a:r>
              <a:rPr lang="en-US" altLang="zh-CN" sz="2000" dirty="0">
                <a:solidFill>
                  <a:srgbClr val="000090"/>
                </a:solidFill>
              </a:rPr>
              <a:t>		</a:t>
            </a:r>
            <a:r>
              <a:rPr lang="en-US" altLang="zh-CN" sz="2000" dirty="0" err="1">
                <a:solidFill>
                  <a:srgbClr val="000090"/>
                </a:solidFill>
              </a:rPr>
              <a:t>cno</a:t>
            </a:r>
            <a:r>
              <a:rPr lang="en-US" altLang="zh-CN" sz="2000" dirty="0">
                <a:solidFill>
                  <a:srgbClr val="000090"/>
                </a:solidFill>
              </a:rPr>
              <a:t>  CHAR(8),</a:t>
            </a:r>
          </a:p>
          <a:p>
            <a:pPr lvl="1">
              <a:lnSpc>
                <a:spcPct val="90000"/>
              </a:lnSpc>
              <a:spcBef>
                <a:spcPct val="20000"/>
              </a:spcBef>
              <a:buClr>
                <a:srgbClr val="FF6903"/>
              </a:buClr>
              <a:buSzPct val="75000"/>
              <a:buNone/>
            </a:pPr>
            <a:r>
              <a:rPr lang="en-US" altLang="zh-CN" sz="2000" dirty="0">
                <a:solidFill>
                  <a:srgbClr val="000090"/>
                </a:solidFill>
              </a:rPr>
              <a:t>		</a:t>
            </a:r>
            <a:r>
              <a:rPr lang="en-US" altLang="zh-CN" sz="2000" dirty="0" err="1">
                <a:solidFill>
                  <a:srgbClr val="000090"/>
                </a:solidFill>
              </a:rPr>
              <a:t>cname</a:t>
            </a:r>
            <a:r>
              <a:rPr lang="en-US" altLang="zh-CN" sz="2000" dirty="0">
                <a:solidFill>
                  <a:srgbClr val="000090"/>
                </a:solidFill>
              </a:rPr>
              <a:t>  CHAR(30) NOT NULL</a:t>
            </a:r>
            <a:r>
              <a:rPr lang="en-US" altLang="zh-CN" sz="2000" dirty="0">
                <a:solidFill>
                  <a:srgbClr val="000090"/>
                </a:solidFill>
                <a:effectLst>
                  <a:outerShdw blurRad="38100" dist="38100" dir="2700000" algn="tl">
                    <a:srgbClr val="000000"/>
                  </a:outerShdw>
                </a:effectLst>
              </a:rPr>
              <a:t> </a:t>
            </a:r>
            <a:r>
              <a:rPr lang="en-US" altLang="zh-CN" sz="2000" dirty="0">
                <a:solidFill>
                  <a:srgbClr val="FF0000"/>
                </a:solidFill>
                <a:effectLst>
                  <a:outerShdw blurRad="38100" dist="38100" dir="2700000" algn="tl">
                    <a:srgbClr val="000000"/>
                  </a:outerShdw>
                </a:effectLst>
              </a:rPr>
              <a:t>UNIQUE</a:t>
            </a:r>
            <a:r>
              <a:rPr lang="en-US" altLang="zh-CN" sz="2000" dirty="0">
                <a:solidFill>
                  <a:srgbClr val="FF0000"/>
                </a:solidFill>
              </a:rPr>
              <a:t> </a:t>
            </a:r>
            <a:r>
              <a:rPr lang="en-US" altLang="zh-CN" sz="2000" dirty="0">
                <a:solidFill>
                  <a:srgbClr val="000090"/>
                </a:solidFill>
              </a:rPr>
              <a:t>,</a:t>
            </a:r>
          </a:p>
          <a:p>
            <a:pPr lvl="1">
              <a:lnSpc>
                <a:spcPct val="90000"/>
              </a:lnSpc>
              <a:spcBef>
                <a:spcPct val="20000"/>
              </a:spcBef>
              <a:buClr>
                <a:srgbClr val="FF6903"/>
              </a:buClr>
              <a:buSzPct val="75000"/>
              <a:buNone/>
            </a:pPr>
            <a:r>
              <a:rPr lang="en-US" altLang="zh-CN" sz="2000" dirty="0">
                <a:solidFill>
                  <a:srgbClr val="000090"/>
                </a:solidFill>
              </a:rPr>
              <a:t>		credit   SMALLINT,</a:t>
            </a:r>
          </a:p>
          <a:p>
            <a:pPr lvl="1">
              <a:lnSpc>
                <a:spcPct val="90000"/>
              </a:lnSpc>
              <a:spcBef>
                <a:spcPct val="20000"/>
              </a:spcBef>
              <a:buClr>
                <a:srgbClr val="FF6903"/>
              </a:buClr>
              <a:buSzPct val="75000"/>
              <a:buNone/>
            </a:pPr>
            <a:r>
              <a:rPr lang="en-US" altLang="zh-CN" sz="2000" dirty="0">
                <a:solidFill>
                  <a:srgbClr val="000090"/>
                </a:solidFill>
              </a:rPr>
              <a:t>		PRIMARY KEY (</a:t>
            </a:r>
            <a:r>
              <a:rPr lang="en-US" altLang="zh-CN" sz="2000" dirty="0" err="1">
                <a:solidFill>
                  <a:srgbClr val="000090"/>
                </a:solidFill>
              </a:rPr>
              <a:t>cno</a:t>
            </a:r>
            <a:r>
              <a:rPr lang="en-US" altLang="zh-CN" sz="2000" dirty="0">
                <a:solidFill>
                  <a:srgbClr val="000090"/>
                </a:solidFill>
              </a:rPr>
              <a:t>)</a:t>
            </a:r>
          </a:p>
          <a:p>
            <a:pPr lvl="1">
              <a:lnSpc>
                <a:spcPct val="90000"/>
              </a:lnSpc>
              <a:spcBef>
                <a:spcPct val="20000"/>
              </a:spcBef>
              <a:buClr>
                <a:srgbClr val="FF6903"/>
              </a:buClr>
              <a:buSzPct val="75000"/>
              <a:buNone/>
            </a:pPr>
            <a:r>
              <a:rPr lang="en-US" altLang="zh-CN" sz="2000" dirty="0">
                <a:solidFill>
                  <a:srgbClr val="000090"/>
                </a:solidFill>
              </a:rPr>
              <a:t>	) ;	/* </a:t>
            </a:r>
            <a:r>
              <a:rPr lang="zh-CN" altLang="en-US" sz="2000" dirty="0">
                <a:solidFill>
                  <a:srgbClr val="000090"/>
                </a:solidFill>
              </a:rPr>
              <a:t>列级约束 *</a:t>
            </a:r>
            <a:r>
              <a:rPr lang="en-US" altLang="zh-CN" sz="2000" dirty="0">
                <a:solidFill>
                  <a:srgbClr val="000090"/>
                </a:solidFill>
              </a:rPr>
              <a:t>/</a:t>
            </a:r>
          </a:p>
          <a:p>
            <a:pPr>
              <a:spcBef>
                <a:spcPts val="1224"/>
              </a:spcBef>
              <a:buNone/>
            </a:pPr>
            <a:r>
              <a:rPr lang="en-US" altLang="zh-CN" sz="2000" dirty="0">
                <a:solidFill>
                  <a:srgbClr val="0000FF"/>
                </a:solidFill>
              </a:rPr>
              <a:t>	</a:t>
            </a:r>
            <a:r>
              <a:rPr lang="zh-CN" altLang="en-US" sz="2000" dirty="0" smtClean="0">
                <a:solidFill>
                  <a:srgbClr val="0000FF"/>
                </a:solidFill>
              </a:rPr>
              <a:t>方法二：</a:t>
            </a:r>
            <a:r>
              <a:rPr lang="en-US" altLang="zh-CN" sz="2000" dirty="0" smtClean="0">
                <a:solidFill>
                  <a:srgbClr val="000090"/>
                </a:solidFill>
              </a:rPr>
              <a:t>CREATE  </a:t>
            </a:r>
            <a:r>
              <a:rPr lang="en-US" altLang="zh-CN" sz="2000" dirty="0">
                <a:solidFill>
                  <a:srgbClr val="000090"/>
                </a:solidFill>
              </a:rPr>
              <a:t>TABLE   COURSE (</a:t>
            </a:r>
          </a:p>
          <a:p>
            <a:pPr lvl="1">
              <a:lnSpc>
                <a:spcPct val="90000"/>
              </a:lnSpc>
              <a:spcBef>
                <a:spcPct val="20000"/>
              </a:spcBef>
              <a:buClr>
                <a:srgbClr val="FF6903"/>
              </a:buClr>
              <a:buSzPct val="75000"/>
              <a:buNone/>
            </a:pPr>
            <a:r>
              <a:rPr lang="en-US" altLang="zh-CN" sz="2000" dirty="0">
                <a:solidFill>
                  <a:srgbClr val="000090"/>
                </a:solidFill>
              </a:rPr>
              <a:t>		</a:t>
            </a:r>
            <a:r>
              <a:rPr lang="en-US" altLang="zh-CN" sz="2000" dirty="0" err="1">
                <a:solidFill>
                  <a:srgbClr val="000090"/>
                </a:solidFill>
              </a:rPr>
              <a:t>cno</a:t>
            </a:r>
            <a:r>
              <a:rPr lang="en-US" altLang="zh-CN" sz="2000" dirty="0">
                <a:solidFill>
                  <a:srgbClr val="000090"/>
                </a:solidFill>
              </a:rPr>
              <a:t>  CHAR(8),</a:t>
            </a:r>
          </a:p>
          <a:p>
            <a:pPr lvl="1">
              <a:lnSpc>
                <a:spcPct val="90000"/>
              </a:lnSpc>
              <a:spcBef>
                <a:spcPct val="20000"/>
              </a:spcBef>
              <a:buClr>
                <a:srgbClr val="FF6903"/>
              </a:buClr>
              <a:buSzPct val="75000"/>
              <a:buNone/>
            </a:pPr>
            <a:r>
              <a:rPr lang="en-US" altLang="zh-CN" sz="2000" dirty="0">
                <a:solidFill>
                  <a:srgbClr val="000090"/>
                </a:solidFill>
              </a:rPr>
              <a:t>		</a:t>
            </a:r>
            <a:r>
              <a:rPr lang="en-US" altLang="zh-CN" sz="2000" dirty="0" err="1">
                <a:solidFill>
                  <a:srgbClr val="000090"/>
                </a:solidFill>
              </a:rPr>
              <a:t>cname</a:t>
            </a:r>
            <a:r>
              <a:rPr lang="en-US" altLang="zh-CN" sz="2000" dirty="0">
                <a:solidFill>
                  <a:srgbClr val="000090"/>
                </a:solidFill>
              </a:rPr>
              <a:t>  CHAR(30) NOT NULL,</a:t>
            </a:r>
          </a:p>
          <a:p>
            <a:pPr lvl="1">
              <a:lnSpc>
                <a:spcPct val="90000"/>
              </a:lnSpc>
              <a:spcBef>
                <a:spcPct val="20000"/>
              </a:spcBef>
              <a:buClr>
                <a:srgbClr val="FF6903"/>
              </a:buClr>
              <a:buSzPct val="75000"/>
              <a:buNone/>
            </a:pPr>
            <a:r>
              <a:rPr lang="en-US" altLang="zh-CN" sz="2000" dirty="0">
                <a:solidFill>
                  <a:srgbClr val="000090"/>
                </a:solidFill>
              </a:rPr>
              <a:t>		credit   SMALLINT,</a:t>
            </a:r>
          </a:p>
          <a:p>
            <a:pPr lvl="1">
              <a:lnSpc>
                <a:spcPct val="90000"/>
              </a:lnSpc>
              <a:spcBef>
                <a:spcPct val="20000"/>
              </a:spcBef>
              <a:buClr>
                <a:srgbClr val="FF6903"/>
              </a:buClr>
              <a:buSzPct val="75000"/>
              <a:buNone/>
            </a:pPr>
            <a:r>
              <a:rPr lang="en-US" altLang="zh-CN" sz="2000" dirty="0">
                <a:solidFill>
                  <a:srgbClr val="000090"/>
                </a:solidFill>
              </a:rPr>
              <a:t>		PRIMARY KEY (</a:t>
            </a:r>
            <a:r>
              <a:rPr lang="en-US" altLang="zh-CN" sz="2000" dirty="0" err="1">
                <a:solidFill>
                  <a:srgbClr val="000090"/>
                </a:solidFill>
              </a:rPr>
              <a:t>cno</a:t>
            </a:r>
            <a:r>
              <a:rPr lang="en-US" altLang="zh-CN" sz="2000" dirty="0">
                <a:solidFill>
                  <a:srgbClr val="000090"/>
                </a:solidFill>
              </a:rPr>
              <a:t>),</a:t>
            </a:r>
          </a:p>
          <a:p>
            <a:pPr lvl="1">
              <a:lnSpc>
                <a:spcPct val="90000"/>
              </a:lnSpc>
              <a:spcBef>
                <a:spcPct val="20000"/>
              </a:spcBef>
              <a:buClr>
                <a:srgbClr val="FF6903"/>
              </a:buClr>
              <a:buSzPct val="75000"/>
              <a:buNone/>
            </a:pPr>
            <a:r>
              <a:rPr lang="en-US" altLang="zh-CN" sz="2000" dirty="0">
                <a:solidFill>
                  <a:srgbClr val="000090"/>
                </a:solidFill>
                <a:effectLst>
                  <a:outerShdw blurRad="38100" dist="38100" dir="2700000" algn="tl">
                    <a:srgbClr val="000000"/>
                  </a:outerShdw>
                </a:effectLst>
              </a:rPr>
              <a:t>		</a:t>
            </a:r>
            <a:r>
              <a:rPr lang="en-US" altLang="zh-CN" sz="2000" dirty="0">
                <a:solidFill>
                  <a:srgbClr val="FF0000"/>
                </a:solidFill>
                <a:effectLst>
                  <a:outerShdw blurRad="38100" dist="38100" dir="2700000" algn="tl">
                    <a:srgbClr val="000000"/>
                  </a:outerShdw>
                </a:effectLst>
              </a:rPr>
              <a:t>UNIQUE(</a:t>
            </a:r>
            <a:r>
              <a:rPr lang="en-US" altLang="zh-CN" sz="2000" dirty="0" err="1">
                <a:solidFill>
                  <a:srgbClr val="FF0000"/>
                </a:solidFill>
                <a:effectLst>
                  <a:outerShdw blurRad="38100" dist="38100" dir="2700000" algn="tl">
                    <a:srgbClr val="000000"/>
                  </a:outerShdw>
                </a:effectLst>
              </a:rPr>
              <a:t>cname</a:t>
            </a:r>
            <a:r>
              <a:rPr lang="en-US" altLang="zh-CN" sz="2000" dirty="0">
                <a:solidFill>
                  <a:srgbClr val="FF0000"/>
                </a:solidFill>
                <a:effectLst>
                  <a:outerShdw blurRad="38100" dist="38100" dir="2700000" algn="tl">
                    <a:srgbClr val="000000"/>
                  </a:outerShdw>
                </a:effectLst>
              </a:rPr>
              <a:t>)</a:t>
            </a:r>
            <a:endParaRPr lang="en-US" altLang="zh-CN" sz="2000" dirty="0">
              <a:solidFill>
                <a:srgbClr val="FF0000"/>
              </a:solidFill>
            </a:endParaRPr>
          </a:p>
          <a:p>
            <a:pPr lvl="1">
              <a:lnSpc>
                <a:spcPct val="90000"/>
              </a:lnSpc>
              <a:spcBef>
                <a:spcPct val="20000"/>
              </a:spcBef>
              <a:buClr>
                <a:srgbClr val="FF6903"/>
              </a:buClr>
              <a:buSzPct val="75000"/>
              <a:buNone/>
            </a:pPr>
            <a:r>
              <a:rPr lang="en-US" altLang="zh-CN" sz="2000" dirty="0">
                <a:solidFill>
                  <a:srgbClr val="000090"/>
                </a:solidFill>
              </a:rPr>
              <a:t>	) ;	/* </a:t>
            </a:r>
            <a:r>
              <a:rPr lang="zh-CN" altLang="en-US" sz="2000" dirty="0">
                <a:solidFill>
                  <a:srgbClr val="000090"/>
                </a:solidFill>
              </a:rPr>
              <a:t>表级约束 *</a:t>
            </a:r>
            <a:r>
              <a:rPr lang="en-US" altLang="zh-CN" sz="2000" dirty="0">
                <a:solidFill>
                  <a:srgbClr val="000090"/>
                </a:solidFill>
              </a:rPr>
              <a:t>/</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19</a:t>
            </a:fld>
            <a:endParaRPr lang="en-US" altLang="zh-CN"/>
          </a:p>
        </p:txBody>
      </p:sp>
    </p:spTree>
    <p:extLst>
      <p:ext uri="{BB962C8B-B14F-4D97-AF65-F5344CB8AC3E}">
        <p14:creationId xmlns:p14="http://schemas.microsoft.com/office/powerpoint/2010/main" val="1449111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linds(horizontal)">
                                      <p:cBhvr>
                                        <p:cTn id="47" dur="500"/>
                                        <p:tgtEl>
                                          <p:spTgt spid="3">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blinds(horizontal)">
                                      <p:cBhvr>
                                        <p:cTn id="50" dur="500"/>
                                        <p:tgtEl>
                                          <p:spTgt spid="3">
                                            <p:txEl>
                                              <p:pRg st="13" end="13"/>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blinds(horizontal)">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数据库完整性</a:t>
            </a:r>
            <a:endParaRPr lang="en-US" dirty="0"/>
          </a:p>
        </p:txBody>
      </p:sp>
      <p:sp>
        <p:nvSpPr>
          <p:cNvPr id="3" name="Content Placeholder 2"/>
          <p:cNvSpPr>
            <a:spLocks noGrp="1"/>
          </p:cNvSpPr>
          <p:nvPr>
            <p:ph idx="1"/>
          </p:nvPr>
        </p:nvSpPr>
        <p:spPr>
          <a:xfrm>
            <a:off x="685799" y="908720"/>
            <a:ext cx="8153261" cy="5263481"/>
          </a:xfrm>
        </p:spPr>
        <p:txBody>
          <a:bodyPr/>
          <a:lstStyle/>
          <a:p>
            <a:r>
              <a:rPr lang="zh-CN" altLang="en-US" sz="2400" dirty="0"/>
              <a:t>数据库的完</a:t>
            </a:r>
            <a:r>
              <a:rPr lang="zh-CN" altLang="en-US" sz="2400" dirty="0" smtClean="0"/>
              <a:t>整性：</a:t>
            </a:r>
            <a:endParaRPr lang="zh-CN" altLang="en-US" sz="2400" dirty="0"/>
          </a:p>
          <a:p>
            <a:pPr marL="274637" lvl="1" indent="0">
              <a:buNone/>
            </a:pPr>
            <a:r>
              <a:rPr lang="zh-CN" altLang="en-US" dirty="0"/>
              <a:t>数据的</a:t>
            </a:r>
            <a:r>
              <a:rPr lang="zh-CN" altLang="en-US" dirty="0">
                <a:solidFill>
                  <a:srgbClr val="FF0000"/>
                </a:solidFill>
              </a:rPr>
              <a:t>正确性</a:t>
            </a:r>
            <a:r>
              <a:rPr lang="zh-CN" altLang="en-US" dirty="0"/>
              <a:t>和</a:t>
            </a:r>
            <a:r>
              <a:rPr lang="zh-CN" altLang="en-US" dirty="0">
                <a:solidFill>
                  <a:srgbClr val="FF0000"/>
                </a:solidFill>
              </a:rPr>
              <a:t>相</a:t>
            </a:r>
            <a:r>
              <a:rPr lang="zh-CN" altLang="en-US" dirty="0" smtClean="0">
                <a:solidFill>
                  <a:srgbClr val="FF0000"/>
                </a:solidFill>
              </a:rPr>
              <a:t>容性</a:t>
            </a:r>
            <a:r>
              <a:rPr lang="zh-CN" altLang="en-US" dirty="0" smtClean="0">
                <a:solidFill>
                  <a:schemeClr val="tx2"/>
                </a:solidFill>
              </a:rPr>
              <a:t>。</a:t>
            </a:r>
            <a:endParaRPr lang="en-US" altLang="zh-CN" dirty="0" smtClean="0">
              <a:solidFill>
                <a:schemeClr val="tx2"/>
              </a:solidFill>
            </a:endParaRPr>
          </a:p>
          <a:p>
            <a:pPr lvl="1">
              <a:buClr>
                <a:srgbClr val="0000FF"/>
              </a:buClr>
              <a:buSzPct val="90000"/>
            </a:pPr>
            <a:r>
              <a:rPr lang="en-US" altLang="zh-CN" dirty="0" smtClean="0">
                <a:solidFill>
                  <a:srgbClr val="FF0066"/>
                </a:solidFill>
                <a:effectLst>
                  <a:outerShdw blurRad="38100" dist="38100" dir="2700000" algn="tl">
                    <a:srgbClr val="000000"/>
                  </a:outerShdw>
                </a:effectLst>
              </a:rPr>
              <a:t> </a:t>
            </a:r>
            <a:r>
              <a:rPr lang="zh-CN" altLang="en-US" dirty="0" smtClean="0">
                <a:solidFill>
                  <a:srgbClr val="FF0066"/>
                </a:solidFill>
                <a:effectLst>
                  <a:outerShdw blurRad="38100" dist="38100" dir="2700000" algn="tl">
                    <a:srgbClr val="000000"/>
                  </a:outerShdw>
                </a:effectLst>
              </a:rPr>
              <a:t>正确</a:t>
            </a:r>
            <a:r>
              <a:rPr lang="zh-CN" altLang="en-US" dirty="0">
                <a:solidFill>
                  <a:srgbClr val="FF0066"/>
                </a:solidFill>
                <a:effectLst>
                  <a:outerShdw blurRad="38100" dist="38100" dir="2700000" algn="tl">
                    <a:srgbClr val="000000"/>
                  </a:outerShdw>
                </a:effectLst>
              </a:rPr>
              <a:t>性</a:t>
            </a:r>
            <a:r>
              <a:rPr lang="zh-CN" altLang="en-US" dirty="0"/>
              <a:t>指数据库中数据与现实世界的实际情况是相符的。</a:t>
            </a:r>
          </a:p>
          <a:p>
            <a:pPr lvl="1">
              <a:buClr>
                <a:srgbClr val="0000FF"/>
              </a:buClr>
              <a:buSzPct val="90000"/>
            </a:pPr>
            <a:r>
              <a:rPr lang="en-US" altLang="zh-CN" dirty="0" smtClean="0">
                <a:solidFill>
                  <a:srgbClr val="FF0066"/>
                </a:solidFill>
              </a:rPr>
              <a:t> </a:t>
            </a:r>
            <a:r>
              <a:rPr lang="zh-CN" altLang="en-US" dirty="0" smtClean="0">
                <a:solidFill>
                  <a:srgbClr val="FF0066"/>
                </a:solidFill>
                <a:effectLst>
                  <a:outerShdw blurRad="38100" dist="38100" dir="2700000" algn="tl">
                    <a:srgbClr val="000000"/>
                  </a:outerShdw>
                </a:effectLst>
              </a:rPr>
              <a:t>相</a:t>
            </a:r>
            <a:r>
              <a:rPr lang="zh-CN" altLang="en-US" dirty="0">
                <a:solidFill>
                  <a:srgbClr val="FF0066"/>
                </a:solidFill>
                <a:effectLst>
                  <a:outerShdw blurRad="38100" dist="38100" dir="2700000" algn="tl">
                    <a:srgbClr val="000000"/>
                  </a:outerShdw>
                </a:effectLst>
              </a:rPr>
              <a:t>容性</a:t>
            </a:r>
            <a:r>
              <a:rPr lang="zh-CN" altLang="en-US" dirty="0"/>
              <a:t>指数据库中数据自身不存在自相矛盾的现象。</a:t>
            </a:r>
          </a:p>
          <a:p>
            <a:pPr lvl="1"/>
            <a:endParaRPr lang="zh-CN" altLang="en-US" dirty="0">
              <a:solidFill>
                <a:schemeClr val="tx2"/>
              </a:solidFill>
            </a:endParaRP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a:t>
            </a:fld>
            <a:endParaRPr lang="en-US" altLang="zh-CN"/>
          </a:p>
        </p:txBody>
      </p:sp>
      <p:grpSp>
        <p:nvGrpSpPr>
          <p:cNvPr id="6" name="Group 4"/>
          <p:cNvGrpSpPr>
            <a:grpSpLocks/>
          </p:cNvGrpSpPr>
          <p:nvPr/>
        </p:nvGrpSpPr>
        <p:grpSpPr bwMode="auto">
          <a:xfrm>
            <a:off x="1600200" y="3316288"/>
            <a:ext cx="5411788" cy="1786793"/>
            <a:chOff x="575" y="1325"/>
            <a:chExt cx="2088" cy="811"/>
          </a:xfrm>
        </p:grpSpPr>
        <p:sp>
          <p:nvSpPr>
            <p:cNvPr id="7" name="AutoShape 5"/>
            <p:cNvSpPr>
              <a:spLocks noChangeArrowheads="1"/>
            </p:cNvSpPr>
            <p:nvPr/>
          </p:nvSpPr>
          <p:spPr bwMode="auto">
            <a:xfrm>
              <a:off x="1799" y="1824"/>
              <a:ext cx="360" cy="312"/>
            </a:xfrm>
            <a:prstGeom prst="flowChartMagneticDisk">
              <a:avLst/>
            </a:prstGeom>
            <a:solidFill>
              <a:srgbClr val="FFFFFF"/>
            </a:solidFill>
            <a:ln w="9525">
              <a:solidFill>
                <a:srgbClr val="000000"/>
              </a:solidFill>
              <a:round/>
              <a:headEnd/>
              <a:tailEnd/>
            </a:ln>
          </p:spPr>
          <p:txBody>
            <a:bodyPr anchor="ctr"/>
            <a:lstStyle/>
            <a:p>
              <a:pPr eaLnBrk="0" hangingPunct="0"/>
              <a:r>
                <a:rPr kumimoji="0" lang="en-US" altLang="zh-CN" sz="2000">
                  <a:solidFill>
                    <a:schemeClr val="tx1"/>
                  </a:solidFill>
                  <a:ea typeface="宋体" charset="0"/>
                  <a:cs typeface="宋体" charset="0"/>
                </a:rPr>
                <a:t>A</a:t>
              </a:r>
              <a:r>
                <a:rPr kumimoji="0" lang="zh-CN" altLang="en-US" sz="2000">
                  <a:solidFill>
                    <a:schemeClr val="tx1"/>
                  </a:solidFill>
                  <a:ea typeface="宋体" charset="0"/>
                  <a:cs typeface="宋体" charset="0"/>
                </a:rPr>
                <a:t>＝</a:t>
              </a:r>
              <a:r>
                <a:rPr kumimoji="0" lang="en-US" altLang="zh-CN" sz="2000">
                  <a:solidFill>
                    <a:schemeClr val="tx1"/>
                  </a:solidFill>
                  <a:ea typeface="宋体" charset="0"/>
                  <a:cs typeface="宋体" charset="0"/>
                </a:rPr>
                <a:t>10</a:t>
              </a:r>
            </a:p>
          </p:txBody>
        </p:sp>
        <p:sp>
          <p:nvSpPr>
            <p:cNvPr id="8" name="AutoShape 6"/>
            <p:cNvSpPr>
              <a:spLocks noChangeArrowheads="1"/>
            </p:cNvSpPr>
            <p:nvPr/>
          </p:nvSpPr>
          <p:spPr bwMode="auto">
            <a:xfrm>
              <a:off x="575" y="1824"/>
              <a:ext cx="576" cy="312"/>
            </a:xfrm>
            <a:prstGeom prst="cloudCallout">
              <a:avLst>
                <a:gd name="adj1" fmla="val 169306"/>
                <a:gd name="adj2" fmla="val 14361"/>
              </a:avLst>
            </a:prstGeom>
            <a:solidFill>
              <a:srgbClr val="FFFFFF"/>
            </a:solidFill>
            <a:ln w="9525">
              <a:solidFill>
                <a:srgbClr val="000000"/>
              </a:solidFill>
              <a:round/>
              <a:headEnd/>
              <a:tailEnd/>
            </a:ln>
          </p:spPr>
          <p:txBody>
            <a:bodyPr anchor="ctr"/>
            <a:lstStyle/>
            <a:p>
              <a:pPr eaLnBrk="0" hangingPunct="0"/>
              <a:r>
                <a:rPr kumimoji="0" lang="en-US" altLang="zh-CN" sz="2000">
                  <a:solidFill>
                    <a:schemeClr val="tx1"/>
                  </a:solidFill>
                  <a:ea typeface="宋体" charset="0"/>
                  <a:cs typeface="宋体" charset="0"/>
                </a:rPr>
                <a:t>A</a:t>
              </a:r>
              <a:r>
                <a:rPr kumimoji="0" lang="zh-CN" altLang="en-US" sz="2000">
                  <a:solidFill>
                    <a:schemeClr val="tx1"/>
                  </a:solidFill>
                  <a:ea typeface="宋体" charset="0"/>
                  <a:cs typeface="宋体" charset="0"/>
                </a:rPr>
                <a:t>＝</a:t>
              </a:r>
              <a:r>
                <a:rPr kumimoji="0" lang="en-US" altLang="zh-CN" sz="2000">
                  <a:solidFill>
                    <a:schemeClr val="tx1"/>
                  </a:solidFill>
                  <a:ea typeface="宋体" charset="0"/>
                  <a:cs typeface="宋体" charset="0"/>
                </a:rPr>
                <a:t>10</a:t>
              </a:r>
            </a:p>
          </p:txBody>
        </p:sp>
        <p:sp>
          <p:nvSpPr>
            <p:cNvPr id="9" name="Rectangle 7"/>
            <p:cNvSpPr>
              <a:spLocks noChangeArrowheads="1"/>
            </p:cNvSpPr>
            <p:nvPr/>
          </p:nvSpPr>
          <p:spPr bwMode="auto">
            <a:xfrm>
              <a:off x="1295" y="1325"/>
              <a:ext cx="288" cy="187"/>
            </a:xfrm>
            <a:prstGeom prst="rect">
              <a:avLst/>
            </a:prstGeom>
            <a:solidFill>
              <a:srgbClr val="FFFFFF"/>
            </a:solidFill>
            <a:ln w="9525">
              <a:solidFill>
                <a:srgbClr val="000000"/>
              </a:solidFill>
              <a:miter lim="800000"/>
              <a:headEnd/>
              <a:tailEnd/>
            </a:ln>
          </p:spPr>
          <p:txBody>
            <a:bodyPr anchor="ctr"/>
            <a:lstStyle/>
            <a:p>
              <a:pPr eaLnBrk="0" hangingPunct="0"/>
              <a:r>
                <a:rPr kumimoji="0" lang="en-US" altLang="zh-CN" sz="2000">
                  <a:solidFill>
                    <a:schemeClr val="tx1"/>
                  </a:solidFill>
                  <a:ea typeface="宋体" charset="0"/>
                  <a:cs typeface="宋体" charset="0"/>
                </a:rPr>
                <a:t>U1</a:t>
              </a:r>
            </a:p>
          </p:txBody>
        </p:sp>
        <p:sp>
          <p:nvSpPr>
            <p:cNvPr id="10" name="Rectangle 8"/>
            <p:cNvSpPr>
              <a:spLocks noChangeArrowheads="1"/>
            </p:cNvSpPr>
            <p:nvPr/>
          </p:nvSpPr>
          <p:spPr bwMode="auto">
            <a:xfrm>
              <a:off x="2375" y="1325"/>
              <a:ext cx="288" cy="187"/>
            </a:xfrm>
            <a:prstGeom prst="rect">
              <a:avLst/>
            </a:prstGeom>
            <a:solidFill>
              <a:srgbClr val="FFFFFF"/>
            </a:solidFill>
            <a:ln w="9525">
              <a:solidFill>
                <a:srgbClr val="000000"/>
              </a:solidFill>
              <a:miter lim="800000"/>
              <a:headEnd/>
              <a:tailEnd/>
            </a:ln>
          </p:spPr>
          <p:txBody>
            <a:bodyPr anchor="ctr"/>
            <a:lstStyle/>
            <a:p>
              <a:pPr eaLnBrk="0" hangingPunct="0"/>
              <a:r>
                <a:rPr kumimoji="0" lang="en-US" altLang="zh-CN" sz="2000">
                  <a:solidFill>
                    <a:schemeClr val="tx1"/>
                  </a:solidFill>
                  <a:ea typeface="宋体" charset="0"/>
                  <a:cs typeface="宋体" charset="0"/>
                </a:rPr>
                <a:t>U3</a:t>
              </a:r>
            </a:p>
          </p:txBody>
        </p:sp>
        <p:sp>
          <p:nvSpPr>
            <p:cNvPr id="11" name="Rectangle 9"/>
            <p:cNvSpPr>
              <a:spLocks noChangeArrowheads="1"/>
            </p:cNvSpPr>
            <p:nvPr/>
          </p:nvSpPr>
          <p:spPr bwMode="auto">
            <a:xfrm>
              <a:off x="1871" y="1325"/>
              <a:ext cx="288" cy="187"/>
            </a:xfrm>
            <a:prstGeom prst="rect">
              <a:avLst/>
            </a:prstGeom>
            <a:solidFill>
              <a:srgbClr val="FFFFFF"/>
            </a:solidFill>
            <a:ln w="9525">
              <a:solidFill>
                <a:srgbClr val="000000"/>
              </a:solidFill>
              <a:miter lim="800000"/>
              <a:headEnd/>
              <a:tailEnd/>
            </a:ln>
          </p:spPr>
          <p:txBody>
            <a:bodyPr anchor="ctr"/>
            <a:lstStyle/>
            <a:p>
              <a:pPr eaLnBrk="0" hangingPunct="0"/>
              <a:r>
                <a:rPr kumimoji="0" lang="en-US" altLang="zh-CN" sz="2000">
                  <a:solidFill>
                    <a:schemeClr val="tx1"/>
                  </a:solidFill>
                  <a:ea typeface="宋体" charset="0"/>
                  <a:cs typeface="宋体" charset="0"/>
                </a:rPr>
                <a:t>U2</a:t>
              </a:r>
            </a:p>
          </p:txBody>
        </p:sp>
        <p:sp>
          <p:nvSpPr>
            <p:cNvPr id="12" name="Line 10"/>
            <p:cNvSpPr>
              <a:spLocks noChangeShapeType="1"/>
            </p:cNvSpPr>
            <p:nvPr/>
          </p:nvSpPr>
          <p:spPr bwMode="auto">
            <a:xfrm>
              <a:off x="1438" y="1513"/>
              <a:ext cx="505" cy="373"/>
            </a:xfrm>
            <a:prstGeom prst="line">
              <a:avLst/>
            </a:prstGeom>
            <a:noFill/>
            <a:ln w="9525">
              <a:solidFill>
                <a:srgbClr val="000000"/>
              </a:solidFill>
              <a:round/>
              <a:headEnd type="triangle" w="sm" len="lg"/>
              <a:tailEnd/>
            </a:ln>
            <a:extLst>
              <a:ext uri="{909E8E84-426E-40dd-AFC4-6F175D3DCCD1}">
                <a14:hiddenFill xmlns:a14="http://schemas.microsoft.com/office/drawing/2010/main">
                  <a:noFill/>
                </a14:hiddenFill>
              </a:ext>
            </a:extLst>
          </p:spPr>
          <p:txBody>
            <a:bodyPr anchor="ctr"/>
            <a:lstStyle/>
            <a:p>
              <a:endParaRPr lang="en-US"/>
            </a:p>
          </p:txBody>
        </p:sp>
        <p:sp>
          <p:nvSpPr>
            <p:cNvPr id="13" name="Line 11"/>
            <p:cNvSpPr>
              <a:spLocks noChangeShapeType="1"/>
            </p:cNvSpPr>
            <p:nvPr/>
          </p:nvSpPr>
          <p:spPr bwMode="auto">
            <a:xfrm flipH="1">
              <a:off x="2087" y="1512"/>
              <a:ext cx="432" cy="374"/>
            </a:xfrm>
            <a:prstGeom prst="line">
              <a:avLst/>
            </a:prstGeom>
            <a:noFill/>
            <a:ln w="9525">
              <a:solidFill>
                <a:srgbClr val="000000"/>
              </a:solidFill>
              <a:round/>
              <a:headEnd type="triangle" w="sm" len="lg"/>
              <a:tailEnd/>
            </a:ln>
            <a:extLst>
              <a:ext uri="{909E8E84-426E-40dd-AFC4-6F175D3DCCD1}">
                <a14:hiddenFill xmlns:a14="http://schemas.microsoft.com/office/drawing/2010/main">
                  <a:noFill/>
                </a14:hiddenFill>
              </a:ext>
            </a:extLst>
          </p:spPr>
          <p:txBody>
            <a:bodyPr anchor="ctr"/>
            <a:lstStyle/>
            <a:p>
              <a:endParaRPr lang="en-US"/>
            </a:p>
          </p:txBody>
        </p:sp>
        <p:sp>
          <p:nvSpPr>
            <p:cNvPr id="14" name="Line 12"/>
            <p:cNvSpPr>
              <a:spLocks noChangeShapeType="1"/>
            </p:cNvSpPr>
            <p:nvPr/>
          </p:nvSpPr>
          <p:spPr bwMode="auto">
            <a:xfrm>
              <a:off x="2015" y="1512"/>
              <a:ext cx="0" cy="374"/>
            </a:xfrm>
            <a:prstGeom prst="line">
              <a:avLst/>
            </a:prstGeom>
            <a:noFill/>
            <a:ln w="9525">
              <a:solidFill>
                <a:srgbClr val="000000"/>
              </a:solidFill>
              <a:round/>
              <a:headEnd type="triangle" w="sm" len="lg"/>
              <a:tailEnd/>
            </a:ln>
            <a:extLst>
              <a:ext uri="{909E8E84-426E-40dd-AFC4-6F175D3DCCD1}">
                <a14:hiddenFill xmlns:a14="http://schemas.microsoft.com/office/drawing/2010/main">
                  <a:noFill/>
                </a14:hiddenFill>
              </a:ext>
            </a:extLst>
          </p:spPr>
          <p:txBody>
            <a:bodyPr anchor="ctr"/>
            <a:lstStyle/>
            <a:p>
              <a:endParaRPr lang="en-US"/>
            </a:p>
          </p:txBody>
        </p:sp>
      </p:grpSp>
      <p:sp>
        <p:nvSpPr>
          <p:cNvPr id="15" name="Rectangle 13"/>
          <p:cNvSpPr>
            <a:spLocks noChangeArrowheads="1"/>
          </p:cNvSpPr>
          <p:nvPr/>
        </p:nvSpPr>
        <p:spPr bwMode="auto">
          <a:xfrm>
            <a:off x="925094" y="5455333"/>
            <a:ext cx="7521994" cy="646331"/>
          </a:xfrm>
          <a:prstGeom prst="rect">
            <a:avLst/>
          </a:prstGeom>
          <a:solidFill>
            <a:schemeClr val="accent1">
              <a:lumMod val="40000"/>
              <a:lumOff val="60000"/>
            </a:schemeClr>
          </a:solidFill>
          <a:ln>
            <a:solidFill>
              <a:srgbClr val="3366FF"/>
            </a:solidFill>
          </a:ln>
          <a:effectLst/>
          <a:extLst/>
        </p:spPr>
        <p:txBody>
          <a:bodyPr wrap="square">
            <a:spAutoFit/>
          </a:bodyPr>
          <a:lstStyle/>
          <a:p>
            <a:pPr algn="just"/>
            <a:r>
              <a:rPr lang="zh-CN" altLang="en-US" dirty="0">
                <a:solidFill>
                  <a:schemeClr val="tx1"/>
                </a:solidFill>
                <a:latin typeface="华文仿宋"/>
                <a:ea typeface="华文仿宋"/>
                <a:cs typeface="华文仿宋"/>
              </a:rPr>
              <a:t>若现实世界的</a:t>
            </a:r>
            <a:r>
              <a:rPr lang="en-US" altLang="zh-CN" dirty="0">
                <a:solidFill>
                  <a:schemeClr val="tx1"/>
                </a:solidFill>
                <a:latin typeface="华文仿宋"/>
                <a:ea typeface="华文仿宋"/>
                <a:cs typeface="华文仿宋"/>
              </a:rPr>
              <a:t>A</a:t>
            </a:r>
            <a:r>
              <a:rPr lang="zh-CN" altLang="en-US" dirty="0">
                <a:solidFill>
                  <a:schemeClr val="tx1"/>
                </a:solidFill>
                <a:latin typeface="华文仿宋"/>
                <a:ea typeface="华文仿宋"/>
                <a:cs typeface="华文仿宋"/>
              </a:rPr>
              <a:t>与</a:t>
            </a:r>
            <a:r>
              <a:rPr lang="en-US" altLang="zh-CN" dirty="0">
                <a:solidFill>
                  <a:schemeClr val="tx1"/>
                </a:solidFill>
                <a:latin typeface="华文仿宋"/>
                <a:ea typeface="华文仿宋"/>
                <a:cs typeface="华文仿宋"/>
              </a:rPr>
              <a:t>DB</a:t>
            </a:r>
            <a:r>
              <a:rPr lang="zh-CN" altLang="en-US" dirty="0">
                <a:solidFill>
                  <a:schemeClr val="tx1"/>
                </a:solidFill>
                <a:latin typeface="华文仿宋"/>
                <a:ea typeface="华文仿宋"/>
                <a:cs typeface="华文仿宋"/>
              </a:rPr>
              <a:t>中的</a:t>
            </a:r>
            <a:r>
              <a:rPr lang="en-US" altLang="zh-CN" dirty="0">
                <a:solidFill>
                  <a:schemeClr val="tx1"/>
                </a:solidFill>
                <a:latin typeface="华文仿宋"/>
                <a:ea typeface="华文仿宋"/>
                <a:cs typeface="华文仿宋"/>
              </a:rPr>
              <a:t>A</a:t>
            </a:r>
            <a:r>
              <a:rPr lang="zh-CN" altLang="en-US" dirty="0">
                <a:solidFill>
                  <a:schemeClr val="tx1"/>
                </a:solidFill>
                <a:latin typeface="华文仿宋"/>
                <a:ea typeface="华文仿宋"/>
                <a:cs typeface="华文仿宋"/>
              </a:rPr>
              <a:t>保持一致，</a:t>
            </a:r>
            <a:r>
              <a:rPr lang="zh-CN" altLang="en-US" dirty="0">
                <a:solidFill>
                  <a:srgbClr val="0000FF"/>
                </a:solidFill>
                <a:latin typeface="华文仿宋"/>
                <a:ea typeface="华文仿宋"/>
                <a:cs typeface="华文仿宋"/>
              </a:rPr>
              <a:t>且</a:t>
            </a:r>
            <a:r>
              <a:rPr lang="en-US" altLang="zh-CN" dirty="0">
                <a:solidFill>
                  <a:schemeClr val="tx1"/>
                </a:solidFill>
                <a:latin typeface="华文仿宋"/>
                <a:ea typeface="华文仿宋"/>
                <a:cs typeface="华文仿宋"/>
              </a:rPr>
              <a:t>U1</a:t>
            </a:r>
            <a:r>
              <a:rPr lang="zh-CN" altLang="en-US" dirty="0">
                <a:solidFill>
                  <a:schemeClr val="tx1"/>
                </a:solidFill>
                <a:latin typeface="华文仿宋"/>
                <a:ea typeface="华文仿宋"/>
                <a:cs typeface="华文仿宋"/>
              </a:rPr>
              <a:t>、</a:t>
            </a:r>
            <a:r>
              <a:rPr lang="en-US" altLang="zh-CN" dirty="0">
                <a:solidFill>
                  <a:schemeClr val="tx1"/>
                </a:solidFill>
                <a:latin typeface="华文仿宋"/>
                <a:ea typeface="华文仿宋"/>
                <a:cs typeface="华文仿宋"/>
              </a:rPr>
              <a:t>U2</a:t>
            </a:r>
            <a:r>
              <a:rPr lang="zh-CN" altLang="en-US" dirty="0">
                <a:solidFill>
                  <a:schemeClr val="tx1"/>
                </a:solidFill>
                <a:latin typeface="华文仿宋"/>
                <a:ea typeface="华文仿宋"/>
                <a:cs typeface="华文仿宋"/>
              </a:rPr>
              <a:t>、</a:t>
            </a:r>
            <a:r>
              <a:rPr lang="en-US" altLang="zh-CN" dirty="0">
                <a:solidFill>
                  <a:schemeClr val="tx1"/>
                </a:solidFill>
                <a:latin typeface="华文仿宋"/>
                <a:ea typeface="华文仿宋"/>
                <a:cs typeface="华文仿宋"/>
              </a:rPr>
              <a:t>U3</a:t>
            </a:r>
            <a:r>
              <a:rPr lang="zh-CN" altLang="en-US" dirty="0">
                <a:solidFill>
                  <a:schemeClr val="tx1"/>
                </a:solidFill>
                <a:latin typeface="华文仿宋"/>
                <a:ea typeface="华文仿宋"/>
                <a:cs typeface="华文仿宋"/>
              </a:rPr>
              <a:t>等所有用户从</a:t>
            </a:r>
            <a:r>
              <a:rPr lang="en-US" altLang="zh-CN" dirty="0">
                <a:solidFill>
                  <a:schemeClr val="tx1"/>
                </a:solidFill>
                <a:latin typeface="华文仿宋"/>
                <a:ea typeface="华文仿宋"/>
                <a:cs typeface="华文仿宋"/>
              </a:rPr>
              <a:t>DB</a:t>
            </a:r>
            <a:r>
              <a:rPr lang="zh-CN" altLang="en-US" dirty="0">
                <a:solidFill>
                  <a:schemeClr val="tx1"/>
                </a:solidFill>
                <a:latin typeface="华文仿宋"/>
                <a:ea typeface="华文仿宋"/>
                <a:cs typeface="华文仿宋"/>
              </a:rPr>
              <a:t>中查询的结果均为</a:t>
            </a:r>
            <a:r>
              <a:rPr lang="en-US" altLang="zh-CN" dirty="0">
                <a:solidFill>
                  <a:schemeClr val="tx1"/>
                </a:solidFill>
                <a:latin typeface="华文仿宋"/>
                <a:ea typeface="华文仿宋"/>
                <a:cs typeface="华文仿宋"/>
              </a:rPr>
              <a:t>10</a:t>
            </a:r>
            <a:r>
              <a:rPr lang="zh-CN" altLang="en-US" dirty="0">
                <a:solidFill>
                  <a:schemeClr val="tx1"/>
                </a:solidFill>
                <a:latin typeface="华文仿宋"/>
                <a:ea typeface="华文仿宋"/>
                <a:cs typeface="华文仿宋"/>
              </a:rPr>
              <a:t>，则称</a:t>
            </a:r>
            <a:r>
              <a:rPr lang="en-US" altLang="zh-CN" dirty="0">
                <a:solidFill>
                  <a:schemeClr val="tx1"/>
                </a:solidFill>
                <a:latin typeface="华文仿宋"/>
                <a:ea typeface="华文仿宋"/>
                <a:cs typeface="华文仿宋"/>
              </a:rPr>
              <a:t>A</a:t>
            </a:r>
            <a:r>
              <a:rPr lang="zh-CN" altLang="en-US" dirty="0">
                <a:solidFill>
                  <a:schemeClr val="tx1"/>
                </a:solidFill>
                <a:latin typeface="华文仿宋"/>
                <a:ea typeface="华文仿宋"/>
                <a:cs typeface="华文仿宋"/>
              </a:rPr>
              <a:t>具有完整性，否则就是不完整的。</a:t>
            </a:r>
          </a:p>
        </p:txBody>
      </p:sp>
    </p:spTree>
    <p:extLst>
      <p:ext uri="{BB962C8B-B14F-4D97-AF65-F5344CB8AC3E}">
        <p14:creationId xmlns:p14="http://schemas.microsoft.com/office/powerpoint/2010/main" val="3932359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5.3 </a:t>
            </a:r>
            <a:r>
              <a:rPr lang="zh-CN" altLang="en-US" dirty="0"/>
              <a:t>用户定义的完整性约束</a:t>
            </a:r>
            <a:endParaRPr lang="en-US" dirty="0"/>
          </a:p>
        </p:txBody>
      </p:sp>
      <p:sp>
        <p:nvSpPr>
          <p:cNvPr id="3" name="Content Placeholder 2"/>
          <p:cNvSpPr>
            <a:spLocks noGrp="1"/>
          </p:cNvSpPr>
          <p:nvPr>
            <p:ph idx="1"/>
          </p:nvPr>
        </p:nvSpPr>
        <p:spPr>
          <a:xfrm>
            <a:off x="685800" y="908720"/>
            <a:ext cx="7772400" cy="5602690"/>
          </a:xfrm>
        </p:spPr>
        <p:txBody>
          <a:bodyPr/>
          <a:lstStyle/>
          <a:p>
            <a:pPr algn="just">
              <a:spcBef>
                <a:spcPct val="20000"/>
              </a:spcBef>
              <a:buClr>
                <a:schemeClr val="tx2"/>
              </a:buClr>
              <a:buSzPct val="90000"/>
              <a:buNone/>
            </a:pPr>
            <a:r>
              <a:rPr lang="en-US" altLang="zh-CN" sz="2400" dirty="0">
                <a:solidFill>
                  <a:srgbClr val="0000FF"/>
                </a:solidFill>
              </a:rPr>
              <a:t>3</a:t>
            </a:r>
            <a:r>
              <a:rPr lang="zh-CN" altLang="en-US" sz="2400" dirty="0">
                <a:solidFill>
                  <a:srgbClr val="0000FF"/>
                </a:solidFill>
              </a:rPr>
              <a:t>）</a:t>
            </a:r>
            <a:r>
              <a:rPr lang="en-US" altLang="zh-CN" sz="2400" dirty="0">
                <a:solidFill>
                  <a:srgbClr val="0000FF"/>
                </a:solidFill>
              </a:rPr>
              <a:t>CHECK</a:t>
            </a:r>
            <a:r>
              <a:rPr lang="zh-CN" altLang="en-US" sz="2400" dirty="0">
                <a:solidFill>
                  <a:srgbClr val="0000FF"/>
                </a:solidFill>
              </a:rPr>
              <a:t>约束（列级</a:t>
            </a:r>
            <a:r>
              <a:rPr lang="en-US" altLang="zh-CN" sz="2400" dirty="0">
                <a:solidFill>
                  <a:srgbClr val="0000FF"/>
                </a:solidFill>
              </a:rPr>
              <a:t>/</a:t>
            </a:r>
            <a:r>
              <a:rPr lang="zh-CN" altLang="en-US" sz="2400" dirty="0">
                <a:solidFill>
                  <a:srgbClr val="0000FF"/>
                </a:solidFill>
              </a:rPr>
              <a:t>表级）</a:t>
            </a:r>
          </a:p>
          <a:p>
            <a:pPr lvl="1" algn="just">
              <a:spcBef>
                <a:spcPct val="20000"/>
              </a:spcBef>
              <a:buClr>
                <a:schemeClr val="tx2"/>
              </a:buClr>
              <a:buSzPct val="90000"/>
              <a:buNone/>
            </a:pPr>
            <a:r>
              <a:rPr lang="zh-CN" altLang="en-US" dirty="0"/>
              <a:t>检查一个属性或多个属性的取值是否满足一个布尔表达式。</a:t>
            </a:r>
          </a:p>
          <a:p>
            <a:pPr algn="just">
              <a:spcBef>
                <a:spcPts val="0"/>
              </a:spcBef>
              <a:buClr>
                <a:schemeClr val="tx2"/>
              </a:buClr>
              <a:buSzPct val="90000"/>
              <a:buNone/>
            </a:pPr>
            <a:r>
              <a:rPr lang="zh-CN" altLang="en-US" sz="2000" dirty="0" smtClean="0">
                <a:solidFill>
                  <a:srgbClr val="0000FF"/>
                </a:solidFill>
              </a:rPr>
              <a:t>方法一：</a:t>
            </a:r>
            <a:r>
              <a:rPr lang="en-US" altLang="zh-CN" sz="2000" dirty="0" smtClean="0">
                <a:solidFill>
                  <a:srgbClr val="000090"/>
                </a:solidFill>
              </a:rPr>
              <a:t>CREATE  </a:t>
            </a:r>
            <a:r>
              <a:rPr lang="en-US" altLang="zh-CN" sz="2000" dirty="0">
                <a:solidFill>
                  <a:srgbClr val="000090"/>
                </a:solidFill>
              </a:rPr>
              <a:t>TABLE   SC (</a:t>
            </a:r>
          </a:p>
          <a:p>
            <a:pPr lvl="1">
              <a:spcBef>
                <a:spcPts val="0"/>
              </a:spcBef>
              <a:buClr>
                <a:srgbClr val="FF6903"/>
              </a:buClr>
              <a:buSzPct val="75000"/>
              <a:buNone/>
            </a:pPr>
            <a:r>
              <a:rPr lang="en-US" altLang="zh-CN" sz="2000" dirty="0">
                <a:solidFill>
                  <a:srgbClr val="000090"/>
                </a:solidFill>
              </a:rPr>
              <a:t>	</a:t>
            </a:r>
            <a:r>
              <a:rPr lang="en-US" altLang="zh-CN" sz="2000" dirty="0" err="1">
                <a:solidFill>
                  <a:srgbClr val="000090"/>
                </a:solidFill>
              </a:rPr>
              <a:t>sno</a:t>
            </a:r>
            <a:r>
              <a:rPr lang="en-US" altLang="zh-CN" sz="2000" dirty="0">
                <a:solidFill>
                  <a:srgbClr val="000090"/>
                </a:solidFill>
                <a:ea typeface="黑体" charset="0"/>
              </a:rPr>
              <a:t>  CHAR(8),</a:t>
            </a:r>
            <a:r>
              <a:rPr lang="en-US" altLang="zh-CN" sz="2000" dirty="0">
                <a:solidFill>
                  <a:srgbClr val="000090"/>
                </a:solidFill>
              </a:rPr>
              <a:t> </a:t>
            </a:r>
          </a:p>
          <a:p>
            <a:pPr lvl="1">
              <a:spcBef>
                <a:spcPts val="0"/>
              </a:spcBef>
              <a:buClr>
                <a:srgbClr val="FF6903"/>
              </a:buClr>
              <a:buSzPct val="75000"/>
              <a:buNone/>
            </a:pPr>
            <a:r>
              <a:rPr lang="en-US" altLang="zh-CN" sz="2000" dirty="0">
                <a:solidFill>
                  <a:srgbClr val="000090"/>
                </a:solidFill>
              </a:rPr>
              <a:t>	</a:t>
            </a:r>
            <a:r>
              <a:rPr lang="en-US" altLang="zh-CN" sz="2000" dirty="0" err="1">
                <a:solidFill>
                  <a:srgbClr val="000090"/>
                </a:solidFill>
              </a:rPr>
              <a:t>cno</a:t>
            </a:r>
            <a:r>
              <a:rPr lang="en-US" altLang="zh-CN" sz="2000" dirty="0">
                <a:solidFill>
                  <a:srgbClr val="000090"/>
                </a:solidFill>
              </a:rPr>
              <a:t>  CHAR(8),</a:t>
            </a:r>
          </a:p>
          <a:p>
            <a:pPr lvl="1">
              <a:spcBef>
                <a:spcPts val="0"/>
              </a:spcBef>
              <a:buClr>
                <a:srgbClr val="FF6903"/>
              </a:buClr>
              <a:buSzPct val="75000"/>
              <a:buNone/>
            </a:pPr>
            <a:r>
              <a:rPr lang="en-US" altLang="zh-CN" sz="2000" dirty="0">
                <a:solidFill>
                  <a:srgbClr val="000090"/>
                </a:solidFill>
              </a:rPr>
              <a:t>	grade  SMALLINT </a:t>
            </a:r>
            <a:r>
              <a:rPr lang="en-US" altLang="zh-CN" sz="2000" dirty="0">
                <a:solidFill>
                  <a:srgbClr val="FF0066"/>
                </a:solidFill>
                <a:effectLst>
                  <a:outerShdw blurRad="38100" dist="38100" dir="2700000" algn="tl">
                    <a:srgbClr val="000000"/>
                  </a:outerShdw>
                </a:effectLst>
              </a:rPr>
              <a:t>CHECK(grade &lt;=100)</a:t>
            </a:r>
            <a:r>
              <a:rPr lang="en-US" altLang="zh-CN" sz="2000" dirty="0"/>
              <a:t>,</a:t>
            </a:r>
          </a:p>
          <a:p>
            <a:pPr lvl="1">
              <a:spcBef>
                <a:spcPts val="0"/>
              </a:spcBef>
              <a:buClr>
                <a:srgbClr val="FF6903"/>
              </a:buClr>
              <a:buSzPct val="75000"/>
              <a:buNone/>
            </a:pPr>
            <a:r>
              <a:rPr lang="en-US" altLang="zh-CN" sz="2000" dirty="0"/>
              <a:t>	</a:t>
            </a:r>
            <a:r>
              <a:rPr lang="en-US" altLang="zh-CN" sz="2000" dirty="0">
                <a:solidFill>
                  <a:srgbClr val="000090"/>
                </a:solidFill>
              </a:rPr>
              <a:t>……</a:t>
            </a:r>
          </a:p>
          <a:p>
            <a:pPr lvl="1">
              <a:spcBef>
                <a:spcPts val="0"/>
              </a:spcBef>
              <a:buClr>
                <a:srgbClr val="FF6903"/>
              </a:buClr>
              <a:buSzPct val="75000"/>
              <a:buNone/>
            </a:pPr>
            <a:r>
              <a:rPr lang="en-US" altLang="zh-CN" sz="2000" dirty="0">
                <a:solidFill>
                  <a:srgbClr val="000090"/>
                </a:solidFill>
              </a:rPr>
              <a:t>) ;	/* </a:t>
            </a:r>
            <a:r>
              <a:rPr lang="zh-CN" altLang="en-US" sz="2000" dirty="0">
                <a:solidFill>
                  <a:srgbClr val="000090"/>
                </a:solidFill>
              </a:rPr>
              <a:t>列级约束 *</a:t>
            </a:r>
            <a:r>
              <a:rPr lang="en-US" altLang="zh-CN" sz="2000" dirty="0">
                <a:solidFill>
                  <a:srgbClr val="000090"/>
                </a:solidFill>
              </a:rPr>
              <a:t>/</a:t>
            </a:r>
          </a:p>
          <a:p>
            <a:pPr>
              <a:spcBef>
                <a:spcPts val="0"/>
              </a:spcBef>
              <a:buClr>
                <a:srgbClr val="FF6903"/>
              </a:buClr>
              <a:buSzPct val="75000"/>
              <a:buNone/>
            </a:pPr>
            <a:r>
              <a:rPr lang="en-US" altLang="zh-CN" sz="2000" dirty="0">
                <a:solidFill>
                  <a:srgbClr val="000090"/>
                </a:solidFill>
              </a:rPr>
              <a:t>      </a:t>
            </a:r>
            <a:endParaRPr lang="en-US" altLang="zh-CN" sz="2000" dirty="0" smtClean="0">
              <a:solidFill>
                <a:srgbClr val="000090"/>
              </a:solidFill>
            </a:endParaRPr>
          </a:p>
          <a:p>
            <a:pPr>
              <a:spcBef>
                <a:spcPts val="0"/>
              </a:spcBef>
              <a:buClr>
                <a:srgbClr val="FF6903"/>
              </a:buClr>
              <a:buSzPct val="75000"/>
              <a:buNone/>
            </a:pPr>
            <a:r>
              <a:rPr lang="en-US" altLang="zh-CN" sz="2000" dirty="0">
                <a:solidFill>
                  <a:srgbClr val="000090"/>
                </a:solidFill>
              </a:rPr>
              <a:t> </a:t>
            </a:r>
            <a:r>
              <a:rPr lang="zh-CN" altLang="en-US" sz="2000" dirty="0" smtClean="0">
                <a:solidFill>
                  <a:srgbClr val="0000FF"/>
                </a:solidFill>
              </a:rPr>
              <a:t>方法二：</a:t>
            </a:r>
            <a:r>
              <a:rPr lang="en-US" altLang="zh-CN" sz="2000" dirty="0" smtClean="0">
                <a:solidFill>
                  <a:srgbClr val="000090"/>
                </a:solidFill>
              </a:rPr>
              <a:t>CREATE </a:t>
            </a:r>
            <a:r>
              <a:rPr lang="en-US" altLang="zh-CN" sz="2000" dirty="0">
                <a:solidFill>
                  <a:srgbClr val="000090"/>
                </a:solidFill>
              </a:rPr>
              <a:t>TABLE EMPLOYEE(</a:t>
            </a:r>
          </a:p>
          <a:p>
            <a:pPr>
              <a:spcBef>
                <a:spcPts val="0"/>
              </a:spcBef>
              <a:buClr>
                <a:srgbClr val="FF6903"/>
              </a:buClr>
              <a:buSzPct val="75000"/>
              <a:buNone/>
            </a:pPr>
            <a:r>
              <a:rPr lang="en-US" altLang="zh-CN" sz="2000" dirty="0">
                <a:solidFill>
                  <a:srgbClr val="000090"/>
                </a:solidFill>
              </a:rPr>
              <a:t>	</a:t>
            </a:r>
            <a:r>
              <a:rPr lang="en-US" altLang="zh-CN" sz="2000" dirty="0" smtClean="0">
                <a:solidFill>
                  <a:srgbClr val="000090"/>
                </a:solidFill>
              </a:rPr>
              <a:t>       …</a:t>
            </a:r>
            <a:r>
              <a:rPr lang="en-US" altLang="zh-CN" sz="2000" dirty="0">
                <a:solidFill>
                  <a:srgbClr val="000090"/>
                </a:solidFill>
              </a:rPr>
              <a:t>…</a:t>
            </a:r>
          </a:p>
          <a:p>
            <a:pPr lvl="1">
              <a:spcBef>
                <a:spcPts val="0"/>
              </a:spcBef>
              <a:buClr>
                <a:srgbClr val="FF6903"/>
              </a:buClr>
              <a:buSzPct val="75000"/>
              <a:buNone/>
            </a:pPr>
            <a:r>
              <a:rPr lang="en-US" altLang="zh-CN" sz="2000" dirty="0">
                <a:solidFill>
                  <a:srgbClr val="000090"/>
                </a:solidFill>
              </a:rPr>
              <a:t>	age SMALLINT,</a:t>
            </a:r>
          </a:p>
          <a:p>
            <a:pPr lvl="1">
              <a:spcBef>
                <a:spcPts val="0"/>
              </a:spcBef>
              <a:buClr>
                <a:srgbClr val="FF6903"/>
              </a:buClr>
              <a:buSzPct val="75000"/>
              <a:buNone/>
            </a:pPr>
            <a:r>
              <a:rPr lang="en-US" altLang="zh-CN" sz="2000" dirty="0">
                <a:solidFill>
                  <a:srgbClr val="000090"/>
                </a:solidFill>
              </a:rPr>
              <a:t>	</a:t>
            </a:r>
            <a:r>
              <a:rPr lang="en-US" altLang="zh-CN" sz="2000" dirty="0" err="1">
                <a:solidFill>
                  <a:srgbClr val="000090"/>
                </a:solidFill>
              </a:rPr>
              <a:t>work_year</a:t>
            </a:r>
            <a:r>
              <a:rPr lang="en-US" altLang="zh-CN" sz="2000" dirty="0">
                <a:solidFill>
                  <a:srgbClr val="000090"/>
                </a:solidFill>
              </a:rPr>
              <a:t> SMALLINT,</a:t>
            </a:r>
          </a:p>
          <a:p>
            <a:pPr lvl="1">
              <a:spcBef>
                <a:spcPts val="0"/>
              </a:spcBef>
              <a:buClr>
                <a:srgbClr val="FF6903"/>
              </a:buClr>
              <a:buSzPct val="75000"/>
              <a:buNone/>
            </a:pPr>
            <a:r>
              <a:rPr lang="en-US" altLang="zh-CN" sz="2000" dirty="0">
                <a:solidFill>
                  <a:srgbClr val="FF0066"/>
                </a:solidFill>
                <a:effectLst>
                  <a:outerShdw blurRad="38100" dist="38100" dir="2700000" algn="tl">
                    <a:srgbClr val="000000"/>
                  </a:outerShdw>
                </a:effectLst>
              </a:rPr>
              <a:t>	CHECK(age&gt;</a:t>
            </a:r>
            <a:r>
              <a:rPr lang="en-US" altLang="zh-CN" sz="2000" dirty="0" err="1">
                <a:solidFill>
                  <a:srgbClr val="FF0066"/>
                </a:solidFill>
                <a:effectLst>
                  <a:outerShdw blurRad="38100" dist="38100" dir="2700000" algn="tl">
                    <a:srgbClr val="000000"/>
                  </a:outerShdw>
                </a:effectLst>
              </a:rPr>
              <a:t>work_year</a:t>
            </a:r>
            <a:r>
              <a:rPr lang="en-US" altLang="zh-CN" sz="2000" dirty="0">
                <a:solidFill>
                  <a:srgbClr val="FF0066"/>
                </a:solidFill>
                <a:effectLst>
                  <a:outerShdw blurRad="38100" dist="38100" dir="2700000" algn="tl">
                    <a:srgbClr val="000000"/>
                  </a:outerShdw>
                </a:effectLst>
              </a:rPr>
              <a:t>)</a:t>
            </a:r>
            <a:r>
              <a:rPr lang="en-US" altLang="zh-CN" sz="2000" dirty="0"/>
              <a:t>,</a:t>
            </a:r>
          </a:p>
          <a:p>
            <a:pPr lvl="1">
              <a:spcBef>
                <a:spcPts val="0"/>
              </a:spcBef>
              <a:buClr>
                <a:srgbClr val="FF6903"/>
              </a:buClr>
              <a:buSzPct val="75000"/>
              <a:buNone/>
            </a:pPr>
            <a:r>
              <a:rPr lang="en-US" altLang="zh-CN" sz="2000" dirty="0" smtClean="0">
                <a:solidFill>
                  <a:srgbClr val="000090"/>
                </a:solidFill>
              </a:rPr>
              <a:t>   </a:t>
            </a:r>
            <a:r>
              <a:rPr lang="en-US" altLang="zh-CN" sz="2000" dirty="0">
                <a:solidFill>
                  <a:srgbClr val="000090"/>
                </a:solidFill>
              </a:rPr>
              <a:t>	……</a:t>
            </a:r>
          </a:p>
          <a:p>
            <a:pPr lvl="1">
              <a:spcBef>
                <a:spcPts val="0"/>
              </a:spcBef>
              <a:buClr>
                <a:srgbClr val="FF6903"/>
              </a:buClr>
              <a:buSzPct val="75000"/>
              <a:buNone/>
            </a:pPr>
            <a:r>
              <a:rPr lang="en-US" altLang="zh-CN" sz="2000" dirty="0">
                <a:solidFill>
                  <a:srgbClr val="000090"/>
                </a:solidFill>
              </a:rPr>
              <a:t>);	/* </a:t>
            </a:r>
            <a:r>
              <a:rPr lang="zh-CN" altLang="en-US" sz="2000" dirty="0">
                <a:solidFill>
                  <a:srgbClr val="000090"/>
                </a:solidFill>
              </a:rPr>
              <a:t>表级约束 *</a:t>
            </a:r>
            <a:r>
              <a:rPr lang="en-US" altLang="zh-CN" sz="2000" dirty="0">
                <a:solidFill>
                  <a:srgbClr val="000090"/>
                </a:solidFill>
              </a:rPr>
              <a:t>/</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20</a:t>
            </a:fld>
            <a:endParaRPr lang="en-US" altLang="zh-CN"/>
          </a:p>
        </p:txBody>
      </p:sp>
    </p:spTree>
    <p:extLst>
      <p:ext uri="{BB962C8B-B14F-4D97-AF65-F5344CB8AC3E}">
        <p14:creationId xmlns:p14="http://schemas.microsoft.com/office/powerpoint/2010/main" val="41263157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linds(horizontal)">
                                      <p:cBhvr>
                                        <p:cTn id="40" dur="500"/>
                                        <p:tgtEl>
                                          <p:spTgt spid="3">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linds(horizontal)">
                                      <p:cBhvr>
                                        <p:cTn id="43" dur="500"/>
                                        <p:tgtEl>
                                          <p:spTgt spid="3">
                                            <p:txEl>
                                              <p:pRg st="11" end="11"/>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blinds(horizontal)">
                                      <p:cBhvr>
                                        <p:cTn id="46" dur="500"/>
                                        <p:tgtEl>
                                          <p:spTgt spid="3">
                                            <p:txEl>
                                              <p:pRg st="12" end="12"/>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blinds(horizontal)">
                                      <p:cBhvr>
                                        <p:cTn id="49" dur="500"/>
                                        <p:tgtEl>
                                          <p:spTgt spid="3">
                                            <p:txEl>
                                              <p:pRg st="13" end="13"/>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blinds(horizontal)">
                                      <p:cBhvr>
                                        <p:cTn id="52" dur="500"/>
                                        <p:tgtEl>
                                          <p:spTgt spid="3">
                                            <p:txEl>
                                              <p:pRg st="14" end="14"/>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Effect transition="in" filter="blinds(horizontal)">
                                      <p:cBhvr>
                                        <p:cTn id="55"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5.4 </a:t>
            </a:r>
            <a:r>
              <a:rPr lang="zh-CN" altLang="en-US" dirty="0" smtClean="0"/>
              <a:t>完整性约束命名子句</a:t>
            </a:r>
            <a:endParaRPr lang="en-US" dirty="0"/>
          </a:p>
        </p:txBody>
      </p:sp>
      <p:sp>
        <p:nvSpPr>
          <p:cNvPr id="3" name="Content Placeholder 2"/>
          <p:cNvSpPr>
            <a:spLocks noGrp="1"/>
          </p:cNvSpPr>
          <p:nvPr>
            <p:ph idx="1"/>
          </p:nvPr>
        </p:nvSpPr>
        <p:spPr>
          <a:xfrm>
            <a:off x="685800" y="908720"/>
            <a:ext cx="7772400" cy="5263481"/>
          </a:xfrm>
        </p:spPr>
        <p:txBody>
          <a:bodyPr/>
          <a:lstStyle/>
          <a:p>
            <a:pPr>
              <a:lnSpc>
                <a:spcPct val="110000"/>
              </a:lnSpc>
              <a:spcBef>
                <a:spcPct val="20000"/>
              </a:spcBef>
              <a:buClr>
                <a:srgbClr val="0000FF"/>
              </a:buClr>
              <a:buSzPct val="90000"/>
              <a:buFont typeface="Wingdings" charset="0"/>
              <a:buChar char="v"/>
            </a:pPr>
            <a:r>
              <a:rPr lang="zh-CN" altLang="en-US" sz="2400" dirty="0"/>
              <a:t>完整性约束与列一样是关系模式的构成元素。</a:t>
            </a:r>
          </a:p>
          <a:p>
            <a:pPr>
              <a:lnSpc>
                <a:spcPct val="110000"/>
              </a:lnSpc>
              <a:spcBef>
                <a:spcPct val="20000"/>
              </a:spcBef>
              <a:buClr>
                <a:srgbClr val="0000FF"/>
              </a:buClr>
              <a:buSzPct val="90000"/>
              <a:buFont typeface="Wingdings" charset="0"/>
              <a:buChar char="v"/>
            </a:pPr>
            <a:r>
              <a:rPr lang="zh-CN" altLang="en-US" sz="2400" dirty="0" smtClean="0"/>
              <a:t>关</a:t>
            </a:r>
            <a:r>
              <a:rPr lang="zh-CN" altLang="en-US" sz="2400" dirty="0"/>
              <a:t>系中的列是必须命名的，但是约束却不一定要命名</a:t>
            </a:r>
            <a:r>
              <a:rPr lang="zh-CN" altLang="en-US" sz="2400" dirty="0" smtClean="0"/>
              <a:t>。</a:t>
            </a:r>
            <a:endParaRPr lang="en-US" altLang="zh-CN" sz="2400" dirty="0" smtClean="0"/>
          </a:p>
          <a:p>
            <a:pPr>
              <a:lnSpc>
                <a:spcPct val="110000"/>
              </a:lnSpc>
              <a:spcBef>
                <a:spcPct val="20000"/>
              </a:spcBef>
              <a:buClr>
                <a:srgbClr val="0000FF"/>
              </a:buClr>
              <a:buSzPct val="90000"/>
              <a:buFont typeface="Wingdings" charset="0"/>
              <a:buChar char="v"/>
            </a:pPr>
            <a:endParaRPr lang="en-US" altLang="zh-CN" sz="2400" dirty="0"/>
          </a:p>
          <a:p>
            <a:pPr>
              <a:lnSpc>
                <a:spcPct val="110000"/>
              </a:lnSpc>
              <a:spcBef>
                <a:spcPct val="20000"/>
              </a:spcBef>
              <a:buClr>
                <a:srgbClr val="0000FF"/>
              </a:buClr>
              <a:buSzPct val="90000"/>
              <a:buFont typeface="Wingdings" charset="0"/>
              <a:buChar char="v"/>
            </a:pPr>
            <a:endParaRPr lang="en-US" altLang="zh-CN" sz="2400" dirty="0" smtClean="0"/>
          </a:p>
          <a:p>
            <a:pPr>
              <a:lnSpc>
                <a:spcPct val="110000"/>
              </a:lnSpc>
              <a:spcBef>
                <a:spcPct val="20000"/>
              </a:spcBef>
              <a:buClr>
                <a:srgbClr val="0000FF"/>
              </a:buClr>
              <a:buSzPct val="90000"/>
              <a:buFont typeface="Wingdings" charset="0"/>
              <a:buChar char="v"/>
            </a:pPr>
            <a:endParaRPr lang="en-US" altLang="zh-CN" sz="2400" dirty="0"/>
          </a:p>
          <a:p>
            <a:pPr>
              <a:lnSpc>
                <a:spcPct val="110000"/>
              </a:lnSpc>
              <a:spcBef>
                <a:spcPct val="20000"/>
              </a:spcBef>
              <a:buClr>
                <a:srgbClr val="0000FF"/>
              </a:buClr>
              <a:buSzPct val="90000"/>
              <a:buFont typeface="Wingdings" charset="0"/>
              <a:buChar char="v"/>
            </a:pPr>
            <a:r>
              <a:rPr lang="en-US" altLang="zh-CN" sz="2400" dirty="0"/>
              <a:t> </a:t>
            </a:r>
            <a:r>
              <a:rPr lang="zh-CN" altLang="en-US" sz="2400" dirty="0"/>
              <a:t>如何给完整性约束命名</a:t>
            </a:r>
          </a:p>
          <a:p>
            <a:pPr>
              <a:lnSpc>
                <a:spcPct val="110000"/>
              </a:lnSpc>
              <a:spcBef>
                <a:spcPct val="20000"/>
              </a:spcBef>
              <a:buClr>
                <a:srgbClr val="0000FF"/>
              </a:buClr>
              <a:buSzPct val="90000"/>
              <a:buNone/>
            </a:pPr>
            <a:r>
              <a:rPr lang="zh-CN" altLang="en-US" sz="2400" dirty="0"/>
              <a:t>约束命名子句</a:t>
            </a:r>
          </a:p>
          <a:p>
            <a:pPr>
              <a:lnSpc>
                <a:spcPct val="110000"/>
              </a:lnSpc>
              <a:spcBef>
                <a:spcPct val="20000"/>
              </a:spcBef>
              <a:buClr>
                <a:srgbClr val="0000FF"/>
              </a:buClr>
              <a:buSzPct val="90000"/>
              <a:buNone/>
            </a:pPr>
            <a:r>
              <a:rPr lang="en-US" altLang="zh-CN" sz="2400" dirty="0">
                <a:solidFill>
                  <a:srgbClr val="FF0066"/>
                </a:solidFill>
                <a:effectLst>
                  <a:outerShdw blurRad="38100" dist="38100" dir="2700000" algn="tl">
                    <a:srgbClr val="000000"/>
                  </a:outerShdw>
                </a:effectLst>
              </a:rPr>
              <a:t>CONSTRAINT &lt;</a:t>
            </a:r>
            <a:r>
              <a:rPr lang="zh-CN" altLang="en-US" sz="2400" dirty="0">
                <a:solidFill>
                  <a:srgbClr val="FF0066"/>
                </a:solidFill>
                <a:effectLst>
                  <a:outerShdw blurRad="38100" dist="38100" dir="2700000" algn="tl">
                    <a:srgbClr val="000000"/>
                  </a:outerShdw>
                </a:effectLst>
              </a:rPr>
              <a:t>约束名</a:t>
            </a:r>
            <a:r>
              <a:rPr lang="en-US" altLang="zh-CN" sz="2400" dirty="0">
                <a:solidFill>
                  <a:srgbClr val="FF0066"/>
                </a:solidFill>
                <a:effectLst>
                  <a:outerShdw blurRad="38100" dist="38100" dir="2700000" algn="tl">
                    <a:srgbClr val="000000"/>
                  </a:outerShdw>
                </a:effectLst>
              </a:rPr>
              <a:t>&gt; &lt;</a:t>
            </a:r>
            <a:r>
              <a:rPr lang="zh-CN" altLang="en-US" sz="2400" dirty="0">
                <a:solidFill>
                  <a:srgbClr val="FF0066"/>
                </a:solidFill>
                <a:effectLst>
                  <a:outerShdw blurRad="38100" dist="38100" dir="2700000" algn="tl">
                    <a:srgbClr val="000000"/>
                  </a:outerShdw>
                </a:effectLst>
              </a:rPr>
              <a:t>约束说明</a:t>
            </a:r>
            <a:r>
              <a:rPr lang="en-US" altLang="zh-CN" sz="2400" dirty="0">
                <a:solidFill>
                  <a:srgbClr val="FF0066"/>
                </a:solidFill>
                <a:effectLst>
                  <a:outerShdw blurRad="38100" dist="38100" dir="2700000" algn="tl">
                    <a:srgbClr val="000000"/>
                  </a:outerShdw>
                </a:effectLst>
              </a:rPr>
              <a:t>&gt;</a:t>
            </a:r>
          </a:p>
          <a:p>
            <a:pPr>
              <a:lnSpc>
                <a:spcPct val="110000"/>
              </a:lnSpc>
              <a:spcBef>
                <a:spcPct val="20000"/>
              </a:spcBef>
              <a:buClr>
                <a:srgbClr val="0000FF"/>
              </a:buClr>
              <a:buSzPct val="90000"/>
              <a:buNone/>
            </a:pPr>
            <a:r>
              <a:rPr lang="zh-CN" altLang="en-US" sz="2400" dirty="0"/>
              <a:t>其中，</a:t>
            </a:r>
            <a:r>
              <a:rPr lang="en-US" altLang="zh-CN" sz="2400" dirty="0"/>
              <a:t>&lt;</a:t>
            </a:r>
            <a:r>
              <a:rPr lang="zh-CN" altLang="en-US" sz="2400" dirty="0"/>
              <a:t>约束说明</a:t>
            </a:r>
            <a:r>
              <a:rPr lang="en-US" altLang="zh-CN" sz="2400" dirty="0"/>
              <a:t>&gt; </a:t>
            </a:r>
            <a:r>
              <a:rPr lang="zh-CN" altLang="en-US" sz="2400" dirty="0"/>
              <a:t>可以是</a:t>
            </a:r>
            <a:r>
              <a:rPr lang="en-US" altLang="zh-CN" sz="2400" dirty="0">
                <a:solidFill>
                  <a:srgbClr val="0000FF"/>
                </a:solidFill>
              </a:rPr>
              <a:t>PRIMARY KEY</a:t>
            </a:r>
            <a:r>
              <a:rPr lang="zh-CN" altLang="en-US" sz="2400" dirty="0">
                <a:solidFill>
                  <a:srgbClr val="0000FF"/>
                </a:solidFill>
              </a:rPr>
              <a:t>子句，</a:t>
            </a:r>
            <a:r>
              <a:rPr lang="en-US" altLang="zh-CN" sz="2400" dirty="0">
                <a:solidFill>
                  <a:srgbClr val="0000FF"/>
                </a:solidFill>
              </a:rPr>
              <a:t>FOREING KEY </a:t>
            </a:r>
            <a:r>
              <a:rPr lang="zh-CN" altLang="en-US" sz="2400" dirty="0">
                <a:solidFill>
                  <a:srgbClr val="0000FF"/>
                </a:solidFill>
              </a:rPr>
              <a:t>子句，</a:t>
            </a:r>
            <a:r>
              <a:rPr lang="en-US" altLang="zh-CN" sz="2400" dirty="0">
                <a:solidFill>
                  <a:srgbClr val="0000FF"/>
                </a:solidFill>
              </a:rPr>
              <a:t>NOT NULL</a:t>
            </a:r>
            <a:r>
              <a:rPr lang="zh-CN" altLang="en-US" sz="2400" dirty="0">
                <a:solidFill>
                  <a:srgbClr val="0000FF"/>
                </a:solidFill>
              </a:rPr>
              <a:t>子句，</a:t>
            </a:r>
            <a:r>
              <a:rPr lang="en-US" altLang="zh-CN" sz="2400" dirty="0">
                <a:solidFill>
                  <a:srgbClr val="0000FF"/>
                </a:solidFill>
              </a:rPr>
              <a:t>UNIQUE</a:t>
            </a:r>
            <a:r>
              <a:rPr lang="zh-CN" altLang="en-US" sz="2400" dirty="0">
                <a:solidFill>
                  <a:srgbClr val="0000FF"/>
                </a:solidFill>
              </a:rPr>
              <a:t>子句和</a:t>
            </a:r>
            <a:r>
              <a:rPr lang="en-US" altLang="zh-CN" sz="2400" dirty="0">
                <a:solidFill>
                  <a:srgbClr val="0000FF"/>
                </a:solidFill>
              </a:rPr>
              <a:t>CHECK</a:t>
            </a:r>
            <a:r>
              <a:rPr lang="zh-CN" altLang="en-US" sz="2400" dirty="0">
                <a:solidFill>
                  <a:srgbClr val="0000FF"/>
                </a:solidFill>
              </a:rPr>
              <a:t>子句</a:t>
            </a:r>
            <a:r>
              <a:rPr lang="zh-CN" altLang="en-US" sz="2400" dirty="0"/>
              <a:t>。</a:t>
            </a:r>
          </a:p>
          <a:p>
            <a:pPr>
              <a:lnSpc>
                <a:spcPct val="110000"/>
              </a:lnSpc>
              <a:spcBef>
                <a:spcPct val="20000"/>
              </a:spcBef>
              <a:buClr>
                <a:srgbClr val="0000FF"/>
              </a:buClr>
              <a:buSzPct val="90000"/>
              <a:buFont typeface="Wingdings" charset="0"/>
              <a:buChar char="v"/>
            </a:pPr>
            <a:endParaRPr lang="zh-CN" altLang="en-US" sz="2400" dirty="0"/>
          </a:p>
          <a:p>
            <a:pPr>
              <a:lnSpc>
                <a:spcPct val="110000"/>
              </a:lnSpc>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21</a:t>
            </a:fld>
            <a:endParaRPr lang="en-US" altLang="zh-CN"/>
          </a:p>
        </p:txBody>
      </p:sp>
      <p:sp>
        <p:nvSpPr>
          <p:cNvPr id="6" name="Rectangle 2062"/>
          <p:cNvSpPr>
            <a:spLocks noChangeArrowheads="1"/>
          </p:cNvSpPr>
          <p:nvPr/>
        </p:nvSpPr>
        <p:spPr bwMode="auto">
          <a:xfrm>
            <a:off x="685801" y="1987550"/>
            <a:ext cx="7761288" cy="830997"/>
          </a:xfrm>
          <a:prstGeom prst="rect">
            <a:avLst/>
          </a:prstGeom>
          <a:solidFill>
            <a:srgbClr val="D8E5E5"/>
          </a:solidFill>
          <a:ln w="9525">
            <a:solidFill>
              <a:srgbClr val="FF0000"/>
            </a:solidFill>
            <a:miter lim="800000"/>
            <a:headEnd/>
            <a:tailEnd/>
          </a:ln>
          <a:effectLst/>
          <a:extLst/>
        </p:spPr>
        <p:txBody>
          <a:bodyPr wrap="square">
            <a:spAutoFit/>
          </a:bodyPr>
          <a:lstStyle/>
          <a:p>
            <a:pPr algn="just">
              <a:spcBef>
                <a:spcPct val="20000"/>
              </a:spcBef>
            </a:pPr>
            <a:r>
              <a:rPr lang="zh-CN" altLang="en-US" sz="2400" dirty="0">
                <a:solidFill>
                  <a:srgbClr val="FF0000"/>
                </a:solidFill>
              </a:rPr>
              <a:t>思考：为什么列必须命名而约束可以不命名？约束不命名可能带来什么问题？</a:t>
            </a:r>
          </a:p>
        </p:txBody>
      </p:sp>
    </p:spTree>
    <p:extLst>
      <p:ext uri="{BB962C8B-B14F-4D97-AF65-F5344CB8AC3E}">
        <p14:creationId xmlns:p14="http://schemas.microsoft.com/office/powerpoint/2010/main" val="1394045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ct val="20000"/>
              </a:spcBef>
              <a:buClr>
                <a:srgbClr val="0000FF"/>
              </a:buClr>
              <a:buSzPct val="90000"/>
              <a:buNone/>
            </a:pPr>
            <a:r>
              <a:rPr lang="zh-CN" altLang="en-US" sz="2400" dirty="0">
                <a:latin typeface="Arial Narrow"/>
                <a:cs typeface="Arial Narrow"/>
              </a:rPr>
              <a:t>在</a:t>
            </a:r>
            <a:r>
              <a:rPr lang="en-US" altLang="zh-CN" sz="2400" dirty="0">
                <a:latin typeface="Arial Narrow"/>
                <a:cs typeface="Arial Narrow"/>
              </a:rPr>
              <a:t>CREATE TABLE</a:t>
            </a:r>
            <a:r>
              <a:rPr lang="zh-CN" altLang="en-US" sz="2400" dirty="0">
                <a:latin typeface="Arial Narrow"/>
                <a:cs typeface="Arial Narrow"/>
              </a:rPr>
              <a:t>语句中使用</a:t>
            </a:r>
            <a:r>
              <a:rPr lang="zh-CN" altLang="en-US" sz="2400" u="sng" dirty="0">
                <a:solidFill>
                  <a:srgbClr val="0000FF"/>
                </a:solidFill>
                <a:latin typeface="Arial Narrow"/>
                <a:cs typeface="Arial Narrow"/>
              </a:rPr>
              <a:t>约束命名子句</a:t>
            </a:r>
            <a:r>
              <a:rPr lang="zh-CN" altLang="en-US" sz="2400" dirty="0">
                <a:latin typeface="Arial Narrow"/>
                <a:cs typeface="Arial Narrow"/>
              </a:rPr>
              <a:t>为约束命名：</a:t>
            </a:r>
          </a:p>
          <a:p>
            <a:pPr>
              <a:spcBef>
                <a:spcPct val="20000"/>
              </a:spcBef>
              <a:buClr>
                <a:srgbClr val="0000FF"/>
              </a:buClr>
              <a:buSzPct val="90000"/>
              <a:buNone/>
            </a:pPr>
            <a:r>
              <a:rPr lang="en-US" altLang="zh-CN" sz="2400" dirty="0" smtClean="0">
                <a:solidFill>
                  <a:srgbClr val="000090"/>
                </a:solidFill>
                <a:latin typeface="Arial Narrow"/>
                <a:cs typeface="Arial Narrow"/>
              </a:rPr>
              <a:t>CREATE  </a:t>
            </a:r>
            <a:r>
              <a:rPr lang="en-US" altLang="zh-CN" sz="2400" dirty="0">
                <a:solidFill>
                  <a:srgbClr val="000090"/>
                </a:solidFill>
                <a:latin typeface="Arial Narrow"/>
                <a:cs typeface="Arial Narrow"/>
              </a:rPr>
              <a:t>TABLE   SC (</a:t>
            </a:r>
          </a:p>
          <a:p>
            <a:pPr>
              <a:spcBef>
                <a:spcPct val="20000"/>
              </a:spcBef>
              <a:buClr>
                <a:srgbClr val="0000FF"/>
              </a:buClr>
              <a:buSzPct val="90000"/>
              <a:buNone/>
            </a:pPr>
            <a:r>
              <a:rPr lang="en-US" altLang="zh-CN" sz="2400" dirty="0">
                <a:solidFill>
                  <a:srgbClr val="000090"/>
                </a:solidFill>
                <a:latin typeface="Arial Narrow"/>
                <a:cs typeface="Arial Narrow"/>
              </a:rPr>
              <a:t>	</a:t>
            </a:r>
            <a:r>
              <a:rPr lang="en-US" altLang="zh-CN" sz="2400" dirty="0" err="1">
                <a:solidFill>
                  <a:srgbClr val="000090"/>
                </a:solidFill>
                <a:latin typeface="Arial Narrow"/>
                <a:cs typeface="Arial Narrow"/>
              </a:rPr>
              <a:t>sno</a:t>
            </a:r>
            <a:r>
              <a:rPr lang="en-US" altLang="zh-CN" sz="2400" dirty="0">
                <a:solidFill>
                  <a:srgbClr val="000090"/>
                </a:solidFill>
                <a:latin typeface="Arial Narrow"/>
                <a:cs typeface="Arial Narrow"/>
              </a:rPr>
              <a:t>  CHAR(8), </a:t>
            </a:r>
          </a:p>
          <a:p>
            <a:pPr>
              <a:spcBef>
                <a:spcPct val="20000"/>
              </a:spcBef>
              <a:buClr>
                <a:srgbClr val="0000FF"/>
              </a:buClr>
              <a:buSzPct val="90000"/>
              <a:buNone/>
            </a:pPr>
            <a:r>
              <a:rPr lang="en-US" altLang="zh-CN" sz="2400" dirty="0">
                <a:solidFill>
                  <a:srgbClr val="000090"/>
                </a:solidFill>
                <a:latin typeface="Arial Narrow"/>
                <a:cs typeface="Arial Narrow"/>
              </a:rPr>
              <a:t>	</a:t>
            </a:r>
            <a:r>
              <a:rPr lang="en-US" altLang="zh-CN" sz="2400" dirty="0" err="1">
                <a:solidFill>
                  <a:srgbClr val="000090"/>
                </a:solidFill>
                <a:latin typeface="Arial Narrow"/>
                <a:cs typeface="Arial Narrow"/>
              </a:rPr>
              <a:t>cno</a:t>
            </a:r>
            <a:r>
              <a:rPr lang="en-US" altLang="zh-CN" sz="2400" dirty="0">
                <a:solidFill>
                  <a:srgbClr val="000090"/>
                </a:solidFill>
                <a:latin typeface="Arial Narrow"/>
                <a:cs typeface="Arial Narrow"/>
              </a:rPr>
              <a:t>  CHAR(8),</a:t>
            </a:r>
          </a:p>
          <a:p>
            <a:pPr>
              <a:spcBef>
                <a:spcPct val="20000"/>
              </a:spcBef>
              <a:buClr>
                <a:srgbClr val="0000FF"/>
              </a:buClr>
              <a:buSzPct val="90000"/>
              <a:buNone/>
            </a:pPr>
            <a:r>
              <a:rPr lang="en-US" altLang="zh-CN" sz="2400" dirty="0">
                <a:solidFill>
                  <a:srgbClr val="000090"/>
                </a:solidFill>
                <a:latin typeface="Arial Narrow"/>
                <a:cs typeface="Arial Narrow"/>
              </a:rPr>
              <a:t>	grade  SMALLINT</a:t>
            </a:r>
          </a:p>
          <a:p>
            <a:pPr>
              <a:spcBef>
                <a:spcPct val="20000"/>
              </a:spcBef>
              <a:buClr>
                <a:srgbClr val="0000FF"/>
              </a:buClr>
              <a:buSzPct val="90000"/>
              <a:buNone/>
            </a:pPr>
            <a:r>
              <a:rPr lang="en-US" altLang="zh-CN" sz="2400" dirty="0">
                <a:latin typeface="Arial Narrow"/>
                <a:cs typeface="Arial Narrow"/>
              </a:rPr>
              <a:t>	</a:t>
            </a:r>
            <a:r>
              <a:rPr lang="en-US" altLang="zh-CN" sz="2400" dirty="0">
                <a:solidFill>
                  <a:srgbClr val="FF0066"/>
                </a:solidFill>
                <a:effectLst>
                  <a:outerShdw blurRad="38100" dist="38100" dir="2700000" algn="tl">
                    <a:srgbClr val="000000"/>
                  </a:outerShdw>
                </a:effectLst>
                <a:latin typeface="Arial Narrow"/>
                <a:cs typeface="Arial Narrow"/>
              </a:rPr>
              <a:t>CONSTRAINT C1 </a:t>
            </a:r>
            <a:r>
              <a:rPr lang="en-US" altLang="zh-CN" sz="2400" dirty="0">
                <a:latin typeface="Arial Narrow"/>
                <a:cs typeface="Arial Narrow"/>
              </a:rPr>
              <a:t>CHECK(grade&lt;=100),</a:t>
            </a:r>
          </a:p>
          <a:p>
            <a:pPr>
              <a:spcBef>
                <a:spcPct val="20000"/>
              </a:spcBef>
              <a:buClr>
                <a:srgbClr val="0000FF"/>
              </a:buClr>
              <a:buSzPct val="90000"/>
              <a:buNone/>
            </a:pPr>
            <a:r>
              <a:rPr lang="en-US" altLang="zh-CN" sz="2400" dirty="0">
                <a:latin typeface="Arial Narrow"/>
                <a:cs typeface="Arial Narrow"/>
              </a:rPr>
              <a:t>	</a:t>
            </a:r>
            <a:r>
              <a:rPr lang="en-US" altLang="zh-CN" sz="2400" dirty="0">
                <a:solidFill>
                  <a:srgbClr val="FF0066"/>
                </a:solidFill>
                <a:effectLst>
                  <a:outerShdw blurRad="38100" dist="38100" dir="2700000" algn="tl">
                    <a:srgbClr val="000000"/>
                  </a:outerShdw>
                </a:effectLst>
                <a:latin typeface="Arial Narrow"/>
                <a:cs typeface="Arial Narrow"/>
              </a:rPr>
              <a:t>CONSTRANT PK </a:t>
            </a:r>
            <a:r>
              <a:rPr lang="en-US" altLang="zh-CN" sz="2400" dirty="0">
                <a:latin typeface="Arial Narrow"/>
                <a:cs typeface="Arial Narrow"/>
              </a:rPr>
              <a:t>PRIMARY KEY(</a:t>
            </a:r>
            <a:r>
              <a:rPr lang="en-US" altLang="zh-CN" sz="2400" dirty="0" err="1">
                <a:latin typeface="Arial Narrow"/>
                <a:cs typeface="Arial Narrow"/>
              </a:rPr>
              <a:t>sno</a:t>
            </a:r>
            <a:r>
              <a:rPr lang="en-US" altLang="zh-CN" sz="2400" dirty="0">
                <a:latin typeface="Arial Narrow"/>
                <a:cs typeface="Arial Narrow"/>
              </a:rPr>
              <a:t>, </a:t>
            </a:r>
            <a:r>
              <a:rPr lang="en-US" altLang="zh-CN" sz="2400" dirty="0" err="1">
                <a:latin typeface="Arial Narrow"/>
                <a:cs typeface="Arial Narrow"/>
              </a:rPr>
              <a:t>cno</a:t>
            </a:r>
            <a:r>
              <a:rPr lang="en-US" altLang="zh-CN" sz="2400" dirty="0">
                <a:latin typeface="Arial Narrow"/>
                <a:cs typeface="Arial Narrow"/>
              </a:rPr>
              <a:t>), </a:t>
            </a:r>
          </a:p>
          <a:p>
            <a:pPr>
              <a:spcBef>
                <a:spcPct val="20000"/>
              </a:spcBef>
              <a:buClr>
                <a:srgbClr val="0000FF"/>
              </a:buClr>
              <a:buSzPct val="90000"/>
              <a:buNone/>
            </a:pPr>
            <a:r>
              <a:rPr lang="en-US" altLang="zh-CN" sz="2400" dirty="0">
                <a:solidFill>
                  <a:srgbClr val="FF0066"/>
                </a:solidFill>
                <a:effectLst>
                  <a:outerShdw blurRad="38100" dist="38100" dir="2700000" algn="tl">
                    <a:srgbClr val="000000"/>
                  </a:outerShdw>
                </a:effectLst>
                <a:latin typeface="Arial Narrow"/>
                <a:cs typeface="Arial Narrow"/>
              </a:rPr>
              <a:t>	CONSTRANT FK1 </a:t>
            </a:r>
            <a:r>
              <a:rPr lang="en-US" altLang="zh-CN" sz="2400" dirty="0">
                <a:latin typeface="Arial Narrow"/>
                <a:cs typeface="Arial Narrow"/>
              </a:rPr>
              <a:t>FOREIGN KEY(</a:t>
            </a:r>
            <a:r>
              <a:rPr lang="en-US" altLang="zh-CN" sz="2400" dirty="0" err="1">
                <a:latin typeface="Arial Narrow"/>
                <a:cs typeface="Arial Narrow"/>
              </a:rPr>
              <a:t>sno</a:t>
            </a:r>
            <a:r>
              <a:rPr lang="en-US" altLang="zh-CN" sz="2400" dirty="0">
                <a:latin typeface="Arial Narrow"/>
                <a:cs typeface="Arial Narrow"/>
              </a:rPr>
              <a:t>) </a:t>
            </a:r>
            <a:endParaRPr lang="en-US" altLang="zh-CN" sz="2400" dirty="0" smtClean="0">
              <a:latin typeface="Arial Narrow"/>
              <a:cs typeface="Arial Narrow"/>
            </a:endParaRPr>
          </a:p>
          <a:p>
            <a:pPr>
              <a:spcBef>
                <a:spcPct val="20000"/>
              </a:spcBef>
              <a:buClr>
                <a:srgbClr val="0000FF"/>
              </a:buClr>
              <a:buSzPct val="90000"/>
              <a:buNone/>
            </a:pPr>
            <a:r>
              <a:rPr lang="en-US" altLang="zh-CN" sz="2400" dirty="0" smtClean="0">
                <a:latin typeface="Arial Narrow"/>
                <a:cs typeface="Arial Narrow"/>
              </a:rPr>
              <a:t>		REFERENCES STUDENT(</a:t>
            </a:r>
            <a:r>
              <a:rPr lang="en-US" altLang="zh-CN" sz="2400" dirty="0" err="1" smtClean="0">
                <a:latin typeface="Arial Narrow"/>
                <a:cs typeface="Arial Narrow"/>
              </a:rPr>
              <a:t>sno</a:t>
            </a:r>
            <a:r>
              <a:rPr lang="en-US" altLang="zh-CN" sz="2400" dirty="0" smtClean="0">
                <a:latin typeface="Arial Narrow"/>
                <a:cs typeface="Arial Narrow"/>
              </a:rPr>
              <a:t>),</a:t>
            </a:r>
          </a:p>
          <a:p>
            <a:pPr>
              <a:spcBef>
                <a:spcPct val="20000"/>
              </a:spcBef>
              <a:buClr>
                <a:srgbClr val="0000FF"/>
              </a:buClr>
              <a:buSzPct val="90000"/>
              <a:buNone/>
            </a:pPr>
            <a:r>
              <a:rPr lang="en-US" altLang="zh-CN" sz="2400" dirty="0">
                <a:solidFill>
                  <a:srgbClr val="FF0066"/>
                </a:solidFill>
                <a:effectLst>
                  <a:outerShdw blurRad="38100" dist="38100" dir="2700000" algn="tl">
                    <a:srgbClr val="000000"/>
                  </a:outerShdw>
                </a:effectLst>
                <a:latin typeface="Arial Narrow"/>
                <a:cs typeface="Arial Narrow"/>
              </a:rPr>
              <a:t>	CONSTRANT FK2 </a:t>
            </a:r>
            <a:r>
              <a:rPr lang="en-US" altLang="zh-CN" sz="2400" dirty="0">
                <a:latin typeface="Arial Narrow"/>
                <a:cs typeface="Arial Narrow"/>
              </a:rPr>
              <a:t>FOREIGN KEY(</a:t>
            </a:r>
            <a:r>
              <a:rPr lang="en-US" altLang="zh-CN" sz="2400" dirty="0" err="1">
                <a:latin typeface="Arial Narrow"/>
                <a:cs typeface="Arial Narrow"/>
              </a:rPr>
              <a:t>cno</a:t>
            </a:r>
            <a:r>
              <a:rPr lang="en-US" altLang="zh-CN" sz="2400" dirty="0">
                <a:latin typeface="Arial Narrow"/>
                <a:cs typeface="Arial Narrow"/>
              </a:rPr>
              <a:t>) 				REFERENCES COURSE(</a:t>
            </a:r>
            <a:r>
              <a:rPr lang="en-US" altLang="zh-CN" sz="2400" dirty="0" err="1">
                <a:latin typeface="Arial Narrow"/>
                <a:cs typeface="Arial Narrow"/>
              </a:rPr>
              <a:t>cno</a:t>
            </a:r>
            <a:r>
              <a:rPr lang="en-US" altLang="zh-CN" sz="2400" dirty="0">
                <a:latin typeface="Arial Narrow"/>
                <a:cs typeface="Arial Narrow"/>
              </a:rPr>
              <a:t>)</a:t>
            </a:r>
          </a:p>
          <a:p>
            <a:pPr>
              <a:spcBef>
                <a:spcPct val="20000"/>
              </a:spcBef>
              <a:buClr>
                <a:srgbClr val="0000FF"/>
              </a:buClr>
              <a:buSzPct val="90000"/>
              <a:buNone/>
            </a:pPr>
            <a:r>
              <a:rPr lang="en-US" altLang="zh-CN" sz="2400" dirty="0">
                <a:solidFill>
                  <a:srgbClr val="000090"/>
                </a:solidFill>
                <a:latin typeface="Arial Narrow"/>
                <a:cs typeface="Arial Narrow"/>
              </a:rPr>
              <a:t>    ) ;</a:t>
            </a:r>
          </a:p>
          <a:p>
            <a:endParaRPr lang="en-US" sz="2400" dirty="0">
              <a:latin typeface="Arial Narrow"/>
              <a:cs typeface="Arial Narrow"/>
            </a:endParaRPr>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22</a:t>
            </a:fld>
            <a:endParaRPr lang="en-US" altLang="zh-CN"/>
          </a:p>
        </p:txBody>
      </p:sp>
      <p:sp>
        <p:nvSpPr>
          <p:cNvPr id="6" name="Title 1"/>
          <p:cNvSpPr>
            <a:spLocks noGrp="1"/>
          </p:cNvSpPr>
          <p:nvPr>
            <p:ph type="title"/>
          </p:nvPr>
        </p:nvSpPr>
        <p:spPr/>
        <p:txBody>
          <a:bodyPr/>
          <a:lstStyle/>
          <a:p>
            <a:r>
              <a:rPr lang="en-US" altLang="zh-CN" dirty="0" smtClean="0"/>
              <a:t>5.4 </a:t>
            </a:r>
            <a:r>
              <a:rPr lang="zh-CN" altLang="en-US" dirty="0" smtClean="0"/>
              <a:t>完整性约束命名子句</a:t>
            </a:r>
            <a:endParaRPr lang="en-US" dirty="0"/>
          </a:p>
        </p:txBody>
      </p:sp>
    </p:spTree>
    <p:extLst>
      <p:ext uri="{BB962C8B-B14F-4D97-AF65-F5344CB8AC3E}">
        <p14:creationId xmlns:p14="http://schemas.microsoft.com/office/powerpoint/2010/main" val="3295835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10000"/>
              </a:lnSpc>
              <a:spcBef>
                <a:spcPct val="20000"/>
              </a:spcBef>
              <a:buClr>
                <a:srgbClr val="0000FF"/>
              </a:buClr>
              <a:buSzPct val="90000"/>
            </a:pPr>
            <a:r>
              <a:rPr lang="zh-CN" altLang="en-US" sz="2400" dirty="0"/>
              <a:t>在</a:t>
            </a:r>
            <a:r>
              <a:rPr lang="en-US" altLang="zh-CN" sz="2400" dirty="0"/>
              <a:t>ALTER TABLE</a:t>
            </a:r>
            <a:r>
              <a:rPr lang="zh-CN" altLang="en-US" sz="2400" dirty="0"/>
              <a:t>语句中通过约束名删除约束：</a:t>
            </a:r>
          </a:p>
          <a:p>
            <a:pPr>
              <a:lnSpc>
                <a:spcPct val="110000"/>
              </a:lnSpc>
              <a:spcBef>
                <a:spcPct val="20000"/>
              </a:spcBef>
              <a:buClr>
                <a:srgbClr val="0000FF"/>
              </a:buClr>
              <a:buSzPct val="90000"/>
              <a:buNone/>
            </a:pPr>
            <a:r>
              <a:rPr lang="zh-CN" altLang="en-US" sz="2400" dirty="0">
                <a:solidFill>
                  <a:srgbClr val="000090"/>
                </a:solidFill>
              </a:rPr>
              <a:t>	</a:t>
            </a:r>
            <a:r>
              <a:rPr lang="en-US" altLang="zh-CN" sz="2400" dirty="0">
                <a:solidFill>
                  <a:srgbClr val="000090"/>
                </a:solidFill>
              </a:rPr>
              <a:t>ALTER TABLE SC DROP </a:t>
            </a:r>
            <a:r>
              <a:rPr lang="en-US" altLang="zh-CN" sz="2400" dirty="0">
                <a:solidFill>
                  <a:srgbClr val="FF0066"/>
                </a:solidFill>
                <a:effectLst>
                  <a:outerShdw blurRad="38100" dist="38100" dir="2700000" algn="tl">
                    <a:srgbClr val="000000"/>
                  </a:outerShdw>
                </a:effectLst>
              </a:rPr>
              <a:t>CONSTRANT C1;</a:t>
            </a:r>
          </a:p>
          <a:p>
            <a:pPr>
              <a:lnSpc>
                <a:spcPct val="110000"/>
              </a:lnSpc>
              <a:spcBef>
                <a:spcPct val="20000"/>
              </a:spcBef>
              <a:buClr>
                <a:srgbClr val="0000FF"/>
              </a:buClr>
              <a:buSzPct val="90000"/>
              <a:buNone/>
            </a:pPr>
            <a:endParaRPr lang="en-US" altLang="zh-CN" sz="2400" dirty="0" smtClean="0"/>
          </a:p>
          <a:p>
            <a:pPr>
              <a:lnSpc>
                <a:spcPct val="110000"/>
              </a:lnSpc>
              <a:spcBef>
                <a:spcPct val="20000"/>
              </a:spcBef>
              <a:buClr>
                <a:srgbClr val="0000FF"/>
              </a:buClr>
              <a:buSzPct val="90000"/>
            </a:pPr>
            <a:r>
              <a:rPr lang="zh-CN" altLang="en-US" sz="2400" dirty="0" smtClean="0"/>
              <a:t>在</a:t>
            </a:r>
            <a:r>
              <a:rPr lang="en-US" altLang="zh-CN" sz="2400" dirty="0"/>
              <a:t>ALTER TABLE</a:t>
            </a:r>
            <a:r>
              <a:rPr lang="zh-CN" altLang="en-US" sz="2400" dirty="0"/>
              <a:t>语句中使用约束命名子句增加新的约束：</a:t>
            </a:r>
          </a:p>
          <a:p>
            <a:pPr>
              <a:lnSpc>
                <a:spcPct val="110000"/>
              </a:lnSpc>
              <a:spcBef>
                <a:spcPct val="20000"/>
              </a:spcBef>
              <a:buClr>
                <a:srgbClr val="0000FF"/>
              </a:buClr>
              <a:buSzPct val="90000"/>
              <a:buNone/>
            </a:pPr>
            <a:r>
              <a:rPr lang="zh-CN" altLang="en-US" sz="2400" dirty="0"/>
              <a:t>	</a:t>
            </a:r>
            <a:r>
              <a:rPr lang="en-US" altLang="zh-CN" sz="2400" dirty="0">
                <a:solidFill>
                  <a:srgbClr val="000090"/>
                </a:solidFill>
              </a:rPr>
              <a:t>ALTER  TABLE   S </a:t>
            </a:r>
          </a:p>
          <a:p>
            <a:pPr>
              <a:lnSpc>
                <a:spcPct val="110000"/>
              </a:lnSpc>
              <a:spcBef>
                <a:spcPct val="20000"/>
              </a:spcBef>
              <a:buClr>
                <a:srgbClr val="0000FF"/>
              </a:buClr>
              <a:buSzPct val="90000"/>
              <a:buNone/>
            </a:pPr>
            <a:r>
              <a:rPr lang="en-US" altLang="zh-CN" sz="2400" dirty="0">
                <a:solidFill>
                  <a:srgbClr val="000090"/>
                </a:solidFill>
              </a:rPr>
              <a:t>	</a:t>
            </a:r>
            <a:r>
              <a:rPr lang="en-US" altLang="zh-CN" sz="2400" dirty="0">
                <a:solidFill>
                  <a:srgbClr val="FF6600"/>
                </a:solidFill>
              </a:rPr>
              <a:t>ADD</a:t>
            </a:r>
            <a:r>
              <a:rPr lang="en-US" altLang="zh-CN" sz="2400" dirty="0">
                <a:solidFill>
                  <a:srgbClr val="000090"/>
                </a:solidFill>
              </a:rPr>
              <a:t> </a:t>
            </a:r>
            <a:r>
              <a:rPr lang="en-US" altLang="zh-CN" sz="2400" dirty="0">
                <a:solidFill>
                  <a:srgbClr val="FF0066"/>
                </a:solidFill>
                <a:effectLst>
                  <a:outerShdw blurRad="38100" dist="38100" dir="2700000" algn="tl">
                    <a:srgbClr val="000000"/>
                  </a:outerShdw>
                </a:effectLst>
              </a:rPr>
              <a:t>CONSTRAINT C2 </a:t>
            </a:r>
          </a:p>
          <a:p>
            <a:pPr>
              <a:lnSpc>
                <a:spcPct val="110000"/>
              </a:lnSpc>
              <a:spcBef>
                <a:spcPct val="20000"/>
              </a:spcBef>
              <a:buClr>
                <a:srgbClr val="0000FF"/>
              </a:buClr>
              <a:buSzPct val="90000"/>
              <a:buNone/>
            </a:pPr>
            <a:r>
              <a:rPr lang="en-US" altLang="zh-CN" sz="2400" dirty="0">
                <a:solidFill>
                  <a:srgbClr val="FF0066"/>
                </a:solidFill>
                <a:effectLst>
                  <a:outerShdw blurRad="38100" dist="38100" dir="2700000" algn="tl">
                    <a:srgbClr val="000000"/>
                  </a:outerShdw>
                </a:effectLst>
              </a:rPr>
              <a:t>		</a:t>
            </a:r>
            <a:r>
              <a:rPr lang="en-US" altLang="zh-CN" sz="2400" dirty="0">
                <a:solidFill>
                  <a:srgbClr val="000090"/>
                </a:solidFill>
              </a:rPr>
              <a:t>CHECK(age&gt;=15 AND age&lt;=30) ;</a:t>
            </a:r>
          </a:p>
          <a:p>
            <a:pPr>
              <a:lnSpc>
                <a:spcPct val="110000"/>
              </a:lnSpc>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23</a:t>
            </a:fld>
            <a:endParaRPr lang="en-US" altLang="zh-CN"/>
          </a:p>
        </p:txBody>
      </p:sp>
      <p:sp>
        <p:nvSpPr>
          <p:cNvPr id="6" name="Title 1"/>
          <p:cNvSpPr>
            <a:spLocks noGrp="1"/>
          </p:cNvSpPr>
          <p:nvPr>
            <p:ph type="title"/>
          </p:nvPr>
        </p:nvSpPr>
        <p:spPr/>
        <p:txBody>
          <a:bodyPr/>
          <a:lstStyle/>
          <a:p>
            <a:r>
              <a:rPr lang="en-US" altLang="zh-CN" dirty="0" smtClean="0"/>
              <a:t>5.4 </a:t>
            </a:r>
            <a:r>
              <a:rPr lang="zh-CN" altLang="en-US" dirty="0" smtClean="0"/>
              <a:t>完整性约束命名子句</a:t>
            </a:r>
            <a:endParaRPr lang="en-US" dirty="0"/>
          </a:p>
        </p:txBody>
      </p:sp>
    </p:spTree>
    <p:extLst>
      <p:ext uri="{BB962C8B-B14F-4D97-AF65-F5344CB8AC3E}">
        <p14:creationId xmlns:p14="http://schemas.microsoft.com/office/powerpoint/2010/main" val="12176012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a:t>
            </a:r>
            <a:r>
              <a:rPr lang="en-US" altLang="zh-CN" dirty="0" err="1" smtClean="0"/>
              <a:t>SQLServer</a:t>
            </a:r>
            <a:r>
              <a:rPr lang="zh-CN" altLang="en-US" dirty="0" smtClean="0"/>
              <a:t>命名约束检测</a:t>
            </a:r>
            <a:endParaRPr lang="en-US" dirty="0"/>
          </a:p>
        </p:txBody>
      </p:sp>
      <p:sp>
        <p:nvSpPr>
          <p:cNvPr id="3" name="Content Placeholder 2"/>
          <p:cNvSpPr>
            <a:spLocks noGrp="1"/>
          </p:cNvSpPr>
          <p:nvPr>
            <p:ph idx="1"/>
          </p:nvPr>
        </p:nvSpPr>
        <p:spPr>
          <a:xfrm>
            <a:off x="685800" y="1055421"/>
            <a:ext cx="7772400" cy="5116780"/>
          </a:xfrm>
        </p:spPr>
        <p:txBody>
          <a:bodyPr/>
          <a:lstStyle/>
          <a:p>
            <a:pPr marL="0" indent="0">
              <a:lnSpc>
                <a:spcPct val="90000"/>
              </a:lnSpc>
              <a:spcBef>
                <a:spcPts val="0"/>
              </a:spcBef>
              <a:buNone/>
            </a:pPr>
            <a:r>
              <a:rPr lang="en-US" sz="1800" dirty="0"/>
              <a:t>CREATE TABLE Parent </a:t>
            </a:r>
          </a:p>
          <a:p>
            <a:pPr marL="0" indent="0">
              <a:lnSpc>
                <a:spcPct val="90000"/>
              </a:lnSpc>
              <a:spcBef>
                <a:spcPts val="0"/>
              </a:spcBef>
              <a:buNone/>
            </a:pPr>
            <a:r>
              <a:rPr lang="en-US" sz="1800" dirty="0"/>
              <a:t>　　(pkey1 INT NOT NULL </a:t>
            </a:r>
          </a:p>
          <a:p>
            <a:pPr marL="0" indent="0">
              <a:lnSpc>
                <a:spcPct val="90000"/>
              </a:lnSpc>
              <a:spcBef>
                <a:spcPts val="0"/>
              </a:spcBef>
              <a:buNone/>
            </a:pPr>
            <a:r>
              <a:rPr lang="en-US" sz="1800" dirty="0"/>
              <a:t>　　CONSTRAINT </a:t>
            </a:r>
            <a:r>
              <a:rPr lang="en-US" sz="1800" dirty="0" err="1">
                <a:solidFill>
                  <a:srgbClr val="FF0000"/>
                </a:solidFill>
              </a:rPr>
              <a:t>pk_Parent</a:t>
            </a:r>
            <a:r>
              <a:rPr lang="en-US" sz="1800" dirty="0">
                <a:solidFill>
                  <a:srgbClr val="FF0000"/>
                </a:solidFill>
              </a:rPr>
              <a:t> </a:t>
            </a:r>
            <a:r>
              <a:rPr lang="en-US" sz="1800" dirty="0"/>
              <a:t>PRIMARY KEY (pkey1)) </a:t>
            </a:r>
          </a:p>
          <a:p>
            <a:pPr marL="0" indent="0">
              <a:lnSpc>
                <a:spcPct val="90000"/>
              </a:lnSpc>
              <a:spcBef>
                <a:spcPts val="0"/>
              </a:spcBef>
              <a:buNone/>
            </a:pPr>
            <a:r>
              <a:rPr lang="en-US" sz="1800" dirty="0"/>
              <a:t>　　GO </a:t>
            </a:r>
          </a:p>
          <a:p>
            <a:pPr marL="0" indent="0">
              <a:lnSpc>
                <a:spcPct val="90000"/>
              </a:lnSpc>
              <a:spcBef>
                <a:spcPts val="0"/>
              </a:spcBef>
              <a:buNone/>
            </a:pPr>
            <a:r>
              <a:rPr lang="en-US" sz="1800" dirty="0" smtClean="0"/>
              <a:t>CREATE </a:t>
            </a:r>
            <a:r>
              <a:rPr lang="en-US" sz="1800" dirty="0"/>
              <a:t>TABLE </a:t>
            </a:r>
            <a:r>
              <a:rPr lang="en-US" sz="1800" dirty="0" err="1"/>
              <a:t>ConstraintName</a:t>
            </a:r>
            <a:r>
              <a:rPr lang="en-US" sz="1800" dirty="0"/>
              <a:t> </a:t>
            </a:r>
          </a:p>
          <a:p>
            <a:pPr marL="0" indent="0">
              <a:lnSpc>
                <a:spcPct val="90000"/>
              </a:lnSpc>
              <a:spcBef>
                <a:spcPts val="0"/>
              </a:spcBef>
              <a:buNone/>
            </a:pPr>
            <a:r>
              <a:rPr lang="en-US" sz="1800" dirty="0"/>
              <a:t>　　(</a:t>
            </a:r>
            <a:r>
              <a:rPr lang="en-US" sz="1800" dirty="0" err="1"/>
              <a:t>Pkey</a:t>
            </a:r>
            <a:r>
              <a:rPr lang="en-US" sz="1800" dirty="0"/>
              <a:t> INT NOT NULL </a:t>
            </a:r>
          </a:p>
          <a:p>
            <a:pPr marL="0" indent="0">
              <a:lnSpc>
                <a:spcPct val="90000"/>
              </a:lnSpc>
              <a:spcBef>
                <a:spcPts val="0"/>
              </a:spcBef>
              <a:buNone/>
            </a:pPr>
            <a:r>
              <a:rPr lang="en-US" sz="1800" dirty="0"/>
              <a:t>　　CONSTRAINT </a:t>
            </a:r>
            <a:r>
              <a:rPr lang="en-US" sz="1800" dirty="0" err="1">
                <a:solidFill>
                  <a:srgbClr val="FF0000"/>
                </a:solidFill>
              </a:rPr>
              <a:t>pk_CnstNm</a:t>
            </a:r>
            <a:r>
              <a:rPr lang="en-US" sz="1800" dirty="0">
                <a:solidFill>
                  <a:srgbClr val="FF0000"/>
                </a:solidFill>
              </a:rPr>
              <a:t> </a:t>
            </a:r>
            <a:r>
              <a:rPr lang="en-US" sz="1800" dirty="0"/>
              <a:t>primary key, </a:t>
            </a:r>
          </a:p>
          <a:p>
            <a:pPr marL="0" indent="0">
              <a:lnSpc>
                <a:spcPct val="90000"/>
              </a:lnSpc>
              <a:spcBef>
                <a:spcPts val="0"/>
              </a:spcBef>
              <a:buNone/>
            </a:pPr>
            <a:r>
              <a:rPr lang="en-US" sz="1800" dirty="0"/>
              <a:t>　　Parent_pkey1 INT NOT NULL, </a:t>
            </a:r>
          </a:p>
          <a:p>
            <a:pPr marL="0" indent="0">
              <a:lnSpc>
                <a:spcPct val="90000"/>
              </a:lnSpc>
              <a:spcBef>
                <a:spcPts val="0"/>
              </a:spcBef>
              <a:buNone/>
            </a:pPr>
            <a:r>
              <a:rPr lang="en-US" sz="1800" dirty="0"/>
              <a:t>　　col1 INT NULL </a:t>
            </a:r>
          </a:p>
          <a:p>
            <a:pPr marL="0" indent="0">
              <a:lnSpc>
                <a:spcPct val="90000"/>
              </a:lnSpc>
              <a:spcBef>
                <a:spcPts val="0"/>
              </a:spcBef>
              <a:buNone/>
            </a:pPr>
            <a:r>
              <a:rPr lang="en-US" sz="1800" dirty="0"/>
              <a:t>　　CONSTRAINT </a:t>
            </a:r>
            <a:r>
              <a:rPr lang="en-US" sz="1800" dirty="0">
                <a:solidFill>
                  <a:srgbClr val="FF0000"/>
                </a:solidFill>
              </a:rPr>
              <a:t>ck_CnstNm_col1</a:t>
            </a:r>
            <a:r>
              <a:rPr lang="en-US" sz="1800" dirty="0"/>
              <a:t> CHECK (col1 IN ( '</a:t>
            </a:r>
            <a:r>
              <a:rPr lang="en-US" sz="1800" dirty="0" err="1"/>
              <a:t>a','b</a:t>
            </a:r>
            <a:r>
              <a:rPr lang="en-US" sz="1800" dirty="0"/>
              <a:t>' ) ) </a:t>
            </a:r>
          </a:p>
          <a:p>
            <a:pPr marL="0" indent="0">
              <a:lnSpc>
                <a:spcPct val="90000"/>
              </a:lnSpc>
              <a:spcBef>
                <a:spcPts val="0"/>
              </a:spcBef>
              <a:buNone/>
            </a:pPr>
            <a:r>
              <a:rPr lang="en-US" sz="1800" dirty="0"/>
              <a:t>　　CONSTRAINT </a:t>
            </a:r>
            <a:r>
              <a:rPr lang="en-US" sz="1800" dirty="0">
                <a:solidFill>
                  <a:srgbClr val="FF0000"/>
                </a:solidFill>
              </a:rPr>
              <a:t>df_CnstNm_col1</a:t>
            </a:r>
            <a:r>
              <a:rPr lang="en-US" sz="1800" dirty="0"/>
              <a:t> DEFAULT 1, </a:t>
            </a:r>
          </a:p>
          <a:p>
            <a:pPr marL="0" indent="0">
              <a:lnSpc>
                <a:spcPct val="90000"/>
              </a:lnSpc>
              <a:spcBef>
                <a:spcPts val="0"/>
              </a:spcBef>
              <a:buNone/>
            </a:pPr>
            <a:r>
              <a:rPr lang="en-US" sz="1800" dirty="0"/>
              <a:t>　　CONSTRAINT </a:t>
            </a:r>
            <a:r>
              <a:rPr lang="en-US" sz="1800" dirty="0" err="1">
                <a:solidFill>
                  <a:srgbClr val="FF0000"/>
                </a:solidFill>
              </a:rPr>
              <a:t>fk_Parent_CnstNm</a:t>
            </a:r>
            <a:r>
              <a:rPr lang="en-US" sz="1800" dirty="0">
                <a:solidFill>
                  <a:srgbClr val="FF0000"/>
                </a:solidFill>
              </a:rPr>
              <a:t> </a:t>
            </a:r>
            <a:r>
              <a:rPr lang="en-US" sz="1800" dirty="0"/>
              <a:t>FOREIGN KEY (Parent_pkey1) </a:t>
            </a:r>
          </a:p>
          <a:p>
            <a:pPr marL="0" indent="0">
              <a:lnSpc>
                <a:spcPct val="90000"/>
              </a:lnSpc>
              <a:spcBef>
                <a:spcPts val="0"/>
              </a:spcBef>
              <a:buNone/>
            </a:pPr>
            <a:r>
              <a:rPr lang="en-US" sz="1800" dirty="0"/>
              <a:t>　　REFERENCES Parent (pkey1) </a:t>
            </a:r>
          </a:p>
          <a:p>
            <a:pPr marL="0" indent="0">
              <a:lnSpc>
                <a:spcPct val="90000"/>
              </a:lnSpc>
              <a:spcBef>
                <a:spcPts val="0"/>
              </a:spcBef>
              <a:buNone/>
            </a:pPr>
            <a:r>
              <a:rPr lang="en-US" sz="1800" dirty="0"/>
              <a:t>　　) </a:t>
            </a:r>
          </a:p>
          <a:p>
            <a:pPr marL="0" indent="0">
              <a:lnSpc>
                <a:spcPct val="90000"/>
              </a:lnSpc>
              <a:spcBef>
                <a:spcPts val="0"/>
              </a:spcBef>
              <a:buNone/>
            </a:pPr>
            <a:r>
              <a:rPr lang="en-US" sz="1800" dirty="0"/>
              <a:t>　　GO </a:t>
            </a:r>
          </a:p>
          <a:p>
            <a:pPr marL="0" indent="0">
              <a:lnSpc>
                <a:spcPct val="90000"/>
              </a:lnSpc>
              <a:spcBef>
                <a:spcPts val="0"/>
              </a:spcBef>
              <a:buNone/>
            </a:pPr>
            <a:r>
              <a:rPr lang="en-US" sz="1800" dirty="0" smtClean="0"/>
              <a:t>exec </a:t>
            </a:r>
            <a:r>
              <a:rPr lang="en-US" sz="1800" dirty="0" err="1">
                <a:solidFill>
                  <a:srgbClr val="0000FF"/>
                </a:solidFill>
              </a:rPr>
              <a:t>sp_helpconstraint</a:t>
            </a:r>
            <a:r>
              <a:rPr lang="en-US" sz="1800" dirty="0"/>
              <a:t> </a:t>
            </a:r>
            <a:r>
              <a:rPr lang="en-US" sz="1800" dirty="0" err="1"/>
              <a:t>ConstraintName</a:t>
            </a:r>
            <a:r>
              <a:rPr lang="en-US" sz="1800" dirty="0"/>
              <a:t> </a:t>
            </a:r>
            <a:r>
              <a:rPr lang="en-US" sz="1800" dirty="0" smtClean="0"/>
              <a:t>  //</a:t>
            </a:r>
            <a:r>
              <a:rPr lang="zh-CN" altLang="en-US" sz="1800" dirty="0" smtClean="0"/>
              <a:t>存储过程查看表</a:t>
            </a:r>
            <a:r>
              <a:rPr lang="en-US" sz="1800" dirty="0" err="1"/>
              <a:t>ConstraintName</a:t>
            </a:r>
            <a:r>
              <a:rPr lang="zh-CN" altLang="en-US" sz="1800" dirty="0" smtClean="0"/>
              <a:t>上的约束</a:t>
            </a:r>
            <a:endParaRPr lang="en-US" sz="1800" dirty="0"/>
          </a:p>
          <a:p>
            <a:pPr marL="0" indent="0">
              <a:lnSpc>
                <a:spcPct val="90000"/>
              </a:lnSpc>
              <a:spcBef>
                <a:spcPts val="0"/>
              </a:spcBef>
              <a:buNone/>
            </a:pPr>
            <a:r>
              <a:rPr lang="en-US" sz="1800" dirty="0"/>
              <a:t>　　GO </a:t>
            </a:r>
          </a:p>
          <a:p>
            <a:pPr marL="0" indent="0">
              <a:lnSpc>
                <a:spcPct val="90000"/>
              </a:lnSpc>
              <a:buNone/>
            </a:pPr>
            <a:r>
              <a:rPr lang="en-US" sz="1800" dirty="0" smtClean="0"/>
              <a:t>DROP </a:t>
            </a:r>
            <a:r>
              <a:rPr lang="en-US" sz="1800" dirty="0"/>
              <a:t>TABLE </a:t>
            </a:r>
            <a:r>
              <a:rPr lang="en-US" sz="1800" dirty="0" err="1"/>
              <a:t>ConstraintName</a:t>
            </a:r>
            <a:r>
              <a:rPr lang="en-US" sz="1800" dirty="0"/>
              <a:t> </a:t>
            </a:r>
          </a:p>
          <a:p>
            <a:pPr marL="0" indent="0">
              <a:lnSpc>
                <a:spcPct val="90000"/>
              </a:lnSpc>
              <a:buNone/>
            </a:pPr>
            <a:r>
              <a:rPr lang="en-US" sz="1800" dirty="0"/>
              <a:t>　　GO </a:t>
            </a:r>
          </a:p>
          <a:p>
            <a:pPr marL="0" indent="0">
              <a:lnSpc>
                <a:spcPct val="90000"/>
              </a:lnSpc>
              <a:spcBef>
                <a:spcPts val="0"/>
              </a:spcBef>
              <a:buNone/>
            </a:pPr>
            <a:endParaRPr lang="en-US" sz="18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24</a:t>
            </a:fld>
            <a:endParaRPr lang="en-US" altLang="zh-CN"/>
          </a:p>
        </p:txBody>
      </p:sp>
      <p:sp>
        <p:nvSpPr>
          <p:cNvPr id="6" name="Rounded Rectangle 5"/>
          <p:cNvSpPr/>
          <p:nvPr/>
        </p:nvSpPr>
        <p:spPr>
          <a:xfrm>
            <a:off x="6154615" y="978914"/>
            <a:ext cx="2520462" cy="1465385"/>
          </a:xfrm>
          <a:prstGeom prst="roundRect">
            <a:avLst/>
          </a:prstGeom>
          <a:solidFill>
            <a:srgbClr val="DB8631"/>
          </a:solidFill>
          <a:ln>
            <a:solidFill>
              <a:srgbClr val="9DBFBE"/>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smtClean="0"/>
              <a:t>请上机时检查，</a:t>
            </a:r>
            <a:endParaRPr lang="en-US" altLang="zh-CN" sz="2000" dirty="0" smtClean="0"/>
          </a:p>
          <a:p>
            <a:pPr algn="ctr"/>
            <a:r>
              <a:rPr lang="zh-CN" altLang="en-US" sz="2000" dirty="0" smtClean="0"/>
              <a:t>带命名约束</a:t>
            </a:r>
            <a:r>
              <a:rPr lang="en-US" altLang="zh-CN" sz="2000" dirty="0" smtClean="0"/>
              <a:t> </a:t>
            </a:r>
            <a:r>
              <a:rPr lang="zh-CN" altLang="en-US" sz="2000" dirty="0" smtClean="0"/>
              <a:t>和</a:t>
            </a:r>
            <a:r>
              <a:rPr lang="en-US" altLang="zh-CN" sz="2000" dirty="0" smtClean="0"/>
              <a:t> </a:t>
            </a:r>
          </a:p>
          <a:p>
            <a:pPr algn="ctr"/>
            <a:r>
              <a:rPr lang="zh-CN" altLang="en-US" sz="2000" dirty="0" smtClean="0"/>
              <a:t>非命名约束</a:t>
            </a:r>
            <a:r>
              <a:rPr lang="en-US" altLang="zh-CN" sz="2000" dirty="0" smtClean="0"/>
              <a:t>  </a:t>
            </a:r>
          </a:p>
          <a:p>
            <a:pPr algn="ctr"/>
            <a:r>
              <a:rPr lang="zh-CN" altLang="en-US" sz="2000" dirty="0" smtClean="0"/>
              <a:t>的差异</a:t>
            </a:r>
            <a:endParaRPr lang="en-US" sz="2000" dirty="0"/>
          </a:p>
        </p:txBody>
      </p:sp>
    </p:spTree>
    <p:extLst>
      <p:ext uri="{BB962C8B-B14F-4D97-AF65-F5344CB8AC3E}">
        <p14:creationId xmlns:p14="http://schemas.microsoft.com/office/powerpoint/2010/main" val="13252409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linds(horizontal)">
                                      <p:cBhvr>
                                        <p:cTn id="42" dur="500"/>
                                        <p:tgtEl>
                                          <p:spTgt spid="3">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blinds(horizontal)">
                                      <p:cBhvr>
                                        <p:cTn id="45" dur="500"/>
                                        <p:tgtEl>
                                          <p:spTgt spid="3">
                                            <p:txEl>
                                              <p:pRg st="12" end="12"/>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blinds(horizontal)">
                                      <p:cBhvr>
                                        <p:cTn id="48" dur="500"/>
                                        <p:tgtEl>
                                          <p:spTgt spid="3">
                                            <p:txEl>
                                              <p:pRg st="13" end="13"/>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blinds(horizontal)">
                                      <p:cBhvr>
                                        <p:cTn id="51" dur="500"/>
                                        <p:tgtEl>
                                          <p:spTgt spid="3">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blinds(horizontal)">
                                      <p:cBhvr>
                                        <p:cTn id="56" dur="500"/>
                                        <p:tgtEl>
                                          <p:spTgt spid="3">
                                            <p:txEl>
                                              <p:pRg st="15" end="15"/>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blinds(horizontal)">
                                      <p:cBhvr>
                                        <p:cTn id="59" dur="500"/>
                                        <p:tgtEl>
                                          <p:spTgt spid="3">
                                            <p:txEl>
                                              <p:pRg st="16" end="1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blinds(horizontal)">
                                      <p:cBhvr>
                                        <p:cTn id="64" dur="500"/>
                                        <p:tgtEl>
                                          <p:spTgt spid="3">
                                            <p:txEl>
                                              <p:pRg st="17" end="17"/>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blinds(horizontal)">
                                      <p:cBhvr>
                                        <p:cTn id="67"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SQLServer</a:t>
            </a:r>
            <a:r>
              <a:rPr lang="zh-CN" altLang="en-US" dirty="0" smtClean="0"/>
              <a:t>命名约束检测（续）</a:t>
            </a:r>
            <a:endParaRPr lang="en-US" dirty="0"/>
          </a:p>
        </p:txBody>
      </p:sp>
      <p:sp>
        <p:nvSpPr>
          <p:cNvPr id="3" name="Content Placeholder 2"/>
          <p:cNvSpPr>
            <a:spLocks noGrp="1"/>
          </p:cNvSpPr>
          <p:nvPr>
            <p:ph idx="1"/>
          </p:nvPr>
        </p:nvSpPr>
        <p:spPr>
          <a:xfrm>
            <a:off x="674688" y="927125"/>
            <a:ext cx="7772400" cy="5263481"/>
          </a:xfrm>
        </p:spPr>
        <p:txBody>
          <a:bodyPr/>
          <a:lstStyle/>
          <a:p>
            <a:pPr marL="0" indent="0">
              <a:lnSpc>
                <a:spcPct val="90000"/>
              </a:lnSpc>
              <a:spcBef>
                <a:spcPts val="0"/>
              </a:spcBef>
              <a:buNone/>
            </a:pPr>
            <a:r>
              <a:rPr lang="en-US" sz="1800" dirty="0" smtClean="0"/>
              <a:t>CREATE </a:t>
            </a:r>
            <a:r>
              <a:rPr lang="en-US" sz="1800" dirty="0"/>
              <a:t>TABLE </a:t>
            </a:r>
            <a:r>
              <a:rPr lang="en-US" sz="1800" dirty="0" err="1"/>
              <a:t>ConstraintName</a:t>
            </a:r>
            <a:r>
              <a:rPr lang="en-US" sz="1800" dirty="0"/>
              <a:t> </a:t>
            </a:r>
          </a:p>
          <a:p>
            <a:pPr marL="0" indent="0">
              <a:lnSpc>
                <a:spcPct val="90000"/>
              </a:lnSpc>
              <a:spcBef>
                <a:spcPts val="0"/>
              </a:spcBef>
              <a:buNone/>
            </a:pPr>
            <a:r>
              <a:rPr lang="en-US" sz="1800" dirty="0"/>
              <a:t>　　(</a:t>
            </a:r>
            <a:r>
              <a:rPr lang="en-US" sz="1800" dirty="0" err="1"/>
              <a:t>Pkey</a:t>
            </a:r>
            <a:r>
              <a:rPr lang="en-US" sz="1800" dirty="0"/>
              <a:t> INT NOT </a:t>
            </a:r>
            <a:r>
              <a:rPr lang="en-US" sz="1800" dirty="0" smtClean="0"/>
              <a:t>NULL </a:t>
            </a:r>
            <a:r>
              <a:rPr lang="en-US" sz="1800" dirty="0" smtClean="0">
                <a:solidFill>
                  <a:srgbClr val="FF0000"/>
                </a:solidFill>
              </a:rPr>
              <a:t>primary </a:t>
            </a:r>
            <a:r>
              <a:rPr lang="en-US" sz="1800" dirty="0">
                <a:solidFill>
                  <a:srgbClr val="FF0000"/>
                </a:solidFill>
              </a:rPr>
              <a:t>key</a:t>
            </a:r>
            <a:r>
              <a:rPr lang="en-US" sz="1800" dirty="0"/>
              <a:t>, </a:t>
            </a:r>
          </a:p>
          <a:p>
            <a:pPr marL="0" indent="0">
              <a:lnSpc>
                <a:spcPct val="90000"/>
              </a:lnSpc>
              <a:spcBef>
                <a:spcPts val="0"/>
              </a:spcBef>
              <a:buNone/>
            </a:pPr>
            <a:r>
              <a:rPr lang="en-US" sz="1800" dirty="0"/>
              <a:t>　　Parent_pkey1 INT </a:t>
            </a:r>
            <a:r>
              <a:rPr lang="en-US" sz="1800" dirty="0">
                <a:solidFill>
                  <a:srgbClr val="FF0000"/>
                </a:solidFill>
              </a:rPr>
              <a:t>NOT NULL</a:t>
            </a:r>
            <a:r>
              <a:rPr lang="en-US" sz="1800" dirty="0"/>
              <a:t> </a:t>
            </a:r>
          </a:p>
          <a:p>
            <a:pPr marL="0" indent="0">
              <a:lnSpc>
                <a:spcPct val="90000"/>
              </a:lnSpc>
              <a:spcBef>
                <a:spcPts val="0"/>
              </a:spcBef>
              <a:buNone/>
            </a:pPr>
            <a:r>
              <a:rPr lang="en-US" sz="1800" dirty="0"/>
              <a:t>　　</a:t>
            </a:r>
            <a:r>
              <a:rPr lang="en-US" sz="1800" dirty="0">
                <a:solidFill>
                  <a:srgbClr val="FF0000"/>
                </a:solidFill>
              </a:rPr>
              <a:t>FOREIGN KEY </a:t>
            </a:r>
            <a:r>
              <a:rPr lang="en-US" sz="1800" dirty="0"/>
              <a:t>(Parent_pkey1) REFERENCES PARENT(pkey1), </a:t>
            </a:r>
          </a:p>
          <a:p>
            <a:pPr marL="0" indent="0">
              <a:lnSpc>
                <a:spcPct val="90000"/>
              </a:lnSpc>
              <a:spcBef>
                <a:spcPts val="0"/>
              </a:spcBef>
              <a:buNone/>
            </a:pPr>
            <a:r>
              <a:rPr lang="en-US" sz="1800" dirty="0"/>
              <a:t>　　col1 INT </a:t>
            </a:r>
            <a:r>
              <a:rPr lang="en-US" sz="1800" dirty="0">
                <a:solidFill>
                  <a:srgbClr val="FF0000"/>
                </a:solidFill>
              </a:rPr>
              <a:t>NULL </a:t>
            </a:r>
          </a:p>
          <a:p>
            <a:pPr marL="0" indent="0">
              <a:lnSpc>
                <a:spcPct val="90000"/>
              </a:lnSpc>
              <a:spcBef>
                <a:spcPts val="0"/>
              </a:spcBef>
              <a:buNone/>
            </a:pPr>
            <a:r>
              <a:rPr lang="en-US" sz="1800" dirty="0"/>
              <a:t>　　</a:t>
            </a:r>
            <a:r>
              <a:rPr lang="en-US" sz="1800" dirty="0">
                <a:solidFill>
                  <a:srgbClr val="FF0000"/>
                </a:solidFill>
              </a:rPr>
              <a:t>CHECK</a:t>
            </a:r>
            <a:r>
              <a:rPr lang="en-US" sz="1800" dirty="0"/>
              <a:t> (col1 IN ( '</a:t>
            </a:r>
            <a:r>
              <a:rPr lang="en-US" sz="1800" dirty="0" err="1"/>
              <a:t>a','b</a:t>
            </a:r>
            <a:r>
              <a:rPr lang="en-US" sz="1800" dirty="0"/>
              <a:t>' ) ) </a:t>
            </a:r>
          </a:p>
          <a:p>
            <a:pPr marL="0" indent="0">
              <a:lnSpc>
                <a:spcPct val="90000"/>
              </a:lnSpc>
              <a:spcBef>
                <a:spcPts val="0"/>
              </a:spcBef>
              <a:buNone/>
            </a:pPr>
            <a:r>
              <a:rPr lang="en-US" sz="1800" dirty="0"/>
              <a:t>　　</a:t>
            </a:r>
            <a:r>
              <a:rPr lang="en-US" sz="1800" dirty="0">
                <a:solidFill>
                  <a:srgbClr val="FF0000"/>
                </a:solidFill>
              </a:rPr>
              <a:t>DEFAULT</a:t>
            </a:r>
            <a:r>
              <a:rPr lang="en-US" sz="1800" dirty="0"/>
              <a:t> 1 </a:t>
            </a:r>
          </a:p>
          <a:p>
            <a:pPr marL="0" indent="0">
              <a:lnSpc>
                <a:spcPct val="90000"/>
              </a:lnSpc>
              <a:spcBef>
                <a:spcPts val="0"/>
              </a:spcBef>
              <a:buNone/>
            </a:pPr>
            <a:r>
              <a:rPr lang="en-US" sz="1800" dirty="0"/>
              <a:t>　　) </a:t>
            </a:r>
          </a:p>
          <a:p>
            <a:pPr marL="0" indent="0">
              <a:lnSpc>
                <a:spcPct val="90000"/>
              </a:lnSpc>
              <a:spcBef>
                <a:spcPts val="0"/>
              </a:spcBef>
              <a:buNone/>
            </a:pPr>
            <a:r>
              <a:rPr lang="en-US" sz="1800" dirty="0"/>
              <a:t>　　GO </a:t>
            </a:r>
          </a:p>
          <a:p>
            <a:pPr marL="0" indent="0">
              <a:lnSpc>
                <a:spcPct val="90000"/>
              </a:lnSpc>
              <a:spcBef>
                <a:spcPts val="0"/>
              </a:spcBef>
              <a:buNone/>
            </a:pPr>
            <a:r>
              <a:rPr lang="en-US" sz="1800" dirty="0" smtClean="0"/>
              <a:t>exec </a:t>
            </a:r>
            <a:r>
              <a:rPr lang="en-US" sz="1800" dirty="0" err="1"/>
              <a:t>sp_helpconstraint</a:t>
            </a:r>
            <a:r>
              <a:rPr lang="en-US" sz="1800" dirty="0"/>
              <a:t> </a:t>
            </a:r>
            <a:r>
              <a:rPr lang="en-US" sz="1800" dirty="0" err="1"/>
              <a:t>ConstraintName</a:t>
            </a:r>
            <a:r>
              <a:rPr lang="en-US" sz="1800" dirty="0"/>
              <a:t> </a:t>
            </a:r>
          </a:p>
          <a:p>
            <a:pPr marL="0" indent="0">
              <a:lnSpc>
                <a:spcPct val="90000"/>
              </a:lnSpc>
              <a:spcBef>
                <a:spcPts val="0"/>
              </a:spcBef>
              <a:buNone/>
            </a:pPr>
            <a:r>
              <a:rPr lang="en-US" sz="1800" dirty="0"/>
              <a:t>　　GO </a:t>
            </a:r>
          </a:p>
          <a:p>
            <a:pPr marL="0" indent="0">
              <a:lnSpc>
                <a:spcPct val="90000"/>
              </a:lnSpc>
              <a:spcBef>
                <a:spcPts val="0"/>
              </a:spcBef>
              <a:buNone/>
            </a:pPr>
            <a:r>
              <a:rPr lang="en-US" sz="1800" dirty="0" smtClean="0"/>
              <a:t>DROP </a:t>
            </a:r>
            <a:r>
              <a:rPr lang="en-US" sz="1800" dirty="0"/>
              <a:t>TABLE </a:t>
            </a:r>
            <a:r>
              <a:rPr lang="en-US" sz="1800" dirty="0" err="1"/>
              <a:t>ConstraintName</a:t>
            </a:r>
            <a:r>
              <a:rPr lang="en-US" sz="1800" dirty="0"/>
              <a:t> </a:t>
            </a:r>
          </a:p>
          <a:p>
            <a:pPr marL="0" indent="0">
              <a:lnSpc>
                <a:spcPct val="90000"/>
              </a:lnSpc>
              <a:spcBef>
                <a:spcPts val="0"/>
              </a:spcBef>
              <a:buNone/>
            </a:pPr>
            <a:r>
              <a:rPr lang="en-US" sz="1800" dirty="0"/>
              <a:t>　　GO </a:t>
            </a:r>
          </a:p>
          <a:p>
            <a:pPr marL="0" indent="0">
              <a:lnSpc>
                <a:spcPct val="90000"/>
              </a:lnSpc>
              <a:spcBef>
                <a:spcPts val="0"/>
              </a:spcBef>
              <a:buNone/>
            </a:pPr>
            <a:r>
              <a:rPr lang="en-US" sz="1800" dirty="0" smtClean="0"/>
              <a:t>CREATE </a:t>
            </a:r>
            <a:r>
              <a:rPr lang="en-US" sz="1800" dirty="0"/>
              <a:t>TABLE </a:t>
            </a:r>
            <a:r>
              <a:rPr lang="en-US" sz="1800" dirty="0" err="1"/>
              <a:t>ConstraintName</a:t>
            </a:r>
            <a:r>
              <a:rPr lang="en-US" sz="1800" dirty="0"/>
              <a:t> </a:t>
            </a:r>
          </a:p>
          <a:p>
            <a:pPr marL="0" indent="0">
              <a:lnSpc>
                <a:spcPct val="90000"/>
              </a:lnSpc>
              <a:spcBef>
                <a:spcPts val="0"/>
              </a:spcBef>
              <a:buNone/>
            </a:pPr>
            <a:r>
              <a:rPr lang="en-US" sz="1800" dirty="0"/>
              <a:t>　　(</a:t>
            </a:r>
            <a:r>
              <a:rPr lang="en-US" sz="1800" dirty="0" err="1"/>
              <a:t>Pkey</a:t>
            </a:r>
            <a:r>
              <a:rPr lang="en-US" sz="1800" dirty="0"/>
              <a:t> INT NOT NULL </a:t>
            </a:r>
            <a:r>
              <a:rPr lang="en-US" sz="1800" dirty="0" smtClean="0"/>
              <a:t> </a:t>
            </a:r>
            <a:r>
              <a:rPr lang="en-US" sz="1800" dirty="0" smtClean="0">
                <a:solidFill>
                  <a:srgbClr val="FF0000"/>
                </a:solidFill>
              </a:rPr>
              <a:t>primary </a:t>
            </a:r>
            <a:r>
              <a:rPr lang="en-US" sz="1800" dirty="0">
                <a:solidFill>
                  <a:srgbClr val="FF0000"/>
                </a:solidFill>
              </a:rPr>
              <a:t>key</a:t>
            </a:r>
            <a:r>
              <a:rPr lang="en-US" sz="1800" dirty="0" smtClean="0"/>
              <a:t>,</a:t>
            </a:r>
          </a:p>
          <a:p>
            <a:pPr marL="0" indent="0">
              <a:lnSpc>
                <a:spcPct val="90000"/>
              </a:lnSpc>
              <a:spcBef>
                <a:spcPts val="0"/>
              </a:spcBef>
              <a:buNone/>
            </a:pPr>
            <a:r>
              <a:rPr lang="en-US" sz="1800" dirty="0" smtClean="0"/>
              <a:t>     Parent_pkey1 </a:t>
            </a:r>
            <a:r>
              <a:rPr lang="en-US" sz="1800" dirty="0"/>
              <a:t>INT </a:t>
            </a:r>
            <a:r>
              <a:rPr lang="en-US" sz="1800" dirty="0">
                <a:solidFill>
                  <a:srgbClr val="FF0000"/>
                </a:solidFill>
              </a:rPr>
              <a:t>NOT NULL </a:t>
            </a:r>
          </a:p>
          <a:p>
            <a:pPr marL="0" indent="0">
              <a:lnSpc>
                <a:spcPct val="90000"/>
              </a:lnSpc>
              <a:spcBef>
                <a:spcPts val="0"/>
              </a:spcBef>
              <a:buNone/>
            </a:pPr>
            <a:r>
              <a:rPr lang="en-US" sz="1800" dirty="0">
                <a:solidFill>
                  <a:srgbClr val="FF0000"/>
                </a:solidFill>
              </a:rPr>
              <a:t>　　FOREIGN KEY </a:t>
            </a:r>
            <a:r>
              <a:rPr lang="en-US" sz="1800" dirty="0"/>
              <a:t>(Parent_pkey1) REFERENCES PARENT(pkey1), </a:t>
            </a:r>
          </a:p>
          <a:p>
            <a:pPr marL="0" indent="0">
              <a:lnSpc>
                <a:spcPct val="90000"/>
              </a:lnSpc>
              <a:spcBef>
                <a:spcPts val="0"/>
              </a:spcBef>
              <a:buNone/>
            </a:pPr>
            <a:r>
              <a:rPr lang="en-US" sz="1800" dirty="0"/>
              <a:t>　　col1 INT </a:t>
            </a:r>
            <a:r>
              <a:rPr lang="en-US" sz="1800" dirty="0">
                <a:solidFill>
                  <a:srgbClr val="FF0000"/>
                </a:solidFill>
              </a:rPr>
              <a:t>NULL </a:t>
            </a:r>
          </a:p>
          <a:p>
            <a:pPr marL="0" indent="0">
              <a:lnSpc>
                <a:spcPct val="90000"/>
              </a:lnSpc>
              <a:spcBef>
                <a:spcPts val="0"/>
              </a:spcBef>
              <a:buNone/>
            </a:pPr>
            <a:r>
              <a:rPr lang="en-US" sz="1800" dirty="0"/>
              <a:t>　　</a:t>
            </a:r>
            <a:r>
              <a:rPr lang="en-US" sz="1800" dirty="0">
                <a:solidFill>
                  <a:srgbClr val="FF0000"/>
                </a:solidFill>
              </a:rPr>
              <a:t>CHECK</a:t>
            </a:r>
            <a:r>
              <a:rPr lang="en-US" sz="1800" dirty="0"/>
              <a:t> (col1 IN ( '</a:t>
            </a:r>
            <a:r>
              <a:rPr lang="en-US" sz="1800" dirty="0" err="1"/>
              <a:t>a','b</a:t>
            </a:r>
            <a:r>
              <a:rPr lang="en-US" sz="1800" dirty="0"/>
              <a:t>' ) ) </a:t>
            </a:r>
          </a:p>
          <a:p>
            <a:pPr marL="0" indent="0">
              <a:lnSpc>
                <a:spcPct val="90000"/>
              </a:lnSpc>
              <a:spcBef>
                <a:spcPts val="0"/>
              </a:spcBef>
              <a:buNone/>
            </a:pPr>
            <a:r>
              <a:rPr lang="en-US" sz="1800" dirty="0"/>
              <a:t>　　</a:t>
            </a:r>
            <a:r>
              <a:rPr lang="en-US" sz="1800" dirty="0">
                <a:solidFill>
                  <a:srgbClr val="FF0000"/>
                </a:solidFill>
              </a:rPr>
              <a:t>DEFAULT</a:t>
            </a:r>
            <a:r>
              <a:rPr lang="en-US" sz="1800" dirty="0"/>
              <a:t> 1 </a:t>
            </a:r>
          </a:p>
          <a:p>
            <a:pPr marL="0" indent="0">
              <a:lnSpc>
                <a:spcPct val="90000"/>
              </a:lnSpc>
              <a:spcBef>
                <a:spcPts val="0"/>
              </a:spcBef>
              <a:buNone/>
            </a:pPr>
            <a:r>
              <a:rPr lang="en-US" sz="1800" dirty="0"/>
              <a:t>　　) </a:t>
            </a:r>
          </a:p>
          <a:p>
            <a:pPr marL="0" indent="0">
              <a:lnSpc>
                <a:spcPct val="90000"/>
              </a:lnSpc>
              <a:spcBef>
                <a:spcPts val="0"/>
              </a:spcBef>
              <a:buNone/>
            </a:pPr>
            <a:r>
              <a:rPr lang="en-US" sz="1800" dirty="0"/>
              <a:t>　　GO </a:t>
            </a:r>
          </a:p>
          <a:p>
            <a:pPr marL="0" indent="0">
              <a:lnSpc>
                <a:spcPct val="90000"/>
              </a:lnSpc>
              <a:spcBef>
                <a:spcPts val="0"/>
              </a:spcBef>
              <a:buNone/>
            </a:pPr>
            <a:endParaRPr lang="en-US" sz="1800" dirty="0"/>
          </a:p>
          <a:p>
            <a:pPr marL="0" indent="0">
              <a:lnSpc>
                <a:spcPct val="90000"/>
              </a:lnSpc>
              <a:spcBef>
                <a:spcPts val="0"/>
              </a:spcBef>
              <a:buNone/>
            </a:pPr>
            <a:endParaRPr lang="en-US" sz="1800" dirty="0"/>
          </a:p>
          <a:p>
            <a:pPr>
              <a:lnSpc>
                <a:spcPct val="90000"/>
              </a:lnSpc>
              <a:spcBef>
                <a:spcPts val="0"/>
              </a:spcBef>
            </a:pPr>
            <a:endParaRPr lang="en-US" sz="18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25</a:t>
            </a:fld>
            <a:endParaRPr lang="en-US" altLang="zh-CN" dirty="0"/>
          </a:p>
        </p:txBody>
      </p:sp>
      <p:sp>
        <p:nvSpPr>
          <p:cNvPr id="6" name="Rectangle 5"/>
          <p:cNvSpPr/>
          <p:nvPr/>
        </p:nvSpPr>
        <p:spPr>
          <a:xfrm>
            <a:off x="4391025" y="5103673"/>
            <a:ext cx="4572000" cy="1754327"/>
          </a:xfrm>
          <a:prstGeom prst="rect">
            <a:avLst/>
          </a:prstGeom>
        </p:spPr>
        <p:txBody>
          <a:bodyPr>
            <a:spAutoFit/>
          </a:bodyPr>
          <a:lstStyle/>
          <a:p>
            <a:r>
              <a:rPr lang="en-US" dirty="0" smtClean="0"/>
              <a:t>exec </a:t>
            </a:r>
            <a:r>
              <a:rPr lang="en-US" dirty="0" err="1"/>
              <a:t>sp_helpconstraint</a:t>
            </a:r>
            <a:r>
              <a:rPr lang="en-US" dirty="0"/>
              <a:t> </a:t>
            </a:r>
            <a:r>
              <a:rPr lang="en-US" dirty="0" err="1"/>
              <a:t>ConstraintName</a:t>
            </a:r>
            <a:r>
              <a:rPr lang="en-US" dirty="0"/>
              <a:t> </a:t>
            </a:r>
          </a:p>
          <a:p>
            <a:r>
              <a:rPr lang="en-US" dirty="0"/>
              <a:t>　　GO </a:t>
            </a:r>
          </a:p>
          <a:p>
            <a:r>
              <a:rPr lang="en-US" dirty="0" smtClean="0"/>
              <a:t>DROP </a:t>
            </a:r>
            <a:r>
              <a:rPr lang="en-US" dirty="0"/>
              <a:t>TABLE </a:t>
            </a:r>
            <a:r>
              <a:rPr lang="en-US" dirty="0" err="1"/>
              <a:t>ConstraintName</a:t>
            </a:r>
            <a:r>
              <a:rPr lang="en-US" dirty="0"/>
              <a:t> </a:t>
            </a:r>
          </a:p>
          <a:p>
            <a:r>
              <a:rPr lang="en-US" dirty="0"/>
              <a:t>　　GO </a:t>
            </a:r>
          </a:p>
          <a:p>
            <a:r>
              <a:rPr lang="en-US" dirty="0" smtClean="0"/>
              <a:t>DROP </a:t>
            </a:r>
            <a:r>
              <a:rPr lang="en-US" dirty="0"/>
              <a:t>TABLE Parent </a:t>
            </a:r>
          </a:p>
          <a:p>
            <a:r>
              <a:rPr lang="en-US" dirty="0"/>
              <a:t>　　GO</a:t>
            </a:r>
          </a:p>
        </p:txBody>
      </p:sp>
      <p:cxnSp>
        <p:nvCxnSpPr>
          <p:cNvPr id="8" name="Straight Arrow Connector 7"/>
          <p:cNvCxnSpPr/>
          <p:nvPr/>
        </p:nvCxnSpPr>
        <p:spPr>
          <a:xfrm flipV="1">
            <a:off x="1932803" y="5484560"/>
            <a:ext cx="2458222" cy="7876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4565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linds(horizontal)">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linds(horizontal)">
                                      <p:cBhvr>
                                        <p:cTn id="52" dur="500"/>
                                        <p:tgtEl>
                                          <p:spTgt spid="3">
                                            <p:txEl>
                                              <p:pRg st="13" end="13"/>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blinds(horizontal)">
                                      <p:cBhvr>
                                        <p:cTn id="55" dur="500"/>
                                        <p:tgtEl>
                                          <p:spTgt spid="3">
                                            <p:txEl>
                                              <p:pRg st="14" end="14"/>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blinds(horizontal)">
                                      <p:cBhvr>
                                        <p:cTn id="58" dur="500"/>
                                        <p:tgtEl>
                                          <p:spTgt spid="3">
                                            <p:txEl>
                                              <p:pRg st="15" end="15"/>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blinds(horizontal)">
                                      <p:cBhvr>
                                        <p:cTn id="61" dur="500"/>
                                        <p:tgtEl>
                                          <p:spTgt spid="3">
                                            <p:txEl>
                                              <p:pRg st="16" end="16"/>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blinds(horizontal)">
                                      <p:cBhvr>
                                        <p:cTn id="64" dur="500"/>
                                        <p:tgtEl>
                                          <p:spTgt spid="3">
                                            <p:txEl>
                                              <p:pRg st="17" end="17"/>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blinds(horizontal)">
                                      <p:cBhvr>
                                        <p:cTn id="67" dur="500"/>
                                        <p:tgtEl>
                                          <p:spTgt spid="3">
                                            <p:txEl>
                                              <p:pRg st="18" end="18"/>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3">
                                            <p:txEl>
                                              <p:pRg st="19" end="19"/>
                                            </p:txEl>
                                          </p:spTgt>
                                        </p:tgtEl>
                                        <p:attrNameLst>
                                          <p:attrName>style.visibility</p:attrName>
                                        </p:attrNameLst>
                                      </p:cBhvr>
                                      <p:to>
                                        <p:strVal val="visible"/>
                                      </p:to>
                                    </p:set>
                                    <p:animEffect transition="in" filter="blinds(horizontal)">
                                      <p:cBhvr>
                                        <p:cTn id="70" dur="500"/>
                                        <p:tgtEl>
                                          <p:spTgt spid="3">
                                            <p:txEl>
                                              <p:pRg st="19" end="19"/>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3">
                                            <p:txEl>
                                              <p:pRg st="20" end="20"/>
                                            </p:txEl>
                                          </p:spTgt>
                                        </p:tgtEl>
                                        <p:attrNameLst>
                                          <p:attrName>style.visibility</p:attrName>
                                        </p:attrNameLst>
                                      </p:cBhvr>
                                      <p:to>
                                        <p:strVal val="visible"/>
                                      </p:to>
                                    </p:set>
                                    <p:animEffect transition="in" filter="blinds(horizontal)">
                                      <p:cBhvr>
                                        <p:cTn id="73" dur="500"/>
                                        <p:tgtEl>
                                          <p:spTgt spid="3">
                                            <p:txEl>
                                              <p:pRg st="20" end="20"/>
                                            </p:txEl>
                                          </p:spTgt>
                                        </p:tgtEl>
                                      </p:cBhvr>
                                    </p:animEffect>
                                  </p:childTnLst>
                                </p:cTn>
                              </p:par>
                              <p:par>
                                <p:cTn id="74" presetID="12" presetClass="entr" presetSubtype="4" fill="hold" nodeType="withEffect">
                                  <p:stCondLst>
                                    <p:cond delay="0"/>
                                  </p:stCondLst>
                                  <p:childTnLst>
                                    <p:set>
                                      <p:cBhvr>
                                        <p:cTn id="75" dur="1" fill="hold">
                                          <p:stCondLst>
                                            <p:cond delay="0"/>
                                          </p:stCondLst>
                                        </p:cTn>
                                        <p:tgtEl>
                                          <p:spTgt spid="3">
                                            <p:txEl>
                                              <p:pRg st="21" end="21"/>
                                            </p:txEl>
                                          </p:spTgt>
                                        </p:tgtEl>
                                        <p:attrNameLst>
                                          <p:attrName>style.visibility</p:attrName>
                                        </p:attrNameLst>
                                      </p:cBhvr>
                                      <p:to>
                                        <p:strVal val="visible"/>
                                      </p:to>
                                    </p:set>
                                    <p:anim calcmode="lin" valueType="num">
                                      <p:cBhvr additive="base">
                                        <p:cTn id="76" dur="500"/>
                                        <p:tgtEl>
                                          <p:spTgt spid="3">
                                            <p:txEl>
                                              <p:pRg st="21" end="21"/>
                                            </p:txEl>
                                          </p:spTgt>
                                        </p:tgtEl>
                                        <p:attrNameLst>
                                          <p:attrName>ppt_y</p:attrName>
                                        </p:attrNameLst>
                                      </p:cBhvr>
                                      <p:tavLst>
                                        <p:tav tm="0">
                                          <p:val>
                                            <p:strVal val="#ppt_y+#ppt_h*1.125000"/>
                                          </p:val>
                                        </p:tav>
                                        <p:tav tm="100000">
                                          <p:val>
                                            <p:strVal val="#ppt_y"/>
                                          </p:val>
                                        </p:tav>
                                      </p:tavLst>
                                    </p:anim>
                                    <p:animEffect transition="in" filter="wipe(up)">
                                      <p:cBhvr>
                                        <p:cTn id="77" dur="500"/>
                                        <p:tgtEl>
                                          <p:spTgt spid="3">
                                            <p:txEl>
                                              <p:pRg st="21" end="2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dissolve">
                                      <p:cBhvr>
                                        <p:cTn id="82" dur="500"/>
                                        <p:tgtEl>
                                          <p:spTgt spid="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
                                            <p:txEl>
                                              <p:pRg st="0" end="0"/>
                                            </p:txEl>
                                          </p:spTgt>
                                        </p:tgtEl>
                                        <p:attrNameLst>
                                          <p:attrName>style.visibility</p:attrName>
                                        </p:attrNameLst>
                                      </p:cBhvr>
                                      <p:to>
                                        <p:strVal val="visible"/>
                                      </p:to>
                                    </p:set>
                                    <p:animEffect transition="in" filter="blinds(horizontal)">
                                      <p:cBhvr>
                                        <p:cTn id="87" dur="500"/>
                                        <p:tgtEl>
                                          <p:spTgt spid="6">
                                            <p:txEl>
                                              <p:pRg st="0" end="0"/>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6">
                                            <p:txEl>
                                              <p:pRg st="1" end="1"/>
                                            </p:txEl>
                                          </p:spTgt>
                                        </p:tgtEl>
                                        <p:attrNameLst>
                                          <p:attrName>style.visibility</p:attrName>
                                        </p:attrNameLst>
                                      </p:cBhvr>
                                      <p:to>
                                        <p:strVal val="visible"/>
                                      </p:to>
                                    </p:set>
                                    <p:animEffect transition="in" filter="blinds(horizontal)">
                                      <p:cBhvr>
                                        <p:cTn id="90" dur="500"/>
                                        <p:tgtEl>
                                          <p:spTgt spid="6">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6">
                                            <p:txEl>
                                              <p:pRg st="2" end="2"/>
                                            </p:txEl>
                                          </p:spTgt>
                                        </p:tgtEl>
                                        <p:attrNameLst>
                                          <p:attrName>style.visibility</p:attrName>
                                        </p:attrNameLst>
                                      </p:cBhvr>
                                      <p:to>
                                        <p:strVal val="visible"/>
                                      </p:to>
                                    </p:set>
                                    <p:animEffect transition="in" filter="blinds(horizontal)">
                                      <p:cBhvr>
                                        <p:cTn id="95" dur="500"/>
                                        <p:tgtEl>
                                          <p:spTgt spid="6">
                                            <p:txEl>
                                              <p:pRg st="2" end="2"/>
                                            </p:txEl>
                                          </p:spTgt>
                                        </p:tgtEl>
                                      </p:cBhvr>
                                    </p:animEffect>
                                  </p:childTnLst>
                                </p:cTn>
                              </p:par>
                              <p:par>
                                <p:cTn id="96" presetID="3" presetClass="entr" presetSubtype="10" fill="hold" nodeType="withEffect">
                                  <p:stCondLst>
                                    <p:cond delay="0"/>
                                  </p:stCondLst>
                                  <p:childTnLst>
                                    <p:set>
                                      <p:cBhvr>
                                        <p:cTn id="97" dur="1" fill="hold">
                                          <p:stCondLst>
                                            <p:cond delay="0"/>
                                          </p:stCondLst>
                                        </p:cTn>
                                        <p:tgtEl>
                                          <p:spTgt spid="6">
                                            <p:txEl>
                                              <p:pRg st="3" end="3"/>
                                            </p:txEl>
                                          </p:spTgt>
                                        </p:tgtEl>
                                        <p:attrNameLst>
                                          <p:attrName>style.visibility</p:attrName>
                                        </p:attrNameLst>
                                      </p:cBhvr>
                                      <p:to>
                                        <p:strVal val="visible"/>
                                      </p:to>
                                    </p:set>
                                    <p:animEffect transition="in" filter="blinds(horizontal)">
                                      <p:cBhvr>
                                        <p:cTn id="98" dur="500"/>
                                        <p:tgtEl>
                                          <p:spTgt spid="6">
                                            <p:txEl>
                                              <p:pRg st="3" end="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6">
                                            <p:txEl>
                                              <p:pRg st="4" end="4"/>
                                            </p:txEl>
                                          </p:spTgt>
                                        </p:tgtEl>
                                        <p:attrNameLst>
                                          <p:attrName>style.visibility</p:attrName>
                                        </p:attrNameLst>
                                      </p:cBhvr>
                                      <p:to>
                                        <p:strVal val="visible"/>
                                      </p:to>
                                    </p:set>
                                    <p:animEffect transition="in" filter="blinds(horizontal)">
                                      <p:cBhvr>
                                        <p:cTn id="103" dur="500"/>
                                        <p:tgtEl>
                                          <p:spTgt spid="6">
                                            <p:txEl>
                                              <p:pRg st="4" end="4"/>
                                            </p:txEl>
                                          </p:spTgt>
                                        </p:tgtEl>
                                      </p:cBhvr>
                                    </p:animEffect>
                                  </p:childTnLst>
                                </p:cTn>
                              </p:par>
                              <p:par>
                                <p:cTn id="104" presetID="3" presetClass="entr" presetSubtype="10" fill="hold" nodeType="withEffect">
                                  <p:stCondLst>
                                    <p:cond delay="0"/>
                                  </p:stCondLst>
                                  <p:childTnLst>
                                    <p:set>
                                      <p:cBhvr>
                                        <p:cTn id="105" dur="1" fill="hold">
                                          <p:stCondLst>
                                            <p:cond delay="0"/>
                                          </p:stCondLst>
                                        </p:cTn>
                                        <p:tgtEl>
                                          <p:spTgt spid="6">
                                            <p:txEl>
                                              <p:pRg st="5" end="5"/>
                                            </p:txEl>
                                          </p:spTgt>
                                        </p:tgtEl>
                                        <p:attrNameLst>
                                          <p:attrName>style.visibility</p:attrName>
                                        </p:attrNameLst>
                                      </p:cBhvr>
                                      <p:to>
                                        <p:strVal val="visible"/>
                                      </p:to>
                                    </p:set>
                                    <p:animEffect transition="in" filter="blinds(horizontal)">
                                      <p:cBhvr>
                                        <p:cTn id="10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1800" y="98425"/>
            <a:ext cx="8229600" cy="561975"/>
          </a:xfrm>
        </p:spPr>
        <p:txBody>
          <a:bodyPr>
            <a:normAutofit fontScale="90000"/>
          </a:bodyPr>
          <a:lstStyle/>
          <a:p>
            <a:r>
              <a:rPr lang="en-US" altLang="zh-CN" sz="3600">
                <a:latin typeface="微软雅黑" charset="0"/>
                <a:ea typeface="微软雅黑" charset="0"/>
                <a:cs typeface="微软雅黑" charset="0"/>
              </a:rPr>
              <a:t>5.5  </a:t>
            </a:r>
            <a:r>
              <a:rPr lang="zh-CN" altLang="en-US" sz="3600">
                <a:latin typeface="微软雅黑" charset="0"/>
                <a:ea typeface="微软雅黑" charset="0"/>
                <a:cs typeface="微软雅黑" charset="0"/>
              </a:rPr>
              <a:t>域中的完整性限制</a:t>
            </a:r>
          </a:p>
        </p:txBody>
      </p:sp>
      <p:sp>
        <p:nvSpPr>
          <p:cNvPr id="14339" name="Rectangle 3"/>
          <p:cNvSpPr>
            <a:spLocks noGrp="1" noChangeArrowheads="1"/>
          </p:cNvSpPr>
          <p:nvPr>
            <p:ph type="body" idx="1"/>
          </p:nvPr>
        </p:nvSpPr>
        <p:spPr>
          <a:xfrm>
            <a:off x="341313" y="827622"/>
            <a:ext cx="8461375" cy="3375025"/>
          </a:xfrm>
        </p:spPr>
        <p:txBody>
          <a:bodyPr/>
          <a:lstStyle/>
          <a:p>
            <a:pPr marL="0">
              <a:lnSpc>
                <a:spcPct val="100000"/>
              </a:lnSpc>
            </a:pPr>
            <a:r>
              <a:rPr lang="en-US" altLang="zh-CN" sz="2000" b="1" dirty="0">
                <a:solidFill>
                  <a:srgbClr val="C00000"/>
                </a:solidFill>
                <a:latin typeface="微软雅黑" charset="0"/>
                <a:ea typeface="微软雅黑" charset="0"/>
                <a:cs typeface="微软雅黑" charset="0"/>
              </a:rPr>
              <a:t>SQL</a:t>
            </a:r>
            <a:r>
              <a:rPr lang="zh-CN" altLang="en-US" sz="2000" b="1" dirty="0">
                <a:solidFill>
                  <a:srgbClr val="C00000"/>
                </a:solidFill>
                <a:latin typeface="微软雅黑" charset="0"/>
                <a:ea typeface="微软雅黑" charset="0"/>
                <a:cs typeface="微软雅黑" charset="0"/>
              </a:rPr>
              <a:t>支持域的概念，并可以用</a:t>
            </a:r>
            <a:r>
              <a:rPr lang="en-US" altLang="zh-CN" sz="2000" b="1" dirty="0">
                <a:solidFill>
                  <a:srgbClr val="C00000"/>
                </a:solidFill>
                <a:latin typeface="微软雅黑" charset="0"/>
                <a:ea typeface="微软雅黑" charset="0"/>
                <a:cs typeface="微软雅黑" charset="0"/>
              </a:rPr>
              <a:t>CREATE DOMAIN</a:t>
            </a:r>
            <a:r>
              <a:rPr lang="zh-CN" altLang="en-US" sz="2000" b="1" dirty="0">
                <a:solidFill>
                  <a:srgbClr val="C00000"/>
                </a:solidFill>
                <a:latin typeface="微软雅黑" charset="0"/>
                <a:ea typeface="微软雅黑" charset="0"/>
                <a:cs typeface="微软雅黑" charset="0"/>
              </a:rPr>
              <a:t>语句建立</a:t>
            </a:r>
            <a:endParaRPr lang="en-US" altLang="zh-CN" sz="2000" b="1" dirty="0">
              <a:solidFill>
                <a:srgbClr val="C00000"/>
              </a:solidFill>
              <a:latin typeface="微软雅黑" charset="0"/>
              <a:ea typeface="微软雅黑" charset="0"/>
              <a:cs typeface="微软雅黑" charset="0"/>
            </a:endParaRPr>
          </a:p>
          <a:p>
            <a:pPr marL="0">
              <a:lnSpc>
                <a:spcPct val="100000"/>
              </a:lnSpc>
              <a:buFontTx/>
              <a:buNone/>
            </a:pPr>
            <a:r>
              <a:rPr lang="en-US" altLang="zh-CN" sz="2000" b="1" dirty="0">
                <a:solidFill>
                  <a:srgbClr val="C00000"/>
                </a:solidFill>
                <a:latin typeface="微软雅黑" charset="0"/>
                <a:ea typeface="微软雅黑" charset="0"/>
                <a:cs typeface="微软雅黑" charset="0"/>
              </a:rPr>
              <a:t>    </a:t>
            </a:r>
            <a:r>
              <a:rPr lang="zh-CN" altLang="en-US" sz="2000" b="1" dirty="0">
                <a:solidFill>
                  <a:srgbClr val="C00000"/>
                </a:solidFill>
                <a:latin typeface="微软雅黑" charset="0"/>
                <a:ea typeface="微软雅黑" charset="0"/>
                <a:cs typeface="微软雅黑" charset="0"/>
              </a:rPr>
              <a:t>一个域以及该域应该满足的完整性约束条件</a:t>
            </a:r>
            <a:r>
              <a:rPr lang="zh-CN" altLang="en-US" sz="2000" b="1" dirty="0">
                <a:latin typeface="微软雅黑" charset="0"/>
                <a:ea typeface="微软雅黑" charset="0"/>
                <a:cs typeface="微软雅黑" charset="0"/>
              </a:rPr>
              <a:t>。</a:t>
            </a:r>
          </a:p>
          <a:p>
            <a:pPr marL="0">
              <a:lnSpc>
                <a:spcPct val="100000"/>
              </a:lnSpc>
              <a:buFont typeface="Wingdings" charset="0"/>
              <a:buNone/>
            </a:pPr>
            <a:r>
              <a:rPr lang="zh-CN" altLang="en-US" sz="2000" b="1" dirty="0">
                <a:solidFill>
                  <a:srgbClr val="000099"/>
                </a:solidFill>
                <a:latin typeface="微软雅黑" charset="0"/>
                <a:ea typeface="微软雅黑" charset="0"/>
                <a:cs typeface="微软雅黑" charset="0"/>
              </a:rPr>
              <a:t>［例］创建一个名为</a:t>
            </a:r>
            <a:r>
              <a:rPr lang="en-US" altLang="zh-CN" sz="2000" b="1" dirty="0" err="1">
                <a:solidFill>
                  <a:srgbClr val="000099"/>
                </a:solidFill>
                <a:latin typeface="微软雅黑" charset="0"/>
                <a:ea typeface="微软雅黑" charset="0"/>
                <a:cs typeface="微软雅黑" charset="0"/>
              </a:rPr>
              <a:t>GenderDomain</a:t>
            </a:r>
            <a:r>
              <a:rPr lang="zh-CN" altLang="en-US" sz="2000" b="1" dirty="0">
                <a:solidFill>
                  <a:srgbClr val="000099"/>
                </a:solidFill>
                <a:latin typeface="微软雅黑" charset="0"/>
                <a:ea typeface="微软雅黑" charset="0"/>
                <a:cs typeface="微软雅黑" charset="0"/>
              </a:rPr>
              <a:t>的域，它是值为</a:t>
            </a:r>
            <a:r>
              <a:rPr lang="en-US" altLang="zh-CN" sz="2000" b="1" dirty="0">
                <a:solidFill>
                  <a:srgbClr val="000099"/>
                </a:solidFill>
                <a:latin typeface="微软雅黑" charset="0"/>
                <a:ea typeface="微软雅黑" charset="0"/>
                <a:cs typeface="微软雅黑" charset="0"/>
              </a:rPr>
              <a:t>‘</a:t>
            </a:r>
            <a:r>
              <a:rPr lang="zh-CN" altLang="en-US" sz="2000" b="1" dirty="0">
                <a:solidFill>
                  <a:srgbClr val="000099"/>
                </a:solidFill>
                <a:latin typeface="微软雅黑" charset="0"/>
                <a:ea typeface="微软雅黑" charset="0"/>
                <a:cs typeface="微软雅黑" charset="0"/>
              </a:rPr>
              <a:t>男</a:t>
            </a:r>
            <a:r>
              <a:rPr lang="en-US" altLang="zh-CN" sz="2000" b="1" dirty="0">
                <a:solidFill>
                  <a:srgbClr val="000099"/>
                </a:solidFill>
                <a:latin typeface="微软雅黑" charset="0"/>
                <a:ea typeface="微软雅黑" charset="0"/>
                <a:cs typeface="微软雅黑" charset="0"/>
              </a:rPr>
              <a:t>’‘</a:t>
            </a:r>
            <a:r>
              <a:rPr lang="zh-CN" altLang="en-US" sz="2000" b="1" dirty="0">
                <a:solidFill>
                  <a:srgbClr val="000099"/>
                </a:solidFill>
                <a:latin typeface="微软雅黑" charset="0"/>
                <a:ea typeface="微软雅黑" charset="0"/>
                <a:cs typeface="微软雅黑" charset="0"/>
              </a:rPr>
              <a:t>女</a:t>
            </a:r>
            <a:r>
              <a:rPr lang="en-US" altLang="zh-CN" sz="2000" b="1" dirty="0">
                <a:solidFill>
                  <a:srgbClr val="000099"/>
                </a:solidFill>
                <a:latin typeface="微软雅黑" charset="0"/>
                <a:ea typeface="微软雅黑" charset="0"/>
                <a:cs typeface="微软雅黑" charset="0"/>
              </a:rPr>
              <a:t>’</a:t>
            </a:r>
            <a:r>
              <a:rPr lang="zh-CN" altLang="en-US" sz="2000" b="1" dirty="0">
                <a:solidFill>
                  <a:srgbClr val="000099"/>
                </a:solidFill>
                <a:latin typeface="微软雅黑" charset="0"/>
                <a:ea typeface="微软雅黑" charset="0"/>
                <a:cs typeface="微软雅黑" charset="0"/>
              </a:rPr>
              <a:t>字符</a:t>
            </a:r>
          </a:p>
          <a:p>
            <a:pPr marL="0">
              <a:lnSpc>
                <a:spcPct val="100000"/>
              </a:lnSpc>
              <a:buFont typeface="Wingdings" charset="0"/>
              <a:buNone/>
            </a:pPr>
            <a:r>
              <a:rPr lang="zh-CN" altLang="en-US" sz="2000" b="1" dirty="0">
                <a:solidFill>
                  <a:srgbClr val="000099"/>
                </a:solidFill>
                <a:latin typeface="微软雅黑" charset="0"/>
                <a:ea typeface="微软雅黑" charset="0"/>
                <a:cs typeface="微软雅黑" charset="0"/>
              </a:rPr>
              <a:t>           </a:t>
            </a:r>
            <a:r>
              <a:rPr lang="en-US" altLang="zh-CN" sz="2000" b="1" dirty="0">
                <a:solidFill>
                  <a:srgbClr val="000099"/>
                </a:solidFill>
                <a:latin typeface="微软雅黑" charset="0"/>
                <a:ea typeface="微软雅黑" charset="0"/>
                <a:cs typeface="微软雅黑" charset="0"/>
              </a:rPr>
              <a:t>CREATE DOMAIN </a:t>
            </a:r>
            <a:r>
              <a:rPr lang="en-US" altLang="zh-CN" sz="2000" b="1" dirty="0" err="1">
                <a:solidFill>
                  <a:srgbClr val="000099"/>
                </a:solidFill>
                <a:latin typeface="微软雅黑" charset="0"/>
                <a:ea typeface="微软雅黑" charset="0"/>
                <a:cs typeface="微软雅黑" charset="0"/>
              </a:rPr>
              <a:t>GenderDomain</a:t>
            </a:r>
            <a:r>
              <a:rPr lang="en-US" altLang="zh-CN" sz="2000" b="1" dirty="0">
                <a:solidFill>
                  <a:srgbClr val="000099"/>
                </a:solidFill>
                <a:latin typeface="微软雅黑" charset="0"/>
                <a:ea typeface="微软雅黑" charset="0"/>
                <a:cs typeface="微软雅黑" charset="0"/>
              </a:rPr>
              <a:t> CHAR(2)</a:t>
            </a:r>
          </a:p>
          <a:p>
            <a:pPr marL="0">
              <a:lnSpc>
                <a:spcPct val="100000"/>
              </a:lnSpc>
              <a:buFont typeface="Wingdings" charset="0"/>
              <a:buNone/>
            </a:pPr>
            <a:r>
              <a:rPr lang="en-US" altLang="zh-CN" sz="2000" b="1" dirty="0">
                <a:solidFill>
                  <a:srgbClr val="000099"/>
                </a:solidFill>
                <a:latin typeface="微软雅黑" charset="0"/>
                <a:ea typeface="微软雅黑" charset="0"/>
                <a:cs typeface="微软雅黑" charset="0"/>
              </a:rPr>
              <a:t>                                         CHECK (VALUE IN ('</a:t>
            </a:r>
            <a:r>
              <a:rPr lang="zh-CN" altLang="en-US" sz="2000" b="1" dirty="0">
                <a:solidFill>
                  <a:srgbClr val="000099"/>
                </a:solidFill>
                <a:latin typeface="微软雅黑" charset="0"/>
                <a:ea typeface="微软雅黑" charset="0"/>
                <a:cs typeface="微软雅黑" charset="0"/>
              </a:rPr>
              <a:t>男</a:t>
            </a:r>
            <a:r>
              <a:rPr lang="en-US" altLang="zh-CN" sz="2000" b="1" dirty="0">
                <a:solidFill>
                  <a:srgbClr val="000099"/>
                </a:solidFill>
                <a:latin typeface="微软雅黑" charset="0"/>
                <a:ea typeface="微软雅黑" charset="0"/>
                <a:cs typeface="微软雅黑" charset="0"/>
              </a:rPr>
              <a:t>'</a:t>
            </a:r>
            <a:r>
              <a:rPr lang="zh-CN" altLang="en-US" sz="2000" b="1" dirty="0">
                <a:solidFill>
                  <a:srgbClr val="000099"/>
                </a:solidFill>
                <a:latin typeface="微软雅黑" charset="0"/>
                <a:ea typeface="微软雅黑" charset="0"/>
                <a:cs typeface="微软雅黑" charset="0"/>
              </a:rPr>
              <a:t>，</a:t>
            </a:r>
            <a:r>
              <a:rPr lang="en-US" altLang="zh-CN" sz="2000" b="1" dirty="0">
                <a:solidFill>
                  <a:srgbClr val="000099"/>
                </a:solidFill>
                <a:latin typeface="微软雅黑" charset="0"/>
                <a:ea typeface="微软雅黑" charset="0"/>
                <a:cs typeface="微软雅黑" charset="0"/>
              </a:rPr>
              <a:t>'</a:t>
            </a:r>
            <a:r>
              <a:rPr lang="zh-CN" altLang="en-US" sz="2000" b="1" dirty="0">
                <a:solidFill>
                  <a:srgbClr val="000099"/>
                </a:solidFill>
                <a:latin typeface="微软雅黑" charset="0"/>
                <a:ea typeface="微软雅黑" charset="0"/>
                <a:cs typeface="微软雅黑" charset="0"/>
              </a:rPr>
              <a:t>女</a:t>
            </a:r>
            <a:r>
              <a:rPr lang="en-US" altLang="zh-CN" sz="2000" b="1" dirty="0">
                <a:solidFill>
                  <a:srgbClr val="000099"/>
                </a:solidFill>
                <a:latin typeface="微软雅黑" charset="0"/>
                <a:ea typeface="微软雅黑" charset="0"/>
                <a:cs typeface="微软雅黑" charset="0"/>
              </a:rPr>
              <a:t>') );</a:t>
            </a:r>
          </a:p>
          <a:p>
            <a:pPr marL="0">
              <a:lnSpc>
                <a:spcPct val="100000"/>
              </a:lnSpc>
              <a:buFont typeface="Wingdings" charset="0"/>
              <a:buNone/>
            </a:pPr>
            <a:r>
              <a:rPr lang="zh-CN" altLang="en-US" sz="2000" b="1" dirty="0">
                <a:solidFill>
                  <a:srgbClr val="008000"/>
                </a:solidFill>
                <a:latin typeface="微软雅黑" charset="0"/>
                <a:ea typeface="微软雅黑" charset="0"/>
                <a:cs typeface="微软雅黑" charset="0"/>
              </a:rPr>
              <a:t>          对</a:t>
            </a:r>
            <a:r>
              <a:rPr lang="en-US" altLang="zh-CN" sz="2000" b="1" dirty="0" err="1">
                <a:solidFill>
                  <a:srgbClr val="008000"/>
                </a:solidFill>
                <a:latin typeface="微软雅黑" charset="0"/>
                <a:ea typeface="微软雅黑" charset="0"/>
                <a:cs typeface="微软雅黑" charset="0"/>
              </a:rPr>
              <a:t>Ssex</a:t>
            </a:r>
            <a:r>
              <a:rPr lang="zh-CN" altLang="en-US" sz="2000" b="1" dirty="0">
                <a:solidFill>
                  <a:srgbClr val="008000"/>
                </a:solidFill>
                <a:latin typeface="微软雅黑" charset="0"/>
                <a:ea typeface="微软雅黑" charset="0"/>
                <a:cs typeface="微软雅黑" charset="0"/>
              </a:rPr>
              <a:t>的说明可以改写为</a:t>
            </a:r>
            <a:r>
              <a:rPr lang="zh-CN" altLang="en-US" sz="2000" b="1" dirty="0">
                <a:solidFill>
                  <a:srgbClr val="000099"/>
                </a:solidFill>
                <a:latin typeface="微软雅黑" charset="0"/>
                <a:ea typeface="微软雅黑" charset="0"/>
                <a:cs typeface="微软雅黑" charset="0"/>
              </a:rPr>
              <a:t>          </a:t>
            </a:r>
            <a:r>
              <a:rPr lang="en-US" altLang="zh-CN" sz="2000" b="1" dirty="0" err="1">
                <a:solidFill>
                  <a:srgbClr val="008000"/>
                </a:solidFill>
                <a:latin typeface="微软雅黑" charset="0"/>
                <a:ea typeface="微软雅黑" charset="0"/>
                <a:cs typeface="微软雅黑" charset="0"/>
              </a:rPr>
              <a:t>Ssex</a:t>
            </a:r>
            <a:r>
              <a:rPr lang="en-US" altLang="zh-CN" sz="2000" b="1" dirty="0">
                <a:solidFill>
                  <a:srgbClr val="008000"/>
                </a:solidFill>
                <a:latin typeface="微软雅黑" charset="0"/>
                <a:ea typeface="微软雅黑" charset="0"/>
                <a:cs typeface="微软雅黑" charset="0"/>
              </a:rPr>
              <a:t>  </a:t>
            </a:r>
            <a:r>
              <a:rPr lang="en-US" altLang="zh-CN" sz="2000" b="1" dirty="0" err="1">
                <a:solidFill>
                  <a:srgbClr val="008000"/>
                </a:solidFill>
                <a:latin typeface="微软雅黑" charset="0"/>
                <a:ea typeface="微软雅黑" charset="0"/>
                <a:cs typeface="微软雅黑" charset="0"/>
              </a:rPr>
              <a:t>GenderDomain</a:t>
            </a:r>
            <a:r>
              <a:rPr lang="en-US" altLang="zh-CN" sz="2000" b="1" dirty="0">
                <a:solidFill>
                  <a:srgbClr val="008000"/>
                </a:solidFill>
                <a:latin typeface="微软雅黑" charset="0"/>
                <a:ea typeface="微软雅黑" charset="0"/>
                <a:cs typeface="微软雅黑" charset="0"/>
              </a:rPr>
              <a:t>,</a:t>
            </a:r>
          </a:p>
          <a:p>
            <a:pPr marL="0">
              <a:lnSpc>
                <a:spcPct val="100000"/>
              </a:lnSpc>
              <a:buFont typeface="Wingdings" charset="0"/>
              <a:buNone/>
            </a:pPr>
            <a:r>
              <a:rPr lang="zh-CN" altLang="en-US" sz="2000" b="1" dirty="0">
                <a:solidFill>
                  <a:srgbClr val="000099"/>
                </a:solidFill>
                <a:latin typeface="微软雅黑" charset="0"/>
                <a:ea typeface="微软雅黑" charset="0"/>
                <a:cs typeface="微软雅黑" charset="0"/>
              </a:rPr>
              <a:t>［例］建立一个性别域</a:t>
            </a:r>
            <a:r>
              <a:rPr lang="en-US" altLang="zh-CN" sz="2000" b="1" dirty="0" err="1">
                <a:solidFill>
                  <a:srgbClr val="000099"/>
                </a:solidFill>
                <a:latin typeface="微软雅黑" charset="0"/>
                <a:ea typeface="微软雅黑" charset="0"/>
                <a:cs typeface="微软雅黑" charset="0"/>
              </a:rPr>
              <a:t>GenderDomain</a:t>
            </a:r>
            <a:r>
              <a:rPr lang="zh-CN" altLang="en-US" sz="2000" b="1" dirty="0">
                <a:solidFill>
                  <a:srgbClr val="000099"/>
                </a:solidFill>
                <a:latin typeface="微软雅黑" charset="0"/>
                <a:ea typeface="微软雅黑" charset="0"/>
                <a:cs typeface="微软雅黑" charset="0"/>
              </a:rPr>
              <a:t>，并对其中的限制命名为</a:t>
            </a:r>
            <a:r>
              <a:rPr lang="en-US" altLang="zh-CN" sz="2000" b="1" dirty="0">
                <a:solidFill>
                  <a:srgbClr val="000099"/>
                </a:solidFill>
                <a:latin typeface="微软雅黑" charset="0"/>
                <a:ea typeface="微软雅黑" charset="0"/>
                <a:cs typeface="微软雅黑" charset="0"/>
              </a:rPr>
              <a:t>GD</a:t>
            </a:r>
            <a:endParaRPr lang="zh-CN" altLang="en-US" sz="2000" b="1" dirty="0">
              <a:solidFill>
                <a:srgbClr val="000099"/>
              </a:solidFill>
              <a:latin typeface="微软雅黑" charset="0"/>
              <a:ea typeface="微软雅黑" charset="0"/>
              <a:cs typeface="微软雅黑" charset="0"/>
            </a:endParaRPr>
          </a:p>
          <a:p>
            <a:pPr marL="0">
              <a:lnSpc>
                <a:spcPct val="100000"/>
              </a:lnSpc>
              <a:buFont typeface="Wingdings" charset="0"/>
              <a:buNone/>
            </a:pPr>
            <a:r>
              <a:rPr lang="zh-CN" altLang="en-US" sz="2000" b="1" dirty="0">
                <a:solidFill>
                  <a:srgbClr val="000099"/>
                </a:solidFill>
                <a:latin typeface="微软雅黑" charset="0"/>
                <a:ea typeface="微软雅黑" charset="0"/>
                <a:cs typeface="微软雅黑" charset="0"/>
              </a:rPr>
              <a:t>           </a:t>
            </a:r>
            <a:r>
              <a:rPr lang="en-US" altLang="zh-CN" sz="2000" b="1" dirty="0">
                <a:solidFill>
                  <a:srgbClr val="000099"/>
                </a:solidFill>
                <a:latin typeface="微软雅黑" charset="0"/>
                <a:ea typeface="微软雅黑" charset="0"/>
                <a:cs typeface="微软雅黑" charset="0"/>
              </a:rPr>
              <a:t>CREATE DOMAIN </a:t>
            </a:r>
            <a:r>
              <a:rPr lang="en-US" altLang="zh-CN" sz="2000" b="1" dirty="0" err="1">
                <a:solidFill>
                  <a:srgbClr val="000099"/>
                </a:solidFill>
                <a:latin typeface="微软雅黑" charset="0"/>
                <a:ea typeface="微软雅黑" charset="0"/>
                <a:cs typeface="微软雅黑" charset="0"/>
              </a:rPr>
              <a:t>GenderDomain</a:t>
            </a:r>
            <a:r>
              <a:rPr lang="en-US" altLang="zh-CN" sz="2000" b="1" dirty="0">
                <a:solidFill>
                  <a:srgbClr val="000099"/>
                </a:solidFill>
                <a:latin typeface="微软雅黑" charset="0"/>
                <a:ea typeface="微软雅黑" charset="0"/>
                <a:cs typeface="微软雅黑" charset="0"/>
              </a:rPr>
              <a:t> CHAR(2)</a:t>
            </a:r>
          </a:p>
          <a:p>
            <a:pPr marL="0">
              <a:lnSpc>
                <a:spcPct val="100000"/>
              </a:lnSpc>
              <a:buFont typeface="Wingdings" charset="0"/>
              <a:buNone/>
            </a:pPr>
            <a:r>
              <a:rPr lang="en-US" altLang="zh-CN" sz="2000" b="1" dirty="0">
                <a:solidFill>
                  <a:srgbClr val="000099"/>
                </a:solidFill>
                <a:latin typeface="微软雅黑" charset="0"/>
                <a:ea typeface="微软雅黑" charset="0"/>
                <a:cs typeface="微软雅黑" charset="0"/>
              </a:rPr>
              <a:t>                        CONSTRAINT GD CHECK ( VALUE IN ('</a:t>
            </a:r>
            <a:r>
              <a:rPr lang="zh-CN" altLang="en-US" sz="2000" b="1" dirty="0">
                <a:solidFill>
                  <a:srgbClr val="000099"/>
                </a:solidFill>
                <a:latin typeface="微软雅黑" charset="0"/>
                <a:ea typeface="微软雅黑" charset="0"/>
                <a:cs typeface="微软雅黑" charset="0"/>
              </a:rPr>
              <a:t>男</a:t>
            </a:r>
            <a:r>
              <a:rPr lang="en-US" altLang="zh-CN" sz="2000" b="1" dirty="0">
                <a:solidFill>
                  <a:srgbClr val="000099"/>
                </a:solidFill>
                <a:latin typeface="微软雅黑" charset="0"/>
                <a:ea typeface="微软雅黑" charset="0"/>
                <a:cs typeface="微软雅黑" charset="0"/>
              </a:rPr>
              <a:t>'</a:t>
            </a:r>
            <a:r>
              <a:rPr lang="zh-CN" altLang="en-US" sz="2000" b="1" dirty="0">
                <a:solidFill>
                  <a:srgbClr val="000099"/>
                </a:solidFill>
                <a:latin typeface="微软雅黑" charset="0"/>
                <a:ea typeface="微软雅黑" charset="0"/>
                <a:cs typeface="微软雅黑" charset="0"/>
              </a:rPr>
              <a:t>，</a:t>
            </a:r>
            <a:r>
              <a:rPr lang="en-US" altLang="zh-CN" sz="2000" b="1" dirty="0">
                <a:solidFill>
                  <a:srgbClr val="000099"/>
                </a:solidFill>
                <a:latin typeface="微软雅黑" charset="0"/>
                <a:ea typeface="微软雅黑" charset="0"/>
                <a:cs typeface="微软雅黑" charset="0"/>
              </a:rPr>
              <a:t>'</a:t>
            </a:r>
            <a:r>
              <a:rPr lang="zh-CN" altLang="en-US" sz="2000" b="1" dirty="0">
                <a:solidFill>
                  <a:srgbClr val="000099"/>
                </a:solidFill>
                <a:latin typeface="微软雅黑" charset="0"/>
                <a:ea typeface="微软雅黑" charset="0"/>
                <a:cs typeface="微软雅黑" charset="0"/>
              </a:rPr>
              <a:t>女</a:t>
            </a:r>
            <a:r>
              <a:rPr lang="en-US" altLang="zh-CN" sz="2000" b="1" dirty="0">
                <a:solidFill>
                  <a:srgbClr val="000099"/>
                </a:solidFill>
                <a:latin typeface="微软雅黑" charset="0"/>
                <a:ea typeface="微软雅黑" charset="0"/>
                <a:cs typeface="微软雅黑" charset="0"/>
              </a:rPr>
              <a:t>') );</a:t>
            </a:r>
          </a:p>
          <a:p>
            <a:pPr marL="0">
              <a:lnSpc>
                <a:spcPct val="100000"/>
              </a:lnSpc>
              <a:buFont typeface="Wingdings" charset="0"/>
              <a:buNone/>
            </a:pPr>
            <a:r>
              <a:rPr lang="zh-CN" altLang="en-US" sz="2000" b="1" dirty="0">
                <a:solidFill>
                  <a:srgbClr val="008000"/>
                </a:solidFill>
                <a:latin typeface="微软雅黑" charset="0"/>
                <a:ea typeface="微软雅黑" charset="0"/>
                <a:cs typeface="微软雅黑" charset="0"/>
              </a:rPr>
              <a:t>          </a:t>
            </a:r>
            <a:endParaRPr lang="en-US" altLang="zh-CN" sz="2000" b="1" dirty="0">
              <a:solidFill>
                <a:srgbClr val="000099"/>
              </a:solidFill>
              <a:latin typeface="微软雅黑" charset="0"/>
              <a:ea typeface="微软雅黑" charset="0"/>
              <a:cs typeface="微软雅黑" charset="0"/>
            </a:endParaRPr>
          </a:p>
        </p:txBody>
      </p:sp>
      <p:sp>
        <p:nvSpPr>
          <p:cNvPr id="5" name="Rectangle 3"/>
          <p:cNvSpPr txBox="1">
            <a:spLocks noChangeArrowheads="1"/>
          </p:cNvSpPr>
          <p:nvPr/>
        </p:nvSpPr>
        <p:spPr bwMode="auto">
          <a:xfrm>
            <a:off x="341313" y="4194175"/>
            <a:ext cx="8461375" cy="2384425"/>
          </a:xfrm>
          <a:prstGeom prst="rect">
            <a:avLst/>
          </a:prstGeom>
          <a:noFill/>
          <a:ln w="9525">
            <a:noFill/>
            <a:miter lim="800000"/>
            <a:headEnd/>
            <a:tailEnd/>
          </a:ln>
        </p:spPr>
        <p:txBody>
          <a:bodyPr/>
          <a:lstStyle>
            <a:lvl1pPr marL="34925" indent="-342900" eaLnBrk="0" hangingPunct="0">
              <a:defRPr>
                <a:solidFill>
                  <a:schemeClr val="tx1"/>
                </a:solidFill>
                <a:latin typeface="Arial" charset="0"/>
                <a:ea typeface="宋体" charset="0"/>
                <a:cs typeface="宋体" charset="0"/>
              </a:defRPr>
            </a:lvl1pPr>
            <a:lvl2pPr marL="34925"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spcBef>
                <a:spcPct val="20000"/>
              </a:spcBef>
              <a:buFont typeface="Wingdings" charset="0"/>
              <a:buNone/>
            </a:pPr>
            <a:r>
              <a:rPr lang="zh-CN" altLang="en-US" sz="2000" b="1" dirty="0">
                <a:solidFill>
                  <a:srgbClr val="000099"/>
                </a:solidFill>
                <a:latin typeface="微软雅黑" charset="0"/>
                <a:ea typeface="微软雅黑" charset="0"/>
                <a:cs typeface="微软雅黑" charset="0"/>
              </a:rPr>
              <a:t>［例］删除域</a:t>
            </a:r>
            <a:r>
              <a:rPr lang="en-US" altLang="zh-CN" sz="2000" b="1" dirty="0" err="1">
                <a:solidFill>
                  <a:srgbClr val="000099"/>
                </a:solidFill>
                <a:latin typeface="微软雅黑" charset="0"/>
                <a:ea typeface="微软雅黑" charset="0"/>
                <a:cs typeface="微软雅黑" charset="0"/>
              </a:rPr>
              <a:t>GenderDomain</a:t>
            </a:r>
            <a:r>
              <a:rPr lang="zh-CN" altLang="en-US" sz="2000" b="1" dirty="0">
                <a:solidFill>
                  <a:srgbClr val="000099"/>
                </a:solidFill>
                <a:latin typeface="微软雅黑" charset="0"/>
                <a:ea typeface="微软雅黑" charset="0"/>
                <a:cs typeface="微软雅黑" charset="0"/>
              </a:rPr>
              <a:t>的限制条件</a:t>
            </a:r>
            <a:r>
              <a:rPr lang="en-US" altLang="zh-CN" sz="2000" b="1" dirty="0">
                <a:solidFill>
                  <a:srgbClr val="000099"/>
                </a:solidFill>
                <a:latin typeface="微软雅黑" charset="0"/>
                <a:ea typeface="微软雅黑" charset="0"/>
                <a:cs typeface="微软雅黑" charset="0"/>
              </a:rPr>
              <a:t>GD</a:t>
            </a:r>
            <a:r>
              <a:rPr lang="zh-CN" altLang="en-US" sz="2000" b="1" dirty="0">
                <a:solidFill>
                  <a:srgbClr val="000099"/>
                </a:solidFill>
                <a:latin typeface="微软雅黑" charset="0"/>
                <a:ea typeface="微软雅黑" charset="0"/>
                <a:cs typeface="微软雅黑" charset="0"/>
              </a:rPr>
              <a:t>。</a:t>
            </a:r>
          </a:p>
          <a:p>
            <a:pPr>
              <a:spcBef>
                <a:spcPct val="20000"/>
              </a:spcBef>
              <a:buFont typeface="Wingdings" charset="0"/>
              <a:buNone/>
            </a:pPr>
            <a:r>
              <a:rPr lang="zh-CN" altLang="en-US" sz="2000" b="1" dirty="0">
                <a:solidFill>
                  <a:srgbClr val="000099"/>
                </a:solidFill>
                <a:latin typeface="微软雅黑" charset="0"/>
                <a:ea typeface="微软雅黑" charset="0"/>
                <a:cs typeface="微软雅黑" charset="0"/>
              </a:rPr>
              <a:t>          </a:t>
            </a:r>
            <a:r>
              <a:rPr lang="en-US" altLang="zh-CN" sz="2000" b="1" dirty="0">
                <a:solidFill>
                  <a:srgbClr val="000099"/>
                </a:solidFill>
                <a:latin typeface="微软雅黑" charset="0"/>
                <a:ea typeface="微软雅黑" charset="0"/>
                <a:cs typeface="微软雅黑" charset="0"/>
              </a:rPr>
              <a:t>ALTER  DOMAIN  </a:t>
            </a:r>
            <a:r>
              <a:rPr lang="en-US" altLang="zh-CN" sz="2000" b="1" dirty="0" err="1">
                <a:solidFill>
                  <a:srgbClr val="000099"/>
                </a:solidFill>
                <a:latin typeface="微软雅黑" charset="0"/>
                <a:ea typeface="微软雅黑" charset="0"/>
                <a:cs typeface="微软雅黑" charset="0"/>
              </a:rPr>
              <a:t>GenderDomain</a:t>
            </a:r>
            <a:r>
              <a:rPr lang="en-US" altLang="zh-CN" sz="2000" b="1" dirty="0">
                <a:solidFill>
                  <a:srgbClr val="000099"/>
                </a:solidFill>
                <a:latin typeface="微软雅黑" charset="0"/>
                <a:ea typeface="微软雅黑" charset="0"/>
                <a:cs typeface="微软雅黑" charset="0"/>
              </a:rPr>
              <a:t>  DROP CONSTRAINT GD;</a:t>
            </a:r>
          </a:p>
          <a:p>
            <a:pPr>
              <a:spcBef>
                <a:spcPct val="20000"/>
              </a:spcBef>
              <a:buFont typeface="Wingdings" charset="0"/>
              <a:buNone/>
            </a:pPr>
            <a:r>
              <a:rPr lang="zh-CN" altLang="en-US" sz="2000" b="1" dirty="0">
                <a:solidFill>
                  <a:srgbClr val="000099"/>
                </a:solidFill>
                <a:latin typeface="微软雅黑" charset="0"/>
                <a:ea typeface="微软雅黑" charset="0"/>
                <a:cs typeface="微软雅黑" charset="0"/>
              </a:rPr>
              <a:t>［例］在域</a:t>
            </a:r>
            <a:r>
              <a:rPr lang="en-US" altLang="zh-CN" sz="2000" b="1" dirty="0" err="1">
                <a:solidFill>
                  <a:srgbClr val="000099"/>
                </a:solidFill>
                <a:latin typeface="微软雅黑" charset="0"/>
                <a:ea typeface="微软雅黑" charset="0"/>
                <a:cs typeface="微软雅黑" charset="0"/>
              </a:rPr>
              <a:t>GenderDomain</a:t>
            </a:r>
            <a:r>
              <a:rPr lang="zh-CN" altLang="en-US" sz="2000" b="1" dirty="0">
                <a:solidFill>
                  <a:srgbClr val="000099"/>
                </a:solidFill>
                <a:latin typeface="微软雅黑" charset="0"/>
                <a:ea typeface="微软雅黑" charset="0"/>
                <a:cs typeface="微软雅黑" charset="0"/>
              </a:rPr>
              <a:t>上增加限制条件</a:t>
            </a:r>
            <a:r>
              <a:rPr lang="en-US" altLang="zh-CN" sz="2000" b="1" dirty="0">
                <a:solidFill>
                  <a:srgbClr val="000099"/>
                </a:solidFill>
                <a:latin typeface="微软雅黑" charset="0"/>
                <a:ea typeface="微软雅黑" charset="0"/>
                <a:cs typeface="微软雅黑" charset="0"/>
              </a:rPr>
              <a:t>GDD</a:t>
            </a:r>
            <a:r>
              <a:rPr lang="zh-CN" altLang="en-US" sz="2000" b="1" dirty="0">
                <a:solidFill>
                  <a:srgbClr val="000099"/>
                </a:solidFill>
                <a:latin typeface="微软雅黑" charset="0"/>
                <a:ea typeface="微软雅黑" charset="0"/>
                <a:cs typeface="微软雅黑" charset="0"/>
              </a:rPr>
              <a:t>。</a:t>
            </a:r>
          </a:p>
          <a:p>
            <a:pPr>
              <a:spcBef>
                <a:spcPct val="20000"/>
              </a:spcBef>
              <a:buFont typeface="Wingdings" charset="0"/>
              <a:buNone/>
            </a:pPr>
            <a:r>
              <a:rPr lang="zh-CN" altLang="en-US" sz="2000" b="1" dirty="0">
                <a:solidFill>
                  <a:srgbClr val="000099"/>
                </a:solidFill>
                <a:latin typeface="微软雅黑" charset="0"/>
                <a:ea typeface="微软雅黑" charset="0"/>
                <a:cs typeface="微软雅黑" charset="0"/>
              </a:rPr>
              <a:t>          </a:t>
            </a:r>
            <a:r>
              <a:rPr lang="en-US" altLang="zh-CN" sz="2000" b="1" dirty="0">
                <a:solidFill>
                  <a:srgbClr val="000099"/>
                </a:solidFill>
                <a:latin typeface="微软雅黑" charset="0"/>
                <a:ea typeface="微软雅黑" charset="0"/>
                <a:cs typeface="微软雅黑" charset="0"/>
              </a:rPr>
              <a:t>ALTER  DOMAIN  </a:t>
            </a:r>
            <a:r>
              <a:rPr lang="en-US" altLang="zh-CN" sz="2000" b="1" dirty="0" err="1">
                <a:solidFill>
                  <a:srgbClr val="000099"/>
                </a:solidFill>
                <a:latin typeface="微软雅黑" charset="0"/>
                <a:ea typeface="微软雅黑" charset="0"/>
                <a:cs typeface="微软雅黑" charset="0"/>
              </a:rPr>
              <a:t>GenderDomain</a:t>
            </a:r>
            <a:r>
              <a:rPr lang="en-US" altLang="zh-CN" sz="2000" b="1" dirty="0">
                <a:solidFill>
                  <a:srgbClr val="000099"/>
                </a:solidFill>
                <a:latin typeface="微软雅黑" charset="0"/>
                <a:ea typeface="微软雅黑" charset="0"/>
                <a:cs typeface="微软雅黑" charset="0"/>
              </a:rPr>
              <a:t>  </a:t>
            </a:r>
          </a:p>
          <a:p>
            <a:pPr>
              <a:spcBef>
                <a:spcPct val="20000"/>
              </a:spcBef>
              <a:buFont typeface="Wingdings" charset="0"/>
              <a:buNone/>
            </a:pPr>
            <a:r>
              <a:rPr lang="en-US" altLang="zh-CN" sz="2000" b="1" dirty="0">
                <a:solidFill>
                  <a:srgbClr val="000099"/>
                </a:solidFill>
                <a:latin typeface="微软雅黑" charset="0"/>
                <a:ea typeface="微软雅黑" charset="0"/>
                <a:cs typeface="微软雅黑" charset="0"/>
              </a:rPr>
              <a:t>                ADD CONSTRAINT GDD CHECK (VALUE IN ( '1'</a:t>
            </a:r>
            <a:r>
              <a:rPr lang="zh-CN" altLang="en-US" sz="2000" b="1" dirty="0">
                <a:solidFill>
                  <a:srgbClr val="000099"/>
                </a:solidFill>
                <a:latin typeface="微软雅黑" charset="0"/>
                <a:ea typeface="微软雅黑" charset="0"/>
                <a:cs typeface="微软雅黑" charset="0"/>
              </a:rPr>
              <a:t>，</a:t>
            </a:r>
            <a:r>
              <a:rPr lang="en-US" altLang="zh-CN" sz="2000" b="1" dirty="0">
                <a:solidFill>
                  <a:srgbClr val="000099"/>
                </a:solidFill>
                <a:latin typeface="微软雅黑" charset="0"/>
                <a:ea typeface="微软雅黑" charset="0"/>
                <a:cs typeface="微软雅黑" charset="0"/>
              </a:rPr>
              <a:t>'0') ); </a:t>
            </a:r>
          </a:p>
          <a:p>
            <a:pPr lvl="1">
              <a:spcBef>
                <a:spcPct val="20000"/>
              </a:spcBef>
            </a:pPr>
            <a:r>
              <a:rPr lang="zh-CN" altLang="en-US" sz="2000" b="1" dirty="0">
                <a:solidFill>
                  <a:srgbClr val="000099"/>
                </a:solidFill>
                <a:latin typeface="微软雅黑" charset="0"/>
                <a:ea typeface="微软雅黑" charset="0"/>
                <a:cs typeface="微软雅黑" charset="0"/>
              </a:rPr>
              <a:t>          </a:t>
            </a:r>
            <a:r>
              <a:rPr lang="zh-CN" altLang="en-US" sz="2000" b="1" dirty="0">
                <a:solidFill>
                  <a:srgbClr val="008000"/>
                </a:solidFill>
                <a:latin typeface="微软雅黑" charset="0"/>
                <a:ea typeface="微软雅黑" charset="0"/>
                <a:cs typeface="微软雅黑" charset="0"/>
              </a:rPr>
              <a:t>上两步将性别的取值范围由</a:t>
            </a:r>
            <a:r>
              <a:rPr lang="en-US" altLang="zh-CN" sz="2000" b="1" dirty="0">
                <a:solidFill>
                  <a:srgbClr val="008000"/>
                </a:solidFill>
                <a:latin typeface="微软雅黑" charset="0"/>
                <a:ea typeface="微软雅黑" charset="0"/>
                <a:cs typeface="微软雅黑" charset="0"/>
              </a:rPr>
              <a:t>('</a:t>
            </a:r>
            <a:r>
              <a:rPr lang="zh-CN" altLang="en-US" sz="2000" b="1" dirty="0">
                <a:solidFill>
                  <a:srgbClr val="008000"/>
                </a:solidFill>
                <a:latin typeface="微软雅黑" charset="0"/>
                <a:ea typeface="微软雅黑" charset="0"/>
                <a:cs typeface="微软雅黑" charset="0"/>
              </a:rPr>
              <a:t>男</a:t>
            </a:r>
            <a:r>
              <a:rPr lang="en-US" altLang="zh-CN" sz="2000" b="1" dirty="0">
                <a:solidFill>
                  <a:srgbClr val="008000"/>
                </a:solidFill>
                <a:latin typeface="微软雅黑" charset="0"/>
                <a:ea typeface="微软雅黑" charset="0"/>
                <a:cs typeface="微软雅黑" charset="0"/>
              </a:rPr>
              <a:t>'</a:t>
            </a:r>
            <a:r>
              <a:rPr lang="zh-CN" altLang="en-US" sz="2000" b="1" dirty="0">
                <a:solidFill>
                  <a:srgbClr val="008000"/>
                </a:solidFill>
                <a:latin typeface="微软雅黑" charset="0"/>
                <a:ea typeface="微软雅黑" charset="0"/>
                <a:cs typeface="微软雅黑" charset="0"/>
              </a:rPr>
              <a:t>，</a:t>
            </a:r>
            <a:r>
              <a:rPr lang="en-US" altLang="zh-CN" sz="2000" b="1" dirty="0">
                <a:solidFill>
                  <a:srgbClr val="008000"/>
                </a:solidFill>
                <a:latin typeface="微软雅黑" charset="0"/>
                <a:ea typeface="微软雅黑" charset="0"/>
                <a:cs typeface="微软雅黑" charset="0"/>
              </a:rPr>
              <a:t>'</a:t>
            </a:r>
            <a:r>
              <a:rPr lang="zh-CN" altLang="en-US" sz="2000" b="1" dirty="0">
                <a:solidFill>
                  <a:srgbClr val="008000"/>
                </a:solidFill>
                <a:latin typeface="微软雅黑" charset="0"/>
                <a:ea typeface="微软雅黑" charset="0"/>
                <a:cs typeface="微软雅黑" charset="0"/>
              </a:rPr>
              <a:t>女</a:t>
            </a:r>
            <a:r>
              <a:rPr lang="en-US" altLang="zh-CN" sz="2000" b="1" dirty="0">
                <a:solidFill>
                  <a:srgbClr val="008000"/>
                </a:solidFill>
                <a:latin typeface="微软雅黑" charset="0"/>
                <a:ea typeface="微软雅黑" charset="0"/>
                <a:cs typeface="微软雅黑" charset="0"/>
              </a:rPr>
              <a:t>')</a:t>
            </a:r>
            <a:r>
              <a:rPr lang="zh-CN" altLang="en-US" sz="2000" b="1" dirty="0">
                <a:solidFill>
                  <a:srgbClr val="008000"/>
                </a:solidFill>
                <a:latin typeface="微软雅黑" charset="0"/>
                <a:ea typeface="微软雅黑" charset="0"/>
                <a:cs typeface="微软雅黑" charset="0"/>
              </a:rPr>
              <a:t>改为 </a:t>
            </a:r>
            <a:r>
              <a:rPr lang="en-US" altLang="zh-CN" sz="2000" b="1" dirty="0">
                <a:solidFill>
                  <a:srgbClr val="008000"/>
                </a:solidFill>
                <a:latin typeface="微软雅黑" charset="0"/>
                <a:ea typeface="微软雅黑" charset="0"/>
                <a:cs typeface="微软雅黑" charset="0"/>
              </a:rPr>
              <a:t>( '1'</a:t>
            </a:r>
            <a:r>
              <a:rPr lang="zh-CN" altLang="en-US" sz="2000" b="1" dirty="0">
                <a:solidFill>
                  <a:srgbClr val="008000"/>
                </a:solidFill>
                <a:latin typeface="微软雅黑" charset="0"/>
                <a:ea typeface="微软雅黑" charset="0"/>
                <a:cs typeface="微软雅黑" charset="0"/>
              </a:rPr>
              <a:t>，</a:t>
            </a:r>
            <a:r>
              <a:rPr lang="en-US" altLang="zh-CN" sz="2000" b="1" dirty="0">
                <a:solidFill>
                  <a:srgbClr val="008000"/>
                </a:solidFill>
                <a:latin typeface="微软雅黑" charset="0"/>
                <a:ea typeface="微软雅黑" charset="0"/>
                <a:cs typeface="微软雅黑" charset="0"/>
              </a:rPr>
              <a:t>'0') </a:t>
            </a:r>
          </a:p>
        </p:txBody>
      </p:sp>
      <p:sp>
        <p:nvSpPr>
          <p:cNvPr id="6" name="Slide Number Placeholder 4"/>
          <p:cNvSpPr>
            <a:spLocks noGrp="1"/>
          </p:cNvSpPr>
          <p:nvPr>
            <p:ph type="sldNum" sz="quarter" idx="11"/>
          </p:nvPr>
        </p:nvSpPr>
        <p:spPr>
          <a:xfrm>
            <a:off x="8483600" y="6272213"/>
            <a:ext cx="479425" cy="365125"/>
          </a:xfrm>
        </p:spPr>
        <p:txBody>
          <a:bodyPr/>
          <a:lstStyle/>
          <a:p>
            <a:pPr>
              <a:defRPr/>
            </a:pPr>
            <a:fld id="{47F445B7-5C44-804A-899A-16C4D8122FBA}" type="slidenum">
              <a:rPr lang="en-US" altLang="zh-CN" smtClean="0"/>
              <a:pPr>
                <a:defRPr/>
              </a:pPr>
              <a:t>26</a:t>
            </a:fld>
            <a:endParaRPr lang="en-US" altLang="zh-CN" dirty="0"/>
          </a:p>
        </p:txBody>
      </p:sp>
    </p:spTree>
    <p:extLst>
      <p:ext uri="{BB962C8B-B14F-4D97-AF65-F5344CB8AC3E}">
        <p14:creationId xmlns:p14="http://schemas.microsoft.com/office/powerpoint/2010/main" val="148966956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5.7 </a:t>
            </a:r>
            <a:r>
              <a:rPr lang="zh-CN" altLang="en-US" dirty="0" smtClean="0"/>
              <a:t>触发器</a:t>
            </a:r>
            <a:endParaRPr lang="en-US" dirty="0"/>
          </a:p>
        </p:txBody>
      </p:sp>
      <p:sp>
        <p:nvSpPr>
          <p:cNvPr id="3" name="Content Placeholder 2"/>
          <p:cNvSpPr>
            <a:spLocks noGrp="1"/>
          </p:cNvSpPr>
          <p:nvPr>
            <p:ph idx="1"/>
          </p:nvPr>
        </p:nvSpPr>
        <p:spPr/>
        <p:txBody>
          <a:bodyPr/>
          <a:lstStyle/>
          <a:p>
            <a:pPr algn="just">
              <a:spcBef>
                <a:spcPct val="20000"/>
              </a:spcBef>
              <a:buClr>
                <a:schemeClr val="tx2"/>
              </a:buClr>
              <a:buSzPct val="90000"/>
              <a:buNone/>
            </a:pPr>
            <a:r>
              <a:rPr lang="zh-CN" altLang="en-US" sz="2400" dirty="0">
                <a:solidFill>
                  <a:srgbClr val="FF0000"/>
                </a:solidFill>
              </a:rPr>
              <a:t>什么是触发器？</a:t>
            </a:r>
          </a:p>
          <a:p>
            <a:pPr algn="just">
              <a:spcBef>
                <a:spcPct val="20000"/>
              </a:spcBef>
              <a:buClr>
                <a:schemeClr val="tx2"/>
              </a:buClr>
              <a:buSzPct val="90000"/>
              <a:buNone/>
            </a:pPr>
            <a:r>
              <a:rPr lang="en-US" altLang="zh-CN" sz="2400" dirty="0" smtClean="0"/>
              <a:t> </a:t>
            </a:r>
            <a:r>
              <a:rPr lang="zh-CN" altLang="en-US" sz="2400" dirty="0" smtClean="0"/>
              <a:t>触发器是定义在基表</a:t>
            </a:r>
            <a:r>
              <a:rPr lang="zh-CN" altLang="en-US" sz="2400" dirty="0"/>
              <a:t>上的一种数据库对象，它指定：在执行对表的某些操作的时候，另一些操作也同时被执行。</a:t>
            </a:r>
          </a:p>
          <a:p>
            <a:pPr algn="just">
              <a:spcBef>
                <a:spcPct val="20000"/>
              </a:spcBef>
              <a:buClr>
                <a:schemeClr val="tx2"/>
              </a:buClr>
              <a:buSzPct val="90000"/>
              <a:buNone/>
            </a:pPr>
            <a:endParaRPr lang="en-US" altLang="zh-CN" sz="2400" dirty="0" smtClean="0"/>
          </a:p>
          <a:p>
            <a:pPr algn="just">
              <a:spcBef>
                <a:spcPct val="20000"/>
              </a:spcBef>
              <a:buClr>
                <a:schemeClr val="tx2"/>
              </a:buClr>
              <a:buSzPct val="90000"/>
              <a:buNone/>
            </a:pPr>
            <a:r>
              <a:rPr lang="zh-CN" altLang="en-US" sz="2400" dirty="0" smtClean="0">
                <a:solidFill>
                  <a:srgbClr val="0000FF"/>
                </a:solidFill>
              </a:rPr>
              <a:t>定义一个触发器应包含哪些</a:t>
            </a:r>
            <a:r>
              <a:rPr lang="zh-CN" altLang="en-US" sz="2400" dirty="0">
                <a:solidFill>
                  <a:srgbClr val="0000FF"/>
                </a:solidFill>
              </a:rPr>
              <a:t>要素？</a:t>
            </a:r>
          </a:p>
          <a:p>
            <a:pPr algn="just">
              <a:spcBef>
                <a:spcPct val="20000"/>
              </a:spcBef>
              <a:buClr>
                <a:schemeClr val="tx2"/>
              </a:buClr>
              <a:buSzPct val="90000"/>
            </a:pPr>
            <a:r>
              <a:rPr lang="zh-CN" altLang="en-US" sz="2400" dirty="0"/>
              <a:t> 触发器的名字</a:t>
            </a:r>
          </a:p>
          <a:p>
            <a:pPr algn="just">
              <a:spcBef>
                <a:spcPct val="20000"/>
              </a:spcBef>
              <a:buClr>
                <a:schemeClr val="tx2"/>
              </a:buClr>
              <a:buSzPct val="90000"/>
            </a:pPr>
            <a:r>
              <a:rPr lang="zh-CN" altLang="en-US" sz="2400" dirty="0"/>
              <a:t> 触发器关联的表名</a:t>
            </a:r>
          </a:p>
          <a:p>
            <a:pPr algn="just">
              <a:spcBef>
                <a:spcPct val="20000"/>
              </a:spcBef>
              <a:buClr>
                <a:schemeClr val="tx2"/>
              </a:buClr>
              <a:buSzPct val="90000"/>
            </a:pPr>
            <a:r>
              <a:rPr lang="zh-CN" altLang="en-US" sz="2400" dirty="0"/>
              <a:t> 哪些操作执行时将引发其它操作被执行（触发事件）</a:t>
            </a:r>
          </a:p>
          <a:p>
            <a:pPr algn="just">
              <a:spcBef>
                <a:spcPct val="20000"/>
              </a:spcBef>
              <a:buClr>
                <a:schemeClr val="tx2"/>
              </a:buClr>
              <a:buSzPct val="90000"/>
            </a:pPr>
            <a:r>
              <a:rPr lang="zh-CN" altLang="en-US" sz="2400" dirty="0"/>
              <a:t> 被触发后执行的操作（触发动作）</a:t>
            </a:r>
          </a:p>
          <a:p>
            <a:pPr algn="just">
              <a:spcBef>
                <a:spcPct val="20000"/>
              </a:spcBef>
              <a:buClr>
                <a:schemeClr val="tx2"/>
              </a:buClr>
              <a:buSzPct val="90000"/>
            </a:pPr>
            <a:r>
              <a:rPr lang="zh-CN" altLang="en-US" sz="2400" dirty="0"/>
              <a:t> 执行触发动作的时机</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27</a:t>
            </a:fld>
            <a:endParaRPr lang="en-US" altLang="zh-CN"/>
          </a:p>
        </p:txBody>
      </p:sp>
    </p:spTree>
    <p:extLst>
      <p:ext uri="{BB962C8B-B14F-4D97-AF65-F5344CB8AC3E}">
        <p14:creationId xmlns:p14="http://schemas.microsoft.com/office/powerpoint/2010/main" val="4492047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5.7.1 </a:t>
            </a:r>
            <a:r>
              <a:rPr lang="zh-CN" altLang="en-US" dirty="0" smtClean="0"/>
              <a:t>定义触发器</a:t>
            </a:r>
            <a:endParaRPr lang="en-US" dirty="0"/>
          </a:p>
        </p:txBody>
      </p:sp>
      <p:sp>
        <p:nvSpPr>
          <p:cNvPr id="3" name="Content Placeholder 2"/>
          <p:cNvSpPr>
            <a:spLocks noGrp="1"/>
          </p:cNvSpPr>
          <p:nvPr>
            <p:ph idx="1"/>
          </p:nvPr>
        </p:nvSpPr>
        <p:spPr>
          <a:xfrm>
            <a:off x="552229" y="900760"/>
            <a:ext cx="8189078" cy="5263481"/>
          </a:xfrm>
        </p:spPr>
        <p:txBody>
          <a:bodyPr/>
          <a:lstStyle/>
          <a:p>
            <a:pPr algn="just">
              <a:spcBef>
                <a:spcPct val="20000"/>
              </a:spcBef>
              <a:buClr>
                <a:schemeClr val="tx2"/>
              </a:buClr>
              <a:buSzPct val="90000"/>
              <a:buNone/>
            </a:pPr>
            <a:r>
              <a:rPr lang="en-US" altLang="zh-CN" sz="2400" dirty="0">
                <a:solidFill>
                  <a:srgbClr val="FF0000"/>
                </a:solidFill>
              </a:rPr>
              <a:t>CREATE TRIGGER </a:t>
            </a:r>
            <a:r>
              <a:rPr lang="en-US" altLang="zh-CN" sz="2400" u="sng" dirty="0">
                <a:solidFill>
                  <a:srgbClr val="FF0000"/>
                </a:solidFill>
              </a:rPr>
              <a:t>&lt;</a:t>
            </a:r>
            <a:r>
              <a:rPr lang="zh-CN" altLang="en-US" sz="2400" u="sng" dirty="0">
                <a:solidFill>
                  <a:srgbClr val="FF0000"/>
                </a:solidFill>
              </a:rPr>
              <a:t>触发器名</a:t>
            </a:r>
            <a:r>
              <a:rPr lang="en-US" altLang="zh-CN" sz="2400" u="sng" dirty="0">
                <a:solidFill>
                  <a:srgbClr val="FF0000"/>
                </a:solidFill>
              </a:rPr>
              <a:t>&gt;</a:t>
            </a:r>
          </a:p>
          <a:p>
            <a:pPr lvl="1" algn="just">
              <a:spcBef>
                <a:spcPct val="20000"/>
              </a:spcBef>
              <a:buClr>
                <a:schemeClr val="tx2"/>
              </a:buClr>
              <a:buSzPct val="90000"/>
              <a:buNone/>
            </a:pPr>
            <a:r>
              <a:rPr lang="en-US" altLang="zh-CN" dirty="0">
                <a:solidFill>
                  <a:srgbClr val="FF0000"/>
                </a:solidFill>
              </a:rPr>
              <a:t>	[BEFORE | AFTER] </a:t>
            </a:r>
            <a:r>
              <a:rPr lang="en-US" altLang="zh-CN" u="sng" dirty="0">
                <a:solidFill>
                  <a:srgbClr val="FF0000"/>
                </a:solidFill>
              </a:rPr>
              <a:t>&lt;</a:t>
            </a:r>
            <a:r>
              <a:rPr lang="zh-CN" altLang="en-US" u="sng" dirty="0">
                <a:solidFill>
                  <a:srgbClr val="FF0000"/>
                </a:solidFill>
              </a:rPr>
              <a:t>触发事件</a:t>
            </a:r>
            <a:r>
              <a:rPr lang="en-US" altLang="zh-CN" dirty="0">
                <a:solidFill>
                  <a:srgbClr val="FF0000"/>
                </a:solidFill>
              </a:rPr>
              <a:t>&gt; ON </a:t>
            </a:r>
            <a:r>
              <a:rPr lang="en-US" altLang="zh-CN" u="sng" dirty="0">
                <a:solidFill>
                  <a:srgbClr val="FF0000"/>
                </a:solidFill>
              </a:rPr>
              <a:t>&lt;</a:t>
            </a:r>
            <a:r>
              <a:rPr lang="zh-CN" altLang="en-US" u="sng" dirty="0">
                <a:solidFill>
                  <a:srgbClr val="FF0000"/>
                </a:solidFill>
              </a:rPr>
              <a:t>表名</a:t>
            </a:r>
            <a:r>
              <a:rPr lang="en-US" altLang="zh-CN" u="sng" dirty="0">
                <a:solidFill>
                  <a:srgbClr val="FF0000"/>
                </a:solidFill>
              </a:rPr>
              <a:t>&gt;</a:t>
            </a:r>
          </a:p>
          <a:p>
            <a:pPr lvl="1" algn="just">
              <a:spcBef>
                <a:spcPct val="20000"/>
              </a:spcBef>
              <a:buClr>
                <a:schemeClr val="tx2"/>
              </a:buClr>
              <a:buSzPct val="90000"/>
              <a:buNone/>
            </a:pPr>
            <a:r>
              <a:rPr lang="en-US" altLang="zh-CN" dirty="0">
                <a:solidFill>
                  <a:srgbClr val="FF0000"/>
                </a:solidFill>
              </a:rPr>
              <a:t>	FOR EACH {ROW | STATEMENT}</a:t>
            </a:r>
          </a:p>
          <a:p>
            <a:pPr lvl="1" algn="just">
              <a:spcBef>
                <a:spcPct val="20000"/>
              </a:spcBef>
              <a:buClr>
                <a:schemeClr val="tx2"/>
              </a:buClr>
              <a:buSzPct val="90000"/>
              <a:buNone/>
            </a:pPr>
            <a:r>
              <a:rPr lang="en-US" altLang="zh-CN" dirty="0">
                <a:solidFill>
                  <a:srgbClr val="FF0000"/>
                </a:solidFill>
              </a:rPr>
              <a:t>	[WHEN </a:t>
            </a:r>
            <a:r>
              <a:rPr lang="en-US" altLang="zh-CN" u="sng" dirty="0">
                <a:solidFill>
                  <a:srgbClr val="FF0000"/>
                </a:solidFill>
              </a:rPr>
              <a:t>&lt;</a:t>
            </a:r>
            <a:r>
              <a:rPr lang="zh-CN" altLang="en-US" u="sng" dirty="0">
                <a:solidFill>
                  <a:srgbClr val="FF0000"/>
                </a:solidFill>
              </a:rPr>
              <a:t>触发条件</a:t>
            </a:r>
            <a:r>
              <a:rPr lang="en-US" altLang="zh-CN" dirty="0">
                <a:solidFill>
                  <a:srgbClr val="FF0000"/>
                </a:solidFill>
              </a:rPr>
              <a:t>&gt;]</a:t>
            </a:r>
          </a:p>
          <a:p>
            <a:pPr lvl="1" algn="just">
              <a:spcBef>
                <a:spcPct val="20000"/>
              </a:spcBef>
              <a:buClr>
                <a:schemeClr val="tx2"/>
              </a:buClr>
              <a:buSzPct val="90000"/>
              <a:buNone/>
            </a:pPr>
            <a:r>
              <a:rPr lang="en-US" altLang="zh-CN" dirty="0">
                <a:solidFill>
                  <a:srgbClr val="FF0000"/>
                </a:solidFill>
              </a:rPr>
              <a:t>	</a:t>
            </a:r>
            <a:r>
              <a:rPr lang="en-US" altLang="zh-CN" u="sng" dirty="0">
                <a:solidFill>
                  <a:srgbClr val="FF0000"/>
                </a:solidFill>
              </a:rPr>
              <a:t>&lt;</a:t>
            </a:r>
            <a:r>
              <a:rPr lang="zh-CN" altLang="en-US" u="sng" dirty="0">
                <a:solidFill>
                  <a:srgbClr val="FF0000"/>
                </a:solidFill>
              </a:rPr>
              <a:t>触发动作体</a:t>
            </a:r>
            <a:r>
              <a:rPr lang="en-US" altLang="zh-CN" u="sng" dirty="0" smtClean="0">
                <a:solidFill>
                  <a:srgbClr val="FF0000"/>
                </a:solidFill>
              </a:rPr>
              <a:t>&gt;</a:t>
            </a:r>
            <a:r>
              <a:rPr lang="en-US" altLang="zh-CN" dirty="0" smtClean="0">
                <a:solidFill>
                  <a:srgbClr val="FF0000"/>
                </a:solidFill>
              </a:rPr>
              <a:t>;</a:t>
            </a:r>
          </a:p>
          <a:p>
            <a:pPr algn="just">
              <a:spcBef>
                <a:spcPct val="20000"/>
              </a:spcBef>
              <a:buClr>
                <a:schemeClr val="tx2"/>
              </a:buClr>
              <a:buSzPct val="90000"/>
              <a:buNone/>
            </a:pPr>
            <a:r>
              <a:rPr lang="zh-CN" altLang="en-US" sz="2400" dirty="0" smtClean="0">
                <a:solidFill>
                  <a:srgbClr val="0000FF"/>
                </a:solidFill>
              </a:rPr>
              <a:t>说明：</a:t>
            </a:r>
            <a:endParaRPr lang="en-US" altLang="zh-CN" sz="2400" dirty="0">
              <a:solidFill>
                <a:srgbClr val="0000FF"/>
              </a:solidFill>
            </a:endParaRPr>
          </a:p>
          <a:p>
            <a:pPr algn="just">
              <a:spcBef>
                <a:spcPct val="20000"/>
              </a:spcBef>
              <a:buClr>
                <a:schemeClr val="tx2"/>
              </a:buClr>
              <a:buSzPct val="90000"/>
            </a:pPr>
            <a:r>
              <a:rPr lang="en-US" altLang="zh-CN" sz="2000" dirty="0" smtClean="0"/>
              <a:t>&lt;</a:t>
            </a:r>
            <a:r>
              <a:rPr lang="zh-CN" altLang="en-US" sz="2000" dirty="0"/>
              <a:t>触发事件</a:t>
            </a:r>
            <a:r>
              <a:rPr lang="en-US" altLang="zh-CN" sz="2000" dirty="0"/>
              <a:t>&gt;</a:t>
            </a:r>
            <a:r>
              <a:rPr lang="zh-CN" altLang="en-US" sz="2000" dirty="0"/>
              <a:t>可以是</a:t>
            </a:r>
            <a:r>
              <a:rPr lang="en-US" altLang="zh-CN" sz="2000" dirty="0">
                <a:solidFill>
                  <a:srgbClr val="0000FF"/>
                </a:solidFill>
              </a:rPr>
              <a:t>INSERT</a:t>
            </a:r>
            <a:r>
              <a:rPr lang="zh-CN" altLang="en-US" sz="2000" dirty="0">
                <a:solidFill>
                  <a:srgbClr val="0000FF"/>
                </a:solidFill>
              </a:rPr>
              <a:t>、</a:t>
            </a:r>
            <a:r>
              <a:rPr lang="en-US" altLang="zh-CN" sz="2000" dirty="0">
                <a:solidFill>
                  <a:srgbClr val="0000FF"/>
                </a:solidFill>
              </a:rPr>
              <a:t>DELETE</a:t>
            </a:r>
            <a:r>
              <a:rPr lang="zh-CN" altLang="en-US" sz="2000" dirty="0"/>
              <a:t>或</a:t>
            </a:r>
            <a:r>
              <a:rPr lang="en-US" altLang="zh-CN" sz="2000" dirty="0">
                <a:solidFill>
                  <a:srgbClr val="0000FF"/>
                </a:solidFill>
              </a:rPr>
              <a:t>UPDATE</a:t>
            </a:r>
            <a:r>
              <a:rPr lang="zh-CN" altLang="en-US" sz="2000" dirty="0"/>
              <a:t>，或这些事件的组合，</a:t>
            </a:r>
            <a:r>
              <a:rPr lang="en-US" altLang="zh-CN" sz="2000" dirty="0">
                <a:solidFill>
                  <a:srgbClr val="0000FF"/>
                </a:solidFill>
              </a:rPr>
              <a:t>UPDATE</a:t>
            </a:r>
            <a:r>
              <a:rPr lang="zh-CN" altLang="en-US" sz="2000" dirty="0"/>
              <a:t>后面可以带</a:t>
            </a:r>
            <a:r>
              <a:rPr lang="en-US" altLang="zh-CN" sz="2000" dirty="0">
                <a:solidFill>
                  <a:srgbClr val="0000FF"/>
                </a:solidFill>
              </a:rPr>
              <a:t>OF &lt;</a:t>
            </a:r>
            <a:r>
              <a:rPr lang="zh-CN" altLang="en-US" sz="2000" dirty="0">
                <a:solidFill>
                  <a:srgbClr val="0000FF"/>
                </a:solidFill>
              </a:rPr>
              <a:t>触发列</a:t>
            </a:r>
            <a:r>
              <a:rPr lang="en-US" altLang="zh-CN" sz="2000" dirty="0">
                <a:solidFill>
                  <a:srgbClr val="0000FF"/>
                </a:solidFill>
              </a:rPr>
              <a:t>, …&gt;</a:t>
            </a:r>
            <a:r>
              <a:rPr lang="zh-CN" altLang="en-US" sz="2000" dirty="0"/>
              <a:t>，指明只当哪些列被修改时才激活触发器。</a:t>
            </a:r>
            <a:r>
              <a:rPr lang="en-US" altLang="zh-CN" sz="2000" dirty="0">
                <a:solidFill>
                  <a:srgbClr val="0000FF"/>
                </a:solidFill>
              </a:rPr>
              <a:t>BEFORE</a:t>
            </a:r>
            <a:r>
              <a:rPr lang="zh-CN" altLang="en-US" sz="2000" dirty="0"/>
              <a:t>或</a:t>
            </a:r>
            <a:r>
              <a:rPr lang="en-US" altLang="zh-CN" sz="2000" dirty="0">
                <a:solidFill>
                  <a:srgbClr val="0000FF"/>
                </a:solidFill>
              </a:rPr>
              <a:t>AFTER</a:t>
            </a:r>
            <a:r>
              <a:rPr lang="zh-CN" altLang="en-US" sz="2000" dirty="0"/>
              <a:t>表示触发器是在触发事件之前还是之后被激活。</a:t>
            </a:r>
          </a:p>
          <a:p>
            <a:pPr algn="just">
              <a:spcBef>
                <a:spcPct val="20000"/>
              </a:spcBef>
              <a:buClr>
                <a:schemeClr val="tx2"/>
              </a:buClr>
              <a:buSzPct val="90000"/>
            </a:pPr>
            <a:r>
              <a:rPr lang="en-US" altLang="zh-CN" sz="2000" dirty="0" smtClean="0">
                <a:solidFill>
                  <a:srgbClr val="0000FF"/>
                </a:solidFill>
              </a:rPr>
              <a:t>FOR </a:t>
            </a:r>
            <a:r>
              <a:rPr lang="en-US" altLang="zh-CN" sz="2000" dirty="0">
                <a:solidFill>
                  <a:srgbClr val="0000FF"/>
                </a:solidFill>
              </a:rPr>
              <a:t>EACH ROW</a:t>
            </a:r>
            <a:r>
              <a:rPr lang="zh-CN" altLang="en-US" sz="2000" dirty="0"/>
              <a:t>表示该触发器为行级触发器，触发事件每影响一条元组都将激活一次触发器。 </a:t>
            </a:r>
          </a:p>
          <a:p>
            <a:pPr algn="just">
              <a:spcBef>
                <a:spcPct val="20000"/>
              </a:spcBef>
              <a:buClr>
                <a:schemeClr val="tx2"/>
              </a:buClr>
              <a:buSzPct val="90000"/>
            </a:pPr>
            <a:r>
              <a:rPr lang="en-US" altLang="zh-CN" sz="2000" dirty="0" smtClean="0">
                <a:solidFill>
                  <a:srgbClr val="0000FF"/>
                </a:solidFill>
              </a:rPr>
              <a:t>FOR </a:t>
            </a:r>
            <a:r>
              <a:rPr lang="en-US" altLang="zh-CN" sz="2000" dirty="0">
                <a:solidFill>
                  <a:srgbClr val="0000FF"/>
                </a:solidFill>
              </a:rPr>
              <a:t>EACH STATEMENT</a:t>
            </a:r>
            <a:r>
              <a:rPr lang="zh-CN" altLang="en-US" sz="2000" dirty="0"/>
              <a:t>表示该触发器为语句级触发器，触发事件只激活一次触发器。</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28</a:t>
            </a:fld>
            <a:endParaRPr lang="en-US" altLang="zh-CN"/>
          </a:p>
        </p:txBody>
      </p:sp>
    </p:spTree>
    <p:extLst>
      <p:ext uri="{BB962C8B-B14F-4D97-AF65-F5344CB8AC3E}">
        <p14:creationId xmlns:p14="http://schemas.microsoft.com/office/powerpoint/2010/main" val="3468861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5.7.1 </a:t>
            </a:r>
            <a:r>
              <a:rPr lang="zh-CN" altLang="en-US" dirty="0"/>
              <a:t>定义触发器</a:t>
            </a:r>
            <a:endParaRPr lang="en-US" dirty="0"/>
          </a:p>
        </p:txBody>
      </p:sp>
      <p:sp>
        <p:nvSpPr>
          <p:cNvPr id="3" name="Content Placeholder 2"/>
          <p:cNvSpPr>
            <a:spLocks noGrp="1"/>
          </p:cNvSpPr>
          <p:nvPr>
            <p:ph idx="1"/>
          </p:nvPr>
        </p:nvSpPr>
        <p:spPr/>
        <p:txBody>
          <a:bodyPr/>
          <a:lstStyle/>
          <a:p>
            <a:pPr marL="0" indent="0" algn="just">
              <a:spcBef>
                <a:spcPct val="20000"/>
              </a:spcBef>
              <a:buClr>
                <a:schemeClr val="tx2"/>
              </a:buClr>
              <a:buSzPct val="90000"/>
              <a:buNone/>
            </a:pPr>
            <a:r>
              <a:rPr lang="en-US" altLang="zh-CN" sz="2400" dirty="0" smtClean="0"/>
              <a:t>DBMS</a:t>
            </a:r>
            <a:r>
              <a:rPr lang="zh-CN" altLang="en-US" sz="2400" dirty="0" smtClean="0"/>
              <a:t>如何执行触发器：</a:t>
            </a:r>
            <a:endParaRPr lang="en-US" altLang="zh-CN" sz="2400" dirty="0" smtClean="0"/>
          </a:p>
          <a:p>
            <a:pPr algn="just">
              <a:spcBef>
                <a:spcPct val="20000"/>
              </a:spcBef>
              <a:buClr>
                <a:schemeClr val="tx2"/>
              </a:buClr>
              <a:buSzPct val="90000"/>
              <a:buFont typeface="Wingdings" charset="0"/>
              <a:buChar char="Ø"/>
            </a:pPr>
            <a:r>
              <a:rPr lang="zh-CN" altLang="en-US" sz="2200" dirty="0" smtClean="0"/>
              <a:t>触发器被激</a:t>
            </a:r>
            <a:r>
              <a:rPr lang="zh-CN" altLang="en-US" sz="2200" dirty="0"/>
              <a:t>活后，先检查</a:t>
            </a:r>
            <a:r>
              <a:rPr lang="en-US" altLang="zh-CN" sz="2200" dirty="0"/>
              <a:t>&lt;</a:t>
            </a:r>
            <a:r>
              <a:rPr lang="zh-CN" altLang="en-US" sz="2200" dirty="0">
                <a:solidFill>
                  <a:srgbClr val="0000FF"/>
                </a:solidFill>
              </a:rPr>
              <a:t>触发条件</a:t>
            </a:r>
            <a:r>
              <a:rPr lang="en-US" altLang="zh-CN" sz="2200" dirty="0"/>
              <a:t>&gt;</a:t>
            </a:r>
            <a:r>
              <a:rPr lang="zh-CN" altLang="en-US" sz="2200" dirty="0"/>
              <a:t>，当其为真时，</a:t>
            </a:r>
            <a:r>
              <a:rPr lang="en-US" altLang="zh-CN" sz="2200" dirty="0"/>
              <a:t>&lt;</a:t>
            </a:r>
            <a:r>
              <a:rPr lang="zh-CN" altLang="en-US" sz="2200" dirty="0">
                <a:solidFill>
                  <a:srgbClr val="0000FF"/>
                </a:solidFill>
              </a:rPr>
              <a:t>触发动作体</a:t>
            </a:r>
            <a:r>
              <a:rPr lang="en-US" altLang="zh-CN" sz="2200" dirty="0"/>
              <a:t>&gt;</a:t>
            </a:r>
            <a:r>
              <a:rPr lang="zh-CN" altLang="en-US" sz="2200" dirty="0"/>
              <a:t>才执行；如果没有指定</a:t>
            </a:r>
            <a:r>
              <a:rPr lang="en-US" altLang="zh-CN" sz="2200" dirty="0"/>
              <a:t>&lt;</a:t>
            </a:r>
            <a:r>
              <a:rPr lang="zh-CN" altLang="en-US" sz="2200" dirty="0"/>
              <a:t>触发条件</a:t>
            </a:r>
            <a:r>
              <a:rPr lang="en-US" altLang="zh-CN" sz="2200" dirty="0"/>
              <a:t>&gt;</a:t>
            </a:r>
            <a:r>
              <a:rPr lang="zh-CN" altLang="en-US" sz="2200" dirty="0"/>
              <a:t>，则</a:t>
            </a:r>
            <a:r>
              <a:rPr lang="en-US" altLang="zh-CN" sz="2200" dirty="0"/>
              <a:t>&lt;</a:t>
            </a:r>
            <a:r>
              <a:rPr lang="zh-CN" altLang="en-US" sz="2200" dirty="0"/>
              <a:t>触发动作体</a:t>
            </a:r>
            <a:r>
              <a:rPr lang="en-US" altLang="zh-CN" sz="2200" dirty="0"/>
              <a:t>&gt; </a:t>
            </a:r>
            <a:r>
              <a:rPr lang="zh-CN" altLang="en-US" sz="2200" dirty="0"/>
              <a:t>在触发器被激活后立即执行。 </a:t>
            </a:r>
          </a:p>
          <a:p>
            <a:pPr algn="just">
              <a:spcBef>
                <a:spcPct val="20000"/>
              </a:spcBef>
              <a:buClr>
                <a:schemeClr val="tx2"/>
              </a:buClr>
              <a:buSzPct val="90000"/>
              <a:buFont typeface="Wingdings" charset="0"/>
              <a:buChar char="Ø"/>
            </a:pPr>
            <a:r>
              <a:rPr lang="en-US" altLang="zh-CN" sz="2200" dirty="0" smtClean="0"/>
              <a:t>&lt;</a:t>
            </a:r>
            <a:r>
              <a:rPr lang="zh-CN" altLang="en-US" sz="2200" dirty="0">
                <a:solidFill>
                  <a:srgbClr val="0000FF"/>
                </a:solidFill>
              </a:rPr>
              <a:t>触发动作体</a:t>
            </a:r>
            <a:r>
              <a:rPr lang="en-US" altLang="zh-CN" sz="2200" dirty="0"/>
              <a:t>&gt;</a:t>
            </a:r>
            <a:r>
              <a:rPr lang="zh-CN" altLang="en-US" sz="2200" dirty="0"/>
              <a:t>是一段程序，如果触发器是行级触发器，则这段程序中还可以使用</a:t>
            </a:r>
            <a:r>
              <a:rPr lang="en-US" altLang="zh-CN" sz="2200" dirty="0"/>
              <a:t>NEW</a:t>
            </a:r>
            <a:r>
              <a:rPr lang="zh-CN" altLang="en-US" sz="2200" dirty="0"/>
              <a:t>和</a:t>
            </a:r>
            <a:r>
              <a:rPr lang="en-US" altLang="zh-CN" sz="2200" dirty="0"/>
              <a:t>OLD</a:t>
            </a:r>
            <a:r>
              <a:rPr lang="zh-CN" altLang="en-US" sz="2200" dirty="0"/>
              <a:t>分别引用触发事件发生前后的元组值</a:t>
            </a:r>
            <a:r>
              <a:rPr lang="zh-CN" altLang="en-US" sz="2200" dirty="0" smtClean="0"/>
              <a:t>。</a:t>
            </a:r>
            <a:endParaRPr lang="en-US" altLang="zh-CN" sz="2200" dirty="0" smtClean="0"/>
          </a:p>
          <a:p>
            <a:pPr algn="just">
              <a:spcBef>
                <a:spcPct val="20000"/>
              </a:spcBef>
              <a:buClr>
                <a:schemeClr val="tx2"/>
              </a:buClr>
              <a:buSzPct val="90000"/>
              <a:buFont typeface="Wingdings" charset="0"/>
              <a:buChar char="Ø"/>
            </a:pPr>
            <a:endParaRPr lang="zh-CN" altLang="en-US" sz="1000" dirty="0"/>
          </a:p>
          <a:p>
            <a:pPr algn="just">
              <a:spcBef>
                <a:spcPct val="20000"/>
              </a:spcBef>
              <a:buClr>
                <a:schemeClr val="tx2"/>
              </a:buClr>
              <a:buSzPct val="90000"/>
              <a:buNone/>
            </a:pPr>
            <a:r>
              <a:rPr lang="zh-CN" altLang="en-US" sz="2400" dirty="0">
                <a:solidFill>
                  <a:srgbClr val="FF0000"/>
                </a:solidFill>
              </a:rPr>
              <a:t>例：保留表</a:t>
            </a:r>
            <a:r>
              <a:rPr lang="en-US" altLang="zh-CN" sz="2400" dirty="0">
                <a:solidFill>
                  <a:srgbClr val="FF0000"/>
                </a:solidFill>
              </a:rPr>
              <a:t>BOOKS</a:t>
            </a:r>
            <a:r>
              <a:rPr lang="zh-CN" altLang="en-US" sz="2400" dirty="0">
                <a:solidFill>
                  <a:srgbClr val="FF0000"/>
                </a:solidFill>
              </a:rPr>
              <a:t>中被删除的书的记录。</a:t>
            </a:r>
          </a:p>
          <a:p>
            <a:pPr algn="just">
              <a:spcBef>
                <a:spcPct val="20000"/>
              </a:spcBef>
              <a:buClr>
                <a:schemeClr val="tx2"/>
              </a:buClr>
              <a:buSzPct val="90000"/>
              <a:buNone/>
            </a:pPr>
            <a:r>
              <a:rPr lang="zh-CN" altLang="en-US" sz="2400" dirty="0">
                <a:solidFill>
                  <a:srgbClr val="000090"/>
                </a:solidFill>
              </a:rPr>
              <a:t>	</a:t>
            </a:r>
            <a:r>
              <a:rPr lang="en-US" altLang="zh-CN" sz="2400" dirty="0">
                <a:solidFill>
                  <a:srgbClr val="000090"/>
                </a:solidFill>
              </a:rPr>
              <a:t>CREATE TRIGGER BOOKS_DELETE</a:t>
            </a:r>
          </a:p>
          <a:p>
            <a:pPr algn="just">
              <a:spcBef>
                <a:spcPct val="20000"/>
              </a:spcBef>
              <a:buClr>
                <a:schemeClr val="tx2"/>
              </a:buClr>
              <a:buSzPct val="90000"/>
              <a:buNone/>
            </a:pPr>
            <a:r>
              <a:rPr lang="en-US" altLang="zh-CN" sz="2400" dirty="0">
                <a:solidFill>
                  <a:srgbClr val="000090"/>
                </a:solidFill>
              </a:rPr>
              <a:t>	AFTER DELETE ON BOOKS</a:t>
            </a:r>
          </a:p>
          <a:p>
            <a:pPr algn="just">
              <a:spcBef>
                <a:spcPct val="20000"/>
              </a:spcBef>
              <a:buClr>
                <a:schemeClr val="tx2"/>
              </a:buClr>
              <a:buSzPct val="90000"/>
              <a:buNone/>
            </a:pPr>
            <a:r>
              <a:rPr lang="en-US" altLang="zh-CN" sz="2400" dirty="0">
                <a:solidFill>
                  <a:srgbClr val="000090"/>
                </a:solidFill>
              </a:rPr>
              <a:t>	FOR EACH ROW</a:t>
            </a:r>
          </a:p>
          <a:p>
            <a:pPr algn="just">
              <a:spcBef>
                <a:spcPct val="20000"/>
              </a:spcBef>
              <a:buClr>
                <a:schemeClr val="tx2"/>
              </a:buClr>
              <a:buSzPct val="90000"/>
              <a:buNone/>
            </a:pPr>
            <a:r>
              <a:rPr lang="en-US" altLang="zh-CN" sz="2400" dirty="0">
                <a:solidFill>
                  <a:srgbClr val="000090"/>
                </a:solidFill>
              </a:rPr>
              <a:t>	INSERT INTO BOOKS_DLETED_LOG </a:t>
            </a:r>
          </a:p>
          <a:p>
            <a:pPr algn="just">
              <a:spcBef>
                <a:spcPct val="20000"/>
              </a:spcBef>
              <a:buClr>
                <a:schemeClr val="tx2"/>
              </a:buClr>
              <a:buSzPct val="90000"/>
              <a:buNone/>
            </a:pPr>
            <a:r>
              <a:rPr lang="en-US" altLang="zh-CN" sz="2400" dirty="0">
                <a:solidFill>
                  <a:srgbClr val="000090"/>
                </a:solidFill>
              </a:rPr>
              <a:t>		VALUES(</a:t>
            </a:r>
            <a:r>
              <a:rPr lang="en-US" altLang="zh-CN" sz="2400" dirty="0">
                <a:solidFill>
                  <a:srgbClr val="FF0000"/>
                </a:solidFill>
                <a:effectLst>
                  <a:outerShdw blurRad="38100" dist="38100" dir="2700000" algn="tl">
                    <a:srgbClr val="000000"/>
                  </a:outerShdw>
                </a:effectLst>
              </a:rPr>
              <a:t>OLD</a:t>
            </a:r>
            <a:r>
              <a:rPr lang="en-US" altLang="zh-CN" sz="2400" dirty="0">
                <a:solidFill>
                  <a:srgbClr val="FF0000"/>
                </a:solidFill>
              </a:rPr>
              <a:t>.</a:t>
            </a:r>
            <a:r>
              <a:rPr lang="en-US" altLang="zh-CN" sz="2400" dirty="0">
                <a:solidFill>
                  <a:srgbClr val="000090"/>
                </a:solidFill>
              </a:rPr>
              <a:t>TITLE);</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29</a:t>
            </a:fld>
            <a:endParaRPr lang="en-US" altLang="zh-CN"/>
          </a:p>
        </p:txBody>
      </p:sp>
    </p:spTree>
    <p:extLst>
      <p:ext uri="{BB962C8B-B14F-4D97-AF65-F5344CB8AC3E}">
        <p14:creationId xmlns:p14="http://schemas.microsoft.com/office/powerpoint/2010/main" val="3206153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linds(horizontal)">
                                      <p:cBhvr>
                                        <p:cTn id="21" dur="500"/>
                                        <p:tgtEl>
                                          <p:spTgt spid="3">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blinds(horizontal)">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数据库完整性</a:t>
            </a:r>
            <a:endParaRPr lang="en-US" dirty="0"/>
          </a:p>
        </p:txBody>
      </p:sp>
      <p:sp>
        <p:nvSpPr>
          <p:cNvPr id="3" name="Content Placeholder 2"/>
          <p:cNvSpPr>
            <a:spLocks noGrp="1"/>
          </p:cNvSpPr>
          <p:nvPr>
            <p:ph idx="1"/>
          </p:nvPr>
        </p:nvSpPr>
        <p:spPr>
          <a:xfrm>
            <a:off x="685800" y="1066800"/>
            <a:ext cx="7772400" cy="5105401"/>
          </a:xfrm>
        </p:spPr>
        <p:txBody>
          <a:bodyPr/>
          <a:lstStyle/>
          <a:p>
            <a:pPr>
              <a:lnSpc>
                <a:spcPct val="110000"/>
              </a:lnSpc>
            </a:pPr>
            <a:r>
              <a:rPr lang="zh-CN" altLang="en-US" sz="2400" dirty="0"/>
              <a:t>数据的完整性和安全性是两个不同</a:t>
            </a:r>
            <a:r>
              <a:rPr lang="zh-CN" altLang="en-US" sz="2400" dirty="0" smtClean="0"/>
              <a:t>概念：</a:t>
            </a:r>
            <a:endParaRPr lang="zh-CN" altLang="en-US" sz="2400" dirty="0"/>
          </a:p>
          <a:p>
            <a:pPr lvl="1">
              <a:lnSpc>
                <a:spcPct val="110000"/>
              </a:lnSpc>
              <a:buFont typeface="Courier New"/>
              <a:buChar char="o"/>
            </a:pPr>
            <a:r>
              <a:rPr lang="zh-CN" altLang="en-US" dirty="0">
                <a:solidFill>
                  <a:srgbClr val="FF0000"/>
                </a:solidFill>
              </a:rPr>
              <a:t>数据的完整性</a:t>
            </a:r>
          </a:p>
          <a:p>
            <a:pPr lvl="2">
              <a:lnSpc>
                <a:spcPct val="110000"/>
              </a:lnSpc>
            </a:pPr>
            <a:r>
              <a:rPr lang="zh-CN" altLang="en-US" sz="2400" dirty="0"/>
              <a:t>防止数据库中存在不符合语义的数据，也就是防止数据库中存在不正确</a:t>
            </a:r>
            <a:r>
              <a:rPr lang="zh-CN" altLang="en-US" sz="2400" dirty="0" smtClean="0"/>
              <a:t>的数据；</a:t>
            </a:r>
            <a:endParaRPr lang="zh-CN" altLang="en-US" sz="2400" dirty="0"/>
          </a:p>
          <a:p>
            <a:pPr lvl="2">
              <a:lnSpc>
                <a:spcPct val="110000"/>
              </a:lnSpc>
            </a:pPr>
            <a:r>
              <a:rPr lang="zh-CN" altLang="en-US" sz="2400" dirty="0"/>
              <a:t>防范对象：不合语义的、不正确</a:t>
            </a:r>
            <a:r>
              <a:rPr lang="zh-CN" altLang="en-US" sz="2400" dirty="0" smtClean="0"/>
              <a:t>的数据。</a:t>
            </a:r>
            <a:endParaRPr lang="zh-CN" altLang="en-US" sz="2400" dirty="0"/>
          </a:p>
          <a:p>
            <a:pPr lvl="1">
              <a:lnSpc>
                <a:spcPct val="110000"/>
              </a:lnSpc>
              <a:buFont typeface="Courier New"/>
              <a:buChar char="o"/>
            </a:pPr>
            <a:r>
              <a:rPr lang="zh-CN" altLang="en-US" dirty="0">
                <a:solidFill>
                  <a:srgbClr val="FF0000"/>
                </a:solidFill>
              </a:rPr>
              <a:t>数据的安全性</a:t>
            </a:r>
          </a:p>
          <a:p>
            <a:pPr lvl="2">
              <a:lnSpc>
                <a:spcPct val="110000"/>
              </a:lnSpc>
            </a:pPr>
            <a:r>
              <a:rPr lang="zh-CN" altLang="en-US" sz="2400" dirty="0"/>
              <a:t>保护数据库防止恶意的破坏和非法的存</a:t>
            </a:r>
            <a:r>
              <a:rPr lang="zh-CN" altLang="en-US" sz="2400" dirty="0" smtClean="0"/>
              <a:t>取；</a:t>
            </a:r>
            <a:endParaRPr lang="zh-CN" altLang="en-US" sz="2400" dirty="0"/>
          </a:p>
          <a:p>
            <a:pPr lvl="2">
              <a:lnSpc>
                <a:spcPct val="110000"/>
              </a:lnSpc>
            </a:pPr>
            <a:r>
              <a:rPr lang="zh-CN" altLang="en-US" sz="2400" dirty="0"/>
              <a:t>防范对象：</a:t>
            </a:r>
            <a:r>
              <a:rPr lang="zh-CN" altLang="en-US" sz="2400" dirty="0" smtClean="0"/>
              <a:t>非法用户和非法操作。</a:t>
            </a:r>
            <a:endParaRPr lang="en-US" altLang="zh-CN" sz="2400" dirty="0"/>
          </a:p>
          <a:p>
            <a:pPr>
              <a:lnSpc>
                <a:spcPct val="110000"/>
              </a:lnSpc>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a:t>
            </a:fld>
            <a:endParaRPr lang="en-US" altLang="zh-CN"/>
          </a:p>
        </p:txBody>
      </p:sp>
    </p:spTree>
    <p:extLst>
      <p:ext uri="{BB962C8B-B14F-4D97-AF65-F5344CB8AC3E}">
        <p14:creationId xmlns:p14="http://schemas.microsoft.com/office/powerpoint/2010/main" val="22518399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5.7.1 </a:t>
            </a:r>
            <a:r>
              <a:rPr lang="zh-CN" altLang="en-US" dirty="0"/>
              <a:t>定义触发器</a:t>
            </a:r>
            <a:endParaRPr lang="en-US" dirty="0"/>
          </a:p>
        </p:txBody>
      </p:sp>
      <p:sp>
        <p:nvSpPr>
          <p:cNvPr id="3" name="Content Placeholder 2"/>
          <p:cNvSpPr>
            <a:spLocks noGrp="1"/>
          </p:cNvSpPr>
          <p:nvPr>
            <p:ph idx="1"/>
          </p:nvPr>
        </p:nvSpPr>
        <p:spPr>
          <a:xfrm>
            <a:off x="552229" y="908720"/>
            <a:ext cx="8062551" cy="5263481"/>
          </a:xfrm>
        </p:spPr>
        <p:txBody>
          <a:bodyPr/>
          <a:lstStyle/>
          <a:p>
            <a:pPr algn="just">
              <a:spcBef>
                <a:spcPct val="20000"/>
              </a:spcBef>
              <a:buClr>
                <a:schemeClr val="tx2"/>
              </a:buClr>
              <a:buSzPct val="90000"/>
              <a:buNone/>
            </a:pPr>
            <a:r>
              <a:rPr lang="zh-CN" altLang="en-US" sz="2400" dirty="0">
                <a:solidFill>
                  <a:srgbClr val="008000"/>
                </a:solidFill>
              </a:rPr>
              <a:t>例：</a:t>
            </a:r>
            <a:r>
              <a:rPr lang="zh-CN" altLang="en-US" sz="2400" dirty="0"/>
              <a:t>教授的工资不得低于</a:t>
            </a:r>
            <a:r>
              <a:rPr lang="en-US" altLang="zh-CN" sz="2400" dirty="0"/>
              <a:t>3000</a:t>
            </a:r>
            <a:r>
              <a:rPr lang="zh-CN" altLang="en-US" sz="2400" dirty="0"/>
              <a:t>元，否则自动改为</a:t>
            </a:r>
            <a:r>
              <a:rPr lang="en-US" altLang="zh-CN" sz="2400" dirty="0"/>
              <a:t>3000</a:t>
            </a:r>
            <a:r>
              <a:rPr lang="zh-CN" altLang="en-US" sz="2400" dirty="0"/>
              <a:t>元。</a:t>
            </a:r>
          </a:p>
          <a:p>
            <a:pPr algn="just">
              <a:spcBef>
                <a:spcPct val="20000"/>
              </a:spcBef>
              <a:buClr>
                <a:schemeClr val="tx2"/>
              </a:buClr>
              <a:buSzPct val="90000"/>
              <a:buNone/>
            </a:pPr>
            <a:r>
              <a:rPr lang="zh-CN" altLang="en-US" sz="2400" dirty="0">
                <a:solidFill>
                  <a:srgbClr val="000090"/>
                </a:solidFill>
              </a:rPr>
              <a:t>	</a:t>
            </a:r>
            <a:r>
              <a:rPr lang="en-US" altLang="zh-CN" sz="2400" dirty="0">
                <a:solidFill>
                  <a:srgbClr val="000090"/>
                </a:solidFill>
              </a:rPr>
              <a:t>CREATE  TRIGGER  </a:t>
            </a:r>
            <a:r>
              <a:rPr lang="en-US" altLang="zh-CN" sz="2400" dirty="0" err="1">
                <a:solidFill>
                  <a:srgbClr val="000090"/>
                </a:solidFill>
              </a:rPr>
              <a:t>Update_Sal</a:t>
            </a:r>
            <a:endParaRPr lang="en-US" altLang="zh-CN" sz="2400" dirty="0">
              <a:solidFill>
                <a:srgbClr val="000090"/>
              </a:solidFill>
            </a:endParaRPr>
          </a:p>
          <a:p>
            <a:pPr lvl="1" algn="just">
              <a:spcBef>
                <a:spcPct val="20000"/>
              </a:spcBef>
              <a:buClr>
                <a:schemeClr val="tx2"/>
              </a:buClr>
              <a:buSzPct val="90000"/>
              <a:buNone/>
            </a:pPr>
            <a:r>
              <a:rPr lang="en-US" altLang="zh-CN" dirty="0"/>
              <a:t>	</a:t>
            </a:r>
            <a:r>
              <a:rPr lang="en-US" altLang="zh-CN" dirty="0">
                <a:solidFill>
                  <a:srgbClr val="000090"/>
                </a:solidFill>
              </a:rPr>
              <a:t>BEFORE</a:t>
            </a:r>
            <a:r>
              <a:rPr lang="en-US" altLang="zh-CN" dirty="0"/>
              <a:t> </a:t>
            </a:r>
            <a:r>
              <a:rPr lang="en-US" altLang="zh-CN" dirty="0">
                <a:solidFill>
                  <a:srgbClr val="0000FF"/>
                </a:solidFill>
              </a:rPr>
              <a:t>INSERT</a:t>
            </a:r>
            <a:r>
              <a:rPr lang="en-US" altLang="zh-CN" dirty="0"/>
              <a:t> </a:t>
            </a:r>
            <a:r>
              <a:rPr lang="en-US" altLang="zh-CN" dirty="0">
                <a:solidFill>
                  <a:srgbClr val="000090"/>
                </a:solidFill>
              </a:rPr>
              <a:t>OR</a:t>
            </a:r>
            <a:r>
              <a:rPr lang="en-US" altLang="zh-CN" dirty="0"/>
              <a:t> </a:t>
            </a:r>
            <a:r>
              <a:rPr lang="en-US" altLang="zh-CN" dirty="0">
                <a:solidFill>
                  <a:srgbClr val="0000FF"/>
                </a:solidFill>
              </a:rPr>
              <a:t>UPDATE</a:t>
            </a:r>
            <a:r>
              <a:rPr lang="en-US" altLang="zh-CN" dirty="0"/>
              <a:t> </a:t>
            </a:r>
            <a:r>
              <a:rPr lang="en-US" altLang="zh-CN" dirty="0">
                <a:solidFill>
                  <a:srgbClr val="000090"/>
                </a:solidFill>
              </a:rPr>
              <a:t>OF</a:t>
            </a:r>
            <a:r>
              <a:rPr lang="en-US" altLang="zh-CN" dirty="0"/>
              <a:t> </a:t>
            </a:r>
            <a:r>
              <a:rPr lang="en-US" altLang="zh-CN" dirty="0">
                <a:solidFill>
                  <a:srgbClr val="0000FF"/>
                </a:solidFill>
              </a:rPr>
              <a:t>Sal, </a:t>
            </a:r>
            <a:r>
              <a:rPr lang="en-US" altLang="zh-CN" dirty="0" err="1">
                <a:solidFill>
                  <a:srgbClr val="0000FF"/>
                </a:solidFill>
              </a:rPr>
              <a:t>Pos</a:t>
            </a:r>
            <a:r>
              <a:rPr lang="en-US" altLang="zh-CN" dirty="0">
                <a:solidFill>
                  <a:srgbClr val="0000FF"/>
                </a:solidFill>
              </a:rPr>
              <a:t> </a:t>
            </a:r>
          </a:p>
          <a:p>
            <a:pPr lvl="1" algn="just">
              <a:spcBef>
                <a:spcPct val="20000"/>
              </a:spcBef>
              <a:buClr>
                <a:schemeClr val="tx2"/>
              </a:buClr>
              <a:buSzPct val="90000"/>
              <a:buNone/>
            </a:pPr>
            <a:r>
              <a:rPr lang="en-US" altLang="zh-CN" dirty="0">
                <a:solidFill>
                  <a:srgbClr val="000090"/>
                </a:solidFill>
              </a:rPr>
              <a:t>	ON Teacher</a:t>
            </a:r>
          </a:p>
          <a:p>
            <a:pPr lvl="1" algn="just">
              <a:spcBef>
                <a:spcPct val="20000"/>
              </a:spcBef>
              <a:buClr>
                <a:schemeClr val="tx2"/>
              </a:buClr>
              <a:buSzPct val="90000"/>
              <a:buNone/>
            </a:pPr>
            <a:r>
              <a:rPr lang="en-US" altLang="zh-CN" dirty="0">
                <a:solidFill>
                  <a:srgbClr val="000090"/>
                </a:solidFill>
              </a:rPr>
              <a:t>	FOR EACH ROW</a:t>
            </a:r>
          </a:p>
          <a:p>
            <a:pPr lvl="1" algn="just">
              <a:spcBef>
                <a:spcPct val="20000"/>
              </a:spcBef>
              <a:buClr>
                <a:schemeClr val="tx2"/>
              </a:buClr>
              <a:buSzPct val="90000"/>
              <a:buNone/>
            </a:pPr>
            <a:r>
              <a:rPr lang="en-US" altLang="zh-CN" dirty="0"/>
              <a:t>	</a:t>
            </a:r>
            <a:r>
              <a:rPr lang="en-US" altLang="zh-CN" dirty="0">
                <a:solidFill>
                  <a:srgbClr val="0000FF"/>
                </a:solidFill>
              </a:rPr>
              <a:t>WHEN</a:t>
            </a:r>
            <a:r>
              <a:rPr lang="en-US" altLang="zh-CN" dirty="0"/>
              <a:t> </a:t>
            </a:r>
            <a:r>
              <a:rPr lang="en-US" altLang="zh-CN" dirty="0" smtClean="0">
                <a:solidFill>
                  <a:srgbClr val="000090"/>
                </a:solidFill>
              </a:rPr>
              <a:t>( </a:t>
            </a:r>
            <a:r>
              <a:rPr lang="en-US" altLang="zh-CN" dirty="0" err="1" smtClean="0">
                <a:solidFill>
                  <a:srgbClr val="FF0000"/>
                </a:solidFill>
                <a:effectLst>
                  <a:outerShdw blurRad="38100" dist="38100" dir="2700000" algn="tl">
                    <a:srgbClr val="000000"/>
                  </a:outerShdw>
                </a:effectLst>
              </a:rPr>
              <a:t>NEW</a:t>
            </a:r>
            <a:r>
              <a:rPr lang="en-US" altLang="zh-CN" dirty="0" err="1" smtClean="0">
                <a:solidFill>
                  <a:srgbClr val="000090"/>
                </a:solidFill>
              </a:rPr>
              <a:t>.Pos</a:t>
            </a:r>
            <a:r>
              <a:rPr lang="en-US" altLang="zh-CN" dirty="0" smtClean="0">
                <a:solidFill>
                  <a:srgbClr val="000090"/>
                </a:solidFill>
              </a:rPr>
              <a:t> </a:t>
            </a:r>
            <a:r>
              <a:rPr lang="en-US" altLang="zh-CN" dirty="0">
                <a:solidFill>
                  <a:srgbClr val="000090"/>
                </a:solidFill>
              </a:rPr>
              <a:t>= ‘</a:t>
            </a:r>
            <a:r>
              <a:rPr lang="zh-CN" altLang="en-US" dirty="0">
                <a:solidFill>
                  <a:srgbClr val="000090"/>
                </a:solidFill>
              </a:rPr>
              <a:t>教授’ </a:t>
            </a:r>
            <a:r>
              <a:rPr lang="en-US" altLang="zh-CN" dirty="0">
                <a:solidFill>
                  <a:srgbClr val="000090"/>
                </a:solidFill>
              </a:rPr>
              <a:t>AND </a:t>
            </a:r>
            <a:r>
              <a:rPr lang="en-US" altLang="zh-CN" dirty="0" smtClean="0">
                <a:solidFill>
                  <a:srgbClr val="000090"/>
                </a:solidFill>
              </a:rPr>
              <a:t>   </a:t>
            </a:r>
            <a:r>
              <a:rPr lang="en-US" altLang="zh-CN" dirty="0" err="1" smtClean="0">
                <a:solidFill>
                  <a:srgbClr val="FF0000"/>
                </a:solidFill>
                <a:effectLst>
                  <a:outerShdw blurRad="38100" dist="38100" dir="2700000" algn="tl">
                    <a:srgbClr val="000000"/>
                  </a:outerShdw>
                </a:effectLst>
              </a:rPr>
              <a:t>NEW</a:t>
            </a:r>
            <a:r>
              <a:rPr lang="en-US" altLang="zh-CN" dirty="0" err="1" smtClean="0">
                <a:solidFill>
                  <a:srgbClr val="000090"/>
                </a:solidFill>
              </a:rPr>
              <a:t>.Sal</a:t>
            </a:r>
            <a:r>
              <a:rPr lang="en-US" altLang="zh-CN" dirty="0">
                <a:solidFill>
                  <a:srgbClr val="000090"/>
                </a:solidFill>
              </a:rPr>
              <a:t>&lt;3000 )</a:t>
            </a:r>
          </a:p>
          <a:p>
            <a:pPr lvl="1" algn="just">
              <a:spcBef>
                <a:spcPct val="20000"/>
              </a:spcBef>
              <a:buClr>
                <a:schemeClr val="tx2"/>
              </a:buClr>
              <a:buSzPct val="90000"/>
              <a:buNone/>
            </a:pPr>
            <a:r>
              <a:rPr lang="en-US" altLang="zh-CN" dirty="0"/>
              <a:t>		</a:t>
            </a:r>
            <a:r>
              <a:rPr lang="en-US" altLang="zh-CN" dirty="0" err="1">
                <a:solidFill>
                  <a:srgbClr val="FF0000"/>
                </a:solidFill>
                <a:effectLst>
                  <a:outerShdw blurRad="38100" dist="38100" dir="2700000" algn="tl">
                    <a:srgbClr val="000000"/>
                  </a:outerShdw>
                </a:effectLst>
              </a:rPr>
              <a:t>NEW</a:t>
            </a:r>
            <a:r>
              <a:rPr lang="en-US" altLang="zh-CN" dirty="0" err="1">
                <a:solidFill>
                  <a:srgbClr val="000090"/>
                </a:solidFill>
              </a:rPr>
              <a:t>.Sal</a:t>
            </a:r>
            <a:r>
              <a:rPr lang="en-US" altLang="zh-CN" dirty="0">
                <a:solidFill>
                  <a:srgbClr val="000090"/>
                </a:solidFill>
              </a:rPr>
              <a:t> := 3000;</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30</a:t>
            </a:fld>
            <a:endParaRPr lang="en-US" altLang="zh-CN"/>
          </a:p>
        </p:txBody>
      </p:sp>
      <p:sp>
        <p:nvSpPr>
          <p:cNvPr id="6" name="Rectangle 3"/>
          <p:cNvSpPr>
            <a:spLocks noChangeArrowheads="1"/>
          </p:cNvSpPr>
          <p:nvPr/>
        </p:nvSpPr>
        <p:spPr bwMode="auto">
          <a:xfrm>
            <a:off x="685800" y="4339392"/>
            <a:ext cx="7797800" cy="1832809"/>
          </a:xfrm>
          <a:prstGeom prst="rect">
            <a:avLst/>
          </a:prstGeom>
          <a:solidFill>
            <a:srgbClr val="D8E5E5"/>
          </a:solidFill>
          <a:ln w="9525">
            <a:solidFill>
              <a:schemeClr val="tx1"/>
            </a:solidFill>
            <a:miter lim="800000"/>
            <a:headEnd/>
            <a:tailEnd/>
          </a:ln>
          <a:effectLst/>
          <a:extLst/>
        </p:spPr>
        <p:txBody>
          <a:bodyPr wrap="square">
            <a:spAutoFit/>
          </a:bodyPr>
          <a:lstStyle/>
          <a:p>
            <a:pPr marL="457200" indent="-457200" algn="just">
              <a:lnSpc>
                <a:spcPct val="110000"/>
              </a:lnSpc>
              <a:spcBef>
                <a:spcPct val="20000"/>
              </a:spcBef>
            </a:pPr>
            <a:r>
              <a:rPr lang="zh-CN" altLang="en-US" dirty="0"/>
              <a:t>下列语句执行时将产生什么结果？</a:t>
            </a:r>
          </a:p>
          <a:p>
            <a:pPr marL="457200" indent="-457200" algn="just">
              <a:lnSpc>
                <a:spcPct val="110000"/>
              </a:lnSpc>
              <a:spcBef>
                <a:spcPct val="20000"/>
              </a:spcBef>
              <a:buFontTx/>
              <a:buAutoNum type="alphaUcPeriod"/>
            </a:pPr>
            <a:r>
              <a:rPr lang="en-US" altLang="zh-CN" dirty="0"/>
              <a:t>INSERT INTO </a:t>
            </a:r>
            <a:r>
              <a:rPr lang="en-US" altLang="zh-CN" dirty="0" err="1"/>
              <a:t>Teachar</a:t>
            </a:r>
            <a:r>
              <a:rPr lang="en-US" altLang="zh-CN" dirty="0"/>
              <a:t>(Sal, </a:t>
            </a:r>
            <a:r>
              <a:rPr lang="en-US" altLang="zh-CN" dirty="0" err="1"/>
              <a:t>Pos</a:t>
            </a:r>
            <a:r>
              <a:rPr lang="en-US" altLang="zh-CN" dirty="0"/>
              <a:t>) VALUES(2000, ‘</a:t>
            </a:r>
            <a:r>
              <a:rPr lang="zh-CN" altLang="en-US" dirty="0"/>
              <a:t>讲师’</a:t>
            </a:r>
            <a:r>
              <a:rPr lang="en-US" altLang="zh-CN" dirty="0"/>
              <a:t>)</a:t>
            </a:r>
          </a:p>
          <a:p>
            <a:pPr marL="457200" indent="-457200" algn="just">
              <a:lnSpc>
                <a:spcPct val="110000"/>
              </a:lnSpc>
              <a:spcBef>
                <a:spcPct val="20000"/>
              </a:spcBef>
              <a:buFontTx/>
              <a:buAutoNum type="alphaUcPeriod"/>
            </a:pPr>
            <a:r>
              <a:rPr lang="en-US" altLang="zh-CN" dirty="0"/>
              <a:t>INSERT INTO </a:t>
            </a:r>
            <a:r>
              <a:rPr lang="en-US" altLang="zh-CN" dirty="0" err="1"/>
              <a:t>Teachar</a:t>
            </a:r>
            <a:r>
              <a:rPr lang="en-US" altLang="zh-CN" dirty="0"/>
              <a:t>(Sal, </a:t>
            </a:r>
            <a:r>
              <a:rPr lang="en-US" altLang="zh-CN" dirty="0" err="1"/>
              <a:t>Pos</a:t>
            </a:r>
            <a:r>
              <a:rPr lang="en-US" altLang="zh-CN" dirty="0"/>
              <a:t>) VALUES(2500, ‘</a:t>
            </a:r>
            <a:r>
              <a:rPr lang="zh-CN" altLang="en-US" dirty="0"/>
              <a:t>教授’</a:t>
            </a:r>
            <a:r>
              <a:rPr lang="en-US" altLang="zh-CN" dirty="0"/>
              <a:t>)</a:t>
            </a:r>
          </a:p>
          <a:p>
            <a:pPr marL="457200" indent="-457200" algn="just">
              <a:lnSpc>
                <a:spcPct val="110000"/>
              </a:lnSpc>
              <a:spcBef>
                <a:spcPct val="20000"/>
              </a:spcBef>
              <a:buFontTx/>
              <a:buAutoNum type="alphaUcPeriod"/>
            </a:pPr>
            <a:r>
              <a:rPr lang="en-US" altLang="zh-CN" dirty="0"/>
              <a:t>UPDATE</a:t>
            </a:r>
            <a:r>
              <a:rPr lang="zh-CN" altLang="en-US" dirty="0"/>
              <a:t>教师</a:t>
            </a:r>
            <a:r>
              <a:rPr lang="en-US" altLang="zh-CN" dirty="0"/>
              <a:t>A</a:t>
            </a:r>
            <a:r>
              <a:rPr lang="zh-CN" altLang="en-US" dirty="0"/>
              <a:t>的职称为教授，且教师</a:t>
            </a:r>
            <a:r>
              <a:rPr lang="en-US" altLang="zh-CN" dirty="0"/>
              <a:t>A</a:t>
            </a:r>
            <a:r>
              <a:rPr lang="zh-CN" altLang="en-US" dirty="0"/>
              <a:t>的工资为</a:t>
            </a:r>
            <a:r>
              <a:rPr lang="en-US" altLang="zh-CN" dirty="0"/>
              <a:t>2000</a:t>
            </a:r>
          </a:p>
          <a:p>
            <a:pPr marL="457200" indent="-457200" algn="just">
              <a:lnSpc>
                <a:spcPct val="110000"/>
              </a:lnSpc>
              <a:spcBef>
                <a:spcPct val="20000"/>
              </a:spcBef>
              <a:buFontTx/>
              <a:buAutoNum type="alphaUcPeriod"/>
            </a:pPr>
            <a:r>
              <a:rPr lang="en-US" altLang="zh-CN" dirty="0"/>
              <a:t>UPDATE</a:t>
            </a:r>
            <a:r>
              <a:rPr lang="zh-CN" altLang="en-US" dirty="0"/>
              <a:t>教师</a:t>
            </a:r>
            <a:r>
              <a:rPr lang="en-US" altLang="zh-CN" dirty="0"/>
              <a:t>A</a:t>
            </a:r>
            <a:r>
              <a:rPr lang="zh-CN" altLang="en-US" dirty="0" smtClean="0"/>
              <a:t>的工资为</a:t>
            </a:r>
            <a:r>
              <a:rPr lang="en-US" altLang="zh-CN" dirty="0" smtClean="0"/>
              <a:t>3500</a:t>
            </a:r>
            <a:r>
              <a:rPr lang="zh-CN" altLang="en-US" dirty="0"/>
              <a:t>，且该教师的职称为教授</a:t>
            </a:r>
          </a:p>
        </p:txBody>
      </p:sp>
    </p:spTree>
    <p:extLst>
      <p:ext uri="{BB962C8B-B14F-4D97-AF65-F5344CB8AC3E}">
        <p14:creationId xmlns:p14="http://schemas.microsoft.com/office/powerpoint/2010/main" val="6197509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wipe(up)">
                                      <p:cBhvr>
                                        <p:cTn id="32" dur="500"/>
                                        <p:tgtEl>
                                          <p:spTgt spid="6">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up)">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up)">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wipe(up)">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wipe(up)">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wipe(up)">
                                      <p:cBhvr>
                                        <p:cTn id="5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76250" y="171656"/>
            <a:ext cx="8229600" cy="561975"/>
          </a:xfrm>
        </p:spPr>
        <p:txBody>
          <a:bodyPr>
            <a:normAutofit fontScale="90000"/>
          </a:bodyPr>
          <a:lstStyle/>
          <a:p>
            <a:r>
              <a:rPr lang="en-US" altLang="zh-CN" sz="3600" dirty="0" smtClean="0">
                <a:latin typeface="微软雅黑" charset="0"/>
                <a:ea typeface="微软雅黑" charset="0"/>
                <a:cs typeface="微软雅黑" charset="0"/>
              </a:rPr>
              <a:t>5.7.1 </a:t>
            </a:r>
            <a:r>
              <a:rPr lang="zh-CN" altLang="en-US" sz="3600" dirty="0" smtClean="0">
                <a:latin typeface="微软雅黑" charset="0"/>
                <a:ea typeface="微软雅黑" charset="0"/>
                <a:cs typeface="微软雅黑" charset="0"/>
              </a:rPr>
              <a:t>定义触发器示例</a:t>
            </a:r>
            <a:endParaRPr lang="en-US" altLang="zh-CN" sz="3600" dirty="0">
              <a:latin typeface="微软雅黑" charset="0"/>
              <a:ea typeface="微软雅黑" charset="0"/>
              <a:cs typeface="微软雅黑" charset="0"/>
            </a:endParaRPr>
          </a:p>
        </p:txBody>
      </p:sp>
      <p:sp>
        <p:nvSpPr>
          <p:cNvPr id="19459" name="Rectangle 3"/>
          <p:cNvSpPr>
            <a:spLocks noGrp="1" noChangeArrowheads="1"/>
          </p:cNvSpPr>
          <p:nvPr>
            <p:ph type="body" idx="1"/>
          </p:nvPr>
        </p:nvSpPr>
        <p:spPr>
          <a:xfrm>
            <a:off x="296863" y="1044833"/>
            <a:ext cx="8505825" cy="4905117"/>
          </a:xfrm>
        </p:spPr>
        <p:txBody>
          <a:bodyPr/>
          <a:lstStyle/>
          <a:p>
            <a:pPr marL="0">
              <a:lnSpc>
                <a:spcPct val="100000"/>
              </a:lnSpc>
              <a:buFont typeface="Wingdings" charset="0"/>
              <a:buNone/>
            </a:pPr>
            <a:r>
              <a:rPr lang="zh-CN" altLang="en-US" sz="2400" b="1" dirty="0">
                <a:latin typeface="微软雅黑" charset="0"/>
                <a:ea typeface="微软雅黑" charset="0"/>
                <a:cs typeface="微软雅黑" charset="0"/>
              </a:rPr>
              <a:t>［例］定义</a:t>
            </a:r>
            <a:r>
              <a:rPr lang="en-US" altLang="zh-CN" sz="2400" b="1" dirty="0">
                <a:latin typeface="微软雅黑" charset="0"/>
                <a:ea typeface="微软雅黑" charset="0"/>
                <a:cs typeface="微软雅黑" charset="0"/>
              </a:rPr>
              <a:t>AFTER</a:t>
            </a:r>
            <a:r>
              <a:rPr lang="zh-CN" altLang="en-US" sz="2400" b="1" dirty="0">
                <a:latin typeface="微软雅黑" charset="0"/>
                <a:ea typeface="微软雅黑" charset="0"/>
                <a:cs typeface="微软雅黑" charset="0"/>
              </a:rPr>
              <a:t>行级触发器，当教师表</a:t>
            </a:r>
            <a:r>
              <a:rPr lang="en-US" altLang="zh-CN" sz="2400" b="1" dirty="0">
                <a:latin typeface="微软雅黑" charset="0"/>
                <a:ea typeface="微软雅黑" charset="0"/>
                <a:cs typeface="微软雅黑" charset="0"/>
              </a:rPr>
              <a:t>Teacher</a:t>
            </a:r>
            <a:r>
              <a:rPr lang="zh-CN" altLang="en-US" sz="2400" b="1" dirty="0">
                <a:latin typeface="微软雅黑" charset="0"/>
                <a:ea typeface="微软雅黑" charset="0"/>
                <a:cs typeface="微软雅黑" charset="0"/>
              </a:rPr>
              <a:t>的工资发生</a:t>
            </a:r>
            <a:endParaRPr lang="en-US" altLang="zh-CN" sz="2400" b="1" dirty="0">
              <a:latin typeface="微软雅黑" charset="0"/>
              <a:ea typeface="微软雅黑" charset="0"/>
              <a:cs typeface="微软雅黑" charset="0"/>
            </a:endParaRPr>
          </a:p>
          <a:p>
            <a:pPr marL="0">
              <a:lnSpc>
                <a:spcPct val="100000"/>
              </a:lnSpc>
              <a:buFont typeface="Wingdings" charset="0"/>
              <a:buNone/>
            </a:pPr>
            <a:r>
              <a:rPr lang="en-US" altLang="zh-CN" sz="2400" b="1" dirty="0">
                <a:latin typeface="微软雅黑" charset="0"/>
                <a:ea typeface="微软雅黑" charset="0"/>
                <a:cs typeface="微软雅黑" charset="0"/>
              </a:rPr>
              <a:t>          </a:t>
            </a:r>
            <a:r>
              <a:rPr lang="zh-CN" altLang="en-US" sz="2400" b="1" dirty="0">
                <a:latin typeface="微软雅黑" charset="0"/>
                <a:ea typeface="微软雅黑" charset="0"/>
                <a:cs typeface="微软雅黑" charset="0"/>
              </a:rPr>
              <a:t>变化后就自动在工资变化表</a:t>
            </a:r>
            <a:r>
              <a:rPr lang="en-US" altLang="zh-CN" sz="2400" b="1" dirty="0" err="1">
                <a:latin typeface="微软雅黑" charset="0"/>
                <a:ea typeface="微软雅黑" charset="0"/>
                <a:cs typeface="微软雅黑" charset="0"/>
              </a:rPr>
              <a:t>Sal_log</a:t>
            </a:r>
            <a:r>
              <a:rPr lang="zh-CN" altLang="en-US" sz="2400" b="1" dirty="0">
                <a:latin typeface="微软雅黑" charset="0"/>
                <a:ea typeface="微软雅黑" charset="0"/>
                <a:cs typeface="微软雅黑" charset="0"/>
              </a:rPr>
              <a:t>中增加一条相应记</a:t>
            </a:r>
            <a:endParaRPr lang="en-US" altLang="zh-CN" sz="2400" b="1" dirty="0">
              <a:latin typeface="微软雅黑" charset="0"/>
              <a:ea typeface="微软雅黑" charset="0"/>
              <a:cs typeface="微软雅黑" charset="0"/>
            </a:endParaRPr>
          </a:p>
          <a:p>
            <a:pPr marL="0">
              <a:lnSpc>
                <a:spcPct val="100000"/>
              </a:lnSpc>
              <a:buFont typeface="Wingdings" charset="0"/>
              <a:buNone/>
            </a:pPr>
            <a:r>
              <a:rPr lang="en-US" altLang="zh-CN" sz="2400" b="1" dirty="0">
                <a:latin typeface="微软雅黑" charset="0"/>
                <a:ea typeface="微软雅黑" charset="0"/>
                <a:cs typeface="微软雅黑" charset="0"/>
              </a:rPr>
              <a:t>          </a:t>
            </a:r>
            <a:r>
              <a:rPr lang="zh-CN" altLang="en-US" sz="2400" b="1" dirty="0">
                <a:latin typeface="微软雅黑" charset="0"/>
                <a:ea typeface="微软雅黑" charset="0"/>
                <a:cs typeface="微软雅黑" charset="0"/>
              </a:rPr>
              <a:t>录</a:t>
            </a:r>
            <a:endParaRPr lang="en-US" altLang="zh-CN" sz="2400" b="1" dirty="0">
              <a:latin typeface="微软雅黑" charset="0"/>
              <a:ea typeface="微软雅黑" charset="0"/>
              <a:cs typeface="微软雅黑" charset="0"/>
            </a:endParaRPr>
          </a:p>
          <a:p>
            <a:pPr marL="0">
              <a:lnSpc>
                <a:spcPct val="100000"/>
              </a:lnSpc>
              <a:buFont typeface="Wingdings" charset="0"/>
              <a:buNone/>
            </a:pPr>
            <a:r>
              <a:rPr lang="en-US" altLang="zh-CN" sz="2400" b="1" dirty="0">
                <a:solidFill>
                  <a:srgbClr val="000099"/>
                </a:solidFill>
                <a:latin typeface="微软雅黑" charset="0"/>
                <a:ea typeface="微软雅黑" charset="0"/>
                <a:cs typeface="微软雅黑" charset="0"/>
              </a:rPr>
              <a:t>            </a:t>
            </a:r>
            <a:r>
              <a:rPr lang="zh-CN" altLang="en-US" sz="2400" b="1" dirty="0">
                <a:solidFill>
                  <a:srgbClr val="000099"/>
                </a:solidFill>
                <a:latin typeface="微软雅黑" charset="0"/>
                <a:ea typeface="微软雅黑" charset="0"/>
                <a:cs typeface="微软雅黑" charset="0"/>
              </a:rPr>
              <a:t>首先建立工资变化表</a:t>
            </a:r>
            <a:r>
              <a:rPr lang="en-US" altLang="zh-CN" sz="2400" b="1" dirty="0" err="1">
                <a:solidFill>
                  <a:srgbClr val="000099"/>
                </a:solidFill>
                <a:latin typeface="微软雅黑" charset="0"/>
                <a:ea typeface="微软雅黑" charset="0"/>
                <a:cs typeface="微软雅黑" charset="0"/>
              </a:rPr>
              <a:t>Sal_log</a:t>
            </a:r>
            <a:endParaRPr lang="en-US" altLang="zh-CN" sz="2400" b="1" dirty="0">
              <a:solidFill>
                <a:srgbClr val="000099"/>
              </a:solidFill>
              <a:latin typeface="微软雅黑" charset="0"/>
              <a:ea typeface="微软雅黑" charset="0"/>
              <a:cs typeface="微软雅黑" charset="0"/>
            </a:endParaRPr>
          </a:p>
          <a:p>
            <a:pPr marL="0">
              <a:lnSpc>
                <a:spcPct val="100000"/>
              </a:lnSpc>
              <a:buFont typeface="Wingdings" charset="0"/>
              <a:buNone/>
            </a:pPr>
            <a:r>
              <a:rPr lang="en-US" altLang="zh-CN" sz="2400" b="1" dirty="0">
                <a:solidFill>
                  <a:srgbClr val="000099"/>
                </a:solidFill>
                <a:latin typeface="微软雅黑" charset="0"/>
                <a:ea typeface="微软雅黑" charset="0"/>
                <a:cs typeface="微软雅黑" charset="0"/>
              </a:rPr>
              <a:t>             CREATE TABLE </a:t>
            </a:r>
            <a:r>
              <a:rPr lang="en-US" altLang="zh-CN" sz="2400" b="1" dirty="0" err="1">
                <a:solidFill>
                  <a:srgbClr val="000099"/>
                </a:solidFill>
                <a:latin typeface="微软雅黑" charset="0"/>
                <a:ea typeface="微软雅黑" charset="0"/>
                <a:cs typeface="微软雅黑" charset="0"/>
              </a:rPr>
              <a:t>Sal_log</a:t>
            </a:r>
            <a:endParaRPr lang="en-US" altLang="zh-CN" sz="2400" b="1" dirty="0">
              <a:solidFill>
                <a:srgbClr val="000099"/>
              </a:solidFill>
              <a:latin typeface="微软雅黑" charset="0"/>
              <a:ea typeface="微软雅黑" charset="0"/>
              <a:cs typeface="微软雅黑" charset="0"/>
            </a:endParaRPr>
          </a:p>
          <a:p>
            <a:pPr marL="0">
              <a:lnSpc>
                <a:spcPct val="100000"/>
              </a:lnSpc>
              <a:buFont typeface="Wingdings" charset="0"/>
              <a:buNone/>
            </a:pPr>
            <a:r>
              <a:rPr lang="en-US" altLang="zh-CN" sz="2400" b="1" dirty="0">
                <a:solidFill>
                  <a:srgbClr val="000099"/>
                </a:solidFill>
                <a:latin typeface="微软雅黑" charset="0"/>
                <a:ea typeface="微软雅黑" charset="0"/>
                <a:cs typeface="微软雅黑" charset="0"/>
              </a:rPr>
              <a:t>             (</a:t>
            </a:r>
            <a:r>
              <a:rPr lang="en-US" altLang="zh-CN" sz="2400" b="1" dirty="0" err="1">
                <a:solidFill>
                  <a:srgbClr val="000099"/>
                </a:solidFill>
                <a:latin typeface="微软雅黑" charset="0"/>
                <a:ea typeface="微软雅黑" charset="0"/>
                <a:cs typeface="微软雅黑" charset="0"/>
              </a:rPr>
              <a:t>Eno</a:t>
            </a:r>
            <a:r>
              <a:rPr lang="en-US" altLang="zh-CN" sz="2400" b="1" dirty="0">
                <a:solidFill>
                  <a:srgbClr val="000099"/>
                </a:solidFill>
                <a:latin typeface="微软雅黑" charset="0"/>
                <a:ea typeface="微软雅黑" charset="0"/>
                <a:cs typeface="微软雅黑" charset="0"/>
              </a:rPr>
              <a:t>    NUMERIC(4)  references teacher(</a:t>
            </a:r>
            <a:r>
              <a:rPr lang="en-US" altLang="zh-CN" sz="2400" b="1" dirty="0" err="1">
                <a:solidFill>
                  <a:srgbClr val="000099"/>
                </a:solidFill>
                <a:latin typeface="微软雅黑" charset="0"/>
                <a:ea typeface="微软雅黑" charset="0"/>
                <a:cs typeface="微软雅黑" charset="0"/>
              </a:rPr>
              <a:t>eno</a:t>
            </a:r>
            <a:r>
              <a:rPr lang="en-US" altLang="zh-CN" sz="2400" b="1" dirty="0">
                <a:solidFill>
                  <a:srgbClr val="000099"/>
                </a:solidFill>
                <a:latin typeface="微软雅黑" charset="0"/>
                <a:ea typeface="微软雅黑" charset="0"/>
                <a:cs typeface="微软雅黑" charset="0"/>
              </a:rPr>
              <a:t>)</a:t>
            </a:r>
            <a:r>
              <a:rPr lang="zh-CN" altLang="en-US" sz="2400" b="1" dirty="0">
                <a:solidFill>
                  <a:srgbClr val="000099"/>
                </a:solidFill>
                <a:latin typeface="微软雅黑" charset="0"/>
                <a:ea typeface="微软雅黑" charset="0"/>
                <a:cs typeface="微软雅黑" charset="0"/>
              </a:rPr>
              <a:t>，</a:t>
            </a:r>
          </a:p>
          <a:p>
            <a:pPr marL="0">
              <a:lnSpc>
                <a:spcPct val="100000"/>
              </a:lnSpc>
              <a:buFont typeface="Wingdings" charset="0"/>
              <a:buNone/>
            </a:pPr>
            <a:r>
              <a:rPr lang="zh-CN" altLang="en-US" sz="2400" b="1" dirty="0">
                <a:solidFill>
                  <a:srgbClr val="000099"/>
                </a:solidFill>
                <a:latin typeface="微软雅黑" charset="0"/>
                <a:ea typeface="微软雅黑" charset="0"/>
                <a:cs typeface="微软雅黑" charset="0"/>
              </a:rPr>
              <a:t>              </a:t>
            </a:r>
            <a:r>
              <a:rPr lang="en-US" altLang="zh-CN" sz="2400" b="1" dirty="0">
                <a:solidFill>
                  <a:srgbClr val="000099"/>
                </a:solidFill>
                <a:latin typeface="微软雅黑" charset="0"/>
                <a:ea typeface="微软雅黑" charset="0"/>
                <a:cs typeface="微软雅黑" charset="0"/>
              </a:rPr>
              <a:t>Sal     NUMERIC(7</a:t>
            </a:r>
            <a:r>
              <a:rPr lang="zh-CN" altLang="en-US" sz="2400" b="1" dirty="0">
                <a:solidFill>
                  <a:srgbClr val="000099"/>
                </a:solidFill>
                <a:latin typeface="微软雅黑" charset="0"/>
                <a:ea typeface="微软雅黑" charset="0"/>
                <a:cs typeface="微软雅黑" charset="0"/>
              </a:rPr>
              <a:t>，</a:t>
            </a:r>
            <a:r>
              <a:rPr lang="en-US" altLang="zh-CN" sz="2400" b="1" dirty="0">
                <a:solidFill>
                  <a:srgbClr val="000099"/>
                </a:solidFill>
                <a:latin typeface="微软雅黑" charset="0"/>
                <a:ea typeface="微软雅黑" charset="0"/>
                <a:cs typeface="微软雅黑" charset="0"/>
              </a:rPr>
              <a:t>2)</a:t>
            </a:r>
            <a:r>
              <a:rPr lang="zh-CN" altLang="en-US" sz="2400" b="1" dirty="0">
                <a:solidFill>
                  <a:srgbClr val="000099"/>
                </a:solidFill>
                <a:latin typeface="微软雅黑" charset="0"/>
                <a:ea typeface="微软雅黑" charset="0"/>
                <a:cs typeface="微软雅黑" charset="0"/>
              </a:rPr>
              <a:t>，</a:t>
            </a:r>
          </a:p>
          <a:p>
            <a:pPr marL="0">
              <a:lnSpc>
                <a:spcPct val="100000"/>
              </a:lnSpc>
              <a:buFont typeface="Wingdings" charset="0"/>
              <a:buNone/>
            </a:pPr>
            <a:r>
              <a:rPr lang="zh-CN" altLang="en-US" sz="2400" b="1" dirty="0">
                <a:solidFill>
                  <a:srgbClr val="000099"/>
                </a:solidFill>
                <a:latin typeface="微软雅黑" charset="0"/>
                <a:ea typeface="微软雅黑" charset="0"/>
                <a:cs typeface="微软雅黑" charset="0"/>
              </a:rPr>
              <a:t>              </a:t>
            </a:r>
            <a:r>
              <a:rPr lang="en-US" altLang="zh-CN" sz="2400" b="1" dirty="0">
                <a:solidFill>
                  <a:srgbClr val="000099"/>
                </a:solidFill>
                <a:latin typeface="微软雅黑" charset="0"/>
                <a:ea typeface="微软雅黑" charset="0"/>
                <a:cs typeface="微软雅黑" charset="0"/>
              </a:rPr>
              <a:t>Username  char(10)</a:t>
            </a:r>
            <a:r>
              <a:rPr lang="zh-CN" altLang="en-US" sz="2400" b="1" dirty="0">
                <a:solidFill>
                  <a:srgbClr val="000099"/>
                </a:solidFill>
                <a:latin typeface="微软雅黑" charset="0"/>
                <a:ea typeface="微软雅黑" charset="0"/>
                <a:cs typeface="微软雅黑" charset="0"/>
              </a:rPr>
              <a:t>，</a:t>
            </a:r>
          </a:p>
          <a:p>
            <a:pPr marL="0">
              <a:lnSpc>
                <a:spcPct val="100000"/>
              </a:lnSpc>
              <a:buFont typeface="Wingdings" charset="0"/>
              <a:buNone/>
            </a:pPr>
            <a:r>
              <a:rPr lang="zh-CN" altLang="en-US" sz="2400" b="1" dirty="0">
                <a:solidFill>
                  <a:srgbClr val="000099"/>
                </a:solidFill>
                <a:latin typeface="微软雅黑" charset="0"/>
                <a:ea typeface="微软雅黑" charset="0"/>
                <a:cs typeface="微软雅黑" charset="0"/>
              </a:rPr>
              <a:t>              </a:t>
            </a:r>
            <a:r>
              <a:rPr lang="en-US" altLang="zh-CN" sz="2400" b="1" dirty="0">
                <a:solidFill>
                  <a:srgbClr val="000099"/>
                </a:solidFill>
                <a:latin typeface="微软雅黑" charset="0"/>
                <a:ea typeface="微软雅黑" charset="0"/>
                <a:cs typeface="微软雅黑" charset="0"/>
              </a:rPr>
              <a:t>Date   TIMESTAMP</a:t>
            </a:r>
          </a:p>
          <a:p>
            <a:pPr marL="0">
              <a:lnSpc>
                <a:spcPct val="100000"/>
              </a:lnSpc>
              <a:buFont typeface="Wingdings" charset="0"/>
              <a:buNone/>
            </a:pPr>
            <a:r>
              <a:rPr lang="en-US" altLang="zh-CN" sz="2400" b="1" dirty="0">
                <a:solidFill>
                  <a:srgbClr val="000099"/>
                </a:solidFill>
                <a:latin typeface="微软雅黑" charset="0"/>
                <a:ea typeface="微软雅黑" charset="0"/>
                <a:cs typeface="微软雅黑" charset="0"/>
              </a:rPr>
              <a:t>              )</a:t>
            </a:r>
            <a:r>
              <a:rPr lang="zh-CN" altLang="en-US" sz="2400" b="1" dirty="0">
                <a:solidFill>
                  <a:srgbClr val="000099"/>
                </a:solidFill>
                <a:latin typeface="微软雅黑" charset="0"/>
                <a:ea typeface="微软雅黑" charset="0"/>
                <a:cs typeface="微软雅黑" charset="0"/>
              </a:rPr>
              <a:t>；</a:t>
            </a:r>
          </a:p>
        </p:txBody>
      </p:sp>
      <p:sp>
        <p:nvSpPr>
          <p:cNvPr id="4" name="Slide Number Placeholder 4"/>
          <p:cNvSpPr>
            <a:spLocks noGrp="1"/>
          </p:cNvSpPr>
          <p:nvPr>
            <p:ph type="sldNum" sz="quarter" idx="11"/>
          </p:nvPr>
        </p:nvSpPr>
        <p:spPr>
          <a:xfrm>
            <a:off x="8483600" y="6272213"/>
            <a:ext cx="479425" cy="365125"/>
          </a:xfrm>
        </p:spPr>
        <p:txBody>
          <a:bodyPr/>
          <a:lstStyle/>
          <a:p>
            <a:pPr>
              <a:defRPr/>
            </a:pPr>
            <a:fld id="{47F445B7-5C44-804A-899A-16C4D8122FBA}" type="slidenum">
              <a:rPr lang="en-US" altLang="zh-CN" smtClean="0"/>
              <a:pPr>
                <a:defRPr/>
              </a:pPr>
              <a:t>31</a:t>
            </a:fld>
            <a:endParaRPr lang="en-US" altLang="zh-CN"/>
          </a:p>
        </p:txBody>
      </p:sp>
    </p:spTree>
    <p:extLst>
      <p:ext uri="{BB962C8B-B14F-4D97-AF65-F5344CB8AC3E}">
        <p14:creationId xmlns:p14="http://schemas.microsoft.com/office/powerpoint/2010/main" val="321256250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31800" y="142875"/>
            <a:ext cx="8229600" cy="561975"/>
          </a:xfrm>
        </p:spPr>
        <p:txBody>
          <a:bodyPr>
            <a:normAutofit fontScale="90000"/>
          </a:bodyPr>
          <a:lstStyle/>
          <a:p>
            <a:r>
              <a:rPr lang="en-US" altLang="zh-CN" sz="3600" dirty="0" smtClean="0">
                <a:latin typeface="微软雅黑" charset="0"/>
                <a:ea typeface="微软雅黑" charset="0"/>
                <a:cs typeface="微软雅黑" charset="0"/>
              </a:rPr>
              <a:t>5.7.1 </a:t>
            </a:r>
            <a:r>
              <a:rPr lang="zh-CN" altLang="en-US" sz="3600" dirty="0" smtClean="0">
                <a:latin typeface="微软雅黑" charset="0"/>
                <a:ea typeface="微软雅黑" charset="0"/>
                <a:cs typeface="微软雅黑" charset="0"/>
              </a:rPr>
              <a:t>定义触发器示例</a:t>
            </a:r>
            <a:r>
              <a:rPr lang="en-US" altLang="zh-CN" sz="3600" dirty="0">
                <a:latin typeface="微软雅黑" charset="0"/>
                <a:ea typeface="微软雅黑" charset="0"/>
                <a:cs typeface="微软雅黑" charset="0"/>
              </a:rPr>
              <a:t>(</a:t>
            </a:r>
            <a:r>
              <a:rPr lang="zh-CN" altLang="en-US" sz="3600" dirty="0">
                <a:latin typeface="微软雅黑" charset="0"/>
                <a:ea typeface="微软雅黑" charset="0"/>
                <a:cs typeface="微软雅黑" charset="0"/>
              </a:rPr>
              <a:t>续</a:t>
            </a:r>
            <a:r>
              <a:rPr lang="en-US" altLang="zh-CN" sz="3600" dirty="0">
                <a:latin typeface="微软雅黑" charset="0"/>
                <a:ea typeface="微软雅黑" charset="0"/>
                <a:cs typeface="微软雅黑" charset="0"/>
              </a:rPr>
              <a:t>)</a:t>
            </a:r>
          </a:p>
        </p:txBody>
      </p:sp>
      <p:sp>
        <p:nvSpPr>
          <p:cNvPr id="27652" name="Rectangle 3"/>
          <p:cNvSpPr>
            <a:spLocks noGrp="1" noChangeArrowheads="1"/>
          </p:cNvSpPr>
          <p:nvPr>
            <p:ph type="body" idx="1"/>
          </p:nvPr>
        </p:nvSpPr>
        <p:spPr>
          <a:xfrm>
            <a:off x="320828" y="720123"/>
            <a:ext cx="8505825" cy="2925763"/>
          </a:xfrm>
        </p:spPr>
        <p:txBody>
          <a:bodyPr/>
          <a:lstStyle/>
          <a:p>
            <a:pPr marL="34925">
              <a:lnSpc>
                <a:spcPct val="100000"/>
              </a:lnSpc>
              <a:spcBef>
                <a:spcPts val="300"/>
              </a:spcBef>
              <a:buFont typeface="Wingdings" charset="0"/>
              <a:buNone/>
            </a:pPr>
            <a:r>
              <a:rPr lang="en-US" altLang="zh-CN" sz="2000" b="1" dirty="0">
                <a:solidFill>
                  <a:srgbClr val="000099"/>
                </a:solidFill>
                <a:latin typeface="Arial" charset="0"/>
                <a:ea typeface="宋体" charset="0"/>
              </a:rPr>
              <a:t>2</a:t>
            </a:r>
            <a:r>
              <a:rPr lang="zh-CN" altLang="en-US" sz="2000" b="1" dirty="0">
                <a:solidFill>
                  <a:srgbClr val="000099"/>
                </a:solidFill>
                <a:latin typeface="Arial" charset="0"/>
                <a:ea typeface="宋体" charset="0"/>
              </a:rPr>
              <a:t>）</a:t>
            </a:r>
            <a:r>
              <a:rPr lang="en-US" altLang="zh-CN" sz="2000" b="1" dirty="0">
                <a:solidFill>
                  <a:srgbClr val="000099"/>
                </a:solidFill>
                <a:latin typeface="Arial" charset="0"/>
                <a:ea typeface="宋体" charset="0"/>
              </a:rPr>
              <a:t>CREATE TRIGGER </a:t>
            </a:r>
            <a:r>
              <a:rPr lang="en-US" altLang="zh-CN" sz="2000" b="1" dirty="0" err="1">
                <a:solidFill>
                  <a:srgbClr val="000099"/>
                </a:solidFill>
                <a:latin typeface="Arial" charset="0"/>
                <a:ea typeface="宋体" charset="0"/>
              </a:rPr>
              <a:t>Insert_Sal</a:t>
            </a:r>
            <a:r>
              <a:rPr lang="en-US" altLang="zh-CN" sz="2000" b="1" dirty="0">
                <a:solidFill>
                  <a:srgbClr val="000099"/>
                </a:solidFill>
                <a:latin typeface="Arial" charset="0"/>
                <a:ea typeface="宋体" charset="0"/>
              </a:rPr>
              <a:t>               	</a:t>
            </a:r>
          </a:p>
          <a:p>
            <a:pPr marL="34925">
              <a:lnSpc>
                <a:spcPct val="100000"/>
              </a:lnSpc>
              <a:spcBef>
                <a:spcPts val="300"/>
              </a:spcBef>
              <a:buFont typeface="Wingdings" charset="0"/>
              <a:buNone/>
            </a:pPr>
            <a:r>
              <a:rPr lang="en-US" altLang="zh-CN" sz="2000" b="1" dirty="0">
                <a:solidFill>
                  <a:srgbClr val="000099"/>
                </a:solidFill>
                <a:latin typeface="Arial" charset="0"/>
                <a:ea typeface="宋体" charset="0"/>
              </a:rPr>
              <a:t>        AFTER INSERT ON Teacher      	/*</a:t>
            </a:r>
            <a:r>
              <a:rPr lang="zh-CN" altLang="en-US" sz="2000" b="1" dirty="0">
                <a:solidFill>
                  <a:srgbClr val="000099"/>
                </a:solidFill>
                <a:latin typeface="Arial" charset="0"/>
                <a:ea typeface="宋体" charset="0"/>
              </a:rPr>
              <a:t>触发事件是</a:t>
            </a:r>
            <a:r>
              <a:rPr lang="en-US" altLang="zh-CN" sz="2000" b="1" dirty="0">
                <a:solidFill>
                  <a:srgbClr val="000099"/>
                </a:solidFill>
                <a:latin typeface="Arial" charset="0"/>
                <a:ea typeface="宋体" charset="0"/>
              </a:rPr>
              <a:t>INSERT*/</a:t>
            </a:r>
          </a:p>
          <a:p>
            <a:pPr marL="34925">
              <a:lnSpc>
                <a:spcPct val="100000"/>
              </a:lnSpc>
              <a:spcBef>
                <a:spcPts val="300"/>
              </a:spcBef>
              <a:buFont typeface="Wingdings" charset="0"/>
              <a:buNone/>
            </a:pPr>
            <a:r>
              <a:rPr lang="en-US" altLang="zh-CN" sz="2000" b="1" dirty="0">
                <a:solidFill>
                  <a:srgbClr val="000099"/>
                </a:solidFill>
                <a:latin typeface="Arial" charset="0"/>
                <a:ea typeface="宋体" charset="0"/>
              </a:rPr>
              <a:t>           FOR EACH ROW</a:t>
            </a:r>
          </a:p>
          <a:p>
            <a:pPr marL="34925">
              <a:lnSpc>
                <a:spcPct val="100000"/>
              </a:lnSpc>
              <a:spcBef>
                <a:spcPts val="300"/>
              </a:spcBef>
              <a:buFont typeface="Wingdings" charset="0"/>
              <a:buNone/>
            </a:pPr>
            <a:r>
              <a:rPr lang="en-US" altLang="zh-CN" sz="2000" b="1" dirty="0">
                <a:solidFill>
                  <a:srgbClr val="000099"/>
                </a:solidFill>
                <a:latin typeface="Arial" charset="0"/>
                <a:ea typeface="宋体" charset="0"/>
              </a:rPr>
              <a:t>             AS BEGIN</a:t>
            </a:r>
          </a:p>
          <a:p>
            <a:pPr marL="34925">
              <a:lnSpc>
                <a:spcPct val="100000"/>
              </a:lnSpc>
              <a:spcBef>
                <a:spcPts val="300"/>
              </a:spcBef>
              <a:buFont typeface="Wingdings" charset="0"/>
              <a:buNone/>
            </a:pPr>
            <a:r>
              <a:rPr lang="en-US" altLang="zh-CN" sz="2000" b="1" dirty="0">
                <a:solidFill>
                  <a:srgbClr val="000099"/>
                </a:solidFill>
                <a:latin typeface="Arial" charset="0"/>
                <a:ea typeface="宋体" charset="0"/>
              </a:rPr>
              <a:t>                   INSERT INTO </a:t>
            </a:r>
            <a:r>
              <a:rPr lang="en-US" altLang="zh-CN" sz="2000" b="1" dirty="0" err="1">
                <a:solidFill>
                  <a:srgbClr val="000099"/>
                </a:solidFill>
                <a:latin typeface="Arial" charset="0"/>
                <a:ea typeface="宋体" charset="0"/>
              </a:rPr>
              <a:t>Sal_log</a:t>
            </a:r>
            <a:r>
              <a:rPr lang="en-US" altLang="zh-CN" sz="2000" b="1" dirty="0">
                <a:solidFill>
                  <a:srgbClr val="000099"/>
                </a:solidFill>
                <a:latin typeface="Arial" charset="0"/>
                <a:ea typeface="宋体" charset="0"/>
              </a:rPr>
              <a:t> VALUES(</a:t>
            </a:r>
          </a:p>
          <a:p>
            <a:pPr marL="34925">
              <a:lnSpc>
                <a:spcPct val="100000"/>
              </a:lnSpc>
              <a:spcBef>
                <a:spcPts val="300"/>
              </a:spcBef>
              <a:buFont typeface="Wingdings" charset="0"/>
              <a:buNone/>
            </a:pPr>
            <a:r>
              <a:rPr lang="en-US" altLang="zh-CN" sz="2000" b="1" dirty="0">
                <a:solidFill>
                  <a:srgbClr val="000099"/>
                </a:solidFill>
                <a:latin typeface="Arial" charset="0"/>
                <a:ea typeface="宋体" charset="0"/>
              </a:rPr>
              <a:t>                                       </a:t>
            </a:r>
            <a:r>
              <a:rPr lang="en-US" altLang="zh-CN" sz="2000" b="1" dirty="0" err="1">
                <a:solidFill>
                  <a:srgbClr val="FF0000"/>
                </a:solidFill>
                <a:latin typeface="Arial" charset="0"/>
                <a:ea typeface="宋体" charset="0"/>
              </a:rPr>
              <a:t>new.Eno</a:t>
            </a:r>
            <a:r>
              <a:rPr lang="zh-CN" altLang="en-US" sz="2000" b="1" dirty="0">
                <a:solidFill>
                  <a:srgbClr val="000099"/>
                </a:solidFill>
                <a:latin typeface="Arial" charset="0"/>
                <a:ea typeface="宋体" charset="0"/>
              </a:rPr>
              <a:t>，</a:t>
            </a:r>
            <a:r>
              <a:rPr lang="en-US" altLang="zh-CN" sz="2000" b="1" dirty="0" err="1">
                <a:solidFill>
                  <a:srgbClr val="FF0000"/>
                </a:solidFill>
                <a:latin typeface="Arial" charset="0"/>
                <a:ea typeface="宋体" charset="0"/>
              </a:rPr>
              <a:t>new.Sal</a:t>
            </a:r>
            <a:r>
              <a:rPr lang="zh-CN" altLang="en-US" sz="2000" b="1" dirty="0">
                <a:solidFill>
                  <a:srgbClr val="000099"/>
                </a:solidFill>
                <a:latin typeface="Arial" charset="0"/>
                <a:ea typeface="宋体" charset="0"/>
              </a:rPr>
              <a:t>，</a:t>
            </a:r>
            <a:r>
              <a:rPr lang="en-US" altLang="zh-CN" sz="2000" b="1" dirty="0">
                <a:solidFill>
                  <a:srgbClr val="000099"/>
                </a:solidFill>
                <a:latin typeface="Arial" charset="0"/>
                <a:ea typeface="宋体" charset="0"/>
              </a:rPr>
              <a:t>CURRENT_USER</a:t>
            </a:r>
            <a:r>
              <a:rPr lang="zh-CN" altLang="en-US" sz="2000" b="1" dirty="0">
                <a:solidFill>
                  <a:srgbClr val="000099"/>
                </a:solidFill>
                <a:latin typeface="Arial" charset="0"/>
                <a:ea typeface="宋体" charset="0"/>
              </a:rPr>
              <a:t>，                </a:t>
            </a:r>
            <a:endParaRPr lang="en-US" altLang="zh-CN" sz="2000" b="1" dirty="0">
              <a:solidFill>
                <a:srgbClr val="000099"/>
              </a:solidFill>
              <a:latin typeface="Arial" charset="0"/>
              <a:ea typeface="宋体" charset="0"/>
            </a:endParaRPr>
          </a:p>
          <a:p>
            <a:pPr marL="34925">
              <a:lnSpc>
                <a:spcPct val="100000"/>
              </a:lnSpc>
              <a:spcBef>
                <a:spcPts val="300"/>
              </a:spcBef>
              <a:buFont typeface="Wingdings" charset="0"/>
              <a:buNone/>
            </a:pPr>
            <a:r>
              <a:rPr lang="en-US" altLang="zh-CN" sz="2000" b="1" dirty="0">
                <a:solidFill>
                  <a:srgbClr val="000099"/>
                </a:solidFill>
                <a:latin typeface="Arial" charset="0"/>
                <a:ea typeface="宋体" charset="0"/>
              </a:rPr>
              <a:t>                                                                     CURRENT_TIMESTAMP);</a:t>
            </a:r>
          </a:p>
          <a:p>
            <a:pPr marL="34925">
              <a:lnSpc>
                <a:spcPct val="100000"/>
              </a:lnSpc>
              <a:spcBef>
                <a:spcPts val="300"/>
              </a:spcBef>
              <a:buFont typeface="Wingdings" charset="0"/>
              <a:buNone/>
            </a:pPr>
            <a:r>
              <a:rPr lang="en-US" altLang="zh-CN" sz="2000" b="1" dirty="0">
                <a:solidFill>
                  <a:srgbClr val="000099"/>
                </a:solidFill>
                <a:latin typeface="Arial" charset="0"/>
                <a:ea typeface="宋体" charset="0"/>
              </a:rPr>
              <a:t>            END;</a:t>
            </a:r>
          </a:p>
          <a:p>
            <a:pPr marL="34925">
              <a:spcBef>
                <a:spcPts val="300"/>
              </a:spcBef>
            </a:pPr>
            <a:endParaRPr lang="en-US" altLang="zh-CN" sz="2000" b="1" dirty="0">
              <a:latin typeface="Arial" charset="0"/>
              <a:ea typeface="宋体" charset="0"/>
            </a:endParaRPr>
          </a:p>
        </p:txBody>
      </p:sp>
      <p:sp>
        <p:nvSpPr>
          <p:cNvPr id="5" name="Rectangle 3"/>
          <p:cNvSpPr txBox="1">
            <a:spLocks noChangeArrowheads="1"/>
          </p:cNvSpPr>
          <p:nvPr/>
        </p:nvSpPr>
        <p:spPr bwMode="auto">
          <a:xfrm>
            <a:off x="341313" y="3473450"/>
            <a:ext cx="8389937" cy="3213100"/>
          </a:xfrm>
          <a:prstGeom prst="rect">
            <a:avLst/>
          </a:prstGeom>
          <a:noFill/>
          <a:ln w="9525">
            <a:noFill/>
            <a:miter lim="800000"/>
            <a:headEnd/>
            <a:tailEnd/>
          </a:ln>
        </p:spPr>
        <p:txBody>
          <a:bodyPr/>
          <a:lstStyle>
            <a:lvl1pPr marL="34925" indent="-342900"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spcBef>
                <a:spcPts val="300"/>
              </a:spcBef>
              <a:buFont typeface="Wingdings" charset="0"/>
              <a:buNone/>
            </a:pPr>
            <a:r>
              <a:rPr lang="en-US" altLang="zh-CN" sz="2000" b="1" dirty="0">
                <a:solidFill>
                  <a:srgbClr val="000099"/>
                </a:solidFill>
                <a:latin typeface="微软雅黑" charset="0"/>
                <a:ea typeface="微软雅黑" charset="0"/>
                <a:cs typeface="微软雅黑" charset="0"/>
              </a:rPr>
              <a:t>3</a:t>
            </a:r>
            <a:r>
              <a:rPr lang="zh-CN" altLang="en-US" sz="2000" b="1" dirty="0">
                <a:solidFill>
                  <a:srgbClr val="000099"/>
                </a:solidFill>
                <a:latin typeface="微软雅黑" charset="0"/>
                <a:ea typeface="微软雅黑" charset="0"/>
                <a:cs typeface="微软雅黑" charset="0"/>
              </a:rPr>
              <a:t>） </a:t>
            </a:r>
            <a:r>
              <a:rPr lang="en-US" altLang="zh-CN" sz="2000" b="1" dirty="0">
                <a:solidFill>
                  <a:srgbClr val="000099"/>
                </a:solidFill>
                <a:latin typeface="微软雅黑" charset="0"/>
                <a:ea typeface="微软雅黑" charset="0"/>
                <a:cs typeface="微软雅黑" charset="0"/>
              </a:rPr>
              <a:t>CREATE TRIGGER </a:t>
            </a:r>
            <a:r>
              <a:rPr lang="en-US" altLang="zh-CN" sz="2000" b="1" dirty="0" err="1">
                <a:solidFill>
                  <a:srgbClr val="000099"/>
                </a:solidFill>
                <a:latin typeface="微软雅黑" charset="0"/>
                <a:ea typeface="微软雅黑" charset="0"/>
                <a:cs typeface="微软雅黑" charset="0"/>
              </a:rPr>
              <a:t>Update_Sal</a:t>
            </a:r>
            <a:r>
              <a:rPr lang="en-US" altLang="zh-CN" sz="2000" b="1" dirty="0">
                <a:solidFill>
                  <a:srgbClr val="000099"/>
                </a:solidFill>
                <a:latin typeface="微软雅黑" charset="0"/>
                <a:ea typeface="微软雅黑" charset="0"/>
                <a:cs typeface="微软雅黑" charset="0"/>
              </a:rPr>
              <a:t>            	</a:t>
            </a:r>
          </a:p>
          <a:p>
            <a:pPr>
              <a:spcBef>
                <a:spcPts val="300"/>
              </a:spcBef>
              <a:buFont typeface="Wingdings" charset="0"/>
              <a:buNone/>
            </a:pPr>
            <a:r>
              <a:rPr lang="en-US" altLang="zh-CN" sz="2000" b="1" dirty="0">
                <a:solidFill>
                  <a:srgbClr val="000099"/>
                </a:solidFill>
                <a:latin typeface="微软雅黑" charset="0"/>
                <a:ea typeface="微软雅黑" charset="0"/>
                <a:cs typeface="微软雅黑" charset="0"/>
              </a:rPr>
              <a:t>         AFTER UPDATE ON Teacher    	/*</a:t>
            </a:r>
            <a:r>
              <a:rPr lang="zh-CN" altLang="en-US" sz="2000" b="1" dirty="0">
                <a:solidFill>
                  <a:srgbClr val="000099"/>
                </a:solidFill>
                <a:latin typeface="微软雅黑" charset="0"/>
                <a:ea typeface="微软雅黑" charset="0"/>
                <a:cs typeface="微软雅黑" charset="0"/>
              </a:rPr>
              <a:t>触发事件是</a:t>
            </a:r>
            <a:r>
              <a:rPr lang="en-US" altLang="zh-CN" sz="2000" b="1" dirty="0">
                <a:solidFill>
                  <a:srgbClr val="000099"/>
                </a:solidFill>
                <a:latin typeface="微软雅黑" charset="0"/>
                <a:ea typeface="微软雅黑" charset="0"/>
                <a:cs typeface="微软雅黑" charset="0"/>
              </a:rPr>
              <a:t>UPDATE */</a:t>
            </a:r>
          </a:p>
          <a:p>
            <a:pPr>
              <a:spcBef>
                <a:spcPts val="300"/>
              </a:spcBef>
              <a:buFont typeface="Wingdings" charset="0"/>
              <a:buNone/>
            </a:pPr>
            <a:r>
              <a:rPr lang="en-US" altLang="zh-CN" sz="2000" b="1" dirty="0">
                <a:solidFill>
                  <a:srgbClr val="000099"/>
                </a:solidFill>
                <a:latin typeface="微软雅黑" charset="0"/>
                <a:ea typeface="微软雅黑" charset="0"/>
                <a:cs typeface="微软雅黑" charset="0"/>
              </a:rPr>
              <a:t>         FOR EACH ROW</a:t>
            </a:r>
          </a:p>
          <a:p>
            <a:pPr>
              <a:spcBef>
                <a:spcPts val="300"/>
              </a:spcBef>
              <a:buFont typeface="Wingdings" charset="0"/>
              <a:buNone/>
            </a:pPr>
            <a:r>
              <a:rPr lang="en-US" altLang="zh-CN" sz="2000" b="1" dirty="0">
                <a:solidFill>
                  <a:srgbClr val="000099"/>
                </a:solidFill>
                <a:latin typeface="微软雅黑" charset="0"/>
                <a:ea typeface="微软雅黑" charset="0"/>
                <a:cs typeface="微软雅黑" charset="0"/>
              </a:rPr>
              <a:t>            AS BEGIN </a:t>
            </a:r>
          </a:p>
          <a:p>
            <a:pPr>
              <a:spcBef>
                <a:spcPts val="300"/>
              </a:spcBef>
              <a:buFont typeface="Wingdings" charset="0"/>
              <a:buNone/>
            </a:pPr>
            <a:r>
              <a:rPr lang="en-US" altLang="zh-CN" sz="2000" b="1" dirty="0">
                <a:solidFill>
                  <a:srgbClr val="000099"/>
                </a:solidFill>
                <a:latin typeface="微软雅黑" charset="0"/>
                <a:ea typeface="微软雅黑" charset="0"/>
                <a:cs typeface="微软雅黑" charset="0"/>
              </a:rPr>
              <a:t>                 IF (</a:t>
            </a:r>
            <a:r>
              <a:rPr lang="en-US" altLang="zh-CN" sz="2000" b="1" dirty="0" err="1">
                <a:solidFill>
                  <a:srgbClr val="FF0000"/>
                </a:solidFill>
                <a:latin typeface="微软雅黑" charset="0"/>
                <a:ea typeface="微软雅黑" charset="0"/>
                <a:cs typeface="微软雅黑" charset="0"/>
              </a:rPr>
              <a:t>new.Sal</a:t>
            </a:r>
            <a:r>
              <a:rPr lang="en-US" altLang="zh-CN" sz="2000" b="1" dirty="0">
                <a:solidFill>
                  <a:srgbClr val="FF0000"/>
                </a:solidFill>
                <a:latin typeface="微软雅黑" charset="0"/>
                <a:ea typeface="微软雅黑" charset="0"/>
                <a:cs typeface="微软雅黑" charset="0"/>
              </a:rPr>
              <a:t> &lt;&gt; </a:t>
            </a:r>
            <a:r>
              <a:rPr lang="en-US" altLang="zh-CN" sz="2000" b="1" dirty="0" err="1">
                <a:solidFill>
                  <a:srgbClr val="FF0000"/>
                </a:solidFill>
                <a:latin typeface="微软雅黑" charset="0"/>
                <a:ea typeface="微软雅黑" charset="0"/>
                <a:cs typeface="微软雅黑" charset="0"/>
              </a:rPr>
              <a:t>old.Sal</a:t>
            </a:r>
            <a:r>
              <a:rPr lang="en-US" altLang="zh-CN" sz="2000" b="1" dirty="0">
                <a:solidFill>
                  <a:srgbClr val="000099"/>
                </a:solidFill>
                <a:latin typeface="微软雅黑" charset="0"/>
                <a:ea typeface="微软雅黑" charset="0"/>
                <a:cs typeface="微软雅黑" charset="0"/>
              </a:rPr>
              <a:t>) THEN INSERT INTO </a:t>
            </a:r>
            <a:r>
              <a:rPr lang="en-US" altLang="zh-CN" sz="2000" b="1" dirty="0" err="1">
                <a:solidFill>
                  <a:srgbClr val="000099"/>
                </a:solidFill>
                <a:latin typeface="微软雅黑" charset="0"/>
                <a:ea typeface="微软雅黑" charset="0"/>
                <a:cs typeface="微软雅黑" charset="0"/>
              </a:rPr>
              <a:t>Sal_log</a:t>
            </a:r>
            <a:r>
              <a:rPr lang="en-US" altLang="zh-CN" sz="2000" b="1" dirty="0">
                <a:solidFill>
                  <a:srgbClr val="000099"/>
                </a:solidFill>
                <a:latin typeface="微软雅黑" charset="0"/>
                <a:ea typeface="微软雅黑" charset="0"/>
                <a:cs typeface="微软雅黑" charset="0"/>
              </a:rPr>
              <a:t> </a:t>
            </a:r>
          </a:p>
          <a:p>
            <a:pPr>
              <a:spcBef>
                <a:spcPts val="300"/>
              </a:spcBef>
              <a:buFont typeface="Wingdings" charset="0"/>
              <a:buNone/>
            </a:pPr>
            <a:r>
              <a:rPr lang="en-US" altLang="zh-CN" sz="2000" b="1" dirty="0">
                <a:solidFill>
                  <a:srgbClr val="000099"/>
                </a:solidFill>
                <a:latin typeface="微软雅黑" charset="0"/>
                <a:ea typeface="微软雅黑" charset="0"/>
                <a:cs typeface="微软雅黑" charset="0"/>
              </a:rPr>
              <a:t>                       VALUES(</a:t>
            </a:r>
            <a:r>
              <a:rPr lang="en-US" altLang="zh-CN" sz="2000" b="1" dirty="0" err="1">
                <a:solidFill>
                  <a:srgbClr val="FF0000"/>
                </a:solidFill>
                <a:latin typeface="微软雅黑" charset="0"/>
                <a:ea typeface="微软雅黑" charset="0"/>
                <a:cs typeface="微软雅黑" charset="0"/>
              </a:rPr>
              <a:t>new.Eno</a:t>
            </a:r>
            <a:r>
              <a:rPr lang="zh-CN" altLang="en-US" sz="2000" b="1" dirty="0">
                <a:solidFill>
                  <a:srgbClr val="000099"/>
                </a:solidFill>
                <a:latin typeface="微软雅黑" charset="0"/>
                <a:ea typeface="微软雅黑" charset="0"/>
                <a:cs typeface="微软雅黑" charset="0"/>
              </a:rPr>
              <a:t>，</a:t>
            </a:r>
            <a:r>
              <a:rPr lang="en-US" altLang="zh-CN" sz="2000" b="1" dirty="0" err="1">
                <a:solidFill>
                  <a:srgbClr val="FF0000"/>
                </a:solidFill>
                <a:latin typeface="微软雅黑" charset="0"/>
                <a:ea typeface="微软雅黑" charset="0"/>
                <a:cs typeface="微软雅黑" charset="0"/>
              </a:rPr>
              <a:t>new.Sal</a:t>
            </a:r>
            <a:r>
              <a:rPr lang="zh-CN" altLang="en-US" sz="2000" b="1" dirty="0">
                <a:solidFill>
                  <a:srgbClr val="000099"/>
                </a:solidFill>
                <a:latin typeface="微软雅黑" charset="0"/>
                <a:ea typeface="微软雅黑" charset="0"/>
                <a:cs typeface="微软雅黑" charset="0"/>
              </a:rPr>
              <a:t>，</a:t>
            </a:r>
            <a:r>
              <a:rPr lang="en-US" altLang="zh-CN" sz="2000" b="1" dirty="0">
                <a:solidFill>
                  <a:srgbClr val="000099"/>
                </a:solidFill>
                <a:latin typeface="微软雅黑" charset="0"/>
                <a:ea typeface="微软雅黑" charset="0"/>
                <a:cs typeface="微软雅黑" charset="0"/>
              </a:rPr>
              <a:t>CURRENT_USER</a:t>
            </a:r>
            <a:r>
              <a:rPr lang="zh-CN" altLang="en-US" sz="2000" b="1" dirty="0">
                <a:solidFill>
                  <a:srgbClr val="000099"/>
                </a:solidFill>
                <a:latin typeface="微软雅黑" charset="0"/>
                <a:ea typeface="微软雅黑" charset="0"/>
                <a:cs typeface="微软雅黑" charset="0"/>
              </a:rPr>
              <a:t>， </a:t>
            </a:r>
            <a:endParaRPr lang="en-US" altLang="zh-CN" sz="2000" b="1" dirty="0">
              <a:solidFill>
                <a:srgbClr val="000099"/>
              </a:solidFill>
              <a:latin typeface="微软雅黑" charset="0"/>
              <a:ea typeface="微软雅黑" charset="0"/>
              <a:cs typeface="微软雅黑" charset="0"/>
            </a:endParaRPr>
          </a:p>
          <a:p>
            <a:pPr>
              <a:spcBef>
                <a:spcPts val="300"/>
              </a:spcBef>
              <a:buFont typeface="Wingdings" charset="0"/>
              <a:buNone/>
            </a:pPr>
            <a:r>
              <a:rPr lang="en-US" altLang="zh-CN" sz="2000" b="1" dirty="0">
                <a:solidFill>
                  <a:srgbClr val="000099"/>
                </a:solidFill>
                <a:latin typeface="微软雅黑" charset="0"/>
                <a:ea typeface="微软雅黑" charset="0"/>
                <a:cs typeface="微软雅黑" charset="0"/>
              </a:rPr>
              <a:t>                                                            CURRENT_TIMESTAMP);</a:t>
            </a:r>
          </a:p>
          <a:p>
            <a:pPr>
              <a:spcBef>
                <a:spcPts val="300"/>
              </a:spcBef>
              <a:buFont typeface="Wingdings" charset="0"/>
              <a:buNone/>
            </a:pPr>
            <a:r>
              <a:rPr lang="en-US" altLang="zh-CN" sz="2000" b="1" dirty="0">
                <a:solidFill>
                  <a:srgbClr val="000099"/>
                </a:solidFill>
                <a:latin typeface="微软雅黑" charset="0"/>
                <a:ea typeface="微软雅黑" charset="0"/>
                <a:cs typeface="微软雅黑" charset="0"/>
              </a:rPr>
              <a:t>          END IF;</a:t>
            </a:r>
          </a:p>
          <a:p>
            <a:pPr>
              <a:spcBef>
                <a:spcPts val="300"/>
              </a:spcBef>
              <a:buFont typeface="Wingdings" charset="0"/>
              <a:buNone/>
            </a:pPr>
            <a:r>
              <a:rPr lang="en-US" altLang="zh-CN" sz="2000" b="1" dirty="0">
                <a:solidFill>
                  <a:srgbClr val="000099"/>
                </a:solidFill>
                <a:latin typeface="微软雅黑" charset="0"/>
                <a:ea typeface="微软雅黑" charset="0"/>
                <a:cs typeface="微软雅黑" charset="0"/>
              </a:rPr>
              <a:t>    END;</a:t>
            </a:r>
          </a:p>
        </p:txBody>
      </p:sp>
      <p:sp>
        <p:nvSpPr>
          <p:cNvPr id="6" name="Slide Number Placeholder 4"/>
          <p:cNvSpPr>
            <a:spLocks noGrp="1"/>
          </p:cNvSpPr>
          <p:nvPr>
            <p:ph type="sldNum" sz="quarter" idx="11"/>
          </p:nvPr>
        </p:nvSpPr>
        <p:spPr>
          <a:xfrm>
            <a:off x="8483600" y="6272213"/>
            <a:ext cx="479425" cy="365125"/>
          </a:xfrm>
        </p:spPr>
        <p:txBody>
          <a:bodyPr/>
          <a:lstStyle/>
          <a:p>
            <a:pPr>
              <a:defRPr/>
            </a:pPr>
            <a:fld id="{47F445B7-5C44-804A-899A-16C4D8122FBA}" type="slidenum">
              <a:rPr lang="en-US" altLang="zh-CN" smtClean="0"/>
              <a:pPr>
                <a:defRPr/>
              </a:pPr>
              <a:t>32</a:t>
            </a:fld>
            <a:endParaRPr lang="en-US" altLang="zh-CN"/>
          </a:p>
        </p:txBody>
      </p:sp>
    </p:spTree>
    <p:extLst>
      <p:ext uri="{BB962C8B-B14F-4D97-AF65-F5344CB8AC3E}">
        <p14:creationId xmlns:p14="http://schemas.microsoft.com/office/powerpoint/2010/main" val="19644297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31800" y="142875"/>
            <a:ext cx="8229600" cy="561975"/>
          </a:xfrm>
        </p:spPr>
        <p:txBody>
          <a:bodyPr>
            <a:normAutofit fontScale="90000"/>
          </a:bodyPr>
          <a:lstStyle/>
          <a:p>
            <a:r>
              <a:rPr lang="en-US" altLang="zh-CN" sz="3600">
                <a:latin typeface="微软雅黑" charset="0"/>
                <a:ea typeface="微软雅黑" charset="0"/>
                <a:cs typeface="微软雅黑" charset="0"/>
              </a:rPr>
              <a:t>5.6.2 </a:t>
            </a:r>
            <a:r>
              <a:rPr lang="zh-CN" altLang="en-US" sz="3600">
                <a:latin typeface="微软雅黑" charset="0"/>
                <a:ea typeface="微软雅黑" charset="0"/>
                <a:cs typeface="微软雅黑" charset="0"/>
              </a:rPr>
              <a:t>激活触发器</a:t>
            </a:r>
          </a:p>
        </p:txBody>
      </p:sp>
      <p:sp>
        <p:nvSpPr>
          <p:cNvPr id="21507" name="Rectangle 3"/>
          <p:cNvSpPr>
            <a:spLocks noGrp="1" noChangeArrowheads="1"/>
          </p:cNvSpPr>
          <p:nvPr>
            <p:ph type="body" idx="1"/>
          </p:nvPr>
        </p:nvSpPr>
        <p:spPr>
          <a:xfrm>
            <a:off x="402768" y="749150"/>
            <a:ext cx="8461375" cy="2790825"/>
          </a:xfrm>
        </p:spPr>
        <p:txBody>
          <a:bodyPr/>
          <a:lstStyle/>
          <a:p>
            <a:pPr marL="34925">
              <a:lnSpc>
                <a:spcPct val="100000"/>
              </a:lnSpc>
              <a:spcBef>
                <a:spcPts val="300"/>
              </a:spcBef>
            </a:pPr>
            <a:r>
              <a:rPr lang="zh-CN" altLang="en-US" sz="2000" b="1" dirty="0">
                <a:solidFill>
                  <a:srgbClr val="000099"/>
                </a:solidFill>
                <a:latin typeface="微软雅黑" charset="0"/>
                <a:ea typeface="微软雅黑" charset="0"/>
                <a:cs typeface="微软雅黑" charset="0"/>
              </a:rPr>
              <a:t>触发器的执行，是由触发事件激活的，</a:t>
            </a:r>
            <a:r>
              <a:rPr lang="zh-CN" altLang="en-US" sz="2000" b="1" dirty="0" smtClean="0">
                <a:solidFill>
                  <a:srgbClr val="000099"/>
                </a:solidFill>
                <a:latin typeface="微软雅黑" charset="0"/>
                <a:ea typeface="微软雅黑" charset="0"/>
                <a:cs typeface="微软雅黑" charset="0"/>
              </a:rPr>
              <a:t>并由数据库服务器自动执</a:t>
            </a:r>
            <a:r>
              <a:rPr lang="zh-CN" altLang="en-US" sz="2000" b="1" dirty="0">
                <a:solidFill>
                  <a:srgbClr val="000099"/>
                </a:solidFill>
                <a:latin typeface="微软雅黑" charset="0"/>
                <a:ea typeface="微软雅黑" charset="0"/>
                <a:cs typeface="微软雅黑" charset="0"/>
              </a:rPr>
              <a:t>行</a:t>
            </a:r>
          </a:p>
          <a:p>
            <a:pPr marL="34925">
              <a:lnSpc>
                <a:spcPct val="100000"/>
              </a:lnSpc>
              <a:spcBef>
                <a:spcPts val="300"/>
              </a:spcBef>
            </a:pPr>
            <a:r>
              <a:rPr lang="zh-CN" altLang="en-US" sz="2000" b="1" dirty="0">
                <a:solidFill>
                  <a:srgbClr val="000099"/>
                </a:solidFill>
                <a:latin typeface="微软雅黑" charset="0"/>
                <a:ea typeface="微软雅黑" charset="0"/>
                <a:cs typeface="微软雅黑" charset="0"/>
              </a:rPr>
              <a:t>一个数据表上可能定义了多个触发器</a:t>
            </a:r>
          </a:p>
          <a:p>
            <a:pPr marL="898525" lvl="1">
              <a:lnSpc>
                <a:spcPct val="100000"/>
              </a:lnSpc>
              <a:spcBef>
                <a:spcPts val="300"/>
              </a:spcBef>
            </a:pPr>
            <a:r>
              <a:rPr lang="zh-CN" altLang="en-US" sz="2000" b="1" dirty="0">
                <a:solidFill>
                  <a:srgbClr val="008000"/>
                </a:solidFill>
                <a:latin typeface="微软雅黑" charset="0"/>
                <a:ea typeface="微软雅黑" charset="0"/>
                <a:cs typeface="微软雅黑" charset="0"/>
              </a:rPr>
              <a:t>同一个表上的多个触发器激活时遵循如下的执行顺序：</a:t>
            </a:r>
          </a:p>
          <a:p>
            <a:pPr marL="898525" lvl="2">
              <a:lnSpc>
                <a:spcPct val="100000"/>
              </a:lnSpc>
              <a:spcBef>
                <a:spcPts val="300"/>
              </a:spcBef>
              <a:buFontTx/>
              <a:buNone/>
            </a:pPr>
            <a:r>
              <a:rPr lang="zh-CN" altLang="en-US" b="1" dirty="0">
                <a:solidFill>
                  <a:srgbClr val="008000"/>
                </a:solidFill>
                <a:latin typeface="微软雅黑" charset="0"/>
                <a:ea typeface="微软雅黑" charset="0"/>
                <a:cs typeface="微软雅黑" charset="0"/>
              </a:rPr>
              <a:t>  （</a:t>
            </a:r>
            <a:r>
              <a:rPr lang="en-US" altLang="zh-CN" b="1" dirty="0">
                <a:solidFill>
                  <a:srgbClr val="008000"/>
                </a:solidFill>
                <a:latin typeface="微软雅黑" charset="0"/>
                <a:ea typeface="微软雅黑" charset="0"/>
                <a:cs typeface="微软雅黑" charset="0"/>
              </a:rPr>
              <a:t>1</a:t>
            </a:r>
            <a:r>
              <a:rPr lang="zh-CN" altLang="en-US" b="1" dirty="0">
                <a:solidFill>
                  <a:srgbClr val="008000"/>
                </a:solidFill>
                <a:latin typeface="微软雅黑" charset="0"/>
                <a:ea typeface="微软雅黑" charset="0"/>
                <a:cs typeface="微软雅黑" charset="0"/>
              </a:rPr>
              <a:t>） 执行该表上的</a:t>
            </a:r>
            <a:r>
              <a:rPr lang="en-US" altLang="zh-CN" b="1" dirty="0">
                <a:solidFill>
                  <a:srgbClr val="008000"/>
                </a:solidFill>
                <a:latin typeface="微软雅黑" charset="0"/>
                <a:ea typeface="微软雅黑" charset="0"/>
                <a:cs typeface="微软雅黑" charset="0"/>
              </a:rPr>
              <a:t>BEFORE</a:t>
            </a:r>
            <a:r>
              <a:rPr lang="zh-CN" altLang="en-US" b="1" dirty="0">
                <a:solidFill>
                  <a:srgbClr val="008000"/>
                </a:solidFill>
                <a:latin typeface="微软雅黑" charset="0"/>
                <a:ea typeface="微软雅黑" charset="0"/>
                <a:cs typeface="微软雅黑" charset="0"/>
              </a:rPr>
              <a:t>触发器；</a:t>
            </a:r>
          </a:p>
          <a:p>
            <a:pPr marL="898525" lvl="2">
              <a:lnSpc>
                <a:spcPct val="100000"/>
              </a:lnSpc>
              <a:spcBef>
                <a:spcPts val="300"/>
              </a:spcBef>
              <a:buFontTx/>
              <a:buNone/>
            </a:pPr>
            <a:r>
              <a:rPr lang="zh-CN" altLang="en-US" b="1" dirty="0">
                <a:solidFill>
                  <a:srgbClr val="008000"/>
                </a:solidFill>
                <a:latin typeface="微软雅黑" charset="0"/>
                <a:ea typeface="微软雅黑" charset="0"/>
                <a:cs typeface="微软雅黑" charset="0"/>
              </a:rPr>
              <a:t>  （</a:t>
            </a:r>
            <a:r>
              <a:rPr lang="en-US" altLang="zh-CN" b="1" dirty="0">
                <a:solidFill>
                  <a:srgbClr val="008000"/>
                </a:solidFill>
                <a:latin typeface="微软雅黑" charset="0"/>
                <a:ea typeface="微软雅黑" charset="0"/>
                <a:cs typeface="微软雅黑" charset="0"/>
              </a:rPr>
              <a:t>2</a:t>
            </a:r>
            <a:r>
              <a:rPr lang="zh-CN" altLang="en-US" b="1" dirty="0">
                <a:solidFill>
                  <a:srgbClr val="008000"/>
                </a:solidFill>
                <a:latin typeface="微软雅黑" charset="0"/>
                <a:ea typeface="微软雅黑" charset="0"/>
                <a:cs typeface="微软雅黑" charset="0"/>
              </a:rPr>
              <a:t>） 激活触发器的</a:t>
            </a:r>
            <a:r>
              <a:rPr lang="en-US" altLang="zh-CN" b="1" dirty="0">
                <a:solidFill>
                  <a:srgbClr val="008000"/>
                </a:solidFill>
                <a:latin typeface="微软雅黑" charset="0"/>
                <a:ea typeface="微软雅黑" charset="0"/>
                <a:cs typeface="微软雅黑" charset="0"/>
              </a:rPr>
              <a:t>SQL</a:t>
            </a:r>
            <a:r>
              <a:rPr lang="zh-CN" altLang="en-US" b="1" dirty="0">
                <a:solidFill>
                  <a:srgbClr val="008000"/>
                </a:solidFill>
                <a:latin typeface="微软雅黑" charset="0"/>
                <a:ea typeface="微软雅黑" charset="0"/>
                <a:cs typeface="微软雅黑" charset="0"/>
              </a:rPr>
              <a:t>语句；</a:t>
            </a:r>
          </a:p>
          <a:p>
            <a:pPr marL="898525" lvl="2">
              <a:lnSpc>
                <a:spcPct val="100000"/>
              </a:lnSpc>
              <a:spcBef>
                <a:spcPts val="300"/>
              </a:spcBef>
              <a:buFontTx/>
              <a:buNone/>
            </a:pPr>
            <a:r>
              <a:rPr lang="zh-CN" altLang="en-US" b="1" dirty="0">
                <a:solidFill>
                  <a:srgbClr val="008000"/>
                </a:solidFill>
                <a:latin typeface="微软雅黑" charset="0"/>
                <a:ea typeface="微软雅黑" charset="0"/>
                <a:cs typeface="微软雅黑" charset="0"/>
              </a:rPr>
              <a:t>  （</a:t>
            </a:r>
            <a:r>
              <a:rPr lang="en-US" altLang="zh-CN" b="1" dirty="0">
                <a:solidFill>
                  <a:srgbClr val="008000"/>
                </a:solidFill>
                <a:latin typeface="微软雅黑" charset="0"/>
                <a:ea typeface="微软雅黑" charset="0"/>
                <a:cs typeface="微软雅黑" charset="0"/>
              </a:rPr>
              <a:t>3</a:t>
            </a:r>
            <a:r>
              <a:rPr lang="zh-CN" altLang="en-US" b="1" dirty="0">
                <a:solidFill>
                  <a:srgbClr val="008000"/>
                </a:solidFill>
                <a:latin typeface="微软雅黑" charset="0"/>
                <a:ea typeface="微软雅黑" charset="0"/>
                <a:cs typeface="微软雅黑" charset="0"/>
              </a:rPr>
              <a:t>） 执行该表上的</a:t>
            </a:r>
            <a:r>
              <a:rPr lang="en-US" altLang="zh-CN" b="1" dirty="0">
                <a:solidFill>
                  <a:srgbClr val="008000"/>
                </a:solidFill>
                <a:latin typeface="微软雅黑" charset="0"/>
                <a:ea typeface="微软雅黑" charset="0"/>
                <a:cs typeface="微软雅黑" charset="0"/>
              </a:rPr>
              <a:t>AFTER</a:t>
            </a:r>
            <a:r>
              <a:rPr lang="zh-CN" altLang="en-US" b="1" dirty="0">
                <a:solidFill>
                  <a:srgbClr val="008000"/>
                </a:solidFill>
                <a:latin typeface="微软雅黑" charset="0"/>
                <a:ea typeface="微软雅黑" charset="0"/>
                <a:cs typeface="微软雅黑" charset="0"/>
              </a:rPr>
              <a:t>触发器</a:t>
            </a:r>
            <a:r>
              <a:rPr lang="zh-CN" altLang="en-US" b="1" dirty="0" smtClean="0">
                <a:solidFill>
                  <a:srgbClr val="008000"/>
                </a:solidFill>
                <a:latin typeface="微软雅黑" charset="0"/>
                <a:ea typeface="微软雅黑" charset="0"/>
                <a:cs typeface="微软雅黑" charset="0"/>
              </a:rPr>
              <a:t>。</a:t>
            </a:r>
            <a:endParaRPr lang="en-US" altLang="zh-CN" b="1" dirty="0" smtClean="0">
              <a:solidFill>
                <a:srgbClr val="008000"/>
              </a:solidFill>
              <a:latin typeface="微软雅黑" charset="0"/>
              <a:ea typeface="微软雅黑" charset="0"/>
              <a:cs typeface="微软雅黑" charset="0"/>
            </a:endParaRPr>
          </a:p>
          <a:p>
            <a:pPr lvl="3" algn="just">
              <a:spcBef>
                <a:spcPts val="300"/>
              </a:spcBef>
              <a:buClr>
                <a:schemeClr val="tx2"/>
              </a:buClr>
              <a:buSzPct val="90000"/>
            </a:pPr>
            <a:r>
              <a:rPr lang="zh-CN" altLang="en-US" sz="1600" dirty="0"/>
              <a:t> </a:t>
            </a:r>
            <a:r>
              <a:rPr lang="zh-CN" altLang="en-US" dirty="0">
                <a:solidFill>
                  <a:srgbClr val="008000"/>
                </a:solidFill>
              </a:rPr>
              <a:t>有多个触发器时，这些触发器按</a:t>
            </a:r>
            <a:r>
              <a:rPr lang="zh-CN" altLang="en-US" u="sng" dirty="0">
                <a:solidFill>
                  <a:srgbClr val="008000"/>
                </a:solidFill>
              </a:rPr>
              <a:t>创建时间</a:t>
            </a:r>
            <a:r>
              <a:rPr lang="zh-CN" altLang="en-US" dirty="0">
                <a:solidFill>
                  <a:srgbClr val="008000"/>
                </a:solidFill>
              </a:rPr>
              <a:t>顺序依次执行。</a:t>
            </a:r>
          </a:p>
          <a:p>
            <a:pPr lvl="3" algn="just">
              <a:spcBef>
                <a:spcPts val="300"/>
              </a:spcBef>
              <a:buClr>
                <a:schemeClr val="tx2"/>
              </a:buClr>
              <a:buSzPct val="90000"/>
            </a:pPr>
            <a:r>
              <a:rPr lang="zh-CN" altLang="en-US" dirty="0">
                <a:solidFill>
                  <a:srgbClr val="008000"/>
                </a:solidFill>
              </a:rPr>
              <a:t> 任一触发器的执行失败都将中止整个操作。</a:t>
            </a:r>
            <a:endParaRPr lang="en-US" altLang="zh-CN" dirty="0">
              <a:solidFill>
                <a:srgbClr val="008000"/>
              </a:solidFill>
            </a:endParaRPr>
          </a:p>
          <a:p>
            <a:pPr marL="898525" lvl="2">
              <a:lnSpc>
                <a:spcPct val="100000"/>
              </a:lnSpc>
              <a:spcBef>
                <a:spcPts val="300"/>
              </a:spcBef>
              <a:buFontTx/>
              <a:buNone/>
            </a:pPr>
            <a:endParaRPr lang="zh-CN" altLang="en-US" b="1" dirty="0">
              <a:solidFill>
                <a:srgbClr val="008000"/>
              </a:solidFill>
              <a:latin typeface="微软雅黑" charset="0"/>
              <a:ea typeface="微软雅黑" charset="0"/>
              <a:cs typeface="微软雅黑" charset="0"/>
            </a:endParaRPr>
          </a:p>
        </p:txBody>
      </p:sp>
      <p:sp>
        <p:nvSpPr>
          <p:cNvPr id="5" name="Rectangle 3"/>
          <p:cNvSpPr txBox="1">
            <a:spLocks noChangeArrowheads="1"/>
          </p:cNvSpPr>
          <p:nvPr/>
        </p:nvSpPr>
        <p:spPr bwMode="auto">
          <a:xfrm>
            <a:off x="440348" y="3563938"/>
            <a:ext cx="8229600" cy="2952750"/>
          </a:xfrm>
          <a:prstGeom prst="rect">
            <a:avLst/>
          </a:prstGeom>
          <a:noFill/>
          <a:ln w="9525">
            <a:noFill/>
            <a:miter lim="800000"/>
            <a:headEnd/>
            <a:tailEnd/>
          </a:ln>
        </p:spPr>
        <p:txBody>
          <a:bodyPr/>
          <a:lstStyle>
            <a:lvl1pPr marL="34925" indent="-342900" eaLnBrk="0" hangingPunct="0">
              <a:defRPr>
                <a:solidFill>
                  <a:schemeClr val="tx1"/>
                </a:solidFill>
                <a:latin typeface="Arial" charset="0"/>
                <a:ea typeface="宋体" charset="0"/>
                <a:cs typeface="宋体" charset="0"/>
              </a:defRPr>
            </a:lvl1pPr>
            <a:lvl2pPr marL="34925" indent="-285750" eaLnBrk="0" hangingPunct="0">
              <a:defRPr>
                <a:solidFill>
                  <a:schemeClr val="tx1"/>
                </a:solidFill>
                <a:latin typeface="Arial" charset="0"/>
                <a:ea typeface="宋体" charset="0"/>
                <a:cs typeface="宋体" charset="0"/>
              </a:defRPr>
            </a:lvl2pPr>
            <a:lvl3pPr marL="1143000" indent="-228600" eaLnBrk="0" hangingPunct="0">
              <a:defRPr>
                <a:solidFill>
                  <a:schemeClr val="tx1"/>
                </a:solidFill>
                <a:latin typeface="Arial" charset="0"/>
                <a:ea typeface="宋体" charset="0"/>
                <a:cs typeface="宋体" charset="0"/>
              </a:defRPr>
            </a:lvl3pPr>
            <a:lvl4pPr marL="1600200" indent="-228600" eaLnBrk="0" hangingPunct="0">
              <a:defRPr>
                <a:solidFill>
                  <a:schemeClr val="tx1"/>
                </a:solidFill>
                <a:latin typeface="Arial" charset="0"/>
                <a:ea typeface="宋体" charset="0"/>
                <a:cs typeface="宋体" charset="0"/>
              </a:defRPr>
            </a:lvl4pPr>
            <a:lvl5pPr marL="2057400" indent="-228600" eaLnBrk="0" hangingPunct="0">
              <a:defRPr>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a:solidFill>
                  <a:schemeClr val="tx1"/>
                </a:solidFill>
                <a:latin typeface="Arial" charset="0"/>
                <a:ea typeface="宋体" charset="0"/>
                <a:cs typeface="宋体" charset="0"/>
              </a:defRPr>
            </a:lvl9pPr>
          </a:lstStyle>
          <a:p>
            <a:pPr>
              <a:spcBef>
                <a:spcPts val="300"/>
              </a:spcBef>
              <a:buFont typeface="Wingdings" charset="0"/>
              <a:buNone/>
            </a:pPr>
            <a:r>
              <a:rPr lang="zh-CN" altLang="en-US" sz="2000" b="1" dirty="0">
                <a:solidFill>
                  <a:srgbClr val="000099"/>
                </a:solidFill>
                <a:latin typeface="微软雅黑" charset="0"/>
                <a:ea typeface="微软雅黑" charset="0"/>
                <a:cs typeface="微软雅黑" charset="0"/>
              </a:rPr>
              <a:t>［例］执行修改某个教师工资的</a:t>
            </a:r>
            <a:r>
              <a:rPr lang="en-US" altLang="zh-CN" sz="2000" b="1" dirty="0">
                <a:solidFill>
                  <a:srgbClr val="000099"/>
                </a:solidFill>
                <a:latin typeface="微软雅黑" charset="0"/>
                <a:ea typeface="微软雅黑" charset="0"/>
                <a:cs typeface="微软雅黑" charset="0"/>
              </a:rPr>
              <a:t>SQL</a:t>
            </a:r>
            <a:r>
              <a:rPr lang="zh-CN" altLang="en-US" sz="2000" b="1" dirty="0">
                <a:solidFill>
                  <a:srgbClr val="000099"/>
                </a:solidFill>
                <a:latin typeface="微软雅黑" charset="0"/>
                <a:ea typeface="微软雅黑" charset="0"/>
                <a:cs typeface="微软雅黑" charset="0"/>
              </a:rPr>
              <a:t>语句，激活上述定义的触发器。</a:t>
            </a:r>
          </a:p>
          <a:p>
            <a:pPr>
              <a:spcBef>
                <a:spcPts val="300"/>
              </a:spcBef>
              <a:buFont typeface="Wingdings" charset="0"/>
              <a:buNone/>
            </a:pPr>
            <a:r>
              <a:rPr lang="zh-CN" altLang="en-US" sz="2000" b="1" dirty="0">
                <a:solidFill>
                  <a:srgbClr val="000099"/>
                </a:solidFill>
                <a:latin typeface="微软雅黑" charset="0"/>
                <a:ea typeface="微软雅黑" charset="0"/>
                <a:cs typeface="微软雅黑" charset="0"/>
              </a:rPr>
              <a:t>           </a:t>
            </a:r>
            <a:r>
              <a:rPr lang="en-US" altLang="zh-CN" sz="2000" b="1" dirty="0">
                <a:solidFill>
                  <a:srgbClr val="000099"/>
                </a:solidFill>
                <a:latin typeface="微软雅黑" charset="0"/>
                <a:ea typeface="微软雅黑" charset="0"/>
                <a:cs typeface="微软雅黑" charset="0"/>
              </a:rPr>
              <a:t>UPDATE Teacher SET Sal=800 WHERE </a:t>
            </a:r>
            <a:r>
              <a:rPr lang="en-US" altLang="zh-CN" sz="2000" b="1" dirty="0" err="1">
                <a:solidFill>
                  <a:srgbClr val="000099"/>
                </a:solidFill>
                <a:latin typeface="微软雅黑" charset="0"/>
                <a:ea typeface="微软雅黑" charset="0"/>
                <a:cs typeface="微软雅黑" charset="0"/>
              </a:rPr>
              <a:t>Ename</a:t>
            </a:r>
            <a:r>
              <a:rPr lang="en-US" altLang="zh-CN" sz="2000" b="1" dirty="0">
                <a:solidFill>
                  <a:srgbClr val="000099"/>
                </a:solidFill>
                <a:latin typeface="微软雅黑" charset="0"/>
                <a:ea typeface="微软雅黑" charset="0"/>
                <a:cs typeface="微软雅黑" charset="0"/>
              </a:rPr>
              <a:t>='</a:t>
            </a:r>
            <a:r>
              <a:rPr lang="zh-CN" altLang="en-US" sz="2000" b="1" dirty="0">
                <a:solidFill>
                  <a:srgbClr val="000099"/>
                </a:solidFill>
                <a:latin typeface="微软雅黑" charset="0"/>
                <a:ea typeface="微软雅黑" charset="0"/>
                <a:cs typeface="微软雅黑" charset="0"/>
              </a:rPr>
              <a:t>陈平</a:t>
            </a:r>
            <a:r>
              <a:rPr lang="en-US" altLang="zh-CN" sz="2000" b="1" dirty="0">
                <a:solidFill>
                  <a:srgbClr val="000099"/>
                </a:solidFill>
                <a:latin typeface="微软雅黑" charset="0"/>
                <a:ea typeface="微软雅黑" charset="0"/>
                <a:cs typeface="微软雅黑" charset="0"/>
              </a:rPr>
              <a:t>';</a:t>
            </a:r>
          </a:p>
          <a:p>
            <a:pPr>
              <a:spcBef>
                <a:spcPts val="300"/>
              </a:spcBef>
            </a:pPr>
            <a:r>
              <a:rPr lang="en-US" altLang="zh-CN" sz="2000" b="1" dirty="0">
                <a:solidFill>
                  <a:srgbClr val="000099"/>
                </a:solidFill>
                <a:latin typeface="微软雅黑" charset="0"/>
                <a:ea typeface="微软雅黑" charset="0"/>
                <a:cs typeface="微软雅黑" charset="0"/>
              </a:rPr>
              <a:t>    </a:t>
            </a:r>
            <a:r>
              <a:rPr lang="zh-CN" altLang="en-US" sz="2000" b="1" dirty="0">
                <a:solidFill>
                  <a:srgbClr val="000099"/>
                </a:solidFill>
                <a:latin typeface="微软雅黑" charset="0"/>
                <a:ea typeface="微软雅黑" charset="0"/>
                <a:cs typeface="微软雅黑" charset="0"/>
              </a:rPr>
              <a:t>执行顺序是：</a:t>
            </a:r>
          </a:p>
          <a:p>
            <a:pPr lvl="1">
              <a:spcBef>
                <a:spcPts val="300"/>
              </a:spcBef>
            </a:pPr>
            <a:r>
              <a:rPr lang="zh-CN" altLang="en-US" sz="2000" b="1" dirty="0">
                <a:solidFill>
                  <a:srgbClr val="000099"/>
                </a:solidFill>
                <a:latin typeface="微软雅黑" charset="0"/>
                <a:ea typeface="微软雅黑" charset="0"/>
                <a:cs typeface="微软雅黑" charset="0"/>
              </a:rPr>
              <a:t>      </a:t>
            </a:r>
            <a:r>
              <a:rPr lang="zh-CN" altLang="en-US" sz="2000" b="1" dirty="0">
                <a:solidFill>
                  <a:srgbClr val="008000"/>
                </a:solidFill>
                <a:latin typeface="微软雅黑" charset="0"/>
                <a:ea typeface="微软雅黑" charset="0"/>
                <a:cs typeface="微软雅黑" charset="0"/>
              </a:rPr>
              <a:t>执行触发器</a:t>
            </a:r>
            <a:r>
              <a:rPr lang="en-US" altLang="zh-CN" sz="2000" b="1" dirty="0" err="1">
                <a:solidFill>
                  <a:srgbClr val="008000"/>
                </a:solidFill>
                <a:latin typeface="微软雅黑" charset="0"/>
                <a:ea typeface="微软雅黑" charset="0"/>
                <a:cs typeface="微软雅黑" charset="0"/>
              </a:rPr>
              <a:t>Insert_Or_Update_Sal</a:t>
            </a:r>
            <a:endParaRPr lang="en-US" altLang="zh-CN" sz="2000" b="1" dirty="0">
              <a:solidFill>
                <a:srgbClr val="008000"/>
              </a:solidFill>
              <a:latin typeface="微软雅黑" charset="0"/>
              <a:ea typeface="微软雅黑" charset="0"/>
              <a:cs typeface="微软雅黑" charset="0"/>
            </a:endParaRPr>
          </a:p>
          <a:p>
            <a:pPr lvl="1">
              <a:spcBef>
                <a:spcPts val="300"/>
              </a:spcBef>
            </a:pPr>
            <a:r>
              <a:rPr lang="zh-CN" altLang="en-US" sz="2000" b="1" dirty="0">
                <a:solidFill>
                  <a:srgbClr val="008000"/>
                </a:solidFill>
                <a:latin typeface="微软雅黑" charset="0"/>
                <a:ea typeface="微软雅黑" charset="0"/>
                <a:cs typeface="微软雅黑" charset="0"/>
              </a:rPr>
              <a:t>      执行</a:t>
            </a:r>
            <a:r>
              <a:rPr lang="en-US" altLang="zh-CN" sz="2000" b="1" dirty="0">
                <a:solidFill>
                  <a:srgbClr val="008000"/>
                </a:solidFill>
                <a:latin typeface="微软雅黑" charset="0"/>
                <a:ea typeface="微软雅黑" charset="0"/>
                <a:cs typeface="微软雅黑" charset="0"/>
              </a:rPr>
              <a:t>SQL</a:t>
            </a:r>
            <a:r>
              <a:rPr lang="zh-CN" altLang="en-US" sz="2000" b="1" dirty="0">
                <a:solidFill>
                  <a:srgbClr val="008000"/>
                </a:solidFill>
                <a:latin typeface="微软雅黑" charset="0"/>
                <a:ea typeface="微软雅黑" charset="0"/>
                <a:cs typeface="微软雅黑" charset="0"/>
              </a:rPr>
              <a:t>语句“</a:t>
            </a:r>
            <a:r>
              <a:rPr lang="en-US" altLang="zh-CN" sz="2000" b="1" dirty="0">
                <a:solidFill>
                  <a:srgbClr val="008000"/>
                </a:solidFill>
                <a:latin typeface="微软雅黑" charset="0"/>
                <a:ea typeface="微软雅黑" charset="0"/>
                <a:cs typeface="微软雅黑" charset="0"/>
              </a:rPr>
              <a:t>UPDATE Teacher SET Sal=800 WHERE  </a:t>
            </a:r>
          </a:p>
          <a:p>
            <a:pPr lvl="1">
              <a:spcBef>
                <a:spcPts val="300"/>
              </a:spcBef>
            </a:pPr>
            <a:r>
              <a:rPr lang="en-US" altLang="zh-CN" sz="2000" b="1" dirty="0">
                <a:solidFill>
                  <a:srgbClr val="008000"/>
                </a:solidFill>
                <a:latin typeface="微软雅黑" charset="0"/>
                <a:ea typeface="微软雅黑" charset="0"/>
                <a:cs typeface="微软雅黑" charset="0"/>
              </a:rPr>
              <a:t>                             </a:t>
            </a:r>
            <a:r>
              <a:rPr lang="en-US" altLang="zh-CN" sz="2000" b="1" dirty="0" err="1">
                <a:solidFill>
                  <a:srgbClr val="008000"/>
                </a:solidFill>
                <a:latin typeface="微软雅黑" charset="0"/>
                <a:ea typeface="微软雅黑" charset="0"/>
                <a:cs typeface="微软雅黑" charset="0"/>
              </a:rPr>
              <a:t>Ename</a:t>
            </a:r>
            <a:r>
              <a:rPr lang="en-US" altLang="zh-CN" sz="2000" b="1" dirty="0">
                <a:solidFill>
                  <a:srgbClr val="008000"/>
                </a:solidFill>
                <a:latin typeface="微软雅黑" charset="0"/>
                <a:ea typeface="微软雅黑" charset="0"/>
                <a:cs typeface="微软雅黑" charset="0"/>
              </a:rPr>
              <a:t>='</a:t>
            </a:r>
            <a:r>
              <a:rPr lang="zh-CN" altLang="en-US" sz="2000" b="1" dirty="0">
                <a:solidFill>
                  <a:srgbClr val="008000"/>
                </a:solidFill>
                <a:latin typeface="微软雅黑" charset="0"/>
                <a:ea typeface="微软雅黑" charset="0"/>
                <a:cs typeface="微软雅黑" charset="0"/>
              </a:rPr>
              <a:t>陈平</a:t>
            </a:r>
            <a:r>
              <a:rPr lang="en-US" altLang="zh-CN" sz="2000" b="1" dirty="0">
                <a:solidFill>
                  <a:srgbClr val="008000"/>
                </a:solidFill>
                <a:latin typeface="微软雅黑" charset="0"/>
                <a:ea typeface="微软雅黑" charset="0"/>
                <a:cs typeface="微软雅黑" charset="0"/>
              </a:rPr>
              <a:t>';”</a:t>
            </a:r>
          </a:p>
          <a:p>
            <a:pPr lvl="1">
              <a:spcBef>
                <a:spcPts val="300"/>
              </a:spcBef>
            </a:pPr>
            <a:r>
              <a:rPr lang="zh-CN" altLang="en-US" sz="2000" b="1" dirty="0">
                <a:solidFill>
                  <a:srgbClr val="008000"/>
                </a:solidFill>
                <a:latin typeface="微软雅黑" charset="0"/>
                <a:ea typeface="微软雅黑" charset="0"/>
                <a:cs typeface="微软雅黑" charset="0"/>
              </a:rPr>
              <a:t>      执行触发器</a:t>
            </a:r>
            <a:r>
              <a:rPr lang="en-US" altLang="zh-CN" sz="2000" b="1" dirty="0" err="1">
                <a:solidFill>
                  <a:srgbClr val="008000"/>
                </a:solidFill>
                <a:latin typeface="微软雅黑" charset="0"/>
                <a:ea typeface="微软雅黑" charset="0"/>
                <a:cs typeface="微软雅黑" charset="0"/>
              </a:rPr>
              <a:t>Insert_Sal</a:t>
            </a:r>
            <a:r>
              <a:rPr lang="zh-CN" altLang="en-US" sz="2000" b="1" dirty="0">
                <a:solidFill>
                  <a:srgbClr val="008000"/>
                </a:solidFill>
                <a:latin typeface="微软雅黑" charset="0"/>
                <a:ea typeface="微软雅黑" charset="0"/>
                <a:cs typeface="微软雅黑" charset="0"/>
              </a:rPr>
              <a:t>；</a:t>
            </a:r>
          </a:p>
          <a:p>
            <a:pPr lvl="1">
              <a:spcBef>
                <a:spcPts val="300"/>
              </a:spcBef>
            </a:pPr>
            <a:r>
              <a:rPr lang="zh-CN" altLang="en-US" sz="2000" b="1" dirty="0">
                <a:solidFill>
                  <a:srgbClr val="008000"/>
                </a:solidFill>
                <a:latin typeface="微软雅黑" charset="0"/>
                <a:ea typeface="微软雅黑" charset="0"/>
                <a:cs typeface="微软雅黑" charset="0"/>
              </a:rPr>
              <a:t>      执行触发器</a:t>
            </a:r>
            <a:r>
              <a:rPr lang="en-US" altLang="zh-CN" sz="2000" b="1" dirty="0" err="1">
                <a:solidFill>
                  <a:srgbClr val="008000"/>
                </a:solidFill>
                <a:latin typeface="微软雅黑" charset="0"/>
                <a:ea typeface="微软雅黑" charset="0"/>
                <a:cs typeface="微软雅黑" charset="0"/>
              </a:rPr>
              <a:t>Update_Sal</a:t>
            </a:r>
            <a:r>
              <a:rPr lang="en-US" altLang="zh-CN" sz="2000" b="1" dirty="0">
                <a:solidFill>
                  <a:srgbClr val="008000"/>
                </a:solidFill>
                <a:latin typeface="微软雅黑" charset="0"/>
                <a:ea typeface="微软雅黑" charset="0"/>
                <a:cs typeface="微软雅黑" charset="0"/>
              </a:rPr>
              <a:t> </a:t>
            </a:r>
          </a:p>
        </p:txBody>
      </p:sp>
      <p:sp>
        <p:nvSpPr>
          <p:cNvPr id="6" name="Slide Number Placeholder 4"/>
          <p:cNvSpPr>
            <a:spLocks noGrp="1"/>
          </p:cNvSpPr>
          <p:nvPr>
            <p:ph type="sldNum" sz="quarter" idx="11"/>
          </p:nvPr>
        </p:nvSpPr>
        <p:spPr>
          <a:xfrm>
            <a:off x="8483600" y="6272213"/>
            <a:ext cx="479425" cy="365125"/>
          </a:xfrm>
        </p:spPr>
        <p:txBody>
          <a:bodyPr/>
          <a:lstStyle/>
          <a:p>
            <a:pPr>
              <a:defRPr/>
            </a:pPr>
            <a:fld id="{47F445B7-5C44-804A-899A-16C4D8122FBA}" type="slidenum">
              <a:rPr lang="en-US" altLang="zh-CN" smtClean="0"/>
              <a:pPr>
                <a:defRPr/>
              </a:pPr>
              <a:t>33</a:t>
            </a:fld>
            <a:endParaRPr lang="en-US" altLang="zh-CN"/>
          </a:p>
        </p:txBody>
      </p:sp>
    </p:spTree>
    <p:extLst>
      <p:ext uri="{BB962C8B-B14F-4D97-AF65-F5344CB8AC3E}">
        <p14:creationId xmlns:p14="http://schemas.microsoft.com/office/powerpoint/2010/main" val="60208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 </a:t>
            </a:r>
            <a:r>
              <a:rPr lang="zh-CN" altLang="en-US" dirty="0" smtClean="0"/>
              <a:t>触发器的撤销</a:t>
            </a:r>
            <a:endParaRPr lang="en-US" dirty="0"/>
          </a:p>
        </p:txBody>
      </p:sp>
      <p:sp>
        <p:nvSpPr>
          <p:cNvPr id="3" name="Content Placeholder 2"/>
          <p:cNvSpPr>
            <a:spLocks noGrp="1"/>
          </p:cNvSpPr>
          <p:nvPr>
            <p:ph idx="1"/>
          </p:nvPr>
        </p:nvSpPr>
        <p:spPr/>
        <p:txBody>
          <a:bodyPr/>
          <a:lstStyle/>
          <a:p>
            <a:pPr algn="just">
              <a:lnSpc>
                <a:spcPct val="120000"/>
              </a:lnSpc>
              <a:buClr>
                <a:schemeClr val="tx2"/>
              </a:buClr>
              <a:buSzPct val="90000"/>
              <a:buNone/>
            </a:pPr>
            <a:r>
              <a:rPr lang="en-US" altLang="zh-CN" sz="2400" b="1" dirty="0">
                <a:solidFill>
                  <a:srgbClr val="FF0000"/>
                </a:solidFill>
              </a:rPr>
              <a:t>DROP TRIGGER &lt;</a:t>
            </a:r>
            <a:r>
              <a:rPr lang="zh-CN" altLang="en-US" sz="2400" b="1" dirty="0">
                <a:solidFill>
                  <a:srgbClr val="FF0000"/>
                </a:solidFill>
              </a:rPr>
              <a:t>触发器名</a:t>
            </a:r>
            <a:r>
              <a:rPr lang="en-US" altLang="zh-CN" sz="2400" b="1" dirty="0" smtClean="0">
                <a:solidFill>
                  <a:srgbClr val="FF0000"/>
                </a:solidFill>
              </a:rPr>
              <a:t>&gt; </a:t>
            </a:r>
            <a:r>
              <a:rPr lang="en-US" altLang="zh-CN" sz="2400" b="1" dirty="0">
                <a:solidFill>
                  <a:srgbClr val="FF0000"/>
                </a:solidFill>
                <a:latin typeface="微软雅黑" charset="0"/>
                <a:ea typeface="微软雅黑" charset="0"/>
                <a:cs typeface="微软雅黑" charset="0"/>
              </a:rPr>
              <a:t>ON &lt;</a:t>
            </a:r>
            <a:r>
              <a:rPr lang="zh-CN" altLang="en-US" sz="2400" b="1" dirty="0">
                <a:solidFill>
                  <a:srgbClr val="FF0000"/>
                </a:solidFill>
                <a:latin typeface="微软雅黑" charset="0"/>
                <a:ea typeface="微软雅黑" charset="0"/>
                <a:cs typeface="微软雅黑" charset="0"/>
              </a:rPr>
              <a:t>表名</a:t>
            </a:r>
            <a:r>
              <a:rPr lang="en-US" altLang="zh-CN" sz="2400" b="1" dirty="0">
                <a:solidFill>
                  <a:srgbClr val="FF0000"/>
                </a:solidFill>
                <a:latin typeface="微软雅黑" charset="0"/>
                <a:ea typeface="微软雅黑" charset="0"/>
                <a:cs typeface="微软雅黑" charset="0"/>
              </a:rPr>
              <a:t>&gt;</a:t>
            </a:r>
            <a:r>
              <a:rPr lang="en-US" altLang="zh-CN" sz="2400" b="1" dirty="0" smtClean="0">
                <a:solidFill>
                  <a:srgbClr val="FF0000"/>
                </a:solidFill>
                <a:latin typeface="微软雅黑" charset="0"/>
                <a:ea typeface="微软雅黑" charset="0"/>
                <a:cs typeface="微软雅黑" charset="0"/>
              </a:rPr>
              <a:t>;</a:t>
            </a:r>
          </a:p>
          <a:p>
            <a:pPr algn="just">
              <a:lnSpc>
                <a:spcPct val="120000"/>
              </a:lnSpc>
              <a:buClr>
                <a:schemeClr val="tx2"/>
              </a:buClr>
              <a:buSzPct val="90000"/>
              <a:buNone/>
            </a:pPr>
            <a:r>
              <a:rPr lang="zh-CN" altLang="en-US" sz="2400" b="1" dirty="0" smtClean="0">
                <a:latin typeface="微软雅黑" charset="0"/>
                <a:ea typeface="微软雅黑" charset="0"/>
                <a:cs typeface="微软雅黑" charset="0"/>
              </a:rPr>
              <a:t>说明：</a:t>
            </a:r>
            <a:r>
              <a:rPr lang="zh-CN" altLang="en-US" sz="2400" b="1" dirty="0" smtClean="0">
                <a:latin typeface="微软雅黑" charset="0"/>
                <a:ea typeface="微软雅黑" charset="0"/>
                <a:cs typeface="微软雅黑" charset="0"/>
              </a:rPr>
              <a:t>触发器必须是一个已经创</a:t>
            </a:r>
            <a:r>
              <a:rPr lang="zh-CN" altLang="en-US" sz="2400" b="1" dirty="0">
                <a:latin typeface="微软雅黑" charset="0"/>
                <a:ea typeface="微软雅黑" charset="0"/>
                <a:cs typeface="微软雅黑" charset="0"/>
              </a:rPr>
              <a:t>建的触发器，并且只能由具有相应权限的用户删除</a:t>
            </a:r>
            <a:r>
              <a:rPr lang="zh-CN" altLang="en-US" sz="2400" b="1" dirty="0" smtClean="0">
                <a:latin typeface="微软雅黑" charset="0"/>
                <a:ea typeface="微软雅黑" charset="0"/>
                <a:cs typeface="微软雅黑" charset="0"/>
              </a:rPr>
              <a:t>。</a:t>
            </a:r>
            <a:endParaRPr lang="en-US" altLang="zh-CN" sz="2400" b="1" dirty="0">
              <a:solidFill>
                <a:srgbClr val="FF0000"/>
              </a:solidFill>
            </a:endParaRPr>
          </a:p>
          <a:p>
            <a:pPr>
              <a:buNone/>
            </a:pPr>
            <a:r>
              <a:rPr lang="zh-CN" altLang="en-US" sz="2400" b="1" dirty="0">
                <a:solidFill>
                  <a:srgbClr val="000090"/>
                </a:solidFill>
              </a:rPr>
              <a:t>例</a:t>
            </a:r>
            <a:r>
              <a:rPr lang="zh-CN" altLang="en-US" sz="2400" b="1" dirty="0" smtClean="0">
                <a:solidFill>
                  <a:srgbClr val="000090"/>
                </a:solidFill>
              </a:rPr>
              <a:t>：</a:t>
            </a:r>
            <a:r>
              <a:rPr lang="en-US" altLang="zh-CN" sz="2400" b="1" dirty="0">
                <a:solidFill>
                  <a:srgbClr val="0000FF"/>
                </a:solidFill>
                <a:latin typeface="微软雅黑" charset="0"/>
                <a:ea typeface="微软雅黑" charset="0"/>
                <a:cs typeface="微软雅黑" charset="0"/>
              </a:rPr>
              <a:t>DROP TRIGGER </a:t>
            </a:r>
            <a:r>
              <a:rPr lang="en-US" altLang="zh-CN" sz="2400" b="1" dirty="0" err="1">
                <a:solidFill>
                  <a:srgbClr val="0000FF"/>
                </a:solidFill>
                <a:latin typeface="微软雅黑" charset="0"/>
                <a:ea typeface="微软雅黑" charset="0"/>
                <a:cs typeface="微软雅黑" charset="0"/>
              </a:rPr>
              <a:t>Insert_Sal</a:t>
            </a:r>
            <a:r>
              <a:rPr lang="en-US" altLang="zh-CN" sz="2400" b="1" dirty="0">
                <a:solidFill>
                  <a:srgbClr val="0000FF"/>
                </a:solidFill>
                <a:latin typeface="微软雅黑" charset="0"/>
                <a:ea typeface="微软雅黑" charset="0"/>
                <a:cs typeface="微软雅黑" charset="0"/>
              </a:rPr>
              <a:t> ON Teacher;</a:t>
            </a:r>
          </a:p>
          <a:p>
            <a:pPr algn="just">
              <a:lnSpc>
                <a:spcPct val="120000"/>
              </a:lnSpc>
              <a:buClr>
                <a:schemeClr val="tx2"/>
              </a:buClr>
              <a:buSzPct val="90000"/>
              <a:buNone/>
            </a:pPr>
            <a:r>
              <a:rPr lang="zh-CN" altLang="en-US" sz="2400" b="1" dirty="0" smtClean="0"/>
              <a:t>注</a:t>
            </a:r>
            <a:r>
              <a:rPr lang="zh-CN" altLang="en-US" sz="2400" b="1" dirty="0"/>
              <a:t>：触发器是与表相关联的，因此，表的撤销将引起该表上的所有触发器同时被撤销。</a:t>
            </a:r>
          </a:p>
          <a:p>
            <a:endParaRPr lang="en-US" sz="2400" b="1"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34</a:t>
            </a:fld>
            <a:endParaRPr lang="en-US" altLang="zh-CN"/>
          </a:p>
        </p:txBody>
      </p:sp>
      <p:sp>
        <p:nvSpPr>
          <p:cNvPr id="6" name="Rectangle 7"/>
          <p:cNvSpPr>
            <a:spLocks noChangeArrowheads="1"/>
          </p:cNvSpPr>
          <p:nvPr/>
        </p:nvSpPr>
        <p:spPr bwMode="auto">
          <a:xfrm>
            <a:off x="685800" y="4053132"/>
            <a:ext cx="7772400" cy="1852815"/>
          </a:xfrm>
          <a:prstGeom prst="rect">
            <a:avLst/>
          </a:prstGeom>
          <a:solidFill>
            <a:srgbClr val="D8E5E5"/>
          </a:solidFill>
          <a:ln w="9525">
            <a:solidFill>
              <a:schemeClr val="tx1"/>
            </a:solidFill>
            <a:miter lim="800000"/>
            <a:headEnd/>
            <a:tailEnd/>
          </a:ln>
          <a:effectLst/>
          <a:extLst/>
        </p:spPr>
        <p:txBody>
          <a:bodyPr wrap="square">
            <a:spAutoFit/>
          </a:bodyPr>
          <a:lstStyle/>
          <a:p>
            <a:pPr algn="l">
              <a:lnSpc>
                <a:spcPct val="120000"/>
              </a:lnSpc>
              <a:spcBef>
                <a:spcPct val="50000"/>
              </a:spcBef>
            </a:pPr>
            <a:r>
              <a:rPr lang="zh-CN" altLang="en-US" sz="2400" dirty="0"/>
              <a:t>不同的</a:t>
            </a:r>
            <a:r>
              <a:rPr lang="en-US" altLang="zh-CN" sz="2400" dirty="0"/>
              <a:t>DBMS</a:t>
            </a:r>
            <a:r>
              <a:rPr lang="zh-CN" altLang="en-US" sz="2400" dirty="0"/>
              <a:t>对于触发器的支持方式和语法是有所区别的。这是因为</a:t>
            </a:r>
            <a:r>
              <a:rPr lang="en-US" altLang="zh-CN" sz="2400" dirty="0"/>
              <a:t>SQL</a:t>
            </a:r>
            <a:r>
              <a:rPr lang="zh-CN" altLang="en-US" sz="2400" dirty="0"/>
              <a:t>标准直到</a:t>
            </a:r>
            <a:r>
              <a:rPr lang="en-US" altLang="zh-CN" sz="2400" dirty="0"/>
              <a:t>SQL99</a:t>
            </a:r>
            <a:r>
              <a:rPr lang="zh-CN" altLang="en-US" sz="2400" dirty="0"/>
              <a:t>才将触发器纳入标准，而在此之前几乎所有主流的商用</a:t>
            </a:r>
            <a:r>
              <a:rPr lang="en-US" altLang="zh-CN" sz="2400" dirty="0"/>
              <a:t>DBMS</a:t>
            </a:r>
            <a:r>
              <a:rPr lang="zh-CN" altLang="en-US" sz="2400" dirty="0"/>
              <a:t>都已经实现了对触发器的支持。</a:t>
            </a:r>
          </a:p>
        </p:txBody>
      </p:sp>
    </p:spTree>
    <p:extLst>
      <p:ext uri="{BB962C8B-B14F-4D97-AF65-F5344CB8AC3E}">
        <p14:creationId xmlns:p14="http://schemas.microsoft.com/office/powerpoint/2010/main" val="2866642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触发器的作用</a:t>
            </a:r>
            <a:endParaRPr lang="en-US" dirty="0"/>
          </a:p>
        </p:txBody>
      </p:sp>
      <p:sp>
        <p:nvSpPr>
          <p:cNvPr id="3" name="Content Placeholder 2"/>
          <p:cNvSpPr>
            <a:spLocks noGrp="1"/>
          </p:cNvSpPr>
          <p:nvPr>
            <p:ph idx="1"/>
          </p:nvPr>
        </p:nvSpPr>
        <p:spPr>
          <a:xfrm>
            <a:off x="685800" y="1149988"/>
            <a:ext cx="7772400" cy="5022213"/>
          </a:xfrm>
        </p:spPr>
        <p:txBody>
          <a:bodyPr/>
          <a:lstStyle/>
          <a:p>
            <a:pPr eaLnBrk="1" hangingPunct="1">
              <a:lnSpc>
                <a:spcPct val="110000"/>
              </a:lnSpc>
              <a:spcBef>
                <a:spcPct val="20000"/>
              </a:spcBef>
              <a:buClr>
                <a:schemeClr val="bg2"/>
              </a:buClr>
              <a:buSzPct val="75000"/>
            </a:pPr>
            <a:r>
              <a:rPr lang="zh-CN" altLang="en-US" b="1" dirty="0"/>
              <a:t>实现由主键和外键所不能保证的</a:t>
            </a:r>
            <a:r>
              <a:rPr lang="zh-CN" altLang="en-US" b="1" dirty="0">
                <a:solidFill>
                  <a:srgbClr val="FF0000"/>
                </a:solidFill>
              </a:rPr>
              <a:t>参照完整性</a:t>
            </a:r>
            <a:r>
              <a:rPr lang="zh-CN" altLang="en-US" b="1" dirty="0"/>
              <a:t>和</a:t>
            </a:r>
            <a:r>
              <a:rPr lang="zh-CN" altLang="en-US" b="1" dirty="0">
                <a:solidFill>
                  <a:srgbClr val="FF0000"/>
                </a:solidFill>
              </a:rPr>
              <a:t>数据的</a:t>
            </a:r>
            <a:r>
              <a:rPr lang="zh-CN" altLang="en-US" b="1" dirty="0" smtClean="0">
                <a:solidFill>
                  <a:srgbClr val="FF0000"/>
                </a:solidFill>
              </a:rPr>
              <a:t>一致性</a:t>
            </a:r>
            <a:r>
              <a:rPr lang="zh-CN" altLang="en-US" b="1" dirty="0" smtClean="0"/>
              <a:t>；</a:t>
            </a:r>
            <a:endParaRPr lang="en-US" altLang="zh-CN" b="1" dirty="0"/>
          </a:p>
          <a:p>
            <a:pPr eaLnBrk="1" hangingPunct="1">
              <a:lnSpc>
                <a:spcPct val="110000"/>
              </a:lnSpc>
              <a:spcBef>
                <a:spcPct val="20000"/>
              </a:spcBef>
              <a:buClr>
                <a:schemeClr val="bg2"/>
              </a:buClr>
              <a:buSzPct val="75000"/>
            </a:pPr>
            <a:r>
              <a:rPr lang="zh-CN" altLang="en-US" b="1" dirty="0"/>
              <a:t>实现比</a:t>
            </a:r>
            <a:r>
              <a:rPr lang="en-US" altLang="zh-CN" b="1" dirty="0"/>
              <a:t>CHECK</a:t>
            </a:r>
            <a:r>
              <a:rPr lang="zh-CN" altLang="en-US" b="1" dirty="0"/>
              <a:t>语句更为复杂</a:t>
            </a:r>
            <a:r>
              <a:rPr lang="zh-CN" altLang="en-US" b="1" dirty="0" smtClean="0"/>
              <a:t>的约束；</a:t>
            </a:r>
            <a:endParaRPr lang="en-US" altLang="zh-CN" b="1" dirty="0"/>
          </a:p>
          <a:p>
            <a:pPr eaLnBrk="1" hangingPunct="1">
              <a:lnSpc>
                <a:spcPct val="110000"/>
              </a:lnSpc>
              <a:spcBef>
                <a:spcPct val="20000"/>
              </a:spcBef>
              <a:buClr>
                <a:schemeClr val="bg2"/>
              </a:buClr>
              <a:buSzPct val="75000"/>
            </a:pPr>
            <a:r>
              <a:rPr lang="zh-CN" altLang="en-US" b="1" dirty="0">
                <a:solidFill>
                  <a:srgbClr val="FF0000"/>
                </a:solidFill>
              </a:rPr>
              <a:t>找到</a:t>
            </a:r>
            <a:r>
              <a:rPr lang="zh-CN" altLang="en-US" b="1" dirty="0"/>
              <a:t>数据修改前后表状态的</a:t>
            </a:r>
            <a:r>
              <a:rPr lang="zh-CN" altLang="en-US" b="1" dirty="0">
                <a:solidFill>
                  <a:srgbClr val="FF0000"/>
                </a:solidFill>
              </a:rPr>
              <a:t>差异</a:t>
            </a:r>
            <a:r>
              <a:rPr lang="zh-CN" altLang="en-US" b="1" dirty="0"/>
              <a:t>，并基于此差异采</a:t>
            </a:r>
            <a:r>
              <a:rPr lang="zh-CN" altLang="en-US" b="1" dirty="0" smtClean="0"/>
              <a:t>取行动</a:t>
            </a:r>
            <a:r>
              <a:rPr lang="zh-CN" altLang="en-US" b="1" dirty="0"/>
              <a:t>；</a:t>
            </a:r>
            <a:r>
              <a:rPr lang="zh-CN" altLang="en-US" b="1" dirty="0" smtClean="0"/>
              <a:t> </a:t>
            </a:r>
            <a:endParaRPr lang="zh-CN" altLang="en-US" b="1" dirty="0"/>
          </a:p>
          <a:p>
            <a:pPr eaLnBrk="1" hangingPunct="1">
              <a:lnSpc>
                <a:spcPct val="110000"/>
              </a:lnSpc>
              <a:spcBef>
                <a:spcPct val="20000"/>
              </a:spcBef>
              <a:buClr>
                <a:schemeClr val="bg2"/>
              </a:buClr>
              <a:buSzPct val="75000"/>
            </a:pPr>
            <a:r>
              <a:rPr lang="zh-CN" altLang="en-US" b="1" dirty="0"/>
              <a:t>跟踪变化，禁止不合规则的</a:t>
            </a:r>
            <a:r>
              <a:rPr lang="zh-CN" altLang="en-US" b="1" dirty="0" smtClean="0"/>
              <a:t>操作；</a:t>
            </a:r>
            <a:endParaRPr lang="en-US" altLang="zh-CN" b="1" dirty="0"/>
          </a:p>
          <a:p>
            <a:pPr eaLnBrk="1" hangingPunct="1">
              <a:lnSpc>
                <a:spcPct val="110000"/>
              </a:lnSpc>
              <a:spcBef>
                <a:spcPct val="20000"/>
              </a:spcBef>
              <a:buClr>
                <a:schemeClr val="bg2"/>
              </a:buClr>
              <a:buSzPct val="75000"/>
            </a:pPr>
            <a:r>
              <a:rPr lang="zh-CN" altLang="en-US" b="1" dirty="0"/>
              <a:t>级联运</a:t>
            </a:r>
            <a:r>
              <a:rPr lang="zh-CN" altLang="en-US" b="1" dirty="0" smtClean="0"/>
              <a:t>行；</a:t>
            </a:r>
            <a:endParaRPr lang="en-US" altLang="zh-CN" b="1" dirty="0"/>
          </a:p>
          <a:p>
            <a:pPr eaLnBrk="1" hangingPunct="1">
              <a:lnSpc>
                <a:spcPct val="110000"/>
              </a:lnSpc>
              <a:spcBef>
                <a:spcPct val="20000"/>
              </a:spcBef>
              <a:buClr>
                <a:schemeClr val="bg2"/>
              </a:buClr>
              <a:buSzPct val="75000"/>
            </a:pPr>
            <a:r>
              <a:rPr lang="zh-CN" altLang="en-US" b="1" dirty="0"/>
              <a:t>自动调用存储过</a:t>
            </a:r>
            <a:r>
              <a:rPr lang="zh-CN" altLang="en-US" b="1" dirty="0" smtClean="0"/>
              <a:t>程。 </a:t>
            </a:r>
            <a:endParaRPr lang="zh-CN" altLang="en-US" b="1" dirty="0"/>
          </a:p>
          <a:p>
            <a:pPr>
              <a:lnSpc>
                <a:spcPct val="110000"/>
              </a:lnSpc>
            </a:pPr>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35</a:t>
            </a:fld>
            <a:endParaRPr lang="en-US" altLang="zh-CN"/>
          </a:p>
        </p:txBody>
      </p:sp>
    </p:spTree>
    <p:extLst>
      <p:ext uri="{BB962C8B-B14F-4D97-AF65-F5344CB8AC3E}">
        <p14:creationId xmlns:p14="http://schemas.microsoft.com/office/powerpoint/2010/main" val="292587575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小结</a:t>
            </a:r>
            <a:endParaRPr lang="en-US" dirty="0"/>
          </a:p>
        </p:txBody>
      </p:sp>
      <p:sp>
        <p:nvSpPr>
          <p:cNvPr id="3" name="Content Placeholder 2"/>
          <p:cNvSpPr>
            <a:spLocks noGrp="1"/>
          </p:cNvSpPr>
          <p:nvPr>
            <p:ph idx="1"/>
          </p:nvPr>
        </p:nvSpPr>
        <p:spPr>
          <a:xfrm>
            <a:off x="390769" y="908720"/>
            <a:ext cx="8421077" cy="5263481"/>
          </a:xfrm>
        </p:spPr>
        <p:txBody>
          <a:bodyPr/>
          <a:lstStyle/>
          <a:p>
            <a:pPr algn="just">
              <a:lnSpc>
                <a:spcPct val="110000"/>
              </a:lnSpc>
              <a:spcBef>
                <a:spcPts val="0"/>
              </a:spcBef>
              <a:buClr>
                <a:schemeClr val="tx2"/>
              </a:buClr>
              <a:buSzPct val="90000"/>
              <a:buNone/>
            </a:pPr>
            <a:r>
              <a:rPr lang="zh-CN" altLang="en-US" sz="2400" dirty="0"/>
              <a:t>数据库的完整性是为了保证数据库中存储的数据是正确的。</a:t>
            </a:r>
          </a:p>
          <a:p>
            <a:pPr algn="just">
              <a:lnSpc>
                <a:spcPct val="110000"/>
              </a:lnSpc>
              <a:spcBef>
                <a:spcPts val="0"/>
              </a:spcBef>
              <a:buClr>
                <a:schemeClr val="tx2"/>
              </a:buClr>
              <a:buSzPct val="90000"/>
              <a:buNone/>
            </a:pPr>
            <a:r>
              <a:rPr lang="zh-CN" altLang="en-US" sz="2400" dirty="0"/>
              <a:t>为此，</a:t>
            </a:r>
            <a:r>
              <a:rPr lang="en-US" altLang="zh-CN" sz="2400" dirty="0"/>
              <a:t>RDBMS</a:t>
            </a:r>
            <a:r>
              <a:rPr lang="zh-CN" altLang="en-US" sz="2400" dirty="0"/>
              <a:t>提供了一套完整性机制，即：</a:t>
            </a:r>
          </a:p>
          <a:p>
            <a:pPr lvl="1"/>
            <a:r>
              <a:rPr lang="zh-CN" altLang="en-US" dirty="0"/>
              <a:t>完整性约束定义机制</a:t>
            </a:r>
          </a:p>
          <a:p>
            <a:pPr lvl="1"/>
            <a:r>
              <a:rPr lang="zh-CN" altLang="en-US" dirty="0"/>
              <a:t>完整性检查机制</a:t>
            </a:r>
          </a:p>
          <a:p>
            <a:pPr lvl="1"/>
            <a:r>
              <a:rPr lang="zh-CN" altLang="en-US" dirty="0"/>
              <a:t>违背完整性约束条件时</a:t>
            </a:r>
            <a:r>
              <a:rPr lang="en-US" altLang="zh-CN" dirty="0"/>
              <a:t>RDBMS</a:t>
            </a:r>
            <a:r>
              <a:rPr lang="zh-CN" altLang="en-US" dirty="0"/>
              <a:t>应采</a:t>
            </a:r>
            <a:r>
              <a:rPr lang="zh-CN" altLang="en-US" dirty="0" smtClean="0"/>
              <a:t>取的动作。</a:t>
            </a:r>
            <a:endParaRPr lang="zh-CN" altLang="en-US" dirty="0"/>
          </a:p>
          <a:p>
            <a:pPr algn="just">
              <a:lnSpc>
                <a:spcPct val="110000"/>
              </a:lnSpc>
              <a:spcBef>
                <a:spcPts val="0"/>
              </a:spcBef>
              <a:buClr>
                <a:schemeClr val="tx2"/>
              </a:buClr>
              <a:buSzPct val="90000"/>
            </a:pPr>
            <a:r>
              <a:rPr lang="zh-CN" altLang="en-US" sz="2400" dirty="0"/>
              <a:t> 关系数据库中的三类完整性约束为：</a:t>
            </a:r>
          </a:p>
          <a:p>
            <a:pPr lvl="1" algn="just">
              <a:lnSpc>
                <a:spcPct val="110000"/>
              </a:lnSpc>
              <a:spcBef>
                <a:spcPts val="0"/>
              </a:spcBef>
              <a:buClr>
                <a:schemeClr val="tx2"/>
              </a:buClr>
              <a:buSzPct val="90000"/>
            </a:pPr>
            <a:r>
              <a:rPr lang="zh-CN" altLang="en-US" dirty="0" smtClean="0"/>
              <a:t>实体</a:t>
            </a:r>
            <a:r>
              <a:rPr lang="zh-CN" altLang="en-US" dirty="0"/>
              <a:t>完整性约束（由主键约束来实现）</a:t>
            </a:r>
          </a:p>
          <a:p>
            <a:pPr lvl="1" algn="just">
              <a:lnSpc>
                <a:spcPct val="110000"/>
              </a:lnSpc>
              <a:spcBef>
                <a:spcPts val="0"/>
              </a:spcBef>
              <a:buClr>
                <a:schemeClr val="tx2"/>
              </a:buClr>
              <a:buSzPct val="90000"/>
            </a:pPr>
            <a:r>
              <a:rPr lang="zh-CN" altLang="en-US" dirty="0" smtClean="0"/>
              <a:t>参照</a:t>
            </a:r>
            <a:r>
              <a:rPr lang="zh-CN" altLang="en-US" dirty="0"/>
              <a:t>完整性约束（由外键约束来实现）</a:t>
            </a:r>
          </a:p>
          <a:p>
            <a:pPr lvl="1" algn="just">
              <a:lnSpc>
                <a:spcPct val="110000"/>
              </a:lnSpc>
              <a:spcBef>
                <a:spcPts val="0"/>
              </a:spcBef>
              <a:buClr>
                <a:schemeClr val="tx2"/>
              </a:buClr>
              <a:buSzPct val="90000"/>
            </a:pPr>
            <a:r>
              <a:rPr lang="zh-CN" altLang="en-US" dirty="0" smtClean="0"/>
              <a:t>用户定义</a:t>
            </a:r>
            <a:r>
              <a:rPr lang="zh-CN" altLang="en-US" dirty="0"/>
              <a:t>的完整性约束（</a:t>
            </a:r>
            <a:r>
              <a:rPr lang="en-US" altLang="zh-CN" dirty="0"/>
              <a:t>NOT NULL</a:t>
            </a:r>
            <a:r>
              <a:rPr lang="zh-CN" altLang="en-US" dirty="0"/>
              <a:t>，</a:t>
            </a:r>
            <a:r>
              <a:rPr lang="en-US" altLang="zh-CN" dirty="0"/>
              <a:t>UNIQUE</a:t>
            </a:r>
            <a:r>
              <a:rPr lang="zh-CN" altLang="en-US" dirty="0"/>
              <a:t>，</a:t>
            </a:r>
            <a:r>
              <a:rPr lang="en-US" altLang="zh-CN" dirty="0" smtClean="0"/>
              <a:t>CHECK</a:t>
            </a:r>
            <a:r>
              <a:rPr lang="zh-CN" altLang="en-US" dirty="0" smtClean="0"/>
              <a:t>，触发器）</a:t>
            </a:r>
            <a:endParaRPr lang="zh-CN" altLang="en-US" dirty="0"/>
          </a:p>
          <a:p>
            <a:pPr algn="just">
              <a:lnSpc>
                <a:spcPct val="110000"/>
              </a:lnSpc>
              <a:spcBef>
                <a:spcPts val="0"/>
              </a:spcBef>
              <a:buClr>
                <a:schemeClr val="tx2"/>
              </a:buClr>
              <a:buSzPct val="90000"/>
            </a:pPr>
            <a:r>
              <a:rPr lang="zh-CN" altLang="en-US" sz="2400" dirty="0"/>
              <a:t>触发器是由事件驱动的特殊过程，它的功能非常强大，并不仅限于完整性控制，目前被广泛应用于数据库应用中。</a:t>
            </a:r>
          </a:p>
          <a:p>
            <a:pPr>
              <a:lnSpc>
                <a:spcPct val="110000"/>
              </a:lnSpc>
              <a:spcBef>
                <a:spcPts val="0"/>
              </a:spcBef>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36</a:t>
            </a:fld>
            <a:endParaRPr lang="en-US" altLang="zh-CN"/>
          </a:p>
        </p:txBody>
      </p:sp>
      <p:sp>
        <p:nvSpPr>
          <p:cNvPr id="6" name="Rounded Rectangle 5"/>
          <p:cNvSpPr/>
          <p:nvPr/>
        </p:nvSpPr>
        <p:spPr>
          <a:xfrm>
            <a:off x="2491912" y="116632"/>
            <a:ext cx="4816100" cy="784128"/>
          </a:xfrm>
          <a:prstGeom prst="roundRect">
            <a:avLst/>
          </a:prstGeom>
          <a:solidFill>
            <a:srgbClr val="DB863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dirty="0" smtClean="0"/>
              <a:t>本章作业：</a:t>
            </a:r>
            <a:r>
              <a:rPr lang="en-US" altLang="zh-CN" sz="2400" dirty="0" smtClean="0"/>
              <a:t>P173    6</a:t>
            </a:r>
            <a:r>
              <a:rPr lang="zh-CN" altLang="en-US" sz="2400" dirty="0" smtClean="0"/>
              <a:t>，</a:t>
            </a:r>
            <a:r>
              <a:rPr lang="en-US" altLang="zh-CN" sz="2400" dirty="0" smtClean="0"/>
              <a:t>7 </a:t>
            </a:r>
          </a:p>
          <a:p>
            <a:pPr algn="ctr"/>
            <a:r>
              <a:rPr lang="en-US" altLang="zh-CN" sz="2400" dirty="0" smtClean="0"/>
              <a:t>5.7</a:t>
            </a:r>
            <a:r>
              <a:rPr lang="zh-CN" altLang="en-US" sz="2400" smtClean="0"/>
              <a:t>日，</a:t>
            </a:r>
            <a:r>
              <a:rPr lang="zh-CN" altLang="en-US" sz="2400" smtClean="0"/>
              <a:t>第</a:t>
            </a:r>
            <a:r>
              <a:rPr lang="en-US" altLang="zh-CN" sz="2400" dirty="0" smtClean="0"/>
              <a:t>3-5</a:t>
            </a:r>
            <a:r>
              <a:rPr lang="zh-CN" altLang="en-US" sz="2400" dirty="0" smtClean="0"/>
              <a:t>章</a:t>
            </a:r>
            <a:r>
              <a:rPr lang="zh-CN" altLang="en-US" sz="2400" dirty="0" smtClean="0"/>
              <a:t>作业一起交</a:t>
            </a:r>
            <a:endParaRPr lang="en-US" sz="2400" dirty="0"/>
          </a:p>
        </p:txBody>
      </p:sp>
    </p:spTree>
    <p:extLst>
      <p:ext uri="{BB962C8B-B14F-4D97-AF65-F5344CB8AC3E}">
        <p14:creationId xmlns:p14="http://schemas.microsoft.com/office/powerpoint/2010/main" val="2171701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数据库完整性</a:t>
            </a:r>
            <a:endParaRPr lang="en-US" dirty="0"/>
          </a:p>
        </p:txBody>
      </p:sp>
      <p:sp>
        <p:nvSpPr>
          <p:cNvPr id="3" name="Content Placeholder 2"/>
          <p:cNvSpPr>
            <a:spLocks noGrp="1"/>
          </p:cNvSpPr>
          <p:nvPr>
            <p:ph idx="1"/>
          </p:nvPr>
        </p:nvSpPr>
        <p:spPr>
          <a:xfrm>
            <a:off x="685800" y="908720"/>
            <a:ext cx="8277225" cy="5263481"/>
          </a:xfrm>
        </p:spPr>
        <p:txBody>
          <a:bodyPr/>
          <a:lstStyle/>
          <a:p>
            <a:pPr marL="0" indent="0">
              <a:lnSpc>
                <a:spcPct val="110000"/>
              </a:lnSpc>
              <a:spcAft>
                <a:spcPts val="600"/>
              </a:spcAft>
              <a:buClr>
                <a:srgbClr val="0000FF"/>
              </a:buClr>
              <a:buSzPct val="90000"/>
              <a:buNone/>
            </a:pPr>
            <a:r>
              <a:rPr lang="en-US" altLang="zh-CN" sz="2400" dirty="0">
                <a:solidFill>
                  <a:srgbClr val="FF0066"/>
                </a:solidFill>
                <a:effectLst>
                  <a:outerShdw blurRad="38100" dist="38100" dir="2700000" algn="tl">
                    <a:srgbClr val="000000"/>
                  </a:outerShdw>
                </a:effectLst>
                <a:ea typeface="黑体"/>
              </a:rPr>
              <a:t> DBMS</a:t>
            </a:r>
            <a:r>
              <a:rPr lang="zh-CN" altLang="en-US" sz="2400" dirty="0">
                <a:solidFill>
                  <a:srgbClr val="FF0066"/>
                </a:solidFill>
                <a:effectLst>
                  <a:outerShdw blurRad="38100" dist="38100" dir="2700000" algn="tl">
                    <a:srgbClr val="000000"/>
                  </a:outerShdw>
                </a:effectLst>
                <a:ea typeface="黑体"/>
              </a:rPr>
              <a:t>的完整性控制功</a:t>
            </a:r>
            <a:r>
              <a:rPr lang="zh-CN" altLang="en-US" sz="2400" dirty="0" smtClean="0">
                <a:solidFill>
                  <a:srgbClr val="FF0066"/>
                </a:solidFill>
                <a:effectLst>
                  <a:outerShdw blurRad="38100" dist="38100" dir="2700000" algn="tl">
                    <a:srgbClr val="000000"/>
                  </a:outerShdw>
                </a:effectLst>
                <a:ea typeface="黑体"/>
              </a:rPr>
              <a:t>能</a:t>
            </a:r>
            <a:r>
              <a:rPr lang="en-US" altLang="zh-CN" sz="2400" dirty="0" smtClean="0">
                <a:solidFill>
                  <a:srgbClr val="FF0066"/>
                </a:solidFill>
                <a:effectLst>
                  <a:outerShdw blurRad="38100" dist="38100" dir="2700000" algn="tl">
                    <a:srgbClr val="000000"/>
                  </a:outerShdw>
                </a:effectLst>
                <a:ea typeface="黑体"/>
              </a:rPr>
              <a:t>:</a:t>
            </a:r>
            <a:endParaRPr lang="zh-CN" altLang="en-US" sz="2400" dirty="0">
              <a:solidFill>
                <a:srgbClr val="FF0066"/>
              </a:solidFill>
              <a:effectLst>
                <a:outerShdw blurRad="38100" dist="38100" dir="2700000" algn="tl">
                  <a:srgbClr val="000000"/>
                </a:outerShdw>
              </a:effectLst>
              <a:ea typeface="黑体"/>
            </a:endParaRPr>
          </a:p>
          <a:p>
            <a:pPr marL="0" indent="0" algn="just">
              <a:lnSpc>
                <a:spcPct val="110000"/>
              </a:lnSpc>
              <a:buClr>
                <a:schemeClr val="tx2"/>
              </a:buClr>
              <a:buSzPct val="90000"/>
              <a:buNone/>
            </a:pPr>
            <a:r>
              <a:rPr lang="en-US" altLang="zh-CN" sz="2400" dirty="0" smtClean="0">
                <a:ea typeface="黑体"/>
              </a:rPr>
              <a:t>1. </a:t>
            </a:r>
            <a:r>
              <a:rPr lang="zh-CN" altLang="en-US" sz="2400" dirty="0" smtClean="0">
                <a:ea typeface="黑体"/>
              </a:rPr>
              <a:t>为用户提供定义</a:t>
            </a:r>
            <a:r>
              <a:rPr lang="zh-CN" altLang="en-US" sz="2400" dirty="0">
                <a:ea typeface="黑体"/>
              </a:rPr>
              <a:t>完整性约束条件的机制</a:t>
            </a:r>
          </a:p>
          <a:p>
            <a:pPr marL="274637" lvl="1" indent="0" algn="just">
              <a:lnSpc>
                <a:spcPct val="110000"/>
              </a:lnSpc>
              <a:buClr>
                <a:schemeClr val="tx2"/>
              </a:buClr>
              <a:buSzPct val="90000"/>
              <a:buNone/>
            </a:pPr>
            <a:r>
              <a:rPr lang="en-US" altLang="zh-CN" dirty="0" smtClean="0">
                <a:ea typeface="黑体"/>
              </a:rPr>
              <a:t>DBMS</a:t>
            </a:r>
            <a:r>
              <a:rPr lang="zh-CN" altLang="en-US" dirty="0">
                <a:ea typeface="黑体"/>
              </a:rPr>
              <a:t>将这些约束条件作为模式的一部分存入数据库中。</a:t>
            </a:r>
          </a:p>
          <a:p>
            <a:pPr marL="0" indent="0" algn="just">
              <a:lnSpc>
                <a:spcPct val="110000"/>
              </a:lnSpc>
              <a:buClr>
                <a:schemeClr val="tx2"/>
              </a:buClr>
              <a:buSzPct val="90000"/>
              <a:buNone/>
            </a:pPr>
            <a:r>
              <a:rPr lang="en-US" altLang="zh-CN" sz="2400" dirty="0" smtClean="0">
                <a:ea typeface="黑体"/>
              </a:rPr>
              <a:t>2. </a:t>
            </a:r>
            <a:r>
              <a:rPr lang="zh-CN" altLang="en-US" sz="2400" dirty="0" smtClean="0">
                <a:ea typeface="黑体"/>
              </a:rPr>
              <a:t>监督系统中执</a:t>
            </a:r>
            <a:r>
              <a:rPr lang="zh-CN" altLang="en-US" sz="2400" dirty="0">
                <a:ea typeface="黑体"/>
              </a:rPr>
              <a:t>行的操作是否违反完整性限制条件</a:t>
            </a:r>
          </a:p>
          <a:p>
            <a:pPr marL="274637" lvl="1" indent="0" algn="just">
              <a:lnSpc>
                <a:spcPct val="110000"/>
              </a:lnSpc>
              <a:buClr>
                <a:schemeClr val="tx2"/>
              </a:buClr>
              <a:buSzPct val="90000"/>
              <a:buNone/>
            </a:pPr>
            <a:r>
              <a:rPr lang="zh-CN" altLang="en-US" dirty="0">
                <a:ea typeface="黑体"/>
              </a:rPr>
              <a:t>应进行完整性检查的操作有</a:t>
            </a:r>
            <a:r>
              <a:rPr lang="en-US" altLang="zh-CN" dirty="0">
                <a:solidFill>
                  <a:srgbClr val="0000FF"/>
                </a:solidFill>
                <a:ea typeface="黑体"/>
              </a:rPr>
              <a:t>INSERT</a:t>
            </a:r>
            <a:r>
              <a:rPr lang="en-US" altLang="zh-CN" dirty="0">
                <a:ea typeface="黑体"/>
              </a:rPr>
              <a:t>/</a:t>
            </a:r>
            <a:r>
              <a:rPr lang="en-US" altLang="zh-CN" dirty="0">
                <a:solidFill>
                  <a:srgbClr val="0000FF"/>
                </a:solidFill>
                <a:ea typeface="黑体"/>
              </a:rPr>
              <a:t>DELETE</a:t>
            </a:r>
            <a:r>
              <a:rPr lang="en-US" altLang="zh-CN" dirty="0">
                <a:ea typeface="黑体"/>
              </a:rPr>
              <a:t>/</a:t>
            </a:r>
            <a:r>
              <a:rPr lang="en-US" altLang="zh-CN" dirty="0">
                <a:solidFill>
                  <a:srgbClr val="0000FF"/>
                </a:solidFill>
                <a:ea typeface="黑体"/>
              </a:rPr>
              <a:t>UPDATE</a:t>
            </a:r>
            <a:r>
              <a:rPr lang="zh-CN" altLang="en-US" dirty="0">
                <a:ea typeface="黑体"/>
              </a:rPr>
              <a:t>。</a:t>
            </a:r>
          </a:p>
          <a:p>
            <a:pPr marL="0" indent="0" algn="just">
              <a:lnSpc>
                <a:spcPct val="110000"/>
              </a:lnSpc>
              <a:buClr>
                <a:schemeClr val="tx2"/>
              </a:buClr>
              <a:buSzPct val="90000"/>
              <a:buNone/>
            </a:pPr>
            <a:r>
              <a:rPr lang="en-US" altLang="zh-CN" sz="2400" dirty="0" smtClean="0">
                <a:ea typeface="黑体"/>
              </a:rPr>
              <a:t>3. </a:t>
            </a:r>
            <a:r>
              <a:rPr lang="zh-CN" altLang="en-US" sz="2400" dirty="0" smtClean="0">
                <a:ea typeface="黑体"/>
              </a:rPr>
              <a:t>对违</a:t>
            </a:r>
            <a:r>
              <a:rPr lang="zh-CN" altLang="en-US" sz="2400" dirty="0">
                <a:ea typeface="黑体"/>
              </a:rPr>
              <a:t>反完整性约束的情况进行相应处理</a:t>
            </a:r>
          </a:p>
          <a:p>
            <a:pPr marL="274637" lvl="1" indent="0" algn="just">
              <a:lnSpc>
                <a:spcPct val="110000"/>
              </a:lnSpc>
              <a:buClr>
                <a:schemeClr val="tx2"/>
              </a:buClr>
              <a:buSzPct val="90000"/>
              <a:buNone/>
            </a:pPr>
            <a:r>
              <a:rPr lang="zh-CN" altLang="en-US" dirty="0">
                <a:solidFill>
                  <a:srgbClr val="0000FF"/>
                </a:solidFill>
                <a:ea typeface="黑体"/>
              </a:rPr>
              <a:t>拒绝执行 </a:t>
            </a:r>
            <a:r>
              <a:rPr lang="en-US" altLang="zh-CN" dirty="0">
                <a:ea typeface="黑体"/>
              </a:rPr>
              <a:t>/ </a:t>
            </a:r>
            <a:r>
              <a:rPr lang="zh-CN" altLang="en-US" dirty="0">
                <a:solidFill>
                  <a:srgbClr val="0000FF"/>
                </a:solidFill>
                <a:ea typeface="黑体"/>
              </a:rPr>
              <a:t>级联操作</a:t>
            </a:r>
          </a:p>
          <a:p>
            <a:pPr>
              <a:lnSpc>
                <a:spcPct val="110000"/>
              </a:lnSpc>
            </a:pPr>
            <a:endParaRPr lang="en-US" sz="2400" dirty="0">
              <a:ea typeface="黑体"/>
            </a:endParaRPr>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4</a:t>
            </a:fld>
            <a:endParaRPr lang="en-US" altLang="zh-CN"/>
          </a:p>
        </p:txBody>
      </p:sp>
      <p:sp>
        <p:nvSpPr>
          <p:cNvPr id="6" name="Rectangle 4"/>
          <p:cNvSpPr>
            <a:spLocks noChangeArrowheads="1"/>
          </p:cNvSpPr>
          <p:nvPr/>
        </p:nvSpPr>
        <p:spPr bwMode="auto">
          <a:xfrm>
            <a:off x="880533" y="4877260"/>
            <a:ext cx="7566556" cy="830997"/>
          </a:xfrm>
          <a:prstGeom prst="rect">
            <a:avLst/>
          </a:prstGeom>
          <a:solidFill>
            <a:schemeClr val="accent1">
              <a:lumMod val="40000"/>
              <a:lumOff val="60000"/>
            </a:schemeClr>
          </a:solidFill>
          <a:ln w="9525">
            <a:solidFill>
              <a:srgbClr val="0000FF"/>
            </a:solidFill>
            <a:miter lim="800000"/>
            <a:headEnd/>
            <a:tailEnd/>
          </a:ln>
          <a:effectLst/>
          <a:extLst/>
        </p:spPr>
        <p:txBody>
          <a:bodyPr wrap="square">
            <a:spAutoFit/>
          </a:bodyPr>
          <a:lstStyle/>
          <a:p>
            <a:pPr algn="just"/>
            <a:r>
              <a:rPr lang="zh-CN" altLang="en-US" sz="2400" b="1" dirty="0">
                <a:solidFill>
                  <a:srgbClr val="FF0000"/>
                </a:solidFill>
                <a:latin typeface="黑体"/>
                <a:ea typeface="黑体"/>
                <a:cs typeface="黑体"/>
              </a:rPr>
              <a:t>思考：</a:t>
            </a:r>
            <a:r>
              <a:rPr lang="zh-CN" altLang="en-US" sz="2400" b="1" dirty="0">
                <a:latin typeface="黑体"/>
                <a:ea typeface="黑体"/>
                <a:cs typeface="黑体"/>
              </a:rPr>
              <a:t>完整性控制由</a:t>
            </a:r>
            <a:r>
              <a:rPr lang="en-US" altLang="zh-CN" sz="2400" b="1" dirty="0">
                <a:latin typeface="黑体"/>
                <a:ea typeface="黑体"/>
                <a:cs typeface="黑体"/>
              </a:rPr>
              <a:t>DBMS</a:t>
            </a:r>
            <a:r>
              <a:rPr lang="zh-CN" altLang="en-US" sz="2400" b="1" dirty="0">
                <a:latin typeface="黑体"/>
                <a:ea typeface="黑体"/>
                <a:cs typeface="黑体"/>
              </a:rPr>
              <a:t>实现和由应用程序实现有什么区别？哪种方式更好？</a:t>
            </a:r>
          </a:p>
        </p:txBody>
      </p:sp>
    </p:spTree>
    <p:extLst>
      <p:ext uri="{BB962C8B-B14F-4D97-AF65-F5344CB8AC3E}">
        <p14:creationId xmlns:p14="http://schemas.microsoft.com/office/powerpoint/2010/main" val="3891782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1344"/>
            <a:ext cx="7772400" cy="784128"/>
          </a:xfrm>
        </p:spPr>
        <p:txBody>
          <a:bodyPr/>
          <a:lstStyle/>
          <a:p>
            <a:r>
              <a:rPr lang="zh-CN" altLang="en-US" dirty="0" smtClean="0"/>
              <a:t>第五章  数据库完整性</a:t>
            </a:r>
            <a:endParaRPr lang="en-US" dirty="0"/>
          </a:p>
        </p:txBody>
      </p:sp>
      <p:sp>
        <p:nvSpPr>
          <p:cNvPr id="3" name="Content Placeholder 2"/>
          <p:cNvSpPr>
            <a:spLocks noGrp="1"/>
          </p:cNvSpPr>
          <p:nvPr>
            <p:ph idx="1"/>
          </p:nvPr>
        </p:nvSpPr>
        <p:spPr>
          <a:xfrm>
            <a:off x="685800" y="1145594"/>
            <a:ext cx="7772400" cy="5026607"/>
          </a:xfrm>
        </p:spPr>
        <p:txBody>
          <a:bodyPr/>
          <a:lstStyle/>
          <a:p>
            <a:pPr>
              <a:lnSpc>
                <a:spcPct val="110000"/>
              </a:lnSpc>
              <a:buNone/>
            </a:pPr>
            <a:r>
              <a:rPr lang="en-US" altLang="zh-CN" b="1" dirty="0">
                <a:solidFill>
                  <a:srgbClr val="0000FF"/>
                </a:solidFill>
              </a:rPr>
              <a:t>5.1  </a:t>
            </a:r>
            <a:r>
              <a:rPr lang="zh-CN" altLang="en-US" b="1" dirty="0">
                <a:solidFill>
                  <a:srgbClr val="0000FF"/>
                </a:solidFill>
              </a:rPr>
              <a:t>实体完整性</a:t>
            </a:r>
          </a:p>
          <a:p>
            <a:pPr>
              <a:lnSpc>
                <a:spcPct val="110000"/>
              </a:lnSpc>
              <a:buNone/>
            </a:pPr>
            <a:r>
              <a:rPr lang="en-US" altLang="zh-CN" b="1" dirty="0"/>
              <a:t>5.2  </a:t>
            </a:r>
            <a:r>
              <a:rPr lang="zh-CN" altLang="en-US" b="1" dirty="0"/>
              <a:t>参照完整性</a:t>
            </a:r>
          </a:p>
          <a:p>
            <a:pPr>
              <a:lnSpc>
                <a:spcPct val="110000"/>
              </a:lnSpc>
              <a:buNone/>
            </a:pPr>
            <a:r>
              <a:rPr lang="en-US" altLang="zh-CN" b="1" dirty="0"/>
              <a:t>5.3  </a:t>
            </a:r>
            <a:r>
              <a:rPr lang="zh-CN" altLang="en-US" b="1" dirty="0"/>
              <a:t>用户定义的完整性</a:t>
            </a:r>
          </a:p>
          <a:p>
            <a:pPr>
              <a:lnSpc>
                <a:spcPct val="110000"/>
              </a:lnSpc>
              <a:buNone/>
            </a:pPr>
            <a:r>
              <a:rPr lang="en-US" altLang="zh-CN" b="1" dirty="0"/>
              <a:t>5.4  </a:t>
            </a:r>
            <a:r>
              <a:rPr lang="zh-CN" altLang="en-US" b="1" dirty="0"/>
              <a:t>完整性约束命名字句</a:t>
            </a:r>
          </a:p>
          <a:p>
            <a:pPr>
              <a:lnSpc>
                <a:spcPct val="110000"/>
              </a:lnSpc>
              <a:buNone/>
            </a:pPr>
            <a:r>
              <a:rPr lang="zh-CN" altLang="en-US" b="1" dirty="0"/>
              <a:t>*</a:t>
            </a:r>
            <a:r>
              <a:rPr lang="en-US" altLang="zh-CN" b="1" dirty="0"/>
              <a:t>5.5  </a:t>
            </a:r>
            <a:r>
              <a:rPr lang="zh-CN" altLang="en-US" b="1" dirty="0"/>
              <a:t>域中的完整性限制</a:t>
            </a:r>
          </a:p>
          <a:p>
            <a:pPr>
              <a:lnSpc>
                <a:spcPct val="110000"/>
              </a:lnSpc>
              <a:buNone/>
            </a:pPr>
            <a:r>
              <a:rPr lang="en-US" altLang="zh-CN" b="1" dirty="0"/>
              <a:t>5.6  </a:t>
            </a:r>
            <a:r>
              <a:rPr lang="zh-CN" altLang="en-US" b="1" dirty="0"/>
              <a:t>断言</a:t>
            </a:r>
          </a:p>
          <a:p>
            <a:pPr>
              <a:lnSpc>
                <a:spcPct val="110000"/>
              </a:lnSpc>
              <a:buNone/>
            </a:pPr>
            <a:r>
              <a:rPr lang="en-US" altLang="zh-CN" b="1" dirty="0"/>
              <a:t>5.7  </a:t>
            </a:r>
            <a:r>
              <a:rPr lang="zh-CN" altLang="en-US" b="1" dirty="0"/>
              <a:t>触发器</a:t>
            </a:r>
          </a:p>
          <a:p>
            <a:pPr>
              <a:lnSpc>
                <a:spcPct val="110000"/>
              </a:lnSpc>
              <a:buNone/>
            </a:pPr>
            <a:r>
              <a:rPr lang="en-US" altLang="zh-CN" b="1" dirty="0"/>
              <a:t>5.8  </a:t>
            </a:r>
            <a:r>
              <a:rPr lang="zh-CN" altLang="en-US" b="1" dirty="0"/>
              <a:t>小结</a:t>
            </a:r>
            <a:endParaRPr lang="zh-CN" altLang="en-US" dirty="0"/>
          </a:p>
          <a:p>
            <a:pPr>
              <a:lnSpc>
                <a:spcPct val="110000"/>
              </a:lnSpc>
            </a:pPr>
            <a:endParaRPr lang="zh-CN" altLang="en-US" b="1" dirty="0"/>
          </a:p>
          <a:p>
            <a:pPr>
              <a:lnSpc>
                <a:spcPct val="110000"/>
              </a:lnSpc>
            </a:pPr>
            <a:endParaRPr lang="en-US"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5</a:t>
            </a:fld>
            <a:endParaRPr lang="en-US" altLang="zh-CN"/>
          </a:p>
        </p:txBody>
      </p:sp>
    </p:spTree>
    <p:extLst>
      <p:ext uri="{BB962C8B-B14F-4D97-AF65-F5344CB8AC3E}">
        <p14:creationId xmlns:p14="http://schemas.microsoft.com/office/powerpoint/2010/main" val="17911147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5.1 </a:t>
            </a:r>
            <a:r>
              <a:rPr lang="zh-CN" altLang="en-US" dirty="0" smtClean="0"/>
              <a:t>实体完整性</a:t>
            </a:r>
            <a:endParaRPr lang="en-US" dirty="0"/>
          </a:p>
        </p:txBody>
      </p:sp>
      <p:sp>
        <p:nvSpPr>
          <p:cNvPr id="3" name="Content Placeholder 2"/>
          <p:cNvSpPr>
            <a:spLocks noGrp="1"/>
          </p:cNvSpPr>
          <p:nvPr>
            <p:ph idx="1"/>
          </p:nvPr>
        </p:nvSpPr>
        <p:spPr/>
        <p:txBody>
          <a:bodyPr/>
          <a:lstStyle/>
          <a:p>
            <a:pPr marL="457200" indent="-457200">
              <a:lnSpc>
                <a:spcPct val="110000"/>
              </a:lnSpc>
              <a:spcBef>
                <a:spcPts val="200"/>
              </a:spcBef>
              <a:buClr>
                <a:srgbClr val="0000FF"/>
              </a:buClr>
              <a:buSzPct val="90000"/>
              <a:buNone/>
            </a:pPr>
            <a:r>
              <a:rPr lang="zh-CN" altLang="en-US" sz="2400" dirty="0"/>
              <a:t>实体是客观存在且</a:t>
            </a:r>
            <a:r>
              <a:rPr lang="zh-CN" altLang="en-US" sz="2400" dirty="0">
                <a:solidFill>
                  <a:srgbClr val="FF0066"/>
                </a:solidFill>
                <a:effectLst>
                  <a:outerShdw blurRad="38100" dist="38100" dir="2700000" algn="tl">
                    <a:srgbClr val="000000"/>
                  </a:outerShdw>
                </a:effectLst>
              </a:rPr>
              <a:t>相互区别</a:t>
            </a:r>
            <a:r>
              <a:rPr lang="zh-CN" altLang="en-US" sz="2400" dirty="0"/>
              <a:t>的事物。</a:t>
            </a:r>
          </a:p>
          <a:p>
            <a:pPr marL="0" indent="0">
              <a:lnSpc>
                <a:spcPct val="110000"/>
              </a:lnSpc>
              <a:spcBef>
                <a:spcPts val="200"/>
              </a:spcBef>
              <a:buClr>
                <a:srgbClr val="0000FF"/>
              </a:buClr>
              <a:buSzPct val="90000"/>
              <a:buNone/>
            </a:pPr>
            <a:r>
              <a:rPr lang="en-US" altLang="zh-CN" sz="2400" dirty="0" smtClean="0">
                <a:solidFill>
                  <a:srgbClr val="0000FF"/>
                </a:solidFill>
              </a:rPr>
              <a:t>1. </a:t>
            </a:r>
            <a:r>
              <a:rPr lang="zh-CN" altLang="en-US" sz="2400" dirty="0" smtClean="0">
                <a:solidFill>
                  <a:srgbClr val="0000FF"/>
                </a:solidFill>
              </a:rPr>
              <a:t>如何定义实体</a:t>
            </a:r>
            <a:r>
              <a:rPr lang="zh-CN" altLang="en-US" sz="2400" dirty="0">
                <a:solidFill>
                  <a:srgbClr val="0000FF"/>
                </a:solidFill>
              </a:rPr>
              <a:t>完</a:t>
            </a:r>
            <a:r>
              <a:rPr lang="zh-CN" altLang="en-US" sz="2400" dirty="0" smtClean="0">
                <a:solidFill>
                  <a:srgbClr val="0000FF"/>
                </a:solidFill>
              </a:rPr>
              <a:t>整性？</a:t>
            </a:r>
            <a:endParaRPr lang="zh-CN" altLang="en-US" sz="2400" dirty="0">
              <a:solidFill>
                <a:srgbClr val="0000FF"/>
              </a:solidFill>
            </a:endParaRPr>
          </a:p>
          <a:p>
            <a:pPr marL="457200" indent="-457200">
              <a:lnSpc>
                <a:spcPct val="110000"/>
              </a:lnSpc>
              <a:spcBef>
                <a:spcPts val="200"/>
              </a:spcBef>
              <a:buClr>
                <a:srgbClr val="0000FF"/>
              </a:buClr>
              <a:buSzPct val="90000"/>
              <a:buNone/>
            </a:pPr>
            <a:r>
              <a:rPr lang="zh-CN" altLang="en-US" sz="2400" dirty="0"/>
              <a:t>	实体完整性在关系模型中通过关系的主码（</a:t>
            </a:r>
            <a:r>
              <a:rPr lang="en-US" altLang="zh-CN" sz="2400" dirty="0">
                <a:solidFill>
                  <a:srgbClr val="FF0066"/>
                </a:solidFill>
                <a:effectLst>
                  <a:outerShdw blurRad="38100" dist="38100" dir="2700000" algn="tl">
                    <a:srgbClr val="000000"/>
                  </a:outerShdw>
                </a:effectLst>
              </a:rPr>
              <a:t>PRIMARY KEY</a:t>
            </a:r>
            <a:r>
              <a:rPr lang="zh-CN" altLang="en-US" sz="2400" dirty="0"/>
              <a:t>）来体现。</a:t>
            </a:r>
          </a:p>
          <a:p>
            <a:pPr marL="457200" indent="-457200">
              <a:lnSpc>
                <a:spcPct val="110000"/>
              </a:lnSpc>
              <a:spcBef>
                <a:spcPts val="200"/>
              </a:spcBef>
              <a:buClr>
                <a:srgbClr val="0000FF"/>
              </a:buClr>
              <a:buSzPct val="90000"/>
              <a:buNone/>
            </a:pPr>
            <a:r>
              <a:rPr lang="zh-CN" altLang="en-US" sz="2400" dirty="0"/>
              <a:t>	</a:t>
            </a:r>
            <a:r>
              <a:rPr lang="en-US" altLang="zh-CN" sz="2400" dirty="0"/>
              <a:t>PRIMARY KEY</a:t>
            </a:r>
            <a:r>
              <a:rPr lang="zh-CN" altLang="en-US" sz="2400" dirty="0"/>
              <a:t>在</a:t>
            </a:r>
            <a:r>
              <a:rPr lang="en-US" altLang="zh-CN" sz="2400" dirty="0"/>
              <a:t>CREATE TABLE</a:t>
            </a:r>
            <a:r>
              <a:rPr lang="zh-CN" altLang="en-US" sz="2400" dirty="0"/>
              <a:t>语句中定义</a:t>
            </a:r>
            <a:r>
              <a:rPr lang="zh-CN" altLang="en-US" sz="2400" dirty="0" smtClean="0"/>
              <a:t>。</a:t>
            </a:r>
            <a:endParaRPr lang="en-US" altLang="zh-CN" sz="2400" dirty="0" smtClean="0"/>
          </a:p>
          <a:p>
            <a:pPr marL="457200" indent="-457200">
              <a:lnSpc>
                <a:spcPct val="110000"/>
              </a:lnSpc>
              <a:spcBef>
                <a:spcPts val="200"/>
              </a:spcBef>
              <a:buClr>
                <a:srgbClr val="0000FF"/>
              </a:buClr>
              <a:buSzPct val="90000"/>
              <a:buNone/>
            </a:pPr>
            <a:endParaRPr lang="zh-CN" altLang="en-US" sz="2400" dirty="0"/>
          </a:p>
          <a:p>
            <a:pPr>
              <a:lnSpc>
                <a:spcPct val="110000"/>
              </a:lnSpc>
              <a:spcBef>
                <a:spcPts val="200"/>
              </a:spcBef>
            </a:pPr>
            <a:r>
              <a:rPr lang="zh-CN" altLang="en-US" sz="2400" dirty="0">
                <a:solidFill>
                  <a:srgbClr val="0000FF"/>
                </a:solidFill>
              </a:rPr>
              <a:t>方法一</a:t>
            </a:r>
            <a:r>
              <a:rPr lang="zh-CN" altLang="en-US" sz="2400" dirty="0"/>
              <a:t>：在</a:t>
            </a:r>
            <a:r>
              <a:rPr lang="zh-CN" altLang="en-US" sz="2400" dirty="0">
                <a:solidFill>
                  <a:srgbClr val="0000FF"/>
                </a:solidFill>
              </a:rPr>
              <a:t>列定义</a:t>
            </a:r>
            <a:r>
              <a:rPr lang="zh-CN" altLang="en-US" sz="2400" dirty="0"/>
              <a:t>子句中说明（列级约束） 。</a:t>
            </a:r>
          </a:p>
          <a:p>
            <a:pPr marL="457200" indent="-457200">
              <a:lnSpc>
                <a:spcPct val="110000"/>
              </a:lnSpc>
              <a:spcBef>
                <a:spcPts val="200"/>
              </a:spcBef>
              <a:buNone/>
            </a:pPr>
            <a:r>
              <a:rPr lang="zh-CN" altLang="en-US" sz="2400" dirty="0"/>
              <a:t>		</a:t>
            </a:r>
            <a:r>
              <a:rPr lang="en-US" altLang="zh-CN" sz="2400" dirty="0">
                <a:solidFill>
                  <a:srgbClr val="000090"/>
                </a:solidFill>
              </a:rPr>
              <a:t>CREATE  TABLE   COURSE (</a:t>
            </a:r>
          </a:p>
          <a:p>
            <a:pPr marL="914400" lvl="1" indent="-457200">
              <a:lnSpc>
                <a:spcPct val="110000"/>
              </a:lnSpc>
              <a:spcBef>
                <a:spcPts val="200"/>
              </a:spcBef>
              <a:buClr>
                <a:srgbClr val="FF6903"/>
              </a:buClr>
              <a:buSzPct val="75000"/>
              <a:buNone/>
            </a:pPr>
            <a:r>
              <a:rPr lang="en-US" altLang="zh-CN" dirty="0">
                <a:solidFill>
                  <a:srgbClr val="000090"/>
                </a:solidFill>
              </a:rPr>
              <a:t>		</a:t>
            </a:r>
            <a:r>
              <a:rPr lang="en-US" altLang="zh-CN" dirty="0" err="1">
                <a:solidFill>
                  <a:srgbClr val="000090"/>
                </a:solidFill>
              </a:rPr>
              <a:t>cno</a:t>
            </a:r>
            <a:r>
              <a:rPr lang="en-US" altLang="zh-CN" dirty="0">
                <a:solidFill>
                  <a:srgbClr val="000090"/>
                </a:solidFill>
              </a:rPr>
              <a:t>  CHAR(8)  </a:t>
            </a:r>
            <a:r>
              <a:rPr lang="en-US" altLang="zh-CN" dirty="0">
                <a:solidFill>
                  <a:srgbClr val="FF0066"/>
                </a:solidFill>
                <a:effectLst>
                  <a:outerShdw blurRad="38100" dist="38100" dir="2700000" algn="tl">
                    <a:srgbClr val="000000"/>
                  </a:outerShdw>
                </a:effectLst>
              </a:rPr>
              <a:t>PRIMARY KEY</a:t>
            </a:r>
            <a:r>
              <a:rPr lang="en-US" altLang="zh-CN" dirty="0"/>
              <a:t>,</a:t>
            </a:r>
          </a:p>
          <a:p>
            <a:pPr marL="914400" lvl="1" indent="-457200">
              <a:lnSpc>
                <a:spcPct val="110000"/>
              </a:lnSpc>
              <a:spcBef>
                <a:spcPts val="200"/>
              </a:spcBef>
              <a:buClr>
                <a:srgbClr val="FF6903"/>
              </a:buClr>
              <a:buSzPct val="75000"/>
              <a:buNone/>
            </a:pPr>
            <a:r>
              <a:rPr lang="en-US" altLang="zh-CN" dirty="0"/>
              <a:t>	</a:t>
            </a:r>
            <a:r>
              <a:rPr lang="en-US" altLang="zh-CN" dirty="0">
                <a:solidFill>
                  <a:srgbClr val="000090"/>
                </a:solidFill>
              </a:rPr>
              <a:t>	</a:t>
            </a:r>
            <a:r>
              <a:rPr lang="en-US" altLang="zh-CN" dirty="0" err="1">
                <a:solidFill>
                  <a:srgbClr val="000090"/>
                </a:solidFill>
              </a:rPr>
              <a:t>cname</a:t>
            </a:r>
            <a:r>
              <a:rPr lang="en-US" altLang="zh-CN" dirty="0">
                <a:solidFill>
                  <a:srgbClr val="000090"/>
                </a:solidFill>
              </a:rPr>
              <a:t>  CHAR(30),</a:t>
            </a:r>
          </a:p>
          <a:p>
            <a:pPr marL="914400" lvl="1" indent="-457200">
              <a:lnSpc>
                <a:spcPct val="110000"/>
              </a:lnSpc>
              <a:spcBef>
                <a:spcPts val="200"/>
              </a:spcBef>
              <a:buClr>
                <a:srgbClr val="FF6903"/>
              </a:buClr>
              <a:buSzPct val="75000"/>
              <a:buNone/>
            </a:pPr>
            <a:r>
              <a:rPr lang="en-US" altLang="zh-CN" dirty="0">
                <a:solidFill>
                  <a:srgbClr val="000090"/>
                </a:solidFill>
              </a:rPr>
              <a:t>		credit   SMALLINT</a:t>
            </a:r>
          </a:p>
          <a:p>
            <a:pPr marL="914400" lvl="1" indent="-457200">
              <a:lnSpc>
                <a:spcPct val="110000"/>
              </a:lnSpc>
              <a:spcBef>
                <a:spcPts val="200"/>
              </a:spcBef>
              <a:buClr>
                <a:srgbClr val="FF6903"/>
              </a:buClr>
              <a:buSzPct val="75000"/>
              <a:buNone/>
            </a:pPr>
            <a:r>
              <a:rPr lang="en-US" altLang="zh-CN" dirty="0">
                <a:solidFill>
                  <a:srgbClr val="000090"/>
                </a:solidFill>
              </a:rPr>
              <a:t>	) ;</a:t>
            </a:r>
          </a:p>
          <a:p>
            <a:pPr>
              <a:lnSpc>
                <a:spcPct val="110000"/>
              </a:lnSpc>
              <a:spcBef>
                <a:spcPts val="200"/>
              </a:spcBef>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6</a:t>
            </a:fld>
            <a:endParaRPr lang="en-US" altLang="zh-CN"/>
          </a:p>
        </p:txBody>
      </p:sp>
    </p:spTree>
    <p:extLst>
      <p:ext uri="{BB962C8B-B14F-4D97-AF65-F5344CB8AC3E}">
        <p14:creationId xmlns:p14="http://schemas.microsoft.com/office/powerpoint/2010/main" val="3736409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 </a:t>
            </a:r>
            <a:r>
              <a:rPr lang="zh-CN" altLang="en-US" dirty="0"/>
              <a:t>实体完整性</a:t>
            </a:r>
            <a:endParaRPr lang="en-US" dirty="0"/>
          </a:p>
        </p:txBody>
      </p:sp>
      <p:sp>
        <p:nvSpPr>
          <p:cNvPr id="3" name="Content Placeholder 2"/>
          <p:cNvSpPr>
            <a:spLocks noGrp="1"/>
          </p:cNvSpPr>
          <p:nvPr>
            <p:ph idx="1"/>
          </p:nvPr>
        </p:nvSpPr>
        <p:spPr/>
        <p:txBody>
          <a:bodyPr/>
          <a:lstStyle/>
          <a:p>
            <a:pPr>
              <a:spcBef>
                <a:spcPts val="0"/>
              </a:spcBef>
            </a:pPr>
            <a:r>
              <a:rPr lang="zh-CN" altLang="en-US" sz="2400" dirty="0">
                <a:solidFill>
                  <a:srgbClr val="0000FF"/>
                </a:solidFill>
              </a:rPr>
              <a:t>方法二</a:t>
            </a:r>
            <a:r>
              <a:rPr lang="zh-CN" altLang="en-US" sz="2400" dirty="0"/>
              <a:t>：用单独的</a:t>
            </a:r>
            <a:r>
              <a:rPr lang="zh-CN" altLang="en-US" sz="2400" dirty="0">
                <a:solidFill>
                  <a:srgbClr val="0000FF"/>
                </a:solidFill>
              </a:rPr>
              <a:t>表约束</a:t>
            </a:r>
            <a:r>
              <a:rPr lang="zh-CN" altLang="en-US" sz="2400" dirty="0"/>
              <a:t>子句说明。（表级约束）</a:t>
            </a:r>
          </a:p>
          <a:p>
            <a:pPr marL="457200" indent="-457200">
              <a:spcBef>
                <a:spcPts val="0"/>
              </a:spcBef>
              <a:buNone/>
            </a:pPr>
            <a:r>
              <a:rPr lang="zh-CN" altLang="en-US" sz="2400" dirty="0"/>
              <a:t>	</a:t>
            </a:r>
            <a:r>
              <a:rPr lang="zh-CN" altLang="en-US" sz="2400" dirty="0">
                <a:solidFill>
                  <a:srgbClr val="000090"/>
                </a:solidFill>
              </a:rPr>
              <a:t>	</a:t>
            </a:r>
            <a:r>
              <a:rPr lang="en-US" altLang="zh-CN" sz="2400" dirty="0">
                <a:solidFill>
                  <a:srgbClr val="000090"/>
                </a:solidFill>
              </a:rPr>
              <a:t>CREATE  TABLE   COURSE (</a:t>
            </a:r>
          </a:p>
          <a:p>
            <a:pPr marL="914400" lvl="1" indent="-457200">
              <a:spcBef>
                <a:spcPts val="0"/>
              </a:spcBef>
              <a:buClr>
                <a:srgbClr val="FF6903"/>
              </a:buClr>
              <a:buSzPct val="75000"/>
              <a:buNone/>
            </a:pPr>
            <a:r>
              <a:rPr lang="en-US" altLang="zh-CN" dirty="0">
                <a:solidFill>
                  <a:srgbClr val="000090"/>
                </a:solidFill>
              </a:rPr>
              <a:t>		</a:t>
            </a:r>
            <a:r>
              <a:rPr lang="en-US" altLang="zh-CN" dirty="0" err="1">
                <a:solidFill>
                  <a:srgbClr val="000090"/>
                </a:solidFill>
              </a:rPr>
              <a:t>cno</a:t>
            </a:r>
            <a:r>
              <a:rPr lang="en-US" altLang="zh-CN" dirty="0">
                <a:solidFill>
                  <a:srgbClr val="000090"/>
                </a:solidFill>
              </a:rPr>
              <a:t>  CHAR(8),</a:t>
            </a:r>
          </a:p>
          <a:p>
            <a:pPr marL="914400" lvl="1" indent="-457200">
              <a:spcBef>
                <a:spcPts val="0"/>
              </a:spcBef>
              <a:buClr>
                <a:srgbClr val="FF6903"/>
              </a:buClr>
              <a:buSzPct val="75000"/>
              <a:buNone/>
            </a:pPr>
            <a:r>
              <a:rPr lang="en-US" altLang="zh-CN" dirty="0">
                <a:solidFill>
                  <a:srgbClr val="000090"/>
                </a:solidFill>
              </a:rPr>
              <a:t>		</a:t>
            </a:r>
            <a:r>
              <a:rPr lang="en-US" altLang="zh-CN" dirty="0" err="1">
                <a:solidFill>
                  <a:srgbClr val="000090"/>
                </a:solidFill>
              </a:rPr>
              <a:t>cname</a:t>
            </a:r>
            <a:r>
              <a:rPr lang="en-US" altLang="zh-CN" dirty="0">
                <a:solidFill>
                  <a:srgbClr val="000090"/>
                </a:solidFill>
              </a:rPr>
              <a:t>  CHAR(30),</a:t>
            </a:r>
          </a:p>
          <a:p>
            <a:pPr marL="914400" lvl="1" indent="-457200">
              <a:spcBef>
                <a:spcPts val="0"/>
              </a:spcBef>
              <a:buClr>
                <a:srgbClr val="FF6903"/>
              </a:buClr>
              <a:buSzPct val="75000"/>
              <a:buNone/>
            </a:pPr>
            <a:r>
              <a:rPr lang="en-US" altLang="zh-CN" dirty="0">
                <a:solidFill>
                  <a:srgbClr val="000090"/>
                </a:solidFill>
              </a:rPr>
              <a:t>		credit   SMALLINT,</a:t>
            </a:r>
          </a:p>
          <a:p>
            <a:pPr marL="914400" lvl="1" indent="-457200">
              <a:spcBef>
                <a:spcPts val="0"/>
              </a:spcBef>
              <a:buClr>
                <a:srgbClr val="FF6903"/>
              </a:buClr>
              <a:buSzPct val="75000"/>
              <a:buNone/>
            </a:pPr>
            <a:r>
              <a:rPr lang="en-US" altLang="zh-CN" dirty="0"/>
              <a:t>		</a:t>
            </a:r>
            <a:r>
              <a:rPr lang="en-US" altLang="zh-CN" dirty="0">
                <a:solidFill>
                  <a:srgbClr val="FF0066"/>
                </a:solidFill>
                <a:effectLst>
                  <a:outerShdw blurRad="38100" dist="38100" dir="2700000" algn="tl">
                    <a:srgbClr val="000000"/>
                  </a:outerShdw>
                </a:effectLst>
              </a:rPr>
              <a:t>PRIMARY KEY (</a:t>
            </a:r>
            <a:r>
              <a:rPr lang="en-US" altLang="zh-CN" dirty="0" err="1">
                <a:solidFill>
                  <a:srgbClr val="FF0066"/>
                </a:solidFill>
                <a:effectLst>
                  <a:outerShdw blurRad="38100" dist="38100" dir="2700000" algn="tl">
                    <a:srgbClr val="000000"/>
                  </a:outerShdw>
                </a:effectLst>
              </a:rPr>
              <a:t>cno</a:t>
            </a:r>
            <a:r>
              <a:rPr lang="en-US" altLang="zh-CN" dirty="0">
                <a:solidFill>
                  <a:srgbClr val="FF0066"/>
                </a:solidFill>
                <a:effectLst>
                  <a:outerShdw blurRad="38100" dist="38100" dir="2700000" algn="tl">
                    <a:srgbClr val="000000"/>
                  </a:outerShdw>
                </a:effectLst>
              </a:rPr>
              <a:t>)</a:t>
            </a:r>
            <a:endParaRPr lang="en-US" altLang="zh-CN" dirty="0"/>
          </a:p>
          <a:p>
            <a:pPr marL="914400" lvl="1" indent="-457200">
              <a:spcBef>
                <a:spcPts val="0"/>
              </a:spcBef>
              <a:buClr>
                <a:srgbClr val="FF6903"/>
              </a:buClr>
              <a:buSzPct val="75000"/>
              <a:buNone/>
            </a:pPr>
            <a:r>
              <a:rPr lang="en-US" altLang="zh-CN" dirty="0"/>
              <a:t>	</a:t>
            </a:r>
            <a:r>
              <a:rPr lang="en-US" altLang="zh-CN" dirty="0">
                <a:solidFill>
                  <a:srgbClr val="000090"/>
                </a:solidFill>
              </a:rPr>
              <a:t>) ;</a:t>
            </a:r>
          </a:p>
          <a:p>
            <a:pPr marL="457200" indent="-457200">
              <a:spcBef>
                <a:spcPts val="0"/>
              </a:spcBef>
              <a:buClr>
                <a:srgbClr val="FF6903"/>
              </a:buClr>
              <a:buSzPct val="75000"/>
              <a:buNone/>
            </a:pPr>
            <a:r>
              <a:rPr lang="en-US" altLang="zh-CN" sz="2400" dirty="0"/>
              <a:t>	</a:t>
            </a:r>
            <a:r>
              <a:rPr lang="zh-CN" altLang="en-US" sz="2400" dirty="0"/>
              <a:t>如果主码由多个列组成，则</a:t>
            </a:r>
            <a:r>
              <a:rPr lang="zh-CN" altLang="en-US" sz="2400" b="1" dirty="0">
                <a:solidFill>
                  <a:srgbClr val="FF0000"/>
                </a:solidFill>
              </a:rPr>
              <a:t>只能</a:t>
            </a:r>
            <a:r>
              <a:rPr lang="zh-CN" altLang="en-US" sz="2400" dirty="0"/>
              <a:t>用第二种方法定义主码。</a:t>
            </a:r>
          </a:p>
          <a:p>
            <a:pPr marL="457200" indent="-457200">
              <a:spcBef>
                <a:spcPts val="0"/>
              </a:spcBef>
              <a:buClr>
                <a:srgbClr val="FF6903"/>
              </a:buClr>
              <a:buSzPct val="75000"/>
              <a:buNone/>
            </a:pPr>
            <a:r>
              <a:rPr lang="zh-CN" altLang="en-US" sz="2400" dirty="0"/>
              <a:t>	</a:t>
            </a:r>
            <a:r>
              <a:rPr lang="zh-CN" altLang="en-US" sz="2400" dirty="0">
                <a:solidFill>
                  <a:srgbClr val="000090"/>
                </a:solidFill>
              </a:rPr>
              <a:t>	</a:t>
            </a:r>
            <a:r>
              <a:rPr lang="en-US" altLang="zh-CN" sz="2400" dirty="0">
                <a:solidFill>
                  <a:srgbClr val="000090"/>
                </a:solidFill>
              </a:rPr>
              <a:t>CREATE  TABLE   SC (</a:t>
            </a:r>
          </a:p>
          <a:p>
            <a:pPr marL="914400" lvl="1" indent="-457200">
              <a:spcBef>
                <a:spcPts val="0"/>
              </a:spcBef>
              <a:buClr>
                <a:srgbClr val="FF6903"/>
              </a:buClr>
              <a:buSzPct val="75000"/>
              <a:buNone/>
            </a:pPr>
            <a:r>
              <a:rPr lang="en-US" altLang="zh-CN" dirty="0">
                <a:solidFill>
                  <a:srgbClr val="000090"/>
                </a:solidFill>
              </a:rPr>
              <a:t>		</a:t>
            </a:r>
            <a:r>
              <a:rPr lang="en-US" altLang="zh-CN" dirty="0" err="1">
                <a:solidFill>
                  <a:srgbClr val="000090"/>
                </a:solidFill>
              </a:rPr>
              <a:t>sno</a:t>
            </a:r>
            <a:r>
              <a:rPr lang="en-US" altLang="zh-CN" dirty="0">
                <a:solidFill>
                  <a:srgbClr val="000090"/>
                </a:solidFill>
                <a:ea typeface="黑体" charset="0"/>
              </a:rPr>
              <a:t>  CHAR(8),</a:t>
            </a:r>
            <a:r>
              <a:rPr lang="en-US" altLang="zh-CN" dirty="0">
                <a:solidFill>
                  <a:srgbClr val="000090"/>
                </a:solidFill>
              </a:rPr>
              <a:t> </a:t>
            </a:r>
          </a:p>
          <a:p>
            <a:pPr marL="914400" lvl="1" indent="-457200">
              <a:spcBef>
                <a:spcPts val="0"/>
              </a:spcBef>
              <a:buClr>
                <a:srgbClr val="FF6903"/>
              </a:buClr>
              <a:buSzPct val="75000"/>
              <a:buNone/>
            </a:pPr>
            <a:r>
              <a:rPr lang="en-US" altLang="zh-CN" dirty="0">
                <a:solidFill>
                  <a:srgbClr val="000090"/>
                </a:solidFill>
              </a:rPr>
              <a:t>		</a:t>
            </a:r>
            <a:r>
              <a:rPr lang="en-US" altLang="zh-CN" dirty="0" err="1">
                <a:solidFill>
                  <a:srgbClr val="000090"/>
                </a:solidFill>
              </a:rPr>
              <a:t>cno</a:t>
            </a:r>
            <a:r>
              <a:rPr lang="en-US" altLang="zh-CN" dirty="0">
                <a:solidFill>
                  <a:srgbClr val="000090"/>
                </a:solidFill>
              </a:rPr>
              <a:t>  CHAR(8),</a:t>
            </a:r>
          </a:p>
          <a:p>
            <a:pPr marL="914400" lvl="1" indent="-457200">
              <a:spcBef>
                <a:spcPts val="0"/>
              </a:spcBef>
              <a:buClr>
                <a:srgbClr val="FF6903"/>
              </a:buClr>
              <a:buSzPct val="75000"/>
              <a:buNone/>
            </a:pPr>
            <a:r>
              <a:rPr lang="en-US" altLang="zh-CN" dirty="0">
                <a:solidFill>
                  <a:srgbClr val="000090"/>
                </a:solidFill>
              </a:rPr>
              <a:t>		grade  SMALLINT,</a:t>
            </a:r>
          </a:p>
          <a:p>
            <a:pPr marL="914400" lvl="1" indent="-457200">
              <a:spcBef>
                <a:spcPts val="0"/>
              </a:spcBef>
              <a:buClr>
                <a:srgbClr val="FF6903"/>
              </a:buClr>
              <a:buSzPct val="75000"/>
              <a:buNone/>
            </a:pPr>
            <a:r>
              <a:rPr lang="en-US" altLang="zh-CN" dirty="0"/>
              <a:t>		</a:t>
            </a:r>
            <a:r>
              <a:rPr lang="en-US" altLang="zh-CN" dirty="0">
                <a:solidFill>
                  <a:srgbClr val="FF0066"/>
                </a:solidFill>
                <a:effectLst>
                  <a:outerShdw blurRad="38100" dist="38100" dir="2700000" algn="tl">
                    <a:srgbClr val="000000"/>
                  </a:outerShdw>
                </a:effectLst>
              </a:rPr>
              <a:t>PRIMARY KEY(</a:t>
            </a:r>
            <a:r>
              <a:rPr lang="en-US" altLang="zh-CN" dirty="0" err="1">
                <a:solidFill>
                  <a:srgbClr val="FF0066"/>
                </a:solidFill>
                <a:effectLst>
                  <a:outerShdw blurRad="38100" dist="38100" dir="2700000" algn="tl">
                    <a:srgbClr val="000000"/>
                  </a:outerShdw>
                </a:effectLst>
              </a:rPr>
              <a:t>sno</a:t>
            </a:r>
            <a:r>
              <a:rPr lang="en-US" altLang="zh-CN" dirty="0">
                <a:solidFill>
                  <a:srgbClr val="FF0066"/>
                </a:solidFill>
                <a:effectLst>
                  <a:outerShdw blurRad="38100" dist="38100" dir="2700000" algn="tl">
                    <a:srgbClr val="000000"/>
                  </a:outerShdw>
                </a:effectLst>
              </a:rPr>
              <a:t>, </a:t>
            </a:r>
            <a:r>
              <a:rPr lang="en-US" altLang="zh-CN" dirty="0" err="1">
                <a:solidFill>
                  <a:srgbClr val="FF0066"/>
                </a:solidFill>
                <a:effectLst>
                  <a:outerShdw blurRad="38100" dist="38100" dir="2700000" algn="tl">
                    <a:srgbClr val="000000"/>
                  </a:outerShdw>
                </a:effectLst>
              </a:rPr>
              <a:t>cno</a:t>
            </a:r>
            <a:r>
              <a:rPr lang="en-US" altLang="zh-CN" dirty="0">
                <a:solidFill>
                  <a:srgbClr val="FF0066"/>
                </a:solidFill>
                <a:effectLst>
                  <a:outerShdw blurRad="38100" dist="38100" dir="2700000" algn="tl">
                    <a:srgbClr val="000000"/>
                  </a:outerShdw>
                </a:effectLst>
              </a:rPr>
              <a:t>)</a:t>
            </a:r>
          </a:p>
          <a:p>
            <a:pPr marL="914400" lvl="1" indent="-457200">
              <a:spcBef>
                <a:spcPts val="0"/>
              </a:spcBef>
              <a:buClr>
                <a:srgbClr val="FF6903"/>
              </a:buClr>
              <a:buSzPct val="75000"/>
              <a:buNone/>
            </a:pPr>
            <a:r>
              <a:rPr lang="en-US" altLang="zh-CN" dirty="0"/>
              <a:t>	</a:t>
            </a:r>
            <a:r>
              <a:rPr lang="en-US" altLang="zh-CN" dirty="0">
                <a:solidFill>
                  <a:srgbClr val="000090"/>
                </a:solidFill>
              </a:rPr>
              <a:t>) ;</a:t>
            </a:r>
            <a:endParaRPr lang="en-US" altLang="zh-CN" dirty="0">
              <a:solidFill>
                <a:srgbClr val="000090"/>
              </a:solidFill>
              <a:effectLst>
                <a:outerShdw blurRad="38100" dist="38100" dir="2700000" algn="tl">
                  <a:srgbClr val="000000"/>
                </a:outerShdw>
              </a:effectLst>
            </a:endParaRPr>
          </a:p>
          <a:p>
            <a:pPr>
              <a:spcBef>
                <a:spcPts val="0"/>
              </a:spcBef>
            </a:pPr>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7</a:t>
            </a:fld>
            <a:endParaRPr lang="en-US" altLang="zh-CN"/>
          </a:p>
        </p:txBody>
      </p:sp>
    </p:spTree>
    <p:extLst>
      <p:ext uri="{BB962C8B-B14F-4D97-AF65-F5344CB8AC3E}">
        <p14:creationId xmlns:p14="http://schemas.microsoft.com/office/powerpoint/2010/main" val="33136359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linds(horizontal)">
                                      <p:cBhvr>
                                        <p:cTn id="46" dur="500"/>
                                        <p:tgtEl>
                                          <p:spTgt spid="3">
                                            <p:txEl>
                                              <p:pRg st="11" end="11"/>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blinds(horizontal)">
                                      <p:cBhvr>
                                        <p:cTn id="49" dur="500"/>
                                        <p:tgtEl>
                                          <p:spTgt spid="3">
                                            <p:txEl>
                                              <p:pRg st="12" end="12"/>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linds(horizontal)">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5.1 </a:t>
            </a:r>
            <a:r>
              <a:rPr lang="zh-CN" altLang="en-US" dirty="0" smtClean="0"/>
              <a:t>实体完整性</a:t>
            </a:r>
            <a:endParaRPr lang="en-US" dirty="0"/>
          </a:p>
        </p:txBody>
      </p:sp>
      <p:sp>
        <p:nvSpPr>
          <p:cNvPr id="3" name="Content Placeholder 2"/>
          <p:cNvSpPr>
            <a:spLocks noGrp="1"/>
          </p:cNvSpPr>
          <p:nvPr>
            <p:ph idx="1"/>
          </p:nvPr>
        </p:nvSpPr>
        <p:spPr>
          <a:xfrm>
            <a:off x="685799" y="908720"/>
            <a:ext cx="8277225" cy="5263481"/>
          </a:xfrm>
        </p:spPr>
        <p:txBody>
          <a:bodyPr/>
          <a:lstStyle/>
          <a:p>
            <a:pPr marL="457200" indent="-457200">
              <a:lnSpc>
                <a:spcPct val="105000"/>
              </a:lnSpc>
              <a:spcBef>
                <a:spcPct val="20000"/>
              </a:spcBef>
              <a:buClr>
                <a:srgbClr val="0000FF"/>
              </a:buClr>
              <a:buSzPct val="90000"/>
              <a:buNone/>
            </a:pPr>
            <a:r>
              <a:rPr lang="en-US" altLang="zh-CN" sz="2400" dirty="0"/>
              <a:t>2.   </a:t>
            </a:r>
            <a:r>
              <a:rPr lang="zh-CN" altLang="en-US" sz="2400" dirty="0"/>
              <a:t>如何检查实体完整性</a:t>
            </a:r>
          </a:p>
          <a:p>
            <a:pPr marL="457200" indent="-457200">
              <a:lnSpc>
                <a:spcPct val="105000"/>
              </a:lnSpc>
              <a:spcBef>
                <a:spcPct val="20000"/>
              </a:spcBef>
              <a:buClr>
                <a:srgbClr val="0000FF"/>
              </a:buClr>
              <a:buSzPct val="90000"/>
              <a:buNone/>
            </a:pPr>
            <a:r>
              <a:rPr lang="zh-CN" altLang="en-US" sz="2400" dirty="0"/>
              <a:t>	对基表插入数据或对主码列进行更新时，</a:t>
            </a:r>
            <a:r>
              <a:rPr lang="en-US" altLang="zh-CN" sz="2400" dirty="0"/>
              <a:t>DBMS</a:t>
            </a:r>
            <a:r>
              <a:rPr lang="zh-CN" altLang="en-US" sz="2400" dirty="0"/>
              <a:t>将自动对该操作进行实体完整性检查。包括：</a:t>
            </a:r>
          </a:p>
          <a:p>
            <a:pPr marL="914400" lvl="1" indent="-457200">
              <a:lnSpc>
                <a:spcPct val="105000"/>
              </a:lnSpc>
              <a:spcBef>
                <a:spcPct val="20000"/>
              </a:spcBef>
              <a:buClr>
                <a:srgbClr val="0000FF"/>
              </a:buClr>
              <a:buSzPct val="90000"/>
              <a:buFont typeface="Wingdings" charset="0"/>
              <a:buChar char="v"/>
            </a:pPr>
            <a:r>
              <a:rPr lang="zh-CN" altLang="en-US" dirty="0"/>
              <a:t>主码值是否唯一，否则拒绝执行该操作；</a:t>
            </a:r>
          </a:p>
          <a:p>
            <a:pPr marL="914400" lvl="1" indent="-457200">
              <a:lnSpc>
                <a:spcPct val="105000"/>
              </a:lnSpc>
              <a:spcBef>
                <a:spcPct val="20000"/>
              </a:spcBef>
              <a:buClr>
                <a:srgbClr val="0000FF"/>
              </a:buClr>
              <a:buSzPct val="90000"/>
              <a:buFont typeface="Wingdings" charset="0"/>
              <a:buChar char="v"/>
            </a:pPr>
            <a:r>
              <a:rPr lang="zh-CN" altLang="en-US" dirty="0"/>
              <a:t>各主码列的值是否为空，是则拒绝执行该操作。</a:t>
            </a:r>
          </a:p>
          <a:p>
            <a:endParaRPr lang="en-US" sz="2400" dirty="0" smtClean="0"/>
          </a:p>
          <a:p>
            <a:pPr marL="457200" indent="-457200">
              <a:lnSpc>
                <a:spcPct val="105000"/>
              </a:lnSpc>
              <a:spcBef>
                <a:spcPct val="20000"/>
              </a:spcBef>
              <a:buClr>
                <a:srgbClr val="0000FF"/>
              </a:buClr>
              <a:buSzPct val="90000"/>
              <a:buNone/>
            </a:pPr>
            <a:r>
              <a:rPr lang="zh-CN" altLang="en-US" sz="2400" dirty="0"/>
              <a:t>检查记录中主码值是否唯一的一种方法是进</a:t>
            </a:r>
            <a:r>
              <a:rPr lang="zh-CN" altLang="en-US" sz="2400" dirty="0" smtClean="0"/>
              <a:t>行</a:t>
            </a:r>
            <a:r>
              <a:rPr lang="zh-CN" altLang="en-US" sz="2400" dirty="0" smtClean="0">
                <a:solidFill>
                  <a:srgbClr val="FF66FF"/>
                </a:solidFill>
              </a:rPr>
              <a:t>全表扫描</a:t>
            </a:r>
            <a:r>
              <a:rPr lang="zh-CN" altLang="en-US" sz="2400" dirty="0">
                <a:solidFill>
                  <a:srgbClr val="FF66FF"/>
                </a:solidFill>
              </a:rPr>
              <a:t>。</a:t>
            </a:r>
            <a:endParaRPr lang="zh-CN" altLang="en-US" sz="2400" dirty="0"/>
          </a:p>
          <a:p>
            <a:pPr marL="457200" indent="-457200">
              <a:lnSpc>
                <a:spcPct val="105000"/>
              </a:lnSpc>
              <a:spcBef>
                <a:spcPct val="20000"/>
              </a:spcBef>
              <a:buClr>
                <a:srgbClr val="0000FF"/>
              </a:buClr>
              <a:buSzPct val="90000"/>
              <a:buNone/>
            </a:pPr>
            <a:r>
              <a:rPr lang="zh-CN" altLang="en-US" sz="2400" dirty="0" smtClean="0"/>
              <a:t>索引</a:t>
            </a:r>
            <a:r>
              <a:rPr lang="zh-CN" altLang="en-US" sz="2400" dirty="0"/>
              <a:t>是整表的“目录”，有提高数据访问速度的作用：</a:t>
            </a:r>
          </a:p>
          <a:p>
            <a:pPr marL="457200" indent="-457200">
              <a:lnSpc>
                <a:spcPct val="105000"/>
              </a:lnSpc>
              <a:spcBef>
                <a:spcPct val="20000"/>
              </a:spcBef>
              <a:buClr>
                <a:srgbClr val="0000FF"/>
              </a:buClr>
              <a:buSzPct val="90000"/>
              <a:buFont typeface="Wingdings" charset="0"/>
              <a:buChar char="v"/>
            </a:pPr>
            <a:r>
              <a:rPr lang="zh-CN" altLang="en-US" sz="2400" dirty="0"/>
              <a:t>索引比整表小得多，所以查索引比在整表中查询要快；</a:t>
            </a:r>
          </a:p>
          <a:p>
            <a:pPr marL="457200" indent="-457200">
              <a:lnSpc>
                <a:spcPct val="105000"/>
              </a:lnSpc>
              <a:spcBef>
                <a:spcPct val="20000"/>
              </a:spcBef>
              <a:buClr>
                <a:srgbClr val="0000FF"/>
              </a:buClr>
              <a:buSzPct val="90000"/>
              <a:buFont typeface="Wingdings" charset="0"/>
              <a:buChar char="v"/>
            </a:pPr>
            <a:r>
              <a:rPr lang="zh-CN" altLang="en-US" sz="2400" dirty="0"/>
              <a:t>随机查询时利用索引可以快速定位整表中的元组；</a:t>
            </a:r>
          </a:p>
          <a:p>
            <a:pPr marL="457200" indent="-457200">
              <a:lnSpc>
                <a:spcPct val="105000"/>
              </a:lnSpc>
              <a:spcBef>
                <a:spcPct val="20000"/>
              </a:spcBef>
              <a:buClr>
                <a:srgbClr val="0000FF"/>
              </a:buClr>
              <a:buSzPct val="90000"/>
              <a:buFont typeface="Wingdings" charset="0"/>
              <a:buChar char="v"/>
            </a:pPr>
            <a:r>
              <a:rPr lang="zh-CN" altLang="en-US" sz="2400" dirty="0"/>
              <a:t>有些查询如果只涉及索引项，则可避免读整表。</a:t>
            </a:r>
          </a:p>
          <a:p>
            <a:endParaRPr lang="en-US" sz="2400" dirty="0"/>
          </a:p>
        </p:txBody>
      </p:sp>
      <p:sp>
        <p:nvSpPr>
          <p:cNvPr id="4" name="Date Placeholder 3"/>
          <p:cNvSpPr>
            <a:spLocks noGrp="1"/>
          </p:cNvSpPr>
          <p:nvPr>
            <p:ph type="dt" sz="half" idx="10"/>
          </p:nvPr>
        </p:nvSpPr>
        <p:spPr/>
        <p:txBody>
          <a:bodyPr/>
          <a:lstStyle/>
          <a:p>
            <a:pPr>
              <a:defRPr/>
            </a:pPr>
            <a:fld id="{783D1D5F-944C-AF4B-AD91-9B9D64FAE84E}" type="datetimeFigureOut">
              <a:rPr lang="en-US" altLang="zh-CN" smtClean="0"/>
              <a:pPr>
                <a:defRPr/>
              </a:pPr>
              <a:t>18-4-28</a:t>
            </a:fld>
            <a:endParaRPr lang="en-US" altLang="zh-CN"/>
          </a:p>
        </p:txBody>
      </p:sp>
      <p:sp>
        <p:nvSpPr>
          <p:cNvPr id="5" name="Slide Number Placeholder 4"/>
          <p:cNvSpPr>
            <a:spLocks noGrp="1"/>
          </p:cNvSpPr>
          <p:nvPr>
            <p:ph type="sldNum" sz="quarter" idx="11"/>
          </p:nvPr>
        </p:nvSpPr>
        <p:spPr/>
        <p:txBody>
          <a:bodyPr/>
          <a:lstStyle/>
          <a:p>
            <a:pPr>
              <a:defRPr/>
            </a:pPr>
            <a:fld id="{47F445B7-5C44-804A-899A-16C4D8122FBA}" type="slidenum">
              <a:rPr lang="en-US" altLang="zh-CN" smtClean="0"/>
              <a:pPr>
                <a:defRPr/>
              </a:pPr>
              <a:t>8</a:t>
            </a:fld>
            <a:endParaRPr lang="en-US" altLang="zh-CN"/>
          </a:p>
        </p:txBody>
      </p:sp>
    </p:spTree>
    <p:extLst>
      <p:ext uri="{BB962C8B-B14F-4D97-AF65-F5344CB8AC3E}">
        <p14:creationId xmlns:p14="http://schemas.microsoft.com/office/powerpoint/2010/main" val="4419715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76250" y="265797"/>
            <a:ext cx="8229600" cy="561975"/>
          </a:xfrm>
        </p:spPr>
        <p:txBody>
          <a:bodyPr>
            <a:normAutofit fontScale="90000"/>
          </a:bodyPr>
          <a:lstStyle/>
          <a:p>
            <a:r>
              <a:rPr lang="zh-CN" altLang="en-US" sz="3600">
                <a:latin typeface="微软雅黑" charset="0"/>
                <a:ea typeface="微软雅黑" charset="0"/>
                <a:cs typeface="微软雅黑" charset="0"/>
              </a:rPr>
              <a:t>实体完整性检查</a:t>
            </a:r>
            <a:endParaRPr lang="en-US" altLang="zh-CN" sz="3600">
              <a:latin typeface="微软雅黑" charset="0"/>
              <a:ea typeface="微软雅黑" charset="0"/>
              <a:cs typeface="微软雅黑" charset="0"/>
            </a:endParaRPr>
          </a:p>
        </p:txBody>
      </p:sp>
      <p:sp>
        <p:nvSpPr>
          <p:cNvPr id="6147" name="Rectangle 3"/>
          <p:cNvSpPr>
            <a:spLocks noGrp="1" noChangeArrowheads="1"/>
          </p:cNvSpPr>
          <p:nvPr>
            <p:ph type="body" idx="1"/>
          </p:nvPr>
        </p:nvSpPr>
        <p:spPr>
          <a:xfrm>
            <a:off x="341313" y="851585"/>
            <a:ext cx="8505825" cy="539750"/>
          </a:xfrm>
        </p:spPr>
        <p:txBody>
          <a:bodyPr/>
          <a:lstStyle/>
          <a:p>
            <a:pPr>
              <a:lnSpc>
                <a:spcPct val="100000"/>
              </a:lnSpc>
            </a:pPr>
            <a:r>
              <a:rPr lang="zh-CN" altLang="en-US" sz="2400" dirty="0">
                <a:latin typeface="微软雅黑" charset="0"/>
                <a:ea typeface="微软雅黑" charset="0"/>
                <a:cs typeface="微软雅黑" charset="0"/>
              </a:rPr>
              <a:t>检查记录中主码值是否唯一的一种方法是进行</a:t>
            </a:r>
            <a:r>
              <a:rPr lang="zh-CN" altLang="en-US" sz="2400" dirty="0">
                <a:solidFill>
                  <a:srgbClr val="000099"/>
                </a:solidFill>
                <a:latin typeface="微软雅黑" charset="0"/>
                <a:ea typeface="微软雅黑" charset="0"/>
                <a:cs typeface="微软雅黑" charset="0"/>
              </a:rPr>
              <a:t>全表扫描</a:t>
            </a:r>
          </a:p>
        </p:txBody>
      </p:sp>
      <p:pic>
        <p:nvPicPr>
          <p:cNvPr id="6148" name="Picture 4" descr="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340" y="1329874"/>
            <a:ext cx="7406047"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52"/>
          <p:cNvPicPr>
            <a:picLocks noChangeAspect="1" noChangeArrowheads="1"/>
          </p:cNvPicPr>
          <p:nvPr/>
        </p:nvPicPr>
        <p:blipFill>
          <a:blip r:embed="rId3"/>
          <a:srcRect/>
          <a:stretch>
            <a:fillRect/>
          </a:stretch>
        </p:blipFill>
        <p:spPr bwMode="auto">
          <a:xfrm>
            <a:off x="1065220" y="3968750"/>
            <a:ext cx="7242167" cy="2441575"/>
          </a:xfrm>
          <a:prstGeom prst="rect">
            <a:avLst/>
          </a:prstGeom>
          <a:solidFill>
            <a:schemeClr val="accent5"/>
          </a:solidFill>
          <a:ln w="9525">
            <a:noFill/>
            <a:miter lim="800000"/>
            <a:headEnd/>
            <a:tailEnd/>
          </a:ln>
        </p:spPr>
      </p:pic>
      <p:sp>
        <p:nvSpPr>
          <p:cNvPr id="6" name="Slide Number Placeholder 4"/>
          <p:cNvSpPr>
            <a:spLocks noGrp="1"/>
          </p:cNvSpPr>
          <p:nvPr>
            <p:ph type="sldNum" sz="quarter" idx="11"/>
          </p:nvPr>
        </p:nvSpPr>
        <p:spPr>
          <a:xfrm>
            <a:off x="8483600" y="6272213"/>
            <a:ext cx="479425" cy="365125"/>
          </a:xfrm>
        </p:spPr>
        <p:txBody>
          <a:bodyPr/>
          <a:lstStyle/>
          <a:p>
            <a:pPr>
              <a:defRPr/>
            </a:pPr>
            <a:fld id="{47F445B7-5C44-804A-899A-16C4D8122FBA}" type="slidenum">
              <a:rPr lang="en-US" altLang="zh-CN" smtClean="0"/>
              <a:pPr>
                <a:defRPr/>
              </a:pPr>
              <a:t>9</a:t>
            </a:fld>
            <a:endParaRPr lang="en-US" altLang="zh-CN"/>
          </a:p>
        </p:txBody>
      </p:sp>
    </p:spTree>
    <p:extLst>
      <p:ext uri="{BB962C8B-B14F-4D97-AF65-F5344CB8AC3E}">
        <p14:creationId xmlns:p14="http://schemas.microsoft.com/office/powerpoint/2010/main" val="3171738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头类型">
  <a:themeElements>
    <a:clrScheme name="木头类型">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木头类型">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头类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863</TotalTime>
  <Words>1756</Words>
  <Application>Microsoft Macintosh PowerPoint</Application>
  <PresentationFormat>On-screen Show (4:3)</PresentationFormat>
  <Paragraphs>517</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木头类型</vt:lpstr>
      <vt:lpstr>第五章 数据库完整性</vt:lpstr>
      <vt:lpstr>数据库完整性</vt:lpstr>
      <vt:lpstr>数据库完整性</vt:lpstr>
      <vt:lpstr>数据库完整性</vt:lpstr>
      <vt:lpstr>第五章  数据库完整性</vt:lpstr>
      <vt:lpstr>5.1 实体完整性</vt:lpstr>
      <vt:lpstr>5.1 实体完整性</vt:lpstr>
      <vt:lpstr>5.1 实体完整性</vt:lpstr>
      <vt:lpstr>实体完整性检查</vt:lpstr>
      <vt:lpstr>5.2 参照完整性</vt:lpstr>
      <vt:lpstr>5.2 参照完整性</vt:lpstr>
      <vt:lpstr>5.2 参照完整性</vt:lpstr>
      <vt:lpstr>5.2 参照完整性</vt:lpstr>
      <vt:lpstr>5.2 参照完整性</vt:lpstr>
      <vt:lpstr>5.2 参照完整性</vt:lpstr>
      <vt:lpstr>5.2 参照完整性</vt:lpstr>
      <vt:lpstr>违约处理</vt:lpstr>
      <vt:lpstr>5.3 用户定义的完整性约束</vt:lpstr>
      <vt:lpstr>5.3 用户定义的完整性约束</vt:lpstr>
      <vt:lpstr>5.3 用户定义的完整性约束</vt:lpstr>
      <vt:lpstr>5.4 完整性约束命名子句</vt:lpstr>
      <vt:lpstr>5.4 完整性约束命名子句</vt:lpstr>
      <vt:lpstr>5.4 完整性约束命名子句</vt:lpstr>
      <vt:lpstr>例：SQLServer命名约束检测</vt:lpstr>
      <vt:lpstr>SQLServer命名约束检测（续）</vt:lpstr>
      <vt:lpstr>5.5  域中的完整性限制</vt:lpstr>
      <vt:lpstr>5.7 触发器</vt:lpstr>
      <vt:lpstr>5.7.1 定义触发器</vt:lpstr>
      <vt:lpstr>5.7.1 定义触发器</vt:lpstr>
      <vt:lpstr>5.7.1 定义触发器</vt:lpstr>
      <vt:lpstr>5.7.1 定义触发器示例</vt:lpstr>
      <vt:lpstr>5.7.1 定义触发器示例(续)</vt:lpstr>
      <vt:lpstr>5.6.2 激活触发器</vt:lpstr>
      <vt:lpstr>3. 触发器的撤销</vt:lpstr>
      <vt:lpstr>触发器的作用</vt:lpstr>
      <vt:lpstr>小结</vt:lpstr>
    </vt:vector>
  </TitlesOfParts>
  <Manager/>
  <Company>HUST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数据库安全性</dc:title>
  <dc:subject/>
  <dc:creator>Qiong Zuo</dc:creator>
  <cp:keywords/>
  <dc:description/>
  <cp:lastModifiedBy>Qiong Zuo</cp:lastModifiedBy>
  <cp:revision>107</cp:revision>
  <dcterms:created xsi:type="dcterms:W3CDTF">2017-04-13T08:34:23Z</dcterms:created>
  <dcterms:modified xsi:type="dcterms:W3CDTF">2018-04-27T16:35:48Z</dcterms:modified>
  <cp:category/>
</cp:coreProperties>
</file>