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63" r:id="rId2"/>
    <p:sldId id="340" r:id="rId3"/>
    <p:sldId id="277" r:id="rId4"/>
    <p:sldId id="314" r:id="rId5"/>
    <p:sldId id="315" r:id="rId6"/>
    <p:sldId id="320" r:id="rId7"/>
    <p:sldId id="325" r:id="rId8"/>
    <p:sldId id="326" r:id="rId9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  <a:srgbClr val="00FF00"/>
    <a:srgbClr val="CCFF99"/>
    <a:srgbClr val="99FF33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35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C70E93-6923-4033-9BA2-E3E44D85B131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762D404-DB78-41EE-BA76-B6299B7C1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7AAF3BE-DA44-40C6-AF92-E4720473148D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6CBF89-60CE-4A28-B40D-DB35F70BC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8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>
                <a:latin typeface="Consolas" pitchFamily="49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baseline="0" smtClean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9EFCA30A-2274-4D3E-9D1A-6C3F57D05FB4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aseline="0" smtClean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23373D6B-C75D-4CCA-9C2F-16B16F884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49728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350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49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 baseline="0">
                <a:latin typeface="Consolas" pitchFamily="49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baseline="0">
                <a:latin typeface="Consolas" pitchFamily="49" charset="0"/>
                <a:ea typeface="+mn-ea"/>
              </a:defRPr>
            </a:lvl1pPr>
            <a:lvl2pPr>
              <a:defRPr b="0" baseline="0">
                <a:latin typeface="Consolas" pitchFamily="49" charset="0"/>
                <a:ea typeface="+mn-ea"/>
              </a:defRPr>
            </a:lvl2pPr>
            <a:lvl3pPr>
              <a:defRPr b="0" baseline="0">
                <a:latin typeface="Consolas" pitchFamily="49" charset="0"/>
                <a:ea typeface="+mn-ea"/>
              </a:defRPr>
            </a:lvl3pPr>
            <a:lvl4pPr>
              <a:defRPr b="0" baseline="0">
                <a:latin typeface="Consolas" pitchFamily="49" charset="0"/>
                <a:ea typeface="+mn-ea"/>
              </a:defRPr>
            </a:lvl4pPr>
            <a:lvl5pPr>
              <a:defRPr b="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50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6850" y="648811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900">
                <a:solidFill>
                  <a:srgbClr val="BFBFBF"/>
                </a:solidFill>
                <a:ea typeface="宋体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ea typeface="宋体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ea typeface="宋体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ea typeface="宋体" charset="-122"/>
            </a:endParaRPr>
          </a:p>
          <a:p>
            <a:pPr algn="r"/>
            <a:r>
              <a:rPr lang="en-US" altLang="zh-CN" sz="900">
                <a:solidFill>
                  <a:srgbClr val="BFBFBF"/>
                </a:solidFill>
                <a:ea typeface="宋体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 baseline="0">
                <a:latin typeface="Consolas" pitchFamily="49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Consolas" pitchFamily="49" charset="0"/>
                <a:ea typeface="+mn-ea"/>
              </a:defRPr>
            </a:lvl1pPr>
            <a:lvl2pPr>
              <a:defRPr b="0" baseline="0">
                <a:latin typeface="Consolas" pitchFamily="49" charset="0"/>
                <a:ea typeface="+mn-ea"/>
              </a:defRPr>
            </a:lvl2pPr>
            <a:lvl3pPr>
              <a:defRPr b="0" baseline="0">
                <a:latin typeface="Consolas" pitchFamily="49" charset="0"/>
                <a:ea typeface="+mn-ea"/>
              </a:defRPr>
            </a:lvl3pPr>
            <a:lvl4pPr>
              <a:defRPr b="0" baseline="0">
                <a:latin typeface="Consolas" pitchFamily="49" charset="0"/>
                <a:ea typeface="+mn-ea"/>
              </a:defRPr>
            </a:lvl4pPr>
            <a:lvl5pPr>
              <a:defRPr b="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36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84892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928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124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991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7030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20248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59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83454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n-lt"/>
          <a:ea typeface="+mn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rgbClr val="292929"/>
          </a:solidFill>
          <a:latin typeface="Consolas" pitchFamily="49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rgbClr val="003366"/>
          </a:solidFill>
          <a:latin typeface="Consolas" pitchFamily="49" charset="0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rgbClr val="990033"/>
          </a:solidFill>
          <a:latin typeface="Consolas" pitchFamily="49" charset="0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200">
          <a:solidFill>
            <a:srgbClr val="6600CC"/>
          </a:solidFill>
          <a:latin typeface="Consolas" pitchFamily="49" charset="0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Consolas" pitchFamily="49" charset="0"/>
          <a:ea typeface="+mn-ea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514975"/>
          </a:xfrm>
        </p:spPr>
        <p:txBody>
          <a:bodyPr/>
          <a:lstStyle/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对于有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种可选物品的</a:t>
            </a:r>
            <a:r>
              <a:rPr lang="en-US" altLang="zh-CN" dirty="0" smtClean="0">
                <a:solidFill>
                  <a:srgbClr val="0000FF"/>
                </a:solidFill>
              </a:rPr>
              <a:t>0-1</a:t>
            </a:r>
            <a:r>
              <a:rPr lang="zh-CN" altLang="en-US" dirty="0" smtClean="0">
                <a:solidFill>
                  <a:srgbClr val="0000FF"/>
                </a:solidFill>
              </a:rPr>
              <a:t>背包问题</a:t>
            </a:r>
            <a:r>
              <a:rPr lang="zh-CN" altLang="en-US" dirty="0" smtClean="0"/>
              <a:t>，其</a:t>
            </a:r>
            <a:r>
              <a:rPr lang="zh-CN" altLang="en-US" dirty="0" smtClean="0">
                <a:solidFill>
                  <a:srgbClr val="0000FF"/>
                </a:solidFill>
              </a:rPr>
              <a:t>解空间</a:t>
            </a:r>
            <a:r>
              <a:rPr lang="zh-CN" altLang="en-US" dirty="0" smtClean="0"/>
              <a:t>由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个长度为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0-1</a:t>
            </a:r>
            <a:r>
              <a:rPr lang="zh-CN" altLang="en-US" dirty="0" smtClean="0"/>
              <a:t>向量组成。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n=3</a:t>
            </a:r>
            <a:r>
              <a:rPr lang="zh-CN" altLang="en-US" dirty="0" smtClean="0"/>
              <a:t>时，解空间为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>
                <a:solidFill>
                  <a:srgbClr val="0000FF"/>
                </a:solidFill>
                <a:ea typeface="仿宋_GB2312" pitchFamily="49" charset="-122"/>
              </a:rPr>
              <a:t>{(0,0,0),(0,0,1),(0,1,0),(0,1,1),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仿宋_GB2312" pitchFamily="49" charset="-122"/>
              </a:rPr>
              <a:t>   (1,0,0),(1,0,1),(1,1,0),(1,1,1)}</a:t>
            </a:r>
            <a:endParaRPr lang="zh-CN" altLang="en-US" sz="2200" dirty="0" smtClean="0">
              <a:solidFill>
                <a:srgbClr val="0000FF"/>
              </a:solidFill>
              <a:ea typeface="仿宋_GB2312" pitchFamily="49" charset="-122"/>
            </a:endParaRPr>
          </a:p>
          <a:p>
            <a:pPr lvl="2"/>
            <a:r>
              <a:rPr lang="zh-CN" altLang="en-US" dirty="0" smtClean="0"/>
              <a:t>用</a:t>
            </a:r>
            <a:r>
              <a:rPr lang="zh-CN" altLang="en-US" b="1" dirty="0" smtClean="0">
                <a:solidFill>
                  <a:srgbClr val="FF0000"/>
                </a:solidFill>
              </a:rPr>
              <a:t>完全二叉树</a:t>
            </a:r>
            <a:r>
              <a:rPr lang="zh-CN" altLang="en-US" dirty="0" smtClean="0"/>
              <a:t>表示的</a:t>
            </a:r>
            <a:r>
              <a:rPr lang="zh-CN" altLang="en-US" b="1" dirty="0" smtClean="0">
                <a:solidFill>
                  <a:srgbClr val="FF0000"/>
                </a:solidFill>
              </a:rPr>
              <a:t>解空间</a:t>
            </a:r>
          </a:p>
          <a:p>
            <a:pPr lvl="3"/>
            <a:r>
              <a:rPr lang="zh-CN" altLang="en-US" dirty="0" smtClean="0"/>
              <a:t>边上的数字给出了向量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中第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个分量的值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根节点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叶节点</a:t>
            </a:r>
            <a:r>
              <a:rPr lang="zh-CN" altLang="en-US" dirty="0" smtClean="0"/>
              <a:t>的路径定义了解</a:t>
            </a:r>
            <a:r>
              <a:rPr lang="zh-CN" altLang="en-US" dirty="0"/>
              <a:t>问题</a:t>
            </a:r>
            <a:r>
              <a:rPr lang="zh-CN" altLang="en-US" dirty="0" smtClean="0"/>
              <a:t>的一个解； </a:t>
            </a:r>
          </a:p>
          <a:p>
            <a:pPr lvl="3"/>
            <a:r>
              <a:rPr lang="zh-CN" altLang="en-US" dirty="0" smtClean="0"/>
              <a:t>根据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的值，从根到叶的路径中的部分或全部解可能是不可行的。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714375" y="1071563"/>
          <a:ext cx="7885113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3" imgW="3187802" imgH="2107753" progId="Visio.Drawing.11">
                  <p:embed/>
                </p:oleObj>
              </mc:Choice>
              <mc:Fallback>
                <p:oleObj name="Visio" r:id="rId3" imgW="3187802" imgH="210775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71563"/>
                        <a:ext cx="7885113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  <a:endParaRPr lang="en-US" altLang="zh-CN" smtClean="0"/>
          </a:p>
          <a:p>
            <a:pPr lvl="1"/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 15, 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</a:p>
          <a:p>
            <a:pPr lvl="1"/>
            <a:r>
              <a:rPr lang="zh-CN" altLang="en-US" smtClean="0"/>
              <a:t>开始时，</a:t>
            </a:r>
            <a:endParaRPr lang="en-US" altLang="zh-CN" smtClean="0"/>
          </a:p>
          <a:p>
            <a:pPr lvl="2"/>
            <a:r>
              <a:rPr lang="en-US" altLang="zh-CN" b="1" smtClean="0">
                <a:solidFill>
                  <a:srgbClr val="0000FF"/>
                </a:solidFill>
              </a:rPr>
              <a:t>Cr=C=30</a:t>
            </a:r>
            <a:r>
              <a:rPr lang="zh-CN" altLang="en-US" b="1" smtClean="0">
                <a:solidFill>
                  <a:srgbClr val="0000FF"/>
                </a:solidFill>
              </a:rPr>
              <a:t>，</a:t>
            </a:r>
            <a:r>
              <a:rPr lang="en-US" altLang="zh-CN" b="1" smtClean="0">
                <a:solidFill>
                  <a:srgbClr val="0000FF"/>
                </a:solidFill>
              </a:rPr>
              <a:t>V=0</a:t>
            </a:r>
          </a:p>
          <a:p>
            <a:pPr lvl="3"/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为容量，</a:t>
            </a:r>
            <a:r>
              <a:rPr lang="en-US" altLang="zh-CN" smtClean="0">
                <a:solidFill>
                  <a:srgbClr val="FF0000"/>
                </a:solidFill>
              </a:rPr>
              <a:t>Cr</a:t>
            </a:r>
            <a:r>
              <a:rPr lang="zh-CN" altLang="en-US" smtClean="0">
                <a:solidFill>
                  <a:srgbClr val="FF0000"/>
                </a:solidFill>
              </a:rPr>
              <a:t>为剩余空间，</a:t>
            </a:r>
            <a:r>
              <a:rPr lang="en-US" altLang="zh-CN" smtClean="0">
                <a:solidFill>
                  <a:srgbClr val="FF0000"/>
                </a:solidFill>
              </a:rPr>
              <a:t>V</a:t>
            </a:r>
            <a:r>
              <a:rPr lang="zh-CN" altLang="en-US" smtClean="0">
                <a:solidFill>
                  <a:srgbClr val="FF0000"/>
                </a:solidFill>
              </a:rPr>
              <a:t>为价值。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为唯一活结点，也是当前</a:t>
            </a:r>
            <a:r>
              <a:rPr lang="zh-CN" altLang="en-US" smtClean="0">
                <a:solidFill>
                  <a:srgbClr val="FF0000"/>
                </a:solidFill>
              </a:rPr>
              <a:t>扩展结点。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71688" y="4071938"/>
          <a:ext cx="4643437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Visio" r:id="rId3" imgW="3187802" imgH="1783608" progId="Visio.Drawing.11">
                  <p:embed/>
                </p:oleObj>
              </mc:Choice>
              <mc:Fallback>
                <p:oleObj name="Visio" r:id="rId3" imgW="3187802" imgH="178360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071938"/>
                        <a:ext cx="4643437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728663"/>
          </a:xfrm>
        </p:spPr>
        <p:txBody>
          <a:bodyPr/>
          <a:lstStyle/>
          <a:p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3857625" y="1785938"/>
            <a:ext cx="2347913" cy="649287"/>
            <a:chOff x="3857620" y="1785926"/>
            <a:chExt cx="2347255" cy="649288"/>
          </a:xfrm>
        </p:grpSpPr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3857620" y="1785926"/>
              <a:ext cx="649288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20516" name="Text Box 65"/>
            <p:cNvSpPr txBox="1">
              <a:spLocks noChangeArrowheads="1"/>
            </p:cNvSpPr>
            <p:nvPr/>
          </p:nvSpPr>
          <p:spPr bwMode="auto">
            <a:xfrm>
              <a:off x="4500562" y="1857364"/>
              <a:ext cx="17043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=C=30,V=0</a:t>
              </a:r>
            </a:p>
          </p:txBody>
        </p:sp>
      </p:grp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571500" y="2428875"/>
            <a:ext cx="2095500" cy="903288"/>
            <a:chOff x="571472" y="2428868"/>
            <a:chExt cx="2095557" cy="903316"/>
          </a:xfrm>
        </p:grpSpPr>
        <p:sp>
          <p:nvSpPr>
            <p:cNvPr id="46" name="Oval 64"/>
            <p:cNvSpPr>
              <a:spLocks noChangeArrowheads="1"/>
            </p:cNvSpPr>
            <p:nvPr/>
          </p:nvSpPr>
          <p:spPr bwMode="auto">
            <a:xfrm>
              <a:off x="2017742" y="2682896"/>
              <a:ext cx="649287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B</a:t>
              </a:r>
            </a:p>
          </p:txBody>
        </p:sp>
        <p:sp>
          <p:nvSpPr>
            <p:cNvPr id="20512" name="Text Box 66"/>
            <p:cNvSpPr txBox="1">
              <a:spLocks noChangeArrowheads="1"/>
            </p:cNvSpPr>
            <p:nvPr/>
          </p:nvSpPr>
          <p:spPr bwMode="auto">
            <a:xfrm>
              <a:off x="571472" y="2428868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=16,v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=45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=14,V=45</a:t>
              </a:r>
            </a:p>
          </p:txBody>
        </p:sp>
      </p:grpSp>
      <p:cxnSp>
        <p:nvCxnSpPr>
          <p:cNvPr id="75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4143372" y="2571744"/>
            <a:ext cx="3500462" cy="1500198"/>
          </a:xfrm>
          <a:prstGeom prst="wedgeRoundRectCallout">
            <a:avLst>
              <a:gd name="adj1" fmla="val -66382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结点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Cr=Cr-w1=14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V=V+v1=45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此时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为活结点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成为当前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5" name="圆角矩形标注 84"/>
          <p:cNvSpPr/>
          <p:nvPr/>
        </p:nvSpPr>
        <p:spPr bwMode="auto">
          <a:xfrm>
            <a:off x="4214810" y="4214818"/>
            <a:ext cx="3429024" cy="1500198"/>
          </a:xfrm>
          <a:prstGeom prst="wedgeRoundRectCallout">
            <a:avLst>
              <a:gd name="adj1" fmla="val -74028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Cr&lt;w2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D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导致一个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回溯到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370013" y="3763963"/>
            <a:ext cx="1776412" cy="873125"/>
            <a:chOff x="1370042" y="3763983"/>
            <a:chExt cx="1775752" cy="872969"/>
          </a:xfrm>
        </p:grpSpPr>
        <p:sp>
          <p:nvSpPr>
            <p:cNvPr id="86" name="Oval 71"/>
            <p:cNvSpPr>
              <a:spLocks noChangeArrowheads="1"/>
            </p:cNvSpPr>
            <p:nvPr/>
          </p:nvSpPr>
          <p:spPr bwMode="auto">
            <a:xfrm>
              <a:off x="1370042" y="3763983"/>
              <a:ext cx="649287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20508" name="Text Box 72"/>
            <p:cNvSpPr txBox="1">
              <a:spLocks noChangeArrowheads="1"/>
            </p:cNvSpPr>
            <p:nvPr/>
          </p:nvSpPr>
          <p:spPr bwMode="auto">
            <a:xfrm>
              <a:off x="1928794" y="3929066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cxnSp>
        <p:nvCxnSpPr>
          <p:cNvPr id="89" name="直接连接符 8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98" name="组合 97"/>
          <p:cNvGrpSpPr>
            <a:grpSpLocks/>
          </p:cNvGrpSpPr>
          <p:nvPr/>
        </p:nvGrpSpPr>
        <p:grpSpPr bwMode="auto">
          <a:xfrm>
            <a:off x="785813" y="4411663"/>
            <a:ext cx="1506537" cy="2024062"/>
            <a:chOff x="785786" y="4411683"/>
            <a:chExt cx="1506544" cy="2024059"/>
          </a:xfrm>
        </p:grpSpPr>
        <p:sp>
          <p:nvSpPr>
            <p:cNvPr id="91" name="Oval 88"/>
            <p:cNvSpPr>
              <a:spLocks noChangeArrowheads="1"/>
            </p:cNvSpPr>
            <p:nvPr/>
          </p:nvSpPr>
          <p:spPr bwMode="auto">
            <a:xfrm>
              <a:off x="785786" y="5780108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H</a:t>
              </a:r>
            </a:p>
          </p:txBody>
        </p:sp>
        <p:sp>
          <p:nvSpPr>
            <p:cNvPr id="92" name="Oval 89"/>
            <p:cNvSpPr>
              <a:spLocks noChangeArrowheads="1"/>
            </p:cNvSpPr>
            <p:nvPr/>
          </p:nvSpPr>
          <p:spPr bwMode="auto">
            <a:xfrm>
              <a:off x="1643042" y="5786454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20503" name="Line 90"/>
            <p:cNvSpPr>
              <a:spLocks noChangeShapeType="1"/>
            </p:cNvSpPr>
            <p:nvPr/>
          </p:nvSpPr>
          <p:spPr bwMode="auto">
            <a:xfrm flipH="1">
              <a:off x="1071538" y="4429132"/>
              <a:ext cx="500066" cy="1357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91"/>
            <p:cNvSpPr>
              <a:spLocks noChangeShapeType="1"/>
            </p:cNvSpPr>
            <p:nvPr/>
          </p:nvSpPr>
          <p:spPr bwMode="auto">
            <a:xfrm>
              <a:off x="1730405" y="4411683"/>
              <a:ext cx="198389" cy="14462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1511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1515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1519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2016125" y="4929188"/>
            <a:ext cx="1844675" cy="708025"/>
            <a:chOff x="2016154" y="4929198"/>
            <a:chExt cx="1844020" cy="708035"/>
          </a:xfrm>
        </p:grpSpPr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2016154" y="4987946"/>
              <a:ext cx="649288" cy="649287"/>
            </a:xfrm>
            <a:prstGeom prst="ellipse">
              <a:avLst/>
            </a:prstGeom>
            <a:solidFill>
              <a:srgbClr val="C00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J</a:t>
              </a:r>
            </a:p>
          </p:txBody>
        </p:sp>
        <p:sp>
          <p:nvSpPr>
            <p:cNvPr id="21561" name="Text Box 77"/>
            <p:cNvSpPr txBox="1">
              <a:spLocks noChangeArrowheads="1"/>
            </p:cNvSpPr>
            <p:nvPr/>
          </p:nvSpPr>
          <p:spPr bwMode="auto">
            <a:xfrm>
              <a:off x="2643174" y="4929198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3817938" y="4843463"/>
            <a:ext cx="1968500" cy="1016000"/>
            <a:chOff x="3817967" y="4843483"/>
            <a:chExt cx="1968479" cy="1015663"/>
          </a:xfrm>
        </p:grpSpPr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3817967" y="4914921"/>
              <a:ext cx="649288" cy="649288"/>
            </a:xfrm>
            <a:prstGeom prst="ellipse">
              <a:avLst/>
            </a:prstGeom>
            <a:solidFill>
              <a:srgbClr val="008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K</a:t>
              </a:r>
            </a:p>
          </p:txBody>
        </p:sp>
        <p:sp>
          <p:nvSpPr>
            <p:cNvPr id="21557" name="Text Box 80"/>
            <p:cNvSpPr txBox="1">
              <a:spLocks noChangeArrowheads="1"/>
            </p:cNvSpPr>
            <p:nvPr/>
          </p:nvSpPr>
          <p:spPr bwMode="auto">
            <a:xfrm>
              <a:off x="4394230" y="4843483"/>
              <a:ext cx="139221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V=45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x=(1,0,0)</a:t>
              </a:r>
            </a:p>
          </p:txBody>
        </p:sp>
      </p:grpSp>
      <p:sp>
        <p:nvSpPr>
          <p:cNvPr id="56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1531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1" name="组合 90"/>
          <p:cNvGrpSpPr>
            <a:grpSpLocks/>
          </p:cNvGrpSpPr>
          <p:nvPr/>
        </p:nvGrpSpPr>
        <p:grpSpPr bwMode="auto">
          <a:xfrm>
            <a:off x="3241675" y="3429000"/>
            <a:ext cx="1392238" cy="984250"/>
            <a:chOff x="3241704" y="3429000"/>
            <a:chExt cx="1392787" cy="984270"/>
          </a:xfrm>
        </p:grpSpPr>
        <p:sp>
          <p:nvSpPr>
            <p:cNvPr id="65" name="Oval 73"/>
            <p:cNvSpPr>
              <a:spLocks noChangeArrowheads="1"/>
            </p:cNvSpPr>
            <p:nvPr/>
          </p:nvSpPr>
          <p:spPr bwMode="auto">
            <a:xfrm>
              <a:off x="3241704" y="3763983"/>
              <a:ext cx="649288" cy="649287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E</a:t>
              </a:r>
            </a:p>
          </p:txBody>
        </p:sp>
        <p:sp>
          <p:nvSpPr>
            <p:cNvPr id="21553" name="Text Box 74"/>
            <p:cNvSpPr txBox="1">
              <a:spLocks noChangeArrowheads="1"/>
            </p:cNvSpPr>
            <p:nvPr/>
          </p:nvSpPr>
          <p:spPr bwMode="auto">
            <a:xfrm>
              <a:off x="3786182" y="3429000"/>
              <a:ext cx="8483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V=45</a:t>
              </a:r>
            </a:p>
          </p:txBody>
        </p:sp>
      </p:grpSp>
      <p:sp>
        <p:nvSpPr>
          <p:cNvPr id="71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535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1536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7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1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2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7" name="圆角矩形标注 86"/>
          <p:cNvSpPr/>
          <p:nvPr/>
        </p:nvSpPr>
        <p:spPr bwMode="auto">
          <a:xfrm>
            <a:off x="4429124" y="2357430"/>
            <a:ext cx="3143272" cy="1143008"/>
          </a:xfrm>
          <a:prstGeom prst="wedgeRoundRectCallout">
            <a:avLst>
              <a:gd name="adj1" fmla="val -67446"/>
              <a:gd name="adj2" fmla="val 50603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可行，此时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A,B,E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成为新的扩展结点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8" name="圆角矩形标注 87"/>
          <p:cNvSpPr/>
          <p:nvPr/>
        </p:nvSpPr>
        <p:spPr bwMode="auto">
          <a:xfrm>
            <a:off x="2214546" y="5643578"/>
            <a:ext cx="2286016" cy="1143008"/>
          </a:xfrm>
          <a:prstGeom prst="wedgeRoundRectCallout">
            <a:avLst>
              <a:gd name="adj1" fmla="val -32325"/>
              <a:gd name="adj2" fmla="val -6061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J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Cr&lt;w3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回溯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9" name="圆角矩形标注 88"/>
          <p:cNvSpPr/>
          <p:nvPr/>
        </p:nvSpPr>
        <p:spPr bwMode="auto">
          <a:xfrm>
            <a:off x="5500694" y="3643314"/>
            <a:ext cx="3500462" cy="2214578"/>
          </a:xfrm>
          <a:prstGeom prst="wedgeRoundRectCallout">
            <a:avLst>
              <a:gd name="adj1" fmla="val -70802"/>
              <a:gd name="adj2" fmla="val -2261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是叶结点，得到一个可行解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x=(1,0,0)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V=45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成为死结点，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90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71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2535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2539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5402263" y="2682875"/>
            <a:ext cx="1949450" cy="649288"/>
            <a:chOff x="5402292" y="2682896"/>
            <a:chExt cx="1948754" cy="649287"/>
          </a:xfrm>
        </p:grpSpPr>
        <p:sp>
          <p:nvSpPr>
            <p:cNvPr id="48" name="Oval 67"/>
            <p:cNvSpPr>
              <a:spLocks noChangeArrowheads="1"/>
            </p:cNvSpPr>
            <p:nvPr/>
          </p:nvSpPr>
          <p:spPr bwMode="auto">
            <a:xfrm>
              <a:off x="5402292" y="2682896"/>
              <a:ext cx="649287" cy="649287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C</a:t>
              </a:r>
            </a:p>
          </p:txBody>
        </p:sp>
        <p:sp>
          <p:nvSpPr>
            <p:cNvPr id="22601" name="Text Box 68"/>
            <p:cNvSpPr txBox="1">
              <a:spLocks noChangeArrowheads="1"/>
            </p:cNvSpPr>
            <p:nvPr/>
          </p:nvSpPr>
          <p:spPr bwMode="auto">
            <a:xfrm>
              <a:off x="5978554" y="2755921"/>
              <a:ext cx="1372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=30,V=0</a:t>
              </a:r>
            </a:p>
          </p:txBody>
        </p:sp>
      </p:grp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2544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2" name="Oval 75"/>
          <p:cNvSpPr>
            <a:spLocks noChangeArrowheads="1"/>
          </p:cNvSpPr>
          <p:nvPr/>
        </p:nvSpPr>
        <p:spPr bwMode="auto">
          <a:xfrm>
            <a:off x="2016154" y="4987946"/>
            <a:ext cx="649288" cy="649287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22548" name="Text Box 77"/>
          <p:cNvSpPr txBox="1">
            <a:spLocks noChangeArrowheads="1"/>
          </p:cNvSpPr>
          <p:nvPr/>
        </p:nvSpPr>
        <p:spPr bwMode="auto">
          <a:xfrm>
            <a:off x="2643188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4" name="Oval 79"/>
          <p:cNvSpPr>
            <a:spLocks noChangeArrowheads="1"/>
          </p:cNvSpPr>
          <p:nvPr/>
        </p:nvSpPr>
        <p:spPr bwMode="auto">
          <a:xfrm>
            <a:off x="3817967" y="4914921"/>
            <a:ext cx="649288" cy="649288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22552" name="Text Box 80"/>
          <p:cNvSpPr txBox="1">
            <a:spLocks noChangeArrowheads="1"/>
          </p:cNvSpPr>
          <p:nvPr/>
        </p:nvSpPr>
        <p:spPr bwMode="auto">
          <a:xfrm>
            <a:off x="4394200" y="4843463"/>
            <a:ext cx="1463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22553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84"/>
          <p:cNvSpPr>
            <a:spLocks/>
          </p:cNvSpPr>
          <p:nvPr/>
        </p:nvSpPr>
        <p:spPr bwMode="auto">
          <a:xfrm>
            <a:off x="5546725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Oval 73"/>
          <p:cNvSpPr>
            <a:spLocks noChangeArrowheads="1"/>
          </p:cNvSpPr>
          <p:nvPr/>
        </p:nvSpPr>
        <p:spPr bwMode="auto">
          <a:xfrm>
            <a:off x="3241704" y="3763983"/>
            <a:ext cx="649288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2569" name="Text Box 74"/>
          <p:cNvSpPr txBox="1">
            <a:spLocks noChangeArrowheads="1"/>
          </p:cNvSpPr>
          <p:nvPr/>
        </p:nvSpPr>
        <p:spPr bwMode="auto">
          <a:xfrm>
            <a:off x="3786188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5400675" y="4843463"/>
            <a:ext cx="2143125" cy="1323975"/>
            <a:chOff x="5400704" y="4843483"/>
            <a:chExt cx="2142717" cy="1323439"/>
          </a:xfrm>
        </p:grpSpPr>
        <p:sp>
          <p:nvSpPr>
            <p:cNvPr id="67" name="Oval 102"/>
            <p:cNvSpPr>
              <a:spLocks noChangeArrowheads="1"/>
            </p:cNvSpPr>
            <p:nvPr/>
          </p:nvSpPr>
          <p:spPr bwMode="auto">
            <a:xfrm>
              <a:off x="5400704" y="4916508"/>
              <a:ext cx="649288" cy="649287"/>
            </a:xfrm>
            <a:prstGeom prst="ellipse">
              <a:avLst/>
            </a:prstGeom>
            <a:solidFill>
              <a:srgbClr val="008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L</a:t>
              </a:r>
            </a:p>
          </p:txBody>
        </p:sp>
        <p:sp>
          <p:nvSpPr>
            <p:cNvPr id="22597" name="Text Box 111"/>
            <p:cNvSpPr txBox="1">
              <a:spLocks noChangeArrowheads="1"/>
            </p:cNvSpPr>
            <p:nvPr/>
          </p:nvSpPr>
          <p:spPr bwMode="auto">
            <a:xfrm>
              <a:off x="5976967" y="4843483"/>
              <a:ext cx="15664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=0,V=50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50&gt;45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x=(0,1,1)</a:t>
              </a:r>
            </a:p>
          </p:txBody>
        </p: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4970463" y="3643313"/>
            <a:ext cx="2211387" cy="708025"/>
            <a:chOff x="4970492" y="3643314"/>
            <a:chExt cx="2210678" cy="707886"/>
          </a:xfrm>
        </p:grpSpPr>
        <p:sp>
          <p:nvSpPr>
            <p:cNvPr id="69" name="Oval 100"/>
            <p:cNvSpPr>
              <a:spLocks noChangeArrowheads="1"/>
            </p:cNvSpPr>
            <p:nvPr/>
          </p:nvSpPr>
          <p:spPr bwMode="auto">
            <a:xfrm>
              <a:off x="4970492" y="3690958"/>
              <a:ext cx="649288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F</a:t>
              </a:r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5643570" y="3643314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=15,V=25</a:t>
              </a:r>
            </a:p>
          </p:txBody>
        </p:sp>
      </p:grpSp>
      <p:sp>
        <p:nvSpPr>
          <p:cNvPr id="22572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73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4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5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8" name="直接连接符 77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4506913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9" name="直接连接符 7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169694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8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9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0" idx="4"/>
            <a:endCxn id="0" idx="1"/>
          </p:cNvCxnSpPr>
          <p:nvPr/>
        </p:nvCxnSpPr>
        <p:spPr bwMode="auto">
          <a:xfrm rot="16200000" flipH="1">
            <a:off x="5060156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6286512" y="214290"/>
            <a:ext cx="2643206" cy="1857388"/>
          </a:xfrm>
          <a:prstGeom prst="wedgeRoundRectCallout">
            <a:avLst>
              <a:gd name="adj1" fmla="val -53092"/>
              <a:gd name="adj2" fmla="val 71615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再次成为扩展结点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Cr=30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V=0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活结点为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为当前扩展结点</a:t>
            </a:r>
          </a:p>
        </p:txBody>
      </p:sp>
      <p:sp>
        <p:nvSpPr>
          <p:cNvPr id="85" name="圆角矩形标注 84"/>
          <p:cNvSpPr/>
          <p:nvPr/>
        </p:nvSpPr>
        <p:spPr bwMode="auto">
          <a:xfrm>
            <a:off x="2143108" y="2071678"/>
            <a:ext cx="2643206" cy="1857388"/>
          </a:xfrm>
          <a:prstGeom prst="wedgeRoundRectCallout">
            <a:avLst>
              <a:gd name="adj1" fmla="val 61660"/>
              <a:gd name="adj2" fmla="val 37994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Cr=Cr-w2=15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V=V+v2=25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此时活结点为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A,C,F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成为当前扩展结点</a:t>
            </a:r>
          </a:p>
        </p:txBody>
      </p:sp>
      <p:sp>
        <p:nvSpPr>
          <p:cNvPr id="86" name="圆角矩形标注 85"/>
          <p:cNvSpPr/>
          <p:nvPr/>
        </p:nvSpPr>
        <p:spPr bwMode="auto">
          <a:xfrm>
            <a:off x="2143108" y="3929066"/>
            <a:ext cx="2714644" cy="2857496"/>
          </a:xfrm>
          <a:prstGeom prst="wedgeRoundRectCallout">
            <a:avLst>
              <a:gd name="adj1" fmla="val 69557"/>
              <a:gd name="adj2" fmla="val 137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Cr=Cr-w3=0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V=V+v3=50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50&gt;45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得到一个可行解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x=(0,1,1)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3559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3563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5402292" y="2682896"/>
            <a:ext cx="649287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C</a:t>
            </a:r>
          </a:p>
        </p:txBody>
      </p:sp>
      <p:sp>
        <p:nvSpPr>
          <p:cNvPr id="23567" name="Text Box 68"/>
          <p:cNvSpPr txBox="1">
            <a:spLocks noChangeArrowheads="1"/>
          </p:cNvSpPr>
          <p:nvPr/>
        </p:nvSpPr>
        <p:spPr bwMode="auto">
          <a:xfrm>
            <a:off x="5978525" y="275590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=30,V=0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3571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2" name="Oval 75"/>
          <p:cNvSpPr>
            <a:spLocks noChangeArrowheads="1"/>
          </p:cNvSpPr>
          <p:nvPr/>
        </p:nvSpPr>
        <p:spPr bwMode="auto">
          <a:xfrm>
            <a:off x="2016154" y="4987946"/>
            <a:ext cx="649288" cy="649287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23575" name="Text Box 77"/>
          <p:cNvSpPr txBox="1">
            <a:spLocks noChangeArrowheads="1"/>
          </p:cNvSpPr>
          <p:nvPr/>
        </p:nvSpPr>
        <p:spPr bwMode="auto">
          <a:xfrm>
            <a:off x="2643188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4" name="Oval 79"/>
          <p:cNvSpPr>
            <a:spLocks noChangeArrowheads="1"/>
          </p:cNvSpPr>
          <p:nvPr/>
        </p:nvSpPr>
        <p:spPr bwMode="auto">
          <a:xfrm>
            <a:off x="3817967" y="4914921"/>
            <a:ext cx="649288" cy="649288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23579" name="Text Box 80"/>
          <p:cNvSpPr txBox="1">
            <a:spLocks noChangeArrowheads="1"/>
          </p:cNvSpPr>
          <p:nvPr/>
        </p:nvSpPr>
        <p:spPr bwMode="auto">
          <a:xfrm>
            <a:off x="4394200" y="4843463"/>
            <a:ext cx="122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23580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Freeform 84"/>
          <p:cNvSpPr>
            <a:spLocks/>
          </p:cNvSpPr>
          <p:nvPr/>
        </p:nvSpPr>
        <p:spPr bwMode="auto">
          <a:xfrm>
            <a:off x="5546725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3591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Oval 73"/>
          <p:cNvSpPr>
            <a:spLocks noChangeArrowheads="1"/>
          </p:cNvSpPr>
          <p:nvPr/>
        </p:nvSpPr>
        <p:spPr bwMode="auto">
          <a:xfrm>
            <a:off x="3241704" y="3763983"/>
            <a:ext cx="649288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3596" name="Text Box 74"/>
          <p:cNvSpPr txBox="1">
            <a:spLocks noChangeArrowheads="1"/>
          </p:cNvSpPr>
          <p:nvPr/>
        </p:nvSpPr>
        <p:spPr bwMode="auto">
          <a:xfrm>
            <a:off x="3786188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sp>
        <p:nvSpPr>
          <p:cNvPr id="67" name="Oval 102"/>
          <p:cNvSpPr>
            <a:spLocks noChangeArrowheads="1"/>
          </p:cNvSpPr>
          <p:nvPr/>
        </p:nvSpPr>
        <p:spPr bwMode="auto">
          <a:xfrm>
            <a:off x="5400704" y="4916508"/>
            <a:ext cx="649288" cy="649287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L</a:t>
            </a:r>
          </a:p>
        </p:txBody>
      </p:sp>
      <p:sp>
        <p:nvSpPr>
          <p:cNvPr id="23600" name="Text Box 111"/>
          <p:cNvSpPr txBox="1">
            <a:spLocks noChangeArrowheads="1"/>
          </p:cNvSpPr>
          <p:nvPr/>
        </p:nvSpPr>
        <p:spPr bwMode="auto">
          <a:xfrm>
            <a:off x="5976938" y="4843463"/>
            <a:ext cx="1566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w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=15,v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=0,V=50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50&gt;45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x=(0,1,1)</a:t>
            </a:r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4970492" y="3690958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F</a:t>
            </a:r>
          </a:p>
        </p:txBody>
      </p:sp>
      <p:sp>
        <p:nvSpPr>
          <p:cNvPr id="23604" name="Text Box 110"/>
          <p:cNvSpPr txBox="1">
            <a:spLocks noChangeArrowheads="1"/>
          </p:cNvSpPr>
          <p:nvPr/>
        </p:nvSpPr>
        <p:spPr bwMode="auto">
          <a:xfrm>
            <a:off x="5643563" y="3792538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=15,v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=15,V=25</a:t>
            </a:r>
          </a:p>
        </p:txBody>
      </p:sp>
      <p:sp>
        <p:nvSpPr>
          <p:cNvPr id="23605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3606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7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8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9" name="直接连接符 77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4506913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0" name="直接连接符 7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169694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1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2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3" name="直接连接符 82"/>
          <p:cNvCxnSpPr>
            <a:cxnSpLocks noChangeShapeType="1"/>
            <a:stCxn id="0" idx="4"/>
            <a:endCxn id="0" idx="1"/>
          </p:cNvCxnSpPr>
          <p:nvPr/>
        </p:nvCxnSpPr>
        <p:spPr bwMode="auto">
          <a:xfrm rot="16200000" flipH="1">
            <a:off x="5060156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1785918" y="3714752"/>
            <a:ext cx="3643338" cy="2928958"/>
          </a:xfrm>
          <a:prstGeom prst="wedgeRoundRectCallout">
            <a:avLst>
              <a:gd name="adj1" fmla="val 73986"/>
              <a:gd name="adj2" fmla="val -1848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25&lt;50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不是最优解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不可扩展，成为死结点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没有可扩展结点，成为死结点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，再扩展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……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7000875" y="4286250"/>
            <a:ext cx="1651000" cy="1158875"/>
            <a:chOff x="7000892" y="4286256"/>
            <a:chExt cx="1651005" cy="1158539"/>
          </a:xfrm>
        </p:grpSpPr>
        <p:sp>
          <p:nvSpPr>
            <p:cNvPr id="43" name="Oval 103"/>
            <p:cNvSpPr>
              <a:spLocks noChangeArrowheads="1"/>
            </p:cNvSpPr>
            <p:nvPr/>
          </p:nvSpPr>
          <p:spPr bwMode="auto">
            <a:xfrm>
              <a:off x="7000892" y="4286256"/>
              <a:ext cx="649288" cy="649288"/>
            </a:xfrm>
            <a:prstGeom prst="ellips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23628" name="Text Box 132"/>
            <p:cNvSpPr txBox="1">
              <a:spLocks noChangeArrowheads="1"/>
            </p:cNvSpPr>
            <p:nvPr/>
          </p:nvSpPr>
          <p:spPr bwMode="auto">
            <a:xfrm>
              <a:off x="7643834" y="4429132"/>
              <a:ext cx="10080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C00000"/>
                  </a:solidFill>
                </a:rPr>
                <a:t>25&lt;50</a:t>
              </a:r>
            </a:p>
            <a:p>
              <a:r>
                <a:rPr lang="zh-CN" altLang="en-US" sz="2000" b="1">
                  <a:solidFill>
                    <a:srgbClr val="C00000"/>
                  </a:solidFill>
                  <a:ea typeface="楷体_GB2312" pitchFamily="49" charset="-122"/>
                </a:rPr>
                <a:t>不是最优解</a:t>
              </a:r>
            </a:p>
          </p:txBody>
        </p:sp>
      </p:grpSp>
      <p:sp>
        <p:nvSpPr>
          <p:cNvPr id="73" name="Freeform 134"/>
          <p:cNvSpPr>
            <a:spLocks/>
          </p:cNvSpPr>
          <p:nvPr/>
        </p:nvSpPr>
        <p:spPr bwMode="auto">
          <a:xfrm rot="-410044">
            <a:off x="5618163" y="3643313"/>
            <a:ext cx="1882775" cy="623887"/>
          </a:xfrm>
          <a:custGeom>
            <a:avLst/>
            <a:gdLst>
              <a:gd name="T0" fmla="*/ 1225 w 1429"/>
              <a:gd name="T1" fmla="*/ 159 h 159"/>
              <a:gd name="T2" fmla="*/ 1225 w 1429"/>
              <a:gd name="T3" fmla="*/ 23 h 159"/>
              <a:gd name="T4" fmla="*/ 0 w 1429"/>
              <a:gd name="T5" fmla="*/ 2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4" name="直接连接符 73"/>
          <p:cNvCxnSpPr>
            <a:cxnSpLocks noChangeShapeType="1"/>
            <a:stCxn id="0" idx="6"/>
            <a:endCxn id="0" idx="2"/>
          </p:cNvCxnSpPr>
          <p:nvPr/>
        </p:nvCxnSpPr>
        <p:spPr bwMode="auto">
          <a:xfrm>
            <a:off x="5619750" y="4016375"/>
            <a:ext cx="1381125" cy="5953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8" name="Freeform 86"/>
          <p:cNvSpPr>
            <a:spLocks/>
          </p:cNvSpPr>
          <p:nvPr/>
        </p:nvSpPr>
        <p:spPr bwMode="auto">
          <a:xfrm>
            <a:off x="5643563" y="3281363"/>
            <a:ext cx="360362" cy="433387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Oval 100"/>
          <p:cNvSpPr>
            <a:spLocks noChangeArrowheads="1"/>
          </p:cNvSpPr>
          <p:nvPr/>
        </p:nvSpPr>
        <p:spPr bwMode="auto">
          <a:xfrm>
            <a:off x="8072462" y="3429000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G</a:t>
            </a:r>
          </a:p>
        </p:txBody>
      </p:sp>
      <p:cxnSp>
        <p:nvCxnSpPr>
          <p:cNvPr id="93" name="直接连接符 92"/>
          <p:cNvCxnSpPr>
            <a:cxnSpLocks noChangeShapeType="1"/>
            <a:endCxn id="0" idx="2"/>
          </p:cNvCxnSpPr>
          <p:nvPr/>
        </p:nvCxnSpPr>
        <p:spPr bwMode="auto">
          <a:xfrm>
            <a:off x="5857875" y="3143250"/>
            <a:ext cx="2214563" cy="611188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mtClean="0"/>
              <a:t>扩展到</a:t>
            </a:r>
            <a:r>
              <a:rPr lang="en-US" altLang="zh-CN" smtClean="0"/>
              <a:t>G</a:t>
            </a:r>
            <a:r>
              <a:rPr lang="zh-CN" altLang="en-US" smtClean="0"/>
              <a:t>以后</a:t>
            </a:r>
            <a:r>
              <a:rPr lang="en-US" altLang="zh-CN" smtClean="0"/>
              <a:t>……</a:t>
            </a:r>
          </a:p>
          <a:p>
            <a:pPr lvl="3"/>
            <a:r>
              <a:rPr lang="en-US" altLang="zh-CN" smtClean="0"/>
              <a:t>Cr=30</a:t>
            </a:r>
            <a:r>
              <a:rPr lang="zh-CN" altLang="en-US" smtClean="0"/>
              <a:t>，</a:t>
            </a:r>
            <a:r>
              <a:rPr lang="en-US" altLang="zh-CN" smtClean="0"/>
              <a:t>V=0</a:t>
            </a:r>
            <a:r>
              <a:rPr lang="zh-CN" altLang="en-US" smtClean="0"/>
              <a:t>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活结点为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G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为当前扩展结点</a:t>
            </a:r>
          </a:p>
          <a:p>
            <a:pPr lvl="3"/>
            <a:r>
              <a:rPr lang="zh-CN" altLang="en-US" smtClean="0"/>
              <a:t>扩展</a:t>
            </a:r>
            <a:r>
              <a:rPr lang="en-US" altLang="zh-CN" smtClean="0"/>
              <a:t>G</a:t>
            </a:r>
            <a:r>
              <a:rPr lang="zh-CN" altLang="en-US" smtClean="0"/>
              <a:t>，先到达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是叶结点，且</a:t>
            </a:r>
            <a:r>
              <a:rPr lang="en-US" altLang="zh-CN" smtClean="0"/>
              <a:t>25&lt;50</a:t>
            </a:r>
            <a:r>
              <a:rPr lang="zh-CN" altLang="en-US" smtClean="0"/>
              <a:t>，不是最优解，又</a:t>
            </a:r>
            <a:r>
              <a:rPr lang="en-US" altLang="zh-CN" smtClean="0"/>
              <a:t>N</a:t>
            </a:r>
            <a:r>
              <a:rPr lang="zh-CN" altLang="en-US" smtClean="0"/>
              <a:t>不可扩展，返回到</a:t>
            </a:r>
            <a:r>
              <a:rPr lang="en-US" altLang="zh-CN" smtClean="0"/>
              <a:t>G</a:t>
            </a:r>
          </a:p>
          <a:p>
            <a:pPr lvl="3"/>
            <a:r>
              <a:rPr lang="zh-CN" altLang="en-US" smtClean="0"/>
              <a:t>再扩展</a:t>
            </a:r>
            <a:r>
              <a:rPr lang="en-US" altLang="zh-CN" smtClean="0"/>
              <a:t>G</a:t>
            </a:r>
            <a:r>
              <a:rPr lang="zh-CN" altLang="en-US" smtClean="0"/>
              <a:t>到达</a:t>
            </a:r>
            <a:r>
              <a:rPr lang="en-US" altLang="zh-CN" smtClean="0"/>
              <a:t>O</a:t>
            </a:r>
            <a:r>
              <a:rPr lang="zh-CN" altLang="en-US" smtClean="0"/>
              <a:t>，</a:t>
            </a:r>
            <a:r>
              <a:rPr lang="en-US" altLang="zh-CN" smtClean="0"/>
              <a:t>O</a:t>
            </a:r>
            <a:r>
              <a:rPr lang="zh-CN" altLang="en-US" smtClean="0"/>
              <a:t>是叶结点，且</a:t>
            </a:r>
            <a:r>
              <a:rPr lang="en-US" altLang="zh-CN" smtClean="0"/>
              <a:t>0&lt;50</a:t>
            </a:r>
            <a:r>
              <a:rPr lang="zh-CN" altLang="en-US" smtClean="0"/>
              <a:t>，不是最优解，又</a:t>
            </a:r>
            <a:r>
              <a:rPr lang="en-US" altLang="zh-CN" smtClean="0"/>
              <a:t>O</a:t>
            </a:r>
            <a:r>
              <a:rPr lang="zh-CN" altLang="en-US" smtClean="0"/>
              <a:t>不可扩展，返回到</a:t>
            </a:r>
            <a:r>
              <a:rPr lang="en-US" altLang="zh-CN" smtClean="0"/>
              <a:t>G</a:t>
            </a:r>
          </a:p>
          <a:p>
            <a:pPr lvl="3"/>
            <a:r>
              <a:rPr lang="en-US" altLang="zh-CN" smtClean="0"/>
              <a:t>G</a:t>
            </a:r>
            <a:r>
              <a:rPr lang="zh-CN" altLang="en-US" smtClean="0"/>
              <a:t>没有可扩展结点，成为死结点，返回到</a:t>
            </a:r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C</a:t>
            </a:r>
            <a:r>
              <a:rPr lang="zh-CN" altLang="en-US" smtClean="0"/>
              <a:t>没有可扩展结点，成为死结点，返回到</a:t>
            </a:r>
            <a:r>
              <a:rPr lang="en-US" altLang="zh-CN" smtClean="0"/>
              <a:t>A</a:t>
            </a:r>
          </a:p>
          <a:p>
            <a:pPr lvl="3"/>
            <a:r>
              <a:rPr lang="en-US" altLang="zh-CN" smtClean="0"/>
              <a:t>A</a:t>
            </a:r>
            <a:r>
              <a:rPr lang="zh-CN" altLang="en-US" smtClean="0"/>
              <a:t>没有可扩展结点，成为死结点，</a:t>
            </a:r>
            <a:r>
              <a:rPr lang="zh-CN" altLang="en-US" smtClean="0">
                <a:solidFill>
                  <a:srgbClr val="FF0000"/>
                </a:solidFill>
              </a:rPr>
              <a:t>算法结束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/>
            <a:r>
              <a:rPr lang="zh-CN" altLang="en-US" smtClean="0"/>
              <a:t>最优解</a:t>
            </a:r>
            <a:r>
              <a:rPr lang="en-US" altLang="zh-CN" smtClean="0">
                <a:solidFill>
                  <a:srgbClr val="FF0000"/>
                </a:solidFill>
              </a:rPr>
              <a:t>X=(0,1,1)</a:t>
            </a:r>
            <a:r>
              <a:rPr lang="zh-CN" altLang="en-US" smtClean="0"/>
              <a:t>，最优值</a:t>
            </a:r>
            <a:r>
              <a:rPr lang="en-US" altLang="zh-CN" smtClean="0">
                <a:solidFill>
                  <a:srgbClr val="FF0000"/>
                </a:solidFill>
              </a:rPr>
              <a:t>50</a:t>
            </a:r>
            <a:r>
              <a:rPr lang="zh-CN" altLang="en-US" smtClean="0"/>
              <a:t>。</a:t>
            </a:r>
          </a:p>
        </p:txBody>
      </p:sp>
      <p:pic>
        <p:nvPicPr>
          <p:cNvPr id="24580" name="Picture 1" descr="D:\Temp\Temporary Internet Files\Content.IE5\0CU2I1O4\MCj029597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0"/>
            <a:ext cx="2500312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YaheiHHLD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b="1" dirty="0" smtClean="0">
            <a:solidFill>
              <a:schemeClr val="bg1"/>
            </a:solidFill>
            <a:ea typeface="YaHei Consolas" pitchFamily="49" charset="-122"/>
            <a:cs typeface="Times New Roman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实践教学参考题目</Template>
  <TotalTime>3096</TotalTime>
  <Words>539</Words>
  <Application>Microsoft Office PowerPoint</Application>
  <PresentationFormat>全屏显示(4:3)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Blends</vt:lpstr>
      <vt:lpstr>Visio</vt:lpstr>
      <vt:lpstr>7.1 回溯法的算法框架</vt:lpstr>
      <vt:lpstr>7.1 回溯法的算法框架</vt:lpstr>
      <vt:lpstr>7.1 回溯法的算法框架</vt:lpstr>
      <vt:lpstr>7.1 回溯法的算法框架</vt:lpstr>
      <vt:lpstr>7.1 回溯法的算法框架</vt:lpstr>
      <vt:lpstr>7.1 回溯法的算法框架</vt:lpstr>
      <vt:lpstr>7.1 回溯法的算法框架</vt:lpstr>
      <vt:lpstr>7.1 回溯法的算法框架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回溯法</dc:title>
  <dc:creator>Administrator</dc:creator>
  <cp:lastModifiedBy>qshua</cp:lastModifiedBy>
  <cp:revision>329</cp:revision>
  <dcterms:created xsi:type="dcterms:W3CDTF">2009-05-30T14:16:28Z</dcterms:created>
  <dcterms:modified xsi:type="dcterms:W3CDTF">2016-11-30T18:44:27Z</dcterms:modified>
</cp:coreProperties>
</file>