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1" r:id="rId3"/>
    <p:sldMasterId id="2147483702" r:id="rId4"/>
    <p:sldMasterId id="2147483703" r:id="rId5"/>
    <p:sldMasterId id="2147483715" r:id="rId6"/>
  </p:sldMasterIdLst>
  <p:sldIdLst>
    <p:sldId id="257" r:id="rId7"/>
    <p:sldId id="258" r:id="rId8"/>
    <p:sldId id="259" r:id="rId9"/>
    <p:sldId id="260" r:id="rId10"/>
    <p:sldId id="261" r:id="rId11"/>
    <p:sldId id="262" r:id="rId12"/>
    <p:sldId id="263" r:id="rId13"/>
    <p:sldId id="264" r:id="rId14"/>
    <p:sldId id="265" r:id="rId15"/>
    <p:sldId id="266" r:id="rId16"/>
    <p:sldId id="267" r:id="rId17"/>
    <p:sldId id="269"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2" d="100"/>
          <a:sy n="82" d="100"/>
        </p:scale>
        <p:origin x="1459"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619">
                <a:solidFill>
                  <a:schemeClr val="bg1"/>
                </a:solidFill>
              </a:defRPr>
            </a:lvl1pPr>
          </a:lstStyle>
          <a:p>
            <a:fld id="{015B7635-705B-4E6E-A9E8-FF9E1B845D49}" type="slidenum">
              <a:rPr lang="en-US" smtClean="0"/>
              <a:t>‹#›</a:t>
            </a:fld>
            <a:endParaRPr lang="en-US"/>
          </a:p>
        </p:txBody>
      </p:sp>
      <p:sp>
        <p:nvSpPr>
          <p:cNvPr id="3" name="Rectangle 2"/>
          <p:cNvSpPr/>
          <p:nvPr/>
        </p:nvSpPr>
        <p:spPr>
          <a:xfrm>
            <a:off x="435431"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350">
                <a:solidFill>
                  <a:srgbClr val="F47206"/>
                </a:solidFill>
                <a:latin typeface="Myriad Pro" pitchFamily="34" charset="0"/>
              </a:defRPr>
            </a:lvl1pPr>
          </a:lstStyle>
          <a:p>
            <a:r>
              <a:rPr lang="en-US" dirty="0"/>
              <a:t>CLICK TO EDIT MASTER TITLE STYLE</a:t>
            </a:r>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3" y="1"/>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
        <p:nvSpPr>
          <p:cNvPr id="13" name="Content Placeholder 2"/>
          <p:cNvSpPr>
            <a:spLocks noGrp="1"/>
          </p:cNvSpPr>
          <p:nvPr>
            <p:ph idx="1"/>
          </p:nvPr>
        </p:nvSpPr>
        <p:spPr>
          <a:xfrm>
            <a:off x="830181" y="1191126"/>
            <a:ext cx="7772399" cy="4872790"/>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724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0131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766780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18782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992010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917450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208329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76046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623146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0406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36596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619">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5"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idx="1"/>
          </p:nvPr>
        </p:nvSpPr>
        <p:spPr>
          <a:xfrm>
            <a:off x="830181" y="1191126"/>
            <a:ext cx="7772399" cy="4872790"/>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txBox="1">
            <a:spLocks/>
          </p:cNvSpPr>
          <p:nvPr userDrawn="1"/>
        </p:nvSpPr>
        <p:spPr>
          <a:xfrm>
            <a:off x="2225843" y="1"/>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Tree>
    <p:extLst>
      <p:ext uri="{BB962C8B-B14F-4D97-AF65-F5344CB8AC3E}">
        <p14:creationId xmlns:p14="http://schemas.microsoft.com/office/powerpoint/2010/main" val="2410817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015B7635-705B-4E6E-A9E8-FF9E1B845D49}"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a:t>CLICK TO EDIT MASTER TITLE STYLE</a:t>
            </a:r>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3211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6313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90106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50451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5797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5B7635-705B-4E6E-A9E8-FF9E1B845D49}"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3585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015B7635-705B-4E6E-A9E8-FF9E1B845D49}" type="slidenum">
              <a:rPr lang="en-US" smtClean="0"/>
              <a:t>‹#›</a:t>
            </a:fld>
            <a:endParaRPr lang="en-US"/>
          </a:p>
        </p:txBody>
      </p:sp>
    </p:spTree>
    <p:extLst>
      <p:ext uri="{BB962C8B-B14F-4D97-AF65-F5344CB8AC3E}">
        <p14:creationId xmlns:p14="http://schemas.microsoft.com/office/powerpoint/2010/main" val="1719857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DDB03835-4F96-4ECE-AD21-6F656C805E03}" type="datetimeFigureOut">
              <a:rPr lang="en-US" smtClean="0"/>
              <a:t>5/7/2024</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Tree>
    <p:extLst>
      <p:ext uri="{BB962C8B-B14F-4D97-AF65-F5344CB8AC3E}">
        <p14:creationId xmlns:p14="http://schemas.microsoft.com/office/powerpoint/2010/main" val="5405459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8655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780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619">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5"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2225843" y="1"/>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
        <p:nvSpPr>
          <p:cNvPr id="13" name="Content Placeholder 2"/>
          <p:cNvSpPr>
            <a:spLocks noGrp="1"/>
          </p:cNvSpPr>
          <p:nvPr>
            <p:ph idx="1"/>
          </p:nvPr>
        </p:nvSpPr>
        <p:spPr>
          <a:xfrm>
            <a:off x="830181" y="1191126"/>
            <a:ext cx="7772399" cy="4872790"/>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55120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82517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6216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6835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67276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48304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24513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8834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3720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4828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488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619">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5"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
        <p:nvSpPr>
          <p:cNvPr id="13"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8140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448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9974545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8045945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5099272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1783530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3119903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783733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1932225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1369686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2050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619">
                <a:solidFill>
                  <a:srgbClr val="F85B14"/>
                </a:solidFill>
              </a:defRPr>
            </a:lvl1pPr>
          </a:lstStyle>
          <a:p>
            <a:fld id="{015B7635-705B-4E6E-A9E8-FF9E1B845D49}"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5"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
        <p:nvSpPr>
          <p:cNvPr id="16"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21912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765591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1268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7081826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324813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5/7/2024</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04976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5/7/2024</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333581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5/7/2024</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1758053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5/7/2024</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1978889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5/7/2024</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2329916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5/7/2024</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63860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5B7635-705B-4E6E-A9E8-FF9E1B845D49}"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5"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
        <p:nvSpPr>
          <p:cNvPr id="12"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84741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119479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5/7/2024</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07978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1" y="2514601"/>
            <a:ext cx="6686549" cy="2262781"/>
          </a:xfrm>
          <a:prstGeom prst="rect">
            <a:avLst/>
          </a:prstGeom>
        </p:spPr>
        <p:txBody>
          <a:bodyPr anchor="b">
            <a:normAutofit/>
          </a:bodyPr>
          <a:lstStyle>
            <a:lvl1pPr>
              <a:defRPr sz="3038"/>
            </a:lvl1pPr>
          </a:lstStyle>
          <a:p>
            <a:r>
              <a:rPr lang="en-US"/>
              <a:t>Click to edit Master title style</a:t>
            </a:r>
            <a:endParaRPr lang="en-US" dirty="0"/>
          </a:p>
        </p:txBody>
      </p:sp>
      <p:sp>
        <p:nvSpPr>
          <p:cNvPr id="3" name="Subtitle 2"/>
          <p:cNvSpPr>
            <a:spLocks noGrp="1"/>
          </p:cNvSpPr>
          <p:nvPr>
            <p:ph type="subTitle" idx="1"/>
          </p:nvPr>
        </p:nvSpPr>
        <p:spPr>
          <a:xfrm>
            <a:off x="1941911" y="4777382"/>
            <a:ext cx="6686549" cy="1126283"/>
          </a:xfrm>
          <a:prstGeom prst="rect">
            <a:avLst/>
          </a:prstGeom>
        </p:spPr>
        <p:txBody>
          <a:bodyPr anchor="t"/>
          <a:lstStyle>
            <a:lvl1pPr marL="0" indent="0" algn="l">
              <a:buNone/>
              <a:defRPr>
                <a:solidFill>
                  <a:schemeClr val="tx1">
                    <a:lumMod val="65000"/>
                    <a:lumOff val="3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1941911" y="6135811"/>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1" y="4529543"/>
            <a:ext cx="584825" cy="365125"/>
          </a:xfrm>
        </p:spPr>
        <p:txBody>
          <a:bodyPr/>
          <a:lstStyle/>
          <a:p>
            <a:fld id="{015B7635-705B-4E6E-A9E8-FF9E1B845D49}" type="slidenum">
              <a:rPr lang="en-US" smtClean="0"/>
              <a:t>‹#›</a:t>
            </a:fld>
            <a:endParaRPr lang="en-US"/>
          </a:p>
        </p:txBody>
      </p:sp>
    </p:spTree>
    <p:extLst>
      <p:ext uri="{BB962C8B-B14F-4D97-AF65-F5344CB8AC3E}">
        <p14:creationId xmlns:p14="http://schemas.microsoft.com/office/powerpoint/2010/main" val="48485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5/7/2024</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1389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4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4.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3.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2.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2.pn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4.jp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2.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619">
                <a:solidFill>
                  <a:schemeClr val="bg1"/>
                </a:solidFill>
              </a:defRPr>
            </a:lvl1pPr>
          </a:lstStyle>
          <a:p>
            <a:fld id="{015B7635-705B-4E6E-A9E8-FF9E1B845D49}"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9"/>
            <a:ext cx="6705600" cy="688975"/>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025"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3" y="166911"/>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2700" dirty="0"/>
          </a:p>
        </p:txBody>
      </p:sp>
    </p:spTree>
    <p:extLst>
      <p:ext uri="{BB962C8B-B14F-4D97-AF65-F5344CB8AC3E}">
        <p14:creationId xmlns:p14="http://schemas.microsoft.com/office/powerpoint/2010/main" val="3303743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ctr" defTabSz="514350" rtl="0" eaLnBrk="1" latinLnBrk="0" hangingPunct="1">
        <a:spcBef>
          <a:spcPct val="0"/>
        </a:spcBef>
        <a:buNone/>
        <a:defRPr sz="1125" b="1" kern="1200">
          <a:solidFill>
            <a:srgbClr val="0066B2"/>
          </a:solidFill>
          <a:latin typeface="Myriad Pro" pitchFamily="34" charset="0"/>
          <a:ea typeface="+mj-ea"/>
          <a:cs typeface="+mj-cs"/>
        </a:defRPr>
      </a:lvl1pPr>
    </p:titleStyle>
    <p:bodyStyle>
      <a:lvl1pPr marL="192881" indent="-192881" algn="l" defTabSz="51435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6"/>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109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514350"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51435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015B7635-705B-4E6E-A9E8-FF9E1B845D49}"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21800525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619">
                <a:solidFill>
                  <a:schemeClr val="bg1"/>
                </a:solidFill>
              </a:defRPr>
            </a:lvl1pPr>
          </a:lstStyle>
          <a:p>
            <a:fld id="{06C0AFBF-85B7-4561-B61E-EA3AD430456B}"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9"/>
            <a:ext cx="6705600" cy="688975"/>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025"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3" y="166911"/>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2700" dirty="0"/>
          </a:p>
        </p:txBody>
      </p:sp>
    </p:spTree>
    <p:extLst>
      <p:ext uri="{BB962C8B-B14F-4D97-AF65-F5344CB8AC3E}">
        <p14:creationId xmlns:p14="http://schemas.microsoft.com/office/powerpoint/2010/main" val="813385807"/>
      </p:ext>
    </p:extLst>
  </p:cSld>
  <p:clrMap bg1="lt1" tx1="dk1" bg2="lt2" tx2="dk2" accent1="accent1" accent2="accent2" accent3="accent3" accent4="accent4" accent5="accent5" accent6="accent6" hlink="hlink" folHlink="folHlink"/>
  <p:txStyles>
    <p:titleStyle>
      <a:lvl1pPr algn="ctr" defTabSz="514350" rtl="0" eaLnBrk="1" latinLnBrk="0" hangingPunct="1">
        <a:spcBef>
          <a:spcPct val="0"/>
        </a:spcBef>
        <a:buNone/>
        <a:defRPr sz="1125" b="1" kern="1200">
          <a:solidFill>
            <a:srgbClr val="0066B2"/>
          </a:solidFill>
          <a:latin typeface="Myriad Pro" pitchFamily="34" charset="0"/>
          <a:ea typeface="+mj-ea"/>
          <a:cs typeface="+mj-cs"/>
        </a:defRPr>
      </a:lvl1pPr>
    </p:titleStyle>
    <p:bodyStyle>
      <a:lvl1pPr marL="192881" indent="-192881" algn="l" defTabSz="51435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6"/>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64394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defTabSz="514350"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51435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152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1394" y="1867903"/>
            <a:ext cx="5762768" cy="2237873"/>
          </a:xfrm>
        </p:spPr>
        <p:txBody>
          <a:bodyPr>
            <a:normAutofit fontScale="90000"/>
          </a:bodyPr>
          <a:lstStyle/>
          <a:p>
            <a:pPr algn="ctr"/>
            <a:r>
              <a:rPr lang="en-US"/>
              <a:t>CHAPTER 3</a:t>
            </a:r>
            <a:br>
              <a:rPr lang="en-US"/>
            </a:br>
            <a:r>
              <a:rPr lang="en-US"/>
              <a:t> Requirements engineering good practices </a:t>
            </a:r>
            <a:endParaRPr lang="en-US" sz="3000" i="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1821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Review the requirements</a:t>
            </a:r>
          </a:p>
          <a:p>
            <a:r>
              <a:rPr lang="en-US"/>
              <a:t>Test the requirements </a:t>
            </a:r>
          </a:p>
          <a:p>
            <a:r>
              <a:rPr lang="en-US"/>
              <a:t>Define acceptance criteria </a:t>
            </a:r>
          </a:p>
          <a:p>
            <a:r>
              <a:rPr lang="en-US"/>
              <a:t>Simulate the requirements </a:t>
            </a:r>
          </a:p>
        </p:txBody>
      </p:sp>
      <p:sp>
        <p:nvSpPr>
          <p:cNvPr id="2" name="Title 1"/>
          <p:cNvSpPr>
            <a:spLocks noGrp="1"/>
          </p:cNvSpPr>
          <p:nvPr>
            <p:ph type="title" idx="4294967295"/>
          </p:nvPr>
        </p:nvSpPr>
        <p:spPr>
          <a:xfrm>
            <a:off x="2223754" y="251744"/>
            <a:ext cx="6811962" cy="1050925"/>
          </a:xfrm>
          <a:prstGeom prst="rect">
            <a:avLst/>
          </a:prstGeom>
        </p:spPr>
        <p:txBody>
          <a:bodyPr>
            <a:noAutofit/>
          </a:bodyPr>
          <a:lstStyle/>
          <a:p>
            <a:r>
              <a:rPr lang="en-US" sz="3200"/>
              <a:t> Requirements validation</a:t>
            </a:r>
            <a:br>
              <a:rPr lang="en-US" sz="3200"/>
            </a:br>
            <a:endParaRPr lang="en-US" sz="3200"/>
          </a:p>
        </p:txBody>
      </p:sp>
    </p:spTree>
    <p:extLst>
      <p:ext uri="{BB962C8B-B14F-4D97-AF65-F5344CB8AC3E}">
        <p14:creationId xmlns:p14="http://schemas.microsoft.com/office/powerpoint/2010/main" val="129270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894" y="1242512"/>
            <a:ext cx="7760369" cy="4812632"/>
          </a:xfrm>
          <a:prstGeom prst="rect">
            <a:avLst/>
          </a:prstGeom>
        </p:spPr>
        <p:txBody>
          <a:bodyPr>
            <a:normAutofit/>
          </a:bodyPr>
          <a:lstStyle/>
          <a:p>
            <a:r>
              <a:rPr lang="en-US"/>
              <a:t>Establish a requirements change control process </a:t>
            </a:r>
          </a:p>
          <a:p>
            <a:r>
              <a:rPr lang="en-US"/>
              <a:t>Perform impact analysis on requirements changes </a:t>
            </a:r>
          </a:p>
          <a:p>
            <a:r>
              <a:rPr lang="en-US"/>
              <a:t>Establish baselines and control versions of requirements sets </a:t>
            </a:r>
          </a:p>
          <a:p>
            <a:r>
              <a:rPr lang="en-US"/>
              <a:t>Maintain a history of requirements changes </a:t>
            </a:r>
          </a:p>
          <a:p>
            <a:r>
              <a:rPr lang="en-US"/>
              <a:t>Track the status of each requirement </a:t>
            </a:r>
          </a:p>
          <a:p>
            <a:r>
              <a:rPr lang="en-US"/>
              <a:t>Track requirements issues </a:t>
            </a:r>
          </a:p>
          <a:p>
            <a:r>
              <a:rPr lang="en-US"/>
              <a:t>Maintain a requirements traceability matrix </a:t>
            </a:r>
          </a:p>
          <a:p>
            <a:r>
              <a:rPr lang="en-US"/>
              <a:t>Use a requirements management tool </a:t>
            </a:r>
          </a:p>
        </p:txBody>
      </p:sp>
      <p:sp>
        <p:nvSpPr>
          <p:cNvPr id="2" name="Title 1"/>
          <p:cNvSpPr>
            <a:spLocks noGrp="1"/>
          </p:cNvSpPr>
          <p:nvPr>
            <p:ph type="title" idx="4294967295"/>
          </p:nvPr>
        </p:nvSpPr>
        <p:spPr>
          <a:xfrm>
            <a:off x="2225843" y="191587"/>
            <a:ext cx="6811962" cy="1050925"/>
          </a:xfrm>
          <a:prstGeom prst="rect">
            <a:avLst/>
          </a:prstGeom>
        </p:spPr>
        <p:txBody>
          <a:bodyPr>
            <a:noAutofit/>
          </a:bodyPr>
          <a:lstStyle/>
          <a:p>
            <a:r>
              <a:rPr lang="en-US" sz="3200"/>
              <a:t> Requirements management</a:t>
            </a:r>
            <a:br>
              <a:rPr lang="en-US" sz="3200"/>
            </a:br>
            <a:endParaRPr lang="en-US" sz="3200"/>
          </a:p>
        </p:txBody>
      </p:sp>
    </p:spTree>
    <p:extLst>
      <p:ext uri="{BB962C8B-B14F-4D97-AF65-F5344CB8AC3E}">
        <p14:creationId xmlns:p14="http://schemas.microsoft.com/office/powerpoint/2010/main" val="203492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958" y="1395663"/>
            <a:ext cx="7652084" cy="4896853"/>
          </a:xfrm>
          <a:prstGeom prst="rect">
            <a:avLst/>
          </a:prstGeom>
        </p:spPr>
        <p:txBody>
          <a:bodyPr>
            <a:normAutofit fontScale="92500" lnSpcReduction="20000"/>
          </a:bodyPr>
          <a:lstStyle/>
          <a:p>
            <a:r>
              <a:rPr lang="en-US"/>
              <a:t>Select an appropriate software development life cycle </a:t>
            </a:r>
          </a:p>
          <a:p>
            <a:r>
              <a:rPr lang="en-US"/>
              <a:t>Plan requirements approach</a:t>
            </a:r>
          </a:p>
          <a:p>
            <a:r>
              <a:rPr lang="en-US"/>
              <a:t>Estimate requirements effort </a:t>
            </a:r>
          </a:p>
          <a:p>
            <a:r>
              <a:rPr lang="en-US"/>
              <a:t>Base project plans on requirements</a:t>
            </a:r>
          </a:p>
          <a:p>
            <a:r>
              <a:rPr lang="en-US"/>
              <a:t>Identify requirements decision makers </a:t>
            </a:r>
          </a:p>
          <a:p>
            <a:r>
              <a:rPr lang="en-US"/>
              <a:t>Renegotiate project commitments when requirements change </a:t>
            </a:r>
          </a:p>
          <a:p>
            <a:r>
              <a:rPr lang="en-US"/>
              <a:t>Analyze, document, and manage requirements-related risks</a:t>
            </a:r>
          </a:p>
          <a:p>
            <a:r>
              <a:rPr lang="en-US"/>
              <a:t>Track the effort spent on requirements </a:t>
            </a:r>
          </a:p>
          <a:p>
            <a:r>
              <a:rPr lang="en-US"/>
              <a:t>Review lessons learned regarding requirements on other projects </a:t>
            </a:r>
          </a:p>
        </p:txBody>
      </p:sp>
      <p:sp>
        <p:nvSpPr>
          <p:cNvPr id="2" name="Title 1"/>
          <p:cNvSpPr>
            <a:spLocks noGrp="1"/>
          </p:cNvSpPr>
          <p:nvPr>
            <p:ph type="title" idx="4294967295"/>
          </p:nvPr>
        </p:nvSpPr>
        <p:spPr>
          <a:xfrm>
            <a:off x="1959059" y="215650"/>
            <a:ext cx="6811962" cy="1050925"/>
          </a:xfrm>
          <a:prstGeom prst="rect">
            <a:avLst/>
          </a:prstGeom>
        </p:spPr>
        <p:txBody>
          <a:bodyPr>
            <a:noAutofit/>
          </a:bodyPr>
          <a:lstStyle/>
          <a:p>
            <a:r>
              <a:rPr lang="en-US" sz="3200"/>
              <a:t> Project management</a:t>
            </a:r>
            <a:br>
              <a:rPr lang="en-US" sz="3200"/>
            </a:br>
            <a:endParaRPr lang="en-US" sz="3200"/>
          </a:p>
        </p:txBody>
      </p:sp>
    </p:spTree>
    <p:extLst>
      <p:ext uri="{BB962C8B-B14F-4D97-AF65-F5344CB8AC3E}">
        <p14:creationId xmlns:p14="http://schemas.microsoft.com/office/powerpoint/2010/main" val="378299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Train business analysts </a:t>
            </a:r>
          </a:p>
          <a:p>
            <a:r>
              <a:rPr lang="en-US"/>
              <a:t>Educate stakeholders about requirements </a:t>
            </a:r>
          </a:p>
          <a:p>
            <a:r>
              <a:rPr lang="en-US"/>
              <a:t>Educate developers about the application domain </a:t>
            </a:r>
          </a:p>
          <a:p>
            <a:r>
              <a:rPr lang="en-US"/>
              <a:t>Define a requirements engineering process </a:t>
            </a:r>
          </a:p>
          <a:p>
            <a:r>
              <a:rPr lang="en-US"/>
              <a:t>Create a glossary </a:t>
            </a:r>
          </a:p>
        </p:txBody>
      </p:sp>
      <p:sp>
        <p:nvSpPr>
          <p:cNvPr id="2" name="Title 1"/>
          <p:cNvSpPr>
            <a:spLocks noGrp="1"/>
          </p:cNvSpPr>
          <p:nvPr>
            <p:ph type="title" idx="4294967295"/>
          </p:nvPr>
        </p:nvSpPr>
        <p:spPr>
          <a:xfrm>
            <a:off x="2031249" y="251744"/>
            <a:ext cx="6811962" cy="1050925"/>
          </a:xfrm>
          <a:prstGeom prst="rect">
            <a:avLst/>
          </a:prstGeom>
        </p:spPr>
        <p:txBody>
          <a:bodyPr/>
          <a:lstStyle/>
          <a:p>
            <a:r>
              <a:rPr lang="en-US" sz="3200"/>
              <a:t> Knowledge</a:t>
            </a:r>
          </a:p>
        </p:txBody>
      </p:sp>
    </p:spTree>
    <p:extLst>
      <p:ext uri="{BB962C8B-B14F-4D97-AF65-F5344CB8AC3E}">
        <p14:creationId xmlns:p14="http://schemas.microsoft.com/office/powerpoint/2010/main" val="257660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580" y="1010651"/>
            <a:ext cx="8181474" cy="4535905"/>
          </a:xfrm>
          <a:prstGeom prst="rect">
            <a:avLst/>
          </a:prstGeom>
        </p:spPr>
        <p:txBody>
          <a:bodyPr>
            <a:noAutofit/>
          </a:bodyPr>
          <a:lstStyle/>
          <a:p>
            <a:r>
              <a:rPr lang="en-US" sz="2200"/>
              <a:t>Student should enhance every stage in the requirement development process framework and how to implement these stages.</a:t>
            </a:r>
          </a:p>
          <a:p>
            <a:r>
              <a:rPr lang="en-US" sz="2200"/>
              <a:t>Student should obtain a wide range of good practice in software requirements to prepare for the next chapters</a:t>
            </a:r>
          </a:p>
          <a:p>
            <a:r>
              <a:rPr lang="en-US" sz="2200"/>
              <a:t>Need to help student understand these practices aren’t suitable for every situation, so use good judgment, common sense, and experience. Even the best practices need to be selected, applied, and adapted thoughtfully to appropriate situations by skilled business analysts. </a:t>
            </a:r>
          </a:p>
          <a:p>
            <a:r>
              <a:rPr lang="en-US" sz="2200"/>
              <a:t>Student must enhance that different practices might be most appropriate for understanding the requirements for different portions of a given project. </a:t>
            </a:r>
          </a:p>
          <a:p>
            <a:r>
              <a:rPr lang="en-US" sz="2200"/>
              <a:t>Use cases and user interface prototypes might help for the client side, whereas interface analysis is more valuable on the server side…etc.</a:t>
            </a:r>
          </a:p>
        </p:txBody>
      </p:sp>
      <p:sp>
        <p:nvSpPr>
          <p:cNvPr id="2" name="Title 1"/>
          <p:cNvSpPr>
            <a:spLocks noGrp="1"/>
          </p:cNvSpPr>
          <p:nvPr>
            <p:ph type="title" idx="4294967295"/>
          </p:nvPr>
        </p:nvSpPr>
        <p:spPr>
          <a:xfrm>
            <a:off x="1971091" y="323934"/>
            <a:ext cx="6811962" cy="1050925"/>
          </a:xfrm>
          <a:prstGeom prst="rect">
            <a:avLst/>
          </a:prstGeom>
        </p:spPr>
        <p:txBody>
          <a:bodyPr/>
          <a:lstStyle/>
          <a:p>
            <a:r>
              <a:rPr lang="en-US" sz="3200"/>
              <a:t>Objectives</a:t>
            </a:r>
          </a:p>
        </p:txBody>
      </p:sp>
    </p:spTree>
    <p:extLst>
      <p:ext uri="{BB962C8B-B14F-4D97-AF65-F5344CB8AC3E}">
        <p14:creationId xmlns:p14="http://schemas.microsoft.com/office/powerpoint/2010/main" val="102149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716" y="1347538"/>
            <a:ext cx="7291137" cy="4788568"/>
          </a:xfrm>
          <a:prstGeom prst="rect">
            <a:avLst/>
          </a:prstGeom>
        </p:spPr>
        <p:txBody>
          <a:bodyPr>
            <a:normAutofit/>
          </a:bodyPr>
          <a:lstStyle/>
          <a:p>
            <a:pPr marL="342900" indent="-342900">
              <a:buFont typeface="+mj-lt"/>
              <a:buAutoNum type="arabicPeriod"/>
            </a:pPr>
            <a:r>
              <a:rPr lang="en-US"/>
              <a:t>Requirements engineering good practices</a:t>
            </a:r>
          </a:p>
          <a:p>
            <a:pPr marL="342900" indent="-342900">
              <a:buFont typeface="+mj-lt"/>
              <a:buAutoNum type="arabicPeriod"/>
            </a:pPr>
            <a:r>
              <a:rPr lang="en-US"/>
              <a:t>A requirements development process framework</a:t>
            </a:r>
          </a:p>
          <a:p>
            <a:pPr lvl="1" indent="-257175">
              <a:buFontTx/>
              <a:buChar char="-"/>
            </a:pPr>
            <a:r>
              <a:rPr lang="en-US"/>
              <a:t>Elicitation</a:t>
            </a:r>
          </a:p>
          <a:p>
            <a:pPr lvl="1" indent="-257175">
              <a:buFontTx/>
              <a:buChar char="-"/>
            </a:pPr>
            <a:r>
              <a:rPr lang="en-US"/>
              <a:t>Analysis</a:t>
            </a:r>
          </a:p>
          <a:p>
            <a:pPr lvl="1" indent="-257175">
              <a:buFontTx/>
              <a:buChar char="-"/>
            </a:pPr>
            <a:r>
              <a:rPr lang="en-US"/>
              <a:t>Specification</a:t>
            </a:r>
          </a:p>
          <a:p>
            <a:pPr lvl="1" indent="-257175">
              <a:buFontTx/>
              <a:buChar char="-"/>
            </a:pPr>
            <a:r>
              <a:rPr lang="en-US"/>
              <a:t>Validation</a:t>
            </a:r>
          </a:p>
          <a:p>
            <a:pPr marL="342900" indent="-342900">
              <a:buFont typeface="+mj-lt"/>
              <a:buAutoNum type="arabicPeriod"/>
            </a:pPr>
            <a:r>
              <a:rPr lang="en-US"/>
              <a:t>A representative requirements development process</a:t>
            </a:r>
          </a:p>
          <a:p>
            <a:pPr marL="342900" indent="-342900">
              <a:buFont typeface="+mj-lt"/>
              <a:buAutoNum type="arabicPeriod"/>
            </a:pPr>
            <a:r>
              <a:rPr lang="en-US"/>
              <a:t>Requirements management</a:t>
            </a:r>
          </a:p>
          <a:p>
            <a:pPr marL="342900" indent="-342900">
              <a:buFont typeface="+mj-lt"/>
              <a:buAutoNum type="arabicPeriod"/>
            </a:pPr>
            <a:endParaRPr lang="en-US"/>
          </a:p>
          <a:p>
            <a:pPr marL="342900" indent="-342900">
              <a:buFont typeface="+mj-lt"/>
              <a:buAutoNum type="arabicPeriod"/>
            </a:pPr>
            <a:endParaRPr lang="en-US"/>
          </a:p>
          <a:p>
            <a:pPr marL="342900" indent="-342900">
              <a:buFont typeface="+mj-lt"/>
              <a:buAutoNum type="arabicPeriod"/>
            </a:pPr>
            <a:endParaRPr lang="en-US"/>
          </a:p>
        </p:txBody>
      </p:sp>
      <p:sp>
        <p:nvSpPr>
          <p:cNvPr id="2" name="Title 1"/>
          <p:cNvSpPr>
            <a:spLocks noGrp="1"/>
          </p:cNvSpPr>
          <p:nvPr>
            <p:ph type="title" idx="4294967295"/>
          </p:nvPr>
        </p:nvSpPr>
        <p:spPr>
          <a:xfrm>
            <a:off x="2607506" y="-156412"/>
            <a:ext cx="5291137" cy="694991"/>
          </a:xfrm>
          <a:prstGeom prst="rect">
            <a:avLst/>
          </a:prstGeom>
        </p:spPr>
        <p:txBody>
          <a:bodyPr>
            <a:noAutofit/>
          </a:bodyPr>
          <a:lstStyle/>
          <a:p>
            <a:br>
              <a:rPr lang="en-US" sz="3200"/>
            </a:br>
            <a:r>
              <a:rPr lang="en-US" sz="3200"/>
              <a:t>Contents</a:t>
            </a:r>
            <a:br>
              <a:rPr lang="en-US" sz="3200"/>
            </a:br>
            <a:endParaRPr lang="en-US" sz="3200"/>
          </a:p>
        </p:txBody>
      </p:sp>
    </p:spTree>
    <p:extLst>
      <p:ext uri="{BB962C8B-B14F-4D97-AF65-F5344CB8AC3E}">
        <p14:creationId xmlns:p14="http://schemas.microsoft.com/office/powerpoint/2010/main" val="227471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76625" y="1123950"/>
            <a:ext cx="5667375" cy="736600"/>
          </a:xfrm>
          <a:prstGeom prst="rect">
            <a:avLst/>
          </a:prstGeom>
        </p:spPr>
        <p:txBody>
          <a:bodyPr>
            <a:normAutofit/>
          </a:bodyPr>
          <a:lstStyle/>
          <a:p>
            <a:pPr algn="ctr"/>
            <a:r>
              <a:rPr lang="en-US"/>
              <a:t> </a:t>
            </a:r>
          </a:p>
        </p:txBody>
      </p:sp>
      <p:pic>
        <p:nvPicPr>
          <p:cNvPr id="3" name="Picture 2"/>
          <p:cNvPicPr>
            <a:picLocks noChangeAspect="1"/>
          </p:cNvPicPr>
          <p:nvPr/>
        </p:nvPicPr>
        <p:blipFill>
          <a:blip r:embed="rId2"/>
          <a:stretch>
            <a:fillRect/>
          </a:stretch>
        </p:blipFill>
        <p:spPr>
          <a:xfrm>
            <a:off x="1311442" y="1039728"/>
            <a:ext cx="5606716" cy="3385623"/>
          </a:xfrm>
          <a:prstGeom prst="rect">
            <a:avLst/>
          </a:prstGeom>
        </p:spPr>
      </p:pic>
      <p:pic>
        <p:nvPicPr>
          <p:cNvPr id="5" name="Picture 4"/>
          <p:cNvPicPr>
            <a:picLocks noChangeAspect="1"/>
          </p:cNvPicPr>
          <p:nvPr/>
        </p:nvPicPr>
        <p:blipFill>
          <a:blip r:embed="rId3"/>
          <a:stretch>
            <a:fillRect/>
          </a:stretch>
        </p:blipFill>
        <p:spPr>
          <a:xfrm>
            <a:off x="1311442" y="4425351"/>
            <a:ext cx="5982418" cy="2185884"/>
          </a:xfrm>
          <a:prstGeom prst="rect">
            <a:avLst/>
          </a:prstGeom>
        </p:spPr>
      </p:pic>
      <p:sp>
        <p:nvSpPr>
          <p:cNvPr id="6" name="Title 1"/>
          <p:cNvSpPr txBox="1">
            <a:spLocks/>
          </p:cNvSpPr>
          <p:nvPr/>
        </p:nvSpPr>
        <p:spPr>
          <a:xfrm>
            <a:off x="2607506" y="0"/>
            <a:ext cx="6163515" cy="694991"/>
          </a:xfrm>
          <a:prstGeom prst="rect">
            <a:avLst/>
          </a:prstGeom>
        </p:spPr>
        <p:txBody>
          <a:bodyPr>
            <a:noAutofit/>
          </a:bodyPr>
          <a:lst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a:lstStyle>
          <a:p>
            <a:r>
              <a:rPr lang="en-US" sz="3200"/>
              <a:t>Requirements engineering</a:t>
            </a:r>
            <a:br>
              <a:rPr lang="en-US" sz="3200"/>
            </a:br>
            <a:r>
              <a:rPr lang="en-US" sz="3200"/>
              <a:t> good practices</a:t>
            </a:r>
          </a:p>
        </p:txBody>
      </p:sp>
      <p:sp>
        <p:nvSpPr>
          <p:cNvPr id="4" name="TextBox 3">
            <a:extLst>
              <a:ext uri="{FF2B5EF4-FFF2-40B4-BE49-F238E27FC236}">
                <a16:creationId xmlns:a16="http://schemas.microsoft.com/office/drawing/2014/main" id="{4E0287FE-618A-406A-54EC-70D16BD165A7}"/>
              </a:ext>
            </a:extLst>
          </p:cNvPr>
          <p:cNvSpPr txBox="1"/>
          <p:nvPr/>
        </p:nvSpPr>
        <p:spPr>
          <a:xfrm>
            <a:off x="4114800" y="2453951"/>
            <a:ext cx="1455576" cy="1015663"/>
          </a:xfrm>
          <a:prstGeom prst="rect">
            <a:avLst/>
          </a:prstGeom>
          <a:noFill/>
        </p:spPr>
        <p:txBody>
          <a:bodyPr wrap="square" rtlCol="0">
            <a:spAutoFit/>
          </a:bodyPr>
          <a:lstStyle/>
          <a:p>
            <a:r>
              <a:rPr lang="en-US" sz="1000"/>
              <a:t>Để ghi lại các yêu cầu trong tổ chức</a:t>
            </a:r>
          </a:p>
          <a:p>
            <a:endParaRPr lang="en-US" sz="1000"/>
          </a:p>
          <a:p>
            <a:r>
              <a:rPr lang="en-US" sz="1000"/>
              <a:t>Xđ nguồn gốc: đảm bảo các bên liên quan biết lý do tại sao </a:t>
            </a:r>
          </a:p>
        </p:txBody>
      </p:sp>
    </p:spTree>
    <p:extLst>
      <p:ext uri="{BB962C8B-B14F-4D97-AF65-F5344CB8AC3E}">
        <p14:creationId xmlns:p14="http://schemas.microsoft.com/office/powerpoint/2010/main" val="264041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29972" y="-12032"/>
            <a:ext cx="6811962" cy="831096"/>
          </a:xfrm>
          <a:prstGeom prst="rect">
            <a:avLst/>
          </a:prstGeom>
        </p:spPr>
        <p:txBody>
          <a:bodyPr>
            <a:noAutofit/>
          </a:bodyPr>
          <a:lstStyle/>
          <a:p>
            <a:r>
              <a:rPr lang="en-US" sz="3200"/>
              <a:t>A requirements development process framework</a:t>
            </a:r>
          </a:p>
        </p:txBody>
      </p:sp>
      <p:pic>
        <p:nvPicPr>
          <p:cNvPr id="4" name="Picture 3"/>
          <p:cNvPicPr>
            <a:picLocks noChangeAspect="1"/>
          </p:cNvPicPr>
          <p:nvPr/>
        </p:nvPicPr>
        <p:blipFill>
          <a:blip r:embed="rId2"/>
          <a:stretch>
            <a:fillRect/>
          </a:stretch>
        </p:blipFill>
        <p:spPr>
          <a:xfrm>
            <a:off x="841121" y="1491915"/>
            <a:ext cx="7393480" cy="2177716"/>
          </a:xfrm>
          <a:prstGeom prst="rect">
            <a:avLst/>
          </a:prstGeom>
        </p:spPr>
      </p:pic>
    </p:spTree>
    <p:extLst>
      <p:ext uri="{BB962C8B-B14F-4D97-AF65-F5344CB8AC3E}">
        <p14:creationId xmlns:p14="http://schemas.microsoft.com/office/powerpoint/2010/main" val="64867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2038" y="11113"/>
            <a:ext cx="6811962" cy="1050925"/>
          </a:xfrm>
          <a:prstGeom prst="rect">
            <a:avLst/>
          </a:prstGeom>
        </p:spPr>
        <p:txBody>
          <a:bodyPr>
            <a:noAutofit/>
          </a:bodyPr>
          <a:lstStyle/>
          <a:p>
            <a:pPr algn="ctr"/>
            <a:r>
              <a:rPr lang="en-US" sz="3200"/>
              <a:t>A representative requirements development process</a:t>
            </a:r>
          </a:p>
        </p:txBody>
      </p:sp>
      <p:pic>
        <p:nvPicPr>
          <p:cNvPr id="4" name="Picture 3"/>
          <p:cNvPicPr>
            <a:picLocks noChangeAspect="1"/>
          </p:cNvPicPr>
          <p:nvPr/>
        </p:nvPicPr>
        <p:blipFill>
          <a:blip r:embed="rId2"/>
          <a:stretch>
            <a:fillRect/>
          </a:stretch>
        </p:blipFill>
        <p:spPr>
          <a:xfrm>
            <a:off x="1118937" y="1107365"/>
            <a:ext cx="6990347" cy="5421324"/>
          </a:xfrm>
          <a:prstGeom prst="rect">
            <a:avLst/>
          </a:prstGeom>
        </p:spPr>
      </p:pic>
    </p:spTree>
    <p:extLst>
      <p:ext uri="{BB962C8B-B14F-4D97-AF65-F5344CB8AC3E}">
        <p14:creationId xmlns:p14="http://schemas.microsoft.com/office/powerpoint/2010/main" val="74927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432" y="1323475"/>
            <a:ext cx="7447547" cy="4969042"/>
          </a:xfrm>
          <a:prstGeom prst="rect">
            <a:avLst/>
          </a:prstGeom>
        </p:spPr>
        <p:txBody>
          <a:bodyPr>
            <a:normAutofit fontScale="77500" lnSpcReduction="20000"/>
          </a:bodyPr>
          <a:lstStyle/>
          <a:p>
            <a:r>
              <a:rPr lang="en-US"/>
              <a:t>Define product vision and project scope </a:t>
            </a:r>
          </a:p>
          <a:p>
            <a:r>
              <a:rPr lang="en-US"/>
              <a:t>Identify user classes and their characteristics </a:t>
            </a:r>
          </a:p>
          <a:p>
            <a:r>
              <a:rPr lang="en-US"/>
              <a:t>Select a product champion for each user class </a:t>
            </a:r>
          </a:p>
          <a:p>
            <a:r>
              <a:rPr lang="en-US"/>
              <a:t>Conduct focus groups with typical users </a:t>
            </a:r>
          </a:p>
          <a:p>
            <a:r>
              <a:rPr lang="en-US"/>
              <a:t>Work with user representatives to identify user requirements </a:t>
            </a:r>
          </a:p>
          <a:p>
            <a:r>
              <a:rPr lang="en-US"/>
              <a:t>Identify system events and responses </a:t>
            </a:r>
          </a:p>
          <a:p>
            <a:r>
              <a:rPr lang="en-US"/>
              <a:t>Hold elicitation interviews </a:t>
            </a:r>
          </a:p>
          <a:p>
            <a:r>
              <a:rPr lang="en-US"/>
              <a:t>Hold facilitated elicitation workshops </a:t>
            </a:r>
          </a:p>
          <a:p>
            <a:r>
              <a:rPr lang="en-US"/>
              <a:t>Observe users performing their jobs </a:t>
            </a:r>
          </a:p>
          <a:p>
            <a:r>
              <a:rPr lang="en-US"/>
              <a:t>Distribute questionnaires </a:t>
            </a:r>
          </a:p>
          <a:p>
            <a:r>
              <a:rPr lang="en-US"/>
              <a:t>Perform document analysis</a:t>
            </a:r>
          </a:p>
          <a:p>
            <a:r>
              <a:rPr lang="en-US"/>
              <a:t>Examine problem reports of current systems for requirement ideas</a:t>
            </a:r>
          </a:p>
          <a:p>
            <a:r>
              <a:rPr lang="en-US"/>
              <a:t>Reuse existing requirements </a:t>
            </a:r>
          </a:p>
        </p:txBody>
      </p:sp>
      <p:sp>
        <p:nvSpPr>
          <p:cNvPr id="2" name="Title 1"/>
          <p:cNvSpPr>
            <a:spLocks noGrp="1"/>
          </p:cNvSpPr>
          <p:nvPr>
            <p:ph type="title" idx="4294967295"/>
          </p:nvPr>
        </p:nvSpPr>
        <p:spPr>
          <a:xfrm>
            <a:off x="2332038" y="239714"/>
            <a:ext cx="6811962" cy="879224"/>
          </a:xfrm>
          <a:prstGeom prst="rect">
            <a:avLst/>
          </a:prstGeom>
        </p:spPr>
        <p:txBody>
          <a:bodyPr>
            <a:noAutofit/>
          </a:bodyPr>
          <a:lstStyle/>
          <a:p>
            <a:r>
              <a:rPr lang="en-US" sz="3200"/>
              <a:t> Requirements elicitation</a:t>
            </a:r>
            <a:br>
              <a:rPr lang="en-US" sz="3200"/>
            </a:br>
            <a:endParaRPr lang="en-US" sz="3200"/>
          </a:p>
        </p:txBody>
      </p:sp>
    </p:spTree>
    <p:extLst>
      <p:ext uri="{BB962C8B-B14F-4D97-AF65-F5344CB8AC3E}">
        <p14:creationId xmlns:p14="http://schemas.microsoft.com/office/powerpoint/2010/main" val="288623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8622" y="1290639"/>
            <a:ext cx="7351294" cy="4965782"/>
          </a:xfrm>
          <a:prstGeom prst="rect">
            <a:avLst/>
          </a:prstGeom>
        </p:spPr>
        <p:txBody>
          <a:bodyPr>
            <a:normAutofit/>
          </a:bodyPr>
          <a:lstStyle/>
          <a:p>
            <a:r>
              <a:rPr lang="en-US"/>
              <a:t>Model the application environment</a:t>
            </a:r>
          </a:p>
          <a:p>
            <a:r>
              <a:rPr lang="en-US"/>
              <a:t>Create user interface and technical prototypes </a:t>
            </a:r>
          </a:p>
          <a:p>
            <a:r>
              <a:rPr lang="en-US"/>
              <a:t>Analyze requirement feasibility </a:t>
            </a:r>
          </a:p>
          <a:p>
            <a:r>
              <a:rPr lang="en-US"/>
              <a:t>Prioritize the requirements </a:t>
            </a:r>
          </a:p>
          <a:p>
            <a:r>
              <a:rPr lang="en-US"/>
              <a:t>Create a data dictionary </a:t>
            </a:r>
          </a:p>
          <a:p>
            <a:r>
              <a:rPr lang="en-US"/>
              <a:t>Model the requirements </a:t>
            </a:r>
          </a:p>
          <a:p>
            <a:r>
              <a:rPr lang="en-US"/>
              <a:t>Analyze interfaces between your system and the outside world </a:t>
            </a:r>
          </a:p>
          <a:p>
            <a:r>
              <a:rPr lang="en-US"/>
              <a:t>Allocate requirements to subsystems </a:t>
            </a:r>
          </a:p>
          <a:p>
            <a:endParaRPr lang="en-US"/>
          </a:p>
        </p:txBody>
      </p:sp>
      <p:sp>
        <p:nvSpPr>
          <p:cNvPr id="2" name="Title 1"/>
          <p:cNvSpPr>
            <a:spLocks noGrp="1"/>
          </p:cNvSpPr>
          <p:nvPr>
            <p:ph type="title" idx="4294967295"/>
          </p:nvPr>
        </p:nvSpPr>
        <p:spPr>
          <a:xfrm>
            <a:off x="2225843" y="239713"/>
            <a:ext cx="6811962" cy="1050925"/>
          </a:xfrm>
          <a:prstGeom prst="rect">
            <a:avLst/>
          </a:prstGeom>
        </p:spPr>
        <p:txBody>
          <a:bodyPr>
            <a:noAutofit/>
          </a:bodyPr>
          <a:lstStyle/>
          <a:p>
            <a:r>
              <a:rPr lang="en-US" sz="3200"/>
              <a:t> Requirements analysis</a:t>
            </a:r>
            <a:br>
              <a:rPr lang="en-US" sz="3200"/>
            </a:br>
            <a:endParaRPr lang="en-US" sz="3200"/>
          </a:p>
        </p:txBody>
      </p:sp>
    </p:spTree>
    <p:extLst>
      <p:ext uri="{BB962C8B-B14F-4D97-AF65-F5344CB8AC3E}">
        <p14:creationId xmlns:p14="http://schemas.microsoft.com/office/powerpoint/2010/main" val="142428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Adopt requirement document templates </a:t>
            </a:r>
          </a:p>
          <a:p>
            <a:r>
              <a:rPr lang="en-US"/>
              <a:t>Identify requirement origins </a:t>
            </a:r>
          </a:p>
          <a:p>
            <a:r>
              <a:rPr lang="en-US"/>
              <a:t>Uniquely label each requirement </a:t>
            </a:r>
          </a:p>
          <a:p>
            <a:r>
              <a:rPr lang="en-US"/>
              <a:t>Record business rules </a:t>
            </a:r>
          </a:p>
          <a:p>
            <a:r>
              <a:rPr lang="en-US"/>
              <a:t>Specify nonfunctional requirements </a:t>
            </a:r>
          </a:p>
        </p:txBody>
      </p:sp>
      <p:sp>
        <p:nvSpPr>
          <p:cNvPr id="2" name="Title 1"/>
          <p:cNvSpPr>
            <a:spLocks noGrp="1"/>
          </p:cNvSpPr>
          <p:nvPr>
            <p:ph type="title" idx="4294967295"/>
          </p:nvPr>
        </p:nvSpPr>
        <p:spPr>
          <a:xfrm>
            <a:off x="2223754" y="263776"/>
            <a:ext cx="6811962" cy="1050925"/>
          </a:xfrm>
          <a:prstGeom prst="rect">
            <a:avLst/>
          </a:prstGeom>
        </p:spPr>
        <p:txBody>
          <a:bodyPr>
            <a:noAutofit/>
          </a:bodyPr>
          <a:lstStyle/>
          <a:p>
            <a:r>
              <a:rPr lang="en-US" sz="3200"/>
              <a:t> Requirements specification</a:t>
            </a:r>
            <a:br>
              <a:rPr lang="en-US" sz="3200"/>
            </a:br>
            <a:endParaRPr lang="en-US" sz="3200"/>
          </a:p>
        </p:txBody>
      </p:sp>
    </p:spTree>
    <p:extLst>
      <p:ext uri="{BB962C8B-B14F-4D97-AF65-F5344CB8AC3E}">
        <p14:creationId xmlns:p14="http://schemas.microsoft.com/office/powerpoint/2010/main" val="3198749708"/>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APTER_2.pptx" id="{74C1EA46-1327-488C-9FD8-F9FC7736EC48}" vid="{7C5ABE35-649B-4413-A76A-9E5F90A037F1}"/>
    </a:ext>
  </a:extLst>
</a:theme>
</file>

<file path=ppt/theme/theme4.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APTER_2.pptx" id="{74C1EA46-1327-488C-9FD8-F9FC7736EC48}" vid="{F1FD06C0-84E3-4852-9332-48CFC54CAE29}"/>
    </a:ext>
  </a:ext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APTER_2.pptx" id="{74C1EA46-1327-488C-9FD8-F9FC7736EC48}" vid="{8A66B824-83F2-4290-A3B5-051EE992E2E9}"/>
    </a:ext>
  </a:ext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APTER_2.pptx" id="{74C1EA46-1327-488C-9FD8-F9FC7736EC48}" vid="{AF035DDC-ECB3-4065-A6A8-ED0B56AB100F}"/>
    </a:ext>
  </a:extLst>
</a:theme>
</file>

<file path=docProps/app.xml><?xml version="1.0" encoding="utf-8"?>
<Properties xmlns="http://schemas.openxmlformats.org/officeDocument/2006/extended-properties" xmlns:vt="http://schemas.openxmlformats.org/officeDocument/2006/docPropsVTypes">
  <Template>Theme2</Template>
  <TotalTime>105</TotalTime>
  <Words>478</Words>
  <Application>Microsoft Office PowerPoint</Application>
  <PresentationFormat>On-screen Show (4:3)</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13</vt:i4>
      </vt:variant>
    </vt:vector>
  </HeadingPairs>
  <TitlesOfParts>
    <vt:vector size="22" baseType="lpstr">
      <vt:lpstr>Myriad Pro</vt:lpstr>
      <vt:lpstr>Arial</vt:lpstr>
      <vt:lpstr>Calibri</vt:lpstr>
      <vt:lpstr>Theme2</vt:lpstr>
      <vt:lpstr>Custom Design</vt:lpstr>
      <vt:lpstr>1_Theme2</vt:lpstr>
      <vt:lpstr>Theme</vt:lpstr>
      <vt:lpstr>1_Custom Design</vt:lpstr>
      <vt:lpstr>2_Custom Design</vt:lpstr>
      <vt:lpstr>CHAPTER 3  Requirements engineering good practices </vt:lpstr>
      <vt:lpstr>Objectives</vt:lpstr>
      <vt:lpstr> Contents </vt:lpstr>
      <vt:lpstr> </vt:lpstr>
      <vt:lpstr>A requirements development process framework</vt:lpstr>
      <vt:lpstr>A representative requirements development process</vt:lpstr>
      <vt:lpstr> Requirements elicitation </vt:lpstr>
      <vt:lpstr> Requirements analysis </vt:lpstr>
      <vt:lpstr> Requirements specification </vt:lpstr>
      <vt:lpstr> Requirements validation </vt:lpstr>
      <vt:lpstr> Requirements management </vt:lpstr>
      <vt:lpstr> Project management </vt:lpstr>
      <vt:lpstr> Knowledge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Requirements engineering good practices </dc:title>
  <dc:creator>Huong</dc:creator>
  <cp:lastModifiedBy>Admin</cp:lastModifiedBy>
  <cp:revision>37</cp:revision>
  <dcterms:created xsi:type="dcterms:W3CDTF">2018-04-23T08:23:48Z</dcterms:created>
  <dcterms:modified xsi:type="dcterms:W3CDTF">2024-05-07T16:03:41Z</dcterms:modified>
</cp:coreProperties>
</file>