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6"/>
  </p:notesMasterIdLst>
  <p:sldIdLst>
    <p:sldId id="256" r:id="rId2"/>
    <p:sldId id="315" r:id="rId3"/>
    <p:sldId id="316" r:id="rId4"/>
    <p:sldId id="286" r:id="rId5"/>
    <p:sldId id="287" r:id="rId6"/>
    <p:sldId id="318" r:id="rId7"/>
    <p:sldId id="298" r:id="rId8"/>
    <p:sldId id="309" r:id="rId9"/>
    <p:sldId id="319" r:id="rId10"/>
    <p:sldId id="326" r:id="rId11"/>
    <p:sldId id="320" r:id="rId12"/>
    <p:sldId id="321" r:id="rId13"/>
    <p:sldId id="322" r:id="rId14"/>
    <p:sldId id="323" r:id="rId15"/>
    <p:sldId id="302" r:id="rId16"/>
    <p:sldId id="303" r:id="rId17"/>
    <p:sldId id="304" r:id="rId18"/>
    <p:sldId id="305" r:id="rId19"/>
    <p:sldId id="317" r:id="rId20"/>
    <p:sldId id="306" r:id="rId21"/>
    <p:sldId id="307" r:id="rId22"/>
    <p:sldId id="324" r:id="rId23"/>
    <p:sldId id="311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6CA184"/>
    <a:srgbClr val="A8128E"/>
    <a:srgbClr val="FFFFCC"/>
    <a:srgbClr val="A51189"/>
    <a:srgbClr val="AA118F"/>
    <a:srgbClr val="6E0E6D"/>
    <a:srgbClr val="700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9" autoAdjust="0"/>
    <p:restoredTop sz="95681" autoAdjust="0"/>
  </p:normalViewPr>
  <p:slideViewPr>
    <p:cSldViewPr snapToGrid="0" snapToObjects="1">
      <p:cViewPr varScale="1">
        <p:scale>
          <a:sx n="96" d="100"/>
          <a:sy n="96" d="100"/>
        </p:scale>
        <p:origin x="924" y="60"/>
      </p:cViewPr>
      <p:guideLst/>
    </p:cSldViewPr>
  </p:slideViewPr>
  <p:notesTextViewPr>
    <p:cViewPr>
      <p:scale>
        <a:sx n="3" d="2"/>
        <a:sy n="3" d="2"/>
      </p:scale>
      <p:origin x="0" y="-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43E4A-8D72-9C49-A626-87921968B2F6}" type="datetimeFigureOut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6895-2030-B145-ADFD-ED74F0762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19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631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Firstly, we present a generalization bound of active model adaptation.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Formally, we give the distribution shift assumption here.</a:t>
                </a:r>
              </a:p>
              <a:p>
                <a:r>
                  <a:rPr lang="en-US" altLang="zh-CN" dirty="0"/>
                  <a:t>The target distribution can be regarded as a mixture of source distribution and the unknown shifted distribution with a certain proportion.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this paper, we give the generalization bound to quantify the performance of active adaptation on this shifted distribution.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Specifically, there are a sampling discrepancy term, a distribution shift term, and a 1/N (One N) term.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Sampling discrepancy term, measures the distribution divergence between queried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𝑄^𝑁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ground-truth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𝐷_𝑈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shift term, where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 the shift degree from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𝒟_𝑆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𝒟_𝑈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Based on this result, we could find the generalization of active adaptation could be improved to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𝑂(1/𝑁)</a:t>
                </a:r>
                <a:r>
                  <a:rPr lang="en-US" altLang="zh-CN" dirty="0"/>
                  <a:t>, When shift is small: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Δ→0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069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Firstly, we present a generalization bound of active model adaptation.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Formally, we give the distribution shift assumption here.</a:t>
                </a:r>
              </a:p>
              <a:p>
                <a:r>
                  <a:rPr lang="en-US" altLang="zh-CN" dirty="0"/>
                  <a:t>The target distribution can be regarded as a mixture of source distribution and the unknown shifted distribution with a certain proportion.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this paper, we give the generalization bound to quantify the performance of active adaptation on this shifted distribution.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Specifically, there are a sampling discrepancy term, a distribution shift term, and a 1/N (One N) term.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Sampling discrepancy term, measures the distribution divergence between queried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𝑄^𝑁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ground-truth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𝐷_𝑈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shift term, where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 the shift degree from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𝒟_𝑆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𝒟_𝑈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Based on this result, we could find the generalization of active adaptation could be improved to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𝑂(1/𝑁)</a:t>
                </a:r>
                <a:r>
                  <a:rPr lang="en-US" altLang="zh-CN" dirty="0"/>
                  <a:t>, When shift is small: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Δ→0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718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Firstly, we present a generalization bound of active model adaptation.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Formally, we give the distribution shift assumption here.</a:t>
                </a:r>
              </a:p>
              <a:p>
                <a:r>
                  <a:rPr lang="en-US" altLang="zh-CN" dirty="0"/>
                  <a:t>The target distribution can be regarded as a mixture of source distribution and the unknown shifted distribution with a certain proportion.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this paper, we give the generalization bound to quantify the performance of active adaptation on this shifted distribution.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Specifically, there are a sampling discrepancy term, a distribution shift term, and a 1/N (One N) term.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Sampling discrepancy term, measures the distribution divergence between queried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𝑄^𝑁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ground-truth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𝐷_𝑈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shift term, where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 the shift degree from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𝒟_𝑆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𝒟_𝑈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Based on this result, we could find the generalization of active adaptation could be improved to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𝑂(1/𝑁)</a:t>
                </a:r>
                <a:r>
                  <a:rPr lang="en-US" altLang="zh-CN" dirty="0"/>
                  <a:t>, When shift is small: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Δ→0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52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Firstly, we present a generalization bound of active model adaptation.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Formally, we give the distribution shift assumption here.</a:t>
                </a:r>
              </a:p>
              <a:p>
                <a:r>
                  <a:rPr lang="en-US" altLang="zh-CN" dirty="0"/>
                  <a:t>The target distribution can be regarded as a mixture of source distribution and the unknown shifted distribution with a certain proportion.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this paper, we give the generalization bound to quantify the performance of active adaptation on this shifted distribution.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Specifically, there are a sampling discrepancy term, a distribution shift term, and a 1/N (One N) term.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Sampling discrepancy term, measures the distribution divergence between queried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𝑄^𝑁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ground-truth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𝐷_𝑈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shift term, where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 the shift degree from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𝒟_𝑆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𝒟_𝑈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Based on this result, we could find the generalization of active adaptation could be improved to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𝑂(1/𝑁)</a:t>
                </a:r>
                <a:r>
                  <a:rPr lang="en-US" altLang="zh-CN" dirty="0"/>
                  <a:t>, When shift is small: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Δ→0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154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Firstly, we present a generalization bound of active model adaptation.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Formally, we give the distribution shift assumption here.</a:t>
                </a:r>
              </a:p>
              <a:p>
                <a:r>
                  <a:rPr lang="en-US" altLang="zh-CN" dirty="0"/>
                  <a:t>The target distribution can be regarded as a mixture of source distribution and the unknown shifted distribution with a certain proportion.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this paper, we give the generalization bound to quantify the performance of active adaptation on this shifted distribution.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Specifically, there are a sampling discrepancy term, a distribution shift term, and a 1/N (One N) term.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Sampling discrepancy term, measures the distribution divergence between queried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𝑄^𝑁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ground-truth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𝐷_𝑈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shift term, where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 the shift degree from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𝒟_𝑆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𝒟_𝑈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Based on this result, we could find the generalization of active adaptation could be improved to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𝑂(1/𝑁)</a:t>
                </a:r>
                <a:r>
                  <a:rPr lang="en-US" altLang="zh-CN" dirty="0"/>
                  <a:t>, When shift is small: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Δ→0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081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67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059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0288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4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71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130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542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971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617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32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98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89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7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19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28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Firstly, we present a generalization bound of active model adaptation.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Formally, we give the distribution shift assumption here.</a:t>
                </a:r>
              </a:p>
              <a:p>
                <a:r>
                  <a:rPr lang="en-US" altLang="zh-CN" dirty="0"/>
                  <a:t>The target distribution can be regarded as a mixture of source distribution and the unknown shifted distribution with a certain proportion.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this paper, we give the generalization bound to quantify the performance of active adaptation on this shifted distribution.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Specifically, there are a sampling discrepancy term, a distribution shift term, and a 1/N (One N) term.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Sampling discrepancy term, measures the distribution divergence between queried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𝑄^𝑁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ground-truth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𝐷_𝑈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shift term, where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 the shift degree from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𝒟_𝑆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𝒟_𝑈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Based on this result, we could find the generalization of active adaptation could be improved to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𝑂(1/𝑁)</a:t>
                </a:r>
                <a:r>
                  <a:rPr lang="en-US" altLang="zh-CN" dirty="0"/>
                  <a:t>, When shift is small: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Δ→0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54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Firstly, we present a generalization bound of active model adaptation.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Formally, we give the distribution shift assumption here.</a:t>
                </a:r>
              </a:p>
              <a:p>
                <a:r>
                  <a:rPr lang="en-US" altLang="zh-CN" dirty="0"/>
                  <a:t>The target distribution can be regarded as a mixture of source distribution and the unknown shifted distribution with a certain proportion.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this paper, we give the generalization bound to quantify the performance of active adaptation on this shifted distribution.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Specifically, there are a sampling discrepancy term, a distribution shift term, and a 1/N (One N) term.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Sampling discrepancy term, measures the distribution divergence between queried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𝑄^𝑁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ground-truth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𝐷_𝑈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shift term, where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 the shift degree from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𝒟_𝑆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𝒟_𝑈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Based on this result, we could find the generalization of active adaptation could be improved to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𝑂(1/𝑁)</a:t>
                </a:r>
                <a:r>
                  <a:rPr lang="en-US" altLang="zh-CN" dirty="0"/>
                  <a:t>, When shift is small: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Δ→0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6895-2030-B145-ADFD-ED74F07627E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28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23F3B93-1D15-F240-A7A6-CA6EC1F7DE12}"/>
              </a:ext>
            </a:extLst>
          </p:cNvPr>
          <p:cNvSpPr txBox="1">
            <a:spLocks/>
          </p:cNvSpPr>
          <p:nvPr userDrawn="1"/>
        </p:nvSpPr>
        <p:spPr>
          <a:xfrm>
            <a:off x="529590" y="1232336"/>
            <a:ext cx="7772400" cy="1452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占位符 12">
            <a:extLst>
              <a:ext uri="{FF2B5EF4-FFF2-40B4-BE49-F238E27FC236}">
                <a16:creationId xmlns:a16="http://schemas.microsoft.com/office/drawing/2014/main" id="{4851E40C-C3B0-9447-BFAC-8A80BB2CD0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50393" y="2851157"/>
            <a:ext cx="2843213" cy="60353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1800" kern="1200" dirty="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9" name="文本占位符 12">
            <a:extLst>
              <a:ext uri="{FF2B5EF4-FFF2-40B4-BE49-F238E27FC236}">
                <a16:creationId xmlns:a16="http://schemas.microsoft.com/office/drawing/2014/main" id="{207EAA3E-577E-0C4A-B903-F831257363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0393" y="3735830"/>
            <a:ext cx="2843213" cy="60353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1800" kern="1200" dirty="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Affiliation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D2B799-894E-DC44-990E-388941119A35}"/>
              </a:ext>
            </a:extLst>
          </p:cNvPr>
          <p:cNvSpPr/>
          <p:nvPr userDrawn="1"/>
        </p:nvSpPr>
        <p:spPr>
          <a:xfrm>
            <a:off x="0" y="-1"/>
            <a:ext cx="7175104" cy="707924"/>
          </a:xfrm>
          <a:prstGeom prst="rect">
            <a:avLst/>
          </a:prstGeom>
          <a:solidFill>
            <a:srgbClr val="700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5EA23A-5288-A144-B2D7-D65A7FF0FFEF}"/>
              </a:ext>
            </a:extLst>
          </p:cNvPr>
          <p:cNvGrpSpPr/>
          <p:nvPr userDrawn="1"/>
        </p:nvGrpSpPr>
        <p:grpSpPr>
          <a:xfrm>
            <a:off x="7258234" y="119104"/>
            <a:ext cx="1828166" cy="607126"/>
            <a:chOff x="6844145" y="1202501"/>
            <a:chExt cx="1671205" cy="555000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4EFAB367-260D-2243-B9C4-06F5C8CD40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4442" y="1202501"/>
              <a:ext cx="420908" cy="55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83A8733-3D7E-154E-8853-A084412937F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547"/>
            <a:stretch/>
          </p:blipFill>
          <p:spPr bwMode="auto">
            <a:xfrm>
              <a:off x="6844145" y="1202501"/>
              <a:ext cx="1228305" cy="55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文本占位符 12">
            <a:extLst>
              <a:ext uri="{FF2B5EF4-FFF2-40B4-BE49-F238E27FC236}">
                <a16:creationId xmlns:a16="http://schemas.microsoft.com/office/drawing/2014/main" id="{F85FA1BA-C696-624A-A500-6D000C442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50392" y="1718839"/>
            <a:ext cx="2843213" cy="60353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B75932C7-0ECA-E244-9FF8-6F2C5C573C5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745FF65-B347-8E48-9251-EEBB193B6639}" type="datetime1">
              <a:rPr kumimoji="1" lang="zh-CN" altLang="en-US" smtClean="0"/>
              <a:pPr/>
              <a:t>2024/6/29</a:t>
            </a:fld>
            <a:endParaRPr kumimoji="1" lang="zh-CN" altLang="en-US" dirty="0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B6F2E3FA-54A8-354A-A425-105AD7FEC1B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CN" dirty="0"/>
              <a:t>KDD 2022</a:t>
            </a:r>
            <a:endParaRPr kumimoji="1"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B905682B-ECB8-574B-A4A0-959BFD897FC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4ACF8A-C71B-0F43-9A15-93059A9707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0EF3C2-41F1-E344-A12E-931E52A1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467D547-C837-194A-B836-E97B7B3A3C17}" type="datetime1">
              <a:rPr kumimoji="1" lang="zh-CN" altLang="en-US" smtClean="0"/>
              <a:pPr/>
              <a:t>2024/6/29</a:t>
            </a:fld>
            <a:endParaRPr kumimoji="1"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E00DF8DA-02FD-FD47-8B70-FF238B89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dirty="0"/>
              <a:t>KDD 2022</a:t>
            </a:r>
            <a:endParaRPr kumimoji="1"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F111875-8B52-924E-A3C7-4A163BFE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4ACF8A-C71B-0F43-9A15-93059A9707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44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1ABB868-E5DF-934F-B8F0-234B9AF4FDFE}"/>
              </a:ext>
            </a:extLst>
          </p:cNvPr>
          <p:cNvSpPr/>
          <p:nvPr userDrawn="1"/>
        </p:nvSpPr>
        <p:spPr>
          <a:xfrm>
            <a:off x="0" y="18305"/>
            <a:ext cx="7175104" cy="707924"/>
          </a:xfrm>
          <a:prstGeom prst="rect">
            <a:avLst/>
          </a:prstGeom>
          <a:solidFill>
            <a:srgbClr val="700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8800" y="214311"/>
            <a:ext cx="5966114" cy="3159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22235"/>
            <a:ext cx="7886700" cy="525472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>
              <a:buFont typeface="Wingdings" pitchFamily="2" charset="2"/>
              <a:buChar char="ü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itchFamily="2" charset="2"/>
              <a:buChar char="u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itchFamily="2" charset="2"/>
              <a:buChar char="p"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Head 1</a:t>
            </a:r>
            <a:endParaRPr lang="zh-CN" altLang="en-US" dirty="0"/>
          </a:p>
          <a:p>
            <a:pPr lvl="1"/>
            <a:r>
              <a:rPr lang="en-US" altLang="zh-CN" dirty="0"/>
              <a:t>Head 2</a:t>
            </a:r>
            <a:endParaRPr lang="zh-CN" altLang="en-US" dirty="0"/>
          </a:p>
          <a:p>
            <a:pPr lvl="2"/>
            <a:r>
              <a:rPr lang="en-US" altLang="zh-CN" dirty="0"/>
              <a:t>Head 3</a:t>
            </a:r>
            <a:endParaRPr lang="zh-CN" altLang="en-US" dirty="0"/>
          </a:p>
          <a:p>
            <a:pPr lvl="3"/>
            <a:r>
              <a:rPr lang="en-US" altLang="zh-CN" dirty="0"/>
              <a:t>Head 4</a:t>
            </a:r>
            <a:endParaRPr lang="zh-CN" altLang="en-US" dirty="0"/>
          </a:p>
          <a:p>
            <a:pPr lvl="4"/>
            <a:r>
              <a:rPr lang="en-US" dirty="0"/>
              <a:t>Head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CN" dirty="0"/>
              <a:t>KDD 2022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4ACF8A-C71B-0F43-9A15-93059A9707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3B0948-A7E7-804C-A8B5-6F284303A20B}"/>
              </a:ext>
            </a:extLst>
          </p:cNvPr>
          <p:cNvGrpSpPr/>
          <p:nvPr userDrawn="1"/>
        </p:nvGrpSpPr>
        <p:grpSpPr>
          <a:xfrm>
            <a:off x="7258234" y="119104"/>
            <a:ext cx="1828166" cy="607126"/>
            <a:chOff x="6844145" y="1202501"/>
            <a:chExt cx="1671205" cy="555000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8E5FF1F3-DCD6-E245-AFD4-53AF1B95DA8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4442" y="1202501"/>
              <a:ext cx="420908" cy="55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689738B-4A60-A543-A6BD-B47C5B5F921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547"/>
            <a:stretch/>
          </p:blipFill>
          <p:spPr bwMode="auto">
            <a:xfrm>
              <a:off x="6844145" y="1202501"/>
              <a:ext cx="1228305" cy="55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54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039091"/>
            <a:ext cx="3886200" cy="51378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Wingdings" pitchFamily="2" charset="2"/>
              <a:buChar char="Ø"/>
              <a:defRPr lang="zh-CN" alt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algn="l" defTabSz="914400" rtl="0" eaLnBrk="1" latinLnBrk="0" hangingPunct="1">
              <a:lnSpc>
                <a:spcPct val="90000"/>
              </a:lnSpc>
              <a:defRPr lang="zh-CN" alt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Wingdings" pitchFamily="2" charset="2"/>
              <a:buChar char="ü"/>
              <a:defRPr lang="zh-CN" altLang="en-US" sz="16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Wingdings" pitchFamily="2" charset="2"/>
              <a:buChar char="u"/>
              <a:defRPr lang="zh-CN" altLang="en-US" sz="1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Wingdings" pitchFamily="2" charset="2"/>
              <a:buChar char="p"/>
              <a:def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Head 1</a:t>
            </a:r>
            <a:endParaRPr lang="zh-CN" altLang="en-US" dirty="0"/>
          </a:p>
          <a:p>
            <a:pPr lvl="1"/>
            <a:r>
              <a:rPr lang="en-US" altLang="zh-CN" dirty="0"/>
              <a:t>Head 2</a:t>
            </a:r>
            <a:endParaRPr lang="zh-CN" altLang="en-US" dirty="0"/>
          </a:p>
          <a:p>
            <a:pPr lvl="2"/>
            <a:r>
              <a:rPr lang="en-US" altLang="zh-CN" dirty="0"/>
              <a:t> Head 3</a:t>
            </a:r>
            <a:endParaRPr lang="zh-CN" altLang="en-US" dirty="0"/>
          </a:p>
          <a:p>
            <a:pPr lvl="3"/>
            <a:r>
              <a:rPr lang="en-US" altLang="zh-CN" dirty="0"/>
              <a:t>Head 4</a:t>
            </a:r>
            <a:endParaRPr lang="zh-CN" altLang="en-US" dirty="0"/>
          </a:p>
          <a:p>
            <a:pPr lvl="4"/>
            <a:r>
              <a:rPr lang="en-US" dirty="0"/>
              <a:t>Head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039091"/>
            <a:ext cx="3886200" cy="5137872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itchFamily="2" charset="2"/>
              <a:buChar char="ü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itchFamily="2" charset="2"/>
              <a:buChar char="u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itchFamily="2" charset="2"/>
              <a:buChar char="p"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Head 1</a:t>
            </a:r>
            <a:endParaRPr lang="zh-CN" altLang="en-US" dirty="0"/>
          </a:p>
          <a:p>
            <a:pPr lvl="1"/>
            <a:r>
              <a:rPr lang="en-US" altLang="zh-CN" dirty="0"/>
              <a:t>Head 2</a:t>
            </a:r>
            <a:endParaRPr lang="zh-CN" altLang="en-US" dirty="0"/>
          </a:p>
          <a:p>
            <a:pPr lvl="2"/>
            <a:r>
              <a:rPr lang="en-US" altLang="zh-CN" dirty="0"/>
              <a:t>Head 3</a:t>
            </a:r>
            <a:endParaRPr lang="zh-CN" altLang="en-US" dirty="0"/>
          </a:p>
          <a:p>
            <a:pPr lvl="3"/>
            <a:r>
              <a:rPr lang="en-US" altLang="zh-CN" dirty="0"/>
              <a:t>Head 4</a:t>
            </a:r>
            <a:endParaRPr lang="zh-CN" altLang="en-US" dirty="0"/>
          </a:p>
          <a:p>
            <a:pPr lvl="4"/>
            <a:r>
              <a:rPr lang="en-US" altLang="zh-CN" dirty="0"/>
              <a:t>Head 5</a:t>
            </a:r>
          </a:p>
          <a:p>
            <a:pPr lvl="0"/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B93CA09-078E-524A-8FF6-C5CE37D597E6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CN" dirty="0"/>
              <a:t>KDD 2022</a:t>
            </a:r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4ACF8A-C71B-0F43-9A15-93059A9707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45AD8C-32AC-1C49-9D10-87D95E97115E}"/>
              </a:ext>
            </a:extLst>
          </p:cNvPr>
          <p:cNvSpPr/>
          <p:nvPr userDrawn="1"/>
        </p:nvSpPr>
        <p:spPr>
          <a:xfrm>
            <a:off x="0" y="18305"/>
            <a:ext cx="7175104" cy="707924"/>
          </a:xfrm>
          <a:prstGeom prst="rect">
            <a:avLst/>
          </a:prstGeom>
          <a:solidFill>
            <a:srgbClr val="700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90298E-128F-754B-8866-EC2D64DC3A51}"/>
              </a:ext>
            </a:extLst>
          </p:cNvPr>
          <p:cNvSpPr txBox="1">
            <a:spLocks/>
          </p:cNvSpPr>
          <p:nvPr userDrawn="1"/>
        </p:nvSpPr>
        <p:spPr>
          <a:xfrm>
            <a:off x="657910" y="214311"/>
            <a:ext cx="5966114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B746EDE-3D43-6741-9FAB-7B4F8B130279}"/>
              </a:ext>
            </a:extLst>
          </p:cNvPr>
          <p:cNvGrpSpPr/>
          <p:nvPr userDrawn="1"/>
        </p:nvGrpSpPr>
        <p:grpSpPr>
          <a:xfrm>
            <a:off x="7258234" y="119104"/>
            <a:ext cx="1828166" cy="607126"/>
            <a:chOff x="6844145" y="1202501"/>
            <a:chExt cx="1671205" cy="555000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32739CEB-A55F-1C4D-B964-FF892B7EE60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4442" y="1202501"/>
              <a:ext cx="420908" cy="55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1246EB7-7E40-1D44-AC16-48B25E8CD7F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547"/>
            <a:stretch/>
          </p:blipFill>
          <p:spPr bwMode="auto">
            <a:xfrm>
              <a:off x="6844145" y="1202501"/>
              <a:ext cx="1228305" cy="55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971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3E7845E-F5EE-DA42-81FD-55A5DB0564F9}"/>
              </a:ext>
            </a:extLst>
          </p:cNvPr>
          <p:cNvSpPr/>
          <p:nvPr userDrawn="1"/>
        </p:nvSpPr>
        <p:spPr>
          <a:xfrm>
            <a:off x="0" y="-1"/>
            <a:ext cx="7175104" cy="707924"/>
          </a:xfrm>
          <a:prstGeom prst="rect">
            <a:avLst/>
          </a:prstGeom>
          <a:solidFill>
            <a:srgbClr val="700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7694613-B3C4-5845-AF70-1E4D09011D6B}"/>
              </a:ext>
            </a:extLst>
          </p:cNvPr>
          <p:cNvGrpSpPr/>
          <p:nvPr userDrawn="1"/>
        </p:nvGrpSpPr>
        <p:grpSpPr>
          <a:xfrm>
            <a:off x="7258234" y="119104"/>
            <a:ext cx="1828166" cy="607126"/>
            <a:chOff x="6844145" y="1202501"/>
            <a:chExt cx="1671205" cy="555000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4D10D05-587C-0844-8105-904016F28D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4442" y="1202501"/>
              <a:ext cx="420908" cy="55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AEF060C-D7F9-724A-80F2-BFB73BDE697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547"/>
            <a:stretch/>
          </p:blipFill>
          <p:spPr bwMode="auto">
            <a:xfrm>
              <a:off x="6844145" y="1202501"/>
              <a:ext cx="1228305" cy="55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FD92417A-2963-F746-A26B-FFAF43F78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D720-9E00-044B-AED7-EBEE9D75E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3BC585DB-5EF8-9D4D-92BA-5D5068ECF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" altLang="zh-CN" dirty="0"/>
              <a:t>KDD 2022</a:t>
            </a:r>
            <a:endParaRPr kumimoji="1" lang="zh-CN" altLang="en-US" dirty="0"/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4D3DB44B-DE0B-634E-956F-8285E2AF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24524FF-58EB-E041-8115-3B8D076726D0}" type="datetime1">
              <a:rPr kumimoji="1" lang="zh-CN" altLang="en-US" smtClean="0"/>
              <a:pPr/>
              <a:t>2024/6/29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41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6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26">
            <a:extLst>
              <a:ext uri="{FF2B5EF4-FFF2-40B4-BE49-F238E27FC236}">
                <a16:creationId xmlns:a16="http://schemas.microsoft.com/office/drawing/2014/main" id="{01074355-ECA3-E24C-9D58-72A31C24111E}"/>
              </a:ext>
            </a:extLst>
          </p:cNvPr>
          <p:cNvSpPr/>
          <p:nvPr/>
        </p:nvSpPr>
        <p:spPr>
          <a:xfrm>
            <a:off x="643890" y="882487"/>
            <a:ext cx="7871460" cy="1839696"/>
          </a:xfrm>
          <a:prstGeom prst="roundRect">
            <a:avLst/>
          </a:prstGeom>
          <a:solidFill>
            <a:srgbClr val="6E0E6D"/>
          </a:solidFill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09610E78-E0A0-C74D-9807-798ED0F44D4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7351" y="2987708"/>
                <a:ext cx="4591575" cy="70737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Jie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Jing</m:t>
                        </m:r>
                        <m:r>
                          <m:rPr>
                            <m:nor/>
                          </m:rPr>
                          <a:rPr lang="en-US" altLang="zh-CN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Shao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dirty="0">
                            <a:latin typeface="Cambria Math" panose="02040503050406030204" pitchFamily="18" charset="0"/>
                          </a:rPr>
                          <m:t>𝐇𝐚𝐨</m:t>
                        </m:r>
                        <m:r>
                          <a:rPr lang="en-US" altLang="zh-CN" b="1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0" dirty="0">
                            <a:latin typeface="Cambria Math" panose="02040503050406030204" pitchFamily="18" charset="0"/>
                          </a:rPr>
                          <m:t>𝐑𝐚𝐧</m:t>
                        </m:r>
                        <m:r>
                          <m:rPr>
                            <m:nor/>
                          </m:rPr>
                          <a:rPr lang="en-US" altLang="zh-CN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1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𝐇𝐚𝐨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,2∗</m:t>
                        </m:r>
                      </m:sup>
                    </m:sSup>
                  </m:oMath>
                </a14:m>
                <a:r>
                  <a:rPr lang="de-DE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Xiao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en</m:t>
                        </m:r>
                        <m:r>
                          <m:rPr>
                            <m:nor/>
                          </m:rPr>
                          <a:rPr lang="de-DE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Yang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p>
                  </m:oMath>
                </a14:m>
                <a:r>
                  <a:rPr lang="de-DE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De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Chuan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Zhan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sup>
                    </m:s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09610E78-E0A0-C74D-9807-798ED0F44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7351" y="2987708"/>
                <a:ext cx="4591575" cy="707378"/>
              </a:xfrm>
              <a:blipFill>
                <a:blip r:embed="rId3"/>
                <a:stretch>
                  <a:fillRect t="-7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C1EFD-58D9-0A42-891F-D034AF37B0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38137" y="3750306"/>
            <a:ext cx="5267725" cy="828621"/>
          </a:xfrm>
        </p:spPr>
        <p:txBody>
          <a:bodyPr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Key Laboratory for Novel Software Technology, Nanjing University, China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Artificial Intelligence, Nanjing University, China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24AF32-9A77-F24B-95DC-EEDEF9E8B3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6909" y="1335631"/>
            <a:ext cx="6650182" cy="97968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Abductive Learning for Neuro-Symbolic Grounded Imitation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5BEA8-8743-214B-95BE-B579CC66046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B6F3173-309C-294E-BC5B-7556BE800A68}" type="datetime1">
              <a:rPr kumimoji="1" lang="zh-CN" altLang="en-US" smtClean="0"/>
              <a:t>2024/6/29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2902F-FC60-FA4A-AF69-1EDD14731F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3EC62-759E-2C45-99B1-5BE2E3A9C4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1</a:t>
            </a:fld>
            <a:endParaRPr kumimoji="1"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F7DC113-7202-ED40-927B-582A8409D3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47" y="4845549"/>
            <a:ext cx="460440" cy="6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4F5D0CA-7AB5-D946-2A4C-13566B804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487" y="4807954"/>
            <a:ext cx="1738745" cy="6809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DCA713-8E9C-9C65-6D87-5F9FA8FF7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32" y="4771800"/>
            <a:ext cx="1674259" cy="71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4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F1B7-D87C-9A98-9013-9D60D6EE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Symbolic-grounded Understanding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27EE6-324E-6049-D007-10ED841F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181759"/>
            <a:ext cx="8182841" cy="117459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A straightforward method: optimize the network with the symbolic labels. </a:t>
            </a:r>
          </a:p>
          <a:p>
            <a:pPr marL="0" indent="0" algn="ctr">
              <a:buNone/>
            </a:pPr>
            <a:r>
              <a:rPr lang="en-US" altLang="zh-CN" dirty="0"/>
              <a:t>However: </a:t>
            </a:r>
            <a:r>
              <a:rPr lang="en-US" altLang="zh-CN" dirty="0">
                <a:solidFill>
                  <a:srgbClr val="FF0000"/>
                </a:solidFill>
              </a:rPr>
              <a:t>Symbolic supervision is typically costly or not available</a:t>
            </a:r>
          </a:p>
          <a:p>
            <a:pPr marL="0" indent="0" algn="ctr">
              <a:buNone/>
            </a:pPr>
            <a:r>
              <a:rPr lang="en-US" altLang="zh-CN" dirty="0"/>
              <a:t>We introduce the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abductive reasoning </a:t>
            </a:r>
            <a:r>
              <a:rPr lang="en-US" altLang="zh-CN" dirty="0"/>
              <a:t>to optimize the network.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61543-1122-F031-7989-350FA08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FF40E-9226-4B8C-D2F9-10BB2CA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9E6F4-B6A9-A1FA-27DF-925E3941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3CAE82-1F24-B0EE-F8A4-2DC130E7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758" y="782963"/>
            <a:ext cx="4540483" cy="41467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89A1D4-299D-BC43-36E0-0F4A532DD69A}"/>
              </a:ext>
            </a:extLst>
          </p:cNvPr>
          <p:cNvSpPr txBox="1"/>
          <p:nvPr/>
        </p:nvSpPr>
        <p:spPr>
          <a:xfrm>
            <a:off x="5569527" y="1766273"/>
            <a:ext cx="191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Symbolic Labels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480DC5-F7F1-92A2-2EE3-868CEEAE6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78" y="811536"/>
            <a:ext cx="6159444" cy="41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0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F1B7-D87C-9A98-9013-9D60D6EE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Abductive Reasoning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61543-1122-F031-7989-350FA08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FF40E-9226-4B8C-D2F9-10BB2CA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9E6F4-B6A9-A1FA-27DF-925E3941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D80B275-CC7D-CA25-AD59-EF75575C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235"/>
            <a:ext cx="7886700" cy="723684"/>
          </a:xfrm>
        </p:spPr>
        <p:txBody>
          <a:bodyPr/>
          <a:lstStyle/>
          <a:p>
            <a:r>
              <a:rPr lang="en-US" altLang="zh-CN" dirty="0"/>
              <a:t> Acquire the </a:t>
            </a:r>
            <a:r>
              <a:rPr lang="en-US" altLang="zh-CN" dirty="0">
                <a:solidFill>
                  <a:srgbClr val="00B050"/>
                </a:solidFill>
              </a:rPr>
              <a:t>pseudo label </a:t>
            </a:r>
            <a:r>
              <a:rPr lang="en-US" altLang="zh-CN" dirty="0"/>
              <a:t>from the </a:t>
            </a:r>
            <a:r>
              <a:rPr lang="en-US" altLang="zh-CN" dirty="0">
                <a:solidFill>
                  <a:srgbClr val="00B050"/>
                </a:solidFill>
              </a:rPr>
              <a:t>knowledge of state machine</a:t>
            </a:r>
            <a:r>
              <a:rPr lang="en-US" altLang="zh-CN" dirty="0"/>
              <a:t> via abductive reasoning.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9DA567-1AA8-1C5D-868A-08989BD1C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17" b="3000"/>
          <a:stretch/>
        </p:blipFill>
        <p:spPr>
          <a:xfrm>
            <a:off x="1495241" y="1531747"/>
            <a:ext cx="6153518" cy="22339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DD6C10-B2F2-14A7-AA48-A83A38881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743" y="4966850"/>
            <a:ext cx="4811511" cy="1416887"/>
          </a:xfrm>
          <a:prstGeom prst="rect">
            <a:avLst/>
          </a:prstGeom>
        </p:spPr>
      </p:pic>
      <p:sp>
        <p:nvSpPr>
          <p:cNvPr id="15" name="内容占位符 7">
            <a:extLst>
              <a:ext uri="{FF2B5EF4-FFF2-40B4-BE49-F238E27FC236}">
                <a16:creationId xmlns:a16="http://schemas.microsoft.com/office/drawing/2014/main" id="{008DC55E-035E-7801-2E7C-D447CD99E89C}"/>
              </a:ext>
            </a:extLst>
          </p:cNvPr>
          <p:cNvSpPr txBox="1">
            <a:spLocks/>
          </p:cNvSpPr>
          <p:nvPr/>
        </p:nvSpPr>
        <p:spPr>
          <a:xfrm>
            <a:off x="2686050" y="3666877"/>
            <a:ext cx="3860396" cy="388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u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p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800" dirty="0"/>
              <a:t>Typical structures of the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7">
                <a:extLst>
                  <a:ext uri="{FF2B5EF4-FFF2-40B4-BE49-F238E27FC236}">
                    <a16:creationId xmlns:a16="http://schemas.microsoft.com/office/drawing/2014/main" id="{81147CBB-B919-10D0-D6B5-8A23FB9BF6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5258" y="4057853"/>
                <a:ext cx="5570604" cy="99612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Ø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ü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u"/>
                  <a:defRPr sz="1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p"/>
                  <a:defRPr sz="1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Derive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sequential abduction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Optimize the perception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" name="内容占位符 7">
                <a:extLst>
                  <a:ext uri="{FF2B5EF4-FFF2-40B4-BE49-F238E27FC236}">
                    <a16:creationId xmlns:a16="http://schemas.microsoft.com/office/drawing/2014/main" id="{81147CBB-B919-10D0-D6B5-8A23FB9BF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58" y="4057853"/>
                <a:ext cx="5570604" cy="996123"/>
              </a:xfrm>
              <a:prstGeom prst="rect">
                <a:avLst/>
              </a:prstGeom>
              <a:blipFill>
                <a:blip r:embed="rId5"/>
                <a:stretch>
                  <a:fillRect l="-985" b="-1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16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F1B7-D87C-9A98-9013-9D60D6EE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Symbolic-grounded Imitation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61543-1122-F031-7989-350FA08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FF40E-9226-4B8C-D2F9-10BB2CA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9E6F4-B6A9-A1FA-27DF-925E3941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12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7">
                <a:extLst>
                  <a:ext uri="{FF2B5EF4-FFF2-40B4-BE49-F238E27FC236}">
                    <a16:creationId xmlns:a16="http://schemas.microsoft.com/office/drawing/2014/main" id="{81147CBB-B919-10D0-D6B5-8A23FB9BF6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800" y="4753477"/>
                <a:ext cx="8155862" cy="99612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Ø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ü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u"/>
                  <a:defRPr sz="1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p"/>
                  <a:defRPr sz="1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Build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behavioral actor </a:t>
                </a:r>
                <a:r>
                  <a:rPr lang="en-US" altLang="zh-CN" dirty="0"/>
                  <a:t>for each logical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altLang="zh-CN" dirty="0"/>
                  <a:t>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𝑝𝑖𝑐𝑘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𝑝𝑙𝑎𝑐𝑒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Derive the symbolic states by perception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and derive the corresponding abstract logical operator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6" name="内容占位符 7">
                <a:extLst>
                  <a:ext uri="{FF2B5EF4-FFF2-40B4-BE49-F238E27FC236}">
                    <a16:creationId xmlns:a16="http://schemas.microsoft.com/office/drawing/2014/main" id="{81147CBB-B919-10D0-D6B5-8A23FB9BF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0" y="4753477"/>
                <a:ext cx="8155862" cy="996123"/>
              </a:xfrm>
              <a:prstGeom prst="rect">
                <a:avLst/>
              </a:prstGeom>
              <a:blipFill>
                <a:blip r:embed="rId3"/>
                <a:stretch>
                  <a:fillRect l="-673" t="-6135" b="-18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89A0A7EB-7108-5143-47D0-370A16B1C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102" y="728725"/>
            <a:ext cx="6267796" cy="40247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67F89A-4E70-ED31-2C28-9B4425C01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443" y="5855447"/>
            <a:ext cx="3299114" cy="3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0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F1B7-D87C-9A98-9013-9D60D6EE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Symbolic-grounded Imitation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61543-1122-F031-7989-350FA08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FF40E-9226-4B8C-D2F9-10BB2CA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9E6F4-B6A9-A1FA-27DF-925E3941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13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7">
                <a:extLst>
                  <a:ext uri="{FF2B5EF4-FFF2-40B4-BE49-F238E27FC236}">
                    <a16:creationId xmlns:a16="http://schemas.microsoft.com/office/drawing/2014/main" id="{81147CBB-B919-10D0-D6B5-8A23FB9BF6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800" y="4699681"/>
                <a:ext cx="8155862" cy="99612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Ø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ü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u"/>
                  <a:defRPr sz="1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p"/>
                  <a:defRPr sz="1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Obtain the desired parameter of the operator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/>
                  <a:t> by reasoning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Then optimize the behavior actors </a:t>
                </a:r>
              </a:p>
            </p:txBody>
          </p:sp>
        </mc:Choice>
        <mc:Fallback xmlns="">
          <p:sp>
            <p:nvSpPr>
              <p:cNvPr id="16" name="内容占位符 7">
                <a:extLst>
                  <a:ext uri="{FF2B5EF4-FFF2-40B4-BE49-F238E27FC236}">
                    <a16:creationId xmlns:a16="http://schemas.microsoft.com/office/drawing/2014/main" id="{81147CBB-B919-10D0-D6B5-8A23FB9BF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0" y="4699681"/>
                <a:ext cx="8155862" cy="996123"/>
              </a:xfrm>
              <a:prstGeom prst="rect">
                <a:avLst/>
              </a:prstGeom>
              <a:blipFill>
                <a:blip r:embed="rId3"/>
                <a:stretch>
                  <a:fillRect l="-673" t="-6748" b="-15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89A0A7EB-7108-5143-47D0-370A16B1C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102" y="728725"/>
            <a:ext cx="6267796" cy="40247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53CD83-E5A9-3773-4DD7-67B675C56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2045" y="5680581"/>
            <a:ext cx="2739909" cy="7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F1B7-D87C-9A98-9013-9D60D6EE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ABIL Algorithm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61543-1122-F031-7989-350FA08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FF40E-9226-4B8C-D2F9-10BB2CA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9E6F4-B6A9-A1FA-27DF-925E3941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16" name="内容占位符 7">
            <a:extLst>
              <a:ext uri="{FF2B5EF4-FFF2-40B4-BE49-F238E27FC236}">
                <a16:creationId xmlns:a16="http://schemas.microsoft.com/office/drawing/2014/main" id="{81147CBB-B919-10D0-D6B5-8A23FB9BF611}"/>
              </a:ext>
            </a:extLst>
          </p:cNvPr>
          <p:cNvSpPr txBox="1">
            <a:spLocks/>
          </p:cNvSpPr>
          <p:nvPr/>
        </p:nvSpPr>
        <p:spPr>
          <a:xfrm>
            <a:off x="658800" y="5085445"/>
            <a:ext cx="8155862" cy="996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u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p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A two-stage learning algorithm.</a:t>
            </a:r>
          </a:p>
          <a:p>
            <a:r>
              <a:rPr lang="en-US" altLang="zh-CN" dirty="0"/>
              <a:t> Embed </a:t>
            </a:r>
            <a:r>
              <a:rPr lang="en-US" altLang="zh-CN" dirty="0">
                <a:solidFill>
                  <a:srgbClr val="FF0000"/>
                </a:solidFill>
              </a:rPr>
              <a:t>high-level logical reasoning</a:t>
            </a:r>
            <a:r>
              <a:rPr lang="en-US" altLang="zh-CN" dirty="0"/>
              <a:t> into the </a:t>
            </a:r>
            <a:r>
              <a:rPr lang="en-US" altLang="zh-CN" dirty="0">
                <a:solidFill>
                  <a:srgbClr val="FF0000"/>
                </a:solidFill>
              </a:rPr>
              <a:t>imitation learning</a:t>
            </a:r>
            <a:r>
              <a:rPr lang="en-US" altLang="zh-CN" dirty="0"/>
              <a:t> process.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B69C9D-93CA-AF46-0293-E754C1A0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10" y="938542"/>
            <a:ext cx="6088980" cy="41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7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B80A5-EE3C-B304-7316-7A5CE6EF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E8E23-13BC-FCA9-FE24-01A882A5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sz="2600" dirty="0"/>
              <a:t>1. Background &amp; Problem</a:t>
            </a:r>
          </a:p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lang="en-US" altLang="zh-CN" sz="2600" dirty="0">
                <a:solidFill>
                  <a:prstClr val="black"/>
                </a:solidFill>
                <a:ea typeface="等线"/>
              </a:rPr>
              <a:t>2. ABIL Framework</a:t>
            </a:r>
          </a:p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sz="2600" b="1" dirty="0">
                <a:solidFill>
                  <a:prstClr val="black"/>
                </a:solidFill>
                <a:ea typeface="等线"/>
              </a:rPr>
              <a:t>3. </a:t>
            </a:r>
            <a:r>
              <a:rPr lang="en-US" altLang="zh-CN" sz="2600" b="1" dirty="0">
                <a:solidFill>
                  <a:prstClr val="black"/>
                </a:solidFill>
                <a:ea typeface="等线"/>
              </a:rPr>
              <a:t>Empirical Results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600" dirty="0">
              <a:solidFill>
                <a:prstClr val="black"/>
              </a:solidFill>
              <a:ea typeface="等线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prstClr val="black"/>
                </a:solidFill>
                <a:ea typeface="等线"/>
              </a:rPr>
              <a:t>4. Conclusion</a:t>
            </a:r>
          </a:p>
          <a:p>
            <a:endParaRPr lang="zh-CN" altLang="en-US" sz="2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32605-E9E3-2A7B-6124-F9D910C8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BFF76-AB52-8307-7AAF-02B5E60D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4E12A-5C0E-8BDA-3C63-E85D19B6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55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72C6C-FF2F-F097-A020-67CC7E9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B8201-6AB4-780F-9533-AFF22A0F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D2EC8-4BE2-2DA2-0625-46CDE923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A4035-C2B5-A7E9-3A45-8B3D92C6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1DD8ED-0FEB-5568-741E-6316BAEEC516}"/>
              </a:ext>
            </a:extLst>
          </p:cNvPr>
          <p:cNvSpPr txBox="1"/>
          <p:nvPr/>
        </p:nvSpPr>
        <p:spPr>
          <a:xfrm>
            <a:off x="554891" y="740749"/>
            <a:ext cx="78949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diverse environments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BabyAI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with logical instruction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Mini-BEHAVIOR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Agent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manipulation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2">
            <a:extLst>
              <a:ext uri="{FF2B5EF4-FFF2-40B4-BE49-F238E27FC236}">
                <a16:creationId xmlns:a16="http://schemas.microsoft.com/office/drawing/2014/main" id="{6ECE7BC9-1F81-D2D7-0DF2-2EE3AB4CED41}"/>
              </a:ext>
            </a:extLst>
          </p:cNvPr>
          <p:cNvSpPr/>
          <p:nvPr/>
        </p:nvSpPr>
        <p:spPr>
          <a:xfrm>
            <a:off x="184728" y="3391143"/>
            <a:ext cx="8757794" cy="2965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AA9FA8-2FDF-6A6F-2985-D4DBE060AB76}"/>
              </a:ext>
            </a:extLst>
          </p:cNvPr>
          <p:cNvSpPr txBox="1"/>
          <p:nvPr/>
        </p:nvSpPr>
        <p:spPr>
          <a:xfrm>
            <a:off x="5295505" y="76491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Methods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601897-F3D7-9181-8ED5-B68F95DB95EA}"/>
              </a:ext>
            </a:extLst>
          </p:cNvPr>
          <p:cNvSpPr txBox="1"/>
          <p:nvPr/>
        </p:nvSpPr>
        <p:spPr>
          <a:xfrm>
            <a:off x="4561579" y="1136180"/>
            <a:ext cx="381288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Cloning (BC)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Transformer (DT)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PDSketch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11514C-BAA2-0049-A74A-292638B63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23" y="3628098"/>
            <a:ext cx="2193811" cy="21915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950272-7086-2662-8E46-DDCB71E60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200" y="3625833"/>
            <a:ext cx="2193810" cy="21938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E349C0-B998-F3A5-B70A-992B7E01C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376" y="3429000"/>
            <a:ext cx="2924886" cy="2498060"/>
          </a:xfrm>
          <a:prstGeom prst="rect">
            <a:avLst/>
          </a:prstGeom>
        </p:spPr>
      </p:pic>
      <p:sp>
        <p:nvSpPr>
          <p:cNvPr id="13" name="内容占位符 7">
            <a:extLst>
              <a:ext uri="{FF2B5EF4-FFF2-40B4-BE49-F238E27FC236}">
                <a16:creationId xmlns:a16="http://schemas.microsoft.com/office/drawing/2014/main" id="{E474CDC8-2770-E28A-EF71-1934C89310A9}"/>
              </a:ext>
            </a:extLst>
          </p:cNvPr>
          <p:cNvSpPr txBox="1">
            <a:spLocks/>
          </p:cNvSpPr>
          <p:nvPr/>
        </p:nvSpPr>
        <p:spPr>
          <a:xfrm>
            <a:off x="1183698" y="5845770"/>
            <a:ext cx="1040460" cy="35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u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p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/>
              <a:t>BabyAI</a:t>
            </a:r>
            <a:endParaRPr lang="en-US" altLang="zh-CN" sz="1800" dirty="0"/>
          </a:p>
        </p:txBody>
      </p:sp>
      <p:sp>
        <p:nvSpPr>
          <p:cNvPr id="14" name="内容占位符 7">
            <a:extLst>
              <a:ext uri="{FF2B5EF4-FFF2-40B4-BE49-F238E27FC236}">
                <a16:creationId xmlns:a16="http://schemas.microsoft.com/office/drawing/2014/main" id="{BB7AD3F5-B825-CD1C-E3E6-24495C36872A}"/>
              </a:ext>
            </a:extLst>
          </p:cNvPr>
          <p:cNvSpPr txBox="1">
            <a:spLocks/>
          </p:cNvSpPr>
          <p:nvPr/>
        </p:nvSpPr>
        <p:spPr>
          <a:xfrm>
            <a:off x="3305085" y="5860270"/>
            <a:ext cx="2057400" cy="35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u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p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Mini-BEHAVIOR</a:t>
            </a:r>
          </a:p>
        </p:txBody>
      </p:sp>
      <p:sp>
        <p:nvSpPr>
          <p:cNvPr id="15" name="内容占位符 7">
            <a:extLst>
              <a:ext uri="{FF2B5EF4-FFF2-40B4-BE49-F238E27FC236}">
                <a16:creationId xmlns:a16="http://schemas.microsoft.com/office/drawing/2014/main" id="{BB6606D1-9705-A06F-FC79-D18E1FA9C178}"/>
              </a:ext>
            </a:extLst>
          </p:cNvPr>
          <p:cNvSpPr txBox="1">
            <a:spLocks/>
          </p:cNvSpPr>
          <p:nvPr/>
        </p:nvSpPr>
        <p:spPr>
          <a:xfrm>
            <a:off x="6608025" y="5862619"/>
            <a:ext cx="1076547" cy="35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u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p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/>
              <a:t>CLIPort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2083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72C6C-FF2F-F097-A020-67CC7E9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on </a:t>
            </a:r>
            <a:r>
              <a:rPr lang="en-US" altLang="zh-CN" dirty="0" err="1"/>
              <a:t>BabyAI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B8201-6AB4-780F-9533-AFF22A0F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D2EC8-4BE2-2DA2-0625-46CDE923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A4035-C2B5-A7E9-3A45-8B3D92C6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E48B07-2491-6333-1BBA-AB94BC09F823}"/>
              </a:ext>
            </a:extLst>
          </p:cNvPr>
          <p:cNvSpPr/>
          <p:nvPr/>
        </p:nvSpPr>
        <p:spPr>
          <a:xfrm>
            <a:off x="350981" y="5191383"/>
            <a:ext cx="8606153" cy="80669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 improves the performance of imitation learning methods.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7880E2-4787-8FF2-FE07-525EDD7F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1221439"/>
            <a:ext cx="8783782" cy="33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9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72C6C-FF2F-F097-A020-67CC7E9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on Mini-BEHAVIOR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B8201-6AB4-780F-9533-AFF22A0F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D2EC8-4BE2-2DA2-0625-46CDE923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A4035-C2B5-A7E9-3A45-8B3D92C6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E48B07-2491-6333-1BBA-AB94BC09F823}"/>
              </a:ext>
            </a:extLst>
          </p:cNvPr>
          <p:cNvSpPr/>
          <p:nvPr/>
        </p:nvSpPr>
        <p:spPr>
          <a:xfrm>
            <a:off x="175490" y="5871916"/>
            <a:ext cx="8793019" cy="50748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great performance under the open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enviornments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59768B-B073-81F5-EF6A-12CF74B1A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176" y="732339"/>
            <a:ext cx="5001145" cy="33557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6C5310-FCF3-7C51-DB14-B85E6F93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176" y="4063147"/>
            <a:ext cx="4952286" cy="17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72C6C-FF2F-F097-A020-67CC7E9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on </a:t>
            </a:r>
            <a:r>
              <a:rPr lang="en-US" altLang="zh-CN" dirty="0" err="1"/>
              <a:t>CLIPort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B8201-6AB4-780F-9533-AFF22A0F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D2EC8-4BE2-2DA2-0625-46CDE923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A4035-C2B5-A7E9-3A45-8B3D92C6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E48B07-2491-6333-1BBA-AB94BC09F823}"/>
              </a:ext>
            </a:extLst>
          </p:cNvPr>
          <p:cNvSpPr/>
          <p:nvPr/>
        </p:nvSpPr>
        <p:spPr>
          <a:xfrm>
            <a:off x="350981" y="5827873"/>
            <a:ext cx="8606153" cy="50748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outstanding results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843CCF-80E0-E1F5-6AA9-CA6625F32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92" y="1003899"/>
            <a:ext cx="7106015" cy="13907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EC4714-2539-E1E3-5EE4-9B05580C1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41" y="2415609"/>
            <a:ext cx="3126288" cy="26180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353D42-4D00-8F1A-8FC6-4EF29257B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397" y="2392749"/>
            <a:ext cx="3126288" cy="2670072"/>
          </a:xfrm>
          <a:prstGeom prst="rect">
            <a:avLst/>
          </a:prstGeom>
        </p:spPr>
      </p:pic>
      <p:sp>
        <p:nvSpPr>
          <p:cNvPr id="14" name="内容占位符 7">
            <a:extLst>
              <a:ext uri="{FF2B5EF4-FFF2-40B4-BE49-F238E27FC236}">
                <a16:creationId xmlns:a16="http://schemas.microsoft.com/office/drawing/2014/main" id="{432EB1C1-F21F-0551-D35D-643639A5170F}"/>
              </a:ext>
            </a:extLst>
          </p:cNvPr>
          <p:cNvSpPr txBox="1">
            <a:spLocks/>
          </p:cNvSpPr>
          <p:nvPr/>
        </p:nvSpPr>
        <p:spPr>
          <a:xfrm>
            <a:off x="2142960" y="5062821"/>
            <a:ext cx="1771980" cy="315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u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p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Packing-shapes</a:t>
            </a:r>
          </a:p>
        </p:txBody>
      </p:sp>
      <p:sp>
        <p:nvSpPr>
          <p:cNvPr id="15" name="内容占位符 7">
            <a:extLst>
              <a:ext uri="{FF2B5EF4-FFF2-40B4-BE49-F238E27FC236}">
                <a16:creationId xmlns:a16="http://schemas.microsoft.com/office/drawing/2014/main" id="{AB15B809-B8FC-1B89-23F2-A0D722C296B2}"/>
              </a:ext>
            </a:extLst>
          </p:cNvPr>
          <p:cNvSpPr txBox="1">
            <a:spLocks/>
          </p:cNvSpPr>
          <p:nvPr/>
        </p:nvSpPr>
        <p:spPr>
          <a:xfrm>
            <a:off x="5331232" y="5068570"/>
            <a:ext cx="2268676" cy="315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u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p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Put-blocks-in-bowls</a:t>
            </a:r>
          </a:p>
        </p:txBody>
      </p:sp>
    </p:spTree>
    <p:extLst>
      <p:ext uri="{BB962C8B-B14F-4D97-AF65-F5344CB8AC3E}">
        <p14:creationId xmlns:p14="http://schemas.microsoft.com/office/powerpoint/2010/main" val="137721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B80A5-EE3C-B304-7316-7A5CE6EF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this work about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32605-E9E3-2A7B-6124-F9D910C8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BFF76-AB52-8307-7AAF-02B5E60D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4E12A-5C0E-8BDA-3C63-E85D19B6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7BAD8911-EC6E-468F-62BB-58EF59A0756B}"/>
              </a:ext>
            </a:extLst>
          </p:cNvPr>
          <p:cNvSpPr txBox="1"/>
          <p:nvPr/>
        </p:nvSpPr>
        <p:spPr>
          <a:xfrm>
            <a:off x="251519" y="875722"/>
            <a:ext cx="82638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Long-Horizon Decision-Making is critical for embodied intelligence.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Imitation Learning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promising performance 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auto-driving.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in open environments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the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long-horizon tasks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2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symbolic planning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Excels at long-horizon tasks via logical reasoning.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abstracts away perception with ground-truth symbols, 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struggles to map visual observations to human-defined symbolic spaces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6" descr="模仿学习简介_expert demonstrations-CSDN博客">
            <a:extLst>
              <a:ext uri="{FF2B5EF4-FFF2-40B4-BE49-F238E27FC236}">
                <a16:creationId xmlns:a16="http://schemas.microsoft.com/office/drawing/2014/main" id="{BFF02F0D-7015-D97A-5810-797B50A7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3562821"/>
            <a:ext cx="4112705" cy="227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3">
            <a:extLst>
              <a:ext uri="{FF2B5EF4-FFF2-40B4-BE49-F238E27FC236}">
                <a16:creationId xmlns:a16="http://schemas.microsoft.com/office/drawing/2014/main" id="{87A3AFEA-89F3-1FC8-F890-89DD6B09B40B}"/>
              </a:ext>
            </a:extLst>
          </p:cNvPr>
          <p:cNvSpPr txBox="1"/>
          <p:nvPr/>
        </p:nvSpPr>
        <p:spPr>
          <a:xfrm>
            <a:off x="658800" y="6010851"/>
            <a:ext cx="826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limitations restrict their application in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environments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6D9FE45F-FEA4-1C2B-71DE-FA511780C580}"/>
              </a:ext>
            </a:extLst>
          </p:cNvPr>
          <p:cNvSpPr txBox="1"/>
          <p:nvPr/>
        </p:nvSpPr>
        <p:spPr>
          <a:xfrm>
            <a:off x="1657350" y="5589284"/>
            <a:ext cx="21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Imitation Learning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595BA3F8-7203-734C-75E6-AB9F1A7DB214}"/>
              </a:ext>
            </a:extLst>
          </p:cNvPr>
          <p:cNvSpPr txBox="1"/>
          <p:nvPr/>
        </p:nvSpPr>
        <p:spPr>
          <a:xfrm>
            <a:off x="5478104" y="5589284"/>
            <a:ext cx="2293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planning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6BE03C-D9F9-B117-76C9-1471BA5E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316" y="4055044"/>
            <a:ext cx="4225290" cy="9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7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72C6C-FF2F-F097-A020-67CC7E9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Neural-Symbolic Grounding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B8201-6AB4-780F-9533-AFF22A0F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D2EC8-4BE2-2DA2-0625-46CDE923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A4035-C2B5-A7E9-3A45-8B3D92C6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9A9384-573F-D912-21DE-73F5C89D0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60" y="757473"/>
            <a:ext cx="5358679" cy="2445968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032317-34B9-366D-D07A-D7AC58F9F970}"/>
              </a:ext>
            </a:extLst>
          </p:cNvPr>
          <p:cNvSpPr/>
          <p:nvPr/>
        </p:nvSpPr>
        <p:spPr>
          <a:xfrm>
            <a:off x="350981" y="5827873"/>
            <a:ext cx="8606153" cy="50748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outperforms 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environment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accurately.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12C4C0E-CADB-BA9E-C78C-F647E5C4C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323" y="3203441"/>
            <a:ext cx="5260016" cy="24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3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72C6C-FF2F-F097-A020-67CC7E9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Efficiency and Generalization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B8201-6AB4-780F-9533-AFF22A0F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D2EC8-4BE2-2DA2-0625-46CDE923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A4035-C2B5-A7E9-3A45-8B3D92C6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E48B07-2491-6333-1BBA-AB94BC09F823}"/>
              </a:ext>
            </a:extLst>
          </p:cNvPr>
          <p:cNvSpPr/>
          <p:nvPr/>
        </p:nvSpPr>
        <p:spPr>
          <a:xfrm>
            <a:off x="175490" y="5485807"/>
            <a:ext cx="8793020" cy="87054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efficiency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BC and DT baselines, achieves significant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improvement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out-of-distribution evaluation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1F2100-43F8-C860-E2A2-099380207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968526"/>
            <a:ext cx="8515350" cy="41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8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72C6C-FF2F-F097-A020-67CC7E9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Compositional Generalization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B8201-6AB4-780F-9533-AFF22A0F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D2EC8-4BE2-2DA2-0625-46CDE923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A4035-C2B5-A7E9-3A45-8B3D92C6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E48B07-2491-6333-1BBA-AB94BC09F823}"/>
              </a:ext>
            </a:extLst>
          </p:cNvPr>
          <p:cNvSpPr/>
          <p:nvPr/>
        </p:nvSpPr>
        <p:spPr>
          <a:xfrm>
            <a:off x="377651" y="5652138"/>
            <a:ext cx="8396780" cy="56705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ability to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zero-shot generalize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novel composed tasks.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E6B842-0DBA-1CDA-FD0C-EC19BE837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17"/>
          <a:stretch/>
        </p:blipFill>
        <p:spPr>
          <a:xfrm>
            <a:off x="2896534" y="1310654"/>
            <a:ext cx="3482340" cy="18840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5F279C-CDB0-B29A-D640-A04CAAA45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50"/>
          <a:stretch/>
        </p:blipFill>
        <p:spPr>
          <a:xfrm>
            <a:off x="2257566" y="3320869"/>
            <a:ext cx="5554980" cy="18840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281E8D-A7C1-C383-BD30-81862C67F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725"/>
          <a:stretch/>
        </p:blipFill>
        <p:spPr>
          <a:xfrm>
            <a:off x="1409479" y="3320869"/>
            <a:ext cx="848087" cy="18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1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B80A5-EE3C-B304-7316-7A5CE6EF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E8E23-13BC-FCA9-FE24-01A882A5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sz="2600" dirty="0"/>
              <a:t>1. Background &amp; Problem</a:t>
            </a:r>
          </a:p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lang="en-US" altLang="zh-CN" sz="2600" dirty="0">
                <a:solidFill>
                  <a:prstClr val="black"/>
                </a:solidFill>
                <a:ea typeface="等线"/>
              </a:rPr>
              <a:t>2. ABIL Framework</a:t>
            </a:r>
          </a:p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sz="2600" dirty="0">
                <a:solidFill>
                  <a:prstClr val="black"/>
                </a:solidFill>
                <a:ea typeface="等线"/>
              </a:rPr>
              <a:t>3. </a:t>
            </a:r>
            <a:r>
              <a:rPr lang="en-US" altLang="zh-CN" sz="2600" dirty="0">
                <a:solidFill>
                  <a:prstClr val="black"/>
                </a:solidFill>
                <a:ea typeface="等线"/>
              </a:rPr>
              <a:t>Empirical Results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600" dirty="0">
              <a:solidFill>
                <a:prstClr val="black"/>
              </a:solidFill>
              <a:ea typeface="等线"/>
            </a:endParaRPr>
          </a:p>
          <a:p>
            <a:pPr marL="0" indent="0">
              <a:buNone/>
            </a:pPr>
            <a:r>
              <a:rPr lang="en-US" altLang="zh-CN" sz="2600" b="1" dirty="0">
                <a:solidFill>
                  <a:prstClr val="black"/>
                </a:solidFill>
                <a:ea typeface="等线"/>
              </a:rPr>
              <a:t>4. Conclusion</a:t>
            </a:r>
          </a:p>
          <a:p>
            <a:endParaRPr lang="zh-CN" altLang="en-US" sz="2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32605-E9E3-2A7B-6124-F9D910C8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BFF76-AB52-8307-7AAF-02B5E60D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4E12A-5C0E-8BDA-3C63-E85D19B6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52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A95B9-7756-D0A7-2B6E-FC015ADC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A43FD-E997-F256-30A9-1C8F20E3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2129"/>
            <a:ext cx="7886700" cy="4974833"/>
          </a:xfrm>
        </p:spPr>
        <p:txBody>
          <a:bodyPr/>
          <a:lstStyle/>
          <a:p>
            <a:r>
              <a:rPr lang="en-US" altLang="zh-CN" dirty="0"/>
              <a:t>In this paper,  we propose a novel framework: ABIL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A novel framework which combines the benefits of data-driven learning and symbolic-based reasoning.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Extensive experiments demonstrate the effectiveness and generality of ABIL.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0AF6A-A07D-5B20-6CF0-C488979E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13331-6731-05F6-3F0A-4F21A3DC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EF75E-B744-59FE-6240-5767FA36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8" name="副标题 6">
            <a:extLst>
              <a:ext uri="{FF2B5EF4-FFF2-40B4-BE49-F238E27FC236}">
                <a16:creationId xmlns:a16="http://schemas.microsoft.com/office/drawing/2014/main" id="{8BDA3685-7094-6490-8316-961AFF43F9BE}"/>
              </a:ext>
            </a:extLst>
          </p:cNvPr>
          <p:cNvSpPr txBox="1">
            <a:spLocks/>
          </p:cNvSpPr>
          <p:nvPr/>
        </p:nvSpPr>
        <p:spPr>
          <a:xfrm>
            <a:off x="2686050" y="5558802"/>
            <a:ext cx="6905205" cy="793910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u="sng" dirty="0"/>
              <a:t>Hao-Ran </a:t>
            </a:r>
            <a:r>
              <a:rPr lang="en-US" altLang="zh-CN" sz="1800" u="sng"/>
              <a:t>Hao (hhr277133291@gmail.com)</a:t>
            </a:r>
            <a:endParaRPr lang="en-US" altLang="zh-CN" sz="1800" u="sng" dirty="0"/>
          </a:p>
          <a:p>
            <a:pPr marL="0" indent="0" algn="ctr">
              <a:buNone/>
            </a:pPr>
            <a:r>
              <a:rPr lang="en-US" altLang="zh-CN" sz="1800" u="sng" dirty="0"/>
              <a:t>Jie-Jing Shao (shaojj@lamda.nju.edu.cn)</a:t>
            </a:r>
            <a:endParaRPr lang="zh-CN" altLang="en-US" sz="1800" u="sng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8E07C1-0720-48EC-878A-406047A16D03}"/>
              </a:ext>
            </a:extLst>
          </p:cNvPr>
          <p:cNvSpPr txBox="1"/>
          <p:nvPr/>
        </p:nvSpPr>
        <p:spPr>
          <a:xfrm>
            <a:off x="545513" y="4505927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3200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977F275E-5754-9BE6-ACCC-56F5ABF3C5F8}"/>
              </a:ext>
            </a:extLst>
          </p:cNvPr>
          <p:cNvSpPr txBox="1"/>
          <p:nvPr/>
        </p:nvSpPr>
        <p:spPr>
          <a:xfrm>
            <a:off x="367848" y="5123361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interested in, feel free to contact us: </a:t>
            </a:r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27B2A6A9-29BF-22D9-95D9-869BCBDB190B}"/>
              </a:ext>
            </a:extLst>
          </p:cNvPr>
          <p:cNvSpPr txBox="1"/>
          <p:nvPr/>
        </p:nvSpPr>
        <p:spPr>
          <a:xfrm>
            <a:off x="287524" y="3068975"/>
            <a:ext cx="8568952" cy="806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accurate and incomplete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31587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B80A5-EE3C-B304-7316-7A5CE6EF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this work about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32605-E9E3-2A7B-6124-F9D910C8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BFF76-AB52-8307-7AAF-02B5E60D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4E12A-5C0E-8BDA-3C63-E85D19B6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7BAD8911-EC6E-468F-62BB-58EF59A0756B}"/>
              </a:ext>
            </a:extLst>
          </p:cNvPr>
          <p:cNvSpPr txBox="1"/>
          <p:nvPr/>
        </p:nvSpPr>
        <p:spPr>
          <a:xfrm>
            <a:off x="251519" y="1031816"/>
            <a:ext cx="8412421" cy="48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propose a novel framework Abductive Imitation Learning (ABIL) to combine the benefits of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learning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symbolic-based reasoning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significantly improved performance on settings of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data-efficiency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open environments.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8B90C5-E50F-0569-A92B-21F9455E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082" y="873874"/>
            <a:ext cx="4193836" cy="30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6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B80A5-EE3C-B304-7316-7A5CE6EF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E8E23-13BC-FCA9-FE24-01A882A5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sz="2600" dirty="0"/>
              <a:t>1. </a:t>
            </a:r>
            <a:r>
              <a:rPr kumimoji="1" lang="en-US" altLang="zh-CN" sz="2600" b="1" dirty="0"/>
              <a:t>Background </a:t>
            </a:r>
          </a:p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lang="en-US" altLang="zh-CN" sz="2600" dirty="0">
                <a:solidFill>
                  <a:prstClr val="black"/>
                </a:solidFill>
                <a:ea typeface="等线"/>
              </a:rPr>
              <a:t>2. ABIL Framework</a:t>
            </a:r>
          </a:p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sz="2600" dirty="0">
                <a:solidFill>
                  <a:prstClr val="black"/>
                </a:solidFill>
                <a:ea typeface="等线"/>
              </a:rPr>
              <a:t>3. </a:t>
            </a:r>
            <a:r>
              <a:rPr lang="en-US" altLang="zh-CN" sz="2600" dirty="0">
                <a:solidFill>
                  <a:prstClr val="black"/>
                </a:solidFill>
                <a:ea typeface="等线"/>
              </a:rPr>
              <a:t>Empirical Results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600" dirty="0">
              <a:solidFill>
                <a:prstClr val="black"/>
              </a:solidFill>
              <a:ea typeface="等线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prstClr val="black"/>
                </a:solidFill>
                <a:ea typeface="等线"/>
              </a:rPr>
              <a:t>4. Conclusion</a:t>
            </a:r>
          </a:p>
          <a:p>
            <a:endParaRPr lang="zh-CN" altLang="en-US" sz="2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32605-E9E3-2A7B-6124-F9D910C8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BFF76-AB52-8307-7AAF-02B5E60D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4E12A-5C0E-8BDA-3C63-E85D19B6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8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F1B7-D87C-9A98-9013-9D60D6EE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Long-Horizon Planning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61543-1122-F031-7989-350FA08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FF40E-9226-4B8C-D2F9-10BB2CA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9E6F4-B6A9-A1FA-27DF-925E3941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5</a:t>
            </a:fld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84CAD0-8C04-21B0-F30E-7B9EB3445DFB}"/>
              </a:ext>
            </a:extLst>
          </p:cNvPr>
          <p:cNvGrpSpPr/>
          <p:nvPr/>
        </p:nvGrpSpPr>
        <p:grpSpPr>
          <a:xfrm>
            <a:off x="320433" y="1013187"/>
            <a:ext cx="3397283" cy="479645"/>
            <a:chOff x="1174717" y="1241102"/>
            <a:chExt cx="3397283" cy="47964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7F15876-34B7-2144-4A4A-B1FFDD9ADFFA}"/>
                </a:ext>
              </a:extLst>
            </p:cNvPr>
            <p:cNvGrpSpPr/>
            <p:nvPr/>
          </p:nvGrpSpPr>
          <p:grpSpPr>
            <a:xfrm>
              <a:off x="1174717" y="1241102"/>
              <a:ext cx="3397283" cy="479645"/>
              <a:chOff x="3667995" y="1108108"/>
              <a:chExt cx="4653125" cy="639525"/>
            </a:xfrm>
          </p:grpSpPr>
          <p:sp>
            <p:nvSpPr>
              <p:cNvPr id="9" name="矩形: 圆角 32">
                <a:extLst>
                  <a:ext uri="{FF2B5EF4-FFF2-40B4-BE49-F238E27FC236}">
                    <a16:creationId xmlns:a16="http://schemas.microsoft.com/office/drawing/2014/main" id="{D61701C2-4824-E5B8-8FCA-363BFB8518C1}"/>
                  </a:ext>
                </a:extLst>
              </p:cNvPr>
              <p:cNvSpPr/>
              <p:nvPr/>
            </p:nvSpPr>
            <p:spPr>
              <a:xfrm>
                <a:off x="3852153" y="1108108"/>
                <a:ext cx="4289898" cy="639525"/>
              </a:xfrm>
              <a:prstGeom prst="roundRect">
                <a:avLst>
                  <a:gd name="adj" fmla="val 14447"/>
                </a:avLst>
              </a:prstGeom>
              <a:gradFill>
                <a:gsLst>
                  <a:gs pos="0">
                    <a:srgbClr val="99097D"/>
                  </a:gs>
                  <a:gs pos="25000">
                    <a:srgbClr val="8C0062"/>
                  </a:gs>
                  <a:gs pos="100000">
                    <a:srgbClr val="B4009E"/>
                  </a:gs>
                </a:gsLst>
                <a:lin ang="3000000" scaled="0"/>
              </a:gradFill>
              <a:ln w="25400">
                <a:noFill/>
              </a:ln>
              <a:effectLst>
                <a:outerShdw blurRad="228600" sx="103000" sy="103000" algn="ctr" rotWithShape="0">
                  <a:schemeClr val="accent3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zh-CN" altLang="en-US" b="1" spc="450" dirty="0">
                  <a:solidFill>
                    <a:prstClr val="white"/>
                  </a:solidFill>
                  <a:latin typeface="DengXian" panose="02010600030101010101" pitchFamily="2" charset="-122"/>
                  <a:ea typeface="微软雅黑" panose="020B0503020204020204" pitchFamily="34" charset="-122"/>
                  <a:sym typeface="DengXian" panose="02010600030101010101" pitchFamily="2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4DF6A7C-3218-B005-8892-4297F045D8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66" t="52992" r="43468" b="39464"/>
              <a:stretch/>
            </p:blipFill>
            <p:spPr>
              <a:xfrm>
                <a:off x="3667995" y="1110253"/>
                <a:ext cx="4474056" cy="626546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219822-8322-D2AD-7F6D-083937A08A00}"/>
                  </a:ext>
                </a:extLst>
              </p:cNvPr>
              <p:cNvSpPr/>
              <p:nvPr/>
            </p:nvSpPr>
            <p:spPr>
              <a:xfrm>
                <a:off x="3781373" y="1145617"/>
                <a:ext cx="4539747" cy="55399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783"/>
                <a:endParaRPr lang="zh-CN" altLang="en-US" sz="2100" b="1" spc="450" dirty="0">
                  <a:solidFill>
                    <a:prstClr val="white"/>
                  </a:solidFill>
                  <a:latin typeface="Georgia" panose="02040502050405020303" pitchFamily="18" charset="0"/>
                  <a:ea typeface="微软雅黑" panose="020B0503020204020204" pitchFamily="34" charset="-122"/>
                  <a:sym typeface="DengXian" panose="02010600030101010101" pitchFamily="2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1DEA76B-F5BD-C613-2416-BA838F98157B}"/>
                </a:ext>
              </a:extLst>
            </p:cNvPr>
            <p:cNvSpPr txBox="1"/>
            <p:nvPr/>
          </p:nvSpPr>
          <p:spPr>
            <a:xfrm>
              <a:off x="1387062" y="1303411"/>
              <a:ext cx="2857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Background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77CCFA4-2056-A029-F69D-0E527F902E44}"/>
              </a:ext>
            </a:extLst>
          </p:cNvPr>
          <p:cNvSpPr txBox="1"/>
          <p:nvPr/>
        </p:nvSpPr>
        <p:spPr>
          <a:xfrm>
            <a:off x="344928" y="1591026"/>
            <a:ext cx="7970983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Studies: </a:t>
            </a:r>
          </a:p>
          <a:p>
            <a:pPr>
              <a:lnSpc>
                <a:spcPts val="14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Imitation learning: is weak at long-horizon tasks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Planning: requires symbolic-level grounding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efforts on neuro-symbolic solutions[1,2,3]: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typically assume there are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 symbolic information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only applicable to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low-dimensional robotics states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89D7BB-1359-0B20-CC84-423D43661129}"/>
              </a:ext>
            </a:extLst>
          </p:cNvPr>
          <p:cNvGrpSpPr/>
          <p:nvPr/>
        </p:nvGrpSpPr>
        <p:grpSpPr>
          <a:xfrm>
            <a:off x="320433" y="3726423"/>
            <a:ext cx="3397283" cy="479645"/>
            <a:chOff x="1174717" y="1241102"/>
            <a:chExt cx="3397283" cy="47964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73E119C-1291-ED03-D2FA-2E26B9A2D740}"/>
                </a:ext>
              </a:extLst>
            </p:cNvPr>
            <p:cNvGrpSpPr/>
            <p:nvPr/>
          </p:nvGrpSpPr>
          <p:grpSpPr>
            <a:xfrm>
              <a:off x="1174717" y="1241102"/>
              <a:ext cx="3397283" cy="479645"/>
              <a:chOff x="3667995" y="1108108"/>
              <a:chExt cx="4653125" cy="639525"/>
            </a:xfrm>
          </p:grpSpPr>
          <p:sp>
            <p:nvSpPr>
              <p:cNvPr id="29" name="矩形: 圆角 32">
                <a:extLst>
                  <a:ext uri="{FF2B5EF4-FFF2-40B4-BE49-F238E27FC236}">
                    <a16:creationId xmlns:a16="http://schemas.microsoft.com/office/drawing/2014/main" id="{C273893C-4A22-E426-9E6F-D646FF5E26AC}"/>
                  </a:ext>
                </a:extLst>
              </p:cNvPr>
              <p:cNvSpPr/>
              <p:nvPr/>
            </p:nvSpPr>
            <p:spPr>
              <a:xfrm>
                <a:off x="3852153" y="1108108"/>
                <a:ext cx="4289898" cy="639525"/>
              </a:xfrm>
              <a:prstGeom prst="roundRect">
                <a:avLst>
                  <a:gd name="adj" fmla="val 14447"/>
                </a:avLst>
              </a:prstGeom>
              <a:gradFill>
                <a:gsLst>
                  <a:gs pos="0">
                    <a:srgbClr val="99097D"/>
                  </a:gs>
                  <a:gs pos="25000">
                    <a:srgbClr val="8C0062"/>
                  </a:gs>
                  <a:gs pos="100000">
                    <a:srgbClr val="B4009E"/>
                  </a:gs>
                </a:gsLst>
                <a:lin ang="3000000" scaled="0"/>
              </a:gradFill>
              <a:ln w="25400">
                <a:noFill/>
              </a:ln>
              <a:effectLst>
                <a:outerShdw blurRad="228600" sx="103000" sy="103000" algn="ctr" rotWithShape="0">
                  <a:schemeClr val="accent3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zh-CN" altLang="en-US" b="1" spc="450" dirty="0">
                  <a:solidFill>
                    <a:prstClr val="white"/>
                  </a:solidFill>
                  <a:latin typeface="DengXian" panose="02010600030101010101" pitchFamily="2" charset="-122"/>
                  <a:ea typeface="微软雅黑" panose="020B0503020204020204" pitchFamily="34" charset="-122"/>
                  <a:sym typeface="DengXian" panose="02010600030101010101" pitchFamily="2" charset="-122"/>
                </a:endParaRPr>
              </a:p>
            </p:txBody>
          </p:sp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FDE06798-934C-52EF-CDB0-F66FD5E726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66" t="52992" r="43468" b="39464"/>
              <a:stretch/>
            </p:blipFill>
            <p:spPr>
              <a:xfrm>
                <a:off x="3667995" y="1110253"/>
                <a:ext cx="4474056" cy="626546"/>
              </a:xfrm>
              <a:prstGeom prst="rect">
                <a:avLst/>
              </a:prstGeom>
            </p:spPr>
          </p:pic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AF59B24-EB0C-B711-B1D6-152DACDEAEFD}"/>
                  </a:ext>
                </a:extLst>
              </p:cNvPr>
              <p:cNvSpPr/>
              <p:nvPr/>
            </p:nvSpPr>
            <p:spPr>
              <a:xfrm>
                <a:off x="3781373" y="1145617"/>
                <a:ext cx="4539747" cy="55399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783"/>
                <a:endParaRPr lang="zh-CN" altLang="en-US" sz="2100" b="1" spc="450" dirty="0">
                  <a:solidFill>
                    <a:prstClr val="white"/>
                  </a:solidFill>
                  <a:latin typeface="Georgia" panose="02040502050405020303" pitchFamily="18" charset="0"/>
                  <a:ea typeface="微软雅黑" panose="020B0503020204020204" pitchFamily="34" charset="-122"/>
                  <a:sym typeface="DengXian" panose="02010600030101010101" pitchFamily="2" charset="-122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293A65C-609B-28C2-0651-1E595924A3F3}"/>
                </a:ext>
              </a:extLst>
            </p:cNvPr>
            <p:cNvSpPr txBox="1"/>
            <p:nvPr/>
          </p:nvSpPr>
          <p:spPr>
            <a:xfrm>
              <a:off x="1387062" y="1303411"/>
              <a:ext cx="2857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Our Goal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8A7D828-5E1F-516A-97E6-377F640C2B58}"/>
              </a:ext>
            </a:extLst>
          </p:cNvPr>
          <p:cNvSpPr txBox="1"/>
          <p:nvPr/>
        </p:nvSpPr>
        <p:spPr>
          <a:xfrm>
            <a:off x="322290" y="4312390"/>
            <a:ext cx="7678710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agent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demonstrations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symbolic space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high-dimensional visual observations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symbolic-level label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14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logical planning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imitation learning.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155C8-90CA-4867-B819-D2DAB10B6D76}"/>
              </a:ext>
            </a:extLst>
          </p:cNvPr>
          <p:cNvSpPr txBox="1"/>
          <p:nvPr/>
        </p:nvSpPr>
        <p:spPr>
          <a:xfrm>
            <a:off x="926720" y="5652670"/>
            <a:ext cx="6974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Regression Planning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etworks. NeurIPS’19</a:t>
            </a:r>
          </a:p>
          <a:p>
            <a:pPr algn="l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Learning Symbolic Operators for Task and Motion Planning. IROS’21</a:t>
            </a:r>
          </a:p>
          <a:p>
            <a:pPr algn="l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Programmatically grounded, compositionally generalizable robotic manipulation. ICLR’23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0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A098C-E61C-80EA-F771-D201CC2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Idea of ABIL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D1D12-53EB-CC98-4F5C-4685EB95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235"/>
            <a:ext cx="7886700" cy="38009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The Overall Framework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8D22-9C28-70C1-A43B-0D10670C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1B2DF-D363-EA37-CDFA-F44D1CB8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A1399-F312-3185-CB5A-B2023F1C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425440-1A09-2371-BE35-DD52ADE68729}"/>
              </a:ext>
            </a:extLst>
          </p:cNvPr>
          <p:cNvSpPr txBox="1"/>
          <p:nvPr/>
        </p:nvSpPr>
        <p:spPr>
          <a:xfrm>
            <a:off x="322290" y="4540970"/>
            <a:ext cx="8821710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agent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demonstrations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symbolic space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high-dimensional visual observations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symbolic-level label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14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logical planning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imitation learning.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ED1838-9F07-A37B-249E-450848E7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2" y="1457796"/>
            <a:ext cx="8891415" cy="25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5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B80A5-EE3C-B304-7316-7A5CE6EF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E8E23-13BC-FCA9-FE24-01A882A5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sz="2600" dirty="0"/>
              <a:t>1. Background &amp; Problem</a:t>
            </a:r>
          </a:p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lang="en-US" altLang="zh-CN" sz="2600" dirty="0">
                <a:solidFill>
                  <a:prstClr val="black"/>
                </a:solidFill>
                <a:ea typeface="等线"/>
              </a:rPr>
              <a:t>2. </a:t>
            </a:r>
            <a:r>
              <a:rPr lang="en-US" altLang="zh-CN" sz="2600" b="1" dirty="0">
                <a:solidFill>
                  <a:prstClr val="black"/>
                </a:solidFill>
                <a:ea typeface="等线"/>
              </a:rPr>
              <a:t>ABIL Framework</a:t>
            </a:r>
          </a:p>
          <a:p>
            <a:pPr marL="0" indent="0">
              <a:buNone/>
            </a:pP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sz="2600" dirty="0">
                <a:solidFill>
                  <a:prstClr val="black"/>
                </a:solidFill>
                <a:ea typeface="等线"/>
              </a:rPr>
              <a:t>3. </a:t>
            </a:r>
            <a:r>
              <a:rPr lang="en-US" altLang="zh-CN" sz="2600" dirty="0">
                <a:solidFill>
                  <a:prstClr val="black"/>
                </a:solidFill>
                <a:ea typeface="等线"/>
              </a:rPr>
              <a:t>Empirical Results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600" dirty="0">
              <a:solidFill>
                <a:prstClr val="black"/>
              </a:solidFill>
              <a:ea typeface="等线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prstClr val="black"/>
                </a:solidFill>
                <a:ea typeface="等线"/>
              </a:rPr>
              <a:t>4. Conclusion</a:t>
            </a:r>
          </a:p>
          <a:p>
            <a:endParaRPr lang="zh-CN" altLang="en-US" sz="2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32605-E9E3-2A7B-6124-F9D910C8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BFF76-AB52-8307-7AAF-02B5E60D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4E12A-5C0E-8BDA-3C63-E85D19B6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54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F1B7-D87C-9A98-9013-9D60D6EE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B27EE6-324E-6049-D007-10ED841FD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17" y="1038296"/>
                <a:ext cx="8426860" cy="32593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Goal-based planning task.</a:t>
                </a:r>
              </a:p>
              <a:p>
                <a:r>
                  <a:rPr lang="en-US" altLang="zh-CN" dirty="0"/>
                  <a:t> Environment Definition: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Deterministic, fully-observed environment with object-centric representation.</a:t>
                </a:r>
              </a:p>
              <a:p>
                <a:pPr marL="0" indent="0">
                  <a:lnSpc>
                    <a:spcPts val="700"/>
                  </a:lnSpc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 Symbolic Knowledge Base: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A finite-state machine, with a directed graph </a:t>
                </a:r>
                <a14:m>
                  <m:oMath xmlns:m="http://schemas.openxmlformats.org/officeDocument/2006/math">
                    <m:r>
                      <a:rPr lang="da-DK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altLang="zh-CN" i="1">
                        <a:latin typeface="Cambria Math" panose="02040503050406030204" pitchFamily="18" charset="0"/>
                      </a:rPr>
                      <m:t>=⟨</m:t>
                    </m:r>
                    <m:r>
                      <a:rPr lang="da-DK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da-DK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da-DK" altLang="zh-CN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 Each node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contains a set of ground atoms, which can be viewed as the condition of a sub-task.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 Each edge is noted as a tuple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⟨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𝐸𝐹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𝐸𝐹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⟩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B27EE6-324E-6049-D007-10ED841FD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17" y="1038296"/>
                <a:ext cx="8426860" cy="3259385"/>
              </a:xfrm>
              <a:blipFill>
                <a:blip r:embed="rId3"/>
                <a:stretch>
                  <a:fillRect l="-723" t="-1869" b="-3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61543-1122-F031-7989-350FA08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FF40E-9226-4B8C-D2F9-10BB2CA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9E6F4-B6A9-A1FA-27DF-925E3941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138C50-9CFF-4B98-1468-6683F0692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642"/>
          <a:stretch/>
        </p:blipFill>
        <p:spPr>
          <a:xfrm>
            <a:off x="3461385" y="1400348"/>
            <a:ext cx="3238673" cy="4004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334A04-3F0C-4574-2870-6A2CC9333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403" y="4358716"/>
            <a:ext cx="4763193" cy="1527647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C4C415F-E33C-223D-AC23-46DF5C06C3E1}"/>
              </a:ext>
            </a:extLst>
          </p:cNvPr>
          <p:cNvSpPr txBox="1">
            <a:spLocks/>
          </p:cNvSpPr>
          <p:nvPr/>
        </p:nvSpPr>
        <p:spPr>
          <a:xfrm>
            <a:off x="2821578" y="5865771"/>
            <a:ext cx="3803336" cy="4295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u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p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dirty="0"/>
              <a:t>An example of the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309186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F1B7-D87C-9A98-9013-9D60D6EE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Symbolic-grounded Understanding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27EE6-324E-6049-D007-10ED841F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181759"/>
            <a:ext cx="8182841" cy="89327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A straightforward method: optimize the network with the symbolic labels. </a:t>
            </a:r>
          </a:p>
          <a:p>
            <a:pPr marL="0" indent="0" algn="ctr">
              <a:buNone/>
            </a:pPr>
            <a:r>
              <a:rPr lang="en-US" altLang="zh-CN" dirty="0"/>
              <a:t>However: </a:t>
            </a:r>
            <a:r>
              <a:rPr lang="en-US" altLang="zh-CN" dirty="0">
                <a:solidFill>
                  <a:srgbClr val="FF0000"/>
                </a:solidFill>
              </a:rPr>
              <a:t>Symbolic supervision is typically costly or not available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61543-1122-F031-7989-350FA08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B65-8169-E04A-9C6B-71EC9A7FF5A2}" type="datetime1">
              <a:rPr kumimoji="1" lang="zh-CN" altLang="en-US" smtClean="0"/>
              <a:t>2024/6/29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FF40E-9226-4B8C-D2F9-10BB2CA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PAKDD 2024 Workshop </a:t>
            </a:r>
            <a:r>
              <a:rPr kumimoji="1" lang="en-US" altLang="zh-CN" dirty="0" err="1"/>
              <a:t>RobustML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9E6F4-B6A9-A1FA-27DF-925E3941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F8A-C71B-0F43-9A15-93059A970708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3CAE82-1F24-B0EE-F8A4-2DC130E7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758" y="782963"/>
            <a:ext cx="4540483" cy="41467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89A1D4-299D-BC43-36E0-0F4A532DD69A}"/>
              </a:ext>
            </a:extLst>
          </p:cNvPr>
          <p:cNvSpPr txBox="1"/>
          <p:nvPr/>
        </p:nvSpPr>
        <p:spPr>
          <a:xfrm>
            <a:off x="5569527" y="1766273"/>
            <a:ext cx="191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Symbolic Labels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8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4800</TotalTime>
  <Words>1001</Words>
  <Application>Microsoft Office PowerPoint</Application>
  <PresentationFormat>全屏显示(4:3)</PresentationFormat>
  <Paragraphs>257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</vt:lpstr>
      <vt:lpstr>Arial</vt:lpstr>
      <vt:lpstr>Calibri</vt:lpstr>
      <vt:lpstr>Cambria Math</vt:lpstr>
      <vt:lpstr>Georgia</vt:lpstr>
      <vt:lpstr>Times New Roman</vt:lpstr>
      <vt:lpstr>Wingdings</vt:lpstr>
      <vt:lpstr>Office 主题​​</vt:lpstr>
      <vt:lpstr>PowerPoint 演示文稿</vt:lpstr>
      <vt:lpstr>What is this work about</vt:lpstr>
      <vt:lpstr>What is this work about</vt:lpstr>
      <vt:lpstr>Outline</vt:lpstr>
      <vt:lpstr>Long-Horizon Planning</vt:lpstr>
      <vt:lpstr>Main Idea of ABIL</vt:lpstr>
      <vt:lpstr>Outline</vt:lpstr>
      <vt:lpstr>Problem Formulation</vt:lpstr>
      <vt:lpstr>Symbolic-grounded Understanding</vt:lpstr>
      <vt:lpstr>Symbolic-grounded Understanding</vt:lpstr>
      <vt:lpstr>Abductive Reasoning</vt:lpstr>
      <vt:lpstr>Symbolic-grounded Imitation</vt:lpstr>
      <vt:lpstr>Symbolic-grounded Imitation</vt:lpstr>
      <vt:lpstr>ABIL Algorithm</vt:lpstr>
      <vt:lpstr>Outline</vt:lpstr>
      <vt:lpstr>Setup</vt:lpstr>
      <vt:lpstr>Evaluation on BabyAI</vt:lpstr>
      <vt:lpstr>Results on Mini-BEHAVIOR</vt:lpstr>
      <vt:lpstr>Results on CLIPort</vt:lpstr>
      <vt:lpstr>Comparison of Neural-Symbolic Grounding</vt:lpstr>
      <vt:lpstr>Data Efficiency and Generalization</vt:lpstr>
      <vt:lpstr>Compositional Generalization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shjj</dc:creator>
  <cp:lastModifiedBy>浩然 郝</cp:lastModifiedBy>
  <cp:revision>919</cp:revision>
  <dcterms:created xsi:type="dcterms:W3CDTF">2021-07-15T08:50:55Z</dcterms:created>
  <dcterms:modified xsi:type="dcterms:W3CDTF">2024-06-29T02:13:12Z</dcterms:modified>
</cp:coreProperties>
</file>