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8" r:id="rId1"/>
  </p:sldMasterIdLst>
  <p:notesMasterIdLst>
    <p:notesMasterId r:id="rId22"/>
  </p:notesMasterIdLst>
  <p:sldIdLst>
    <p:sldId id="256" r:id="rId2"/>
    <p:sldId id="257" r:id="rId3"/>
    <p:sldId id="258" r:id="rId4"/>
    <p:sldId id="259" r:id="rId5"/>
    <p:sldId id="265" r:id="rId6"/>
    <p:sldId id="264" r:id="rId7"/>
    <p:sldId id="260" r:id="rId8"/>
    <p:sldId id="266" r:id="rId9"/>
    <p:sldId id="267" r:id="rId10"/>
    <p:sldId id="268" r:id="rId11"/>
    <p:sldId id="269" r:id="rId12"/>
    <p:sldId id="270" r:id="rId13"/>
    <p:sldId id="262" r:id="rId14"/>
    <p:sldId id="271" r:id="rId15"/>
    <p:sldId id="272" r:id="rId16"/>
    <p:sldId id="276" r:id="rId17"/>
    <p:sldId id="273" r:id="rId18"/>
    <p:sldId id="274" r:id="rId19"/>
    <p:sldId id="261" r:id="rId20"/>
    <p:sldId id="275" r:id="rId21"/>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66"/>
    <a:srgbClr val="C5C5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4" autoAdjust="0"/>
    <p:restoredTop sz="94660"/>
  </p:normalViewPr>
  <p:slideViewPr>
    <p:cSldViewPr snapToGrid="0">
      <p:cViewPr varScale="1">
        <p:scale>
          <a:sx n="70" d="100"/>
          <a:sy n="70" d="100"/>
        </p:scale>
        <p:origin x="548" y="8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3" d="100"/>
          <a:sy n="53" d="100"/>
        </p:scale>
        <p:origin x="2648" y="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0272D2-8A29-4735-AF3C-5CF9E3E09105}" type="datetimeFigureOut">
              <a:rPr lang="vi-VN" smtClean="0"/>
              <a:t>01/03/2019</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EF83F2-6E16-400E-80BB-4C1F02654018}" type="slidenum">
              <a:rPr lang="vi-VN" smtClean="0"/>
              <a:t>‹#›</a:t>
            </a:fld>
            <a:endParaRPr lang="vi-VN"/>
          </a:p>
        </p:txBody>
      </p:sp>
    </p:spTree>
    <p:extLst>
      <p:ext uri="{BB962C8B-B14F-4D97-AF65-F5344CB8AC3E}">
        <p14:creationId xmlns:p14="http://schemas.microsoft.com/office/powerpoint/2010/main" val="2983410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44EC9CF-5FE7-474C-942E-C3ED564D369A}" type="datetimeFigureOut">
              <a:rPr lang="vi-VN" smtClean="0"/>
              <a:t>01/03/2019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9A9BBF1-6C9C-441D-9D0A-1C6457F835FF}" type="slidenum">
              <a:rPr lang="vi-VN" smtClean="0"/>
              <a:t>‹#›</a:t>
            </a:fld>
            <a:endParaRPr lang="vi-VN"/>
          </a:p>
        </p:txBody>
      </p:sp>
    </p:spTree>
    <p:extLst>
      <p:ext uri="{BB962C8B-B14F-4D97-AF65-F5344CB8AC3E}">
        <p14:creationId xmlns:p14="http://schemas.microsoft.com/office/powerpoint/2010/main" val="500128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4EC9CF-5FE7-474C-942E-C3ED564D369A}" type="datetimeFigureOut">
              <a:rPr lang="vi-VN" smtClean="0"/>
              <a:t>01/03/2019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9A9BBF1-6C9C-441D-9D0A-1C6457F835FF}" type="slidenum">
              <a:rPr lang="vi-VN" smtClean="0"/>
              <a:t>‹#›</a:t>
            </a:fld>
            <a:endParaRPr lang="vi-VN"/>
          </a:p>
        </p:txBody>
      </p:sp>
    </p:spTree>
    <p:extLst>
      <p:ext uri="{BB962C8B-B14F-4D97-AF65-F5344CB8AC3E}">
        <p14:creationId xmlns:p14="http://schemas.microsoft.com/office/powerpoint/2010/main" val="1371273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4EC9CF-5FE7-474C-942E-C3ED564D369A}" type="datetimeFigureOut">
              <a:rPr lang="vi-VN" smtClean="0"/>
              <a:t>01/03/2019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9A9BBF1-6C9C-441D-9D0A-1C6457F835FF}" type="slidenum">
              <a:rPr lang="vi-VN" smtClean="0"/>
              <a:t>‹#›</a:t>
            </a:fld>
            <a:endParaRPr lang="vi-V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5114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4EC9CF-5FE7-474C-942E-C3ED564D369A}" type="datetimeFigureOut">
              <a:rPr lang="vi-VN" smtClean="0"/>
              <a:t>01/03/2019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9A9BBF1-6C9C-441D-9D0A-1C6457F835FF}" type="slidenum">
              <a:rPr lang="vi-VN" smtClean="0"/>
              <a:t>‹#›</a:t>
            </a:fld>
            <a:endParaRPr lang="vi-VN"/>
          </a:p>
        </p:txBody>
      </p:sp>
    </p:spTree>
    <p:extLst>
      <p:ext uri="{BB962C8B-B14F-4D97-AF65-F5344CB8AC3E}">
        <p14:creationId xmlns:p14="http://schemas.microsoft.com/office/powerpoint/2010/main" val="33952459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4EC9CF-5FE7-474C-942E-C3ED564D369A}" type="datetimeFigureOut">
              <a:rPr lang="vi-VN" smtClean="0"/>
              <a:t>01/03/2019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9A9BBF1-6C9C-441D-9D0A-1C6457F835FF}" type="slidenum">
              <a:rPr lang="vi-VN" smtClean="0"/>
              <a:t>‹#›</a:t>
            </a:fld>
            <a:endParaRPr lang="vi-V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64624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4EC9CF-5FE7-474C-942E-C3ED564D369A}" type="datetimeFigureOut">
              <a:rPr lang="vi-VN" smtClean="0"/>
              <a:t>01/03/2019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9A9BBF1-6C9C-441D-9D0A-1C6457F835FF}" type="slidenum">
              <a:rPr lang="vi-VN" smtClean="0"/>
              <a:t>‹#›</a:t>
            </a:fld>
            <a:endParaRPr lang="vi-VN"/>
          </a:p>
        </p:txBody>
      </p:sp>
    </p:spTree>
    <p:extLst>
      <p:ext uri="{BB962C8B-B14F-4D97-AF65-F5344CB8AC3E}">
        <p14:creationId xmlns:p14="http://schemas.microsoft.com/office/powerpoint/2010/main" val="38652672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4EC9CF-5FE7-474C-942E-C3ED564D369A}" type="datetimeFigureOut">
              <a:rPr lang="vi-VN" smtClean="0"/>
              <a:t>01/03/2019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9A9BBF1-6C9C-441D-9D0A-1C6457F835FF}" type="slidenum">
              <a:rPr lang="vi-VN" smtClean="0"/>
              <a:t>‹#›</a:t>
            </a:fld>
            <a:endParaRPr lang="vi-VN"/>
          </a:p>
        </p:txBody>
      </p:sp>
    </p:spTree>
    <p:extLst>
      <p:ext uri="{BB962C8B-B14F-4D97-AF65-F5344CB8AC3E}">
        <p14:creationId xmlns:p14="http://schemas.microsoft.com/office/powerpoint/2010/main" val="340613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4EC9CF-5FE7-474C-942E-C3ED564D369A}" type="datetimeFigureOut">
              <a:rPr lang="vi-VN" smtClean="0"/>
              <a:t>01/03/2019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9A9BBF1-6C9C-441D-9D0A-1C6457F835FF}" type="slidenum">
              <a:rPr lang="vi-VN" smtClean="0"/>
              <a:t>‹#›</a:t>
            </a:fld>
            <a:endParaRPr lang="vi-VN"/>
          </a:p>
        </p:txBody>
      </p:sp>
    </p:spTree>
    <p:extLst>
      <p:ext uri="{BB962C8B-B14F-4D97-AF65-F5344CB8AC3E}">
        <p14:creationId xmlns:p14="http://schemas.microsoft.com/office/powerpoint/2010/main" val="3902418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4EC9CF-5FE7-474C-942E-C3ED564D369A}" type="datetimeFigureOut">
              <a:rPr lang="vi-VN" smtClean="0"/>
              <a:t>01/03/2019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9A9BBF1-6C9C-441D-9D0A-1C6457F835FF}" type="slidenum">
              <a:rPr lang="vi-VN" smtClean="0"/>
              <a:t>‹#›</a:t>
            </a:fld>
            <a:endParaRPr lang="vi-VN"/>
          </a:p>
        </p:txBody>
      </p:sp>
    </p:spTree>
    <p:extLst>
      <p:ext uri="{BB962C8B-B14F-4D97-AF65-F5344CB8AC3E}">
        <p14:creationId xmlns:p14="http://schemas.microsoft.com/office/powerpoint/2010/main" val="3515987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4EC9CF-5FE7-474C-942E-C3ED564D369A}" type="datetimeFigureOut">
              <a:rPr lang="vi-VN" smtClean="0"/>
              <a:t>01/03/2019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9A9BBF1-6C9C-441D-9D0A-1C6457F835FF}" type="slidenum">
              <a:rPr lang="vi-VN" smtClean="0"/>
              <a:t>‹#›</a:t>
            </a:fld>
            <a:endParaRPr lang="vi-VN"/>
          </a:p>
        </p:txBody>
      </p:sp>
    </p:spTree>
    <p:extLst>
      <p:ext uri="{BB962C8B-B14F-4D97-AF65-F5344CB8AC3E}">
        <p14:creationId xmlns:p14="http://schemas.microsoft.com/office/powerpoint/2010/main" val="242336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44EC9CF-5FE7-474C-942E-C3ED564D369A}" type="datetimeFigureOut">
              <a:rPr lang="vi-VN" smtClean="0"/>
              <a:t>01/03/2019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D9A9BBF1-6C9C-441D-9D0A-1C6457F835FF}" type="slidenum">
              <a:rPr lang="vi-VN" smtClean="0"/>
              <a:t>‹#›</a:t>
            </a:fld>
            <a:endParaRPr lang="vi-VN"/>
          </a:p>
        </p:txBody>
      </p:sp>
    </p:spTree>
    <p:extLst>
      <p:ext uri="{BB962C8B-B14F-4D97-AF65-F5344CB8AC3E}">
        <p14:creationId xmlns:p14="http://schemas.microsoft.com/office/powerpoint/2010/main" val="4018441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44EC9CF-5FE7-474C-942E-C3ED564D369A}" type="datetimeFigureOut">
              <a:rPr lang="vi-VN" smtClean="0"/>
              <a:t>01/03/2019</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D9A9BBF1-6C9C-441D-9D0A-1C6457F835FF}" type="slidenum">
              <a:rPr lang="vi-VN" smtClean="0"/>
              <a:t>‹#›</a:t>
            </a:fld>
            <a:endParaRPr lang="vi-VN"/>
          </a:p>
        </p:txBody>
      </p:sp>
    </p:spTree>
    <p:extLst>
      <p:ext uri="{BB962C8B-B14F-4D97-AF65-F5344CB8AC3E}">
        <p14:creationId xmlns:p14="http://schemas.microsoft.com/office/powerpoint/2010/main" val="109914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44EC9CF-5FE7-474C-942E-C3ED564D369A}" type="datetimeFigureOut">
              <a:rPr lang="vi-VN" smtClean="0"/>
              <a:t>01/03/2019</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D9A9BBF1-6C9C-441D-9D0A-1C6457F835FF}" type="slidenum">
              <a:rPr lang="vi-VN" smtClean="0"/>
              <a:t>‹#›</a:t>
            </a:fld>
            <a:endParaRPr lang="vi-VN"/>
          </a:p>
        </p:txBody>
      </p:sp>
    </p:spTree>
    <p:extLst>
      <p:ext uri="{BB962C8B-B14F-4D97-AF65-F5344CB8AC3E}">
        <p14:creationId xmlns:p14="http://schemas.microsoft.com/office/powerpoint/2010/main" val="3303148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4EC9CF-5FE7-474C-942E-C3ED564D369A}" type="datetimeFigureOut">
              <a:rPr lang="vi-VN" smtClean="0"/>
              <a:t>01/03/2019</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D9A9BBF1-6C9C-441D-9D0A-1C6457F835FF}" type="slidenum">
              <a:rPr lang="vi-VN" smtClean="0"/>
              <a:t>‹#›</a:t>
            </a:fld>
            <a:endParaRPr lang="vi-VN"/>
          </a:p>
        </p:txBody>
      </p:sp>
    </p:spTree>
    <p:extLst>
      <p:ext uri="{BB962C8B-B14F-4D97-AF65-F5344CB8AC3E}">
        <p14:creationId xmlns:p14="http://schemas.microsoft.com/office/powerpoint/2010/main" val="1676969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4EC9CF-5FE7-474C-942E-C3ED564D369A}" type="datetimeFigureOut">
              <a:rPr lang="vi-VN" smtClean="0"/>
              <a:t>01/03/2019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D9A9BBF1-6C9C-441D-9D0A-1C6457F835FF}" type="slidenum">
              <a:rPr lang="vi-VN" smtClean="0"/>
              <a:t>‹#›</a:t>
            </a:fld>
            <a:endParaRPr lang="vi-VN"/>
          </a:p>
        </p:txBody>
      </p:sp>
    </p:spTree>
    <p:extLst>
      <p:ext uri="{BB962C8B-B14F-4D97-AF65-F5344CB8AC3E}">
        <p14:creationId xmlns:p14="http://schemas.microsoft.com/office/powerpoint/2010/main" val="4095414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4EC9CF-5FE7-474C-942E-C3ED564D369A}" type="datetimeFigureOut">
              <a:rPr lang="vi-VN" smtClean="0"/>
              <a:t>01/03/2019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D9A9BBF1-6C9C-441D-9D0A-1C6457F835FF}" type="slidenum">
              <a:rPr lang="vi-VN" smtClean="0"/>
              <a:t>‹#›</a:t>
            </a:fld>
            <a:endParaRPr lang="vi-VN"/>
          </a:p>
        </p:txBody>
      </p:sp>
    </p:spTree>
    <p:extLst>
      <p:ext uri="{BB962C8B-B14F-4D97-AF65-F5344CB8AC3E}">
        <p14:creationId xmlns:p14="http://schemas.microsoft.com/office/powerpoint/2010/main" val="1610139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44EC9CF-5FE7-474C-942E-C3ED564D369A}" type="datetimeFigureOut">
              <a:rPr lang="vi-VN" smtClean="0"/>
              <a:t>01/03/2019</a:t>
            </a:fld>
            <a:endParaRPr lang="vi-V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9A9BBF1-6C9C-441D-9D0A-1C6457F835FF}" type="slidenum">
              <a:rPr lang="vi-VN" smtClean="0"/>
              <a:t>‹#›</a:t>
            </a:fld>
            <a:endParaRPr lang="vi-VN"/>
          </a:p>
        </p:txBody>
      </p:sp>
    </p:spTree>
    <p:extLst>
      <p:ext uri="{BB962C8B-B14F-4D97-AF65-F5344CB8AC3E}">
        <p14:creationId xmlns:p14="http://schemas.microsoft.com/office/powerpoint/2010/main" val="2250653440"/>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 id="2147483882" r:id="rId14"/>
    <p:sldLayoutId id="2147483883" r:id="rId15"/>
    <p:sldLayoutId id="2147483884"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_jtPeyl_KCc" TargetMode="External"/><Relationship Id="rId2" Type="http://schemas.openxmlformats.org/officeDocument/2006/relationships/hyperlink" Target="http://www.dvwa.co.uk/" TargetMode="External"/><Relationship Id="rId1" Type="http://schemas.openxmlformats.org/officeDocument/2006/relationships/slideLayout" Target="../slideLayouts/slideLayout1.xml"/><Relationship Id="rId6" Type="http://schemas.openxmlformats.org/officeDocument/2006/relationships/hyperlink" Target="https://quantrimang.com/" TargetMode="External"/><Relationship Id="rId5" Type="http://schemas.openxmlformats.org/officeDocument/2006/relationships/hyperlink" Target="https://viblo.asia/" TargetMode="External"/><Relationship Id="rId4" Type="http://schemas.openxmlformats.org/officeDocument/2006/relationships/hyperlink" Target="https://vi.wikipedia.org/"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s://www.google.com/recaptcha/admin"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525" y="1300101"/>
            <a:ext cx="11074400" cy="1563941"/>
          </a:xfrm>
          <a:noFill/>
        </p:spPr>
        <p:txBody>
          <a:bodyPr>
            <a:normAutofit/>
          </a:bodyPr>
          <a:lstStyle/>
          <a:p>
            <a:r>
              <a:rPr lang="en-US" sz="6700" b="1" dirty="0" smtClean="0">
                <a:solidFill>
                  <a:schemeClr val="tx1"/>
                </a:solidFill>
              </a:rPr>
              <a:t>XÂY DỰNG PHẦN MỀM WEB</a:t>
            </a:r>
            <a:endParaRPr lang="vi-VN" sz="6700" b="1" dirty="0">
              <a:solidFill>
                <a:schemeClr val="tx1"/>
              </a:solidFill>
            </a:endParaRPr>
          </a:p>
        </p:txBody>
      </p:sp>
      <p:sp>
        <p:nvSpPr>
          <p:cNvPr id="3" name="Subtitle 2"/>
          <p:cNvSpPr>
            <a:spLocks noGrp="1"/>
          </p:cNvSpPr>
          <p:nvPr>
            <p:ph type="subTitle" idx="1"/>
          </p:nvPr>
        </p:nvSpPr>
        <p:spPr>
          <a:xfrm>
            <a:off x="1862455" y="3296312"/>
            <a:ext cx="8117840" cy="1146492"/>
          </a:xfrm>
        </p:spPr>
        <p:txBody>
          <a:bodyPr>
            <a:noAutofit/>
          </a:bodyPr>
          <a:lstStyle/>
          <a:p>
            <a:pPr algn="ctr"/>
            <a:r>
              <a:rPr lang="en-US" sz="3200" dirty="0" err="1" smtClean="0">
                <a:solidFill>
                  <a:schemeClr val="tx1"/>
                </a:solidFill>
              </a:rPr>
              <a:t>Đề</a:t>
            </a:r>
            <a:r>
              <a:rPr lang="en-US" sz="3200" dirty="0" smtClean="0">
                <a:solidFill>
                  <a:schemeClr val="tx1"/>
                </a:solidFill>
              </a:rPr>
              <a:t> </a:t>
            </a:r>
            <a:r>
              <a:rPr lang="en-US" sz="3200" dirty="0" err="1" smtClean="0">
                <a:solidFill>
                  <a:schemeClr val="tx1"/>
                </a:solidFill>
              </a:rPr>
              <a:t>tài</a:t>
            </a:r>
            <a:r>
              <a:rPr lang="en-US" sz="3200" dirty="0" smtClean="0">
                <a:solidFill>
                  <a:schemeClr val="tx1"/>
                </a:solidFill>
              </a:rPr>
              <a:t>: </a:t>
            </a:r>
            <a:r>
              <a:rPr lang="vi-VN" sz="3200" dirty="0" smtClean="0">
                <a:solidFill>
                  <a:schemeClr val="tx1"/>
                </a:solidFill>
              </a:rPr>
              <a:t>Cài đặt và sử dụng </a:t>
            </a:r>
            <a:r>
              <a:rPr lang="vi-VN" sz="3200" dirty="0">
                <a:solidFill>
                  <a:schemeClr val="tx1"/>
                </a:solidFill>
              </a:rPr>
              <a:t>phần mềm mô phỏng lỗi bảo mật trên web: DVWA</a:t>
            </a:r>
            <a:r>
              <a:rPr lang="vi-VN" sz="3200" dirty="0" smtClean="0">
                <a:solidFill>
                  <a:schemeClr val="tx1"/>
                </a:solidFill>
              </a:rPr>
              <a:t>.</a:t>
            </a:r>
            <a:endParaRPr lang="vi-VN" sz="3200" dirty="0">
              <a:solidFill>
                <a:schemeClr val="tx1"/>
              </a:solidFill>
            </a:endParaRPr>
          </a:p>
        </p:txBody>
      </p:sp>
      <p:sp>
        <p:nvSpPr>
          <p:cNvPr id="6" name="Rectangle 5"/>
          <p:cNvSpPr/>
          <p:nvPr/>
        </p:nvSpPr>
        <p:spPr>
          <a:xfrm>
            <a:off x="517525" y="1638157"/>
            <a:ext cx="1771639" cy="1123384"/>
          </a:xfrm>
          <a:prstGeom prst="rect">
            <a:avLst/>
          </a:prstGeom>
        </p:spPr>
        <p:txBody>
          <a:bodyPr wrap="none">
            <a:spAutoFit/>
          </a:bodyPr>
          <a:lstStyle/>
          <a:p>
            <a:r>
              <a:rPr lang="en-US" sz="6700" b="1" dirty="0">
                <a:solidFill>
                  <a:schemeClr val="bg1"/>
                </a:solidFill>
                <a:latin typeface="+mj-lt"/>
                <a:ea typeface="+mj-ea"/>
                <a:cs typeface="+mj-cs"/>
              </a:rPr>
              <a:t>XÂY</a:t>
            </a:r>
            <a:endParaRPr lang="vi-VN" sz="6700" b="1" dirty="0">
              <a:solidFill>
                <a:schemeClr val="bg1"/>
              </a:solidFill>
              <a:latin typeface="+mj-lt"/>
              <a:ea typeface="+mj-ea"/>
              <a:cs typeface="+mj-cs"/>
            </a:endParaRPr>
          </a:p>
        </p:txBody>
      </p:sp>
      <p:sp>
        <p:nvSpPr>
          <p:cNvPr id="7" name="Rectangle 6"/>
          <p:cNvSpPr/>
          <p:nvPr/>
        </p:nvSpPr>
        <p:spPr>
          <a:xfrm>
            <a:off x="2289164" y="1638157"/>
            <a:ext cx="2541080" cy="1123384"/>
          </a:xfrm>
          <a:prstGeom prst="rect">
            <a:avLst/>
          </a:prstGeom>
        </p:spPr>
        <p:txBody>
          <a:bodyPr wrap="none">
            <a:spAutoFit/>
          </a:bodyPr>
          <a:lstStyle/>
          <a:p>
            <a:r>
              <a:rPr lang="en-US" sz="6700" b="1" dirty="0">
                <a:solidFill>
                  <a:schemeClr val="bg1"/>
                </a:solidFill>
                <a:latin typeface="+mj-lt"/>
                <a:ea typeface="+mj-ea"/>
                <a:cs typeface="+mj-cs"/>
              </a:rPr>
              <a:t>DỰNG</a:t>
            </a:r>
            <a:endParaRPr lang="vi-VN" sz="6700" b="1" dirty="0">
              <a:solidFill>
                <a:schemeClr val="bg1"/>
              </a:solidFill>
              <a:latin typeface="+mj-lt"/>
              <a:ea typeface="+mj-ea"/>
              <a:cs typeface="+mj-cs"/>
            </a:endParaRPr>
          </a:p>
        </p:txBody>
      </p:sp>
      <p:sp>
        <p:nvSpPr>
          <p:cNvPr id="8" name="Rectangle 7"/>
          <p:cNvSpPr/>
          <p:nvPr/>
        </p:nvSpPr>
        <p:spPr>
          <a:xfrm>
            <a:off x="4938792" y="1638157"/>
            <a:ext cx="2371162" cy="1123384"/>
          </a:xfrm>
          <a:prstGeom prst="rect">
            <a:avLst/>
          </a:prstGeom>
        </p:spPr>
        <p:txBody>
          <a:bodyPr wrap="none">
            <a:spAutoFit/>
          </a:bodyPr>
          <a:lstStyle/>
          <a:p>
            <a:r>
              <a:rPr lang="en-US" sz="6700" b="1" dirty="0">
                <a:solidFill>
                  <a:schemeClr val="bg1"/>
                </a:solidFill>
                <a:latin typeface="+mj-lt"/>
                <a:ea typeface="+mj-ea"/>
                <a:cs typeface="+mj-cs"/>
              </a:rPr>
              <a:t>PHẦN</a:t>
            </a:r>
            <a:endParaRPr lang="vi-VN" sz="6700" b="1" dirty="0">
              <a:solidFill>
                <a:schemeClr val="bg1"/>
              </a:solidFill>
              <a:latin typeface="+mj-lt"/>
              <a:ea typeface="+mj-ea"/>
              <a:cs typeface="+mj-cs"/>
            </a:endParaRPr>
          </a:p>
        </p:txBody>
      </p:sp>
      <p:sp>
        <p:nvSpPr>
          <p:cNvPr id="9" name="Rectangle 8"/>
          <p:cNvSpPr/>
          <p:nvPr/>
        </p:nvSpPr>
        <p:spPr>
          <a:xfrm>
            <a:off x="7378192" y="1638157"/>
            <a:ext cx="1882247" cy="1123384"/>
          </a:xfrm>
          <a:prstGeom prst="rect">
            <a:avLst/>
          </a:prstGeom>
        </p:spPr>
        <p:txBody>
          <a:bodyPr wrap="none">
            <a:spAutoFit/>
          </a:bodyPr>
          <a:lstStyle/>
          <a:p>
            <a:r>
              <a:rPr lang="en-US" sz="6700" b="1" dirty="0">
                <a:solidFill>
                  <a:schemeClr val="bg1"/>
                </a:solidFill>
                <a:latin typeface="+mj-lt"/>
                <a:ea typeface="+mj-ea"/>
                <a:cs typeface="+mj-cs"/>
              </a:rPr>
              <a:t>MỀM</a:t>
            </a:r>
            <a:endParaRPr lang="vi-VN" sz="6700" b="1" dirty="0">
              <a:solidFill>
                <a:schemeClr val="bg1"/>
              </a:solidFill>
              <a:latin typeface="+mj-lt"/>
              <a:ea typeface="+mj-ea"/>
              <a:cs typeface="+mj-cs"/>
            </a:endParaRPr>
          </a:p>
        </p:txBody>
      </p:sp>
      <p:sp>
        <p:nvSpPr>
          <p:cNvPr id="10" name="Rectangle 9"/>
          <p:cNvSpPr/>
          <p:nvPr/>
        </p:nvSpPr>
        <p:spPr>
          <a:xfrm>
            <a:off x="9260439" y="1638157"/>
            <a:ext cx="1944763" cy="1123384"/>
          </a:xfrm>
          <a:prstGeom prst="rect">
            <a:avLst/>
          </a:prstGeom>
        </p:spPr>
        <p:txBody>
          <a:bodyPr wrap="none">
            <a:spAutoFit/>
          </a:bodyPr>
          <a:lstStyle/>
          <a:p>
            <a:r>
              <a:rPr lang="en-US" sz="6700" b="1" dirty="0">
                <a:solidFill>
                  <a:schemeClr val="bg1"/>
                </a:solidFill>
                <a:latin typeface="+mj-lt"/>
                <a:ea typeface="+mj-ea"/>
                <a:cs typeface="+mj-cs"/>
              </a:rPr>
              <a:t>WEB</a:t>
            </a:r>
            <a:endParaRPr lang="vi-VN" sz="6700" b="1" dirty="0">
              <a:solidFill>
                <a:schemeClr val="bg1"/>
              </a:solidFill>
              <a:latin typeface="+mj-lt"/>
              <a:ea typeface="+mj-ea"/>
              <a:cs typeface="+mj-cs"/>
            </a:endParaRPr>
          </a:p>
        </p:txBody>
      </p:sp>
      <p:grpSp>
        <p:nvGrpSpPr>
          <p:cNvPr id="15" name="Group 14"/>
          <p:cNvGrpSpPr/>
          <p:nvPr/>
        </p:nvGrpSpPr>
        <p:grpSpPr>
          <a:xfrm>
            <a:off x="10372726" y="5343525"/>
            <a:ext cx="1156256" cy="1285875"/>
            <a:chOff x="10372725" y="5343525"/>
            <a:chExt cx="1285875" cy="1285875"/>
          </a:xfrm>
        </p:grpSpPr>
        <p:sp>
          <p:nvSpPr>
            <p:cNvPr id="12" name="Donut 11"/>
            <p:cNvSpPr/>
            <p:nvPr/>
          </p:nvSpPr>
          <p:spPr>
            <a:xfrm>
              <a:off x="10372725" y="5343525"/>
              <a:ext cx="1285875" cy="1285875"/>
            </a:xfrm>
            <a:prstGeom prst="donut">
              <a:avLst>
                <a:gd name="adj" fmla="val 7963"/>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13" name="Isosceles Triangle 12"/>
            <p:cNvSpPr/>
            <p:nvPr/>
          </p:nvSpPr>
          <p:spPr>
            <a:xfrm rot="5400000">
              <a:off x="10734674" y="5744231"/>
              <a:ext cx="561975" cy="484461"/>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14" name="Isosceles Triangle 13"/>
          <p:cNvSpPr/>
          <p:nvPr/>
        </p:nvSpPr>
        <p:spPr>
          <a:xfrm rot="5400000">
            <a:off x="10681984" y="5744231"/>
            <a:ext cx="561975" cy="484461"/>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TextBox 17"/>
          <p:cNvSpPr txBox="1"/>
          <p:nvPr/>
        </p:nvSpPr>
        <p:spPr>
          <a:xfrm>
            <a:off x="517525" y="4615399"/>
            <a:ext cx="6792429" cy="2031325"/>
          </a:xfrm>
          <a:prstGeom prst="rect">
            <a:avLst/>
          </a:prstGeom>
          <a:noFill/>
        </p:spPr>
        <p:txBody>
          <a:bodyPr wrap="square" rtlCol="0">
            <a:spAutoFit/>
          </a:bodyPr>
          <a:lstStyle/>
          <a:p>
            <a:r>
              <a:rPr lang="vi-VN" dirty="0" smtClean="0"/>
              <a:t>Nhóm 5: </a:t>
            </a:r>
          </a:p>
          <a:p>
            <a:pPr marL="285750" indent="-285750">
              <a:buFontTx/>
              <a:buChar char="-"/>
            </a:pPr>
            <a:r>
              <a:rPr lang="vi-VN" dirty="0" smtClean="0"/>
              <a:t>Nguyễn Duy Hoà</a:t>
            </a:r>
          </a:p>
          <a:p>
            <a:pPr marL="285750" indent="-285750">
              <a:buFontTx/>
              <a:buChar char="-"/>
            </a:pPr>
            <a:r>
              <a:rPr lang="vi-VN" dirty="0" smtClean="0"/>
              <a:t>Nguyễn Trần Hoàng Thắng</a:t>
            </a:r>
          </a:p>
          <a:p>
            <a:pPr marL="285750" indent="-285750">
              <a:buFontTx/>
              <a:buChar char="-"/>
            </a:pPr>
            <a:r>
              <a:rPr lang="vi-VN" dirty="0" smtClean="0"/>
              <a:t>Nguyễn Thanh Hiền</a:t>
            </a:r>
          </a:p>
          <a:p>
            <a:pPr marL="285750" indent="-285750">
              <a:buFontTx/>
              <a:buChar char="-"/>
            </a:pPr>
            <a:r>
              <a:rPr lang="vi-VN" dirty="0" smtClean="0"/>
              <a:t>Dương Hoàng Hoài Châu</a:t>
            </a:r>
          </a:p>
          <a:p>
            <a:pPr marL="285750" indent="-285750">
              <a:buFontTx/>
              <a:buChar char="-"/>
            </a:pPr>
            <a:r>
              <a:rPr lang="vi-VN" dirty="0" smtClean="0"/>
              <a:t>Dương Gia Dũng</a:t>
            </a:r>
          </a:p>
          <a:p>
            <a:pPr marL="285750" indent="-285750">
              <a:buFontTx/>
              <a:buChar char="-"/>
            </a:pPr>
            <a:r>
              <a:rPr lang="vi-VN" dirty="0" smtClean="0"/>
              <a:t>Lê Minh Triều</a:t>
            </a:r>
            <a:endParaRPr lang="vi-VN" dirty="0"/>
          </a:p>
        </p:txBody>
      </p:sp>
    </p:spTree>
    <p:extLst>
      <p:ext uri="{BB962C8B-B14F-4D97-AF65-F5344CB8AC3E}">
        <p14:creationId xmlns:p14="http://schemas.microsoft.com/office/powerpoint/2010/main" val="3163072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250"/>
                                  </p:stCondLst>
                                  <p:iterate type="lt">
                                    <p:tmPct val="10000"/>
                                  </p:iterate>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par>
                                <p:cTn id="8" presetID="26" presetClass="emph" presetSubtype="0" fill="hold" grpId="0" nodeType="withEffect">
                                  <p:stCondLst>
                                    <p:cond delay="500"/>
                                  </p:stCondLst>
                                  <p:iterate type="lt">
                                    <p:tmPct val="10000"/>
                                  </p:iterate>
                                  <p:childTnLst>
                                    <p:animEffect transition="out" filter="fade">
                                      <p:cBhvr>
                                        <p:cTn id="9" dur="1000" tmFilter="0, 0; .2, .5; .8, .5; 1, 0"/>
                                        <p:tgtEl>
                                          <p:spTgt spid="7"/>
                                        </p:tgtEl>
                                      </p:cBhvr>
                                    </p:animEffect>
                                    <p:animScale>
                                      <p:cBhvr>
                                        <p:cTn id="10" dur="500" autoRev="1" fill="hold"/>
                                        <p:tgtEl>
                                          <p:spTgt spid="7"/>
                                        </p:tgtEl>
                                      </p:cBhvr>
                                      <p:by x="105000" y="105000"/>
                                    </p:animScale>
                                  </p:childTnLst>
                                </p:cTn>
                              </p:par>
                              <p:par>
                                <p:cTn id="11" presetID="26" presetClass="emph" presetSubtype="0" fill="hold" grpId="0" nodeType="withEffect">
                                  <p:stCondLst>
                                    <p:cond delay="750"/>
                                  </p:stCondLst>
                                  <p:iterate type="lt">
                                    <p:tmPct val="10000"/>
                                  </p:iterate>
                                  <p:childTnLst>
                                    <p:animEffect transition="out" filter="fade">
                                      <p:cBhvr>
                                        <p:cTn id="12" dur="1500" tmFilter="0, 0; .2, .5; .8, .5; 1, 0"/>
                                        <p:tgtEl>
                                          <p:spTgt spid="8"/>
                                        </p:tgtEl>
                                      </p:cBhvr>
                                    </p:animEffect>
                                    <p:animScale>
                                      <p:cBhvr>
                                        <p:cTn id="13" dur="750" autoRev="1" fill="hold"/>
                                        <p:tgtEl>
                                          <p:spTgt spid="8"/>
                                        </p:tgtEl>
                                      </p:cBhvr>
                                      <p:by x="105000" y="105000"/>
                                    </p:animScale>
                                  </p:childTnLst>
                                </p:cTn>
                              </p:par>
                              <p:par>
                                <p:cTn id="14" presetID="26" presetClass="emph" presetSubtype="0" fill="hold" grpId="0" nodeType="withEffect">
                                  <p:stCondLst>
                                    <p:cond delay="1000"/>
                                  </p:stCondLst>
                                  <p:iterate type="lt">
                                    <p:tmPct val="10000"/>
                                  </p:iterate>
                                  <p:childTnLst>
                                    <p:animEffect transition="out" filter="fade">
                                      <p:cBhvr>
                                        <p:cTn id="15" dur="2000" tmFilter="0, 0; .2, .5; .8, .5; 1, 0"/>
                                        <p:tgtEl>
                                          <p:spTgt spid="9"/>
                                        </p:tgtEl>
                                      </p:cBhvr>
                                    </p:animEffect>
                                    <p:animScale>
                                      <p:cBhvr>
                                        <p:cTn id="16" dur="1000" autoRev="1" fill="hold"/>
                                        <p:tgtEl>
                                          <p:spTgt spid="9"/>
                                        </p:tgtEl>
                                      </p:cBhvr>
                                      <p:by x="105000" y="105000"/>
                                    </p:animScale>
                                  </p:childTnLst>
                                </p:cTn>
                              </p:par>
                              <p:par>
                                <p:cTn id="17" presetID="26" presetClass="emph" presetSubtype="0" fill="hold" grpId="0" nodeType="withEffect">
                                  <p:stCondLst>
                                    <p:cond delay="1250"/>
                                  </p:stCondLst>
                                  <p:iterate type="lt">
                                    <p:tmPct val="10000"/>
                                  </p:iterate>
                                  <p:childTnLst>
                                    <p:animEffect transition="out" filter="fade">
                                      <p:cBhvr>
                                        <p:cTn id="18" dur="2500" tmFilter="0, 0; .2, .5; .8, .5; 1, 0"/>
                                        <p:tgtEl>
                                          <p:spTgt spid="10"/>
                                        </p:tgtEl>
                                      </p:cBhvr>
                                    </p:animEffect>
                                    <p:animScale>
                                      <p:cBhvr>
                                        <p:cTn id="19" dur="1250" autoRev="1" fill="hold"/>
                                        <p:tgtEl>
                                          <p:spTgt spid="10"/>
                                        </p:tgtEl>
                                      </p:cBhvr>
                                      <p:by x="105000" y="105000"/>
                                    </p:animScale>
                                  </p:childTnLst>
                                </p:cTn>
                              </p:par>
                            </p:childTnLst>
                          </p:cTn>
                        </p:par>
                        <p:par>
                          <p:cTn id="20" fill="hold">
                            <p:stCondLst>
                              <p:cond delay="4250"/>
                            </p:stCondLst>
                            <p:childTnLst>
                              <p:par>
                                <p:cTn id="21" presetID="10" presetClass="entr" presetSubtype="0" fill="hold" grpId="0" nodeType="after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fade">
                                      <p:cBhvr>
                                        <p:cTn id="23" dur="500"/>
                                        <p:tgtEl>
                                          <p:spTgt spid="3">
                                            <p:txEl>
                                              <p:pRg st="0" end="0"/>
                                            </p:txEl>
                                          </p:spTgt>
                                        </p:tgtEl>
                                      </p:cBhvr>
                                    </p:animEffect>
                                  </p:childTnLst>
                                </p:cTn>
                              </p:par>
                            </p:childTnLst>
                          </p:cTn>
                        </p:par>
                        <p:par>
                          <p:cTn id="24" fill="hold">
                            <p:stCondLst>
                              <p:cond delay="4750"/>
                            </p:stCondLst>
                            <p:childTnLst>
                              <p:par>
                                <p:cTn id="25" presetID="10" presetClass="entr" presetSubtype="0"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par>
                          <p:cTn id="28" fill="hold">
                            <p:stCondLst>
                              <p:cond delay="5250"/>
                            </p:stCondLst>
                            <p:childTnLst>
                              <p:par>
                                <p:cTn id="29" presetID="1" presetClass="entr" presetSubtype="0" fill="hold" nodeType="afterEffect">
                                  <p:stCondLst>
                                    <p:cond delay="0"/>
                                  </p:stCondLst>
                                  <p:childTnLst>
                                    <p:set>
                                      <p:cBhvr>
                                        <p:cTn id="30" dur="1" fill="hold">
                                          <p:stCondLst>
                                            <p:cond delay="499"/>
                                          </p:stCondLst>
                                        </p:cTn>
                                        <p:tgtEl>
                                          <p:spTgt spid="15"/>
                                        </p:tgtEl>
                                        <p:attrNameLst>
                                          <p:attrName>style.visibility</p:attrName>
                                        </p:attrNameLst>
                                      </p:cBhvr>
                                      <p:to>
                                        <p:strVal val="visible"/>
                                      </p:to>
                                    </p:set>
                                  </p:childTnLst>
                                </p:cTn>
                              </p:par>
                            </p:childTnLst>
                          </p:cTn>
                        </p:par>
                        <p:par>
                          <p:cTn id="31" fill="hold">
                            <p:stCondLst>
                              <p:cond delay="5750"/>
                            </p:stCondLst>
                            <p:childTnLst>
                              <p:par>
                                <p:cTn id="32" presetID="10" presetClass="entr" presetSubtype="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26" presetClass="emph" presetSubtype="0" fill="hold" grpId="1" nodeType="clickEffect">
                                  <p:stCondLst>
                                    <p:cond delay="0"/>
                                  </p:stCondLst>
                                  <p:childTnLst>
                                    <p:animEffect transition="out" filter="fade">
                                      <p:cBhvr>
                                        <p:cTn id="38" dur="100" tmFilter="0, 0; .2, .5; .8, .5; 1, 0"/>
                                        <p:tgtEl>
                                          <p:spTgt spid="14"/>
                                        </p:tgtEl>
                                      </p:cBhvr>
                                    </p:animEffect>
                                    <p:animScale>
                                      <p:cBhvr>
                                        <p:cTn id="39" dur="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8" grpId="0"/>
      <p:bldP spid="9" grpId="0"/>
      <p:bldP spid="10" grpId="0"/>
      <p:bldP spid="14" grpId="0" animBg="1"/>
      <p:bldP spid="14" grpId="1" animBg="1"/>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pic>
        <p:nvPicPr>
          <p:cNvPr id="4" name="Picture 4" descr="Káº¿t quáº£ hÃ¬nh áº£nh cho DVWA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73" y="-177725"/>
            <a:ext cx="2577031" cy="257703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143125" y="814005"/>
            <a:ext cx="7467599" cy="523220"/>
          </a:xfrm>
          <a:prstGeom prst="rect">
            <a:avLst/>
          </a:prstGeom>
          <a:noFill/>
        </p:spPr>
        <p:txBody>
          <a:bodyPr wrap="square" rtlCol="0">
            <a:spAutoFit/>
          </a:bodyPr>
          <a:lstStyle/>
          <a:p>
            <a:r>
              <a:rPr lang="vi-VN" sz="2800" b="1" dirty="0" smtClean="0">
                <a:solidFill>
                  <a:schemeClr val="bg1"/>
                </a:solidFill>
              </a:rPr>
              <a:t>CÀI ĐẶT</a:t>
            </a:r>
            <a:endParaRPr lang="vi-VN" dirty="0" smtClean="0">
              <a:solidFill>
                <a:schemeClr val="bg1"/>
              </a:solidFill>
            </a:endParaRPr>
          </a:p>
        </p:txBody>
      </p:sp>
      <p:cxnSp>
        <p:nvCxnSpPr>
          <p:cNvPr id="6" name="Straight Connector 5"/>
          <p:cNvCxnSpPr/>
          <p:nvPr/>
        </p:nvCxnSpPr>
        <p:spPr>
          <a:xfrm flipV="1">
            <a:off x="2286000" y="1338584"/>
            <a:ext cx="8272021" cy="2293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447925" y="1361513"/>
            <a:ext cx="0" cy="501100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609851" y="1671455"/>
            <a:ext cx="8214040" cy="369332"/>
          </a:xfrm>
          <a:prstGeom prst="rect">
            <a:avLst/>
          </a:prstGeom>
          <a:noFill/>
        </p:spPr>
        <p:txBody>
          <a:bodyPr wrap="square" rtlCol="0">
            <a:spAutoFit/>
          </a:bodyPr>
          <a:lstStyle/>
          <a:p>
            <a:pPr marL="285750" indent="-285750">
              <a:buFont typeface="Arial" panose="020B0604020202020204" pitchFamily="34" charset="0"/>
              <a:buChar char="•"/>
            </a:pPr>
            <a:r>
              <a:rPr lang="vi-VN" dirty="0" smtClean="0">
                <a:solidFill>
                  <a:schemeClr val="bg1"/>
                </a:solidFill>
              </a:rPr>
              <a:t>Dán 2 key vào file config của DVWA.</a:t>
            </a:r>
            <a:endParaRPr lang="vi-VN" b="1" dirty="0">
              <a:solidFill>
                <a:schemeClr val="bg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4683" y="2260894"/>
            <a:ext cx="7658517" cy="1884615"/>
          </a:xfrm>
          <a:prstGeom prst="rect">
            <a:avLst/>
          </a:prstGeom>
        </p:spPr>
      </p:pic>
      <p:sp>
        <p:nvSpPr>
          <p:cNvPr id="9" name="TextBox 8"/>
          <p:cNvSpPr txBox="1"/>
          <p:nvPr/>
        </p:nvSpPr>
        <p:spPr>
          <a:xfrm>
            <a:off x="2545335" y="4430669"/>
            <a:ext cx="7753349" cy="923330"/>
          </a:xfrm>
          <a:prstGeom prst="rect">
            <a:avLst/>
          </a:prstGeom>
          <a:noFill/>
        </p:spPr>
        <p:txBody>
          <a:bodyPr wrap="square" rtlCol="0">
            <a:spAutoFit/>
          </a:bodyPr>
          <a:lstStyle/>
          <a:p>
            <a:pPr marL="285750" indent="-285750" algn="just">
              <a:buFont typeface="Arial" panose="020B0604020202020204" pitchFamily="34" charset="0"/>
              <a:buChar char="•"/>
            </a:pPr>
            <a:r>
              <a:rPr lang="vi-VN" dirty="0" smtClean="0">
                <a:solidFill>
                  <a:schemeClr val="bg1"/>
                </a:solidFill>
              </a:rPr>
              <a:t>Tạo database -&gt;  :</a:t>
            </a:r>
          </a:p>
          <a:p>
            <a:pPr algn="just"/>
            <a:r>
              <a:rPr lang="vi-VN" dirty="0" smtClean="0">
                <a:solidFill>
                  <a:schemeClr val="bg1"/>
                </a:solidFill>
              </a:rPr>
              <a:t>    </a:t>
            </a:r>
            <a:r>
              <a:rPr lang="vi-VN" dirty="0" smtClean="0">
                <a:solidFill>
                  <a:srgbClr val="FFFF00"/>
                </a:solidFill>
              </a:rPr>
              <a:t>$_</a:t>
            </a:r>
            <a:r>
              <a:rPr lang="vi-VN" dirty="0">
                <a:solidFill>
                  <a:srgbClr val="FFFF00"/>
                </a:solidFill>
              </a:rPr>
              <a:t>DVWA[ 'db_database' </a:t>
            </a:r>
            <a:r>
              <a:rPr lang="vi-VN" dirty="0" smtClean="0">
                <a:solidFill>
                  <a:srgbClr val="FFFF00"/>
                </a:solidFill>
              </a:rPr>
              <a:t>]= ‘</a:t>
            </a:r>
            <a:r>
              <a:rPr lang="vi-VN" dirty="0" smtClean="0">
                <a:solidFill>
                  <a:schemeClr val="bg1"/>
                </a:solidFill>
              </a:rPr>
              <a:t>tên database vừa tạo</a:t>
            </a:r>
            <a:r>
              <a:rPr lang="vi-VN" dirty="0" smtClean="0">
                <a:solidFill>
                  <a:srgbClr val="FFFF00"/>
                </a:solidFill>
              </a:rPr>
              <a:t>’</a:t>
            </a:r>
          </a:p>
          <a:p>
            <a:pPr algn="just"/>
            <a:r>
              <a:rPr lang="vi-VN" dirty="0">
                <a:solidFill>
                  <a:srgbClr val="FFFF00"/>
                </a:solidFill>
              </a:rPr>
              <a:t> </a:t>
            </a:r>
            <a:r>
              <a:rPr lang="vi-VN" dirty="0" smtClean="0">
                <a:solidFill>
                  <a:srgbClr val="FFFF00"/>
                </a:solidFill>
              </a:rPr>
              <a:t>   $_DVWA[ 'db_password' ]= ‘</a:t>
            </a:r>
            <a:r>
              <a:rPr lang="vi-VN" dirty="0" smtClean="0">
                <a:solidFill>
                  <a:schemeClr val="bg1"/>
                </a:solidFill>
              </a:rPr>
              <a:t>tài </a:t>
            </a:r>
            <a:r>
              <a:rPr lang="vi-VN" dirty="0">
                <a:solidFill>
                  <a:schemeClr val="bg1"/>
                </a:solidFill>
              </a:rPr>
              <a:t>khoản phpMyAdmin trên </a:t>
            </a:r>
            <a:r>
              <a:rPr lang="vi-VN" dirty="0" smtClean="0">
                <a:solidFill>
                  <a:schemeClr val="bg1"/>
                </a:solidFill>
              </a:rPr>
              <a:t>localhost</a:t>
            </a:r>
            <a:r>
              <a:rPr lang="vi-VN" dirty="0" smtClean="0">
                <a:solidFill>
                  <a:srgbClr val="FFFF00"/>
                </a:solidFill>
              </a:rPr>
              <a:t>’</a:t>
            </a:r>
            <a:endParaRPr lang="vi-VN" dirty="0">
              <a:solidFill>
                <a:srgbClr val="FFFF00"/>
              </a:solidFill>
            </a:endParaRPr>
          </a:p>
        </p:txBody>
      </p:sp>
      <p:sp>
        <p:nvSpPr>
          <p:cNvPr id="10" name="TextBox 9"/>
          <p:cNvSpPr txBox="1"/>
          <p:nvPr/>
        </p:nvSpPr>
        <p:spPr>
          <a:xfrm>
            <a:off x="2609851" y="5573171"/>
            <a:ext cx="7753349" cy="646331"/>
          </a:xfrm>
          <a:prstGeom prst="rect">
            <a:avLst/>
          </a:prstGeom>
          <a:noFill/>
        </p:spPr>
        <p:txBody>
          <a:bodyPr wrap="square" rtlCol="0">
            <a:spAutoFit/>
          </a:bodyPr>
          <a:lstStyle/>
          <a:p>
            <a:pPr marL="285750" indent="-285750" algn="just">
              <a:buFont typeface="Arial" panose="020B0604020202020204" pitchFamily="34" charset="0"/>
              <a:buChar char="•"/>
            </a:pPr>
            <a:r>
              <a:rPr lang="vi-VN" dirty="0" smtClean="0">
                <a:solidFill>
                  <a:schemeClr val="bg1"/>
                </a:solidFill>
              </a:rPr>
              <a:t>Tài khoản mặc định login vào phần mềm web DVWA là admin với password là password.</a:t>
            </a:r>
            <a:endParaRPr lang="vi-VN" dirty="0">
              <a:solidFill>
                <a:schemeClr val="bg1"/>
              </a:solidFill>
            </a:endParaRPr>
          </a:p>
        </p:txBody>
      </p:sp>
    </p:spTree>
    <p:extLst>
      <p:ext uri="{BB962C8B-B14F-4D97-AF65-F5344CB8AC3E}">
        <p14:creationId xmlns:p14="http://schemas.microsoft.com/office/powerpoint/2010/main" val="1007182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pic>
        <p:nvPicPr>
          <p:cNvPr id="4" name="Picture 4" descr="Káº¿t quáº£ hÃ¬nh áº£nh cho DVWA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73" y="-177725"/>
            <a:ext cx="2577031" cy="257703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143125" y="814005"/>
            <a:ext cx="7467599" cy="523220"/>
          </a:xfrm>
          <a:prstGeom prst="rect">
            <a:avLst/>
          </a:prstGeom>
          <a:noFill/>
        </p:spPr>
        <p:txBody>
          <a:bodyPr wrap="square" rtlCol="0">
            <a:spAutoFit/>
          </a:bodyPr>
          <a:lstStyle/>
          <a:p>
            <a:r>
              <a:rPr lang="vi-VN" sz="2800" b="1" dirty="0" smtClean="0">
                <a:solidFill>
                  <a:schemeClr val="bg1"/>
                </a:solidFill>
              </a:rPr>
              <a:t>CÀI ĐẶT</a:t>
            </a:r>
            <a:endParaRPr lang="vi-VN" dirty="0" smtClean="0">
              <a:solidFill>
                <a:schemeClr val="bg1"/>
              </a:solidFill>
            </a:endParaRPr>
          </a:p>
        </p:txBody>
      </p:sp>
      <p:cxnSp>
        <p:nvCxnSpPr>
          <p:cNvPr id="6" name="Straight Connector 5"/>
          <p:cNvCxnSpPr/>
          <p:nvPr/>
        </p:nvCxnSpPr>
        <p:spPr>
          <a:xfrm flipV="1">
            <a:off x="2286000" y="1337225"/>
            <a:ext cx="6188697" cy="2429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447925" y="1361513"/>
            <a:ext cx="0" cy="511470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8661" y="1724741"/>
            <a:ext cx="5134692" cy="4591691"/>
          </a:xfrm>
          <a:prstGeom prst="rect">
            <a:avLst/>
          </a:prstGeom>
        </p:spPr>
      </p:pic>
    </p:spTree>
    <p:extLst>
      <p:ext uri="{BB962C8B-B14F-4D97-AF65-F5344CB8AC3E}">
        <p14:creationId xmlns:p14="http://schemas.microsoft.com/office/powerpoint/2010/main" val="1866725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pic>
        <p:nvPicPr>
          <p:cNvPr id="4" name="Picture 4" descr="Káº¿t quáº£ hÃ¬nh áº£nh cho DVWA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73" y="-177725"/>
            <a:ext cx="2577031" cy="257703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143125" y="814005"/>
            <a:ext cx="7467599" cy="523220"/>
          </a:xfrm>
          <a:prstGeom prst="rect">
            <a:avLst/>
          </a:prstGeom>
          <a:noFill/>
        </p:spPr>
        <p:txBody>
          <a:bodyPr wrap="square" rtlCol="0">
            <a:spAutoFit/>
          </a:bodyPr>
          <a:lstStyle/>
          <a:p>
            <a:r>
              <a:rPr lang="vi-VN" sz="2800" b="1" dirty="0" smtClean="0">
                <a:solidFill>
                  <a:schemeClr val="bg1"/>
                </a:solidFill>
              </a:rPr>
              <a:t>CÀI ĐẶT</a:t>
            </a:r>
            <a:endParaRPr lang="vi-VN" dirty="0" smtClean="0">
              <a:solidFill>
                <a:schemeClr val="bg1"/>
              </a:solidFill>
            </a:endParaRPr>
          </a:p>
        </p:txBody>
      </p:sp>
      <p:cxnSp>
        <p:nvCxnSpPr>
          <p:cNvPr id="6" name="Straight Connector 5"/>
          <p:cNvCxnSpPr/>
          <p:nvPr/>
        </p:nvCxnSpPr>
        <p:spPr>
          <a:xfrm flipV="1">
            <a:off x="2286000" y="1337225"/>
            <a:ext cx="7659278" cy="2428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447925" y="1361513"/>
            <a:ext cx="0" cy="498612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4226" y="1615223"/>
            <a:ext cx="6689383" cy="4457381"/>
          </a:xfrm>
          <a:prstGeom prst="rect">
            <a:avLst/>
          </a:prstGeom>
        </p:spPr>
      </p:pic>
      <p:grpSp>
        <p:nvGrpSpPr>
          <p:cNvPr id="8" name="Group 7"/>
          <p:cNvGrpSpPr/>
          <p:nvPr/>
        </p:nvGrpSpPr>
        <p:grpSpPr>
          <a:xfrm>
            <a:off x="10372725" y="5343525"/>
            <a:ext cx="1285875" cy="1285875"/>
            <a:chOff x="10372725" y="5343525"/>
            <a:chExt cx="1285875" cy="1285875"/>
          </a:xfrm>
        </p:grpSpPr>
        <p:sp>
          <p:nvSpPr>
            <p:cNvPr id="9" name="Donut 8"/>
            <p:cNvSpPr/>
            <p:nvPr/>
          </p:nvSpPr>
          <p:spPr>
            <a:xfrm>
              <a:off x="10372725" y="5343525"/>
              <a:ext cx="1285875" cy="1285875"/>
            </a:xfrm>
            <a:prstGeom prst="donut">
              <a:avLst>
                <a:gd name="adj" fmla="val 7963"/>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10" name="Isosceles Triangle 9"/>
            <p:cNvSpPr/>
            <p:nvPr/>
          </p:nvSpPr>
          <p:spPr>
            <a:xfrm rot="5400000">
              <a:off x="10734674" y="5744231"/>
              <a:ext cx="561975" cy="484461"/>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11" name="Isosceles Triangle 10"/>
          <p:cNvSpPr/>
          <p:nvPr/>
        </p:nvSpPr>
        <p:spPr>
          <a:xfrm rot="5400000">
            <a:off x="10753522" y="5744231"/>
            <a:ext cx="561975" cy="484461"/>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831723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mph" presetSubtype="0" fill="hold" grpId="1" nodeType="clickEffect">
                                  <p:stCondLst>
                                    <p:cond delay="0"/>
                                  </p:stCondLst>
                                  <p:childTnLst>
                                    <p:animEffect transition="out" filter="fade">
                                      <p:cBhvr>
                                        <p:cTn id="18" dur="100" tmFilter="0, 0; .2, .5; .8, .5; 1, 0"/>
                                        <p:tgtEl>
                                          <p:spTgt spid="11"/>
                                        </p:tgtEl>
                                      </p:cBhvr>
                                    </p:animEffect>
                                    <p:animScale>
                                      <p:cBhvr>
                                        <p:cTn id="19" dur="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pic>
        <p:nvPicPr>
          <p:cNvPr id="4" name="Picture 4" descr="Káº¿t quáº£ hÃ¬nh áº£nh cho DVWA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73" y="-177725"/>
            <a:ext cx="2577031" cy="257703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143125" y="814005"/>
            <a:ext cx="7467599" cy="523220"/>
          </a:xfrm>
          <a:prstGeom prst="rect">
            <a:avLst/>
          </a:prstGeom>
          <a:noFill/>
        </p:spPr>
        <p:txBody>
          <a:bodyPr wrap="square" rtlCol="0">
            <a:spAutoFit/>
          </a:bodyPr>
          <a:lstStyle/>
          <a:p>
            <a:r>
              <a:rPr lang="vi-VN" sz="2800" b="1" dirty="0" smtClean="0">
                <a:solidFill>
                  <a:schemeClr val="bg1"/>
                </a:solidFill>
              </a:rPr>
              <a:t>SỬ DỤNG</a:t>
            </a:r>
            <a:endParaRPr lang="vi-VN" dirty="0" smtClean="0">
              <a:solidFill>
                <a:schemeClr val="bg1"/>
              </a:solidFill>
            </a:endParaRPr>
          </a:p>
        </p:txBody>
      </p:sp>
      <p:cxnSp>
        <p:nvCxnSpPr>
          <p:cNvPr id="6" name="Straight Connector 5"/>
          <p:cNvCxnSpPr/>
          <p:nvPr/>
        </p:nvCxnSpPr>
        <p:spPr>
          <a:xfrm flipV="1">
            <a:off x="2286000" y="1361513"/>
            <a:ext cx="6971122" cy="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447925" y="1361513"/>
            <a:ext cx="0" cy="413431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609851" y="1671455"/>
            <a:ext cx="8214040" cy="1477328"/>
          </a:xfrm>
          <a:prstGeom prst="rect">
            <a:avLst/>
          </a:prstGeom>
          <a:noFill/>
        </p:spPr>
        <p:txBody>
          <a:bodyPr wrap="square" rtlCol="0">
            <a:spAutoFit/>
          </a:bodyPr>
          <a:lstStyle/>
          <a:p>
            <a:r>
              <a:rPr lang="vi-VN" dirty="0" smtClean="0">
                <a:solidFill>
                  <a:schemeClr val="bg1"/>
                </a:solidFill>
              </a:rPr>
              <a:t>Những lổ hỏng bảo mật:</a:t>
            </a:r>
          </a:p>
          <a:p>
            <a:pPr marL="285750" indent="-285750">
              <a:buFontTx/>
              <a:buChar char="-"/>
            </a:pPr>
            <a:r>
              <a:rPr lang="vi-VN" dirty="0" smtClean="0">
                <a:solidFill>
                  <a:schemeClr val="bg1"/>
                </a:solidFill>
              </a:rPr>
              <a:t>Brute Force</a:t>
            </a:r>
          </a:p>
          <a:p>
            <a:pPr marL="285750" indent="-285750">
              <a:buFontTx/>
              <a:buChar char="-"/>
            </a:pPr>
            <a:r>
              <a:rPr lang="vi-VN" dirty="0" smtClean="0">
                <a:solidFill>
                  <a:schemeClr val="bg1"/>
                </a:solidFill>
              </a:rPr>
              <a:t>Command Injection</a:t>
            </a:r>
          </a:p>
          <a:p>
            <a:pPr marL="285750" indent="-285750">
              <a:buFontTx/>
              <a:buChar char="-"/>
            </a:pPr>
            <a:r>
              <a:rPr lang="vi-VN" dirty="0" smtClean="0">
                <a:solidFill>
                  <a:schemeClr val="bg1"/>
                </a:solidFill>
              </a:rPr>
              <a:t>Cross Site Request Forgery (CSRF)</a:t>
            </a:r>
          </a:p>
          <a:p>
            <a:pPr marL="285750" indent="-285750">
              <a:buFontTx/>
              <a:buChar char="-"/>
            </a:pPr>
            <a:r>
              <a:rPr lang="vi-VN" dirty="0" smtClean="0">
                <a:solidFill>
                  <a:schemeClr val="bg1"/>
                </a:solidFill>
              </a:rPr>
              <a:t>...</a:t>
            </a:r>
          </a:p>
        </p:txBody>
      </p:sp>
      <p:pic>
        <p:nvPicPr>
          <p:cNvPr id="2" name="Picture 1"/>
          <p:cNvPicPr>
            <a:picLocks noChangeAspect="1"/>
          </p:cNvPicPr>
          <p:nvPr/>
        </p:nvPicPr>
        <p:blipFill>
          <a:blip r:embed="rId3"/>
          <a:stretch>
            <a:fillRect/>
          </a:stretch>
        </p:blipFill>
        <p:spPr>
          <a:xfrm>
            <a:off x="7130606" y="1695745"/>
            <a:ext cx="2000000" cy="3319149"/>
          </a:xfrm>
          <a:prstGeom prst="rect">
            <a:avLst/>
          </a:prstGeom>
        </p:spPr>
      </p:pic>
    </p:spTree>
    <p:extLst>
      <p:ext uri="{BB962C8B-B14F-4D97-AF65-F5344CB8AC3E}">
        <p14:creationId xmlns:p14="http://schemas.microsoft.com/office/powerpoint/2010/main" val="3938515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up)">
                                      <p:cBhvr>
                                        <p:cTn id="14" dur="500"/>
                                        <p:tgtEl>
                                          <p:spTgt spid="7"/>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pic>
        <p:nvPicPr>
          <p:cNvPr id="4" name="Picture 4" descr="Káº¿t quáº£ hÃ¬nh áº£nh cho DVWA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73" y="-177725"/>
            <a:ext cx="2577031" cy="257703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143125" y="814005"/>
            <a:ext cx="7467599" cy="523220"/>
          </a:xfrm>
          <a:prstGeom prst="rect">
            <a:avLst/>
          </a:prstGeom>
          <a:noFill/>
        </p:spPr>
        <p:txBody>
          <a:bodyPr wrap="square" rtlCol="0">
            <a:spAutoFit/>
          </a:bodyPr>
          <a:lstStyle/>
          <a:p>
            <a:r>
              <a:rPr lang="vi-VN" sz="2800" b="1" dirty="0" smtClean="0">
                <a:solidFill>
                  <a:schemeClr val="bg1"/>
                </a:solidFill>
              </a:rPr>
              <a:t>SỬ DỤNG</a:t>
            </a:r>
            <a:endParaRPr lang="vi-VN" dirty="0" smtClean="0">
              <a:solidFill>
                <a:schemeClr val="bg1"/>
              </a:solidFill>
            </a:endParaRPr>
          </a:p>
        </p:txBody>
      </p:sp>
      <p:cxnSp>
        <p:nvCxnSpPr>
          <p:cNvPr id="6" name="Straight Connector 5"/>
          <p:cNvCxnSpPr/>
          <p:nvPr/>
        </p:nvCxnSpPr>
        <p:spPr>
          <a:xfrm flipV="1">
            <a:off x="2286000" y="1337225"/>
            <a:ext cx="8469984" cy="2428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447925" y="1361513"/>
            <a:ext cx="15373" cy="499801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609851" y="1446369"/>
            <a:ext cx="8214040" cy="2862322"/>
          </a:xfrm>
          <a:prstGeom prst="rect">
            <a:avLst/>
          </a:prstGeom>
          <a:noFill/>
        </p:spPr>
        <p:txBody>
          <a:bodyPr wrap="square" rtlCol="0">
            <a:spAutoFit/>
          </a:bodyPr>
          <a:lstStyle/>
          <a:p>
            <a:pPr algn="just"/>
            <a:r>
              <a:rPr lang="vi-VN" b="1" dirty="0" smtClean="0">
                <a:solidFill>
                  <a:srgbClr val="00B050"/>
                </a:solidFill>
              </a:rPr>
              <a:t>Brute Force </a:t>
            </a:r>
            <a:r>
              <a:rPr lang="vi-VN" dirty="0" smtClean="0">
                <a:solidFill>
                  <a:schemeClr val="bg1"/>
                </a:solidFill>
              </a:rPr>
              <a:t>là kiểu </a:t>
            </a:r>
            <a:r>
              <a:rPr lang="vi-VN" dirty="0">
                <a:solidFill>
                  <a:schemeClr val="bg1"/>
                </a:solidFill>
              </a:rPr>
              <a:t>tấn </a:t>
            </a:r>
            <a:r>
              <a:rPr lang="vi-VN" dirty="0" smtClean="0">
                <a:solidFill>
                  <a:schemeClr val="bg1"/>
                </a:solidFill>
              </a:rPr>
              <a:t>công dùng kỉ thuật xoay </a:t>
            </a:r>
            <a:r>
              <a:rPr lang="vi-VN" dirty="0">
                <a:solidFill>
                  <a:schemeClr val="bg1"/>
                </a:solidFill>
              </a:rPr>
              <a:t>vòng các ký tự khác nhau, kết hợp để tạo ra một mật khẩu </a:t>
            </a:r>
            <a:r>
              <a:rPr lang="vi-VN" dirty="0" smtClean="0">
                <a:solidFill>
                  <a:schemeClr val="bg1"/>
                </a:solidFill>
              </a:rPr>
              <a:t>để có quyền truy cập vào một trang web hoặc máy chủ hay bất cứ thứ gì được bảo vệ bằng mập khẩu.</a:t>
            </a:r>
          </a:p>
          <a:p>
            <a:r>
              <a:rPr lang="vi-VN" dirty="0" smtClean="0">
                <a:solidFill>
                  <a:schemeClr val="bg1"/>
                </a:solidFill>
              </a:rPr>
              <a:t>Giải pháp:</a:t>
            </a:r>
          </a:p>
          <a:p>
            <a:pPr marL="285750" indent="-285750">
              <a:buFontTx/>
              <a:buChar char="-"/>
            </a:pPr>
            <a:r>
              <a:rPr lang="vi-VN" dirty="0" smtClean="0">
                <a:solidFill>
                  <a:schemeClr val="bg1"/>
                </a:solidFill>
              </a:rPr>
              <a:t>Đặt tên username khó đoán.</a:t>
            </a:r>
          </a:p>
          <a:p>
            <a:pPr marL="285750" indent="-285750">
              <a:buFontTx/>
              <a:buChar char="-"/>
            </a:pPr>
            <a:r>
              <a:rPr lang="vi-VN" dirty="0" smtClean="0">
                <a:solidFill>
                  <a:schemeClr val="bg1"/>
                </a:solidFill>
              </a:rPr>
              <a:t>Đặt mật khẩu mạnh, nhiều ký tự đặc biệt và không liên quan đến thông tin cá nhân.</a:t>
            </a:r>
          </a:p>
          <a:p>
            <a:pPr marL="285750" indent="-285750">
              <a:buFontTx/>
              <a:buChar char="-"/>
            </a:pPr>
            <a:r>
              <a:rPr lang="vi-VN" dirty="0" smtClean="0">
                <a:solidFill>
                  <a:schemeClr val="bg1"/>
                </a:solidFill>
              </a:rPr>
              <a:t>Bảo mật đăng nhập.</a:t>
            </a:r>
          </a:p>
          <a:p>
            <a:pPr marL="285750" indent="-285750">
              <a:buFontTx/>
              <a:buChar char="-"/>
            </a:pPr>
            <a:r>
              <a:rPr lang="vi-VN" dirty="0" smtClean="0">
                <a:solidFill>
                  <a:schemeClr val="bg1"/>
                </a:solidFill>
              </a:rPr>
              <a:t>Thường xuyên thay đổi mật khẩu.</a:t>
            </a:r>
          </a:p>
          <a:p>
            <a:pPr marL="285750" indent="-285750">
              <a:buFontTx/>
              <a:buChar char="-"/>
            </a:pPr>
            <a:r>
              <a:rPr lang="vi-VN" dirty="0" smtClean="0">
                <a:solidFill>
                  <a:schemeClr val="bg1"/>
                </a:solidFill>
              </a:rPr>
              <a:t>Hạn chế số lần đăng nhập sai.</a:t>
            </a:r>
          </a:p>
        </p:txBody>
      </p:sp>
      <p:sp>
        <p:nvSpPr>
          <p:cNvPr id="9" name="TextBox 8"/>
          <p:cNvSpPr txBox="1"/>
          <p:nvPr/>
        </p:nvSpPr>
        <p:spPr>
          <a:xfrm>
            <a:off x="2609851" y="4328200"/>
            <a:ext cx="8146133" cy="2031325"/>
          </a:xfrm>
          <a:prstGeom prst="rect">
            <a:avLst/>
          </a:prstGeom>
          <a:noFill/>
        </p:spPr>
        <p:txBody>
          <a:bodyPr wrap="square" rtlCol="0">
            <a:spAutoFit/>
          </a:bodyPr>
          <a:lstStyle/>
          <a:p>
            <a:pPr algn="just"/>
            <a:r>
              <a:rPr lang="vi-VN" b="1" dirty="0" smtClean="0">
                <a:solidFill>
                  <a:srgbClr val="00B050"/>
                </a:solidFill>
              </a:rPr>
              <a:t>Command Injection</a:t>
            </a:r>
            <a:r>
              <a:rPr lang="vi-VN" b="1" dirty="0" smtClean="0">
                <a:solidFill>
                  <a:schemeClr val="bg1"/>
                </a:solidFill>
              </a:rPr>
              <a:t> </a:t>
            </a:r>
            <a:r>
              <a:rPr lang="vi-VN" dirty="0" smtClean="0">
                <a:solidFill>
                  <a:schemeClr val="bg1"/>
                </a:solidFill>
              </a:rPr>
              <a:t>là </a:t>
            </a:r>
            <a:r>
              <a:rPr lang="vi-VN" dirty="0">
                <a:solidFill>
                  <a:schemeClr val="bg1"/>
                </a:solidFill>
              </a:rPr>
              <a:t>một cuộc tấn công trong đó mục tiêu là thực thi các lệnh tùy ý trên hệ điều hành máy chủ thông qua một ứng dụng dễ bị tấn công. Các cuộc tấn công </a:t>
            </a:r>
            <a:r>
              <a:rPr lang="vi-VN" dirty="0" smtClean="0">
                <a:solidFill>
                  <a:schemeClr val="bg1"/>
                </a:solidFill>
              </a:rPr>
              <a:t>có </a:t>
            </a:r>
            <a:r>
              <a:rPr lang="vi-VN" dirty="0">
                <a:solidFill>
                  <a:schemeClr val="bg1"/>
                </a:solidFill>
              </a:rPr>
              <a:t>thể xảy ra khi một ứng dụng chuyển dữ liệu do người dùng cung cấp không an toàn (biểu mẫu, cookie, tiêu đề HTTP, v.v.) sang hệ thống. </a:t>
            </a:r>
            <a:r>
              <a:rPr lang="vi-VN" dirty="0" smtClean="0">
                <a:solidFill>
                  <a:schemeClr val="bg1"/>
                </a:solidFill>
              </a:rPr>
              <a:t>Các </a:t>
            </a:r>
            <a:r>
              <a:rPr lang="vi-VN" dirty="0">
                <a:solidFill>
                  <a:schemeClr val="bg1"/>
                </a:solidFill>
              </a:rPr>
              <a:t>cuộc tấn công </a:t>
            </a:r>
            <a:r>
              <a:rPr lang="vi-VN" dirty="0" smtClean="0">
                <a:solidFill>
                  <a:schemeClr val="bg1"/>
                </a:solidFill>
              </a:rPr>
              <a:t>này có </a:t>
            </a:r>
            <a:r>
              <a:rPr lang="vi-VN" dirty="0">
                <a:solidFill>
                  <a:schemeClr val="bg1"/>
                </a:solidFill>
              </a:rPr>
              <a:t>thể phần lớn là do xác nhận đầu vào không </a:t>
            </a:r>
            <a:r>
              <a:rPr lang="vi-VN" dirty="0" smtClean="0">
                <a:solidFill>
                  <a:schemeClr val="bg1"/>
                </a:solidFill>
              </a:rPr>
              <a:t>đủ, kẻ </a:t>
            </a:r>
            <a:r>
              <a:rPr lang="vi-VN" dirty="0">
                <a:solidFill>
                  <a:schemeClr val="bg1"/>
                </a:solidFill>
              </a:rPr>
              <a:t>tấn công mở rộng chức năng mặc định của ứng dụng, thực thi các lệnh hệ thống, mà không cần phải tiêm mã. </a:t>
            </a:r>
          </a:p>
        </p:txBody>
      </p:sp>
    </p:spTree>
    <p:extLst>
      <p:ext uri="{BB962C8B-B14F-4D97-AF65-F5344CB8AC3E}">
        <p14:creationId xmlns:p14="http://schemas.microsoft.com/office/powerpoint/2010/main" val="23332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pic>
        <p:nvPicPr>
          <p:cNvPr id="4" name="Picture 4" descr="Káº¿t quáº£ hÃ¬nh áº£nh cho DVWA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73" y="-177725"/>
            <a:ext cx="2577031" cy="257703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143125" y="814005"/>
            <a:ext cx="7467599" cy="523220"/>
          </a:xfrm>
          <a:prstGeom prst="rect">
            <a:avLst/>
          </a:prstGeom>
          <a:noFill/>
        </p:spPr>
        <p:txBody>
          <a:bodyPr wrap="square" rtlCol="0">
            <a:spAutoFit/>
          </a:bodyPr>
          <a:lstStyle/>
          <a:p>
            <a:r>
              <a:rPr lang="vi-VN" sz="2800" b="1" dirty="0" smtClean="0">
                <a:solidFill>
                  <a:schemeClr val="bg1"/>
                </a:solidFill>
              </a:rPr>
              <a:t>SỬ DỤNG</a:t>
            </a:r>
            <a:endParaRPr lang="vi-VN" dirty="0" smtClean="0">
              <a:solidFill>
                <a:schemeClr val="bg1"/>
              </a:solidFill>
            </a:endParaRPr>
          </a:p>
        </p:txBody>
      </p:sp>
      <p:cxnSp>
        <p:nvCxnSpPr>
          <p:cNvPr id="6" name="Straight Connector 5"/>
          <p:cNvCxnSpPr/>
          <p:nvPr/>
        </p:nvCxnSpPr>
        <p:spPr>
          <a:xfrm flipV="1">
            <a:off x="2286000" y="1337225"/>
            <a:ext cx="8391998" cy="2428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447925" y="1361513"/>
            <a:ext cx="0" cy="536922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463958" y="1361513"/>
            <a:ext cx="8214040" cy="5909310"/>
          </a:xfrm>
          <a:prstGeom prst="rect">
            <a:avLst/>
          </a:prstGeom>
          <a:noFill/>
        </p:spPr>
        <p:txBody>
          <a:bodyPr wrap="square" rtlCol="0">
            <a:spAutoFit/>
          </a:bodyPr>
          <a:lstStyle/>
          <a:p>
            <a:pPr algn="just"/>
            <a:r>
              <a:rPr lang="vi-VN" dirty="0">
                <a:solidFill>
                  <a:srgbClr val="00B050"/>
                </a:solidFill>
              </a:rPr>
              <a:t>Giả mạo yêu cầu đa trang web (CSRF) </a:t>
            </a:r>
            <a:r>
              <a:rPr lang="vi-VN" dirty="0">
                <a:solidFill>
                  <a:schemeClr val="bg1"/>
                </a:solidFill>
              </a:rPr>
              <a:t>là một cuộc tấn công buộc người dùng cuối phải thực hiện các hành động không mong muốn trên một ứng dụng web mà hiện tại họ đang xác thực. Các cuộc tấn công CSRF đặc biệt nhắm mục tiêu các yêu cầu thay đổi trạng thái, không đánh cắp dữ liệu, vì kẻ tấn công không có cách nào để xem phản hồi đối với yêu cầu giả mạo. Với một chút trợ giúp của kỹ thuật xã hội (chẳng hạn như gửi liên kết qua email hoặc trò chuyện), kẻ tấn công có thể lừa người dùng ứng dụng web thực hiện các hành động của kẻ tấn công đã chọn. Nếu nạn nhân là người dùng bình thường, một cuộc tấn công CSRF thành công có thể buộc người dùng thực hiện các yêu cầu thay đổi trạng thái như chuyển tiền, thay đổi địa chỉ email của họ, v.v. Nếu nạn nhân là tài khoản quản trị, CSRF có thể thỏa hiệp toàn bộ ứng dụng web</a:t>
            </a:r>
            <a:r>
              <a:rPr lang="vi-VN" dirty="0" smtClean="0">
                <a:solidFill>
                  <a:schemeClr val="bg1"/>
                </a:solidFill>
              </a:rPr>
              <a:t>.</a:t>
            </a:r>
          </a:p>
          <a:p>
            <a:r>
              <a:rPr lang="vi-VN" dirty="0">
                <a:solidFill>
                  <a:schemeClr val="bg1"/>
                </a:solidFill>
              </a:rPr>
              <a:t>Giải pháp:</a:t>
            </a:r>
          </a:p>
          <a:p>
            <a:pPr marL="285750" indent="-285750">
              <a:buFontTx/>
              <a:buChar char="-"/>
            </a:pPr>
            <a:r>
              <a:rPr lang="vi-VN" dirty="0">
                <a:solidFill>
                  <a:schemeClr val="bg1"/>
                </a:solidFill>
              </a:rPr>
              <a:t>User nên thoát khỏi các website quan trọng khi đã thực hiện xong </a:t>
            </a:r>
            <a:r>
              <a:rPr lang="vi-VN" dirty="0" smtClean="0">
                <a:solidFill>
                  <a:schemeClr val="bg1"/>
                </a:solidFill>
              </a:rPr>
              <a:t>giao </a:t>
            </a:r>
            <a:r>
              <a:rPr lang="vi-VN" dirty="0">
                <a:solidFill>
                  <a:schemeClr val="bg1"/>
                </a:solidFill>
              </a:rPr>
              <a:t>dịch hoặc việc cần </a:t>
            </a:r>
            <a:r>
              <a:rPr lang="vi-VN" dirty="0" smtClean="0">
                <a:solidFill>
                  <a:schemeClr val="bg1"/>
                </a:solidFill>
              </a:rPr>
              <a:t>làm.</a:t>
            </a:r>
            <a:endParaRPr lang="vi-VN" dirty="0">
              <a:solidFill>
                <a:schemeClr val="bg1"/>
              </a:solidFill>
            </a:endParaRPr>
          </a:p>
          <a:p>
            <a:pPr marL="285750" indent="-285750">
              <a:buFontTx/>
              <a:buChar char="-"/>
            </a:pPr>
            <a:r>
              <a:rPr lang="vi-VN" dirty="0">
                <a:solidFill>
                  <a:schemeClr val="bg1"/>
                </a:solidFill>
              </a:rPr>
              <a:t>Không nên click vào các đường dẫn địa chỉ trang mình muốn đến.</a:t>
            </a:r>
          </a:p>
          <a:p>
            <a:pPr marL="285750" indent="-285750">
              <a:buFontTx/>
              <a:buChar char="-"/>
            </a:pPr>
            <a:r>
              <a:rPr lang="vi-VN" dirty="0">
                <a:solidFill>
                  <a:schemeClr val="bg1"/>
                </a:solidFill>
              </a:rPr>
              <a:t>Hạn chế lưu thông tin về mật khấu tại trình duyệt của mình.</a:t>
            </a:r>
          </a:p>
          <a:p>
            <a:pPr marL="285750" indent="-285750">
              <a:buFontTx/>
              <a:buChar char="-"/>
            </a:pPr>
            <a:r>
              <a:rPr lang="vi-VN" dirty="0">
                <a:solidFill>
                  <a:schemeClr val="bg1"/>
                </a:solidFill>
              </a:rPr>
              <a:t>Sử dụng GET và POST đúng cách.</a:t>
            </a:r>
          </a:p>
          <a:p>
            <a:pPr marL="285750" indent="-285750">
              <a:buFontTx/>
              <a:buChar char="-"/>
            </a:pPr>
            <a:r>
              <a:rPr lang="vi-VN" dirty="0">
                <a:solidFill>
                  <a:schemeClr val="bg1"/>
                </a:solidFill>
              </a:rPr>
              <a:t>Sử dụng captcha và các thông báo xác </a:t>
            </a:r>
            <a:r>
              <a:rPr lang="vi-VN" dirty="0" smtClean="0">
                <a:solidFill>
                  <a:schemeClr val="bg1"/>
                </a:solidFill>
              </a:rPr>
              <a:t>nhận</a:t>
            </a:r>
          </a:p>
          <a:p>
            <a:r>
              <a:rPr lang="vi-VN" dirty="0" smtClean="0">
                <a:solidFill>
                  <a:schemeClr val="bg1"/>
                </a:solidFill>
              </a:rPr>
              <a:t>-   Kiểm </a:t>
            </a:r>
            <a:r>
              <a:rPr lang="vi-VN" dirty="0">
                <a:solidFill>
                  <a:schemeClr val="bg1"/>
                </a:solidFill>
              </a:rPr>
              <a:t>tra IP (tuy nhiên cách này không thực sự hiệu quả).</a:t>
            </a:r>
          </a:p>
          <a:p>
            <a:pPr marL="285750" indent="-285750">
              <a:buFontTx/>
              <a:buChar char="-"/>
            </a:pPr>
            <a:endParaRPr lang="vi-VN" dirty="0" smtClean="0">
              <a:solidFill>
                <a:schemeClr val="bg1"/>
              </a:solidFill>
            </a:endParaRPr>
          </a:p>
          <a:p>
            <a:pPr marL="285750" indent="-285750">
              <a:buFontTx/>
              <a:buChar char="-"/>
            </a:pPr>
            <a:endParaRPr lang="vi-VN" dirty="0">
              <a:solidFill>
                <a:schemeClr val="bg1"/>
              </a:solidFill>
            </a:endParaRPr>
          </a:p>
        </p:txBody>
      </p:sp>
    </p:spTree>
    <p:extLst>
      <p:ext uri="{BB962C8B-B14F-4D97-AF65-F5344CB8AC3E}">
        <p14:creationId xmlns:p14="http://schemas.microsoft.com/office/powerpoint/2010/main" val="1566891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pic>
        <p:nvPicPr>
          <p:cNvPr id="4" name="Picture 4" descr="Káº¿t quáº£ hÃ¬nh áº£nh cho DVWA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73" y="-177725"/>
            <a:ext cx="2577031" cy="257703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143125" y="814005"/>
            <a:ext cx="7467599" cy="523220"/>
          </a:xfrm>
          <a:prstGeom prst="rect">
            <a:avLst/>
          </a:prstGeom>
          <a:noFill/>
        </p:spPr>
        <p:txBody>
          <a:bodyPr wrap="square" rtlCol="0">
            <a:spAutoFit/>
          </a:bodyPr>
          <a:lstStyle/>
          <a:p>
            <a:r>
              <a:rPr lang="vi-VN" sz="2800" b="1" dirty="0" smtClean="0">
                <a:solidFill>
                  <a:schemeClr val="bg1"/>
                </a:solidFill>
              </a:rPr>
              <a:t>SỬ DỤNG</a:t>
            </a:r>
            <a:endParaRPr lang="vi-VN" dirty="0" smtClean="0">
              <a:solidFill>
                <a:schemeClr val="bg1"/>
              </a:solidFill>
            </a:endParaRPr>
          </a:p>
        </p:txBody>
      </p:sp>
      <p:cxnSp>
        <p:nvCxnSpPr>
          <p:cNvPr id="6" name="Straight Connector 5"/>
          <p:cNvCxnSpPr/>
          <p:nvPr/>
        </p:nvCxnSpPr>
        <p:spPr>
          <a:xfrm flipV="1">
            <a:off x="2286000" y="1334919"/>
            <a:ext cx="8029574" cy="2659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447925" y="1361513"/>
            <a:ext cx="0" cy="33613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562225" y="1475179"/>
            <a:ext cx="7753349" cy="3139321"/>
          </a:xfrm>
          <a:prstGeom prst="rect">
            <a:avLst/>
          </a:prstGeom>
          <a:noFill/>
        </p:spPr>
        <p:txBody>
          <a:bodyPr wrap="square" rtlCol="0">
            <a:spAutoFit/>
          </a:bodyPr>
          <a:lstStyle/>
          <a:p>
            <a:pPr algn="just"/>
            <a:r>
              <a:rPr lang="vi-VN" dirty="0">
                <a:solidFill>
                  <a:srgbClr val="00B050"/>
                </a:solidFill>
              </a:rPr>
              <a:t>File inclusion </a:t>
            </a:r>
            <a:r>
              <a:rPr lang="vi-VN" dirty="0">
                <a:solidFill>
                  <a:schemeClr val="bg1"/>
                </a:solidFill>
              </a:rPr>
              <a:t>là một loại lỗ hổng web thường được tìm thấy nhất ảnh hưởng đến các ứng dụng web dựa trên thời gian chạy tập lệnh. Vấn đề này xảy ra khi một ứng dụng xây dựng đường dẫn đến mã thực thi bằng cách sử dụng biến do kẻ tấn công kiểm soát theo cách cho phép kẻ tấn công kiểm soát tệp nào được thực thi trong thời gian chạy. Khai thác thành công một tệp bao gồm lỗ hổng sẽ dẫn đến việc thực thi mã từ xa trên máy chủ web chạy ứng dụng web bị ảnh hưởng</a:t>
            </a:r>
            <a:r>
              <a:rPr lang="vi-VN" dirty="0" smtClean="0">
                <a:solidFill>
                  <a:schemeClr val="bg1"/>
                </a:solidFill>
              </a:rPr>
              <a:t>.</a:t>
            </a:r>
          </a:p>
          <a:p>
            <a:pPr algn="just"/>
            <a:r>
              <a:rPr lang="vi-VN" dirty="0" smtClean="0">
                <a:solidFill>
                  <a:schemeClr val="bg1"/>
                </a:solidFill>
              </a:rPr>
              <a:t>Giải pháp:</a:t>
            </a:r>
          </a:p>
          <a:p>
            <a:pPr marL="285750" indent="-285750" algn="just">
              <a:buFontTx/>
              <a:buChar char="-"/>
            </a:pPr>
            <a:r>
              <a:rPr lang="vi-VN" dirty="0" smtClean="0">
                <a:solidFill>
                  <a:schemeClr val="bg1"/>
                </a:solidFill>
              </a:rPr>
              <a:t>Server an toàn: đặt quyền cho các thư mục hợp lý.</a:t>
            </a:r>
          </a:p>
          <a:p>
            <a:pPr marL="285750" indent="-285750" algn="just">
              <a:buFontTx/>
              <a:buChar char="-"/>
            </a:pPr>
            <a:r>
              <a:rPr lang="vi-VN" dirty="0" smtClean="0">
                <a:solidFill>
                  <a:schemeClr val="bg1"/>
                </a:solidFill>
              </a:rPr>
              <a:t>Lập trình an toàn: bắt lỗi chặt chẽ, bất cứ biến nào cũng cần phải tạo, sử dụng đường dẫn tuyệt đối.</a:t>
            </a:r>
            <a:endParaRPr lang="vi-VN" dirty="0">
              <a:solidFill>
                <a:schemeClr val="bg1"/>
              </a:solidFill>
            </a:endParaRPr>
          </a:p>
        </p:txBody>
      </p:sp>
    </p:spTree>
    <p:extLst>
      <p:ext uri="{BB962C8B-B14F-4D97-AF65-F5344CB8AC3E}">
        <p14:creationId xmlns:p14="http://schemas.microsoft.com/office/powerpoint/2010/main" val="1356477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pic>
        <p:nvPicPr>
          <p:cNvPr id="4" name="Picture 4" descr="Káº¿t quáº£ hÃ¬nh áº£nh cho DVWA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73" y="-177725"/>
            <a:ext cx="2577031" cy="257703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143125" y="814005"/>
            <a:ext cx="7467599" cy="523220"/>
          </a:xfrm>
          <a:prstGeom prst="rect">
            <a:avLst/>
          </a:prstGeom>
          <a:noFill/>
        </p:spPr>
        <p:txBody>
          <a:bodyPr wrap="square" rtlCol="0">
            <a:spAutoFit/>
          </a:bodyPr>
          <a:lstStyle/>
          <a:p>
            <a:r>
              <a:rPr lang="vi-VN" sz="2800" b="1" dirty="0" smtClean="0">
                <a:solidFill>
                  <a:schemeClr val="bg1"/>
                </a:solidFill>
              </a:rPr>
              <a:t>SỬ DỤNG</a:t>
            </a:r>
            <a:endParaRPr lang="vi-VN" dirty="0" smtClean="0">
              <a:solidFill>
                <a:schemeClr val="bg1"/>
              </a:solidFill>
            </a:endParaRPr>
          </a:p>
        </p:txBody>
      </p:sp>
      <p:cxnSp>
        <p:nvCxnSpPr>
          <p:cNvPr id="6" name="Straight Connector 5"/>
          <p:cNvCxnSpPr/>
          <p:nvPr/>
        </p:nvCxnSpPr>
        <p:spPr>
          <a:xfrm flipV="1">
            <a:off x="2286000" y="1328002"/>
            <a:ext cx="8305800" cy="3351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447925" y="1361513"/>
            <a:ext cx="0" cy="549648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609851" y="1586394"/>
            <a:ext cx="8214040" cy="3970318"/>
          </a:xfrm>
          <a:prstGeom prst="rect">
            <a:avLst/>
          </a:prstGeom>
          <a:noFill/>
        </p:spPr>
        <p:txBody>
          <a:bodyPr wrap="square" rtlCol="0">
            <a:spAutoFit/>
          </a:bodyPr>
          <a:lstStyle/>
          <a:p>
            <a:pPr algn="just"/>
            <a:r>
              <a:rPr lang="vi-VN" dirty="0">
                <a:solidFill>
                  <a:srgbClr val="00B050"/>
                </a:solidFill>
              </a:rPr>
              <a:t>SQL Injection </a:t>
            </a:r>
            <a:r>
              <a:rPr lang="vi-VN" dirty="0">
                <a:solidFill>
                  <a:schemeClr val="bg1"/>
                </a:solidFill>
              </a:rPr>
              <a:t>được sử dụng để tấn công các ứng dụng dựa trên dữ liệu, trong đó các câu lệnh SQL bất chính được chèn vào trường nhập để thực thi. Chủ yếu được gọi là một vectơ tấn công cho các trang web nhưng có thể được sử dụng để tấn công bất kỳ loại cơ sở dữ liệu SQL nào. Các cuộc tấn công SQL này cho phép kẻ tấn công giả mạo danh tính, giả mạo dữ liệu hiện có, gây ra các vấn đề thoái thác như hủy giao dịch hoặc thay đổi số dư, cho phép tiết lộ hoàn toàn tất cả dữ liệu trên hệ thống, phá hủy dữ liệu hoặc làm cho nó không có sẵn và trở thành quản trị viên của máy chủ cơ sở dữ liệu</a:t>
            </a:r>
            <a:r>
              <a:rPr lang="vi-VN" dirty="0" smtClean="0">
                <a:solidFill>
                  <a:schemeClr val="bg1"/>
                </a:solidFill>
              </a:rPr>
              <a:t>.</a:t>
            </a:r>
          </a:p>
          <a:p>
            <a:pPr algn="just"/>
            <a:r>
              <a:rPr lang="vi-VN" dirty="0" smtClean="0">
                <a:solidFill>
                  <a:schemeClr val="bg1"/>
                </a:solidFill>
              </a:rPr>
              <a:t>Giải pháp:</a:t>
            </a:r>
          </a:p>
          <a:p>
            <a:pPr marL="285750" indent="-285750" algn="just">
              <a:buFontTx/>
              <a:buChar char="-"/>
            </a:pPr>
            <a:r>
              <a:rPr lang="vi-VN" dirty="0" smtClean="0">
                <a:solidFill>
                  <a:schemeClr val="bg1"/>
                </a:solidFill>
              </a:rPr>
              <a:t>Lọc dữ liệu từ người dùng.</a:t>
            </a:r>
          </a:p>
          <a:p>
            <a:pPr marL="285750" indent="-285750" algn="just">
              <a:buFontTx/>
              <a:buChar char="-"/>
            </a:pPr>
            <a:r>
              <a:rPr lang="vi-VN" dirty="0" smtClean="0">
                <a:solidFill>
                  <a:schemeClr val="bg1"/>
                </a:solidFill>
              </a:rPr>
              <a:t>Không cộng chuỗi để tạo tạo câu truy vấn SQL.</a:t>
            </a:r>
          </a:p>
          <a:p>
            <a:pPr marL="285750" indent="-285750" algn="just">
              <a:buFontTx/>
              <a:buChar char="-"/>
            </a:pPr>
            <a:r>
              <a:rPr lang="vi-VN" dirty="0" smtClean="0">
                <a:solidFill>
                  <a:schemeClr val="bg1"/>
                </a:solidFill>
              </a:rPr>
              <a:t>Không hiển thị exception, message lỗi.</a:t>
            </a:r>
          </a:p>
          <a:p>
            <a:pPr marL="285750" indent="-285750" algn="just">
              <a:buFontTx/>
              <a:buChar char="-"/>
            </a:pPr>
            <a:r>
              <a:rPr lang="vi-VN" dirty="0" smtClean="0">
                <a:solidFill>
                  <a:schemeClr val="bg1"/>
                </a:solidFill>
              </a:rPr>
              <a:t>Phân quyền rõ ràng trong database.</a:t>
            </a:r>
          </a:p>
          <a:p>
            <a:pPr marL="285750" indent="-285750" algn="just">
              <a:buFontTx/>
              <a:buChar char="-"/>
            </a:pPr>
            <a:r>
              <a:rPr lang="vi-VN" dirty="0" smtClean="0">
                <a:solidFill>
                  <a:schemeClr val="bg1"/>
                </a:solidFill>
              </a:rPr>
              <a:t>Backup dữ liệu thường xuyên.</a:t>
            </a:r>
          </a:p>
        </p:txBody>
      </p:sp>
    </p:spTree>
    <p:extLst>
      <p:ext uri="{BB962C8B-B14F-4D97-AF65-F5344CB8AC3E}">
        <p14:creationId xmlns:p14="http://schemas.microsoft.com/office/powerpoint/2010/main" val="1821851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pic>
        <p:nvPicPr>
          <p:cNvPr id="4" name="Picture 4" descr="Káº¿t quáº£ hÃ¬nh áº£nh cho DVWA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73" y="-177725"/>
            <a:ext cx="2577031" cy="257703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143125" y="814005"/>
            <a:ext cx="7467599" cy="523220"/>
          </a:xfrm>
          <a:prstGeom prst="rect">
            <a:avLst/>
          </a:prstGeom>
          <a:noFill/>
        </p:spPr>
        <p:txBody>
          <a:bodyPr wrap="square" rtlCol="0">
            <a:spAutoFit/>
          </a:bodyPr>
          <a:lstStyle/>
          <a:p>
            <a:r>
              <a:rPr lang="vi-VN" sz="2800" b="1" dirty="0" smtClean="0">
                <a:solidFill>
                  <a:schemeClr val="bg1"/>
                </a:solidFill>
              </a:rPr>
              <a:t>SỬ DỤNG</a:t>
            </a:r>
            <a:endParaRPr lang="vi-VN" dirty="0" smtClean="0">
              <a:solidFill>
                <a:schemeClr val="bg1"/>
              </a:solidFill>
            </a:endParaRPr>
          </a:p>
        </p:txBody>
      </p:sp>
      <p:cxnSp>
        <p:nvCxnSpPr>
          <p:cNvPr id="6" name="Straight Connector 5"/>
          <p:cNvCxnSpPr/>
          <p:nvPr/>
        </p:nvCxnSpPr>
        <p:spPr>
          <a:xfrm flipV="1">
            <a:off x="2286000" y="1337225"/>
            <a:ext cx="8537891" cy="2428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447925" y="1361513"/>
            <a:ext cx="0" cy="378552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609851" y="1671455"/>
            <a:ext cx="8214040" cy="3139321"/>
          </a:xfrm>
          <a:prstGeom prst="rect">
            <a:avLst/>
          </a:prstGeom>
          <a:noFill/>
        </p:spPr>
        <p:txBody>
          <a:bodyPr wrap="square" rtlCol="0">
            <a:spAutoFit/>
          </a:bodyPr>
          <a:lstStyle/>
          <a:p>
            <a:pPr algn="just"/>
            <a:r>
              <a:rPr lang="vi-VN" dirty="0" smtClean="0">
                <a:solidFill>
                  <a:srgbClr val="00B050"/>
                </a:solidFill>
              </a:rPr>
              <a:t>SQL Injection- blind </a:t>
            </a:r>
            <a:r>
              <a:rPr lang="vi-VN" dirty="0">
                <a:solidFill>
                  <a:srgbClr val="00B050"/>
                </a:solidFill>
              </a:rPr>
              <a:t>(Ngôn ngữ truy vấn có cấu trúc) </a:t>
            </a:r>
            <a:r>
              <a:rPr lang="vi-VN" dirty="0">
                <a:solidFill>
                  <a:schemeClr val="bg1"/>
                </a:solidFill>
              </a:rPr>
              <a:t>là một kiểu tấn công SQL Injection hỏi cơ sở dữ liệu câu hỏi đúng hoặc sai và xác định câu trả lời dựa trên phản hồi của ứng dụng. Cuộc tấn công này thường được sử dụng khi ứng dụng web được cấu hình để hiển thị các thông báo lỗi </a:t>
            </a:r>
            <a:r>
              <a:rPr lang="vi-VN" dirty="0" smtClean="0">
                <a:solidFill>
                  <a:schemeClr val="bg1"/>
                </a:solidFill>
              </a:rPr>
              <a:t>chung. </a:t>
            </a:r>
            <a:r>
              <a:rPr lang="vi-VN" dirty="0">
                <a:solidFill>
                  <a:schemeClr val="bg1"/>
                </a:solidFill>
              </a:rPr>
              <a:t>Đ</a:t>
            </a:r>
            <a:r>
              <a:rPr lang="vi-VN" dirty="0" smtClean="0">
                <a:solidFill>
                  <a:schemeClr val="bg1"/>
                </a:solidFill>
              </a:rPr>
              <a:t>ôi </a:t>
            </a:r>
            <a:r>
              <a:rPr lang="vi-VN" dirty="0">
                <a:solidFill>
                  <a:schemeClr val="bg1"/>
                </a:solidFill>
              </a:rPr>
              <a:t>khi ứng dụng web hiển thị các thông báo lỗi từ cơ sở dữ liệu phàn nàn rằng cú pháp của </a:t>
            </a:r>
            <a:r>
              <a:rPr lang="vi-VN" dirty="0" smtClean="0">
                <a:solidFill>
                  <a:schemeClr val="bg1"/>
                </a:solidFill>
              </a:rPr>
              <a:t>truy </a:t>
            </a:r>
            <a:r>
              <a:rPr lang="vi-VN" dirty="0">
                <a:solidFill>
                  <a:schemeClr val="bg1"/>
                </a:solidFill>
              </a:rPr>
              <a:t>vấn SQL không chính xác. </a:t>
            </a:r>
            <a:r>
              <a:rPr lang="vi-VN" dirty="0" smtClean="0">
                <a:solidFill>
                  <a:schemeClr val="bg1"/>
                </a:solidFill>
              </a:rPr>
              <a:t>Blind gần </a:t>
            </a:r>
            <a:r>
              <a:rPr lang="vi-VN" dirty="0">
                <a:solidFill>
                  <a:schemeClr val="bg1"/>
                </a:solidFill>
              </a:rPr>
              <a:t>giống với SQL Injection thông thường, điểm khác biệt duy nhất là cách lấy dữ liệu từ cơ sở dữ liệu. Khi cơ sở dữ liệu không xuất dữ liệu lên trang web, kẻ tấn công buộc phải đánh cắp dữ liệu bằng cách hỏi cơ sở dữ liệu một loạt các câu hỏi đúng hoặc sai. Điều này làm cho việc khai thác lỗ hổng SQL Injection trở nên khó khăn hơn, nhưng không phải là không thể. </a:t>
            </a:r>
            <a:endParaRPr lang="vi-VN" dirty="0" smtClean="0">
              <a:solidFill>
                <a:schemeClr val="bg1"/>
              </a:solidFill>
            </a:endParaRPr>
          </a:p>
        </p:txBody>
      </p:sp>
    </p:spTree>
    <p:extLst>
      <p:ext uri="{BB962C8B-B14F-4D97-AF65-F5344CB8AC3E}">
        <p14:creationId xmlns:p14="http://schemas.microsoft.com/office/powerpoint/2010/main" val="275344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pic>
        <p:nvPicPr>
          <p:cNvPr id="4" name="Picture 4" descr="Káº¿t quáº£ hÃ¬nh áº£nh cho DVWA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73" y="-177725"/>
            <a:ext cx="2577031" cy="257703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143125" y="814005"/>
            <a:ext cx="7467599" cy="523220"/>
          </a:xfrm>
          <a:prstGeom prst="rect">
            <a:avLst/>
          </a:prstGeom>
          <a:noFill/>
        </p:spPr>
        <p:txBody>
          <a:bodyPr wrap="square" rtlCol="0">
            <a:spAutoFit/>
          </a:bodyPr>
          <a:lstStyle/>
          <a:p>
            <a:r>
              <a:rPr lang="vi-VN" sz="2800" b="1" dirty="0" smtClean="0">
                <a:solidFill>
                  <a:schemeClr val="bg1"/>
                </a:solidFill>
              </a:rPr>
              <a:t>SỬ DỤNG</a:t>
            </a:r>
            <a:endParaRPr lang="vi-VN" dirty="0" smtClean="0">
              <a:solidFill>
                <a:schemeClr val="bg1"/>
              </a:solidFill>
            </a:endParaRPr>
          </a:p>
        </p:txBody>
      </p:sp>
      <p:cxnSp>
        <p:nvCxnSpPr>
          <p:cNvPr id="6" name="Straight Connector 5"/>
          <p:cNvCxnSpPr/>
          <p:nvPr/>
        </p:nvCxnSpPr>
        <p:spPr>
          <a:xfrm flipV="1">
            <a:off x="2286000" y="1337225"/>
            <a:ext cx="8537891" cy="2428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447925" y="1361513"/>
            <a:ext cx="13680" cy="376877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609851" y="1671455"/>
            <a:ext cx="8214040" cy="2585323"/>
          </a:xfrm>
          <a:prstGeom prst="rect">
            <a:avLst/>
          </a:prstGeom>
          <a:noFill/>
        </p:spPr>
        <p:txBody>
          <a:bodyPr wrap="square" rtlCol="0">
            <a:spAutoFit/>
          </a:bodyPr>
          <a:lstStyle/>
          <a:p>
            <a:pPr marL="285750" indent="-285750" algn="just">
              <a:buFont typeface="Arial" panose="020B0604020202020204" pitchFamily="34" charset="0"/>
              <a:buChar char="•"/>
            </a:pPr>
            <a:r>
              <a:rPr lang="vi-VN" dirty="0" smtClean="0">
                <a:solidFill>
                  <a:schemeClr val="bg1"/>
                </a:solidFill>
              </a:rPr>
              <a:t>DVWA cung cấp ba mức độ bảo mật tương ứng ba level để phục vụ thực hành</a:t>
            </a:r>
          </a:p>
          <a:p>
            <a:pPr marL="742950" lvl="1" indent="-285750" algn="just">
              <a:buFontTx/>
              <a:buChar char="-"/>
            </a:pPr>
            <a:r>
              <a:rPr lang="vi-VN" dirty="0" smtClean="0">
                <a:solidFill>
                  <a:schemeClr val="bg1"/>
                </a:solidFill>
              </a:rPr>
              <a:t>High: so sánh mã nguồn có lỗ hỏng ở mức low và medium với mã nguồn đã được tối ưu mức an toàn bảo mật. Có thể bao quát phần nhiều lỗ hỏng ở nhóm mục các lỗ hỏng.</a:t>
            </a:r>
          </a:p>
          <a:p>
            <a:pPr marL="742950" lvl="1" indent="-285750" algn="just">
              <a:buFontTx/>
              <a:buChar char="-"/>
            </a:pPr>
            <a:r>
              <a:rPr lang="vi-VN" dirty="0" smtClean="0">
                <a:solidFill>
                  <a:schemeClr val="bg1"/>
                </a:solidFill>
              </a:rPr>
              <a:t>Medium: cung cấp nội dung logic code đã fix lỗ hỏng cơ bản ở hạng mục mức low.</a:t>
            </a:r>
          </a:p>
          <a:p>
            <a:pPr marL="742950" lvl="1" indent="-285750" algn="just">
              <a:buFontTx/>
              <a:buChar char="-"/>
            </a:pPr>
            <a:r>
              <a:rPr lang="vi-VN" dirty="0" smtClean="0">
                <a:solidFill>
                  <a:schemeClr val="bg1"/>
                </a:solidFill>
              </a:rPr>
              <a:t>Low: mã nguồn PHP gần như phơi bày khả năng khai thác lỗ hỏng qua tư duy lập trình chưa bao quát vấn đề bảo mật.</a:t>
            </a:r>
          </a:p>
        </p:txBody>
      </p:sp>
      <p:sp>
        <p:nvSpPr>
          <p:cNvPr id="9" name="TextBox 8"/>
          <p:cNvSpPr txBox="1"/>
          <p:nvPr/>
        </p:nvSpPr>
        <p:spPr>
          <a:xfrm>
            <a:off x="2609851" y="4206961"/>
            <a:ext cx="8163580" cy="923330"/>
          </a:xfrm>
          <a:prstGeom prst="rect">
            <a:avLst/>
          </a:prstGeom>
          <a:noFill/>
        </p:spPr>
        <p:txBody>
          <a:bodyPr wrap="square" rtlCol="0">
            <a:spAutoFit/>
          </a:bodyPr>
          <a:lstStyle/>
          <a:p>
            <a:pPr marL="285750" indent="-285750" algn="just">
              <a:buFont typeface="Arial" panose="020B0604020202020204" pitchFamily="34" charset="0"/>
              <a:buChar char="•"/>
            </a:pPr>
            <a:r>
              <a:rPr lang="vi-VN" dirty="0" smtClean="0">
                <a:solidFill>
                  <a:schemeClr val="bg1"/>
                </a:solidFill>
              </a:rPr>
              <a:t>Mỗi trang thực hành đều có nút View Source để xem nội dung nguồn code của các mức bảo mật.</a:t>
            </a:r>
            <a:endParaRPr lang="vi-VN" dirty="0">
              <a:solidFill>
                <a:schemeClr val="bg1"/>
              </a:solidFill>
            </a:endParaRPr>
          </a:p>
          <a:p>
            <a:endParaRPr lang="vi-VN" dirty="0">
              <a:solidFill>
                <a:schemeClr val="bg1"/>
              </a:solidFill>
            </a:endParaRPr>
          </a:p>
        </p:txBody>
      </p:sp>
    </p:spTree>
    <p:extLst>
      <p:ext uri="{BB962C8B-B14F-4D97-AF65-F5344CB8AC3E}">
        <p14:creationId xmlns:p14="http://schemas.microsoft.com/office/powerpoint/2010/main" val="768078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8439150" cy="6858000"/>
          </a:xfrm>
          <a:prstGeom prst="rect">
            <a:avLst/>
          </a:prstGeom>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Rounded Rectangle 9"/>
          <p:cNvSpPr/>
          <p:nvPr/>
        </p:nvSpPr>
        <p:spPr>
          <a:xfrm>
            <a:off x="8045441" y="1408183"/>
            <a:ext cx="2419350" cy="8382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vi-VN" sz="2800" dirty="0"/>
          </a:p>
        </p:txBody>
      </p:sp>
      <p:sp>
        <p:nvSpPr>
          <p:cNvPr id="12" name="TextBox 11"/>
          <p:cNvSpPr txBox="1"/>
          <p:nvPr/>
        </p:nvSpPr>
        <p:spPr>
          <a:xfrm>
            <a:off x="8243888" y="1508017"/>
            <a:ext cx="2132315" cy="584775"/>
          </a:xfrm>
          <a:prstGeom prst="rect">
            <a:avLst/>
          </a:prstGeom>
          <a:noFill/>
        </p:spPr>
        <p:txBody>
          <a:bodyPr wrap="none" rtlCol="0">
            <a:spAutoFit/>
          </a:bodyPr>
          <a:lstStyle/>
          <a:p>
            <a:r>
              <a:rPr lang="vi-VN" sz="3200" b="1" dirty="0" smtClean="0">
                <a:solidFill>
                  <a:schemeClr val="bg1"/>
                </a:solidFill>
              </a:rPr>
              <a:t>SỬ DỤNG</a:t>
            </a:r>
            <a:endParaRPr lang="vi-VN" sz="3200" b="1" dirty="0">
              <a:solidFill>
                <a:schemeClr val="bg1"/>
              </a:solidFill>
            </a:endParaRPr>
          </a:p>
        </p:txBody>
      </p:sp>
      <p:sp>
        <p:nvSpPr>
          <p:cNvPr id="13" name="Rectangle 12"/>
          <p:cNvSpPr/>
          <p:nvPr/>
        </p:nvSpPr>
        <p:spPr>
          <a:xfrm>
            <a:off x="1" y="0"/>
            <a:ext cx="7623184" cy="6858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Rounded Rectangle 13"/>
          <p:cNvSpPr/>
          <p:nvPr/>
        </p:nvSpPr>
        <p:spPr>
          <a:xfrm>
            <a:off x="7216985" y="2092792"/>
            <a:ext cx="2419350" cy="838200"/>
          </a:xfrm>
          <a:prstGeom prst="round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vi-VN" sz="2800" dirty="0"/>
          </a:p>
        </p:txBody>
      </p:sp>
      <p:sp>
        <p:nvSpPr>
          <p:cNvPr id="15" name="TextBox 14"/>
          <p:cNvSpPr txBox="1"/>
          <p:nvPr/>
        </p:nvSpPr>
        <p:spPr>
          <a:xfrm>
            <a:off x="7514858" y="2219831"/>
            <a:ext cx="1848583" cy="584775"/>
          </a:xfrm>
          <a:prstGeom prst="rect">
            <a:avLst/>
          </a:prstGeom>
          <a:noFill/>
        </p:spPr>
        <p:txBody>
          <a:bodyPr wrap="none" rtlCol="0">
            <a:spAutoFit/>
          </a:bodyPr>
          <a:lstStyle/>
          <a:p>
            <a:r>
              <a:rPr lang="vi-VN" sz="3200" b="1" dirty="0">
                <a:solidFill>
                  <a:schemeClr val="bg1"/>
                </a:solidFill>
              </a:rPr>
              <a:t>CÀI ĐẶT</a:t>
            </a:r>
          </a:p>
        </p:txBody>
      </p:sp>
      <p:sp>
        <p:nvSpPr>
          <p:cNvPr id="16" name="Rectangle 15"/>
          <p:cNvSpPr/>
          <p:nvPr/>
        </p:nvSpPr>
        <p:spPr>
          <a:xfrm>
            <a:off x="-1" y="0"/>
            <a:ext cx="5772794" cy="685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Rounded Rectangle 16"/>
          <p:cNvSpPr/>
          <p:nvPr/>
        </p:nvSpPr>
        <p:spPr>
          <a:xfrm>
            <a:off x="5362897" y="2709713"/>
            <a:ext cx="2419350" cy="8382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vi-VN" sz="2800" dirty="0"/>
          </a:p>
        </p:txBody>
      </p:sp>
      <p:sp>
        <p:nvSpPr>
          <p:cNvPr id="18" name="TextBox 17"/>
          <p:cNvSpPr txBox="1"/>
          <p:nvPr/>
        </p:nvSpPr>
        <p:spPr>
          <a:xfrm>
            <a:off x="5243568" y="2826038"/>
            <a:ext cx="2425664" cy="584775"/>
          </a:xfrm>
          <a:prstGeom prst="rect">
            <a:avLst/>
          </a:prstGeom>
          <a:noFill/>
        </p:spPr>
        <p:txBody>
          <a:bodyPr wrap="none" rtlCol="0">
            <a:spAutoFit/>
          </a:bodyPr>
          <a:lstStyle/>
          <a:p>
            <a:r>
              <a:rPr lang="vi-VN" sz="3200" b="1" dirty="0">
                <a:solidFill>
                  <a:schemeClr val="bg1"/>
                </a:solidFill>
              </a:rPr>
              <a:t>GIỚI THIỆU</a:t>
            </a:r>
          </a:p>
        </p:txBody>
      </p:sp>
      <p:grpSp>
        <p:nvGrpSpPr>
          <p:cNvPr id="19" name="Group 18"/>
          <p:cNvGrpSpPr/>
          <p:nvPr/>
        </p:nvGrpSpPr>
        <p:grpSpPr>
          <a:xfrm>
            <a:off x="3337256" y="2466975"/>
            <a:ext cx="1285875" cy="1285875"/>
            <a:chOff x="10372725" y="5343525"/>
            <a:chExt cx="1285875" cy="1285875"/>
          </a:xfrm>
        </p:grpSpPr>
        <p:sp>
          <p:nvSpPr>
            <p:cNvPr id="20" name="Donut 19"/>
            <p:cNvSpPr/>
            <p:nvPr/>
          </p:nvSpPr>
          <p:spPr>
            <a:xfrm>
              <a:off x="10372725" y="5343525"/>
              <a:ext cx="1285875" cy="1285875"/>
            </a:xfrm>
            <a:prstGeom prst="donut">
              <a:avLst>
                <a:gd name="adj" fmla="val 7963"/>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21" name="Isosceles Triangle 20"/>
            <p:cNvSpPr/>
            <p:nvPr/>
          </p:nvSpPr>
          <p:spPr>
            <a:xfrm rot="5400000">
              <a:off x="10734674" y="5744231"/>
              <a:ext cx="561975" cy="484461"/>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22" name="Isosceles Triangle 21"/>
          <p:cNvSpPr/>
          <p:nvPr/>
        </p:nvSpPr>
        <p:spPr>
          <a:xfrm rot="5400000">
            <a:off x="3722228" y="2876194"/>
            <a:ext cx="561975" cy="484461"/>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1717873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19"/>
                                        </p:tgtEl>
                                        <p:attrNameLst>
                                          <p:attrName>style.visibility</p:attrName>
                                        </p:attrNameLst>
                                      </p:cBhvr>
                                      <p:to>
                                        <p:strVal val="visible"/>
                                      </p:to>
                                    </p:set>
                                  </p:childTnLst>
                                </p:cTn>
                              </p:par>
                            </p:childTnLst>
                          </p:cTn>
                        </p:par>
                        <p:par>
                          <p:cTn id="7" fill="hold">
                            <p:stCondLst>
                              <p:cond delay="500"/>
                            </p:stCondLst>
                            <p:childTnLst>
                              <p:par>
                                <p:cTn id="8" presetID="10" presetClass="entr" presetSubtype="0" fill="hold" grpId="0" nodeType="after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grpId="1" nodeType="clickEffect">
                                  <p:stCondLst>
                                    <p:cond delay="0"/>
                                  </p:stCondLst>
                                  <p:childTnLst>
                                    <p:animEffect transition="out" filter="fade">
                                      <p:cBhvr>
                                        <p:cTn id="14" dur="100" tmFilter="0, 0; .2, .5; .8, .5; 1, 0"/>
                                        <p:tgtEl>
                                          <p:spTgt spid="22"/>
                                        </p:tgtEl>
                                      </p:cBhvr>
                                    </p:animEffect>
                                    <p:animScale>
                                      <p:cBhvr>
                                        <p:cTn id="15" dur="50" autoRev="1" fill="hold"/>
                                        <p:tgtEl>
                                          <p:spTgt spid="2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9896" y="3257619"/>
            <a:ext cx="9062096" cy="461665"/>
          </a:xfrm>
          <a:prstGeom prst="rect">
            <a:avLst/>
          </a:prstGeom>
          <a:noFill/>
        </p:spPr>
        <p:txBody>
          <a:bodyPr wrap="none" rtlCol="0">
            <a:spAutoFit/>
          </a:bodyPr>
          <a:lstStyle/>
          <a:p>
            <a:r>
              <a:rPr lang="vi-VN" sz="2400" dirty="0" smtClean="0"/>
              <a:t>Cảm ơn thầy và các bạn đã theo dõi phần trình bày của nhóm 5. </a:t>
            </a:r>
            <a:endParaRPr lang="vi-VN" sz="2400" dirty="0"/>
          </a:p>
        </p:txBody>
      </p:sp>
      <p:sp>
        <p:nvSpPr>
          <p:cNvPr id="4" name="TextBox 3"/>
          <p:cNvSpPr txBox="1"/>
          <p:nvPr/>
        </p:nvSpPr>
        <p:spPr>
          <a:xfrm>
            <a:off x="475204" y="483939"/>
            <a:ext cx="10551480" cy="3416320"/>
          </a:xfrm>
          <a:prstGeom prst="rect">
            <a:avLst/>
          </a:prstGeom>
          <a:noFill/>
        </p:spPr>
        <p:txBody>
          <a:bodyPr wrap="square" rtlCol="0">
            <a:spAutoFit/>
          </a:bodyPr>
          <a:lstStyle/>
          <a:p>
            <a:r>
              <a:rPr lang="vi-VN" sz="2400" dirty="0" smtClean="0"/>
              <a:t>Nguồn </a:t>
            </a:r>
            <a:r>
              <a:rPr lang="vi-VN" sz="2400" dirty="0"/>
              <a:t>source </a:t>
            </a:r>
            <a:r>
              <a:rPr lang="vi-VN" sz="2400" dirty="0" smtClean="0"/>
              <a:t>: </a:t>
            </a:r>
            <a:r>
              <a:rPr lang="vi-VN" sz="2400" dirty="0" smtClean="0">
                <a:solidFill>
                  <a:srgbClr val="FF0000"/>
                </a:solidFill>
                <a:hlinkClick r:id="rId2"/>
              </a:rPr>
              <a:t>http</a:t>
            </a:r>
            <a:r>
              <a:rPr lang="vi-VN" sz="2400" dirty="0">
                <a:solidFill>
                  <a:srgbClr val="FF0000"/>
                </a:solidFill>
                <a:hlinkClick r:id="rId2"/>
              </a:rPr>
              <a:t>://www.dvwa.co.uk</a:t>
            </a:r>
            <a:r>
              <a:rPr lang="vi-VN" sz="2400" dirty="0" smtClean="0">
                <a:solidFill>
                  <a:srgbClr val="FF0000"/>
                </a:solidFill>
                <a:hlinkClick r:id="rId2"/>
              </a:rPr>
              <a:t>/</a:t>
            </a:r>
            <a:endParaRPr lang="vi-VN" sz="2400" dirty="0" smtClean="0">
              <a:solidFill>
                <a:srgbClr val="FF0000"/>
              </a:solidFill>
            </a:endParaRPr>
          </a:p>
          <a:p>
            <a:r>
              <a:rPr lang="vi-VN" sz="2400" dirty="0" smtClean="0"/>
              <a:t>Nguồn tham khảo cài đặt </a:t>
            </a:r>
            <a:r>
              <a:rPr lang="vi-VN" sz="2400" dirty="0"/>
              <a:t>: </a:t>
            </a:r>
            <a:r>
              <a:rPr lang="vi-VN" sz="2400" dirty="0">
                <a:solidFill>
                  <a:srgbClr val="FF0000"/>
                </a:solidFill>
                <a:hlinkClick r:id="rId3"/>
              </a:rPr>
              <a:t>https://www.youtube.com/watch?v=_</a:t>
            </a:r>
            <a:r>
              <a:rPr lang="vi-VN" sz="2400" dirty="0" smtClean="0">
                <a:solidFill>
                  <a:srgbClr val="FF0000"/>
                </a:solidFill>
                <a:hlinkClick r:id="rId3"/>
              </a:rPr>
              <a:t>jtPeyl_KCc</a:t>
            </a:r>
            <a:endParaRPr lang="vi-VN" sz="2400" dirty="0" smtClean="0">
              <a:solidFill>
                <a:srgbClr val="FF0000"/>
              </a:solidFill>
            </a:endParaRPr>
          </a:p>
          <a:p>
            <a:r>
              <a:rPr lang="vi-VN" sz="2400" dirty="0" smtClean="0"/>
              <a:t>Nguồn tham khảo nội dung các lỗi :</a:t>
            </a:r>
          </a:p>
          <a:p>
            <a:pPr lvl="8"/>
            <a:r>
              <a:rPr lang="vi-VN" sz="2400" dirty="0">
                <a:solidFill>
                  <a:srgbClr val="FF0000"/>
                </a:solidFill>
                <a:hlinkClick r:id="rId4"/>
              </a:rPr>
              <a:t>https://</a:t>
            </a:r>
            <a:r>
              <a:rPr lang="vi-VN" sz="2400" dirty="0" smtClean="0">
                <a:solidFill>
                  <a:srgbClr val="FF0000"/>
                </a:solidFill>
                <a:hlinkClick r:id="rId4"/>
              </a:rPr>
              <a:t>vi.wikipedia.org</a:t>
            </a:r>
            <a:endParaRPr lang="vi-VN" sz="2400" dirty="0" smtClean="0">
              <a:solidFill>
                <a:srgbClr val="FF0000"/>
              </a:solidFill>
            </a:endParaRPr>
          </a:p>
          <a:p>
            <a:pPr lvl="8"/>
            <a:r>
              <a:rPr lang="vi-VN" sz="2400" dirty="0" smtClean="0">
                <a:solidFill>
                  <a:srgbClr val="FF0000"/>
                </a:solidFill>
                <a:hlinkClick r:id="rId5"/>
              </a:rPr>
              <a:t>https://viblo.asia</a:t>
            </a:r>
            <a:endParaRPr lang="vi-VN" sz="2400" dirty="0" smtClean="0">
              <a:solidFill>
                <a:srgbClr val="FF0000"/>
              </a:solidFill>
            </a:endParaRPr>
          </a:p>
          <a:p>
            <a:pPr lvl="8"/>
            <a:r>
              <a:rPr lang="vi-VN" sz="2400" dirty="0">
                <a:solidFill>
                  <a:srgbClr val="FF0000"/>
                </a:solidFill>
                <a:hlinkClick r:id="rId6"/>
              </a:rPr>
              <a:t>https://</a:t>
            </a:r>
            <a:r>
              <a:rPr lang="vi-VN" sz="2400" dirty="0" smtClean="0">
                <a:solidFill>
                  <a:srgbClr val="FF0000"/>
                </a:solidFill>
                <a:hlinkClick r:id="rId6"/>
              </a:rPr>
              <a:t>quantrimang.com</a:t>
            </a:r>
            <a:endParaRPr lang="vi-VN" sz="2400" dirty="0" smtClean="0">
              <a:solidFill>
                <a:srgbClr val="FF0000"/>
              </a:solidFill>
            </a:endParaRPr>
          </a:p>
          <a:p>
            <a:r>
              <a:rPr lang="vi-VN" sz="2400" dirty="0" smtClean="0">
                <a:solidFill>
                  <a:srgbClr val="FF0000"/>
                </a:solidFill>
              </a:rPr>
              <a:t>..... From internet</a:t>
            </a:r>
          </a:p>
          <a:p>
            <a:endParaRPr lang="vi-VN" sz="2400" dirty="0" smtClean="0">
              <a:solidFill>
                <a:srgbClr val="FF0000"/>
              </a:solidFill>
            </a:endParaRPr>
          </a:p>
          <a:p>
            <a:endParaRPr lang="vi-VN" sz="2400" dirty="0"/>
          </a:p>
        </p:txBody>
      </p:sp>
    </p:spTree>
    <p:extLst>
      <p:ext uri="{BB962C8B-B14F-4D97-AF65-F5344CB8AC3E}">
        <p14:creationId xmlns:p14="http://schemas.microsoft.com/office/powerpoint/2010/main" val="40682699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4" name="TextBox 3"/>
          <p:cNvSpPr txBox="1"/>
          <p:nvPr/>
        </p:nvSpPr>
        <p:spPr>
          <a:xfrm>
            <a:off x="2143125" y="814005"/>
            <a:ext cx="7467599" cy="523220"/>
          </a:xfrm>
          <a:prstGeom prst="rect">
            <a:avLst/>
          </a:prstGeom>
          <a:noFill/>
        </p:spPr>
        <p:txBody>
          <a:bodyPr wrap="square" rtlCol="0">
            <a:spAutoFit/>
          </a:bodyPr>
          <a:lstStyle/>
          <a:p>
            <a:r>
              <a:rPr lang="vi-VN" sz="2800" b="1" dirty="0" smtClean="0">
                <a:solidFill>
                  <a:schemeClr val="bg1"/>
                </a:solidFill>
              </a:rPr>
              <a:t>Damn Vulnerable Web Application:</a:t>
            </a:r>
            <a:endParaRPr lang="vi-VN" dirty="0" smtClean="0">
              <a:solidFill>
                <a:schemeClr val="bg1"/>
              </a:solidFill>
            </a:endParaRPr>
          </a:p>
        </p:txBody>
      </p:sp>
      <p:pic>
        <p:nvPicPr>
          <p:cNvPr id="1028" name="Picture 4" descr="Káº¿t quáº£ hÃ¬nh áº£nh cho DVWA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73" y="-177725"/>
            <a:ext cx="2577031" cy="257703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flipV="1">
            <a:off x="2286000" y="1328002"/>
            <a:ext cx="8305800" cy="3351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447925" y="1361513"/>
            <a:ext cx="0" cy="434396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609523" y="2350729"/>
            <a:ext cx="7982277" cy="923330"/>
          </a:xfrm>
          <a:prstGeom prst="rect">
            <a:avLst/>
          </a:prstGeom>
          <a:noFill/>
        </p:spPr>
        <p:txBody>
          <a:bodyPr wrap="square" rtlCol="0">
            <a:spAutoFit/>
          </a:bodyPr>
          <a:lstStyle/>
          <a:p>
            <a:pPr marL="285750" indent="-285750" algn="just">
              <a:buFont typeface="Arial" panose="020B0604020202020204" pitchFamily="34" charset="0"/>
              <a:buChar char="•"/>
            </a:pPr>
            <a:r>
              <a:rPr lang="vi-VN" dirty="0" smtClean="0">
                <a:solidFill>
                  <a:schemeClr val="bg1"/>
                </a:solidFill>
              </a:rPr>
              <a:t>Là </a:t>
            </a:r>
            <a:r>
              <a:rPr lang="vi-VN" dirty="0">
                <a:solidFill>
                  <a:schemeClr val="bg1"/>
                </a:solidFill>
              </a:rPr>
              <a:t>một ứng dụng mã nguồn PHP/MySQL tập hợp sẵn các lỗi logic về bảo mật ứng dụng web trong mã nguồn PHP</a:t>
            </a:r>
            <a:r>
              <a:rPr lang="vi-VN" dirty="0" smtClean="0">
                <a:solidFill>
                  <a:schemeClr val="bg1"/>
                </a:solidFill>
              </a:rPr>
              <a:t>.</a:t>
            </a:r>
            <a:endParaRPr lang="vi-VN" dirty="0">
              <a:solidFill>
                <a:schemeClr val="bg1"/>
              </a:solidFill>
            </a:endParaRPr>
          </a:p>
          <a:p>
            <a:pPr marL="285750" indent="-285750">
              <a:buFont typeface="Arial" panose="020B0604020202020204" pitchFamily="34" charset="0"/>
              <a:buChar char="•"/>
            </a:pPr>
            <a:endParaRPr lang="vi-VN" dirty="0">
              <a:solidFill>
                <a:schemeClr val="bg1"/>
              </a:solidFill>
            </a:endParaRPr>
          </a:p>
        </p:txBody>
      </p:sp>
      <p:sp>
        <p:nvSpPr>
          <p:cNvPr id="18" name="TextBox 17"/>
          <p:cNvSpPr txBox="1"/>
          <p:nvPr/>
        </p:nvSpPr>
        <p:spPr>
          <a:xfrm>
            <a:off x="2609851" y="1671455"/>
            <a:ext cx="8214040" cy="369332"/>
          </a:xfrm>
          <a:prstGeom prst="rect">
            <a:avLst/>
          </a:prstGeom>
          <a:noFill/>
        </p:spPr>
        <p:txBody>
          <a:bodyPr wrap="square" rtlCol="0">
            <a:spAutoFit/>
          </a:bodyPr>
          <a:lstStyle/>
          <a:p>
            <a:pPr marL="285750" indent="-285750">
              <a:buFont typeface="Arial" panose="020B0604020202020204" pitchFamily="34" charset="0"/>
              <a:buChar char="•"/>
            </a:pPr>
            <a:r>
              <a:rPr lang="vi-VN" dirty="0">
                <a:solidFill>
                  <a:schemeClr val="bg1"/>
                </a:solidFill>
              </a:rPr>
              <a:t>R</a:t>
            </a:r>
            <a:r>
              <a:rPr lang="vi-VN" dirty="0" smtClean="0">
                <a:solidFill>
                  <a:schemeClr val="bg1"/>
                </a:solidFill>
              </a:rPr>
              <a:t>a đời vào 12/2008 và được phổ biến rộng rãi trong giới học sinh/sinh viên.</a:t>
            </a:r>
            <a:endParaRPr lang="vi-VN" dirty="0">
              <a:solidFill>
                <a:schemeClr val="bg1"/>
              </a:solidFill>
            </a:endParaRPr>
          </a:p>
        </p:txBody>
      </p:sp>
      <p:sp>
        <p:nvSpPr>
          <p:cNvPr id="22" name="TextBox 21"/>
          <p:cNvSpPr txBox="1"/>
          <p:nvPr/>
        </p:nvSpPr>
        <p:spPr>
          <a:xfrm>
            <a:off x="2609523" y="3274059"/>
            <a:ext cx="7982277" cy="1200329"/>
          </a:xfrm>
          <a:prstGeom prst="rect">
            <a:avLst/>
          </a:prstGeom>
          <a:noFill/>
        </p:spPr>
        <p:txBody>
          <a:bodyPr wrap="square" rtlCol="0">
            <a:spAutoFit/>
          </a:bodyPr>
          <a:lstStyle/>
          <a:p>
            <a:pPr marL="285750" indent="-285750" algn="just">
              <a:buFont typeface="Arial" panose="020B0604020202020204" pitchFamily="34" charset="0"/>
              <a:buChar char="•"/>
            </a:pPr>
            <a:r>
              <a:rPr lang="vi-VN" dirty="0" smtClean="0">
                <a:solidFill>
                  <a:schemeClr val="bg1"/>
                </a:solidFill>
              </a:rPr>
              <a:t>Tạo ra một môi trường thực hành </a:t>
            </a:r>
            <a:r>
              <a:rPr lang="vi-VN" b="1" i="1" dirty="0" smtClean="0">
                <a:solidFill>
                  <a:schemeClr val="bg1"/>
                </a:solidFill>
              </a:rPr>
              <a:t>hacking/pentest</a:t>
            </a:r>
            <a:r>
              <a:rPr lang="vi-VN" dirty="0" smtClean="0">
                <a:solidFill>
                  <a:schemeClr val="bg1"/>
                </a:solidFill>
              </a:rPr>
              <a:t> giúp hiểu hơn về các hình thức tấn công. Giúp giảng viên/sinh viên thực hành các phương pháp tấn công khai thác lỗ hỏng bảo mật ứng dụng web ở mức cơ bản và nâng cao. </a:t>
            </a:r>
            <a:endParaRPr lang="vi-VN" dirty="0">
              <a:solidFill>
                <a:schemeClr val="bg1"/>
              </a:solidFill>
            </a:endParaRPr>
          </a:p>
        </p:txBody>
      </p:sp>
      <p:sp>
        <p:nvSpPr>
          <p:cNvPr id="23" name="Rectangle 22"/>
          <p:cNvSpPr/>
          <p:nvPr/>
        </p:nvSpPr>
        <p:spPr>
          <a:xfrm>
            <a:off x="2609523" y="4782144"/>
            <a:ext cx="8182756" cy="923330"/>
          </a:xfrm>
          <a:prstGeom prst="rect">
            <a:avLst/>
          </a:prstGeom>
        </p:spPr>
        <p:txBody>
          <a:bodyPr wrap="square">
            <a:spAutoFit/>
          </a:bodyPr>
          <a:lstStyle/>
          <a:p>
            <a:pPr marL="285750" indent="-285750">
              <a:buFont typeface="Arial" panose="020B0604020202020204" pitchFamily="34" charset="0"/>
              <a:buChar char="•"/>
            </a:pPr>
            <a:r>
              <a:rPr lang="vi-VN" dirty="0">
                <a:solidFill>
                  <a:schemeClr val="bg1"/>
                </a:solidFill>
              </a:rPr>
              <a:t>Ưu điểm: nhẹ, dễ sử dụng và có nhiều lổ hỏng bảo mật dễ thực hành</a:t>
            </a:r>
            <a:r>
              <a:rPr lang="vi-VN" dirty="0" smtClean="0">
                <a:solidFill>
                  <a:schemeClr val="bg1"/>
                </a:solidFill>
              </a:rPr>
              <a:t>.</a:t>
            </a:r>
          </a:p>
          <a:p>
            <a:pPr marL="285750" indent="-285750">
              <a:buFont typeface="Arial" panose="020B0604020202020204" pitchFamily="34" charset="0"/>
              <a:buChar char="•"/>
            </a:pPr>
            <a:r>
              <a:rPr lang="vi-VN" dirty="0" smtClean="0">
                <a:solidFill>
                  <a:schemeClr val="bg1"/>
                </a:solidFill>
              </a:rPr>
              <a:t>Nhược điểm: chứa nhiều lổ hỏng bảo mật ở nhiều hạng mục nên không sử dụng public. Ngưng phát triển nội dung.</a:t>
            </a:r>
            <a:endParaRPr lang="vi-VN" dirty="0"/>
          </a:p>
        </p:txBody>
      </p:sp>
      <p:grpSp>
        <p:nvGrpSpPr>
          <p:cNvPr id="27" name="Group 26"/>
          <p:cNvGrpSpPr/>
          <p:nvPr/>
        </p:nvGrpSpPr>
        <p:grpSpPr>
          <a:xfrm>
            <a:off x="10372725" y="5343525"/>
            <a:ext cx="1285875" cy="1285875"/>
            <a:chOff x="10372725" y="5343525"/>
            <a:chExt cx="1285875" cy="1285875"/>
          </a:xfrm>
        </p:grpSpPr>
        <p:sp>
          <p:nvSpPr>
            <p:cNvPr id="28" name="Donut 27"/>
            <p:cNvSpPr/>
            <p:nvPr/>
          </p:nvSpPr>
          <p:spPr>
            <a:xfrm>
              <a:off x="10372725" y="5343525"/>
              <a:ext cx="1285875" cy="1285875"/>
            </a:xfrm>
            <a:prstGeom prst="donut">
              <a:avLst>
                <a:gd name="adj" fmla="val 7963"/>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29" name="Isosceles Triangle 28"/>
            <p:cNvSpPr/>
            <p:nvPr/>
          </p:nvSpPr>
          <p:spPr>
            <a:xfrm rot="5400000">
              <a:off x="10734674" y="5744231"/>
              <a:ext cx="561975" cy="484461"/>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30" name="Isosceles Triangle 29"/>
          <p:cNvSpPr/>
          <p:nvPr/>
        </p:nvSpPr>
        <p:spPr>
          <a:xfrm rot="5400000">
            <a:off x="10753522" y="5744231"/>
            <a:ext cx="561975" cy="484461"/>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1368121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wipe(down)">
                                      <p:cBhvr>
                                        <p:cTn id="7" dur="580">
                                          <p:stCondLst>
                                            <p:cond delay="0"/>
                                          </p:stCondLst>
                                        </p:cTn>
                                        <p:tgtEl>
                                          <p:spTgt spid="1028"/>
                                        </p:tgtEl>
                                      </p:cBhvr>
                                    </p:animEffect>
                                    <p:anim calcmode="lin" valueType="num">
                                      <p:cBhvr>
                                        <p:cTn id="8" dur="1822" tmFilter="0,0; 0.14,0.36; 0.43,0.73; 0.71,0.91; 1.0,1.0">
                                          <p:stCondLst>
                                            <p:cond delay="0"/>
                                          </p:stCondLst>
                                        </p:cTn>
                                        <p:tgtEl>
                                          <p:spTgt spid="102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2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2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2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28"/>
                                        </p:tgtEl>
                                        <p:attrNameLst>
                                          <p:attrName>ppt_y</p:attrName>
                                        </p:attrNameLst>
                                      </p:cBhvr>
                                      <p:tavLst>
                                        <p:tav tm="0" fmla="#ppt_y-sin(pi*$)/81">
                                          <p:val>
                                            <p:fltVal val="0"/>
                                          </p:val>
                                        </p:tav>
                                        <p:tav tm="100000">
                                          <p:val>
                                            <p:fltVal val="1"/>
                                          </p:val>
                                        </p:tav>
                                      </p:tavLst>
                                    </p:anim>
                                    <p:animScale>
                                      <p:cBhvr>
                                        <p:cTn id="13" dur="26">
                                          <p:stCondLst>
                                            <p:cond delay="650"/>
                                          </p:stCondLst>
                                        </p:cTn>
                                        <p:tgtEl>
                                          <p:spTgt spid="1028"/>
                                        </p:tgtEl>
                                      </p:cBhvr>
                                      <p:to x="100000" y="60000"/>
                                    </p:animScale>
                                    <p:animScale>
                                      <p:cBhvr>
                                        <p:cTn id="14" dur="166" decel="50000">
                                          <p:stCondLst>
                                            <p:cond delay="676"/>
                                          </p:stCondLst>
                                        </p:cTn>
                                        <p:tgtEl>
                                          <p:spTgt spid="1028"/>
                                        </p:tgtEl>
                                      </p:cBhvr>
                                      <p:to x="100000" y="100000"/>
                                    </p:animScale>
                                    <p:animScale>
                                      <p:cBhvr>
                                        <p:cTn id="15" dur="26">
                                          <p:stCondLst>
                                            <p:cond delay="1312"/>
                                          </p:stCondLst>
                                        </p:cTn>
                                        <p:tgtEl>
                                          <p:spTgt spid="1028"/>
                                        </p:tgtEl>
                                      </p:cBhvr>
                                      <p:to x="100000" y="80000"/>
                                    </p:animScale>
                                    <p:animScale>
                                      <p:cBhvr>
                                        <p:cTn id="16" dur="166" decel="50000">
                                          <p:stCondLst>
                                            <p:cond delay="1338"/>
                                          </p:stCondLst>
                                        </p:cTn>
                                        <p:tgtEl>
                                          <p:spTgt spid="1028"/>
                                        </p:tgtEl>
                                      </p:cBhvr>
                                      <p:to x="100000" y="100000"/>
                                    </p:animScale>
                                    <p:animScale>
                                      <p:cBhvr>
                                        <p:cTn id="17" dur="26">
                                          <p:stCondLst>
                                            <p:cond delay="1642"/>
                                          </p:stCondLst>
                                        </p:cTn>
                                        <p:tgtEl>
                                          <p:spTgt spid="1028"/>
                                        </p:tgtEl>
                                      </p:cBhvr>
                                      <p:to x="100000" y="90000"/>
                                    </p:animScale>
                                    <p:animScale>
                                      <p:cBhvr>
                                        <p:cTn id="18" dur="166" decel="50000">
                                          <p:stCondLst>
                                            <p:cond delay="1668"/>
                                          </p:stCondLst>
                                        </p:cTn>
                                        <p:tgtEl>
                                          <p:spTgt spid="1028"/>
                                        </p:tgtEl>
                                      </p:cBhvr>
                                      <p:to x="100000" y="100000"/>
                                    </p:animScale>
                                    <p:animScale>
                                      <p:cBhvr>
                                        <p:cTn id="19" dur="26">
                                          <p:stCondLst>
                                            <p:cond delay="1808"/>
                                          </p:stCondLst>
                                        </p:cTn>
                                        <p:tgtEl>
                                          <p:spTgt spid="1028"/>
                                        </p:tgtEl>
                                      </p:cBhvr>
                                      <p:to x="100000" y="95000"/>
                                    </p:animScale>
                                    <p:animScale>
                                      <p:cBhvr>
                                        <p:cTn id="20" dur="166" decel="50000">
                                          <p:stCondLst>
                                            <p:cond delay="1834"/>
                                          </p:stCondLst>
                                        </p:cTn>
                                        <p:tgtEl>
                                          <p:spTgt spid="1028"/>
                                        </p:tgtEl>
                                      </p:cBhvr>
                                      <p:to x="100000" y="100000"/>
                                    </p:animScale>
                                  </p:childTnLst>
                                </p:cTn>
                              </p:par>
                            </p:childTnLst>
                          </p:cTn>
                        </p:par>
                        <p:par>
                          <p:cTn id="21" fill="hold">
                            <p:stCondLst>
                              <p:cond delay="2000"/>
                            </p:stCondLst>
                            <p:childTnLst>
                              <p:par>
                                <p:cTn id="22" presetID="1" presetClass="entr" presetSubtype="0"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par>
                          <p:cTn id="24" fill="hold">
                            <p:stCondLst>
                              <p:cond delay="2000"/>
                            </p:stCondLst>
                            <p:childTnLst>
                              <p:par>
                                <p:cTn id="25" presetID="22" presetClass="entr" presetSubtype="8"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par>
                          <p:cTn id="28" fill="hold">
                            <p:stCondLst>
                              <p:cond delay="2500"/>
                            </p:stCondLst>
                            <p:childTnLst>
                              <p:par>
                                <p:cTn id="29" presetID="22" presetClass="entr" presetSubtype="1"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up)">
                                      <p:cBhvr>
                                        <p:cTn id="31" dur="500"/>
                                        <p:tgtEl>
                                          <p:spTgt spid="16"/>
                                        </p:tgtEl>
                                      </p:cBhvr>
                                    </p:animEffect>
                                  </p:childTnLst>
                                </p:cTn>
                              </p:par>
                            </p:childTnLst>
                          </p:cTn>
                        </p:par>
                        <p:par>
                          <p:cTn id="32" fill="hold">
                            <p:stCondLst>
                              <p:cond delay="3000"/>
                            </p:stCondLst>
                            <p:childTnLst>
                              <p:par>
                                <p:cTn id="33" presetID="22" presetClass="entr" presetSubtype="8"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ipe(left)">
                                      <p:cBhvr>
                                        <p:cTn id="40" dur="5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left)">
                                      <p:cBhvr>
                                        <p:cTn id="45" dur="500"/>
                                        <p:tgtEl>
                                          <p:spTgt spid="2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500"/>
                                        <p:tgtEl>
                                          <p:spTgt spid="23"/>
                                        </p:tgtEl>
                                      </p:cBhvr>
                                    </p:animEffect>
                                  </p:childTnLst>
                                </p:cTn>
                              </p:par>
                            </p:childTnLst>
                          </p:cTn>
                        </p:par>
                        <p:par>
                          <p:cTn id="51" fill="hold">
                            <p:stCondLst>
                              <p:cond delay="500"/>
                            </p:stCondLst>
                            <p:childTnLst>
                              <p:par>
                                <p:cTn id="52" presetID="1" presetClass="entr" presetSubtype="0" fill="hold" nodeType="afterEffect">
                                  <p:stCondLst>
                                    <p:cond delay="0"/>
                                  </p:stCondLst>
                                  <p:childTnLst>
                                    <p:set>
                                      <p:cBhvr>
                                        <p:cTn id="53" dur="1" fill="hold">
                                          <p:stCondLst>
                                            <p:cond delay="499"/>
                                          </p:stCondLst>
                                        </p:cTn>
                                        <p:tgtEl>
                                          <p:spTgt spid="27"/>
                                        </p:tgtEl>
                                        <p:attrNameLst>
                                          <p:attrName>style.visibility</p:attrName>
                                        </p:attrNameLst>
                                      </p:cBhvr>
                                      <p:to>
                                        <p:strVal val="visible"/>
                                      </p:to>
                                    </p:set>
                                  </p:childTnLst>
                                </p:cTn>
                              </p:par>
                            </p:childTnLst>
                          </p:cTn>
                        </p:par>
                        <p:par>
                          <p:cTn id="54" fill="hold">
                            <p:stCondLst>
                              <p:cond delay="1000"/>
                            </p:stCondLst>
                            <p:childTnLst>
                              <p:par>
                                <p:cTn id="55" presetID="10" presetClass="entr" presetSubtype="0" fill="hold" grpId="0" nodeType="after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fade">
                                      <p:cBhvr>
                                        <p:cTn id="57" dur="500"/>
                                        <p:tgtEl>
                                          <p:spTgt spid="30"/>
                                        </p:tgtEl>
                                      </p:cBhvr>
                                    </p:animEffect>
                                  </p:childTnLst>
                                </p:cTn>
                              </p:par>
                            </p:childTnLst>
                          </p:cTn>
                        </p:par>
                      </p:childTnLst>
                    </p:cTn>
                  </p:par>
                  <p:par>
                    <p:cTn id="58" fill="hold">
                      <p:stCondLst>
                        <p:cond delay="indefinite"/>
                      </p:stCondLst>
                      <p:childTnLst>
                        <p:par>
                          <p:cTn id="59" fill="hold">
                            <p:stCondLst>
                              <p:cond delay="0"/>
                            </p:stCondLst>
                            <p:childTnLst>
                              <p:par>
                                <p:cTn id="60" presetID="26" presetClass="emph" presetSubtype="0" fill="hold" grpId="1" nodeType="clickEffect">
                                  <p:stCondLst>
                                    <p:cond delay="0"/>
                                  </p:stCondLst>
                                  <p:childTnLst>
                                    <p:animEffect transition="out" filter="fade">
                                      <p:cBhvr>
                                        <p:cTn id="61" dur="100" tmFilter="0, 0; .2, .5; .8, .5; 1, 0"/>
                                        <p:tgtEl>
                                          <p:spTgt spid="30"/>
                                        </p:tgtEl>
                                      </p:cBhvr>
                                    </p:animEffect>
                                    <p:animScale>
                                      <p:cBhvr>
                                        <p:cTn id="62" dur="50" autoRev="1" fill="hold"/>
                                        <p:tgtEl>
                                          <p:spTgt spid="3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p:bldP spid="18" grpId="0"/>
      <p:bldP spid="22" grpId="0"/>
      <p:bldP spid="23" grpId="0"/>
      <p:bldP spid="30" grpId="0" animBg="1"/>
      <p:bldP spid="30"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pic>
        <p:nvPicPr>
          <p:cNvPr id="4" name="Picture 4" descr="Káº¿t quáº£ hÃ¬nh áº£nh cho DVWA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73" y="-177725"/>
            <a:ext cx="2577031" cy="257703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143125" y="814005"/>
            <a:ext cx="7467599" cy="523220"/>
          </a:xfrm>
          <a:prstGeom prst="rect">
            <a:avLst/>
          </a:prstGeom>
          <a:noFill/>
        </p:spPr>
        <p:txBody>
          <a:bodyPr wrap="square" rtlCol="0">
            <a:spAutoFit/>
          </a:bodyPr>
          <a:lstStyle/>
          <a:p>
            <a:r>
              <a:rPr lang="vi-VN" sz="2800" b="1" dirty="0" smtClean="0">
                <a:solidFill>
                  <a:schemeClr val="bg1"/>
                </a:solidFill>
              </a:rPr>
              <a:t>CÀI ĐẶT</a:t>
            </a:r>
            <a:endParaRPr lang="vi-VN" dirty="0" smtClean="0">
              <a:solidFill>
                <a:schemeClr val="bg1"/>
              </a:solidFill>
            </a:endParaRPr>
          </a:p>
        </p:txBody>
      </p:sp>
      <p:cxnSp>
        <p:nvCxnSpPr>
          <p:cNvPr id="6" name="Straight Connector 5"/>
          <p:cNvCxnSpPr/>
          <p:nvPr/>
        </p:nvCxnSpPr>
        <p:spPr>
          <a:xfrm flipV="1">
            <a:off x="2286000" y="1328002"/>
            <a:ext cx="8305800" cy="3351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447925" y="1361513"/>
            <a:ext cx="0" cy="532209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609849" y="1616863"/>
            <a:ext cx="8214040" cy="369332"/>
          </a:xfrm>
          <a:prstGeom prst="rect">
            <a:avLst/>
          </a:prstGeom>
          <a:noFill/>
        </p:spPr>
        <p:txBody>
          <a:bodyPr wrap="square" rtlCol="0">
            <a:spAutoFit/>
          </a:bodyPr>
          <a:lstStyle/>
          <a:p>
            <a:pPr marL="285750" indent="-285750">
              <a:buFont typeface="Arial" panose="020B0604020202020204" pitchFamily="34" charset="0"/>
              <a:buChar char="•"/>
            </a:pPr>
            <a:r>
              <a:rPr lang="vi-VN" dirty="0" smtClean="0">
                <a:solidFill>
                  <a:schemeClr val="bg1"/>
                </a:solidFill>
              </a:rPr>
              <a:t>Cài đặt máy chủ ảo WAMP/XAMP trên cả Linux hoặc Windows.</a:t>
            </a:r>
            <a:endParaRPr lang="vi-VN" dirty="0">
              <a:solidFill>
                <a:schemeClr val="bg1"/>
              </a:solidFill>
            </a:endParaRPr>
          </a:p>
        </p:txBody>
      </p:sp>
      <p:sp>
        <p:nvSpPr>
          <p:cNvPr id="9" name="TextBox 8"/>
          <p:cNvSpPr txBox="1"/>
          <p:nvPr/>
        </p:nvSpPr>
        <p:spPr>
          <a:xfrm>
            <a:off x="2609849" y="2136664"/>
            <a:ext cx="7829549" cy="369332"/>
          </a:xfrm>
          <a:prstGeom prst="rect">
            <a:avLst/>
          </a:prstGeom>
          <a:noFill/>
        </p:spPr>
        <p:txBody>
          <a:bodyPr wrap="square" rtlCol="0">
            <a:spAutoFit/>
          </a:bodyPr>
          <a:lstStyle/>
          <a:p>
            <a:pPr marL="285750" indent="-285750">
              <a:buFont typeface="Arial" panose="020B0604020202020204" pitchFamily="34" charset="0"/>
              <a:buChar char="•"/>
            </a:pPr>
            <a:r>
              <a:rPr lang="vi-VN" dirty="0" smtClean="0">
                <a:solidFill>
                  <a:schemeClr val="bg1"/>
                </a:solidFill>
              </a:rPr>
              <a:t>Tải source tại </a:t>
            </a:r>
            <a:r>
              <a:rPr lang="vi-VN" b="1" dirty="0" smtClean="0">
                <a:solidFill>
                  <a:srgbClr val="FFFF00"/>
                </a:solidFill>
              </a:rPr>
              <a:t>http</a:t>
            </a:r>
            <a:r>
              <a:rPr lang="vi-VN" b="1" dirty="0">
                <a:solidFill>
                  <a:srgbClr val="FFFF00"/>
                </a:solidFill>
              </a:rPr>
              <a:t>://www.dvwa.co.uk/</a:t>
            </a:r>
          </a:p>
        </p:txBody>
      </p:sp>
      <p:sp>
        <p:nvSpPr>
          <p:cNvPr id="10" name="TextBox 9"/>
          <p:cNvSpPr txBox="1"/>
          <p:nvPr/>
        </p:nvSpPr>
        <p:spPr>
          <a:xfrm>
            <a:off x="2609849" y="2601286"/>
            <a:ext cx="7753349" cy="646331"/>
          </a:xfrm>
          <a:prstGeom prst="rect">
            <a:avLst/>
          </a:prstGeom>
          <a:noFill/>
        </p:spPr>
        <p:txBody>
          <a:bodyPr wrap="square" rtlCol="0">
            <a:spAutoFit/>
          </a:bodyPr>
          <a:lstStyle/>
          <a:p>
            <a:pPr marL="285750" indent="-285750" algn="just">
              <a:buFont typeface="Arial" panose="020B0604020202020204" pitchFamily="34" charset="0"/>
              <a:buChar char="•"/>
            </a:pPr>
            <a:r>
              <a:rPr lang="vi-VN" dirty="0" smtClean="0">
                <a:solidFill>
                  <a:schemeClr val="bg1"/>
                </a:solidFill>
              </a:rPr>
              <a:t>Giải nén tệp -&gt; lưu trữ trong thư mục “www”-(wamp)/“htdocs”(xamp). Sau đó, truy cập địa chỉ của DVWA trên locallhost:</a:t>
            </a:r>
            <a:endParaRPr lang="vi-VN" dirty="0">
              <a:solidFill>
                <a:schemeClr val="bg1"/>
              </a:solidFill>
            </a:endParaRPr>
          </a:p>
        </p:txBody>
      </p:sp>
      <p:pic>
        <p:nvPicPr>
          <p:cNvPr id="14" name="Picture 13"/>
          <p:cNvPicPr>
            <a:picLocks noChangeAspect="1"/>
          </p:cNvPicPr>
          <p:nvPr/>
        </p:nvPicPr>
        <p:blipFill>
          <a:blip r:embed="rId3"/>
          <a:stretch>
            <a:fillRect/>
          </a:stretch>
        </p:blipFill>
        <p:spPr>
          <a:xfrm>
            <a:off x="4052884" y="3342907"/>
            <a:ext cx="4867275" cy="419100"/>
          </a:xfrm>
          <a:prstGeom prst="rect">
            <a:avLst/>
          </a:prstGeom>
        </p:spPr>
      </p:pic>
      <p:pic>
        <p:nvPicPr>
          <p:cNvPr id="16" name="Picture 15"/>
          <p:cNvPicPr>
            <a:picLocks noChangeAspect="1"/>
          </p:cNvPicPr>
          <p:nvPr/>
        </p:nvPicPr>
        <p:blipFill>
          <a:blip r:embed="rId4"/>
          <a:stretch>
            <a:fillRect/>
          </a:stretch>
        </p:blipFill>
        <p:spPr>
          <a:xfrm>
            <a:off x="4225393" y="4452207"/>
            <a:ext cx="4598460" cy="1833563"/>
          </a:xfrm>
          <a:prstGeom prst="rect">
            <a:avLst/>
          </a:prstGeom>
        </p:spPr>
      </p:pic>
      <p:sp>
        <p:nvSpPr>
          <p:cNvPr id="11" name="Down Arrow 10"/>
          <p:cNvSpPr/>
          <p:nvPr/>
        </p:nvSpPr>
        <p:spPr>
          <a:xfrm>
            <a:off x="6288071" y="3857297"/>
            <a:ext cx="301658" cy="4996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68705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up)">
                                      <p:cBhvr>
                                        <p:cTn id="14" dur="500"/>
                                        <p:tgtEl>
                                          <p:spTgt spid="7"/>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down)">
                                      <p:cBhvr>
                                        <p:cTn id="28" dur="500"/>
                                        <p:tgtEl>
                                          <p:spTgt spid="10"/>
                                        </p:tgtEl>
                                      </p:cBhvr>
                                    </p:animEffect>
                                  </p:childTnLst>
                                </p:cTn>
                              </p:par>
                              <p:par>
                                <p:cTn id="29" presetID="22" presetClass="entr" presetSubtype="4"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down)">
                                      <p:cBhvr>
                                        <p:cTn id="31" dur="500"/>
                                        <p:tgtEl>
                                          <p:spTgt spid="14"/>
                                        </p:tgtEl>
                                      </p:cBhvr>
                                    </p:animEffect>
                                  </p:childTnLst>
                                </p:cTn>
                              </p:par>
                              <p:par>
                                <p:cTn id="32" presetID="22" presetClass="entr" presetSubtype="4"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down)">
                                      <p:cBhvr>
                                        <p:cTn id="34" dur="500"/>
                                        <p:tgtEl>
                                          <p:spTgt spid="1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10" grpId="0"/>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pic>
        <p:nvPicPr>
          <p:cNvPr id="4" name="Picture 4" descr="Káº¿t quáº£ hÃ¬nh áº£nh cho DVWA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73" y="-177725"/>
            <a:ext cx="2577031" cy="257703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143125" y="814005"/>
            <a:ext cx="7467599" cy="523220"/>
          </a:xfrm>
          <a:prstGeom prst="rect">
            <a:avLst/>
          </a:prstGeom>
          <a:noFill/>
        </p:spPr>
        <p:txBody>
          <a:bodyPr wrap="square" rtlCol="0">
            <a:spAutoFit/>
          </a:bodyPr>
          <a:lstStyle/>
          <a:p>
            <a:r>
              <a:rPr lang="vi-VN" sz="2800" b="1" dirty="0" smtClean="0">
                <a:solidFill>
                  <a:schemeClr val="bg1"/>
                </a:solidFill>
              </a:rPr>
              <a:t>CÀI ĐẶT</a:t>
            </a:r>
            <a:endParaRPr lang="vi-VN" dirty="0" smtClean="0">
              <a:solidFill>
                <a:schemeClr val="bg1"/>
              </a:solidFill>
            </a:endParaRPr>
          </a:p>
        </p:txBody>
      </p:sp>
      <p:cxnSp>
        <p:nvCxnSpPr>
          <p:cNvPr id="6" name="Straight Connector 5"/>
          <p:cNvCxnSpPr/>
          <p:nvPr/>
        </p:nvCxnSpPr>
        <p:spPr>
          <a:xfrm flipV="1">
            <a:off x="2286000" y="1361513"/>
            <a:ext cx="7583864" cy="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447925" y="1361513"/>
            <a:ext cx="0" cy="54163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5585" y="1626781"/>
            <a:ext cx="6845867" cy="5061098"/>
          </a:xfrm>
          <a:prstGeom prst="rect">
            <a:avLst/>
          </a:prstGeom>
        </p:spPr>
      </p:pic>
      <p:pic>
        <p:nvPicPr>
          <p:cNvPr id="3" name="Picture 2"/>
          <p:cNvPicPr>
            <a:picLocks noChangeAspect="1"/>
          </p:cNvPicPr>
          <p:nvPr/>
        </p:nvPicPr>
        <p:blipFill>
          <a:blip r:embed="rId4"/>
          <a:stretch>
            <a:fillRect/>
          </a:stretch>
        </p:blipFill>
        <p:spPr>
          <a:xfrm>
            <a:off x="5464914" y="3885442"/>
            <a:ext cx="3409950" cy="1571625"/>
          </a:xfrm>
          <a:prstGeom prst="rect">
            <a:avLst/>
          </a:prstGeom>
          <a:ln w="38100">
            <a:solidFill>
              <a:schemeClr val="tx1"/>
            </a:solidFill>
          </a:ln>
        </p:spPr>
      </p:pic>
      <p:grpSp>
        <p:nvGrpSpPr>
          <p:cNvPr id="18" name="Group 17"/>
          <p:cNvGrpSpPr/>
          <p:nvPr/>
        </p:nvGrpSpPr>
        <p:grpSpPr>
          <a:xfrm flipH="1">
            <a:off x="6438900" y="4911283"/>
            <a:ext cx="849470" cy="536742"/>
            <a:chOff x="8293765" y="310344"/>
            <a:chExt cx="849470" cy="536742"/>
          </a:xfrm>
        </p:grpSpPr>
        <p:grpSp>
          <p:nvGrpSpPr>
            <p:cNvPr id="17" name="Group 16"/>
            <p:cNvGrpSpPr/>
            <p:nvPr/>
          </p:nvGrpSpPr>
          <p:grpSpPr>
            <a:xfrm>
              <a:off x="8293765" y="310344"/>
              <a:ext cx="849470" cy="536742"/>
              <a:chOff x="8293765" y="310344"/>
              <a:chExt cx="849470" cy="536742"/>
            </a:xfrm>
          </p:grpSpPr>
          <p:sp>
            <p:nvSpPr>
              <p:cNvPr id="12" name="Rounded Rectangle 11"/>
              <p:cNvSpPr/>
              <p:nvPr/>
            </p:nvSpPr>
            <p:spPr>
              <a:xfrm rot="20164192">
                <a:off x="8293765" y="676725"/>
                <a:ext cx="467463" cy="137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Oval 10"/>
              <p:cNvSpPr/>
              <p:nvPr/>
            </p:nvSpPr>
            <p:spPr>
              <a:xfrm>
                <a:off x="8606493" y="310344"/>
                <a:ext cx="536742" cy="5367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13" name="Oval 12"/>
            <p:cNvSpPr/>
            <p:nvPr/>
          </p:nvSpPr>
          <p:spPr>
            <a:xfrm>
              <a:off x="8667726" y="386553"/>
              <a:ext cx="414276" cy="4142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Tree>
    <p:extLst>
      <p:ext uri="{BB962C8B-B14F-4D97-AF65-F5344CB8AC3E}">
        <p14:creationId xmlns:p14="http://schemas.microsoft.com/office/powerpoint/2010/main" val="1914855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pic>
        <p:nvPicPr>
          <p:cNvPr id="4" name="Picture 4" descr="Káº¿t quáº£ hÃ¬nh áº£nh cho DVWA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73" y="-177725"/>
            <a:ext cx="2577031" cy="257703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143125" y="814005"/>
            <a:ext cx="7467599" cy="523220"/>
          </a:xfrm>
          <a:prstGeom prst="rect">
            <a:avLst/>
          </a:prstGeom>
          <a:noFill/>
        </p:spPr>
        <p:txBody>
          <a:bodyPr wrap="square" rtlCol="0">
            <a:spAutoFit/>
          </a:bodyPr>
          <a:lstStyle/>
          <a:p>
            <a:r>
              <a:rPr lang="vi-VN" sz="2800" b="1" dirty="0" smtClean="0">
                <a:solidFill>
                  <a:schemeClr val="bg1"/>
                </a:solidFill>
              </a:rPr>
              <a:t>CÀI ĐẶT</a:t>
            </a:r>
            <a:endParaRPr lang="vi-VN" dirty="0" smtClean="0">
              <a:solidFill>
                <a:schemeClr val="bg1"/>
              </a:solidFill>
            </a:endParaRPr>
          </a:p>
        </p:txBody>
      </p:sp>
      <p:cxnSp>
        <p:nvCxnSpPr>
          <p:cNvPr id="6" name="Straight Connector 5"/>
          <p:cNvCxnSpPr/>
          <p:nvPr/>
        </p:nvCxnSpPr>
        <p:spPr>
          <a:xfrm flipV="1">
            <a:off x="2286000" y="1328002"/>
            <a:ext cx="8305800" cy="3351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447925" y="1361513"/>
            <a:ext cx="0" cy="501100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609851" y="1671455"/>
            <a:ext cx="8214040" cy="646331"/>
          </a:xfrm>
          <a:prstGeom prst="rect">
            <a:avLst/>
          </a:prstGeom>
          <a:noFill/>
        </p:spPr>
        <p:txBody>
          <a:bodyPr wrap="square" rtlCol="0">
            <a:spAutoFit/>
          </a:bodyPr>
          <a:lstStyle/>
          <a:p>
            <a:pPr marL="285750" indent="-285750">
              <a:buFont typeface="Arial" panose="020B0604020202020204" pitchFamily="34" charset="0"/>
              <a:buChar char="•"/>
            </a:pPr>
            <a:r>
              <a:rPr lang="vi-VN" dirty="0">
                <a:solidFill>
                  <a:schemeClr val="bg1"/>
                </a:solidFill>
              </a:rPr>
              <a:t>Thiết lập PHP.ini config của phiên bản PHP đang sử dụng</a:t>
            </a:r>
            <a:r>
              <a:rPr lang="vi-VN" dirty="0" smtClean="0">
                <a:solidFill>
                  <a:schemeClr val="bg1"/>
                </a:solidFill>
              </a:rPr>
              <a:t>.</a:t>
            </a:r>
          </a:p>
          <a:p>
            <a:pPr marL="285750" indent="-285750">
              <a:buFont typeface="Arial" panose="020B0604020202020204" pitchFamily="34" charset="0"/>
              <a:buChar char="•"/>
            </a:pPr>
            <a:r>
              <a:rPr lang="vi-VN" dirty="0" smtClean="0">
                <a:solidFill>
                  <a:schemeClr val="bg1"/>
                </a:solidFill>
              </a:rPr>
              <a:t>Thay </a:t>
            </a:r>
            <a:r>
              <a:rPr lang="vi-VN" dirty="0" smtClean="0">
                <a:solidFill>
                  <a:srgbClr val="FFFF00"/>
                </a:solidFill>
              </a:rPr>
              <a:t>allow_url_include=Off </a:t>
            </a:r>
            <a:r>
              <a:rPr lang="vi-VN" dirty="0" smtClean="0">
                <a:solidFill>
                  <a:schemeClr val="bg1"/>
                </a:solidFill>
              </a:rPr>
              <a:t>-&gt; </a:t>
            </a:r>
            <a:r>
              <a:rPr lang="vi-VN" dirty="0" smtClean="0">
                <a:solidFill>
                  <a:srgbClr val="FFFF00"/>
                </a:solidFill>
              </a:rPr>
              <a:t>On</a:t>
            </a:r>
            <a:r>
              <a:rPr lang="vi-VN" dirty="0" smtClean="0">
                <a:solidFill>
                  <a:schemeClr val="bg1"/>
                </a:solidFill>
              </a:rPr>
              <a:t> . Save và restart lại máy chủ ảo.</a:t>
            </a:r>
            <a:endParaRPr lang="vi-VN" dirty="0">
              <a:solidFill>
                <a:schemeClr val="bg1"/>
              </a:solidFill>
            </a:endParaRPr>
          </a:p>
        </p:txBody>
      </p:sp>
      <p:pic>
        <p:nvPicPr>
          <p:cNvPr id="12" name="Picture 11"/>
          <p:cNvPicPr>
            <a:picLocks noChangeAspect="1"/>
          </p:cNvPicPr>
          <p:nvPr/>
        </p:nvPicPr>
        <p:blipFill>
          <a:blip r:embed="rId3"/>
          <a:stretch>
            <a:fillRect/>
          </a:stretch>
        </p:blipFill>
        <p:spPr>
          <a:xfrm>
            <a:off x="4090007" y="2399306"/>
            <a:ext cx="4533900" cy="1943100"/>
          </a:xfrm>
          <a:prstGeom prst="rect">
            <a:avLst/>
          </a:prstGeom>
        </p:spPr>
      </p:pic>
      <p:sp>
        <p:nvSpPr>
          <p:cNvPr id="14" name="TextBox 13"/>
          <p:cNvSpPr txBox="1"/>
          <p:nvPr/>
        </p:nvSpPr>
        <p:spPr>
          <a:xfrm>
            <a:off x="2609851" y="4592252"/>
            <a:ext cx="7753349" cy="369332"/>
          </a:xfrm>
          <a:prstGeom prst="rect">
            <a:avLst/>
          </a:prstGeom>
          <a:noFill/>
        </p:spPr>
        <p:txBody>
          <a:bodyPr wrap="square" rtlCol="0">
            <a:spAutoFit/>
          </a:bodyPr>
          <a:lstStyle/>
          <a:p>
            <a:pPr marL="285750" indent="-285750" algn="just">
              <a:buFont typeface="Arial" panose="020B0604020202020204" pitchFamily="34" charset="0"/>
              <a:buChar char="•"/>
            </a:pPr>
            <a:r>
              <a:rPr lang="vi-VN" dirty="0" smtClean="0">
                <a:solidFill>
                  <a:schemeClr val="bg1"/>
                </a:solidFill>
              </a:rPr>
              <a:t>Thiết lập cấu hình config của DVWA</a:t>
            </a:r>
            <a:endParaRPr lang="vi-VN" dirty="0">
              <a:solidFill>
                <a:schemeClr val="bg1"/>
              </a:solidFill>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2389" y="5112413"/>
            <a:ext cx="6068272" cy="971686"/>
          </a:xfrm>
          <a:prstGeom prst="rect">
            <a:avLst/>
          </a:prstGeom>
        </p:spPr>
      </p:pic>
    </p:spTree>
    <p:extLst>
      <p:ext uri="{BB962C8B-B14F-4D97-AF65-F5344CB8AC3E}">
        <p14:creationId xmlns:p14="http://schemas.microsoft.com/office/powerpoint/2010/main" val="1434379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pic>
        <p:nvPicPr>
          <p:cNvPr id="4" name="Picture 4" descr="Káº¿t quáº£ hÃ¬nh áº£nh cho DVWA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73" y="-177725"/>
            <a:ext cx="2577031" cy="257703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143125" y="814005"/>
            <a:ext cx="7467599" cy="523220"/>
          </a:xfrm>
          <a:prstGeom prst="rect">
            <a:avLst/>
          </a:prstGeom>
          <a:noFill/>
        </p:spPr>
        <p:txBody>
          <a:bodyPr wrap="square" rtlCol="0">
            <a:spAutoFit/>
          </a:bodyPr>
          <a:lstStyle/>
          <a:p>
            <a:r>
              <a:rPr lang="vi-VN" sz="2800" b="1" dirty="0" smtClean="0">
                <a:solidFill>
                  <a:schemeClr val="bg1"/>
                </a:solidFill>
              </a:rPr>
              <a:t>CÀI ĐẶT</a:t>
            </a:r>
            <a:endParaRPr lang="vi-VN" dirty="0" smtClean="0">
              <a:solidFill>
                <a:schemeClr val="bg1"/>
              </a:solidFill>
            </a:endParaRPr>
          </a:p>
        </p:txBody>
      </p:sp>
      <p:cxnSp>
        <p:nvCxnSpPr>
          <p:cNvPr id="6" name="Straight Connector 5"/>
          <p:cNvCxnSpPr/>
          <p:nvPr/>
        </p:nvCxnSpPr>
        <p:spPr>
          <a:xfrm flipV="1">
            <a:off x="2286000" y="1334919"/>
            <a:ext cx="8537891" cy="2659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447925" y="1361513"/>
            <a:ext cx="0" cy="54163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609851" y="1671455"/>
            <a:ext cx="8214040" cy="923330"/>
          </a:xfrm>
          <a:prstGeom prst="rect">
            <a:avLst/>
          </a:prstGeom>
          <a:noFill/>
        </p:spPr>
        <p:txBody>
          <a:bodyPr wrap="square" rtlCol="0">
            <a:spAutoFit/>
          </a:bodyPr>
          <a:lstStyle/>
          <a:p>
            <a:pPr algn="just"/>
            <a:r>
              <a:rPr lang="vi-VN" dirty="0">
                <a:solidFill>
                  <a:schemeClr val="bg1"/>
                </a:solidFill>
              </a:rPr>
              <a:t>Truy cập địa chỉ </a:t>
            </a:r>
            <a:r>
              <a:rPr lang="vi-VN" b="1" dirty="0">
                <a:solidFill>
                  <a:schemeClr val="bg1"/>
                </a:solidFill>
                <a:hlinkClick r:id="rId3"/>
              </a:rPr>
              <a:t>https://</a:t>
            </a:r>
            <a:r>
              <a:rPr lang="vi-VN" b="1" dirty="0" smtClean="0">
                <a:solidFill>
                  <a:schemeClr val="bg1"/>
                </a:solidFill>
                <a:hlinkClick r:id="rId3"/>
              </a:rPr>
              <a:t>www.google.com/recaptcha/admin</a:t>
            </a:r>
            <a:r>
              <a:rPr lang="vi-VN" b="1" dirty="0">
                <a:solidFill>
                  <a:schemeClr val="bg1"/>
                </a:solidFill>
              </a:rPr>
              <a:t> </a:t>
            </a:r>
            <a:r>
              <a:rPr lang="vi-VN" dirty="0" smtClean="0">
                <a:solidFill>
                  <a:schemeClr val="bg1"/>
                </a:solidFill>
              </a:rPr>
              <a:t>(trong file config.inc.php trong thư mục config của folder DVWA ) –đăng ký thông tin để lấy public/private key ( như hình ).</a:t>
            </a:r>
            <a:endParaRPr lang="vi-VN" b="1" dirty="0">
              <a:solidFill>
                <a:schemeClr val="bg1"/>
              </a:solidFill>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008" y="2594785"/>
            <a:ext cx="4949493" cy="4049585"/>
          </a:xfrm>
          <a:prstGeom prst="rect">
            <a:avLst/>
          </a:prstGeom>
        </p:spPr>
      </p:pic>
    </p:spTree>
    <p:extLst>
      <p:ext uri="{BB962C8B-B14F-4D97-AF65-F5344CB8AC3E}">
        <p14:creationId xmlns:p14="http://schemas.microsoft.com/office/powerpoint/2010/main" val="4163577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pic>
        <p:nvPicPr>
          <p:cNvPr id="4" name="Picture 4" descr="Káº¿t quáº£ hÃ¬nh áº£nh cho DVWA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73" y="-177725"/>
            <a:ext cx="2577031" cy="257703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143125" y="814005"/>
            <a:ext cx="7467599" cy="523220"/>
          </a:xfrm>
          <a:prstGeom prst="rect">
            <a:avLst/>
          </a:prstGeom>
          <a:noFill/>
        </p:spPr>
        <p:txBody>
          <a:bodyPr wrap="square" rtlCol="0">
            <a:spAutoFit/>
          </a:bodyPr>
          <a:lstStyle/>
          <a:p>
            <a:r>
              <a:rPr lang="vi-VN" sz="2800" b="1" dirty="0" smtClean="0">
                <a:solidFill>
                  <a:schemeClr val="bg1"/>
                </a:solidFill>
              </a:rPr>
              <a:t>CÀI ĐẶT</a:t>
            </a:r>
            <a:endParaRPr lang="vi-VN" dirty="0" smtClean="0">
              <a:solidFill>
                <a:schemeClr val="bg1"/>
              </a:solidFill>
            </a:endParaRPr>
          </a:p>
        </p:txBody>
      </p:sp>
      <p:cxnSp>
        <p:nvCxnSpPr>
          <p:cNvPr id="6" name="Straight Connector 5"/>
          <p:cNvCxnSpPr/>
          <p:nvPr/>
        </p:nvCxnSpPr>
        <p:spPr>
          <a:xfrm flipV="1">
            <a:off x="2286000" y="1361513"/>
            <a:ext cx="7018256" cy="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447925" y="1361513"/>
            <a:ext cx="0" cy="518068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8347" y="1858412"/>
            <a:ext cx="5151446" cy="4499799"/>
          </a:xfrm>
          <a:prstGeom prst="rect">
            <a:avLst/>
          </a:prstGeom>
        </p:spPr>
      </p:pic>
    </p:spTree>
    <p:extLst>
      <p:ext uri="{BB962C8B-B14F-4D97-AF65-F5344CB8AC3E}">
        <p14:creationId xmlns:p14="http://schemas.microsoft.com/office/powerpoint/2010/main" val="3352380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pic>
        <p:nvPicPr>
          <p:cNvPr id="4" name="Picture 4" descr="Káº¿t quáº£ hÃ¬nh áº£nh cho DVWA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73" y="-177725"/>
            <a:ext cx="2577031" cy="257703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143125" y="814005"/>
            <a:ext cx="7467599" cy="523220"/>
          </a:xfrm>
          <a:prstGeom prst="rect">
            <a:avLst/>
          </a:prstGeom>
          <a:noFill/>
        </p:spPr>
        <p:txBody>
          <a:bodyPr wrap="square" rtlCol="0">
            <a:spAutoFit/>
          </a:bodyPr>
          <a:lstStyle/>
          <a:p>
            <a:r>
              <a:rPr lang="vi-VN" sz="2800" b="1" dirty="0" smtClean="0">
                <a:solidFill>
                  <a:schemeClr val="bg1"/>
                </a:solidFill>
              </a:rPr>
              <a:t>CÀI ĐẶT</a:t>
            </a:r>
            <a:endParaRPr lang="vi-VN" dirty="0" smtClean="0">
              <a:solidFill>
                <a:schemeClr val="bg1"/>
              </a:solidFill>
            </a:endParaRPr>
          </a:p>
        </p:txBody>
      </p:sp>
      <p:cxnSp>
        <p:nvCxnSpPr>
          <p:cNvPr id="6" name="Straight Connector 5"/>
          <p:cNvCxnSpPr/>
          <p:nvPr/>
        </p:nvCxnSpPr>
        <p:spPr>
          <a:xfrm flipV="1">
            <a:off x="2286000" y="1328002"/>
            <a:ext cx="8305800" cy="3351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447925" y="1344757"/>
            <a:ext cx="0" cy="465069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0958" y="2029973"/>
            <a:ext cx="7681268" cy="3681422"/>
          </a:xfrm>
          <a:prstGeom prst="rect">
            <a:avLst/>
          </a:prstGeom>
        </p:spPr>
      </p:pic>
      <p:sp>
        <p:nvSpPr>
          <p:cNvPr id="9" name="TextBox 8"/>
          <p:cNvSpPr txBox="1"/>
          <p:nvPr/>
        </p:nvSpPr>
        <p:spPr>
          <a:xfrm>
            <a:off x="2694693" y="1511077"/>
            <a:ext cx="8214040" cy="369332"/>
          </a:xfrm>
          <a:prstGeom prst="rect">
            <a:avLst/>
          </a:prstGeom>
          <a:noFill/>
        </p:spPr>
        <p:txBody>
          <a:bodyPr wrap="square" rtlCol="0">
            <a:spAutoFit/>
          </a:bodyPr>
          <a:lstStyle/>
          <a:p>
            <a:r>
              <a:rPr lang="vi-VN" dirty="0" smtClean="0">
                <a:solidFill>
                  <a:schemeClr val="bg1"/>
                </a:solidFill>
              </a:rPr>
              <a:t>Copy Public key và Private key</a:t>
            </a:r>
            <a:endParaRPr lang="vi-VN" b="1" dirty="0">
              <a:solidFill>
                <a:schemeClr val="bg1"/>
              </a:solidFill>
            </a:endParaRPr>
          </a:p>
        </p:txBody>
      </p:sp>
    </p:spTree>
    <p:extLst>
      <p:ext uri="{BB962C8B-B14F-4D97-AF65-F5344CB8AC3E}">
        <p14:creationId xmlns:p14="http://schemas.microsoft.com/office/powerpoint/2010/main" val="196367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theme1.xml><?xml version="1.0" encoding="utf-8"?>
<a:theme xmlns:a="http://schemas.openxmlformats.org/drawingml/2006/main" name="Fac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453</TotalTime>
  <Words>1612</Words>
  <Application>Microsoft Office PowerPoint</Application>
  <PresentationFormat>Widescreen</PresentationFormat>
  <Paragraphs>98</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Tahoma</vt:lpstr>
      <vt:lpstr>Trebuchet MS</vt:lpstr>
      <vt:lpstr>Wingdings 3</vt:lpstr>
      <vt:lpstr>Facet</vt:lpstr>
      <vt:lpstr>XÂY DỰNG PHẦN MỀM WEB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ChauDuong</dc:creator>
  <cp:lastModifiedBy>ChauDuong</cp:lastModifiedBy>
  <cp:revision>47</cp:revision>
  <dcterms:created xsi:type="dcterms:W3CDTF">2019-03-01T04:14:39Z</dcterms:created>
  <dcterms:modified xsi:type="dcterms:W3CDTF">2019-03-01T15:03:03Z</dcterms:modified>
</cp:coreProperties>
</file>