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27"/>
  </p:notesMasterIdLst>
  <p:sldIdLst>
    <p:sldId id="256" r:id="rId2"/>
    <p:sldId id="257" r:id="rId3"/>
    <p:sldId id="284" r:id="rId4"/>
    <p:sldId id="298" r:id="rId5"/>
    <p:sldId id="299" r:id="rId6"/>
    <p:sldId id="300" r:id="rId7"/>
    <p:sldId id="301" r:id="rId8"/>
    <p:sldId id="302" r:id="rId9"/>
    <p:sldId id="303" r:id="rId10"/>
    <p:sldId id="304" r:id="rId11"/>
    <p:sldId id="305" r:id="rId12"/>
    <p:sldId id="297" r:id="rId13"/>
    <p:sldId id="295" r:id="rId14"/>
    <p:sldId id="294" r:id="rId15"/>
    <p:sldId id="293" r:id="rId16"/>
    <p:sldId id="292" r:id="rId17"/>
    <p:sldId id="288" r:id="rId18"/>
    <p:sldId id="285" r:id="rId19"/>
    <p:sldId id="287" r:id="rId20"/>
    <p:sldId id="286" r:id="rId21"/>
    <p:sldId id="290" r:id="rId22"/>
    <p:sldId id="277" r:id="rId23"/>
    <p:sldId id="289" r:id="rId24"/>
    <p:sldId id="291" r:id="rId25"/>
    <p:sldId id="275" r:id="rId2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75" d="100"/>
          <a:sy n="75" d="100"/>
        </p:scale>
        <p:origin x="312" y="11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64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272D2-8A29-4735-AF3C-5CF9E3E09105}" type="datetimeFigureOut">
              <a:rPr lang="vi-VN" smtClean="0"/>
              <a:t>13/04/2019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F83F2-6E16-400E-80BB-4C1F02654018}" type="slidenum">
              <a:rPr lang="vi-VN" smtClean="0"/>
              <a:t>‹#›</a:t>
            </a:fld>
            <a:endParaRPr lang="vi-VN"/>
          </a:p>
        </p:txBody>
      </p:sp>
    </p:spTree>
    <p:extLst>
      <p:ext uri="{BB962C8B-B14F-4D97-AF65-F5344CB8AC3E}">
        <p14:creationId xmlns:p14="http://schemas.microsoft.com/office/powerpoint/2010/main" val="2983410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4EC9CF-5FE7-474C-942E-C3ED564D369A}" type="datetimeFigureOut">
              <a:rPr lang="vi-VN" smtClean="0"/>
              <a:t>13/04/2019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50012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C9CF-5FE7-474C-942E-C3ED564D369A}" type="datetimeFigureOut">
              <a:rPr lang="vi-VN" smtClean="0"/>
              <a:t>13/04/2019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137127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C9CF-5FE7-474C-942E-C3ED564D369A}" type="datetimeFigureOut">
              <a:rPr lang="vi-VN" smtClean="0"/>
              <a:t>13/04/2019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11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C9CF-5FE7-474C-942E-C3ED564D369A}" type="datetimeFigureOut">
              <a:rPr lang="vi-VN" smtClean="0"/>
              <a:t>13/04/2019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3395245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C9CF-5FE7-474C-942E-C3ED564D369A}" type="datetimeFigureOut">
              <a:rPr lang="vi-VN" smtClean="0"/>
              <a:t>13/04/2019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462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C9CF-5FE7-474C-942E-C3ED564D369A}" type="datetimeFigureOut">
              <a:rPr lang="vi-VN" smtClean="0"/>
              <a:t>13/04/2019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3865267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EC9CF-5FE7-474C-942E-C3ED564D369A}" type="datetimeFigureOut">
              <a:rPr lang="vi-VN" smtClean="0"/>
              <a:t>13/04/2019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340613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EC9CF-5FE7-474C-942E-C3ED564D369A}" type="datetimeFigureOut">
              <a:rPr lang="vi-VN" smtClean="0"/>
              <a:t>13/04/2019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390241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EC9CF-5FE7-474C-942E-C3ED564D369A}" type="datetimeFigureOut">
              <a:rPr lang="vi-VN" smtClean="0"/>
              <a:t>13/04/2019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351598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C9CF-5FE7-474C-942E-C3ED564D369A}" type="datetimeFigureOut">
              <a:rPr lang="vi-VN" smtClean="0"/>
              <a:t>13/04/2019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242336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4EC9CF-5FE7-474C-942E-C3ED564D369A}" type="datetimeFigureOut">
              <a:rPr lang="vi-VN" smtClean="0"/>
              <a:t>13/04/2019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401844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4EC9CF-5FE7-474C-942E-C3ED564D369A}" type="datetimeFigureOut">
              <a:rPr lang="vi-VN" smtClean="0"/>
              <a:t>13/04/2019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10991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4EC9CF-5FE7-474C-942E-C3ED564D369A}" type="datetimeFigureOut">
              <a:rPr lang="vi-VN" smtClean="0"/>
              <a:t>13/04/2019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330314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EC9CF-5FE7-474C-942E-C3ED564D369A}" type="datetimeFigureOut">
              <a:rPr lang="vi-VN" smtClean="0"/>
              <a:t>13/04/2019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167696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EC9CF-5FE7-474C-942E-C3ED564D369A}" type="datetimeFigureOut">
              <a:rPr lang="vi-VN" smtClean="0"/>
              <a:t>13/04/2019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409541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EC9CF-5FE7-474C-942E-C3ED564D369A}" type="datetimeFigureOut">
              <a:rPr lang="vi-VN" smtClean="0"/>
              <a:t>13/04/2019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161013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4EC9CF-5FE7-474C-942E-C3ED564D369A}" type="datetimeFigureOut">
              <a:rPr lang="vi-VN" smtClean="0"/>
              <a:t>13/04/2019</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9A9BBF1-6C9C-441D-9D0A-1C6457F835FF}" type="slidenum">
              <a:rPr lang="vi-VN" smtClean="0"/>
              <a:t>‹#›</a:t>
            </a:fld>
            <a:endParaRPr lang="vi-VN"/>
          </a:p>
        </p:txBody>
      </p:sp>
    </p:spTree>
    <p:extLst>
      <p:ext uri="{BB962C8B-B14F-4D97-AF65-F5344CB8AC3E}">
        <p14:creationId xmlns:p14="http://schemas.microsoft.com/office/powerpoint/2010/main" val="225065344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viblo.asia/p/gioi-thieu-mot-so-framework-cua-nodejs-vyDZOoPkZwj" TargetMode="External"/><Relationship Id="rId2" Type="http://schemas.openxmlformats.org/officeDocument/2006/relationships/hyperlink" Target="https://techtalk.vn/mot-cai-nhin-tong-quan-nhat-ve-nodejs.html" TargetMode="Externa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viblo.asia/p/top-ngon-ngu-lap-trinh-nen-hoc-2018-xep-hang-theo-stackoverflow-tiobe-pypl-github-m68Z00v2ZkG" TargetMode="External"/><Relationship Id="rId4" Type="http://schemas.openxmlformats.org/officeDocument/2006/relationships/hyperlink" Target="https://vi.wikipedia.org/wiki/Node.j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25" y="1300101"/>
            <a:ext cx="11074400" cy="1563941"/>
          </a:xfrm>
          <a:noFill/>
        </p:spPr>
        <p:txBody>
          <a:bodyPr>
            <a:normAutofit/>
          </a:bodyPr>
          <a:lstStyle/>
          <a:p>
            <a:r>
              <a:rPr lang="en-US" sz="6700" b="1" dirty="0" smtClean="0">
                <a:solidFill>
                  <a:schemeClr val="tx1"/>
                </a:solidFill>
              </a:rPr>
              <a:t>XÂY DỰNG PHẦN MỀM WEB</a:t>
            </a:r>
            <a:endParaRPr lang="vi-VN" sz="6700" b="1" dirty="0">
              <a:solidFill>
                <a:schemeClr val="tx1"/>
              </a:solidFill>
            </a:endParaRPr>
          </a:p>
        </p:txBody>
      </p:sp>
      <p:sp>
        <p:nvSpPr>
          <p:cNvPr id="3" name="Subtitle 2"/>
          <p:cNvSpPr>
            <a:spLocks noGrp="1"/>
          </p:cNvSpPr>
          <p:nvPr>
            <p:ph type="subTitle" idx="1"/>
          </p:nvPr>
        </p:nvSpPr>
        <p:spPr>
          <a:xfrm>
            <a:off x="1862455" y="3296312"/>
            <a:ext cx="8117840" cy="1146492"/>
          </a:xfrm>
        </p:spPr>
        <p:txBody>
          <a:bodyPr>
            <a:noAutofit/>
          </a:bodyPr>
          <a:lstStyle/>
          <a:p>
            <a:pPr algn="ctr"/>
            <a:r>
              <a:rPr lang="en-US" sz="3200" dirty="0" err="1" smtClean="0">
                <a:solidFill>
                  <a:schemeClr val="tx1"/>
                </a:solidFill>
                <a:latin typeface="Times New Roman" panose="02020603050405020304" pitchFamily="18" charset="0"/>
                <a:cs typeface="Times New Roman" panose="02020603050405020304" pitchFamily="18" charset="0"/>
              </a:rPr>
              <a:t>Đề</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tài</a:t>
            </a:r>
            <a:r>
              <a:rPr lang="en-US" sz="3200" dirty="0" smtClean="0">
                <a:solidFill>
                  <a:schemeClr val="tx1"/>
                </a:solidFill>
                <a:latin typeface="Times New Roman" panose="02020603050405020304" pitchFamily="18" charset="0"/>
                <a:cs typeface="Times New Roman" panose="02020603050405020304" pitchFamily="18" charset="0"/>
              </a:rPr>
              <a:t>: </a:t>
            </a:r>
            <a:r>
              <a:rPr lang="vi-VN"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Tìm</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hiểu</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xây</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dựng</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ứng</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dụng</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trên</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nền</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tảng</a:t>
            </a:r>
            <a:r>
              <a:rPr lang="en-US" sz="3200" dirty="0" smtClean="0">
                <a:solidFill>
                  <a:schemeClr val="tx1"/>
                </a:solidFill>
                <a:latin typeface="Times New Roman" panose="02020603050405020304" pitchFamily="18" charset="0"/>
                <a:cs typeface="Times New Roman" panose="02020603050405020304" pitchFamily="18" charset="0"/>
              </a:rPr>
              <a:t> Web </a:t>
            </a:r>
            <a:r>
              <a:rPr lang="en-US" sz="3200" dirty="0" err="1" smtClean="0">
                <a:solidFill>
                  <a:schemeClr val="tx1"/>
                </a:solidFill>
                <a:latin typeface="Times New Roman" panose="02020603050405020304" pitchFamily="18" charset="0"/>
                <a:cs typeface="Times New Roman" panose="02020603050405020304" pitchFamily="18" charset="0"/>
              </a:rPr>
              <a:t>bằng</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NodeJs</a:t>
            </a:r>
            <a:endParaRPr lang="vi-VN" sz="3200"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517525" y="1638157"/>
            <a:ext cx="1771639" cy="1123384"/>
          </a:xfrm>
          <a:prstGeom prst="rect">
            <a:avLst/>
          </a:prstGeom>
        </p:spPr>
        <p:txBody>
          <a:bodyPr wrap="none">
            <a:spAutoFit/>
          </a:bodyPr>
          <a:lstStyle/>
          <a:p>
            <a:r>
              <a:rPr lang="en-US" sz="6700" b="1" dirty="0">
                <a:solidFill>
                  <a:schemeClr val="bg1"/>
                </a:solidFill>
                <a:latin typeface="+mj-lt"/>
                <a:ea typeface="+mj-ea"/>
                <a:cs typeface="+mj-cs"/>
              </a:rPr>
              <a:t>XÂY</a:t>
            </a:r>
            <a:endParaRPr lang="vi-VN" sz="6700" b="1" dirty="0">
              <a:solidFill>
                <a:schemeClr val="bg1"/>
              </a:solidFill>
              <a:latin typeface="+mj-lt"/>
              <a:ea typeface="+mj-ea"/>
              <a:cs typeface="+mj-cs"/>
            </a:endParaRPr>
          </a:p>
        </p:txBody>
      </p:sp>
      <p:sp>
        <p:nvSpPr>
          <p:cNvPr id="7" name="Rectangle 6"/>
          <p:cNvSpPr/>
          <p:nvPr/>
        </p:nvSpPr>
        <p:spPr>
          <a:xfrm>
            <a:off x="2289164" y="1638157"/>
            <a:ext cx="2541080" cy="1123384"/>
          </a:xfrm>
          <a:prstGeom prst="rect">
            <a:avLst/>
          </a:prstGeom>
        </p:spPr>
        <p:txBody>
          <a:bodyPr wrap="none">
            <a:spAutoFit/>
          </a:bodyPr>
          <a:lstStyle/>
          <a:p>
            <a:r>
              <a:rPr lang="en-US" sz="6700" b="1" dirty="0">
                <a:solidFill>
                  <a:schemeClr val="bg1"/>
                </a:solidFill>
                <a:latin typeface="+mj-lt"/>
                <a:ea typeface="+mj-ea"/>
                <a:cs typeface="+mj-cs"/>
              </a:rPr>
              <a:t>DỰNG</a:t>
            </a:r>
            <a:endParaRPr lang="vi-VN" sz="6700" b="1" dirty="0">
              <a:solidFill>
                <a:schemeClr val="bg1"/>
              </a:solidFill>
              <a:latin typeface="+mj-lt"/>
              <a:ea typeface="+mj-ea"/>
              <a:cs typeface="+mj-cs"/>
            </a:endParaRPr>
          </a:p>
        </p:txBody>
      </p:sp>
      <p:sp>
        <p:nvSpPr>
          <p:cNvPr id="8" name="Rectangle 7"/>
          <p:cNvSpPr/>
          <p:nvPr/>
        </p:nvSpPr>
        <p:spPr>
          <a:xfrm>
            <a:off x="4938792" y="1638157"/>
            <a:ext cx="2371162" cy="1123384"/>
          </a:xfrm>
          <a:prstGeom prst="rect">
            <a:avLst/>
          </a:prstGeom>
        </p:spPr>
        <p:txBody>
          <a:bodyPr wrap="none">
            <a:spAutoFit/>
          </a:bodyPr>
          <a:lstStyle/>
          <a:p>
            <a:r>
              <a:rPr lang="en-US" sz="6700" b="1" dirty="0">
                <a:solidFill>
                  <a:schemeClr val="bg1"/>
                </a:solidFill>
                <a:latin typeface="+mj-lt"/>
                <a:ea typeface="+mj-ea"/>
                <a:cs typeface="+mj-cs"/>
              </a:rPr>
              <a:t>PHẦN</a:t>
            </a:r>
            <a:endParaRPr lang="vi-VN" sz="6700" b="1" dirty="0">
              <a:solidFill>
                <a:schemeClr val="bg1"/>
              </a:solidFill>
              <a:latin typeface="+mj-lt"/>
              <a:ea typeface="+mj-ea"/>
              <a:cs typeface="+mj-cs"/>
            </a:endParaRPr>
          </a:p>
        </p:txBody>
      </p:sp>
      <p:sp>
        <p:nvSpPr>
          <p:cNvPr id="9" name="Rectangle 8"/>
          <p:cNvSpPr/>
          <p:nvPr/>
        </p:nvSpPr>
        <p:spPr>
          <a:xfrm>
            <a:off x="7378192" y="1638157"/>
            <a:ext cx="1882247" cy="1123384"/>
          </a:xfrm>
          <a:prstGeom prst="rect">
            <a:avLst/>
          </a:prstGeom>
        </p:spPr>
        <p:txBody>
          <a:bodyPr wrap="none">
            <a:spAutoFit/>
          </a:bodyPr>
          <a:lstStyle/>
          <a:p>
            <a:r>
              <a:rPr lang="en-US" sz="6700" b="1" dirty="0">
                <a:solidFill>
                  <a:schemeClr val="bg1"/>
                </a:solidFill>
                <a:latin typeface="+mj-lt"/>
                <a:ea typeface="+mj-ea"/>
                <a:cs typeface="+mj-cs"/>
              </a:rPr>
              <a:t>MỀM</a:t>
            </a:r>
            <a:endParaRPr lang="vi-VN" sz="6700" b="1" dirty="0">
              <a:solidFill>
                <a:schemeClr val="bg1"/>
              </a:solidFill>
              <a:latin typeface="+mj-lt"/>
              <a:ea typeface="+mj-ea"/>
              <a:cs typeface="+mj-cs"/>
            </a:endParaRPr>
          </a:p>
        </p:txBody>
      </p:sp>
      <p:sp>
        <p:nvSpPr>
          <p:cNvPr id="10" name="Rectangle 9"/>
          <p:cNvSpPr/>
          <p:nvPr/>
        </p:nvSpPr>
        <p:spPr>
          <a:xfrm>
            <a:off x="9260439" y="1638157"/>
            <a:ext cx="1944763" cy="1123384"/>
          </a:xfrm>
          <a:prstGeom prst="rect">
            <a:avLst/>
          </a:prstGeom>
        </p:spPr>
        <p:txBody>
          <a:bodyPr wrap="none">
            <a:spAutoFit/>
          </a:bodyPr>
          <a:lstStyle/>
          <a:p>
            <a:r>
              <a:rPr lang="en-US" sz="6700" b="1" dirty="0">
                <a:solidFill>
                  <a:schemeClr val="bg1"/>
                </a:solidFill>
                <a:latin typeface="+mj-lt"/>
                <a:ea typeface="+mj-ea"/>
                <a:cs typeface="+mj-cs"/>
              </a:rPr>
              <a:t>WEB</a:t>
            </a:r>
            <a:endParaRPr lang="vi-VN" sz="6700" b="1" dirty="0">
              <a:solidFill>
                <a:schemeClr val="bg1"/>
              </a:solidFill>
              <a:latin typeface="+mj-lt"/>
              <a:ea typeface="+mj-ea"/>
              <a:cs typeface="+mj-cs"/>
            </a:endParaRPr>
          </a:p>
        </p:txBody>
      </p:sp>
      <p:grpSp>
        <p:nvGrpSpPr>
          <p:cNvPr id="15" name="Group 14"/>
          <p:cNvGrpSpPr/>
          <p:nvPr/>
        </p:nvGrpSpPr>
        <p:grpSpPr>
          <a:xfrm>
            <a:off x="10372726" y="5343525"/>
            <a:ext cx="1156256" cy="1285875"/>
            <a:chOff x="10372725" y="5343525"/>
            <a:chExt cx="1285875" cy="1285875"/>
          </a:xfrm>
        </p:grpSpPr>
        <p:sp>
          <p:nvSpPr>
            <p:cNvPr id="12" name="Donut 11"/>
            <p:cNvSpPr/>
            <p:nvPr/>
          </p:nvSpPr>
          <p:spPr>
            <a:xfrm>
              <a:off x="10372725" y="5343525"/>
              <a:ext cx="1285875" cy="1285875"/>
            </a:xfrm>
            <a:prstGeom prst="donut">
              <a:avLst>
                <a:gd name="adj" fmla="val 7963"/>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3" name="Isosceles Triangle 12"/>
            <p:cNvSpPr/>
            <p:nvPr/>
          </p:nvSpPr>
          <p:spPr>
            <a:xfrm rot="5400000">
              <a:off x="10734674" y="5744231"/>
              <a:ext cx="561975" cy="48446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4" name="Isosceles Triangle 13"/>
          <p:cNvSpPr/>
          <p:nvPr/>
        </p:nvSpPr>
        <p:spPr>
          <a:xfrm rot="5400000">
            <a:off x="10681984" y="5744231"/>
            <a:ext cx="561975" cy="484461"/>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TextBox 17"/>
          <p:cNvSpPr txBox="1"/>
          <p:nvPr/>
        </p:nvSpPr>
        <p:spPr>
          <a:xfrm>
            <a:off x="517525" y="4615399"/>
            <a:ext cx="6792429" cy="2031325"/>
          </a:xfrm>
          <a:prstGeom prst="rect">
            <a:avLst/>
          </a:prstGeom>
          <a:noFill/>
        </p:spPr>
        <p:txBody>
          <a:bodyPr wrap="square" rtlCol="0">
            <a:spAutoFit/>
          </a:bodyPr>
          <a:lstStyle/>
          <a:p>
            <a:r>
              <a:rPr lang="vi-VN" dirty="0" smtClean="0">
                <a:latin typeface="Times New Roman" panose="02020603050405020304" pitchFamily="18" charset="0"/>
                <a:cs typeface="Times New Roman" panose="02020603050405020304" pitchFamily="18" charset="0"/>
              </a:rPr>
              <a:t>Nhóm 5: </a:t>
            </a:r>
          </a:p>
          <a:p>
            <a:pPr marL="285750" indent="-285750">
              <a:buFontTx/>
              <a:buChar char="-"/>
            </a:pPr>
            <a:r>
              <a:rPr lang="vi-VN" dirty="0" smtClean="0">
                <a:latin typeface="Times New Roman" panose="02020603050405020304" pitchFamily="18" charset="0"/>
                <a:cs typeface="Times New Roman" panose="02020603050405020304" pitchFamily="18" charset="0"/>
              </a:rPr>
              <a:t>Nguyễn Duy Hoà</a:t>
            </a:r>
          </a:p>
          <a:p>
            <a:pPr marL="285750" indent="-285750">
              <a:buFontTx/>
              <a:buChar char="-"/>
            </a:pPr>
            <a:r>
              <a:rPr lang="vi-VN" dirty="0" smtClean="0">
                <a:latin typeface="Times New Roman" panose="02020603050405020304" pitchFamily="18" charset="0"/>
                <a:cs typeface="Times New Roman" panose="02020603050405020304" pitchFamily="18" charset="0"/>
              </a:rPr>
              <a:t>Nguyễn Trần Hoàng Thắng</a:t>
            </a:r>
          </a:p>
          <a:p>
            <a:pPr marL="285750" indent="-285750">
              <a:buFontTx/>
              <a:buChar char="-"/>
            </a:pPr>
            <a:r>
              <a:rPr lang="vi-VN" dirty="0" smtClean="0">
                <a:latin typeface="Times New Roman" panose="02020603050405020304" pitchFamily="18" charset="0"/>
                <a:cs typeface="Times New Roman" panose="02020603050405020304" pitchFamily="18" charset="0"/>
              </a:rPr>
              <a:t>Nguyễn Thanh Hiền</a:t>
            </a:r>
          </a:p>
          <a:p>
            <a:pPr marL="285750" indent="-285750">
              <a:buFontTx/>
              <a:buChar char="-"/>
            </a:pPr>
            <a:r>
              <a:rPr lang="vi-VN" dirty="0" smtClean="0">
                <a:latin typeface="Times New Roman" panose="02020603050405020304" pitchFamily="18" charset="0"/>
                <a:cs typeface="Times New Roman" panose="02020603050405020304" pitchFamily="18" charset="0"/>
              </a:rPr>
              <a:t>Dương Hoàng Hoài Châu</a:t>
            </a:r>
          </a:p>
          <a:p>
            <a:pPr marL="285750" indent="-285750">
              <a:buFontTx/>
              <a:buChar char="-"/>
            </a:pPr>
            <a:r>
              <a:rPr lang="vi-VN" dirty="0" smtClean="0">
                <a:latin typeface="Times New Roman" panose="02020603050405020304" pitchFamily="18" charset="0"/>
                <a:cs typeface="Times New Roman" panose="02020603050405020304" pitchFamily="18" charset="0"/>
              </a:rPr>
              <a:t>Dương Gia Dũng</a:t>
            </a:r>
          </a:p>
          <a:p>
            <a:pPr marL="285750" indent="-285750">
              <a:buFontTx/>
              <a:buChar char="-"/>
            </a:pPr>
            <a:r>
              <a:rPr lang="vi-VN" dirty="0" smtClean="0">
                <a:latin typeface="Times New Roman" panose="02020603050405020304" pitchFamily="18" charset="0"/>
                <a:cs typeface="Times New Roman" panose="02020603050405020304" pitchFamily="18" charset="0"/>
              </a:rPr>
              <a:t>Lê Minh Triều</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07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250"/>
                                  </p:stCondLst>
                                  <p:iterate type="lt">
                                    <p:tmPct val="10000"/>
                                  </p:iterate>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fill="hold" grpId="0" nodeType="withEffect">
                                  <p:stCondLst>
                                    <p:cond delay="500"/>
                                  </p:stCondLst>
                                  <p:iterate type="lt">
                                    <p:tmPct val="10000"/>
                                  </p:iterate>
                                  <p:childTnLst>
                                    <p:animEffect transition="out" filter="fade">
                                      <p:cBhvr>
                                        <p:cTn id="9" dur="1000" tmFilter="0, 0; .2, .5; .8, .5; 1, 0"/>
                                        <p:tgtEl>
                                          <p:spTgt spid="7"/>
                                        </p:tgtEl>
                                      </p:cBhvr>
                                    </p:animEffect>
                                    <p:animScale>
                                      <p:cBhvr>
                                        <p:cTn id="10" dur="500" autoRev="1" fill="hold"/>
                                        <p:tgtEl>
                                          <p:spTgt spid="7"/>
                                        </p:tgtEl>
                                      </p:cBhvr>
                                      <p:by x="105000" y="105000"/>
                                    </p:animScale>
                                  </p:childTnLst>
                                </p:cTn>
                              </p:par>
                              <p:par>
                                <p:cTn id="11" presetID="26" presetClass="emph" presetSubtype="0" fill="hold" grpId="0" nodeType="withEffect">
                                  <p:stCondLst>
                                    <p:cond delay="750"/>
                                  </p:stCondLst>
                                  <p:iterate type="lt">
                                    <p:tmPct val="10000"/>
                                  </p:iterate>
                                  <p:childTnLst>
                                    <p:animEffect transition="out" filter="fade">
                                      <p:cBhvr>
                                        <p:cTn id="12" dur="1500" tmFilter="0, 0; .2, .5; .8, .5; 1, 0"/>
                                        <p:tgtEl>
                                          <p:spTgt spid="8"/>
                                        </p:tgtEl>
                                      </p:cBhvr>
                                    </p:animEffect>
                                    <p:animScale>
                                      <p:cBhvr>
                                        <p:cTn id="13" dur="750" autoRev="1" fill="hold"/>
                                        <p:tgtEl>
                                          <p:spTgt spid="8"/>
                                        </p:tgtEl>
                                      </p:cBhvr>
                                      <p:by x="105000" y="105000"/>
                                    </p:animScale>
                                  </p:childTnLst>
                                </p:cTn>
                              </p:par>
                              <p:par>
                                <p:cTn id="14" presetID="26" presetClass="emph" presetSubtype="0" fill="hold" grpId="0" nodeType="withEffect">
                                  <p:stCondLst>
                                    <p:cond delay="1000"/>
                                  </p:stCondLst>
                                  <p:iterate type="lt">
                                    <p:tmPct val="10000"/>
                                  </p:iterate>
                                  <p:childTnLst>
                                    <p:animEffect transition="out" filter="fade">
                                      <p:cBhvr>
                                        <p:cTn id="15" dur="2000" tmFilter="0, 0; .2, .5; .8, .5; 1, 0"/>
                                        <p:tgtEl>
                                          <p:spTgt spid="9"/>
                                        </p:tgtEl>
                                      </p:cBhvr>
                                    </p:animEffect>
                                    <p:animScale>
                                      <p:cBhvr>
                                        <p:cTn id="16" dur="1000" autoRev="1" fill="hold"/>
                                        <p:tgtEl>
                                          <p:spTgt spid="9"/>
                                        </p:tgtEl>
                                      </p:cBhvr>
                                      <p:by x="105000" y="105000"/>
                                    </p:animScale>
                                  </p:childTnLst>
                                </p:cTn>
                              </p:par>
                              <p:par>
                                <p:cTn id="17" presetID="26" presetClass="emph" presetSubtype="0" fill="hold" grpId="0" nodeType="withEffect">
                                  <p:stCondLst>
                                    <p:cond delay="1250"/>
                                  </p:stCondLst>
                                  <p:iterate type="lt">
                                    <p:tmPct val="10000"/>
                                  </p:iterate>
                                  <p:childTnLst>
                                    <p:animEffect transition="out" filter="fade">
                                      <p:cBhvr>
                                        <p:cTn id="18" dur="2500" tmFilter="0, 0; .2, .5; .8, .5; 1, 0"/>
                                        <p:tgtEl>
                                          <p:spTgt spid="10"/>
                                        </p:tgtEl>
                                      </p:cBhvr>
                                    </p:animEffect>
                                    <p:animScale>
                                      <p:cBhvr>
                                        <p:cTn id="19" dur="1250" autoRev="1" fill="hold"/>
                                        <p:tgtEl>
                                          <p:spTgt spid="10"/>
                                        </p:tgtEl>
                                      </p:cBhvr>
                                      <p:by x="105000" y="105000"/>
                                    </p:animScale>
                                  </p:childTnLst>
                                </p:cTn>
                              </p:par>
                            </p:childTnLst>
                          </p:cTn>
                        </p:par>
                        <p:par>
                          <p:cTn id="20" fill="hold">
                            <p:stCondLst>
                              <p:cond delay="4250"/>
                            </p:stCondLst>
                            <p:childTnLst>
                              <p:par>
                                <p:cTn id="21" presetID="10" presetClass="entr" presetSubtype="0"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par>
                          <p:cTn id="24" fill="hold">
                            <p:stCondLst>
                              <p:cond delay="475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par>
                          <p:cTn id="28" fill="hold">
                            <p:stCondLst>
                              <p:cond delay="5250"/>
                            </p:stCondLst>
                            <p:childTnLst>
                              <p:par>
                                <p:cTn id="29" presetID="1" presetClass="entr" presetSubtype="0" fill="hold" nodeType="afterEffect">
                                  <p:stCondLst>
                                    <p:cond delay="0"/>
                                  </p:stCondLst>
                                  <p:childTnLst>
                                    <p:set>
                                      <p:cBhvr>
                                        <p:cTn id="30" dur="1" fill="hold">
                                          <p:stCondLst>
                                            <p:cond delay="499"/>
                                          </p:stCondLst>
                                        </p:cTn>
                                        <p:tgtEl>
                                          <p:spTgt spid="15"/>
                                        </p:tgtEl>
                                        <p:attrNameLst>
                                          <p:attrName>style.visibility</p:attrName>
                                        </p:attrNameLst>
                                      </p:cBhvr>
                                      <p:to>
                                        <p:strVal val="visible"/>
                                      </p:to>
                                    </p:set>
                                  </p:childTnLst>
                                </p:cTn>
                              </p:par>
                            </p:childTnLst>
                          </p:cTn>
                        </p:par>
                        <p:par>
                          <p:cTn id="31" fill="hold">
                            <p:stCondLst>
                              <p:cond delay="5750"/>
                            </p:stCondLst>
                            <p:childTnLst>
                              <p:par>
                                <p:cTn id="32" presetID="10"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1" nodeType="clickEffect">
                                  <p:stCondLst>
                                    <p:cond delay="0"/>
                                  </p:stCondLst>
                                  <p:childTnLst>
                                    <p:animEffect transition="out" filter="fade">
                                      <p:cBhvr>
                                        <p:cTn id="38" dur="100" tmFilter="0, 0; .2, .5; .8, .5; 1, 0"/>
                                        <p:tgtEl>
                                          <p:spTgt spid="14"/>
                                        </p:tgtEl>
                                      </p:cBhvr>
                                    </p:animEffect>
                                    <p:animScale>
                                      <p:cBhvr>
                                        <p:cTn id="39" dur="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4" grpId="0" animBg="1"/>
      <p:bldP spid="14" grpId="1"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a:t>
            </a:r>
            <a:r>
              <a:rPr lang="vi-VN" sz="2800" b="1" dirty="0" smtClean="0">
                <a:solidFill>
                  <a:schemeClr val="bg1"/>
                </a:solidFill>
                <a:latin typeface="Times New Roman" panose="02020603050405020304" pitchFamily="18" charset="0"/>
                <a:cs typeface="Times New Roman" panose="02020603050405020304" pitchFamily="18" charset="0"/>
              </a:rPr>
              <a:t>ĐỀ TÀI</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1834572" y="1343499"/>
            <a:ext cx="8636025" cy="2383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94837" y="1391696"/>
            <a:ext cx="0" cy="49969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31" name="TextBox 30"/>
          <p:cNvSpPr txBox="1"/>
          <p:nvPr/>
        </p:nvSpPr>
        <p:spPr>
          <a:xfrm>
            <a:off x="2256557" y="1559772"/>
            <a:ext cx="821404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Quyền</a:t>
            </a:r>
            <a:r>
              <a:rPr lang="en-US" dirty="0" smtClean="0">
                <a:solidFill>
                  <a:schemeClr val="bg1"/>
                </a:solidFill>
                <a:latin typeface="Times New Roman" panose="02020603050405020304" pitchFamily="18" charset="0"/>
                <a:cs typeface="Times New Roman" panose="02020603050405020304" pitchFamily="18" charset="0"/>
              </a:rPr>
              <a:t> Admin</a:t>
            </a:r>
            <a:endParaRPr lang="vi-VN"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191747" y="2086584"/>
            <a:ext cx="8278850" cy="3766012"/>
          </a:xfrm>
          <a:prstGeom prst="rect">
            <a:avLst/>
          </a:prstGeom>
        </p:spPr>
      </p:pic>
    </p:spTree>
    <p:extLst>
      <p:ext uri="{BB962C8B-B14F-4D97-AF65-F5344CB8AC3E}">
        <p14:creationId xmlns:p14="http://schemas.microsoft.com/office/powerpoint/2010/main" val="37992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a:t>
            </a:r>
            <a:r>
              <a:rPr lang="vi-VN" sz="2800" b="1" dirty="0" smtClean="0">
                <a:solidFill>
                  <a:schemeClr val="bg1"/>
                </a:solidFill>
                <a:latin typeface="Times New Roman" panose="02020603050405020304" pitchFamily="18" charset="0"/>
                <a:cs typeface="Times New Roman" panose="02020603050405020304" pitchFamily="18" charset="0"/>
              </a:rPr>
              <a:t>ĐỀ TÀI</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1739924" y="1337506"/>
            <a:ext cx="7919422" cy="319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34572" y="1391696"/>
            <a:ext cx="0" cy="49969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31" name="TextBox 30"/>
          <p:cNvSpPr txBox="1"/>
          <p:nvPr/>
        </p:nvSpPr>
        <p:spPr>
          <a:xfrm>
            <a:off x="1739924" y="1549176"/>
            <a:ext cx="821404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Quyền</a:t>
            </a:r>
            <a:r>
              <a:rPr lang="en-US" dirty="0" smtClean="0">
                <a:solidFill>
                  <a:schemeClr val="bg1"/>
                </a:solidFill>
                <a:latin typeface="Times New Roman" panose="02020603050405020304" pitchFamily="18" charset="0"/>
                <a:cs typeface="Times New Roman" panose="02020603050405020304" pitchFamily="18" charset="0"/>
              </a:rPr>
              <a:t> Admin</a:t>
            </a:r>
            <a:endParaRPr lang="vi-VN"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292378" y="2086584"/>
            <a:ext cx="6682289" cy="3957137"/>
          </a:xfrm>
          <a:prstGeom prst="rect">
            <a:avLst/>
          </a:prstGeom>
        </p:spPr>
      </p:pic>
    </p:spTree>
    <p:extLst>
      <p:ext uri="{BB962C8B-B14F-4D97-AF65-F5344CB8AC3E}">
        <p14:creationId xmlns:p14="http://schemas.microsoft.com/office/powerpoint/2010/main" val="66405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a:t>
            </a:r>
            <a:r>
              <a:rPr lang="vi-VN" sz="2800" b="1" dirty="0" smtClean="0">
                <a:solidFill>
                  <a:schemeClr val="bg1"/>
                </a:solidFill>
                <a:latin typeface="Times New Roman" panose="02020603050405020304" pitchFamily="18" charset="0"/>
                <a:cs typeface="Times New Roman" panose="02020603050405020304" pitchFamily="18" charset="0"/>
              </a:rPr>
              <a:t>ĐỀ TÀI</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368462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6" name="TextBox 5"/>
          <p:cNvSpPr txBox="1"/>
          <p:nvPr/>
        </p:nvSpPr>
        <p:spPr>
          <a:xfrm>
            <a:off x="2609523" y="1507804"/>
            <a:ext cx="7982277" cy="369332"/>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Công cụ kết nối database : Mongo</a:t>
            </a:r>
            <a:endParaRPr lang="vi-VN"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609522" y="2433288"/>
            <a:ext cx="6925457" cy="2308324"/>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Giới thiệu Mongo:</a:t>
            </a:r>
          </a:p>
          <a:p>
            <a:pPr algn="just"/>
            <a:r>
              <a:rPr lang="vi-VN" dirty="0">
                <a:solidFill>
                  <a:schemeClr val="bg1"/>
                </a:solidFill>
                <a:latin typeface="Times New Roman" panose="02020603050405020304" pitchFamily="18" charset="0"/>
                <a:cs typeface="Times New Roman" panose="02020603050405020304" pitchFamily="18" charset="0"/>
              </a:rPr>
              <a:t>-MongoDB là một hệ quản trị cơ sở dữ liệu mã nguồn mở thuộc học NoSQL. Nó được thiết kế theo kiểu hướng đối tượng, các bảng trong MongoDB được cấu trúc rất linh hoạt, cho phép các dữ liệu lưu trữ trên bảng không cần tuân theo một cấu trúc nhất định nào cả (điều này rất thích hợp để làm big data</a:t>
            </a:r>
            <a:r>
              <a:rPr lang="vi-VN" dirty="0" smtClean="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a:p>
            <a:pPr algn="just"/>
            <a:r>
              <a:rPr lang="vi-VN" dirty="0">
                <a:solidFill>
                  <a:schemeClr val="bg1"/>
                </a:solidFill>
                <a:latin typeface="Times New Roman" panose="02020603050405020304" pitchFamily="18" charset="0"/>
                <a:cs typeface="Times New Roman" panose="02020603050405020304" pitchFamily="18" charset="0"/>
              </a:rPr>
              <a:t>-MongoDB lưu trữ dữ liệu theo hướng tài liệu (document), các dữ liệu được lưu trữ trong document kiểu JSON nên truy vấn sẽ rất nhanh.</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609522" y="1993244"/>
            <a:ext cx="7982277" cy="646331"/>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Công cụ kết nối database khác  : Robo3T</a:t>
            </a:r>
          </a:p>
          <a:p>
            <a:pPr marL="285750" indent="-285750" algn="just">
              <a:buFont typeface="Arial" panose="020B0604020202020204" pitchFamily="34" charset="0"/>
              <a:buChar char="•"/>
            </a:pPr>
            <a:endParaRPr lang="vi-V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37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a:t>
            </a:r>
            <a:r>
              <a:rPr lang="vi-VN" sz="2800" b="1" dirty="0" smtClean="0">
                <a:solidFill>
                  <a:schemeClr val="bg1"/>
                </a:solidFill>
                <a:latin typeface="Times New Roman" panose="02020603050405020304" pitchFamily="18" charset="0"/>
                <a:cs typeface="Times New Roman" panose="02020603050405020304" pitchFamily="18" charset="0"/>
              </a:rPr>
              <a:t>ĐỀ TÀI</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438400" y="1361513"/>
            <a:ext cx="9525" cy="46836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31" name="TextBox 30"/>
          <p:cNvSpPr txBox="1"/>
          <p:nvPr/>
        </p:nvSpPr>
        <p:spPr>
          <a:xfrm>
            <a:off x="2569657" y="1591751"/>
            <a:ext cx="8214040" cy="4524315"/>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Ưu</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điểm</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của</a:t>
            </a:r>
            <a:r>
              <a:rPr lang="en-US" dirty="0" smtClean="0">
                <a:solidFill>
                  <a:schemeClr val="bg1"/>
                </a:solidFill>
                <a:latin typeface="Times New Roman" panose="02020603050405020304" pitchFamily="18" charset="0"/>
                <a:cs typeface="Times New Roman" panose="02020603050405020304" pitchFamily="18" charset="0"/>
              </a:rPr>
              <a:t> Mongo</a:t>
            </a:r>
          </a:p>
          <a:p>
            <a:pPr marL="342900" indent="-342900">
              <a:buFont typeface="+mj-lt"/>
              <a:buAutoNum type="arabicPeriod"/>
            </a:pPr>
            <a:r>
              <a:rPr lang="vi-VN" dirty="0">
                <a:solidFill>
                  <a:schemeClr val="bg1"/>
                </a:solidFill>
                <a:latin typeface="Times New Roman" panose="02020603050405020304" pitchFamily="18" charset="0"/>
                <a:cs typeface="Times New Roman" panose="02020603050405020304" pitchFamily="18" charset="0"/>
              </a:rPr>
              <a:t>Schema linh hoạt: Do MongoDB sử dụng lưu trữ dữ liệu dưới dạng Document JSON nên mỗi một collection sẽ các các kích cỡ và các document khác nhau.</a:t>
            </a:r>
          </a:p>
          <a:p>
            <a:pPr marL="342900" indent="-342900">
              <a:buFont typeface="+mj-lt"/>
              <a:buAutoNum type="arabicPeriod"/>
            </a:pPr>
            <a:r>
              <a:rPr lang="vi-VN" dirty="0">
                <a:solidFill>
                  <a:schemeClr val="bg1"/>
                </a:solidFill>
                <a:latin typeface="Times New Roman" panose="02020603050405020304" pitchFamily="18" charset="0"/>
                <a:cs typeface="Times New Roman" panose="02020603050405020304" pitchFamily="18" charset="0"/>
              </a:rPr>
              <a:t>Cấu trúc đối tượng rõ ràng: Tuy rằng cấu trúc của dữ liệu là linh hoạt nhưng đối tượng của nó được xác định rất rõ ràng. Sử dụng bộ nhớ nội tại, nên truy vấn sẽ rất nhanh.</a:t>
            </a:r>
          </a:p>
          <a:p>
            <a:pPr marL="342900" indent="-342900">
              <a:buFont typeface="+mj-lt"/>
              <a:buAutoNum type="arabicPeriod"/>
            </a:pPr>
            <a:r>
              <a:rPr lang="vi-VN" dirty="0">
                <a:solidFill>
                  <a:schemeClr val="bg1"/>
                </a:solidFill>
                <a:latin typeface="Times New Roman" panose="02020603050405020304" pitchFamily="18" charset="0"/>
                <a:cs typeface="Times New Roman" panose="02020603050405020304" pitchFamily="18" charset="0"/>
              </a:rPr>
              <a:t>MongoDB rất dễ mở rộng.</a:t>
            </a:r>
          </a:p>
          <a:p>
            <a:pPr marL="342900" indent="-342900">
              <a:buFont typeface="+mj-lt"/>
              <a:buAutoNum type="arabicPeriod"/>
            </a:pPr>
            <a:r>
              <a:rPr lang="vi-VN" dirty="0">
                <a:solidFill>
                  <a:schemeClr val="bg1"/>
                </a:solidFill>
                <a:latin typeface="Times New Roman" panose="02020603050405020304" pitchFamily="18" charset="0"/>
                <a:cs typeface="Times New Roman" panose="02020603050405020304" pitchFamily="18" charset="0"/>
              </a:rPr>
              <a:t>Không có các join: Điều này cũng góp phần tạo nên tốc độ truy vấn cực nhanh trên mongoDB.</a:t>
            </a:r>
          </a:p>
          <a:p>
            <a:pPr marL="342900" indent="-342900">
              <a:buFont typeface="+mj-lt"/>
              <a:buAutoNum type="arabicPeriod"/>
            </a:pPr>
            <a:r>
              <a:rPr lang="vi-VN" dirty="0">
                <a:solidFill>
                  <a:schemeClr val="bg1"/>
                </a:solidFill>
                <a:latin typeface="Times New Roman" panose="02020603050405020304" pitchFamily="18" charset="0"/>
                <a:cs typeface="Times New Roman" panose="02020603050405020304" pitchFamily="18" charset="0"/>
              </a:rPr>
              <a:t>MongoDB phù hợp cho các ứng dụng realtime</a:t>
            </a:r>
            <a:r>
              <a:rPr lang="vi-VN" dirty="0" smtClean="0">
                <a:solidFill>
                  <a:schemeClr val="bg1"/>
                </a:solidFill>
                <a:latin typeface="Times New Roman" panose="02020603050405020304" pitchFamily="18" charset="0"/>
                <a:cs typeface="Times New Roman" panose="02020603050405020304" pitchFamily="18" charset="0"/>
              </a:rPr>
              <a:t>.</a:t>
            </a:r>
          </a:p>
          <a:p>
            <a:pPr marL="342900" indent="-342900">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Hiệu suất mạnh.</a:t>
            </a:r>
          </a:p>
          <a:p>
            <a:pPr marL="342900" indent="-342900">
              <a:buFont typeface="+mj-lt"/>
              <a:buAutoNum type="arabicPeriod"/>
            </a:pPr>
            <a:r>
              <a:rPr lang="vi-VN" dirty="0">
                <a:solidFill>
                  <a:schemeClr val="bg1"/>
                </a:solidFill>
                <a:latin typeface="Times New Roman" panose="02020603050405020304" pitchFamily="18" charset="0"/>
                <a:cs typeface="Times New Roman" panose="02020603050405020304" pitchFamily="18" charset="0"/>
              </a:rPr>
              <a:t>Dữ liệu trong MongoDB không có sự ràng buộc lẫn nhau, không có join như trong RDBMS nên khi insert, xóa hay update nó không cần phải mất thời gian kiểm tra xem có thỏa mãn các ràng buộc dữ liệu như trong RDBMS.</a:t>
            </a:r>
            <a:endParaRPr lang="vi-VN"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Hạn chế duy nhất của Mongo chính là không có ràng buộc CSDL như RDBMS và hao tốn nhiều tài nguyên</a:t>
            </a:r>
          </a:p>
        </p:txBody>
      </p:sp>
    </p:spTree>
    <p:extLst>
      <p:ext uri="{BB962C8B-B14F-4D97-AF65-F5344CB8AC3E}">
        <p14:creationId xmlns:p14="http://schemas.microsoft.com/office/powerpoint/2010/main" val="359897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434396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31" name="TextBox 30"/>
          <p:cNvSpPr txBox="1"/>
          <p:nvPr/>
        </p:nvSpPr>
        <p:spPr>
          <a:xfrm>
            <a:off x="2569657" y="1591751"/>
            <a:ext cx="8214040" cy="923330"/>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Laravel là một PHP Framework mã nguồn mở và miễn phí, được phát triển bởi Taylor Otwell và nhắm mục tiêu hỗ trợ phát triển các ứng dụng web theo cấu trúc model- view- controller (MVC)</a:t>
            </a:r>
            <a:endParaRPr lang="vi-VN" dirty="0" smtClean="0">
              <a:solidFill>
                <a:schemeClr val="bg1"/>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2528721" y="2576090"/>
            <a:ext cx="7982277" cy="1477328"/>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Là </a:t>
            </a:r>
            <a:r>
              <a:rPr lang="vi-VN" dirty="0">
                <a:solidFill>
                  <a:schemeClr val="bg1"/>
                </a:solidFill>
                <a:latin typeface="Times New Roman" panose="02020603050405020304" pitchFamily="18" charset="0"/>
                <a:cs typeface="Times New Roman" panose="02020603050405020304" pitchFamily="18" charset="0"/>
              </a:rPr>
              <a:t>một thư viện các lớp đã được xây dựng hoàn chỉnh, bộ khung để phát triển các Phần mềm ứng </a:t>
            </a:r>
            <a:r>
              <a:rPr lang="vi-VN" dirty="0" smtClean="0">
                <a:solidFill>
                  <a:schemeClr val="bg1"/>
                </a:solidFill>
                <a:latin typeface="Times New Roman" panose="02020603050405020304" pitchFamily="18" charset="0"/>
                <a:cs typeface="Times New Roman" panose="02020603050405020304" pitchFamily="18" charset="0"/>
              </a:rPr>
              <a:t>dụng giúp các </a:t>
            </a:r>
            <a:r>
              <a:rPr lang="vi-VN" dirty="0">
                <a:solidFill>
                  <a:schemeClr val="bg1"/>
                </a:solidFill>
                <a:latin typeface="Times New Roman" panose="02020603050405020304" pitchFamily="18" charset="0"/>
                <a:cs typeface="Times New Roman" panose="02020603050405020304" pitchFamily="18" charset="0"/>
              </a:rPr>
              <a:t>lập trình </a:t>
            </a:r>
            <a:r>
              <a:rPr lang="vi-VN" dirty="0" smtClean="0">
                <a:solidFill>
                  <a:schemeClr val="bg1"/>
                </a:solidFill>
                <a:latin typeface="Times New Roman" panose="02020603050405020304" pitchFamily="18" charset="0"/>
                <a:cs typeface="Times New Roman" panose="02020603050405020304" pitchFamily="18" charset="0"/>
              </a:rPr>
              <a:t>viênkhông phải mất </a:t>
            </a:r>
            <a:r>
              <a:rPr lang="vi-VN" dirty="0">
                <a:solidFill>
                  <a:schemeClr val="bg1"/>
                </a:solidFill>
                <a:latin typeface="Times New Roman" panose="02020603050405020304" pitchFamily="18" charset="0"/>
                <a:cs typeface="Times New Roman" panose="02020603050405020304" pitchFamily="18" charset="0"/>
              </a:rPr>
              <a:t>nhiều thời gian để tự thiết kế trước khi dùng. Do vậy, người lập trình viên chỉ cần tìm hiểu và khai thác </a:t>
            </a:r>
            <a:r>
              <a:rPr lang="vi-VN" dirty="0" smtClean="0">
                <a:solidFill>
                  <a:schemeClr val="bg1"/>
                </a:solidFill>
                <a:latin typeface="Times New Roman" panose="02020603050405020304" pitchFamily="18" charset="0"/>
                <a:cs typeface="Times New Roman" panose="02020603050405020304" pitchFamily="18" charset="0"/>
              </a:rPr>
              <a:t>các khung có sẵn này </a:t>
            </a:r>
            <a:r>
              <a:rPr lang="vi-VN" dirty="0">
                <a:solidFill>
                  <a:schemeClr val="bg1"/>
                </a:solidFill>
                <a:latin typeface="Times New Roman" panose="02020603050405020304" pitchFamily="18" charset="0"/>
                <a:cs typeface="Times New Roman" panose="02020603050405020304" pitchFamily="18" charset="0"/>
              </a:rPr>
              <a:t>rồi thực hiện để gắn kết chúng lại với nhau, tạo ra sản phẩm.</a:t>
            </a:r>
          </a:p>
        </p:txBody>
      </p:sp>
      <p:sp>
        <p:nvSpPr>
          <p:cNvPr id="38" name="TextBox 37"/>
          <p:cNvSpPr txBox="1"/>
          <p:nvPr/>
        </p:nvSpPr>
        <p:spPr>
          <a:xfrm>
            <a:off x="2528722" y="3976318"/>
            <a:ext cx="6925457" cy="1754326"/>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Ưu điểm</a:t>
            </a:r>
          </a:p>
          <a:p>
            <a:pPr marL="342900"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Dễ cài đặt , dễ sử dụng</a:t>
            </a:r>
          </a:p>
          <a:p>
            <a:pPr marL="342900"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Cấu trúc MVC </a:t>
            </a:r>
          </a:p>
          <a:p>
            <a:pPr marL="342900"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Có các tính năng dựng sẵn</a:t>
            </a:r>
          </a:p>
          <a:p>
            <a:pPr marL="342900"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Công cụ tiện ích như Blade template</a:t>
            </a:r>
          </a:p>
          <a:p>
            <a:pPr marL="342900"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Cộng đồng sử dụng lớn , hỗ trợ mạnh mẽ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2191747" y="868476"/>
            <a:ext cx="8120653"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C</a:t>
            </a:r>
            <a:r>
              <a:rPr lang="vi-VN" sz="2800" b="1" dirty="0" smtClean="0">
                <a:solidFill>
                  <a:schemeClr val="bg1"/>
                </a:solidFill>
                <a:latin typeface="Times New Roman" panose="02020603050405020304" pitchFamily="18" charset="0"/>
                <a:cs typeface="Times New Roman" panose="02020603050405020304" pitchFamily="18" charset="0"/>
              </a:rPr>
              <a:t>ÔNG NGHỆ LIÊN QUAN:Laravel</a:t>
            </a:r>
            <a:endParaRPr lang="vi-VN" sz="20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05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barn(inVertical)">
                                      <p:cBhvr>
                                        <p:cTn id="25" dur="500"/>
                                        <p:tgtEl>
                                          <p:spTgt spid="38"/>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8"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8069853"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C</a:t>
            </a:r>
            <a:r>
              <a:rPr lang="vi-VN" sz="2800" b="1" dirty="0" smtClean="0">
                <a:solidFill>
                  <a:schemeClr val="bg1"/>
                </a:solidFill>
                <a:latin typeface="Times New Roman" panose="02020603050405020304" pitchFamily="18" charset="0"/>
                <a:cs typeface="Times New Roman" panose="02020603050405020304" pitchFamily="18" charset="0"/>
              </a:rPr>
              <a:t>ÔNG NGHỆ LIÊN QUAN:Laravel</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38793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31" name="TextBox 30"/>
          <p:cNvSpPr txBox="1"/>
          <p:nvPr/>
        </p:nvSpPr>
        <p:spPr>
          <a:xfrm>
            <a:off x="2569657" y="1591751"/>
            <a:ext cx="8214040" cy="3970318"/>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Tại sao chọn Laravel</a:t>
            </a:r>
            <a:r>
              <a:rPr lang="vi-VN" dirty="0" smtClean="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 Được thừa hưởng những ưu điểm và thế mạnh của các framework khác</a:t>
            </a:r>
            <a:r>
              <a:rPr lang="vi-VN" dirty="0" smtClean="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 Có số lượng người sử dụng nhiều </a:t>
            </a:r>
            <a:r>
              <a:rPr lang="vi-VN" dirty="0" smtClean="0">
                <a:solidFill>
                  <a:schemeClr val="bg1"/>
                </a:solidFill>
                <a:latin typeface="Times New Roman" panose="02020603050405020304" pitchFamily="18" charset="0"/>
                <a:cs typeface="Times New Roman" panose="02020603050405020304" pitchFamily="18" charset="0"/>
              </a:rPr>
              <a:t>nhất</a:t>
            </a:r>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 Document rõ dàng, </a:t>
            </a:r>
            <a:r>
              <a:rPr lang="vi-VN" dirty="0" smtClean="0">
                <a:solidFill>
                  <a:schemeClr val="bg1"/>
                </a:solidFill>
                <a:latin typeface="Times New Roman" panose="02020603050405020304" pitchFamily="18" charset="0"/>
                <a:cs typeface="Times New Roman" panose="02020603050405020304" pitchFamily="18" charset="0"/>
              </a:rPr>
              <a:t>dễ cài đặt ,dễ học</a:t>
            </a:r>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 Autoload theo namespace</a:t>
            </a:r>
            <a:r>
              <a:rPr lang="vi-VN" dirty="0" smtClean="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 Sử dụng mô hình ORM rất đơn giản khi thao tác với </a:t>
            </a:r>
            <a:r>
              <a:rPr lang="vi-VN" dirty="0" smtClean="0">
                <a:solidFill>
                  <a:schemeClr val="bg1"/>
                </a:solidFill>
                <a:latin typeface="Times New Roman" panose="02020603050405020304" pitchFamily="18" charset="0"/>
                <a:cs typeface="Times New Roman" panose="02020603050405020304" pitchFamily="18" charset="0"/>
              </a:rPr>
              <a:t>DB</a:t>
            </a:r>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 Các lệnh tương tác với cơ sở dữ liệu cực kỳ ngắn gọn và thân thiện</a:t>
            </a:r>
            <a:r>
              <a:rPr lang="vi-VN" dirty="0" smtClean="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 Việc quản lý layout thật sự giản đơn với Balade Templating </a:t>
            </a:r>
            <a:r>
              <a:rPr lang="vi-VN" dirty="0" smtClean="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 Dễ dàng tích hợp các thư viện khác vào dự án, và được quản lý với </a:t>
            </a:r>
            <a:r>
              <a:rPr lang="vi-VN" dirty="0" smtClean="0">
                <a:solidFill>
                  <a:schemeClr val="bg1"/>
                </a:solidFill>
                <a:latin typeface="Times New Roman" panose="02020603050405020304" pitchFamily="18" charset="0"/>
                <a:cs typeface="Times New Roman" panose="02020603050405020304" pitchFamily="18" charset="0"/>
              </a:rPr>
              <a:t>Composer</a:t>
            </a:r>
            <a:endParaRPr lang="vi-VN" dirty="0">
              <a:solidFill>
                <a:schemeClr val="bg1"/>
              </a:solidFill>
              <a:latin typeface="Times New Roman" panose="02020603050405020304" pitchFamily="18" charset="0"/>
              <a:cs typeface="Times New Roman" panose="02020603050405020304" pitchFamily="18" charset="0"/>
            </a:endParaRPr>
          </a:p>
          <a:p>
            <a:r>
              <a:rPr lang="vi-VN" dirty="0">
                <a:solidFill>
                  <a:schemeClr val="bg1"/>
                </a:solidFill>
                <a:latin typeface="Times New Roman" panose="02020603050405020304" pitchFamily="18" charset="0"/>
                <a:cs typeface="Times New Roman" panose="02020603050405020304" pitchFamily="18" charset="0"/>
              </a:rPr>
              <a:t>– Phần route rất </a:t>
            </a:r>
            <a:r>
              <a:rPr lang="vi-VN" dirty="0" smtClean="0">
                <a:solidFill>
                  <a:schemeClr val="bg1"/>
                </a:solidFill>
                <a:latin typeface="Times New Roman" panose="02020603050405020304" pitchFamily="18" charset="0"/>
                <a:cs typeface="Times New Roman" panose="02020603050405020304" pitchFamily="18" charset="0"/>
              </a:rPr>
              <a:t>mạnh</a:t>
            </a:r>
            <a:endParaRPr lang="vi-VN" dirty="0">
              <a:solidFill>
                <a:schemeClr val="bg1"/>
              </a:solidFill>
              <a:latin typeface="Times New Roman" panose="02020603050405020304" pitchFamily="18" charset="0"/>
              <a:cs typeface="Times New Roman" panose="02020603050405020304" pitchFamily="18" charset="0"/>
            </a:endParaRPr>
          </a:p>
          <a:p>
            <a:endParaRPr lang="vi-VN" dirty="0" smtClean="0">
              <a:solidFill>
                <a:schemeClr val="bg1"/>
              </a:solidFill>
              <a:latin typeface="Times New Roman" panose="02020603050405020304" pitchFamily="18" charset="0"/>
              <a:cs typeface="Times New Roman" panose="02020603050405020304" pitchFamily="18" charset="0"/>
            </a:endParaRPr>
          </a:p>
          <a:p>
            <a:r>
              <a:rPr lang="vi-VN" dirty="0" smtClean="0">
                <a:solidFill>
                  <a:schemeClr val="bg1"/>
                </a:solidFill>
                <a:latin typeface="Times New Roman" panose="02020603050405020304" pitchFamily="18" charset="0"/>
                <a:cs typeface="Times New Roman" panose="02020603050405020304" pitchFamily="18" charset="0"/>
              </a:rPr>
              <a:t>Ưu nhược khi xây dựng web bán hàng , áp dụng thực tế</a:t>
            </a:r>
          </a:p>
          <a:p>
            <a:r>
              <a:rPr lang="vi-VN" dirty="0" smtClean="0">
                <a:solidFill>
                  <a:schemeClr val="bg1"/>
                </a:solidFill>
                <a:latin typeface="Times New Roman" panose="02020603050405020304" pitchFamily="18" charset="0"/>
                <a:cs typeface="Times New Roman" panose="02020603050405020304" pitchFamily="18" charset="0"/>
              </a:rPr>
              <a:t>Các mo dun sử dụng : express , ejs</a:t>
            </a:r>
          </a:p>
          <a:p>
            <a:endParaRPr lang="vi-VN"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04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NODE.JS</a:t>
            </a:r>
            <a:r>
              <a:rPr lang="vi-VN" sz="2800" b="1" dirty="0" smtClean="0">
                <a:solidFill>
                  <a:schemeClr val="bg1"/>
                </a:solidFill>
                <a:latin typeface="Times New Roman" panose="02020603050405020304" pitchFamily="18" charset="0"/>
                <a:cs typeface="Times New Roman" panose="02020603050405020304" pitchFamily="18" charset="0"/>
              </a:rPr>
              <a:t>:</a:t>
            </a:r>
            <a:r>
              <a:rPr lang="en-US" sz="28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T</a:t>
            </a:r>
            <a:r>
              <a:rPr lang="en-US" sz="2000" b="1" dirty="0" err="1" smtClean="0">
                <a:solidFill>
                  <a:schemeClr val="bg1"/>
                </a:solidFill>
                <a:latin typeface="Times New Roman" panose="02020603050405020304" pitchFamily="18" charset="0"/>
                <a:cs typeface="Times New Roman" panose="02020603050405020304" pitchFamily="18" charset="0"/>
              </a:rPr>
              <a:t>ổng</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quan</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434396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31" name="TextBox 30"/>
          <p:cNvSpPr txBox="1"/>
          <p:nvPr/>
        </p:nvSpPr>
        <p:spPr>
          <a:xfrm>
            <a:off x="2569657" y="1591751"/>
            <a:ext cx="8214040" cy="646331"/>
          </a:xfrm>
          <a:prstGeom prst="rect">
            <a:avLst/>
          </a:prstGeom>
          <a:noFill/>
        </p:spPr>
        <p:txBody>
          <a:bodyPr wrap="square" rtlCol="0">
            <a:spAutoFit/>
          </a:bodyPr>
          <a:lstStyle/>
          <a:p>
            <a:pPr marL="285750" indent="-285750">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Node.js được tạo bởi Ryan Dahl từ năm 2009</a:t>
            </a:r>
            <a:r>
              <a:rPr lang="en-US" dirty="0" smtClean="0">
                <a:solidFill>
                  <a:schemeClr val="bg1"/>
                </a:solidFill>
                <a:latin typeface="Times New Roman" panose="02020603050405020304" pitchFamily="18" charset="0"/>
                <a:cs typeface="Times New Roman" panose="02020603050405020304" pitchFamily="18" charset="0"/>
              </a:rPr>
              <a:t>,</a:t>
            </a:r>
            <a:r>
              <a:rPr lang="vi-VN" dirty="0" smtClean="0">
                <a:solidFill>
                  <a:schemeClr val="bg1"/>
                </a:solidFill>
                <a:latin typeface="Times New Roman" panose="02020603050405020304" pitchFamily="18" charset="0"/>
                <a:cs typeface="Times New Roman" panose="02020603050405020304" pitchFamily="18" charset="0"/>
              </a:rPr>
              <a:t> là một </a:t>
            </a:r>
            <a:r>
              <a:rPr lang="en-US" dirty="0" err="1" smtClean="0">
                <a:solidFill>
                  <a:schemeClr val="bg1"/>
                </a:solidFill>
                <a:latin typeface="Times New Roman" panose="02020603050405020304" pitchFamily="18" charset="0"/>
                <a:cs typeface="Times New Roman" panose="02020603050405020304" pitchFamily="18" charset="0"/>
              </a:rPr>
              <a:t>hê</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thống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phần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mềm</a:t>
            </a:r>
            <a:r>
              <a:rPr lang="vi-VN" dirty="0" smtClean="0">
                <a:solidFill>
                  <a:schemeClr val="bg1"/>
                </a:solidFill>
                <a:latin typeface="Times New Roman" panose="02020603050405020304" pitchFamily="18" charset="0"/>
                <a:cs typeface="Times New Roman" panose="02020603050405020304" pitchFamily="18" charset="0"/>
              </a:rPr>
              <a:t> được thiết kế để viết các ứng dụng internet có khả năng mở rộng, đặc biệt là </a:t>
            </a:r>
            <a:r>
              <a:rPr lang="en-US" dirty="0" err="1" smtClean="0">
                <a:solidFill>
                  <a:schemeClr val="bg1"/>
                </a:solidFill>
                <a:latin typeface="Times New Roman" panose="02020603050405020304" pitchFamily="18" charset="0"/>
                <a:cs typeface="Times New Roman" panose="02020603050405020304" pitchFamily="18" charset="0"/>
              </a:rPr>
              <a:t>máy</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chu</a:t>
            </a:r>
            <a:r>
              <a:rPr lang="en-US" dirty="0" smtClean="0">
                <a:solidFill>
                  <a:schemeClr val="bg1"/>
                </a:solidFill>
                <a:latin typeface="Times New Roman" panose="02020603050405020304" pitchFamily="18" charset="0"/>
                <a:cs typeface="Times New Roman" panose="02020603050405020304" pitchFamily="18" charset="0"/>
              </a:rPr>
              <a:t>̉ web.</a:t>
            </a:r>
            <a:endParaRPr lang="vi-VN" dirty="0" smtClean="0">
              <a:solidFill>
                <a:schemeClr val="bg1"/>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2528723" y="2312169"/>
            <a:ext cx="7982277" cy="923330"/>
          </a:xfrm>
          <a:prstGeom prst="rect">
            <a:avLst/>
          </a:prstGeom>
          <a:noFill/>
        </p:spPr>
        <p:txBody>
          <a:bodyPr wrap="square" rtlCol="0">
            <a:spAutoFit/>
          </a:bodyPr>
          <a:lstStyle/>
          <a:p>
            <a:pPr marL="285750" indent="-285750" algn="just">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Node.js sử dụng Google V8 JavaScript engine để thực thi mã, và một tỷ lệ lớn các mô-đun cơ bản được viết bằng JavaScript. Các ứng dụng node.js thì được viết bằn JavaScript</a:t>
            </a:r>
            <a:r>
              <a:rPr lang="vi-VN" dirty="0" smtClean="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2528722" y="3210328"/>
            <a:ext cx="7982277" cy="646331"/>
          </a:xfrm>
          <a:prstGeom prst="rect">
            <a:avLst/>
          </a:prstGeom>
          <a:noFill/>
        </p:spPr>
        <p:txBody>
          <a:bodyPr wrap="square" rtlCol="0">
            <a:spAutoFit/>
          </a:bodyPr>
          <a:lstStyle/>
          <a:p>
            <a:pPr marL="285750" indent="-285750" algn="just">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Node.js cung cấp kiến trúc hướng sự kiện (event-driven) và non-blocking I/O API, tối ưu hóa thông lượng của ứng dụng và có khả năng mở rộng cao</a:t>
            </a:r>
            <a:r>
              <a:rPr lang="en-US" dirty="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p:txBody>
      </p:sp>
      <p:sp>
        <p:nvSpPr>
          <p:cNvPr id="37" name="Rectangle 36"/>
          <p:cNvSpPr/>
          <p:nvPr/>
        </p:nvSpPr>
        <p:spPr>
          <a:xfrm>
            <a:off x="2528722" y="4899648"/>
            <a:ext cx="8182756" cy="646331"/>
          </a:xfrm>
          <a:prstGeom prst="rect">
            <a:avLst/>
          </a:prstGeom>
        </p:spPr>
        <p:txBody>
          <a:bodyPr wrap="square">
            <a:spAutoFit/>
          </a:bodyPr>
          <a:lstStyle/>
          <a:p>
            <a:pPr marL="285750" indent="-285750">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Mọi hàm trong Node.js là không đồng bộ (asynchronous). Do đó, các tác vụ đều được xử lý và thực thi ở chế độ nền (background processing</a:t>
            </a:r>
            <a:r>
              <a:rPr lang="vi-VN" dirty="0" smtClean="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2528722" y="3976318"/>
            <a:ext cx="6925457" cy="923330"/>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Node.js chứa một thư viện built-in cho phép các ứng dụng hoạt động như một Webserver mà không cần phần mềm như Nginx, Apache HTTP Server hoặc IIS.</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85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barn(inVertical)">
                                      <p:cBhvr>
                                        <p:cTn id="33" dur="500"/>
                                        <p:tgtEl>
                                          <p:spTgt spid="38"/>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circle(in)">
                                      <p:cBhvr>
                                        <p:cTn id="38"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P spid="32" grpId="0"/>
      <p:bldP spid="36" grpId="0"/>
      <p:bldP spid="37" grpId="0"/>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08223" y="875153"/>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NODE.JS</a:t>
            </a:r>
            <a:r>
              <a:rPr lang="vi-VN" sz="2800" b="1" dirty="0" smtClean="0">
                <a:solidFill>
                  <a:schemeClr val="bg1"/>
                </a:solidFill>
                <a:latin typeface="Times New Roman" panose="02020603050405020304" pitchFamily="18" charset="0"/>
                <a:cs typeface="Times New Roman" panose="02020603050405020304" pitchFamily="18" charset="0"/>
              </a:rPr>
              <a:t>:</a:t>
            </a:r>
            <a:r>
              <a:rPr lang="en-US" sz="28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T</a:t>
            </a:r>
            <a:r>
              <a:rPr lang="en-US" sz="2000" b="1" dirty="0" err="1" smtClean="0">
                <a:solidFill>
                  <a:schemeClr val="bg1"/>
                </a:solidFill>
                <a:latin typeface="Times New Roman" panose="02020603050405020304" pitchFamily="18" charset="0"/>
                <a:cs typeface="Times New Roman" panose="02020603050405020304" pitchFamily="18" charset="0"/>
              </a:rPr>
              <a:t>ổng</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quan</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373770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51" y="-192080"/>
            <a:ext cx="1865586" cy="1865586"/>
          </a:xfrm>
          <a:prstGeom prst="rect">
            <a:avLst/>
          </a:prstGeom>
        </p:spPr>
      </p:pic>
      <p:sp>
        <p:nvSpPr>
          <p:cNvPr id="31" name="TextBox 30"/>
          <p:cNvSpPr txBox="1"/>
          <p:nvPr/>
        </p:nvSpPr>
        <p:spPr>
          <a:xfrm>
            <a:off x="2559391" y="1435232"/>
            <a:ext cx="8214040" cy="3416320"/>
          </a:xfrm>
          <a:prstGeom prst="rect">
            <a:avLst/>
          </a:prstGeom>
          <a:noFill/>
        </p:spPr>
        <p:txBody>
          <a:bodyPr wrap="square" rtlCol="0">
            <a:spAutoFit/>
          </a:bodyPr>
          <a:lstStyle/>
          <a:p>
            <a:pPr algn="just"/>
            <a:r>
              <a:rPr lang="en-US" dirty="0" err="1" smtClean="0">
                <a:solidFill>
                  <a:schemeClr val="bg1"/>
                </a:solidFill>
                <a:latin typeface="Times New Roman" panose="02020603050405020304" pitchFamily="18" charset="0"/>
                <a:cs typeface="Times New Roman" panose="02020603050405020304" pitchFamily="18" charset="0"/>
              </a:rPr>
              <a:t>Những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ứng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dụng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có</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nên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viết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bằng</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Nodejs</a:t>
            </a:r>
            <a:r>
              <a:rPr lang="en-US" dirty="0" smtClean="0">
                <a:solidFill>
                  <a:schemeClr val="bg1"/>
                </a:solidFill>
                <a:latin typeface="Times New Roman" panose="02020603050405020304" pitchFamily="18" charset="0"/>
                <a:cs typeface="Times New Roman" panose="02020603050405020304" pitchFamily="18" charset="0"/>
              </a:rPr>
              <a:t>:</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dirty="0" smtClean="0">
                <a:solidFill>
                  <a:srgbClr val="00B0F0"/>
                </a:solidFill>
                <a:latin typeface="Times New Roman" panose="02020603050405020304" pitchFamily="18" charset="0"/>
                <a:cs typeface="Times New Roman" panose="02020603050405020304" pitchFamily="18" charset="0"/>
              </a:rPr>
              <a:t>Websocket </a:t>
            </a:r>
            <a:r>
              <a:rPr lang="vi-VN" dirty="0">
                <a:solidFill>
                  <a:srgbClr val="00B0F0"/>
                </a:solidFill>
                <a:latin typeface="Times New Roman" panose="02020603050405020304" pitchFamily="18" charset="0"/>
                <a:cs typeface="Times New Roman" panose="02020603050405020304" pitchFamily="18" charset="0"/>
              </a:rPr>
              <a:t>server</a:t>
            </a:r>
            <a:r>
              <a:rPr lang="vi-VN" dirty="0">
                <a:solidFill>
                  <a:schemeClr val="bg1"/>
                </a:solidFill>
                <a:latin typeface="Times New Roman" panose="02020603050405020304" pitchFamily="18" charset="0"/>
                <a:cs typeface="Times New Roman" panose="02020603050405020304" pitchFamily="18" charset="0"/>
              </a:rPr>
              <a:t>: Các máy chủ web socket như là Online Chat, Game Server…</a:t>
            </a:r>
          </a:p>
          <a:p>
            <a:pPr marL="285750" indent="-285750" algn="just">
              <a:buFont typeface="Arial" panose="020B0604020202020204" pitchFamily="34" charset="0"/>
              <a:buChar char="•"/>
            </a:pPr>
            <a:r>
              <a:rPr lang="vi-VN" dirty="0">
                <a:solidFill>
                  <a:srgbClr val="00B0F0"/>
                </a:solidFill>
                <a:latin typeface="Times New Roman" panose="02020603050405020304" pitchFamily="18" charset="0"/>
                <a:cs typeface="Times New Roman" panose="02020603050405020304" pitchFamily="18" charset="0"/>
              </a:rPr>
              <a:t>Fast File Upload Client</a:t>
            </a:r>
            <a:r>
              <a:rPr lang="vi-VN" dirty="0">
                <a:solidFill>
                  <a:schemeClr val="bg1"/>
                </a:solidFill>
                <a:latin typeface="Times New Roman" panose="02020603050405020304" pitchFamily="18" charset="0"/>
                <a:cs typeface="Times New Roman" panose="02020603050405020304" pitchFamily="18" charset="0"/>
              </a:rPr>
              <a:t>: là các chương trình upload file tốc độ cao.</a:t>
            </a:r>
          </a:p>
          <a:p>
            <a:pPr marL="285750" indent="-285750" algn="just">
              <a:buFont typeface="Arial" panose="020B0604020202020204" pitchFamily="34" charset="0"/>
              <a:buChar char="•"/>
            </a:pPr>
            <a:r>
              <a:rPr lang="vi-VN" dirty="0">
                <a:solidFill>
                  <a:srgbClr val="00B0F0"/>
                </a:solidFill>
                <a:latin typeface="Times New Roman" panose="02020603050405020304" pitchFamily="18" charset="0"/>
                <a:cs typeface="Times New Roman" panose="02020603050405020304" pitchFamily="18" charset="0"/>
              </a:rPr>
              <a:t>Ad Server</a:t>
            </a:r>
            <a:r>
              <a:rPr lang="vi-VN" dirty="0">
                <a:solidFill>
                  <a:schemeClr val="bg1"/>
                </a:solidFill>
                <a:latin typeface="Times New Roman" panose="02020603050405020304" pitchFamily="18" charset="0"/>
                <a:cs typeface="Times New Roman" panose="02020603050405020304" pitchFamily="18" charset="0"/>
              </a:rPr>
              <a:t>: Các máy chủ quảng cáo.</a:t>
            </a:r>
          </a:p>
          <a:p>
            <a:pPr marL="285750" indent="-285750" algn="just">
              <a:buFont typeface="Arial" panose="020B0604020202020204" pitchFamily="34" charset="0"/>
              <a:buChar char="•"/>
            </a:pPr>
            <a:r>
              <a:rPr lang="vi-VN" dirty="0">
                <a:solidFill>
                  <a:srgbClr val="00B0F0"/>
                </a:solidFill>
                <a:latin typeface="Times New Roman" panose="02020603050405020304" pitchFamily="18" charset="0"/>
                <a:cs typeface="Times New Roman" panose="02020603050405020304" pitchFamily="18" charset="0"/>
              </a:rPr>
              <a:t>Cloud Services</a:t>
            </a:r>
            <a:r>
              <a:rPr lang="vi-VN" dirty="0">
                <a:solidFill>
                  <a:schemeClr val="bg1"/>
                </a:solidFill>
                <a:latin typeface="Times New Roman" panose="02020603050405020304" pitchFamily="18" charset="0"/>
                <a:cs typeface="Times New Roman" panose="02020603050405020304" pitchFamily="18" charset="0"/>
              </a:rPr>
              <a:t>: Các dịch vụ đám mây.</a:t>
            </a:r>
          </a:p>
          <a:p>
            <a:pPr marL="285750" indent="-285750" algn="just">
              <a:buFont typeface="Arial" panose="020B0604020202020204" pitchFamily="34" charset="0"/>
              <a:buChar char="•"/>
            </a:pPr>
            <a:r>
              <a:rPr lang="vi-VN" dirty="0">
                <a:solidFill>
                  <a:srgbClr val="00B0F0"/>
                </a:solidFill>
                <a:latin typeface="Times New Roman" panose="02020603050405020304" pitchFamily="18" charset="0"/>
                <a:cs typeface="Times New Roman" panose="02020603050405020304" pitchFamily="18" charset="0"/>
              </a:rPr>
              <a:t>RESTful API</a:t>
            </a:r>
            <a:r>
              <a:rPr lang="vi-VN" dirty="0">
                <a:solidFill>
                  <a:schemeClr val="bg1"/>
                </a:solidFill>
                <a:latin typeface="Times New Roman" panose="02020603050405020304" pitchFamily="18" charset="0"/>
                <a:cs typeface="Times New Roman" panose="02020603050405020304" pitchFamily="18" charset="0"/>
              </a:rPr>
              <a:t>: đây là những ứng dụng mà được sử dụng cho các ứng dụng khác thông qua API.</a:t>
            </a:r>
          </a:p>
          <a:p>
            <a:pPr marL="285750" indent="-285750" algn="just">
              <a:buFont typeface="Arial" panose="020B0604020202020204" pitchFamily="34" charset="0"/>
              <a:buChar char="•"/>
            </a:pPr>
            <a:r>
              <a:rPr lang="vi-VN" dirty="0">
                <a:solidFill>
                  <a:srgbClr val="00B0F0"/>
                </a:solidFill>
                <a:latin typeface="Times New Roman" panose="02020603050405020304" pitchFamily="18" charset="0"/>
                <a:cs typeface="Times New Roman" panose="02020603050405020304" pitchFamily="18" charset="0"/>
              </a:rPr>
              <a:t>Any Real-time Data Application</a:t>
            </a:r>
            <a:r>
              <a:rPr lang="vi-VN" dirty="0">
                <a:solidFill>
                  <a:schemeClr val="bg1"/>
                </a:solidFill>
                <a:latin typeface="Times New Roman" panose="02020603050405020304" pitchFamily="18" charset="0"/>
                <a:cs typeface="Times New Roman" panose="02020603050405020304" pitchFamily="18" charset="0"/>
              </a:rPr>
              <a:t>: bất kỳ một ứng dụng nào có yêu cầu về tốc độ thời gian thực. Micro Services: Ý tưởng của micro services là chia nhỏ một ứng dụng lớn thành các dịch vụ nhỏ và kết nối chúng lại với nhau. Nodejs có thể làm tốt điều này.</a:t>
            </a:r>
            <a:endParaRPr lang="vi-VN"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9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09152" y="877011"/>
            <a:ext cx="8071794" cy="800219"/>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NODE.JS</a:t>
            </a:r>
            <a:r>
              <a:rPr lang="vi-VN" sz="2800" b="1" dirty="0" smtClean="0">
                <a:solidFill>
                  <a:schemeClr val="bg1"/>
                </a:solidFill>
                <a:latin typeface="Times New Roman" panose="02020603050405020304" pitchFamily="18" charset="0"/>
                <a:cs typeface="Times New Roman" panose="02020603050405020304" pitchFamily="18" charset="0"/>
              </a:rPr>
              <a:t>:</a:t>
            </a:r>
            <a:r>
              <a:rPr lang="en-US" sz="2000" dirty="0" err="1">
                <a:solidFill>
                  <a:schemeClr val="bg1"/>
                </a:solidFill>
                <a:latin typeface="Times New Roman" panose="02020603050405020304" pitchFamily="18" charset="0"/>
                <a:cs typeface="Times New Roman" panose="02020603050405020304" pitchFamily="18" charset="0"/>
              </a:rPr>
              <a:t>Những</a:t>
            </a:r>
            <a:r>
              <a:rPr lang="en-US" sz="2000" dirty="0">
                <a:solidFill>
                  <a:schemeClr val="bg1"/>
                </a:solidFill>
                <a:latin typeface="Times New Roman" panose="02020603050405020304" pitchFamily="18" charset="0"/>
                <a:cs typeface="Times New Roman" panose="02020603050405020304" pitchFamily="18" charset="0"/>
              </a:rPr>
              <a:t> framework </a:t>
            </a:r>
            <a:r>
              <a:rPr lang="en-US" sz="2000" dirty="0" err="1">
                <a:solidFill>
                  <a:schemeClr val="bg1"/>
                </a:solidFill>
                <a:latin typeface="Times New Roman" panose="02020603050405020304" pitchFamily="18" charset="0"/>
                <a:cs typeface="Times New Roman" panose="02020603050405020304" pitchFamily="18" charset="0"/>
              </a:rPr>
              <a:t>phô</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biến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của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NodeJs</a:t>
            </a:r>
            <a:endParaRPr lang="en-US" sz="2000" dirty="0">
              <a:solidFill>
                <a:schemeClr val="bg1"/>
              </a:solidFill>
              <a:latin typeface="Times New Roman" panose="02020603050405020304" pitchFamily="18" charset="0"/>
              <a:cs typeface="Times New Roman" panose="02020603050405020304" pitchFamily="18" charset="0"/>
            </a:endParaRPr>
          </a:p>
          <a:p>
            <a:endParaRPr lang="vi-VN" dirty="0" smtClean="0">
              <a:solidFill>
                <a:schemeClr val="bg1"/>
              </a:solidFill>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470977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61218" y="1457605"/>
            <a:ext cx="8182756" cy="2400657"/>
          </a:xfrm>
          <a:prstGeom prst="rect">
            <a:avLst/>
          </a:prstGeom>
        </p:spPr>
        <p:txBody>
          <a:bodyPr wrap="square">
            <a:spAutoFit/>
          </a:bodyPr>
          <a:lstStyle/>
          <a:p>
            <a:pPr algn="just"/>
            <a:r>
              <a:rPr lang="vi-VN" sz="2400" b="1" dirty="0" smtClean="0">
                <a:solidFill>
                  <a:srgbClr val="00B0F0"/>
                </a:solidFill>
                <a:latin typeface="Times New Roman" panose="02020603050405020304" pitchFamily="18" charset="0"/>
                <a:cs typeface="Times New Roman" panose="02020603050405020304" pitchFamily="18" charset="0"/>
              </a:rPr>
              <a:t>Hapi</a:t>
            </a:r>
            <a:r>
              <a:rPr lang="en-US" sz="2400" b="1" dirty="0" smtClean="0">
                <a:solidFill>
                  <a:srgbClr val="00B0F0"/>
                </a:solidFill>
                <a:latin typeface="Times New Roman" panose="02020603050405020304" pitchFamily="18" charset="0"/>
                <a:cs typeface="Times New Roman" panose="02020603050405020304" pitchFamily="18" charset="0"/>
              </a:rPr>
              <a:t>.</a:t>
            </a:r>
            <a:r>
              <a:rPr lang="vi-VN" sz="2400" b="1" dirty="0" smtClean="0">
                <a:solidFill>
                  <a:srgbClr val="00B0F0"/>
                </a:solidFill>
                <a:latin typeface="Times New Roman" panose="02020603050405020304" pitchFamily="18" charset="0"/>
                <a:cs typeface="Times New Roman" panose="02020603050405020304" pitchFamily="18" charset="0"/>
              </a:rPr>
              <a:t>j</a:t>
            </a:r>
            <a:r>
              <a:rPr lang="en-US" sz="2400" b="1" dirty="0" smtClean="0">
                <a:solidFill>
                  <a:srgbClr val="00B0F0"/>
                </a:solidFill>
                <a:latin typeface="Times New Roman" panose="02020603050405020304" pitchFamily="18" charset="0"/>
                <a:cs typeface="Times New Roman" panose="02020603050405020304" pitchFamily="18" charset="0"/>
              </a:rPr>
              <a:t>s </a:t>
            </a:r>
            <a:r>
              <a:rPr lang="vi-VN" dirty="0" smtClean="0">
                <a:solidFill>
                  <a:schemeClr val="bg1"/>
                </a:solidFill>
                <a:latin typeface="Times New Roman" panose="02020603050405020304" pitchFamily="18" charset="0"/>
                <a:cs typeface="Times New Roman" panose="02020603050405020304" pitchFamily="18" charset="0"/>
              </a:rPr>
              <a:t>là </a:t>
            </a:r>
            <a:r>
              <a:rPr lang="vi-VN" dirty="0">
                <a:solidFill>
                  <a:schemeClr val="bg1"/>
                </a:solidFill>
                <a:latin typeface="Times New Roman" panose="02020603050405020304" pitchFamily="18" charset="0"/>
                <a:cs typeface="Times New Roman" panose="02020603050405020304" pitchFamily="18" charset="0"/>
              </a:rPr>
              <a:t>một framework Node.js mạnh mẽ để xây dựng các giao diện lập trình ứng dụng (API) và các ứng dụng phần mềm khác. Framework này có một hệ thống plugin mạnh mẽ và nhiều tính năng, bao gồm validate dữ liệu đầu vào, chức năng dựa trên cấu hình, thực hiện bộ nhớ đệm, xử lý lỗi, đăng nhập và nhiều hơn nữa. Hapi.js được sử dụng để thiết kế các ứng dụng hữu ích, chẳng hạn như Postmile, một công cụ tạo danh sách hợp tác. Bên cạnh đó, nó được sử dụng để cung cấp các giải pháp công nghệ của một số trang web có quy mô lớn, như Disney, Concrete, PayPal, Walmart và nhiều hơn nữa</a:t>
            </a:r>
            <a:r>
              <a:rPr lang="vi-VN" dirty="0" smtClean="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128" y="-188356"/>
            <a:ext cx="1865586" cy="1865586"/>
          </a:xfrm>
          <a:prstGeom prst="rect">
            <a:avLst/>
          </a:prstGeom>
        </p:spPr>
      </p:pic>
      <p:sp>
        <p:nvSpPr>
          <p:cNvPr id="12" name="Rectangle 11"/>
          <p:cNvSpPr/>
          <p:nvPr/>
        </p:nvSpPr>
        <p:spPr>
          <a:xfrm>
            <a:off x="2561218" y="3858262"/>
            <a:ext cx="8182756" cy="2123658"/>
          </a:xfrm>
          <a:prstGeom prst="rect">
            <a:avLst/>
          </a:prstGeom>
        </p:spPr>
        <p:txBody>
          <a:bodyPr wrap="square">
            <a:spAutoFit/>
          </a:bodyPr>
          <a:lstStyle/>
          <a:p>
            <a:pPr algn="just"/>
            <a:r>
              <a:rPr lang="vi-VN" sz="2400" dirty="0" smtClean="0">
                <a:solidFill>
                  <a:srgbClr val="00B0F0"/>
                </a:solidFill>
                <a:latin typeface="Times New Roman" panose="02020603050405020304" pitchFamily="18" charset="0"/>
                <a:cs typeface="Times New Roman" panose="02020603050405020304" pitchFamily="18" charset="0"/>
              </a:rPr>
              <a:t>Socket.io</a:t>
            </a:r>
            <a:r>
              <a:rPr lang="vi-VN" dirty="0" smtClean="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là một framework của Node.js cho phép xây dựng các ứng dụng web chạy thời gian thực(realtime). Là thư viện Javascript, nó cho phép giao tiếp theo hai hướng giữa client và server. Socket.io hoạt động như một thư viện phía client đang chạy trong trình duyệt và như là một thư viện phía server cho node.js. Framework cho phép thực hiện đồng thời thời gian thực cho việc cộng tác và trao đổi dữ liệu. Hơn nữa, các tính năng chính của nó bao gồm xử lý I / O không đồng bộ, luồng nhị phân, nhắn tin tức thời và hơn thế nữa</a:t>
            </a:r>
            <a:r>
              <a:rPr lang="vi-VN" dirty="0" smtClean="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26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00915" y="878532"/>
            <a:ext cx="8071794" cy="800219"/>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NODE.JS</a:t>
            </a:r>
            <a:r>
              <a:rPr lang="vi-VN" sz="2800" b="1" dirty="0" smtClean="0">
                <a:solidFill>
                  <a:schemeClr val="bg1"/>
                </a:solidFill>
                <a:latin typeface="Times New Roman" panose="02020603050405020304" pitchFamily="18" charset="0"/>
                <a:cs typeface="Times New Roman" panose="02020603050405020304" pitchFamily="18" charset="0"/>
              </a:rPr>
              <a:t>:</a:t>
            </a:r>
            <a:r>
              <a:rPr lang="en-US" dirty="0" err="1">
                <a:solidFill>
                  <a:schemeClr val="bg1"/>
                </a:solidFill>
                <a:latin typeface="Times New Roman" panose="02020603050405020304" pitchFamily="18" charset="0"/>
                <a:cs typeface="Times New Roman" panose="02020603050405020304" pitchFamily="18" charset="0"/>
              </a:rPr>
              <a:t>Những</a:t>
            </a:r>
            <a:r>
              <a:rPr lang="en-US" dirty="0">
                <a:solidFill>
                  <a:schemeClr val="bg1"/>
                </a:solidFill>
                <a:latin typeface="Times New Roman" panose="02020603050405020304" pitchFamily="18" charset="0"/>
                <a:cs typeface="Times New Roman" panose="02020603050405020304" pitchFamily="18" charset="0"/>
              </a:rPr>
              <a:t> framework </a:t>
            </a:r>
            <a:r>
              <a:rPr lang="en-US" dirty="0" err="1">
                <a:solidFill>
                  <a:schemeClr val="bg1"/>
                </a:solidFill>
                <a:latin typeface="Times New Roman" panose="02020603050405020304" pitchFamily="18" charset="0"/>
                <a:cs typeface="Times New Roman" panose="02020603050405020304" pitchFamily="18" charset="0"/>
              </a:rPr>
              <a:t>phô</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biến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của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NodeJs</a:t>
            </a:r>
            <a:endParaRPr lang="en-US" dirty="0">
              <a:solidFill>
                <a:schemeClr val="bg1"/>
              </a:solidFill>
              <a:latin typeface="Times New Roman" panose="02020603050405020304" pitchFamily="18" charset="0"/>
              <a:cs typeface="Times New Roman" panose="02020603050405020304" pitchFamily="18" charset="0"/>
            </a:endParaRPr>
          </a:p>
          <a:p>
            <a:endParaRPr lang="vi-VN" dirty="0" smtClean="0">
              <a:solidFill>
                <a:schemeClr val="bg1"/>
              </a:solidFill>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38530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90675" y="1481329"/>
            <a:ext cx="8182756" cy="1569660"/>
          </a:xfrm>
          <a:prstGeom prst="rect">
            <a:avLst/>
          </a:prstGeom>
        </p:spPr>
        <p:txBody>
          <a:bodyPr wrap="square">
            <a:spAutoFit/>
          </a:bodyPr>
          <a:lstStyle/>
          <a:p>
            <a:pPr algn="just"/>
            <a:r>
              <a:rPr lang="vi-VN" sz="2400" b="1" dirty="0">
                <a:solidFill>
                  <a:srgbClr val="00B0F0"/>
                </a:solidFill>
                <a:latin typeface="Times New Roman" panose="02020603050405020304" pitchFamily="18" charset="0"/>
                <a:cs typeface="Times New Roman" panose="02020603050405020304" pitchFamily="18" charset="0"/>
              </a:rPr>
              <a:t>Mojito</a:t>
            </a:r>
            <a:r>
              <a:rPr lang="vi-VN" sz="2400"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là</a:t>
            </a:r>
            <a:r>
              <a:rPr lang="vi-VN" sz="2400"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một framewrok JavaScript dựa trên Yahoo! Cocktails, một nền tảng phát triển ứng dụng di động được giới thiệu bởi Yahoo! Developer Network. JavaScript là ngôn ngữ lập trình duy nhất được sử dụng cho Yahoo! Cocktails Platform. Vì, các thành phần client và server được viết bằng JavaScript, Mojito có thể chạy trên cả client (trình duyệt) và server (Node.js</a:t>
            </a:r>
            <a:r>
              <a:rPr lang="vi-VN" dirty="0" smtClean="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939" y="-186835"/>
            <a:ext cx="1865586" cy="1865586"/>
          </a:xfrm>
          <a:prstGeom prst="rect">
            <a:avLst/>
          </a:prstGeom>
        </p:spPr>
      </p:pic>
      <p:sp>
        <p:nvSpPr>
          <p:cNvPr id="12" name="Rectangle 11"/>
          <p:cNvSpPr/>
          <p:nvPr/>
        </p:nvSpPr>
        <p:spPr>
          <a:xfrm>
            <a:off x="2590675" y="3193191"/>
            <a:ext cx="8182756" cy="1846659"/>
          </a:xfrm>
          <a:prstGeom prst="rect">
            <a:avLst/>
          </a:prstGeom>
        </p:spPr>
        <p:txBody>
          <a:bodyPr wrap="square">
            <a:spAutoFit/>
          </a:bodyPr>
          <a:lstStyle/>
          <a:p>
            <a:pPr algn="just"/>
            <a:r>
              <a:rPr lang="vi-VN" sz="2400" b="1" dirty="0">
                <a:solidFill>
                  <a:srgbClr val="00B0F0"/>
                </a:solidFill>
                <a:latin typeface="Times New Roman" panose="02020603050405020304" pitchFamily="18" charset="0"/>
                <a:cs typeface="Times New Roman" panose="02020603050405020304" pitchFamily="18" charset="0"/>
              </a:rPr>
              <a:t>Express.js</a:t>
            </a:r>
            <a:r>
              <a:rPr lang="vi-VN" sz="2400" b="1"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là một trong những framework quan trọng nhất của Node.js. Đây là một framework tối giản để xây dựng một loạt các ứng dụng web và di động cũng như các giao diện lập trình ứng dụng (API). Rất nhiều ứng dụng phổ biến và các trang web như MySpace, Geekli.st, Klout, Segment.io và Yummly được xây dựng bởi Express.js. Express.js cung cấp các tính năng khác nhau, như đơn giản hóa nhiều định tuyến, tích hợp cơ sở dữ liệu</a:t>
            </a:r>
            <a:endParaRPr lang="en-US"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14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8439150" cy="6858000"/>
          </a:xfrm>
          <a:prstGeom prst="rect">
            <a:avLst/>
          </a:prstGeom>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ounded Rectangle 9"/>
          <p:cNvSpPr/>
          <p:nvPr/>
        </p:nvSpPr>
        <p:spPr>
          <a:xfrm>
            <a:off x="7139279" y="1381304"/>
            <a:ext cx="2419350" cy="838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vi-VN" sz="2800" dirty="0"/>
          </a:p>
        </p:txBody>
      </p:sp>
      <p:sp>
        <p:nvSpPr>
          <p:cNvPr id="12" name="TextBox 11"/>
          <p:cNvSpPr txBox="1"/>
          <p:nvPr/>
        </p:nvSpPr>
        <p:spPr>
          <a:xfrm>
            <a:off x="7485396" y="1508016"/>
            <a:ext cx="2132315" cy="584775"/>
          </a:xfrm>
          <a:prstGeom prst="rect">
            <a:avLst/>
          </a:prstGeom>
          <a:noFill/>
        </p:spPr>
        <p:txBody>
          <a:bodyPr wrap="none" rtlCol="0">
            <a:spAutoFit/>
          </a:bodyPr>
          <a:lstStyle/>
          <a:p>
            <a:r>
              <a:rPr lang="vi-VN" sz="3200" b="1" dirty="0" smtClean="0">
                <a:solidFill>
                  <a:schemeClr val="bg1"/>
                </a:solidFill>
              </a:rPr>
              <a:t>SỬ DỤNG</a:t>
            </a:r>
            <a:endParaRPr lang="vi-VN" sz="3200" b="1" dirty="0">
              <a:solidFill>
                <a:schemeClr val="bg1"/>
              </a:solidFill>
            </a:endParaRPr>
          </a:p>
        </p:txBody>
      </p:sp>
      <p:sp>
        <p:nvSpPr>
          <p:cNvPr id="16" name="Rectangle 15"/>
          <p:cNvSpPr/>
          <p:nvPr/>
        </p:nvSpPr>
        <p:spPr>
          <a:xfrm>
            <a:off x="-2" y="0"/>
            <a:ext cx="7026877"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ounded Rectangle 16"/>
          <p:cNvSpPr/>
          <p:nvPr/>
        </p:nvSpPr>
        <p:spPr>
          <a:xfrm>
            <a:off x="5313663" y="2690811"/>
            <a:ext cx="2419350" cy="8382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vi-VN" sz="2800" dirty="0"/>
          </a:p>
        </p:txBody>
      </p:sp>
      <p:sp>
        <p:nvSpPr>
          <p:cNvPr id="18" name="TextBox 17"/>
          <p:cNvSpPr txBox="1"/>
          <p:nvPr/>
        </p:nvSpPr>
        <p:spPr>
          <a:xfrm>
            <a:off x="5243568" y="2826038"/>
            <a:ext cx="2425664" cy="584775"/>
          </a:xfrm>
          <a:prstGeom prst="rect">
            <a:avLst/>
          </a:prstGeom>
          <a:noFill/>
        </p:spPr>
        <p:txBody>
          <a:bodyPr wrap="none" rtlCol="0">
            <a:spAutoFit/>
          </a:bodyPr>
          <a:lstStyle/>
          <a:p>
            <a:r>
              <a:rPr lang="vi-VN" sz="3200" b="1" dirty="0">
                <a:solidFill>
                  <a:schemeClr val="bg1"/>
                </a:solidFill>
              </a:rPr>
              <a:t>GIỚI THIỆU</a:t>
            </a:r>
          </a:p>
        </p:txBody>
      </p:sp>
      <p:grpSp>
        <p:nvGrpSpPr>
          <p:cNvPr id="19" name="Group 18"/>
          <p:cNvGrpSpPr/>
          <p:nvPr/>
        </p:nvGrpSpPr>
        <p:grpSpPr>
          <a:xfrm>
            <a:off x="3842599" y="2466973"/>
            <a:ext cx="1285875" cy="1285875"/>
            <a:chOff x="10372725" y="5343525"/>
            <a:chExt cx="1285875" cy="1285875"/>
          </a:xfrm>
        </p:grpSpPr>
        <p:sp>
          <p:nvSpPr>
            <p:cNvPr id="20" name="Donut 19"/>
            <p:cNvSpPr/>
            <p:nvPr/>
          </p:nvSpPr>
          <p:spPr>
            <a:xfrm>
              <a:off x="10372725" y="5343525"/>
              <a:ext cx="1285875" cy="1285875"/>
            </a:xfrm>
            <a:prstGeom prst="donut">
              <a:avLst>
                <a:gd name="adj" fmla="val 7963"/>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1" name="Isosceles Triangle 20"/>
            <p:cNvSpPr/>
            <p:nvPr/>
          </p:nvSpPr>
          <p:spPr>
            <a:xfrm rot="5400000">
              <a:off x="10734674" y="5744231"/>
              <a:ext cx="561975" cy="48446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22" name="Isosceles Triangle 21"/>
          <p:cNvSpPr/>
          <p:nvPr/>
        </p:nvSpPr>
        <p:spPr>
          <a:xfrm rot="5400000">
            <a:off x="4180818" y="2867679"/>
            <a:ext cx="561975" cy="484461"/>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71787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1" nodeType="clickEffect">
                                  <p:stCondLst>
                                    <p:cond delay="0"/>
                                  </p:stCondLst>
                                  <p:childTnLst>
                                    <p:animEffect transition="out" filter="fade">
                                      <p:cBhvr>
                                        <p:cTn id="14" dur="100" tmFilter="0, 0; .2, .5; .8, .5; 1, 0"/>
                                        <p:tgtEl>
                                          <p:spTgt spid="22"/>
                                        </p:tgtEl>
                                      </p:cBhvr>
                                    </p:animEffect>
                                    <p:animScale>
                                      <p:cBhvr>
                                        <p:cTn id="15" dur="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25504" y="838293"/>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NODE.JS</a:t>
            </a:r>
            <a:r>
              <a:rPr lang="vi-VN" sz="2800" b="1" dirty="0" smtClean="0">
                <a:solidFill>
                  <a:schemeClr val="bg1"/>
                </a:solidFill>
                <a:latin typeface="Times New Roman" panose="02020603050405020304" pitchFamily="18" charset="0"/>
                <a:cs typeface="Times New Roman" panose="02020603050405020304" pitchFamily="18" charset="0"/>
              </a:rPr>
              <a:t>:</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Ưu</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điểm</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47756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741567" y="1458157"/>
            <a:ext cx="6391912" cy="4524315"/>
          </a:xfrm>
          <a:prstGeom prst="rect">
            <a:avLst/>
          </a:prstGeom>
        </p:spPr>
        <p:txBody>
          <a:bodyPr wrap="square">
            <a:spAutoFit/>
          </a:bodyPr>
          <a:lstStyle/>
          <a:p>
            <a:pPr marL="285750" indent="-285750">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Nodejs </a:t>
            </a:r>
            <a:r>
              <a:rPr lang="vi-VN" dirty="0">
                <a:solidFill>
                  <a:schemeClr val="bg1"/>
                </a:solidFill>
                <a:latin typeface="Times New Roman" panose="02020603050405020304" pitchFamily="18" charset="0"/>
                <a:cs typeface="Times New Roman" panose="02020603050405020304" pitchFamily="18" charset="0"/>
              </a:rPr>
              <a:t>chạy đa nền tảng phía Server, sử dụng kiến trúc hướng sự kiện Event-driven, cơ chế non-blocking I/O làm cho nó nhẹ và hiệu quả</a:t>
            </a:r>
            <a:r>
              <a:rPr lang="en-US" dirty="0" smtClean="0">
                <a:solidFill>
                  <a:schemeClr val="bg1"/>
                </a:solidFill>
                <a:latin typeface="Times New Roman" panose="02020603050405020304" pitchFamily="18" charset="0"/>
                <a:cs typeface="Times New Roman" panose="02020603050405020304" pitchFamily="18" charset="0"/>
              </a:rPr>
              <a:t>.</a:t>
            </a:r>
          </a:p>
          <a:p>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solidFill>
                  <a:schemeClr val="bg1"/>
                </a:solidFill>
                <a:latin typeface="Times New Roman" panose="02020603050405020304" pitchFamily="18" charset="0"/>
                <a:cs typeface="Times New Roman" panose="02020603050405020304" pitchFamily="18" charset="0"/>
              </a:rPr>
              <a:t>Ngôn</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ngư</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phổ</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biến</a:t>
            </a:r>
            <a:r>
              <a:rPr lang="en-US" dirty="0" smtClean="0">
                <a:solidFill>
                  <a:schemeClr val="bg1"/>
                </a:solidFill>
                <a:latin typeface="Times New Roman" panose="02020603050405020304" pitchFamily="18" charset="0"/>
                <a:cs typeface="Times New Roman" panose="02020603050405020304" pitchFamily="18" charset="0"/>
              </a:rPr>
              <a:t> </a:t>
            </a:r>
            <a:r>
              <a:rPr lang="en-US" smtClean="0">
                <a:solidFill>
                  <a:schemeClr val="bg1"/>
                </a:solidFill>
                <a:latin typeface="Times New Roman" panose="02020603050405020304" pitchFamily="18" charset="0"/>
                <a:cs typeface="Times New Roman" panose="02020603050405020304" pitchFamily="18" charset="0"/>
              </a:rPr>
              <a:t>và </a:t>
            </a:r>
            <a:r>
              <a:rPr lang="en-US" dirty="0" err="1">
                <a:solidFill>
                  <a:schemeClr val="bg1"/>
                </a:solidFill>
                <a:latin typeface="Times New Roman" panose="02020603050405020304" pitchFamily="18" charset="0"/>
                <a:cs typeface="Times New Roman" panose="02020603050405020304" pitchFamily="18" charset="0"/>
              </a:rPr>
              <a:t>thông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dụng</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981" y="-242672"/>
            <a:ext cx="1865586" cy="1865586"/>
          </a:xfrm>
          <a:prstGeom prst="rect">
            <a:avLst/>
          </a:prstGeom>
        </p:spPr>
      </p:pic>
      <p:pic>
        <p:nvPicPr>
          <p:cNvPr id="5" name="Picture 4"/>
          <p:cNvPicPr>
            <a:picLocks noChangeAspect="1"/>
          </p:cNvPicPr>
          <p:nvPr/>
        </p:nvPicPr>
        <p:blipFill>
          <a:blip r:embed="rId3"/>
          <a:stretch>
            <a:fillRect/>
          </a:stretch>
        </p:blipFill>
        <p:spPr>
          <a:xfrm>
            <a:off x="2741567" y="3144175"/>
            <a:ext cx="3433891" cy="2451529"/>
          </a:xfrm>
          <a:prstGeom prst="rect">
            <a:avLst/>
          </a:prstGeom>
        </p:spPr>
      </p:pic>
      <p:pic>
        <p:nvPicPr>
          <p:cNvPr id="6" name="Picture 5"/>
          <p:cNvPicPr>
            <a:picLocks noChangeAspect="1"/>
          </p:cNvPicPr>
          <p:nvPr/>
        </p:nvPicPr>
        <p:blipFill>
          <a:blip r:embed="rId4"/>
          <a:stretch>
            <a:fillRect/>
          </a:stretch>
        </p:blipFill>
        <p:spPr>
          <a:xfrm>
            <a:off x="6588378" y="2776923"/>
            <a:ext cx="3164724" cy="2928551"/>
          </a:xfrm>
          <a:prstGeom prst="rect">
            <a:avLst/>
          </a:prstGeom>
        </p:spPr>
      </p:pic>
    </p:spTree>
    <p:extLst>
      <p:ext uri="{BB962C8B-B14F-4D97-AF65-F5344CB8AC3E}">
        <p14:creationId xmlns:p14="http://schemas.microsoft.com/office/powerpoint/2010/main" val="35974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par>
                                <p:cTn id="25" presetID="16" presetClass="entr" presetSubtype="2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09029" y="864231"/>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NODE.JS</a:t>
            </a:r>
            <a:r>
              <a:rPr lang="vi-VN" sz="2800" b="1" dirty="0" smtClean="0">
                <a:solidFill>
                  <a:schemeClr val="bg1"/>
                </a:solidFill>
                <a:latin typeface="Times New Roman" panose="02020603050405020304" pitchFamily="18" charset="0"/>
                <a:cs typeface="Times New Roman" panose="02020603050405020304" pitchFamily="18" charset="0"/>
              </a:rPr>
              <a:t>:</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Ưu</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điểm</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18849" cy="35482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466774" y="1387451"/>
            <a:ext cx="8182756" cy="3416320"/>
          </a:xfrm>
          <a:prstGeom prst="rect">
            <a:avLst/>
          </a:prstGeom>
        </p:spPr>
        <p:txBody>
          <a:bodyPr wrap="square">
            <a:spAutoFit/>
          </a:bodyPr>
          <a:lstStyle/>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Có thể chạy ứng dụng Nodejs ở bất kỳ đâu trên máy Mac – Window – Linux</a:t>
            </a:r>
            <a:r>
              <a:rPr lang="en-US" dirty="0">
                <a:solidFill>
                  <a:schemeClr val="bg1"/>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Các </a:t>
            </a:r>
            <a:r>
              <a:rPr lang="vi-VN" dirty="0">
                <a:solidFill>
                  <a:schemeClr val="bg1"/>
                </a:solidFill>
                <a:latin typeface="Times New Roman" panose="02020603050405020304" pitchFamily="18" charset="0"/>
                <a:cs typeface="Times New Roman" panose="02020603050405020304" pitchFamily="18" charset="0"/>
              </a:rPr>
              <a:t>ứng dụng NodeJS đáp ứng tốt thời gian thực và chạy đa nền tảng, đa thiết bị</a:t>
            </a:r>
            <a:r>
              <a:rPr lang="vi-VN" dirty="0" smtClean="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a:p>
            <a:pPr algn="just"/>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Kha</a:t>
            </a:r>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cs typeface="Times New Roman" panose="02020603050405020304" pitchFamily="18" charset="0"/>
              </a:rPr>
              <a:t>năng </a:t>
            </a:r>
            <a:r>
              <a:rPr lang="vi-VN" dirty="0">
                <a:solidFill>
                  <a:schemeClr val="bg1"/>
                </a:solidFill>
                <a:latin typeface="Times New Roman" panose="02020603050405020304" pitchFamily="18" charset="0"/>
                <a:cs typeface="Times New Roman" panose="02020603050405020304" pitchFamily="18" charset="0"/>
              </a:rPr>
              <a:t>xử lý nhiều </a:t>
            </a:r>
            <a:r>
              <a:rPr lang="vi-VN" dirty="0" smtClean="0">
                <a:solidFill>
                  <a:schemeClr val="bg1"/>
                </a:solidFill>
                <a:latin typeface="Times New Roman" panose="02020603050405020304" pitchFamily="18" charset="0"/>
                <a:cs typeface="Times New Roman" panose="02020603050405020304" pitchFamily="18" charset="0"/>
              </a:rPr>
              <a:t>Request/s </a:t>
            </a:r>
            <a:r>
              <a:rPr lang="vi-VN" dirty="0">
                <a:solidFill>
                  <a:schemeClr val="bg1"/>
                </a:solidFill>
                <a:latin typeface="Times New Roman" panose="02020603050405020304" pitchFamily="18" charset="0"/>
                <a:cs typeface="Times New Roman" panose="02020603050405020304" pitchFamily="18" charset="0"/>
              </a:rPr>
              <a:t>đồng thời </a:t>
            </a:r>
            <a:r>
              <a:rPr lang="en-US" dirty="0" smtClean="0">
                <a:solidFill>
                  <a:schemeClr val="bg1"/>
                </a:solidFill>
                <a:latin typeface="Times New Roman" panose="02020603050405020304" pitchFamily="18" charset="0"/>
                <a:cs typeface="Times New Roman" panose="02020603050405020304" pitchFamily="18" charset="0"/>
              </a:rPr>
              <a:t>,</a:t>
            </a:r>
            <a:r>
              <a:rPr lang="vi-VN" dirty="0" smtClean="0">
                <a:solidFill>
                  <a:schemeClr val="bg1"/>
                </a:solidFill>
                <a:latin typeface="Times New Roman" panose="02020603050405020304" pitchFamily="18" charset="0"/>
                <a:cs typeface="Times New Roman" panose="02020603050405020304" pitchFamily="18" charset="0"/>
              </a:rPr>
              <a:t>thời </a:t>
            </a:r>
            <a:r>
              <a:rPr lang="vi-VN" dirty="0">
                <a:solidFill>
                  <a:schemeClr val="bg1"/>
                </a:solidFill>
                <a:latin typeface="Times New Roman" panose="02020603050405020304" pitchFamily="18" charset="0"/>
                <a:cs typeface="Times New Roman" panose="02020603050405020304" pitchFamily="18" charset="0"/>
              </a:rPr>
              <a:t>gian phản hồi nhanh </a:t>
            </a:r>
            <a:r>
              <a:rPr lang="en-US" dirty="0" smtClean="0">
                <a:solidFill>
                  <a:schemeClr val="bg1"/>
                </a:solidFill>
                <a:latin typeface="Times New Roman" panose="02020603050405020304" pitchFamily="18" charset="0"/>
                <a:cs typeface="Times New Roman" panose="02020603050405020304" pitchFamily="18" charset="0"/>
              </a:rPr>
              <a:t>.</a:t>
            </a:r>
            <a:r>
              <a:rPr lang="vi-VN" dirty="0" smtClean="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NodeJS sẽ là sự lựa </a:t>
            </a:r>
            <a:r>
              <a:rPr lang="vi-VN" dirty="0" smtClean="0">
                <a:solidFill>
                  <a:schemeClr val="bg1"/>
                </a:solidFill>
                <a:latin typeface="Times New Roman" panose="02020603050405020304" pitchFamily="18" charset="0"/>
                <a:cs typeface="Times New Roman" panose="02020603050405020304" pitchFamily="18" charset="0"/>
              </a:rPr>
              <a:t>chọn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thích</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hớp</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với</a:t>
            </a:r>
            <a:r>
              <a:rPr lang="vi-VN"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a:t>
            </a:r>
            <a:r>
              <a:rPr lang="vi-VN" dirty="0" smtClean="0">
                <a:solidFill>
                  <a:schemeClr val="bg1"/>
                </a:solidFill>
                <a:latin typeface="Times New Roman" panose="02020603050405020304" pitchFamily="18" charset="0"/>
                <a:cs typeface="Times New Roman" panose="02020603050405020304" pitchFamily="18" charset="0"/>
              </a:rPr>
              <a:t>ác </a:t>
            </a:r>
            <a:r>
              <a:rPr lang="vi-VN" dirty="0">
                <a:solidFill>
                  <a:schemeClr val="bg1"/>
                </a:solidFill>
                <a:latin typeface="Times New Roman" panose="02020603050405020304" pitchFamily="18" charset="0"/>
                <a:cs typeface="Times New Roman" panose="02020603050405020304" pitchFamily="18" charset="0"/>
              </a:rPr>
              <a:t>ứng dụng </a:t>
            </a:r>
            <a:r>
              <a:rPr lang="en-US" dirty="0" smtClean="0">
                <a:solidFill>
                  <a:schemeClr val="bg1"/>
                </a:solidFill>
                <a:latin typeface="Times New Roman" panose="02020603050405020304" pitchFamily="18" charset="0"/>
                <a:cs typeface="Times New Roman" panose="02020603050405020304" pitchFamily="18" charset="0"/>
              </a:rPr>
              <a:t>mà</a:t>
            </a:r>
            <a:r>
              <a:rPr lang="vi-VN"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nó có </a:t>
            </a:r>
            <a:r>
              <a:rPr lang="en-US" dirty="0" err="1" smtClean="0">
                <a:solidFill>
                  <a:schemeClr val="bg1"/>
                </a:solidFill>
                <a:latin typeface="Times New Roman" panose="02020603050405020304" pitchFamily="18" charset="0"/>
                <a:cs typeface="Times New Roman" panose="02020603050405020304" pitchFamily="18" charset="0"/>
              </a:rPr>
              <a:t>thê</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nhận</a:t>
            </a:r>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cs typeface="Times New Roman" panose="02020603050405020304" pitchFamily="18" charset="0"/>
              </a:rPr>
              <a:t>nhiều </a:t>
            </a:r>
            <a:r>
              <a:rPr lang="vi-VN" dirty="0">
                <a:solidFill>
                  <a:schemeClr val="bg1"/>
                </a:solidFill>
                <a:latin typeface="Times New Roman" panose="02020603050405020304" pitchFamily="18" charset="0"/>
                <a:cs typeface="Times New Roman" panose="02020603050405020304" pitchFamily="18" charset="0"/>
              </a:rPr>
              <a:t>request từ người </a:t>
            </a:r>
            <a:r>
              <a:rPr lang="vi-VN" dirty="0" smtClean="0">
                <a:solidFill>
                  <a:schemeClr val="bg1"/>
                </a:solidFill>
                <a:latin typeface="Times New Roman" panose="02020603050405020304" pitchFamily="18" charset="0"/>
                <a:cs typeface="Times New Roman" panose="02020603050405020304" pitchFamily="18" charset="0"/>
              </a:rPr>
              <a:t>dùng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nhưng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vẫn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giư</a:t>
            </a:r>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cs typeface="Times New Roman" panose="02020603050405020304" pitchFamily="18" charset="0"/>
              </a:rPr>
              <a:t> hoạt </a:t>
            </a:r>
            <a:r>
              <a:rPr lang="vi-VN" dirty="0">
                <a:solidFill>
                  <a:schemeClr val="bg1"/>
                </a:solidFill>
                <a:latin typeface="Times New Roman" panose="02020603050405020304" pitchFamily="18" charset="0"/>
                <a:cs typeface="Times New Roman" panose="02020603050405020304" pitchFamily="18" charset="0"/>
              </a:rPr>
              <a:t>động nhanh để thể hiện sự chuyên </a:t>
            </a:r>
            <a:r>
              <a:rPr lang="vi-VN" dirty="0" smtClean="0">
                <a:solidFill>
                  <a:schemeClr val="bg1"/>
                </a:solidFill>
                <a:latin typeface="Times New Roman" panose="02020603050405020304" pitchFamily="18" charset="0"/>
                <a:cs typeface="Times New Roman" panose="02020603050405020304" pitchFamily="18" charset="0"/>
              </a:rPr>
              <a:t>nghiệp.</a:t>
            </a:r>
            <a:endParaRPr lang="en-US" dirty="0" smtClean="0">
              <a:solidFill>
                <a:schemeClr val="bg1"/>
              </a:solidFill>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NodeJS </a:t>
            </a:r>
            <a:r>
              <a:rPr lang="vi-VN" dirty="0">
                <a:solidFill>
                  <a:schemeClr val="bg1"/>
                </a:solidFill>
                <a:latin typeface="Times New Roman" panose="02020603050405020304" pitchFamily="18" charset="0"/>
                <a:cs typeface="Times New Roman" panose="02020603050405020304" pitchFamily="18" charset="0"/>
              </a:rPr>
              <a:t>sẽ tận dụng tối đa Unix để hoạt </a:t>
            </a:r>
            <a:r>
              <a:rPr lang="vi-VN" dirty="0" smtClean="0">
                <a:solidFill>
                  <a:schemeClr val="bg1"/>
                </a:solidFill>
                <a:latin typeface="Times New Roman" panose="02020603050405020304" pitchFamily="18" charset="0"/>
                <a:cs typeface="Times New Roman" panose="02020603050405020304" pitchFamily="18" charset="0"/>
              </a:rPr>
              <a:t>động</a:t>
            </a:r>
            <a:r>
              <a:rPr lang="en-US" dirty="0" smtClean="0">
                <a:solidFill>
                  <a:schemeClr val="bg1"/>
                </a:solidFill>
                <a:latin typeface="Times New Roman" panose="02020603050405020304" pitchFamily="18" charset="0"/>
                <a:cs typeface="Times New Roman" panose="02020603050405020304" pitchFamily="18" charset="0"/>
              </a:rPr>
              <a:t>:</a:t>
            </a:r>
            <a:r>
              <a:rPr lang="vi-VN" dirty="0" smtClean="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có thể xử lý hàng nghìn Process và trả </a:t>
            </a:r>
            <a:r>
              <a:rPr lang="en-US" dirty="0" err="1" smtClean="0">
                <a:solidFill>
                  <a:schemeClr val="bg1"/>
                </a:solidFill>
                <a:latin typeface="Times New Roman" panose="02020603050405020304" pitchFamily="18" charset="0"/>
                <a:cs typeface="Times New Roman" panose="02020603050405020304" pitchFamily="18" charset="0"/>
              </a:rPr>
              <a:t>vê</a:t>
            </a:r>
            <a:r>
              <a:rPr lang="en-US" dirty="0" smtClean="0">
                <a:solidFill>
                  <a:schemeClr val="bg1"/>
                </a:solidFill>
                <a:latin typeface="Times New Roman" panose="02020603050405020304" pitchFamily="18" charset="0"/>
                <a:cs typeface="Times New Roman" panose="02020603050405020304" pitchFamily="18" charset="0"/>
              </a:rPr>
              <a:t>̀</a:t>
            </a:r>
            <a:r>
              <a:rPr lang="vi-VN" dirty="0" smtClean="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1 luồng khiến cho hiệu xuất hoạt động đạt mức tối đa nhất và tuyệt vời nhất.</a:t>
            </a:r>
          </a:p>
          <a:p>
            <a:pPr algn="just"/>
            <a:endParaRPr lang="en-US" dirty="0" smtClean="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448" y="-175604"/>
            <a:ext cx="1865586" cy="1865586"/>
          </a:xfrm>
          <a:prstGeom prst="rect">
            <a:avLst/>
          </a:prstGeom>
        </p:spPr>
      </p:pic>
    </p:spTree>
    <p:extLst>
      <p:ext uri="{BB962C8B-B14F-4D97-AF65-F5344CB8AC3E}">
        <p14:creationId xmlns:p14="http://schemas.microsoft.com/office/powerpoint/2010/main" val="323867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04795" y="849987"/>
            <a:ext cx="7467599" cy="800219"/>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NODE.JS</a:t>
            </a:r>
            <a:r>
              <a:rPr lang="vi-VN" sz="2800" b="1" dirty="0" smtClean="0">
                <a:solidFill>
                  <a:schemeClr val="bg1"/>
                </a:solidFill>
                <a:latin typeface="Times New Roman" panose="02020603050405020304" pitchFamily="18" charset="0"/>
                <a:cs typeface="Times New Roman" panose="02020603050405020304" pitchFamily="18" charset="0"/>
              </a:rPr>
              <a:t>:</a:t>
            </a:r>
            <a:r>
              <a:rPr lang="en-US" b="1" dirty="0" err="1">
                <a:solidFill>
                  <a:schemeClr val="bg1"/>
                </a:solidFill>
                <a:latin typeface="Times New Roman" panose="02020603050405020304" pitchFamily="18" charset="0"/>
                <a:cs typeface="Times New Roman" panose="02020603050405020304" pitchFamily="18" charset="0"/>
              </a:rPr>
              <a:t>Ưu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điểm</a:t>
            </a:r>
            <a:endParaRPr lang="vi-VN" dirty="0">
              <a:solidFill>
                <a:schemeClr val="bg1"/>
              </a:solidFill>
              <a:latin typeface="Times New Roman" panose="02020603050405020304" pitchFamily="18" charset="0"/>
              <a:cs typeface="Times New Roman" panose="02020603050405020304" pitchFamily="18" charset="0"/>
            </a:endParaRPr>
          </a:p>
          <a:p>
            <a:endParaRPr lang="vi-VN"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39908" cy="50887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90675" y="1373207"/>
            <a:ext cx="8182756" cy="3139321"/>
          </a:xfrm>
          <a:prstGeom prst="rect">
            <a:avLst/>
          </a:prstGeom>
        </p:spPr>
        <p:txBody>
          <a:bodyPr wrap="square">
            <a:spAutoFit/>
          </a:bodyPr>
          <a:lstStyle/>
          <a:p>
            <a:pPr marL="285750" indent="-285750" algn="just">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Performance </a:t>
            </a:r>
            <a:r>
              <a:rPr lang="vi-VN" dirty="0">
                <a:solidFill>
                  <a:schemeClr val="bg1"/>
                </a:solidFill>
                <a:latin typeface="Times New Roman" panose="02020603050405020304" pitchFamily="18" charset="0"/>
                <a:cs typeface="Times New Roman" panose="02020603050405020304" pitchFamily="18" charset="0"/>
              </a:rPr>
              <a:t>(Hiệu </a:t>
            </a:r>
            <a:r>
              <a:rPr lang="vi-VN" dirty="0" smtClean="0">
                <a:solidFill>
                  <a:schemeClr val="bg1"/>
                </a:solidFill>
                <a:latin typeface="Times New Roman" panose="02020603050405020304" pitchFamily="18" charset="0"/>
                <a:cs typeface="Times New Roman" panose="02020603050405020304" pitchFamily="18" charset="0"/>
              </a:rPr>
              <a:t>suất)</a:t>
            </a:r>
            <a:r>
              <a:rPr lang="en-US" dirty="0" smtClean="0">
                <a:solidFill>
                  <a:schemeClr val="bg1"/>
                </a:solidFill>
                <a:latin typeface="Times New Roman" panose="02020603050405020304" pitchFamily="18" charset="0"/>
                <a:cs typeface="Times New Roman" panose="02020603050405020304" pitchFamily="18" charset="0"/>
              </a:rPr>
              <a:t>:</a:t>
            </a:r>
            <a:r>
              <a:rPr lang="vi-VN" dirty="0" smtClean="0">
                <a:solidFill>
                  <a:schemeClr val="bg1"/>
                </a:solidFill>
                <a:latin typeface="Times New Roman" panose="02020603050405020304" pitchFamily="18" charset="0"/>
                <a:cs typeface="Times New Roman" panose="02020603050405020304" pitchFamily="18" charset="0"/>
              </a:rPr>
              <a:t>Cái </a:t>
            </a:r>
            <a:r>
              <a:rPr lang="vi-VN" dirty="0">
                <a:solidFill>
                  <a:schemeClr val="bg1"/>
                </a:solidFill>
                <a:latin typeface="Times New Roman" panose="02020603050405020304" pitchFamily="18" charset="0"/>
                <a:cs typeface="Times New Roman" panose="02020603050405020304" pitchFamily="18" charset="0"/>
              </a:rPr>
              <a:t>này rất quan trọng với tất cả các ngôn ngữ. NodeJS không ngoại lệ. Nền tảng Web với 5 nhà cung cấp trình duyệt chính : Mozilla, Google, Apple, Microsoft, Opera. Với sự chống lưng V8 JavaScript Engine của Google và Event-drivent non-blocking I/O có thể tải được hàng trăm nghìn kết nối cùng lúc. Nhưng cấu hình máy chủ cho NodeJS rất khiêm tốn (tiết kiệm được 4 lần so với đầu tư thông thường - hiệu suất tăng gấp đôi</a:t>
            </a:r>
            <a:r>
              <a:rPr lang="vi-VN" dirty="0" smtClean="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a:t>
            </a:r>
            <a:r>
              <a:rPr lang="en-US" dirty="0" err="1" smtClean="0">
                <a:solidFill>
                  <a:schemeClr val="bg1"/>
                </a:solidFill>
                <a:latin typeface="Times New Roman" panose="02020603050405020304" pitchFamily="18" charset="0"/>
                <a:cs typeface="Times New Roman" panose="02020603050405020304" pitchFamily="18" charset="0"/>
              </a:rPr>
              <a:t>Tiêu</a:t>
            </a:r>
            <a:r>
              <a:rPr lang="en-US" dirty="0" smtClean="0">
                <a:solidFill>
                  <a:schemeClr val="bg1"/>
                </a:solidFill>
                <a:latin typeface="Times New Roman" panose="02020603050405020304" pitchFamily="18" charset="0"/>
                <a:cs typeface="Times New Roman" panose="02020603050405020304" pitchFamily="18" charset="0"/>
              </a:rPr>
              <a:t> chí </a:t>
            </a:r>
            <a:r>
              <a:rPr lang="en-US" dirty="0" err="1" smtClean="0">
                <a:solidFill>
                  <a:schemeClr val="bg1"/>
                </a:solidFill>
                <a:latin typeface="Times New Roman" panose="02020603050405020304" pitchFamily="18" charset="0"/>
                <a:cs typeface="Times New Roman" panose="02020603050405020304" pitchFamily="18" charset="0"/>
              </a:rPr>
              <a:t>thực</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sư</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quan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tâm</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Lương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ứng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tuyển</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cao</a:t>
            </a: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vi-VN" dirty="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194" y="-175604"/>
            <a:ext cx="1865586" cy="1865586"/>
          </a:xfrm>
          <a:prstGeom prst="rect">
            <a:avLst/>
          </a:prstGeom>
        </p:spPr>
      </p:pic>
      <p:pic>
        <p:nvPicPr>
          <p:cNvPr id="9" name="Picture 8"/>
          <p:cNvPicPr>
            <a:picLocks noChangeAspect="1"/>
          </p:cNvPicPr>
          <p:nvPr/>
        </p:nvPicPr>
        <p:blipFill>
          <a:blip r:embed="rId3"/>
          <a:stretch>
            <a:fillRect/>
          </a:stretch>
        </p:blipFill>
        <p:spPr>
          <a:xfrm>
            <a:off x="3342789" y="3689428"/>
            <a:ext cx="5191612" cy="2824413"/>
          </a:xfrm>
          <a:prstGeom prst="rect">
            <a:avLst/>
          </a:prstGeom>
        </p:spPr>
      </p:pic>
    </p:spTree>
    <p:extLst>
      <p:ext uri="{BB962C8B-B14F-4D97-AF65-F5344CB8AC3E}">
        <p14:creationId xmlns:p14="http://schemas.microsoft.com/office/powerpoint/2010/main" val="226988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28335" y="849987"/>
            <a:ext cx="7467599" cy="800219"/>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NODE.JS</a:t>
            </a:r>
            <a:r>
              <a:rPr lang="vi-VN" sz="2800" b="1" dirty="0" smtClean="0">
                <a:solidFill>
                  <a:schemeClr val="bg1"/>
                </a:solidFill>
                <a:latin typeface="Times New Roman" panose="02020603050405020304" pitchFamily="18" charset="0"/>
                <a:cs typeface="Times New Roman" panose="02020603050405020304" pitchFamily="18" charset="0"/>
              </a:rPr>
              <a:t>:</a:t>
            </a:r>
            <a:r>
              <a:rPr lang="en-US" b="1" dirty="0" err="1">
                <a:solidFill>
                  <a:schemeClr val="bg1"/>
                </a:solidFill>
                <a:latin typeface="Times New Roman" panose="02020603050405020304" pitchFamily="18" charset="0"/>
                <a:cs typeface="Times New Roman" panose="02020603050405020304" pitchFamily="18" charset="0"/>
              </a:rPr>
              <a:t>Ưu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điểm</a:t>
            </a:r>
            <a:endParaRPr lang="vi-VN" dirty="0">
              <a:solidFill>
                <a:schemeClr val="bg1"/>
              </a:solidFill>
              <a:latin typeface="Times New Roman" panose="02020603050405020304" pitchFamily="18" charset="0"/>
              <a:cs typeface="Times New Roman" panose="02020603050405020304" pitchFamily="18" charset="0"/>
            </a:endParaRPr>
          </a:p>
          <a:p>
            <a:endParaRPr lang="vi-VN"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39908" cy="50887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90675" y="1373207"/>
            <a:ext cx="8182756" cy="2308324"/>
          </a:xfrm>
          <a:prstGeom prst="rect">
            <a:avLst/>
          </a:prstGeom>
        </p:spPr>
        <p:txBody>
          <a:bodyPr wrap="square">
            <a:spAutoFit/>
          </a:bodyPr>
          <a:lstStyle/>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Nhu</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cầu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trường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nhân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lực</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lớn</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Cộng </a:t>
            </a:r>
            <a:r>
              <a:rPr lang="vi-VN" dirty="0">
                <a:solidFill>
                  <a:schemeClr val="bg1"/>
                </a:solidFill>
                <a:latin typeface="Times New Roman" panose="02020603050405020304" pitchFamily="18" charset="0"/>
                <a:cs typeface="Times New Roman" panose="02020603050405020304" pitchFamily="18" charset="0"/>
              </a:rPr>
              <a:t>đồng NodeJS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phát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triển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rộng</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giúp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hô</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trơ</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nhau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tốt</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hơn</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C</a:t>
            </a:r>
            <a:r>
              <a:rPr lang="vi-VN" dirty="0">
                <a:solidFill>
                  <a:schemeClr val="bg1"/>
                </a:solidFill>
                <a:latin typeface="Times New Roman" panose="02020603050405020304" pitchFamily="18" charset="0"/>
                <a:cs typeface="Times New Roman" panose="02020603050405020304" pitchFamily="18" charset="0"/>
              </a:rPr>
              <a:t>ác package đều hoàn toàn </a:t>
            </a:r>
            <a:r>
              <a:rPr lang="vi-VN" dirty="0" smtClean="0">
                <a:solidFill>
                  <a:schemeClr val="bg1"/>
                </a:solidFill>
                <a:latin typeface="Times New Roman" panose="02020603050405020304" pitchFamily="18" charset="0"/>
                <a:cs typeface="Times New Roman" panose="02020603050405020304" pitchFamily="18" charset="0"/>
              </a:rPr>
              <a:t>free</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Va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rất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nhiều</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công</a:t>
            </a:r>
            <a:r>
              <a:rPr lang="en-US" dirty="0" smtClean="0">
                <a:solidFill>
                  <a:schemeClr val="bg1"/>
                </a:solidFill>
                <a:latin typeface="Times New Roman" panose="02020603050405020304" pitchFamily="18" charset="0"/>
                <a:cs typeface="Times New Roman" panose="02020603050405020304" pitchFamily="18" charset="0"/>
              </a:rPr>
              <a:t> ty </a:t>
            </a:r>
            <a:r>
              <a:rPr lang="en-US" dirty="0" err="1" smtClean="0">
                <a:solidFill>
                  <a:schemeClr val="bg1"/>
                </a:solidFill>
                <a:latin typeface="Times New Roman" panose="02020603050405020304" pitchFamily="18" charset="0"/>
                <a:cs typeface="Times New Roman" panose="02020603050405020304" pitchFamily="18" charset="0"/>
              </a:rPr>
              <a:t>lớn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đang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sư</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dụng</a:t>
            </a:r>
            <a:endParaRPr lang="en-US" dirty="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=&gt; </a:t>
            </a:r>
            <a:r>
              <a:rPr lang="en-US" dirty="0" err="1" smtClean="0">
                <a:solidFill>
                  <a:schemeClr val="bg1"/>
                </a:solidFill>
                <a:latin typeface="Times New Roman" panose="02020603050405020304" pitchFamily="18" charset="0"/>
                <a:cs typeface="Times New Roman" panose="02020603050405020304" pitchFamily="18" charset="0"/>
              </a:rPr>
              <a:t>cơ</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hội</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rất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lớn</a:t>
            </a:r>
            <a:endParaRPr lang="en-US" dirty="0" smtClean="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73" y="-200318"/>
            <a:ext cx="1865586" cy="1865586"/>
          </a:xfrm>
          <a:prstGeom prst="rect">
            <a:avLst/>
          </a:prstGeom>
        </p:spPr>
      </p:pic>
      <p:pic>
        <p:nvPicPr>
          <p:cNvPr id="1026" name="Picture 2" descr="https://images.viblo.asia/f5e2e685-87da-409d-9c16-68cce9565c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235" y="3749352"/>
            <a:ext cx="6995483" cy="2272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18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randombar(horizontal)">
                                      <p:cBhvr>
                                        <p:cTn id="2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0" y="757654"/>
            <a:ext cx="7467599" cy="800219"/>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NODE.JS</a:t>
            </a:r>
            <a:r>
              <a:rPr lang="vi-VN" sz="2800" b="1" dirty="0" smtClean="0">
                <a:solidFill>
                  <a:schemeClr val="bg1"/>
                </a:solidFill>
                <a:latin typeface="Times New Roman" panose="02020603050405020304" pitchFamily="18" charset="0"/>
                <a:cs typeface="Times New Roman" panose="02020603050405020304" pitchFamily="18" charset="0"/>
              </a:rPr>
              <a:t>:</a:t>
            </a:r>
            <a:r>
              <a:rPr lang="vi-VN" b="1" dirty="0" smtClean="0">
                <a:solidFill>
                  <a:schemeClr val="bg1"/>
                </a:solidFill>
                <a:latin typeface="Times New Roman" panose="02020603050405020304" pitchFamily="18" charset="0"/>
                <a:cs typeface="Times New Roman" panose="02020603050405020304" pitchFamily="18" charset="0"/>
              </a:rPr>
              <a:t>Nhược điểm</a:t>
            </a:r>
            <a:endParaRPr lang="vi-VN" dirty="0" smtClean="0">
              <a:solidFill>
                <a:schemeClr val="bg1"/>
              </a:solidFill>
              <a:latin typeface="Times New Roman" panose="02020603050405020304" pitchFamily="18" charset="0"/>
              <a:cs typeface="Times New Roman" panose="02020603050405020304" pitchFamily="18" charset="0"/>
            </a:endParaRPr>
          </a:p>
          <a:p>
            <a:endParaRPr lang="vi-VN"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28620" cy="36493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90675" y="1373207"/>
            <a:ext cx="8182756" cy="2308324"/>
          </a:xfrm>
          <a:prstGeom prst="rect">
            <a:avLst/>
          </a:prstGeom>
        </p:spPr>
        <p:txBody>
          <a:bodyPr wrap="square">
            <a:spAutoFit/>
          </a:bodyPr>
          <a:lstStyle/>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Không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thể</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đơn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giản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tải</a:t>
            </a:r>
            <a:r>
              <a:rPr lang="en-US" dirty="0" smtClean="0">
                <a:solidFill>
                  <a:schemeClr val="bg1"/>
                </a:solidFill>
                <a:latin typeface="Times New Roman" panose="02020603050405020304" pitchFamily="18" charset="0"/>
                <a:cs typeface="Times New Roman" panose="02020603050405020304" pitchFamily="18" charset="0"/>
              </a:rPr>
              <a:t> 1 </a:t>
            </a:r>
            <a:r>
              <a:rPr lang="en-US" dirty="0" err="1" smtClean="0">
                <a:solidFill>
                  <a:schemeClr val="bg1"/>
                </a:solidFill>
                <a:latin typeface="Times New Roman" panose="02020603050405020304" pitchFamily="18" charset="0"/>
                <a:cs typeface="Times New Roman" panose="02020603050405020304" pitchFamily="18" charset="0"/>
              </a:rPr>
              <a:t>ứng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dụng</a:t>
            </a:r>
            <a:r>
              <a:rPr lang="en-US" dirty="0" smtClean="0">
                <a:solidFill>
                  <a:schemeClr val="bg1"/>
                </a:solidFill>
                <a:latin typeface="Times New Roman" panose="02020603050405020304" pitchFamily="18" charset="0"/>
                <a:cs typeface="Times New Roman" panose="02020603050405020304" pitchFamily="18" charset="0"/>
              </a:rPr>
              <a:t> node </a:t>
            </a:r>
            <a:r>
              <a:rPr lang="en-US" dirty="0" err="1" smtClean="0">
                <a:solidFill>
                  <a:schemeClr val="bg1"/>
                </a:solidFill>
                <a:latin typeface="Times New Roman" panose="02020603050405020304" pitchFamily="18" charset="0"/>
                <a:cs typeface="Times New Roman" panose="02020603050405020304" pitchFamily="18" charset="0"/>
              </a:rPr>
              <a:t>js</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lên</a:t>
            </a:r>
            <a:r>
              <a:rPr lang="en-US" dirty="0" smtClean="0">
                <a:solidFill>
                  <a:schemeClr val="bg1"/>
                </a:solidFill>
                <a:latin typeface="Times New Roman" panose="02020603050405020304" pitchFamily="18" charset="0"/>
                <a:cs typeface="Times New Roman" panose="02020603050405020304" pitchFamily="18" charset="0"/>
              </a:rPr>
              <a:t> host </a:t>
            </a:r>
            <a:r>
              <a:rPr lang="en-US" dirty="0" err="1" smtClean="0">
                <a:solidFill>
                  <a:schemeClr val="bg1"/>
                </a:solidFill>
                <a:latin typeface="Times New Roman" panose="02020603050405020304" pitchFamily="18" charset="0"/>
                <a:cs typeface="Times New Roman" panose="02020603050405020304" pitchFamily="18" charset="0"/>
              </a:rPr>
              <a:t>và</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mong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chờ</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nó</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hoạt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động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tốt</a:t>
            </a:r>
            <a:r>
              <a:rPr lang="en-US"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Đang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trong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giai</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đoạn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phát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triển</a:t>
            </a:r>
            <a:r>
              <a:rPr lang="en-US" dirty="0" smtClean="0">
                <a:solidFill>
                  <a:schemeClr val="bg1"/>
                </a:solidFill>
                <a:latin typeface="Times New Roman" panose="02020603050405020304" pitchFamily="18" charset="0"/>
                <a:cs typeface="Times New Roman" panose="02020603050405020304" pitchFamily="18" charset="0"/>
              </a:rPr>
              <a:t> ban </a:t>
            </a:r>
            <a:r>
              <a:rPr lang="en-US" dirty="0" err="1" smtClean="0">
                <a:solidFill>
                  <a:schemeClr val="bg1"/>
                </a:solidFill>
                <a:latin typeface="Times New Roman" panose="02020603050405020304" pitchFamily="18" charset="0"/>
                <a:cs typeface="Times New Roman" panose="02020603050405020304" pitchFamily="18" charset="0"/>
              </a:rPr>
              <a:t>đầu</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sẽ</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có</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thay</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đổi</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đặc</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trưng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trong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quá</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trình</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phát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triển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tiếp</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theo.</a:t>
            </a: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73" y="-200318"/>
            <a:ext cx="1865586" cy="1865586"/>
          </a:xfrm>
          <a:prstGeom prst="rect">
            <a:avLst/>
          </a:prstGeom>
        </p:spPr>
      </p:pic>
    </p:spTree>
    <p:extLst>
      <p:ext uri="{BB962C8B-B14F-4D97-AF65-F5344CB8AC3E}">
        <p14:creationId xmlns:p14="http://schemas.microsoft.com/office/powerpoint/2010/main" val="413343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48657" y="2929996"/>
            <a:ext cx="9062096" cy="461665"/>
          </a:xfrm>
          <a:prstGeom prst="rect">
            <a:avLst/>
          </a:prstGeom>
          <a:noFill/>
        </p:spPr>
        <p:txBody>
          <a:bodyPr wrap="none" rtlCol="0">
            <a:spAutoFit/>
          </a:bodyPr>
          <a:lstStyle/>
          <a:p>
            <a:r>
              <a:rPr lang="vi-VN" sz="2400" dirty="0" smtClean="0"/>
              <a:t>Cảm ơn thầy và các bạn đã theo dõi phần trình bày của nhóm 5. </a:t>
            </a:r>
            <a:endParaRPr lang="vi-VN" sz="2400" dirty="0"/>
          </a:p>
        </p:txBody>
      </p:sp>
      <p:sp>
        <p:nvSpPr>
          <p:cNvPr id="4" name="TextBox 3"/>
          <p:cNvSpPr txBox="1"/>
          <p:nvPr/>
        </p:nvSpPr>
        <p:spPr>
          <a:xfrm>
            <a:off x="548510" y="3113458"/>
            <a:ext cx="9724071" cy="2308324"/>
          </a:xfrm>
          <a:prstGeom prst="rect">
            <a:avLst/>
          </a:prstGeom>
          <a:noFill/>
        </p:spPr>
        <p:txBody>
          <a:bodyPr wrap="square" rtlCol="0">
            <a:spAutoFit/>
          </a:bodyPr>
          <a:lstStyle/>
          <a:p>
            <a:r>
              <a:rPr lang="en-US" sz="2400" dirty="0" smtClean="0">
                <a:solidFill>
                  <a:srgbClr val="00B0F0"/>
                </a:solidFill>
                <a:latin typeface="Times New Roman" panose="02020603050405020304" pitchFamily="18" charset="0"/>
                <a:cs typeface="Times New Roman" panose="02020603050405020304" pitchFamily="18" charset="0"/>
              </a:rPr>
              <a:t>Resource : from internet</a:t>
            </a:r>
          </a:p>
          <a:p>
            <a:r>
              <a:rPr lang="en-US" sz="2400" dirty="0" smtClean="0">
                <a:solidFill>
                  <a:srgbClr val="00B0F0"/>
                </a:solidFill>
                <a:latin typeface="Times New Roman" panose="02020603050405020304" pitchFamily="18" charset="0"/>
                <a:cs typeface="Times New Roman" panose="02020603050405020304" pitchFamily="18" charset="0"/>
                <a:hlinkClick r:id="rId2"/>
              </a:rPr>
              <a:t>https://techtalk.vn/mot-cai-nhin-tong-quan-nhat-ve-nodejs.html</a:t>
            </a:r>
            <a:endParaRPr lang="en-US" sz="2400" dirty="0" smtClean="0">
              <a:solidFill>
                <a:srgbClr val="00B0F0"/>
              </a:solidFill>
              <a:latin typeface="Times New Roman" panose="02020603050405020304" pitchFamily="18" charset="0"/>
              <a:cs typeface="Times New Roman" panose="02020603050405020304" pitchFamily="18" charset="0"/>
            </a:endParaRPr>
          </a:p>
          <a:p>
            <a:r>
              <a:rPr lang="en-US" sz="2400" dirty="0" smtClean="0">
                <a:solidFill>
                  <a:srgbClr val="00B0F0"/>
                </a:solidFill>
                <a:latin typeface="Times New Roman" panose="02020603050405020304" pitchFamily="18" charset="0"/>
                <a:cs typeface="Times New Roman" panose="02020603050405020304" pitchFamily="18" charset="0"/>
                <a:hlinkClick r:id="rId3"/>
              </a:rPr>
              <a:t>https://viblo.asia/p/gioi-thieu-mot-so-framework-cua-nodejs-vyDZOoPkZwj</a:t>
            </a:r>
            <a:endParaRPr lang="en-US" sz="2400" dirty="0" smtClean="0">
              <a:solidFill>
                <a:srgbClr val="00B0F0"/>
              </a:solidFill>
              <a:latin typeface="Times New Roman" panose="02020603050405020304" pitchFamily="18" charset="0"/>
              <a:cs typeface="Times New Roman" panose="02020603050405020304" pitchFamily="18" charset="0"/>
            </a:endParaRPr>
          </a:p>
          <a:p>
            <a:r>
              <a:rPr lang="en-US" sz="2400" dirty="0" smtClean="0">
                <a:solidFill>
                  <a:srgbClr val="00B0F0"/>
                </a:solidFill>
                <a:latin typeface="Times New Roman" panose="02020603050405020304" pitchFamily="18" charset="0"/>
                <a:cs typeface="Times New Roman" panose="02020603050405020304" pitchFamily="18" charset="0"/>
                <a:hlinkClick r:id="rId4"/>
              </a:rPr>
              <a:t>https://vi.wikipedia.org/wiki/Node.js</a:t>
            </a:r>
            <a:endParaRPr lang="en-US" sz="2400" dirty="0" smtClean="0">
              <a:solidFill>
                <a:srgbClr val="00B0F0"/>
              </a:solidFill>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hlinkClick r:id="rId5"/>
              </a:rPr>
              <a:t>https://</a:t>
            </a:r>
            <a:r>
              <a:rPr lang="en-US" sz="2400" dirty="0" smtClean="0">
                <a:solidFill>
                  <a:srgbClr val="00B0F0"/>
                </a:solidFill>
                <a:latin typeface="Times New Roman" panose="02020603050405020304" pitchFamily="18" charset="0"/>
                <a:cs typeface="Times New Roman" panose="02020603050405020304" pitchFamily="18" charset="0"/>
                <a:hlinkClick r:id="rId5"/>
              </a:rPr>
              <a:t>viblo.asia/p/top-ngon-ngu-lap-trinh-nen-hoc-2018-xep-hang-theo-stackoverflow-tiobe-pypl-github-m68Z00v2ZkG</a:t>
            </a:r>
            <a:endParaRPr lang="en-US" sz="2400" dirty="0" smtClean="0">
              <a:latin typeface="Times New Roman" panose="02020603050405020304" pitchFamily="18" charset="0"/>
              <a:cs typeface="Times New Roman" panose="02020603050405020304" pitchFamily="18" charset="0"/>
            </a:endParaRPr>
          </a:p>
        </p:txBody>
      </p:sp>
      <p:pic>
        <p:nvPicPr>
          <p:cNvPr id="1026" name="Picture 2" descr="Káº¿t quáº£ hÃ¬nh áº£nh cho thanks you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7306" y="776216"/>
            <a:ext cx="8753531" cy="25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269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a:t>
            </a:r>
            <a:r>
              <a:rPr lang="vi-VN" sz="2800" b="1" dirty="0" smtClean="0">
                <a:solidFill>
                  <a:schemeClr val="bg1"/>
                </a:solidFill>
                <a:latin typeface="Times New Roman" panose="02020603050405020304" pitchFamily="18" charset="0"/>
                <a:cs typeface="Times New Roman" panose="02020603050405020304" pitchFamily="18" charset="0"/>
              </a:rPr>
              <a:t>ĐỀ TÀI</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49969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31" name="TextBox 30"/>
          <p:cNvSpPr txBox="1"/>
          <p:nvPr/>
        </p:nvSpPr>
        <p:spPr>
          <a:xfrm>
            <a:off x="2569657" y="1591751"/>
            <a:ext cx="821404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Đề</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tài</a:t>
            </a:r>
            <a:r>
              <a:rPr lang="en-US" dirty="0" smtClean="0">
                <a:solidFill>
                  <a:schemeClr val="bg1"/>
                </a:solidFill>
                <a:latin typeface="Times New Roman" panose="02020603050405020304" pitchFamily="18" charset="0"/>
                <a:cs typeface="Times New Roman" panose="02020603050405020304" pitchFamily="18" charset="0"/>
              </a:rPr>
              <a:t> : </a:t>
            </a:r>
            <a:r>
              <a:rPr lang="en-US" dirty="0" err="1" smtClean="0">
                <a:solidFill>
                  <a:schemeClr val="bg1"/>
                </a:solidFill>
                <a:latin typeface="Times New Roman" panose="02020603050405020304" pitchFamily="18" charset="0"/>
                <a:cs typeface="Times New Roman" panose="02020603050405020304" pitchFamily="18" charset="0"/>
              </a:rPr>
              <a:t>Xây</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dựng</a:t>
            </a:r>
            <a:r>
              <a:rPr lang="en-US" dirty="0" smtClean="0">
                <a:solidFill>
                  <a:schemeClr val="bg1"/>
                </a:solidFill>
                <a:latin typeface="Times New Roman" panose="02020603050405020304" pitchFamily="18" charset="0"/>
                <a:cs typeface="Times New Roman" panose="02020603050405020304" pitchFamily="18" charset="0"/>
              </a:rPr>
              <a:t> website </a:t>
            </a:r>
            <a:r>
              <a:rPr lang="en-US" dirty="0" err="1" smtClean="0">
                <a:solidFill>
                  <a:schemeClr val="bg1"/>
                </a:solidFill>
                <a:latin typeface="Times New Roman" panose="02020603050405020304" pitchFamily="18" charset="0"/>
                <a:cs typeface="Times New Roman" panose="02020603050405020304" pitchFamily="18" charset="0"/>
              </a:rPr>
              <a:t>bán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hàng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bằng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Nodejs</a:t>
            </a:r>
            <a:endParaRPr lang="vi-VN" dirty="0" smtClean="0">
              <a:solidFill>
                <a:schemeClr val="bg1"/>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2569657" y="2082067"/>
            <a:ext cx="7982277" cy="2308324"/>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Giới thiệu chức năng chính </a:t>
            </a:r>
            <a:endParaRPr lang="vi-VN" dirty="0">
              <a:solidFill>
                <a:schemeClr val="bg1"/>
              </a:solidFill>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Đăng nhập , đăng xuất , đăng kí</a:t>
            </a:r>
          </a:p>
          <a:p>
            <a:pPr marL="800100" lvl="1"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Hiển thị chi tiết sản phẩm , danh sách sản phẩm , danh mục sản phẩm</a:t>
            </a:r>
          </a:p>
          <a:p>
            <a:pPr marL="800100" lvl="1"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Tạo giỏ hàng</a:t>
            </a:r>
          </a:p>
          <a:p>
            <a:pPr marL="800100" lvl="1"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Sửa, xoá, cập nhật nội dung giỏ hàng</a:t>
            </a:r>
          </a:p>
          <a:p>
            <a:pPr marL="800100" lvl="1"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Đặt hàng </a:t>
            </a:r>
          </a:p>
          <a:p>
            <a:pPr marL="800100" lvl="1"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Quản lí  thêm xoá sửa sản phẩm , sản phẩm , user , đơn hàng trong danh sách quan lí</a:t>
            </a:r>
          </a:p>
        </p:txBody>
      </p:sp>
      <p:sp>
        <p:nvSpPr>
          <p:cNvPr id="10" name="TextBox 9"/>
          <p:cNvSpPr txBox="1"/>
          <p:nvPr/>
        </p:nvSpPr>
        <p:spPr>
          <a:xfrm>
            <a:off x="2609523" y="4390391"/>
            <a:ext cx="7982277" cy="2031325"/>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latin typeface="Times New Roman" panose="02020603050405020304" pitchFamily="18" charset="0"/>
                <a:cs typeface="Times New Roman" panose="02020603050405020304" pitchFamily="18" charset="0"/>
              </a:rPr>
              <a:t>Giới thiệu Database gồm 5 bảng dữ liệu chính:</a:t>
            </a:r>
            <a:endParaRPr lang="vi-VN" dirty="0">
              <a:solidFill>
                <a:schemeClr val="bg1"/>
              </a:solidFill>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Cart(id</a:t>
            </a:r>
            <a:r>
              <a:rPr lang="vi-VN" dirty="0">
                <a:solidFill>
                  <a:schemeClr val="bg1"/>
                </a:solidFill>
                <a:latin typeface="Times New Roman" panose="02020603050405020304" pitchFamily="18" charset="0"/>
                <a:cs typeface="Times New Roman" panose="02020603050405020304" pitchFamily="18" charset="0"/>
              </a:rPr>
              <a:t>, name, email, sdt, msg, cart, st) : đơn đặt hàng của khách hàng</a:t>
            </a:r>
          </a:p>
          <a:p>
            <a:pPr marL="800100" lvl="1"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Cate(id</a:t>
            </a:r>
            <a:r>
              <a:rPr lang="vi-VN" dirty="0">
                <a:solidFill>
                  <a:schemeClr val="bg1"/>
                </a:solidFill>
                <a:latin typeface="Times New Roman" panose="02020603050405020304" pitchFamily="18" charset="0"/>
                <a:cs typeface="Times New Roman" panose="02020603050405020304" pitchFamily="18" charset="0"/>
              </a:rPr>
              <a:t>, name, nameKhongDau) : danh mục sản phẩm</a:t>
            </a:r>
          </a:p>
          <a:p>
            <a:pPr marL="800100" lvl="1"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Product(id</a:t>
            </a:r>
            <a:r>
              <a:rPr lang="vi-VN" dirty="0">
                <a:solidFill>
                  <a:schemeClr val="bg1"/>
                </a:solidFill>
                <a:latin typeface="Times New Roman" panose="02020603050405020304" pitchFamily="18" charset="0"/>
                <a:cs typeface="Times New Roman" panose="02020603050405020304" pitchFamily="18" charset="0"/>
              </a:rPr>
              <a:t>, name, nameKhongDau, img, cateId, des, price, st) : sản phẩm (điện thoại)</a:t>
            </a:r>
          </a:p>
          <a:p>
            <a:pPr marL="800100" lvl="1"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User(id</a:t>
            </a:r>
            <a:r>
              <a:rPr lang="vi-VN" dirty="0">
                <a:solidFill>
                  <a:schemeClr val="bg1"/>
                </a:solidFill>
                <a:latin typeface="Times New Roman" panose="02020603050405020304" pitchFamily="18" charset="0"/>
                <a:cs typeface="Times New Roman" panose="02020603050405020304" pitchFamily="18" charset="0"/>
              </a:rPr>
              <a:t>, fullname, email, img, pasword) : tài khoản admin cho backend</a:t>
            </a:r>
          </a:p>
          <a:p>
            <a:pPr marL="800100" lvl="1" indent="-342900" algn="just">
              <a:buFont typeface="+mj-lt"/>
              <a:buAutoNum type="arabicPeriod"/>
            </a:pPr>
            <a:r>
              <a:rPr lang="vi-VN" dirty="0" smtClean="0">
                <a:solidFill>
                  <a:schemeClr val="bg1"/>
                </a:solidFill>
                <a:latin typeface="Times New Roman" panose="02020603050405020304" pitchFamily="18" charset="0"/>
                <a:cs typeface="Times New Roman" panose="02020603050405020304" pitchFamily="18" charset="0"/>
              </a:rPr>
              <a:t>UserKH(id</a:t>
            </a:r>
            <a:r>
              <a:rPr lang="vi-VN" dirty="0">
                <a:solidFill>
                  <a:schemeClr val="bg1"/>
                </a:solidFill>
                <a:latin typeface="Times New Roman" panose="02020603050405020304" pitchFamily="18" charset="0"/>
                <a:cs typeface="Times New Roman" panose="02020603050405020304" pitchFamily="18" charset="0"/>
              </a:rPr>
              <a:t>, email, pasword) : tài khoản của khách hàng</a:t>
            </a:r>
          </a:p>
        </p:txBody>
      </p:sp>
    </p:spTree>
    <p:extLst>
      <p:ext uri="{BB962C8B-B14F-4D97-AF65-F5344CB8AC3E}">
        <p14:creationId xmlns:p14="http://schemas.microsoft.com/office/powerpoint/2010/main" val="279153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P spid="32"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a:t>
            </a:r>
            <a:r>
              <a:rPr lang="vi-VN" sz="2800" b="1" dirty="0" smtClean="0">
                <a:solidFill>
                  <a:schemeClr val="bg1"/>
                </a:solidFill>
                <a:latin typeface="Times New Roman" panose="02020603050405020304" pitchFamily="18" charset="0"/>
                <a:cs typeface="Times New Roman" panose="02020603050405020304" pitchFamily="18" charset="0"/>
              </a:rPr>
              <a:t>ĐỀ TÀI</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42349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31" name="TextBox 30"/>
          <p:cNvSpPr txBox="1"/>
          <p:nvPr/>
        </p:nvSpPr>
        <p:spPr>
          <a:xfrm>
            <a:off x="2447925" y="1591753"/>
            <a:ext cx="821404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Đăng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nhập</a:t>
            </a:r>
            <a:r>
              <a:rPr lang="en-US" dirty="0" smtClean="0">
                <a:solidFill>
                  <a:schemeClr val="bg1"/>
                </a:solidFill>
                <a:latin typeface="Times New Roman" panose="02020603050405020304" pitchFamily="18" charset="0"/>
                <a:cs typeface="Times New Roman" panose="02020603050405020304" pitchFamily="18" charset="0"/>
              </a:rPr>
              <a:t> , </a:t>
            </a:r>
            <a:r>
              <a:rPr lang="en-US" dirty="0" err="1" smtClean="0">
                <a:solidFill>
                  <a:schemeClr val="bg1"/>
                </a:solidFill>
                <a:latin typeface="Times New Roman" panose="02020603050405020304" pitchFamily="18" charset="0"/>
                <a:cs typeface="Times New Roman" panose="02020603050405020304" pitchFamily="18" charset="0"/>
              </a:rPr>
              <a:t>đăng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kí</a:t>
            </a:r>
            <a:endParaRPr lang="vi-VN"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609851" y="2191325"/>
            <a:ext cx="3708126" cy="2998258"/>
          </a:xfrm>
          <a:prstGeom prst="rect">
            <a:avLst/>
          </a:prstGeom>
        </p:spPr>
      </p:pic>
      <p:pic>
        <p:nvPicPr>
          <p:cNvPr id="5" name="Picture 4"/>
          <p:cNvPicPr>
            <a:picLocks noChangeAspect="1"/>
          </p:cNvPicPr>
          <p:nvPr/>
        </p:nvPicPr>
        <p:blipFill>
          <a:blip r:embed="rId4"/>
          <a:stretch>
            <a:fillRect/>
          </a:stretch>
        </p:blipFill>
        <p:spPr>
          <a:xfrm>
            <a:off x="6663267" y="2191326"/>
            <a:ext cx="4257029" cy="2933170"/>
          </a:xfrm>
          <a:prstGeom prst="rect">
            <a:avLst/>
          </a:prstGeom>
        </p:spPr>
      </p:pic>
    </p:spTree>
    <p:extLst>
      <p:ext uri="{BB962C8B-B14F-4D97-AF65-F5344CB8AC3E}">
        <p14:creationId xmlns:p14="http://schemas.microsoft.com/office/powerpoint/2010/main" val="388570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a:t>
            </a:r>
            <a:r>
              <a:rPr lang="vi-VN" sz="2800" b="1" dirty="0" smtClean="0">
                <a:solidFill>
                  <a:schemeClr val="bg1"/>
                </a:solidFill>
                <a:latin typeface="Times New Roman" panose="02020603050405020304" pitchFamily="18" charset="0"/>
                <a:cs typeface="Times New Roman" panose="02020603050405020304" pitchFamily="18" charset="0"/>
              </a:rPr>
              <a:t>ĐỀ TÀI</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49969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31" name="TextBox 30"/>
          <p:cNvSpPr txBox="1"/>
          <p:nvPr/>
        </p:nvSpPr>
        <p:spPr>
          <a:xfrm>
            <a:off x="2569657" y="1591751"/>
            <a:ext cx="821404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Hiển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thị</a:t>
            </a:r>
            <a:r>
              <a:rPr lang="en-US" dirty="0" smtClean="0">
                <a:solidFill>
                  <a:schemeClr val="bg1"/>
                </a:solidFill>
                <a:latin typeface="Times New Roman" panose="02020603050405020304" pitchFamily="18" charset="0"/>
                <a:cs typeface="Times New Roman" panose="02020603050405020304" pitchFamily="18" charset="0"/>
              </a:rPr>
              <a:t> chi </a:t>
            </a:r>
            <a:r>
              <a:rPr lang="en-US" dirty="0" err="1" smtClean="0">
                <a:solidFill>
                  <a:schemeClr val="bg1"/>
                </a:solidFill>
                <a:latin typeface="Times New Roman" panose="02020603050405020304" pitchFamily="18" charset="0"/>
                <a:cs typeface="Times New Roman" panose="02020603050405020304" pitchFamily="18" charset="0"/>
              </a:rPr>
              <a:t>tiết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sản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phẩm</a:t>
            </a:r>
            <a:r>
              <a:rPr lang="en-US" dirty="0" smtClean="0">
                <a:solidFill>
                  <a:schemeClr val="bg1"/>
                </a:solidFill>
                <a:latin typeface="Times New Roman" panose="02020603050405020304" pitchFamily="18" charset="0"/>
                <a:cs typeface="Times New Roman" panose="02020603050405020304" pitchFamily="18" charset="0"/>
              </a:rPr>
              <a:t> , </a:t>
            </a:r>
            <a:r>
              <a:rPr lang="en-US" dirty="0" err="1" smtClean="0">
                <a:solidFill>
                  <a:schemeClr val="bg1"/>
                </a:solidFill>
                <a:latin typeface="Times New Roman" panose="02020603050405020304" pitchFamily="18" charset="0"/>
                <a:cs typeface="Times New Roman" panose="02020603050405020304" pitchFamily="18" charset="0"/>
              </a:rPr>
              <a:t>danh</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sách</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sản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phẩm</a:t>
            </a:r>
            <a:r>
              <a:rPr lang="en-US" dirty="0" smtClean="0">
                <a:solidFill>
                  <a:schemeClr val="bg1"/>
                </a:solidFill>
                <a:latin typeface="Times New Roman" panose="02020603050405020304" pitchFamily="18" charset="0"/>
                <a:cs typeface="Times New Roman" panose="02020603050405020304" pitchFamily="18" charset="0"/>
              </a:rPr>
              <a:t> , </a:t>
            </a:r>
            <a:r>
              <a:rPr lang="en-US" dirty="0" err="1" smtClean="0">
                <a:solidFill>
                  <a:schemeClr val="bg1"/>
                </a:solidFill>
                <a:latin typeface="Times New Roman" panose="02020603050405020304" pitchFamily="18" charset="0"/>
                <a:cs typeface="Times New Roman" panose="02020603050405020304" pitchFamily="18" charset="0"/>
              </a:rPr>
              <a:t>danh</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mục</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sản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phẩm</a:t>
            </a:r>
            <a:endParaRPr lang="vi-VN"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682026" y="2356062"/>
            <a:ext cx="7989302" cy="3338813"/>
          </a:xfrm>
          <a:prstGeom prst="rect">
            <a:avLst/>
          </a:prstGeom>
        </p:spPr>
      </p:pic>
    </p:spTree>
    <p:extLst>
      <p:ext uri="{BB962C8B-B14F-4D97-AF65-F5344CB8AC3E}">
        <p14:creationId xmlns:p14="http://schemas.microsoft.com/office/powerpoint/2010/main" val="250046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a:t>
            </a:r>
            <a:r>
              <a:rPr lang="vi-VN" sz="2800" b="1" dirty="0" smtClean="0">
                <a:solidFill>
                  <a:schemeClr val="bg1"/>
                </a:solidFill>
                <a:latin typeface="Times New Roman" panose="02020603050405020304" pitchFamily="18" charset="0"/>
                <a:cs typeface="Times New Roman" panose="02020603050405020304" pitchFamily="18" charset="0"/>
              </a:rPr>
              <a:t>ĐỀ TÀI</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49969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pic>
        <p:nvPicPr>
          <p:cNvPr id="2" name="Picture 1"/>
          <p:cNvPicPr>
            <a:picLocks noChangeAspect="1"/>
          </p:cNvPicPr>
          <p:nvPr/>
        </p:nvPicPr>
        <p:blipFill>
          <a:blip r:embed="rId3"/>
          <a:stretch>
            <a:fillRect/>
          </a:stretch>
        </p:blipFill>
        <p:spPr>
          <a:xfrm>
            <a:off x="3314244" y="1960424"/>
            <a:ext cx="6345102" cy="3229641"/>
          </a:xfrm>
          <a:prstGeom prst="rect">
            <a:avLst/>
          </a:prstGeom>
        </p:spPr>
      </p:pic>
    </p:spTree>
    <p:extLst>
      <p:ext uri="{BB962C8B-B14F-4D97-AF65-F5344CB8AC3E}">
        <p14:creationId xmlns:p14="http://schemas.microsoft.com/office/powerpoint/2010/main" val="234022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a:t>
            </a:r>
            <a:r>
              <a:rPr lang="vi-VN" sz="2800" b="1" dirty="0" smtClean="0">
                <a:solidFill>
                  <a:schemeClr val="bg1"/>
                </a:solidFill>
                <a:latin typeface="Times New Roman" panose="02020603050405020304" pitchFamily="18" charset="0"/>
                <a:cs typeface="Times New Roman" panose="02020603050405020304" pitchFamily="18" charset="0"/>
              </a:rPr>
              <a:t>ĐỀ TÀI</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49969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31" name="TextBox 30"/>
          <p:cNvSpPr txBox="1"/>
          <p:nvPr/>
        </p:nvSpPr>
        <p:spPr>
          <a:xfrm>
            <a:off x="2569657" y="1591751"/>
            <a:ext cx="821404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Giỏ</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hàng</a:t>
            </a:r>
            <a:endParaRPr lang="vi-VN"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704104" y="2255179"/>
            <a:ext cx="8019676" cy="3540578"/>
          </a:xfrm>
          <a:prstGeom prst="rect">
            <a:avLst/>
          </a:prstGeom>
        </p:spPr>
      </p:pic>
    </p:spTree>
    <p:extLst>
      <p:ext uri="{BB962C8B-B14F-4D97-AF65-F5344CB8AC3E}">
        <p14:creationId xmlns:p14="http://schemas.microsoft.com/office/powerpoint/2010/main" val="31959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a:t>
            </a:r>
            <a:r>
              <a:rPr lang="vi-VN" sz="2800" b="1" dirty="0" smtClean="0">
                <a:solidFill>
                  <a:schemeClr val="bg1"/>
                </a:solidFill>
                <a:latin typeface="Times New Roman" panose="02020603050405020304" pitchFamily="18" charset="0"/>
                <a:cs typeface="Times New Roman" panose="02020603050405020304" pitchFamily="18" charset="0"/>
              </a:rPr>
              <a:t>ĐỀ TÀI</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956876" y="1323138"/>
            <a:ext cx="9826821" cy="5796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49771" y="1381100"/>
            <a:ext cx="0" cy="49969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31" name="TextBox 30"/>
          <p:cNvSpPr txBox="1"/>
          <p:nvPr/>
        </p:nvSpPr>
        <p:spPr>
          <a:xfrm>
            <a:off x="2569657" y="1591751"/>
            <a:ext cx="821404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Đặt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hàng</a:t>
            </a:r>
            <a:endParaRPr lang="vi-VN"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502125" y="2259014"/>
            <a:ext cx="2998664" cy="2566988"/>
          </a:xfrm>
          <a:prstGeom prst="rect">
            <a:avLst/>
          </a:prstGeom>
        </p:spPr>
      </p:pic>
      <p:pic>
        <p:nvPicPr>
          <p:cNvPr id="5" name="Picture 4"/>
          <p:cNvPicPr>
            <a:picLocks noChangeAspect="1"/>
          </p:cNvPicPr>
          <p:nvPr/>
        </p:nvPicPr>
        <p:blipFill>
          <a:blip r:embed="rId4"/>
          <a:stretch>
            <a:fillRect/>
          </a:stretch>
        </p:blipFill>
        <p:spPr>
          <a:xfrm>
            <a:off x="4676942" y="2161138"/>
            <a:ext cx="5900428" cy="3043239"/>
          </a:xfrm>
          <a:prstGeom prst="rect">
            <a:avLst/>
          </a:prstGeom>
        </p:spPr>
      </p:pic>
    </p:spTree>
    <p:extLst>
      <p:ext uri="{BB962C8B-B14F-4D97-AF65-F5344CB8AC3E}">
        <p14:creationId xmlns:p14="http://schemas.microsoft.com/office/powerpoint/2010/main" val="73812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91747" y="868476"/>
            <a:ext cx="746759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GIỚI THIỆU </a:t>
            </a:r>
            <a:r>
              <a:rPr lang="vi-VN" sz="2800" b="1" dirty="0" smtClean="0">
                <a:solidFill>
                  <a:schemeClr val="bg1"/>
                </a:solidFill>
                <a:latin typeface="Times New Roman" panose="02020603050405020304" pitchFamily="18" charset="0"/>
                <a:cs typeface="Times New Roman" panose="02020603050405020304" pitchFamily="18" charset="0"/>
              </a:rPr>
              <a:t>ĐỀ TÀI</a:t>
            </a:r>
            <a:endParaRPr lang="vi-VN" sz="2000" dirty="0" smtClean="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1391995" y="1381100"/>
            <a:ext cx="9758605" cy="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68895" y="1381100"/>
            <a:ext cx="0" cy="49969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9" y="-173116"/>
            <a:ext cx="1865586" cy="1865586"/>
          </a:xfrm>
          <a:prstGeom prst="rect">
            <a:avLst/>
          </a:prstGeom>
        </p:spPr>
      </p:pic>
      <p:sp>
        <p:nvSpPr>
          <p:cNvPr id="31" name="TextBox 30"/>
          <p:cNvSpPr txBox="1"/>
          <p:nvPr/>
        </p:nvSpPr>
        <p:spPr>
          <a:xfrm>
            <a:off x="1739924" y="1549176"/>
            <a:ext cx="821404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Quyền</a:t>
            </a:r>
            <a:r>
              <a:rPr lang="en-US" dirty="0" smtClean="0">
                <a:solidFill>
                  <a:schemeClr val="bg1"/>
                </a:solidFill>
                <a:latin typeface="Times New Roman" panose="02020603050405020304" pitchFamily="18" charset="0"/>
                <a:cs typeface="Times New Roman" panose="02020603050405020304" pitchFamily="18" charset="0"/>
              </a:rPr>
              <a:t> Admin</a:t>
            </a:r>
            <a:endParaRPr lang="vi-VN" dirty="0" smtClean="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834573" y="2075988"/>
            <a:ext cx="8907006" cy="3986145"/>
          </a:xfrm>
          <a:prstGeom prst="rect">
            <a:avLst/>
          </a:prstGeom>
        </p:spPr>
      </p:pic>
    </p:spTree>
    <p:extLst>
      <p:ext uri="{BB962C8B-B14F-4D97-AF65-F5344CB8AC3E}">
        <p14:creationId xmlns:p14="http://schemas.microsoft.com/office/powerpoint/2010/main" val="58134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731</TotalTime>
  <Words>2054</Words>
  <Application>Microsoft Office PowerPoint</Application>
  <PresentationFormat>Widescreen</PresentationFormat>
  <Paragraphs>155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Tahoma</vt:lpstr>
      <vt:lpstr>Times New Roman</vt:lpstr>
      <vt:lpstr>Trebuchet MS</vt:lpstr>
      <vt:lpstr>Wingdings 3</vt:lpstr>
      <vt:lpstr>Facet</vt:lpstr>
      <vt:lpstr>XÂY DỰNG PHẦN MỀM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ChauDuong</dc:creator>
  <cp:lastModifiedBy>ChauDuong</cp:lastModifiedBy>
  <cp:revision>78</cp:revision>
  <dcterms:created xsi:type="dcterms:W3CDTF">2019-03-01T04:14:39Z</dcterms:created>
  <dcterms:modified xsi:type="dcterms:W3CDTF">2019-04-12T17:43:01Z</dcterms:modified>
</cp:coreProperties>
</file>