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5"/>
  </p:notesMasterIdLst>
  <p:sldIdLst>
    <p:sldId id="256" r:id="rId2"/>
    <p:sldId id="257" r:id="rId3"/>
    <p:sldId id="258" r:id="rId4"/>
    <p:sldId id="259" r:id="rId5"/>
    <p:sldId id="260" r:id="rId6"/>
    <p:sldId id="261" r:id="rId7"/>
    <p:sldId id="270" r:id="rId8"/>
    <p:sldId id="264" r:id="rId9"/>
    <p:sldId id="269" r:id="rId10"/>
    <p:sldId id="266" r:id="rId11"/>
    <p:sldId id="267" r:id="rId12"/>
    <p:sldId id="268"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898" autoAdjust="0"/>
  </p:normalViewPr>
  <p:slideViewPr>
    <p:cSldViewPr snapToGrid="0">
      <p:cViewPr varScale="1">
        <p:scale>
          <a:sx n="88" d="100"/>
          <a:sy n="88" d="100"/>
        </p:scale>
        <p:origin x="100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DAB4E-BA76-40EF-969B-96D7D9B5E973}" type="datetimeFigureOut">
              <a:rPr lang="en-GB" smtClean="0"/>
              <a:t>09/10/2017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56C31-9E51-47A0-8028-C1ABDAE14E8D}" type="slidenum">
              <a:rPr lang="en-GB" smtClean="0"/>
              <a:t>‹#›</a:t>
            </a:fld>
            <a:endParaRPr lang="en-GB"/>
          </a:p>
        </p:txBody>
      </p:sp>
    </p:spTree>
    <p:extLst>
      <p:ext uri="{BB962C8B-B14F-4D97-AF65-F5344CB8AC3E}">
        <p14:creationId xmlns:p14="http://schemas.microsoft.com/office/powerpoint/2010/main" val="412439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Newly formed indie studio</a:t>
            </a:r>
          </a:p>
          <a:p>
            <a:r>
              <a:rPr lang="en-GB" dirty="0"/>
              <a:t>Working on discovering gaps in the market</a:t>
            </a:r>
          </a:p>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1</a:t>
            </a:fld>
            <a:endParaRPr lang="en-GB"/>
          </a:p>
        </p:txBody>
      </p:sp>
    </p:spTree>
    <p:extLst>
      <p:ext uri="{BB962C8B-B14F-4D97-AF65-F5344CB8AC3E}">
        <p14:creationId xmlns:p14="http://schemas.microsoft.com/office/powerpoint/2010/main" val="36288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10</a:t>
            </a:fld>
            <a:endParaRPr lang="en-GB"/>
          </a:p>
        </p:txBody>
      </p:sp>
    </p:spTree>
    <p:extLst>
      <p:ext uri="{BB962C8B-B14F-4D97-AF65-F5344CB8AC3E}">
        <p14:creationId xmlns:p14="http://schemas.microsoft.com/office/powerpoint/2010/main" val="2479404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11</a:t>
            </a:fld>
            <a:endParaRPr lang="en-GB"/>
          </a:p>
        </p:txBody>
      </p:sp>
    </p:spTree>
    <p:extLst>
      <p:ext uri="{BB962C8B-B14F-4D97-AF65-F5344CB8AC3E}">
        <p14:creationId xmlns:p14="http://schemas.microsoft.com/office/powerpoint/2010/main" val="459380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12</a:t>
            </a:fld>
            <a:endParaRPr lang="en-GB"/>
          </a:p>
        </p:txBody>
      </p:sp>
    </p:spTree>
    <p:extLst>
      <p:ext uri="{BB962C8B-B14F-4D97-AF65-F5344CB8AC3E}">
        <p14:creationId xmlns:p14="http://schemas.microsoft.com/office/powerpoint/2010/main" val="232811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2</a:t>
            </a:fld>
            <a:endParaRPr lang="en-GB"/>
          </a:p>
        </p:txBody>
      </p:sp>
    </p:spTree>
    <p:extLst>
      <p:ext uri="{BB962C8B-B14F-4D97-AF65-F5344CB8AC3E}">
        <p14:creationId xmlns:p14="http://schemas.microsoft.com/office/powerpoint/2010/main" val="395613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3</a:t>
            </a:fld>
            <a:endParaRPr lang="en-GB"/>
          </a:p>
        </p:txBody>
      </p:sp>
    </p:spTree>
    <p:extLst>
      <p:ext uri="{BB962C8B-B14F-4D97-AF65-F5344CB8AC3E}">
        <p14:creationId xmlns:p14="http://schemas.microsoft.com/office/powerpoint/2010/main" val="176358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4</a:t>
            </a:fld>
            <a:endParaRPr lang="en-GB"/>
          </a:p>
        </p:txBody>
      </p:sp>
    </p:spTree>
    <p:extLst>
      <p:ext uri="{BB962C8B-B14F-4D97-AF65-F5344CB8AC3E}">
        <p14:creationId xmlns:p14="http://schemas.microsoft.com/office/powerpoint/2010/main" val="4021127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5</a:t>
            </a:fld>
            <a:endParaRPr lang="en-GB"/>
          </a:p>
        </p:txBody>
      </p:sp>
    </p:spTree>
    <p:extLst>
      <p:ext uri="{BB962C8B-B14F-4D97-AF65-F5344CB8AC3E}">
        <p14:creationId xmlns:p14="http://schemas.microsoft.com/office/powerpoint/2010/main" val="145711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6</a:t>
            </a:fld>
            <a:endParaRPr lang="en-GB"/>
          </a:p>
        </p:txBody>
      </p:sp>
    </p:spTree>
    <p:extLst>
      <p:ext uri="{BB962C8B-B14F-4D97-AF65-F5344CB8AC3E}">
        <p14:creationId xmlns:p14="http://schemas.microsoft.com/office/powerpoint/2010/main" val="1435203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7</a:t>
            </a:fld>
            <a:endParaRPr lang="en-GB"/>
          </a:p>
        </p:txBody>
      </p:sp>
    </p:spTree>
    <p:extLst>
      <p:ext uri="{BB962C8B-B14F-4D97-AF65-F5344CB8AC3E}">
        <p14:creationId xmlns:p14="http://schemas.microsoft.com/office/powerpoint/2010/main" val="3319121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8</a:t>
            </a:fld>
            <a:endParaRPr lang="en-GB"/>
          </a:p>
        </p:txBody>
      </p:sp>
    </p:spTree>
    <p:extLst>
      <p:ext uri="{BB962C8B-B14F-4D97-AF65-F5344CB8AC3E}">
        <p14:creationId xmlns:p14="http://schemas.microsoft.com/office/powerpoint/2010/main" val="386806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9</a:t>
            </a:fld>
            <a:endParaRPr lang="en-GB"/>
          </a:p>
        </p:txBody>
      </p:sp>
    </p:spTree>
    <p:extLst>
      <p:ext uri="{BB962C8B-B14F-4D97-AF65-F5344CB8AC3E}">
        <p14:creationId xmlns:p14="http://schemas.microsoft.com/office/powerpoint/2010/main" val="3864607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DCD2A52-F1BC-4EAF-B7E8-F7BAB34BE210}" type="datetimeFigureOut">
              <a:rPr lang="en-GB" smtClean="0"/>
              <a:t>09/10/2017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38201725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2A52-F1BC-4EAF-B7E8-F7BAB34BE210}"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282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2A52-F1BC-4EAF-B7E8-F7BAB34BE210}"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345023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CD2A52-F1BC-4EAF-B7E8-F7BAB34BE210}" type="datetimeFigureOut">
              <a:rPr lang="en-GB" smtClean="0"/>
              <a:t>09/10/2017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2713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DCD2A52-F1BC-4EAF-B7E8-F7BAB34BE210}" type="datetimeFigureOut">
              <a:rPr lang="en-GB" smtClean="0"/>
              <a:t>09/10/2017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41438022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DCD2A52-F1BC-4EAF-B7E8-F7BAB34BE210}" type="datetimeFigureOut">
              <a:rPr lang="en-GB" smtClean="0"/>
              <a:t>09/10/2017</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09244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DCD2A52-F1BC-4EAF-B7E8-F7BAB34BE210}" type="datetimeFigureOut">
              <a:rPr lang="en-GB" smtClean="0"/>
              <a:t>09/10/2017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C36448-8EAB-4BA5-907C-701985DD6C3E}"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7814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CD2A52-F1BC-4EAF-B7E8-F7BAB34BE210}" type="datetimeFigureOut">
              <a:rPr lang="en-GB" smtClean="0"/>
              <a:t>09/10/2017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08583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D2A52-F1BC-4EAF-B7E8-F7BAB34BE210}" type="datetimeFigureOut">
              <a:rPr lang="en-GB" smtClean="0"/>
              <a:t>09/10/2017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422523294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3DCD2A52-F1BC-4EAF-B7E8-F7BAB34BE210}" type="datetimeFigureOut">
              <a:rPr lang="en-GB" smtClean="0"/>
              <a:t>09/10/2017</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5327972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DCD2A52-F1BC-4EAF-B7E8-F7BAB34BE210}" type="datetimeFigureOut">
              <a:rPr lang="en-GB" smtClean="0"/>
              <a:t>09/10/2017</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93545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DCD2A52-F1BC-4EAF-B7E8-F7BAB34BE210}" type="datetimeFigureOut">
              <a:rPr lang="en-GB" smtClean="0"/>
              <a:t>09/10/2017</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FC36448-8EAB-4BA5-907C-701985DD6C3E}" type="slidenum">
              <a:rPr lang="en-GB" smtClean="0"/>
              <a:t>‹#›</a:t>
            </a:fld>
            <a:endParaRPr lang="en-GB"/>
          </a:p>
        </p:txBody>
      </p:sp>
    </p:spTree>
    <p:extLst>
      <p:ext uri="{BB962C8B-B14F-4D97-AF65-F5344CB8AC3E}">
        <p14:creationId xmlns:p14="http://schemas.microsoft.com/office/powerpoint/2010/main" val="34532790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2BE6-4E55-4E11-AB2F-33839C9301F5}"/>
              </a:ext>
            </a:extLst>
          </p:cNvPr>
          <p:cNvSpPr>
            <a:spLocks noGrp="1"/>
          </p:cNvSpPr>
          <p:nvPr>
            <p:ph type="ctrTitle"/>
          </p:nvPr>
        </p:nvSpPr>
        <p:spPr/>
        <p:txBody>
          <a:bodyPr/>
          <a:lstStyle/>
          <a:p>
            <a:r>
              <a:rPr lang="en-GB" dirty="0"/>
              <a:t>Guidance</a:t>
            </a:r>
          </a:p>
        </p:txBody>
      </p:sp>
      <p:sp>
        <p:nvSpPr>
          <p:cNvPr id="3" name="Subtitle 2">
            <a:extLst>
              <a:ext uri="{FF2B5EF4-FFF2-40B4-BE49-F238E27FC236}">
                <a16:creationId xmlns:a16="http://schemas.microsoft.com/office/drawing/2014/main" id="{780AEBE9-5069-459A-AA09-F60AFD24D2A7}"/>
              </a:ext>
            </a:extLst>
          </p:cNvPr>
          <p:cNvSpPr>
            <a:spLocks noGrp="1"/>
          </p:cNvSpPr>
          <p:nvPr>
            <p:ph type="subTitle" idx="1"/>
          </p:nvPr>
        </p:nvSpPr>
        <p:spPr/>
        <p:txBody>
          <a:bodyPr>
            <a:normAutofit/>
          </a:bodyPr>
          <a:lstStyle/>
          <a:p>
            <a:endParaRPr lang="en-GB" dirty="0"/>
          </a:p>
          <a:p>
            <a:r>
              <a:rPr lang="en-GB" dirty="0"/>
              <a:t>If Only Creations</a:t>
            </a:r>
          </a:p>
        </p:txBody>
      </p:sp>
    </p:spTree>
    <p:extLst>
      <p:ext uri="{BB962C8B-B14F-4D97-AF65-F5344CB8AC3E}">
        <p14:creationId xmlns:p14="http://schemas.microsoft.com/office/powerpoint/2010/main" val="374113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7A99-5D0E-4795-8637-CACEFC70DA8F}"/>
              </a:ext>
            </a:extLst>
          </p:cNvPr>
          <p:cNvSpPr>
            <a:spLocks noGrp="1"/>
          </p:cNvSpPr>
          <p:nvPr>
            <p:ph type="title"/>
          </p:nvPr>
        </p:nvSpPr>
        <p:spPr/>
        <p:txBody>
          <a:bodyPr/>
          <a:lstStyle/>
          <a:p>
            <a:r>
              <a:rPr lang="en-GB" dirty="0"/>
              <a:t>Preliminary Income Projection</a:t>
            </a:r>
          </a:p>
        </p:txBody>
      </p:sp>
      <p:sp>
        <p:nvSpPr>
          <p:cNvPr id="3" name="Content Placeholder 2">
            <a:extLst>
              <a:ext uri="{FF2B5EF4-FFF2-40B4-BE49-F238E27FC236}">
                <a16:creationId xmlns:a16="http://schemas.microsoft.com/office/drawing/2014/main" id="{B566687F-BA03-4EC7-ABEB-2B60BA314FAA}"/>
              </a:ext>
            </a:extLst>
          </p:cNvPr>
          <p:cNvSpPr>
            <a:spLocks noGrp="1"/>
          </p:cNvSpPr>
          <p:nvPr>
            <p:ph idx="1"/>
          </p:nvPr>
        </p:nvSpPr>
        <p:spPr/>
        <p:txBody>
          <a:bodyPr>
            <a:normAutofit/>
          </a:bodyPr>
          <a:lstStyle/>
          <a:p>
            <a:r>
              <a:rPr lang="en-GB" dirty="0"/>
              <a:t>Predicted minimum 100,000 sales in the first year</a:t>
            </a:r>
          </a:p>
          <a:p>
            <a:r>
              <a:rPr lang="en-GB" dirty="0"/>
              <a:t>Steam takes a 30% commission</a:t>
            </a:r>
          </a:p>
          <a:p>
            <a:r>
              <a:rPr lang="en-GB" dirty="0"/>
              <a:t>Projected income on Steam after commission - £769,300</a:t>
            </a:r>
          </a:p>
          <a:p>
            <a:r>
              <a:rPr lang="en-GB" dirty="0"/>
              <a:t>Any sales via itch.io will have a bigger return</a:t>
            </a:r>
          </a:p>
          <a:p>
            <a:pPr marL="0" indent="0">
              <a:buNone/>
            </a:pPr>
            <a:endParaRPr lang="en-GB" dirty="0"/>
          </a:p>
          <a:p>
            <a:r>
              <a:rPr lang="en-GB" dirty="0"/>
              <a:t>If we hit sales like similar top selling games (312,000 1</a:t>
            </a:r>
            <a:r>
              <a:rPr lang="en-GB" baseline="30000" dirty="0"/>
              <a:t>st</a:t>
            </a:r>
            <a:r>
              <a:rPr lang="en-GB" dirty="0"/>
              <a:t> year)</a:t>
            </a:r>
          </a:p>
          <a:p>
            <a:r>
              <a:rPr lang="en-GB" dirty="0"/>
              <a:t>Projected income on Steam after commission - £3,428,880</a:t>
            </a:r>
          </a:p>
        </p:txBody>
      </p:sp>
    </p:spTree>
    <p:extLst>
      <p:ext uri="{BB962C8B-B14F-4D97-AF65-F5344CB8AC3E}">
        <p14:creationId xmlns:p14="http://schemas.microsoft.com/office/powerpoint/2010/main" val="559473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697B-5630-4B0F-BBD6-53C84DD7C015}"/>
              </a:ext>
            </a:extLst>
          </p:cNvPr>
          <p:cNvSpPr>
            <a:spLocks noGrp="1"/>
          </p:cNvSpPr>
          <p:nvPr>
            <p:ph type="title"/>
          </p:nvPr>
        </p:nvSpPr>
        <p:spPr/>
        <p:txBody>
          <a:bodyPr/>
          <a:lstStyle/>
          <a:p>
            <a:r>
              <a:rPr lang="en-GB" dirty="0"/>
              <a:t>An estimate of the break-even point</a:t>
            </a:r>
          </a:p>
        </p:txBody>
      </p:sp>
      <p:sp>
        <p:nvSpPr>
          <p:cNvPr id="3" name="Content Placeholder 2">
            <a:extLst>
              <a:ext uri="{FF2B5EF4-FFF2-40B4-BE49-F238E27FC236}">
                <a16:creationId xmlns:a16="http://schemas.microsoft.com/office/drawing/2014/main" id="{F7F72B0D-0E08-4168-9519-CA4957D94B2C}"/>
              </a:ext>
            </a:extLst>
          </p:cNvPr>
          <p:cNvSpPr>
            <a:spLocks noGrp="1"/>
          </p:cNvSpPr>
          <p:nvPr>
            <p:ph idx="1"/>
          </p:nvPr>
        </p:nvSpPr>
        <p:spPr/>
        <p:txBody>
          <a:bodyPr/>
          <a:lstStyle/>
          <a:p>
            <a:r>
              <a:rPr lang="en-GB" dirty="0"/>
              <a:t>At minimum projected sales you recoup your money in 2.5 months of release</a:t>
            </a:r>
          </a:p>
          <a:p>
            <a:r>
              <a:rPr lang="en-GB" dirty="0"/>
              <a:t>At expected sales its within a month</a:t>
            </a:r>
          </a:p>
        </p:txBody>
      </p:sp>
    </p:spTree>
    <p:extLst>
      <p:ext uri="{BB962C8B-B14F-4D97-AF65-F5344CB8AC3E}">
        <p14:creationId xmlns:p14="http://schemas.microsoft.com/office/powerpoint/2010/main" val="46806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6434-5C9D-45D6-9780-C2E561C57296}"/>
              </a:ext>
            </a:extLst>
          </p:cNvPr>
          <p:cNvSpPr>
            <a:spLocks noGrp="1"/>
          </p:cNvSpPr>
          <p:nvPr>
            <p:ph type="title"/>
          </p:nvPr>
        </p:nvSpPr>
        <p:spPr/>
        <p:txBody>
          <a:bodyPr/>
          <a:lstStyle/>
          <a:p>
            <a:r>
              <a:rPr lang="en-GB" dirty="0"/>
              <a:t>Estimate of the Return-on-Investment</a:t>
            </a:r>
          </a:p>
        </p:txBody>
      </p:sp>
      <p:sp>
        <p:nvSpPr>
          <p:cNvPr id="3" name="Content Placeholder 2">
            <a:extLst>
              <a:ext uri="{FF2B5EF4-FFF2-40B4-BE49-F238E27FC236}">
                <a16:creationId xmlns:a16="http://schemas.microsoft.com/office/drawing/2014/main" id="{94D9737C-2E33-4E55-B233-2E9D3F5F8A10}"/>
              </a:ext>
            </a:extLst>
          </p:cNvPr>
          <p:cNvSpPr>
            <a:spLocks noGrp="1"/>
          </p:cNvSpPr>
          <p:nvPr>
            <p:ph idx="1"/>
          </p:nvPr>
        </p:nvSpPr>
        <p:spPr/>
        <p:txBody>
          <a:bodyPr/>
          <a:lstStyle/>
          <a:p>
            <a:r>
              <a:rPr lang="en-GB" dirty="0"/>
              <a:t>Over 2 years ROI is 5.8 assuming we do not surpass our minimum sales prediction.</a:t>
            </a:r>
          </a:p>
          <a:p>
            <a:endParaRPr lang="en-GB" dirty="0"/>
          </a:p>
          <a:p>
            <a:r>
              <a:rPr lang="en-GB" dirty="0"/>
              <a:t>Total gain over 2 years after release is £1,540,000 (after steam commission)</a:t>
            </a:r>
          </a:p>
          <a:p>
            <a:r>
              <a:rPr lang="en-GB" dirty="0"/>
              <a:t>Total profit over 2 years after release is £1,155,000 (after royalties)</a:t>
            </a:r>
          </a:p>
          <a:p>
            <a:endParaRPr lang="en-GB" dirty="0"/>
          </a:p>
        </p:txBody>
      </p:sp>
    </p:spTree>
    <p:extLst>
      <p:ext uri="{BB962C8B-B14F-4D97-AF65-F5344CB8AC3E}">
        <p14:creationId xmlns:p14="http://schemas.microsoft.com/office/powerpoint/2010/main" val="4114613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390E-00A0-44E3-9102-9E2528F4E1E4}"/>
              </a:ext>
            </a:extLst>
          </p:cNvPr>
          <p:cNvSpPr>
            <a:spLocks noGrp="1"/>
          </p:cNvSpPr>
          <p:nvPr>
            <p:ph type="title"/>
          </p:nvPr>
        </p:nvSpPr>
        <p:spPr/>
        <p:txBody>
          <a:bodyPr/>
          <a:lstStyle/>
          <a:p>
            <a:r>
              <a:rPr lang="en-GB" dirty="0"/>
              <a:t>Thank You</a:t>
            </a:r>
          </a:p>
        </p:txBody>
      </p:sp>
      <p:sp>
        <p:nvSpPr>
          <p:cNvPr id="3" name="Content Placeholder 2">
            <a:extLst>
              <a:ext uri="{FF2B5EF4-FFF2-40B4-BE49-F238E27FC236}">
                <a16:creationId xmlns:a16="http://schemas.microsoft.com/office/drawing/2014/main" id="{5A7D6DEC-33F6-4F33-9C0B-7D37E1E1703E}"/>
              </a:ext>
            </a:extLst>
          </p:cNvPr>
          <p:cNvSpPr>
            <a:spLocks noGrp="1"/>
          </p:cNvSpPr>
          <p:nvPr>
            <p:ph idx="1"/>
          </p:nvPr>
        </p:nvSpPr>
        <p:spPr/>
        <p:txBody>
          <a:bodyPr/>
          <a:lstStyle/>
          <a:p>
            <a:pPr marL="0" indent="0">
              <a:buNone/>
            </a:pPr>
            <a:r>
              <a:rPr lang="en-GB" dirty="0"/>
              <a:t>Thank you for listening. </a:t>
            </a:r>
          </a:p>
          <a:p>
            <a:pPr marL="0" indent="0">
              <a:buNone/>
            </a:pPr>
            <a:r>
              <a:rPr lang="en-GB" dirty="0"/>
              <a:t>We will be happy to answer any questions you may have.</a:t>
            </a:r>
          </a:p>
        </p:txBody>
      </p:sp>
    </p:spTree>
    <p:extLst>
      <p:ext uri="{BB962C8B-B14F-4D97-AF65-F5344CB8AC3E}">
        <p14:creationId xmlns:p14="http://schemas.microsoft.com/office/powerpoint/2010/main" val="199012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7EDA-FAA1-475F-BE12-EA3EC109D0C4}"/>
              </a:ext>
            </a:extLst>
          </p:cNvPr>
          <p:cNvSpPr>
            <a:spLocks noGrp="1"/>
          </p:cNvSpPr>
          <p:nvPr>
            <p:ph type="title"/>
          </p:nvPr>
        </p:nvSpPr>
        <p:spPr/>
        <p:txBody>
          <a:bodyPr/>
          <a:lstStyle/>
          <a:p>
            <a:r>
              <a:rPr lang="en-GB" dirty="0"/>
              <a:t>High Concept of the Game</a:t>
            </a:r>
          </a:p>
        </p:txBody>
      </p:sp>
      <p:sp>
        <p:nvSpPr>
          <p:cNvPr id="3" name="Content Placeholder 2">
            <a:extLst>
              <a:ext uri="{FF2B5EF4-FFF2-40B4-BE49-F238E27FC236}">
                <a16:creationId xmlns:a16="http://schemas.microsoft.com/office/drawing/2014/main" id="{013CAD7F-F15D-4437-AE8F-C24F27F2A510}"/>
              </a:ext>
            </a:extLst>
          </p:cNvPr>
          <p:cNvSpPr>
            <a:spLocks noGrp="1"/>
          </p:cNvSpPr>
          <p:nvPr>
            <p:ph idx="1"/>
          </p:nvPr>
        </p:nvSpPr>
        <p:spPr/>
        <p:txBody>
          <a:bodyPr/>
          <a:lstStyle/>
          <a:p>
            <a:pPr marL="0" indent="0">
              <a:buNone/>
            </a:pPr>
            <a:r>
              <a:rPr lang="en-GB" dirty="0"/>
              <a:t>Guidance is a 2D co-operative multiplayer fantasy RPG game. The main character is controlled by one player who is unable to see past their feet, while the additional players are able to see the rooms clearly and provide directions to the character controller.  The additional players can either be using another PC with the game installed, or using a free smartphone app that connects to the game via the internet.</a:t>
            </a:r>
          </a:p>
          <a:p>
            <a:pPr marL="0" indent="0">
              <a:buNone/>
            </a:pPr>
            <a:r>
              <a:rPr lang="en-GB" dirty="0"/>
              <a:t> </a:t>
            </a:r>
          </a:p>
        </p:txBody>
      </p:sp>
    </p:spTree>
    <p:extLst>
      <p:ext uri="{BB962C8B-B14F-4D97-AF65-F5344CB8AC3E}">
        <p14:creationId xmlns:p14="http://schemas.microsoft.com/office/powerpoint/2010/main" val="145893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1485-48AD-4756-89BC-E97A2B0DCD56}"/>
              </a:ext>
            </a:extLst>
          </p:cNvPr>
          <p:cNvSpPr>
            <a:spLocks noGrp="1"/>
          </p:cNvSpPr>
          <p:nvPr>
            <p:ph type="title"/>
          </p:nvPr>
        </p:nvSpPr>
        <p:spPr/>
        <p:txBody>
          <a:bodyPr/>
          <a:lstStyle/>
          <a:p>
            <a:r>
              <a:rPr lang="en-GB" dirty="0"/>
              <a:t>Target Audience</a:t>
            </a:r>
          </a:p>
        </p:txBody>
      </p:sp>
      <p:sp>
        <p:nvSpPr>
          <p:cNvPr id="3" name="Content Placeholder 2">
            <a:extLst>
              <a:ext uri="{FF2B5EF4-FFF2-40B4-BE49-F238E27FC236}">
                <a16:creationId xmlns:a16="http://schemas.microsoft.com/office/drawing/2014/main" id="{A0DE776D-10D6-4211-8F8B-9E38EE417591}"/>
              </a:ext>
            </a:extLst>
          </p:cNvPr>
          <p:cNvSpPr>
            <a:spLocks noGrp="1"/>
          </p:cNvSpPr>
          <p:nvPr>
            <p:ph idx="1"/>
          </p:nvPr>
        </p:nvSpPr>
        <p:spPr>
          <a:xfrm>
            <a:off x="2231136" y="2638044"/>
            <a:ext cx="7729728" cy="3762756"/>
          </a:xfrm>
        </p:spPr>
        <p:txBody>
          <a:bodyPr/>
          <a:lstStyle/>
          <a:p>
            <a:pPr marL="0" indent="0">
              <a:buNone/>
            </a:pPr>
            <a:r>
              <a:rPr lang="en-GB" dirty="0"/>
              <a:t>People looking for a more communicative and social type of game.</a:t>
            </a:r>
            <a:br>
              <a:rPr lang="en-GB" dirty="0"/>
            </a:br>
            <a:r>
              <a:rPr lang="en-GB" dirty="0"/>
              <a:t>(625,000 people purchased ‘Keep talking and nobody explodes’ a game based around communicating via voice to disarm a bomb)</a:t>
            </a:r>
          </a:p>
          <a:p>
            <a:pPr marL="0" indent="0">
              <a:buNone/>
            </a:pPr>
            <a:endParaRPr lang="en-GB" dirty="0"/>
          </a:p>
          <a:p>
            <a:pPr marL="0" indent="0">
              <a:buNone/>
            </a:pPr>
            <a:r>
              <a:rPr lang="en-GB" dirty="0"/>
              <a:t>People wanting to play videos games with someone unable to access a computer to play on. Households with only one PC, people traveling away from home.</a:t>
            </a:r>
          </a:p>
          <a:p>
            <a:pPr marL="0" indent="0">
              <a:buNone/>
            </a:pPr>
            <a:endParaRPr lang="en-GB" dirty="0"/>
          </a:p>
        </p:txBody>
      </p:sp>
    </p:spTree>
    <p:extLst>
      <p:ext uri="{BB962C8B-B14F-4D97-AF65-F5344CB8AC3E}">
        <p14:creationId xmlns:p14="http://schemas.microsoft.com/office/powerpoint/2010/main" val="76566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4297-56EC-4DAC-940D-0973B927F73A}"/>
              </a:ext>
            </a:extLst>
          </p:cNvPr>
          <p:cNvSpPr>
            <a:spLocks noGrp="1"/>
          </p:cNvSpPr>
          <p:nvPr>
            <p:ph type="title"/>
          </p:nvPr>
        </p:nvSpPr>
        <p:spPr/>
        <p:txBody>
          <a:bodyPr/>
          <a:lstStyle/>
          <a:p>
            <a:r>
              <a:rPr lang="en-GB" dirty="0"/>
              <a:t>Core Game Mechanics</a:t>
            </a:r>
          </a:p>
        </p:txBody>
      </p:sp>
      <p:sp>
        <p:nvSpPr>
          <p:cNvPr id="3" name="Content Placeholder 2">
            <a:extLst>
              <a:ext uri="{FF2B5EF4-FFF2-40B4-BE49-F238E27FC236}">
                <a16:creationId xmlns:a16="http://schemas.microsoft.com/office/drawing/2014/main" id="{46314555-2935-4AFF-B07E-FA885E723A32}"/>
              </a:ext>
            </a:extLst>
          </p:cNvPr>
          <p:cNvSpPr>
            <a:spLocks noGrp="1"/>
          </p:cNvSpPr>
          <p:nvPr>
            <p:ph idx="1"/>
          </p:nvPr>
        </p:nvSpPr>
        <p:spPr/>
        <p:txBody>
          <a:bodyPr>
            <a:normAutofit/>
          </a:bodyPr>
          <a:lstStyle/>
          <a:p>
            <a:r>
              <a:rPr lang="en-GB" dirty="0"/>
              <a:t>Character controller very limited vision</a:t>
            </a:r>
          </a:p>
          <a:p>
            <a:r>
              <a:rPr lang="en-GB" dirty="0"/>
              <a:t>Additional player able to see to guide the character controller</a:t>
            </a:r>
          </a:p>
          <a:p>
            <a:r>
              <a:rPr lang="en-GB" dirty="0"/>
              <a:t>Additional players can’t ‘hear’ (see NPC text) this must be communicated by the controller</a:t>
            </a:r>
          </a:p>
          <a:p>
            <a:r>
              <a:rPr lang="en-GB" dirty="0"/>
              <a:t>Slow paced melee and ranged combat (swords and bows)</a:t>
            </a:r>
          </a:p>
          <a:p>
            <a:r>
              <a:rPr lang="en-GB" dirty="0"/>
              <a:t>Puzzles and riddles some requiring note taking or memory</a:t>
            </a:r>
          </a:p>
          <a:p>
            <a:r>
              <a:rPr lang="en-GB" dirty="0"/>
              <a:t>Procedurally generated rooms and audio, no playthrough is the same</a:t>
            </a:r>
          </a:p>
          <a:p>
            <a:endParaRPr lang="en-GB" dirty="0"/>
          </a:p>
        </p:txBody>
      </p:sp>
    </p:spTree>
    <p:extLst>
      <p:ext uri="{BB962C8B-B14F-4D97-AF65-F5344CB8AC3E}">
        <p14:creationId xmlns:p14="http://schemas.microsoft.com/office/powerpoint/2010/main" val="408880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C7E4-A826-4ED7-9185-A7E3F076209D}"/>
              </a:ext>
            </a:extLst>
          </p:cNvPr>
          <p:cNvSpPr>
            <a:spLocks noGrp="1"/>
          </p:cNvSpPr>
          <p:nvPr>
            <p:ph type="title"/>
          </p:nvPr>
        </p:nvSpPr>
        <p:spPr/>
        <p:txBody>
          <a:bodyPr/>
          <a:lstStyle/>
          <a:p>
            <a:r>
              <a:rPr lang="en-GB" dirty="0"/>
              <a:t>Unique Selling Points</a:t>
            </a:r>
          </a:p>
        </p:txBody>
      </p:sp>
      <p:sp>
        <p:nvSpPr>
          <p:cNvPr id="3" name="Content Placeholder 2">
            <a:extLst>
              <a:ext uri="{FF2B5EF4-FFF2-40B4-BE49-F238E27FC236}">
                <a16:creationId xmlns:a16="http://schemas.microsoft.com/office/drawing/2014/main" id="{AB6C06C0-7F6C-4255-85B9-2D68A0B685E5}"/>
              </a:ext>
            </a:extLst>
          </p:cNvPr>
          <p:cNvSpPr>
            <a:spLocks noGrp="1"/>
          </p:cNvSpPr>
          <p:nvPr>
            <p:ph idx="1"/>
          </p:nvPr>
        </p:nvSpPr>
        <p:spPr/>
        <p:txBody>
          <a:bodyPr/>
          <a:lstStyle/>
          <a:p>
            <a:pPr marL="0" indent="0">
              <a:buNone/>
            </a:pPr>
            <a:r>
              <a:rPr lang="en-GB" dirty="0"/>
              <a:t>Main controller must be guided by another player</a:t>
            </a:r>
          </a:p>
          <a:p>
            <a:pPr marL="0" indent="0">
              <a:buNone/>
            </a:pPr>
            <a:endParaRPr lang="en-GB" dirty="0"/>
          </a:p>
          <a:p>
            <a:pPr marL="0" indent="0">
              <a:buNone/>
            </a:pPr>
            <a:r>
              <a:rPr lang="en-GB" dirty="0"/>
              <a:t>Integration of smartphone app</a:t>
            </a:r>
          </a:p>
          <a:p>
            <a:pPr marL="0" indent="0">
              <a:buNone/>
            </a:pPr>
            <a:endParaRPr lang="en-GB" dirty="0"/>
          </a:p>
          <a:p>
            <a:pPr marL="0" indent="0">
              <a:buNone/>
            </a:pPr>
            <a:r>
              <a:rPr lang="en-GB" dirty="0"/>
              <a:t>Comfortable for those with no video game experience to try out (specifically as guides)</a:t>
            </a:r>
          </a:p>
        </p:txBody>
      </p:sp>
    </p:spTree>
    <p:extLst>
      <p:ext uri="{BB962C8B-B14F-4D97-AF65-F5344CB8AC3E}">
        <p14:creationId xmlns:p14="http://schemas.microsoft.com/office/powerpoint/2010/main" val="195419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170C-070D-4A40-A137-0714F736FF86}"/>
              </a:ext>
            </a:extLst>
          </p:cNvPr>
          <p:cNvSpPr>
            <a:spLocks noGrp="1"/>
          </p:cNvSpPr>
          <p:nvPr>
            <p:ph type="title"/>
          </p:nvPr>
        </p:nvSpPr>
        <p:spPr/>
        <p:txBody>
          <a:bodyPr/>
          <a:lstStyle/>
          <a:p>
            <a:r>
              <a:rPr lang="en-GB" dirty="0"/>
              <a:t>Platform</a:t>
            </a:r>
          </a:p>
        </p:txBody>
      </p:sp>
      <p:sp>
        <p:nvSpPr>
          <p:cNvPr id="3" name="Content Placeholder 2">
            <a:extLst>
              <a:ext uri="{FF2B5EF4-FFF2-40B4-BE49-F238E27FC236}">
                <a16:creationId xmlns:a16="http://schemas.microsoft.com/office/drawing/2014/main" id="{A2F1FFF4-2CC9-4B5D-B1C4-01325411D9F6}"/>
              </a:ext>
            </a:extLst>
          </p:cNvPr>
          <p:cNvSpPr>
            <a:spLocks noGrp="1"/>
          </p:cNvSpPr>
          <p:nvPr>
            <p:ph idx="1"/>
          </p:nvPr>
        </p:nvSpPr>
        <p:spPr/>
        <p:txBody>
          <a:bodyPr/>
          <a:lstStyle/>
          <a:p>
            <a:r>
              <a:rPr lang="en-GB" dirty="0"/>
              <a:t>Steam - £76.50 fee to distribute onto steam</a:t>
            </a:r>
            <a:br>
              <a:rPr lang="en-GB" dirty="0"/>
            </a:br>
            <a:r>
              <a:rPr lang="en-GB" dirty="0"/>
              <a:t>	Generally an additional 30% taken from each sale </a:t>
            </a:r>
          </a:p>
          <a:p>
            <a:r>
              <a:rPr lang="en-GB" dirty="0"/>
              <a:t>Itch.io – Free to distribute via (much smaller market)</a:t>
            </a:r>
            <a:br>
              <a:rPr lang="en-GB" dirty="0"/>
            </a:br>
            <a:r>
              <a:rPr lang="en-GB" dirty="0"/>
              <a:t>	Choice of giving a percentage of each purchase to itch </a:t>
            </a:r>
            <a:br>
              <a:rPr lang="en-GB" dirty="0"/>
            </a:br>
            <a:r>
              <a:rPr lang="en-GB" dirty="0"/>
              <a:t>	We can discuss this percentage</a:t>
            </a:r>
          </a:p>
        </p:txBody>
      </p:sp>
    </p:spTree>
    <p:extLst>
      <p:ext uri="{BB962C8B-B14F-4D97-AF65-F5344CB8AC3E}">
        <p14:creationId xmlns:p14="http://schemas.microsoft.com/office/powerpoint/2010/main" val="16232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C906-56B1-4B6B-B33F-8C8BFA9D9655}"/>
              </a:ext>
            </a:extLst>
          </p:cNvPr>
          <p:cNvSpPr>
            <a:spLocks noGrp="1"/>
          </p:cNvSpPr>
          <p:nvPr>
            <p:ph type="title"/>
          </p:nvPr>
        </p:nvSpPr>
        <p:spPr>
          <a:xfrm>
            <a:off x="1026040" y="455483"/>
            <a:ext cx="9905998" cy="1478570"/>
          </a:xfrm>
        </p:spPr>
        <p:txBody>
          <a:bodyPr/>
          <a:lstStyle/>
          <a:p>
            <a:r>
              <a:rPr lang="en-GB" dirty="0"/>
              <a:t>Competition</a:t>
            </a:r>
          </a:p>
        </p:txBody>
      </p:sp>
      <p:sp>
        <p:nvSpPr>
          <p:cNvPr id="4" name="Content Placeholder 3">
            <a:extLst>
              <a:ext uri="{FF2B5EF4-FFF2-40B4-BE49-F238E27FC236}">
                <a16:creationId xmlns:a16="http://schemas.microsoft.com/office/drawing/2014/main" id="{2EEBD226-269D-4A45-A2AC-49EB0B23C49A}"/>
              </a:ext>
            </a:extLst>
          </p:cNvPr>
          <p:cNvSpPr>
            <a:spLocks noGrp="1"/>
          </p:cNvSpPr>
          <p:nvPr>
            <p:ph idx="1"/>
          </p:nvPr>
        </p:nvSpPr>
        <p:spPr>
          <a:xfrm>
            <a:off x="619432" y="1963415"/>
            <a:ext cx="11090787" cy="434858"/>
          </a:xfrm>
        </p:spPr>
        <p:txBody>
          <a:bodyPr>
            <a:normAutofit/>
          </a:bodyPr>
          <a:lstStyle/>
          <a:p>
            <a:pPr marL="0" indent="0">
              <a:buNone/>
            </a:pPr>
            <a:r>
              <a:rPr lang="en-GB" sz="1600" dirty="0"/>
              <a:t>Although these games have very different setting and mechanics they all have a focus on good communication between the players.</a:t>
            </a:r>
          </a:p>
        </p:txBody>
      </p:sp>
      <p:pic>
        <p:nvPicPr>
          <p:cNvPr id="1028" name="Picture 4" descr="http://cdn.akamai.steamstatic.com/steam/apps/341800/header.jpg">
            <a:extLst>
              <a:ext uri="{FF2B5EF4-FFF2-40B4-BE49-F238E27FC236}">
                <a16:creationId xmlns:a16="http://schemas.microsoft.com/office/drawing/2014/main" id="{585C2045-A365-4BD1-8578-98CBB2117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97" y="2572213"/>
            <a:ext cx="2458963" cy="11492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akamai.steamstatic.com/steam/apps/252110/header.jpg">
            <a:extLst>
              <a:ext uri="{FF2B5EF4-FFF2-40B4-BE49-F238E27FC236}">
                <a16:creationId xmlns:a16="http://schemas.microsoft.com/office/drawing/2014/main" id="{7B80549B-6923-490E-B2B9-69C6AA48D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1019" y="4022718"/>
            <a:ext cx="2458963" cy="11492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cdn.akamai.steamstatic.com/steam/apps/448510/header.jpg">
            <a:extLst>
              <a:ext uri="{FF2B5EF4-FFF2-40B4-BE49-F238E27FC236}">
                <a16:creationId xmlns:a16="http://schemas.microsoft.com/office/drawing/2014/main" id="{099506E0-A619-4AF2-85AA-2472C161A1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995" y="5516302"/>
            <a:ext cx="2458963" cy="114929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0A45A273-FCFB-4C66-9A72-07CB2676DF81}"/>
              </a:ext>
            </a:extLst>
          </p:cNvPr>
          <p:cNvCxnSpPr>
            <a:cxnSpLocks/>
          </p:cNvCxnSpPr>
          <p:nvPr/>
        </p:nvCxnSpPr>
        <p:spPr>
          <a:xfrm>
            <a:off x="1686477" y="3882270"/>
            <a:ext cx="86275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13BABA3-C536-4768-861D-A30ED10A1161}"/>
              </a:ext>
            </a:extLst>
          </p:cNvPr>
          <p:cNvCxnSpPr>
            <a:cxnSpLocks/>
          </p:cNvCxnSpPr>
          <p:nvPr/>
        </p:nvCxnSpPr>
        <p:spPr>
          <a:xfrm>
            <a:off x="1665258" y="5342360"/>
            <a:ext cx="86275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E0F43E-7E9A-4162-93F6-ACD3F4929C4D}"/>
              </a:ext>
            </a:extLst>
          </p:cNvPr>
          <p:cNvSpPr txBox="1"/>
          <p:nvPr/>
        </p:nvSpPr>
        <p:spPr>
          <a:xfrm>
            <a:off x="3106994" y="2664542"/>
            <a:ext cx="8111612" cy="738664"/>
          </a:xfrm>
          <a:prstGeom prst="rect">
            <a:avLst/>
          </a:prstGeom>
          <a:noFill/>
        </p:spPr>
        <p:txBody>
          <a:bodyPr wrap="square" rtlCol="0">
            <a:spAutoFit/>
          </a:bodyPr>
          <a:lstStyle/>
          <a:p>
            <a:r>
              <a:rPr lang="en-GB" sz="1400" dirty="0"/>
              <a:t>Price: £10.99</a:t>
            </a:r>
          </a:p>
          <a:p>
            <a:r>
              <a:rPr lang="en-GB" sz="1400" dirty="0"/>
              <a:t>Sales via steam: 625,000</a:t>
            </a:r>
          </a:p>
          <a:p>
            <a:r>
              <a:rPr lang="en-GB" sz="1400" dirty="0"/>
              <a:t>Monthly sales:  26,000</a:t>
            </a:r>
          </a:p>
        </p:txBody>
      </p:sp>
      <p:sp>
        <p:nvSpPr>
          <p:cNvPr id="29" name="TextBox 28">
            <a:extLst>
              <a:ext uri="{FF2B5EF4-FFF2-40B4-BE49-F238E27FC236}">
                <a16:creationId xmlns:a16="http://schemas.microsoft.com/office/drawing/2014/main" id="{3E70E8D1-DB96-4388-9166-492612F72854}"/>
              </a:ext>
            </a:extLst>
          </p:cNvPr>
          <p:cNvSpPr txBox="1"/>
          <p:nvPr/>
        </p:nvSpPr>
        <p:spPr>
          <a:xfrm>
            <a:off x="749778" y="4123382"/>
            <a:ext cx="8111612" cy="738664"/>
          </a:xfrm>
          <a:prstGeom prst="rect">
            <a:avLst/>
          </a:prstGeom>
          <a:noFill/>
        </p:spPr>
        <p:txBody>
          <a:bodyPr wrap="square" rtlCol="0">
            <a:spAutoFit/>
          </a:bodyPr>
          <a:lstStyle/>
          <a:p>
            <a:pPr algn="r"/>
            <a:r>
              <a:rPr lang="en-GB" sz="1400" dirty="0"/>
              <a:t>Price: £10.99</a:t>
            </a:r>
          </a:p>
          <a:p>
            <a:pPr algn="r"/>
            <a:r>
              <a:rPr lang="en-GB" sz="1400" dirty="0"/>
              <a:t>Sales via steam: 205,000</a:t>
            </a:r>
          </a:p>
          <a:p>
            <a:pPr algn="r"/>
            <a:r>
              <a:rPr lang="en-GB" sz="1400" dirty="0"/>
              <a:t>Monthly sales:  8200</a:t>
            </a:r>
          </a:p>
        </p:txBody>
      </p:sp>
      <p:sp>
        <p:nvSpPr>
          <p:cNvPr id="30" name="TextBox 29">
            <a:extLst>
              <a:ext uri="{FF2B5EF4-FFF2-40B4-BE49-F238E27FC236}">
                <a16:creationId xmlns:a16="http://schemas.microsoft.com/office/drawing/2014/main" id="{4435F98B-ADBE-4F5D-AA67-A39422ACAD49}"/>
              </a:ext>
            </a:extLst>
          </p:cNvPr>
          <p:cNvSpPr txBox="1"/>
          <p:nvPr/>
        </p:nvSpPr>
        <p:spPr>
          <a:xfrm>
            <a:off x="2993923" y="5619324"/>
            <a:ext cx="8111612" cy="738664"/>
          </a:xfrm>
          <a:prstGeom prst="rect">
            <a:avLst/>
          </a:prstGeom>
          <a:noFill/>
        </p:spPr>
        <p:txBody>
          <a:bodyPr wrap="square" rtlCol="0">
            <a:spAutoFit/>
          </a:bodyPr>
          <a:lstStyle/>
          <a:p>
            <a:r>
              <a:rPr lang="en-GB" sz="1400" dirty="0"/>
              <a:t>Price: £12.99</a:t>
            </a:r>
          </a:p>
          <a:p>
            <a:r>
              <a:rPr lang="en-GB" sz="1400" dirty="0"/>
              <a:t>Sales via steam: 380,000</a:t>
            </a:r>
          </a:p>
          <a:p>
            <a:r>
              <a:rPr lang="en-GB" sz="1400" dirty="0"/>
              <a:t>Monthly sales:  27,000</a:t>
            </a:r>
          </a:p>
        </p:txBody>
      </p:sp>
    </p:spTree>
    <p:extLst>
      <p:ext uri="{BB962C8B-B14F-4D97-AF65-F5344CB8AC3E}">
        <p14:creationId xmlns:p14="http://schemas.microsoft.com/office/powerpoint/2010/main" val="186471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F0CA-6A5C-4131-A875-2D743EE36140}"/>
              </a:ext>
            </a:extLst>
          </p:cNvPr>
          <p:cNvSpPr>
            <a:spLocks noGrp="1"/>
          </p:cNvSpPr>
          <p:nvPr>
            <p:ph type="title"/>
          </p:nvPr>
        </p:nvSpPr>
        <p:spPr/>
        <p:txBody>
          <a:bodyPr/>
          <a:lstStyle/>
          <a:p>
            <a:r>
              <a:rPr lang="en-GB" dirty="0"/>
              <a:t>Development Costs</a:t>
            </a:r>
          </a:p>
        </p:txBody>
      </p:sp>
      <p:sp>
        <p:nvSpPr>
          <p:cNvPr id="3" name="Content Placeholder 2">
            <a:extLst>
              <a:ext uri="{FF2B5EF4-FFF2-40B4-BE49-F238E27FC236}">
                <a16:creationId xmlns:a16="http://schemas.microsoft.com/office/drawing/2014/main" id="{D5C9D780-EAA7-46BA-A659-40EB4661080C}"/>
              </a:ext>
            </a:extLst>
          </p:cNvPr>
          <p:cNvSpPr>
            <a:spLocks noGrp="1"/>
          </p:cNvSpPr>
          <p:nvPr>
            <p:ph idx="1"/>
          </p:nvPr>
        </p:nvSpPr>
        <p:spPr/>
        <p:txBody>
          <a:bodyPr>
            <a:normAutofit/>
          </a:bodyPr>
          <a:lstStyle/>
          <a:p>
            <a:r>
              <a:rPr lang="en-GB" dirty="0"/>
              <a:t>Rent &amp; bills - £7600</a:t>
            </a:r>
          </a:p>
          <a:p>
            <a:r>
              <a:rPr lang="en-GB" dirty="0"/>
              <a:t>Insurance - £1900</a:t>
            </a:r>
          </a:p>
          <a:p>
            <a:r>
              <a:rPr lang="en-GB" dirty="0"/>
              <a:t>Salaries - £150,000 (based on 6 people)</a:t>
            </a:r>
          </a:p>
          <a:p>
            <a:r>
              <a:rPr lang="en-GB" dirty="0"/>
              <a:t>Convention participation - £6000</a:t>
            </a:r>
          </a:p>
          <a:p>
            <a:r>
              <a:rPr lang="en-GB" dirty="0"/>
              <a:t>Legal/accountant fees - £4500</a:t>
            </a:r>
          </a:p>
        </p:txBody>
      </p:sp>
      <p:sp>
        <p:nvSpPr>
          <p:cNvPr id="4" name="TextBox 3">
            <a:extLst>
              <a:ext uri="{FF2B5EF4-FFF2-40B4-BE49-F238E27FC236}">
                <a16:creationId xmlns:a16="http://schemas.microsoft.com/office/drawing/2014/main" id="{7701EF6A-477C-48E7-B9F5-9ADE1A9F6AA2}"/>
              </a:ext>
            </a:extLst>
          </p:cNvPr>
          <p:cNvSpPr txBox="1"/>
          <p:nvPr/>
        </p:nvSpPr>
        <p:spPr>
          <a:xfrm>
            <a:off x="3888265" y="2153412"/>
            <a:ext cx="4415470" cy="369332"/>
          </a:xfrm>
          <a:prstGeom prst="rect">
            <a:avLst/>
          </a:prstGeom>
          <a:noFill/>
        </p:spPr>
        <p:txBody>
          <a:bodyPr wrap="square" rtlCol="0">
            <a:spAutoFit/>
          </a:bodyPr>
          <a:lstStyle/>
          <a:p>
            <a:r>
              <a:rPr lang="en-GB" dirty="0"/>
              <a:t>These costs are based on a 10 month period</a:t>
            </a:r>
          </a:p>
        </p:txBody>
      </p:sp>
    </p:spTree>
    <p:extLst>
      <p:ext uri="{BB962C8B-B14F-4D97-AF65-F5344CB8AC3E}">
        <p14:creationId xmlns:p14="http://schemas.microsoft.com/office/powerpoint/2010/main" val="348623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CB68-C8F8-4057-9961-9D20FC690DA9}"/>
              </a:ext>
            </a:extLst>
          </p:cNvPr>
          <p:cNvSpPr>
            <a:spLocks noGrp="1"/>
          </p:cNvSpPr>
          <p:nvPr>
            <p:ph type="title"/>
          </p:nvPr>
        </p:nvSpPr>
        <p:spPr/>
        <p:txBody>
          <a:bodyPr/>
          <a:lstStyle/>
          <a:p>
            <a:r>
              <a:rPr lang="en-GB" dirty="0"/>
              <a:t>Business Offer</a:t>
            </a:r>
          </a:p>
        </p:txBody>
      </p:sp>
      <p:sp>
        <p:nvSpPr>
          <p:cNvPr id="3" name="Content Placeholder 2">
            <a:extLst>
              <a:ext uri="{FF2B5EF4-FFF2-40B4-BE49-F238E27FC236}">
                <a16:creationId xmlns:a16="http://schemas.microsoft.com/office/drawing/2014/main" id="{27B3D291-6660-48AD-A04C-52319BA98F72}"/>
              </a:ext>
            </a:extLst>
          </p:cNvPr>
          <p:cNvSpPr>
            <a:spLocks noGrp="1"/>
          </p:cNvSpPr>
          <p:nvPr>
            <p:ph idx="1"/>
          </p:nvPr>
        </p:nvSpPr>
        <p:spPr/>
        <p:txBody>
          <a:bodyPr/>
          <a:lstStyle/>
          <a:p>
            <a:r>
              <a:rPr lang="en-GB" dirty="0"/>
              <a:t>Looking for a 170,000 investment</a:t>
            </a:r>
          </a:p>
          <a:p>
            <a:r>
              <a:rPr lang="en-GB" dirty="0"/>
              <a:t>We request 25% royalties from net profit</a:t>
            </a:r>
          </a:p>
          <a:p>
            <a:r>
              <a:rPr lang="en-GB" dirty="0"/>
              <a:t>Development will take 10 months</a:t>
            </a:r>
          </a:p>
        </p:txBody>
      </p:sp>
    </p:spTree>
    <p:extLst>
      <p:ext uri="{BB962C8B-B14F-4D97-AF65-F5344CB8AC3E}">
        <p14:creationId xmlns:p14="http://schemas.microsoft.com/office/powerpoint/2010/main" val="30055702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472</TotalTime>
  <Words>508</Words>
  <Application>Microsoft Office PowerPoint</Application>
  <PresentationFormat>Widescreen</PresentationFormat>
  <Paragraphs>81</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Guidance</vt:lpstr>
      <vt:lpstr>High Concept of the Game</vt:lpstr>
      <vt:lpstr>Target Audience</vt:lpstr>
      <vt:lpstr>Core Game Mechanics</vt:lpstr>
      <vt:lpstr>Unique Selling Points</vt:lpstr>
      <vt:lpstr>Platform</vt:lpstr>
      <vt:lpstr>Competition</vt:lpstr>
      <vt:lpstr>Development Costs</vt:lpstr>
      <vt:lpstr>Business Offer</vt:lpstr>
      <vt:lpstr>Preliminary Income Projection</vt:lpstr>
      <vt:lpstr>An estimate of the break-even point</vt:lpstr>
      <vt:lpstr>Estimate of the Return-on-Investment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Passion Games</dc:title>
  <dc:creator>Kevin</dc:creator>
  <cp:lastModifiedBy>Clarke, Ryan</cp:lastModifiedBy>
  <cp:revision>40</cp:revision>
  <dcterms:created xsi:type="dcterms:W3CDTF">2017-09-27T08:06:50Z</dcterms:created>
  <dcterms:modified xsi:type="dcterms:W3CDTF">2017-10-09T10:31:36Z</dcterms:modified>
</cp:coreProperties>
</file>