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320" r:id="rId3"/>
    <p:sldId id="335" r:id="rId4"/>
    <p:sldId id="337" r:id="rId5"/>
    <p:sldId id="334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726"/>
    <a:srgbClr val="EBA936"/>
    <a:srgbClr val="FFFFFF"/>
    <a:srgbClr val="575756"/>
    <a:srgbClr val="B5191E"/>
    <a:srgbClr val="FFFF8A"/>
    <a:srgbClr val="9D9D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26" autoAdjust="0"/>
    <p:restoredTop sz="90881" autoAdjust="0"/>
  </p:normalViewPr>
  <p:slideViewPr>
    <p:cSldViewPr>
      <p:cViewPr varScale="1">
        <p:scale>
          <a:sx n="111" d="100"/>
          <a:sy n="111" d="100"/>
        </p:scale>
        <p:origin x="73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96A761-2FA1-4427-98F7-DA6028749C0B}" type="datetimeFigureOut">
              <a:rPr lang="pt-BR" smtClean="0"/>
              <a:t>10/03/2023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9FD30-EBED-46E3-B39A-AB033FCF933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1331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MonkeyBusiness</a:t>
            </a:r>
          </a:p>
          <a:p>
            <a:r>
              <a:rPr lang="pt-BR" dirty="0"/>
              <a:t>Design em Movimento</a:t>
            </a:r>
          </a:p>
          <a:p>
            <a:r>
              <a:rPr lang="pt-BR" dirty="0"/>
              <a:t>www.monkeybusiness.com.br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29E9A-FD1A-9D40-B596-0E8C8B4E631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728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MonkeyBusiness</a:t>
            </a:r>
          </a:p>
          <a:p>
            <a:r>
              <a:rPr lang="pt-BR" dirty="0"/>
              <a:t>Design em Movimento</a:t>
            </a:r>
          </a:p>
          <a:p>
            <a:r>
              <a:rPr lang="pt-BR" dirty="0"/>
              <a:t>www.monkeybusiness.com.br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29E9A-FD1A-9D40-B596-0E8C8B4E631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599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MonkeyBusiness</a:t>
            </a:r>
          </a:p>
          <a:p>
            <a:r>
              <a:rPr lang="pt-BR" dirty="0"/>
              <a:t>Design em Movimento</a:t>
            </a:r>
          </a:p>
          <a:p>
            <a:r>
              <a:rPr lang="pt-BR" dirty="0"/>
              <a:t>www.monkeybusiness.com.br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29E9A-FD1A-9D40-B596-0E8C8B4E631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27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MonkeyBusiness</a:t>
            </a:r>
          </a:p>
          <a:p>
            <a:r>
              <a:rPr lang="pt-BR" dirty="0"/>
              <a:t>Design em Movimento</a:t>
            </a:r>
          </a:p>
          <a:p>
            <a:r>
              <a:rPr lang="pt-BR" dirty="0"/>
              <a:t>www.monkeybusiness.com.br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29E9A-FD1A-9D40-B596-0E8C8B4E631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252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83333-E33B-44AA-9E0C-8CA160FD1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FA087A-F49A-4B67-9F4E-1FE9F9F5F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73E430-ADFF-4137-97D5-31CF57048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88BF-5137-4839-A4CF-59AEE1B1E8BD}" type="datetimeFigureOut">
              <a:rPr lang="pt-BR" smtClean="0"/>
              <a:t>10/03/2023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7B0A85-F3D3-482B-BA98-61BA79863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BA3E4D-F3AA-490A-A807-E28BB9127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6204-F015-4B8D-A9E8-B2C4F8CF6DE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970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57829-679E-4B1F-8F3F-59620365C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4F0AF0C-83CE-4053-BF45-BC3AC2E47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A55685-637A-4492-9956-620611EB7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88BF-5137-4839-A4CF-59AEE1B1E8BD}" type="datetimeFigureOut">
              <a:rPr lang="pt-BR" smtClean="0"/>
              <a:t>10/03/2023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7E9BCC-E950-4997-AFCF-FD9A76311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8D9A6B-E133-48BF-B887-EE79D663A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6204-F015-4B8D-A9E8-B2C4F8CF6DE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5584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17B2402-A623-4CD3-99E2-2278CDFE36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D1A172F-B125-4DCA-9DD4-FB635E24C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48AAC2-63AC-4560-B5A0-30F60885C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88BF-5137-4839-A4CF-59AEE1B1E8BD}" type="datetimeFigureOut">
              <a:rPr lang="pt-BR" smtClean="0"/>
              <a:t>10/03/2023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9663FA-39D9-46D3-A239-91E9B30DC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4A98A9-1C0D-4BD8-9327-EAA4C363A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6204-F015-4B8D-A9E8-B2C4F8CF6DE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0757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964155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F3105A-577A-4CF4-AAE6-601C8EF6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D93D73-F8F9-4FCC-AACB-E1D749DA2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09F601-9B48-4FDA-B8A4-7D66B350E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88BF-5137-4839-A4CF-59AEE1B1E8BD}" type="datetimeFigureOut">
              <a:rPr lang="pt-BR" smtClean="0"/>
              <a:t>10/03/2023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90BA2B-AA30-45E0-8307-AE08CA7BC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525E27-15A2-4DA1-8F4D-6B304061C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6204-F015-4B8D-A9E8-B2C4F8CF6DE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1650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5BA2A-570D-4D29-A3BA-27A14E24B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6673BD-9401-43C1-B220-A9B164644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A4E1C8-47E7-4BC6-8B69-3B4906240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88BF-5137-4839-A4CF-59AEE1B1E8BD}" type="datetimeFigureOut">
              <a:rPr lang="pt-BR" smtClean="0"/>
              <a:t>10/03/2023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95E727-D956-420E-8638-EC3BE9CC7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CCCC61-AA85-4EE7-BFCA-915A0C0C6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6204-F015-4B8D-A9E8-B2C4F8CF6DE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4083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EEF7BB-200E-464C-8C3C-99CACBB58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25223D-0360-4AA9-965F-6613CDEB7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E1F2BF4-38F9-40A0-BDA9-1499C268D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C41E4A-BF69-4ACA-8D45-9608A56A4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88BF-5137-4839-A4CF-59AEE1B1E8BD}" type="datetimeFigureOut">
              <a:rPr lang="pt-BR" smtClean="0"/>
              <a:t>10/03/2023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997E3ED-629F-4BFD-A28B-48EEA851A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58DDF2B-790A-4FDF-9951-18A811376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6204-F015-4B8D-A9E8-B2C4F8CF6DE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634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4BBB6-555F-4266-B344-B5E4F2668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83E074-168B-4A5F-B2FC-347E37D30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17B9F21-AC14-48DA-8D4B-58ACB7B24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D8C5F2F-2206-4156-B82B-332498BDAD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F645DE1-008F-42D3-831B-00DC4FF4E5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02787C1-DC8C-47F3-A712-4B151DCB3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88BF-5137-4839-A4CF-59AEE1B1E8BD}" type="datetimeFigureOut">
              <a:rPr lang="pt-BR" smtClean="0"/>
              <a:t>10/03/2023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F1863CD-00B6-4F95-BA33-748F94BF6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988BE7B-F246-4691-9CE6-01CCBC492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6204-F015-4B8D-A9E8-B2C4F8CF6DE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692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6F5AC8-D54E-47CA-8BFF-0BE0FA861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F9FEC79-897F-4EA4-B0BC-86FCB4BF6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88BF-5137-4839-A4CF-59AEE1B1E8BD}" type="datetimeFigureOut">
              <a:rPr lang="pt-BR" smtClean="0"/>
              <a:t>10/03/2023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F22F668-A9EF-4558-99EA-ECFD68C73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711159F-4B25-4E92-881A-5EE532840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6204-F015-4B8D-A9E8-B2C4F8CF6DE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878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A893C11-C386-4573-BFB7-50B3D979C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88BF-5137-4839-A4CF-59AEE1B1E8BD}" type="datetimeFigureOut">
              <a:rPr lang="pt-BR" smtClean="0"/>
              <a:t>10/03/2023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8F944B9-397F-4BA2-8155-6560DB5F6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06BF8FF-3A57-4412-9D90-B75E913E1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6204-F015-4B8D-A9E8-B2C4F8CF6DE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2502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0BDFC5-9D15-4177-80BD-55559DC53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7C2EEC-3649-4185-B0DC-D55518136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9AAC609-3BD9-4D19-9414-F8ECAD9AF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C60DC0-E0F7-4B9B-B7F5-833D09EDF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88BF-5137-4839-A4CF-59AEE1B1E8BD}" type="datetimeFigureOut">
              <a:rPr lang="pt-BR" smtClean="0"/>
              <a:t>10/03/2023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7146AD-81A3-4429-9714-4C7C713AC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1F7517-A077-409E-AE5C-043956DDD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6204-F015-4B8D-A9E8-B2C4F8CF6DE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1742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5A286-F462-4F2B-90DD-5BD58104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F15AD2F-2D03-49B6-AA89-0915CB1AE8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F109929-7E22-4121-ACB3-3FF2E3967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201FCF-712E-4DAD-BCBB-015BD82FA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88BF-5137-4839-A4CF-59AEE1B1E8BD}" type="datetimeFigureOut">
              <a:rPr lang="pt-BR" smtClean="0"/>
              <a:t>10/03/2023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0765308-9076-4CCF-A3F8-8DF13281B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34EBCB-25F6-4F97-8020-80DCDE3E1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6204-F015-4B8D-A9E8-B2C4F8CF6DE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7691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1000">
              <a:srgbClr val="FFFFFF"/>
            </a:gs>
            <a:gs pos="92000">
              <a:srgbClr val="FFFFFF"/>
            </a:gs>
            <a:gs pos="10000">
              <a:srgbClr val="EBA936"/>
            </a:gs>
            <a:gs pos="92000">
              <a:srgbClr val="EBA93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265EB37-ED70-4897-89C3-0F4BB49CF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F52659-C6F6-4FA7-BE9A-677028510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7D72C5-B25E-457C-87BD-B224F8B236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E88BF-5137-4839-A4CF-59AEE1B1E8BD}" type="datetimeFigureOut">
              <a:rPr lang="pt-BR" smtClean="0"/>
              <a:t>10/03/2023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8EF282-C66A-4AA0-B366-E776F9066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A06CD4-8ADD-4397-A37E-650D97B37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16204-F015-4B8D-A9E8-B2C4F8CF6DE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355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rgbClr val="FFFFFF"/>
            </a:gs>
            <a:gs pos="92000">
              <a:srgbClr val="EBA93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ítulo 1">
            <a:extLst>
              <a:ext uri="{FF2B5EF4-FFF2-40B4-BE49-F238E27FC236}">
                <a16:creationId xmlns:a16="http://schemas.microsoft.com/office/drawing/2014/main" id="{392FA0E2-AD44-42AD-A5E8-45CC5EE47169}"/>
              </a:ext>
            </a:extLst>
          </p:cNvPr>
          <p:cNvSpPr txBox="1">
            <a:spLocks/>
          </p:cNvSpPr>
          <p:nvPr/>
        </p:nvSpPr>
        <p:spPr>
          <a:xfrm>
            <a:off x="1246165" y="4787840"/>
            <a:ext cx="9699665" cy="441360"/>
          </a:xfrm>
          <a:prstGeom prst="rect">
            <a:avLst/>
          </a:prstGeom>
          <a:solidFill>
            <a:srgbClr val="EBA936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latin typeface="Gill Sans MT" panose="020B0502020104020203" pitchFamily="34" charset="0"/>
              </a:rPr>
              <a:t>Robô Omnidirecional para estudar ROS</a:t>
            </a:r>
          </a:p>
        </p:txBody>
      </p:sp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CC8B371F-12B0-A180-7A7D-EE9BD340AB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26" b="21648"/>
          <a:stretch/>
        </p:blipFill>
        <p:spPr>
          <a:xfrm>
            <a:off x="1246166" y="980728"/>
            <a:ext cx="9699665" cy="379416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230810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326519" y="168895"/>
            <a:ext cx="1481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Gill Sans MT" panose="020B0502020104020203" pitchFamily="34" charset="0"/>
                <a:cs typeface="Calibri Light" panose="020F0302020204030204" pitchFamily="34" charset="0"/>
              </a:rPr>
              <a:t>Proposta</a:t>
            </a:r>
          </a:p>
        </p:txBody>
      </p:sp>
      <p:sp>
        <p:nvSpPr>
          <p:cNvPr id="11" name="Espaço Reservado para Data 3">
            <a:extLst>
              <a:ext uri="{FF2B5EF4-FFF2-40B4-BE49-F238E27FC236}">
                <a16:creationId xmlns:a16="http://schemas.microsoft.com/office/drawing/2014/main" id="{A075784F-A89F-4358-B3B4-E4A33F9EB460}"/>
              </a:ext>
            </a:extLst>
          </p:cNvPr>
          <p:cNvSpPr txBox="1">
            <a:spLocks/>
          </p:cNvSpPr>
          <p:nvPr/>
        </p:nvSpPr>
        <p:spPr>
          <a:xfrm>
            <a:off x="9264352" y="6493166"/>
            <a:ext cx="2743200" cy="1992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323" rtl="0" eaLnBrk="1" latinLnBrk="0" hangingPunct="1">
              <a:defRPr sz="12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62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23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85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46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07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69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31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92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9D8356-713A-41AE-9A9B-963B7144C148}" type="datetime1">
              <a:rPr lang="pt-BR" smtClean="0">
                <a:solidFill>
                  <a:schemeClr val="tx1"/>
                </a:solidFill>
                <a:latin typeface="Gotham Light"/>
              </a:rPr>
              <a:pPr/>
              <a:t>10/03/2023</a:t>
            </a:fld>
            <a:endParaRPr lang="pt-BR" dirty="0">
              <a:solidFill>
                <a:schemeClr val="tx1"/>
              </a:solidFill>
              <a:latin typeface="Gotham Light"/>
            </a:endParaRPr>
          </a:p>
        </p:txBody>
      </p:sp>
      <p:sp>
        <p:nvSpPr>
          <p:cNvPr id="12" name="Espaço Reservado para Rodapé 4">
            <a:extLst>
              <a:ext uri="{FF2B5EF4-FFF2-40B4-BE49-F238E27FC236}">
                <a16:creationId xmlns:a16="http://schemas.microsoft.com/office/drawing/2014/main" id="{C452707D-4468-43DC-B9FD-11FED8861DF9}"/>
              </a:ext>
            </a:extLst>
          </p:cNvPr>
          <p:cNvSpPr txBox="1">
            <a:spLocks/>
          </p:cNvSpPr>
          <p:nvPr/>
        </p:nvSpPr>
        <p:spPr>
          <a:xfrm>
            <a:off x="506092" y="6493167"/>
            <a:ext cx="4114800" cy="19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323" rtl="0" eaLnBrk="1" latinLnBrk="0" hangingPunct="1">
              <a:defRPr sz="12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62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23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85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46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07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69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31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92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tx1"/>
                </a:solidFill>
                <a:latin typeface="Gill Sans MT" panose="020B0502020104020203" pitchFamily="34" charset="0"/>
              </a:rPr>
              <a:t>Robô Omnidirecional para estudar ROS</a:t>
            </a:r>
          </a:p>
        </p:txBody>
      </p:sp>
      <p:pic>
        <p:nvPicPr>
          <p:cNvPr id="9" name="Imagem 8" descr="Logotipo, nome da empresa&#10;&#10;Descrição gerada automaticamente">
            <a:extLst>
              <a:ext uri="{FF2B5EF4-FFF2-40B4-BE49-F238E27FC236}">
                <a16:creationId xmlns:a16="http://schemas.microsoft.com/office/drawing/2014/main" id="{B27C7B74-FC05-6F5F-04E8-4ED03ECEDC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26" b="21648"/>
          <a:stretch/>
        </p:blipFill>
        <p:spPr>
          <a:xfrm>
            <a:off x="9660024" y="0"/>
            <a:ext cx="2567608" cy="10043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13" name="Imagem 12" descr="Logotipo, nome da empresa&#10;&#10;Descrição gerada automaticamente">
            <a:extLst>
              <a:ext uri="{FF2B5EF4-FFF2-40B4-BE49-F238E27FC236}">
                <a16:creationId xmlns:a16="http://schemas.microsoft.com/office/drawing/2014/main" id="{7A59A917-2DE3-0499-1D8A-8C3AAFB0461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82" b="13450"/>
          <a:stretch/>
        </p:blipFill>
        <p:spPr>
          <a:xfrm>
            <a:off x="5908050" y="6382123"/>
            <a:ext cx="960716" cy="45507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6DAD71CF-A291-7E92-C5AB-C2C799929EF7}"/>
              </a:ext>
            </a:extLst>
          </p:cNvPr>
          <p:cNvSpPr txBox="1">
            <a:spLocks/>
          </p:cNvSpPr>
          <p:nvPr/>
        </p:nvSpPr>
        <p:spPr>
          <a:xfrm>
            <a:off x="344226" y="1124744"/>
            <a:ext cx="5247718" cy="1800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pt-BR" sz="2000" dirty="0">
                <a:latin typeface="Gill Sans MT" panose="020B0502020104020203" pitchFamily="34" charset="0"/>
              </a:rPr>
              <a:t>Criar modelo virtual usando .</a:t>
            </a:r>
            <a:r>
              <a:rPr lang="pt-BR" sz="2000" dirty="0" err="1">
                <a:latin typeface="Gill Sans MT" panose="020B0502020104020203" pitchFamily="34" charset="0"/>
              </a:rPr>
              <a:t>urdf.xacro</a:t>
            </a:r>
            <a:endParaRPr lang="pt-BR" sz="2000" dirty="0">
              <a:latin typeface="Gill Sans MT" panose="020B0502020104020203" pitchFamily="34" charset="0"/>
            </a:endParaRPr>
          </a:p>
          <a:p>
            <a:pPr marL="342900" indent="-342900"/>
            <a:r>
              <a:rPr lang="pt-BR" sz="2000" dirty="0">
                <a:latin typeface="Gill Sans MT" panose="020B0502020104020203" pitchFamily="34" charset="0"/>
              </a:rPr>
              <a:t>Exibir modelo virtualizado no </a:t>
            </a:r>
            <a:r>
              <a:rPr lang="pt-BR" sz="2000" dirty="0" err="1">
                <a:latin typeface="Gill Sans MT" panose="020B0502020104020203" pitchFamily="34" charset="0"/>
              </a:rPr>
              <a:t>rviz</a:t>
            </a:r>
            <a:endParaRPr lang="pt-BR" sz="2000" dirty="0">
              <a:latin typeface="Gill Sans MT" panose="020B0502020104020203" pitchFamily="34" charset="0"/>
            </a:endParaRPr>
          </a:p>
          <a:p>
            <a:pPr marL="342900" indent="-342900"/>
            <a:r>
              <a:rPr lang="pt-BR" sz="2000" dirty="0">
                <a:latin typeface="Gill Sans MT" panose="020B0502020104020203" pitchFamily="34" charset="0"/>
              </a:rPr>
              <a:t>Configurar modelo para funcionar do simulador gazebo</a:t>
            </a:r>
          </a:p>
          <a:p>
            <a:pPr marL="342900" indent="-342900"/>
            <a:endParaRPr lang="pt-BR" sz="2000" dirty="0">
              <a:latin typeface="Gill Sans MT" panose="020B050202010402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4E2E84-BFF7-4371-5389-E6E4116DE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968" y="1956556"/>
            <a:ext cx="57531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4526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-0.03932 -1.85185E-6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326519" y="168895"/>
            <a:ext cx="17748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Gill Sans MT" panose="020B0502020104020203" pitchFamily="34" charset="0"/>
                <a:cs typeface="Calibri Light" panose="020F0302020204030204" pitchFamily="34" charset="0"/>
              </a:rPr>
              <a:t>Dimensões</a:t>
            </a:r>
          </a:p>
          <a:p>
            <a:endParaRPr lang="pt-BR" sz="2400" b="1" dirty="0">
              <a:latin typeface="Gill Sans MT" panose="020B0502020104020203" pitchFamily="34" charset="0"/>
              <a:cs typeface="Calibri Light" panose="020F0302020204030204" pitchFamily="34" charset="0"/>
            </a:endParaRPr>
          </a:p>
        </p:txBody>
      </p:sp>
      <p:sp>
        <p:nvSpPr>
          <p:cNvPr id="11" name="Espaço Reservado para Data 3">
            <a:extLst>
              <a:ext uri="{FF2B5EF4-FFF2-40B4-BE49-F238E27FC236}">
                <a16:creationId xmlns:a16="http://schemas.microsoft.com/office/drawing/2014/main" id="{A075784F-A89F-4358-B3B4-E4A33F9EB460}"/>
              </a:ext>
            </a:extLst>
          </p:cNvPr>
          <p:cNvSpPr txBox="1">
            <a:spLocks/>
          </p:cNvSpPr>
          <p:nvPr/>
        </p:nvSpPr>
        <p:spPr>
          <a:xfrm>
            <a:off x="9264352" y="6493166"/>
            <a:ext cx="2743200" cy="1992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323" rtl="0" eaLnBrk="1" latinLnBrk="0" hangingPunct="1">
              <a:defRPr sz="12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62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23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85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46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07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69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31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92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9D8356-713A-41AE-9A9B-963B7144C148}" type="datetime1">
              <a:rPr lang="pt-BR" smtClean="0">
                <a:solidFill>
                  <a:schemeClr val="tx1"/>
                </a:solidFill>
                <a:latin typeface="Gotham Light"/>
              </a:rPr>
              <a:pPr/>
              <a:t>10/03/2023</a:t>
            </a:fld>
            <a:endParaRPr lang="pt-BR" dirty="0">
              <a:solidFill>
                <a:schemeClr val="tx1"/>
              </a:solidFill>
              <a:latin typeface="Gotham Light"/>
            </a:endParaRPr>
          </a:p>
        </p:txBody>
      </p:sp>
      <p:sp>
        <p:nvSpPr>
          <p:cNvPr id="12" name="Espaço Reservado para Rodapé 4">
            <a:extLst>
              <a:ext uri="{FF2B5EF4-FFF2-40B4-BE49-F238E27FC236}">
                <a16:creationId xmlns:a16="http://schemas.microsoft.com/office/drawing/2014/main" id="{C452707D-4468-43DC-B9FD-11FED8861DF9}"/>
              </a:ext>
            </a:extLst>
          </p:cNvPr>
          <p:cNvSpPr txBox="1">
            <a:spLocks/>
          </p:cNvSpPr>
          <p:nvPr/>
        </p:nvSpPr>
        <p:spPr>
          <a:xfrm>
            <a:off x="506092" y="6493167"/>
            <a:ext cx="4114800" cy="19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323" rtl="0" eaLnBrk="1" latinLnBrk="0" hangingPunct="1">
              <a:defRPr sz="12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62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23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85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46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07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69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31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92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tx1"/>
                </a:solidFill>
                <a:latin typeface="Gill Sans MT" panose="020B0502020104020203" pitchFamily="34" charset="0"/>
              </a:rPr>
              <a:t>Robô Omnidirecional para estudar ROS</a:t>
            </a:r>
          </a:p>
        </p:txBody>
      </p:sp>
      <p:pic>
        <p:nvPicPr>
          <p:cNvPr id="9" name="Imagem 8" descr="Logotipo, nome da empresa&#10;&#10;Descrição gerada automaticamente">
            <a:extLst>
              <a:ext uri="{FF2B5EF4-FFF2-40B4-BE49-F238E27FC236}">
                <a16:creationId xmlns:a16="http://schemas.microsoft.com/office/drawing/2014/main" id="{B27C7B74-FC05-6F5F-04E8-4ED03ECEDC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26" b="21648"/>
          <a:stretch/>
        </p:blipFill>
        <p:spPr>
          <a:xfrm>
            <a:off x="9660024" y="0"/>
            <a:ext cx="2567608" cy="10043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13" name="Imagem 12" descr="Logotipo, nome da empresa&#10;&#10;Descrição gerada automaticamente">
            <a:extLst>
              <a:ext uri="{FF2B5EF4-FFF2-40B4-BE49-F238E27FC236}">
                <a16:creationId xmlns:a16="http://schemas.microsoft.com/office/drawing/2014/main" id="{7A59A917-2DE3-0499-1D8A-8C3AAFB0461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82" b="13450"/>
          <a:stretch/>
        </p:blipFill>
        <p:spPr>
          <a:xfrm>
            <a:off x="5908050" y="6382123"/>
            <a:ext cx="960716" cy="45507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" name="Imagem 5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55D8B5D4-6080-75A3-5E2B-59704DE404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495" y="1431862"/>
            <a:ext cx="3650586" cy="2130002"/>
          </a:xfrm>
          <a:prstGeom prst="rect">
            <a:avLst/>
          </a:prstGeom>
        </p:spPr>
      </p:pic>
      <p:pic>
        <p:nvPicPr>
          <p:cNvPr id="8" name="Imagem 7" descr="Imagem digital fictícia de personagem de jogo de vídeo game&#10;&#10;Descrição gerada automaticamente com confiança baixa">
            <a:extLst>
              <a:ext uri="{FF2B5EF4-FFF2-40B4-BE49-F238E27FC236}">
                <a16:creationId xmlns:a16="http://schemas.microsoft.com/office/drawing/2014/main" id="{62306315-6128-E757-2E26-9915A2DEA2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12" y="3147682"/>
            <a:ext cx="2376264" cy="2796921"/>
          </a:xfrm>
          <a:prstGeom prst="rect">
            <a:avLst/>
          </a:prstGeom>
        </p:spPr>
      </p:pic>
      <p:pic>
        <p:nvPicPr>
          <p:cNvPr id="14" name="Imagem 13" descr="Jogo de vídeo game&#10;&#10;Descrição gerada automaticamente com confiança baixa">
            <a:extLst>
              <a:ext uri="{FF2B5EF4-FFF2-40B4-BE49-F238E27FC236}">
                <a16:creationId xmlns:a16="http://schemas.microsoft.com/office/drawing/2014/main" id="{A36A8C61-84BD-8C8E-4F8B-16A7B5CB0F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00" y="3239892"/>
            <a:ext cx="3932261" cy="2682472"/>
          </a:xfrm>
          <a:prstGeom prst="rect">
            <a:avLst/>
          </a:prstGeom>
        </p:spPr>
      </p:pic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AF883363-C644-0D8D-7530-C608571AD305}"/>
              </a:ext>
            </a:extLst>
          </p:cNvPr>
          <p:cNvCxnSpPr>
            <a:cxnSpLocks/>
          </p:cNvCxnSpPr>
          <p:nvPr/>
        </p:nvCxnSpPr>
        <p:spPr>
          <a:xfrm>
            <a:off x="3931527" y="3716584"/>
            <a:ext cx="153726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35F654E4-DA4E-6CDB-90E0-2F20211E64DD}"/>
              </a:ext>
            </a:extLst>
          </p:cNvPr>
          <p:cNvCxnSpPr>
            <a:cxnSpLocks/>
          </p:cNvCxnSpPr>
          <p:nvPr/>
        </p:nvCxnSpPr>
        <p:spPr>
          <a:xfrm>
            <a:off x="3113384" y="3791213"/>
            <a:ext cx="0" cy="15121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FBE54303-C3E6-49B2-0C3D-94B2322CC1C8}"/>
              </a:ext>
            </a:extLst>
          </p:cNvPr>
          <p:cNvCxnSpPr>
            <a:cxnSpLocks/>
          </p:cNvCxnSpPr>
          <p:nvPr/>
        </p:nvCxnSpPr>
        <p:spPr>
          <a:xfrm>
            <a:off x="8713354" y="6069151"/>
            <a:ext cx="10550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23E5A366-7F5D-A0D2-1831-D39FDD6766DF}"/>
              </a:ext>
            </a:extLst>
          </p:cNvPr>
          <p:cNvCxnSpPr>
            <a:cxnSpLocks/>
          </p:cNvCxnSpPr>
          <p:nvPr/>
        </p:nvCxnSpPr>
        <p:spPr>
          <a:xfrm>
            <a:off x="769164" y="2999125"/>
            <a:ext cx="21889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5376943B-7BAA-D70E-42FC-80464A3FE508}"/>
              </a:ext>
            </a:extLst>
          </p:cNvPr>
          <p:cNvCxnSpPr>
            <a:cxnSpLocks/>
          </p:cNvCxnSpPr>
          <p:nvPr/>
        </p:nvCxnSpPr>
        <p:spPr>
          <a:xfrm>
            <a:off x="3503712" y="1844824"/>
            <a:ext cx="0" cy="15121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6DB9EB6B-83FC-531A-FABE-CDA7B8180D2D}"/>
              </a:ext>
            </a:extLst>
          </p:cNvPr>
          <p:cNvCxnSpPr>
            <a:cxnSpLocks/>
          </p:cNvCxnSpPr>
          <p:nvPr/>
        </p:nvCxnSpPr>
        <p:spPr>
          <a:xfrm>
            <a:off x="9060489" y="3116823"/>
            <a:ext cx="7079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C67F1C73-ACFB-6504-6EE5-71E2BDE51360}"/>
              </a:ext>
            </a:extLst>
          </p:cNvPr>
          <p:cNvCxnSpPr>
            <a:cxnSpLocks/>
          </p:cNvCxnSpPr>
          <p:nvPr/>
        </p:nvCxnSpPr>
        <p:spPr>
          <a:xfrm>
            <a:off x="7680176" y="5637474"/>
            <a:ext cx="0" cy="2312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5CC3CDE1-45F0-A5E4-3509-72688B2031ED}"/>
              </a:ext>
            </a:extLst>
          </p:cNvPr>
          <p:cNvCxnSpPr>
            <a:cxnSpLocks/>
          </p:cNvCxnSpPr>
          <p:nvPr/>
        </p:nvCxnSpPr>
        <p:spPr>
          <a:xfrm>
            <a:off x="6720517" y="3716584"/>
            <a:ext cx="4320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9361ED4E-845F-5873-C03B-2B1632EA380E}"/>
              </a:ext>
            </a:extLst>
          </p:cNvPr>
          <p:cNvCxnSpPr>
            <a:cxnSpLocks/>
          </p:cNvCxnSpPr>
          <p:nvPr/>
        </p:nvCxnSpPr>
        <p:spPr>
          <a:xfrm>
            <a:off x="10992544" y="6069151"/>
            <a:ext cx="5760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D84C41F7-E3CE-8479-5B5C-84AFD00437D6}"/>
              </a:ext>
            </a:extLst>
          </p:cNvPr>
          <p:cNvSpPr txBox="1"/>
          <p:nvPr/>
        </p:nvSpPr>
        <p:spPr>
          <a:xfrm>
            <a:off x="3097678" y="4471648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0.155 m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FD50091-3E7F-EDD2-9736-CFC66AF9A157}"/>
              </a:ext>
            </a:extLst>
          </p:cNvPr>
          <p:cNvSpPr txBox="1"/>
          <p:nvPr/>
        </p:nvSpPr>
        <p:spPr>
          <a:xfrm>
            <a:off x="1389776" y="2691122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0.210 m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CB0AA98F-11D4-40A7-F1AA-0BDC0894588C}"/>
              </a:ext>
            </a:extLst>
          </p:cNvPr>
          <p:cNvSpPr txBox="1"/>
          <p:nvPr/>
        </p:nvSpPr>
        <p:spPr>
          <a:xfrm>
            <a:off x="6820233" y="4521365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0.115 m</a:t>
            </a:r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464D497B-0327-C178-BFBA-7A159AB5D7BF}"/>
              </a:ext>
            </a:extLst>
          </p:cNvPr>
          <p:cNvCxnSpPr>
            <a:cxnSpLocks/>
          </p:cNvCxnSpPr>
          <p:nvPr/>
        </p:nvCxnSpPr>
        <p:spPr>
          <a:xfrm>
            <a:off x="7680176" y="3791213"/>
            <a:ext cx="0" cy="18642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267C9A63-DB8A-D778-55B3-48A6154CA2FD}"/>
              </a:ext>
            </a:extLst>
          </p:cNvPr>
          <p:cNvSpPr txBox="1"/>
          <p:nvPr/>
        </p:nvSpPr>
        <p:spPr>
          <a:xfrm>
            <a:off x="6806996" y="5575271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0.015 m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FE026D2A-5841-2E09-8AB5-B289D53EA794}"/>
              </a:ext>
            </a:extLst>
          </p:cNvPr>
          <p:cNvSpPr txBox="1"/>
          <p:nvPr/>
        </p:nvSpPr>
        <p:spPr>
          <a:xfrm>
            <a:off x="4288606" y="3672282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0.1 m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3FC7D0B2-0BB5-4A4D-3732-1D054D79AF3F}"/>
              </a:ext>
            </a:extLst>
          </p:cNvPr>
          <p:cNvSpPr txBox="1"/>
          <p:nvPr/>
        </p:nvSpPr>
        <p:spPr>
          <a:xfrm>
            <a:off x="6512224" y="368422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0.035 m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E0FB2ABC-8DDF-0B9B-DE02-B5BD6BEA51AE}"/>
              </a:ext>
            </a:extLst>
          </p:cNvPr>
          <p:cNvSpPr txBox="1"/>
          <p:nvPr/>
        </p:nvSpPr>
        <p:spPr>
          <a:xfrm>
            <a:off x="8820713" y="5977046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0.06 m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6DBE6EA1-4A98-5D7D-4F48-747956C8F434}"/>
              </a:ext>
            </a:extLst>
          </p:cNvPr>
          <p:cNvSpPr txBox="1"/>
          <p:nvPr/>
        </p:nvSpPr>
        <p:spPr>
          <a:xfrm>
            <a:off x="10943828" y="6023099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0.04 m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C6FE8BEF-E777-3B4D-7926-AC28B7ECBB39}"/>
              </a:ext>
            </a:extLst>
          </p:cNvPr>
          <p:cNvCxnSpPr>
            <a:cxnSpLocks/>
          </p:cNvCxnSpPr>
          <p:nvPr/>
        </p:nvCxnSpPr>
        <p:spPr>
          <a:xfrm>
            <a:off x="7392144" y="3060454"/>
            <a:ext cx="0" cy="3363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8A465FC2-E8C8-27F5-64C8-C8751AC8C389}"/>
              </a:ext>
            </a:extLst>
          </p:cNvPr>
          <p:cNvSpPr txBox="1"/>
          <p:nvPr/>
        </p:nvSpPr>
        <p:spPr>
          <a:xfrm>
            <a:off x="7339352" y="3057536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0.025 m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4B5E5295-F6B8-D8CC-1F8F-C0EF4177E430}"/>
              </a:ext>
            </a:extLst>
          </p:cNvPr>
          <p:cNvSpPr txBox="1"/>
          <p:nvPr/>
        </p:nvSpPr>
        <p:spPr>
          <a:xfrm>
            <a:off x="8940600" y="2797166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0.045 m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56CE6004-3B5A-81C9-2CEC-BA5D29C9E5C2}"/>
              </a:ext>
            </a:extLst>
          </p:cNvPr>
          <p:cNvSpPr txBox="1"/>
          <p:nvPr/>
        </p:nvSpPr>
        <p:spPr>
          <a:xfrm>
            <a:off x="2652296" y="2352058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0.125 m</a:t>
            </a:r>
          </a:p>
        </p:txBody>
      </p:sp>
    </p:spTree>
    <p:extLst>
      <p:ext uri="{BB962C8B-B14F-4D97-AF65-F5344CB8AC3E}">
        <p14:creationId xmlns:p14="http://schemas.microsoft.com/office/powerpoint/2010/main" val="40260669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1.85185E-6 L -0.03932 -1.85185E-6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326519" y="168895"/>
            <a:ext cx="3199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Gill Sans MT" panose="020B0502020104020203" pitchFamily="34" charset="0"/>
                <a:cs typeface="Calibri Light" panose="020F0302020204030204" pitchFamily="34" charset="0"/>
              </a:rPr>
              <a:t>Considerações Finais</a:t>
            </a:r>
          </a:p>
        </p:txBody>
      </p:sp>
      <p:sp>
        <p:nvSpPr>
          <p:cNvPr id="11" name="Espaço Reservado para Data 3">
            <a:extLst>
              <a:ext uri="{FF2B5EF4-FFF2-40B4-BE49-F238E27FC236}">
                <a16:creationId xmlns:a16="http://schemas.microsoft.com/office/drawing/2014/main" id="{A075784F-A89F-4358-B3B4-E4A33F9EB460}"/>
              </a:ext>
            </a:extLst>
          </p:cNvPr>
          <p:cNvSpPr txBox="1">
            <a:spLocks/>
          </p:cNvSpPr>
          <p:nvPr/>
        </p:nvSpPr>
        <p:spPr>
          <a:xfrm>
            <a:off x="9264352" y="6493166"/>
            <a:ext cx="2743200" cy="1992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323" rtl="0" eaLnBrk="1" latinLnBrk="0" hangingPunct="1">
              <a:defRPr sz="12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62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23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85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46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07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69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31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92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9D8356-713A-41AE-9A9B-963B7144C148}" type="datetime1">
              <a:rPr lang="pt-BR" smtClean="0">
                <a:solidFill>
                  <a:schemeClr val="tx1"/>
                </a:solidFill>
                <a:latin typeface="Gotham Light"/>
              </a:rPr>
              <a:pPr/>
              <a:t>10/03/2023</a:t>
            </a:fld>
            <a:endParaRPr lang="pt-BR" dirty="0">
              <a:solidFill>
                <a:schemeClr val="tx1"/>
              </a:solidFill>
              <a:latin typeface="Gotham Light"/>
            </a:endParaRPr>
          </a:p>
        </p:txBody>
      </p:sp>
      <p:sp>
        <p:nvSpPr>
          <p:cNvPr id="12" name="Espaço Reservado para Rodapé 4">
            <a:extLst>
              <a:ext uri="{FF2B5EF4-FFF2-40B4-BE49-F238E27FC236}">
                <a16:creationId xmlns:a16="http://schemas.microsoft.com/office/drawing/2014/main" id="{C452707D-4468-43DC-B9FD-11FED8861DF9}"/>
              </a:ext>
            </a:extLst>
          </p:cNvPr>
          <p:cNvSpPr txBox="1">
            <a:spLocks/>
          </p:cNvSpPr>
          <p:nvPr/>
        </p:nvSpPr>
        <p:spPr>
          <a:xfrm>
            <a:off x="506092" y="6493167"/>
            <a:ext cx="4114800" cy="19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323" rtl="0" eaLnBrk="1" latinLnBrk="0" hangingPunct="1">
              <a:defRPr sz="12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62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23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85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46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07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69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31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92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tx1"/>
                </a:solidFill>
                <a:latin typeface="Gill Sans MT" panose="020B0502020104020203" pitchFamily="34" charset="0"/>
              </a:rPr>
              <a:t>Robô Omnidirecional para estudar ROS</a:t>
            </a:r>
          </a:p>
        </p:txBody>
      </p:sp>
      <p:sp>
        <p:nvSpPr>
          <p:cNvPr id="2" name="Subtítulo 2">
            <a:extLst>
              <a:ext uri="{FF2B5EF4-FFF2-40B4-BE49-F238E27FC236}">
                <a16:creationId xmlns:a16="http://schemas.microsoft.com/office/drawing/2014/main" id="{AFB236D6-3566-9E59-6F1B-AD3AC0614D79}"/>
              </a:ext>
            </a:extLst>
          </p:cNvPr>
          <p:cNvSpPr txBox="1">
            <a:spLocks/>
          </p:cNvSpPr>
          <p:nvPr/>
        </p:nvSpPr>
        <p:spPr>
          <a:xfrm>
            <a:off x="522415" y="862881"/>
            <a:ext cx="2333225" cy="7659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pt-BR" sz="2000" dirty="0">
                <a:latin typeface="Gill Sans MT" panose="020B0502020104020203" pitchFamily="34" charset="0"/>
              </a:rPr>
              <a:t>Próximos vídeos</a:t>
            </a:r>
          </a:p>
          <a:p>
            <a:pPr marL="342900" indent="-342900"/>
            <a:r>
              <a:rPr lang="pt-BR" sz="2000" dirty="0">
                <a:latin typeface="Gill Sans MT" panose="020B0502020104020203" pitchFamily="34" charset="0"/>
              </a:rPr>
              <a:t>Parcerias</a:t>
            </a:r>
          </a:p>
        </p:txBody>
      </p:sp>
      <p:pic>
        <p:nvPicPr>
          <p:cNvPr id="9" name="Imagem 8" descr="Logotipo, nome da empresa&#10;&#10;Descrição gerada automaticamente">
            <a:extLst>
              <a:ext uri="{FF2B5EF4-FFF2-40B4-BE49-F238E27FC236}">
                <a16:creationId xmlns:a16="http://schemas.microsoft.com/office/drawing/2014/main" id="{B27C7B74-FC05-6F5F-04E8-4ED03ECEDC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26" b="21648"/>
          <a:stretch/>
        </p:blipFill>
        <p:spPr>
          <a:xfrm>
            <a:off x="9660024" y="0"/>
            <a:ext cx="2567608" cy="10043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13" name="Imagem 12" descr="Logotipo, nome da empresa&#10;&#10;Descrição gerada automaticamente">
            <a:extLst>
              <a:ext uri="{FF2B5EF4-FFF2-40B4-BE49-F238E27FC236}">
                <a16:creationId xmlns:a16="http://schemas.microsoft.com/office/drawing/2014/main" id="{7A59A917-2DE3-0499-1D8A-8C3AAFB0461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82" b="13450"/>
          <a:stretch/>
        </p:blipFill>
        <p:spPr>
          <a:xfrm>
            <a:off x="5908050" y="6382123"/>
            <a:ext cx="960716" cy="45507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10" name="Imagem 9" descr="Logotipo&#10;&#10;Descrição gerada automaticamente">
            <a:extLst>
              <a:ext uri="{FF2B5EF4-FFF2-40B4-BE49-F238E27FC236}">
                <a16:creationId xmlns:a16="http://schemas.microsoft.com/office/drawing/2014/main" id="{4A548C2C-933A-F83B-4A67-217872744B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476" y="2275365"/>
            <a:ext cx="2952328" cy="325502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BF90BBD-CF93-AD3F-E324-3DB62D0695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6168008" y="2813211"/>
            <a:ext cx="4533895" cy="123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1822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-0.03932 -1.85185E-6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448413C8-132A-37B2-D52F-0131B8FE09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82" b="13450"/>
          <a:stretch/>
        </p:blipFill>
        <p:spPr>
          <a:xfrm>
            <a:off x="0" y="606170"/>
            <a:ext cx="12192000" cy="577515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38204269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3360</TotalTime>
  <Words>120</Words>
  <Application>Microsoft Office PowerPoint</Application>
  <PresentationFormat>Widescreen</PresentationFormat>
  <Paragraphs>42</Paragraphs>
  <Slides>5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Gill Sans MT</vt:lpstr>
      <vt:lpstr>Gotham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Dell</dc:creator>
  <cp:lastModifiedBy>CLÍSTENES GRIZAFIS BENTO</cp:lastModifiedBy>
  <cp:revision>167</cp:revision>
  <dcterms:created xsi:type="dcterms:W3CDTF">2020-02-10T14:37:54Z</dcterms:created>
  <dcterms:modified xsi:type="dcterms:W3CDTF">2023-03-10T23:23:08Z</dcterms:modified>
</cp:coreProperties>
</file>