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3" r:id="rId1"/>
  </p:sldMasterIdLst>
  <p:notesMasterIdLst>
    <p:notesMasterId r:id="rId26"/>
  </p:notesMasterIdLst>
  <p:handoutMasterIdLst>
    <p:handoutMasterId r:id="rId27"/>
  </p:handoutMasterIdLst>
  <p:sldIdLst>
    <p:sldId id="256" r:id="rId2"/>
    <p:sldId id="631" r:id="rId3"/>
    <p:sldId id="632" r:id="rId4"/>
    <p:sldId id="633" r:id="rId5"/>
    <p:sldId id="635" r:id="rId6"/>
    <p:sldId id="634" r:id="rId7"/>
    <p:sldId id="636" r:id="rId8"/>
    <p:sldId id="637" r:id="rId9"/>
    <p:sldId id="638" r:id="rId10"/>
    <p:sldId id="639" r:id="rId11"/>
    <p:sldId id="640" r:id="rId12"/>
    <p:sldId id="641" r:id="rId13"/>
    <p:sldId id="643" r:id="rId14"/>
    <p:sldId id="644" r:id="rId15"/>
    <p:sldId id="645" r:id="rId16"/>
    <p:sldId id="646" r:id="rId17"/>
    <p:sldId id="647" r:id="rId18"/>
    <p:sldId id="648" r:id="rId19"/>
    <p:sldId id="649" r:id="rId20"/>
    <p:sldId id="650" r:id="rId21"/>
    <p:sldId id="651" r:id="rId22"/>
    <p:sldId id="652" r:id="rId23"/>
    <p:sldId id="682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608" y="184"/>
      </p:cViewPr>
      <p:guideLst/>
    </p:cSldViewPr>
  </p:slideViewPr>
  <p:outlineViewPr>
    <p:cViewPr>
      <p:scale>
        <a:sx n="33" d="100"/>
        <a:sy n="33" d="100"/>
      </p:scale>
      <p:origin x="0" y="-727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55F651A-4D39-C047-9961-B0EEE01893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Frameworks de IA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01227D-5858-5547-BBB4-F33BB2E7E7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pt-BR"/>
              <a:t>2022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8CD723-F0DF-CB4F-81A2-F048B01C9B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2022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0420457-87BD-3040-8712-27D10E3ECC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806B5-778F-4A43-89B0-8672CDEB01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85989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Frameworks de IA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pt-BR"/>
              <a:t>2022</a:t>
            </a:r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2022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A2CAF-339D-C940-A397-6432E981D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09222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A2CAF-339D-C940-A397-6432E981D6B3}" type="slidenum">
              <a:rPr lang="pt-BR" smtClean="0"/>
              <a:t>24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0A649E-1941-5041-9190-AB3FA46B3F6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pt-BR"/>
              <a:t>2022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16FA10-FEC3-A94B-9AF9-492553DA0A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/>
              <a:t>2022</a:t>
            </a:r>
          </a:p>
        </p:txBody>
      </p:sp>
      <p:sp>
        <p:nvSpPr>
          <p:cNvPr id="7" name="Espaço Reservado para Cabeçalho 6">
            <a:extLst>
              <a:ext uri="{FF2B5EF4-FFF2-40B4-BE49-F238E27FC236}">
                <a16:creationId xmlns:a16="http://schemas.microsoft.com/office/drawing/2014/main" id="{B044B5C0-0DFC-B144-AD86-2F670A75A3E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Frameworks de IA</a:t>
            </a:r>
          </a:p>
        </p:txBody>
      </p:sp>
    </p:spTree>
    <p:extLst>
      <p:ext uri="{BB962C8B-B14F-4D97-AF65-F5344CB8AC3E}">
        <p14:creationId xmlns:p14="http://schemas.microsoft.com/office/powerpoint/2010/main" val="283724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985" y="2514600"/>
            <a:ext cx="9705628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985" y="4777379"/>
            <a:ext cx="9705628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Tensorflow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Dr. Razer A. N. R. Montaño – UFPR/SEPT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4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Tensorflow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Dr. Razer A. N. R. Montaño – UFPR/SEPT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2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Tensorflow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Dr. Razer A. N. R. Montaño – UFPR/SEPT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81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Tensorflow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Dr. Razer A. N. R. Montaño – UFPR/SEPT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2316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Tensorflow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Dr. Razer A. N. R. Montaño – UFPR/SEPT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46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Tensorflow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Dr. Razer A. N. R. Montaño – UFPR/SEPT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4797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Tensorflow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Dr. Razer A. N. R. Montaño – UFPR/SEPT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1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Tensorflow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Dr. Razer A. N. R. Montaño – UFPR/SEPT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77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Tensorflow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Dr. Razer A. N. R. Montaño – UFPR/SEPT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5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1" y="1251001"/>
            <a:ext cx="12192001" cy="12370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586" y="1397627"/>
            <a:ext cx="10199027" cy="943766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0561" y="4777379"/>
            <a:ext cx="9464052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Tensorflow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Dr. Razer A. N. R. Montaño – UFPR/SEPT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4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985" y="624110"/>
            <a:ext cx="9705628" cy="71767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8984" y="1480930"/>
            <a:ext cx="9705628" cy="443029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Tensorflow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Dr. Razer A. N. R. Montaño – UFPR/SEPT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Tensorflow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Dr. Razer A. N. R. Montaño – UFPR/SEPT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2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Tensorflow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Dr. Razer A. N. R. Montaño – UFPR/SEPT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7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Tensorflow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Dr. Razer A. N. R. Montaño – UFPR/SEPT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0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Tensorflow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Dr. Razer A. N. R. Montaño – UFPR/SEPT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6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Tensorflow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Dr. Razer A. N. R. Montaño – UFPR/SEPT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Tensorflow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Dr. Razer A. N. R. Montaño – UFPR/SEPT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00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8984" y="624110"/>
            <a:ext cx="9705628" cy="6589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8984" y="1410940"/>
            <a:ext cx="9705628" cy="460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Tensorflow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98984" y="6135808"/>
            <a:ext cx="841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Prof. Dr. Razer A. N. R. Montaño – UFPR/SEPT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2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700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recommenders/examples/quickstart?hl=pt-br" TargetMode="External"/><Relationship Id="rId2" Type="http://schemas.openxmlformats.org/officeDocument/2006/relationships/hyperlink" Target="https://www.tensorflow.org/recommenders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ata-hackers/tensorflow-2-0-melhores-pr&#225;ticas-e-o-que-mudou-ec56ba95b6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2686-1147-B64B-87DD-35B578B13B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Frameworks de 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393CF8-E7D6-AC4F-8A3A-EDBD86783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Curitiba/2023</a:t>
            </a:r>
          </a:p>
        </p:txBody>
      </p:sp>
    </p:spTree>
    <p:extLst>
      <p:ext uri="{BB962C8B-B14F-4D97-AF65-F5344CB8AC3E}">
        <p14:creationId xmlns:p14="http://schemas.microsoft.com/office/powerpoint/2010/main" val="391703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DFF57-9168-FB4B-A9EB-6183D8A7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Recomendação.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80650AB-2A43-2043-9F75-FF0B1CE331E7}"/>
              </a:ext>
            </a:extLst>
          </p:cNvPr>
          <p:cNvSpPr txBox="1"/>
          <p:nvPr/>
        </p:nvSpPr>
        <p:spPr>
          <a:xfrm>
            <a:off x="3635587" y="1798038"/>
            <a:ext cx="1561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Usuário: Razer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484991A-609F-FC49-AF27-6120D404F39C}"/>
              </a:ext>
            </a:extLst>
          </p:cNvPr>
          <p:cNvSpPr txBox="1"/>
          <p:nvPr/>
        </p:nvSpPr>
        <p:spPr>
          <a:xfrm>
            <a:off x="6593857" y="1798038"/>
            <a:ext cx="1965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Filme: Harry Potter</a:t>
            </a:r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5AA80419-7398-0E42-97A2-71A4439AE37C}"/>
              </a:ext>
            </a:extLst>
          </p:cNvPr>
          <p:cNvSpPr/>
          <p:nvPr/>
        </p:nvSpPr>
        <p:spPr>
          <a:xfrm>
            <a:off x="5034885" y="4078735"/>
            <a:ext cx="1799892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RNA</a:t>
            </a:r>
          </a:p>
          <a:p>
            <a:pPr algn="ctr"/>
            <a:r>
              <a:rPr lang="pt-BR" sz="1600" dirty="0"/>
              <a:t>(regressão)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AC5795C-9582-2847-BDD2-DBBBCEAAFE32}"/>
              </a:ext>
            </a:extLst>
          </p:cNvPr>
          <p:cNvSpPr txBox="1"/>
          <p:nvPr/>
        </p:nvSpPr>
        <p:spPr>
          <a:xfrm>
            <a:off x="4944816" y="5224614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Predição da Nota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AD61479-FF49-E441-87D8-DB812415288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934831" y="4764535"/>
            <a:ext cx="0" cy="46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E377A91E-FFE3-EC49-94B7-94E7CD61FECE}"/>
              </a:ext>
            </a:extLst>
          </p:cNvPr>
          <p:cNvSpPr/>
          <p:nvPr/>
        </p:nvSpPr>
        <p:spPr>
          <a:xfrm>
            <a:off x="4766936" y="3256935"/>
            <a:ext cx="2335790" cy="4887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x</a:t>
            </a:r>
            <a:r>
              <a:rPr lang="pt-BR" sz="1600" dirty="0"/>
              <a:t> = concatenar(</a:t>
            </a:r>
            <a:r>
              <a:rPr lang="pt-BR" sz="1600" dirty="0" err="1"/>
              <a:t>u</a:t>
            </a:r>
            <a:r>
              <a:rPr lang="pt-BR" sz="1600" dirty="0"/>
              <a:t>, </a:t>
            </a:r>
            <a:r>
              <a:rPr lang="pt-BR" sz="1600" dirty="0" err="1"/>
              <a:t>v</a:t>
            </a:r>
            <a:r>
              <a:rPr lang="pt-BR" sz="1600" dirty="0"/>
              <a:t>)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6C51918-788D-9442-B2A0-85B98BA39608}"/>
              </a:ext>
            </a:extLst>
          </p:cNvPr>
          <p:cNvCxnSpPr>
            <a:cxnSpLocks/>
            <a:stCxn id="20" idx="2"/>
            <a:endCxn id="15" idx="0"/>
          </p:cNvCxnSpPr>
          <p:nvPr/>
        </p:nvCxnSpPr>
        <p:spPr>
          <a:xfrm>
            <a:off x="5934831" y="3745666"/>
            <a:ext cx="0" cy="33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DB1CD115-70C7-B74F-AAD4-36B702C42BC4}"/>
              </a:ext>
            </a:extLst>
          </p:cNvPr>
          <p:cNvSpPr/>
          <p:nvPr/>
        </p:nvSpPr>
        <p:spPr>
          <a:xfrm>
            <a:off x="6270103" y="2454276"/>
            <a:ext cx="2590117" cy="4887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/>
              <a:t>v</a:t>
            </a:r>
            <a:r>
              <a:rPr lang="pt-BR" sz="1600" dirty="0"/>
              <a:t> = vetor(“Harry Potter”)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8516CF5-24B8-4E45-AE6E-9220A19DB6CF}"/>
              </a:ext>
            </a:extLst>
          </p:cNvPr>
          <p:cNvSpPr/>
          <p:nvPr/>
        </p:nvSpPr>
        <p:spPr>
          <a:xfrm>
            <a:off x="3121351" y="2469661"/>
            <a:ext cx="2590117" cy="4887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/>
              <a:t>u</a:t>
            </a:r>
            <a:r>
              <a:rPr lang="pt-BR" sz="1600" dirty="0"/>
              <a:t> = vetor(“Razer”)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AD7AD21D-6A13-7F4A-8597-2FA280AFADB5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>
            <a:off x="4416410" y="2958392"/>
            <a:ext cx="1518421" cy="29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930FB09-2D26-3B4E-BFFE-EB2EAB8A731F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 flipH="1">
            <a:off x="5934831" y="2943007"/>
            <a:ext cx="1630331" cy="31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97BB8ADF-1B24-2E47-804E-D3B62400A8A3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>
            <a:off x="4416410" y="2136592"/>
            <a:ext cx="0" cy="33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AE13EAAE-A475-3540-9CF8-1575502FE6AF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flipH="1">
            <a:off x="7565162" y="2136592"/>
            <a:ext cx="11497" cy="31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299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151FC-E70F-3D4B-97E2-979FBEB5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Laboratório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2720BA-8FAD-9C41-A343-92DEE5594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Gerar um sistema de recomendações de filmes </a:t>
            </a:r>
          </a:p>
        </p:txBody>
      </p:sp>
    </p:spTree>
    <p:extLst>
      <p:ext uri="{BB962C8B-B14F-4D97-AF65-F5344CB8AC3E}">
        <p14:creationId xmlns:p14="http://schemas.microsoft.com/office/powerpoint/2010/main" val="71793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59449-A04F-1444-865B-6C3E9297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 de Recomendação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7E2D23-7E31-B846-9BAE-536D7E13D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Importações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2A0EBF-F9AC-4E44-BE1C-3DD6D1937AB3}"/>
              </a:ext>
            </a:extLst>
          </p:cNvPr>
          <p:cNvSpPr txBox="1"/>
          <p:nvPr/>
        </p:nvSpPr>
        <p:spPr>
          <a:xfrm>
            <a:off x="1798984" y="2238181"/>
            <a:ext cx="7907855" cy="280076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as tf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tensorflow.keras.layers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Input,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Embedding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Concatenate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tensorflow.keras.models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tensorflow.keras.optimizers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SGD, Adam</a:t>
            </a:r>
          </a:p>
          <a:p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sklearn.utils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as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pandas as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as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64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59449-A04F-1444-865B-6C3E9297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 de Recomendação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7E2D23-7E31-B846-9BAE-536D7E13D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Obter e ler os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2A0EBF-F9AC-4E44-BE1C-3DD6D1937AB3}"/>
              </a:ext>
            </a:extLst>
          </p:cNvPr>
          <p:cNvSpPr txBox="1"/>
          <p:nvPr/>
        </p:nvSpPr>
        <p:spPr>
          <a:xfrm>
            <a:off x="1902372" y="2238182"/>
            <a:ext cx="7804467" cy="1569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-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www.razer.net.br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datasets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/ml-20m.zip</a:t>
            </a: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unzip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-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ml-20m.zip</a:t>
            </a: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("ml-20m/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ratings.csv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15502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59449-A04F-1444-865B-6C3E9297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 de Recomendação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7E2D23-7E31-B846-9BAE-536D7E13D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Converter </a:t>
            </a:r>
            <a:r>
              <a:rPr lang="pt-BR" dirty="0" err="1"/>
              <a:t>userId</a:t>
            </a:r>
            <a:r>
              <a:rPr lang="pt-BR" dirty="0"/>
              <a:t> e </a:t>
            </a:r>
            <a:r>
              <a:rPr lang="pt-BR" dirty="0" err="1"/>
              <a:t>movieId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2A0EBF-F9AC-4E44-BE1C-3DD6D1937AB3}"/>
              </a:ext>
            </a:extLst>
          </p:cNvPr>
          <p:cNvSpPr txBox="1"/>
          <p:nvPr/>
        </p:nvSpPr>
        <p:spPr>
          <a:xfrm>
            <a:off x="1891862" y="2238181"/>
            <a:ext cx="7814977" cy="206210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</a:t>
            </a:r>
            <a:r>
              <a:rPr lang="pt-B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 </a:t>
            </a:r>
            <a:r>
              <a:rPr lang="pt-B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movieId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não estão no formato certo para usar </a:t>
            </a:r>
          </a:p>
          <a:p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Embeddings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devem ser categóricos</a:t>
            </a:r>
          </a:p>
          <a:p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df.userId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pd.Categorical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df.userId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new_user_id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 =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df.userId.cat.codes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df.movieId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pd.Categorical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df.movieId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new_movie_id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 =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df.movieId.cat.codes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647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59449-A04F-1444-865B-6C3E9297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 de Recomendação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7E2D23-7E31-B846-9BAE-536D7E13D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Valores a serem usados no treinamento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2A0EBF-F9AC-4E44-BE1C-3DD6D1937AB3}"/>
              </a:ext>
            </a:extLst>
          </p:cNvPr>
          <p:cNvSpPr txBox="1"/>
          <p:nvPr/>
        </p:nvSpPr>
        <p:spPr>
          <a:xfrm>
            <a:off x="1798984" y="2238183"/>
            <a:ext cx="7907855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new_user_id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'].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movie_ids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new_movie_id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'].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ratings =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['rating'].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136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59449-A04F-1444-865B-6C3E9297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 de Recomendação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7E2D23-7E31-B846-9BAE-536D7E13D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Dimensões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2A0EBF-F9AC-4E44-BE1C-3DD6D1937AB3}"/>
              </a:ext>
            </a:extLst>
          </p:cNvPr>
          <p:cNvSpPr txBox="1"/>
          <p:nvPr/>
        </p:nvSpPr>
        <p:spPr>
          <a:xfrm>
            <a:off x="1902372" y="2238183"/>
            <a:ext cx="7804467" cy="132343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 =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(set(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 =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(set(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movie_ids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dimensão do </a:t>
            </a:r>
            <a:r>
              <a:rPr lang="pt-B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embedding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(tentar outros)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10</a:t>
            </a:r>
          </a:p>
        </p:txBody>
      </p:sp>
    </p:spTree>
    <p:extLst>
      <p:ext uri="{BB962C8B-B14F-4D97-AF65-F5344CB8AC3E}">
        <p14:creationId xmlns:p14="http://schemas.microsoft.com/office/powerpoint/2010/main" val="2605589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59449-A04F-1444-865B-6C3E9297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 de Recomendação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7E2D23-7E31-B846-9BAE-536D7E13D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o modelo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2A0EBF-F9AC-4E44-BE1C-3DD6D1937AB3}"/>
              </a:ext>
            </a:extLst>
          </p:cNvPr>
          <p:cNvSpPr txBox="1"/>
          <p:nvPr/>
        </p:nvSpPr>
        <p:spPr>
          <a:xfrm>
            <a:off x="1798984" y="2098564"/>
            <a:ext cx="8014673" cy="403187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usuário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Input(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=(1,))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u_emb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Embedding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saída : </a:t>
            </a:r>
            <a:r>
              <a:rPr lang="pt-B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num_samples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1, </a:t>
            </a:r>
            <a:r>
              <a:rPr lang="pt-B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pt-BR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u_emb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u_emb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   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saída : </a:t>
            </a:r>
            <a:r>
              <a:rPr lang="pt-B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num_samples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pt-B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pt-BR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filme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 = Input(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=(1,))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m_emb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Embedding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(M,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)(m)  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saída : </a:t>
            </a:r>
            <a:r>
              <a:rPr lang="pt-B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num_samples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1, </a:t>
            </a:r>
            <a:r>
              <a:rPr lang="pt-B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pt-BR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m_emb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m_emb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    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saída : </a:t>
            </a:r>
            <a:r>
              <a:rPr lang="pt-B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num_samples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pt-B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pt-BR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Concatenate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()([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u_emb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m_emb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(1024, 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(1)(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(inputs=[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 m], outputs=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5756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59449-A04F-1444-865B-6C3E9297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 de Recomendação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7E2D23-7E31-B846-9BAE-536D7E13D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Compilar o modelo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2A0EBF-F9AC-4E44-BE1C-3DD6D1937AB3}"/>
              </a:ext>
            </a:extLst>
          </p:cNvPr>
          <p:cNvSpPr txBox="1"/>
          <p:nvPr/>
        </p:nvSpPr>
        <p:spPr>
          <a:xfrm>
            <a:off x="1923394" y="2238181"/>
            <a:ext cx="7783446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model.compile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loss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optimizer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=SGD(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=0.08, momentum=0.9)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7049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59449-A04F-1444-865B-6C3E9297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 de Recomendação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7E2D23-7E31-B846-9BAE-536D7E13D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Separação dos dados e pré-processamento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2A0EBF-F9AC-4E44-BE1C-3DD6D1937AB3}"/>
              </a:ext>
            </a:extLst>
          </p:cNvPr>
          <p:cNvSpPr txBox="1"/>
          <p:nvPr/>
        </p:nvSpPr>
        <p:spPr>
          <a:xfrm>
            <a:off x="1798984" y="2238183"/>
            <a:ext cx="8711361" cy="378565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movie_ids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 ratings =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movie_ids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 ratings)</a:t>
            </a:r>
          </a:p>
          <a:p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Ntrain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(0.8 *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(ratings)) 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separar os dados 80% </a:t>
            </a:r>
            <a:r>
              <a:rPr lang="pt-B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20%</a:t>
            </a:r>
          </a:p>
          <a:p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train_user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[: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Ntrain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train_movie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movie_ids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[: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Ntrain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train_ratings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ratings[: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Ntrain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test_user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Ntrain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:]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test_movie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movie_ids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Ntrain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:]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test_ratings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ratings[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Ntrain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:]</a:t>
            </a:r>
          </a:p>
          <a:p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centralizar as notas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avg_rating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train_ratings.mean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train_ratings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train_ratings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-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avg_rating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test_ratings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test_ratings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-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avg_rating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4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A70A380-BEA6-2B48-A244-282C1D3F4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7 Sistemas </a:t>
            </a:r>
            <a:r>
              <a:rPr lang="pt-BR" dirty="0"/>
              <a:t>de Recomendação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B86B3488-FC50-F448-AD43-815CD400B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862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59449-A04F-1444-865B-6C3E9297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 de Recomendação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7E2D23-7E31-B846-9BAE-536D7E13D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Treino do modelo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2A0EBF-F9AC-4E44-BE1C-3DD6D1937AB3}"/>
              </a:ext>
            </a:extLst>
          </p:cNvPr>
          <p:cNvSpPr txBox="1"/>
          <p:nvPr/>
        </p:nvSpPr>
        <p:spPr>
          <a:xfrm>
            <a:off x="1798984" y="2238183"/>
            <a:ext cx="7907855" cy="23083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epochs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25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train_user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train_movie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train_ratings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epochs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epochs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=1024,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=2, 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não imprime o progresso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validation_data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=([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test_user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test_movie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test_ratings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830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59449-A04F-1444-865B-6C3E9297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 de Recomendação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7E2D23-7E31-B846-9BAE-536D7E13D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Plotar a função de perda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2A0EBF-F9AC-4E44-BE1C-3DD6D1937AB3}"/>
              </a:ext>
            </a:extLst>
          </p:cNvPr>
          <p:cNvSpPr txBox="1"/>
          <p:nvPr/>
        </p:nvSpPr>
        <p:spPr>
          <a:xfrm>
            <a:off x="1933904" y="2238181"/>
            <a:ext cx="7772936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r.history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loss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"],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loss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r.history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val_loss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"],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val_loss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15663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59449-A04F-1444-865B-6C3E9297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 de Recomendação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7E2D23-7E31-B846-9BAE-536D7E13D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Recomendações para o usuário 73023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2A0EBF-F9AC-4E44-BE1C-3DD6D1937AB3}"/>
              </a:ext>
            </a:extLst>
          </p:cNvPr>
          <p:cNvSpPr txBox="1"/>
          <p:nvPr/>
        </p:nvSpPr>
        <p:spPr>
          <a:xfrm>
            <a:off x="1975818" y="2098564"/>
            <a:ext cx="8417198" cy="403187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Recomendações para o usuário 73023</a:t>
            </a:r>
          </a:p>
          <a:p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Gerar o </a:t>
            </a:r>
            <a:r>
              <a:rPr lang="pt-B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com o usuário único</a:t>
            </a:r>
          </a:p>
          <a:p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repete a quantidade de filmes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input_usuario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np.repeat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(a=73023,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=M) 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(set(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movie_ids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model.predict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 [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input_usuario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 )</a:t>
            </a: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descentraliza as predições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preds.flatten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 +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avg_rating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índice da maior nota</a:t>
            </a:r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np.argmax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("Recomendação: Filme - ",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 " / ", 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 , "*")</a:t>
            </a:r>
          </a:p>
        </p:txBody>
      </p:sp>
    </p:spTree>
    <p:extLst>
      <p:ext uri="{BB962C8B-B14F-4D97-AF65-F5344CB8AC3E}">
        <p14:creationId xmlns:p14="http://schemas.microsoft.com/office/powerpoint/2010/main" val="3039573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F96DB-B68A-9A43-9AF8-79DE3521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4BC20B-BD79-5448-A496-28C7CDF1A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Executar o exercício de geração de Recomendação.</a:t>
            </a:r>
          </a:p>
          <a:p>
            <a:r>
              <a:rPr lang="pt-BR" dirty="0"/>
              <a:t>Criar um exemplo de recomendação usando </a:t>
            </a:r>
            <a:r>
              <a:rPr lang="pt-BR" dirty="0" err="1"/>
              <a:t>Tensoflow</a:t>
            </a:r>
            <a:r>
              <a:rPr lang="pt-BR" dirty="0"/>
              <a:t> </a:t>
            </a:r>
            <a:r>
              <a:rPr lang="pt-BR" dirty="0" err="1"/>
              <a:t>Recommenders</a:t>
            </a:r>
            <a:r>
              <a:rPr lang="pt-BR" dirty="0"/>
              <a:t> (</a:t>
            </a:r>
            <a:r>
              <a:rPr lang="pt-BR" dirty="0">
                <a:hlinkClick r:id="rId2"/>
              </a:rPr>
              <a:t>https://www.tensorflow.org/recommenders</a:t>
            </a:r>
            <a:r>
              <a:rPr lang="pt-BR" dirty="0"/>
              <a:t>) usando a base </a:t>
            </a:r>
            <a:r>
              <a:rPr lang="pt-BR" dirty="0" err="1"/>
              <a:t>Movie</a:t>
            </a:r>
            <a:r>
              <a:rPr lang="pt-BR" dirty="0"/>
              <a:t> Lens 100k </a:t>
            </a:r>
          </a:p>
          <a:p>
            <a:pPr lvl="1"/>
            <a:r>
              <a:rPr lang="pt-BR" dirty="0">
                <a:hlinkClick r:id="rId3"/>
              </a:rPr>
              <a:t>https://www.tensorflow.org/recommenders/examples/quickstart?hl=pt-br</a:t>
            </a:r>
            <a:endParaRPr lang="pt-BR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9206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F0F12-B95C-B74A-BEF8-079B4B96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Leituras Interessantes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70292D-5BBA-E84F-889B-79726ADD7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https://www.tensorflow.org/install/pip</a:t>
            </a:r>
          </a:p>
          <a:p>
            <a:r>
              <a:rPr lang="pt-BR" dirty="0">
                <a:hlinkClick r:id="rId3"/>
              </a:rPr>
              <a:t>https://wesinalves.github.io/tensorflow/2018/08/15/bemvindo-tensorflow.html</a:t>
            </a:r>
          </a:p>
          <a:p>
            <a:r>
              <a:rPr lang="pt-BR" dirty="0">
                <a:hlinkClick r:id="rId3"/>
              </a:rPr>
              <a:t>https://medium.com/data-hackers/tensorflow-2-0-melhores-práticas-e-o-que-mudou-ec56ba95b6a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505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6BEEA44-88FA-DA45-A6E1-C8E791F7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Recomendação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20F73093-1243-C34A-AFD2-61F4566A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Aparecem em muitos lugares</a:t>
            </a:r>
          </a:p>
          <a:p>
            <a:pPr lvl="1"/>
            <a:r>
              <a:rPr lang="pt-BR" dirty="0"/>
              <a:t>Lojas Virtuais</a:t>
            </a:r>
          </a:p>
          <a:p>
            <a:pPr lvl="1"/>
            <a:r>
              <a:rPr lang="pt-BR" dirty="0" err="1"/>
              <a:t>Facebook</a:t>
            </a:r>
            <a:endParaRPr lang="pt-BR" dirty="0"/>
          </a:p>
          <a:p>
            <a:pPr lvl="1"/>
            <a:r>
              <a:rPr lang="pt-BR" dirty="0"/>
              <a:t>Instagram</a:t>
            </a:r>
          </a:p>
          <a:p>
            <a:pPr lvl="1"/>
            <a:r>
              <a:rPr lang="pt-BR" dirty="0" err="1"/>
              <a:t>Netflix</a:t>
            </a:r>
            <a:endParaRPr lang="pt-BR" dirty="0"/>
          </a:p>
          <a:p>
            <a:pPr lvl="1"/>
            <a:r>
              <a:rPr lang="pt-BR" dirty="0"/>
              <a:t>Etc...</a:t>
            </a:r>
          </a:p>
          <a:p>
            <a:r>
              <a:rPr lang="pt-BR" dirty="0"/>
              <a:t>Conforme seu “perfil”, recomendar novos produtos</a:t>
            </a:r>
          </a:p>
        </p:txBody>
      </p:sp>
    </p:spTree>
    <p:extLst>
      <p:ext uri="{BB962C8B-B14F-4D97-AF65-F5344CB8AC3E}">
        <p14:creationId xmlns:p14="http://schemas.microsoft.com/office/powerpoint/2010/main" val="104036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6BEEA44-88FA-DA45-A6E1-C8E791F7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Recomendação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20F73093-1243-C34A-AFD2-61F4566A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Muitas formas de serem desenvolvidos</a:t>
            </a:r>
          </a:p>
          <a:p>
            <a:r>
              <a:rPr lang="pt-BR" dirty="0"/>
              <a:t>Uma forma simples:</a:t>
            </a:r>
          </a:p>
          <a:p>
            <a:pPr lvl="1"/>
            <a:r>
              <a:rPr lang="pt-BR" dirty="0"/>
              <a:t>Usuário</a:t>
            </a:r>
          </a:p>
          <a:p>
            <a:pPr lvl="1"/>
            <a:r>
              <a:rPr lang="pt-BR" dirty="0"/>
              <a:t>Produto</a:t>
            </a:r>
          </a:p>
          <a:p>
            <a:pPr lvl="1"/>
            <a:r>
              <a:rPr lang="pt-BR" dirty="0"/>
              <a:t>Nota</a:t>
            </a:r>
          </a:p>
          <a:p>
            <a:pPr marL="342900" lvl="1" indent="0">
              <a:buNone/>
            </a:pPr>
            <a:endParaRPr lang="pt-BR" dirty="0"/>
          </a:p>
          <a:p>
            <a:pPr marL="3429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(usuário, produto, nota)</a:t>
            </a:r>
          </a:p>
          <a:p>
            <a:pPr marL="342900" lvl="1" indent="0">
              <a:buNone/>
            </a:pPr>
            <a:endParaRPr lang="pt-BR" dirty="0"/>
          </a:p>
          <a:p>
            <a:r>
              <a:rPr lang="pt-BR" dirty="0"/>
              <a:t>Para todos os usuários e produtos, tem-se uma </a:t>
            </a:r>
            <a:r>
              <a:rPr lang="pt-BR" dirty="0" err="1"/>
              <a:t>tupla</a:t>
            </a:r>
            <a:r>
              <a:rPr lang="pt-BR" dirty="0"/>
              <a:t> com a informação da nota dada</a:t>
            </a:r>
          </a:p>
        </p:txBody>
      </p:sp>
    </p:spTree>
    <p:extLst>
      <p:ext uri="{BB962C8B-B14F-4D97-AF65-F5344CB8AC3E}">
        <p14:creationId xmlns:p14="http://schemas.microsoft.com/office/powerpoint/2010/main" val="290343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6BEEA44-88FA-DA45-A6E1-C8E791F7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Recomendação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20F73093-1243-C34A-AFD2-61F4566A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Filmes</a:t>
            </a:r>
          </a:p>
          <a:p>
            <a:pPr lvl="1"/>
            <a:r>
              <a:rPr lang="pt-BR" dirty="0"/>
              <a:t>Razer assistiu Matrix e deu nota 5.0</a:t>
            </a:r>
          </a:p>
          <a:p>
            <a:pPr lvl="1"/>
            <a:r>
              <a:rPr lang="pt-BR" dirty="0"/>
              <a:t>Razer assistiu Exterminador do Futuro e deu nota 5.0</a:t>
            </a:r>
          </a:p>
          <a:p>
            <a:pPr lvl="1"/>
            <a:r>
              <a:rPr lang="pt-BR" dirty="0"/>
              <a:t>Razer assistiu Star Wars e deu nota 5.0</a:t>
            </a:r>
          </a:p>
          <a:p>
            <a:pPr lvl="1"/>
            <a:r>
              <a:rPr lang="pt-BR" dirty="0"/>
              <a:t>Portanto, percebe-se que Razer gosta de filmes de Ficção Científica</a:t>
            </a:r>
          </a:p>
          <a:p>
            <a:pPr lvl="1"/>
            <a:endParaRPr lang="pt-BR" dirty="0"/>
          </a:p>
          <a:p>
            <a:r>
              <a:rPr lang="pt-BR" dirty="0"/>
              <a:t>Recomenda filmes não vistos nesta categoria</a:t>
            </a:r>
          </a:p>
          <a:p>
            <a:pPr marL="3429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239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6BEEA44-88FA-DA45-A6E1-C8E791F7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Recomendação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20F73093-1243-C34A-AFD2-61F4566A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Se estes dados forem armazenados para todos os usuários, tem-se:</a:t>
            </a:r>
          </a:p>
          <a:p>
            <a:pPr lvl="1"/>
            <a:r>
              <a:rPr lang="pt-BR" dirty="0"/>
              <a:t>Razer, Star Wars, 5.0</a:t>
            </a:r>
          </a:p>
          <a:p>
            <a:pPr lvl="1"/>
            <a:r>
              <a:rPr lang="pt-BR" dirty="0"/>
              <a:t>Jaime, Matrix, 3.0</a:t>
            </a:r>
          </a:p>
          <a:p>
            <a:pPr lvl="1"/>
            <a:r>
              <a:rPr lang="pt-BR" dirty="0"/>
              <a:t>João, Senhor dos Anéis, 4.5</a:t>
            </a:r>
          </a:p>
          <a:p>
            <a:r>
              <a:rPr lang="pt-BR" dirty="0"/>
              <a:t>Pode-se criar uma matriz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Não é completa, pois nem todo mundo assistiu todos os filmes</a:t>
            </a:r>
          </a:p>
          <a:p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B707C77-22DB-D24D-B532-012823395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097428"/>
              </p:ext>
            </p:extLst>
          </p:nvPr>
        </p:nvGraphicFramePr>
        <p:xfrm>
          <a:off x="3465909" y="3458562"/>
          <a:ext cx="6096000" cy="1147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712">
                  <a:extLst>
                    <a:ext uri="{9D8B030D-6E8A-4147-A177-3AD203B41FA5}">
                      <a16:colId xmlns:a16="http://schemas.microsoft.com/office/drawing/2014/main" val="1660469497"/>
                    </a:ext>
                  </a:extLst>
                </a:gridCol>
                <a:gridCol w="1505606">
                  <a:extLst>
                    <a:ext uri="{9D8B030D-6E8A-4147-A177-3AD203B41FA5}">
                      <a16:colId xmlns:a16="http://schemas.microsoft.com/office/drawing/2014/main" val="81786002"/>
                    </a:ext>
                  </a:extLst>
                </a:gridCol>
                <a:gridCol w="1316421">
                  <a:extLst>
                    <a:ext uri="{9D8B030D-6E8A-4147-A177-3AD203B41FA5}">
                      <a16:colId xmlns:a16="http://schemas.microsoft.com/office/drawing/2014/main" val="3532139450"/>
                    </a:ext>
                  </a:extLst>
                </a:gridCol>
                <a:gridCol w="2299261">
                  <a:extLst>
                    <a:ext uri="{9D8B030D-6E8A-4147-A177-3AD203B41FA5}">
                      <a16:colId xmlns:a16="http://schemas.microsoft.com/office/drawing/2014/main" val="2548001718"/>
                    </a:ext>
                  </a:extLst>
                </a:gridCol>
              </a:tblGrid>
              <a:tr h="313383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Star Wars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Matrix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Senhor dos Anéis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3074077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Razer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5.0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5.0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585433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Jaime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3.0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852585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000" dirty="0"/>
                        <a:t>João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2.0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4.5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605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20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6BEEA44-88FA-DA45-A6E1-C8E791F7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Recomendação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20F73093-1243-C34A-AFD2-61F4566A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se deseja recomendar filmes não vistos, uma maneira de resolver é PREVENDO A NOTA para os filmes não vistos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As notas previstas MAIS ALTAS, são as recomendações</a:t>
            </a:r>
          </a:p>
          <a:p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B707C77-22DB-D24D-B532-012823395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854637"/>
              </p:ext>
            </p:extLst>
          </p:nvPr>
        </p:nvGraphicFramePr>
        <p:xfrm>
          <a:off x="3465909" y="2537463"/>
          <a:ext cx="6096000" cy="1147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712">
                  <a:extLst>
                    <a:ext uri="{9D8B030D-6E8A-4147-A177-3AD203B41FA5}">
                      <a16:colId xmlns:a16="http://schemas.microsoft.com/office/drawing/2014/main" val="1660469497"/>
                    </a:ext>
                  </a:extLst>
                </a:gridCol>
                <a:gridCol w="1505606">
                  <a:extLst>
                    <a:ext uri="{9D8B030D-6E8A-4147-A177-3AD203B41FA5}">
                      <a16:colId xmlns:a16="http://schemas.microsoft.com/office/drawing/2014/main" val="81786002"/>
                    </a:ext>
                  </a:extLst>
                </a:gridCol>
                <a:gridCol w="1316421">
                  <a:extLst>
                    <a:ext uri="{9D8B030D-6E8A-4147-A177-3AD203B41FA5}">
                      <a16:colId xmlns:a16="http://schemas.microsoft.com/office/drawing/2014/main" val="3532139450"/>
                    </a:ext>
                  </a:extLst>
                </a:gridCol>
                <a:gridCol w="2299261">
                  <a:extLst>
                    <a:ext uri="{9D8B030D-6E8A-4147-A177-3AD203B41FA5}">
                      <a16:colId xmlns:a16="http://schemas.microsoft.com/office/drawing/2014/main" val="2548001718"/>
                    </a:ext>
                  </a:extLst>
                </a:gridCol>
              </a:tblGrid>
              <a:tr h="313383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Star Wars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Matrix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Senhor dos Anéis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3074077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Razer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5.0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???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5.0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585433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Jaime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???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3.0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???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852585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000" dirty="0"/>
                        <a:t>João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???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2.0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4.5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605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96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6BEEA44-88FA-DA45-A6E1-C8E791F7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Recomendação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20F73093-1243-C34A-AFD2-61F4566A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 ser feito facilmente com uma Rede Neural</a:t>
            </a:r>
          </a:p>
          <a:p>
            <a:pPr lvl="1"/>
            <a:r>
              <a:rPr lang="pt-BR" dirty="0"/>
              <a:t>Treina-se com as notas já conhecidas</a:t>
            </a:r>
          </a:p>
          <a:p>
            <a:pPr lvl="1"/>
            <a:r>
              <a:rPr lang="pt-BR" dirty="0"/>
              <a:t>Prevê as notas para os demais filmes</a:t>
            </a:r>
          </a:p>
          <a:p>
            <a:pPr lvl="1"/>
            <a:r>
              <a:rPr lang="pt-BR" dirty="0"/>
              <a:t>As notas mais altas são as recomendações</a:t>
            </a:r>
          </a:p>
          <a:p>
            <a:r>
              <a:rPr lang="pt-BR" dirty="0"/>
              <a:t>Problema</a:t>
            </a:r>
          </a:p>
          <a:p>
            <a:pPr lvl="1"/>
            <a:r>
              <a:rPr lang="pt-BR" dirty="0"/>
              <a:t>Nome do Filme é um dado categórico</a:t>
            </a:r>
          </a:p>
          <a:p>
            <a:pPr lvl="1"/>
            <a:r>
              <a:rPr lang="pt-BR" dirty="0"/>
              <a:t>Precisa ser transformado em um valor para ser entrado na rede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Usar </a:t>
            </a:r>
            <a:r>
              <a:rPr lang="pt-BR" dirty="0" err="1"/>
              <a:t>Embeddings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609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DFF57-9168-FB4B-A9EB-6183D8A7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Recomendação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D1B12F-FB9F-1F45-A1B3-1A78832DC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Embeddings</a:t>
            </a:r>
            <a:endParaRPr lang="pt-BR" dirty="0"/>
          </a:p>
          <a:p>
            <a:pPr lvl="1"/>
            <a:r>
              <a:rPr lang="pt-BR" dirty="0"/>
              <a:t>Transformar as palavras num vetor de números com significado</a:t>
            </a:r>
          </a:p>
          <a:p>
            <a:pPr lvl="1"/>
            <a:r>
              <a:rPr lang="pt-BR" dirty="0"/>
              <a:t>Palavras relacionadas são mais “próximas”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80CA48-0DB7-924C-BE53-6632A3A23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566" y="3009244"/>
            <a:ext cx="8381085" cy="29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0707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20417</TotalTime>
  <Words>1296</Words>
  <Application>Microsoft Macintosh PowerPoint</Application>
  <PresentationFormat>Widescreen</PresentationFormat>
  <Paragraphs>213</Paragraphs>
  <Slides>24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Courier New</vt:lpstr>
      <vt:lpstr>Wingdings 3</vt:lpstr>
      <vt:lpstr>Cacho</vt:lpstr>
      <vt:lpstr>Frameworks de IA</vt:lpstr>
      <vt:lpstr>7 Sistemas de Recomendação</vt:lpstr>
      <vt:lpstr>Sistemas de Recomendação</vt:lpstr>
      <vt:lpstr>Sistemas de Recomendação</vt:lpstr>
      <vt:lpstr>Sistemas de Recomendação</vt:lpstr>
      <vt:lpstr>Sistemas de Recomendação</vt:lpstr>
      <vt:lpstr>Sistemas de Recomendação</vt:lpstr>
      <vt:lpstr>Sistemas de Recomendação</vt:lpstr>
      <vt:lpstr>Sistemas de Recomendação</vt:lpstr>
      <vt:lpstr>Sistemas de Recomendação.</vt:lpstr>
      <vt:lpstr>Laboratório</vt:lpstr>
      <vt:lpstr>Sistema de Recomendação</vt:lpstr>
      <vt:lpstr>Sistema de Recomendação</vt:lpstr>
      <vt:lpstr>Sistema de Recomendação</vt:lpstr>
      <vt:lpstr>Sistema de Recomendação</vt:lpstr>
      <vt:lpstr>Sistema de Recomendação</vt:lpstr>
      <vt:lpstr>Sistema de Recomendação</vt:lpstr>
      <vt:lpstr>Sistema de Recomendação</vt:lpstr>
      <vt:lpstr>Sistema de Recomendação</vt:lpstr>
      <vt:lpstr>Sistema de Recomendação</vt:lpstr>
      <vt:lpstr>Sistema de Recomendação</vt:lpstr>
      <vt:lpstr>Sistema de Recomendação</vt:lpstr>
      <vt:lpstr>EXERCÍCIO</vt:lpstr>
      <vt:lpstr>Leituras Interessantes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</dc:title>
  <dc:creator>Razer Montaño</dc:creator>
  <cp:lastModifiedBy>Razer Anthom Nizer Rojas Montaño</cp:lastModifiedBy>
  <cp:revision>799</cp:revision>
  <cp:lastPrinted>2022-03-19T11:28:20Z</cp:lastPrinted>
  <dcterms:created xsi:type="dcterms:W3CDTF">2019-08-27T13:42:26Z</dcterms:created>
  <dcterms:modified xsi:type="dcterms:W3CDTF">2023-03-15T13:30:58Z</dcterms:modified>
</cp:coreProperties>
</file>