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09" r:id="rId5"/>
    <p:sldId id="302" r:id="rId6"/>
    <p:sldId id="324" r:id="rId7"/>
    <p:sldId id="354" r:id="rId8"/>
    <p:sldId id="344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9" autoAdjust="0"/>
    <p:restoredTop sz="94434" autoAdjust="0"/>
  </p:normalViewPr>
  <p:slideViewPr>
    <p:cSldViewPr snapToGrid="0">
      <p:cViewPr varScale="1">
        <p:scale>
          <a:sx n="142" d="100"/>
          <a:sy n="142" d="100"/>
        </p:scale>
        <p:origin x="1488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A1E8E-6166-468A-B1C9-7F685C34DE95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8B8DD-E43B-412F-98FD-9878DFB5F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186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9A52B-3637-4224-A535-EF6616F9FCC5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5A1D0-9FBB-4FB3-A3CE-E03397F9A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7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51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69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33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77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50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01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01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65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01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6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87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91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97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-16030"/>
            <a:ext cx="12191998" cy="927203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104672"/>
            <a:ext cx="9224191" cy="673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tângulo 2"/>
          <p:cNvSpPr/>
          <p:nvPr userDrawn="1"/>
        </p:nvSpPr>
        <p:spPr>
          <a:xfrm>
            <a:off x="9504657" y="-17627"/>
            <a:ext cx="3823064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943" y="40636"/>
            <a:ext cx="2055734" cy="765524"/>
          </a:xfrm>
          <a:prstGeom prst="rect">
            <a:avLst/>
          </a:prstGeom>
        </p:spPr>
      </p:pic>
      <p:sp>
        <p:nvSpPr>
          <p:cNvPr id="18" name="Rectangle 6"/>
          <p:cNvSpPr/>
          <p:nvPr userDrawn="1"/>
        </p:nvSpPr>
        <p:spPr>
          <a:xfrm>
            <a:off x="12128862" y="40636"/>
            <a:ext cx="45719" cy="870537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6"/>
          <p:cNvSpPr/>
          <p:nvPr userDrawn="1"/>
        </p:nvSpPr>
        <p:spPr>
          <a:xfrm>
            <a:off x="9550749" y="-8920"/>
            <a:ext cx="195883" cy="9288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6"/>
          <p:cNvSpPr/>
          <p:nvPr userDrawn="1"/>
        </p:nvSpPr>
        <p:spPr>
          <a:xfrm>
            <a:off x="9780778" y="-8920"/>
            <a:ext cx="57296" cy="9288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Rectangle 6"/>
          <p:cNvSpPr/>
          <p:nvPr userDrawn="1"/>
        </p:nvSpPr>
        <p:spPr>
          <a:xfrm>
            <a:off x="9909540" y="866502"/>
            <a:ext cx="2249804" cy="45719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41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02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36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401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137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 sz="1351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4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F1275CC-09EF-3B4C-BCA1-AF8A4F8D14B9}"/>
              </a:ext>
            </a:extLst>
          </p:cNvPr>
          <p:cNvSpPr txBox="1">
            <a:spLocks/>
          </p:cNvSpPr>
          <p:nvPr userDrawn="1"/>
        </p:nvSpPr>
        <p:spPr>
          <a:xfrm>
            <a:off x="10893779" y="-45156"/>
            <a:ext cx="1365956" cy="383117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Slide </a:t>
            </a:r>
            <a:fld id="{6E18DBF4-37B7-4C4F-9728-A1C100B177EE}" type="slidenum">
              <a:rPr lang="en-US" sz="1200" smtClean="0"/>
              <a:pPr algn="ctr"/>
              <a:t>‹nº›</a:t>
            </a:fld>
            <a:r>
              <a:rPr lang="en-US" sz="1200" dirty="0"/>
              <a:t> de 13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488C783-1F0B-0944-8079-66580E1530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996" y="240030"/>
            <a:ext cx="1126004" cy="73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54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48"/>
          <a:stretch/>
        </p:blipFill>
        <p:spPr>
          <a:xfrm>
            <a:off x="1" y="-2"/>
            <a:ext cx="12192000" cy="29077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" y="-1"/>
            <a:ext cx="12191998" cy="290852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474214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948428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7422642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9896856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" y="6357040"/>
            <a:ext cx="12191998" cy="50096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4268"/>
            <a:ext cx="27432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24268"/>
            <a:ext cx="41148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24268"/>
            <a:ext cx="27432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fld id="{6E18DBF4-37B7-4C4F-9728-A1C100B177EE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4819624"/>
            <a:ext cx="12192000" cy="91440"/>
            <a:chOff x="0" y="4617581"/>
            <a:chExt cx="12192000" cy="9144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4617581"/>
              <a:ext cx="229514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2474214" y="4617581"/>
              <a:ext cx="2295144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4948428" y="4617581"/>
              <a:ext cx="229514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422642" y="4617581"/>
              <a:ext cx="229514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896856" y="4617581"/>
              <a:ext cx="229514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 userDrawn="1"/>
        </p:nvSpPr>
        <p:spPr>
          <a:xfrm>
            <a:off x="0" y="3091409"/>
            <a:ext cx="2295144" cy="1728216"/>
          </a:xfrm>
          <a:prstGeom prst="rect">
            <a:avLst/>
          </a:prstGeom>
          <a:solidFill>
            <a:srgbClr val="75BEE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2474214" y="3091409"/>
            <a:ext cx="2295144" cy="1728216"/>
          </a:xfrm>
          <a:prstGeom prst="rect">
            <a:avLst/>
          </a:prstGeom>
          <a:solidFill>
            <a:srgbClr val="1E70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4948428" y="3091409"/>
            <a:ext cx="2295144" cy="1728216"/>
          </a:xfrm>
          <a:prstGeom prst="rect">
            <a:avLst/>
          </a:prstGeom>
          <a:solidFill>
            <a:srgbClr val="F99D1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422642" y="3091409"/>
            <a:ext cx="2295144" cy="1728216"/>
          </a:xfrm>
          <a:prstGeom prst="rect">
            <a:avLst/>
          </a:prstGeom>
          <a:solidFill>
            <a:srgbClr val="8AC74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9896856" y="3091409"/>
            <a:ext cx="2295144" cy="1728216"/>
          </a:xfrm>
          <a:prstGeom prst="rect">
            <a:avLst/>
          </a:prstGeom>
          <a:solidFill>
            <a:srgbClr val="8B4E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064"/>
            <a:ext cx="9144000" cy="1561058"/>
          </a:xfrm>
        </p:spPr>
        <p:txBody>
          <a:bodyPr anchor="b"/>
          <a:lstStyle>
            <a:lvl1pPr algn="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47163"/>
            <a:ext cx="9144000" cy="1174065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57697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6741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siness - Divi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RO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76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30"/>
          <p:cNvSpPr/>
          <p:nvPr userDrawn="1"/>
        </p:nvSpPr>
        <p:spPr>
          <a:xfrm rot="19340334">
            <a:off x="7110021" y="-1271621"/>
            <a:ext cx="956457" cy="9401242"/>
          </a:xfrm>
          <a:custGeom>
            <a:avLst/>
            <a:gdLst>
              <a:gd name="connsiteX0" fmla="*/ 956457 w 956457"/>
              <a:gd name="connsiteY0" fmla="*/ 738197 h 9401242"/>
              <a:gd name="connsiteX1" fmla="*/ 956457 w 956457"/>
              <a:gd name="connsiteY1" fmla="*/ 9401242 h 9401242"/>
              <a:gd name="connsiteX2" fmla="*/ 0 w 956457"/>
              <a:gd name="connsiteY2" fmla="*/ 8663045 h 9401242"/>
              <a:gd name="connsiteX3" fmla="*/ 0 w 956457"/>
              <a:gd name="connsiteY3" fmla="*/ 0 h 94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457" h="9401242">
                <a:moveTo>
                  <a:pt x="956457" y="738197"/>
                </a:moveTo>
                <a:lnTo>
                  <a:pt x="956457" y="9401242"/>
                </a:lnTo>
                <a:lnTo>
                  <a:pt x="0" y="866304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5000">
                <a:srgbClr val="676464"/>
              </a:gs>
              <a:gs pos="0">
                <a:srgbClr val="5A3F3C">
                  <a:alpha val="0"/>
                </a:srgbClr>
              </a:gs>
              <a:gs pos="100000">
                <a:srgbClr val="5A3F3C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 userDrawn="1"/>
        </p:nvSpPr>
        <p:spPr>
          <a:xfrm>
            <a:off x="0" y="1"/>
            <a:ext cx="10318750" cy="6857999"/>
          </a:xfrm>
          <a:custGeom>
            <a:avLst/>
            <a:gdLst>
              <a:gd name="connsiteX0" fmla="*/ 0 w 10318750"/>
              <a:gd name="connsiteY0" fmla="*/ 0 h 6857999"/>
              <a:gd name="connsiteX1" fmla="*/ 4997450 w 10318750"/>
              <a:gd name="connsiteY1" fmla="*/ 0 h 6857999"/>
              <a:gd name="connsiteX2" fmla="*/ 10318750 w 10318750"/>
              <a:gd name="connsiteY2" fmla="*/ 6857999 h 6857999"/>
              <a:gd name="connsiteX3" fmla="*/ 4997450 w 10318750"/>
              <a:gd name="connsiteY3" fmla="*/ 6857999 h 6857999"/>
              <a:gd name="connsiteX4" fmla="*/ 0 w 103187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8750" h="6857999">
                <a:moveTo>
                  <a:pt x="0" y="0"/>
                </a:moveTo>
                <a:lnTo>
                  <a:pt x="4997450" y="0"/>
                </a:lnTo>
                <a:lnTo>
                  <a:pt x="10318750" y="6857999"/>
                </a:lnTo>
                <a:lnTo>
                  <a:pt x="499745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36" y="2915445"/>
            <a:ext cx="6984776" cy="2387600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lang="en-US" sz="6000">
                <a:solidFill>
                  <a:srgbClr val="2E2828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36" y="5330033"/>
            <a:ext cx="6984776" cy="906567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dirty="0">
                <a:solidFill>
                  <a:srgbClr val="8FADC7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507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8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siness - Divi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RO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76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30"/>
          <p:cNvSpPr/>
          <p:nvPr userDrawn="1"/>
        </p:nvSpPr>
        <p:spPr>
          <a:xfrm rot="19340334">
            <a:off x="7110021" y="-1271621"/>
            <a:ext cx="956457" cy="9401242"/>
          </a:xfrm>
          <a:custGeom>
            <a:avLst/>
            <a:gdLst>
              <a:gd name="connsiteX0" fmla="*/ 956457 w 956457"/>
              <a:gd name="connsiteY0" fmla="*/ 738197 h 9401242"/>
              <a:gd name="connsiteX1" fmla="*/ 956457 w 956457"/>
              <a:gd name="connsiteY1" fmla="*/ 9401242 h 9401242"/>
              <a:gd name="connsiteX2" fmla="*/ 0 w 956457"/>
              <a:gd name="connsiteY2" fmla="*/ 8663045 h 9401242"/>
              <a:gd name="connsiteX3" fmla="*/ 0 w 956457"/>
              <a:gd name="connsiteY3" fmla="*/ 0 h 94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457" h="9401242">
                <a:moveTo>
                  <a:pt x="956457" y="738197"/>
                </a:moveTo>
                <a:lnTo>
                  <a:pt x="956457" y="9401242"/>
                </a:lnTo>
                <a:lnTo>
                  <a:pt x="0" y="866304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5000">
                <a:srgbClr val="676464"/>
              </a:gs>
              <a:gs pos="0">
                <a:srgbClr val="5A3F3C">
                  <a:alpha val="0"/>
                </a:srgbClr>
              </a:gs>
              <a:gs pos="100000">
                <a:srgbClr val="5A3F3C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 userDrawn="1"/>
        </p:nvSpPr>
        <p:spPr>
          <a:xfrm>
            <a:off x="0" y="1"/>
            <a:ext cx="10318750" cy="6857999"/>
          </a:xfrm>
          <a:custGeom>
            <a:avLst/>
            <a:gdLst>
              <a:gd name="connsiteX0" fmla="*/ 0 w 10318750"/>
              <a:gd name="connsiteY0" fmla="*/ 0 h 6857999"/>
              <a:gd name="connsiteX1" fmla="*/ 4997450 w 10318750"/>
              <a:gd name="connsiteY1" fmla="*/ 0 h 6857999"/>
              <a:gd name="connsiteX2" fmla="*/ 10318750 w 10318750"/>
              <a:gd name="connsiteY2" fmla="*/ 6857999 h 6857999"/>
              <a:gd name="connsiteX3" fmla="*/ 4997450 w 10318750"/>
              <a:gd name="connsiteY3" fmla="*/ 6857999 h 6857999"/>
              <a:gd name="connsiteX4" fmla="*/ 0 w 103187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8750" h="6857999">
                <a:moveTo>
                  <a:pt x="0" y="0"/>
                </a:moveTo>
                <a:lnTo>
                  <a:pt x="4997450" y="0"/>
                </a:lnTo>
                <a:lnTo>
                  <a:pt x="10318750" y="6857999"/>
                </a:lnTo>
                <a:lnTo>
                  <a:pt x="499745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36" y="2915445"/>
            <a:ext cx="6984776" cy="2387600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lang="en-US" sz="6000">
                <a:solidFill>
                  <a:srgbClr val="2E2828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36" y="5330033"/>
            <a:ext cx="6984776" cy="906567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dirty="0">
                <a:solidFill>
                  <a:srgbClr val="8FADC7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84445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43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92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85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06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71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30F1-578B-474E-AF0D-3C5E506F959B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10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49" r:id="rId3"/>
    <p:sldLayoutId id="2147483665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6" r:id="rId15"/>
    <p:sldLayoutId id="2147483667" r:id="rId16"/>
    <p:sldLayoutId id="21474836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mailto:jaimewo@gmail.com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pt.qwe.wiki/wiki/Stochastic_gradient_descent#RMSProp" TargetMode="External"/><Relationship Id="rId13" Type="http://schemas.openxmlformats.org/officeDocument/2006/relationships/hyperlink" Target="http://deeplearningbook.com.br/cross-entropy-cost-function/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s://qastack.com.br/stats/220494/how-does-the-adam-method-of-stochastic-gradient-descent-work" TargetMode="External"/><Relationship Id="rId12" Type="http://schemas.openxmlformats.org/officeDocument/2006/relationships/hyperlink" Target="https://medium.com/@phuctrt/loss-functions-why-what-where-or-when-189815343d3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quora.com/Can-you-explain-basic-intuition-behind-ADAM-a-method-for-stochastic-optimization" TargetMode="External"/><Relationship Id="rId11" Type="http://schemas.openxmlformats.org/officeDocument/2006/relationships/hyperlink" Target="https://www.analyticsvidhya.com/blog/2019/08/detailed-guide-7-loss-functions-machine-learning-python-code/" TargetMode="External"/><Relationship Id="rId5" Type="http://schemas.openxmlformats.org/officeDocument/2006/relationships/hyperlink" Target="https://qastack.com.br/datascience/36450/what-is-the-difference-between-gradient-descent-and-stochastic-gradient-descent" TargetMode="External"/><Relationship Id="rId15" Type="http://schemas.openxmlformats.org/officeDocument/2006/relationships/hyperlink" Target="http://deeplearningbook.com.br/redes-neurais-recorrentes/#:~:text=As%20redes%20recorrentes%20s%C3%A3o%20um,de%20valores%20e%20ag%C3%AAncias%20governamentais." TargetMode="External"/><Relationship Id="rId10" Type="http://schemas.openxmlformats.org/officeDocument/2006/relationships/hyperlink" Target="https://matheusfacure.github.io/2017/07/10/problemas-treinamento/" TargetMode="External"/><Relationship Id="rId4" Type="http://schemas.openxmlformats.org/officeDocument/2006/relationships/hyperlink" Target="https://www.youtube.com/watch?v=CKLwvuKWQjo" TargetMode="External"/><Relationship Id="rId9" Type="http://schemas.openxmlformats.org/officeDocument/2006/relationships/hyperlink" Target="https://www.ic.unicamp.br/~wainer/cursos/1s2020/431/otimizacao3.html" TargetMode="External"/><Relationship Id="rId14" Type="http://schemas.openxmlformats.org/officeDocument/2006/relationships/hyperlink" Target="https://pt.qwe.wiki/wiki/Training,_validation,_and_test_sets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atheusfacure.github.io/2017/09/12/rnn/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s://sociotramas.wordpress.com/2019/12/09/algoritmos-de-geracao-de-textos-do-gpt-2-da-openai-tem-seu-codigo-finalmente-liberado-a-comunidade-ai-agradece/" TargetMode="External"/><Relationship Id="rId12" Type="http://schemas.openxmlformats.org/officeDocument/2006/relationships/hyperlink" Target="https://cran.r-project.org/web/packages/e1071/e1071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rockcontent.com/blog/bert/" TargetMode="External"/><Relationship Id="rId11" Type="http://schemas.openxmlformats.org/officeDocument/2006/relationships/hyperlink" Target="https://2engenheiros.com/2017/07/24/classificar-dados-svm-no-r/" TargetMode="External"/><Relationship Id="rId5" Type="http://schemas.openxmlformats.org/officeDocument/2006/relationships/hyperlink" Target="https://sites.icmc.usp.br/moacir/papers/Ponti_Costa_Como-funciona-o-Deep-Learning_2017.pdf" TargetMode="External"/><Relationship Id="rId10" Type="http://schemas.openxmlformats.org/officeDocument/2006/relationships/hyperlink" Target="https://www.analyticsvidhya.com/blog/2015/08/learning-concept-knn-algorithms-programming/#:~:text=The%20knn%20()%20function%20needs,is%20a%20user%2Dspecified%20number.&amp;text=The%20value%20for%20k%20is,of%20the%20number%20of%20observations" TargetMode="External"/><Relationship Id="rId4" Type="http://schemas.openxmlformats.org/officeDocument/2006/relationships/hyperlink" Target="http://deeplearningbook.com.br/capitulos/" TargetMode="External"/><Relationship Id="rId9" Type="http://schemas.openxmlformats.org/officeDocument/2006/relationships/hyperlink" Target="https://medium.com/machina-sapiens/aprendizagem-de-m%C3%A1quina-%C3%A9-divertido-parte-3-deep-learning-e-redes-neuronais-convolutivas-879e0ee7ba48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gabriel.stankevix/segmenta%C3%A7%C3%A3o-em-r-kmeans-pam-clara-e-dbscan-37b47baf3922" TargetMode="External"/><Relationship Id="rId13" Type="http://schemas.openxmlformats.org/officeDocument/2006/relationships/hyperlink" Target="https://medium.com/@datalivre/minera%C3%A7%C3%A3o-de-dados-e-regras-de-associa%C3%A7%C3%A3o-51531a9ca315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s://smolski.github.io/livroavancado/analise-de-clusters.html" TargetMode="External"/><Relationship Id="rId12" Type="http://schemas.openxmlformats.org/officeDocument/2006/relationships/hyperlink" Target="https://www.rdocumentation.org/packages/arules/versions/1.6-6/topics/apriori" TargetMode="External"/><Relationship Id="rId2" Type="http://schemas.openxmlformats.org/officeDocument/2006/relationships/notesSlide" Target="../notesSlides/notesSlide12.xml"/><Relationship Id="rId16" Type="http://schemas.openxmlformats.org/officeDocument/2006/relationships/hyperlink" Target="https://waikato.github.io/weka-wiki/datasets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vooo.pro/insights/clustering-k-means-com-r/" TargetMode="External"/><Relationship Id="rId11" Type="http://schemas.openxmlformats.org/officeDocument/2006/relationships/hyperlink" Target="https://www.devmedia.com.br/data-mining-de-regras-de-associacao/6941#:~:text=Outro%20%C3%ADndice%20estat%C3%ADstico%20comumente%20utilizado,)%20%C3%B7%20Sup(B)." TargetMode="External"/><Relationship Id="rId5" Type="http://schemas.openxmlformats.org/officeDocument/2006/relationships/hyperlink" Target="https://www.guru99.com/r-k-means-clustering.html" TargetMode="External"/><Relationship Id="rId15" Type="http://schemas.openxmlformats.org/officeDocument/2006/relationships/hyperlink" Target="https://fmeireles.com/curso-r/manipulacao.html" TargetMode="External"/><Relationship Id="rId10" Type="http://schemas.openxmlformats.org/officeDocument/2006/relationships/hyperlink" Target="https://pt.wikipedia.org/wiki/Regras_de_associa%C3%A7%C3%A3o" TargetMode="External"/><Relationship Id="rId4" Type="http://schemas.openxmlformats.org/officeDocument/2006/relationships/hyperlink" Target="http://dcm.ffclrp.usp.br/~augusto/teaching/ami/AM-I-Clustering.pdf" TargetMode="External"/><Relationship Id="rId9" Type="http://schemas.openxmlformats.org/officeDocument/2006/relationships/hyperlink" Target="http://www.inf.ufpr.br/aurora/disciplinas/datamining/associa.pdf" TargetMode="External"/><Relationship Id="rId14" Type="http://schemas.openxmlformats.org/officeDocument/2006/relationships/hyperlink" Target="https://www.rdocumentation.org/packages/arules/versions/1.6-6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rstudio.com/products/rstudio/download/" TargetMode="External"/><Relationship Id="rId4" Type="http://schemas.openxmlformats.org/officeDocument/2006/relationships/hyperlink" Target="https://cran.r-project.org/bin/windows/bas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ficinadanet.com.br/curiosidades/24803-o-que-sao-algoritmos-de-aprendizado-de-maquina" TargetMode="External"/><Relationship Id="rId13" Type="http://schemas.openxmlformats.org/officeDocument/2006/relationships/hyperlink" Target="https://machinelearningmastery.com/nested-cross-validation-for-machine-learning-with-python/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s://transformacaodigital.com/dados/o-que-e-machine-learning-e-como-funciona/" TargetMode="External"/><Relationship Id="rId12" Type="http://schemas.openxmlformats.org/officeDocument/2006/relationships/hyperlink" Target="https://machinelearningmastery.com/loocv-for-evaluating-machine-learning-algorithms/" TargetMode="External"/><Relationship Id="rId17" Type="http://schemas.openxmlformats.org/officeDocument/2006/relationships/hyperlink" Target="https://edisciplinas.usp.br/pluginfile.php/4457290/mod_resource/content/2/SIN5007-Tema08-RedesNeurais.pdf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www.inf.ufsc.br/~aldo.vw/patrec/SNNS/UserManual/UserManual.html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blogbrasil.comstor.com/8-mitos-sobre-machine-learning-desvendados" TargetMode="External"/><Relationship Id="rId11" Type="http://schemas.openxmlformats.org/officeDocument/2006/relationships/hyperlink" Target="https://www.cin.ufpe.br/~tg/2018-1/eccf-tg.pdf" TargetMode="External"/><Relationship Id="rId5" Type="http://schemas.openxmlformats.org/officeDocument/2006/relationships/hyperlink" Target="https://medium.com/machina-sapiens/aprendizagem-de-m%C3%A1quina-%C3%A9-divertido-8fe1513ce59f" TargetMode="External"/><Relationship Id="rId15" Type="http://schemas.openxmlformats.org/officeDocument/2006/relationships/hyperlink" Target="https://www.rdocumentation.org/packages/RSNNS/versions/0.4-12/topics/mlp" TargetMode="External"/><Relationship Id="rId10" Type="http://schemas.openxmlformats.org/officeDocument/2006/relationships/hyperlink" Target="https://lamfo-unb.github.io/2017/07/27/tres-tipos-am/" TargetMode="External"/><Relationship Id="rId4" Type="http://schemas.openxmlformats.org/officeDocument/2006/relationships/hyperlink" Target="https://www.scielo.br/scielo.php?script=sci_arttext&amp;pid=S0101-74382008000200007" TargetMode="External"/><Relationship Id="rId9" Type="http://schemas.openxmlformats.org/officeDocument/2006/relationships/hyperlink" Target="ftp://ftp.dca.fee.unicamp.br/pub/docs/vonzuben/ia353_05/topicos13_14.pdf" TargetMode="External"/><Relationship Id="rId14" Type="http://schemas.openxmlformats.org/officeDocument/2006/relationships/hyperlink" Target="https://machinelearningmastery.com/how-to-configure-k-fold-cross-validation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matheusfacure.github.io/2017/03/10/backprop/" TargetMode="External"/><Relationship Id="rId13" Type="http://schemas.openxmlformats.org/officeDocument/2006/relationships/hyperlink" Target="https://www.youtube.com/watch?v=s0VhfvCB0Vw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://deeplearningbook.com.br/algoritmo-backpropagation-parte-2-treinamento-de-redes-neurais/" TargetMode="External"/><Relationship Id="rId12" Type="http://schemas.openxmlformats.org/officeDocument/2006/relationships/hyperlink" Target="https://www.youtube.com/watch?v=htfh2xrnla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cienciaedados.com/customizando-redes-neurais-com-funcoes-de-ativacao-alternativas/" TargetMode="External"/><Relationship Id="rId11" Type="http://schemas.openxmlformats.org/officeDocument/2006/relationships/hyperlink" Target="http://www.cear.ufpb.br/juan/wp-content/uploads/2016/08/Aula-3c-Fun%C3%A7%C3%B5es-de-Ativa%C3%A7%C3%A3o-e-Gradiente-Descendente.pdf" TargetMode="External"/><Relationship Id="rId5" Type="http://schemas.openxmlformats.org/officeDocument/2006/relationships/hyperlink" Target="https://matheusfacure.github.io/2017/07/12/activ-func/" TargetMode="External"/><Relationship Id="rId10" Type="http://schemas.openxmlformats.org/officeDocument/2006/relationships/hyperlink" Target="https://medium.com/machina-sapiens/aprendizagem-de-m%C3%A1quina-%C3%A9-divertido-8fe1513ce59f" TargetMode="External"/><Relationship Id="rId4" Type="http://schemas.openxmlformats.org/officeDocument/2006/relationships/hyperlink" Target="https://www.youtube.com/watch?v=OY-RMRUaOCQ" TargetMode="External"/><Relationship Id="rId9" Type="http://schemas.openxmlformats.org/officeDocument/2006/relationships/hyperlink" Target="https://medium.com/@davivc/um-mergulho-profundo-na-matem%C3%A1tica-%09por-tr%C3%A1s-das-redes-neurais-77994b87a2ab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gmwxUy7NYpA" TargetMode="External"/><Relationship Id="rId13" Type="http://schemas.openxmlformats.org/officeDocument/2006/relationships/hyperlink" Target="https://www.youtube.com/watch?v=FpDsDn-fBKA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s://www.youtube.com/watch?v=wZ3W6qP0cG4" TargetMode="External"/><Relationship Id="rId12" Type="http://schemas.openxmlformats.org/officeDocument/2006/relationships/hyperlink" Target="https://www.youtube.com/watch?v=U-4XvK7jnc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qastack.com.br/stats/220494/how-does-the-adam-method-of-stochastic-gradient-descent-work" TargetMode="External"/><Relationship Id="rId11" Type="http://schemas.openxmlformats.org/officeDocument/2006/relationships/hyperlink" Target="https://www.youtube.com/watch?v=sDv4f4s2SB8" TargetMode="External"/><Relationship Id="rId5" Type="http://schemas.openxmlformats.org/officeDocument/2006/relationships/hyperlink" Target="https://sites.icmc.usp.br/moacir/papers/Ponti_Costa_Como-funciona-o-Deep-Learning_2017.pdf" TargetMode="External"/><Relationship Id="rId15" Type="http://schemas.openxmlformats.org/officeDocument/2006/relationships/hyperlink" Target="https://hackernoon.com/dl03-gradient-descent-719aff91c7d6" TargetMode="External"/><Relationship Id="rId10" Type="http://schemas.openxmlformats.org/officeDocument/2006/relationships/hyperlink" Target="https://www.youtube.com/watch?v=vMh0zPT0tLI" TargetMode="External"/><Relationship Id="rId4" Type="http://schemas.openxmlformats.org/officeDocument/2006/relationships/hyperlink" Target="https://matheusfacure.github.io/2017/02/20/MQO-Gradiente-Descendente/" TargetMode="External"/><Relationship Id="rId9" Type="http://schemas.openxmlformats.org/officeDocument/2006/relationships/hyperlink" Target="https://www.youtube.com/watch?v=YacPECoI5SY" TargetMode="External"/><Relationship Id="rId14" Type="http://schemas.openxmlformats.org/officeDocument/2006/relationships/hyperlink" Target="https://www.youtube.com/watch?v=Z35Jql2DZ4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385404"/>
            <a:ext cx="12192000" cy="1174065"/>
          </a:xfrm>
        </p:spPr>
        <p:txBody>
          <a:bodyPr>
            <a:normAutofit/>
          </a:bodyPr>
          <a:lstStyle/>
          <a:p>
            <a:pPr algn="ctr"/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Especialização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Inteligência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Artificial </a:t>
            </a:r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Aplicada</a:t>
            </a:r>
            <a:endParaRPr lang="en-US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9614359" y="4939176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Prof. Dr. Jaime Wojciechowski</a:t>
            </a:r>
          </a:p>
          <a:p>
            <a:r>
              <a:rPr lang="en-US" sz="1200" dirty="0">
                <a:hlinkClick r:id="rId3"/>
              </a:rPr>
              <a:t>jaimewo@ufpr.br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32" name="Conector reto 31"/>
          <p:cNvCxnSpPr/>
          <p:nvPr/>
        </p:nvCxnSpPr>
        <p:spPr>
          <a:xfrm>
            <a:off x="9584379" y="4961168"/>
            <a:ext cx="0" cy="1296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ítulo 1"/>
          <p:cNvSpPr txBox="1">
            <a:spLocks/>
          </p:cNvSpPr>
          <p:nvPr/>
        </p:nvSpPr>
        <p:spPr>
          <a:xfrm>
            <a:off x="1" y="1795149"/>
            <a:ext cx="12191999" cy="12067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Aprendizado de Máquina e Laboratório de IA</a:t>
            </a:r>
          </a:p>
          <a:p>
            <a:pPr algn="ctr"/>
            <a:r>
              <a:rPr lang="pt-B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Combinados</a:t>
            </a:r>
            <a:endParaRPr lang="pt-BR" sz="36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4443" y="6478128"/>
            <a:ext cx="2252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©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Todos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direitos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reservados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ao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autor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</a:p>
        </p:txBody>
      </p:sp>
      <p:pic>
        <p:nvPicPr>
          <p:cNvPr id="11" name="Picture 10" descr="Captura de Tela 2017-06-06 às 11.10.5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5530"/>
            <a:ext cx="12192000" cy="140126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1" y="3057345"/>
            <a:ext cx="2256645" cy="135511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04" y="3091133"/>
            <a:ext cx="2300841" cy="17150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20" y="3091133"/>
            <a:ext cx="2307121" cy="160102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48" y="3116649"/>
            <a:ext cx="2257502" cy="94239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194" y="3112983"/>
            <a:ext cx="2287805" cy="11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9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Referências</a:t>
            </a:r>
          </a:p>
        </p:txBody>
      </p:sp>
      <p:sp>
        <p:nvSpPr>
          <p:cNvPr id="8" name="Retângulo 10"/>
          <p:cNvSpPr/>
          <p:nvPr/>
        </p:nvSpPr>
        <p:spPr>
          <a:xfrm>
            <a:off x="171955" y="1088397"/>
            <a:ext cx="11779706" cy="53689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9" name="Fluxograma: Processo Alternativo 99"/>
          <p:cNvSpPr/>
          <p:nvPr/>
        </p:nvSpPr>
        <p:spPr>
          <a:xfrm>
            <a:off x="441902" y="1088392"/>
            <a:ext cx="11217718" cy="5255257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/>
              <a:t>Páginas:</a:t>
            </a:r>
            <a:r>
              <a:rPr lang="pt-BR" dirty="0"/>
              <a:t> </a:t>
            </a:r>
          </a:p>
          <a:p>
            <a:r>
              <a:rPr lang="pt-B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https://www.youtube.com/watch?v=CKLwvuKWQjo</a:t>
            </a:r>
            <a:r>
              <a:rPr lang="pt-BR" dirty="0"/>
              <a:t> </a:t>
            </a:r>
          </a:p>
          <a:p>
            <a:r>
              <a:rPr lang="pt-BR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https://qastack.com.br/datascience/36450/what-is-the-difference-between-gradient-descent-and-stochastic-gradient-descent</a:t>
            </a:r>
            <a:endParaRPr lang="pt-BR" dirty="0"/>
          </a:p>
          <a:p>
            <a:r>
              <a:rPr lang="pt-BR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https://www.quora.com/Can-you-explain-basic-intuition-behind-ADAM-a-method-for-stochastic-optimization</a:t>
            </a:r>
            <a:endParaRPr lang="pt-BR" dirty="0"/>
          </a:p>
          <a:p>
            <a:r>
              <a:rPr lang="pt-BR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https://qastack.com.br/stats/220494/how-does-the-adam-method-of-stochastic-gradient-descent-work</a:t>
            </a:r>
            <a:r>
              <a:rPr lang="pt-BR" dirty="0"/>
              <a:t> </a:t>
            </a:r>
          </a:p>
          <a:p>
            <a:r>
              <a:rPr lang="pt-BR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https://pt.qwe.wiki/wiki/Stochastic_gradient_descent#RMSProp</a:t>
            </a:r>
            <a:r>
              <a:rPr lang="pt-BR" dirty="0"/>
              <a:t> </a:t>
            </a:r>
          </a:p>
          <a:p>
            <a:r>
              <a:rPr lang="pt-BR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https://www.ic.unicamp.br/~wainer/cursos/1s2020/431/otimizacao3.html</a:t>
            </a:r>
            <a:r>
              <a:rPr lang="pt-BR" dirty="0"/>
              <a:t> </a:t>
            </a:r>
          </a:p>
          <a:p>
            <a:r>
              <a:rPr lang="pt-BR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https://matheusfacure.github.io/2017/07/10/problemas-treinamento/</a:t>
            </a:r>
            <a:endParaRPr lang="pt-BR" dirty="0"/>
          </a:p>
          <a:p>
            <a:r>
              <a:rPr lang="en-US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https://www.analyticsvidhya.com/blog/2019/08/detailed-guide-7-loss-functions-machine-learning-python-code/</a:t>
            </a:r>
            <a:endParaRPr lang="pt-BR" dirty="0"/>
          </a:p>
          <a:p>
            <a:r>
              <a:rPr lang="pt-BR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https://medium.com/@phuctrt/loss-functions-why-what-where-or-when-189815343d3f</a:t>
            </a:r>
            <a:endParaRPr lang="pt-BR" dirty="0"/>
          </a:p>
          <a:p>
            <a:r>
              <a:rPr lang="pt-BR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http://deeplearningbook.com.br/cross-entropy-cost-function/</a:t>
            </a:r>
            <a:endParaRPr lang="pt-BR" dirty="0"/>
          </a:p>
          <a:p>
            <a:r>
              <a:rPr lang="en-US" dirty="0"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https://pt.qwe.wiki/wiki/Training,_validation,_and_test_sets</a:t>
            </a:r>
            <a:endParaRPr lang="pt-BR" dirty="0"/>
          </a:p>
          <a:p>
            <a:r>
              <a:rPr lang="pt-BR" dirty="0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http://deeplearningbook.com.br/redes-neurais-recorrentes/#:~:text=As%20redes%20recorrentes%20s%C3%A3o%20um,de%20valores%20e%20ag%C3%AAncias%20governamentais.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620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Referências</a:t>
            </a:r>
          </a:p>
        </p:txBody>
      </p:sp>
      <p:sp>
        <p:nvSpPr>
          <p:cNvPr id="8" name="Retângulo 10"/>
          <p:cNvSpPr/>
          <p:nvPr/>
        </p:nvSpPr>
        <p:spPr>
          <a:xfrm>
            <a:off x="171955" y="1088397"/>
            <a:ext cx="11779706" cy="53689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9" name="Fluxograma: Processo Alternativo 99"/>
          <p:cNvSpPr/>
          <p:nvPr/>
        </p:nvSpPr>
        <p:spPr>
          <a:xfrm>
            <a:off x="441902" y="1088392"/>
            <a:ext cx="11217718" cy="5255257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/>
              <a:t>Páginas:</a:t>
            </a:r>
            <a:r>
              <a:rPr lang="pt-BR" dirty="0"/>
              <a:t> </a:t>
            </a:r>
          </a:p>
          <a:p>
            <a:r>
              <a:rPr lang="pt-B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http://deeplearningbook.com.br/capitulos/</a:t>
            </a:r>
            <a:endParaRPr lang="pt-BR" dirty="0"/>
          </a:p>
          <a:p>
            <a:r>
              <a:rPr lang="pt-BR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https://sites.icmc.usp.br/moacir/papers/Ponti_Costa_Como-funciona-o-Deep-Learning_2017.pdf</a:t>
            </a:r>
            <a:r>
              <a:rPr lang="pt-BR" dirty="0"/>
              <a:t> </a:t>
            </a:r>
          </a:p>
          <a:p>
            <a:r>
              <a:rPr lang="pt-BR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https://rockcontent.com/blog/bert/</a:t>
            </a:r>
            <a:endParaRPr lang="pt-BR" dirty="0"/>
          </a:p>
          <a:p>
            <a:r>
              <a:rPr lang="pt-BR" dirty="0"/>
              <a:t> </a:t>
            </a:r>
            <a:r>
              <a:rPr lang="pt-BR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https://sociotramas.wordpress.com/2019/12/09/algoritmos-de-geracao-de-textos-do-gpt-2-da-openai-tem-seu-codigo-finalmente-liberado-a-comunidade-ai-agradece/</a:t>
            </a:r>
            <a:r>
              <a:rPr lang="pt-BR" dirty="0"/>
              <a:t> </a:t>
            </a:r>
          </a:p>
          <a:p>
            <a:r>
              <a:rPr lang="pt-BR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https://matheusfacure.github.io/2017/09/12/rnn/</a:t>
            </a:r>
            <a:r>
              <a:rPr lang="pt-BR" dirty="0"/>
              <a:t> </a:t>
            </a:r>
          </a:p>
          <a:p>
            <a:r>
              <a:rPr lang="pt-BR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https://medium.com/machina-sapiens/aprendizagem-de-m%C3%A1quina-%C3%A9-divertido-parte-3-deep-learning-e-redes-neuronais-convolutivas-879e0ee7ba48</a:t>
            </a:r>
            <a:r>
              <a:rPr lang="pt-BR" dirty="0"/>
              <a:t> </a:t>
            </a:r>
          </a:p>
          <a:p>
            <a:r>
              <a:rPr lang="pt-BR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https://matheusfacure.github.io/2017/09/12/rnn/</a:t>
            </a:r>
            <a:endParaRPr lang="pt-BR" dirty="0"/>
          </a:p>
          <a:p>
            <a:r>
              <a:rPr lang="pt-BR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https://www.analyticsvidhya.com/blog/2015/08/learning-concept-knn-algorithms-programming/#:~:text=The%20knn%20()%20function%20needs,is%20a%20user%2Dspecified%20number.&amp;text=The%20value%20for%20k%20is,of%20the%20number%20of%20observations</a:t>
            </a:r>
            <a:endParaRPr lang="pt-BR" dirty="0"/>
          </a:p>
          <a:p>
            <a:r>
              <a:rPr lang="pt-BR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https://2engenheiros.com/2017/07/24/classificar-dados-svm-no-r/</a:t>
            </a:r>
            <a:endParaRPr lang="pt-BR" dirty="0"/>
          </a:p>
          <a:p>
            <a:r>
              <a:rPr lang="pt-BR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https://cran.r-project.org/web/packages/e1071/e1071.pdf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25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Referências</a:t>
            </a:r>
          </a:p>
        </p:txBody>
      </p:sp>
      <p:sp>
        <p:nvSpPr>
          <p:cNvPr id="8" name="Retângulo 10"/>
          <p:cNvSpPr/>
          <p:nvPr/>
        </p:nvSpPr>
        <p:spPr>
          <a:xfrm>
            <a:off x="171955" y="1088397"/>
            <a:ext cx="11779706" cy="53689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9" name="Fluxograma: Processo Alternativo 99"/>
          <p:cNvSpPr/>
          <p:nvPr/>
        </p:nvSpPr>
        <p:spPr>
          <a:xfrm>
            <a:off x="441902" y="1088392"/>
            <a:ext cx="11217718" cy="5255257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/>
              <a:t>Páginas:</a:t>
            </a:r>
            <a:endParaRPr lang="pt-BR" dirty="0"/>
          </a:p>
          <a:p>
            <a:r>
              <a:rPr lang="pt-B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http://dcm.ffclrp.usp.br/~augusto/teaching/ami/AM-I-Clustering.pdf</a:t>
            </a:r>
            <a:endParaRPr lang="pt-BR" dirty="0"/>
          </a:p>
          <a:p>
            <a:r>
              <a:rPr lang="pt-BR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https://www.guru99.com/r-k-means-clustering.html</a:t>
            </a:r>
            <a:endParaRPr lang="pt-BR" dirty="0"/>
          </a:p>
          <a:p>
            <a:r>
              <a:rPr lang="pt-BR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https://www.vooo.pro/insights/clustering-k-means-com-r/</a:t>
            </a:r>
            <a:endParaRPr lang="pt-BR" dirty="0"/>
          </a:p>
          <a:p>
            <a:r>
              <a:rPr lang="pt-BR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https://smolski.github.io/livroavancado/analise-de-clusters.html</a:t>
            </a:r>
            <a:endParaRPr lang="pt-BR" dirty="0"/>
          </a:p>
          <a:p>
            <a:r>
              <a:rPr lang="pt-BR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https://medium.com/@gabriel.stankevix/segmenta%C3%A7%C3%A3o-em-r-kmeans-pam-clara-e-dbscan-37b47baf3922</a:t>
            </a:r>
            <a:endParaRPr lang="pt-BR" dirty="0"/>
          </a:p>
          <a:p>
            <a:r>
              <a:rPr lang="pt-BR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http://www.inf.ufpr.br/aurora/disciplinas/datamining/associa.pdf</a:t>
            </a:r>
            <a:endParaRPr lang="pt-BR" dirty="0"/>
          </a:p>
          <a:p>
            <a:r>
              <a:rPr lang="pt-BR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https://pt.wikipedia.org/wiki/Regras_de_associa%C3%A7%C3%A3o</a:t>
            </a:r>
            <a:endParaRPr lang="pt-BR" dirty="0"/>
          </a:p>
          <a:p>
            <a:r>
              <a:rPr lang="pt-BR" dirty="0"/>
              <a:t> </a:t>
            </a:r>
            <a:r>
              <a:rPr lang="pt-BR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https://www.devmedia.com.br/data-mining-de-regras-de-associacao/6941#:~:text=Outro%20%C3%ADndice%20estat%C3%ADstico%20comumente%20utilizado,)%20%C3%B7%20Sup(B)</a:t>
            </a:r>
            <a:endParaRPr lang="pt-BR" dirty="0"/>
          </a:p>
          <a:p>
            <a:r>
              <a:rPr lang="pt-BR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https://www.rdocumentation.org/packages/arules/versions/1.6-6/topics/apriori</a:t>
            </a:r>
            <a:endParaRPr lang="pt-BR" dirty="0"/>
          </a:p>
          <a:p>
            <a:r>
              <a:rPr lang="pt-BR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https://medium.com/@datalivre/minera%C3%A7%C3%A3o-de-dados-e-regras-de-associa%C3%A7%C3%A3o-51531a9ca315</a:t>
            </a:r>
            <a:endParaRPr lang="pt-BR" dirty="0"/>
          </a:p>
          <a:p>
            <a:r>
              <a:rPr lang="pt-BR" dirty="0"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https://www.rdocumentation.org/packages/arules/versions/1.6-6</a:t>
            </a:r>
            <a:endParaRPr lang="pt-BR" dirty="0"/>
          </a:p>
          <a:p>
            <a:r>
              <a:rPr lang="en-US" dirty="0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https://fmeireles.com/curso-r/manipulacao.html</a:t>
            </a:r>
            <a:r>
              <a:rPr lang="pt-BR" dirty="0"/>
              <a:t> </a:t>
            </a:r>
          </a:p>
          <a:p>
            <a:r>
              <a:rPr lang="pt-BR" dirty="0"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https://waikato.github.io/weka-wiki/datasets/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537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Boa sorte</a:t>
            </a:r>
          </a:p>
        </p:txBody>
      </p:sp>
      <p:sp>
        <p:nvSpPr>
          <p:cNvPr id="8" name="Retângulo 10"/>
          <p:cNvSpPr/>
          <p:nvPr/>
        </p:nvSpPr>
        <p:spPr>
          <a:xfrm>
            <a:off x="171955" y="1088397"/>
            <a:ext cx="11779706" cy="53689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9" name="Fluxograma: Processo Alternativo 99"/>
          <p:cNvSpPr/>
          <p:nvPr/>
        </p:nvSpPr>
        <p:spPr>
          <a:xfrm>
            <a:off x="441902" y="1088392"/>
            <a:ext cx="11217718" cy="5255257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/>
              <a:t>Bora trabalhar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339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13" name="Rectangle 141"/>
          <p:cNvSpPr/>
          <p:nvPr/>
        </p:nvSpPr>
        <p:spPr>
          <a:xfrm>
            <a:off x="1907262" y="1991114"/>
            <a:ext cx="216024" cy="533600"/>
          </a:xfrm>
          <a:prstGeom prst="rect">
            <a:avLst/>
          </a:prstGeom>
          <a:solidFill>
            <a:srgbClr val="EC6E62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 cap="small">
              <a:solidFill>
                <a:prstClr val="white"/>
              </a:solidFill>
              <a:effectLst>
                <a:outerShdw blurRad="25400" dist="38100" dir="2700000" algn="tl">
                  <a:srgbClr val="000000">
                    <a:alpha val="70000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4" name="Rectangle 142"/>
          <p:cNvSpPr/>
          <p:nvPr/>
        </p:nvSpPr>
        <p:spPr>
          <a:xfrm>
            <a:off x="2285964" y="1995194"/>
            <a:ext cx="5981193" cy="908862"/>
          </a:xfrm>
          <a:prstGeom prst="rect">
            <a:avLst/>
          </a:prstGeom>
          <a:solidFill>
            <a:srgbClr val="EC6E62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Material das aulas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Ufpr</a:t>
            </a:r>
            <a:r>
              <a:rPr lang="en-US" dirty="0"/>
              <a:t> Virtual com Código de </a:t>
            </a:r>
            <a:r>
              <a:rPr lang="en-US" dirty="0" err="1"/>
              <a:t>inscrição</a:t>
            </a:r>
            <a:r>
              <a:rPr lang="en-US" dirty="0"/>
              <a:t> iaa2022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Oval 143"/>
          <p:cNvSpPr/>
          <p:nvPr/>
        </p:nvSpPr>
        <p:spPr>
          <a:xfrm>
            <a:off x="1844398" y="1938560"/>
            <a:ext cx="341752" cy="341752"/>
          </a:xfrm>
          <a:prstGeom prst="ellipse">
            <a:avLst/>
          </a:prstGeom>
          <a:solidFill>
            <a:srgbClr val="AF2415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cap="small" dirty="0">
                <a:solidFill>
                  <a:prstClr val="white"/>
                </a:solidFill>
                <a:effectLst>
                  <a:outerShdw blurRad="25400" dist="38100" dir="2700000" algn="tl">
                    <a:srgbClr val="000000">
                      <a:alpha val="70000"/>
                    </a:srgbClr>
                  </a:outerShdw>
                </a:effectLst>
                <a:cs typeface="Arial" pitchFamily="34" charset="0"/>
              </a:rPr>
              <a:t>1</a:t>
            </a:r>
          </a:p>
        </p:txBody>
      </p:sp>
      <p:sp>
        <p:nvSpPr>
          <p:cNvPr id="16" name="Rectangle 144"/>
          <p:cNvSpPr/>
          <p:nvPr/>
        </p:nvSpPr>
        <p:spPr>
          <a:xfrm>
            <a:off x="1954300" y="3065290"/>
            <a:ext cx="233027" cy="685592"/>
          </a:xfrm>
          <a:prstGeom prst="rect">
            <a:avLst/>
          </a:prstGeom>
          <a:solidFill>
            <a:srgbClr val="EA964D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 cap="small">
              <a:solidFill>
                <a:prstClr val="white"/>
              </a:solidFill>
              <a:effectLst>
                <a:outerShdw blurRad="25400" dist="38100" dir="2700000" algn="tl">
                  <a:srgbClr val="000000">
                    <a:alpha val="70000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23" name="Rectangle 145"/>
          <p:cNvSpPr/>
          <p:nvPr/>
        </p:nvSpPr>
        <p:spPr>
          <a:xfrm>
            <a:off x="2333004" y="3069370"/>
            <a:ext cx="5910634" cy="657996"/>
          </a:xfrm>
          <a:prstGeom prst="rect">
            <a:avLst/>
          </a:prstGeom>
          <a:solidFill>
            <a:srgbClr val="EA964D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O </a:t>
            </a:r>
            <a:r>
              <a:rPr lang="en-US" dirty="0" err="1"/>
              <a:t>horário</a:t>
            </a:r>
            <a:r>
              <a:rPr lang="en-US" dirty="0"/>
              <a:t> das aulas </a:t>
            </a:r>
            <a:r>
              <a:rPr lang="en-US" dirty="0" err="1"/>
              <a:t>é</a:t>
            </a:r>
            <a:r>
              <a:rPr lang="en-US" dirty="0"/>
              <a:t> das 9:00h </a:t>
            </a:r>
            <a:r>
              <a:rPr lang="en-US" dirty="0" err="1"/>
              <a:t>às</a:t>
            </a:r>
            <a:r>
              <a:rPr lang="en-US" dirty="0"/>
              <a:t> 12:00h (</a:t>
            </a:r>
            <a:r>
              <a:rPr lang="en-US" dirty="0" err="1"/>
              <a:t>Aprendizado</a:t>
            </a:r>
            <a:r>
              <a:rPr lang="en-US" dirty="0"/>
              <a:t> de </a:t>
            </a:r>
            <a:r>
              <a:rPr lang="en-US" dirty="0" err="1"/>
              <a:t>Máquina</a:t>
            </a:r>
            <a:r>
              <a:rPr lang="en-US" dirty="0"/>
              <a:t>) e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tarde</a:t>
            </a:r>
            <a:r>
              <a:rPr lang="en-US" dirty="0"/>
              <a:t> das 13:30h </a:t>
            </a:r>
            <a:r>
              <a:rPr lang="en-US" dirty="0" err="1"/>
              <a:t>às</a:t>
            </a:r>
            <a:r>
              <a:rPr lang="en-US" dirty="0"/>
              <a:t> 17:00h (</a:t>
            </a:r>
            <a:r>
              <a:rPr lang="en-US" dirty="0" err="1"/>
              <a:t>Laboratório</a:t>
            </a:r>
            <a:r>
              <a:rPr lang="en-US" dirty="0"/>
              <a:t> de IA)</a:t>
            </a:r>
            <a:endParaRPr lang="pt-BR" dirty="0"/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24" name="Oval 146"/>
          <p:cNvSpPr/>
          <p:nvPr/>
        </p:nvSpPr>
        <p:spPr>
          <a:xfrm>
            <a:off x="1891437" y="3012736"/>
            <a:ext cx="341752" cy="341752"/>
          </a:xfrm>
          <a:prstGeom prst="ellipse">
            <a:avLst/>
          </a:prstGeom>
          <a:solidFill>
            <a:srgbClr val="965112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cap="small" dirty="0">
                <a:solidFill>
                  <a:prstClr val="white"/>
                </a:solidFill>
                <a:effectLst>
                  <a:outerShdw blurRad="25400" dist="38100" dir="2700000" algn="tl">
                    <a:srgbClr val="000000">
                      <a:alpha val="70000"/>
                    </a:srgbClr>
                  </a:outerShdw>
                </a:effectLst>
                <a:cs typeface="Arial" pitchFamily="34" charset="0"/>
              </a:rPr>
              <a:t>2</a:t>
            </a:r>
          </a:p>
        </p:txBody>
      </p:sp>
      <p:sp>
        <p:nvSpPr>
          <p:cNvPr id="25" name="Rectangle 147"/>
          <p:cNvSpPr/>
          <p:nvPr/>
        </p:nvSpPr>
        <p:spPr>
          <a:xfrm>
            <a:off x="1968073" y="3997064"/>
            <a:ext cx="183975" cy="670962"/>
          </a:xfrm>
          <a:prstGeom prst="rect">
            <a:avLst/>
          </a:prstGeom>
          <a:solidFill>
            <a:srgbClr val="F4CF3B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 cap="small">
              <a:solidFill>
                <a:prstClr val="white"/>
              </a:solidFill>
              <a:effectLst>
                <a:outerShdw blurRad="25400" dist="38100" dir="2700000" algn="tl">
                  <a:srgbClr val="000000">
                    <a:alpha val="70000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26" name="Rectangle 148"/>
          <p:cNvSpPr/>
          <p:nvPr/>
        </p:nvSpPr>
        <p:spPr>
          <a:xfrm>
            <a:off x="2346776" y="3822727"/>
            <a:ext cx="5889604" cy="909375"/>
          </a:xfrm>
          <a:prstGeom prst="rect">
            <a:avLst/>
          </a:prstGeom>
          <a:solidFill>
            <a:srgbClr val="F4CF3B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/>
              <a:t>Avaliação</a:t>
            </a:r>
            <a:r>
              <a:rPr lang="en-US" dirty="0"/>
              <a:t>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Um </a:t>
            </a:r>
            <a:r>
              <a:rPr lang="en-US" dirty="0" err="1"/>
              <a:t>trabalho</a:t>
            </a:r>
            <a:r>
              <a:rPr lang="en-US" dirty="0"/>
              <a:t> individual para </a:t>
            </a:r>
            <a:r>
              <a:rPr lang="en-US" dirty="0" err="1"/>
              <a:t>entrega</a:t>
            </a:r>
            <a:r>
              <a:rPr lang="en-US" dirty="0"/>
              <a:t> no final do </a:t>
            </a:r>
            <a:r>
              <a:rPr lang="en-US" dirty="0" err="1"/>
              <a:t>módulo</a:t>
            </a:r>
            <a:endParaRPr lang="en-US" dirty="0"/>
          </a:p>
        </p:txBody>
      </p:sp>
      <p:sp>
        <p:nvSpPr>
          <p:cNvPr id="27" name="Oval 149"/>
          <p:cNvSpPr/>
          <p:nvPr/>
        </p:nvSpPr>
        <p:spPr>
          <a:xfrm>
            <a:off x="1905209" y="3944510"/>
            <a:ext cx="341752" cy="341752"/>
          </a:xfrm>
          <a:prstGeom prst="ellipse">
            <a:avLst/>
          </a:prstGeom>
          <a:solidFill>
            <a:srgbClr val="B2920A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cap="small" dirty="0">
                <a:solidFill>
                  <a:prstClr val="white"/>
                </a:solidFill>
                <a:effectLst>
                  <a:outerShdw blurRad="25400" dist="38100" dir="2700000" algn="tl">
                    <a:srgbClr val="000000">
                      <a:alpha val="70000"/>
                    </a:srgbClr>
                  </a:outerShdw>
                </a:effectLst>
                <a:cs typeface="Arial" pitchFamily="34" charset="0"/>
              </a:rPr>
              <a:t>3</a:t>
            </a:r>
          </a:p>
        </p:txBody>
      </p:sp>
      <p:sp>
        <p:nvSpPr>
          <p:cNvPr id="28" name="Rectangle 150"/>
          <p:cNvSpPr/>
          <p:nvPr/>
        </p:nvSpPr>
        <p:spPr>
          <a:xfrm>
            <a:off x="2016455" y="4829260"/>
            <a:ext cx="169695" cy="1560110"/>
          </a:xfrm>
          <a:prstGeom prst="rect">
            <a:avLst/>
          </a:prstGeom>
          <a:solidFill>
            <a:srgbClr val="74C1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200" dirty="0"/>
          </a:p>
        </p:txBody>
      </p:sp>
      <p:sp>
        <p:nvSpPr>
          <p:cNvPr id="29" name="Rectangle 151"/>
          <p:cNvSpPr/>
          <p:nvPr/>
        </p:nvSpPr>
        <p:spPr>
          <a:xfrm>
            <a:off x="2395158" y="4833340"/>
            <a:ext cx="5841222" cy="1556030"/>
          </a:xfrm>
          <a:prstGeom prst="rect">
            <a:avLst/>
          </a:prstGeom>
          <a:solidFill>
            <a:srgbClr val="74C1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dirty="0"/>
              <a:t>Softwares utilizados:</a:t>
            </a:r>
          </a:p>
          <a:p>
            <a:r>
              <a:rPr lang="pt-BR" dirty="0" err="1"/>
              <a:t>R</a:t>
            </a:r>
            <a:endParaRPr lang="pt-BR" dirty="0"/>
          </a:p>
          <a:p>
            <a:r>
              <a:rPr lang="pt-BR" dirty="0">
                <a:hlinkClick r:id="rId4"/>
              </a:rPr>
              <a:t>https://cran.r-project.org/bin/windows/base/</a:t>
            </a:r>
            <a:endParaRPr lang="pt-BR" dirty="0"/>
          </a:p>
          <a:p>
            <a:r>
              <a:rPr lang="pt-BR" dirty="0" err="1"/>
              <a:t>RStudio</a:t>
            </a:r>
            <a:endParaRPr lang="pt-BR" dirty="0"/>
          </a:p>
          <a:p>
            <a:r>
              <a:rPr lang="pt-BR" dirty="0">
                <a:hlinkClick r:id="rId5"/>
              </a:rPr>
              <a:t>https://rstudio.com/products/rstudio/download/</a:t>
            </a:r>
            <a:endParaRPr lang="pt-BR" dirty="0"/>
          </a:p>
          <a:p>
            <a:r>
              <a:rPr lang="pt-BR" dirty="0"/>
              <a:t> </a:t>
            </a:r>
          </a:p>
        </p:txBody>
      </p:sp>
      <p:sp>
        <p:nvSpPr>
          <p:cNvPr id="30" name="Oval 152"/>
          <p:cNvSpPr/>
          <p:nvPr/>
        </p:nvSpPr>
        <p:spPr>
          <a:xfrm>
            <a:off x="1953591" y="4776707"/>
            <a:ext cx="341752" cy="3417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cap="small" dirty="0">
                <a:solidFill>
                  <a:prstClr val="white"/>
                </a:solidFill>
                <a:effectLst>
                  <a:outerShdw blurRad="25400" dist="38100" dir="2700000" algn="tl">
                    <a:srgbClr val="000000">
                      <a:alpha val="70000"/>
                    </a:srgbClr>
                  </a:outerShdw>
                </a:effectLst>
                <a:cs typeface="Arial" pitchFamily="34" charset="0"/>
              </a:rPr>
              <a:t>4</a:t>
            </a:r>
          </a:p>
        </p:txBody>
      </p:sp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0" y="116430"/>
            <a:ext cx="9224191" cy="6731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Recadinhos</a:t>
            </a:r>
          </a:p>
        </p:txBody>
      </p:sp>
    </p:spTree>
    <p:extLst>
      <p:ext uri="{BB962C8B-B14F-4D97-AF65-F5344CB8AC3E}">
        <p14:creationId xmlns:p14="http://schemas.microsoft.com/office/powerpoint/2010/main" val="54212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  <p:bldP spid="26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0" y="116430"/>
            <a:ext cx="9224191" cy="6731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Programação das aulas</a:t>
            </a:r>
          </a:p>
        </p:txBody>
      </p:sp>
      <p:graphicFrame>
        <p:nvGraphicFramePr>
          <p:cNvPr id="2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930092"/>
              </p:ext>
            </p:extLst>
          </p:nvPr>
        </p:nvGraphicFramePr>
        <p:xfrm>
          <a:off x="332489" y="975935"/>
          <a:ext cx="11685339" cy="5658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5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5842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002060"/>
                          </a:solidFill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002060"/>
                          </a:solidFill>
                        </a:rPr>
                        <a:t>Assunto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424">
                <a:tc>
                  <a:txBody>
                    <a:bodyPr/>
                    <a:lstStyle/>
                    <a:p>
                      <a:r>
                        <a:rPr kumimoji="0" lang="pt-B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+mn-ea"/>
                          <a:cs typeface="+mn-cs"/>
                        </a:rPr>
                        <a:t>13/08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Introdução - Conceitos Gerais</a:t>
                      </a:r>
                      <a:r>
                        <a:rPr lang="pt-BR" sz="2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Aprendizado de Máquina 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(70 slides)</a:t>
                      </a:r>
                    </a:p>
                    <a:p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Aprendizado Supervisionado</a:t>
                      </a:r>
                      <a:r>
                        <a:rPr lang="pt-BR" sz="2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pt-BR" sz="2000" b="1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KNN</a:t>
                      </a:r>
                      <a:r>
                        <a:rPr lang="pt-BR" sz="2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Classificação,</a:t>
                      </a:r>
                      <a:r>
                        <a:rPr lang="pt-BR" sz="2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Regressão) 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(Teoria 13 slides, prática 25 slides)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517">
                <a:tc>
                  <a:txBody>
                    <a:bodyPr/>
                    <a:lstStyle/>
                    <a:p>
                      <a:r>
                        <a:rPr kumimoji="0" lang="pt-B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+mn-ea"/>
                          <a:cs typeface="+mn-cs"/>
                        </a:rPr>
                        <a:t>20/08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Aprendizado Supervisionado</a:t>
                      </a:r>
                      <a:r>
                        <a:rPr lang="pt-BR" sz="2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pt-BR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Redes Neurais</a:t>
                      </a:r>
                      <a:r>
                        <a:rPr lang="pt-BR" sz="2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Classificação,</a:t>
                      </a:r>
                      <a:r>
                        <a:rPr lang="pt-BR" sz="2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Regressão) 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(Teoria 104 slides, prática 49 slides)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5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27/08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Aprendizado Supervisionado</a:t>
                      </a:r>
                      <a:r>
                        <a:rPr lang="pt-BR" sz="2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pt-BR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  <a:r>
                        <a:rPr lang="pt-BR" sz="2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Classificação,</a:t>
                      </a:r>
                      <a:r>
                        <a:rPr lang="pt-BR" sz="2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Regressão) 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(Teoria 41 slides, prática 41 slides)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Avaliação e Comparação de modelos 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(36 slides)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03/09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Aprendizado Supervisionado</a:t>
                      </a:r>
                      <a:r>
                        <a:rPr lang="pt-BR" sz="2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pt-BR" sz="2000" b="1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r>
                        <a:rPr lang="pt-BR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Forest</a:t>
                      </a:r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(Classificação, Regressão) 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(Teoria 23 slides, prática 36 slides)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8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10/09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Emenda de FERIADO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117078"/>
                  </a:ext>
                </a:extLst>
              </a:tr>
              <a:tr h="7325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17/09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Aprendizado Não Supervisionado – </a:t>
                      </a:r>
                      <a:r>
                        <a:rPr lang="pt-BR" sz="2000" b="1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K-means</a:t>
                      </a:r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(Agrupamento) 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(Teoria 15 slides, prática 21 slides)</a:t>
                      </a:r>
                    </a:p>
                    <a:p>
                      <a:r>
                        <a:rPr lang="pt-BR" sz="2000" b="1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Apriori</a:t>
                      </a:r>
                      <a:r>
                        <a:rPr lang="pt-BR" sz="20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(Regras de Associação)  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(Teoria 15 slides, prática 12 slides)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777799"/>
                  </a:ext>
                </a:extLst>
              </a:tr>
              <a:tr h="711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24/09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Aprendizado por Reforço – </a:t>
                      </a:r>
                      <a:r>
                        <a:rPr lang="pt-BR" sz="2000" b="1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pt-BR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-Learning </a:t>
                      </a:r>
                      <a:r>
                        <a:rPr lang="pt-BR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(Teoria 40 slides)</a:t>
                      </a:r>
                      <a:endParaRPr lang="pt-BR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853614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83719547-FA9D-3F4F-6A41-B7040E0803A6}"/>
              </a:ext>
            </a:extLst>
          </p:cNvPr>
          <p:cNvSpPr txBox="1"/>
          <p:nvPr/>
        </p:nvSpPr>
        <p:spPr>
          <a:xfrm>
            <a:off x="7771294" y="328734"/>
            <a:ext cx="25842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TOTAL: 505 slides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5246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Trabalho Final</a:t>
            </a:r>
          </a:p>
        </p:txBody>
      </p:sp>
      <p:sp>
        <p:nvSpPr>
          <p:cNvPr id="8" name="Retângulo 10"/>
          <p:cNvSpPr/>
          <p:nvPr/>
        </p:nvSpPr>
        <p:spPr>
          <a:xfrm>
            <a:off x="171955" y="1088397"/>
            <a:ext cx="11779706" cy="53689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9" name="Fluxograma: Processo Alternativo 99"/>
          <p:cNvSpPr/>
          <p:nvPr/>
        </p:nvSpPr>
        <p:spPr>
          <a:xfrm>
            <a:off x="441902" y="1311743"/>
            <a:ext cx="11217718" cy="4630206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/>
          </a:p>
          <a:p>
            <a:r>
              <a:rPr lang="pt-BR" sz="2400" dirty="0"/>
              <a:t>Mostrar </a:t>
            </a:r>
            <a:r>
              <a:rPr lang="pt-BR" sz="2400" dirty="0" err="1"/>
              <a:t>Ufpr</a:t>
            </a:r>
            <a:r>
              <a:rPr lang="pt-BR" sz="2400" dirty="0"/>
              <a:t> Virtual</a:t>
            </a:r>
          </a:p>
        </p:txBody>
      </p:sp>
    </p:spTree>
    <p:extLst>
      <p:ext uri="{BB962C8B-B14F-4D97-AF65-F5344CB8AC3E}">
        <p14:creationId xmlns:p14="http://schemas.microsoft.com/office/powerpoint/2010/main" val="46483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Trabalho Final</a:t>
            </a:r>
          </a:p>
        </p:txBody>
      </p:sp>
      <p:sp>
        <p:nvSpPr>
          <p:cNvPr id="8" name="Retângulo 10"/>
          <p:cNvSpPr/>
          <p:nvPr/>
        </p:nvSpPr>
        <p:spPr>
          <a:xfrm>
            <a:off x="171955" y="1088397"/>
            <a:ext cx="11779706" cy="53689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9" name="Fluxograma: Processo Alternativo 99"/>
          <p:cNvSpPr/>
          <p:nvPr/>
        </p:nvSpPr>
        <p:spPr>
          <a:xfrm>
            <a:off x="441902" y="1311743"/>
            <a:ext cx="11217718" cy="4630206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/>
              <a:t>Avaliação:</a:t>
            </a:r>
          </a:p>
          <a:p>
            <a:endParaRPr lang="pt-BR" sz="2400" dirty="0"/>
          </a:p>
          <a:p>
            <a:r>
              <a:rPr lang="pt-BR" sz="2400" dirty="0"/>
              <a:t>Um trabalho entregue até 01/10, conforme especificação na página da disciplina.</a:t>
            </a:r>
          </a:p>
          <a:p>
            <a:endParaRPr lang="pt-BR" sz="2400" dirty="0"/>
          </a:p>
          <a:p>
            <a:r>
              <a:rPr lang="pt-BR" sz="2400" dirty="0"/>
              <a:t>Mostrar </a:t>
            </a:r>
            <a:r>
              <a:rPr lang="pt-BR" sz="2400" dirty="0" err="1"/>
              <a:t>template</a:t>
            </a:r>
            <a:r>
              <a:rPr lang="pt-BR" sz="2400" dirty="0"/>
              <a:t> da entrega.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4534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Referências</a:t>
            </a:r>
          </a:p>
        </p:txBody>
      </p:sp>
      <p:sp>
        <p:nvSpPr>
          <p:cNvPr id="8" name="Retângulo 10"/>
          <p:cNvSpPr/>
          <p:nvPr/>
        </p:nvSpPr>
        <p:spPr>
          <a:xfrm>
            <a:off x="171955" y="1088397"/>
            <a:ext cx="11779706" cy="53689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9" name="Fluxograma: Processo Alternativo 99"/>
          <p:cNvSpPr/>
          <p:nvPr/>
        </p:nvSpPr>
        <p:spPr>
          <a:xfrm>
            <a:off x="441902" y="1311743"/>
            <a:ext cx="11217718" cy="4630206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/>
              <a:t>Bibliografia: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Introduction to Data Mining</a:t>
            </a:r>
            <a:endParaRPr lang="pt-BR" sz="3200" b="1" dirty="0"/>
          </a:p>
          <a:p>
            <a:r>
              <a:rPr lang="en-US" dirty="0"/>
              <a:t>	TAN, P-N,; STEINBACH, M; KUMAR, V., Boston, Addison Wesley</a:t>
            </a:r>
          </a:p>
          <a:p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Inteligência Artificial: uma Abordagem de Aprendizado de Máquina</a:t>
            </a:r>
          </a:p>
          <a:p>
            <a:r>
              <a:rPr lang="pt-BR" dirty="0"/>
              <a:t>	</a:t>
            </a:r>
            <a:r>
              <a:rPr lang="pt-BR" dirty="0" err="1"/>
              <a:t>Katti</a:t>
            </a:r>
            <a:r>
              <a:rPr lang="pt-BR" dirty="0"/>
              <a:t> </a:t>
            </a:r>
            <a:r>
              <a:rPr lang="pt-BR" dirty="0" err="1"/>
              <a:t>Faceli</a:t>
            </a:r>
            <a:r>
              <a:rPr lang="pt-BR" dirty="0"/>
              <a:t>, Ana Carolina Lorena, João Gama e André C. P. L. F. de Carvalho</a:t>
            </a:r>
          </a:p>
          <a:p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err="1"/>
              <a:t>Machine</a:t>
            </a:r>
            <a:r>
              <a:rPr lang="pt-BR" sz="3200" dirty="0"/>
              <a:t> Learning </a:t>
            </a:r>
            <a:r>
              <a:rPr lang="pt-BR" sz="3200" dirty="0" err="1"/>
              <a:t>with</a:t>
            </a:r>
            <a:r>
              <a:rPr lang="pt-BR" sz="3200" dirty="0"/>
              <a:t> </a:t>
            </a:r>
            <a:r>
              <a:rPr lang="pt-BR" sz="3200" dirty="0" err="1"/>
              <a:t>R</a:t>
            </a:r>
            <a:r>
              <a:rPr lang="pt-BR" sz="3200" dirty="0"/>
              <a:t> </a:t>
            </a:r>
          </a:p>
          <a:p>
            <a:r>
              <a:rPr lang="pt-BR" dirty="0"/>
              <a:t>	</a:t>
            </a:r>
            <a:r>
              <a:rPr lang="pt-BR" dirty="0" err="1"/>
              <a:t>Lantz</a:t>
            </a:r>
            <a:r>
              <a:rPr lang="pt-BR" dirty="0"/>
              <a:t>, B.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597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Referências</a:t>
            </a:r>
          </a:p>
        </p:txBody>
      </p:sp>
      <p:sp>
        <p:nvSpPr>
          <p:cNvPr id="8" name="Retângulo 10"/>
          <p:cNvSpPr/>
          <p:nvPr/>
        </p:nvSpPr>
        <p:spPr>
          <a:xfrm>
            <a:off x="171955" y="1088397"/>
            <a:ext cx="11779706" cy="53689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9" name="Fluxograma: Processo Alternativo 99"/>
          <p:cNvSpPr/>
          <p:nvPr/>
        </p:nvSpPr>
        <p:spPr>
          <a:xfrm>
            <a:off x="441902" y="1311743"/>
            <a:ext cx="11217718" cy="4630206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/>
              <a:t>Páginas:</a:t>
            </a:r>
          </a:p>
          <a:p>
            <a:r>
              <a:rPr lang="pt-BR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https://www.scielo.br/scielo.php?script=sci_arttext&amp;pid=S0101-74382008000200007</a:t>
            </a:r>
            <a:endParaRPr lang="pt-BR" u="sng" dirty="0"/>
          </a:p>
          <a:p>
            <a:r>
              <a:rPr lang="pt-BR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https://medium.com/machina-sapiens/aprendizagem-de-m%C3%A1quina-%C3%A9-divertido-8fe1513ce59f</a:t>
            </a:r>
            <a:endParaRPr lang="pt-BR" u="sng" dirty="0"/>
          </a:p>
          <a:p>
            <a:r>
              <a:rPr lang="pt-BR" u="sng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https://blogbrasil.comstor.com/8-mitos-sobre-machine-learning-desvendados</a:t>
            </a:r>
            <a:endParaRPr lang="pt-BR" u="sng" dirty="0"/>
          </a:p>
          <a:p>
            <a:r>
              <a:rPr lang="pt-BR" u="sng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https://transformacaodigital.com/dados/o-que-e-machine-learning-e-como-funciona/</a:t>
            </a:r>
            <a:r>
              <a:rPr lang="pt-BR" u="sng" dirty="0"/>
              <a:t> </a:t>
            </a:r>
          </a:p>
          <a:p>
            <a:r>
              <a:rPr lang="pt-BR" u="sng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https://www.oficinadanet.com.br/curiosidades/24803-o-que-sao-algoritmos-de-aprendizado-de-maquina</a:t>
            </a:r>
            <a:endParaRPr lang="pt-BR" u="sng" dirty="0"/>
          </a:p>
          <a:p>
            <a:r>
              <a:rPr lang="pt-BR" u="sng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ftp://ftp.dca.fee.unicamp.br/pub/docs/vonzuben/ia353_05/topicos13_14.pdf</a:t>
            </a:r>
            <a:endParaRPr lang="pt-BR" u="sng" dirty="0"/>
          </a:p>
          <a:p>
            <a:r>
              <a:rPr lang="pt-BR" u="sng" dirty="0" err="1"/>
              <a:t>https</a:t>
            </a:r>
            <a:r>
              <a:rPr lang="pt-BR" u="sng" dirty="0"/>
              <a:t>://</a:t>
            </a:r>
            <a:r>
              <a:rPr lang="pt-BR" u="sng" dirty="0" err="1"/>
              <a:t>lamfo-unb.github.io</a:t>
            </a:r>
            <a:r>
              <a:rPr lang="pt-BR" u="sng" dirty="0"/>
              <a:t>/2017/07/27/</a:t>
            </a:r>
            <a:r>
              <a:rPr lang="pt-BR" u="sng" dirty="0" err="1"/>
              <a:t>tres</a:t>
            </a:r>
            <a:r>
              <a:rPr lang="pt-BR" u="sng" dirty="0"/>
              <a:t>-tipos-</a:t>
            </a:r>
            <a:r>
              <a:rPr lang="pt-BR" u="sng" dirty="0" err="1"/>
              <a:t>am</a:t>
            </a:r>
            <a:r>
              <a:rPr lang="pt-BR" u="sng" dirty="0"/>
              <a:t>/ </a:t>
            </a:r>
          </a:p>
          <a:p>
            <a:r>
              <a:rPr lang="pt-BR" u="sng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https://lamfo-unb.github.io/2017/07/27/tres-tipos-am/</a:t>
            </a:r>
            <a:endParaRPr lang="pt-BR" u="sng" dirty="0"/>
          </a:p>
          <a:p>
            <a:r>
              <a:rPr lang="pt-BR" u="sng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https://www.cin.ufpe.br/~tg/2018-1/eccf-tg.pdf</a:t>
            </a:r>
            <a:endParaRPr lang="pt-BR" u="sng" dirty="0"/>
          </a:p>
          <a:p>
            <a:r>
              <a:rPr lang="pt-BR" u="sng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https://machinelearningmastery.com/loocv-for-evaluating-machine-learning-algorithms/</a:t>
            </a:r>
            <a:endParaRPr lang="pt-BR" u="sng" dirty="0"/>
          </a:p>
          <a:p>
            <a:r>
              <a:rPr lang="pt-BR" u="sng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https://machinelearningmastery.com/nested-cross-validation-for-machine-learning-with-python/</a:t>
            </a:r>
            <a:endParaRPr lang="pt-BR" u="sng" dirty="0"/>
          </a:p>
          <a:p>
            <a:r>
              <a:rPr lang="pt-BR" u="sng" dirty="0"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https://machinelearningmastery.com/how-to-configure-k-fold-cross-validation/</a:t>
            </a:r>
            <a:endParaRPr lang="pt-BR" u="sng" dirty="0"/>
          </a:p>
          <a:p>
            <a:r>
              <a:rPr lang="pt-BR" u="sng" dirty="0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https://www.rdocumentation.org/packages/RSNNS/versions/0.4-12/topics/mlp</a:t>
            </a:r>
            <a:endParaRPr lang="pt-BR" u="sng" dirty="0"/>
          </a:p>
          <a:p>
            <a:r>
              <a:rPr lang="pt-BR" u="sng" dirty="0"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https://www.inf.ufsc.br/~aldo.vw/patrec/SNNS/UserManual/UserManual.html</a:t>
            </a:r>
            <a:endParaRPr lang="pt-BR" u="sng" dirty="0"/>
          </a:p>
          <a:p>
            <a:r>
              <a:rPr lang="en-US" u="sng" dirty="0"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https://edisciplinas.usp.br/pluginfile.php/4457290/mod_resource/content/2/SIN5007-Tema08-RedesNeurais.pdf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228588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Referências</a:t>
            </a:r>
          </a:p>
        </p:txBody>
      </p:sp>
      <p:sp>
        <p:nvSpPr>
          <p:cNvPr id="8" name="Retângulo 10"/>
          <p:cNvSpPr/>
          <p:nvPr/>
        </p:nvSpPr>
        <p:spPr>
          <a:xfrm>
            <a:off x="171955" y="1088397"/>
            <a:ext cx="11779706" cy="53689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9" name="Fluxograma: Processo Alternativo 99"/>
          <p:cNvSpPr/>
          <p:nvPr/>
        </p:nvSpPr>
        <p:spPr>
          <a:xfrm>
            <a:off x="441902" y="1088392"/>
            <a:ext cx="11217718" cy="5255257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/>
              <a:t>Páginas:</a:t>
            </a:r>
            <a:r>
              <a:rPr lang="pt-BR" u="sng" dirty="0">
                <a:hlinkClick r:id="rId4"/>
              </a:rPr>
              <a:t> </a:t>
            </a:r>
          </a:p>
          <a:p>
            <a:r>
              <a:rPr lang="pt-B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https://www.youtube.com/watch?v=OY-RMRUaOCQ</a:t>
            </a:r>
            <a:endParaRPr lang="pt-BR" dirty="0"/>
          </a:p>
          <a:p>
            <a:r>
              <a:rPr lang="en-US" dirty="0"/>
              <a:t>http://</a:t>
            </a:r>
            <a:r>
              <a:rPr lang="en-US" dirty="0" err="1"/>
              <a:t>deeplearningbook.com.br</a:t>
            </a:r>
            <a:r>
              <a:rPr lang="en-US" dirty="0"/>
              <a:t>/</a:t>
            </a:r>
            <a:r>
              <a:rPr lang="en-US" dirty="0" err="1"/>
              <a:t>funcao</a:t>
            </a:r>
            <a:r>
              <a:rPr lang="en-US" dirty="0"/>
              <a:t>-de-</a:t>
            </a:r>
            <a:r>
              <a:rPr lang="en-US" dirty="0" err="1"/>
              <a:t>ativacao</a:t>
            </a:r>
            <a:r>
              <a:rPr lang="en-US" dirty="0"/>
              <a:t>/ </a:t>
            </a:r>
            <a:endParaRPr lang="pt-BR" dirty="0"/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https://matheusfacure.github.io/2017/07/12/activ-func/</a:t>
            </a:r>
            <a:r>
              <a:rPr lang="pt-BR" dirty="0"/>
              <a:t> </a:t>
            </a:r>
          </a:p>
          <a:p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https://www.cienciaedados.com/customizando-redes-neurais-com-funcoes-de-ativacao-alternativas/</a:t>
            </a:r>
            <a:endParaRPr lang="en-US" dirty="0"/>
          </a:p>
          <a:p>
            <a:r>
              <a:rPr lang="pt-BR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http://deeplearningbook.com.br/algoritmo-backpropagation-parte-2-treinamento-de-redes-neurais/</a:t>
            </a:r>
            <a:r>
              <a:rPr lang="pt-BR" dirty="0"/>
              <a:t> </a:t>
            </a:r>
          </a:p>
          <a:p>
            <a:r>
              <a:rPr lang="pt-BR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https://matheusfacure.github.io/2017/03/10/backprop/</a:t>
            </a:r>
            <a:endParaRPr lang="pt-BR" dirty="0"/>
          </a:p>
          <a:p>
            <a:r>
              <a:rPr lang="pt-BR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https://medium.com/@davivc/um-mergulho-profundo-na-matem%C3%A1tica-	por-tr%C3%A1s-das-redes-neurais-77994b87a2ab</a:t>
            </a:r>
            <a:endParaRPr lang="pt-BR" dirty="0"/>
          </a:p>
          <a:p>
            <a:r>
              <a:rPr lang="pt-BR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https://medium.com/machina-sapiens/aprendizagem-de-m%C3%A1quina-%C3%A9-divertido-8fe1513ce59f</a:t>
            </a:r>
            <a:endParaRPr lang="pt-BR" dirty="0"/>
          </a:p>
          <a:p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deeplearningbook.com.br</a:t>
            </a:r>
            <a:r>
              <a:rPr lang="pt-BR" dirty="0"/>
              <a:t>/aprendizado-com-a-descida-do-gradiente/ </a:t>
            </a:r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matheusfacure.github.io</a:t>
            </a:r>
            <a:r>
              <a:rPr lang="pt-BR" dirty="0"/>
              <a:t>/2017/02/20/MQO-Gradiente-Descendente/ </a:t>
            </a:r>
          </a:p>
          <a:p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medium.com</a:t>
            </a:r>
            <a:r>
              <a:rPr lang="pt-BR" dirty="0"/>
              <a:t>/@</a:t>
            </a:r>
            <a:r>
              <a:rPr lang="pt-BR" dirty="0" err="1"/>
              <a:t>gabrielkirsten</a:t>
            </a:r>
            <a:r>
              <a:rPr lang="pt-BR" dirty="0"/>
              <a:t>/a-evolução-da-descida-de-gradiente-e-seus-otimizadores-680c835c1b4f </a:t>
            </a:r>
          </a:p>
          <a:p>
            <a:r>
              <a:rPr lang="pt-BR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http://www.cear.ufpb.br/juan/wp-content/uploads/2016/08/Aula-3c-Fun%C3%A7%C3%B5es-de-Ativa%C3%A7%C3%A3o-e-Gradiente-Descendente.pdf</a:t>
            </a:r>
            <a:endParaRPr lang="pt-BR" dirty="0"/>
          </a:p>
          <a:p>
            <a:r>
              <a:rPr lang="pt-BR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https://www.youtube.com/watch?v=htfh2xrnlaE</a:t>
            </a:r>
            <a:endParaRPr lang="pt-BR" dirty="0"/>
          </a:p>
          <a:p>
            <a:r>
              <a:rPr lang="pt-BR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https://www.youtube.com/watch?v=s0VhfvCB0Vw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959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Referências</a:t>
            </a:r>
          </a:p>
        </p:txBody>
      </p:sp>
      <p:sp>
        <p:nvSpPr>
          <p:cNvPr id="8" name="Retângulo 10"/>
          <p:cNvSpPr/>
          <p:nvPr/>
        </p:nvSpPr>
        <p:spPr>
          <a:xfrm>
            <a:off x="171955" y="1088397"/>
            <a:ext cx="11779706" cy="53689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9" name="Fluxograma: Processo Alternativo 99"/>
          <p:cNvSpPr/>
          <p:nvPr/>
        </p:nvSpPr>
        <p:spPr>
          <a:xfrm>
            <a:off x="441902" y="1088392"/>
            <a:ext cx="11217718" cy="5255257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/>
              <a:t>Páginas:</a:t>
            </a:r>
            <a:endParaRPr lang="pt-BR" dirty="0"/>
          </a:p>
          <a:p>
            <a:r>
              <a:rPr lang="pt-B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https://matheusfacure.github.io/2017/02/20/MQO-Gradiente-Descendente/</a:t>
            </a:r>
            <a:endParaRPr lang="pt-BR" dirty="0"/>
          </a:p>
          <a:p>
            <a:r>
              <a:rPr lang="pt-BR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https://sites.icmc.usp.br/moacir/papers/Ponti_Costa_Como-funciona-o-Deep-Learning_2017.pdf</a:t>
            </a:r>
            <a:endParaRPr lang="pt-BR" dirty="0"/>
          </a:p>
          <a:p>
            <a:r>
              <a:rPr lang="pt-BR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https://qastack.com.br/stats/220494/how-does-the-adam-method-of-stochastic-gradient-descent-work</a:t>
            </a:r>
            <a:endParaRPr lang="pt-BR" dirty="0"/>
          </a:p>
          <a:p>
            <a:r>
              <a:rPr lang="pt-BR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https://www.youtube.com/watch?v=wZ3W6qP0cG4</a:t>
            </a:r>
            <a:endParaRPr lang="pt-BR" dirty="0"/>
          </a:p>
          <a:p>
            <a:r>
              <a:rPr lang="pt-BR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https://www.youtube.com/watch?v=gmwxUy7NYpA</a:t>
            </a:r>
            <a:endParaRPr lang="pt-BR" dirty="0"/>
          </a:p>
          <a:p>
            <a:r>
              <a:rPr lang="pt-BR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https://www.youtube.com/watch?v=YacPECoI5SY</a:t>
            </a:r>
            <a:endParaRPr lang="pt-BR" dirty="0"/>
          </a:p>
          <a:p>
            <a:r>
              <a:rPr lang="pt-BR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https://www.youtube.com/watch?v=vMh0zPT0tLI</a:t>
            </a:r>
            <a:endParaRPr lang="pt-BR" dirty="0"/>
          </a:p>
          <a:p>
            <a:r>
              <a:rPr lang="pt-BR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https://www.youtube.com/watch?v=sDv4f4s2SB8</a:t>
            </a:r>
            <a:endParaRPr lang="pt-BR" dirty="0"/>
          </a:p>
          <a:p>
            <a:r>
              <a:rPr lang="pt-BR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https://www.youtube.com/watch?v=U-4XvK7jncg</a:t>
            </a:r>
            <a:endParaRPr lang="pt-BR" dirty="0"/>
          </a:p>
          <a:p>
            <a:r>
              <a:rPr lang="pt-BR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https://www.youtube.com/watch?v=FpDsDn-fBKA</a:t>
            </a:r>
            <a:endParaRPr lang="pt-BR" dirty="0"/>
          </a:p>
          <a:p>
            <a:r>
              <a:rPr lang="pt-BR" dirty="0"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https://www.youtube.com/watch?v=Z35Jql2DZ44</a:t>
            </a:r>
            <a:endParaRPr lang="pt-BR" dirty="0"/>
          </a:p>
          <a:p>
            <a:r>
              <a:rPr lang="pt-BR" dirty="0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https://hackernoon.com/dl03-gradient-descent-719aff91c7d6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581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F1AEBA727FD5040BBE085F4CA6C2370" ma:contentTypeVersion="0" ma:contentTypeDescription="Crie um novo documento." ma:contentTypeScope="" ma:versionID="12b0669b8819e4a656958672b7ea911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39468b0e37e4891bc5b0d60070b4c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FF9EF6-F216-4726-93BA-54721D5358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D60EBA7-7ED2-483F-AAAF-FBA777B38D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F228A0-3FCB-402F-9402-38139EC8A0D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14605</TotalTime>
  <Words>1708</Words>
  <Application>Microsoft Macintosh PowerPoint</Application>
  <PresentationFormat>Widescreen</PresentationFormat>
  <Paragraphs>176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Wingdings</vt:lpstr>
      <vt:lpstr>Tema do Office</vt:lpstr>
      <vt:lpstr>Apresentação do PowerPoint</vt:lpstr>
      <vt:lpstr>Recadinhos</vt:lpstr>
      <vt:lpstr>Programação das aulas</vt:lpstr>
      <vt:lpstr>Trabalho Final</vt:lpstr>
      <vt:lpstr>Trabalho Final</vt:lpstr>
      <vt:lpstr>Referências</vt:lpstr>
      <vt:lpstr>Referências</vt:lpstr>
      <vt:lpstr>Referências</vt:lpstr>
      <vt:lpstr>Referências</vt:lpstr>
      <vt:lpstr>Referências</vt:lpstr>
      <vt:lpstr>Referências</vt:lpstr>
      <vt:lpstr>Referências</vt:lpstr>
      <vt:lpstr>Boa sorte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Jaime Wojciechowski</dc:creator>
  <cp:keywords/>
  <dc:description/>
  <cp:lastModifiedBy>Jaime Wojciechowski</cp:lastModifiedBy>
  <cp:revision>350</cp:revision>
  <cp:lastPrinted>2020-08-11T19:56:12Z</cp:lastPrinted>
  <dcterms:created xsi:type="dcterms:W3CDTF">2016-10-08T20:49:45Z</dcterms:created>
  <dcterms:modified xsi:type="dcterms:W3CDTF">2022-08-13T11:11:55Z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0x010100AF1AEBA727FD5040BBE085F4CA6C2370</vt:lpwstr>
  </property>
</Properties>
</file>