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09" r:id="rId5"/>
    <p:sldId id="429" r:id="rId6"/>
    <p:sldId id="435" r:id="rId7"/>
    <p:sldId id="448" r:id="rId8"/>
    <p:sldId id="442" r:id="rId9"/>
    <p:sldId id="445" r:id="rId10"/>
    <p:sldId id="443" r:id="rId11"/>
    <p:sldId id="446" r:id="rId12"/>
    <p:sldId id="482" r:id="rId13"/>
    <p:sldId id="485" r:id="rId14"/>
    <p:sldId id="488" r:id="rId15"/>
    <p:sldId id="437" r:id="rId16"/>
    <p:sldId id="447" r:id="rId17"/>
    <p:sldId id="439" r:id="rId18"/>
    <p:sldId id="483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57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23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10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0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4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7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1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0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9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9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2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7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9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 anchor="ctr"/>
          <a:lstStyle>
            <a:lvl1pPr algn="ctr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/>
          <a:lstStyle>
            <a:lvl1pPr marL="0" indent="0" algn="ctr">
              <a:buNone/>
              <a:defRPr sz="2400">
                <a:solidFill>
                  <a:srgbClr val="8C9C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20B94D-E901-444D-9C9D-1FB661FB852A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25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5F8751E-603C-4048-A0E6-AB50E6B8B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070907" y="4961168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898803" y="4959499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03 – KNN – Práticas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1882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SALVAR O MELHOR MODELO PARA USO NA PRÁTICA</a:t>
            </a:r>
          </a:p>
          <a:p>
            <a:endParaRPr lang="pt-BR" b="1" dirty="0"/>
          </a:p>
          <a:p>
            <a:r>
              <a:rPr lang="pt-BR" b="1" dirty="0"/>
              <a:t>### EXECUTAR UM MODELO COM OS MELHORES HIPERPARÂMETROS</a:t>
            </a:r>
          </a:p>
          <a:p>
            <a:r>
              <a:rPr lang="pt-BR" dirty="0" err="1"/>
              <a:t>tuneGrid</a:t>
            </a:r>
            <a:r>
              <a:rPr lang="pt-BR" dirty="0"/>
              <a:t>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k</a:t>
            </a:r>
            <a:r>
              <a:rPr lang="pt-BR" dirty="0"/>
              <a:t> = </a:t>
            </a:r>
            <a:r>
              <a:rPr lang="pt-BR" dirty="0" err="1"/>
              <a:t>c</a:t>
            </a:r>
            <a:r>
              <a:rPr lang="pt-BR" dirty="0"/>
              <a:t>(9))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melhor_modelo_knn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 ~ ., data = dados, 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knn</a:t>
            </a:r>
            <a:r>
              <a:rPr lang="pt-BR" dirty="0"/>
              <a:t>",</a:t>
            </a:r>
            <a:r>
              <a:rPr lang="pt-BR" dirty="0" err="1"/>
              <a:t>tuneGrid</a:t>
            </a:r>
            <a:r>
              <a:rPr lang="pt-BR" dirty="0"/>
              <a:t>=</a:t>
            </a:r>
            <a:r>
              <a:rPr lang="pt-BR" dirty="0" err="1"/>
              <a:t>tuneGrid</a:t>
            </a:r>
            <a:r>
              <a:rPr lang="pt-BR" dirty="0"/>
              <a:t>)</a:t>
            </a:r>
          </a:p>
          <a:p>
            <a:r>
              <a:rPr lang="pt-BR" dirty="0" err="1"/>
              <a:t>melhor_modelo_knn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1F19BA9-D9C2-CF44-8D7F-406C4BDE6B84}"/>
              </a:ext>
            </a:extLst>
          </p:cNvPr>
          <p:cNvSpPr txBox="1"/>
          <p:nvPr/>
        </p:nvSpPr>
        <p:spPr>
          <a:xfrm>
            <a:off x="7420143" y="4947310"/>
            <a:ext cx="3520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Já aproveita e executa com todos os dados, porém pode correr o risco de piorar o ajuste. Se piorar, voltar a executar o modelo com o conjunto de treino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66E94E9-4B6F-634E-9B4F-ACC26A16FAD4}"/>
              </a:ext>
            </a:extLst>
          </p:cNvPr>
          <p:cNvCxnSpPr>
            <a:cxnSpLocks/>
          </p:cNvCxnSpPr>
          <p:nvPr/>
        </p:nvCxnSpPr>
        <p:spPr>
          <a:xfrm flipH="1" flipV="1">
            <a:off x="5154930" y="3802975"/>
            <a:ext cx="2320291" cy="124908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77C3D2C5-F92B-D7F4-F716-9125B4ED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584695"/>
            <a:ext cx="5041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1882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SALVAR O MELHOR MODELO PARA USO NA PRÁTICA</a:t>
            </a:r>
          </a:p>
          <a:p>
            <a:endParaRPr lang="pt-BR" b="1" dirty="0"/>
          </a:p>
          <a:p>
            <a:r>
              <a:rPr lang="pt-BR" b="1" dirty="0"/>
              <a:t>###SALVAR O MODELO</a:t>
            </a:r>
          </a:p>
          <a:p>
            <a:r>
              <a:rPr lang="pt-BR" dirty="0" err="1"/>
              <a:t>getwd</a:t>
            </a:r>
            <a:r>
              <a:rPr lang="pt-BR" dirty="0"/>
              <a:t>()</a:t>
            </a:r>
          </a:p>
          <a:p>
            <a:r>
              <a:rPr lang="pt-BR" dirty="0" err="1"/>
              <a:t>saveRDS</a:t>
            </a:r>
            <a:r>
              <a:rPr lang="pt-BR" dirty="0"/>
              <a:t>(melhor_modelo_</a:t>
            </a:r>
            <a:r>
              <a:rPr lang="pt-BR" dirty="0" err="1"/>
              <a:t>knn</a:t>
            </a:r>
            <a:r>
              <a:rPr lang="pt-BR" dirty="0"/>
              <a:t>,"Material 03 - 2 - </a:t>
            </a:r>
            <a:r>
              <a:rPr lang="pt-BR" dirty="0" err="1"/>
              <a:t>Cancer</a:t>
            </a:r>
            <a:r>
              <a:rPr lang="pt-BR" dirty="0"/>
              <a:t> de Mama - </a:t>
            </a:r>
            <a:r>
              <a:rPr lang="pt-BR" dirty="0" err="1"/>
              <a:t>R</a:t>
            </a:r>
            <a:r>
              <a:rPr lang="pt-BR" dirty="0"/>
              <a:t> - Melhor </a:t>
            </a:r>
            <a:r>
              <a:rPr lang="pt-BR" dirty="0" err="1"/>
              <a:t>Modelo.rds</a:t>
            </a:r>
            <a:r>
              <a:rPr lang="pt-BR" dirty="0"/>
              <a:t>")</a:t>
            </a:r>
          </a:p>
          <a:p>
            <a:endParaRPr lang="pt-BR" dirty="0"/>
          </a:p>
          <a:p>
            <a:r>
              <a:rPr lang="pt-BR" b="1" dirty="0"/>
              <a:t>### LER E APLICAR O MODELO</a:t>
            </a:r>
          </a:p>
          <a:p>
            <a:r>
              <a:rPr lang="pt-BR" dirty="0" err="1"/>
              <a:t>modelo_lido</a:t>
            </a:r>
            <a:r>
              <a:rPr lang="pt-BR" dirty="0"/>
              <a:t> &lt;- </a:t>
            </a:r>
            <a:r>
              <a:rPr lang="pt-BR" dirty="0" err="1"/>
              <a:t>readRDS</a:t>
            </a:r>
            <a:r>
              <a:rPr lang="pt-BR" dirty="0"/>
              <a:t>("./Material 03 - 2 - </a:t>
            </a:r>
            <a:r>
              <a:rPr lang="pt-BR" dirty="0" err="1"/>
              <a:t>Cancer</a:t>
            </a:r>
            <a:r>
              <a:rPr lang="pt-BR" dirty="0"/>
              <a:t> de Mama - </a:t>
            </a:r>
            <a:r>
              <a:rPr lang="pt-BR" dirty="0" err="1"/>
              <a:t>R</a:t>
            </a:r>
            <a:r>
              <a:rPr lang="pt-BR" dirty="0"/>
              <a:t> - Melhor </a:t>
            </a:r>
            <a:r>
              <a:rPr lang="pt-BR" dirty="0" err="1"/>
              <a:t>Modelo.rds</a:t>
            </a:r>
            <a:r>
              <a:rPr lang="pt-BR" dirty="0"/>
              <a:t>")</a:t>
            </a:r>
          </a:p>
          <a:p>
            <a:r>
              <a:rPr lang="pt-BR" dirty="0" err="1"/>
              <a:t>novas_predicoes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modelo_lido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novas_predicoes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teste$Class</a:t>
            </a:r>
            <a:r>
              <a:rPr lang="pt-BR" dirty="0"/>
              <a:t>))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983452F5-BC79-51E4-D3C5-868E45BAB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20" y="4840784"/>
            <a:ext cx="3111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caret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### Leitura dos dados</a:t>
            </a:r>
            <a:endParaRPr lang="pt-BR" dirty="0"/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03 - KNN/Material 03 - 2 – KNN - Praticas/Material 03 - 3 - Estimativa de Volume")</a:t>
            </a:r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03 - 3 - Estimativa de Volume - </a:t>
            </a:r>
            <a:r>
              <a:rPr lang="pt-BR" dirty="0" err="1"/>
              <a:t>Dados.csv</a:t>
            </a:r>
            <a:r>
              <a:rPr lang="pt-BR" dirty="0"/>
              <a:t>", header=</a:t>
            </a:r>
            <a:r>
              <a:rPr lang="pt-BR" dirty="0" err="1"/>
              <a:t>T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06F2A3-FB55-AE42-B659-3BE62E1D3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834" y="3284671"/>
            <a:ext cx="2387600" cy="2628900"/>
          </a:xfrm>
          <a:prstGeom prst="rect">
            <a:avLst/>
          </a:prstGeom>
        </p:spPr>
      </p:pic>
      <p:sp>
        <p:nvSpPr>
          <p:cNvPr id="14" name="CaixaDeTexto 2"/>
          <p:cNvSpPr txBox="1"/>
          <p:nvPr/>
        </p:nvSpPr>
        <p:spPr>
          <a:xfrm>
            <a:off x="634063" y="6357460"/>
            <a:ext cx="1058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err="1"/>
              <a:t>setwd</a:t>
            </a:r>
            <a:r>
              <a:rPr lang="pt-BR" sz="1100" dirty="0"/>
              <a:t>(" </a:t>
            </a:r>
            <a:r>
              <a:rPr lang="pt-BR" sz="1100" dirty="0" err="1"/>
              <a:t>D</a:t>
            </a:r>
            <a:r>
              <a:rPr lang="pt-BR" sz="1100" dirty="0"/>
              <a:t>:\\Dropbox\\Jaime\\AA-UFPR\\EspecializacaoIAA2022 \\Material 03 - KNN\\Material 03 - 2 – KNN – Praticas\\ Material 03 - 3 - Estimativa de Volume")</a:t>
            </a:r>
          </a:p>
        </p:txBody>
      </p:sp>
    </p:spTree>
    <p:extLst>
      <p:ext uri="{BB962C8B-B14F-4D97-AF65-F5344CB8AC3E}">
        <p14:creationId xmlns:p14="http://schemas.microsoft.com/office/powerpoint/2010/main" val="1009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arquivos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</a:t>
            </a:r>
            <a:r>
              <a:rPr lang="pt-BR" dirty="0" err="1"/>
              <a:t>dados$Volume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dirty="0"/>
              <a:t>=0.80, </a:t>
            </a:r>
            <a:r>
              <a:rPr lang="pt-BR" dirty="0" err="1"/>
              <a:t>list</a:t>
            </a:r>
            <a:r>
              <a:rPr lang="pt-BR" dirty="0"/>
              <a:t> = FALSE)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</a:t>
            </a:r>
            <a:r>
              <a:rPr lang="pt-BR" dirty="0"/>
              <a:t>,]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 Prepara um grid com os valores de </a:t>
            </a:r>
            <a:r>
              <a:rPr lang="pt-BR" b="1" dirty="0" err="1"/>
              <a:t>k</a:t>
            </a:r>
            <a:r>
              <a:rPr lang="pt-BR" b="1" dirty="0"/>
              <a:t> que serão usados </a:t>
            </a:r>
          </a:p>
          <a:p>
            <a:r>
              <a:rPr lang="pt-BR" dirty="0" err="1"/>
              <a:t>tuneGrid</a:t>
            </a:r>
            <a:r>
              <a:rPr lang="pt-BR" dirty="0"/>
              <a:t>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k</a:t>
            </a:r>
            <a:r>
              <a:rPr lang="pt-BR" dirty="0"/>
              <a:t> = </a:t>
            </a:r>
            <a:r>
              <a:rPr lang="pt-BR" dirty="0" err="1"/>
              <a:t>c</a:t>
            </a:r>
            <a:r>
              <a:rPr lang="pt-BR" dirty="0"/>
              <a:t>(1,3,5,7,9))</a:t>
            </a:r>
          </a:p>
          <a:p>
            <a:endParaRPr lang="pt-BR" b="1" dirty="0"/>
          </a:p>
          <a:p>
            <a:r>
              <a:rPr lang="pt-BR" b="1" dirty="0"/>
              <a:t>### Executa o </a:t>
            </a:r>
            <a:r>
              <a:rPr lang="pt-BR" b="1" dirty="0" err="1"/>
              <a:t>Knn</a:t>
            </a:r>
            <a:r>
              <a:rPr lang="pt-BR" b="1" dirty="0"/>
              <a:t> com esse grid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knn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(Volume ~ ., data = treino, 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knn</a:t>
            </a:r>
            <a:r>
              <a:rPr lang="pt-BR" dirty="0"/>
              <a:t>",</a:t>
            </a:r>
          </a:p>
          <a:p>
            <a:r>
              <a:rPr lang="pt-BR" dirty="0"/>
              <a:t>	</a:t>
            </a:r>
            <a:r>
              <a:rPr lang="pt-BR" dirty="0" err="1"/>
              <a:t>tuneGrid</a:t>
            </a:r>
            <a:r>
              <a:rPr lang="pt-BR" dirty="0"/>
              <a:t>=</a:t>
            </a:r>
            <a:r>
              <a:rPr lang="pt-BR" dirty="0" err="1"/>
              <a:t>tuneGrid</a:t>
            </a:r>
            <a:r>
              <a:rPr lang="pt-BR" dirty="0"/>
              <a:t>)</a:t>
            </a:r>
          </a:p>
          <a:p>
            <a:r>
              <a:rPr lang="pt-BR" dirty="0" err="1"/>
              <a:t>knn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D45CBC-3C10-9D4B-8532-218EFCCAD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55" y="3977640"/>
            <a:ext cx="6096613" cy="275769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83DD859-DB73-6D4D-A8A9-3C5E55A81F76}"/>
              </a:ext>
            </a:extLst>
          </p:cNvPr>
          <p:cNvSpPr/>
          <p:nvPr/>
        </p:nvSpPr>
        <p:spPr>
          <a:xfrm>
            <a:off x="9448063" y="6456128"/>
            <a:ext cx="701777" cy="30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Aplica o modelo no arquivo de teste</a:t>
            </a:r>
          </a:p>
          <a:p>
            <a:r>
              <a:rPr lang="pt-BR" dirty="0" err="1"/>
              <a:t>predict.knn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knn</a:t>
            </a:r>
            <a:r>
              <a:rPr lang="pt-BR" dirty="0"/>
              <a:t>, teste)</a:t>
            </a:r>
          </a:p>
          <a:p>
            <a:endParaRPr lang="pt-BR" dirty="0"/>
          </a:p>
          <a:p>
            <a:r>
              <a:rPr lang="pt-BR" b="1" dirty="0"/>
              <a:t>### Mostra as métricas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Metrics</a:t>
            </a:r>
            <a:r>
              <a:rPr lang="pt-BR" dirty="0"/>
              <a:t>)</a:t>
            </a:r>
          </a:p>
          <a:p>
            <a:r>
              <a:rPr lang="pt-BR" dirty="0" err="1"/>
              <a:t>rmse</a:t>
            </a:r>
            <a:r>
              <a:rPr lang="pt-BR" dirty="0"/>
              <a:t>(</a:t>
            </a:r>
            <a:r>
              <a:rPr lang="pt-BR" dirty="0" err="1"/>
              <a:t>teste$Volume</a:t>
            </a:r>
            <a:r>
              <a:rPr lang="pt-BR" dirty="0"/>
              <a:t>, </a:t>
            </a:r>
            <a:r>
              <a:rPr lang="pt-BR" dirty="0" err="1"/>
              <a:t>predict.knn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 &lt;- </a:t>
            </a:r>
            <a:r>
              <a:rPr lang="pt-BR" dirty="0" err="1"/>
              <a:t>function</a:t>
            </a:r>
            <a:r>
              <a:rPr lang="pt-BR" dirty="0"/>
              <a:t>(predito, observado) {</a:t>
            </a:r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(1 - (sum((predito-observado)^2) / sum((predito-</a:t>
            </a:r>
            <a:r>
              <a:rPr lang="pt-BR" dirty="0" err="1"/>
              <a:t>mean</a:t>
            </a:r>
            <a:r>
              <a:rPr lang="pt-BR" dirty="0"/>
              <a:t>(observado))^2)))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r2(</a:t>
            </a:r>
            <a:r>
              <a:rPr lang="pt-BR" dirty="0" err="1"/>
              <a:t>predict.knn,teste$Volume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313789-F083-43E3-BC49-6C7246D7B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615976"/>
            <a:ext cx="1371600" cy="266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8E59F1-7A41-85CC-01ED-547B31409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9" y="5269119"/>
            <a:ext cx="1358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03 - 3 - Estimativa de Volume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predict.knn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knn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 err="1"/>
              <a:t>dados_novos_casos$Volume</a:t>
            </a:r>
            <a:r>
              <a:rPr lang="pt-BR" dirty="0"/>
              <a:t> &lt;- NULL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predict.knn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4786E4A-1A6E-4045-847B-1DFA85E69F7E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lIns="274320" tIns="91440" rIns="274320" bIns="1828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8C9CA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E10689-1CC5-CB40-B8C0-52DE68F3D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2807894"/>
            <a:ext cx="2730500" cy="12446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2620945" y="2807894"/>
            <a:ext cx="955315" cy="1257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2B9917EE-CE4C-1A06-AE06-661979FC6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5462468"/>
            <a:ext cx="3340100" cy="12573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2950493" y="5483160"/>
            <a:ext cx="1235367" cy="1181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4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3 – REGRESSÃO – Alunos do Ensino médio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Leitura dos dados</a:t>
            </a:r>
            <a:endParaRPr lang="pt-BR" dirty="0"/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03 - KNN/Material 03 - 2 – KNN - Praticas/Material 03 - 10 - </a:t>
            </a:r>
            <a:r>
              <a:rPr lang="pt-BR" dirty="0" err="1"/>
              <a:t>R</a:t>
            </a:r>
            <a:r>
              <a:rPr lang="pt-BR" dirty="0"/>
              <a:t> - Alunos")</a:t>
            </a:r>
          </a:p>
          <a:p>
            <a:endParaRPr lang="pt-BR" dirty="0"/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03 - 10 – Alunos - </a:t>
            </a:r>
            <a:r>
              <a:rPr lang="pt-BR" dirty="0" err="1"/>
              <a:t>Dados.csv</a:t>
            </a:r>
            <a:r>
              <a:rPr lang="pt-BR" dirty="0"/>
              <a:t>", header=</a:t>
            </a:r>
            <a:r>
              <a:rPr lang="pt-BR" dirty="0" err="1"/>
              <a:t>T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709B7F2-9007-4246-9B8B-E73460749A7F}"/>
              </a:ext>
            </a:extLst>
          </p:cNvPr>
          <p:cNvSpPr txBox="1"/>
          <p:nvPr/>
        </p:nvSpPr>
        <p:spPr>
          <a:xfrm>
            <a:off x="8684849" y="6457037"/>
            <a:ext cx="28480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setwd</a:t>
            </a:r>
            <a:r>
              <a:rPr lang="pt-BR" sz="1100" dirty="0"/>
              <a:t>("</a:t>
            </a:r>
            <a:r>
              <a:rPr lang="pt-BR" sz="1100" dirty="0" err="1"/>
              <a:t>D</a:t>
            </a:r>
            <a:r>
              <a:rPr lang="pt-BR" sz="1100" dirty="0"/>
              <a:t>:\\</a:t>
            </a:r>
            <a:r>
              <a:rPr lang="pt-BR" sz="1100" dirty="0" err="1"/>
              <a:t>Dropbox</a:t>
            </a:r>
            <a:r>
              <a:rPr lang="pt-BR" sz="1100" dirty="0"/>
              <a:t>\\Jaime\\AA-UFPR\\.... ")</a:t>
            </a:r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7C6E1E-BFF5-E147-A0D6-19892433B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7" y="3771792"/>
            <a:ext cx="11375971" cy="122029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D129608-042E-5B41-9874-F3EA6B6C7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32" y="5181797"/>
            <a:ext cx="9723863" cy="10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3 – REGRESSÃO – Alunos do Ensino médio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arquivos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(dados$G3, </a:t>
            </a:r>
            <a:r>
              <a:rPr lang="pt-BR" dirty="0" err="1"/>
              <a:t>p</a:t>
            </a:r>
            <a:r>
              <a:rPr lang="pt-BR" dirty="0"/>
              <a:t>=0.80, </a:t>
            </a:r>
            <a:r>
              <a:rPr lang="pt-BR" dirty="0" err="1"/>
              <a:t>list</a:t>
            </a:r>
            <a:r>
              <a:rPr lang="pt-BR" dirty="0"/>
              <a:t> = FALSE)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</a:t>
            </a:r>
            <a:r>
              <a:rPr lang="pt-BR" dirty="0"/>
              <a:t>,]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 Prepara um grid com os valores de </a:t>
            </a:r>
            <a:r>
              <a:rPr lang="pt-BR" b="1" dirty="0" err="1"/>
              <a:t>k</a:t>
            </a:r>
            <a:r>
              <a:rPr lang="pt-BR" b="1" dirty="0"/>
              <a:t> que serão usados </a:t>
            </a:r>
          </a:p>
          <a:p>
            <a:r>
              <a:rPr lang="pt-BR" dirty="0" err="1"/>
              <a:t>tuneGrid</a:t>
            </a:r>
            <a:r>
              <a:rPr lang="pt-BR" dirty="0"/>
              <a:t>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k</a:t>
            </a:r>
            <a:r>
              <a:rPr lang="pt-BR" dirty="0"/>
              <a:t> = </a:t>
            </a:r>
            <a:r>
              <a:rPr lang="pt-BR" dirty="0" err="1"/>
              <a:t>c</a:t>
            </a:r>
            <a:r>
              <a:rPr lang="pt-BR" dirty="0"/>
              <a:t>(1,3,5,7,9))</a:t>
            </a:r>
          </a:p>
          <a:p>
            <a:endParaRPr lang="pt-BR" b="1" dirty="0"/>
          </a:p>
          <a:p>
            <a:r>
              <a:rPr lang="pt-BR" b="1" dirty="0"/>
              <a:t>### Executa o </a:t>
            </a:r>
            <a:r>
              <a:rPr lang="pt-BR" b="1" dirty="0" err="1"/>
              <a:t>Knn</a:t>
            </a:r>
            <a:r>
              <a:rPr lang="pt-BR" b="1" dirty="0"/>
              <a:t> com esse grid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knn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(G3 ~ ., data = treino, 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knn</a:t>
            </a:r>
            <a:r>
              <a:rPr lang="pt-BR" dirty="0"/>
              <a:t>",</a:t>
            </a:r>
          </a:p>
          <a:p>
            <a:r>
              <a:rPr lang="pt-BR" dirty="0"/>
              <a:t>	</a:t>
            </a:r>
            <a:r>
              <a:rPr lang="pt-BR" dirty="0" err="1"/>
              <a:t>tuneGrid</a:t>
            </a:r>
            <a:r>
              <a:rPr lang="pt-BR" dirty="0"/>
              <a:t>=</a:t>
            </a:r>
            <a:r>
              <a:rPr lang="pt-BR" dirty="0" err="1"/>
              <a:t>tuneGrid</a:t>
            </a:r>
            <a:r>
              <a:rPr lang="pt-BR" dirty="0"/>
              <a:t>)</a:t>
            </a:r>
          </a:p>
          <a:p>
            <a:r>
              <a:rPr lang="pt-BR" dirty="0" err="1"/>
              <a:t>knn</a:t>
            </a:r>
            <a:endParaRPr lang="pt-BR" dirty="0"/>
          </a:p>
        </p:txBody>
      </p: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7910E6C0-1C3B-BFB0-43A3-EAB814527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47" y="3852108"/>
            <a:ext cx="6311900" cy="28448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83DD859-DB73-6D4D-A8A9-3C5E55A81F76}"/>
              </a:ext>
            </a:extLst>
          </p:cNvPr>
          <p:cNvSpPr/>
          <p:nvPr/>
        </p:nvSpPr>
        <p:spPr>
          <a:xfrm>
            <a:off x="9257806" y="6374280"/>
            <a:ext cx="701777" cy="341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3 – REGRESSÃO – Alunos do Ensino médio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Aplica o modelo no arquivo de teste</a:t>
            </a:r>
          </a:p>
          <a:p>
            <a:r>
              <a:rPr lang="pt-BR" dirty="0" err="1"/>
              <a:t>predict.knn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knn</a:t>
            </a:r>
            <a:r>
              <a:rPr lang="pt-BR" dirty="0"/>
              <a:t>, teste)</a:t>
            </a:r>
          </a:p>
          <a:p>
            <a:endParaRPr lang="pt-BR" dirty="0"/>
          </a:p>
          <a:p>
            <a:r>
              <a:rPr lang="pt-BR" b="1" dirty="0"/>
              <a:t>### Mostra as métricas</a:t>
            </a:r>
            <a:endParaRPr lang="pt-BR" dirty="0"/>
          </a:p>
          <a:p>
            <a:r>
              <a:rPr lang="pt-BR" dirty="0" err="1"/>
              <a:t>rmse</a:t>
            </a:r>
            <a:r>
              <a:rPr lang="pt-BR" dirty="0"/>
              <a:t>(teste$G3, </a:t>
            </a:r>
            <a:r>
              <a:rPr lang="pt-BR" dirty="0" err="1"/>
              <a:t>predict.knn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 &lt;- </a:t>
            </a:r>
            <a:r>
              <a:rPr lang="pt-BR" dirty="0" err="1"/>
              <a:t>function</a:t>
            </a:r>
            <a:r>
              <a:rPr lang="pt-BR" dirty="0"/>
              <a:t>(predito, observado) {</a:t>
            </a:r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(1 - (sum((predito-observado)^2) / sum((predito-</a:t>
            </a:r>
            <a:r>
              <a:rPr lang="pt-BR" dirty="0" err="1"/>
              <a:t>mean</a:t>
            </a:r>
            <a:r>
              <a:rPr lang="pt-BR" dirty="0"/>
              <a:t>(observado))^2)))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r2(predict.knn,teste$G3)</a:t>
            </a:r>
          </a:p>
          <a:p>
            <a:endParaRPr lang="pt-BR" dirty="0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2E53D816-98A8-8951-2C40-3EAB2B093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309822"/>
            <a:ext cx="1206500" cy="330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CE7AED-0A1D-8211-D8D2-04862B407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4910212"/>
            <a:ext cx="1308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03 - 10 – Alunos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predict.knn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knn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/>
              <a:t>dados_novos_casos$G3 &lt;- NULL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predict.knn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4786E4A-1A6E-4045-847B-1DFA85E69F7E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lIns="274320" tIns="91440" rIns="274320" bIns="1828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8C9CA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3 – REGRESSÃO – Alunos do Ensino médio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0F06420-B32A-C141-A331-CCDA3168D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34" y="2560320"/>
            <a:ext cx="5816600" cy="12827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2717C5C-8C87-4142-A673-99CF8B815B7F}"/>
              </a:ext>
            </a:extLst>
          </p:cNvPr>
          <p:cNvSpPr/>
          <p:nvPr/>
        </p:nvSpPr>
        <p:spPr>
          <a:xfrm>
            <a:off x="8711280" y="2594289"/>
            <a:ext cx="503654" cy="1282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B7166DE8-E0EA-D81D-2472-236BDB72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34" y="5242657"/>
            <a:ext cx="6642100" cy="11938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8805067" y="5276627"/>
            <a:ext cx="1235367" cy="1181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Íris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Pacotes necessários: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endParaRPr lang="pt-BR" dirty="0"/>
          </a:p>
          <a:p>
            <a:r>
              <a:rPr lang="pt-BR" b="1" dirty="0"/>
              <a:t>### Leitura dos dados</a:t>
            </a:r>
          </a:p>
          <a:p>
            <a:r>
              <a:rPr lang="pt-BR" dirty="0"/>
              <a:t>data(</a:t>
            </a:r>
            <a:r>
              <a:rPr lang="pt-BR" dirty="0" err="1"/>
              <a:t>iris</a:t>
            </a:r>
            <a:r>
              <a:rPr lang="pt-BR" dirty="0"/>
              <a:t>)</a:t>
            </a:r>
          </a:p>
          <a:p>
            <a:r>
              <a:rPr lang="pt-BR" dirty="0"/>
              <a:t>dados &lt;- </a:t>
            </a:r>
            <a:r>
              <a:rPr lang="pt-BR" dirty="0" err="1"/>
              <a:t>iris</a:t>
            </a:r>
            <a:endParaRPr lang="pt-BR" dirty="0"/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DE8027-9C34-584D-8871-9F83856E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87" y="4421262"/>
            <a:ext cx="6654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Pacotes necessários: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27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Leitura dos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03 - KNN/Material 03 - 2 – KNN - Praticas/Material 03 - 11 - </a:t>
            </a:r>
            <a:r>
              <a:rPr lang="pt-BR" dirty="0" err="1"/>
              <a:t>R</a:t>
            </a:r>
            <a:r>
              <a:rPr lang="pt-BR" dirty="0"/>
              <a:t> - Banco")</a:t>
            </a:r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03 - 11 – Banco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6E4675-67CC-FE4F-A778-049AAE70A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47" y="3412486"/>
            <a:ext cx="6601422" cy="264262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DF09FB-8B71-BE42-AE8C-A174543B51D8}"/>
              </a:ext>
            </a:extLst>
          </p:cNvPr>
          <p:cNvSpPr txBox="1"/>
          <p:nvPr/>
        </p:nvSpPr>
        <p:spPr>
          <a:xfrm>
            <a:off x="8684849" y="6457037"/>
            <a:ext cx="28480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setwd</a:t>
            </a:r>
            <a:r>
              <a:rPr lang="pt-BR" sz="1100" dirty="0"/>
              <a:t>("</a:t>
            </a:r>
            <a:r>
              <a:rPr lang="pt-BR" sz="1100" dirty="0" err="1"/>
              <a:t>D</a:t>
            </a:r>
            <a:r>
              <a:rPr lang="pt-BR" sz="1100" dirty="0"/>
              <a:t>:\\</a:t>
            </a:r>
            <a:r>
              <a:rPr lang="pt-BR" sz="1100" dirty="0" err="1"/>
              <a:t>Dropbox</a:t>
            </a:r>
            <a:r>
              <a:rPr lang="pt-BR" sz="1100" dirty="0"/>
              <a:t>\\Jaime\\AA-UFPR\\.... ")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3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um arquivo com treino com 80% e teste com 20% das linhas de forma randomizada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ran</a:t>
            </a:r>
            <a:r>
              <a:rPr lang="pt-BR" dirty="0"/>
              <a:t> &lt;- </a:t>
            </a:r>
            <a:r>
              <a:rPr lang="pt-BR" dirty="0" err="1"/>
              <a:t>sample</a:t>
            </a:r>
            <a:r>
              <a:rPr lang="pt-BR" dirty="0"/>
              <a:t>(1:nrow(dados), 0.8 * </a:t>
            </a:r>
            <a:r>
              <a:rPr lang="pt-BR" dirty="0" err="1"/>
              <a:t>nrow</a:t>
            </a:r>
            <a:r>
              <a:rPr lang="pt-BR" dirty="0"/>
              <a:t>(dados))</a:t>
            </a:r>
          </a:p>
          <a:p>
            <a:r>
              <a:rPr lang="pt-BR" dirty="0"/>
              <a:t>treino &lt;- dados[</a:t>
            </a:r>
            <a:r>
              <a:rPr lang="pt-BR" dirty="0" err="1"/>
              <a:t>ran</a:t>
            </a:r>
            <a:r>
              <a:rPr lang="pt-BR" dirty="0"/>
              <a:t>,] </a:t>
            </a:r>
          </a:p>
          <a:p>
            <a:r>
              <a:rPr lang="pt-BR" dirty="0"/>
              <a:t>teste &lt;- dados[-</a:t>
            </a:r>
            <a:r>
              <a:rPr lang="pt-BR" dirty="0" err="1"/>
              <a:t>ran</a:t>
            </a:r>
            <a:r>
              <a:rPr lang="pt-BR" dirty="0"/>
              <a:t>,] </a:t>
            </a:r>
          </a:p>
          <a:p>
            <a:endParaRPr lang="pt-BR" dirty="0"/>
          </a:p>
          <a:p>
            <a:r>
              <a:rPr lang="pt-BR" b="1" dirty="0"/>
              <a:t>### Faz um grid com valores para </a:t>
            </a:r>
            <a:r>
              <a:rPr lang="pt-BR" b="1" dirty="0" err="1"/>
              <a:t>K</a:t>
            </a:r>
            <a:r>
              <a:rPr lang="pt-BR" b="1" dirty="0"/>
              <a:t> e Executa o KNN</a:t>
            </a:r>
          </a:p>
          <a:p>
            <a:r>
              <a:rPr lang="pt-BR" dirty="0" err="1"/>
              <a:t>tuneGrid</a:t>
            </a:r>
            <a:r>
              <a:rPr lang="pt-BR" dirty="0"/>
              <a:t>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k</a:t>
            </a:r>
            <a:r>
              <a:rPr lang="pt-BR" dirty="0"/>
              <a:t> = </a:t>
            </a:r>
            <a:r>
              <a:rPr lang="pt-BR" dirty="0" err="1"/>
              <a:t>c</a:t>
            </a:r>
            <a:r>
              <a:rPr lang="pt-BR" dirty="0"/>
              <a:t>(1,3,5,7,9))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knn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y</a:t>
            </a:r>
            <a:r>
              <a:rPr lang="pt-BR" dirty="0"/>
              <a:t> ~ ., data = treino, 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knn</a:t>
            </a:r>
            <a:r>
              <a:rPr lang="pt-BR" dirty="0"/>
              <a:t>",</a:t>
            </a:r>
            <a:r>
              <a:rPr lang="pt-BR" dirty="0" err="1"/>
              <a:t>tuneGrid</a:t>
            </a:r>
            <a:r>
              <a:rPr lang="pt-BR" dirty="0"/>
              <a:t>=</a:t>
            </a:r>
            <a:r>
              <a:rPr lang="pt-BR" dirty="0" err="1"/>
              <a:t>tuneGrid</a:t>
            </a:r>
            <a:r>
              <a:rPr lang="pt-BR" dirty="0"/>
              <a:t>)</a:t>
            </a:r>
          </a:p>
          <a:p>
            <a:r>
              <a:rPr lang="pt-BR" dirty="0" err="1"/>
              <a:t>knn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860095-FB1D-174C-BF80-89122D98B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87" y="2337698"/>
            <a:ext cx="4203700" cy="19558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A8E10CE-98E7-CD4E-9DE6-F1ED1561BC31}"/>
              </a:ext>
            </a:extLst>
          </p:cNvPr>
          <p:cNvSpPr/>
          <p:nvPr/>
        </p:nvSpPr>
        <p:spPr>
          <a:xfrm>
            <a:off x="10479728" y="3987525"/>
            <a:ext cx="854619" cy="305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Faz a predição e mostra a matriz de confusão</a:t>
            </a:r>
          </a:p>
          <a:p>
            <a:r>
              <a:rPr lang="pt-BR" dirty="0" err="1"/>
              <a:t>predict.knn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knn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predict.knn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teste$y</a:t>
            </a:r>
            <a:r>
              <a:rPr lang="pt-BR" dirty="0"/>
              <a:t>))</a:t>
            </a:r>
          </a:p>
        </p:txBody>
      </p:sp>
      <p:pic>
        <p:nvPicPr>
          <p:cNvPr id="4" name="Imagem 3" descr="Tabela&#10;&#10;Descrição gerada automaticamente com confiança baixa">
            <a:extLst>
              <a:ext uri="{FF2B5EF4-FFF2-40B4-BE49-F238E27FC236}">
                <a16:creationId xmlns:a16="http://schemas.microsoft.com/office/drawing/2014/main" id="{5FB15AE9-C1A9-FFF7-A94A-53C59063D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178906"/>
            <a:ext cx="3073400" cy="17526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44FA917-2101-964B-B239-EE164B616643}"/>
              </a:ext>
            </a:extLst>
          </p:cNvPr>
          <p:cNvSpPr/>
          <p:nvPr/>
        </p:nvSpPr>
        <p:spPr>
          <a:xfrm>
            <a:off x="2098723" y="4686864"/>
            <a:ext cx="1943100" cy="305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03 - 11 – Banco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predict.knn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knn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 err="1"/>
              <a:t>dados_novos_casos$y</a:t>
            </a:r>
            <a:r>
              <a:rPr lang="pt-BR" dirty="0"/>
              <a:t> &lt;- NULL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predict.knn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314F92-03BD-D445-B215-7173C54A5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52" y="2457539"/>
            <a:ext cx="7962900" cy="12319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10931978" y="2446109"/>
            <a:ext cx="600892" cy="124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6CB57A-F270-9346-88C6-83547677F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96" y="4895108"/>
            <a:ext cx="8636000" cy="12192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10022164" y="4883678"/>
            <a:ext cx="1043832" cy="124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5436220"/>
          </a:xfrm>
        </p:spPr>
        <p:txBody>
          <a:bodyPr>
            <a:normAutofit/>
          </a:bodyPr>
          <a:lstStyle/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r>
              <a:rPr lang="pt-BR" sz="2800" b="1" dirty="0">
                <a:solidFill>
                  <a:srgbClr val="FF0000"/>
                </a:solidFill>
              </a:rPr>
              <a:t>Bora trabalhar:</a:t>
            </a: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marL="514350" indent="-514350" algn="l">
              <a:buAutoNum type="arabicParenR"/>
            </a:pPr>
            <a:r>
              <a:rPr lang="pt-BR" sz="2800" b="1" dirty="0">
                <a:solidFill>
                  <a:srgbClr val="FF0000"/>
                </a:solidFill>
              </a:rPr>
              <a:t>Montar um arquivo .</a:t>
            </a:r>
            <a:r>
              <a:rPr lang="pt-BR" sz="2800" b="1" dirty="0" err="1">
                <a:solidFill>
                  <a:srgbClr val="FF0000"/>
                </a:solidFill>
              </a:rPr>
              <a:t>csv</a:t>
            </a:r>
            <a:r>
              <a:rPr lang="pt-BR" sz="2800" b="1" dirty="0">
                <a:solidFill>
                  <a:srgbClr val="FF0000"/>
                </a:solidFill>
              </a:rPr>
              <a:t> do exemplo do Agricultor/Piloto/Motorista, treinar um modelo usando KNN e fazer a </a:t>
            </a:r>
            <a:r>
              <a:rPr lang="pt-BR" sz="2800" b="1">
                <a:solidFill>
                  <a:srgbClr val="FF0000"/>
                </a:solidFill>
              </a:rPr>
              <a:t>predição de </a:t>
            </a:r>
            <a:r>
              <a:rPr lang="pt-BR" sz="2800" b="1" dirty="0">
                <a:solidFill>
                  <a:srgbClr val="FF0000"/>
                </a:solidFill>
              </a:rPr>
              <a:t>casos desconhecidos.</a:t>
            </a:r>
          </a:p>
          <a:p>
            <a:pPr algn="l"/>
            <a:r>
              <a:rPr lang="pt-BR" sz="2800" b="1" dirty="0">
                <a:solidFill>
                  <a:srgbClr val="FF0000"/>
                </a:solidFill>
              </a:rPr>
              <a:t>	</a:t>
            </a:r>
            <a:r>
              <a:rPr lang="pt-BR" sz="2800" b="1" dirty="0" err="1">
                <a:solidFill>
                  <a:srgbClr val="FF0000"/>
                </a:solidFill>
              </a:rPr>
              <a:t>Obs</a:t>
            </a:r>
            <a:r>
              <a:rPr lang="pt-BR" sz="2800" b="1" dirty="0">
                <a:solidFill>
                  <a:srgbClr val="FF0000"/>
                </a:solidFill>
              </a:rPr>
              <a:t>: Triplicar a quantidade de exemplos que está no </a:t>
            </a:r>
            <a:r>
              <a:rPr lang="pt-BR" sz="2800" b="1" dirty="0" err="1">
                <a:solidFill>
                  <a:srgbClr val="FF0000"/>
                </a:solidFill>
              </a:rPr>
              <a:t>ppt</a:t>
            </a:r>
            <a:endParaRPr lang="pt-BR" sz="2800" b="1" dirty="0">
              <a:solidFill>
                <a:srgbClr val="FF0000"/>
              </a:solidFill>
            </a:endParaRPr>
          </a:p>
          <a:p>
            <a:pPr marL="514350" indent="-514350" algn="l">
              <a:buAutoNum type="arabicParenR"/>
            </a:pPr>
            <a:endParaRPr lang="pt-BR" sz="2800" b="1" dirty="0">
              <a:solidFill>
                <a:srgbClr val="FF0000"/>
              </a:solidFill>
            </a:endParaRPr>
          </a:p>
          <a:p>
            <a:pPr marL="514350" indent="-514350" algn="l">
              <a:buAutoNum type="arabicParenR"/>
            </a:pPr>
            <a:r>
              <a:rPr lang="pt-BR" sz="2800" b="1" dirty="0">
                <a:solidFill>
                  <a:srgbClr val="FF0000"/>
                </a:solidFill>
              </a:rPr>
              <a:t>Fazer o Trabalho Final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Íris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um arquivo com 80% das linhas para treino e 20% para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ran</a:t>
            </a:r>
            <a:r>
              <a:rPr lang="pt-BR" dirty="0"/>
              <a:t> &lt;- </a:t>
            </a:r>
            <a:r>
              <a:rPr lang="pt-BR" dirty="0" err="1"/>
              <a:t>sample</a:t>
            </a:r>
            <a:r>
              <a:rPr lang="pt-BR" dirty="0"/>
              <a:t>(1:nrow(dados), 0.8 * </a:t>
            </a:r>
            <a:r>
              <a:rPr lang="pt-BR" dirty="0" err="1"/>
              <a:t>nrow</a:t>
            </a:r>
            <a:r>
              <a:rPr lang="pt-BR" dirty="0"/>
              <a:t>(dados))</a:t>
            </a:r>
          </a:p>
          <a:p>
            <a:r>
              <a:rPr lang="pt-BR" dirty="0"/>
              <a:t>treino &lt;- dados[</a:t>
            </a:r>
            <a:r>
              <a:rPr lang="pt-BR" dirty="0" err="1"/>
              <a:t>ran</a:t>
            </a:r>
            <a:r>
              <a:rPr lang="pt-BR" dirty="0"/>
              <a:t>,] </a:t>
            </a:r>
          </a:p>
          <a:p>
            <a:r>
              <a:rPr lang="pt-BR" dirty="0"/>
              <a:t>teste &lt;- dados[-</a:t>
            </a:r>
            <a:r>
              <a:rPr lang="pt-BR" dirty="0" err="1"/>
              <a:t>ran</a:t>
            </a:r>
            <a:r>
              <a:rPr lang="pt-BR" dirty="0"/>
              <a:t>,] </a:t>
            </a:r>
          </a:p>
          <a:p>
            <a:endParaRPr lang="pt-BR" dirty="0"/>
          </a:p>
          <a:p>
            <a:r>
              <a:rPr lang="pt-BR" b="1" dirty="0"/>
              <a:t>### Cria um grid com vários valores para </a:t>
            </a:r>
            <a:r>
              <a:rPr lang="pt-BR" b="1" dirty="0" err="1"/>
              <a:t>K</a:t>
            </a:r>
            <a:r>
              <a:rPr lang="pt-BR" b="1" dirty="0"/>
              <a:t> e faz o treinamento</a:t>
            </a:r>
            <a:endParaRPr lang="pt-BR" dirty="0"/>
          </a:p>
          <a:p>
            <a:r>
              <a:rPr lang="pt-BR" dirty="0" err="1"/>
              <a:t>tuneGrid</a:t>
            </a:r>
            <a:r>
              <a:rPr lang="pt-BR" dirty="0"/>
              <a:t>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k</a:t>
            </a:r>
            <a:r>
              <a:rPr lang="pt-BR" dirty="0"/>
              <a:t> = </a:t>
            </a:r>
            <a:r>
              <a:rPr lang="pt-BR" dirty="0" err="1"/>
              <a:t>c</a:t>
            </a:r>
            <a:r>
              <a:rPr lang="pt-BR" dirty="0"/>
              <a:t>(1,3,5,7,9))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knn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Species</a:t>
            </a:r>
            <a:r>
              <a:rPr lang="pt-BR" dirty="0"/>
              <a:t> ~ ., data = treino, 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b="1" dirty="0" err="1">
                <a:solidFill>
                  <a:srgbClr val="FF0000"/>
                </a:solidFill>
              </a:rPr>
              <a:t>knn</a:t>
            </a:r>
            <a:r>
              <a:rPr lang="pt-BR" dirty="0"/>
              <a:t>",</a:t>
            </a:r>
            <a:r>
              <a:rPr lang="pt-BR" dirty="0" err="1"/>
              <a:t>tuneGrid</a:t>
            </a:r>
            <a:r>
              <a:rPr lang="pt-BR" dirty="0"/>
              <a:t>=</a:t>
            </a:r>
            <a:r>
              <a:rPr lang="pt-BR" dirty="0" err="1"/>
              <a:t>tuneGrid</a:t>
            </a:r>
            <a:r>
              <a:rPr lang="pt-BR" dirty="0"/>
              <a:t>)</a:t>
            </a:r>
          </a:p>
          <a:p>
            <a:r>
              <a:rPr lang="pt-BR" dirty="0" err="1"/>
              <a:t>knn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6B1EAB-BF74-7743-967A-CA3234B56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06" y="4918183"/>
            <a:ext cx="4127556" cy="179150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CE0C91E3-BD39-BF4B-9D54-14DAFE3EBED0}"/>
              </a:ext>
            </a:extLst>
          </p:cNvPr>
          <p:cNvSpPr/>
          <p:nvPr/>
        </p:nvSpPr>
        <p:spPr>
          <a:xfrm>
            <a:off x="10106751" y="6403711"/>
            <a:ext cx="854619" cy="305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Íris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Faz a predição e mostra a matriz de confusão</a:t>
            </a:r>
            <a:endParaRPr lang="pt-BR" dirty="0"/>
          </a:p>
          <a:p>
            <a:r>
              <a:rPr lang="pt-BR" dirty="0" err="1"/>
              <a:t>predict.knn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knn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predict.knn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teste$Species</a:t>
            </a:r>
            <a:r>
              <a:rPr lang="pt-BR" dirty="0"/>
              <a:t>))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47AD2-0175-AB44-A04C-B3A2D606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915820"/>
            <a:ext cx="5052060" cy="3638274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963DC81-6D85-7C4A-9F3A-1EB0B81C2678}"/>
              </a:ext>
            </a:extLst>
          </p:cNvPr>
          <p:cNvSpPr/>
          <p:nvPr/>
        </p:nvSpPr>
        <p:spPr>
          <a:xfrm>
            <a:off x="1623937" y="4037642"/>
            <a:ext cx="1943100" cy="305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5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– Câncer de Mama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Pacotes necessários: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2391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–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Leitura dos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03 - KNN/Material 03 - 2 – KNN - Praticas/Material 03 - 2 - </a:t>
            </a:r>
            <a:r>
              <a:rPr lang="pt-BR" dirty="0" err="1"/>
              <a:t>Cancer</a:t>
            </a:r>
            <a:r>
              <a:rPr lang="pt-BR" dirty="0"/>
              <a:t> de Mama")</a:t>
            </a:r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03 - 2 - </a:t>
            </a:r>
            <a:r>
              <a:rPr lang="pt-BR" dirty="0" err="1"/>
              <a:t>Cancer</a:t>
            </a:r>
            <a:r>
              <a:rPr lang="pt-BR" dirty="0"/>
              <a:t> de Mama - Dados - </a:t>
            </a:r>
            <a:r>
              <a:rPr lang="pt-BR" dirty="0" err="1"/>
              <a:t>R.csv</a:t>
            </a:r>
            <a:r>
              <a:rPr lang="pt-BR" dirty="0"/>
              <a:t>")</a:t>
            </a:r>
          </a:p>
          <a:p>
            <a:endParaRPr lang="pt-BR" dirty="0"/>
          </a:p>
          <a:p>
            <a:r>
              <a:rPr lang="pt-BR" b="1" dirty="0"/>
              <a:t>### Retira o atributo ID</a:t>
            </a:r>
          </a:p>
          <a:p>
            <a:r>
              <a:rPr lang="pt-BR" dirty="0" err="1"/>
              <a:t>dados$Id</a:t>
            </a:r>
            <a:r>
              <a:rPr lang="pt-BR" dirty="0"/>
              <a:t> &lt;- NULL</a:t>
            </a:r>
          </a:p>
          <a:p>
            <a:endParaRPr lang="pt-BR" dirty="0"/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1CCBDA-F476-BA4D-8CAA-04F12E7E9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436983"/>
            <a:ext cx="10961370" cy="1846251"/>
          </a:xfrm>
          <a:prstGeom prst="rect">
            <a:avLst/>
          </a:prstGeom>
        </p:spPr>
      </p:pic>
      <p:sp>
        <p:nvSpPr>
          <p:cNvPr id="14" name="CaixaDeTexto 2"/>
          <p:cNvSpPr txBox="1"/>
          <p:nvPr/>
        </p:nvSpPr>
        <p:spPr>
          <a:xfrm>
            <a:off x="634063" y="6357460"/>
            <a:ext cx="1058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err="1"/>
              <a:t>setwd</a:t>
            </a:r>
            <a:r>
              <a:rPr lang="pt-BR" sz="1100" dirty="0"/>
              <a:t>("D:\\Dropbox\\Jaime\\AA-UFPR\\EspecializacaoIAA2022\\Material 03 - KNN\\Material 03 - 2 – KNN – Praticas\\Material 03 - 2 - </a:t>
            </a:r>
            <a:r>
              <a:rPr lang="pt-BR" sz="1100" dirty="0" err="1"/>
              <a:t>Cancer</a:t>
            </a:r>
            <a:r>
              <a:rPr lang="pt-BR" sz="1100" dirty="0"/>
              <a:t> de Mama")</a:t>
            </a:r>
          </a:p>
        </p:txBody>
      </p:sp>
    </p:spTree>
    <p:extLst>
      <p:ext uri="{BB962C8B-B14F-4D97-AF65-F5344CB8AC3E}">
        <p14:creationId xmlns:p14="http://schemas.microsoft.com/office/powerpoint/2010/main" val="37706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–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um arquivo com treino com 80% e teste com 20% das linhas de forma randomizada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ran</a:t>
            </a:r>
            <a:r>
              <a:rPr lang="pt-BR" dirty="0"/>
              <a:t> &lt;- </a:t>
            </a:r>
            <a:r>
              <a:rPr lang="pt-BR" dirty="0" err="1"/>
              <a:t>sample</a:t>
            </a:r>
            <a:r>
              <a:rPr lang="pt-BR" dirty="0"/>
              <a:t>(1:nrow(dados), 0.8 * </a:t>
            </a:r>
            <a:r>
              <a:rPr lang="pt-BR" dirty="0" err="1"/>
              <a:t>nrow</a:t>
            </a:r>
            <a:r>
              <a:rPr lang="pt-BR" dirty="0"/>
              <a:t>(dados))</a:t>
            </a:r>
          </a:p>
          <a:p>
            <a:r>
              <a:rPr lang="pt-BR" dirty="0"/>
              <a:t>treino &lt;- dados[</a:t>
            </a:r>
            <a:r>
              <a:rPr lang="pt-BR" dirty="0" err="1"/>
              <a:t>ran</a:t>
            </a:r>
            <a:r>
              <a:rPr lang="pt-BR" dirty="0"/>
              <a:t>,] </a:t>
            </a:r>
          </a:p>
          <a:p>
            <a:r>
              <a:rPr lang="pt-BR" dirty="0"/>
              <a:t>teste &lt;- dados[-</a:t>
            </a:r>
            <a:r>
              <a:rPr lang="pt-BR" dirty="0" err="1"/>
              <a:t>ran</a:t>
            </a:r>
            <a:r>
              <a:rPr lang="pt-BR" dirty="0"/>
              <a:t>,] </a:t>
            </a:r>
          </a:p>
          <a:p>
            <a:endParaRPr lang="pt-BR" dirty="0"/>
          </a:p>
          <a:p>
            <a:r>
              <a:rPr lang="pt-BR" b="1" dirty="0"/>
              <a:t>### Faz um grid com valores para </a:t>
            </a:r>
            <a:r>
              <a:rPr lang="pt-BR" b="1" dirty="0" err="1"/>
              <a:t>K</a:t>
            </a:r>
            <a:r>
              <a:rPr lang="pt-BR" b="1" dirty="0"/>
              <a:t> e Executa o KNN</a:t>
            </a:r>
          </a:p>
          <a:p>
            <a:r>
              <a:rPr lang="pt-BR" dirty="0" err="1"/>
              <a:t>tuneGrid</a:t>
            </a:r>
            <a:r>
              <a:rPr lang="pt-BR" dirty="0"/>
              <a:t>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k</a:t>
            </a:r>
            <a:r>
              <a:rPr lang="pt-BR" dirty="0"/>
              <a:t> = </a:t>
            </a:r>
            <a:r>
              <a:rPr lang="pt-BR" dirty="0" err="1"/>
              <a:t>c</a:t>
            </a:r>
            <a:r>
              <a:rPr lang="pt-BR" dirty="0"/>
              <a:t>(1,3,5,7,9))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knn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 ~ ., data = treino, 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knn</a:t>
            </a:r>
            <a:r>
              <a:rPr lang="pt-BR" dirty="0"/>
              <a:t>",</a:t>
            </a:r>
            <a:r>
              <a:rPr lang="pt-BR" dirty="0" err="1"/>
              <a:t>tuneGrid</a:t>
            </a:r>
            <a:r>
              <a:rPr lang="pt-BR" dirty="0"/>
              <a:t>=</a:t>
            </a:r>
            <a:r>
              <a:rPr lang="pt-BR" dirty="0" err="1"/>
              <a:t>tuneGrid</a:t>
            </a:r>
            <a:r>
              <a:rPr lang="pt-BR" dirty="0"/>
              <a:t>)</a:t>
            </a:r>
          </a:p>
          <a:p>
            <a:r>
              <a:rPr lang="pt-BR" dirty="0" err="1"/>
              <a:t>knn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3B2E0C-B5E0-DA43-812A-ADE1C547D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4" y="2155490"/>
            <a:ext cx="5814117" cy="249652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A8E10CE-98E7-CD4E-9DE6-F1ED1561BC31}"/>
              </a:ext>
            </a:extLst>
          </p:cNvPr>
          <p:cNvSpPr/>
          <p:nvPr/>
        </p:nvSpPr>
        <p:spPr>
          <a:xfrm>
            <a:off x="9272361" y="4407368"/>
            <a:ext cx="854619" cy="305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64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–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Faz a predição e mostra a matriz de confusão</a:t>
            </a:r>
          </a:p>
          <a:p>
            <a:r>
              <a:rPr lang="pt-BR" dirty="0" err="1"/>
              <a:t>predict.knn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knn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predict.knn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teste$Class</a:t>
            </a:r>
            <a:r>
              <a:rPr lang="pt-BR" dirty="0"/>
              <a:t>))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B2C866-C11E-A64B-8609-F20EF403F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954147"/>
            <a:ext cx="3937000" cy="32639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44FA917-2101-964B-B239-EE164B616643}"/>
              </a:ext>
            </a:extLst>
          </p:cNvPr>
          <p:cNvSpPr/>
          <p:nvPr/>
        </p:nvSpPr>
        <p:spPr>
          <a:xfrm>
            <a:off x="2000251" y="3745516"/>
            <a:ext cx="1943100" cy="305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2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KNN – </a:t>
            </a:r>
            <a:r>
              <a:rPr lang="pt-BR" dirty="0" err="1">
                <a:solidFill>
                  <a:schemeClr val="bg1"/>
                </a:solidFill>
              </a:rPr>
              <a:t>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Nearest Neighbors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– Câncer de Mama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03 - 2 - </a:t>
            </a:r>
            <a:r>
              <a:rPr lang="pt-BR" dirty="0" err="1"/>
              <a:t>Cancer</a:t>
            </a:r>
            <a:r>
              <a:rPr lang="pt-BR" dirty="0"/>
              <a:t> de Mama - Dados - </a:t>
            </a:r>
            <a:r>
              <a:rPr lang="pt-BR" dirty="0" err="1"/>
              <a:t>R</a:t>
            </a:r>
            <a:r>
              <a:rPr lang="pt-BR" dirty="0"/>
              <a:t>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dados_novos_casos$Id</a:t>
            </a:r>
            <a:r>
              <a:rPr lang="pt-BR" dirty="0"/>
              <a:t> &lt;- NULL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predict.knn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knn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predict.knn</a:t>
            </a:r>
            <a:r>
              <a:rPr lang="pt-BR" dirty="0"/>
              <a:t>)</a:t>
            </a:r>
          </a:p>
          <a:p>
            <a:r>
              <a:rPr lang="pt-BR" dirty="0" err="1"/>
              <a:t>resultado$Class</a:t>
            </a:r>
            <a:r>
              <a:rPr lang="pt-BR" dirty="0"/>
              <a:t> &lt;- NULL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1078A5-4A22-3248-B701-5F0C37D0D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023817"/>
            <a:ext cx="8820150" cy="90093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8996252" y="2973507"/>
            <a:ext cx="669658" cy="96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90D683-AFFF-9940-9F73-015C987EF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5" y="5290141"/>
            <a:ext cx="8833545" cy="955703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8996252" y="5256656"/>
            <a:ext cx="669658" cy="112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F228A0-3FCB-402F-9402-38139EC8A0D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30246</TotalTime>
  <Words>2434</Words>
  <Application>Microsoft Macintosh PowerPoint</Application>
  <PresentationFormat>Widescreen</PresentationFormat>
  <Paragraphs>329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  <vt:lpstr>KNN – k Nearest Neighbors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565</cp:revision>
  <cp:lastPrinted>2020-08-12T12:12:42Z</cp:lastPrinted>
  <dcterms:created xsi:type="dcterms:W3CDTF">2016-10-08T20:49:45Z</dcterms:created>
  <dcterms:modified xsi:type="dcterms:W3CDTF">2022-08-09T18:06:37Z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