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9" r:id="rId5"/>
    <p:sldId id="352" r:id="rId6"/>
    <p:sldId id="359" r:id="rId7"/>
    <p:sldId id="416" r:id="rId8"/>
    <p:sldId id="411" r:id="rId9"/>
    <p:sldId id="361" r:id="rId10"/>
    <p:sldId id="412" r:id="rId11"/>
    <p:sldId id="360" r:id="rId12"/>
    <p:sldId id="363" r:id="rId13"/>
    <p:sldId id="362" r:id="rId14"/>
    <p:sldId id="413" r:id="rId15"/>
    <p:sldId id="417" r:id="rId16"/>
    <p:sldId id="41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7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11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4869CD-2784-0A45-BCDE-5FCDC00D9D0E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13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782D89-25D5-E84B-85EE-96FE3D0D5B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87549" y="496116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59499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03 </a:t>
            </a:r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KNN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8320" y="1310209"/>
            <a:ext cx="11096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Quando se utiliza mais de um vizinho, o Volume será uma </a:t>
            </a:r>
            <a:r>
              <a:rPr lang="pt-BR" sz="2800"/>
              <a:t>ponderação </a:t>
            </a:r>
          </a:p>
          <a:p>
            <a:pPr algn="just"/>
            <a:r>
              <a:rPr lang="pt-BR" sz="2800" dirty="0"/>
              <a:t>pelo inverso da distância de cada vizinho.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97" y="2598591"/>
            <a:ext cx="8382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84504" y="138232"/>
            <a:ext cx="9224191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8320" y="1310209"/>
            <a:ext cx="110963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Ruído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É um exemplar não bem posicionado na base, pode ser um erro de medição. Não chega a ser um Outlier, mas é um valor fora dos padrões dos demais.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Os ruídos podem atrapalhar a construção do modelo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4504" y="138232"/>
            <a:ext cx="9224191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8320" y="1310209"/>
            <a:ext cx="110963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Customização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É possível fazer customizações variando a Quantidade de vizinhos na tentativa de melhoria dos resultados: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Pode-se utilizar 1,3,5,7,9 vizinhos. Poucos vizinhos, muita sensibilidade a ruídos, muitos vizinhos, utilização de vizinhos posicionados muito longe.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4504" y="138232"/>
            <a:ext cx="9224191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6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8320" y="2347273"/>
            <a:ext cx="11096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FF0000"/>
                </a:solidFill>
              </a:rPr>
              <a:t>PRÁTICAS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4504" y="138232"/>
            <a:ext cx="9224191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9F9776E-D94A-FE47-AC52-85EEA762706D}"/>
              </a:ext>
            </a:extLst>
          </p:cNvPr>
          <p:cNvGrpSpPr/>
          <p:nvPr/>
        </p:nvGrpSpPr>
        <p:grpSpPr>
          <a:xfrm>
            <a:off x="8663063" y="-1"/>
            <a:ext cx="2482850" cy="1203960"/>
            <a:chOff x="0" y="0"/>
            <a:chExt cx="2483283" cy="700966"/>
          </a:xfrm>
        </p:grpSpPr>
        <p:sp>
          <p:nvSpPr>
            <p:cNvPr id="13" name="Nuvem 12">
              <a:extLst>
                <a:ext uri="{FF2B5EF4-FFF2-40B4-BE49-F238E27FC236}">
                  <a16:creationId xmlns:a16="http://schemas.microsoft.com/office/drawing/2014/main" id="{D4D82D18-7674-EE4B-820A-D6AE5400EE08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Raio 13">
              <a:extLst>
                <a:ext uri="{FF2B5EF4-FFF2-40B4-BE49-F238E27FC236}">
                  <a16:creationId xmlns:a16="http://schemas.microsoft.com/office/drawing/2014/main" id="{BAF9C5FB-9E12-244E-AFA1-344B7EC46B6A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6" name="CaixaDeTexto 5">
              <a:extLst>
                <a:ext uri="{FF2B5EF4-FFF2-40B4-BE49-F238E27FC236}">
                  <a16:creationId xmlns:a16="http://schemas.microsoft.com/office/drawing/2014/main" id="{E0E84924-7F9B-5A46-8B29-F2581665AFA8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KNN</a:t>
              </a:r>
            </a:p>
            <a:p>
              <a:pPr algn="ctr">
                <a:spcAft>
                  <a:spcPts val="0"/>
                </a:spcAft>
              </a:pPr>
              <a:r>
                <a:rPr lang="pt-BR" sz="12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Kom</a:t>
              </a:r>
              <a:endPara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Nenhuma</a:t>
              </a:r>
            </a:p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Noção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1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1140528"/>
            <a:ext cx="11891318" cy="580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pPr algn="l"/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2999"/>
            <a:ext cx="11309782" cy="5424055"/>
          </a:xfrm>
        </p:spPr>
        <p:txBody>
          <a:bodyPr>
            <a:normAutofit/>
          </a:bodyPr>
          <a:lstStyle/>
          <a:p>
            <a:r>
              <a:rPr lang="pt-BR" altLang="pt-BR" sz="3200" dirty="0">
                <a:solidFill>
                  <a:schemeClr val="tx1"/>
                </a:solidFill>
              </a:rPr>
              <a:t>Ideia Básica:</a:t>
            </a:r>
          </a:p>
          <a:p>
            <a:pPr lvl="1" algn="ctr"/>
            <a:r>
              <a:rPr lang="pt-BR" altLang="pt-BR" sz="2800" dirty="0">
                <a:solidFill>
                  <a:schemeClr val="tx1"/>
                </a:solidFill>
              </a:rPr>
              <a:t>Se ele anda como um pato, grasna como um pato, então é provavelmente um pato</a:t>
            </a: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152400" y="2819400"/>
            <a:ext cx="8382000" cy="3460750"/>
            <a:chOff x="96" y="1776"/>
            <a:chExt cx="5280" cy="2180"/>
          </a:xfrm>
        </p:grpSpPr>
        <p:pic>
          <p:nvPicPr>
            <p:cNvPr id="15" name="Picture 5" descr="j03458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6" descr="j023958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7" descr="j035038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8" descr="j03306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9" descr="j035038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j035035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96" y="3552"/>
              <a:ext cx="10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800"/>
                <a:t>Registros de treinamento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800"/>
                <a:t>Registro de teste</a:t>
              </a:r>
            </a:p>
          </p:txBody>
        </p: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1680" y="1920"/>
              <a:ext cx="2880" cy="1440"/>
              <a:chOff x="1680" y="1920"/>
              <a:chExt cx="2880" cy="1440"/>
            </a:xfrm>
          </p:grpSpPr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800"/>
                  <a:t>Calcular distância</a:t>
                </a:r>
              </a:p>
            </p:txBody>
          </p:sp>
          <p:grpSp>
            <p:nvGrpSpPr>
              <p:cNvPr id="31" name="Group 16"/>
              <p:cNvGrpSpPr>
                <a:grpSpLocks/>
              </p:cNvGrpSpPr>
              <p:nvPr/>
            </p:nvGrpSpPr>
            <p:grpSpPr bwMode="auto">
              <a:xfrm>
                <a:off x="1680" y="2256"/>
                <a:ext cx="2880" cy="1104"/>
                <a:chOff x="1680" y="2256"/>
                <a:chExt cx="2880" cy="1104"/>
              </a:xfrm>
            </p:grpSpPr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" name="Line 18"/>
                <p:cNvSpPr>
                  <a:spLocks noChangeShapeType="1"/>
                </p:cNvSpPr>
                <p:nvPr/>
              </p:nvSpPr>
              <p:spPr bwMode="auto">
                <a:xfrm>
                  <a:off x="2544" y="2880"/>
                  <a:ext cx="2016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28" y="3072"/>
                  <a:ext cx="1584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2832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>
                  <a:off x="1920" y="2352"/>
                  <a:ext cx="2544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2544" y="2880"/>
              <a:ext cx="2112" cy="1009"/>
              <a:chOff x="2544" y="2880"/>
              <a:chExt cx="2112" cy="1009"/>
            </a:xfrm>
          </p:grpSpPr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264" y="3312"/>
                <a:ext cx="139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800"/>
                  <a:t>Escolher </a:t>
                </a:r>
                <a:r>
                  <a:rPr lang="pt-BR" altLang="pt-BR" sz="1800" i="1"/>
                  <a:t>k </a:t>
                </a:r>
                <a:r>
                  <a:rPr lang="pt-BR" altLang="pt-BR" sz="1800"/>
                  <a:t> dos registros “mais próximos”</a:t>
                </a:r>
              </a:p>
            </p:txBody>
          </p:sp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2544" y="2880"/>
                <a:ext cx="2016" cy="480"/>
                <a:chOff x="2544" y="2880"/>
                <a:chExt cx="2016" cy="480"/>
              </a:xfrm>
            </p:grpSpPr>
            <p:sp>
              <p:nvSpPr>
                <p:cNvPr id="28" name="Line 25"/>
                <p:cNvSpPr>
                  <a:spLocks noChangeShapeType="1"/>
                </p:cNvSpPr>
                <p:nvPr/>
              </p:nvSpPr>
              <p:spPr bwMode="auto">
                <a:xfrm>
                  <a:off x="2544" y="2880"/>
                  <a:ext cx="2016" cy="48"/>
                </a:xfrm>
                <a:prstGeom prst="line">
                  <a:avLst/>
                </a:prstGeom>
                <a:noFill/>
                <a:ln w="444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928" y="3072"/>
                  <a:ext cx="1584" cy="288"/>
                </a:xfrm>
                <a:prstGeom prst="line">
                  <a:avLst/>
                </a:prstGeom>
                <a:noFill/>
                <a:ln w="444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8C86A3-6D83-D14F-BD17-DB550C39ABDD}"/>
              </a:ext>
            </a:extLst>
          </p:cNvPr>
          <p:cNvGrpSpPr/>
          <p:nvPr/>
        </p:nvGrpSpPr>
        <p:grpSpPr>
          <a:xfrm>
            <a:off x="8820150" y="-19651"/>
            <a:ext cx="2801911" cy="990000"/>
            <a:chOff x="0" y="0"/>
            <a:chExt cx="2483283" cy="700966"/>
          </a:xfrm>
        </p:grpSpPr>
        <p:sp>
          <p:nvSpPr>
            <p:cNvPr id="38" name="Nuvem 37">
              <a:extLst>
                <a:ext uri="{FF2B5EF4-FFF2-40B4-BE49-F238E27FC236}">
                  <a16:creationId xmlns:a16="http://schemas.microsoft.com/office/drawing/2014/main" id="{B68D00BE-C858-794E-991C-A89E7E9E1AA4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9" name="Raio 38">
              <a:extLst>
                <a:ext uri="{FF2B5EF4-FFF2-40B4-BE49-F238E27FC236}">
                  <a16:creationId xmlns:a16="http://schemas.microsoft.com/office/drawing/2014/main" id="{97DB94CA-FCCD-DC4A-BD24-84EF93AF840F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0" name="CaixaDeTexto 5">
              <a:extLst>
                <a:ext uri="{FF2B5EF4-FFF2-40B4-BE49-F238E27FC236}">
                  <a16:creationId xmlns:a16="http://schemas.microsoft.com/office/drawing/2014/main" id="{A43022D0-7216-DA40-812C-51BB44BD60B5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 de topete vermelho parece o professor da vinhetinha</a:t>
              </a:r>
              <a:endParaRPr lang="pt-BR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6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FF0000"/>
                </a:solidFill>
              </a:rPr>
              <a:t>Requisitos 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altLang="pt-BR" sz="2800" dirty="0">
                <a:solidFill>
                  <a:schemeClr val="tx1"/>
                </a:solidFill>
              </a:rPr>
              <a:t>Conjunto de registros armazenados. </a:t>
            </a:r>
          </a:p>
          <a:p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>
                <a:solidFill>
                  <a:schemeClr val="tx1"/>
                </a:solidFill>
              </a:rPr>
              <a:t>Métrica de distância para calcular distância entre registros</a:t>
            </a:r>
          </a:p>
          <a:p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>
                <a:solidFill>
                  <a:schemeClr val="tx1"/>
                </a:solidFill>
              </a:rPr>
              <a:t>Valor de </a:t>
            </a:r>
            <a:r>
              <a:rPr lang="pt-BR" altLang="pt-BR" sz="2800" dirty="0" err="1">
                <a:solidFill>
                  <a:schemeClr val="tx1"/>
                </a:solidFill>
              </a:rPr>
              <a:t>k</a:t>
            </a:r>
            <a:r>
              <a:rPr lang="pt-BR" altLang="pt-BR" sz="2800" dirty="0">
                <a:solidFill>
                  <a:schemeClr val="tx1"/>
                </a:solidFill>
              </a:rPr>
              <a:t>, o número de vizinhos mais próximos a recuperar.</a:t>
            </a:r>
          </a:p>
        </p:txBody>
      </p:sp>
    </p:spTree>
    <p:extLst>
      <p:ext uri="{BB962C8B-B14F-4D97-AF65-F5344CB8AC3E}">
        <p14:creationId xmlns:p14="http://schemas.microsoft.com/office/powerpoint/2010/main" val="9433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pt-BR" altLang="pt-BR" sz="2800" dirty="0">
                <a:solidFill>
                  <a:srgbClr val="FF0000"/>
                </a:solidFill>
              </a:rPr>
              <a:t>Para classificar registro desconhecido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pt-BR" altLang="pt-BR" sz="28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pt-BR" altLang="pt-BR" sz="2800" dirty="0">
                <a:solidFill>
                  <a:schemeClr val="tx1"/>
                </a:solidFill>
              </a:rPr>
              <a:t>Calcular distância para outros registros de treinamento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pt-BR" altLang="pt-BR" sz="28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pt-BR" altLang="pt-BR" sz="2800" dirty="0">
                <a:solidFill>
                  <a:schemeClr val="tx1"/>
                </a:solidFill>
              </a:rPr>
              <a:t>Identificar </a:t>
            </a:r>
            <a:r>
              <a:rPr lang="pt-BR" altLang="pt-BR" sz="2800" dirty="0" err="1">
                <a:solidFill>
                  <a:schemeClr val="tx1"/>
                </a:solidFill>
              </a:rPr>
              <a:t>k</a:t>
            </a:r>
            <a:r>
              <a:rPr lang="pt-BR" altLang="pt-BR" sz="2800" dirty="0">
                <a:solidFill>
                  <a:schemeClr val="tx1"/>
                </a:solidFill>
              </a:rPr>
              <a:t> vizinhos mais próximos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pt-BR" altLang="pt-BR" sz="28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pt-BR" altLang="pt-BR" sz="2800" dirty="0">
                <a:solidFill>
                  <a:schemeClr val="tx1"/>
                </a:solidFill>
              </a:rPr>
              <a:t>Usar a classe dos vizinhos mais próximos para 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pt-BR" altLang="pt-BR" sz="2800" dirty="0">
                <a:solidFill>
                  <a:schemeClr val="tx1"/>
                </a:solidFill>
              </a:rPr>
              <a:t>determinar a classe do registro desconhecido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701898" y="2331014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007454" imgH="8108144" progId="Visio.Drawing.6">
                  <p:embed/>
                </p:oleObj>
              </mc:Choice>
              <mc:Fallback>
                <p:oleObj name="Visio" r:id="rId4" imgW="7007454" imgH="8108144" progId="Visio.Drawing.6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898" y="2331014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2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756360" imgH="4523760" progId="Visio.Drawing.6">
                  <p:embed/>
                </p:oleObj>
              </mc:Choice>
              <mc:Fallback>
                <p:oleObj name="VISIO" r:id="rId4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2000" y="5181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pt-BR" altLang="pt-BR" b="0">
                <a:latin typeface="Arial" charset="0"/>
              </a:rPr>
              <a:t>    K-vizinhos mais próximos de um registro </a:t>
            </a:r>
            <a:r>
              <a:rPr lang="pt-BR" altLang="pt-BR" b="0" i="1">
                <a:latin typeface="Arial" charset="0"/>
              </a:rPr>
              <a:t>x</a:t>
            </a:r>
            <a:r>
              <a:rPr lang="pt-BR" altLang="pt-BR" b="0">
                <a:latin typeface="Arial" charset="0"/>
              </a:rPr>
              <a:t> são pontos de dados que tem a </a:t>
            </a:r>
            <a:r>
              <a:rPr lang="pt-BR" altLang="pt-BR" b="0" i="1">
                <a:latin typeface="Arial" charset="0"/>
              </a:rPr>
              <a:t>k</a:t>
            </a:r>
            <a:r>
              <a:rPr lang="pt-BR" altLang="pt-BR" b="0">
                <a:latin typeface="Arial" charset="0"/>
              </a:rPr>
              <a:t>-ésima menor distância para </a:t>
            </a:r>
            <a:r>
              <a:rPr lang="pt-BR" altLang="pt-BR" b="0" i="1">
                <a:latin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569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1892" y="136197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Calcula a distância entre vetor formado pelos atributos da instância que se deseja fazer a estimativa e as demais instâncias de uma amostra com valores definidos.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valor estimado é o valor da amostra com menor distância.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73" y="4039629"/>
            <a:ext cx="5118100" cy="1320800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384504" y="138232"/>
            <a:ext cx="9224191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1885B84-5FF9-A34A-A46E-979D3E4211F9}"/>
              </a:ext>
            </a:extLst>
          </p:cNvPr>
          <p:cNvGrpSpPr/>
          <p:nvPr/>
        </p:nvGrpSpPr>
        <p:grpSpPr>
          <a:xfrm>
            <a:off x="8549640" y="4095"/>
            <a:ext cx="2902155" cy="1167471"/>
            <a:chOff x="0" y="0"/>
            <a:chExt cx="2483283" cy="700966"/>
          </a:xfrm>
        </p:grpSpPr>
        <p:sp>
          <p:nvSpPr>
            <p:cNvPr id="13" name="Nuvem 12">
              <a:extLst>
                <a:ext uri="{FF2B5EF4-FFF2-40B4-BE49-F238E27FC236}">
                  <a16:creationId xmlns:a16="http://schemas.microsoft.com/office/drawing/2014/main" id="{AD6737E5-B7DB-434B-879F-F00EA2437546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Raio 14">
              <a:extLst>
                <a:ext uri="{FF2B5EF4-FFF2-40B4-BE49-F238E27FC236}">
                  <a16:creationId xmlns:a16="http://schemas.microsoft.com/office/drawing/2014/main" id="{067A5AB9-3420-9549-927D-F678C564F07C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6" name="CaixaDeTexto 5">
              <a:extLst>
                <a:ext uri="{FF2B5EF4-FFF2-40B4-BE49-F238E27FC236}">
                  <a16:creationId xmlns:a16="http://schemas.microsoft.com/office/drawing/2014/main" id="{DDABFB2F-8F43-8A47-9860-987DAF388DF5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Única coisa que entendo de Vizinhos Mais Próximos é que eles são todos uns chatos</a:t>
              </a:r>
              <a:endParaRPr lang="pt-BR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1891" y="1361974"/>
            <a:ext cx="10681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Exemplo: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Dadas as medidas de 4 árvores, estimar o Volume da quinta árvore: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84504" y="138232"/>
            <a:ext cx="9224191" cy="673100"/>
          </a:xfrm>
          <a:prstGeom prst="rect">
            <a:avLst/>
          </a:prstGeom>
          <a:noFill/>
        </p:spPr>
        <p:txBody>
          <a:bodyPr vert="horz" lIns="274320" tIns="91440" rIns="27432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3645753"/>
            <a:ext cx="67913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t-BR" sz="5400" dirty="0">
                <a:solidFill>
                  <a:schemeClr val="bg1"/>
                </a:solidFill>
              </a:rPr>
              <a:t>KNN – </a:t>
            </a:r>
            <a:r>
              <a:rPr lang="pt-BR" sz="5400" dirty="0" err="1">
                <a:solidFill>
                  <a:schemeClr val="bg1"/>
                </a:solidFill>
              </a:rPr>
              <a:t>k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Nearest Neighbors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6371" y="1157806"/>
            <a:ext cx="1158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Primeiramente, deve-se calcular a distância do vetor formado pelas dimensões da árvore cinco (</a:t>
            </a:r>
            <a:r>
              <a:rPr lang="pt-BR" sz="2800" dirty="0" err="1"/>
              <a:t>dap</a:t>
            </a:r>
            <a:r>
              <a:rPr lang="pt-BR" sz="2800" dirty="0"/>
              <a:t> e altura) e o vetor das quatro árvores da tabela base: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54" y="2309497"/>
            <a:ext cx="8834554" cy="212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de seta reta 3"/>
          <p:cNvCxnSpPr/>
          <p:nvPr/>
        </p:nvCxnSpPr>
        <p:spPr>
          <a:xfrm flipV="1">
            <a:off x="6562725" y="3200400"/>
            <a:ext cx="2692111" cy="2209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41143" y="5137789"/>
            <a:ext cx="114412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FF00"/>
                </a:solidFill>
              </a:rPr>
              <a:t>						</a:t>
            </a:r>
            <a:r>
              <a:rPr lang="pt-BR" sz="2800" b="1" dirty="0">
                <a:solidFill>
                  <a:srgbClr val="FF0000"/>
                </a:solidFill>
              </a:rPr>
              <a:t>Menor Distância</a:t>
            </a:r>
          </a:p>
          <a:p>
            <a:r>
              <a:rPr lang="pt-BR" sz="2800" dirty="0"/>
              <a:t>Então o volume da árvore 5 será estimado pelo volume da árvore 2</a:t>
            </a:r>
          </a:p>
        </p:txBody>
      </p:sp>
    </p:spTree>
    <p:extLst>
      <p:ext uri="{BB962C8B-B14F-4D97-AF65-F5344CB8AC3E}">
        <p14:creationId xmlns:p14="http://schemas.microsoft.com/office/powerpoint/2010/main" val="5780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61680" y="989785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 err="1">
                <a:solidFill>
                  <a:schemeClr val="tx1"/>
                </a:solidFill>
              </a:rPr>
              <a:t>K</a:t>
            </a:r>
            <a:r>
              <a:rPr lang="pt-BR" sz="2800" dirty="0">
                <a:solidFill>
                  <a:schemeClr val="tx1"/>
                </a:solidFill>
              </a:rPr>
              <a:t> Vizinhos mais próximos: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17" y="2680711"/>
            <a:ext cx="6477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27964</TotalTime>
  <Words>575</Words>
  <Application>Microsoft Macintosh PowerPoint</Application>
  <PresentationFormat>Widescreen</PresentationFormat>
  <Paragraphs>174</Paragraphs>
  <Slides>13</Slides>
  <Notes>13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Monotype Sorts</vt:lpstr>
      <vt:lpstr>Times New Roman</vt:lpstr>
      <vt:lpstr>Tema do Office</vt:lpstr>
      <vt:lpstr>Visio</vt:lpstr>
      <vt:lpstr>VISIO</vt:lpstr>
      <vt:lpstr>Apresentação do PowerPoint</vt:lpstr>
      <vt:lpstr>KNN – k Nearest Neighbors</vt:lpstr>
      <vt:lpstr>KNN – k Nearest Neighbors</vt:lpstr>
      <vt:lpstr>KNN – k Nearest Neighbors</vt:lpstr>
      <vt:lpstr>KNN – k Nearest Neighbors</vt:lpstr>
      <vt:lpstr>Apresentação do PowerPoint</vt:lpstr>
      <vt:lpstr>Apresentação do PowerPoint</vt:lpstr>
      <vt:lpstr>KNN – k Nearest Neighbors</vt:lpstr>
      <vt:lpstr>KNN – k Nearest Neighbors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480</cp:revision>
  <dcterms:created xsi:type="dcterms:W3CDTF">2016-10-08T20:49:45Z</dcterms:created>
  <dcterms:modified xsi:type="dcterms:W3CDTF">2022-08-11T18:00:22Z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