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309" r:id="rId5"/>
    <p:sldId id="428" r:id="rId6"/>
    <p:sldId id="429" r:id="rId7"/>
    <p:sldId id="467" r:id="rId8"/>
    <p:sldId id="468" r:id="rId9"/>
    <p:sldId id="484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82" r:id="rId18"/>
    <p:sldId id="488" r:id="rId19"/>
    <p:sldId id="497" r:id="rId20"/>
    <p:sldId id="477" r:id="rId21"/>
    <p:sldId id="478" r:id="rId22"/>
    <p:sldId id="479" r:id="rId23"/>
    <p:sldId id="480" r:id="rId24"/>
    <p:sldId id="481" r:id="rId25"/>
    <p:sldId id="483" r:id="rId26"/>
    <p:sldId id="489" r:id="rId27"/>
    <p:sldId id="498" r:id="rId28"/>
    <p:sldId id="499" r:id="rId29"/>
    <p:sldId id="500" r:id="rId30"/>
    <p:sldId id="501" r:id="rId31"/>
    <p:sldId id="502" r:id="rId32"/>
    <p:sldId id="503" r:id="rId33"/>
    <p:sldId id="496" r:id="rId34"/>
    <p:sldId id="490" r:id="rId35"/>
    <p:sldId id="491" r:id="rId36"/>
    <p:sldId id="492" r:id="rId37"/>
    <p:sldId id="493" r:id="rId38"/>
    <p:sldId id="494" r:id="rId39"/>
    <p:sldId id="495" r:id="rId40"/>
    <p:sldId id="514" r:id="rId41"/>
    <p:sldId id="515" r:id="rId42"/>
    <p:sldId id="504" r:id="rId43"/>
    <p:sldId id="518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457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5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6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7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7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1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4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6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9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3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4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7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5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3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7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1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5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4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5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85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7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6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4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39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D7FAA4-E3A3-8341-A6C3-41F1BAD7B87E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49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15B5A4-2D54-3343-9555-6D5C16DEA2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ufpr.br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topepo.github.io/caret/train-models-by-tag.html" TargetMode="Externa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5.png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614359" y="4939176"/>
            <a:ext cx="2091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584379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02 – Redes Neurais – Práticas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Usando Cross-</a:t>
            </a:r>
            <a:r>
              <a:rPr lang="pt-BR" b="1" dirty="0" err="1"/>
              <a:t>validation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### indica o método </a:t>
            </a:r>
            <a:r>
              <a:rPr lang="pt-BR" b="1" dirty="0" err="1"/>
              <a:t>cv</a:t>
            </a:r>
            <a:r>
              <a:rPr lang="pt-BR" b="1" dirty="0"/>
              <a:t> e numero de folders 10</a:t>
            </a:r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b="1" dirty="0"/>
              <a:t>### executa a RNA com esse </a:t>
            </a:r>
            <a:r>
              <a:rPr lang="pt-BR" b="1" dirty="0" err="1"/>
              <a:t>ctrl</a:t>
            </a:r>
            <a:endParaRPr lang="pt-BR" b="1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",trace=FALSE, </a:t>
            </a:r>
            <a:r>
              <a:rPr lang="pt-BR" b="1" dirty="0" err="1">
                <a:solidFill>
                  <a:srgbClr val="FF0000"/>
                </a:solidFill>
              </a:rPr>
              <a:t>trControl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 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6C2334D-F801-9546-8BC6-AEFDC181E885}"/>
              </a:ext>
            </a:extLst>
          </p:cNvPr>
          <p:cNvGrpSpPr/>
          <p:nvPr/>
        </p:nvGrpSpPr>
        <p:grpSpPr>
          <a:xfrm>
            <a:off x="5347171" y="1684594"/>
            <a:ext cx="1726769" cy="813849"/>
            <a:chOff x="5173883" y="2532281"/>
            <a:chExt cx="1726769" cy="813849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7A5EBE3-B250-734E-AD06-D6BC998B0C66}"/>
                </a:ext>
              </a:extLst>
            </p:cNvPr>
            <p:cNvSpPr txBox="1"/>
            <p:nvPr/>
          </p:nvSpPr>
          <p:spPr>
            <a:xfrm>
              <a:off x="5854327" y="2662355"/>
              <a:ext cx="1046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Slide 81 de </a:t>
              </a:r>
            </a:p>
            <a:p>
              <a:r>
                <a:rPr lang="pt-BR" sz="1400" b="1" dirty="0">
                  <a:solidFill>
                    <a:srgbClr val="0070C0"/>
                  </a:solidFill>
                </a:rPr>
                <a:t>RNA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8" name="Balão de Seta para a Esquerda 17">
              <a:extLst>
                <a:ext uri="{FF2B5EF4-FFF2-40B4-BE49-F238E27FC236}">
                  <a16:creationId xmlns:a16="http://schemas.microsoft.com/office/drawing/2014/main" id="{A200C06C-E42E-1F49-9913-917A8ADADCEB}"/>
                </a:ext>
              </a:extLst>
            </p:cNvPr>
            <p:cNvSpPr/>
            <p:nvPr/>
          </p:nvSpPr>
          <p:spPr>
            <a:xfrm>
              <a:off x="5173883" y="2532281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B9F5648A-4A4B-5D9D-3582-B0D1D7652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750974"/>
            <a:ext cx="3060700" cy="177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B0C4177-C5D5-494D-B43A-D0D039491C08}"/>
              </a:ext>
            </a:extLst>
          </p:cNvPr>
          <p:cNvSpPr/>
          <p:nvPr/>
        </p:nvSpPr>
        <p:spPr>
          <a:xfrm>
            <a:off x="2066733" y="6249810"/>
            <a:ext cx="1725487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Parametrização da RNA</a:t>
            </a:r>
          </a:p>
          <a:p>
            <a:endParaRPr lang="pt-BR" b="1" dirty="0"/>
          </a:p>
          <a:p>
            <a:r>
              <a:rPr lang="pt-BR" b="1" dirty="0"/>
              <a:t>### </a:t>
            </a:r>
            <a:r>
              <a:rPr lang="pt-BR" b="1" dirty="0" err="1"/>
              <a:t>size</a:t>
            </a:r>
            <a:r>
              <a:rPr lang="pt-BR" b="1" dirty="0"/>
              <a:t>, </a:t>
            </a:r>
            <a:r>
              <a:rPr lang="pt-BR" b="1" dirty="0" err="1"/>
              <a:t>decay</a:t>
            </a:r>
            <a:endParaRPr lang="pt-BR" b="1" dirty="0"/>
          </a:p>
          <a:p>
            <a:r>
              <a:rPr lang="pt-BR" dirty="0"/>
              <a:t>grid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size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1, </a:t>
            </a:r>
            <a:r>
              <a:rPr lang="pt-BR" dirty="0" err="1"/>
              <a:t>to</a:t>
            </a:r>
            <a:r>
              <a:rPr lang="pt-BR" dirty="0"/>
              <a:t> = 45, </a:t>
            </a:r>
            <a:r>
              <a:rPr lang="pt-BR" dirty="0" err="1"/>
              <a:t>by</a:t>
            </a:r>
            <a:r>
              <a:rPr lang="pt-BR" dirty="0"/>
              <a:t> = 10),</a:t>
            </a:r>
            <a:r>
              <a:rPr lang="pt-BR" dirty="0" err="1"/>
              <a:t>decay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0.1, </a:t>
            </a:r>
            <a:r>
              <a:rPr lang="pt-BR" dirty="0" err="1"/>
              <a:t>to</a:t>
            </a:r>
            <a:r>
              <a:rPr lang="pt-BR" dirty="0"/>
              <a:t> = 0.9, </a:t>
            </a:r>
            <a:r>
              <a:rPr lang="pt-BR" dirty="0" err="1"/>
              <a:t>by</a:t>
            </a:r>
            <a:r>
              <a:rPr lang="pt-BR" dirty="0"/>
              <a:t> = 0.3))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</a:p>
          <a:p>
            <a:r>
              <a:rPr lang="pt-BR" dirty="0"/>
              <a:t>   </a:t>
            </a:r>
            <a:r>
              <a:rPr lang="pt-BR" dirty="0" err="1"/>
              <a:t>form</a:t>
            </a:r>
            <a:r>
              <a:rPr lang="pt-BR" dirty="0"/>
              <a:t> = </a:t>
            </a:r>
            <a:r>
              <a:rPr lang="pt-BR" dirty="0" err="1"/>
              <a:t>Class</a:t>
            </a:r>
            <a:r>
              <a:rPr lang="pt-BR" dirty="0"/>
              <a:t>~. , </a:t>
            </a:r>
          </a:p>
          <a:p>
            <a:r>
              <a:rPr lang="pt-BR" dirty="0"/>
              <a:t>   data = treino , </a:t>
            </a:r>
          </a:p>
          <a:p>
            <a:r>
              <a:rPr lang="pt-BR" dirty="0"/>
              <a:t>  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nnet</a:t>
            </a:r>
            <a:r>
              <a:rPr lang="pt-BR" dirty="0"/>
              <a:t>" , </a:t>
            </a:r>
          </a:p>
          <a:p>
            <a:r>
              <a:rPr lang="pt-BR" dirty="0"/>
              <a:t>   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b="1" dirty="0">
                <a:solidFill>
                  <a:srgbClr val="FF0000"/>
                </a:solidFill>
              </a:rPr>
              <a:t> = grid </a:t>
            </a:r>
            <a:r>
              <a:rPr lang="pt-BR" dirty="0"/>
              <a:t>, </a:t>
            </a:r>
          </a:p>
          <a:p>
            <a:r>
              <a:rPr lang="pt-BR" dirty="0"/>
              <a:t>   </a:t>
            </a:r>
            <a:r>
              <a:rPr lang="pt-BR" dirty="0" err="1"/>
              <a:t>trControl</a:t>
            </a:r>
            <a:r>
              <a:rPr lang="pt-BR" dirty="0"/>
              <a:t> = </a:t>
            </a:r>
            <a:r>
              <a:rPr lang="pt-BR" dirty="0" err="1"/>
              <a:t>ctrl</a:t>
            </a:r>
            <a:r>
              <a:rPr lang="pt-BR" dirty="0"/>
              <a:t> , </a:t>
            </a:r>
          </a:p>
          <a:p>
            <a:r>
              <a:rPr lang="pt-BR" dirty="0"/>
              <a:t>   </a:t>
            </a:r>
            <a:r>
              <a:rPr lang="pt-BR" dirty="0" err="1"/>
              <a:t>maxit</a:t>
            </a:r>
            <a:r>
              <a:rPr lang="pt-BR" dirty="0"/>
              <a:t> = 2000,trace=FALSE)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5B7DBE-DC82-F74B-A113-B0ECE396310B}"/>
              </a:ext>
            </a:extLst>
          </p:cNvPr>
          <p:cNvSpPr txBox="1"/>
          <p:nvPr/>
        </p:nvSpPr>
        <p:spPr>
          <a:xfrm>
            <a:off x="731520" y="5949777"/>
            <a:ext cx="22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Vai demorar 1m30s</a:t>
            </a:r>
          </a:p>
        </p:txBody>
      </p:sp>
    </p:spTree>
    <p:extLst>
      <p:ext uri="{BB962C8B-B14F-4D97-AF65-F5344CB8AC3E}">
        <p14:creationId xmlns:p14="http://schemas.microsoft.com/office/powerpoint/2010/main" val="154043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Verifica o resultado do Treinamento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5F48CA6C-67B3-7364-F49C-F6BFF7C62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9" y="2497990"/>
            <a:ext cx="5342567" cy="41273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ECAA27-5412-5948-87D4-AB36AA06B10E}"/>
              </a:ext>
            </a:extLst>
          </p:cNvPr>
          <p:cNvSpPr/>
          <p:nvPr/>
        </p:nvSpPr>
        <p:spPr>
          <a:xfrm>
            <a:off x="3661821" y="6385748"/>
            <a:ext cx="2536618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Faz as predições e mostra matriz de confusão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43C47F4F-C724-A8B9-763C-E2F4D5B42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880997"/>
            <a:ext cx="3149600" cy="17907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ECAA27-5412-5948-87D4-AB36AA06B10E}"/>
              </a:ext>
            </a:extLst>
          </p:cNvPr>
          <p:cNvSpPr/>
          <p:nvPr/>
        </p:nvSpPr>
        <p:spPr>
          <a:xfrm>
            <a:off x="1628982" y="4365835"/>
            <a:ext cx="2536618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02 - 2 - </a:t>
            </a:r>
            <a:r>
              <a:rPr lang="pt-BR" dirty="0" err="1"/>
              <a:t>Cancer</a:t>
            </a:r>
            <a:r>
              <a:rPr lang="pt-BR" dirty="0"/>
              <a:t> de Mama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dados_novos_casos$Id</a:t>
            </a:r>
            <a:r>
              <a:rPr lang="pt-BR" dirty="0"/>
              <a:t> &lt;- NULL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dados_novos_casos$Class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predict.rna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078A5-4A22-3248-B701-5F0C37D0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023817"/>
            <a:ext cx="8820150" cy="90093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996252" y="2973507"/>
            <a:ext cx="669658" cy="96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457B11-61DB-E491-E550-EF5806DFB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2" y="5245226"/>
            <a:ext cx="9391650" cy="96202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9314422" y="5245225"/>
            <a:ext cx="899100" cy="11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8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101882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SALVAR O MELHOR MODELO PARA USO NA PRÁTICA</a:t>
            </a:r>
          </a:p>
          <a:p>
            <a:endParaRPr lang="pt-BR" b="1" dirty="0"/>
          </a:p>
          <a:p>
            <a:r>
              <a:rPr lang="pt-BR" b="1" dirty="0"/>
              <a:t>###SALVAR O MODELO</a:t>
            </a:r>
          </a:p>
          <a:p>
            <a:r>
              <a:rPr lang="pt-BR" dirty="0" err="1"/>
              <a:t>getwd</a:t>
            </a:r>
            <a:r>
              <a:rPr lang="pt-BR" dirty="0"/>
              <a:t>()</a:t>
            </a:r>
          </a:p>
          <a:p>
            <a:r>
              <a:rPr lang="pt-BR" dirty="0" err="1"/>
              <a:t>saveRDS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,"Material 02 - 2 - </a:t>
            </a:r>
            <a:r>
              <a:rPr lang="pt-BR" dirty="0" err="1"/>
              <a:t>Cancer</a:t>
            </a:r>
            <a:r>
              <a:rPr lang="pt-BR" dirty="0"/>
              <a:t> de Mama – </a:t>
            </a:r>
            <a:r>
              <a:rPr lang="pt-BR" dirty="0" err="1"/>
              <a:t>R</a:t>
            </a:r>
            <a:r>
              <a:rPr lang="pt-BR" dirty="0"/>
              <a:t> – Melhor </a:t>
            </a:r>
            <a:r>
              <a:rPr lang="pt-BR" dirty="0" err="1"/>
              <a:t>modelo.rds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LER E APLICAR O MODELO</a:t>
            </a:r>
          </a:p>
          <a:p>
            <a:r>
              <a:rPr lang="pt-BR" dirty="0" err="1"/>
              <a:t>modelo_lido</a:t>
            </a:r>
            <a:r>
              <a:rPr lang="pt-BR" dirty="0"/>
              <a:t> &lt;- </a:t>
            </a:r>
            <a:r>
              <a:rPr lang="pt-BR" dirty="0" err="1"/>
              <a:t>readRDS</a:t>
            </a:r>
            <a:r>
              <a:rPr lang="pt-BR" dirty="0"/>
              <a:t>("./Material 02 - 2 - </a:t>
            </a:r>
            <a:r>
              <a:rPr lang="pt-BR" dirty="0" err="1"/>
              <a:t>Cancer</a:t>
            </a:r>
            <a:r>
              <a:rPr lang="pt-BR" dirty="0"/>
              <a:t> de Mama – </a:t>
            </a:r>
            <a:r>
              <a:rPr lang="pt-BR" dirty="0" err="1"/>
              <a:t>R</a:t>
            </a:r>
            <a:r>
              <a:rPr lang="pt-BR" dirty="0"/>
              <a:t> – Melhor </a:t>
            </a:r>
            <a:r>
              <a:rPr lang="pt-BR" dirty="0" err="1"/>
              <a:t>modelo.rds</a:t>
            </a:r>
            <a:r>
              <a:rPr lang="pt-BR" dirty="0"/>
              <a:t>")</a:t>
            </a:r>
          </a:p>
          <a:p>
            <a:r>
              <a:rPr lang="pt-BR" dirty="0" err="1"/>
              <a:t>novas_predicoes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modelo_lido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novas_predicoes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571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(são os mesmos da classificação)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mlbench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mlbench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caret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1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 da base de volumes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02 - Redes Neurais/Material 02 - 2 - Redes Neurais - Praticas/Material 02 - 3 – Estimativa de Volume")</a:t>
            </a:r>
          </a:p>
          <a:p>
            <a:endParaRPr lang="pt-BR" dirty="0"/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02 - 3 – Estimativa de Volume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56281A-7199-D64F-AE6D-BC674DED1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631050"/>
            <a:ext cx="6438900" cy="26543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B4A079C-AD2D-9449-9BA2-3FAECF1F62D7}"/>
              </a:ext>
            </a:extLst>
          </p:cNvPr>
          <p:cNvSpPr txBox="1"/>
          <p:nvPr/>
        </p:nvSpPr>
        <p:spPr>
          <a:xfrm>
            <a:off x="7243648" y="3605986"/>
            <a:ext cx="448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PROJETO:    Projeto que cuida da árvore</a:t>
            </a:r>
          </a:p>
          <a:p>
            <a:r>
              <a:rPr lang="pt-BR" dirty="0">
                <a:solidFill>
                  <a:srgbClr val="FF0000"/>
                </a:solidFill>
              </a:rPr>
              <a:t>CLONE:        Genética da espécie da árvore</a:t>
            </a:r>
          </a:p>
          <a:p>
            <a:r>
              <a:rPr lang="pt-BR" dirty="0">
                <a:solidFill>
                  <a:srgbClr val="FF0000"/>
                </a:solidFill>
              </a:rPr>
              <a:t>Idade:          </a:t>
            </a:r>
            <a:r>
              <a:rPr lang="pt-BR" dirty="0" err="1">
                <a:solidFill>
                  <a:srgbClr val="FF0000"/>
                </a:solidFill>
              </a:rPr>
              <a:t>Qtde</a:t>
            </a:r>
            <a:r>
              <a:rPr lang="pt-BR" dirty="0">
                <a:solidFill>
                  <a:srgbClr val="FF0000"/>
                </a:solidFill>
              </a:rPr>
              <a:t> anos que está plantada</a:t>
            </a:r>
          </a:p>
          <a:p>
            <a:r>
              <a:rPr lang="pt-BR" dirty="0" err="1">
                <a:solidFill>
                  <a:srgbClr val="FF0000"/>
                </a:solidFill>
              </a:rPr>
              <a:t>Hdom</a:t>
            </a:r>
            <a:r>
              <a:rPr lang="pt-BR" dirty="0">
                <a:solidFill>
                  <a:srgbClr val="FF0000"/>
                </a:solidFill>
              </a:rPr>
              <a:t>:         Altura dominante do local</a:t>
            </a:r>
          </a:p>
          <a:p>
            <a:r>
              <a:rPr lang="pt-BR" dirty="0">
                <a:solidFill>
                  <a:srgbClr val="FF0000"/>
                </a:solidFill>
              </a:rPr>
              <a:t>Área Basal: Área do corte a 1m30cm</a:t>
            </a:r>
          </a:p>
          <a:p>
            <a:r>
              <a:rPr lang="pt-BR" dirty="0">
                <a:solidFill>
                  <a:srgbClr val="FF0000"/>
                </a:solidFill>
              </a:rPr>
              <a:t>Volume:      Volume da árvore em m3.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31520" y="6439989"/>
            <a:ext cx="1132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setwd</a:t>
            </a:r>
            <a:r>
              <a:rPr lang="pt-BR" sz="1400" dirty="0"/>
              <a:t>("D:\\Dropbox\\Jaime\\AA-UFPR\\EspecializacaoIAA2021\\Material 02 - 2 - Redes Neurais - Praticas\\Material 02 - 3 – Estimativa de Volume")</a:t>
            </a:r>
          </a:p>
        </p:txBody>
      </p:sp>
    </p:spTree>
    <p:extLst>
      <p:ext uri="{BB962C8B-B14F-4D97-AF65-F5344CB8AC3E}">
        <p14:creationId xmlns:p14="http://schemas.microsoft.com/office/powerpoint/2010/main" val="223448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arquivo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dados$Volume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=FALSE) 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Treino com </a:t>
            </a:r>
            <a:r>
              <a:rPr lang="pt-BR" b="1" dirty="0" err="1"/>
              <a:t>Hold</a:t>
            </a:r>
            <a:r>
              <a:rPr lang="pt-BR" b="1" dirty="0"/>
              <a:t>-Out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 </a:t>
            </a:r>
            <a:r>
              <a:rPr lang="pt-BR" b="1" dirty="0" err="1">
                <a:solidFill>
                  <a:srgbClr val="FF0000"/>
                </a:solidFill>
              </a:rPr>
              <a:t>linout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T</a:t>
            </a:r>
            <a:r>
              <a:rPr lang="pt-BR" dirty="0"/>
              <a:t>, trace=FALSE)</a:t>
            </a:r>
          </a:p>
          <a:p>
            <a:r>
              <a:rPr lang="pt-BR" dirty="0" err="1"/>
              <a:t>rna</a:t>
            </a:r>
            <a:endParaRPr lang="pt-BR" dirty="0"/>
          </a:p>
          <a:p>
            <a:r>
              <a:rPr lang="pt-BR" dirty="0" err="1"/>
              <a:t>predicoes.rna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9557B8-567E-FE4C-8FFB-E6CFA734931C}"/>
              </a:ext>
            </a:extLst>
          </p:cNvPr>
          <p:cNvSpPr txBox="1"/>
          <p:nvPr/>
        </p:nvSpPr>
        <p:spPr>
          <a:xfrm>
            <a:off x="2626650" y="5145643"/>
            <a:ext cx="272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Parâmetro para Regressão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3D9D265-7B78-DD46-A186-F7A1D721EBFD}"/>
              </a:ext>
            </a:extLst>
          </p:cNvPr>
          <p:cNvCxnSpPr>
            <a:cxnSpLocks/>
          </p:cNvCxnSpPr>
          <p:nvPr/>
        </p:nvCxnSpPr>
        <p:spPr>
          <a:xfrm flipV="1">
            <a:off x="4629150" y="4400550"/>
            <a:ext cx="1328946" cy="834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CA814D0-EF9E-4F4C-8663-B09018CAA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40" y="4127648"/>
            <a:ext cx="4233200" cy="254336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44B622B-7F2C-8F43-B434-3F02701C0016}"/>
              </a:ext>
            </a:extLst>
          </p:cNvPr>
          <p:cNvSpPr/>
          <p:nvPr/>
        </p:nvSpPr>
        <p:spPr>
          <a:xfrm>
            <a:off x="10344150" y="6433617"/>
            <a:ext cx="1573158" cy="330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Pacote para cálculo das </a:t>
            </a:r>
            <a:r>
              <a:rPr lang="pt-BR" b="1" dirty="0" err="1"/>
              <a:t>métriscas</a:t>
            </a:r>
            <a:r>
              <a:rPr lang="pt-BR" b="1" dirty="0"/>
              <a:t> (</a:t>
            </a:r>
            <a:r>
              <a:rPr lang="pt-BR" b="1" dirty="0" err="1"/>
              <a:t>rmse</a:t>
            </a:r>
            <a:r>
              <a:rPr lang="pt-BR" b="1" dirty="0"/>
              <a:t>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Metrics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Metrics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predicoes.rna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sum((predito-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predicoes.rna</a:t>
            </a:r>
            <a:r>
              <a:rPr lang="pt-BR" dirty="0"/>
              <a:t>, </a:t>
            </a:r>
            <a:r>
              <a:rPr lang="pt-BR" dirty="0" err="1"/>
              <a:t>teste$Volume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CA953D-FAB0-DE44-B7B3-B89EEF017603}"/>
              </a:ext>
            </a:extLst>
          </p:cNvPr>
          <p:cNvSpPr txBox="1"/>
          <p:nvPr/>
        </p:nvSpPr>
        <p:spPr>
          <a:xfrm>
            <a:off x="2685706" y="5923080"/>
            <a:ext cx="35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Quanto mais próximo de 1 melhor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62CACB-1843-8F42-836C-0C251D0658C1}"/>
              </a:ext>
            </a:extLst>
          </p:cNvPr>
          <p:cNvCxnSpPr>
            <a:cxnSpLocks/>
          </p:cNvCxnSpPr>
          <p:nvPr/>
        </p:nvCxnSpPr>
        <p:spPr>
          <a:xfrm flipH="1" flipV="1">
            <a:off x="1714713" y="5501599"/>
            <a:ext cx="970993" cy="477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EBD05B4-73EA-AB48-8DDE-04470F819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272357"/>
            <a:ext cx="1155700" cy="279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F9E8CD-9814-4468-0846-8EB367208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0" y="5158021"/>
            <a:ext cx="1257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>
            <a:hlinkClick r:id="" action="ppaction://noaction">
              <a:snd r:embed="rId3" name="chimes.wav"/>
            </a:hlinkClick>
          </p:cNvPr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pt-BR" altLang="pt-BR" sz="2800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Exemplos em planilha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Baixar os seguintes arquivos da página da disciplina: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Material 02 – 1 – Exemplo 1 – Excel – </a:t>
            </a:r>
            <a:r>
              <a:rPr lang="pt-BR" sz="2800" dirty="0" err="1">
                <a:solidFill>
                  <a:schemeClr val="tx1"/>
                </a:solidFill>
              </a:rPr>
              <a:t>Generico</a:t>
            </a:r>
            <a:r>
              <a:rPr lang="pt-BR" sz="2800" dirty="0">
                <a:solidFill>
                  <a:schemeClr val="tx1"/>
                </a:solidFill>
              </a:rPr>
              <a:t> - </a:t>
            </a:r>
            <a:r>
              <a:rPr lang="pt-BR" sz="2800" dirty="0" err="1">
                <a:solidFill>
                  <a:schemeClr val="tx1"/>
                </a:solidFill>
              </a:rPr>
              <a:t>GD.xlsx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Material 02 – 1 – Exemplo 1 – Excel – </a:t>
            </a:r>
            <a:r>
              <a:rPr lang="pt-BR" sz="2800" dirty="0" err="1">
                <a:solidFill>
                  <a:schemeClr val="tx1"/>
                </a:solidFill>
              </a:rPr>
              <a:t>Generico</a:t>
            </a:r>
            <a:r>
              <a:rPr lang="pt-BR" sz="2800" dirty="0">
                <a:solidFill>
                  <a:schemeClr val="tx1"/>
                </a:solidFill>
              </a:rPr>
              <a:t> - </a:t>
            </a:r>
            <a:r>
              <a:rPr lang="pt-BR" sz="2800" dirty="0" err="1">
                <a:solidFill>
                  <a:schemeClr val="tx1"/>
                </a:solidFill>
              </a:rPr>
              <a:t>SGD.xlsx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Material 02 – 1 – Exemplo 1 – Excel – </a:t>
            </a:r>
            <a:r>
              <a:rPr lang="pt-BR" sz="2800" dirty="0" err="1">
                <a:solidFill>
                  <a:schemeClr val="tx1"/>
                </a:solidFill>
              </a:rPr>
              <a:t>Generico</a:t>
            </a:r>
            <a:r>
              <a:rPr lang="pt-BR" sz="2800" dirty="0">
                <a:solidFill>
                  <a:schemeClr val="tx1"/>
                </a:solidFill>
              </a:rPr>
              <a:t> – GD – Mini-</a:t>
            </a:r>
            <a:r>
              <a:rPr lang="pt-BR" sz="2800" dirty="0" err="1">
                <a:solidFill>
                  <a:schemeClr val="tx1"/>
                </a:solidFill>
              </a:rPr>
              <a:t>batch.xlsx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Material 02 – 1 – Exemplo 2 – Excel - Reconhecimento </a:t>
            </a:r>
            <a:r>
              <a:rPr lang="pt-BR" sz="2800" dirty="0" err="1">
                <a:solidFill>
                  <a:schemeClr val="tx1"/>
                </a:solidFill>
              </a:rPr>
              <a:t>T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dirty="0" err="1">
                <a:solidFill>
                  <a:schemeClr val="tx1"/>
                </a:solidFill>
              </a:rPr>
              <a:t>H.xlsx</a:t>
            </a:r>
            <a:endParaRPr lang="pt-BR" sz="28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0B44102-2A56-5746-B742-5FB32EDE4ABB}"/>
              </a:ext>
            </a:extLst>
          </p:cNvPr>
          <p:cNvGrpSpPr/>
          <p:nvPr/>
        </p:nvGrpSpPr>
        <p:grpSpPr>
          <a:xfrm>
            <a:off x="8751775" y="0"/>
            <a:ext cx="2482850" cy="899160"/>
            <a:chOff x="0" y="0"/>
            <a:chExt cx="2483283" cy="700966"/>
          </a:xfrm>
        </p:grpSpPr>
        <p:sp>
          <p:nvSpPr>
            <p:cNvPr id="15" name="Nuvem 14">
              <a:extLst>
                <a:ext uri="{FF2B5EF4-FFF2-40B4-BE49-F238E27FC236}">
                  <a16:creationId xmlns:a16="http://schemas.microsoft.com/office/drawing/2014/main" id="{C2AEFF34-A2D0-FB40-BBCE-A319720A6680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aio 16">
              <a:extLst>
                <a:ext uri="{FF2B5EF4-FFF2-40B4-BE49-F238E27FC236}">
                  <a16:creationId xmlns:a16="http://schemas.microsoft.com/office/drawing/2014/main" id="{D225C3D0-ACCF-8A45-A4EE-6FCA4ABC01E4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5">
              <a:extLst>
                <a:ext uri="{FF2B5EF4-FFF2-40B4-BE49-F238E27FC236}">
                  <a16:creationId xmlns:a16="http://schemas.microsoft.com/office/drawing/2014/main" id="{7E42D125-0CAD-B842-BC59-179398C0AED9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Nossa, como esse professor é bonito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3409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CV e </a:t>
            </a:r>
            <a:r>
              <a:rPr lang="pt-BR" b="1" dirty="0" err="1"/>
              <a:t>parametrizacao</a:t>
            </a:r>
            <a:r>
              <a:rPr lang="pt-BR" b="1" dirty="0"/>
              <a:t> da RNA</a:t>
            </a:r>
          </a:p>
          <a:p>
            <a:r>
              <a:rPr lang="pt-BR" dirty="0" err="1"/>
              <a:t>control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size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1, </a:t>
            </a:r>
            <a:r>
              <a:rPr lang="pt-BR" dirty="0" err="1"/>
              <a:t>to</a:t>
            </a:r>
            <a:r>
              <a:rPr lang="pt-BR" dirty="0"/>
              <a:t> = 10, </a:t>
            </a:r>
            <a:r>
              <a:rPr lang="pt-BR" dirty="0" err="1"/>
              <a:t>by</a:t>
            </a:r>
            <a:r>
              <a:rPr lang="pt-BR" dirty="0"/>
              <a:t> = 1), </a:t>
            </a:r>
            <a:r>
              <a:rPr lang="pt-BR" dirty="0" err="1"/>
              <a:t>decay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0.1, </a:t>
            </a:r>
            <a:r>
              <a:rPr lang="pt-BR" dirty="0" err="1"/>
              <a:t>to</a:t>
            </a:r>
            <a:r>
              <a:rPr lang="pt-BR" dirty="0"/>
              <a:t> = 0.9, </a:t>
            </a:r>
            <a:r>
              <a:rPr lang="pt-BR" dirty="0" err="1"/>
              <a:t>by</a:t>
            </a:r>
            <a:r>
              <a:rPr lang="pt-BR" dirty="0"/>
              <a:t> = 0.3))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 </a:t>
            </a:r>
            <a:r>
              <a:rPr lang="pt-BR" dirty="0" err="1"/>
              <a:t>trainControl</a:t>
            </a:r>
            <a:r>
              <a:rPr lang="pt-BR" dirty="0"/>
              <a:t>=</a:t>
            </a:r>
            <a:r>
              <a:rPr lang="pt-BR" dirty="0" err="1"/>
              <a:t>control</a:t>
            </a:r>
            <a:r>
              <a:rPr lang="pt-BR" dirty="0"/>
              <a:t>, 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, </a:t>
            </a:r>
            <a:r>
              <a:rPr lang="pt-BR" dirty="0" err="1"/>
              <a:t>linout</a:t>
            </a:r>
            <a:r>
              <a:rPr lang="pt-BR" dirty="0"/>
              <a:t>=</a:t>
            </a:r>
            <a:r>
              <a:rPr lang="pt-BR" dirty="0" err="1"/>
              <a:t>T</a:t>
            </a:r>
            <a:r>
              <a:rPr lang="pt-BR" dirty="0"/>
              <a:t>, </a:t>
            </a:r>
            <a:r>
              <a:rPr lang="pt-BR" dirty="0" err="1"/>
              <a:t>MaxNWts</a:t>
            </a:r>
            <a:r>
              <a:rPr lang="pt-BR" dirty="0"/>
              <a:t>=10000, </a:t>
            </a:r>
            <a:r>
              <a:rPr lang="pt-BR" dirty="0" err="1"/>
              <a:t>maxit</a:t>
            </a:r>
            <a:r>
              <a:rPr lang="pt-BR" dirty="0"/>
              <a:t>=2000, trace=</a:t>
            </a:r>
            <a:r>
              <a:rPr lang="pt-BR" dirty="0" err="1"/>
              <a:t>F</a:t>
            </a:r>
            <a:r>
              <a:rPr lang="pt-BR" dirty="0"/>
              <a:t>)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3092F1B-1B85-A547-A73A-279AE5EABF2E}"/>
              </a:ext>
            </a:extLst>
          </p:cNvPr>
          <p:cNvSpPr txBox="1"/>
          <p:nvPr/>
        </p:nvSpPr>
        <p:spPr>
          <a:xfrm>
            <a:off x="4996598" y="4103117"/>
            <a:ext cx="318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Vai demorar uns 4 minutos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D4AFD32-5D59-20A2-6BF4-14E425F4C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3" y="4171414"/>
            <a:ext cx="1838935" cy="24906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3A75DC-AA7A-820F-CCBF-194D8016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79" y="4880436"/>
            <a:ext cx="6273800" cy="6223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37683EE-FB95-BC43-BE01-3724E5A11F97}"/>
              </a:ext>
            </a:extLst>
          </p:cNvPr>
          <p:cNvSpPr/>
          <p:nvPr/>
        </p:nvSpPr>
        <p:spPr>
          <a:xfrm>
            <a:off x="6738591" y="5240219"/>
            <a:ext cx="2536618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0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Predições e métricas</a:t>
            </a:r>
          </a:p>
          <a:p>
            <a:r>
              <a:rPr lang="pt-BR" dirty="0" err="1"/>
              <a:t>predicoes.rna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predicoes.rna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r2(</a:t>
            </a:r>
            <a:r>
              <a:rPr lang="pt-BR" dirty="0" err="1"/>
              <a:t>predicoes.rna</a:t>
            </a:r>
            <a:r>
              <a:rPr lang="pt-BR" dirty="0"/>
              <a:t>, </a:t>
            </a:r>
            <a:r>
              <a:rPr lang="pt-BR" dirty="0" err="1"/>
              <a:t>teste$Volume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7C806C-D269-2642-A5A2-E375B961A658}"/>
              </a:ext>
            </a:extLst>
          </p:cNvPr>
          <p:cNvSpPr txBox="1"/>
          <p:nvPr/>
        </p:nvSpPr>
        <p:spPr>
          <a:xfrm>
            <a:off x="845760" y="4776311"/>
            <a:ext cx="697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Análise:</a:t>
            </a:r>
          </a:p>
          <a:p>
            <a:r>
              <a:rPr lang="pt-BR" b="1" dirty="0">
                <a:solidFill>
                  <a:srgbClr val="FF0000"/>
                </a:solidFill>
              </a:rPr>
              <a:t>R2 com </a:t>
            </a:r>
            <a:r>
              <a:rPr lang="pt-BR" b="1" dirty="0" err="1">
                <a:solidFill>
                  <a:srgbClr val="FF0000"/>
                </a:solidFill>
              </a:rPr>
              <a:t>Hold</a:t>
            </a:r>
            <a:r>
              <a:rPr lang="pt-BR" b="1" dirty="0">
                <a:solidFill>
                  <a:srgbClr val="FF0000"/>
                </a:solidFill>
              </a:rPr>
              <a:t>-out = 0,9966</a:t>
            </a:r>
          </a:p>
          <a:p>
            <a:r>
              <a:rPr lang="pt-BR" b="1" dirty="0">
                <a:solidFill>
                  <a:srgbClr val="FF0000"/>
                </a:solidFill>
              </a:rPr>
              <a:t>R2 com CV parametrizado = 0,9978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950A0F-69DA-1F4A-B8FC-AABE423C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049025"/>
            <a:ext cx="1219200" cy="25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41D1780-044B-98DC-F1D4-2A4514021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0" y="3868683"/>
            <a:ext cx="1308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02 - 3 – Estimativa de Volume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dados_novos_casos$Volume</a:t>
            </a:r>
            <a:r>
              <a:rPr lang="pt-BR" dirty="0"/>
              <a:t> &lt;- NULL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predict.rna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4786E4A-1A6E-4045-847B-1DFA85E69F7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- Volume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858631-F142-254E-972B-FA0AE500D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88" y="2486780"/>
            <a:ext cx="6413500" cy="15367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869680" y="2399372"/>
            <a:ext cx="1007308" cy="1635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41E1CB1-5B9E-0948-B731-AAE7E74FC7D9}"/>
              </a:ext>
            </a:extLst>
          </p:cNvPr>
          <p:cNvGrpSpPr/>
          <p:nvPr/>
        </p:nvGrpSpPr>
        <p:grpSpPr>
          <a:xfrm>
            <a:off x="8228845" y="-1"/>
            <a:ext cx="3005025" cy="1430008"/>
            <a:chOff x="0" y="0"/>
            <a:chExt cx="2483283" cy="700966"/>
          </a:xfrm>
        </p:grpSpPr>
        <p:sp>
          <p:nvSpPr>
            <p:cNvPr id="15" name="Nuvem 14">
              <a:extLst>
                <a:ext uri="{FF2B5EF4-FFF2-40B4-BE49-F238E27FC236}">
                  <a16:creationId xmlns:a16="http://schemas.microsoft.com/office/drawing/2014/main" id="{07E40B35-B732-C349-8B14-4946E7C18782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6" name="Raio 15">
              <a:extLst>
                <a:ext uri="{FF2B5EF4-FFF2-40B4-BE49-F238E27FC236}">
                  <a16:creationId xmlns:a16="http://schemas.microsoft.com/office/drawing/2014/main" id="{9F7F96D9-4FBA-AA4A-828A-4024604A35A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CaixaDeTexto 5">
              <a:extLst>
                <a:ext uri="{FF2B5EF4-FFF2-40B4-BE49-F238E27FC236}">
                  <a16:creationId xmlns:a16="http://schemas.microsoft.com/office/drawing/2014/main" id="{587F3D0D-79DC-B842-BC38-97E91686A7FA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Esse professor precisa mesmo de Inteligência Artificial, por que a Natural dele...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727F21F9-2EF4-B439-F824-A81835776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610" y="5241217"/>
            <a:ext cx="6007100" cy="14351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228845" y="5115573"/>
            <a:ext cx="1158238" cy="161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Este Estudo de Caso faz a previsão da média da nota que um aluno do ensino médio irá obter no terceiro ano do curso.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64794"/>
              </p:ext>
            </p:extLst>
          </p:nvPr>
        </p:nvGraphicFramePr>
        <p:xfrm>
          <a:off x="733188" y="2560320"/>
          <a:ext cx="10799681" cy="4164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>
                          <a:effectLst/>
                        </a:rPr>
                        <a:t>atributo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>
                          <a:effectLst/>
                        </a:rPr>
                        <a:t>Descrição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1238393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Escola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school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"GP" – Escola Gabriel Pereira</a:t>
                      </a:r>
                    </a:p>
                    <a:p>
                      <a:r>
                        <a:rPr lang="pt-BR" sz="2400">
                          <a:effectLst/>
                        </a:rPr>
                        <a:t>"MS" – Escola Mousinho da Silveira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Gênero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sex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1-Masculino</a:t>
                      </a:r>
                    </a:p>
                    <a:p>
                      <a:r>
                        <a:rPr lang="pt-BR" sz="2400" dirty="0">
                          <a:effectLst/>
                        </a:rPr>
                        <a:t>2-Feminino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953614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Idade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age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Entre 15 e 22 anos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48325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Tipo de local de moradia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address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U-Urbano, R-Rural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21844"/>
                  </a:ext>
                </a:extLst>
              </a:tr>
              <a:tr h="619197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Tamanho da família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famsize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</a:rPr>
                        <a:t>LE3- Menor ou igual a 3</a:t>
                      </a:r>
                    </a:p>
                    <a:p>
                      <a:r>
                        <a:rPr lang="pt-BR" sz="2400" dirty="0">
                          <a:effectLst/>
                        </a:rPr>
                        <a:t>GT3 – Maior que 3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24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5722"/>
              </p:ext>
            </p:extLst>
          </p:nvPr>
        </p:nvGraphicFramePr>
        <p:xfrm>
          <a:off x="845760" y="1672503"/>
          <a:ext cx="10799681" cy="4475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Tipo de coabitação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Pstatus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Mora Junto com a Família</a:t>
                      </a:r>
                    </a:p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– Mora sem a família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Grau de escolaridade da mãe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Medu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Nenhuma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Primária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5o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9o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Secundária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Superior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953614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Grau de escolaridade do pai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Fedu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– Nenhuma</a:t>
                      </a:r>
                    </a:p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Educação Primária</a:t>
                      </a:r>
                    </a:p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5o ao 9o ano</a:t>
                      </a: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Secundária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–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Superior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4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59761"/>
              </p:ext>
            </p:extLst>
          </p:nvPr>
        </p:nvGraphicFramePr>
        <p:xfrm>
          <a:off x="845760" y="1672503"/>
          <a:ext cx="10799681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Tipo de trabalho da mãe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Mjob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"teacher" - Educação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"health" – Saúde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"services" – Administração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"at_home" – Do lar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"other" – Outro 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Tipo de trabalho do pai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Fjob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"teacher" - Educação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"health" – Saúde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"services" – Administração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"at_home" – Do lar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"other" – Outro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953614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Razão da escolha da escola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reason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"home" –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Perto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casa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reputation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 – Reputação da escola "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 – Preferência pelo curso</a:t>
                      </a:r>
                    </a:p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"other" – Outro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4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15017"/>
              </p:ext>
            </p:extLst>
          </p:nvPr>
        </p:nvGraphicFramePr>
        <p:xfrm>
          <a:off x="845760" y="1672503"/>
          <a:ext cx="10799681" cy="4393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Responsável pelo aluno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"mother"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"father"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"other"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 de trajeto até a escola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traveltime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&lt;15 min.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2 - 15 to 30 min.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3 - 30 min. to 1 hour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4 - &gt;1 hour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420964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 de estudo por semana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studytime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&lt;2 hours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2 - 2 to 5 hours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3 - 5 to 10 hours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4 - &gt;10 hours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953614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Número de disciplinas reprovadas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failures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Máximo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4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9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81348"/>
              </p:ext>
            </p:extLst>
          </p:nvPr>
        </p:nvGraphicFramePr>
        <p:xfrm>
          <a:off x="845760" y="1672503"/>
          <a:ext cx="10799681" cy="494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 ajuda de amigos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schoolsup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 ajuda da família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famsup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176770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Paga aulas particulares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149992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Faz atividades extra curriculares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215966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Frequentou escola maternal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nursery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076087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 fazer o Ensino superior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42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36735"/>
              </p:ext>
            </p:extLst>
          </p:nvPr>
        </p:nvGraphicFramePr>
        <p:xfrm>
          <a:off x="845760" y="1672503"/>
          <a:ext cx="10799681" cy="497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 acesso à internet em casa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 namorado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romantic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09972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Qualidade do relacionamento na família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famrel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1-Ruim a 5-Excelente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176770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 livre fora da escola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freetime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1-Pouco a 5 -Muito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149992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com os amigos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goout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1-Pouco a 5 -Muito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215966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Consome álcool nos dias úteis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Dalc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1-Pouco a 5 -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Muito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07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695DEF-D1C6-D541-BA87-E13F5195D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90300"/>
              </p:ext>
            </p:extLst>
          </p:nvPr>
        </p:nvGraphicFramePr>
        <p:xfrm>
          <a:off x="845760" y="1672503"/>
          <a:ext cx="10799681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1790425382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2867129042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3191526362"/>
                    </a:ext>
                  </a:extLst>
                </a:gridCol>
              </a:tblGrid>
              <a:tr h="6191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400" dirty="0">
                          <a:effectLst/>
                        </a:rPr>
                        <a:t>Atributo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/>
                        </a:rPr>
                        <a:t>Descrição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89309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Consome álcool nos finais de semana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Walc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1-Pouco a 5 -Muito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30313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Situação da saúde atualmente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1-Ruim a 5-Excelente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09972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Número de dias que faltou às aulas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absences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a 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176770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Média das notas no primeiro 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a 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149992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Média das notas no segundo 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a 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215966"/>
                  </a:ext>
                </a:extLst>
              </a:tr>
              <a:tr h="696016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Média das notas no terceiro ano (PREVISÃO)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a 20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07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>
            <a:hlinkClick r:id="" action="ppaction://noaction">
              <a:snd r:embed="rId3" name="chimes.wav"/>
            </a:hlinkClick>
          </p:cNvPr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Iris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/>
              <a:t>data(</a:t>
            </a:r>
            <a:r>
              <a:rPr lang="pt-BR" dirty="0" err="1"/>
              <a:t>iris</a:t>
            </a:r>
            <a:r>
              <a:rPr lang="pt-BR" dirty="0"/>
              <a:t>)</a:t>
            </a:r>
          </a:p>
          <a:p>
            <a:r>
              <a:rPr lang="pt-BR" dirty="0"/>
              <a:t>dados &lt;- </a:t>
            </a:r>
            <a:r>
              <a:rPr lang="pt-BR" dirty="0" err="1"/>
              <a:t>iris</a:t>
            </a:r>
            <a:r>
              <a:rPr lang="pt-BR" dirty="0"/>
              <a:t> 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DE8027-9C34-584D-8871-9F83856E6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0" y="3333409"/>
            <a:ext cx="6654800" cy="18161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0817E54-CE8D-3743-AF79-93CB6B9023C7}"/>
              </a:ext>
            </a:extLst>
          </p:cNvPr>
          <p:cNvGrpSpPr/>
          <p:nvPr/>
        </p:nvGrpSpPr>
        <p:grpSpPr>
          <a:xfrm>
            <a:off x="8906253" y="1042"/>
            <a:ext cx="2482850" cy="1251773"/>
            <a:chOff x="0" y="0"/>
            <a:chExt cx="2483283" cy="700966"/>
          </a:xfrm>
        </p:grpSpPr>
        <p:sp>
          <p:nvSpPr>
            <p:cNvPr id="15" name="Nuvem 14">
              <a:extLst>
                <a:ext uri="{FF2B5EF4-FFF2-40B4-BE49-F238E27FC236}">
                  <a16:creationId xmlns:a16="http://schemas.microsoft.com/office/drawing/2014/main" id="{846EC271-30E0-E14D-A129-1C6F7EBC045D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aio 16">
              <a:extLst>
                <a:ext uri="{FF2B5EF4-FFF2-40B4-BE49-F238E27FC236}">
                  <a16:creationId xmlns:a16="http://schemas.microsoft.com/office/drawing/2014/main" id="{070A709B-A588-A245-A90A-AA8D9788B5C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5">
              <a:extLst>
                <a:ext uri="{FF2B5EF4-FFF2-40B4-BE49-F238E27FC236}">
                  <a16:creationId xmlns:a16="http://schemas.microsoft.com/office/drawing/2014/main" id="{89A3EB9A-F038-044B-B34A-ECAB103EC0C1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Bem, comparado com o professor da Vinhetinha, </a:t>
              </a:r>
              <a:r>
                <a:rPr lang="pt-BR" sz="1200" b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qq</a:t>
              </a: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um é bonito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02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3 – REGRESSÃO – Alunos do Ensino médio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(são os mesmos da classificação)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mlbench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mlbench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caret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1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 da base de volumes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02 - Redes Neurais/Material 02 - 2 - Redes Neurais - Praticas/Material 02 - 10 - </a:t>
            </a:r>
            <a:r>
              <a:rPr lang="pt-BR" dirty="0" err="1"/>
              <a:t>R</a:t>
            </a:r>
            <a:r>
              <a:rPr lang="pt-BR" dirty="0"/>
              <a:t> - Alunos")</a:t>
            </a:r>
          </a:p>
          <a:p>
            <a:endParaRPr lang="pt-BR" dirty="0"/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02 - 10 – Alunos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63FF5E6-8325-0D41-81D1-BD7C2D46B2AD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139FEFF-87CD-F849-B7F6-3C16DF1B2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7" y="3771792"/>
            <a:ext cx="11375971" cy="122029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D8E9154-AE8E-5346-803E-C9D8FAC9D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2" y="5181797"/>
            <a:ext cx="9723863" cy="102807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41192" y="6369740"/>
            <a:ext cx="1058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setwd</a:t>
            </a:r>
            <a:r>
              <a:rPr lang="pt-BR" sz="1400" dirty="0"/>
              <a:t>("D:\\Dropbox\\Jaime\\AA-UFPR\\EspecializacaoIAA2022\\Material 02 - 2 - Redes Neurais - Praticas\\Material 02 - 10 - R - Alunos") </a:t>
            </a:r>
          </a:p>
        </p:txBody>
      </p:sp>
    </p:spTree>
    <p:extLst>
      <p:ext uri="{BB962C8B-B14F-4D97-AF65-F5344CB8AC3E}">
        <p14:creationId xmlns:p14="http://schemas.microsoft.com/office/powerpoint/2010/main" val="18812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 arquivo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(dados$G3,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=FALSE) 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Treino com </a:t>
            </a:r>
            <a:r>
              <a:rPr lang="pt-BR" b="1" dirty="0" err="1"/>
              <a:t>Hold</a:t>
            </a:r>
            <a:r>
              <a:rPr lang="pt-BR" b="1" dirty="0"/>
              <a:t>-Out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(G3~.,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 </a:t>
            </a:r>
            <a:r>
              <a:rPr lang="pt-BR" b="1" dirty="0" err="1">
                <a:solidFill>
                  <a:srgbClr val="FF0000"/>
                </a:solidFill>
              </a:rPr>
              <a:t>linout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T</a:t>
            </a:r>
            <a:r>
              <a:rPr lang="pt-BR" dirty="0"/>
              <a:t>, trace=FALSE)</a:t>
            </a:r>
          </a:p>
          <a:p>
            <a:r>
              <a:rPr lang="pt-BR" dirty="0" err="1"/>
              <a:t>rna</a:t>
            </a:r>
            <a:endParaRPr lang="pt-BR" dirty="0"/>
          </a:p>
          <a:p>
            <a:r>
              <a:rPr lang="pt-BR" dirty="0" err="1"/>
              <a:t>predicoes.rna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9557B8-567E-FE4C-8FFB-E6CFA734931C}"/>
              </a:ext>
            </a:extLst>
          </p:cNvPr>
          <p:cNvSpPr txBox="1"/>
          <p:nvPr/>
        </p:nvSpPr>
        <p:spPr>
          <a:xfrm>
            <a:off x="2626650" y="5145643"/>
            <a:ext cx="272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Parâmetro para Regressão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3D9D265-7B78-DD46-A186-F7A1D721EBFD}"/>
              </a:ext>
            </a:extLst>
          </p:cNvPr>
          <p:cNvCxnSpPr>
            <a:cxnSpLocks/>
          </p:cNvCxnSpPr>
          <p:nvPr/>
        </p:nvCxnSpPr>
        <p:spPr>
          <a:xfrm flipV="1">
            <a:off x="4629150" y="4393580"/>
            <a:ext cx="935309" cy="841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7C9325FD-6F79-BD4C-A9B3-9334C386996C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05E7D0-16FD-1A4D-83AA-6B80FAEE8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09" y="4462475"/>
            <a:ext cx="4839628" cy="227286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44B622B-7F2C-8F43-B434-3F02701C0016}"/>
              </a:ext>
            </a:extLst>
          </p:cNvPr>
          <p:cNvSpPr/>
          <p:nvPr/>
        </p:nvSpPr>
        <p:spPr>
          <a:xfrm>
            <a:off x="10173480" y="6420127"/>
            <a:ext cx="1785031" cy="330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7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Pacote para cálculo das métricas (</a:t>
            </a:r>
            <a:r>
              <a:rPr lang="pt-BR" b="1" dirty="0" err="1"/>
              <a:t>rmse</a:t>
            </a:r>
            <a:r>
              <a:rPr lang="pt-BR" b="1" dirty="0"/>
              <a:t>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Metrics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Metrics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rmse</a:t>
            </a:r>
            <a:r>
              <a:rPr lang="pt-BR" dirty="0"/>
              <a:t>(teste$G3, </a:t>
            </a:r>
            <a:r>
              <a:rPr lang="pt-BR" dirty="0" err="1"/>
              <a:t>predicoes.rna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sum((predito-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predicoes.rna</a:t>
            </a:r>
            <a:r>
              <a:rPr lang="pt-BR" dirty="0"/>
              <a:t>, teste$G3)</a:t>
            </a:r>
          </a:p>
          <a:p>
            <a:endParaRPr lang="pt-B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C936B17-794F-E349-9079-6B5DE9248044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82E0D3-B390-2A30-2ADE-03B4A40B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234898"/>
            <a:ext cx="1181100" cy="266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BE93FEC-2E1F-8533-B262-3EE7FD96A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276600"/>
            <a:ext cx="1193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3409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CV e </a:t>
            </a:r>
            <a:r>
              <a:rPr lang="pt-BR" b="1" dirty="0" err="1"/>
              <a:t>parametrizacao</a:t>
            </a:r>
            <a:r>
              <a:rPr lang="pt-BR" b="1" dirty="0"/>
              <a:t> da RNA</a:t>
            </a:r>
          </a:p>
          <a:p>
            <a:r>
              <a:rPr lang="pt-BR" dirty="0" err="1"/>
              <a:t>control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r>
              <a:rPr lang="pt-BR" dirty="0" err="1"/>
              <a:t>tuneGrid</a:t>
            </a:r>
            <a:r>
              <a:rPr lang="pt-BR" dirty="0"/>
              <a:t>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size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1, </a:t>
            </a:r>
            <a:r>
              <a:rPr lang="pt-BR" dirty="0" err="1"/>
              <a:t>to</a:t>
            </a:r>
            <a:r>
              <a:rPr lang="pt-BR" dirty="0"/>
              <a:t> = 3, </a:t>
            </a:r>
            <a:r>
              <a:rPr lang="pt-BR" dirty="0" err="1"/>
              <a:t>by</a:t>
            </a:r>
            <a:r>
              <a:rPr lang="pt-BR" dirty="0"/>
              <a:t> = 1), </a:t>
            </a:r>
            <a:r>
              <a:rPr lang="pt-BR" dirty="0" err="1"/>
              <a:t>decay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0.1, </a:t>
            </a:r>
            <a:r>
              <a:rPr lang="pt-BR" dirty="0" err="1"/>
              <a:t>to</a:t>
            </a:r>
            <a:r>
              <a:rPr lang="pt-BR" dirty="0"/>
              <a:t> = 0.7, </a:t>
            </a:r>
            <a:r>
              <a:rPr lang="pt-BR" dirty="0" err="1"/>
              <a:t>by</a:t>
            </a:r>
            <a:r>
              <a:rPr lang="pt-BR" dirty="0"/>
              <a:t> = 0.3))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(G3~.,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 </a:t>
            </a:r>
            <a:r>
              <a:rPr lang="pt-BR" dirty="0" err="1"/>
              <a:t>trainControl</a:t>
            </a:r>
            <a:r>
              <a:rPr lang="pt-BR" dirty="0"/>
              <a:t>=</a:t>
            </a:r>
            <a:r>
              <a:rPr lang="pt-BR" dirty="0" err="1"/>
              <a:t>control</a:t>
            </a:r>
            <a:r>
              <a:rPr lang="pt-BR" dirty="0"/>
              <a:t>, </a:t>
            </a:r>
            <a:r>
              <a:rPr lang="pt-BR" dirty="0" err="1"/>
              <a:t>tuneGrid</a:t>
            </a:r>
            <a:r>
              <a:rPr lang="pt-BR" dirty="0"/>
              <a:t>=</a:t>
            </a:r>
            <a:r>
              <a:rPr lang="pt-BR" dirty="0" err="1"/>
              <a:t>tuneGrid</a:t>
            </a:r>
            <a:r>
              <a:rPr lang="pt-BR" dirty="0"/>
              <a:t>, </a:t>
            </a:r>
            <a:r>
              <a:rPr lang="pt-BR" dirty="0" err="1"/>
              <a:t>linout</a:t>
            </a:r>
            <a:r>
              <a:rPr lang="pt-BR" dirty="0"/>
              <a:t>=</a:t>
            </a:r>
            <a:r>
              <a:rPr lang="pt-BR" dirty="0" err="1"/>
              <a:t>T</a:t>
            </a:r>
            <a:r>
              <a:rPr lang="pt-BR" dirty="0"/>
              <a:t>, </a:t>
            </a:r>
            <a:r>
              <a:rPr lang="pt-BR" dirty="0" err="1"/>
              <a:t>MaxNWts</a:t>
            </a:r>
            <a:r>
              <a:rPr lang="pt-BR" dirty="0"/>
              <a:t>=10000, </a:t>
            </a:r>
            <a:r>
              <a:rPr lang="pt-BR" dirty="0" err="1"/>
              <a:t>maxit</a:t>
            </a:r>
            <a:r>
              <a:rPr lang="pt-BR" dirty="0"/>
              <a:t>=2000, trace=</a:t>
            </a:r>
            <a:r>
              <a:rPr lang="pt-BR" dirty="0" err="1"/>
              <a:t>F</a:t>
            </a:r>
            <a:r>
              <a:rPr lang="pt-BR" dirty="0"/>
              <a:t>)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16E2143-C2D2-CF45-BEE9-2BF7E2206464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CB691D-7706-9B45-AAC2-F4199E345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200150"/>
            <a:ext cx="5249096" cy="242266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37683EE-FB95-BC43-BE01-3724E5A11F97}"/>
              </a:ext>
            </a:extLst>
          </p:cNvPr>
          <p:cNvSpPr/>
          <p:nvPr/>
        </p:nvSpPr>
        <p:spPr>
          <a:xfrm>
            <a:off x="3904327" y="6377179"/>
            <a:ext cx="1939191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Predições e métricas</a:t>
            </a:r>
          </a:p>
          <a:p>
            <a:r>
              <a:rPr lang="pt-BR" dirty="0" err="1"/>
              <a:t>predicoes.rna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dirty="0" err="1"/>
              <a:t>rmse</a:t>
            </a:r>
            <a:r>
              <a:rPr lang="pt-BR" dirty="0"/>
              <a:t>(teste$G3, </a:t>
            </a:r>
            <a:r>
              <a:rPr lang="pt-BR" dirty="0" err="1"/>
              <a:t>predicoes.rna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r2(</a:t>
            </a:r>
            <a:r>
              <a:rPr lang="pt-BR" dirty="0" err="1"/>
              <a:t>predicoes.rna</a:t>
            </a:r>
            <a:r>
              <a:rPr lang="pt-BR" dirty="0"/>
              <a:t>, teste$G3)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1E1B54B-A708-254F-93AD-0CE7AA1EA1FB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A64E13-FFDA-0655-C227-7FB7CACE0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0" y="3033831"/>
            <a:ext cx="1181100" cy="266700"/>
          </a:xfrm>
          <a:prstGeom prst="rect">
            <a:avLst/>
          </a:prstGeom>
        </p:spPr>
      </p:pic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5853E3-3452-32FD-8ACF-E057CF11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" y="3850441"/>
            <a:ext cx="1257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02 - 10 – Alunos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dados_novos_casos$G3 &lt;- NULL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predict.rna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3E0672D-74BA-D747-BDE0-FC319E6FAA23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b="1">
                <a:solidFill>
                  <a:srgbClr val="FF0000"/>
                </a:solidFill>
              </a:rPr>
              <a:t>Práticas usando o R 	3 – REGRESSÃO – Alunos do Ensino médio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5A8723-54EC-D047-B442-A367E016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34" y="2560320"/>
            <a:ext cx="5816600" cy="12827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711280" y="2594289"/>
            <a:ext cx="503654" cy="128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66E5EE8-FCAB-3B26-AFDE-E9523F58D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58" y="5257057"/>
            <a:ext cx="6553200" cy="12446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749520" y="5257056"/>
            <a:ext cx="1158238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Previsão se o cliente irá adquirir um Título Bancário da instituição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Os dados são relacionados com campanhas diretas de marketing de uma instituição bancária portuguesa. As campanhas de marketing foram baseadas em telefonemas para avaliar se o produto Título Bancário seria ou não adquirido pelo cliente.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CB84D3-1F59-0E48-96B5-21D1AD95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0105"/>
              </p:ext>
            </p:extLst>
          </p:nvPr>
        </p:nvGraphicFramePr>
        <p:xfrm>
          <a:off x="733188" y="3529012"/>
          <a:ext cx="10799681" cy="295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3926887080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3935862579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2658704225"/>
                    </a:ext>
                  </a:extLst>
                </a:gridCol>
              </a:tblGrid>
              <a:tr h="50279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Atributo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000">
                          <a:effectLst/>
                        </a:rPr>
                        <a:t>atributo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Descrição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50976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age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Idade do cliente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861219"/>
                  </a:ext>
                </a:extLst>
              </a:tr>
              <a:tr h="15336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Tipo de emprego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job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</a:rPr>
                        <a:t>admin</a:t>
                      </a:r>
                      <a:r>
                        <a:rPr lang="pt-BR" sz="2000" dirty="0">
                          <a:effectLst/>
                        </a:rPr>
                        <a:t>, braçal, empreendedor, empregada, administração, aposentado, </a:t>
                      </a:r>
                      <a:r>
                        <a:rPr lang="pt-BR" sz="2000" dirty="0" err="1">
                          <a:effectLst/>
                        </a:rPr>
                        <a:t>autonomo</a:t>
                      </a:r>
                      <a:r>
                        <a:rPr lang="pt-BR" sz="2000" dirty="0">
                          <a:effectLst/>
                        </a:rPr>
                        <a:t>, </a:t>
                      </a:r>
                      <a:r>
                        <a:rPr lang="pt-BR" sz="2000" dirty="0" err="1">
                          <a:effectLst/>
                        </a:rPr>
                        <a:t>services</a:t>
                      </a:r>
                      <a:r>
                        <a:rPr lang="pt-BR" sz="2000" dirty="0">
                          <a:effectLst/>
                        </a:rPr>
                        <a:t>,' estudante, técnico, desempregado, desconhecido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569140"/>
                  </a:ext>
                </a:extLst>
              </a:tr>
              <a:tr h="50279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Estado Civil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marital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single, married divorced, unknown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5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CB84D3-1F59-0E48-96B5-21D1AD95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89587"/>
              </p:ext>
            </p:extLst>
          </p:nvPr>
        </p:nvGraphicFramePr>
        <p:xfrm>
          <a:off x="510163" y="1799305"/>
          <a:ext cx="10799681" cy="3901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75">
                  <a:extLst>
                    <a:ext uri="{9D8B030D-6E8A-4147-A177-3AD203B41FA5}">
                      <a16:colId xmlns:a16="http://schemas.microsoft.com/office/drawing/2014/main" val="3926887080"/>
                    </a:ext>
                  </a:extLst>
                </a:gridCol>
                <a:gridCol w="3020961">
                  <a:extLst>
                    <a:ext uri="{9D8B030D-6E8A-4147-A177-3AD203B41FA5}">
                      <a16:colId xmlns:a16="http://schemas.microsoft.com/office/drawing/2014/main" val="3935862579"/>
                    </a:ext>
                  </a:extLst>
                </a:gridCol>
                <a:gridCol w="3849945">
                  <a:extLst>
                    <a:ext uri="{9D8B030D-6E8A-4147-A177-3AD203B41FA5}">
                      <a16:colId xmlns:a16="http://schemas.microsoft.com/office/drawing/2014/main" val="2658704225"/>
                    </a:ext>
                  </a:extLst>
                </a:gridCol>
              </a:tblGrid>
              <a:tr h="50279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Atributo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Nome do</a:t>
                      </a:r>
                    </a:p>
                    <a:p>
                      <a:pPr algn="ctr"/>
                      <a:r>
                        <a:rPr lang="pt-BR" sz="2000">
                          <a:effectLst/>
                        </a:rPr>
                        <a:t>atributo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50976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basic.4y, basic.6y, basic.9y, high.school, illiterate, professional.course, university.degree, unknown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861219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Crédito Padrão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17742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Renda Anual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650525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Moradia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366679"/>
                  </a:ext>
                </a:extLst>
              </a:tr>
              <a:tr h="54839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Empréstimo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569140"/>
                  </a:ext>
                </a:extLst>
              </a:tr>
              <a:tr h="502792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 adquiriu um Título Bancário da Instituição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Yes/no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23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4 – CLASSIFICAÇÃO - Banco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9566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caret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mlbench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mlbench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2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19" y="1851660"/>
            <a:ext cx="11111075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Particionar a bases em treino (80%) e teste (20%)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dados$Species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=FALSE) 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Treinamento do modelo com o conjunto de treino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Species</a:t>
            </a:r>
            <a:r>
              <a:rPr lang="pt-BR" dirty="0"/>
              <a:t>~., data=treino, </a:t>
            </a:r>
            <a:r>
              <a:rPr lang="pt-BR" b="1" dirty="0" err="1">
                <a:solidFill>
                  <a:srgbClr val="FF0000"/>
                </a:solidFill>
              </a:rPr>
              <a:t>method</a:t>
            </a:r>
            <a:r>
              <a:rPr lang="pt-BR" b="1" dirty="0">
                <a:solidFill>
                  <a:srgbClr val="FF0000"/>
                </a:solidFill>
              </a:rPr>
              <a:t>="</a:t>
            </a:r>
            <a:r>
              <a:rPr lang="pt-BR" b="1" dirty="0" err="1">
                <a:solidFill>
                  <a:srgbClr val="FF0000"/>
                </a:solidFill>
              </a:rPr>
              <a:t>nnet</a:t>
            </a:r>
            <a:r>
              <a:rPr lang="pt-BR" b="1" dirty="0">
                <a:solidFill>
                  <a:srgbClr val="FF0000"/>
                </a:solidFill>
              </a:rPr>
              <a:t>"</a:t>
            </a:r>
            <a:r>
              <a:rPr lang="pt-BR" dirty="0"/>
              <a:t>,trace=FALSE)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6F72E1C-322D-C946-A26C-E17B1F5E5E91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Iris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83A171-73B9-1546-8618-67B767FFE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79" y="3820148"/>
            <a:ext cx="5038677" cy="289896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1F58CE7-C684-FF4D-AF7D-0DB395B1D6BE}"/>
              </a:ext>
            </a:extLst>
          </p:cNvPr>
          <p:cNvSpPr/>
          <p:nvPr/>
        </p:nvSpPr>
        <p:spPr>
          <a:xfrm>
            <a:off x="9781540" y="6472492"/>
            <a:ext cx="1923894" cy="26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F1C233-7375-8C4D-8648-772BBF029F8B}"/>
              </a:ext>
            </a:extLst>
          </p:cNvPr>
          <p:cNvSpPr txBox="1"/>
          <p:nvPr/>
        </p:nvSpPr>
        <p:spPr>
          <a:xfrm>
            <a:off x="731519" y="6089006"/>
            <a:ext cx="54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Obs</a:t>
            </a:r>
            <a:r>
              <a:rPr lang="pt-BR" b="1" dirty="0">
                <a:solidFill>
                  <a:srgbClr val="FF0000"/>
                </a:solidFill>
              </a:rPr>
              <a:t>: Métodos disponíveis na função </a:t>
            </a:r>
            <a:r>
              <a:rPr lang="pt-BR" b="1" dirty="0" err="1">
                <a:solidFill>
                  <a:srgbClr val="FF0000"/>
                </a:solidFill>
              </a:rPr>
              <a:t>train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dirty="0">
                <a:hlinkClick r:id="rId5"/>
              </a:rPr>
              <a:t>http://topepo.github.io/caret/train-models-by-tag.html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66E2CDF-807A-544B-911A-F67CAC453394}"/>
              </a:ext>
            </a:extLst>
          </p:cNvPr>
          <p:cNvGrpSpPr/>
          <p:nvPr/>
        </p:nvGrpSpPr>
        <p:grpSpPr>
          <a:xfrm rot="1974672">
            <a:off x="4669613" y="4526181"/>
            <a:ext cx="1726769" cy="813849"/>
            <a:chOff x="5173883" y="2532281"/>
            <a:chExt cx="1726769" cy="813849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0540BF-165E-5442-AF49-C003500E3D1D}"/>
                </a:ext>
              </a:extLst>
            </p:cNvPr>
            <p:cNvSpPr txBox="1"/>
            <p:nvPr/>
          </p:nvSpPr>
          <p:spPr>
            <a:xfrm rot="19625328">
              <a:off x="5854326" y="2770076"/>
              <a:ext cx="104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Para RNA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8" name="Balão de Seta para a Esquerda 17">
              <a:extLst>
                <a:ext uri="{FF2B5EF4-FFF2-40B4-BE49-F238E27FC236}">
                  <a16:creationId xmlns:a16="http://schemas.microsoft.com/office/drawing/2014/main" id="{CF934632-757C-4047-8107-DB8C8BDF2F0D}"/>
                </a:ext>
              </a:extLst>
            </p:cNvPr>
            <p:cNvSpPr/>
            <p:nvPr/>
          </p:nvSpPr>
          <p:spPr>
            <a:xfrm>
              <a:off x="5173883" y="2532281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5179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4 – CLASSIFICAÇÃO - Banco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9566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Obter 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02 - Redes Neurais/Material 02 - 2 - Redes Neurais - Praticas/Material 02 - 11 - C - Banco")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02 - 11 – Banco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9DB730-7D9C-ED4E-9B35-076FDADBD443}"/>
              </a:ext>
            </a:extLst>
          </p:cNvPr>
          <p:cNvSpPr txBox="1"/>
          <p:nvPr/>
        </p:nvSpPr>
        <p:spPr>
          <a:xfrm>
            <a:off x="1072347" y="6329719"/>
            <a:ext cx="1065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setwd</a:t>
            </a:r>
            <a:r>
              <a:rPr lang="pt-BR" sz="1400" dirty="0"/>
              <a:t>("D:\\Dropbox\\Jaime\\AA-UFPR\\EspecializacaoIAA2022\\Material 02 - 2 - Redes Neurais\\Material 02 - 2 - Redes Neurais - Praticas\\Material 02 - 11 - C - Banco")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6CB7F5E-385A-294B-A7AB-6AE10827C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49" y="3311691"/>
            <a:ext cx="7834010" cy="30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>
            <a:hlinkClick r:id="" action="ppaction://noaction">
              <a:snd r:embed="rId4" name="chimes.wav"/>
            </a:hlinkClick>
          </p:cNvPr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60464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dados$y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Treinar o modelo com </a:t>
            </a:r>
            <a:r>
              <a:rPr lang="pt-BR" b="1" dirty="0" err="1"/>
              <a:t>Hold</a:t>
            </a:r>
            <a:r>
              <a:rPr lang="pt-BR" b="1" dirty="0"/>
              <a:t>-out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~., data=</a:t>
            </a:r>
            <a:r>
              <a:rPr lang="pt-BR" b="1" dirty="0">
                <a:solidFill>
                  <a:srgbClr val="FF0000"/>
                </a:solidFill>
              </a:rPr>
              <a:t>treino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</a:rPr>
              <a:t>method</a:t>
            </a:r>
            <a:r>
              <a:rPr lang="pt-BR" b="1" dirty="0">
                <a:solidFill>
                  <a:srgbClr val="FF0000"/>
                </a:solidFill>
              </a:rPr>
              <a:t>="</a:t>
            </a:r>
            <a:r>
              <a:rPr lang="pt-BR" b="1" dirty="0" err="1">
                <a:solidFill>
                  <a:srgbClr val="FF0000"/>
                </a:solidFill>
              </a:rPr>
              <a:t>nnet</a:t>
            </a:r>
            <a:r>
              <a:rPr lang="pt-BR" b="1" dirty="0">
                <a:solidFill>
                  <a:srgbClr val="FF0000"/>
                </a:solidFill>
              </a:rPr>
              <a:t>"</a:t>
            </a:r>
            <a:r>
              <a:rPr lang="pt-BR" dirty="0"/>
              <a:t>,trace=FALSE)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A6271680-9684-433A-CC0C-4729A7F46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68" y="3868571"/>
            <a:ext cx="6502400" cy="28956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A5AE5BE-25F5-AE4E-B046-8E8902072317}"/>
              </a:ext>
            </a:extLst>
          </p:cNvPr>
          <p:cNvSpPr/>
          <p:nvPr/>
        </p:nvSpPr>
        <p:spPr>
          <a:xfrm>
            <a:off x="9239024" y="6486787"/>
            <a:ext cx="2603571" cy="288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25317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60464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dos valores do conjunto de teste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teste</a:t>
            </a:r>
            <a:r>
              <a:rPr lang="pt-BR" dirty="0"/>
              <a:t>)</a:t>
            </a:r>
          </a:p>
          <a:p>
            <a:endParaRPr lang="pt-BR" b="1" dirty="0"/>
          </a:p>
          <a:p>
            <a:r>
              <a:rPr lang="pt-BR" b="1" dirty="0"/>
              <a:t>### Matriz de confusão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5DDC65A-2B03-734A-85B6-1B5CBEB50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3" y="3529013"/>
            <a:ext cx="3162300" cy="17907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99BE476-41CE-D842-9C1F-B7BB6A4916D9}"/>
              </a:ext>
            </a:extLst>
          </p:cNvPr>
          <p:cNvSpPr/>
          <p:nvPr/>
        </p:nvSpPr>
        <p:spPr>
          <a:xfrm>
            <a:off x="2216199" y="5045570"/>
            <a:ext cx="1725487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Usando Cross-</a:t>
            </a:r>
            <a:r>
              <a:rPr lang="pt-BR" b="1" dirty="0" err="1"/>
              <a:t>validation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### indica o método </a:t>
            </a:r>
            <a:r>
              <a:rPr lang="pt-BR" b="1" dirty="0" err="1"/>
              <a:t>cv</a:t>
            </a:r>
            <a:r>
              <a:rPr lang="pt-BR" b="1" dirty="0"/>
              <a:t> e numero de folders 10</a:t>
            </a:r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b="1" dirty="0"/>
              <a:t>### executa a RNA com esse </a:t>
            </a:r>
            <a:r>
              <a:rPr lang="pt-BR" b="1" dirty="0" err="1"/>
              <a:t>ctrl</a:t>
            </a:r>
            <a:endParaRPr lang="pt-BR" b="1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nnet</a:t>
            </a:r>
            <a:r>
              <a:rPr lang="pt-BR" dirty="0"/>
              <a:t>",trace=FALSE, </a:t>
            </a:r>
            <a:r>
              <a:rPr lang="pt-BR" b="1" dirty="0" err="1">
                <a:solidFill>
                  <a:srgbClr val="FF0000"/>
                </a:solidFill>
              </a:rPr>
              <a:t>trControl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 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4" name="Imagem 3" descr="Tabela&#10;&#10;Descrição gerada automaticamente com confiança baixa">
            <a:extLst>
              <a:ext uri="{FF2B5EF4-FFF2-40B4-BE49-F238E27FC236}">
                <a16:creationId xmlns:a16="http://schemas.microsoft.com/office/drawing/2014/main" id="{0CB6394D-5CAB-B34A-FB52-C4053E35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725412"/>
            <a:ext cx="3098800" cy="17526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B0C4177-C5D5-494D-B43A-D0D039491C08}"/>
              </a:ext>
            </a:extLst>
          </p:cNvPr>
          <p:cNvSpPr/>
          <p:nvPr/>
        </p:nvSpPr>
        <p:spPr>
          <a:xfrm>
            <a:off x="2104833" y="6215495"/>
            <a:ext cx="1725487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7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Parametrização da RNA</a:t>
            </a:r>
          </a:p>
          <a:p>
            <a:endParaRPr lang="pt-BR" b="1" dirty="0"/>
          </a:p>
          <a:p>
            <a:r>
              <a:rPr lang="pt-BR" b="1" dirty="0"/>
              <a:t>### </a:t>
            </a:r>
            <a:r>
              <a:rPr lang="pt-BR" b="1" dirty="0" err="1"/>
              <a:t>size</a:t>
            </a:r>
            <a:r>
              <a:rPr lang="pt-BR" b="1" dirty="0"/>
              <a:t>, </a:t>
            </a:r>
            <a:r>
              <a:rPr lang="pt-BR" b="1" dirty="0" err="1"/>
              <a:t>decay</a:t>
            </a:r>
            <a:endParaRPr lang="pt-BR" b="1" dirty="0"/>
          </a:p>
          <a:p>
            <a:r>
              <a:rPr lang="pt-BR" dirty="0"/>
              <a:t>grid &lt;-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size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1, </a:t>
            </a:r>
            <a:r>
              <a:rPr lang="pt-BR" dirty="0" err="1"/>
              <a:t>to</a:t>
            </a:r>
            <a:r>
              <a:rPr lang="pt-BR" dirty="0"/>
              <a:t> = 35, </a:t>
            </a:r>
            <a:r>
              <a:rPr lang="pt-BR" dirty="0" err="1"/>
              <a:t>by</a:t>
            </a:r>
            <a:r>
              <a:rPr lang="pt-BR" dirty="0"/>
              <a:t> = 10),</a:t>
            </a:r>
            <a:r>
              <a:rPr lang="pt-BR" dirty="0" err="1"/>
              <a:t>decay</a:t>
            </a:r>
            <a:r>
              <a:rPr lang="pt-BR" dirty="0"/>
              <a:t> = </a:t>
            </a:r>
            <a:r>
              <a:rPr lang="pt-BR" dirty="0" err="1"/>
              <a:t>seq</a:t>
            </a:r>
            <a:r>
              <a:rPr lang="pt-BR" dirty="0"/>
              <a:t>(</a:t>
            </a:r>
            <a:r>
              <a:rPr lang="pt-BR" dirty="0" err="1"/>
              <a:t>from</a:t>
            </a:r>
            <a:r>
              <a:rPr lang="pt-BR" dirty="0"/>
              <a:t> = 0.1, </a:t>
            </a:r>
            <a:r>
              <a:rPr lang="pt-BR" dirty="0" err="1"/>
              <a:t>to</a:t>
            </a:r>
            <a:r>
              <a:rPr lang="pt-BR" dirty="0"/>
              <a:t> = 0.6, </a:t>
            </a:r>
            <a:r>
              <a:rPr lang="pt-BR" dirty="0" err="1"/>
              <a:t>by</a:t>
            </a:r>
            <a:r>
              <a:rPr lang="pt-BR" dirty="0"/>
              <a:t> = 0.3))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</a:p>
          <a:p>
            <a:r>
              <a:rPr lang="pt-BR" dirty="0"/>
              <a:t>   </a:t>
            </a:r>
            <a:r>
              <a:rPr lang="pt-BR" dirty="0" err="1"/>
              <a:t>form</a:t>
            </a:r>
            <a:r>
              <a:rPr lang="pt-BR" dirty="0"/>
              <a:t> = </a:t>
            </a:r>
            <a:r>
              <a:rPr lang="pt-BR" dirty="0" err="1"/>
              <a:t>y</a:t>
            </a:r>
            <a:r>
              <a:rPr lang="pt-BR" dirty="0"/>
              <a:t>~. , </a:t>
            </a:r>
          </a:p>
          <a:p>
            <a:r>
              <a:rPr lang="pt-BR" dirty="0"/>
              <a:t>   data = treino , </a:t>
            </a:r>
          </a:p>
          <a:p>
            <a:r>
              <a:rPr lang="pt-BR" dirty="0"/>
              <a:t>   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nnet</a:t>
            </a:r>
            <a:r>
              <a:rPr lang="pt-BR" dirty="0"/>
              <a:t>" , </a:t>
            </a:r>
          </a:p>
          <a:p>
            <a:r>
              <a:rPr lang="pt-BR" dirty="0"/>
              <a:t>   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b="1" dirty="0">
                <a:solidFill>
                  <a:srgbClr val="FF0000"/>
                </a:solidFill>
              </a:rPr>
              <a:t> = grid </a:t>
            </a:r>
            <a:r>
              <a:rPr lang="pt-BR" dirty="0"/>
              <a:t>, </a:t>
            </a:r>
          </a:p>
          <a:p>
            <a:r>
              <a:rPr lang="pt-BR" dirty="0"/>
              <a:t>   </a:t>
            </a:r>
            <a:r>
              <a:rPr lang="pt-BR" dirty="0" err="1"/>
              <a:t>trControl</a:t>
            </a:r>
            <a:r>
              <a:rPr lang="pt-BR" dirty="0"/>
              <a:t> = </a:t>
            </a:r>
            <a:r>
              <a:rPr lang="pt-BR" dirty="0" err="1"/>
              <a:t>ctrl</a:t>
            </a:r>
            <a:r>
              <a:rPr lang="pt-BR" dirty="0"/>
              <a:t> , </a:t>
            </a:r>
          </a:p>
          <a:p>
            <a:r>
              <a:rPr lang="pt-BR" dirty="0"/>
              <a:t>   </a:t>
            </a:r>
            <a:r>
              <a:rPr lang="pt-BR" dirty="0" err="1"/>
              <a:t>maxit</a:t>
            </a:r>
            <a:r>
              <a:rPr lang="pt-BR" dirty="0"/>
              <a:t> = 2000,trace=FALSE)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5B7DBE-DC82-F74B-A113-B0ECE396310B}"/>
              </a:ext>
            </a:extLst>
          </p:cNvPr>
          <p:cNvSpPr txBox="1"/>
          <p:nvPr/>
        </p:nvSpPr>
        <p:spPr>
          <a:xfrm>
            <a:off x="731520" y="5949777"/>
            <a:ext cx="22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Vai demorar 1m</a:t>
            </a:r>
          </a:p>
        </p:txBody>
      </p:sp>
    </p:spTree>
    <p:extLst>
      <p:ext uri="{BB962C8B-B14F-4D97-AF65-F5344CB8AC3E}">
        <p14:creationId xmlns:p14="http://schemas.microsoft.com/office/powerpoint/2010/main" val="9081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Verifica o resultado do Treinamento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CBA3C26-8EAA-70C3-4083-52E995BA1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668721"/>
            <a:ext cx="6616700" cy="24892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ECAA27-5412-5948-87D4-AB36AA06B10E}"/>
              </a:ext>
            </a:extLst>
          </p:cNvPr>
          <p:cNvSpPr/>
          <p:nvPr/>
        </p:nvSpPr>
        <p:spPr>
          <a:xfrm>
            <a:off x="4427632" y="4945305"/>
            <a:ext cx="2536618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Faz as predições e mostra matriz de confusão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DF165-B170-FF41-91C5-B955C63E5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61" y="2751611"/>
            <a:ext cx="3111500" cy="17907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ECAA27-5412-5948-87D4-AB36AA06B10E}"/>
              </a:ext>
            </a:extLst>
          </p:cNvPr>
          <p:cNvSpPr/>
          <p:nvPr/>
        </p:nvSpPr>
        <p:spPr>
          <a:xfrm>
            <a:off x="2051056" y="4279794"/>
            <a:ext cx="2536618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</a:t>
            </a:r>
            <a:r>
              <a:rPr lang="pt-BR" altLang="pt-BR" b="1" dirty="0">
                <a:solidFill>
                  <a:srgbClr val="FF0000"/>
                </a:solidFill>
              </a:rPr>
              <a:t> 4 – CLASSIFICAÇÃO - Banco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02 - 11 – Banco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dados_novos_casos$y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predict.rna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B1AC80-315F-0C4F-9412-C2637AA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70" y="2532389"/>
            <a:ext cx="8013700" cy="12573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10742087" y="2456103"/>
            <a:ext cx="669658" cy="130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A6E2DE-BFA5-EB4B-9F76-AB32B1816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65" y="4975489"/>
            <a:ext cx="8712200" cy="12065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9356813" y="4964059"/>
            <a:ext cx="1102721" cy="120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>
            <a:hlinkClick r:id="" action="ppaction://noaction">
              <a:snd r:embed="rId3" name="chimes.wav"/>
            </a:hlinkClick>
          </p:cNvPr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rgbClr val="FF0000"/>
                </a:solidFill>
              </a:rPr>
              <a:t>Bora fazer o Trabalho Final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EE5280E-79CB-2F4B-98B9-89595AA32CE0}"/>
              </a:ext>
            </a:extLst>
          </p:cNvPr>
          <p:cNvGrpSpPr/>
          <p:nvPr/>
        </p:nvGrpSpPr>
        <p:grpSpPr>
          <a:xfrm>
            <a:off x="8751775" y="38386"/>
            <a:ext cx="2482850" cy="899160"/>
            <a:chOff x="0" y="0"/>
            <a:chExt cx="2483283" cy="700966"/>
          </a:xfrm>
        </p:grpSpPr>
        <p:sp>
          <p:nvSpPr>
            <p:cNvPr id="15" name="Nuvem 14">
              <a:extLst>
                <a:ext uri="{FF2B5EF4-FFF2-40B4-BE49-F238E27FC236}">
                  <a16:creationId xmlns:a16="http://schemas.microsoft.com/office/drawing/2014/main" id="{1D3A9688-AC7B-B24E-B24E-CAC1B3599E8B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aio 16">
              <a:extLst>
                <a:ext uri="{FF2B5EF4-FFF2-40B4-BE49-F238E27FC236}">
                  <a16:creationId xmlns:a16="http://schemas.microsoft.com/office/drawing/2014/main" id="{DF9E992B-5EFA-454A-A62A-F6FED5FBDC4E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5">
              <a:extLst>
                <a:ext uri="{FF2B5EF4-FFF2-40B4-BE49-F238E27FC236}">
                  <a16:creationId xmlns:a16="http://schemas.microsoft.com/office/drawing/2014/main" id="{FEA21B44-2784-9842-AA13-AB8FF9DE7D8D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 tá, faz os exerc</a:t>
              </a: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ícios bobinhos e deixa os </a:t>
              </a:r>
              <a:r>
                <a:rPr lang="pt-BR" sz="12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Paulera</a:t>
              </a: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pra nós???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2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Iris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9566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dos valores do conjunto de teste</a:t>
            </a:r>
          </a:p>
          <a:p>
            <a:r>
              <a:rPr lang="pt-BR" dirty="0" err="1"/>
              <a:t>predicoes.rna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Matriz de confusão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predicoes.rna</a:t>
            </a:r>
            <a:r>
              <a:rPr lang="pt-BR" dirty="0"/>
              <a:t>, </a:t>
            </a:r>
            <a:r>
              <a:rPr lang="pt-BR" dirty="0" err="1"/>
              <a:t>teste$Species</a:t>
            </a:r>
            <a:r>
              <a:rPr lang="pt-BR" dirty="0"/>
              <a:t>)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7D398BB5-70C7-33FA-42A7-E01B37586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328988"/>
            <a:ext cx="4000500" cy="31877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00507C3-35A3-1E43-B89E-6FBA4795DAF4}"/>
              </a:ext>
            </a:extLst>
          </p:cNvPr>
          <p:cNvSpPr/>
          <p:nvPr/>
        </p:nvSpPr>
        <p:spPr>
          <a:xfrm>
            <a:off x="2029185" y="5452155"/>
            <a:ext cx="1923894" cy="26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Iris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9566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Salvamento e Carga dos modelos para uso posterior</a:t>
            </a:r>
          </a:p>
          <a:p>
            <a:r>
              <a:rPr lang="pt-BR" dirty="0" err="1"/>
              <a:t>getwd</a:t>
            </a:r>
            <a:r>
              <a:rPr lang="pt-BR" dirty="0"/>
              <a:t>()</a:t>
            </a:r>
          </a:p>
          <a:p>
            <a:r>
              <a:rPr lang="pt-BR" dirty="0" err="1"/>
              <a:t>save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file="</a:t>
            </a:r>
            <a:r>
              <a:rPr lang="pt-BR" dirty="0" err="1"/>
              <a:t>rna.RData</a:t>
            </a:r>
            <a:r>
              <a:rPr lang="pt-BR" dirty="0"/>
              <a:t>") </a:t>
            </a:r>
          </a:p>
          <a:p>
            <a:r>
              <a:rPr lang="pt-BR" dirty="0" err="1"/>
              <a:t>load</a:t>
            </a:r>
            <a:r>
              <a:rPr lang="pt-BR" dirty="0"/>
              <a:t>("</a:t>
            </a:r>
            <a:r>
              <a:rPr lang="pt-BR" dirty="0" err="1"/>
              <a:t>rna.RData</a:t>
            </a:r>
            <a:r>
              <a:rPr lang="pt-B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426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9566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Instalação dos pacotes necessários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caret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mlbench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mlbench</a:t>
            </a:r>
            <a:r>
              <a:rPr lang="pt-BR" dirty="0"/>
              <a:t>) 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Obter 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02 - Redes Neurais/Material 02 - 2 - Redes Neurais - Praticas/Material 02 - 2 – </a:t>
            </a:r>
            <a:r>
              <a:rPr lang="pt-BR" dirty="0" err="1"/>
              <a:t>Cancer</a:t>
            </a:r>
            <a:r>
              <a:rPr lang="pt-BR" dirty="0"/>
              <a:t> de Mama")</a:t>
            </a:r>
          </a:p>
          <a:p>
            <a:r>
              <a:rPr lang="pt-BR" dirty="0" err="1"/>
              <a:t>temp_dados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02 - 2 - </a:t>
            </a:r>
            <a:r>
              <a:rPr lang="pt-BR" dirty="0" err="1"/>
              <a:t>Cancer</a:t>
            </a:r>
            <a:r>
              <a:rPr lang="pt-BR" dirty="0"/>
              <a:t> de Mama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temp_dados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F5B21-C2AC-3E44-8EE3-9C4B95DC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71" y="2446020"/>
            <a:ext cx="7885924" cy="158647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31520" y="6457623"/>
            <a:ext cx="10584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setwd</a:t>
            </a:r>
            <a:r>
              <a:rPr lang="pt-BR" sz="1100" dirty="0"/>
              <a:t>("D:\\Dropbox\\Jaime\\AA-UFPR\\EspecializacaoIAA2021\\Material 02 - 2 - Redes Neurais - Praticas\\Material 02 - 2 – </a:t>
            </a:r>
            <a:r>
              <a:rPr lang="pt-BR" sz="1100" dirty="0" err="1"/>
              <a:t>Cancer</a:t>
            </a:r>
            <a:r>
              <a:rPr lang="pt-BR" sz="1100" dirty="0"/>
              <a:t> de Mama")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6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>
            <a:hlinkClick r:id="" action="ppaction://noaction">
              <a:snd r:embed="rId3" name="chimes.wav"/>
            </a:hlinkClick>
          </p:cNvPr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604647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Tratar o Id e </a:t>
            </a:r>
            <a:r>
              <a:rPr lang="pt-BR" b="1" dirty="0" err="1"/>
              <a:t>Missing</a:t>
            </a:r>
            <a:r>
              <a:rPr lang="pt-BR" b="1" dirty="0"/>
              <a:t> </a:t>
            </a:r>
            <a:r>
              <a:rPr lang="pt-BR" b="1" dirty="0" err="1"/>
              <a:t>Values</a:t>
            </a:r>
            <a:endParaRPr lang="pt-BR" b="1" dirty="0"/>
          </a:p>
          <a:p>
            <a:r>
              <a:rPr lang="pt-BR" dirty="0" err="1"/>
              <a:t>temp_dados$Id</a:t>
            </a:r>
            <a:r>
              <a:rPr lang="pt-BR" dirty="0"/>
              <a:t> &lt;- NULL</a:t>
            </a:r>
          </a:p>
          <a:p>
            <a:r>
              <a:rPr lang="pt-BR" dirty="0" err="1"/>
              <a:t>imp</a:t>
            </a:r>
            <a:r>
              <a:rPr lang="pt-BR" dirty="0"/>
              <a:t> &lt;- </a:t>
            </a:r>
            <a:r>
              <a:rPr lang="pt-BR" dirty="0" err="1"/>
              <a:t>mice</a:t>
            </a:r>
            <a:r>
              <a:rPr lang="pt-BR" dirty="0"/>
              <a:t>(</a:t>
            </a:r>
            <a:r>
              <a:rPr lang="pt-BR" dirty="0" err="1"/>
              <a:t>temp_dados</a:t>
            </a:r>
            <a:r>
              <a:rPr lang="pt-BR" dirty="0"/>
              <a:t>) </a:t>
            </a:r>
          </a:p>
          <a:p>
            <a:r>
              <a:rPr lang="pt-BR" dirty="0"/>
              <a:t>dados &lt;- complete(</a:t>
            </a:r>
            <a:r>
              <a:rPr lang="pt-BR" dirty="0" err="1"/>
              <a:t>imp</a:t>
            </a:r>
            <a:r>
              <a:rPr lang="pt-BR" dirty="0"/>
              <a:t>, 1)</a:t>
            </a:r>
          </a:p>
          <a:p>
            <a:endParaRPr lang="pt-BR" dirty="0"/>
          </a:p>
          <a:p>
            <a:r>
              <a:rPr lang="pt-BR" b="1" dirty="0"/>
              <a:t>### 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dados$Class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Treinar o modelo com </a:t>
            </a:r>
            <a:r>
              <a:rPr lang="pt-BR" b="1" dirty="0" err="1"/>
              <a:t>Hold</a:t>
            </a:r>
            <a:r>
              <a:rPr lang="pt-BR" b="1" dirty="0"/>
              <a:t>-out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rna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~., data=</a:t>
            </a:r>
            <a:r>
              <a:rPr lang="pt-BR" b="1" dirty="0">
                <a:solidFill>
                  <a:srgbClr val="FF0000"/>
                </a:solidFill>
              </a:rPr>
              <a:t>treino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</a:rPr>
              <a:t>method</a:t>
            </a:r>
            <a:r>
              <a:rPr lang="pt-BR" b="1" dirty="0">
                <a:solidFill>
                  <a:srgbClr val="FF0000"/>
                </a:solidFill>
              </a:rPr>
              <a:t>="</a:t>
            </a:r>
            <a:r>
              <a:rPr lang="pt-BR" b="1" dirty="0" err="1">
                <a:solidFill>
                  <a:srgbClr val="FF0000"/>
                </a:solidFill>
              </a:rPr>
              <a:t>nnet</a:t>
            </a:r>
            <a:r>
              <a:rPr lang="pt-BR" b="1" dirty="0">
                <a:solidFill>
                  <a:srgbClr val="FF0000"/>
                </a:solidFill>
              </a:rPr>
              <a:t>"</a:t>
            </a:r>
            <a:r>
              <a:rPr lang="pt-BR" dirty="0"/>
              <a:t>,trace=FALSE)</a:t>
            </a:r>
          </a:p>
          <a:p>
            <a:r>
              <a:rPr lang="pt-BR" dirty="0" err="1"/>
              <a:t>rna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24EE80-1EBB-FB48-8B3F-FE13C4143762}"/>
              </a:ext>
            </a:extLst>
          </p:cNvPr>
          <p:cNvSpPr txBox="1"/>
          <p:nvPr/>
        </p:nvSpPr>
        <p:spPr>
          <a:xfrm>
            <a:off x="7989570" y="2011680"/>
            <a:ext cx="318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Não serve para verificar a  qualidade do modelo. Por que?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907C18-690A-B145-A837-F70EFFA1C2DB}"/>
              </a:ext>
            </a:extLst>
          </p:cNvPr>
          <p:cNvGrpSpPr/>
          <p:nvPr/>
        </p:nvGrpSpPr>
        <p:grpSpPr>
          <a:xfrm>
            <a:off x="8435340" y="86886"/>
            <a:ext cx="2834640" cy="899160"/>
            <a:chOff x="0" y="0"/>
            <a:chExt cx="2483283" cy="700966"/>
          </a:xfrm>
        </p:grpSpPr>
        <p:sp>
          <p:nvSpPr>
            <p:cNvPr id="17" name="Nuvem 16">
              <a:extLst>
                <a:ext uri="{FF2B5EF4-FFF2-40B4-BE49-F238E27FC236}">
                  <a16:creationId xmlns:a16="http://schemas.microsoft.com/office/drawing/2014/main" id="{065F0A4D-5915-C844-ADFF-08DCE53ED1BC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aio 17">
              <a:extLst>
                <a:ext uri="{FF2B5EF4-FFF2-40B4-BE49-F238E27FC236}">
                  <a16:creationId xmlns:a16="http://schemas.microsoft.com/office/drawing/2014/main" id="{9ADA5DA5-0A6F-8746-9C87-E9FCA3424B3C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CaixaDeTexto 5">
              <a:extLst>
                <a:ext uri="{FF2B5EF4-FFF2-40B4-BE49-F238E27FC236}">
                  <a16:creationId xmlns:a16="http://schemas.microsoft.com/office/drawing/2014/main" id="{6B49DB04-1CD0-8544-8AD4-46ADD3FAAA08}"/>
                </a:ext>
              </a:extLst>
            </p:cNvPr>
            <p:cNvSpPr txBox="1"/>
            <p:nvPr/>
          </p:nvSpPr>
          <p:spPr>
            <a:xfrm>
              <a:off x="214158" y="83574"/>
              <a:ext cx="1575710" cy="6173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Tomara que</a:t>
              </a: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a </a:t>
              </a:r>
              <a:r>
                <a:rPr lang="pt-BR" sz="12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seed</a:t>
              </a:r>
              <a:r>
                <a:rPr lang="pt-BR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seja de laxante e</a:t>
              </a:r>
              <a:r>
                <a:rPr lang="pt-BR" sz="12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ele tenha uma dor de barriga</a:t>
              </a:r>
              <a:endParaRPr lang="pt-BR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45F0800-6BFE-8541-B401-0F7CAD403695}"/>
              </a:ext>
            </a:extLst>
          </p:cNvPr>
          <p:cNvGrpSpPr/>
          <p:nvPr/>
        </p:nvGrpSpPr>
        <p:grpSpPr>
          <a:xfrm>
            <a:off x="3844716" y="1698027"/>
            <a:ext cx="1726769" cy="813849"/>
            <a:chOff x="5173883" y="2532281"/>
            <a:chExt cx="1726769" cy="813849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AFA85FA-EE7D-2F47-A95D-772380997F50}"/>
                </a:ext>
              </a:extLst>
            </p:cNvPr>
            <p:cNvSpPr txBox="1"/>
            <p:nvPr/>
          </p:nvSpPr>
          <p:spPr>
            <a:xfrm>
              <a:off x="5854327" y="2662355"/>
              <a:ext cx="1046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Slide 41 da </a:t>
              </a:r>
            </a:p>
            <a:p>
              <a:r>
                <a:rPr lang="pt-BR" sz="1400" b="1" dirty="0">
                  <a:solidFill>
                    <a:srgbClr val="0070C0"/>
                  </a:solidFill>
                </a:rPr>
                <a:t>Introdução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3" name="Balão de Seta para a Esquerda 22">
              <a:extLst>
                <a:ext uri="{FF2B5EF4-FFF2-40B4-BE49-F238E27FC236}">
                  <a16:creationId xmlns:a16="http://schemas.microsoft.com/office/drawing/2014/main" id="{0EA0844B-398D-C64C-B6CC-CC6089FC28DC}"/>
                </a:ext>
              </a:extLst>
            </p:cNvPr>
            <p:cNvSpPr/>
            <p:nvPr/>
          </p:nvSpPr>
          <p:spPr>
            <a:xfrm>
              <a:off x="5173883" y="2532281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F41E944-0D2B-7243-8D7B-934BD4BBBA56}"/>
              </a:ext>
            </a:extLst>
          </p:cNvPr>
          <p:cNvSpPr txBox="1"/>
          <p:nvPr/>
        </p:nvSpPr>
        <p:spPr>
          <a:xfrm>
            <a:off x="3517556" y="6072004"/>
            <a:ext cx="142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0070C0"/>
                </a:solidFill>
              </a:rPr>
              <a:t>Decay</a:t>
            </a:r>
            <a:r>
              <a:rPr lang="pt-B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pt-BR" sz="1400" b="1" dirty="0">
                <a:solidFill>
                  <a:srgbClr val="0070C0"/>
                </a:solidFill>
              </a:rPr>
              <a:t>Slide 49 de RNA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8" name="Imagem 27" descr="Tabela&#10;&#10;Descrição gerada automaticamente">
            <a:extLst>
              <a:ext uri="{FF2B5EF4-FFF2-40B4-BE49-F238E27FC236}">
                <a16:creationId xmlns:a16="http://schemas.microsoft.com/office/drawing/2014/main" id="{F55565AD-AF4A-45E8-0A00-A7AA3CBCE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7" y="3024068"/>
            <a:ext cx="6489700" cy="36957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C015264-5421-AA49-B6AC-3F24F952DD05}"/>
              </a:ext>
            </a:extLst>
          </p:cNvPr>
          <p:cNvGrpSpPr/>
          <p:nvPr/>
        </p:nvGrpSpPr>
        <p:grpSpPr>
          <a:xfrm>
            <a:off x="9058425" y="2785887"/>
            <a:ext cx="2348130" cy="612476"/>
            <a:chOff x="5173883" y="2463889"/>
            <a:chExt cx="1726770" cy="813849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A8CF44-96F0-3648-B5FA-28F61ACC0098}"/>
                </a:ext>
              </a:extLst>
            </p:cNvPr>
            <p:cNvSpPr txBox="1"/>
            <p:nvPr/>
          </p:nvSpPr>
          <p:spPr>
            <a:xfrm>
              <a:off x="5854328" y="2662355"/>
              <a:ext cx="1046325" cy="49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Slide 85 de RNA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6" name="Balão de Seta para a Esquerda 25">
              <a:extLst>
                <a:ext uri="{FF2B5EF4-FFF2-40B4-BE49-F238E27FC236}">
                  <a16:creationId xmlns:a16="http://schemas.microsoft.com/office/drawing/2014/main" id="{3B7A7792-ACE7-B143-B6B5-CB675D2B9CD6}"/>
                </a:ext>
              </a:extLst>
            </p:cNvPr>
            <p:cNvSpPr/>
            <p:nvPr/>
          </p:nvSpPr>
          <p:spPr>
            <a:xfrm>
              <a:off x="5173883" y="2463889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A5AE5BE-25F5-AE4E-B046-8E8902072317}"/>
              </a:ext>
            </a:extLst>
          </p:cNvPr>
          <p:cNvSpPr/>
          <p:nvPr/>
        </p:nvSpPr>
        <p:spPr>
          <a:xfrm>
            <a:off x="9393747" y="6521527"/>
            <a:ext cx="2603571" cy="288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Seta para a Direita 7">
            <a:extLst>
              <a:ext uri="{FF2B5EF4-FFF2-40B4-BE49-F238E27FC236}">
                <a16:creationId xmlns:a16="http://schemas.microsoft.com/office/drawing/2014/main" id="{4F61AC1F-4FFB-7047-BC66-A4575CECABAC}"/>
              </a:ext>
            </a:extLst>
          </p:cNvPr>
          <p:cNvSpPr/>
          <p:nvPr/>
        </p:nvSpPr>
        <p:spPr>
          <a:xfrm>
            <a:off x="3500606" y="5943947"/>
            <a:ext cx="2189879" cy="840890"/>
          </a:xfrm>
          <a:prstGeom prst="rightArrowCallou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EBE1B9A-BE11-AA40-9688-C0C83768A5E6}"/>
              </a:ext>
            </a:extLst>
          </p:cNvPr>
          <p:cNvCxnSpPr>
            <a:cxnSpLocks/>
          </p:cNvCxnSpPr>
          <p:nvPr/>
        </p:nvCxnSpPr>
        <p:spPr>
          <a:xfrm flipH="1">
            <a:off x="7555230" y="2412876"/>
            <a:ext cx="434340" cy="1760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5CDA3E5-5B01-844A-9334-732CB3D796B2}"/>
              </a:ext>
            </a:extLst>
          </p:cNvPr>
          <p:cNvGrpSpPr/>
          <p:nvPr/>
        </p:nvGrpSpPr>
        <p:grpSpPr>
          <a:xfrm>
            <a:off x="4027657" y="4110105"/>
            <a:ext cx="1726769" cy="813849"/>
            <a:chOff x="5173883" y="2532281"/>
            <a:chExt cx="1726769" cy="81384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0119161-407E-BE47-81E4-38BE0274BACC}"/>
                </a:ext>
              </a:extLst>
            </p:cNvPr>
            <p:cNvSpPr txBox="1"/>
            <p:nvPr/>
          </p:nvSpPr>
          <p:spPr>
            <a:xfrm>
              <a:off x="5854327" y="2662355"/>
              <a:ext cx="1046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Slide 75 de </a:t>
              </a:r>
            </a:p>
            <a:p>
              <a:r>
                <a:rPr lang="pt-BR" sz="1400" b="1" dirty="0">
                  <a:solidFill>
                    <a:srgbClr val="0070C0"/>
                  </a:solidFill>
                </a:rPr>
                <a:t>RNA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3" name="Balão de Seta para a Esquerda 2">
              <a:extLst>
                <a:ext uri="{FF2B5EF4-FFF2-40B4-BE49-F238E27FC236}">
                  <a16:creationId xmlns:a16="http://schemas.microsoft.com/office/drawing/2014/main" id="{6E865533-64A5-7B4F-B290-B17C0E3B7964}"/>
                </a:ext>
              </a:extLst>
            </p:cNvPr>
            <p:cNvSpPr/>
            <p:nvPr/>
          </p:nvSpPr>
          <p:spPr>
            <a:xfrm>
              <a:off x="5173883" y="2532281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93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Redes Neurais Artificiais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60464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dos valores do conjunto de teste</a:t>
            </a:r>
          </a:p>
          <a:p>
            <a:r>
              <a:rPr lang="pt-BR" dirty="0" err="1"/>
              <a:t>predict.rna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rna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teste</a:t>
            </a:r>
            <a:r>
              <a:rPr lang="pt-BR" dirty="0"/>
              <a:t>)</a:t>
            </a:r>
          </a:p>
          <a:p>
            <a:endParaRPr lang="pt-BR" b="1" dirty="0"/>
          </a:p>
          <a:p>
            <a:r>
              <a:rPr lang="pt-BR" b="1" dirty="0"/>
              <a:t>### Matriz de confusão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predict.rna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DAC0B4-E57E-8145-823D-9EBFFB9CD283}"/>
              </a:ext>
            </a:extLst>
          </p:cNvPr>
          <p:cNvSpPr txBox="1"/>
          <p:nvPr/>
        </p:nvSpPr>
        <p:spPr>
          <a:xfrm>
            <a:off x="5646737" y="340077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Por que “teste” ?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E4D934E-C8A0-644C-8DDD-47EDD4A264D6}"/>
              </a:ext>
            </a:extLst>
          </p:cNvPr>
          <p:cNvCxnSpPr>
            <a:cxnSpLocks/>
          </p:cNvCxnSpPr>
          <p:nvPr/>
        </p:nvCxnSpPr>
        <p:spPr>
          <a:xfrm flipH="1" flipV="1">
            <a:off x="3646170" y="2371830"/>
            <a:ext cx="3131820" cy="1037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EE1E52C-41D1-6A4A-A938-3E5024BD3272}"/>
              </a:ext>
            </a:extLst>
          </p:cNvPr>
          <p:cNvGrpSpPr/>
          <p:nvPr/>
        </p:nvGrpSpPr>
        <p:grpSpPr>
          <a:xfrm>
            <a:off x="5371578" y="1812365"/>
            <a:ext cx="1726769" cy="813849"/>
            <a:chOff x="5173883" y="2532281"/>
            <a:chExt cx="1726769" cy="81384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C450CE1-5838-9740-9E1A-A53960BE42AB}"/>
                </a:ext>
              </a:extLst>
            </p:cNvPr>
            <p:cNvSpPr txBox="1"/>
            <p:nvPr/>
          </p:nvSpPr>
          <p:spPr>
            <a:xfrm>
              <a:off x="5854327" y="2662355"/>
              <a:ext cx="1046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Slide 84 de </a:t>
              </a:r>
            </a:p>
            <a:p>
              <a:r>
                <a:rPr lang="pt-BR" sz="1400" b="1" dirty="0">
                  <a:solidFill>
                    <a:srgbClr val="0070C0"/>
                  </a:solidFill>
                </a:rPr>
                <a:t>RNA</a:t>
              </a:r>
              <a:r>
                <a:rPr lang="pt-BR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0" name="Balão de Seta para a Esquerda 19">
              <a:extLst>
                <a:ext uri="{FF2B5EF4-FFF2-40B4-BE49-F238E27FC236}">
                  <a16:creationId xmlns:a16="http://schemas.microsoft.com/office/drawing/2014/main" id="{4F487016-0C28-164B-AA11-0DDA85BB2E85}"/>
                </a:ext>
              </a:extLst>
            </p:cNvPr>
            <p:cNvSpPr/>
            <p:nvPr/>
          </p:nvSpPr>
          <p:spPr>
            <a:xfrm>
              <a:off x="5173883" y="2532281"/>
              <a:ext cx="1726769" cy="813849"/>
            </a:xfrm>
            <a:prstGeom prst="leftArrowCallou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34C3042E-0FB5-009F-732F-AF2A15C0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0" y="3585436"/>
            <a:ext cx="4089400" cy="24892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99BE476-41CE-D842-9C1F-B7BB6A4916D9}"/>
              </a:ext>
            </a:extLst>
          </p:cNvPr>
          <p:cNvSpPr/>
          <p:nvPr/>
        </p:nvSpPr>
        <p:spPr>
          <a:xfrm>
            <a:off x="2115392" y="5058596"/>
            <a:ext cx="1725487" cy="27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228A0-3FCB-402F-9402-38139EC8A0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40083</TotalTime>
  <Words>4582</Words>
  <Application>Microsoft Macintosh PowerPoint</Application>
  <PresentationFormat>Widescreen</PresentationFormat>
  <Paragraphs>759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Times New Roman</vt:lpstr>
      <vt:lpstr>Tema do Office</vt:lpstr>
      <vt:lpstr>Apresentação do PowerPoint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  <vt:lpstr>Redes Neurais Artificiais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671</cp:revision>
  <cp:lastPrinted>2019-08-23T18:04:05Z</cp:lastPrinted>
  <dcterms:created xsi:type="dcterms:W3CDTF">2016-10-08T20:49:45Z</dcterms:created>
  <dcterms:modified xsi:type="dcterms:W3CDTF">2022-08-17T17:17:02Z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