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309" r:id="rId5"/>
    <p:sldId id="359" r:id="rId6"/>
    <p:sldId id="430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31" r:id="rId15"/>
    <p:sldId id="489" r:id="rId16"/>
    <p:sldId id="432" r:id="rId17"/>
    <p:sldId id="463" r:id="rId18"/>
    <p:sldId id="464" r:id="rId19"/>
    <p:sldId id="482" r:id="rId20"/>
    <p:sldId id="483" r:id="rId21"/>
    <p:sldId id="487" r:id="rId22"/>
    <p:sldId id="488" r:id="rId23"/>
    <p:sldId id="490" r:id="rId24"/>
    <p:sldId id="484" r:id="rId25"/>
    <p:sldId id="462" r:id="rId26"/>
    <p:sldId id="467" r:id="rId27"/>
    <p:sldId id="466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6" r:id="rId36"/>
    <p:sldId id="475" r:id="rId37"/>
    <p:sldId id="477" r:id="rId38"/>
    <p:sldId id="478" r:id="rId39"/>
    <p:sldId id="479" r:id="rId40"/>
    <p:sldId id="480" r:id="rId41"/>
    <p:sldId id="481" r:id="rId42"/>
    <p:sldId id="460" r:id="rId43"/>
    <p:sldId id="485" r:id="rId44"/>
    <p:sldId id="486" r:id="rId45"/>
    <p:sldId id="461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95833" autoAdjust="0"/>
  </p:normalViewPr>
  <p:slideViewPr>
    <p:cSldViewPr snapToGrid="0">
      <p:cViewPr varScale="1">
        <p:scale>
          <a:sx n="107" d="100"/>
          <a:sy n="107" d="100"/>
        </p:scale>
        <p:origin x="8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E8E-6166-468A-B1C9-7F685C34DE95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B8DD-E43B-412F-98FD-9878DFB5F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86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9A52B-3637-4224-A535-EF6616F9FCC5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5A1D0-9FBB-4FB3-A3CE-E03397F9A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51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86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89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2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9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9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pt-BR" sz="1200" noProof="0" dirty="0" err="1">
                <a:solidFill>
                  <a:prstClr val="black"/>
                </a:solidFill>
              </a:rPr>
              <a:t>Showeet.com</a:t>
            </a:r>
            <a:r>
              <a:rPr lang="en-US" sz="1200" dirty="0">
                <a:solidFill>
                  <a:prstClr val="black"/>
                </a:solidFill>
              </a:rPr>
              <a:t>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60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1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3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4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9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2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0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72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3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56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7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7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9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7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9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9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9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7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47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38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12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27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1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21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88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03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863F-2181-40AA-9D10-26C0A01C7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-16030"/>
            <a:ext cx="12191998" cy="927203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104672"/>
            <a:ext cx="9224191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766560"/>
            <a:ext cx="12192000" cy="91440"/>
            <a:chOff x="0" y="4480421"/>
            <a:chExt cx="12192000" cy="9144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4480421"/>
              <a:ext cx="243992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2439924" y="4480421"/>
              <a:ext cx="2439924" cy="914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879848" y="4480421"/>
              <a:ext cx="243992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319772" y="4480421"/>
              <a:ext cx="243992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9504657" y="-17627"/>
            <a:ext cx="3823064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943" y="40636"/>
            <a:ext cx="2055734" cy="765524"/>
          </a:xfrm>
          <a:prstGeom prst="rect">
            <a:avLst/>
          </a:prstGeom>
        </p:spPr>
      </p:pic>
      <p:sp>
        <p:nvSpPr>
          <p:cNvPr id="18" name="Rectangle 6"/>
          <p:cNvSpPr/>
          <p:nvPr userDrawn="1"/>
        </p:nvSpPr>
        <p:spPr>
          <a:xfrm>
            <a:off x="12128862" y="40636"/>
            <a:ext cx="45719" cy="870537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6"/>
          <p:cNvSpPr/>
          <p:nvPr userDrawn="1"/>
        </p:nvSpPr>
        <p:spPr>
          <a:xfrm>
            <a:off x="9550749" y="-8920"/>
            <a:ext cx="195883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6"/>
          <p:cNvSpPr/>
          <p:nvPr userDrawn="1"/>
        </p:nvSpPr>
        <p:spPr>
          <a:xfrm>
            <a:off x="9780778" y="-8920"/>
            <a:ext cx="57296" cy="92880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6"/>
          <p:cNvSpPr/>
          <p:nvPr userDrawn="1"/>
        </p:nvSpPr>
        <p:spPr>
          <a:xfrm>
            <a:off x="9909540" y="866502"/>
            <a:ext cx="2249804" cy="45719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02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6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40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37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en-US" sz="1351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AB72AE8-05D0-6645-955F-D68C20E7E6A3}"/>
              </a:ext>
            </a:extLst>
          </p:cNvPr>
          <p:cNvSpPr txBox="1">
            <a:spLocks/>
          </p:cNvSpPr>
          <p:nvPr userDrawn="1"/>
        </p:nvSpPr>
        <p:spPr>
          <a:xfrm>
            <a:off x="10893779" y="-45156"/>
            <a:ext cx="1365956" cy="383117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Slide </a:t>
            </a:r>
            <a:fld id="{6E18DBF4-37B7-4C4F-9728-A1C100B177EE}" type="slidenum">
              <a:rPr lang="en-US" sz="1200" smtClean="0"/>
              <a:pPr algn="ctr"/>
              <a:t>‹nº›</a:t>
            </a:fld>
            <a:r>
              <a:rPr lang="en-US" sz="1200"/>
              <a:t> de 42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DB905B-06EA-934A-8AEC-0B5EC27ABB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96" y="240030"/>
            <a:ext cx="1126004" cy="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 preferRelativeResize="0"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48"/>
          <a:stretch/>
        </p:blipFill>
        <p:spPr>
          <a:xfrm>
            <a:off x="1" y="-2"/>
            <a:ext cx="12192000" cy="290779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" y="-1"/>
            <a:ext cx="12191998" cy="290852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474214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48428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7422642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896856" y="3091408"/>
            <a:ext cx="2295144" cy="172821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" y="6357040"/>
            <a:ext cx="12191998" cy="500960"/>
          </a:xfrm>
          <a:prstGeom prst="rect">
            <a:avLst/>
          </a:prstGeom>
          <a:solidFill>
            <a:srgbClr val="273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4268"/>
            <a:ext cx="41148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r>
              <a:rPr lang="en-US"/>
              <a:t>större - a multipurpose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4268"/>
            <a:ext cx="2743200" cy="365125"/>
          </a:xfrm>
        </p:spPr>
        <p:txBody>
          <a:bodyPr/>
          <a:lstStyle>
            <a:lvl1pPr>
              <a:defRPr>
                <a:solidFill>
                  <a:srgbClr val="8C9CA6"/>
                </a:solidFill>
              </a:defRPr>
            </a:lvl1pPr>
          </a:lstStyle>
          <a:p>
            <a:fld id="{6E18DBF4-37B7-4C4F-9728-A1C100B177E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4819624"/>
            <a:ext cx="12192000" cy="91440"/>
            <a:chOff x="0" y="4617581"/>
            <a:chExt cx="12192000" cy="9144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4617581"/>
              <a:ext cx="229514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474214" y="4617581"/>
              <a:ext cx="229514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4948428" y="4617581"/>
              <a:ext cx="229514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422642" y="4617581"/>
              <a:ext cx="229514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896856" y="4617581"/>
              <a:ext cx="229514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 userDrawn="1"/>
        </p:nvSpPr>
        <p:spPr>
          <a:xfrm>
            <a:off x="0" y="3091409"/>
            <a:ext cx="2295144" cy="1728216"/>
          </a:xfrm>
          <a:prstGeom prst="rect">
            <a:avLst/>
          </a:prstGeom>
          <a:solidFill>
            <a:srgbClr val="75BE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2474214" y="3091409"/>
            <a:ext cx="2295144" cy="1728216"/>
          </a:xfrm>
          <a:prstGeom prst="rect">
            <a:avLst/>
          </a:prstGeom>
          <a:solidFill>
            <a:srgbClr val="1E70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4948428" y="3091409"/>
            <a:ext cx="2295144" cy="1728216"/>
          </a:xfrm>
          <a:prstGeom prst="rect">
            <a:avLst/>
          </a:prstGeom>
          <a:solidFill>
            <a:srgbClr val="F99D1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422642" y="3091409"/>
            <a:ext cx="2295144" cy="1728216"/>
          </a:xfrm>
          <a:prstGeom prst="rect">
            <a:avLst/>
          </a:prstGeom>
          <a:solidFill>
            <a:srgbClr val="8AC7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96856" y="3091409"/>
            <a:ext cx="2295144" cy="1728216"/>
          </a:xfrm>
          <a:prstGeom prst="rect">
            <a:avLst/>
          </a:prstGeom>
          <a:solidFill>
            <a:srgbClr val="8B4E9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5064"/>
            <a:ext cx="9144000" cy="1561058"/>
          </a:xfrm>
        </p:spPr>
        <p:txBody>
          <a:bodyPr anchor="b"/>
          <a:lstStyle>
            <a:lvl1pPr algn="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7163"/>
            <a:ext cx="9144000" cy="1174065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57697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4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50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siness - Divi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RO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 30"/>
          <p:cNvSpPr/>
          <p:nvPr userDrawn="1"/>
        </p:nvSpPr>
        <p:spPr>
          <a:xfrm rot="19340334">
            <a:off x="7110021" y="-1271621"/>
            <a:ext cx="956457" cy="9401242"/>
          </a:xfrm>
          <a:custGeom>
            <a:avLst/>
            <a:gdLst>
              <a:gd name="connsiteX0" fmla="*/ 956457 w 956457"/>
              <a:gd name="connsiteY0" fmla="*/ 738197 h 9401242"/>
              <a:gd name="connsiteX1" fmla="*/ 956457 w 956457"/>
              <a:gd name="connsiteY1" fmla="*/ 9401242 h 9401242"/>
              <a:gd name="connsiteX2" fmla="*/ 0 w 956457"/>
              <a:gd name="connsiteY2" fmla="*/ 8663045 h 9401242"/>
              <a:gd name="connsiteX3" fmla="*/ 0 w 956457"/>
              <a:gd name="connsiteY3" fmla="*/ 0 h 94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457" h="9401242">
                <a:moveTo>
                  <a:pt x="956457" y="738197"/>
                </a:moveTo>
                <a:lnTo>
                  <a:pt x="956457" y="9401242"/>
                </a:lnTo>
                <a:lnTo>
                  <a:pt x="0" y="866304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5000">
                <a:srgbClr val="676464"/>
              </a:gs>
              <a:gs pos="0">
                <a:srgbClr val="5A3F3C">
                  <a:alpha val="0"/>
                </a:srgbClr>
              </a:gs>
              <a:gs pos="100000">
                <a:srgbClr val="5A3F3C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 userDrawn="1"/>
        </p:nvSpPr>
        <p:spPr>
          <a:xfrm>
            <a:off x="0" y="1"/>
            <a:ext cx="10318750" cy="6857999"/>
          </a:xfrm>
          <a:custGeom>
            <a:avLst/>
            <a:gdLst>
              <a:gd name="connsiteX0" fmla="*/ 0 w 10318750"/>
              <a:gd name="connsiteY0" fmla="*/ 0 h 6857999"/>
              <a:gd name="connsiteX1" fmla="*/ 4997450 w 10318750"/>
              <a:gd name="connsiteY1" fmla="*/ 0 h 6857999"/>
              <a:gd name="connsiteX2" fmla="*/ 10318750 w 10318750"/>
              <a:gd name="connsiteY2" fmla="*/ 6857999 h 6857999"/>
              <a:gd name="connsiteX3" fmla="*/ 4997450 w 10318750"/>
              <a:gd name="connsiteY3" fmla="*/ 6857999 h 6857999"/>
              <a:gd name="connsiteX4" fmla="*/ 0 w 10318750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750" h="6857999">
                <a:moveTo>
                  <a:pt x="0" y="0"/>
                </a:moveTo>
                <a:lnTo>
                  <a:pt x="4997450" y="0"/>
                </a:lnTo>
                <a:lnTo>
                  <a:pt x="10318750" y="6857999"/>
                </a:lnTo>
                <a:lnTo>
                  <a:pt x="499745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36" y="2915445"/>
            <a:ext cx="6984776" cy="2387600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6000">
                <a:solidFill>
                  <a:srgbClr val="2E282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336" y="5330033"/>
            <a:ext cx="6984776" cy="906567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US" sz="2400" dirty="0">
                <a:solidFill>
                  <a:srgbClr val="8FADC7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44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4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2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5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71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30F1-578B-474E-AF0D-3C5E506F959B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39D5-5539-41BD-B555-4E30C9E45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49" r:id="rId3"/>
    <p:sldLayoutId id="2147483665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jaimewo@gmail.com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1385404"/>
            <a:ext cx="12192000" cy="1174065"/>
          </a:xfrm>
        </p:spPr>
        <p:txBody>
          <a:bodyPr>
            <a:normAutofit/>
          </a:bodyPr>
          <a:lstStyle/>
          <a:p>
            <a:pPr algn="ctr"/>
            <a:r>
              <a:rPr lang="en-US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Especialização</a:t>
            </a:r>
            <a:r>
              <a:rPr lang="en-US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Inteligência</a:t>
            </a:r>
            <a:r>
              <a:rPr lang="en-US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Artificial </a:t>
            </a:r>
            <a:r>
              <a:rPr lang="en-US" i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Aplicada</a:t>
            </a:r>
            <a:endParaRPr lang="en-US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070906" y="4961168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Prof. Dr. Jaime Wojciechowski</a:t>
            </a:r>
          </a:p>
          <a:p>
            <a:r>
              <a:rPr lang="en-US" sz="1200">
                <a:hlinkClick r:id="rId3"/>
              </a:rPr>
              <a:t>jaimewo@ufpr.br</a:t>
            </a:r>
            <a:endParaRPr lang="en-US" sz="1200"/>
          </a:p>
          <a:p>
            <a:endParaRPr lang="en-US" sz="1200"/>
          </a:p>
        </p:txBody>
      </p:sp>
      <p:cxnSp>
        <p:nvCxnSpPr>
          <p:cNvPr id="32" name="Conector reto 31"/>
          <p:cNvCxnSpPr/>
          <p:nvPr/>
        </p:nvCxnSpPr>
        <p:spPr>
          <a:xfrm>
            <a:off x="9904194" y="4959499"/>
            <a:ext cx="0" cy="1296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1" y="1795149"/>
            <a:ext cx="12191999" cy="12067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Aprendizado de Máquina</a:t>
            </a:r>
          </a:p>
          <a:p>
            <a:pPr algn="ctr"/>
            <a:r>
              <a:rPr lang="pt-BR" sz="3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04 – SVM</a:t>
            </a:r>
            <a:endParaRPr lang="pt-BR" sz="3600"/>
          </a:p>
        </p:txBody>
      </p:sp>
      <p:sp>
        <p:nvSpPr>
          <p:cNvPr id="2" name="CaixaDeTexto 1"/>
          <p:cNvSpPr txBox="1"/>
          <p:nvPr/>
        </p:nvSpPr>
        <p:spPr>
          <a:xfrm>
            <a:off x="4443" y="6478128"/>
            <a:ext cx="2252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©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Todos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os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direitos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reservados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ao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100" i="1" err="1">
                <a:solidFill>
                  <a:schemeClr val="bg1"/>
                </a:solidFill>
                <a:latin typeface="Arial Narrow" panose="020B0606020202030204" pitchFamily="34" charset="0"/>
              </a:rPr>
              <a:t>autor</a:t>
            </a:r>
            <a:r>
              <a:rPr lang="en-US" sz="1100" i="1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11" name="Picture 10" descr="Captura de Tela 2017-06-06 às 11.10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5530"/>
            <a:ext cx="12192000" cy="14012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" y="3091133"/>
            <a:ext cx="2256645" cy="13551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091133"/>
            <a:ext cx="2300841" cy="171504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8" y="3116649"/>
            <a:ext cx="2257502" cy="94239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20" y="3091133"/>
            <a:ext cx="2307121" cy="16010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94" y="3112983"/>
            <a:ext cx="2287805" cy="11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4614746" cy="906966"/>
          </a:xfrm>
        </p:spPr>
        <p:txBody>
          <a:bodyPr>
            <a:normAutofit fontScale="92500"/>
          </a:bodyPr>
          <a:lstStyle/>
          <a:p>
            <a:r>
              <a:rPr lang="pt-BR" altLang="pt-BR" sz="2000"/>
              <a:t>Achar hiperplano que </a:t>
            </a:r>
            <a:r>
              <a:rPr lang="pt-BR" altLang="pt-BR" sz="2000">
                <a:solidFill>
                  <a:srgbClr val="FF0000"/>
                </a:solidFill>
              </a:rPr>
              <a:t>maximiza</a:t>
            </a:r>
            <a:r>
              <a:rPr lang="pt-BR" altLang="pt-BR" sz="2000"/>
              <a:t> a margem</a:t>
            </a:r>
          </a:p>
          <a:p>
            <a:r>
              <a:rPr lang="pt-BR" altLang="pt-BR" sz="2000" i="1"/>
              <a:t>B</a:t>
            </a:r>
            <a:r>
              <a:rPr lang="pt-BR" altLang="pt-BR" sz="2000" i="1" baseline="-25000"/>
              <a:t>1</a:t>
            </a:r>
            <a:r>
              <a:rPr lang="pt-BR" altLang="pt-BR" sz="2000"/>
              <a:t> é melhor que </a:t>
            </a:r>
            <a:r>
              <a:rPr lang="pt-BR" altLang="pt-BR" sz="2000" i="1"/>
              <a:t>B</a:t>
            </a:r>
            <a:r>
              <a:rPr lang="pt-BR" altLang="pt-BR" sz="2000" i="1" baseline="-25000"/>
              <a:t>2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418331"/>
              </p:ext>
            </p:extLst>
          </p:nvPr>
        </p:nvGraphicFramePr>
        <p:xfrm>
          <a:off x="7112617" y="232165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617" y="232165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uxograma: Processo Alternativo 99"/>
              <p:cNvSpPr/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Sejam os Hiperplanos descritos por: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11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=1</m:t>
                    </m:r>
                  </m:oMath>
                </a14:m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12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=−1</m:t>
                    </m:r>
                  </m:oMath>
                </a14:m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Então o problema para o SVM resolver é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Maximizar a distância entre 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11</a:t>
                </a:r>
                <a:r>
                  <a:rPr lang="pt-BR" sz="2800">
                    <a:solidFill>
                      <a:schemeClr val="tx1"/>
                    </a:solidFill>
                  </a:rPr>
                  <a:t> e 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12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Sujeito às restrições:</a:t>
                </a: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r>
                  <a:rPr lang="en-US" sz="2800" b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Ou</a:t>
                </a:r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Fluxograma: Processo Alternativ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30147"/>
              </p:ext>
            </p:extLst>
          </p:nvPr>
        </p:nvGraphicFramePr>
        <p:xfrm>
          <a:off x="7112617" y="232165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7432040" imgH="7017225" progId="Visio.Drawing.6">
                  <p:embed/>
                </p:oleObj>
              </mc:Choice>
              <mc:Fallback>
                <p:oleObj name="Visio" r:id="rId6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617" y="232165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6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uxograma: Processo Alternativo 99"/>
              <p:cNvSpPr/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Sejam os Hiperplanos descritos por: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11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=1</m:t>
                    </m:r>
                  </m:oMath>
                </a14:m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12</a:t>
                </a:r>
                <a:r>
                  <a:rPr lang="pt-BR" sz="2800">
                    <a:solidFill>
                      <a:schemeClr val="tx1"/>
                    </a:solidFill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𝑎𝑥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𝑏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</a:rPr>
                      <m:t>=−1</m:t>
                    </m:r>
                  </m:oMath>
                </a14:m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Então o problema para o SVM resolver é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Maximizar a distância entre 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11</a:t>
                </a:r>
                <a:r>
                  <a:rPr lang="pt-BR" sz="2800">
                    <a:solidFill>
                      <a:schemeClr val="tx1"/>
                    </a:solidFill>
                  </a:rPr>
                  <a:t> e B</a:t>
                </a:r>
                <a:r>
                  <a:rPr lang="pt-BR" sz="2800" baseline="-25000">
                    <a:solidFill>
                      <a:schemeClr val="tx1"/>
                    </a:solidFill>
                  </a:rPr>
                  <a:t>12</a:t>
                </a:r>
              </a:p>
              <a:p>
                <a:pPr algn="just"/>
                <a:r>
                  <a:rPr lang="pt-BR" sz="2800">
                    <a:solidFill>
                      <a:schemeClr val="tx1"/>
                    </a:solidFill>
                  </a:rPr>
                  <a:t>Sujeito às restrições:</a:t>
                </a: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r>
                  <a:rPr lang="en-US" sz="2800" b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Ou</a:t>
                </a:r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1</m:t>
                      </m:r>
                    </m:oMath>
                  </m:oMathPara>
                </a14:m>
                <a:endParaRPr lang="en-US" sz="2800" b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endParaRPr lang="en-US" sz="2800">
                  <a:solidFill>
                    <a:schemeClr val="tx1"/>
                  </a:solidFill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  <a:p>
                <a:pPr algn="just"/>
                <a:endParaRPr lang="pt-BR" sz="2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Fluxograma: Processo Alternativ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A47823DC-11BD-2E4E-8C18-17D3963DADB9}"/>
              </a:ext>
            </a:extLst>
          </p:cNvPr>
          <p:cNvSpPr/>
          <p:nvPr/>
        </p:nvSpPr>
        <p:spPr>
          <a:xfrm>
            <a:off x="6560695" y="1636246"/>
            <a:ext cx="50255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Usar as técnicas de otimização do teorema de Lagrange (</a:t>
            </a:r>
            <a:r>
              <a:rPr lang="pt-BR" sz="2800" dirty="0" err="1">
                <a:solidFill>
                  <a:srgbClr val="FF0000"/>
                </a:solidFill>
              </a:rPr>
              <a:t>Lagrangiano</a:t>
            </a:r>
            <a:r>
              <a:rPr lang="pt-BR" sz="2800" dirty="0">
                <a:solidFill>
                  <a:srgbClr val="FF0000"/>
                </a:solidFill>
              </a:rPr>
              <a:t> para otimização)</a:t>
            </a:r>
          </a:p>
        </p:txBody>
      </p:sp>
    </p:spTree>
    <p:extLst>
      <p:ext uri="{BB962C8B-B14F-4D97-AF65-F5344CB8AC3E}">
        <p14:creationId xmlns:p14="http://schemas.microsoft.com/office/powerpoint/2010/main" val="866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Vetores de Suporte – Servem para definir qual será o Hiperplano. São os exemplos de treinamento realmente importantes. São encontrados durante a fase de treinamento.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64" y="2665139"/>
            <a:ext cx="4481189" cy="397819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F9873C2-7841-624F-A382-6BC10146C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4" y="3174159"/>
            <a:ext cx="4484676" cy="36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5" y="1114167"/>
            <a:ext cx="9394473" cy="568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r>
              <a:rPr lang="pt-BR" sz="2800">
                <a:solidFill>
                  <a:schemeClr val="tx1"/>
                </a:solidFill>
              </a:rPr>
              <a:t>A separação dos dados pode sofrer com dois problemas: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err="1">
                <a:solidFill>
                  <a:schemeClr val="tx1"/>
                </a:solidFill>
              </a:rPr>
              <a:t>Outliers</a:t>
            </a:r>
            <a:endParaRPr lang="pt-BR" sz="2800">
              <a:solidFill>
                <a:schemeClr val="tx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Exemplos rotulados erroneamente (ruídos)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r>
              <a:rPr lang="pt-BR" sz="2800">
                <a:solidFill>
                  <a:schemeClr val="tx1"/>
                </a:solidFill>
              </a:rPr>
              <a:t>Para minimizar estes problemas, o SVM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permite trabalhar com o que é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chamado de Margem Suave (</a:t>
            </a:r>
            <a:r>
              <a:rPr lang="pt-BR" sz="2800" b="1">
                <a:solidFill>
                  <a:srgbClr val="FF0000"/>
                </a:solidFill>
              </a:rPr>
              <a:t>Soft </a:t>
            </a:r>
            <a:r>
              <a:rPr lang="pt-BR" sz="2800" b="1" err="1">
                <a:solidFill>
                  <a:srgbClr val="FF0000"/>
                </a:solidFill>
              </a:rPr>
              <a:t>Margin</a:t>
            </a:r>
            <a:r>
              <a:rPr lang="pt-BR" sz="2800">
                <a:solidFill>
                  <a:schemeClr val="tx1"/>
                </a:solidFill>
              </a:rPr>
              <a:t>),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permitindo que ”alguns” pontos fiquem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entre os hiperplanos de separação dos dados.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32" y="3017414"/>
            <a:ext cx="4455079" cy="38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uxograma: Processo Alternativo 99"/>
              <p:cNvSpPr/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 dirty="0">
                    <a:solidFill>
                      <a:schemeClr val="tx1"/>
                    </a:solidFill>
                  </a:rPr>
                  <a:t>Para que isso ocorra, permite-se que alguns dados violem as restrições da maximização da margem. </a:t>
                </a:r>
              </a:p>
              <a:p>
                <a:pPr algn="just"/>
                <a:r>
                  <a:rPr lang="pt-BR" sz="2800" dirty="0">
                    <a:solidFill>
                      <a:schemeClr val="tx1"/>
                    </a:solidFill>
                  </a:rPr>
                  <a:t>Isso é feito com a introdução de variáveis de folga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Epsilon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pt-BR" sz="2800" dirty="0">
                    <a:solidFill>
                      <a:schemeClr val="tx1"/>
                    </a:solidFill>
                  </a:rPr>
                  <a:t>Assim, as restrições para a maximização ficariam:</a:t>
                </a: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≥1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OU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𝑎𝑥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≤−1−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  <a:p>
                <a:pPr algn="just"/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Fluxograma: Processo Alternativ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5" y="975930"/>
                <a:ext cx="11870486" cy="5971279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/>
          <p:cNvCxnSpPr>
            <a:cxnSpLocks/>
          </p:cNvCxnSpPr>
          <p:nvPr/>
        </p:nvCxnSpPr>
        <p:spPr>
          <a:xfrm flipV="1">
            <a:off x="3601844" y="2983230"/>
            <a:ext cx="4284856" cy="1533014"/>
          </a:xfrm>
          <a:prstGeom prst="straightConnector1">
            <a:avLst/>
          </a:prstGeom>
          <a:ln w="19050">
            <a:solidFill>
              <a:srgbClr val="FF0000"/>
            </a:solidFill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3842951" y="3086100"/>
            <a:ext cx="4043749" cy="2323427"/>
          </a:xfrm>
          <a:prstGeom prst="straightConnector1">
            <a:avLst/>
          </a:prstGeom>
          <a:ln w="19050">
            <a:solidFill>
              <a:srgbClr val="FF0000"/>
            </a:solidFill>
            <a:headEnd type="stealth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1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minimizar (ou potencializar) este erro decorrente desta flexibilização, é introduzida uma constante chamada Custo (C) e representa o limite de erros que o classificador pode cometer.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A soma dos erros de todos os exemplares classificados incorretamente devem ser menores que este parâmetro C. 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358E4-7151-CB4F-9525-9F9356CD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60" y="4483100"/>
            <a:ext cx="2527300" cy="9779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51FC80-41F5-3D49-9CBB-6675C971B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860" y="2970074"/>
            <a:ext cx="4789170" cy="3835115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75F71FD9-0429-E346-A8F8-B403B9EE24BD}"/>
              </a:ext>
            </a:extLst>
          </p:cNvPr>
          <p:cNvGrpSpPr/>
          <p:nvPr/>
        </p:nvGrpSpPr>
        <p:grpSpPr>
          <a:xfrm>
            <a:off x="9075420" y="46317"/>
            <a:ext cx="2159205" cy="789664"/>
            <a:chOff x="0" y="0"/>
            <a:chExt cx="2483283" cy="623744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4578A78D-3DD7-714B-A00F-CB2415B853E4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Raio 13">
              <a:extLst>
                <a:ext uri="{FF2B5EF4-FFF2-40B4-BE49-F238E27FC236}">
                  <a16:creationId xmlns:a16="http://schemas.microsoft.com/office/drawing/2014/main" id="{5EFB9DA1-6DC2-264D-85FF-FFAD40EE516D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5" name="CaixaDeTexto 5">
              <a:extLst>
                <a:ext uri="{FF2B5EF4-FFF2-40B4-BE49-F238E27FC236}">
                  <a16:creationId xmlns:a16="http://schemas.microsoft.com/office/drawing/2014/main" id="{7ED8DA3E-D347-5845-983A-9AD974ACF9AD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51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Pessoal vamos todos fingir que o </a:t>
              </a:r>
              <a:r>
                <a:rPr lang="pt-BR" sz="1200" b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desmaiamos</a:t>
              </a:r>
              <a:r>
                <a:rPr lang="pt-BR" sz="1200" b="1" kern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pt-BR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4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F4D3D1-BF00-3D46-A3C5-D73FAFA2A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0" y="975929"/>
            <a:ext cx="5911347" cy="59712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634AD73-CD8D-2441-B965-3A9D1FDF01A0}"/>
              </a:ext>
            </a:extLst>
          </p:cNvPr>
          <p:cNvSpPr/>
          <p:nvPr/>
        </p:nvSpPr>
        <p:spPr>
          <a:xfrm>
            <a:off x="5216141" y="1089362"/>
            <a:ext cx="670941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Se C = 10 por exemplo (que é maior que 9,3)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=&gt; os 6 pontos fora da sua margem seriam classificados corretamente.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 indent="44958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Se C = 5 por exemplo (que é menor que 9,3)	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=&gt; teríamos que considerar corretos somente 4 dos 6 pontos (soma dos erros 4,3 por exemplo se descartarmos os dois pontos com erro 2,5).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 indent="44958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Quanto menor o C, mais erros o classificador comete</a:t>
            </a:r>
            <a:r>
              <a:rPr lang="pt-BR" sz="200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99160">
              <a:spcAft>
                <a:spcPts val="0"/>
              </a:spcAft>
            </a:pPr>
            <a:endParaRPr lang="pt-BR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>
              <a:spcAft>
                <a:spcPts val="0"/>
              </a:spcAft>
            </a:pP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Quanto maior o C, menos erros, porém corre o risco de </a:t>
            </a:r>
            <a:r>
              <a:rPr lang="pt-BR" sz="2400" err="1">
                <a:latin typeface="Times New Roman" panose="02020603050405020304" pitchFamily="18" charset="0"/>
                <a:ea typeface="Times New Roman" panose="02020603050405020304" pitchFamily="18" charset="0"/>
              </a:rPr>
              <a:t>overffiting</a:t>
            </a:r>
            <a:r>
              <a:rPr lang="pt-BR" sz="2400">
                <a:latin typeface="Times New Roman" panose="02020603050405020304" pitchFamily="18" charset="0"/>
                <a:ea typeface="Times New Roman" panose="02020603050405020304" pitchFamily="18" charset="0"/>
              </a:rPr>
              <a:t> (muitas classificações corretas no conjunto de treinamento)</a:t>
            </a:r>
            <a:endParaRPr lang="pt-BR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4FD2F72-BE44-9045-9379-60E5709B65C9}"/>
              </a:ext>
            </a:extLst>
          </p:cNvPr>
          <p:cNvGrpSpPr/>
          <p:nvPr/>
        </p:nvGrpSpPr>
        <p:grpSpPr>
          <a:xfrm>
            <a:off x="8332470" y="46317"/>
            <a:ext cx="3073605" cy="789664"/>
            <a:chOff x="0" y="0"/>
            <a:chExt cx="2483283" cy="623744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8199A546-6C34-D04C-AF25-B57290E4A0F0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3" name="Raio 12">
              <a:extLst>
                <a:ext uri="{FF2B5EF4-FFF2-40B4-BE49-F238E27FC236}">
                  <a16:creationId xmlns:a16="http://schemas.microsoft.com/office/drawing/2014/main" id="{2108288C-007E-7846-A631-F9A80879A572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CaixaDeTexto 5">
              <a:extLst>
                <a:ext uri="{FF2B5EF4-FFF2-40B4-BE49-F238E27FC236}">
                  <a16:creationId xmlns:a16="http://schemas.microsoft.com/office/drawing/2014/main" id="{A397C936-8E5D-7642-A832-30BEEBCFAAA6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364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Nossa, arrasou com esse exemplo</a:t>
              </a:r>
            </a:p>
            <a:p>
              <a:pPr algn="ctr">
                <a:spcAft>
                  <a:spcPts val="0"/>
                </a:spcAft>
              </a:pPr>
              <a:r>
                <a:rPr lang="pt-BR" sz="1200" b="1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(mentira</a:t>
              </a:r>
              <a:r>
                <a:rPr lang="pt-BR" sz="1200" b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continuo perdido)</a:t>
              </a:r>
              <a:endParaRPr lang="pt-BR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9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Mostrar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vetores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suporte</a:t>
            </a:r>
            <a:r>
              <a:rPr lang="en-US" sz="2800" dirty="0">
                <a:solidFill>
                  <a:schemeClr val="tx1"/>
                </a:solidFill>
              </a:rPr>
              <a:t> do </a:t>
            </a:r>
            <a:r>
              <a:rPr lang="en-US" sz="2800" dirty="0" err="1">
                <a:solidFill>
                  <a:schemeClr val="tx1"/>
                </a:solidFill>
              </a:rPr>
              <a:t>exemplo</a:t>
            </a:r>
            <a:r>
              <a:rPr lang="en-US" sz="2800" dirty="0">
                <a:solidFill>
                  <a:schemeClr val="tx1"/>
                </a:solidFill>
              </a:rPr>
              <a:t> do cancer de mama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4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chemeClr val="tx1"/>
                </a:solidFill>
              </a:rPr>
              <a:t>SVM - </a:t>
            </a:r>
            <a:r>
              <a:rPr lang="pt-BR" sz="2800" i="1" dirty="0" err="1">
                <a:solidFill>
                  <a:schemeClr val="tx1"/>
                </a:solidFill>
              </a:rPr>
              <a:t>Support</a:t>
            </a:r>
            <a:r>
              <a:rPr lang="pt-BR" sz="2800" i="1" dirty="0">
                <a:solidFill>
                  <a:schemeClr val="tx1"/>
                </a:solidFill>
              </a:rPr>
              <a:t> Vector </a:t>
            </a:r>
            <a:r>
              <a:rPr lang="pt-BR" sz="2800" i="1" dirty="0" err="1">
                <a:solidFill>
                  <a:schemeClr val="tx1"/>
                </a:solidFill>
              </a:rPr>
              <a:t>Machines</a:t>
            </a:r>
            <a:r>
              <a:rPr lang="pt-BR" sz="2800" dirty="0">
                <a:solidFill>
                  <a:schemeClr val="tx1"/>
                </a:solidFill>
              </a:rPr>
              <a:t>, ou </a:t>
            </a:r>
            <a:r>
              <a:rPr lang="pt-BR" sz="2800" dirty="0" err="1">
                <a:solidFill>
                  <a:schemeClr val="tx1"/>
                </a:solidFill>
              </a:rPr>
              <a:t>Máquinas</a:t>
            </a:r>
            <a:r>
              <a:rPr lang="pt-BR" sz="2800" dirty="0">
                <a:solidFill>
                  <a:schemeClr val="tx1"/>
                </a:solidFill>
              </a:rPr>
              <a:t> de Vetores de Suporte é uma técnica que resolve problemas de </a:t>
            </a:r>
            <a:r>
              <a:rPr lang="pt-BR" sz="2800" dirty="0" err="1">
                <a:solidFill>
                  <a:schemeClr val="tx1"/>
                </a:solidFill>
              </a:rPr>
              <a:t>Classificação</a:t>
            </a:r>
            <a:r>
              <a:rPr lang="pt-BR" sz="2800" dirty="0">
                <a:solidFill>
                  <a:schemeClr val="tx1"/>
                </a:solidFill>
              </a:rPr>
              <a:t> e </a:t>
            </a:r>
            <a:r>
              <a:rPr lang="pt-BR" sz="2800" dirty="0" err="1">
                <a:solidFill>
                  <a:schemeClr val="tx1"/>
                </a:solidFill>
              </a:rPr>
              <a:t>Regressão</a:t>
            </a:r>
            <a:r>
              <a:rPr lang="pt-BR" sz="2800" dirty="0">
                <a:solidFill>
                  <a:schemeClr val="tx1"/>
                </a:solidFill>
              </a:rPr>
              <a:t> utilizando modelos </a:t>
            </a:r>
            <a:r>
              <a:rPr lang="pt-BR" sz="2800" dirty="0" err="1">
                <a:solidFill>
                  <a:schemeClr val="tx1"/>
                </a:solidFill>
              </a:rPr>
              <a:t>matemáticos</a:t>
            </a:r>
            <a:r>
              <a:rPr lang="pt-BR" sz="2800" dirty="0">
                <a:solidFill>
                  <a:schemeClr val="tx1"/>
                </a:solidFill>
              </a:rPr>
              <a:t> de </a:t>
            </a:r>
            <a:r>
              <a:rPr lang="pt-BR" sz="2800" dirty="0" err="1">
                <a:solidFill>
                  <a:schemeClr val="tx1"/>
                </a:solidFill>
              </a:rPr>
              <a:t>otimização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Características: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Capacidade de </a:t>
            </a:r>
            <a:r>
              <a:rPr lang="pt-BR" sz="2800" dirty="0" err="1">
                <a:solidFill>
                  <a:schemeClr val="tx1"/>
                </a:solidFill>
              </a:rPr>
              <a:t>generalização</a:t>
            </a:r>
            <a:endParaRPr lang="pt-BR" sz="28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Aprendizado de dados </a:t>
            </a:r>
            <a:r>
              <a:rPr lang="pt-BR" sz="2800" dirty="0" err="1">
                <a:solidFill>
                  <a:schemeClr val="tx1"/>
                </a:solidFill>
              </a:rPr>
              <a:t>não-lineares</a:t>
            </a:r>
            <a:endParaRPr lang="pt-BR" sz="28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pt-BR" sz="2800" dirty="0" err="1">
                <a:solidFill>
                  <a:schemeClr val="tx1"/>
                </a:solidFill>
              </a:rPr>
              <a:t>Sólida</a:t>
            </a:r>
            <a:r>
              <a:rPr lang="pt-BR" sz="2800" dirty="0">
                <a:solidFill>
                  <a:schemeClr val="tx1"/>
                </a:solidFill>
              </a:rPr>
              <a:t> base </a:t>
            </a:r>
            <a:r>
              <a:rPr lang="pt-BR" sz="2800" dirty="0" err="1">
                <a:solidFill>
                  <a:schemeClr val="tx1"/>
                </a:solidFill>
              </a:rPr>
              <a:t>matemática</a:t>
            </a:r>
            <a:endParaRPr lang="pt-BR" sz="2800" dirty="0">
              <a:solidFill>
                <a:schemeClr val="tx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pt-BR" sz="2800" dirty="0" err="1">
                <a:solidFill>
                  <a:schemeClr val="tx1"/>
                </a:solidFill>
              </a:rPr>
              <a:t>Várias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configurações</a:t>
            </a:r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 dirty="0">
              <a:solidFill>
                <a:schemeClr val="tx1"/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360BD6D-65BF-EA45-A5AE-40574CD7A423}"/>
              </a:ext>
            </a:extLst>
          </p:cNvPr>
          <p:cNvGrpSpPr/>
          <p:nvPr/>
        </p:nvGrpSpPr>
        <p:grpSpPr>
          <a:xfrm>
            <a:off x="8524977" y="122224"/>
            <a:ext cx="2936445" cy="789664"/>
            <a:chOff x="0" y="0"/>
            <a:chExt cx="2483283" cy="623744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6167B08C-5C38-8648-8A11-A001CF73296D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3" name="Raio 12">
              <a:extLst>
                <a:ext uri="{FF2B5EF4-FFF2-40B4-BE49-F238E27FC236}">
                  <a16:creationId xmlns:a16="http://schemas.microsoft.com/office/drawing/2014/main" id="{A692934F-5B7D-8646-91B7-94CDF20A1DE6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CaixaDeTexto 5">
              <a:extLst>
                <a:ext uri="{FF2B5EF4-FFF2-40B4-BE49-F238E27FC236}">
                  <a16:creationId xmlns:a16="http://schemas.microsoft.com/office/drawing/2014/main" id="{AC98C25A-4D22-D747-BD4B-676DFA75DCC6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21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Ai meu deus, o que que vem agora?</a:t>
              </a:r>
              <a:endParaRPr lang="pt-BR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37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sz="2800">
              <a:solidFill>
                <a:schemeClr val="tx1"/>
              </a:solidFill>
            </a:endParaRPr>
          </a:p>
          <a:p>
            <a:r>
              <a:rPr lang="en-US" sz="2800" err="1">
                <a:solidFill>
                  <a:schemeClr val="tx1"/>
                </a:solidFill>
              </a:rPr>
              <a:t>Quando</a:t>
            </a:r>
            <a:r>
              <a:rPr lang="en-US" sz="2800">
                <a:solidFill>
                  <a:schemeClr val="tx1"/>
                </a:solidFill>
              </a:rPr>
              <a:t> C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pequeno</a:t>
            </a:r>
            <a:r>
              <a:rPr lang="en-US" sz="2800">
                <a:solidFill>
                  <a:schemeClr val="tx1"/>
                </a:solidFill>
              </a:rPr>
              <a:t>, </a:t>
            </a:r>
            <a:r>
              <a:rPr lang="en-US" sz="2800" err="1">
                <a:solidFill>
                  <a:schemeClr val="tx1"/>
                </a:solidFill>
              </a:rPr>
              <a:t>mais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serão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incorretamente</a:t>
            </a:r>
            <a:r>
              <a:rPr lang="en-US" sz="2800">
                <a:solidFill>
                  <a:schemeClr val="tx1"/>
                </a:solidFill>
              </a:rPr>
              <a:t> e 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comete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mais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erros</a:t>
            </a:r>
            <a:r>
              <a:rPr lang="en-US" sz="2800">
                <a:solidFill>
                  <a:schemeClr val="tx1"/>
                </a:solidFill>
              </a:rPr>
              <a:t>. 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 err="1">
                <a:solidFill>
                  <a:schemeClr val="tx1"/>
                </a:solidFill>
              </a:rPr>
              <a:t>Quando</a:t>
            </a:r>
            <a:r>
              <a:rPr lang="en-US" sz="2800">
                <a:solidFill>
                  <a:schemeClr val="tx1"/>
                </a:solidFill>
              </a:rPr>
              <a:t> C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grande</a:t>
            </a:r>
            <a:r>
              <a:rPr lang="en-US" sz="2800">
                <a:solidFill>
                  <a:schemeClr val="tx1"/>
                </a:solidFill>
              </a:rPr>
              <a:t>, </a:t>
            </a:r>
            <a:r>
              <a:rPr lang="en-US" sz="2800" err="1">
                <a:solidFill>
                  <a:schemeClr val="tx1"/>
                </a:solidFill>
              </a:rPr>
              <a:t>muitos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que </a:t>
            </a:r>
            <a:r>
              <a:rPr lang="en-US" sz="2800" err="1">
                <a:solidFill>
                  <a:schemeClr val="tx1"/>
                </a:solidFill>
              </a:rPr>
              <a:t>seriam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incorretos</a:t>
            </a:r>
            <a:r>
              <a:rPr lang="en-US" sz="2800">
                <a:solidFill>
                  <a:schemeClr val="tx1"/>
                </a:solidFill>
              </a:rPr>
              <a:t>, </a:t>
            </a:r>
            <a:r>
              <a:rPr lang="en-US" sz="2800" err="1">
                <a:solidFill>
                  <a:schemeClr val="tx1"/>
                </a:solidFill>
              </a:rPr>
              <a:t>serão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como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corretos</a:t>
            </a:r>
            <a:r>
              <a:rPr lang="en-US" sz="2800">
                <a:solidFill>
                  <a:schemeClr val="tx1"/>
                </a:solidFill>
              </a:rPr>
              <a:t>, </a:t>
            </a:r>
            <a:r>
              <a:rPr lang="en-US" sz="2800" err="1">
                <a:solidFill>
                  <a:schemeClr val="tx1"/>
                </a:solidFill>
              </a:rPr>
              <a:t>podendo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gerar</a:t>
            </a:r>
            <a:r>
              <a:rPr lang="en-US" sz="2800">
                <a:solidFill>
                  <a:schemeClr val="tx1"/>
                </a:solidFill>
              </a:rPr>
              <a:t> um </a:t>
            </a:r>
            <a:r>
              <a:rPr lang="en-US" sz="2800" err="1">
                <a:solidFill>
                  <a:schemeClr val="tx1"/>
                </a:solidFill>
              </a:rPr>
              <a:t>sobre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ajuste</a:t>
            </a:r>
            <a:r>
              <a:rPr lang="en-US" sz="2800">
                <a:solidFill>
                  <a:schemeClr val="tx1"/>
                </a:solidFill>
              </a:rPr>
              <a:t> (</a:t>
            </a:r>
            <a:r>
              <a:rPr lang="en-US" sz="2800" err="1">
                <a:solidFill>
                  <a:schemeClr val="tx1"/>
                </a:solidFill>
              </a:rPr>
              <a:t>overfiting</a:t>
            </a:r>
            <a:r>
              <a:rPr lang="en-US" sz="2800">
                <a:solidFill>
                  <a:schemeClr val="tx1"/>
                </a:solidFill>
              </a:rPr>
              <a:t>).</a:t>
            </a:r>
            <a:endParaRPr lang="pt-BR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r>
              <a:rPr lang="pt-BR" sz="2800">
                <a:solidFill>
                  <a:schemeClr val="tx1"/>
                </a:solidFill>
              </a:rPr>
              <a:t>Na figura abaixo, a linha preta representa um custo baixo. Podemos observar muitos pontos classificados erroneamente. Já a linha verde (custo alto), classifica corretamente muitos pontos entre os hiperplanos de separação.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8" y="3450848"/>
            <a:ext cx="3700656" cy="350751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125154" y="3122341"/>
            <a:ext cx="6628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BR" sz="2400"/>
              <a:t>O efeito de um custo alto é que o modelo final tenderá a obter o menor número possível de erros de classificação. Isso pode resultar em fronteiras muito específicas ao conjunto de dados e por conseguinte um </a:t>
            </a:r>
            <a:r>
              <a:rPr lang="pt-BR" sz="2400" err="1"/>
              <a:t>superajustamento</a:t>
            </a:r>
            <a:r>
              <a:rPr lang="pt-BR" sz="2400"/>
              <a:t> (</a:t>
            </a:r>
            <a:r>
              <a:rPr lang="pt-BR" sz="2400" err="1"/>
              <a:t>overffiting</a:t>
            </a:r>
            <a:r>
              <a:rPr lang="pt-BR" sz="2400"/>
              <a:t>) do modelo ao conjunto de dados. Um C mais baixo gera fronteiras de decisão mais suaves, o que apesar de ter mais classificações erradas gera modelos que podem ser melhor generalizados.</a:t>
            </a:r>
          </a:p>
        </p:txBody>
      </p:sp>
    </p:spTree>
    <p:extLst>
      <p:ext uri="{BB962C8B-B14F-4D97-AF65-F5344CB8AC3E}">
        <p14:creationId xmlns:p14="http://schemas.microsoft.com/office/powerpoint/2010/main" val="17344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Truque do Kernel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Em alguns problemas, não é possível separar as classes de forma linear mesmo utilizando a margem suave, pois o problema não é linearmente separável.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Por exemplo, como separar os dados vermelhos dos azuis?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Uma solução é ”levar” os dados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para uma dimensão maior: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5" y="4518439"/>
            <a:ext cx="6450742" cy="8869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47" y="4674556"/>
            <a:ext cx="5103851" cy="225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44" y="2053993"/>
            <a:ext cx="10058400" cy="44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O que é ”levar” os pontos para uma dimensão maior?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Considere o seguinte exemplo de pontos: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algn="just"/>
            <a:r>
              <a:rPr lang="pt-BR" sz="2800">
                <a:solidFill>
                  <a:schemeClr val="tx1"/>
                </a:solidFill>
              </a:rPr>
              <a:t>Elevando para uma dimensão maior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(de R1 para R2), usando, por exemplo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uma função </a:t>
            </a:r>
            <a:r>
              <a:rPr lang="pt-BR" sz="2800" err="1">
                <a:solidFill>
                  <a:schemeClr val="tx1"/>
                </a:solidFill>
              </a:rPr>
              <a:t>f</a:t>
            </a:r>
            <a:r>
              <a:rPr lang="pt-BR" sz="2800">
                <a:solidFill>
                  <a:schemeClr val="tx1"/>
                </a:solidFill>
              </a:rPr>
              <a:t>(</a:t>
            </a:r>
            <a:r>
              <a:rPr lang="pt-BR" sz="2800" err="1">
                <a:solidFill>
                  <a:schemeClr val="tx1"/>
                </a:solidFill>
              </a:rPr>
              <a:t>x</a:t>
            </a:r>
            <a:r>
              <a:rPr lang="pt-BR" sz="2800">
                <a:solidFill>
                  <a:schemeClr val="tx1"/>
                </a:solidFill>
              </a:rPr>
              <a:t>) = x</a:t>
            </a:r>
            <a:r>
              <a:rPr lang="pt-BR" sz="2800" baseline="30000">
                <a:solidFill>
                  <a:schemeClr val="tx1"/>
                </a:solidFill>
              </a:rPr>
              <a:t>2 </a:t>
            </a:r>
            <a:r>
              <a:rPr lang="pt-BR" sz="2800">
                <a:solidFill>
                  <a:schemeClr val="tx1"/>
                </a:solidFill>
              </a:rPr>
              <a:t>teríamos: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algn="just"/>
            <a:r>
              <a:rPr lang="pt-BR" sz="2800">
                <a:solidFill>
                  <a:schemeClr val="tx1"/>
                </a:solidFill>
              </a:rPr>
              <a:t>Neste espaço, os dados serão </a:t>
            </a:r>
          </a:p>
          <a:p>
            <a:pPr algn="just"/>
            <a:r>
              <a:rPr lang="pt-BR" sz="2800">
                <a:solidFill>
                  <a:schemeClr val="tx1"/>
                </a:solidFill>
              </a:rPr>
              <a:t>Linearmente separáveis.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9" y="2593278"/>
            <a:ext cx="6451600" cy="127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29" y="3188129"/>
            <a:ext cx="4975758" cy="34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O mesmo esquema pode ser aplicado para dimensões maiores: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6" y="2123734"/>
            <a:ext cx="7798689" cy="304260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311" y="4508500"/>
            <a:ext cx="4826000" cy="2349500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FBF39A6-2E33-B14D-8CF3-250CF35283D5}"/>
              </a:ext>
            </a:extLst>
          </p:cNvPr>
          <p:cNvGrpSpPr/>
          <p:nvPr/>
        </p:nvGrpSpPr>
        <p:grpSpPr>
          <a:xfrm>
            <a:off x="8389620" y="46317"/>
            <a:ext cx="3107895" cy="789664"/>
            <a:chOff x="0" y="0"/>
            <a:chExt cx="2483283" cy="623744"/>
          </a:xfrm>
        </p:grpSpPr>
        <p:sp>
          <p:nvSpPr>
            <p:cNvPr id="13" name="Nuvem 12">
              <a:extLst>
                <a:ext uri="{FF2B5EF4-FFF2-40B4-BE49-F238E27FC236}">
                  <a16:creationId xmlns:a16="http://schemas.microsoft.com/office/drawing/2014/main" id="{DB69607D-02E1-6045-8653-08CF17BF3233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4" name="Raio 13">
              <a:extLst>
                <a:ext uri="{FF2B5EF4-FFF2-40B4-BE49-F238E27FC236}">
                  <a16:creationId xmlns:a16="http://schemas.microsoft.com/office/drawing/2014/main" id="{36043383-70C1-C34F-8997-B7C2E2287142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5" name="CaixaDeTexto 5">
              <a:extLst>
                <a:ext uri="{FF2B5EF4-FFF2-40B4-BE49-F238E27FC236}">
                  <a16:creationId xmlns:a16="http://schemas.microsoft.com/office/drawing/2014/main" id="{3BAFBF0C-4966-8849-BB41-F6B2263D00B4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364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Bonitos desenhos</a:t>
              </a:r>
            </a:p>
            <a:p>
              <a:pPr algn="ctr">
                <a:spcAft>
                  <a:spcPts val="0"/>
                </a:spcAft>
              </a:pPr>
              <a:r>
                <a:rPr lang="pt-BR" sz="1200" b="1">
                  <a:solidFill>
                    <a:schemeClr val="bg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(copiados da Internet né seu safado?)</a:t>
              </a:r>
              <a:endParaRPr lang="pt-BR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02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Essas funções que ”levam” os pontos para uma dimensão maior são chamadas de Funções de </a:t>
            </a:r>
            <a:r>
              <a:rPr lang="pt-BR" sz="2800" err="1">
                <a:solidFill>
                  <a:schemeClr val="tx1"/>
                </a:solidFill>
              </a:rPr>
              <a:t>Kernel</a:t>
            </a:r>
            <a:r>
              <a:rPr lang="pt-BR" sz="2800">
                <a:solidFill>
                  <a:schemeClr val="tx1"/>
                </a:solidFill>
              </a:rPr>
              <a:t>. Existem diversas funções que são usadas, por exemplo: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Nas práticas, usaremos a função RBF: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85" y="2739858"/>
            <a:ext cx="5181909" cy="24434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28" y="5430247"/>
            <a:ext cx="3937000" cy="1270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50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r>
              <a:rPr lang="pt-BR" sz="2800">
                <a:solidFill>
                  <a:srgbClr val="FF0000"/>
                </a:solidFill>
              </a:rPr>
              <a:t> - Exemplo: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 err="1">
                <a:solidFill>
                  <a:schemeClr val="tx1"/>
                </a:solidFill>
              </a:rPr>
              <a:t>Considere</a:t>
            </a:r>
            <a:r>
              <a:rPr lang="en-US" sz="2800">
                <a:solidFill>
                  <a:schemeClr val="tx1"/>
                </a:solidFill>
              </a:rPr>
              <a:t> dados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com </a:t>
            </a:r>
            <a:r>
              <a:rPr lang="en-US" sz="2800" err="1">
                <a:solidFill>
                  <a:schemeClr val="tx1"/>
                </a:solidFill>
              </a:rPr>
              <a:t>diversos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valores</a:t>
            </a:r>
            <a:r>
              <a:rPr lang="en-US" sz="2800">
                <a:solidFill>
                  <a:schemeClr val="tx1"/>
                </a:solidFill>
              </a:rPr>
              <a:t> de C.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C=1 (default)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claramente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tolerante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>
                <a:solidFill>
                  <a:schemeClr val="tx1"/>
                </a:solidFill>
              </a:rPr>
              <a:t>a dados </a:t>
            </a:r>
            <a:r>
              <a:rPr lang="en-US" sz="2800" err="1">
                <a:solidFill>
                  <a:schemeClr val="tx1"/>
                </a:solidFill>
              </a:rPr>
              <a:t>erroneamente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. </a:t>
            </a:r>
          </a:p>
          <a:p>
            <a:r>
              <a:rPr lang="en-US" sz="2800" err="1">
                <a:solidFill>
                  <a:schemeClr val="tx1"/>
                </a:solidFill>
              </a:rPr>
              <a:t>Existem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muitos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vermelhos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na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região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azul</a:t>
            </a:r>
            <a:r>
              <a:rPr lang="en-US" sz="2800">
                <a:solidFill>
                  <a:schemeClr val="tx1"/>
                </a:solidFill>
              </a:rPr>
              <a:t> e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azuis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na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região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vermelha</a:t>
            </a:r>
            <a:r>
              <a:rPr lang="en-US" sz="2800">
                <a:solidFill>
                  <a:schemeClr val="tx1"/>
                </a:solidFill>
              </a:rPr>
              <a:t>.</a:t>
            </a:r>
            <a:endParaRPr lang="pt-BR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 </a:t>
            </a: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16" y="3191347"/>
            <a:ext cx="5379201" cy="353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r>
              <a:rPr lang="pt-BR" sz="2800">
                <a:solidFill>
                  <a:srgbClr val="FF0000"/>
                </a:solidFill>
              </a:rPr>
              <a:t> - Exemplo: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C=10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menos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tolerante</a:t>
            </a:r>
            <a:r>
              <a:rPr lang="en-US" sz="2800">
                <a:solidFill>
                  <a:schemeClr val="tx1"/>
                </a:solidFill>
              </a:rPr>
              <a:t> a </a:t>
            </a:r>
          </a:p>
          <a:p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de dados </a:t>
            </a:r>
            <a:r>
              <a:rPr lang="en-US" sz="2800" err="1">
                <a:solidFill>
                  <a:schemeClr val="tx1"/>
                </a:solidFill>
              </a:rPr>
              <a:t>erroneamente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(</a:t>
            </a:r>
            <a:r>
              <a:rPr lang="en-US" sz="2800" err="1">
                <a:solidFill>
                  <a:schemeClr val="tx1"/>
                </a:solidFill>
              </a:rPr>
              <a:t>menos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no</a:t>
            </a:r>
          </a:p>
          <a:p>
            <a:r>
              <a:rPr lang="en-US" sz="2800" err="1">
                <a:solidFill>
                  <a:schemeClr val="tx1"/>
                </a:solidFill>
              </a:rPr>
              <a:t>lugar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errado</a:t>
            </a:r>
            <a:r>
              <a:rPr lang="en-US" sz="2800">
                <a:solidFill>
                  <a:schemeClr val="tx1"/>
                </a:solidFill>
              </a:rPr>
              <a:t>).</a:t>
            </a: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13" name="Imagem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456" y="2866723"/>
            <a:ext cx="5396230" cy="351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4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r>
              <a:rPr lang="pt-BR" sz="2800">
                <a:solidFill>
                  <a:srgbClr val="FF0000"/>
                </a:solidFill>
              </a:rPr>
              <a:t> - Exemplo: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C=1.000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começa</a:t>
            </a:r>
            <a:r>
              <a:rPr lang="en-US" sz="2800">
                <a:solidFill>
                  <a:schemeClr val="tx1"/>
                </a:solidFill>
              </a:rPr>
              <a:t> a </a:t>
            </a:r>
            <a:r>
              <a:rPr lang="en-US" sz="2800" err="1">
                <a:solidFill>
                  <a:schemeClr val="tx1"/>
                </a:solidFill>
              </a:rPr>
              <a:t>ficar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muito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intolerante</a:t>
            </a:r>
            <a:r>
              <a:rPr lang="en-US" sz="2800">
                <a:solidFill>
                  <a:schemeClr val="tx1"/>
                </a:solidFill>
              </a:rPr>
              <a:t> a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de dados </a:t>
            </a:r>
          </a:p>
          <a:p>
            <a:r>
              <a:rPr lang="en-US" sz="2800" err="1">
                <a:solidFill>
                  <a:schemeClr val="tx1"/>
                </a:solidFill>
              </a:rPr>
              <a:t>erroneamente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(</a:t>
            </a:r>
            <a:r>
              <a:rPr lang="en-US" sz="2800" err="1">
                <a:solidFill>
                  <a:schemeClr val="tx1"/>
                </a:solidFill>
              </a:rPr>
              <a:t>ainda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 err="1">
                <a:solidFill>
                  <a:schemeClr val="tx1"/>
                </a:solidFill>
              </a:rPr>
              <a:t>mais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corretamente</a:t>
            </a:r>
            <a:r>
              <a:rPr lang="en-US" sz="2800">
                <a:solidFill>
                  <a:schemeClr val="tx1"/>
                </a:solidFill>
              </a:rPr>
              <a:t>).</a:t>
            </a: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456" y="2672939"/>
            <a:ext cx="5396230" cy="36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6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que separam os dados, tenta maximizar a margem de separação. Os itens mais próximos são os Vetores de Suporte da reta.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83" y="2656643"/>
            <a:ext cx="4662475" cy="3639653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 flipV="1">
            <a:off x="2103121" y="3749039"/>
            <a:ext cx="2338251" cy="209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1946366" y="4101736"/>
            <a:ext cx="2756263" cy="130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2534195" y="3592922"/>
            <a:ext cx="1907177" cy="205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629" y="2656642"/>
            <a:ext cx="4662475" cy="3639653"/>
          </a:xfrm>
          <a:prstGeom prst="rect">
            <a:avLst/>
          </a:prstGeom>
        </p:spPr>
      </p:pic>
      <p:sp>
        <p:nvSpPr>
          <p:cNvPr id="15" name="Elipse 14"/>
          <p:cNvSpPr/>
          <p:nvPr/>
        </p:nvSpPr>
        <p:spPr>
          <a:xfrm>
            <a:off x="7668120" y="4829164"/>
            <a:ext cx="339634" cy="27432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8648591" y="4193177"/>
            <a:ext cx="339634" cy="27432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9438878" y="4885507"/>
            <a:ext cx="339634" cy="27432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74D88D0-DE0B-44F5-1354-774CFE8E237F}"/>
              </a:ext>
            </a:extLst>
          </p:cNvPr>
          <p:cNvGrpSpPr/>
          <p:nvPr/>
        </p:nvGrpSpPr>
        <p:grpSpPr>
          <a:xfrm>
            <a:off x="8524977" y="122224"/>
            <a:ext cx="2936445" cy="789664"/>
            <a:chOff x="0" y="0"/>
            <a:chExt cx="2483283" cy="623744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83AF1524-97C7-32DC-C856-C4DECC4E3295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3" name="Raio 12">
              <a:extLst>
                <a:ext uri="{FF2B5EF4-FFF2-40B4-BE49-F238E27FC236}">
                  <a16:creationId xmlns:a16="http://schemas.microsoft.com/office/drawing/2014/main" id="{FC740C9D-0894-4175-7B6A-EE7BBAE025A4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7" name="CaixaDeTexto 5">
              <a:extLst>
                <a:ext uri="{FF2B5EF4-FFF2-40B4-BE49-F238E27FC236}">
                  <a16:creationId xmlns:a16="http://schemas.microsoft.com/office/drawing/2014/main" id="{DD5ED65D-ED67-24EA-7535-DFA811B66AB3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510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SVM = Sou Verdadeiramente Maravilhoso</a:t>
              </a:r>
              <a:endParaRPr lang="pt-BR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94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r>
              <a:rPr lang="pt-BR" sz="2800">
                <a:solidFill>
                  <a:srgbClr val="FF0000"/>
                </a:solidFill>
              </a:rPr>
              <a:t> - Exemplo: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C=10.000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fica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ainda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mais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rígido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para </a:t>
            </a:r>
            <a:r>
              <a:rPr lang="en-US" sz="2800" err="1">
                <a:solidFill>
                  <a:schemeClr val="tx1"/>
                </a:solidFill>
              </a:rPr>
              <a:t>não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classificar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erroneamente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de dados. </a:t>
            </a:r>
          </a:p>
          <a:p>
            <a:r>
              <a:rPr lang="en-US" sz="2800" err="1">
                <a:solidFill>
                  <a:schemeClr val="tx1"/>
                </a:solidFill>
              </a:rPr>
              <a:t>Vemos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sinais</a:t>
            </a:r>
            <a:r>
              <a:rPr lang="en-US" sz="2800">
                <a:solidFill>
                  <a:schemeClr val="tx1"/>
                </a:solidFill>
              </a:rPr>
              <a:t> de overfitting.</a:t>
            </a: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13" name="Imagem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48" y="2838426"/>
            <a:ext cx="5396230" cy="35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r>
              <a:rPr lang="pt-BR" sz="2800">
                <a:solidFill>
                  <a:srgbClr val="FF0000"/>
                </a:solidFill>
              </a:rPr>
              <a:t> - Exemplo: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C=100.000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O </a:t>
            </a:r>
            <a:r>
              <a:rPr lang="en-US" sz="2800" err="1">
                <a:solidFill>
                  <a:schemeClr val="tx1"/>
                </a:solidFill>
              </a:rPr>
              <a:t>classificador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fortemente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penalizado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quaisquer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pontos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>
                <a:solidFill>
                  <a:schemeClr val="tx1"/>
                </a:solidFill>
              </a:rPr>
              <a:t>de dados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err="1">
                <a:solidFill>
                  <a:schemeClr val="tx1"/>
                </a:solidFill>
              </a:rPr>
              <a:t>incorretamente</a:t>
            </a:r>
            <a:r>
              <a:rPr lang="en-US" sz="2800">
                <a:solidFill>
                  <a:schemeClr val="tx1"/>
                </a:solidFill>
              </a:rPr>
              <a:t> e, </a:t>
            </a:r>
            <a:r>
              <a:rPr lang="en-US" sz="2800" err="1">
                <a:solidFill>
                  <a:schemeClr val="tx1"/>
                </a:solidFill>
              </a:rPr>
              <a:t>portanto</a:t>
            </a:r>
            <a:r>
              <a:rPr lang="en-US" sz="2800">
                <a:solidFill>
                  <a:schemeClr val="tx1"/>
                </a:solidFill>
              </a:rPr>
              <a:t>, </a:t>
            </a:r>
          </a:p>
          <a:p>
            <a:r>
              <a:rPr lang="en-US" sz="2800">
                <a:solidFill>
                  <a:schemeClr val="tx1"/>
                </a:solidFill>
              </a:rPr>
              <a:t>as </a:t>
            </a:r>
            <a:r>
              <a:rPr lang="en-US" sz="2800" err="1">
                <a:solidFill>
                  <a:schemeClr val="tx1"/>
                </a:solidFill>
              </a:rPr>
              <a:t>margens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são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pequenas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>
                <a:solidFill>
                  <a:schemeClr val="tx1"/>
                </a:solidFill>
              </a:rPr>
              <a:t>(overfitting).</a:t>
            </a:r>
            <a:endParaRPr lang="pt-BR" sz="280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766" y="2670167"/>
            <a:ext cx="5396230" cy="35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rgbClr val="FF0000"/>
                </a:solidFill>
              </a:rPr>
              <a:t>Parâmetro </a:t>
            </a:r>
            <a:r>
              <a:rPr lang="pt-BR" sz="2800" err="1">
                <a:solidFill>
                  <a:srgbClr val="FF0000"/>
                </a:solidFill>
              </a:rPr>
              <a:t>C-Custo</a:t>
            </a:r>
            <a:endParaRPr lang="pt-BR" sz="2800">
              <a:solidFill>
                <a:srgbClr val="FF0000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</a:endParaRPr>
          </a:p>
          <a:p>
            <a:r>
              <a:rPr lang="en-US" sz="2800" err="1">
                <a:solidFill>
                  <a:schemeClr val="tx1"/>
                </a:solidFill>
              </a:rPr>
              <a:t>Devemos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achar</a:t>
            </a:r>
            <a:r>
              <a:rPr lang="en-US" sz="2800">
                <a:solidFill>
                  <a:schemeClr val="tx1"/>
                </a:solidFill>
              </a:rPr>
              <a:t> um ”</a:t>
            </a:r>
            <a:r>
              <a:rPr lang="en-US" sz="2800" err="1">
                <a:solidFill>
                  <a:schemeClr val="tx1"/>
                </a:solidFill>
              </a:rPr>
              <a:t>equilibrio</a:t>
            </a:r>
            <a:r>
              <a:rPr lang="en-US" sz="2800">
                <a:solidFill>
                  <a:schemeClr val="tx1"/>
                </a:solidFill>
              </a:rPr>
              <a:t>” para o valor de C que </a:t>
            </a:r>
            <a:r>
              <a:rPr lang="en-US" sz="2800" err="1">
                <a:solidFill>
                  <a:schemeClr val="tx1"/>
                </a:solidFill>
              </a:rPr>
              <a:t>não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aceite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tantos</a:t>
            </a:r>
            <a:r>
              <a:rPr lang="en-US" sz="2800">
                <a:solidFill>
                  <a:schemeClr val="tx1"/>
                </a:solidFill>
              </a:rPr>
              <a:t> dados </a:t>
            </a:r>
            <a:r>
              <a:rPr lang="en-US" sz="2800" err="1">
                <a:solidFill>
                  <a:schemeClr val="tx1"/>
                </a:solidFill>
              </a:rPr>
              <a:t>classificados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incorretamente</a:t>
            </a:r>
            <a:r>
              <a:rPr lang="en-US" sz="2800">
                <a:solidFill>
                  <a:schemeClr val="tx1"/>
                </a:solidFill>
              </a:rPr>
              <a:t> e </a:t>
            </a:r>
            <a:r>
              <a:rPr lang="en-US" sz="2800" err="1">
                <a:solidFill>
                  <a:schemeClr val="tx1"/>
                </a:solidFill>
              </a:rPr>
              <a:t>também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não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classifique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muito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corretamente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gerando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 err="1">
                <a:solidFill>
                  <a:schemeClr val="tx1"/>
                </a:solidFill>
              </a:rPr>
              <a:t>overfiting</a:t>
            </a:r>
            <a:r>
              <a:rPr lang="en-US" sz="2800">
                <a:solidFill>
                  <a:schemeClr val="tx1"/>
                </a:solidFill>
              </a:rPr>
              <a:t>. O default </a:t>
            </a:r>
            <a:r>
              <a:rPr lang="en-US" sz="2800" err="1">
                <a:solidFill>
                  <a:schemeClr val="tx1"/>
                </a:solidFill>
              </a:rPr>
              <a:t>é</a:t>
            </a:r>
            <a:r>
              <a:rPr lang="en-US" sz="2800">
                <a:solidFill>
                  <a:schemeClr val="tx1"/>
                </a:solidFill>
              </a:rPr>
              <a:t> C=1.</a:t>
            </a:r>
            <a:endParaRPr lang="pt-BR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 - Exemplo: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Sigma </a:t>
            </a:r>
            <a:r>
              <a:rPr lang="en-US" sz="2800" dirty="0" err="1">
                <a:solidFill>
                  <a:schemeClr val="tx1"/>
                </a:solidFill>
              </a:rPr>
              <a:t>é</a:t>
            </a:r>
            <a:r>
              <a:rPr lang="en-US" sz="2800" dirty="0">
                <a:solidFill>
                  <a:schemeClr val="tx1"/>
                </a:solidFill>
              </a:rPr>
              <a:t> um </a:t>
            </a:r>
            <a:r>
              <a:rPr lang="en-US" sz="2800" dirty="0" err="1">
                <a:solidFill>
                  <a:schemeClr val="tx1"/>
                </a:solidFill>
              </a:rPr>
              <a:t>parâmetro</a:t>
            </a:r>
            <a:r>
              <a:rPr lang="en-US" sz="2800" dirty="0">
                <a:solidFill>
                  <a:schemeClr val="tx1"/>
                </a:solidFill>
              </a:rPr>
              <a:t> do kernel RBF.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Vamos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como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ele</a:t>
            </a:r>
            <a:r>
              <a:rPr lang="en-US" sz="2800" dirty="0">
                <a:solidFill>
                  <a:schemeClr val="tx1"/>
                </a:solidFill>
              </a:rPr>
              <a:t> atua no </a:t>
            </a:r>
            <a:r>
              <a:rPr lang="en-US" sz="2800" dirty="0" err="1">
                <a:solidFill>
                  <a:schemeClr val="tx1"/>
                </a:solidFill>
              </a:rPr>
              <a:t>ajuste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  <a:p>
            <a:r>
              <a:rPr lang="en-US" sz="2800" dirty="0"/>
              <a:t> 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583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 - Exemplo: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Sigma=0,01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 </a:t>
            </a:r>
            <a:r>
              <a:rPr lang="en-US" sz="2800" dirty="0" err="1">
                <a:solidFill>
                  <a:schemeClr val="tx1"/>
                </a:solidFill>
              </a:rPr>
              <a:t>limite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decisão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é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muito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amplo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Apenas</a:t>
            </a:r>
            <a:r>
              <a:rPr lang="en-US" sz="2800" dirty="0">
                <a:solidFill>
                  <a:schemeClr val="tx1"/>
                </a:solidFill>
              </a:rPr>
              <a:t> um arco </a:t>
            </a:r>
            <a:r>
              <a:rPr lang="en-US" sz="2800" dirty="0" err="1">
                <a:solidFill>
                  <a:schemeClr val="tx1"/>
                </a:solidFill>
              </a:rPr>
              <a:t>separando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duas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áreas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muito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amplas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35" y="2759151"/>
            <a:ext cx="4891336" cy="31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 - Exemplo: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Sigma=1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Você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uma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grande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diferença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quando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aumentamos</a:t>
            </a:r>
            <a:r>
              <a:rPr lang="en-US" sz="2800" dirty="0">
                <a:solidFill>
                  <a:schemeClr val="tx1"/>
                </a:solidFill>
              </a:rPr>
              <a:t> o sigma para 1.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Agora, o </a:t>
            </a:r>
            <a:r>
              <a:rPr lang="en-US" sz="2800" dirty="0" err="1">
                <a:solidFill>
                  <a:schemeClr val="tx1"/>
                </a:solidFill>
              </a:rPr>
              <a:t>limite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decisão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está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começando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cobrir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melhor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disseminação</a:t>
            </a:r>
            <a:r>
              <a:rPr lang="en-US" sz="2800" dirty="0">
                <a:solidFill>
                  <a:schemeClr val="tx1"/>
                </a:solidFill>
              </a:rPr>
              <a:t> dos dados. A </a:t>
            </a:r>
            <a:r>
              <a:rPr lang="en-US" sz="2800" dirty="0" err="1">
                <a:solidFill>
                  <a:schemeClr val="tx1"/>
                </a:solidFill>
              </a:rPr>
              <a:t>área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com </a:t>
            </a:r>
            <a:r>
              <a:rPr lang="en-US" sz="2800" dirty="0" err="1">
                <a:solidFill>
                  <a:schemeClr val="tx1"/>
                </a:solidFill>
              </a:rPr>
              <a:t>os</a:t>
            </a:r>
            <a:r>
              <a:rPr lang="en-US" sz="2800" dirty="0">
                <a:solidFill>
                  <a:schemeClr val="tx1"/>
                </a:solidFill>
              </a:rPr>
              <a:t> dados </a:t>
            </a:r>
            <a:r>
              <a:rPr lang="en-US" sz="2800" dirty="0" err="1">
                <a:solidFill>
                  <a:schemeClr val="tx1"/>
                </a:solidFill>
              </a:rPr>
              <a:t>vermelhos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ficou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muito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melhor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delimitada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3" name="Imagem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212" y="3023196"/>
            <a:ext cx="5396230" cy="35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3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 - Exemplo: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Sigma=10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 </a:t>
            </a:r>
            <a:r>
              <a:rPr lang="en-US" sz="2800" dirty="0" err="1">
                <a:solidFill>
                  <a:schemeClr val="tx1"/>
                </a:solidFill>
              </a:rPr>
              <a:t>limite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decisão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começa</a:t>
            </a:r>
            <a:r>
              <a:rPr lang="en-US" sz="2800" dirty="0">
                <a:solidFill>
                  <a:schemeClr val="tx1"/>
                </a:solidFill>
              </a:rPr>
              <a:t> a ser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altamente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afetado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pontos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dados </a:t>
            </a:r>
            <a:r>
              <a:rPr lang="en-US" sz="2800" dirty="0" err="1">
                <a:solidFill>
                  <a:schemeClr val="tx1"/>
                </a:solidFill>
              </a:rPr>
              <a:t>individuais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As </a:t>
            </a:r>
            <a:r>
              <a:rPr lang="en-US" sz="2800" dirty="0" err="1">
                <a:solidFill>
                  <a:schemeClr val="tx1"/>
                </a:solidFill>
              </a:rPr>
              <a:t>regiões</a:t>
            </a:r>
            <a:r>
              <a:rPr lang="en-US" sz="2800" dirty="0">
                <a:solidFill>
                  <a:schemeClr val="tx1"/>
                </a:solidFill>
              </a:rPr>
              <a:t> (</a:t>
            </a:r>
            <a:r>
              <a:rPr lang="en-US" sz="2800" dirty="0" err="1">
                <a:solidFill>
                  <a:schemeClr val="tx1"/>
                </a:solidFill>
              </a:rPr>
              <a:t>principalmente</a:t>
            </a:r>
            <a:r>
              <a:rPr lang="en-US" sz="2800" dirty="0">
                <a:solidFill>
                  <a:schemeClr val="tx1"/>
                </a:solidFill>
              </a:rPr>
              <a:t> a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vermelha</a:t>
            </a:r>
            <a:r>
              <a:rPr lang="en-US" sz="2800" dirty="0">
                <a:solidFill>
                  <a:schemeClr val="tx1"/>
                </a:solidFill>
              </a:rPr>
              <a:t>) ”</a:t>
            </a:r>
            <a:r>
              <a:rPr lang="en-US" sz="2800" dirty="0" err="1">
                <a:solidFill>
                  <a:schemeClr val="tx1"/>
                </a:solidFill>
              </a:rPr>
              <a:t>fecharam</a:t>
            </a:r>
            <a:r>
              <a:rPr lang="en-US" sz="2800" dirty="0">
                <a:solidFill>
                  <a:schemeClr val="tx1"/>
                </a:solidFill>
              </a:rPr>
              <a:t>” </a:t>
            </a:r>
            <a:r>
              <a:rPr lang="en-US" sz="2800" dirty="0" err="1">
                <a:solidFill>
                  <a:schemeClr val="tx1"/>
                </a:solidFill>
              </a:rPr>
              <a:t>mais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nos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seus</a:t>
            </a:r>
            <a:r>
              <a:rPr lang="en-US" sz="2800" dirty="0">
                <a:solidFill>
                  <a:schemeClr val="tx1"/>
                </a:solidFill>
              </a:rPr>
              <a:t> dados.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997" y="2813623"/>
            <a:ext cx="5396230" cy="35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 - Exemplo: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Sigma=100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Com um valor alto de sigma, o </a:t>
            </a:r>
            <a:r>
              <a:rPr lang="en-US" sz="2800" dirty="0" err="1">
                <a:solidFill>
                  <a:schemeClr val="tx1"/>
                </a:solidFill>
              </a:rPr>
              <a:t>limite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de </a:t>
            </a:r>
            <a:r>
              <a:rPr lang="en-US" sz="2800" dirty="0" err="1">
                <a:solidFill>
                  <a:schemeClr val="tx1"/>
                </a:solidFill>
              </a:rPr>
              <a:t>decisão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é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quase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inteiramente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dependente</a:t>
            </a:r>
            <a:r>
              <a:rPr lang="en-US" sz="2800" dirty="0">
                <a:solidFill>
                  <a:schemeClr val="tx1"/>
                </a:solidFill>
              </a:rPr>
              <a:t> de </a:t>
            </a:r>
            <a:r>
              <a:rPr lang="en-US" sz="2800" dirty="0" err="1">
                <a:solidFill>
                  <a:schemeClr val="tx1"/>
                </a:solidFill>
              </a:rPr>
              <a:t>pontos</a:t>
            </a:r>
            <a:r>
              <a:rPr lang="en-US" sz="2800" dirty="0">
                <a:solidFill>
                  <a:schemeClr val="tx1"/>
                </a:solidFill>
              </a:rPr>
              <a:t> de dados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individuais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criando</a:t>
            </a:r>
            <a:r>
              <a:rPr lang="en-US" sz="2800" dirty="0">
                <a:solidFill>
                  <a:schemeClr val="tx1"/>
                </a:solidFill>
              </a:rPr>
              <a:t> “</a:t>
            </a:r>
            <a:r>
              <a:rPr lang="en-US" sz="2800" dirty="0" err="1">
                <a:solidFill>
                  <a:schemeClr val="tx1"/>
                </a:solidFill>
              </a:rPr>
              <a:t>ilhas</a:t>
            </a:r>
            <a:r>
              <a:rPr lang="en-US" sz="2800" dirty="0">
                <a:solidFill>
                  <a:schemeClr val="tx1"/>
                </a:solidFill>
              </a:rPr>
              <a:t>”. 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Esses</a:t>
            </a:r>
            <a:r>
              <a:rPr lang="en-US" sz="2800" dirty="0">
                <a:solidFill>
                  <a:schemeClr val="tx1"/>
                </a:solidFill>
              </a:rPr>
              <a:t> dados </a:t>
            </a:r>
            <a:r>
              <a:rPr lang="en-US" sz="2800" dirty="0" err="1">
                <a:solidFill>
                  <a:schemeClr val="tx1"/>
                </a:solidFill>
              </a:rPr>
              <a:t>estão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claramente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ajustados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caracterizando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assim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uma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região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propensa</a:t>
            </a:r>
            <a:r>
              <a:rPr lang="en-US" sz="2800" dirty="0">
                <a:solidFill>
                  <a:schemeClr val="tx1"/>
                </a:solidFill>
              </a:rPr>
              <a:t> a </a:t>
            </a:r>
            <a:r>
              <a:rPr lang="en-US" sz="2800" dirty="0" err="1">
                <a:solidFill>
                  <a:schemeClr val="tx1"/>
                </a:solidFill>
              </a:rPr>
              <a:t>gerar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overfiting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3" name="Imagem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14" y="2692942"/>
            <a:ext cx="539623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36674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 dirty="0">
                <a:solidFill>
                  <a:srgbClr val="FF0000"/>
                </a:solidFill>
              </a:rPr>
              <a:t>Parâmetro Sigma na função Kernel RBF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Assim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como</a:t>
            </a:r>
            <a:r>
              <a:rPr lang="en-US" sz="2800" dirty="0">
                <a:solidFill>
                  <a:schemeClr val="tx1"/>
                </a:solidFill>
              </a:rPr>
              <a:t> no </a:t>
            </a:r>
            <a:r>
              <a:rPr lang="en-US" sz="2800" dirty="0" err="1">
                <a:solidFill>
                  <a:schemeClr val="tx1"/>
                </a:solidFill>
              </a:rPr>
              <a:t>caso</a:t>
            </a:r>
            <a:r>
              <a:rPr lang="en-US" sz="2800" dirty="0">
                <a:solidFill>
                  <a:schemeClr val="tx1"/>
                </a:solidFill>
              </a:rPr>
              <a:t> do </a:t>
            </a:r>
            <a:r>
              <a:rPr lang="en-US" sz="2800" dirty="0" err="1">
                <a:solidFill>
                  <a:schemeClr val="tx1"/>
                </a:solidFill>
              </a:rPr>
              <a:t>Custo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devemos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encontrar</a:t>
            </a:r>
            <a:r>
              <a:rPr lang="en-US" sz="2800" dirty="0">
                <a:solidFill>
                  <a:schemeClr val="tx1"/>
                </a:solidFill>
              </a:rPr>
              <a:t> um ”</a:t>
            </a:r>
            <a:r>
              <a:rPr lang="en-US" sz="2800" dirty="0" err="1">
                <a:solidFill>
                  <a:schemeClr val="tx1"/>
                </a:solidFill>
              </a:rPr>
              <a:t>equilíbrio</a:t>
            </a:r>
            <a:r>
              <a:rPr lang="en-US" sz="2800" dirty="0">
                <a:solidFill>
                  <a:schemeClr val="tx1"/>
                </a:solidFill>
              </a:rPr>
              <a:t>” para o valor de sigma.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 default </a:t>
            </a:r>
            <a:r>
              <a:rPr lang="en-US" sz="2800" dirty="0" err="1">
                <a:solidFill>
                  <a:schemeClr val="tx1"/>
                </a:solidFill>
              </a:rPr>
              <a:t>é</a:t>
            </a:r>
            <a:r>
              <a:rPr lang="en-US" sz="2800" dirty="0">
                <a:solidFill>
                  <a:schemeClr val="tx1"/>
                </a:solidFill>
              </a:rPr>
              <a:t> sigma=0,01 (para o Kernel RBF)</a:t>
            </a:r>
          </a:p>
        </p:txBody>
      </p:sp>
    </p:spTree>
    <p:extLst>
      <p:ext uri="{BB962C8B-B14F-4D97-AF65-F5344CB8AC3E}">
        <p14:creationId xmlns:p14="http://schemas.microsoft.com/office/powerpoint/2010/main" val="157830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SVM para Regressão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804863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No caso de uma regressão, devemos encontrar o menor “corredor” possível em volta da reta de regressão que concentre a maioria dos pontos do problema.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4476DBA-1E08-D547-8BED-0633397D7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1" y="3634740"/>
            <a:ext cx="3694814" cy="329088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76355F3-7FA1-CB49-8669-686019CA3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3634740"/>
            <a:ext cx="1333500" cy="762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C93479E-6A54-574B-81AC-67D0171B82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4708680"/>
            <a:ext cx="1790700" cy="749300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82567CFB-05B4-0E4B-8C5F-E5F98CAFF861}"/>
              </a:ext>
            </a:extLst>
          </p:cNvPr>
          <p:cNvGrpSpPr/>
          <p:nvPr/>
        </p:nvGrpSpPr>
        <p:grpSpPr>
          <a:xfrm>
            <a:off x="8995410" y="46317"/>
            <a:ext cx="2239215" cy="789664"/>
            <a:chOff x="0" y="0"/>
            <a:chExt cx="2483283" cy="623744"/>
          </a:xfrm>
        </p:grpSpPr>
        <p:sp>
          <p:nvSpPr>
            <p:cNvPr id="12" name="Nuvem 11">
              <a:extLst>
                <a:ext uri="{FF2B5EF4-FFF2-40B4-BE49-F238E27FC236}">
                  <a16:creationId xmlns:a16="http://schemas.microsoft.com/office/drawing/2014/main" id="{0D0EC3F1-E4ED-0B43-B15E-8DD8C195279E}"/>
                </a:ext>
              </a:extLst>
            </p:cNvPr>
            <p:cNvSpPr/>
            <p:nvPr/>
          </p:nvSpPr>
          <p:spPr>
            <a:xfrm>
              <a:off x="0" y="0"/>
              <a:ext cx="1991444" cy="623744"/>
            </a:xfrm>
            <a:prstGeom prst="cloud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3" name="Raio 12">
              <a:extLst>
                <a:ext uri="{FF2B5EF4-FFF2-40B4-BE49-F238E27FC236}">
                  <a16:creationId xmlns:a16="http://schemas.microsoft.com/office/drawing/2014/main" id="{2758A350-240C-624F-8FA2-B0C91C172E9E}"/>
                </a:ext>
              </a:extLst>
            </p:cNvPr>
            <p:cNvSpPr/>
            <p:nvPr/>
          </p:nvSpPr>
          <p:spPr>
            <a:xfrm>
              <a:off x="1869825" y="239253"/>
              <a:ext cx="613458" cy="216117"/>
            </a:xfrm>
            <a:prstGeom prst="lightningBol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15" name="CaixaDeTexto 5">
              <a:extLst>
                <a:ext uri="{FF2B5EF4-FFF2-40B4-BE49-F238E27FC236}">
                  <a16:creationId xmlns:a16="http://schemas.microsoft.com/office/drawing/2014/main" id="{8F0916AF-079F-C441-A6EA-BD50A6D5BEA0}"/>
                </a:ext>
              </a:extLst>
            </p:cNvPr>
            <p:cNvSpPr txBox="1"/>
            <p:nvPr/>
          </p:nvSpPr>
          <p:spPr>
            <a:xfrm>
              <a:off x="214454" y="83835"/>
              <a:ext cx="1576007" cy="218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pt-BR" sz="1200" b="1" kern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Pronto, vidas passadas de novo</a:t>
              </a:r>
              <a:endParaRPr lang="pt-BR" sz="12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8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17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080699"/>
              </p:ext>
            </p:extLst>
          </p:nvPr>
        </p:nvGraphicFramePr>
        <p:xfrm>
          <a:off x="7100961" y="2322745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961" y="2322745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9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SVM para Regressão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804863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Também neste caso, devemos considerar uma margem de erro com pontos fora do corredor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0644FF-799C-2F46-BD3C-532BC1400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99" y="3454710"/>
            <a:ext cx="3937000" cy="34925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701ABA4-6D90-9148-BEB8-5BC6621F9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0" y="4880352"/>
            <a:ext cx="2171700" cy="12446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CB2B3AD-A355-804E-AE11-FF895E422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40" y="3396421"/>
            <a:ext cx="2260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1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SVM para Regressão</a:t>
            </a:r>
          </a:p>
          <a:p>
            <a:pPr algn="just"/>
            <a:endParaRPr lang="pt-BR" sz="2800">
              <a:solidFill>
                <a:schemeClr val="tx1"/>
              </a:solidFill>
            </a:endParaRPr>
          </a:p>
          <a:p>
            <a:pPr marL="804863" lvl="1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>
                <a:solidFill>
                  <a:schemeClr val="tx1"/>
                </a:solidFill>
              </a:rPr>
              <a:t>Aqui também pode-se aplicar funções </a:t>
            </a:r>
            <a:r>
              <a:rPr lang="pt-BR" sz="2800" err="1">
                <a:solidFill>
                  <a:schemeClr val="tx1"/>
                </a:solidFill>
              </a:rPr>
              <a:t>Kernel</a:t>
            </a:r>
            <a:r>
              <a:rPr lang="pt-BR" sz="2800">
                <a:solidFill>
                  <a:schemeClr val="tx1"/>
                </a:solidFill>
              </a:rPr>
              <a:t> para levantar as dimensões do espaço a fim de se chegar a um hiperplano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28E740-97BD-094B-8FDC-1D87BD128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0" y="3530600"/>
            <a:ext cx="6388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75930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8800" b="1">
              <a:solidFill>
                <a:srgbClr val="FF0000"/>
              </a:solidFill>
            </a:endParaRPr>
          </a:p>
          <a:p>
            <a:pPr algn="ctr"/>
            <a:r>
              <a:rPr lang="pt-BR" sz="8800" b="1">
                <a:solidFill>
                  <a:srgbClr val="FF0000"/>
                </a:solidFill>
              </a:rPr>
              <a:t>Práticas</a:t>
            </a:r>
            <a:endParaRPr lang="pt-BR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4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252897"/>
              </p:ext>
            </p:extLst>
          </p:nvPr>
        </p:nvGraphicFramePr>
        <p:xfrm>
          <a:off x="7108058" y="231159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058" y="231159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75992"/>
              </p:ext>
            </p:extLst>
          </p:nvPr>
        </p:nvGraphicFramePr>
        <p:xfrm>
          <a:off x="7117340" y="231159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340" y="231159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8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92178"/>
              </p:ext>
            </p:extLst>
          </p:nvPr>
        </p:nvGraphicFramePr>
        <p:xfrm>
          <a:off x="7112615" y="2308696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615" y="2308696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7417415" y="3939058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7417415" y="3710458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7417415" y="3329458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7417415" y="3786658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7417415" y="3558058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5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557870"/>
              </p:ext>
            </p:extLst>
          </p:nvPr>
        </p:nvGraphicFramePr>
        <p:xfrm>
          <a:off x="7123774" y="230869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774" y="230869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55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0"/>
          <p:cNvSpPr/>
          <p:nvPr/>
        </p:nvSpPr>
        <p:spPr>
          <a:xfrm>
            <a:off x="0" y="975932"/>
            <a:ext cx="12192000" cy="61273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848" y="975932"/>
            <a:ext cx="11891318" cy="5971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3" descr="Captura de Tela 2017-06-08 às 05.33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1065997" cy="975935"/>
          </a:xfrm>
          <a:prstGeom prst="rect">
            <a:avLst/>
          </a:prstGeom>
        </p:spPr>
      </p:pic>
      <p:sp>
        <p:nvSpPr>
          <p:cNvPr id="46" name="Título 1"/>
          <p:cNvSpPr>
            <a:spLocks noGrp="1"/>
          </p:cNvSpPr>
          <p:nvPr>
            <p:ph type="title" idx="4294967295"/>
          </p:nvPr>
        </p:nvSpPr>
        <p:spPr>
          <a:xfrm>
            <a:off x="384504" y="138232"/>
            <a:ext cx="9224191" cy="673100"/>
          </a:xfrm>
          <a:noFill/>
        </p:spPr>
        <p:txBody>
          <a:bodyPr>
            <a:no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SVM - </a:t>
            </a:r>
            <a:r>
              <a:rPr lang="pt-BR" sz="4800" err="1">
                <a:solidFill>
                  <a:schemeClr val="bg1"/>
                </a:solidFill>
              </a:rPr>
              <a:t>Support</a:t>
            </a:r>
            <a:r>
              <a:rPr lang="pt-BR" sz="4800">
                <a:solidFill>
                  <a:schemeClr val="bg1"/>
                </a:solidFill>
              </a:rPr>
              <a:t> Vector </a:t>
            </a:r>
            <a:r>
              <a:rPr lang="pt-BR" sz="4800" err="1">
                <a:solidFill>
                  <a:schemeClr val="bg1"/>
                </a:solidFill>
              </a:rPr>
              <a:t>Machines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9" name="Fluxograma: Processo Alternativo 99"/>
          <p:cNvSpPr/>
          <p:nvPr/>
        </p:nvSpPr>
        <p:spPr>
          <a:xfrm>
            <a:off x="147825" y="964779"/>
            <a:ext cx="11870486" cy="597127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pt-BR" sz="2800">
                <a:solidFill>
                  <a:schemeClr val="tx1"/>
                </a:solidFill>
              </a:rPr>
              <a:t>Para classificação:</a:t>
            </a:r>
          </a:p>
          <a:p>
            <a:pPr lvl="1" algn="just"/>
            <a:r>
              <a:rPr lang="pt-BR" sz="2800">
                <a:solidFill>
                  <a:schemeClr val="tx1"/>
                </a:solidFill>
              </a:rPr>
              <a:t>Das infinitas retas (ou hiperplanos) que separam os dados, tenta maximizar a margem de separação. </a:t>
            </a:r>
          </a:p>
          <a:p>
            <a:r>
              <a:rPr lang="pt-BR" sz="280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pt-BR" altLang="pt-BR" sz="2800">
              <a:solidFill>
                <a:schemeClr val="tx1"/>
              </a:solidFill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557870"/>
              </p:ext>
            </p:extLst>
          </p:nvPr>
        </p:nvGraphicFramePr>
        <p:xfrm>
          <a:off x="7123774" y="2308697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432040" imgH="7017225" progId="Visio.Drawing.6">
                  <p:embed/>
                </p:oleObj>
              </mc:Choice>
              <mc:Fallback>
                <p:oleObj name="Visio" r:id="rId4" imgW="7432040" imgH="701722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774" y="2308697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3878766" cy="76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altLang="pt-BR" sz="2000"/>
              <a:t>Qual é melhor? B1 ou B2?</a:t>
            </a:r>
          </a:p>
          <a:p>
            <a:pPr>
              <a:lnSpc>
                <a:spcPct val="90000"/>
              </a:lnSpc>
            </a:pPr>
            <a:r>
              <a:rPr lang="pt-BR" altLang="pt-BR" sz="2000"/>
              <a:t>Como se define melhor?</a:t>
            </a:r>
          </a:p>
        </p:txBody>
      </p:sp>
    </p:spTree>
    <p:extLst>
      <p:ext uri="{BB962C8B-B14F-4D97-AF65-F5344CB8AC3E}">
        <p14:creationId xmlns:p14="http://schemas.microsoft.com/office/powerpoint/2010/main" val="16141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1AEBA727FD5040BBE085F4CA6C2370" ma:contentTypeVersion="0" ma:contentTypeDescription="Crie um novo documento." ma:contentTypeScope="" ma:versionID="12b0669b8819e4a656958672b7ea911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39468b0e37e4891bc5b0d60070b4c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FF9EF6-F216-4726-93BA-54721D535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60EBA7-7ED2-483F-AAAF-FBA777B38D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F228A0-3FCB-402F-9402-38139EC8A0DC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33038</TotalTime>
  <Words>2246</Words>
  <Application>Microsoft Macintosh PowerPoint</Application>
  <PresentationFormat>Widescreen</PresentationFormat>
  <Paragraphs>401</Paragraphs>
  <Slides>42</Slides>
  <Notes>42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0" baseType="lpstr">
      <vt:lpstr>Arial</vt:lpstr>
      <vt:lpstr>Arial Narrow</vt:lpstr>
      <vt:lpstr>Calibri</vt:lpstr>
      <vt:lpstr>Calibri Light</vt:lpstr>
      <vt:lpstr>Cambria Math</vt:lpstr>
      <vt:lpstr>Times New Roman</vt:lpstr>
      <vt:lpstr>Tema do Office</vt:lpstr>
      <vt:lpstr>Visio</vt:lpstr>
      <vt:lpstr>Apresentação do PowerPoint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  <vt:lpstr>SVM - Support Vector Machines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Jaime Wojciechowski</dc:creator>
  <cp:keywords/>
  <dc:description/>
  <cp:lastModifiedBy>Jaime Wojciechowski</cp:lastModifiedBy>
  <cp:revision>594</cp:revision>
  <dcterms:created xsi:type="dcterms:W3CDTF">2016-10-08T20:49:45Z</dcterms:created>
  <dcterms:modified xsi:type="dcterms:W3CDTF">2022-08-26T21:04:25Z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0x010100AF1AEBA727FD5040BBE085F4CA6C2370</vt:lpwstr>
  </property>
</Properties>
</file>